
<file path=[Content_Types].xml><?xml version="1.0" encoding="utf-8"?>
<Types xmlns="http://schemas.openxmlformats.org/package/2006/content-types">
  <Override PartName="/ppt/slides/slide6.xml" ContentType="application/vnd.openxmlformats-officedocument.presentationml.slide+xml"/>
  <Override PartName="/ppt/tags/tag6.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18.xml" ContentType="application/vnd.openxmlformats-officedocument.presentationml.tags+xml"/>
  <Override PartName="/docProps/custom.xml" ContentType="application/vnd.openxmlformats-officedocument.custom-properties+xml"/>
  <Override PartName="/ppt/commentAuthors.xml" ContentType="application/vnd.openxmlformats-officedocument.presentationml.commentAuthors+xml"/>
  <Override PartName="/ppt/tags/tag14.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ags/tag7.xml" ContentType="application/vnd.openxmlformats-officedocument.presentationml.tags+xml"/>
  <Default Extension="bin" ContentType="application/vnd.openxmlformats-officedocument.oleObject"/>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ags/tag5.xml" ContentType="application/vnd.openxmlformats-officedocument.presentationml.tag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Override PartName="/ppt/tags/tag3.xml" ContentType="application/vnd.openxmlformats-officedocument.presentationml.tags+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tags/tag17.xml" ContentType="application/vnd.openxmlformats-officedocument.presentationml.tags+xml"/>
  <Default Extension="vml" ContentType="application/vnd.openxmlformats-officedocument.vmlDrawing"/>
  <Override PartName="/ppt/tags/tag15.xml" ContentType="application/vnd.openxmlformats-officedocument.presentationml.tags+xml"/>
  <Default Extension="gif" ContentType="image/gif"/>
  <Override PartName="/ppt/notesSlides/notesSlide8.xml" ContentType="application/vnd.openxmlformats-officedocument.presentationml.notesSlide+xml"/>
  <Override PartName="/ppt/tags/tag13.xml" ContentType="application/vnd.openxmlformats-officedocument.presentationml.tags+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48" r:id="rId1"/>
  </p:sldMasterIdLst>
  <p:notesMasterIdLst>
    <p:notesMasterId r:id="rId29"/>
  </p:notesMasterIdLst>
  <p:handoutMasterIdLst>
    <p:handoutMasterId r:id="rId30"/>
  </p:handoutMasterIdLst>
  <p:sldIdLst>
    <p:sldId id="304" r:id="rId2"/>
    <p:sldId id="388" r:id="rId3"/>
    <p:sldId id="488" r:id="rId4"/>
    <p:sldId id="501" r:id="rId5"/>
    <p:sldId id="502" r:id="rId6"/>
    <p:sldId id="503" r:id="rId7"/>
    <p:sldId id="504" r:id="rId8"/>
    <p:sldId id="473" r:id="rId9"/>
    <p:sldId id="478" r:id="rId10"/>
    <p:sldId id="505" r:id="rId11"/>
    <p:sldId id="491" r:id="rId12"/>
    <p:sldId id="492" r:id="rId13"/>
    <p:sldId id="493" r:id="rId14"/>
    <p:sldId id="494" r:id="rId15"/>
    <p:sldId id="496" r:id="rId16"/>
    <p:sldId id="479" r:id="rId17"/>
    <p:sldId id="480" r:id="rId18"/>
    <p:sldId id="481" r:id="rId19"/>
    <p:sldId id="489" r:id="rId20"/>
    <p:sldId id="482" r:id="rId21"/>
    <p:sldId id="483" r:id="rId22"/>
    <p:sldId id="484" r:id="rId23"/>
    <p:sldId id="485" r:id="rId24"/>
    <p:sldId id="486" r:id="rId25"/>
    <p:sldId id="487" r:id="rId26"/>
    <p:sldId id="464" r:id="rId27"/>
    <p:sldId id="497" r:id="rId28"/>
  </p:sldIdLst>
  <p:sldSz cx="8961438" cy="6721475"/>
  <p:notesSz cx="6797675" cy="9926638"/>
  <p:custDataLst>
    <p:tags r:id="rId31"/>
  </p:custDataLst>
  <p:defaultTex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2" pos="849" userDrawn="1">
          <p15:clr>
            <a:srgbClr val="A4A3A4"/>
          </p15:clr>
        </p15:guide>
        <p15:guide id="3" orient="horz" pos="2094" userDrawn="1">
          <p15:clr>
            <a:srgbClr val="A4A3A4"/>
          </p15:clr>
        </p15:guide>
        <p15:guide id="4" pos="305" userDrawn="1">
          <p15:clr>
            <a:srgbClr val="A4A3A4"/>
          </p15:clr>
        </p15:guide>
        <p15:guide id="5" pos="5295" userDrawn="1">
          <p15:clr>
            <a:srgbClr val="A4A3A4"/>
          </p15:clr>
        </p15:guide>
        <p15:guide id="6" orient="horz" pos="3931" userDrawn="1">
          <p15:clr>
            <a:srgbClr val="A4A3A4"/>
          </p15:clr>
        </p15:guide>
        <p15:guide id="7" orient="horz" pos="1119" userDrawn="1">
          <p15:clr>
            <a:srgbClr val="A4A3A4"/>
          </p15:clr>
        </p15:guide>
        <p15:guide id="8" orient="horz" pos="3410" userDrawn="1">
          <p15:clr>
            <a:srgbClr val="A4A3A4"/>
          </p15:clr>
        </p15:guide>
        <p15:guide id="9" orient="horz" pos="824" userDrawn="1">
          <p15:clr>
            <a:srgbClr val="A4A3A4"/>
          </p15:clr>
        </p15:guide>
        <p15:guide id="10" pos="5090" userDrawn="1">
          <p15:clr>
            <a:srgbClr val="A4A3A4"/>
          </p15:clr>
        </p15:guide>
      </p15:sldGuideLst>
    </p:ext>
    <p:ext uri="{2D200454-40CA-4A62-9FC3-DE9A4176ACB9}">
      <p15:notesGuideLst xmlns:p15="http://schemas.microsoft.com/office/powerpoint/2012/main" xmlns="">
        <p15:guide id="1" orient="horz" pos="3339" userDrawn="1">
          <p15:clr>
            <a:srgbClr val="A4A3A4"/>
          </p15:clr>
        </p15:guide>
        <p15:guide id="2" pos="2076" userDrawn="1">
          <p15:clr>
            <a:srgbClr val="A4A3A4"/>
          </p15:clr>
        </p15:guide>
        <p15:guide id="3" orient="horz" pos="3127" userDrawn="1">
          <p15:clr>
            <a:srgbClr val="A4A3A4"/>
          </p15:clr>
        </p15:guide>
        <p15:guide id="4"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vender, Kerensa (ZA - Johannesburg)" initials="GK(-J" lastIdx="39" clrIdx="0">
    <p:extLst/>
  </p:cmAuthor>
  <p:cmAuthor id="2" name="Harsha Desai" initials="HD" lastIdx="32" clrIdx="1">
    <p:extLst/>
  </p:cmAuthor>
  <p:cmAuthor id="3" name="Du Plessis, Christine (ZA - Pretoria)" initials="DPC(-P"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9242"/>
    <a:srgbClr val="27894C"/>
    <a:srgbClr val="50849F"/>
    <a:srgbClr val="BFE8EB"/>
    <a:srgbClr val="63A9AA"/>
    <a:srgbClr val="F99107"/>
    <a:srgbClr val="4C7F96"/>
    <a:srgbClr val="58BFED"/>
    <a:srgbClr val="8397B0"/>
    <a:srgbClr val="CBA9E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0" autoAdjust="0"/>
    <p:restoredTop sz="98224" autoAdjust="0"/>
  </p:normalViewPr>
  <p:slideViewPr>
    <p:cSldViewPr snapToGrid="0">
      <p:cViewPr varScale="1">
        <p:scale>
          <a:sx n="117" d="100"/>
          <a:sy n="117" d="100"/>
        </p:scale>
        <p:origin x="-1542" y="-96"/>
      </p:cViewPr>
      <p:guideLst>
        <p:guide orient="horz" pos="2094"/>
        <p:guide orient="horz" pos="3931"/>
        <p:guide orient="horz" pos="1119"/>
        <p:guide orient="horz" pos="3410"/>
        <p:guide orient="horz" pos="824"/>
        <p:guide pos="849"/>
        <p:guide pos="305"/>
        <p:guide pos="5295"/>
        <p:guide pos="5090"/>
      </p:guideLst>
    </p:cSldViewPr>
  </p:slideViewPr>
  <p:notesTextViewPr>
    <p:cViewPr>
      <p:scale>
        <a:sx n="3" d="2"/>
        <a:sy n="3" d="2"/>
      </p:scale>
      <p:origin x="0" y="0"/>
    </p:cViewPr>
  </p:notesTextViewPr>
  <p:sorterViewPr>
    <p:cViewPr>
      <p:scale>
        <a:sx n="70" d="100"/>
        <a:sy n="70" d="100"/>
      </p:scale>
      <p:origin x="0" y="0"/>
    </p:cViewPr>
  </p:sorterViewPr>
  <p:notesViewPr>
    <p:cSldViewPr snapToGrid="0">
      <p:cViewPr varScale="1">
        <p:scale>
          <a:sx n="73" d="100"/>
          <a:sy n="73" d="100"/>
        </p:scale>
        <p:origin x="-2208" y="-114"/>
      </p:cViewPr>
      <p:guideLst>
        <p:guide orient="horz" pos="3339"/>
        <p:guide orient="horz" pos="3127"/>
        <p:guide pos="2076"/>
        <p:guide pos="2141"/>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5591562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idx="2"/>
          </p:nvPr>
        </p:nvSpPr>
        <p:spPr bwMode="auto">
          <a:xfrm>
            <a:off x="490538" y="622300"/>
            <a:ext cx="5822950" cy="43688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5123" name="Rectangle 3"/>
          <p:cNvSpPr>
            <a:spLocks noGrp="1" noChangeArrowheads="1"/>
          </p:cNvSpPr>
          <p:nvPr>
            <p:ph type="body" sz="quarter" idx="3"/>
          </p:nvPr>
        </p:nvSpPr>
        <p:spPr bwMode="auto">
          <a:xfrm>
            <a:off x="472062" y="5333978"/>
            <a:ext cx="5859954" cy="12311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ZA" noProof="0" smtClean="0"/>
              <a:t>Click to edit Master text styles</a:t>
            </a:r>
          </a:p>
          <a:p>
            <a:pPr lvl="1"/>
            <a:r>
              <a:rPr lang="en-ZA" noProof="0" smtClean="0"/>
              <a:t>Second level</a:t>
            </a:r>
          </a:p>
          <a:p>
            <a:pPr lvl="2"/>
            <a:r>
              <a:rPr lang="en-ZA" noProof="0" smtClean="0"/>
              <a:t>Third level</a:t>
            </a:r>
          </a:p>
          <a:p>
            <a:pPr lvl="3"/>
            <a:r>
              <a:rPr lang="en-ZA" noProof="0" smtClean="0"/>
              <a:t>Fourth level</a:t>
            </a:r>
          </a:p>
          <a:p>
            <a:pPr lvl="4"/>
            <a:r>
              <a:rPr lang="en-ZA" noProof="0" smtClean="0"/>
              <a:t>Fifth level</a:t>
            </a:r>
          </a:p>
        </p:txBody>
      </p:sp>
      <p:sp>
        <p:nvSpPr>
          <p:cNvPr id="5127" name="Rectangle 7"/>
          <p:cNvSpPr>
            <a:spLocks noGrp="1" noChangeArrowheads="1"/>
          </p:cNvSpPr>
          <p:nvPr>
            <p:ph type="sldNum" sz="quarter" idx="5"/>
          </p:nvPr>
        </p:nvSpPr>
        <p:spPr bwMode="auto">
          <a:xfrm>
            <a:off x="6144467" y="9546303"/>
            <a:ext cx="187552"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algn="r">
              <a:defRPr sz="1200"/>
            </a:lvl1pPr>
          </a:lstStyle>
          <a:p>
            <a:pPr>
              <a:defRPr/>
            </a:pPr>
            <a:fld id="{3C3A632B-FBDE-46D4-BF6F-6D14421E6342}" type="slidenum">
              <a:rPr lang="en-ZA" smtClean="0"/>
              <a:pPr>
                <a:defRPr/>
              </a:pPr>
              <a:t>‹#›</a:t>
            </a:fld>
            <a:endParaRPr lang="en-ZA" dirty="0"/>
          </a:p>
        </p:txBody>
      </p:sp>
      <p:sp>
        <p:nvSpPr>
          <p:cNvPr id="5128" name="doc id"/>
          <p:cNvSpPr>
            <a:spLocks noGrp="1" noChangeArrowheads="1"/>
          </p:cNvSpPr>
          <p:nvPr>
            <p:ph type="ftr" sz="quarter" idx="4"/>
          </p:nvPr>
        </p:nvSpPr>
        <p:spPr bwMode="auto">
          <a:xfrm>
            <a:off x="6331954" y="110741"/>
            <a:ext cx="65" cy="1231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algn="r">
              <a:defRPr sz="800"/>
            </a:lvl1pPr>
          </a:lstStyle>
          <a:p>
            <a:pPr>
              <a:defRPr/>
            </a:pPr>
            <a:endParaRPr lang="en-ZA" dirty="0"/>
          </a:p>
        </p:txBody>
      </p:sp>
    </p:spTree>
    <p:extLst>
      <p:ext uri="{BB962C8B-B14F-4D97-AF65-F5344CB8AC3E}">
        <p14:creationId xmlns:p14="http://schemas.microsoft.com/office/powerpoint/2010/main" xmlns="" val="3303025599"/>
      </p:ext>
    </p:extLst>
  </p:cSld>
  <p:clrMap bg1="lt1" tx1="dk1" bg2="lt2" tx2="dk2" accent1="accent1" accent2="accent2" accent3="accent3" accent4="accent4" accent5="accent5" accent6="accent6" hlink="hlink" folHlink="folHlink"/>
  <p:notesStyle>
    <a:lvl1pPr algn="l" defTabSz="895350" rtl="0" eaLnBrk="0" fontAlgn="base" hangingPunct="0">
      <a:spcBef>
        <a:spcPct val="0"/>
      </a:spcBef>
      <a:spcAft>
        <a:spcPct val="0"/>
      </a:spcAft>
      <a:buClr>
        <a:schemeClr val="tx2"/>
      </a:buClr>
      <a:defRPr sz="1600" kern="1200">
        <a:solidFill>
          <a:schemeClr val="tx1"/>
        </a:solidFill>
        <a:latin typeface="Arial" charset="0"/>
        <a:ea typeface="+mn-ea"/>
        <a:cs typeface="+mn-cs"/>
      </a:defRPr>
    </a:lvl1pPr>
    <a:lvl2pPr marL="117475" indent="-115888" algn="l" defTabSz="895350" rtl="0" eaLnBrk="0" fontAlgn="base" hangingPunct="0">
      <a:spcBef>
        <a:spcPct val="0"/>
      </a:spcBef>
      <a:spcAft>
        <a:spcPct val="0"/>
      </a:spcAft>
      <a:buClr>
        <a:schemeClr val="tx2"/>
      </a:buClr>
      <a:buSzPct val="120000"/>
      <a:buFont typeface="Arial" charset="0"/>
      <a:buChar char="▪"/>
      <a:defRPr sz="1600" kern="1200">
        <a:solidFill>
          <a:schemeClr val="tx1"/>
        </a:solidFill>
        <a:latin typeface="Arial" charset="0"/>
        <a:ea typeface="+mn-ea"/>
        <a:cs typeface="+mn-cs"/>
      </a:defRPr>
    </a:lvl2pPr>
    <a:lvl3pPr marL="300038" indent="-180975" algn="l" defTabSz="895350" rtl="0" eaLnBrk="0" fontAlgn="base" hangingPunct="0">
      <a:spcBef>
        <a:spcPct val="0"/>
      </a:spcBef>
      <a:spcAft>
        <a:spcPct val="0"/>
      </a:spcAft>
      <a:buClr>
        <a:schemeClr val="tx2"/>
      </a:buClr>
      <a:buSzPct val="120000"/>
      <a:buFont typeface="Arial" charset="0"/>
      <a:buChar char="–"/>
      <a:defRPr sz="1600" kern="1200">
        <a:solidFill>
          <a:schemeClr val="tx1"/>
        </a:solidFill>
        <a:latin typeface="Arial" charset="0"/>
        <a:ea typeface="+mn-ea"/>
        <a:cs typeface="+mn-cs"/>
      </a:defRPr>
    </a:lvl3pPr>
    <a:lvl4pPr marL="427038" indent="-125413" algn="l" defTabSz="895350" rtl="0" eaLnBrk="0" fontAlgn="base" hangingPunct="0">
      <a:spcBef>
        <a:spcPct val="0"/>
      </a:spcBef>
      <a:spcAft>
        <a:spcPct val="0"/>
      </a:spcAft>
      <a:buClr>
        <a:schemeClr val="tx2"/>
      </a:buClr>
      <a:buFont typeface="Arial" charset="0"/>
      <a:buChar char="▫"/>
      <a:defRPr sz="1600" kern="1200">
        <a:solidFill>
          <a:schemeClr val="tx1"/>
        </a:solidFill>
        <a:latin typeface="Arial" charset="0"/>
        <a:ea typeface="+mn-ea"/>
        <a:cs typeface="+mn-cs"/>
      </a:defRPr>
    </a:lvl4pPr>
    <a:lvl5pPr marL="542925" indent="-114300" algn="l" defTabSz="895350" rtl="0" eaLnBrk="0" fontAlgn="base" hangingPunct="0">
      <a:spcBef>
        <a:spcPct val="0"/>
      </a:spcBef>
      <a:spcAft>
        <a:spcPct val="0"/>
      </a:spcAft>
      <a:buClr>
        <a:schemeClr val="tx2"/>
      </a:buClr>
      <a:buSzPct val="89000"/>
      <a:buFont typeface="Arial" charset="0"/>
      <a:buChar char="-"/>
      <a:defRPr sz="16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2062" y="5333980"/>
            <a:ext cx="5859954" cy="246221"/>
          </a:xfrm>
        </p:spPr>
        <p:txBody>
          <a:bodyPr/>
          <a:lstStyle/>
          <a:p>
            <a:endParaRPr lang="en-ZA"/>
          </a:p>
        </p:txBody>
      </p:sp>
      <p:sp>
        <p:nvSpPr>
          <p:cNvPr id="4" name="Slide Number Placeholder 3"/>
          <p:cNvSpPr>
            <a:spLocks noGrp="1"/>
          </p:cNvSpPr>
          <p:nvPr>
            <p:ph type="sldNum" sz="quarter" idx="10"/>
          </p:nvPr>
        </p:nvSpPr>
        <p:spPr>
          <a:xfrm>
            <a:off x="6247059" y="9546303"/>
            <a:ext cx="84960" cy="184666"/>
          </a:xfrm>
        </p:spPr>
        <p:txBody>
          <a:bodyPr/>
          <a:lstStyle/>
          <a:p>
            <a:pPr>
              <a:defRPr/>
            </a:pPr>
            <a:fld id="{3C3A632B-FBDE-46D4-BF6F-6D14421E6342}" type="slidenum">
              <a:rPr lang="en-ZA" smtClean="0">
                <a:solidFill>
                  <a:srgbClr val="000000"/>
                </a:solidFill>
              </a:rPr>
              <a:pPr>
                <a:defRPr/>
              </a:pPr>
              <a:t>1</a:t>
            </a:fld>
            <a:endParaRPr lang="en-ZA" dirty="0">
              <a:solidFill>
                <a:srgbClr val="000000"/>
              </a:solidFill>
            </a:endParaRPr>
          </a:p>
        </p:txBody>
      </p:sp>
    </p:spTree>
    <p:extLst>
      <p:ext uri="{BB962C8B-B14F-4D97-AF65-F5344CB8AC3E}">
        <p14:creationId xmlns:p14="http://schemas.microsoft.com/office/powerpoint/2010/main" xmlns="" val="18700824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2062" y="5333980"/>
            <a:ext cx="5859954" cy="246221"/>
          </a:xfrm>
        </p:spPr>
        <p:txBody>
          <a:bodyPr/>
          <a:lstStyle/>
          <a:p>
            <a:endParaRPr lang="en-ZA"/>
          </a:p>
        </p:txBody>
      </p:sp>
      <p:sp>
        <p:nvSpPr>
          <p:cNvPr id="4" name="Slide Number Placeholder 3"/>
          <p:cNvSpPr>
            <a:spLocks noGrp="1"/>
          </p:cNvSpPr>
          <p:nvPr>
            <p:ph type="sldNum" sz="quarter" idx="10"/>
          </p:nvPr>
        </p:nvSpPr>
        <p:spPr>
          <a:xfrm>
            <a:off x="6162099" y="9546303"/>
            <a:ext cx="169918" cy="184666"/>
          </a:xfrm>
        </p:spPr>
        <p:txBody>
          <a:bodyPr/>
          <a:lstStyle/>
          <a:p>
            <a:fld id="{35BC2C38-946E-4A89-BD63-07ED44C44A51}" type="slidenum">
              <a:rPr lang="en-ZA" smtClean="0"/>
              <a:pPr/>
              <a:t>26</a:t>
            </a:fld>
            <a:endParaRPr lang="en-ZA" dirty="0"/>
          </a:p>
        </p:txBody>
      </p:sp>
    </p:spTree>
    <p:extLst>
      <p:ext uri="{BB962C8B-B14F-4D97-AF65-F5344CB8AC3E}">
        <p14:creationId xmlns:p14="http://schemas.microsoft.com/office/powerpoint/2010/main" xmlns="" val="2297450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2062" y="5333980"/>
            <a:ext cx="5859954" cy="246221"/>
          </a:xfrm>
        </p:spPr>
        <p:txBody>
          <a:bodyPr/>
          <a:lstStyle/>
          <a:p>
            <a:endParaRPr lang="en-ZA"/>
          </a:p>
        </p:txBody>
      </p:sp>
      <p:sp>
        <p:nvSpPr>
          <p:cNvPr id="4" name="Slide Number Placeholder 3"/>
          <p:cNvSpPr>
            <a:spLocks noGrp="1"/>
          </p:cNvSpPr>
          <p:nvPr>
            <p:ph type="sldNum" sz="quarter" idx="10"/>
          </p:nvPr>
        </p:nvSpPr>
        <p:spPr>
          <a:xfrm>
            <a:off x="6247059" y="9546303"/>
            <a:ext cx="84960" cy="184666"/>
          </a:xfrm>
        </p:spPr>
        <p:txBody>
          <a:bodyPr/>
          <a:lstStyle/>
          <a:p>
            <a:pPr>
              <a:defRPr/>
            </a:pPr>
            <a:fld id="{3C3A632B-FBDE-46D4-BF6F-6D14421E6342}" type="slidenum">
              <a:rPr lang="en-ZA" smtClean="0"/>
              <a:pPr>
                <a:defRPr/>
              </a:pPr>
              <a:t>7</a:t>
            </a:fld>
            <a:endParaRPr lang="en-ZA" dirty="0"/>
          </a:p>
        </p:txBody>
      </p:sp>
    </p:spTree>
    <p:extLst>
      <p:ext uri="{BB962C8B-B14F-4D97-AF65-F5344CB8AC3E}">
        <p14:creationId xmlns:p14="http://schemas.microsoft.com/office/powerpoint/2010/main" xmlns="" val="2345901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2062" y="5333980"/>
            <a:ext cx="5859954" cy="246221"/>
          </a:xfrm>
        </p:spPr>
        <p:txBody>
          <a:bodyPr/>
          <a:lstStyle/>
          <a:p>
            <a:endParaRPr lang="en-ZA"/>
          </a:p>
        </p:txBody>
      </p:sp>
      <p:sp>
        <p:nvSpPr>
          <p:cNvPr id="4" name="Slide Number Placeholder 3"/>
          <p:cNvSpPr>
            <a:spLocks noGrp="1"/>
          </p:cNvSpPr>
          <p:nvPr>
            <p:ph type="sldNum" sz="quarter" idx="10"/>
          </p:nvPr>
        </p:nvSpPr>
        <p:spPr>
          <a:xfrm>
            <a:off x="6247059" y="9546303"/>
            <a:ext cx="84960" cy="184666"/>
          </a:xfrm>
        </p:spPr>
        <p:txBody>
          <a:bodyPr/>
          <a:lstStyle/>
          <a:p>
            <a:pPr>
              <a:defRPr/>
            </a:pPr>
            <a:fld id="{3C3A632B-FBDE-46D4-BF6F-6D14421E6342}" type="slidenum">
              <a:rPr lang="en-ZA" smtClean="0"/>
              <a:pPr>
                <a:defRPr/>
              </a:pPr>
              <a:t>8</a:t>
            </a:fld>
            <a:endParaRPr lang="en-ZA" dirty="0"/>
          </a:p>
        </p:txBody>
      </p:sp>
    </p:spTree>
    <p:extLst>
      <p:ext uri="{BB962C8B-B14F-4D97-AF65-F5344CB8AC3E}">
        <p14:creationId xmlns:p14="http://schemas.microsoft.com/office/powerpoint/2010/main" xmlns="" val="2529953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0538" y="622300"/>
            <a:ext cx="5822950" cy="4368800"/>
          </a:xfrm>
        </p:spPr>
      </p:sp>
      <p:sp>
        <p:nvSpPr>
          <p:cNvPr id="3" name="Notes Placeholder 2"/>
          <p:cNvSpPr>
            <a:spLocks noGrp="1"/>
          </p:cNvSpPr>
          <p:nvPr>
            <p:ph type="body" idx="1"/>
          </p:nvPr>
        </p:nvSpPr>
        <p:spPr>
          <a:xfrm>
            <a:off x="472062" y="5333979"/>
            <a:ext cx="5859954" cy="246221"/>
          </a:xfrm>
        </p:spPr>
        <p:txBody>
          <a:bodyPr/>
          <a:lstStyle/>
          <a:p>
            <a:endParaRPr lang="en-ZA"/>
          </a:p>
        </p:txBody>
      </p:sp>
      <p:sp>
        <p:nvSpPr>
          <p:cNvPr id="4" name="Slide Number Placeholder 3"/>
          <p:cNvSpPr>
            <a:spLocks noGrp="1"/>
          </p:cNvSpPr>
          <p:nvPr>
            <p:ph type="sldNum" sz="quarter" idx="10"/>
          </p:nvPr>
        </p:nvSpPr>
        <p:spPr>
          <a:xfrm>
            <a:off x="6162101" y="9546303"/>
            <a:ext cx="169918" cy="184666"/>
          </a:xfrm>
        </p:spPr>
        <p:txBody>
          <a:bodyPr/>
          <a:lstStyle/>
          <a:p>
            <a:pPr>
              <a:defRPr/>
            </a:pPr>
            <a:fld id="{3C3A632B-FBDE-46D4-BF6F-6D14421E6342}" type="slidenum">
              <a:rPr lang="en-ZA" smtClean="0"/>
              <a:pPr>
                <a:defRPr/>
              </a:pPr>
              <a:t>10</a:t>
            </a:fld>
            <a:endParaRPr lang="en-ZA" dirty="0"/>
          </a:p>
        </p:txBody>
      </p:sp>
    </p:spTree>
    <p:extLst>
      <p:ext uri="{BB962C8B-B14F-4D97-AF65-F5344CB8AC3E}">
        <p14:creationId xmlns:p14="http://schemas.microsoft.com/office/powerpoint/2010/main" xmlns="" val="2659864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0538" y="622300"/>
            <a:ext cx="5822950" cy="4368800"/>
          </a:xfrm>
        </p:spPr>
      </p:sp>
      <p:sp>
        <p:nvSpPr>
          <p:cNvPr id="3" name="Notes Placeholder 2"/>
          <p:cNvSpPr>
            <a:spLocks noGrp="1"/>
          </p:cNvSpPr>
          <p:nvPr>
            <p:ph type="body" idx="1"/>
          </p:nvPr>
        </p:nvSpPr>
        <p:spPr>
          <a:xfrm>
            <a:off x="472062" y="5333979"/>
            <a:ext cx="5859954" cy="246221"/>
          </a:xfrm>
        </p:spPr>
        <p:txBody>
          <a:bodyPr/>
          <a:lstStyle/>
          <a:p>
            <a:endParaRPr lang="en-ZA"/>
          </a:p>
        </p:txBody>
      </p:sp>
      <p:sp>
        <p:nvSpPr>
          <p:cNvPr id="4" name="Slide Number Placeholder 3"/>
          <p:cNvSpPr>
            <a:spLocks noGrp="1"/>
          </p:cNvSpPr>
          <p:nvPr>
            <p:ph type="sldNum" sz="quarter" idx="10"/>
          </p:nvPr>
        </p:nvSpPr>
        <p:spPr>
          <a:xfrm>
            <a:off x="6173514" y="9546303"/>
            <a:ext cx="158505" cy="184666"/>
          </a:xfrm>
        </p:spPr>
        <p:txBody>
          <a:bodyPr/>
          <a:lstStyle/>
          <a:p>
            <a:pPr>
              <a:defRPr/>
            </a:pPr>
            <a:fld id="{3C3A632B-FBDE-46D4-BF6F-6D14421E6342}" type="slidenum">
              <a:rPr lang="en-ZA" smtClean="0"/>
              <a:pPr>
                <a:defRPr/>
              </a:pPr>
              <a:t>11</a:t>
            </a:fld>
            <a:endParaRPr lang="en-ZA" dirty="0"/>
          </a:p>
        </p:txBody>
      </p:sp>
    </p:spTree>
    <p:extLst>
      <p:ext uri="{BB962C8B-B14F-4D97-AF65-F5344CB8AC3E}">
        <p14:creationId xmlns:p14="http://schemas.microsoft.com/office/powerpoint/2010/main" xmlns="" val="2598091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0538" y="622300"/>
            <a:ext cx="5822950" cy="4368800"/>
          </a:xfrm>
        </p:spPr>
      </p:sp>
      <p:sp>
        <p:nvSpPr>
          <p:cNvPr id="3" name="Notes Placeholder 2"/>
          <p:cNvSpPr>
            <a:spLocks noGrp="1"/>
          </p:cNvSpPr>
          <p:nvPr>
            <p:ph type="body" idx="1"/>
          </p:nvPr>
        </p:nvSpPr>
        <p:spPr>
          <a:xfrm>
            <a:off x="472062" y="5333979"/>
            <a:ext cx="5859954" cy="246221"/>
          </a:xfrm>
        </p:spPr>
        <p:txBody>
          <a:bodyPr/>
          <a:lstStyle/>
          <a:p>
            <a:endParaRPr lang="en-ZA"/>
          </a:p>
        </p:txBody>
      </p:sp>
      <p:sp>
        <p:nvSpPr>
          <p:cNvPr id="4" name="Slide Number Placeholder 3"/>
          <p:cNvSpPr>
            <a:spLocks noGrp="1"/>
          </p:cNvSpPr>
          <p:nvPr>
            <p:ph type="sldNum" sz="quarter" idx="10"/>
          </p:nvPr>
        </p:nvSpPr>
        <p:spPr>
          <a:xfrm>
            <a:off x="6162101" y="9546303"/>
            <a:ext cx="169918" cy="184666"/>
          </a:xfrm>
        </p:spPr>
        <p:txBody>
          <a:bodyPr/>
          <a:lstStyle/>
          <a:p>
            <a:pPr>
              <a:defRPr/>
            </a:pPr>
            <a:fld id="{3C3A632B-FBDE-46D4-BF6F-6D14421E6342}" type="slidenum">
              <a:rPr lang="en-ZA" smtClean="0"/>
              <a:pPr>
                <a:defRPr/>
              </a:pPr>
              <a:t>12</a:t>
            </a:fld>
            <a:endParaRPr lang="en-ZA" dirty="0"/>
          </a:p>
        </p:txBody>
      </p:sp>
    </p:spTree>
    <p:extLst>
      <p:ext uri="{BB962C8B-B14F-4D97-AF65-F5344CB8AC3E}">
        <p14:creationId xmlns:p14="http://schemas.microsoft.com/office/powerpoint/2010/main" xmlns="" val="4291596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0538" y="622300"/>
            <a:ext cx="5822950" cy="4368800"/>
          </a:xfrm>
        </p:spPr>
      </p:sp>
      <p:sp>
        <p:nvSpPr>
          <p:cNvPr id="3" name="Notes Placeholder 2"/>
          <p:cNvSpPr>
            <a:spLocks noGrp="1"/>
          </p:cNvSpPr>
          <p:nvPr>
            <p:ph type="body" idx="1"/>
          </p:nvPr>
        </p:nvSpPr>
        <p:spPr>
          <a:xfrm>
            <a:off x="472062" y="5333979"/>
            <a:ext cx="5859954" cy="246221"/>
          </a:xfrm>
        </p:spPr>
        <p:txBody>
          <a:bodyPr/>
          <a:lstStyle/>
          <a:p>
            <a:endParaRPr lang="en-ZA"/>
          </a:p>
        </p:txBody>
      </p:sp>
      <p:sp>
        <p:nvSpPr>
          <p:cNvPr id="4" name="Slide Number Placeholder 3"/>
          <p:cNvSpPr>
            <a:spLocks noGrp="1"/>
          </p:cNvSpPr>
          <p:nvPr>
            <p:ph type="sldNum" sz="quarter" idx="10"/>
          </p:nvPr>
        </p:nvSpPr>
        <p:spPr>
          <a:xfrm>
            <a:off x="6162101" y="9546303"/>
            <a:ext cx="169918" cy="184666"/>
          </a:xfrm>
        </p:spPr>
        <p:txBody>
          <a:bodyPr/>
          <a:lstStyle/>
          <a:p>
            <a:pPr>
              <a:defRPr/>
            </a:pPr>
            <a:fld id="{3C3A632B-FBDE-46D4-BF6F-6D14421E6342}" type="slidenum">
              <a:rPr lang="en-ZA" smtClean="0"/>
              <a:pPr>
                <a:defRPr/>
              </a:pPr>
              <a:t>13</a:t>
            </a:fld>
            <a:endParaRPr lang="en-ZA" dirty="0"/>
          </a:p>
        </p:txBody>
      </p:sp>
    </p:spTree>
    <p:extLst>
      <p:ext uri="{BB962C8B-B14F-4D97-AF65-F5344CB8AC3E}">
        <p14:creationId xmlns:p14="http://schemas.microsoft.com/office/powerpoint/2010/main" xmlns="" val="3911217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0538" y="622300"/>
            <a:ext cx="5822950" cy="4368800"/>
          </a:xfrm>
        </p:spPr>
      </p:sp>
      <p:sp>
        <p:nvSpPr>
          <p:cNvPr id="3" name="Notes Placeholder 2"/>
          <p:cNvSpPr>
            <a:spLocks noGrp="1"/>
          </p:cNvSpPr>
          <p:nvPr>
            <p:ph type="body" idx="1"/>
          </p:nvPr>
        </p:nvSpPr>
        <p:spPr>
          <a:xfrm>
            <a:off x="472062" y="5333979"/>
            <a:ext cx="5859954" cy="246221"/>
          </a:xfrm>
        </p:spPr>
        <p:txBody>
          <a:bodyPr/>
          <a:lstStyle/>
          <a:p>
            <a:endParaRPr lang="en-ZA"/>
          </a:p>
        </p:txBody>
      </p:sp>
      <p:sp>
        <p:nvSpPr>
          <p:cNvPr id="4" name="Slide Number Placeholder 3"/>
          <p:cNvSpPr>
            <a:spLocks noGrp="1"/>
          </p:cNvSpPr>
          <p:nvPr>
            <p:ph type="sldNum" sz="quarter" idx="10"/>
          </p:nvPr>
        </p:nvSpPr>
        <p:spPr>
          <a:xfrm>
            <a:off x="6162101" y="9546303"/>
            <a:ext cx="169918" cy="184666"/>
          </a:xfrm>
        </p:spPr>
        <p:txBody>
          <a:bodyPr/>
          <a:lstStyle/>
          <a:p>
            <a:pPr>
              <a:defRPr/>
            </a:pPr>
            <a:fld id="{3C3A632B-FBDE-46D4-BF6F-6D14421E6342}" type="slidenum">
              <a:rPr lang="en-ZA" smtClean="0"/>
              <a:pPr>
                <a:defRPr/>
              </a:pPr>
              <a:t>14</a:t>
            </a:fld>
            <a:endParaRPr lang="en-ZA" dirty="0"/>
          </a:p>
        </p:txBody>
      </p:sp>
    </p:spTree>
    <p:extLst>
      <p:ext uri="{BB962C8B-B14F-4D97-AF65-F5344CB8AC3E}">
        <p14:creationId xmlns:p14="http://schemas.microsoft.com/office/powerpoint/2010/main" xmlns="" val="2937130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2062" y="5333980"/>
            <a:ext cx="5859954" cy="246221"/>
          </a:xfrm>
        </p:spPr>
        <p:txBody>
          <a:bodyPr/>
          <a:lstStyle/>
          <a:p>
            <a:endParaRPr lang="en-ZA"/>
          </a:p>
        </p:txBody>
      </p:sp>
      <p:sp>
        <p:nvSpPr>
          <p:cNvPr id="4" name="Slide Number Placeholder 3"/>
          <p:cNvSpPr>
            <a:spLocks noGrp="1"/>
          </p:cNvSpPr>
          <p:nvPr>
            <p:ph type="sldNum" sz="quarter" idx="10"/>
          </p:nvPr>
        </p:nvSpPr>
        <p:spPr>
          <a:xfrm>
            <a:off x="6162099" y="9546303"/>
            <a:ext cx="169918" cy="184666"/>
          </a:xfrm>
        </p:spPr>
        <p:txBody>
          <a:bodyPr/>
          <a:lstStyle/>
          <a:p>
            <a:fld id="{35BC2C38-946E-4A89-BD63-07ED44C44A51}" type="slidenum">
              <a:rPr lang="en-ZA" smtClean="0"/>
              <a:pPr/>
              <a:t>25</a:t>
            </a:fld>
            <a:endParaRPr lang="en-ZA" dirty="0"/>
          </a:p>
        </p:txBody>
      </p:sp>
    </p:spTree>
    <p:extLst>
      <p:ext uri="{BB962C8B-B14F-4D97-AF65-F5344CB8AC3E}">
        <p14:creationId xmlns:p14="http://schemas.microsoft.com/office/powerpoint/2010/main" xmlns="" val="22974500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vmlDrawing" Target="../drawings/vmlDrawing3.v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extLst>
              <p:ext uri="{D42A27DB-BD31-4B8C-83A1-F6EECF244321}">
                <p14:modId xmlns:p14="http://schemas.microsoft.com/office/powerpoint/2010/main" xmlns="" val="1208100496"/>
              </p:ext>
            </p:extLst>
          </p:nvPr>
        </p:nvGraphicFramePr>
        <p:xfrm>
          <a:off x="1588" y="1588"/>
          <a:ext cx="1587" cy="1587"/>
        </p:xfrm>
        <a:graphic>
          <a:graphicData uri="http://schemas.openxmlformats.org/presentationml/2006/ole">
            <p:oleObj spid="_x0000_s21253" name="think-cell Slide" r:id="rId3" imgW="360" imgH="360" progId="">
              <p:embed/>
            </p:oleObj>
          </a:graphicData>
        </a:graphic>
      </p:graphicFrame>
      <p:sp>
        <p:nvSpPr>
          <p:cNvPr id="20" name="Parallelogram 1"/>
          <p:cNvSpPr/>
          <p:nvPr/>
        </p:nvSpPr>
        <p:spPr bwMode="ltGray">
          <a:xfrm>
            <a:off x="-7144" y="2607917"/>
            <a:ext cx="3664744" cy="751998"/>
          </a:xfrm>
          <a:custGeom>
            <a:avLst/>
            <a:gdLst>
              <a:gd name="connsiteX0" fmla="*/ 0 w 3800475"/>
              <a:gd name="connsiteY0" fmla="*/ 790575 h 790575"/>
              <a:gd name="connsiteX1" fmla="*/ 197644 w 3800475"/>
              <a:gd name="connsiteY1" fmla="*/ 0 h 790575"/>
              <a:gd name="connsiteX2" fmla="*/ 3800475 w 3800475"/>
              <a:gd name="connsiteY2" fmla="*/ 0 h 790575"/>
              <a:gd name="connsiteX3" fmla="*/ 3602831 w 3800475"/>
              <a:gd name="connsiteY3" fmla="*/ 790575 h 790575"/>
              <a:gd name="connsiteX4" fmla="*/ 0 w 3800475"/>
              <a:gd name="connsiteY4" fmla="*/ 790575 h 790575"/>
              <a:gd name="connsiteX0" fmla="*/ 0 w 3800475"/>
              <a:gd name="connsiteY0" fmla="*/ 790575 h 790575"/>
              <a:gd name="connsiteX1" fmla="*/ 26194 w 3800475"/>
              <a:gd name="connsiteY1" fmla="*/ 38100 h 790575"/>
              <a:gd name="connsiteX2" fmla="*/ 3800475 w 3800475"/>
              <a:gd name="connsiteY2" fmla="*/ 0 h 790575"/>
              <a:gd name="connsiteX3" fmla="*/ 3602831 w 3800475"/>
              <a:gd name="connsiteY3" fmla="*/ 790575 h 790575"/>
              <a:gd name="connsiteX4" fmla="*/ 0 w 3800475"/>
              <a:gd name="connsiteY4" fmla="*/ 790575 h 790575"/>
              <a:gd name="connsiteX0" fmla="*/ 0 w 3657600"/>
              <a:gd name="connsiteY0" fmla="*/ 752475 h 752475"/>
              <a:gd name="connsiteX1" fmla="*/ 26194 w 3657600"/>
              <a:gd name="connsiteY1" fmla="*/ 0 h 752475"/>
              <a:gd name="connsiteX2" fmla="*/ 3657600 w 3657600"/>
              <a:gd name="connsiteY2" fmla="*/ 190500 h 752475"/>
              <a:gd name="connsiteX3" fmla="*/ 3602831 w 3657600"/>
              <a:gd name="connsiteY3" fmla="*/ 752475 h 752475"/>
              <a:gd name="connsiteX4" fmla="*/ 0 w 3657600"/>
              <a:gd name="connsiteY4" fmla="*/ 752475 h 752475"/>
              <a:gd name="connsiteX0" fmla="*/ 0 w 3676650"/>
              <a:gd name="connsiteY0" fmla="*/ 523875 h 752475"/>
              <a:gd name="connsiteX1" fmla="*/ 45244 w 3676650"/>
              <a:gd name="connsiteY1" fmla="*/ 0 h 752475"/>
              <a:gd name="connsiteX2" fmla="*/ 3676650 w 3676650"/>
              <a:gd name="connsiteY2" fmla="*/ 190500 h 752475"/>
              <a:gd name="connsiteX3" fmla="*/ 3621881 w 3676650"/>
              <a:gd name="connsiteY3" fmla="*/ 752475 h 752475"/>
              <a:gd name="connsiteX4" fmla="*/ 0 w 3676650"/>
              <a:gd name="connsiteY4" fmla="*/ 523875 h 752475"/>
              <a:gd name="connsiteX0" fmla="*/ 0 w 3676650"/>
              <a:gd name="connsiteY0" fmla="*/ 523875 h 781050"/>
              <a:gd name="connsiteX1" fmla="*/ 45244 w 3676650"/>
              <a:gd name="connsiteY1" fmla="*/ 0 h 781050"/>
              <a:gd name="connsiteX2" fmla="*/ 3676650 w 3676650"/>
              <a:gd name="connsiteY2" fmla="*/ 190500 h 781050"/>
              <a:gd name="connsiteX3" fmla="*/ 3669506 w 3676650"/>
              <a:gd name="connsiteY3" fmla="*/ 781050 h 781050"/>
              <a:gd name="connsiteX4" fmla="*/ 0 w 3676650"/>
              <a:gd name="connsiteY4" fmla="*/ 523875 h 781050"/>
              <a:gd name="connsiteX0" fmla="*/ 0 w 3676650"/>
              <a:gd name="connsiteY0" fmla="*/ 523875 h 781050"/>
              <a:gd name="connsiteX1" fmla="*/ 11906 w 3676650"/>
              <a:gd name="connsiteY1" fmla="*/ 0 h 781050"/>
              <a:gd name="connsiteX2" fmla="*/ 3676650 w 3676650"/>
              <a:gd name="connsiteY2" fmla="*/ 190500 h 781050"/>
              <a:gd name="connsiteX3" fmla="*/ 3669506 w 3676650"/>
              <a:gd name="connsiteY3" fmla="*/ 781050 h 781050"/>
              <a:gd name="connsiteX4" fmla="*/ 0 w 3676650"/>
              <a:gd name="connsiteY4" fmla="*/ 523875 h 781050"/>
              <a:gd name="connsiteX0" fmla="*/ 2382 w 3664744"/>
              <a:gd name="connsiteY0" fmla="*/ 533400 h 781050"/>
              <a:gd name="connsiteX1" fmla="*/ 0 w 3664744"/>
              <a:gd name="connsiteY1" fmla="*/ 0 h 781050"/>
              <a:gd name="connsiteX2" fmla="*/ 3664744 w 3664744"/>
              <a:gd name="connsiteY2" fmla="*/ 190500 h 781050"/>
              <a:gd name="connsiteX3" fmla="*/ 3657600 w 3664744"/>
              <a:gd name="connsiteY3" fmla="*/ 781050 h 781050"/>
              <a:gd name="connsiteX4" fmla="*/ 2382 w 3664744"/>
              <a:gd name="connsiteY4" fmla="*/ 533400 h 781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744" h="781050">
                <a:moveTo>
                  <a:pt x="2382" y="533400"/>
                </a:moveTo>
                <a:lnTo>
                  <a:pt x="0" y="0"/>
                </a:lnTo>
                <a:lnTo>
                  <a:pt x="3664744" y="190500"/>
                </a:lnTo>
                <a:cubicBezTo>
                  <a:pt x="3662363" y="387350"/>
                  <a:pt x="3659981" y="584200"/>
                  <a:pt x="3657600" y="781050"/>
                </a:cubicBezTo>
                <a:lnTo>
                  <a:pt x="2382" y="533400"/>
                </a:lnTo>
                <a:close/>
              </a:path>
            </a:pathLst>
          </a:custGeom>
          <a:solidFill>
            <a:srgbClr val="71CBD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err="1" smtClean="0">
              <a:solidFill>
                <a:schemeClr val="tx1"/>
              </a:solidFill>
            </a:endParaRPr>
          </a:p>
        </p:txBody>
      </p:sp>
      <p:sp>
        <p:nvSpPr>
          <p:cNvPr id="21" name="Isosceles Triangle 2"/>
          <p:cNvSpPr/>
          <p:nvPr/>
        </p:nvSpPr>
        <p:spPr bwMode="ltGray">
          <a:xfrm rot="5400000">
            <a:off x="5949160" y="498727"/>
            <a:ext cx="583242" cy="5181603"/>
          </a:xfrm>
          <a:custGeom>
            <a:avLst/>
            <a:gdLst>
              <a:gd name="connsiteX0" fmla="*/ 0 w 931860"/>
              <a:gd name="connsiteY0" fmla="*/ 5173983 h 5173983"/>
              <a:gd name="connsiteX1" fmla="*/ 465930 w 931860"/>
              <a:gd name="connsiteY1" fmla="*/ 0 h 5173983"/>
              <a:gd name="connsiteX2" fmla="*/ 931860 w 931860"/>
              <a:gd name="connsiteY2" fmla="*/ 5173983 h 5173983"/>
              <a:gd name="connsiteX3" fmla="*/ 0 w 931860"/>
              <a:gd name="connsiteY3" fmla="*/ 5173983 h 5173983"/>
              <a:gd name="connsiteX0" fmla="*/ 0 w 771838"/>
              <a:gd name="connsiteY0" fmla="*/ 5181603 h 5181603"/>
              <a:gd name="connsiteX1" fmla="*/ 305908 w 771838"/>
              <a:gd name="connsiteY1" fmla="*/ 0 h 5181603"/>
              <a:gd name="connsiteX2" fmla="*/ 771838 w 771838"/>
              <a:gd name="connsiteY2" fmla="*/ 5173983 h 5181603"/>
              <a:gd name="connsiteX3" fmla="*/ 0 w 771838"/>
              <a:gd name="connsiteY3" fmla="*/ 5181603 h 5181603"/>
              <a:gd name="connsiteX0" fmla="*/ 0 w 596580"/>
              <a:gd name="connsiteY0" fmla="*/ 5181603 h 5181603"/>
              <a:gd name="connsiteX1" fmla="*/ 305908 w 596580"/>
              <a:gd name="connsiteY1" fmla="*/ 0 h 5181603"/>
              <a:gd name="connsiteX2" fmla="*/ 596580 w 596580"/>
              <a:gd name="connsiteY2" fmla="*/ 5181603 h 5181603"/>
              <a:gd name="connsiteX3" fmla="*/ 0 w 596580"/>
              <a:gd name="connsiteY3" fmla="*/ 5181603 h 5181603"/>
              <a:gd name="connsiteX0" fmla="*/ 0 w 634678"/>
              <a:gd name="connsiteY0" fmla="*/ 5186366 h 5186366"/>
              <a:gd name="connsiteX1" fmla="*/ 344006 w 634678"/>
              <a:gd name="connsiteY1" fmla="*/ 0 h 5186366"/>
              <a:gd name="connsiteX2" fmla="*/ 634678 w 634678"/>
              <a:gd name="connsiteY2" fmla="*/ 5181603 h 5186366"/>
              <a:gd name="connsiteX3" fmla="*/ 0 w 634678"/>
              <a:gd name="connsiteY3" fmla="*/ 5186366 h 5186366"/>
              <a:gd name="connsiteX0" fmla="*/ 0 w 601341"/>
              <a:gd name="connsiteY0" fmla="*/ 5186366 h 5186366"/>
              <a:gd name="connsiteX1" fmla="*/ 310669 w 601341"/>
              <a:gd name="connsiteY1" fmla="*/ 0 h 5186366"/>
              <a:gd name="connsiteX2" fmla="*/ 601341 w 601341"/>
              <a:gd name="connsiteY2" fmla="*/ 5181603 h 5186366"/>
              <a:gd name="connsiteX3" fmla="*/ 0 w 601341"/>
              <a:gd name="connsiteY3" fmla="*/ 5186366 h 5186366"/>
              <a:gd name="connsiteX0" fmla="*/ 0 w 542299"/>
              <a:gd name="connsiteY0" fmla="*/ 5180016 h 5181603"/>
              <a:gd name="connsiteX1" fmla="*/ 251627 w 542299"/>
              <a:gd name="connsiteY1" fmla="*/ 0 h 5181603"/>
              <a:gd name="connsiteX2" fmla="*/ 542299 w 542299"/>
              <a:gd name="connsiteY2" fmla="*/ 5181603 h 5181603"/>
              <a:gd name="connsiteX3" fmla="*/ 0 w 542299"/>
              <a:gd name="connsiteY3" fmla="*/ 5180016 h 5181603"/>
            </a:gdLst>
            <a:ahLst/>
            <a:cxnLst>
              <a:cxn ang="0">
                <a:pos x="connsiteX0" y="connsiteY0"/>
              </a:cxn>
              <a:cxn ang="0">
                <a:pos x="connsiteX1" y="connsiteY1"/>
              </a:cxn>
              <a:cxn ang="0">
                <a:pos x="connsiteX2" y="connsiteY2"/>
              </a:cxn>
              <a:cxn ang="0">
                <a:pos x="connsiteX3" y="connsiteY3"/>
              </a:cxn>
            </a:cxnLst>
            <a:rect l="l" t="t" r="r" b="b"/>
            <a:pathLst>
              <a:path w="542299" h="5181603">
                <a:moveTo>
                  <a:pt x="0" y="5180016"/>
                </a:moveTo>
                <a:lnTo>
                  <a:pt x="251627" y="0"/>
                </a:lnTo>
                <a:lnTo>
                  <a:pt x="542299" y="5181603"/>
                </a:lnTo>
                <a:lnTo>
                  <a:pt x="0" y="5180016"/>
                </a:lnTo>
                <a:close/>
              </a:path>
            </a:pathLst>
          </a:custGeom>
          <a:solidFill>
            <a:srgbClr val="1798A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err="1" smtClean="0">
              <a:solidFill>
                <a:schemeClr val="tx1"/>
              </a:solidFill>
            </a:endParaRPr>
          </a:p>
        </p:txBody>
      </p:sp>
      <p:sp>
        <p:nvSpPr>
          <p:cNvPr id="22" name="Isosceles Triangle 2"/>
          <p:cNvSpPr>
            <a:spLocks/>
          </p:cNvSpPr>
          <p:nvPr/>
        </p:nvSpPr>
        <p:spPr bwMode="ltGray">
          <a:xfrm rot="16200000" flipH="1">
            <a:off x="6020401" y="193669"/>
            <a:ext cx="561089" cy="5320984"/>
          </a:xfrm>
          <a:custGeom>
            <a:avLst/>
            <a:gdLst>
              <a:gd name="connsiteX0" fmla="*/ 0 w 931860"/>
              <a:gd name="connsiteY0" fmla="*/ 5173983 h 5173983"/>
              <a:gd name="connsiteX1" fmla="*/ 465930 w 931860"/>
              <a:gd name="connsiteY1" fmla="*/ 0 h 5173983"/>
              <a:gd name="connsiteX2" fmla="*/ 931860 w 931860"/>
              <a:gd name="connsiteY2" fmla="*/ 5173983 h 5173983"/>
              <a:gd name="connsiteX3" fmla="*/ 0 w 931860"/>
              <a:gd name="connsiteY3" fmla="*/ 5173983 h 5173983"/>
              <a:gd name="connsiteX0" fmla="*/ 0 w 771838"/>
              <a:gd name="connsiteY0" fmla="*/ 5181603 h 5181603"/>
              <a:gd name="connsiteX1" fmla="*/ 305908 w 771838"/>
              <a:gd name="connsiteY1" fmla="*/ 0 h 5181603"/>
              <a:gd name="connsiteX2" fmla="*/ 771838 w 771838"/>
              <a:gd name="connsiteY2" fmla="*/ 5173983 h 5181603"/>
              <a:gd name="connsiteX3" fmla="*/ 0 w 771838"/>
              <a:gd name="connsiteY3" fmla="*/ 5181603 h 5181603"/>
              <a:gd name="connsiteX0" fmla="*/ 0 w 596580"/>
              <a:gd name="connsiteY0" fmla="*/ 5181603 h 5181603"/>
              <a:gd name="connsiteX1" fmla="*/ 305908 w 596580"/>
              <a:gd name="connsiteY1" fmla="*/ 0 h 5181603"/>
              <a:gd name="connsiteX2" fmla="*/ 596580 w 596580"/>
              <a:gd name="connsiteY2" fmla="*/ 5181603 h 5181603"/>
              <a:gd name="connsiteX3" fmla="*/ 0 w 596580"/>
              <a:gd name="connsiteY3" fmla="*/ 5181603 h 5181603"/>
              <a:gd name="connsiteX0" fmla="*/ 0 w 550860"/>
              <a:gd name="connsiteY0" fmla="*/ 5158746 h 5181603"/>
              <a:gd name="connsiteX1" fmla="*/ 260188 w 550860"/>
              <a:gd name="connsiteY1" fmla="*/ 0 h 5181603"/>
              <a:gd name="connsiteX2" fmla="*/ 550860 w 550860"/>
              <a:gd name="connsiteY2" fmla="*/ 5181603 h 5181603"/>
              <a:gd name="connsiteX3" fmla="*/ 0 w 550860"/>
              <a:gd name="connsiteY3" fmla="*/ 5158746 h 5181603"/>
              <a:gd name="connsiteX0" fmla="*/ 0 w 543240"/>
              <a:gd name="connsiteY0" fmla="*/ 5158746 h 5173986"/>
              <a:gd name="connsiteX1" fmla="*/ 260188 w 543240"/>
              <a:gd name="connsiteY1" fmla="*/ 0 h 5173986"/>
              <a:gd name="connsiteX2" fmla="*/ 543240 w 543240"/>
              <a:gd name="connsiteY2" fmla="*/ 5173986 h 5173986"/>
              <a:gd name="connsiteX3" fmla="*/ 0 w 543240"/>
              <a:gd name="connsiteY3" fmla="*/ 5158746 h 5173986"/>
              <a:gd name="connsiteX0" fmla="*/ 0 w 543240"/>
              <a:gd name="connsiteY0" fmla="*/ 5167998 h 5183238"/>
              <a:gd name="connsiteX1" fmla="*/ 225246 w 543240"/>
              <a:gd name="connsiteY1" fmla="*/ 0 h 5183238"/>
              <a:gd name="connsiteX2" fmla="*/ 543240 w 543240"/>
              <a:gd name="connsiteY2" fmla="*/ 5183238 h 5183238"/>
              <a:gd name="connsiteX3" fmla="*/ 0 w 543240"/>
              <a:gd name="connsiteY3" fmla="*/ 5167998 h 5183238"/>
              <a:gd name="connsiteX0" fmla="*/ 0 w 534504"/>
              <a:gd name="connsiteY0" fmla="*/ 5181915 h 5183238"/>
              <a:gd name="connsiteX1" fmla="*/ 216510 w 534504"/>
              <a:gd name="connsiteY1" fmla="*/ 0 h 5183238"/>
              <a:gd name="connsiteX2" fmla="*/ 534504 w 534504"/>
              <a:gd name="connsiteY2" fmla="*/ 5183238 h 5183238"/>
              <a:gd name="connsiteX3" fmla="*/ 0 w 534504"/>
              <a:gd name="connsiteY3" fmla="*/ 5181915 h 5183238"/>
            </a:gdLst>
            <a:ahLst/>
            <a:cxnLst>
              <a:cxn ang="0">
                <a:pos x="connsiteX0" y="connsiteY0"/>
              </a:cxn>
              <a:cxn ang="0">
                <a:pos x="connsiteX1" y="connsiteY1"/>
              </a:cxn>
              <a:cxn ang="0">
                <a:pos x="connsiteX2" y="connsiteY2"/>
              </a:cxn>
              <a:cxn ang="0">
                <a:pos x="connsiteX3" y="connsiteY3"/>
              </a:cxn>
            </a:cxnLst>
            <a:rect l="l" t="t" r="r" b="b"/>
            <a:pathLst>
              <a:path w="534504" h="5183238">
                <a:moveTo>
                  <a:pt x="0" y="5181915"/>
                </a:moveTo>
                <a:lnTo>
                  <a:pt x="216510" y="0"/>
                </a:lnTo>
                <a:lnTo>
                  <a:pt x="534504" y="5183238"/>
                </a:lnTo>
                <a:lnTo>
                  <a:pt x="0" y="5181915"/>
                </a:lnTo>
                <a:close/>
              </a:path>
            </a:pathLst>
          </a:custGeom>
          <a:solidFill>
            <a:srgbClr val="3B9EB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err="1" smtClean="0">
              <a:solidFill>
                <a:schemeClr val="tx1"/>
              </a:solidFill>
            </a:endParaRPr>
          </a:p>
        </p:txBody>
      </p:sp>
      <p:sp>
        <p:nvSpPr>
          <p:cNvPr id="23" name="Isosceles Triangle 2"/>
          <p:cNvSpPr>
            <a:spLocks/>
          </p:cNvSpPr>
          <p:nvPr/>
        </p:nvSpPr>
        <p:spPr bwMode="ltGray">
          <a:xfrm rot="16200000" flipH="1">
            <a:off x="5995789" y="716166"/>
            <a:ext cx="619843" cy="5311460"/>
          </a:xfrm>
          <a:custGeom>
            <a:avLst/>
            <a:gdLst>
              <a:gd name="connsiteX0" fmla="*/ 0 w 931860"/>
              <a:gd name="connsiteY0" fmla="*/ 5173983 h 5173983"/>
              <a:gd name="connsiteX1" fmla="*/ 465930 w 931860"/>
              <a:gd name="connsiteY1" fmla="*/ 0 h 5173983"/>
              <a:gd name="connsiteX2" fmla="*/ 931860 w 931860"/>
              <a:gd name="connsiteY2" fmla="*/ 5173983 h 5173983"/>
              <a:gd name="connsiteX3" fmla="*/ 0 w 931860"/>
              <a:gd name="connsiteY3" fmla="*/ 5173983 h 5173983"/>
              <a:gd name="connsiteX0" fmla="*/ 0 w 771838"/>
              <a:gd name="connsiteY0" fmla="*/ 5181603 h 5181603"/>
              <a:gd name="connsiteX1" fmla="*/ 305908 w 771838"/>
              <a:gd name="connsiteY1" fmla="*/ 0 h 5181603"/>
              <a:gd name="connsiteX2" fmla="*/ 771838 w 771838"/>
              <a:gd name="connsiteY2" fmla="*/ 5173983 h 5181603"/>
              <a:gd name="connsiteX3" fmla="*/ 0 w 771838"/>
              <a:gd name="connsiteY3" fmla="*/ 5181603 h 5181603"/>
              <a:gd name="connsiteX0" fmla="*/ 0 w 596580"/>
              <a:gd name="connsiteY0" fmla="*/ 5181603 h 5181603"/>
              <a:gd name="connsiteX1" fmla="*/ 305908 w 596580"/>
              <a:gd name="connsiteY1" fmla="*/ 0 h 5181603"/>
              <a:gd name="connsiteX2" fmla="*/ 596580 w 596580"/>
              <a:gd name="connsiteY2" fmla="*/ 5181603 h 5181603"/>
              <a:gd name="connsiteX3" fmla="*/ 0 w 596580"/>
              <a:gd name="connsiteY3" fmla="*/ 5181603 h 5181603"/>
              <a:gd name="connsiteX0" fmla="*/ 0 w 550860"/>
              <a:gd name="connsiteY0" fmla="*/ 5158746 h 5181603"/>
              <a:gd name="connsiteX1" fmla="*/ 260188 w 550860"/>
              <a:gd name="connsiteY1" fmla="*/ 0 h 5181603"/>
              <a:gd name="connsiteX2" fmla="*/ 550860 w 550860"/>
              <a:gd name="connsiteY2" fmla="*/ 5181603 h 5181603"/>
              <a:gd name="connsiteX3" fmla="*/ 0 w 550860"/>
              <a:gd name="connsiteY3" fmla="*/ 5158746 h 5181603"/>
              <a:gd name="connsiteX0" fmla="*/ 0 w 543240"/>
              <a:gd name="connsiteY0" fmla="*/ 5158746 h 5173986"/>
              <a:gd name="connsiteX1" fmla="*/ 260188 w 543240"/>
              <a:gd name="connsiteY1" fmla="*/ 0 h 5173986"/>
              <a:gd name="connsiteX2" fmla="*/ 543240 w 543240"/>
              <a:gd name="connsiteY2" fmla="*/ 5173986 h 5173986"/>
              <a:gd name="connsiteX3" fmla="*/ 0 w 543240"/>
              <a:gd name="connsiteY3" fmla="*/ 5158746 h 5173986"/>
              <a:gd name="connsiteX0" fmla="*/ 0 w 547446"/>
              <a:gd name="connsiteY0" fmla="*/ 5177251 h 5177251"/>
              <a:gd name="connsiteX1" fmla="*/ 264394 w 547446"/>
              <a:gd name="connsiteY1" fmla="*/ 0 h 5177251"/>
              <a:gd name="connsiteX2" fmla="*/ 547446 w 547446"/>
              <a:gd name="connsiteY2" fmla="*/ 5173986 h 5177251"/>
              <a:gd name="connsiteX3" fmla="*/ 0 w 547446"/>
              <a:gd name="connsiteY3" fmla="*/ 5177251 h 5177251"/>
            </a:gdLst>
            <a:ahLst/>
            <a:cxnLst>
              <a:cxn ang="0">
                <a:pos x="connsiteX0" y="connsiteY0"/>
              </a:cxn>
              <a:cxn ang="0">
                <a:pos x="connsiteX1" y="connsiteY1"/>
              </a:cxn>
              <a:cxn ang="0">
                <a:pos x="connsiteX2" y="connsiteY2"/>
              </a:cxn>
              <a:cxn ang="0">
                <a:pos x="connsiteX3" y="connsiteY3"/>
              </a:cxn>
            </a:cxnLst>
            <a:rect l="l" t="t" r="r" b="b"/>
            <a:pathLst>
              <a:path w="547446" h="5177251">
                <a:moveTo>
                  <a:pt x="0" y="5177251"/>
                </a:moveTo>
                <a:lnTo>
                  <a:pt x="264394" y="0"/>
                </a:lnTo>
                <a:lnTo>
                  <a:pt x="547446" y="5173986"/>
                </a:lnTo>
                <a:lnTo>
                  <a:pt x="0" y="5177251"/>
                </a:lnTo>
                <a:close/>
              </a:path>
            </a:pathLst>
          </a:custGeom>
          <a:solidFill>
            <a:srgbClr val="23768E"/>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err="1" smtClean="0">
              <a:solidFill>
                <a:schemeClr val="tx1"/>
              </a:solidFill>
            </a:endParaRPr>
          </a:p>
        </p:txBody>
      </p:sp>
      <p:sp>
        <p:nvSpPr>
          <p:cNvPr id="24" name="Isosceles Triangle 2"/>
          <p:cNvSpPr>
            <a:spLocks/>
          </p:cNvSpPr>
          <p:nvPr/>
        </p:nvSpPr>
        <p:spPr bwMode="ltGray">
          <a:xfrm rot="5400000">
            <a:off x="1521351" y="1587542"/>
            <a:ext cx="599173" cy="3639227"/>
          </a:xfrm>
          <a:custGeom>
            <a:avLst/>
            <a:gdLst>
              <a:gd name="connsiteX0" fmla="*/ 0 w 931860"/>
              <a:gd name="connsiteY0" fmla="*/ 5173983 h 5173983"/>
              <a:gd name="connsiteX1" fmla="*/ 465930 w 931860"/>
              <a:gd name="connsiteY1" fmla="*/ 0 h 5173983"/>
              <a:gd name="connsiteX2" fmla="*/ 931860 w 931860"/>
              <a:gd name="connsiteY2" fmla="*/ 5173983 h 5173983"/>
              <a:gd name="connsiteX3" fmla="*/ 0 w 931860"/>
              <a:gd name="connsiteY3" fmla="*/ 5173983 h 5173983"/>
              <a:gd name="connsiteX0" fmla="*/ 0 w 771838"/>
              <a:gd name="connsiteY0" fmla="*/ 5181603 h 5181603"/>
              <a:gd name="connsiteX1" fmla="*/ 305908 w 771838"/>
              <a:gd name="connsiteY1" fmla="*/ 0 h 5181603"/>
              <a:gd name="connsiteX2" fmla="*/ 771838 w 771838"/>
              <a:gd name="connsiteY2" fmla="*/ 5173983 h 5181603"/>
              <a:gd name="connsiteX3" fmla="*/ 0 w 771838"/>
              <a:gd name="connsiteY3" fmla="*/ 5181603 h 5181603"/>
              <a:gd name="connsiteX0" fmla="*/ 0 w 596580"/>
              <a:gd name="connsiteY0" fmla="*/ 5181603 h 5181603"/>
              <a:gd name="connsiteX1" fmla="*/ 305908 w 596580"/>
              <a:gd name="connsiteY1" fmla="*/ 0 h 5181603"/>
              <a:gd name="connsiteX2" fmla="*/ 596580 w 596580"/>
              <a:gd name="connsiteY2" fmla="*/ 5181603 h 5181603"/>
              <a:gd name="connsiteX3" fmla="*/ 0 w 596580"/>
              <a:gd name="connsiteY3" fmla="*/ 5181603 h 5181603"/>
              <a:gd name="connsiteX0" fmla="*/ 0 w 550860"/>
              <a:gd name="connsiteY0" fmla="*/ 5158746 h 5181603"/>
              <a:gd name="connsiteX1" fmla="*/ 260188 w 550860"/>
              <a:gd name="connsiteY1" fmla="*/ 0 h 5181603"/>
              <a:gd name="connsiteX2" fmla="*/ 550860 w 550860"/>
              <a:gd name="connsiteY2" fmla="*/ 5181603 h 5181603"/>
              <a:gd name="connsiteX3" fmla="*/ 0 w 550860"/>
              <a:gd name="connsiteY3" fmla="*/ 5158746 h 5181603"/>
              <a:gd name="connsiteX0" fmla="*/ 0 w 543240"/>
              <a:gd name="connsiteY0" fmla="*/ 5158746 h 5173986"/>
              <a:gd name="connsiteX1" fmla="*/ 260188 w 543240"/>
              <a:gd name="connsiteY1" fmla="*/ 0 h 5173986"/>
              <a:gd name="connsiteX2" fmla="*/ 543240 w 543240"/>
              <a:gd name="connsiteY2" fmla="*/ 5173986 h 5173986"/>
              <a:gd name="connsiteX3" fmla="*/ 0 w 543240"/>
              <a:gd name="connsiteY3" fmla="*/ 5158746 h 5173986"/>
              <a:gd name="connsiteX0" fmla="*/ 0 w 594040"/>
              <a:gd name="connsiteY0" fmla="*/ 5158746 h 5164985"/>
              <a:gd name="connsiteX1" fmla="*/ 260188 w 594040"/>
              <a:gd name="connsiteY1" fmla="*/ 0 h 5164985"/>
              <a:gd name="connsiteX2" fmla="*/ 594040 w 594040"/>
              <a:gd name="connsiteY2" fmla="*/ 5164985 h 5164985"/>
              <a:gd name="connsiteX3" fmla="*/ 0 w 594040"/>
              <a:gd name="connsiteY3" fmla="*/ 5158746 h 5164985"/>
              <a:gd name="connsiteX0" fmla="*/ 0 w 622321"/>
              <a:gd name="connsiteY0" fmla="*/ 5158746 h 5158746"/>
              <a:gd name="connsiteX1" fmla="*/ 260188 w 622321"/>
              <a:gd name="connsiteY1" fmla="*/ 0 h 5158746"/>
              <a:gd name="connsiteX2" fmla="*/ 622321 w 622321"/>
              <a:gd name="connsiteY2" fmla="*/ 5151623 h 5158746"/>
              <a:gd name="connsiteX3" fmla="*/ 0 w 622321"/>
              <a:gd name="connsiteY3" fmla="*/ 5158746 h 5158746"/>
            </a:gdLst>
            <a:ahLst/>
            <a:cxnLst>
              <a:cxn ang="0">
                <a:pos x="connsiteX0" y="connsiteY0"/>
              </a:cxn>
              <a:cxn ang="0">
                <a:pos x="connsiteX1" y="connsiteY1"/>
              </a:cxn>
              <a:cxn ang="0">
                <a:pos x="connsiteX2" y="connsiteY2"/>
              </a:cxn>
              <a:cxn ang="0">
                <a:pos x="connsiteX3" y="connsiteY3"/>
              </a:cxn>
            </a:cxnLst>
            <a:rect l="l" t="t" r="r" b="b"/>
            <a:pathLst>
              <a:path w="622321" h="5158746">
                <a:moveTo>
                  <a:pt x="0" y="5158746"/>
                </a:moveTo>
                <a:lnTo>
                  <a:pt x="260188" y="0"/>
                </a:lnTo>
                <a:lnTo>
                  <a:pt x="622321" y="5151623"/>
                </a:lnTo>
                <a:lnTo>
                  <a:pt x="0" y="5158746"/>
                </a:lnTo>
                <a:close/>
              </a:path>
            </a:pathLst>
          </a:custGeom>
          <a:solidFill>
            <a:srgbClr val="07707B"/>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err="1" smtClean="0">
              <a:solidFill>
                <a:schemeClr val="tx1"/>
              </a:solidFill>
            </a:endParaRPr>
          </a:p>
        </p:txBody>
      </p:sp>
      <p:sp>
        <p:nvSpPr>
          <p:cNvPr id="25" name="Regular Pentagon 3"/>
          <p:cNvSpPr/>
          <p:nvPr/>
        </p:nvSpPr>
        <p:spPr bwMode="ltGray">
          <a:xfrm>
            <a:off x="0" y="3348122"/>
            <a:ext cx="8977954" cy="3393987"/>
          </a:xfrm>
          <a:custGeom>
            <a:avLst/>
            <a:gdLst>
              <a:gd name="connsiteX0" fmla="*/ 9 w 8951913"/>
              <a:gd name="connsiteY0" fmla="*/ 1214498 h 3179604"/>
              <a:gd name="connsiteX1" fmla="*/ 4475957 w 8951913"/>
              <a:gd name="connsiteY1" fmla="*/ 0 h 3179604"/>
              <a:gd name="connsiteX2" fmla="*/ 8951904 w 8951913"/>
              <a:gd name="connsiteY2" fmla="*/ 1214498 h 3179604"/>
              <a:gd name="connsiteX3" fmla="*/ 7242244 w 8951913"/>
              <a:gd name="connsiteY3" fmla="*/ 3179596 h 3179604"/>
              <a:gd name="connsiteX4" fmla="*/ 1709669 w 8951913"/>
              <a:gd name="connsiteY4" fmla="*/ 3179596 h 3179604"/>
              <a:gd name="connsiteX5" fmla="*/ 9 w 8951913"/>
              <a:gd name="connsiteY5" fmla="*/ 1214498 h 3179604"/>
              <a:gd name="connsiteX0" fmla="*/ 0 w 8951895"/>
              <a:gd name="connsiteY0" fmla="*/ 1214498 h 3179596"/>
              <a:gd name="connsiteX1" fmla="*/ 4475948 w 8951895"/>
              <a:gd name="connsiteY1" fmla="*/ 0 h 3179596"/>
              <a:gd name="connsiteX2" fmla="*/ 8951895 w 8951895"/>
              <a:gd name="connsiteY2" fmla="*/ 1214498 h 3179596"/>
              <a:gd name="connsiteX3" fmla="*/ 7242235 w 8951895"/>
              <a:gd name="connsiteY3" fmla="*/ 3179596 h 3179596"/>
              <a:gd name="connsiteX4" fmla="*/ 3952 w 8951895"/>
              <a:gd name="connsiteY4" fmla="*/ 3153219 h 3179596"/>
              <a:gd name="connsiteX5" fmla="*/ 0 w 8951895"/>
              <a:gd name="connsiteY5" fmla="*/ 1214498 h 3179596"/>
              <a:gd name="connsiteX0" fmla="*/ 0 w 8951895"/>
              <a:gd name="connsiteY0" fmla="*/ 1214498 h 3188388"/>
              <a:gd name="connsiteX1" fmla="*/ 4475948 w 8951895"/>
              <a:gd name="connsiteY1" fmla="*/ 0 h 3188388"/>
              <a:gd name="connsiteX2" fmla="*/ 8951895 w 8951895"/>
              <a:gd name="connsiteY2" fmla="*/ 1214498 h 3188388"/>
              <a:gd name="connsiteX3" fmla="*/ 7242235 w 8951895"/>
              <a:gd name="connsiteY3" fmla="*/ 3179596 h 3188388"/>
              <a:gd name="connsiteX4" fmla="*/ 12745 w 8951895"/>
              <a:gd name="connsiteY4" fmla="*/ 3188388 h 3188388"/>
              <a:gd name="connsiteX5" fmla="*/ 0 w 8951895"/>
              <a:gd name="connsiteY5" fmla="*/ 1214498 h 3188388"/>
              <a:gd name="connsiteX0" fmla="*/ 0 w 8951895"/>
              <a:gd name="connsiteY0" fmla="*/ 1214498 h 3188388"/>
              <a:gd name="connsiteX1" fmla="*/ 4475948 w 8951895"/>
              <a:gd name="connsiteY1" fmla="*/ 0 h 3188388"/>
              <a:gd name="connsiteX2" fmla="*/ 8951895 w 8951895"/>
              <a:gd name="connsiteY2" fmla="*/ 1214498 h 3188388"/>
              <a:gd name="connsiteX3" fmla="*/ 8939151 w 8951895"/>
              <a:gd name="connsiteY3" fmla="*/ 3162011 h 3188388"/>
              <a:gd name="connsiteX4" fmla="*/ 12745 w 8951895"/>
              <a:gd name="connsiteY4" fmla="*/ 3188388 h 3188388"/>
              <a:gd name="connsiteX5" fmla="*/ 0 w 8951895"/>
              <a:gd name="connsiteY5" fmla="*/ 1214498 h 3188388"/>
              <a:gd name="connsiteX0" fmla="*/ 0 w 8951895"/>
              <a:gd name="connsiteY0" fmla="*/ 1214498 h 3188388"/>
              <a:gd name="connsiteX1" fmla="*/ 4475948 w 8951895"/>
              <a:gd name="connsiteY1" fmla="*/ 0 h 3188388"/>
              <a:gd name="connsiteX2" fmla="*/ 8951895 w 8951895"/>
              <a:gd name="connsiteY2" fmla="*/ 1214498 h 3188388"/>
              <a:gd name="connsiteX3" fmla="*/ 8921567 w 8951895"/>
              <a:gd name="connsiteY3" fmla="*/ 3153219 h 3188388"/>
              <a:gd name="connsiteX4" fmla="*/ 12745 w 8951895"/>
              <a:gd name="connsiteY4" fmla="*/ 3188388 h 3188388"/>
              <a:gd name="connsiteX5" fmla="*/ 0 w 8951895"/>
              <a:gd name="connsiteY5" fmla="*/ 1214498 h 3188388"/>
              <a:gd name="connsiteX0" fmla="*/ 0 w 8965529"/>
              <a:gd name="connsiteY0" fmla="*/ 1214498 h 3188388"/>
              <a:gd name="connsiteX1" fmla="*/ 4475948 w 8965529"/>
              <a:gd name="connsiteY1" fmla="*/ 0 h 3188388"/>
              <a:gd name="connsiteX2" fmla="*/ 8951895 w 8965529"/>
              <a:gd name="connsiteY2" fmla="*/ 1214498 h 3188388"/>
              <a:gd name="connsiteX3" fmla="*/ 8965529 w 8965529"/>
              <a:gd name="connsiteY3" fmla="*/ 3162012 h 3188388"/>
              <a:gd name="connsiteX4" fmla="*/ 12745 w 8965529"/>
              <a:gd name="connsiteY4" fmla="*/ 3188388 h 3188388"/>
              <a:gd name="connsiteX5" fmla="*/ 0 w 8965529"/>
              <a:gd name="connsiteY5" fmla="*/ 1214498 h 3188388"/>
              <a:gd name="connsiteX0" fmla="*/ 0 w 8965529"/>
              <a:gd name="connsiteY0" fmla="*/ 1539813 h 3513703"/>
              <a:gd name="connsiteX1" fmla="*/ 3623094 w 8965529"/>
              <a:gd name="connsiteY1" fmla="*/ 0 h 3513703"/>
              <a:gd name="connsiteX2" fmla="*/ 8951895 w 8965529"/>
              <a:gd name="connsiteY2" fmla="*/ 1539813 h 3513703"/>
              <a:gd name="connsiteX3" fmla="*/ 8965529 w 8965529"/>
              <a:gd name="connsiteY3" fmla="*/ 3487327 h 3513703"/>
              <a:gd name="connsiteX4" fmla="*/ 12745 w 8965529"/>
              <a:gd name="connsiteY4" fmla="*/ 3513703 h 3513703"/>
              <a:gd name="connsiteX5" fmla="*/ 0 w 8965529"/>
              <a:gd name="connsiteY5" fmla="*/ 1539813 h 3513703"/>
              <a:gd name="connsiteX0" fmla="*/ 0 w 8965529"/>
              <a:gd name="connsiteY0" fmla="*/ 352852 h 3513703"/>
              <a:gd name="connsiteX1" fmla="*/ 3623094 w 8965529"/>
              <a:gd name="connsiteY1" fmla="*/ 0 h 3513703"/>
              <a:gd name="connsiteX2" fmla="*/ 8951895 w 8965529"/>
              <a:gd name="connsiteY2" fmla="*/ 1539813 h 3513703"/>
              <a:gd name="connsiteX3" fmla="*/ 8965529 w 8965529"/>
              <a:gd name="connsiteY3" fmla="*/ 3487327 h 3513703"/>
              <a:gd name="connsiteX4" fmla="*/ 12745 w 8965529"/>
              <a:gd name="connsiteY4" fmla="*/ 3513703 h 3513703"/>
              <a:gd name="connsiteX5" fmla="*/ 0 w 8965529"/>
              <a:gd name="connsiteY5" fmla="*/ 352852 h 3513703"/>
              <a:gd name="connsiteX0" fmla="*/ 0 w 8970457"/>
              <a:gd name="connsiteY0" fmla="*/ 352852 h 3513703"/>
              <a:gd name="connsiteX1" fmla="*/ 3623094 w 8970457"/>
              <a:gd name="connsiteY1" fmla="*/ 0 h 3513703"/>
              <a:gd name="connsiteX2" fmla="*/ 8969480 w 8970457"/>
              <a:gd name="connsiteY2" fmla="*/ 264928 h 3513703"/>
              <a:gd name="connsiteX3" fmla="*/ 8965529 w 8970457"/>
              <a:gd name="connsiteY3" fmla="*/ 3487327 h 3513703"/>
              <a:gd name="connsiteX4" fmla="*/ 12745 w 8970457"/>
              <a:gd name="connsiteY4" fmla="*/ 3513703 h 3513703"/>
              <a:gd name="connsiteX5" fmla="*/ 0 w 8970457"/>
              <a:gd name="connsiteY5" fmla="*/ 352852 h 3513703"/>
              <a:gd name="connsiteX0" fmla="*/ 6244 w 8976701"/>
              <a:gd name="connsiteY0" fmla="*/ 352852 h 3513703"/>
              <a:gd name="connsiteX1" fmla="*/ 3629338 w 8976701"/>
              <a:gd name="connsiteY1" fmla="*/ 0 h 3513703"/>
              <a:gd name="connsiteX2" fmla="*/ 8975724 w 8976701"/>
              <a:gd name="connsiteY2" fmla="*/ 264928 h 3513703"/>
              <a:gd name="connsiteX3" fmla="*/ 8971773 w 8976701"/>
              <a:gd name="connsiteY3" fmla="*/ 3487327 h 3513703"/>
              <a:gd name="connsiteX4" fmla="*/ 135 w 8976701"/>
              <a:gd name="connsiteY4" fmla="*/ 3513703 h 3513703"/>
              <a:gd name="connsiteX5" fmla="*/ 6244 w 8976701"/>
              <a:gd name="connsiteY5" fmla="*/ 352852 h 3513703"/>
              <a:gd name="connsiteX0" fmla="*/ 6244 w 8976334"/>
              <a:gd name="connsiteY0" fmla="*/ 352852 h 3525034"/>
              <a:gd name="connsiteX1" fmla="*/ 3629338 w 8976334"/>
              <a:gd name="connsiteY1" fmla="*/ 0 h 3525034"/>
              <a:gd name="connsiteX2" fmla="*/ 8975724 w 8976334"/>
              <a:gd name="connsiteY2" fmla="*/ 264928 h 3525034"/>
              <a:gd name="connsiteX3" fmla="*/ 8962347 w 8976334"/>
              <a:gd name="connsiteY3" fmla="*/ 3525034 h 3525034"/>
              <a:gd name="connsiteX4" fmla="*/ 135 w 8976334"/>
              <a:gd name="connsiteY4" fmla="*/ 3513703 h 3525034"/>
              <a:gd name="connsiteX5" fmla="*/ 6244 w 8976334"/>
              <a:gd name="connsiteY5" fmla="*/ 352852 h 3525034"/>
              <a:gd name="connsiteX0" fmla="*/ 6244 w 8976334"/>
              <a:gd name="connsiteY0" fmla="*/ 352852 h 3543381"/>
              <a:gd name="connsiteX1" fmla="*/ 3629338 w 8976334"/>
              <a:gd name="connsiteY1" fmla="*/ 0 h 3543381"/>
              <a:gd name="connsiteX2" fmla="*/ 8975724 w 8976334"/>
              <a:gd name="connsiteY2" fmla="*/ 264928 h 3543381"/>
              <a:gd name="connsiteX3" fmla="*/ 8962347 w 8976334"/>
              <a:gd name="connsiteY3" fmla="*/ 3525034 h 3543381"/>
              <a:gd name="connsiteX4" fmla="*/ 135 w 8976334"/>
              <a:gd name="connsiteY4" fmla="*/ 3543381 h 3543381"/>
              <a:gd name="connsiteX5" fmla="*/ 6244 w 8976334"/>
              <a:gd name="connsiteY5" fmla="*/ 352852 h 3543381"/>
              <a:gd name="connsiteX0" fmla="*/ 6244 w 8976334"/>
              <a:gd name="connsiteY0" fmla="*/ 352852 h 3565055"/>
              <a:gd name="connsiteX1" fmla="*/ 3629338 w 8976334"/>
              <a:gd name="connsiteY1" fmla="*/ 0 h 3565055"/>
              <a:gd name="connsiteX2" fmla="*/ 8975724 w 8976334"/>
              <a:gd name="connsiteY2" fmla="*/ 264928 h 3565055"/>
              <a:gd name="connsiteX3" fmla="*/ 8962347 w 8976334"/>
              <a:gd name="connsiteY3" fmla="*/ 3565055 h 3565055"/>
              <a:gd name="connsiteX4" fmla="*/ 135 w 8976334"/>
              <a:gd name="connsiteY4" fmla="*/ 3543381 h 3565055"/>
              <a:gd name="connsiteX5" fmla="*/ 6244 w 8976334"/>
              <a:gd name="connsiteY5" fmla="*/ 352852 h 3565055"/>
              <a:gd name="connsiteX0" fmla="*/ 6244 w 8992877"/>
              <a:gd name="connsiteY0" fmla="*/ 352852 h 3565055"/>
              <a:gd name="connsiteX1" fmla="*/ 3629338 w 8992877"/>
              <a:gd name="connsiteY1" fmla="*/ 0 h 3565055"/>
              <a:gd name="connsiteX2" fmla="*/ 8975724 w 8992877"/>
              <a:gd name="connsiteY2" fmla="*/ 264928 h 3565055"/>
              <a:gd name="connsiteX3" fmla="*/ 8992877 w 8992877"/>
              <a:gd name="connsiteY3" fmla="*/ 3565055 h 3565055"/>
              <a:gd name="connsiteX4" fmla="*/ 135 w 8992877"/>
              <a:gd name="connsiteY4" fmla="*/ 3543381 h 3565055"/>
              <a:gd name="connsiteX5" fmla="*/ 6244 w 8992877"/>
              <a:gd name="connsiteY5" fmla="*/ 352852 h 3565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92877" h="3565055">
                <a:moveTo>
                  <a:pt x="6244" y="352852"/>
                </a:moveTo>
                <a:lnTo>
                  <a:pt x="3629338" y="0"/>
                </a:lnTo>
                <a:lnTo>
                  <a:pt x="8975724" y="264928"/>
                </a:lnTo>
                <a:cubicBezTo>
                  <a:pt x="8980269" y="914099"/>
                  <a:pt x="8988332" y="2915884"/>
                  <a:pt x="8992877" y="3565055"/>
                </a:cubicBezTo>
                <a:lnTo>
                  <a:pt x="135" y="3543381"/>
                </a:lnTo>
                <a:cubicBezTo>
                  <a:pt x="-1182" y="2897141"/>
                  <a:pt x="7561" y="999092"/>
                  <a:pt x="6244" y="352852"/>
                </a:cubicBezTo>
                <a:close/>
              </a:path>
            </a:pathLst>
          </a:custGeom>
          <a:solidFill>
            <a:srgbClr val="0E586B"/>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err="1" smtClean="0">
              <a:solidFill>
                <a:schemeClr val="tx1"/>
              </a:solidFill>
            </a:endParaRPr>
          </a:p>
        </p:txBody>
      </p:sp>
      <p:grpSp>
        <p:nvGrpSpPr>
          <p:cNvPr id="8" name="McK Title Elements" hidden="1"/>
          <p:cNvGrpSpPr>
            <a:grpSpLocks/>
          </p:cNvGrpSpPr>
          <p:nvPr userDrawn="1"/>
        </p:nvGrpSpPr>
        <p:grpSpPr bwMode="auto">
          <a:xfrm>
            <a:off x="1340046" y="6019197"/>
            <a:ext cx="6281346" cy="484188"/>
            <a:chOff x="1663" y="3106"/>
            <a:chExt cx="3109" cy="305"/>
          </a:xfrm>
        </p:grpSpPr>
        <p:sp>
          <p:nvSpPr>
            <p:cNvPr id="9" name="McK Document type"/>
            <p:cNvSpPr txBox="1">
              <a:spLocks noChangeArrowheads="1"/>
            </p:cNvSpPr>
            <p:nvPr/>
          </p:nvSpPr>
          <p:spPr bwMode="auto">
            <a:xfrm>
              <a:off x="1663" y="3106"/>
              <a:ext cx="3109" cy="1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defRPr/>
              </a:pPr>
              <a:r>
                <a:rPr lang="en-ZA" sz="1400" baseline="0" noProof="0" smtClean="0">
                  <a:solidFill>
                    <a:schemeClr val="bg1"/>
                  </a:solidFill>
                  <a:latin typeface="+mn-lt"/>
                </a:rPr>
                <a:t>Document type</a:t>
              </a:r>
              <a:endParaRPr lang="en-ZA" sz="1400" baseline="0" noProof="0" dirty="0" smtClean="0">
                <a:solidFill>
                  <a:schemeClr val="bg1"/>
                </a:solidFill>
                <a:latin typeface="+mn-lt"/>
              </a:endParaRPr>
            </a:p>
          </p:txBody>
        </p:sp>
        <p:sp>
          <p:nvSpPr>
            <p:cNvPr id="10" name="McK Date"/>
            <p:cNvSpPr txBox="1">
              <a:spLocks noChangeArrowheads="1"/>
            </p:cNvSpPr>
            <p:nvPr/>
          </p:nvSpPr>
          <p:spPr bwMode="auto">
            <a:xfrm>
              <a:off x="1663" y="3275"/>
              <a:ext cx="3109" cy="1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defRPr/>
              </a:pPr>
              <a:r>
                <a:rPr lang="en-ZA" sz="1400" baseline="0" noProof="0" smtClean="0">
                  <a:solidFill>
                    <a:schemeClr val="bg1"/>
                  </a:solidFill>
                  <a:latin typeface="+mn-lt"/>
                </a:rPr>
                <a:t>Date</a:t>
              </a:r>
              <a:endParaRPr lang="en-ZA" sz="1400" baseline="0" noProof="0" dirty="0" smtClean="0">
                <a:solidFill>
                  <a:schemeClr val="bg1"/>
                </a:solidFill>
                <a:latin typeface="+mn-lt"/>
              </a:endParaRPr>
            </a:p>
          </p:txBody>
        </p:sp>
      </p:grpSp>
      <p:sp>
        <p:nvSpPr>
          <p:cNvPr id="13314" name="Rectangle 1026"/>
          <p:cNvSpPr>
            <a:spLocks noGrp="1" noChangeArrowheads="1"/>
          </p:cNvSpPr>
          <p:nvPr userDrawn="1">
            <p:ph type="ctrTitle"/>
          </p:nvPr>
        </p:nvSpPr>
        <p:spPr bwMode="auto">
          <a:xfrm>
            <a:off x="1340046" y="3761894"/>
            <a:ext cx="6281346" cy="492443"/>
          </a:xfrm>
          <a:prstGeom prst="rect">
            <a:avLst/>
          </a:prstGeom>
        </p:spPr>
        <p:txBody>
          <a:bodyPr>
            <a:spAutoFit/>
          </a:bodyPr>
          <a:lstStyle>
            <a:lvl1pPr algn="ctr">
              <a:defRPr sz="3200" b="0" baseline="0">
                <a:solidFill>
                  <a:schemeClr val="bg1"/>
                </a:solidFill>
                <a:latin typeface="+mj-lt"/>
                <a:ea typeface="Arial Unicode MS" pitchFamily="34" charset="-128"/>
                <a:cs typeface="Arial Unicode MS" pitchFamily="34" charset="-128"/>
              </a:defRPr>
            </a:lvl1pPr>
          </a:lstStyle>
          <a:p>
            <a:pPr lvl="0"/>
            <a:r>
              <a:rPr lang="en-ZA" noProof="0" smtClean="0"/>
              <a:t>Click to edit Master title style</a:t>
            </a:r>
            <a:endParaRPr lang="en-ZA" noProof="0" dirty="0" smtClean="0"/>
          </a:p>
        </p:txBody>
      </p:sp>
      <p:sp>
        <p:nvSpPr>
          <p:cNvPr id="13315" name="Rectangle 1027"/>
          <p:cNvSpPr>
            <a:spLocks noGrp="1" noChangeArrowheads="1"/>
          </p:cNvSpPr>
          <p:nvPr userDrawn="1">
            <p:ph type="subTitle" idx="1"/>
          </p:nvPr>
        </p:nvSpPr>
        <p:spPr bwMode="auto">
          <a:xfrm>
            <a:off x="1340046" y="5029045"/>
            <a:ext cx="6281346" cy="215444"/>
          </a:xfrm>
        </p:spPr>
        <p:txBody>
          <a:bodyPr wrap="square">
            <a:spAutoFit/>
          </a:bodyPr>
          <a:lstStyle>
            <a:lvl1pPr algn="ctr">
              <a:defRPr sz="1400" baseline="0">
                <a:solidFill>
                  <a:schemeClr val="bg1"/>
                </a:solidFill>
                <a:latin typeface="+mj-lt"/>
                <a:ea typeface="Arial Unicode MS" pitchFamily="34" charset="-128"/>
                <a:cs typeface="Arial Unicode MS" pitchFamily="34" charset="-128"/>
              </a:defRPr>
            </a:lvl1pPr>
          </a:lstStyle>
          <a:p>
            <a:pPr lvl="0"/>
            <a:r>
              <a:rPr lang="en-ZA" noProof="0" smtClean="0"/>
              <a:t>Click to edit Master subtitle style</a:t>
            </a:r>
          </a:p>
        </p:txBody>
      </p:sp>
      <p:pic>
        <p:nvPicPr>
          <p:cNvPr id="20489" name="Picture 9"/>
          <p:cNvPicPr>
            <a:picLocks noChangeAspect="1" noChangeArrowheads="1"/>
          </p:cNvPicPr>
          <p:nvPr userDrawn="1"/>
        </p:nvPicPr>
        <p:blipFill rotWithShape="1">
          <a:blip r:embed="rId4" cstate="print">
            <a:extLst>
              <a:ext uri="{28A0092B-C50C-407E-A947-70E740481C1C}">
                <a14:useLocalDpi xmlns:a14="http://schemas.microsoft.com/office/drawing/2010/main" xmlns="" val="0"/>
              </a:ext>
            </a:extLst>
          </a:blip>
          <a:srcRect l="3159" r="3408"/>
          <a:stretch/>
        </p:blipFill>
        <p:spPr bwMode="auto">
          <a:xfrm>
            <a:off x="3183696" y="1639324"/>
            <a:ext cx="2601912" cy="9915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16" descr="C:\Users\RowenaJ.NDA\AppData\Local\Microsoft\Windows\Temporary Internet Files\Content.Word\Brand more than 1 department 2.jpg"/>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2931639" y="414337"/>
            <a:ext cx="3114675" cy="1041400"/>
          </a:xfrm>
          <a:prstGeom prst="rect">
            <a:avLst/>
          </a:prstGeom>
          <a:noFill/>
          <a:ln>
            <a:noFill/>
          </a:ln>
        </p:spPr>
      </p:pic>
    </p:spTree>
    <p:extLst>
      <p:ext uri="{BB962C8B-B14F-4D97-AF65-F5344CB8AC3E}">
        <p14:creationId xmlns:p14="http://schemas.microsoft.com/office/powerpoint/2010/main" xmlns="" val="7803197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lvl1pPr>
              <a:defRPr>
                <a:latin typeface="+mj-lt"/>
                <a:ea typeface="Arial Unicode MS" pitchFamily="34" charset="-128"/>
                <a:cs typeface="Arial Unicode MS" pitchFamily="34" charset="-128"/>
              </a:defRPr>
            </a:lvl1pPr>
          </a:lstStyle>
          <a:p>
            <a:r>
              <a:rPr lang="en-ZA" smtClean="0"/>
              <a:t>Click to edit Master title style</a:t>
            </a:r>
            <a:endParaRPr lang="en-ZA"/>
          </a:p>
        </p:txBody>
      </p:sp>
    </p:spTree>
    <p:extLst>
      <p:ext uri="{BB962C8B-B14F-4D97-AF65-F5344CB8AC3E}">
        <p14:creationId xmlns:p14="http://schemas.microsoft.com/office/powerpoint/2010/main" xmlns="" val="18063930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90747449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5199240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extLst>
              <p:ext uri="{D42A27DB-BD31-4B8C-83A1-F6EECF244321}">
                <p14:modId xmlns:p14="http://schemas.microsoft.com/office/powerpoint/2010/main" xmlns="" val="2430090051"/>
              </p:ext>
            </p:extLst>
          </p:nvPr>
        </p:nvGraphicFramePr>
        <p:xfrm>
          <a:off x="1466" y="1594"/>
          <a:ext cx="1462" cy="1587"/>
        </p:xfrm>
        <a:graphic>
          <a:graphicData uri="http://schemas.openxmlformats.org/presentationml/2006/ole">
            <p:oleObj spid="_x0000_s118887" name="think-cell Slide" r:id="rId3" imgW="360" imgH="360" progId="">
              <p:embed/>
            </p:oleObj>
          </a:graphicData>
        </a:graphic>
      </p:graphicFrame>
      <p:sp>
        <p:nvSpPr>
          <p:cNvPr id="2" name="Title 1"/>
          <p:cNvSpPr>
            <a:spLocks noGrp="1"/>
          </p:cNvSpPr>
          <p:nvPr>
            <p:ph type="title"/>
          </p:nvPr>
        </p:nvSpPr>
        <p:spPr>
          <a:xfrm>
            <a:off x="279889" y="315457"/>
            <a:ext cx="8403346" cy="292388"/>
          </a:xfrm>
        </p:spPr>
        <p:txBody>
          <a:bodyPr/>
          <a:lstStyle/>
          <a:p>
            <a:r>
              <a:rPr lang="en-US" noProof="0" dirty="0"/>
              <a:t>Click to edit Master title style</a:t>
            </a:r>
          </a:p>
        </p:txBody>
      </p:sp>
      <p:sp>
        <p:nvSpPr>
          <p:cNvPr id="7" name="Subtitle0"/>
          <p:cNvSpPr>
            <a:spLocks noGrp="1"/>
          </p:cNvSpPr>
          <p:nvPr>
            <p:ph type="body" idx="13" hasCustomPrompt="1"/>
          </p:nvPr>
        </p:nvSpPr>
        <p:spPr>
          <a:xfrm>
            <a:off x="279889" y="706912"/>
            <a:ext cx="8403346" cy="276999"/>
          </a:xfrm>
        </p:spPr>
        <p:txBody>
          <a:bodyPr vert="horz" wrap="square" lIns="0" tIns="0" rIns="0" bIns="0" rtlCol="0" anchor="t" anchorCtr="0">
            <a:spAutoFit/>
          </a:bodyPr>
          <a:lstStyle>
            <a:lvl1pPr marL="0" indent="0" algn="l" defTabSz="812422" rtl="0" eaLnBrk="1" latinLnBrk="0" hangingPunct="1">
              <a:spcBef>
                <a:spcPct val="0"/>
              </a:spcBef>
              <a:buNone/>
              <a:defRPr lang="en-US" sz="1800" b="0" kern="1200" dirty="0" smtClean="0">
                <a:solidFill>
                  <a:schemeClr val="bg1">
                    <a:lumMod val="50000"/>
                  </a:schemeClr>
                </a:solidFill>
                <a:latin typeface="+mn-lt"/>
                <a:ea typeface="+mj-ea"/>
                <a:cs typeface="+mj-cs"/>
              </a:defRPr>
            </a:lvl1pPr>
            <a:lvl2pPr marL="406211" indent="0">
              <a:buNone/>
              <a:defRPr sz="1776" b="1"/>
            </a:lvl2pPr>
            <a:lvl3pPr marL="812422" indent="0">
              <a:buNone/>
              <a:defRPr sz="1599" b="1"/>
            </a:lvl3pPr>
            <a:lvl4pPr marL="1218633" indent="0">
              <a:buNone/>
              <a:defRPr sz="1422" b="1"/>
            </a:lvl4pPr>
            <a:lvl5pPr marL="1624844" indent="0">
              <a:buNone/>
              <a:defRPr sz="1422" b="1"/>
            </a:lvl5pPr>
            <a:lvl6pPr marL="2031056" indent="0">
              <a:buNone/>
              <a:defRPr sz="1422" b="1"/>
            </a:lvl6pPr>
            <a:lvl7pPr marL="2437267" indent="0">
              <a:buNone/>
              <a:defRPr sz="1422" b="1"/>
            </a:lvl7pPr>
            <a:lvl8pPr marL="2843478" indent="0">
              <a:buNone/>
              <a:defRPr sz="1422" b="1"/>
            </a:lvl8pPr>
            <a:lvl9pPr marL="3249689" indent="0">
              <a:buNone/>
              <a:defRPr sz="1422" b="1"/>
            </a:lvl9pPr>
          </a:lstStyle>
          <a:p>
            <a:pPr lvl="0"/>
            <a:r>
              <a:rPr lang="en-US" noProof="0" dirty="0"/>
              <a:t>Click to add subtitle</a:t>
            </a:r>
          </a:p>
        </p:txBody>
      </p:sp>
    </p:spTree>
    <p:extLst>
      <p:ext uri="{BB962C8B-B14F-4D97-AF65-F5344CB8AC3E}">
        <p14:creationId xmlns:p14="http://schemas.microsoft.com/office/powerpoint/2010/main" xmlns="" val="338891554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Custom Layout">
    <p:bg>
      <p:bgPr>
        <a:solidFill>
          <a:srgbClr val="0E586B"/>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887" y="315459"/>
            <a:ext cx="8416646" cy="492443"/>
          </a:xfrm>
        </p:spPr>
        <p:txBody>
          <a:bodyPr/>
          <a:lstStyle>
            <a:lvl1pPr>
              <a:defRPr sz="3200">
                <a:solidFill>
                  <a:schemeClr val="bg1"/>
                </a:solidFill>
              </a:defRPr>
            </a:lvl1pPr>
          </a:lstStyle>
          <a:p>
            <a:r>
              <a:rPr lang="en-US" dirty="0"/>
              <a:t>Contents</a:t>
            </a:r>
            <a:endParaRPr lang="en-ZA" dirty="0"/>
          </a:p>
        </p:txBody>
      </p:sp>
      <p:sp>
        <p:nvSpPr>
          <p:cNvPr id="4" name="Date Placeholder 3"/>
          <p:cNvSpPr>
            <a:spLocks noGrp="1"/>
          </p:cNvSpPr>
          <p:nvPr>
            <p:ph type="dt" sz="half" idx="10"/>
          </p:nvPr>
        </p:nvSpPr>
        <p:spPr>
          <a:xfrm>
            <a:off x="720216" y="6229812"/>
            <a:ext cx="2091002" cy="357856"/>
          </a:xfrm>
          <a:prstGeom prst="rect">
            <a:avLst/>
          </a:prstGeom>
        </p:spPr>
        <p:txBody>
          <a:bodyPr/>
          <a:lstStyle>
            <a:lvl1pPr>
              <a:defRPr b="1"/>
            </a:lvl1pPr>
          </a:lstStyle>
          <a:p>
            <a:endParaRPr lang="en-ZA"/>
          </a:p>
        </p:txBody>
      </p:sp>
      <p:sp>
        <p:nvSpPr>
          <p:cNvPr id="5" name="Footer Placeholder 4"/>
          <p:cNvSpPr>
            <a:spLocks noGrp="1"/>
          </p:cNvSpPr>
          <p:nvPr>
            <p:ph type="ftr" sz="quarter" idx="11"/>
          </p:nvPr>
        </p:nvSpPr>
        <p:spPr>
          <a:xfrm>
            <a:off x="3333968" y="6229812"/>
            <a:ext cx="2837789" cy="357856"/>
          </a:xfrm>
          <a:prstGeom prst="rect">
            <a:avLst/>
          </a:prstGeom>
        </p:spPr>
        <p:txBody>
          <a:bodyPr/>
          <a:lstStyle>
            <a:lvl1pPr>
              <a:defRPr b="1"/>
            </a:lvl1pPr>
          </a:lstStyle>
          <a:p>
            <a:endParaRPr lang="en-ZA"/>
          </a:p>
        </p:txBody>
      </p:sp>
      <p:sp>
        <p:nvSpPr>
          <p:cNvPr id="6" name="Slide Number Placeholder 5"/>
          <p:cNvSpPr>
            <a:spLocks noGrp="1"/>
          </p:cNvSpPr>
          <p:nvPr>
            <p:ph type="sldNum" sz="quarter" idx="12"/>
          </p:nvPr>
        </p:nvSpPr>
        <p:spPr>
          <a:xfrm>
            <a:off x="6694508" y="6229812"/>
            <a:ext cx="2091002" cy="357856"/>
          </a:xfrm>
          <a:prstGeom prst="rect">
            <a:avLst/>
          </a:prstGeom>
        </p:spPr>
        <p:txBody>
          <a:bodyPr/>
          <a:lstStyle>
            <a:lvl1pPr>
              <a:defRPr b="1"/>
            </a:lvl1pPr>
          </a:lstStyle>
          <a:p>
            <a:fld id="{F09BCC2C-6D99-465D-8D5C-A2F1FFA3E03B}" type="slidenum">
              <a:rPr lang="en-ZA" smtClean="0"/>
              <a:pPr/>
              <a:t>‹#›</a:t>
            </a:fld>
            <a:endParaRPr lang="en-ZA"/>
          </a:p>
        </p:txBody>
      </p:sp>
      <p:sp>
        <p:nvSpPr>
          <p:cNvPr id="7" name="Content Placeholder 2"/>
          <p:cNvSpPr>
            <a:spLocks noGrp="1"/>
          </p:cNvSpPr>
          <p:nvPr>
            <p:ph idx="1"/>
          </p:nvPr>
        </p:nvSpPr>
        <p:spPr>
          <a:xfrm>
            <a:off x="448072" y="1253834"/>
            <a:ext cx="8065294" cy="123110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Tree>
    <p:extLst>
      <p:ext uri="{BB962C8B-B14F-4D97-AF65-F5344CB8AC3E}">
        <p14:creationId xmlns:p14="http://schemas.microsoft.com/office/powerpoint/2010/main" xmlns="" val="213506096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a:xfrm>
            <a:off x="1452563" y="1951038"/>
            <a:ext cx="4302125"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a:xfrm>
            <a:off x="448072" y="6229812"/>
            <a:ext cx="2091002" cy="357856"/>
          </a:xfrm>
          <a:prstGeom prst="rect">
            <a:avLst/>
          </a:prstGeom>
        </p:spPr>
        <p:txBody>
          <a:bodyPr lIns="89611" tIns="44806" rIns="89611" bIns="44806"/>
          <a:lstStyle/>
          <a:p>
            <a:endParaRPr lang="en-ZA" dirty="0"/>
          </a:p>
        </p:txBody>
      </p:sp>
      <p:sp>
        <p:nvSpPr>
          <p:cNvPr id="5" name="Footer Placeholder 4"/>
          <p:cNvSpPr>
            <a:spLocks noGrp="1"/>
          </p:cNvSpPr>
          <p:nvPr>
            <p:ph type="ftr" sz="quarter" idx="11"/>
          </p:nvPr>
        </p:nvSpPr>
        <p:spPr>
          <a:xfrm>
            <a:off x="3061825" y="6229812"/>
            <a:ext cx="2837789" cy="357856"/>
          </a:xfrm>
          <a:prstGeom prst="rect">
            <a:avLst/>
          </a:prstGeom>
        </p:spPr>
        <p:txBody>
          <a:bodyPr lIns="89611" tIns="44806" rIns="89611" bIns="44806"/>
          <a:lstStyle/>
          <a:p>
            <a:endParaRPr lang="en-ZA" dirty="0"/>
          </a:p>
        </p:txBody>
      </p:sp>
      <p:sp>
        <p:nvSpPr>
          <p:cNvPr id="6" name="Slide Number Placeholder 5"/>
          <p:cNvSpPr>
            <a:spLocks noGrp="1"/>
          </p:cNvSpPr>
          <p:nvPr>
            <p:ph type="sldNum" sz="quarter" idx="12"/>
          </p:nvPr>
        </p:nvSpPr>
        <p:spPr>
          <a:xfrm>
            <a:off x="6422364" y="6229812"/>
            <a:ext cx="2091002" cy="357856"/>
          </a:xfrm>
          <a:prstGeom prst="rect">
            <a:avLst/>
          </a:prstGeom>
        </p:spPr>
        <p:txBody>
          <a:bodyPr lIns="89611" tIns="44806" rIns="89611" bIns="44806"/>
          <a:lstStyle/>
          <a:p>
            <a:fld id="{FBB6F8D0-8DD0-4686-BA35-ADA8F58727EC}" type="slidenum">
              <a:rPr lang="en-ZA" smtClean="0"/>
              <a:pPr/>
              <a:t>‹#›</a:t>
            </a:fld>
            <a:endParaRPr lang="en-ZA" dirty="0"/>
          </a:p>
        </p:txBody>
      </p:sp>
    </p:spTree>
    <p:extLst>
      <p:ext uri="{BB962C8B-B14F-4D97-AF65-F5344CB8AC3E}">
        <p14:creationId xmlns:p14="http://schemas.microsoft.com/office/powerpoint/2010/main" xmlns="" val="119767576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tags" Target="../tags/tag5.xml"/><Relationship Id="rId18" Type="http://schemas.openxmlformats.org/officeDocument/2006/relationships/tags" Target="../tags/tag10.xml"/><Relationship Id="rId26" Type="http://schemas.openxmlformats.org/officeDocument/2006/relationships/tags" Target="../tags/tag18.xml"/><Relationship Id="rId3" Type="http://schemas.openxmlformats.org/officeDocument/2006/relationships/slideLayout" Target="../slideLayouts/slideLayout3.xml"/><Relationship Id="rId21" Type="http://schemas.openxmlformats.org/officeDocument/2006/relationships/tags" Target="../tags/tag13.xml"/><Relationship Id="rId7" Type="http://schemas.openxmlformats.org/officeDocument/2006/relationships/slideLayout" Target="../slideLayouts/slideLayout7.xml"/><Relationship Id="rId12" Type="http://schemas.openxmlformats.org/officeDocument/2006/relationships/tags" Target="../tags/tag4.xml"/><Relationship Id="rId17" Type="http://schemas.openxmlformats.org/officeDocument/2006/relationships/tags" Target="../tags/tag9.xml"/><Relationship Id="rId25" Type="http://schemas.openxmlformats.org/officeDocument/2006/relationships/tags" Target="../tags/tag17.xml"/><Relationship Id="rId2" Type="http://schemas.openxmlformats.org/officeDocument/2006/relationships/slideLayout" Target="../slideLayouts/slideLayout2.xml"/><Relationship Id="rId16" Type="http://schemas.openxmlformats.org/officeDocument/2006/relationships/tags" Target="../tags/tag8.xml"/><Relationship Id="rId20" Type="http://schemas.openxmlformats.org/officeDocument/2006/relationships/tags" Target="../tags/tag12.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3.xml"/><Relationship Id="rId24" Type="http://schemas.openxmlformats.org/officeDocument/2006/relationships/tags" Target="../tags/tag16.xml"/><Relationship Id="rId5" Type="http://schemas.openxmlformats.org/officeDocument/2006/relationships/slideLayout" Target="../slideLayouts/slideLayout5.xml"/><Relationship Id="rId15" Type="http://schemas.openxmlformats.org/officeDocument/2006/relationships/tags" Target="../tags/tag7.xml"/><Relationship Id="rId23" Type="http://schemas.openxmlformats.org/officeDocument/2006/relationships/tags" Target="../tags/tag15.xml"/><Relationship Id="rId28" Type="http://schemas.openxmlformats.org/officeDocument/2006/relationships/oleObject" Target="../embeddings/oleObject1.bin"/><Relationship Id="rId10" Type="http://schemas.openxmlformats.org/officeDocument/2006/relationships/tags" Target="../tags/tag2.xml"/><Relationship Id="rId19" Type="http://schemas.openxmlformats.org/officeDocument/2006/relationships/tags" Target="../tags/tag11.xml"/><Relationship Id="rId4" Type="http://schemas.openxmlformats.org/officeDocument/2006/relationships/slideLayout" Target="../slideLayouts/slideLayout4.xml"/><Relationship Id="rId9" Type="http://schemas.openxmlformats.org/officeDocument/2006/relationships/vmlDrawing" Target="../drawings/vmlDrawing1.vml"/><Relationship Id="rId14" Type="http://schemas.openxmlformats.org/officeDocument/2006/relationships/tags" Target="../tags/tag6.xml"/><Relationship Id="rId22" Type="http://schemas.openxmlformats.org/officeDocument/2006/relationships/tags" Target="../tags/tag14.xml"/><Relationship Id="rId27" Type="http://schemas.openxmlformats.org/officeDocument/2006/relationships/tags" Target="../tags/tag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xmlns="" val="1564148559"/>
              </p:ext>
            </p:extLst>
          </p:nvPr>
        </p:nvGraphicFramePr>
        <p:xfrm>
          <a:off x="0" y="0"/>
          <a:ext cx="158750" cy="158750"/>
        </p:xfrm>
        <a:graphic>
          <a:graphicData uri="http://schemas.openxmlformats.org/presentationml/2006/ole">
            <p:oleObj spid="_x0000_s13136" name="think-cell Slide" r:id="rId28" imgW="360" imgH="360" progId="">
              <p:embed/>
            </p:oleObj>
          </a:graphicData>
        </a:graphic>
      </p:graphicFrame>
      <p:sp>
        <p:nvSpPr>
          <p:cNvPr id="1036" name="Rectangle 286"/>
          <p:cNvSpPr>
            <a:spLocks noGrp="1" noChangeArrowheads="1"/>
          </p:cNvSpPr>
          <p:nvPr>
            <p:ph type="body" idx="1"/>
          </p:nvPr>
        </p:nvSpPr>
        <p:spPr bwMode="auto">
          <a:xfrm>
            <a:off x="1452563" y="1951038"/>
            <a:ext cx="4302125" cy="246221"/>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ZA" noProof="0" smtClean="0"/>
              <a:t>Text</a:t>
            </a:r>
          </a:p>
        </p:txBody>
      </p:sp>
      <p:sp>
        <p:nvSpPr>
          <p:cNvPr id="19" name="Title Placeholder 2"/>
          <p:cNvSpPr>
            <a:spLocks noGrp="1" noChangeArrowheads="1"/>
          </p:cNvSpPr>
          <p:nvPr>
            <p:ph type="title"/>
          </p:nvPr>
        </p:nvSpPr>
        <p:spPr bwMode="auto">
          <a:xfrm>
            <a:off x="171451" y="230188"/>
            <a:ext cx="8618537" cy="292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ZA" noProof="0" smtClean="0"/>
              <a:t>Click to edit Master title style</a:t>
            </a:r>
          </a:p>
        </p:txBody>
      </p:sp>
      <p:sp>
        <p:nvSpPr>
          <p:cNvPr id="10" name="McK 1. On-page tracker" hidden="1"/>
          <p:cNvSpPr>
            <a:spLocks noChangeArrowheads="1"/>
          </p:cNvSpPr>
          <p:nvPr/>
        </p:nvSpPr>
        <p:spPr bwMode="auto">
          <a:xfrm>
            <a:off x="171451" y="26988"/>
            <a:ext cx="85921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r>
              <a:rPr lang="en-ZA" sz="1400" baseline="0" noProof="0" smtClean="0">
                <a:solidFill>
                  <a:srgbClr val="808080"/>
                </a:solidFill>
                <a:latin typeface="+mn-lt"/>
                <a:ea typeface="+mj-ea"/>
              </a:rPr>
              <a:t>TRACKER</a:t>
            </a:r>
            <a:endParaRPr lang="en-ZA" sz="1400" baseline="0" noProof="0" dirty="0">
              <a:solidFill>
                <a:srgbClr val="808080"/>
              </a:solidFill>
              <a:latin typeface="+mn-lt"/>
              <a:ea typeface="+mj-ea"/>
            </a:endParaRPr>
          </a:p>
        </p:txBody>
      </p:sp>
      <p:sp>
        <p:nvSpPr>
          <p:cNvPr id="11" name="McK 3. Unit of measure" hidden="1"/>
          <p:cNvSpPr txBox="1">
            <a:spLocks noChangeArrowheads="1"/>
          </p:cNvSpPr>
          <p:nvPr/>
        </p:nvSpPr>
        <p:spPr bwMode="auto">
          <a:xfrm>
            <a:off x="171451" y="531813"/>
            <a:ext cx="8618537"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ZA" sz="1600" baseline="0" noProof="0" smtClean="0">
                <a:solidFill>
                  <a:srgbClr val="808080"/>
                </a:solidFill>
                <a:latin typeface="+mn-lt"/>
              </a:rPr>
              <a:t>Unit of measure</a:t>
            </a:r>
            <a:endParaRPr lang="en-ZA" sz="1600" baseline="0" noProof="0" dirty="0" smtClean="0">
              <a:solidFill>
                <a:srgbClr val="808080"/>
              </a:solidFill>
              <a:latin typeface="+mn-lt"/>
            </a:endParaRPr>
          </a:p>
        </p:txBody>
      </p:sp>
      <p:grpSp>
        <p:nvGrpSpPr>
          <p:cNvPr id="15" name="ACET" hidden="1"/>
          <p:cNvGrpSpPr>
            <a:grpSpLocks/>
          </p:cNvGrpSpPr>
          <p:nvPr/>
        </p:nvGrpSpPr>
        <p:grpSpPr bwMode="auto">
          <a:xfrm>
            <a:off x="1452563" y="1381125"/>
            <a:ext cx="4264025" cy="508000"/>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p>
              <a:r>
                <a:rPr lang="en-ZA" b="1" baseline="0" noProof="0" smtClean="0">
                  <a:latin typeface="+mn-lt"/>
                  <a:ea typeface="+mn-ea"/>
                </a:rPr>
                <a:t>Title</a:t>
              </a:r>
            </a:p>
            <a:p>
              <a:r>
                <a:rPr lang="en-ZA" baseline="0" noProof="0" smtClean="0">
                  <a:solidFill>
                    <a:srgbClr val="808080"/>
                  </a:solidFill>
                  <a:latin typeface="+mn-lt"/>
                  <a:ea typeface="+mn-ea"/>
                </a:rPr>
                <a:t>Unit of measure</a:t>
              </a:r>
              <a:endParaRPr lang="en-ZA" baseline="0" noProof="0" dirty="0">
                <a:solidFill>
                  <a:srgbClr val="808080"/>
                </a:solidFill>
                <a:latin typeface="+mn-lt"/>
                <a:ea typeface="+mn-ea"/>
              </a:endParaRPr>
            </a:p>
          </p:txBody>
        </p:sp>
      </p:grpSp>
      <p:pic>
        <p:nvPicPr>
          <p:cNvPr id="22" name="Picture 9"/>
          <p:cNvPicPr>
            <a:picLocks noChangeAspect="1" noChangeArrowheads="1"/>
          </p:cNvPicPr>
          <p:nvPr userDrawn="1"/>
        </p:nvPicPr>
        <p:blipFill rotWithShape="1">
          <a:blip r:embed="rId29" cstate="print">
            <a:extLst>
              <a:ext uri="{28A0092B-C50C-407E-A947-70E740481C1C}">
                <a14:useLocalDpi xmlns:a14="http://schemas.microsoft.com/office/drawing/2010/main" xmlns="" val="0"/>
              </a:ext>
            </a:extLst>
          </a:blip>
          <a:srcRect l="3159" r="3408" b="17691"/>
          <a:stretch/>
        </p:blipFill>
        <p:spPr bwMode="auto">
          <a:xfrm>
            <a:off x="6881117" y="6080430"/>
            <a:ext cx="1677787" cy="5262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3" name="Slide Number"/>
          <p:cNvSpPr txBox="1">
            <a:spLocks/>
          </p:cNvSpPr>
          <p:nvPr userDrawn="1"/>
        </p:nvSpPr>
        <p:spPr bwMode="auto">
          <a:xfrm>
            <a:off x="8676954" y="6448164"/>
            <a:ext cx="187552" cy="184666"/>
          </a:xfrm>
          <a:prstGeom prst="rect">
            <a:avLst/>
          </a:prstGeom>
        </p:spPr>
        <p:txBody>
          <a:bodyPr vert="horz" wrap="none" lIns="0" tIns="0" rIns="0" bIns="0" rtlCol="0" anchor="ctr">
            <a:spAutoFit/>
          </a:bodyPr>
          <a:lstStyle>
            <a:defPPr>
              <a:defRPr lang="en-US"/>
            </a:defPPr>
            <a:lvl1pPr>
              <a:defRPr sz="1000" baseline="0">
                <a:latin typeface="+mn-lt"/>
              </a:defRPr>
            </a:lvl1pPr>
          </a:lstStyle>
          <a:p>
            <a:pPr lvl="0" algn="r"/>
            <a:fld id="{42C328C1-A84F-4A39-A664-DBA00541A8C6}" type="slidenum">
              <a:rPr lang="en-ZA" sz="1200" smtClean="0"/>
              <a:pPr lvl="0" algn="r"/>
              <a:t>‹#›</a:t>
            </a:fld>
            <a:endParaRPr lang="en-ZA" sz="1200" dirty="0"/>
          </a:p>
        </p:txBody>
      </p:sp>
      <p:grpSp>
        <p:nvGrpSpPr>
          <p:cNvPr id="24" name="LegendBoxes" hidden="1"/>
          <p:cNvGrpSpPr>
            <a:grpSpLocks/>
          </p:cNvGrpSpPr>
          <p:nvPr userDrawn="1"/>
        </p:nvGrpSpPr>
        <p:grpSpPr bwMode="auto">
          <a:xfrm>
            <a:off x="8026400" y="289006"/>
            <a:ext cx="763588" cy="996951"/>
            <a:chOff x="4936" y="176"/>
            <a:chExt cx="481" cy="628"/>
          </a:xfrm>
        </p:grpSpPr>
        <p:sp>
          <p:nvSpPr>
            <p:cNvPr id="25"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ZA" sz="1200" smtClean="0">
                  <a:latin typeface="+mn-lt"/>
                </a:rPr>
                <a:t>Legend</a:t>
              </a:r>
              <a:endParaRPr lang="en-ZA" sz="1200">
                <a:latin typeface="+mn-lt"/>
              </a:endParaRPr>
            </a:p>
          </p:txBody>
        </p:sp>
        <p:sp>
          <p:nvSpPr>
            <p:cNvPr id="26"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a:latin typeface="+mn-lt"/>
              </a:endParaRPr>
            </a:p>
          </p:txBody>
        </p:sp>
        <p:sp>
          <p:nvSpPr>
            <p:cNvPr id="27"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ZA" sz="1200" smtClean="0">
                  <a:latin typeface="+mn-lt"/>
                </a:rPr>
                <a:t>Legend</a:t>
              </a:r>
              <a:endParaRPr lang="en-ZA" sz="1200">
                <a:latin typeface="+mn-lt"/>
              </a:endParaRPr>
            </a:p>
          </p:txBody>
        </p:sp>
        <p:sp>
          <p:nvSpPr>
            <p:cNvPr id="28"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a:latin typeface="+mn-lt"/>
              </a:endParaRPr>
            </a:p>
          </p:txBody>
        </p:sp>
        <p:sp>
          <p:nvSpPr>
            <p:cNvPr id="29"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ZA" sz="1200" smtClean="0">
                  <a:latin typeface="+mn-lt"/>
                </a:rPr>
                <a:t>Legend</a:t>
              </a:r>
              <a:endParaRPr lang="en-ZA" sz="1200">
                <a:latin typeface="+mn-lt"/>
              </a:endParaRPr>
            </a:p>
          </p:txBody>
        </p:sp>
        <p:sp>
          <p:nvSpPr>
            <p:cNvPr id="30"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a:latin typeface="+mn-lt"/>
              </a:endParaRPr>
            </a:p>
          </p:txBody>
        </p:sp>
        <p:sp>
          <p:nvSpPr>
            <p:cNvPr id="31"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ZA" sz="1200" smtClean="0">
                  <a:latin typeface="+mn-lt"/>
                </a:rPr>
                <a:t>Legend</a:t>
              </a:r>
              <a:endParaRPr lang="en-ZA" sz="1200">
                <a:latin typeface="+mn-lt"/>
              </a:endParaRPr>
            </a:p>
          </p:txBody>
        </p:sp>
        <p:sp>
          <p:nvSpPr>
            <p:cNvPr id="32"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a:latin typeface="+mn-lt"/>
              </a:endParaRPr>
            </a:p>
          </p:txBody>
        </p:sp>
      </p:grpSp>
      <p:grpSp>
        <p:nvGrpSpPr>
          <p:cNvPr id="33" name="LegendLines" hidden="1"/>
          <p:cNvGrpSpPr>
            <a:grpSpLocks/>
          </p:cNvGrpSpPr>
          <p:nvPr userDrawn="1"/>
        </p:nvGrpSpPr>
        <p:grpSpPr bwMode="auto">
          <a:xfrm>
            <a:off x="7718425" y="289006"/>
            <a:ext cx="1071563" cy="730251"/>
            <a:chOff x="4750" y="176"/>
            <a:chExt cx="675" cy="460"/>
          </a:xfrm>
        </p:grpSpPr>
        <p:sp>
          <p:nvSpPr>
            <p:cNvPr id="34"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a:latin typeface="+mn-lt"/>
              </a:endParaRPr>
            </a:p>
          </p:txBody>
        </p:sp>
        <p:sp>
          <p:nvSpPr>
            <p:cNvPr id="35"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a:latin typeface="+mn-lt"/>
              </a:endParaRPr>
            </a:p>
          </p:txBody>
        </p:sp>
        <p:sp>
          <p:nvSpPr>
            <p:cNvPr id="36"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a:latin typeface="+mn-lt"/>
              </a:endParaRPr>
            </a:p>
          </p:txBody>
        </p:sp>
        <p:sp>
          <p:nvSpPr>
            <p:cNvPr id="37"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ZA" sz="1200" smtClean="0">
                  <a:latin typeface="+mn-lt"/>
                </a:rPr>
                <a:t>Legend</a:t>
              </a:r>
              <a:endParaRPr lang="en-ZA" sz="1200">
                <a:latin typeface="+mn-lt"/>
              </a:endParaRPr>
            </a:p>
          </p:txBody>
        </p:sp>
        <p:sp>
          <p:nvSpPr>
            <p:cNvPr id="38"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ZA" sz="1200" smtClean="0">
                  <a:latin typeface="+mn-lt"/>
                </a:rPr>
                <a:t>Legend</a:t>
              </a:r>
              <a:endParaRPr lang="en-ZA" sz="1200">
                <a:latin typeface="+mn-lt"/>
              </a:endParaRPr>
            </a:p>
          </p:txBody>
        </p:sp>
        <p:sp>
          <p:nvSpPr>
            <p:cNvPr id="39"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ZA" sz="1200" smtClean="0">
                  <a:latin typeface="+mn-lt"/>
                </a:rPr>
                <a:t>Legend</a:t>
              </a:r>
              <a:endParaRPr lang="en-ZA" sz="1200">
                <a:latin typeface="+mn-lt"/>
              </a:endParaRPr>
            </a:p>
          </p:txBody>
        </p:sp>
      </p:grpSp>
      <p:grpSp>
        <p:nvGrpSpPr>
          <p:cNvPr id="40" name="McKSticker" hidden="1"/>
          <p:cNvGrpSpPr/>
          <p:nvPr userDrawn="1"/>
        </p:nvGrpSpPr>
        <p:grpSpPr bwMode="auto">
          <a:xfrm>
            <a:off x="7723093" y="289006"/>
            <a:ext cx="1066895" cy="212366"/>
            <a:chOff x="7673880" y="285750"/>
            <a:chExt cx="1066895" cy="212366"/>
          </a:xfrm>
        </p:grpSpPr>
        <p:sp>
          <p:nvSpPr>
            <p:cNvPr id="41" name="StickerRectangle"/>
            <p:cNvSpPr>
              <a:spLocks noChangeArrowheads="1"/>
            </p:cNvSpPr>
            <p:nvPr/>
          </p:nvSpPr>
          <p:spPr bwMode="auto">
            <a:xfrm>
              <a:off x="7673880" y="285750"/>
              <a:ext cx="1066895" cy="212366"/>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0" rIns="0" bIns="27432">
              <a:spAutoFit/>
            </a:bodyPr>
            <a:lstStyle/>
            <a:p>
              <a:pPr algn="r" defTabSz="895350">
                <a:buClr>
                  <a:schemeClr val="tx2"/>
                </a:buClr>
              </a:pPr>
              <a:r>
                <a:rPr lang="en-ZA" sz="1200" smtClean="0">
                  <a:solidFill>
                    <a:srgbClr val="808080"/>
                  </a:solidFill>
                  <a:latin typeface="+mn-lt"/>
                </a:rPr>
                <a:t>PRELIMINARY</a:t>
              </a:r>
              <a:endParaRPr lang="en-ZA" sz="1200" dirty="0">
                <a:solidFill>
                  <a:srgbClr val="808080"/>
                </a:solidFill>
                <a:latin typeface="+mn-lt"/>
              </a:endParaRPr>
            </a:p>
          </p:txBody>
        </p:sp>
        <p:cxnSp>
          <p:nvCxnSpPr>
            <p:cNvPr id="42" name="AutoShape 31"/>
            <p:cNvCxnSpPr>
              <a:cxnSpLocks noChangeShapeType="1"/>
              <a:stCxn id="41" idx="2"/>
              <a:endCxn id="41" idx="4"/>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xmlns="">
                  <a:noFill/>
                </a14:hiddenFill>
              </a:ext>
            </a:extLst>
          </p:spPr>
        </p:cxnSp>
        <p:cxnSp>
          <p:nvCxnSpPr>
            <p:cNvPr id="43" name="AutoShape 32"/>
            <p:cNvCxnSpPr>
              <a:cxnSpLocks noChangeShapeType="1"/>
              <a:stCxn id="41" idx="4"/>
              <a:endCxn id="41" idx="6"/>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a14="http://schemas.microsoft.com/office/drawing/2010/main" xmlns="">
                  <a:noFill/>
                </a14:hiddenFill>
              </a:ext>
            </a:extLst>
          </p:spPr>
        </p:cxnSp>
      </p:grpSp>
      <p:grpSp>
        <p:nvGrpSpPr>
          <p:cNvPr id="65" name="McK Slide Elements" hidden="1"/>
          <p:cNvGrpSpPr/>
          <p:nvPr userDrawn="1"/>
        </p:nvGrpSpPr>
        <p:grpSpPr bwMode="auto">
          <a:xfrm>
            <a:off x="171451" y="6248938"/>
            <a:ext cx="6893966" cy="368503"/>
            <a:chOff x="121488" y="6352634"/>
            <a:chExt cx="8794114" cy="368503"/>
          </a:xfrm>
        </p:grpSpPr>
        <p:sp>
          <p:nvSpPr>
            <p:cNvPr id="66" name="McK 4. Footnote"/>
            <p:cNvSpPr txBox="1">
              <a:spLocks noChangeArrowheads="1"/>
            </p:cNvSpPr>
            <p:nvPr/>
          </p:nvSpPr>
          <p:spPr bwMode="auto">
            <a:xfrm>
              <a:off x="121488" y="6352634"/>
              <a:ext cx="8794114" cy="153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ZA" sz="1000" baseline="0" noProof="0" smtClean="0">
                  <a:latin typeface="+mn-lt"/>
                </a:rPr>
                <a:t>1 Footnote</a:t>
              </a:r>
              <a:endParaRPr lang="en-ZA" sz="1000" baseline="0" noProof="0" dirty="0" smtClean="0">
                <a:latin typeface="+mn-lt"/>
              </a:endParaRPr>
            </a:p>
          </p:txBody>
        </p:sp>
        <p:sp>
          <p:nvSpPr>
            <p:cNvPr id="67" name="McK 5. Source"/>
            <p:cNvSpPr>
              <a:spLocks noChangeArrowheads="1"/>
            </p:cNvSpPr>
            <p:nvPr/>
          </p:nvSpPr>
          <p:spPr bwMode="auto">
            <a:xfrm>
              <a:off x="121488" y="6567249"/>
              <a:ext cx="8794112" cy="153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marL="612775" indent="-612775" defTabSz="913526">
                <a:tabLst>
                  <a:tab pos="617538" algn="l"/>
                </a:tabLst>
              </a:pPr>
              <a:r>
                <a:rPr lang="en-ZA" sz="1000" baseline="0" noProof="0" smtClean="0">
                  <a:solidFill>
                    <a:schemeClr val="tx1"/>
                  </a:solidFill>
                  <a:latin typeface="+mn-lt"/>
                </a:rPr>
                <a:t>SOURCE: Source</a:t>
              </a:r>
              <a:endParaRPr lang="en-ZA" sz="1000" baseline="0" noProof="0" dirty="0">
                <a:solidFill>
                  <a:schemeClr val="tx1"/>
                </a:solidFill>
                <a:latin typeface="+mn-lt"/>
              </a:endParaRPr>
            </a:p>
          </p:txBody>
        </p:sp>
      </p:grpSp>
      <p:grpSp>
        <p:nvGrpSpPr>
          <p:cNvPr id="68" name="McK Moon" hidden="1"/>
          <p:cNvGrpSpPr>
            <a:grpSpLocks noChangeAspect="1"/>
          </p:cNvGrpSpPr>
          <p:nvPr userDrawn="1">
            <p:custDataLst>
              <p:tags r:id="rId10"/>
            </p:custDataLst>
          </p:nvPr>
        </p:nvGrpSpPr>
        <p:grpSpPr bwMode="auto">
          <a:xfrm>
            <a:off x="7718425" y="2118946"/>
            <a:ext cx="254000" cy="254000"/>
            <a:chOff x="1600" y="1600"/>
            <a:chExt cx="160" cy="160"/>
          </a:xfrm>
        </p:grpSpPr>
        <p:sp>
          <p:nvSpPr>
            <p:cNvPr id="69" name="Oval 90"/>
            <p:cNvSpPr>
              <a:spLocks noChangeAspect="1" noChangeArrowheads="1"/>
            </p:cNvSpPr>
            <p:nvPr>
              <p:custDataLst>
                <p:tags r:id="rId26"/>
              </p:custDataLst>
            </p:nvPr>
          </p:nvSpPr>
          <p:spPr bwMode="auto">
            <a:xfrm>
              <a:off x="1600" y="160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0" name="Arc 91"/>
            <p:cNvSpPr>
              <a:spLocks noChangeAspect="1"/>
            </p:cNvSpPr>
            <p:nvPr>
              <p:custDataLst>
                <p:tags r:id="rId27"/>
              </p:custDataLst>
            </p:nvPr>
          </p:nvSpPr>
          <p:spPr bwMode="auto">
            <a:xfrm>
              <a:off x="1600" y="1600"/>
              <a:ext cx="160" cy="160"/>
            </a:xfrm>
            <a:prstGeom prst="arc">
              <a:avLst/>
            </a:prstGeom>
            <a:solidFill>
              <a:schemeClr val="accent2"/>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4" name="LegendMoons" hidden="1"/>
          <p:cNvGrpSpPr/>
          <p:nvPr userDrawn="1"/>
        </p:nvGrpSpPr>
        <p:grpSpPr>
          <a:xfrm>
            <a:off x="7959558" y="289006"/>
            <a:ext cx="830430" cy="1306516"/>
            <a:chOff x="7959558" y="289006"/>
            <a:chExt cx="830430" cy="1306516"/>
          </a:xfrm>
        </p:grpSpPr>
        <p:grpSp>
          <p:nvGrpSpPr>
            <p:cNvPr id="45" name="MoonLegend2"/>
            <p:cNvGrpSpPr>
              <a:grpSpLocks noChangeAspect="1"/>
            </p:cNvGrpSpPr>
            <p:nvPr>
              <p:custDataLst>
                <p:tags r:id="rId11"/>
              </p:custDataLst>
            </p:nvPr>
          </p:nvGrpSpPr>
          <p:grpSpPr bwMode="auto">
            <a:xfrm>
              <a:off x="7959558" y="563247"/>
              <a:ext cx="209550" cy="209551"/>
              <a:chOff x="1694" y="2044"/>
              <a:chExt cx="160" cy="160"/>
            </a:xfrm>
          </p:grpSpPr>
          <p:sp>
            <p:nvSpPr>
              <p:cNvPr id="63" name="Oval 41"/>
              <p:cNvSpPr>
                <a:spLocks noChangeAspect="1" noChangeArrowheads="1"/>
              </p:cNvSpPr>
              <p:nvPr>
                <p:custDataLst>
                  <p:tags r:id="rId24"/>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a:latin typeface="+mn-lt"/>
                </a:endParaRPr>
              </a:p>
            </p:txBody>
          </p:sp>
          <p:sp>
            <p:nvSpPr>
              <p:cNvPr id="64" name="Arc 42"/>
              <p:cNvSpPr>
                <a:spLocks noChangeAspect="1"/>
              </p:cNvSpPr>
              <p:nvPr>
                <p:custDataLst>
                  <p:tags r:id="rId25"/>
                </p:custDataLst>
              </p:nvPr>
            </p:nvSpPr>
            <p:spPr bwMode="auto">
              <a:xfrm>
                <a:off x="1694" y="2044"/>
                <a:ext cx="160" cy="160"/>
              </a:xfrm>
              <a:prstGeom prst="arc">
                <a:avLst/>
              </a:prstGeom>
              <a:solidFill>
                <a:schemeClr val="accent2"/>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a:latin typeface="+mn-lt"/>
                </a:endParaRPr>
              </a:p>
            </p:txBody>
          </p:sp>
        </p:grpSp>
        <p:grpSp>
          <p:nvGrpSpPr>
            <p:cNvPr id="46" name="MoonLegend4"/>
            <p:cNvGrpSpPr>
              <a:grpSpLocks noChangeAspect="1"/>
            </p:cNvGrpSpPr>
            <p:nvPr>
              <p:custDataLst>
                <p:tags r:id="rId12"/>
              </p:custDataLst>
            </p:nvPr>
          </p:nvGrpSpPr>
          <p:grpSpPr bwMode="auto">
            <a:xfrm>
              <a:off x="7959558" y="1111729"/>
              <a:ext cx="209550" cy="209551"/>
              <a:chOff x="4495" y="1198"/>
              <a:chExt cx="160" cy="160"/>
            </a:xfrm>
          </p:grpSpPr>
          <p:sp>
            <p:nvSpPr>
              <p:cNvPr id="61" name="Oval 47"/>
              <p:cNvSpPr>
                <a:spLocks noChangeAspect="1" noChangeArrowheads="1"/>
              </p:cNvSpPr>
              <p:nvPr>
                <p:custDataLst>
                  <p:tags r:id="rId22"/>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a:latin typeface="+mn-lt"/>
                </a:endParaRPr>
              </a:p>
            </p:txBody>
          </p:sp>
          <p:sp>
            <p:nvSpPr>
              <p:cNvPr id="62" name="Arc 48"/>
              <p:cNvSpPr>
                <a:spLocks noChangeAspect="1"/>
              </p:cNvSpPr>
              <p:nvPr>
                <p:custDataLst>
                  <p:tags r:id="rId23"/>
                </p:custDataLst>
              </p:nvPr>
            </p:nvSpPr>
            <p:spPr bwMode="auto">
              <a:xfrm>
                <a:off x="4495" y="1198"/>
                <a:ext cx="160" cy="160"/>
              </a:xfrm>
              <a:prstGeom prst="arc">
                <a:avLst>
                  <a:gd name="adj1" fmla="val 16200000"/>
                  <a:gd name="adj2" fmla="val 10800000"/>
                </a:avLst>
              </a:prstGeom>
              <a:solidFill>
                <a:schemeClr val="accent2"/>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a:latin typeface="+mn-lt"/>
                </a:endParaRPr>
              </a:p>
            </p:txBody>
          </p:sp>
        </p:grpSp>
        <p:sp>
          <p:nvSpPr>
            <p:cNvPr id="48" name="Legend1"/>
            <p:cNvSpPr>
              <a:spLocks noChangeArrowheads="1"/>
            </p:cNvSpPr>
            <p:nvPr/>
          </p:nvSpPr>
          <p:spPr bwMode="auto">
            <a:xfrm>
              <a:off x="8280233" y="301706"/>
              <a:ext cx="50975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ZA" sz="1200" smtClean="0">
                  <a:latin typeface="+mn-lt"/>
                </a:rPr>
                <a:t>Legend</a:t>
              </a:r>
              <a:endParaRPr lang="en-ZA" sz="1200" dirty="0">
                <a:latin typeface="+mn-lt"/>
              </a:endParaRPr>
            </a:p>
          </p:txBody>
        </p:sp>
        <p:sp>
          <p:nvSpPr>
            <p:cNvPr id="49" name="Legend2"/>
            <p:cNvSpPr>
              <a:spLocks noChangeArrowheads="1"/>
            </p:cNvSpPr>
            <p:nvPr/>
          </p:nvSpPr>
          <p:spPr bwMode="auto">
            <a:xfrm>
              <a:off x="8280233" y="576344"/>
              <a:ext cx="50975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ZA" sz="1200" smtClean="0">
                  <a:latin typeface="+mn-lt"/>
                </a:rPr>
                <a:t>Legend</a:t>
              </a:r>
              <a:endParaRPr lang="en-ZA" sz="1200" dirty="0">
                <a:latin typeface="+mn-lt"/>
              </a:endParaRPr>
            </a:p>
          </p:txBody>
        </p:sp>
        <p:sp>
          <p:nvSpPr>
            <p:cNvPr id="50" name="Legend3"/>
            <p:cNvSpPr>
              <a:spLocks noChangeArrowheads="1"/>
            </p:cNvSpPr>
            <p:nvPr/>
          </p:nvSpPr>
          <p:spPr bwMode="auto">
            <a:xfrm>
              <a:off x="8280233" y="850983"/>
              <a:ext cx="50975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ZA" sz="1200" smtClean="0">
                  <a:latin typeface="+mn-lt"/>
                </a:rPr>
                <a:t>Legend</a:t>
              </a:r>
              <a:endParaRPr lang="en-ZA" sz="1200" dirty="0">
                <a:latin typeface="+mn-lt"/>
              </a:endParaRPr>
            </a:p>
          </p:txBody>
        </p:sp>
        <p:sp>
          <p:nvSpPr>
            <p:cNvPr id="51" name="Legend4"/>
            <p:cNvSpPr>
              <a:spLocks noChangeArrowheads="1"/>
            </p:cNvSpPr>
            <p:nvPr/>
          </p:nvSpPr>
          <p:spPr bwMode="auto">
            <a:xfrm>
              <a:off x="8280233" y="1122446"/>
              <a:ext cx="50975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ZA" sz="1200" smtClean="0">
                  <a:latin typeface="+mn-lt"/>
                </a:rPr>
                <a:t>Legend</a:t>
              </a:r>
              <a:endParaRPr lang="en-ZA" sz="1200">
                <a:latin typeface="+mn-lt"/>
              </a:endParaRPr>
            </a:p>
          </p:txBody>
        </p:sp>
        <p:sp>
          <p:nvSpPr>
            <p:cNvPr id="52" name="Legend5"/>
            <p:cNvSpPr>
              <a:spLocks noChangeArrowheads="1"/>
            </p:cNvSpPr>
            <p:nvPr/>
          </p:nvSpPr>
          <p:spPr bwMode="auto">
            <a:xfrm>
              <a:off x="8280233" y="1398671"/>
              <a:ext cx="50975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ZA" sz="1200" smtClean="0">
                  <a:latin typeface="+mn-lt"/>
                </a:rPr>
                <a:t>Legend</a:t>
              </a:r>
              <a:endParaRPr lang="en-ZA" sz="1200" dirty="0">
                <a:latin typeface="+mn-lt"/>
              </a:endParaRPr>
            </a:p>
          </p:txBody>
        </p:sp>
        <p:grpSp>
          <p:nvGrpSpPr>
            <p:cNvPr id="53" name="MoonLegend3"/>
            <p:cNvGrpSpPr>
              <a:grpSpLocks noChangeAspect="1"/>
            </p:cNvGrpSpPr>
            <p:nvPr>
              <p:custDataLst>
                <p:tags r:id="rId13"/>
              </p:custDataLst>
            </p:nvPr>
          </p:nvGrpSpPr>
          <p:grpSpPr bwMode="auto">
            <a:xfrm>
              <a:off x="7959558" y="837488"/>
              <a:ext cx="209550" cy="209551"/>
              <a:chOff x="4495" y="1198"/>
              <a:chExt cx="160" cy="160"/>
            </a:xfrm>
          </p:grpSpPr>
          <p:sp>
            <p:nvSpPr>
              <p:cNvPr id="57" name="Oval 47"/>
              <p:cNvSpPr>
                <a:spLocks noChangeAspect="1" noChangeArrowheads="1"/>
              </p:cNvSpPr>
              <p:nvPr>
                <p:custDataLst>
                  <p:tags r:id="rId20"/>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a:latin typeface="+mn-lt"/>
                </a:endParaRPr>
              </a:p>
            </p:txBody>
          </p:sp>
          <p:sp>
            <p:nvSpPr>
              <p:cNvPr id="58" name="Arc 48"/>
              <p:cNvSpPr>
                <a:spLocks noChangeAspect="1"/>
              </p:cNvSpPr>
              <p:nvPr>
                <p:custDataLst>
                  <p:tags r:id="rId21"/>
                </p:custDataLst>
              </p:nvPr>
            </p:nvSpPr>
            <p:spPr bwMode="auto">
              <a:xfrm>
                <a:off x="4495" y="1198"/>
                <a:ext cx="160" cy="160"/>
              </a:xfrm>
              <a:prstGeom prst="arc">
                <a:avLst>
                  <a:gd name="adj1" fmla="val 16200000"/>
                  <a:gd name="adj2" fmla="val 5400000"/>
                </a:avLst>
              </a:prstGeom>
              <a:solidFill>
                <a:schemeClr val="accent2"/>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a:latin typeface="+mn-lt"/>
                </a:endParaRPr>
              </a:p>
            </p:txBody>
          </p:sp>
        </p:grpSp>
        <p:grpSp>
          <p:nvGrpSpPr>
            <p:cNvPr id="59" name="MoonLegend5"/>
            <p:cNvGrpSpPr>
              <a:grpSpLocks noChangeAspect="1"/>
            </p:cNvGrpSpPr>
            <p:nvPr userDrawn="1">
              <p:custDataLst>
                <p:tags r:id="rId14"/>
              </p:custDataLst>
            </p:nvPr>
          </p:nvGrpSpPr>
          <p:grpSpPr bwMode="auto">
            <a:xfrm>
              <a:off x="7959558" y="1385971"/>
              <a:ext cx="209550" cy="209551"/>
              <a:chOff x="4495" y="1198"/>
              <a:chExt cx="160" cy="160"/>
            </a:xfrm>
          </p:grpSpPr>
          <p:sp>
            <p:nvSpPr>
              <p:cNvPr id="60" name="Oval 47"/>
              <p:cNvSpPr>
                <a:spLocks noChangeAspect="1" noChangeArrowheads="1"/>
              </p:cNvSpPr>
              <p:nvPr>
                <p:custDataLst>
                  <p:tags r:id="rId18"/>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a:latin typeface="+mn-lt"/>
                </a:endParaRPr>
              </a:p>
            </p:txBody>
          </p:sp>
          <p:sp>
            <p:nvSpPr>
              <p:cNvPr id="77" name="Arc 48"/>
              <p:cNvSpPr>
                <a:spLocks noChangeAspect="1"/>
              </p:cNvSpPr>
              <p:nvPr>
                <p:custDataLst>
                  <p:tags r:id="rId19"/>
                </p:custDataLst>
              </p:nvPr>
            </p:nvSpPr>
            <p:spPr bwMode="auto">
              <a:xfrm>
                <a:off x="4495" y="1198"/>
                <a:ext cx="160" cy="160"/>
              </a:xfrm>
              <a:prstGeom prst="arc">
                <a:avLst>
                  <a:gd name="adj1" fmla="val 16200000"/>
                  <a:gd name="adj2" fmla="val 16200000"/>
                </a:avLst>
              </a:prstGeom>
              <a:solidFill>
                <a:schemeClr val="accent2"/>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a:latin typeface="+mn-lt"/>
                </a:endParaRPr>
              </a:p>
            </p:txBody>
          </p:sp>
        </p:grpSp>
        <p:grpSp>
          <p:nvGrpSpPr>
            <p:cNvPr id="78" name="MoonLegend1"/>
            <p:cNvGrpSpPr>
              <a:grpSpLocks noChangeAspect="1"/>
            </p:cNvGrpSpPr>
            <p:nvPr userDrawn="1">
              <p:custDataLst>
                <p:tags r:id="rId15"/>
              </p:custDataLst>
            </p:nvPr>
          </p:nvGrpSpPr>
          <p:grpSpPr bwMode="auto">
            <a:xfrm>
              <a:off x="7959558" y="289006"/>
              <a:ext cx="209550" cy="209551"/>
              <a:chOff x="4495" y="1198"/>
              <a:chExt cx="160" cy="160"/>
            </a:xfrm>
          </p:grpSpPr>
          <p:sp>
            <p:nvSpPr>
              <p:cNvPr id="79" name="Oval 47"/>
              <p:cNvSpPr>
                <a:spLocks noChangeAspect="1" noChangeArrowheads="1"/>
              </p:cNvSpPr>
              <p:nvPr>
                <p:custDataLst>
                  <p:tags r:id="rId16"/>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a:latin typeface="+mn-lt"/>
                </a:endParaRPr>
              </a:p>
            </p:txBody>
          </p:sp>
          <p:sp>
            <p:nvSpPr>
              <p:cNvPr id="80" name="Arc 48" hidden="1"/>
              <p:cNvSpPr>
                <a:spLocks noChangeAspect="1"/>
              </p:cNvSpPr>
              <p:nvPr>
                <p:custDataLst>
                  <p:tags r:id="rId17"/>
                </p:custDataLst>
              </p:nvPr>
            </p:nvSpPr>
            <p:spPr bwMode="auto">
              <a:xfrm>
                <a:off x="4495" y="1198"/>
                <a:ext cx="160" cy="160"/>
              </a:xfrm>
              <a:prstGeom prst="arc">
                <a:avLst>
                  <a:gd name="adj1" fmla="val 16200000"/>
                  <a:gd name="adj2" fmla="val 5400000"/>
                </a:avLst>
              </a:prstGeom>
              <a:solidFill>
                <a:schemeClr val="accent2"/>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a:latin typeface="+mn-lt"/>
                </a:endParaRPr>
              </a:p>
            </p:txBody>
          </p:sp>
        </p:grpSp>
      </p:gr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6" r:id="rId3"/>
    <p:sldLayoutId id="2147483670" r:id="rId4"/>
    <p:sldLayoutId id="2147483755" r:id="rId5"/>
    <p:sldLayoutId id="2147483758" r:id="rId6"/>
    <p:sldLayoutId id="2147483759" r:id="rId7"/>
  </p:sldLayoutIdLst>
  <p:timing>
    <p:tnLst>
      <p:par>
        <p:cTn id="1" dur="indefinite" restart="never" nodeType="tmRoot"/>
      </p:par>
    </p:tnLst>
  </p:timing>
  <p:hf hdr="0" ftr="0" dt="0"/>
  <p:txStyles>
    <p:titleStyle>
      <a:lvl1pPr algn="l" defTabSz="895350" rtl="0" eaLnBrk="1" fontAlgn="base" hangingPunct="1">
        <a:spcBef>
          <a:spcPct val="0"/>
        </a:spcBef>
        <a:spcAft>
          <a:spcPct val="0"/>
        </a:spcAft>
        <a:tabLst>
          <a:tab pos="269875" algn="l"/>
        </a:tabLst>
        <a:defRPr sz="1900" b="1" baseline="0">
          <a:solidFill>
            <a:schemeClr val="tx2"/>
          </a:solidFill>
          <a:latin typeface="+mj-lt"/>
          <a:ea typeface="Arial Unicode MS" pitchFamily="34" charset="-128"/>
          <a:cs typeface="Arial Unicode MS" pitchFamily="34" charset="-128"/>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p:titleStyle>
    <p:bodyStyle>
      <a:lvl1pPr marL="0" indent="0" algn="l" defTabSz="895350"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ea typeface="Arial Unicode MS" pitchFamily="34" charset="-128"/>
          <a:cs typeface="Arial Unicode MS" pitchFamily="34" charset="-128"/>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3" Type="http://schemas.openxmlformats.org/officeDocument/2006/relationships/image" Target="../media/image18.png"/><Relationship Id="rId18" Type="http://schemas.openxmlformats.org/officeDocument/2006/relationships/image" Target="../media/image23.gif"/><Relationship Id="rId26" Type="http://schemas.openxmlformats.org/officeDocument/2006/relationships/image" Target="../media/image31.png"/><Relationship Id="rId39" Type="http://schemas.openxmlformats.org/officeDocument/2006/relationships/image" Target="../media/image44.jpeg"/><Relationship Id="rId21" Type="http://schemas.openxmlformats.org/officeDocument/2006/relationships/image" Target="../media/image26.jpeg"/><Relationship Id="rId34" Type="http://schemas.openxmlformats.org/officeDocument/2006/relationships/image" Target="../media/image39.png"/><Relationship Id="rId42" Type="http://schemas.openxmlformats.org/officeDocument/2006/relationships/image" Target="../media/image47.jpeg"/><Relationship Id="rId47" Type="http://schemas.openxmlformats.org/officeDocument/2006/relationships/image" Target="../media/image52.png"/><Relationship Id="rId50" Type="http://schemas.openxmlformats.org/officeDocument/2006/relationships/image" Target="../media/image55.jpeg"/><Relationship Id="rId55" Type="http://schemas.openxmlformats.org/officeDocument/2006/relationships/image" Target="../media/image60.png"/><Relationship Id="rId63" Type="http://schemas.openxmlformats.org/officeDocument/2006/relationships/image" Target="../media/image68.png"/><Relationship Id="rId68" Type="http://schemas.openxmlformats.org/officeDocument/2006/relationships/image" Target="../media/image73.png"/><Relationship Id="rId7" Type="http://schemas.openxmlformats.org/officeDocument/2006/relationships/image" Target="../media/image12.jpeg"/><Relationship Id="rId71" Type="http://schemas.openxmlformats.org/officeDocument/2006/relationships/image" Target="../media/image76.png"/><Relationship Id="rId2" Type="http://schemas.openxmlformats.org/officeDocument/2006/relationships/notesSlide" Target="../notesSlides/notesSlide3.xml"/><Relationship Id="rId16" Type="http://schemas.openxmlformats.org/officeDocument/2006/relationships/image" Target="../media/image21.jpeg"/><Relationship Id="rId29" Type="http://schemas.openxmlformats.org/officeDocument/2006/relationships/image" Target="../media/image34.png"/><Relationship Id="rId11" Type="http://schemas.openxmlformats.org/officeDocument/2006/relationships/image" Target="../media/image16.jpeg"/><Relationship Id="rId24" Type="http://schemas.openxmlformats.org/officeDocument/2006/relationships/image" Target="../media/image29.jpeg"/><Relationship Id="rId32" Type="http://schemas.openxmlformats.org/officeDocument/2006/relationships/image" Target="../media/image37.gif"/><Relationship Id="rId37" Type="http://schemas.openxmlformats.org/officeDocument/2006/relationships/image" Target="../media/image42.png"/><Relationship Id="rId40" Type="http://schemas.openxmlformats.org/officeDocument/2006/relationships/image" Target="../media/image45.png"/><Relationship Id="rId45" Type="http://schemas.openxmlformats.org/officeDocument/2006/relationships/image" Target="../media/image50.jpeg"/><Relationship Id="rId53" Type="http://schemas.openxmlformats.org/officeDocument/2006/relationships/image" Target="../media/image58.jpeg"/><Relationship Id="rId58" Type="http://schemas.openxmlformats.org/officeDocument/2006/relationships/image" Target="../media/image63.png"/><Relationship Id="rId66" Type="http://schemas.openxmlformats.org/officeDocument/2006/relationships/image" Target="../media/image71.jpeg"/><Relationship Id="rId74" Type="http://schemas.openxmlformats.org/officeDocument/2006/relationships/image" Target="../media/image79.jpeg"/><Relationship Id="rId5" Type="http://schemas.openxmlformats.org/officeDocument/2006/relationships/image" Target="../media/image10.png"/><Relationship Id="rId15" Type="http://schemas.openxmlformats.org/officeDocument/2006/relationships/image" Target="../media/image20.jpeg"/><Relationship Id="rId23" Type="http://schemas.openxmlformats.org/officeDocument/2006/relationships/image" Target="../media/image28.png"/><Relationship Id="rId28" Type="http://schemas.openxmlformats.org/officeDocument/2006/relationships/image" Target="../media/image33.png"/><Relationship Id="rId36" Type="http://schemas.openxmlformats.org/officeDocument/2006/relationships/image" Target="../media/image41.jpeg"/><Relationship Id="rId49" Type="http://schemas.openxmlformats.org/officeDocument/2006/relationships/image" Target="../media/image54.png"/><Relationship Id="rId57" Type="http://schemas.openxmlformats.org/officeDocument/2006/relationships/image" Target="../media/image62.gif"/><Relationship Id="rId61" Type="http://schemas.openxmlformats.org/officeDocument/2006/relationships/image" Target="../media/image66.png"/><Relationship Id="rId10" Type="http://schemas.openxmlformats.org/officeDocument/2006/relationships/image" Target="../media/image15.jpeg"/><Relationship Id="rId19" Type="http://schemas.openxmlformats.org/officeDocument/2006/relationships/image" Target="../media/image24.jpeg"/><Relationship Id="rId31" Type="http://schemas.openxmlformats.org/officeDocument/2006/relationships/image" Target="../media/image36.png"/><Relationship Id="rId44" Type="http://schemas.openxmlformats.org/officeDocument/2006/relationships/image" Target="../media/image49.png"/><Relationship Id="rId52" Type="http://schemas.openxmlformats.org/officeDocument/2006/relationships/image" Target="../media/image57.jpeg"/><Relationship Id="rId60" Type="http://schemas.openxmlformats.org/officeDocument/2006/relationships/image" Target="../media/image65.gif"/><Relationship Id="rId65" Type="http://schemas.openxmlformats.org/officeDocument/2006/relationships/image" Target="../media/image70.png"/><Relationship Id="rId73" Type="http://schemas.openxmlformats.org/officeDocument/2006/relationships/image" Target="../media/image78.jpeg"/><Relationship Id="rId4" Type="http://schemas.openxmlformats.org/officeDocument/2006/relationships/image" Target="../media/image9.png"/><Relationship Id="rId9" Type="http://schemas.openxmlformats.org/officeDocument/2006/relationships/image" Target="../media/image14.jpeg"/><Relationship Id="rId14" Type="http://schemas.openxmlformats.org/officeDocument/2006/relationships/image" Target="../media/image19.png"/><Relationship Id="rId22" Type="http://schemas.openxmlformats.org/officeDocument/2006/relationships/image" Target="../media/image27.jpeg"/><Relationship Id="rId27" Type="http://schemas.openxmlformats.org/officeDocument/2006/relationships/image" Target="../media/image32.png"/><Relationship Id="rId30" Type="http://schemas.openxmlformats.org/officeDocument/2006/relationships/image" Target="../media/image35.png"/><Relationship Id="rId35" Type="http://schemas.openxmlformats.org/officeDocument/2006/relationships/image" Target="../media/image40.png"/><Relationship Id="rId43" Type="http://schemas.openxmlformats.org/officeDocument/2006/relationships/image" Target="../media/image48.jpeg"/><Relationship Id="rId48" Type="http://schemas.openxmlformats.org/officeDocument/2006/relationships/image" Target="../media/image53.jpeg"/><Relationship Id="rId56" Type="http://schemas.openxmlformats.org/officeDocument/2006/relationships/image" Target="../media/image61.gif"/><Relationship Id="rId64" Type="http://schemas.openxmlformats.org/officeDocument/2006/relationships/image" Target="../media/image69.png"/><Relationship Id="rId69" Type="http://schemas.openxmlformats.org/officeDocument/2006/relationships/image" Target="../media/image74.png"/><Relationship Id="rId8" Type="http://schemas.openxmlformats.org/officeDocument/2006/relationships/image" Target="../media/image13.gif"/><Relationship Id="rId51" Type="http://schemas.openxmlformats.org/officeDocument/2006/relationships/image" Target="../media/image56.gif"/><Relationship Id="rId72" Type="http://schemas.openxmlformats.org/officeDocument/2006/relationships/image" Target="../media/image77.png"/><Relationship Id="rId3" Type="http://schemas.openxmlformats.org/officeDocument/2006/relationships/image" Target="../media/image8.png"/><Relationship Id="rId12" Type="http://schemas.openxmlformats.org/officeDocument/2006/relationships/image" Target="../media/image17.png"/><Relationship Id="rId17" Type="http://schemas.openxmlformats.org/officeDocument/2006/relationships/image" Target="../media/image22.png"/><Relationship Id="rId25" Type="http://schemas.openxmlformats.org/officeDocument/2006/relationships/image" Target="../media/image30.jpeg"/><Relationship Id="rId33" Type="http://schemas.openxmlformats.org/officeDocument/2006/relationships/image" Target="../media/image38.jpeg"/><Relationship Id="rId38" Type="http://schemas.openxmlformats.org/officeDocument/2006/relationships/image" Target="../media/image43.png"/><Relationship Id="rId46" Type="http://schemas.openxmlformats.org/officeDocument/2006/relationships/image" Target="../media/image51.jpeg"/><Relationship Id="rId59" Type="http://schemas.openxmlformats.org/officeDocument/2006/relationships/image" Target="../media/image64.gif"/><Relationship Id="rId67" Type="http://schemas.openxmlformats.org/officeDocument/2006/relationships/image" Target="../media/image72.jpeg"/><Relationship Id="rId20" Type="http://schemas.openxmlformats.org/officeDocument/2006/relationships/image" Target="../media/image25.jpeg"/><Relationship Id="rId41" Type="http://schemas.openxmlformats.org/officeDocument/2006/relationships/image" Target="../media/image46.jpeg"/><Relationship Id="rId54" Type="http://schemas.openxmlformats.org/officeDocument/2006/relationships/image" Target="../media/image59.jpeg"/><Relationship Id="rId62" Type="http://schemas.openxmlformats.org/officeDocument/2006/relationships/image" Target="../media/image67.jpeg"/><Relationship Id="rId70" Type="http://schemas.openxmlformats.org/officeDocument/2006/relationships/image" Target="../media/image75.png"/><Relationship Id="rId1" Type="http://schemas.openxmlformats.org/officeDocument/2006/relationships/slideLayout" Target="../slideLayouts/slideLayout5.xml"/><Relationship Id="rId6"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40046" y="3693663"/>
            <a:ext cx="6281346" cy="1777498"/>
          </a:xfrm>
        </p:spPr>
        <p:txBody>
          <a:bodyPr/>
          <a:lstStyle/>
          <a:p>
            <a:r>
              <a:rPr lang="en-GB" sz="3600" b="1" dirty="0"/>
              <a:t>Operation </a:t>
            </a:r>
            <a:r>
              <a:rPr lang="en-GB" sz="3600" b="1" dirty="0" smtClean="0"/>
              <a:t>Phakisa</a:t>
            </a:r>
            <a:r>
              <a:rPr lang="en-GB" sz="3600" dirty="0" smtClean="0"/>
              <a:t/>
            </a:r>
            <a:br>
              <a:rPr lang="en-GB" sz="3600" dirty="0" smtClean="0"/>
            </a:br>
            <a:r>
              <a:rPr lang="en-GB" dirty="0" smtClean="0"/>
              <a:t>Agriculture, Land Reform and Rural Development</a:t>
            </a:r>
            <a:br>
              <a:rPr lang="en-GB" dirty="0" smtClean="0"/>
            </a:br>
            <a:endParaRPr lang="en-US" dirty="0"/>
          </a:p>
        </p:txBody>
      </p:sp>
      <p:sp>
        <p:nvSpPr>
          <p:cNvPr id="3" name="Subtitle 2"/>
          <p:cNvSpPr>
            <a:spLocks noGrp="1"/>
          </p:cNvSpPr>
          <p:nvPr>
            <p:ph type="subTitle" idx="1"/>
          </p:nvPr>
        </p:nvSpPr>
        <p:spPr>
          <a:xfrm>
            <a:off x="1340046" y="5916165"/>
            <a:ext cx="6281346" cy="215444"/>
          </a:xfrm>
        </p:spPr>
        <p:txBody>
          <a:bodyPr/>
          <a:lstStyle/>
          <a:p>
            <a:r>
              <a:rPr lang="en-ZA" dirty="0" smtClean="0"/>
              <a:t>22 MARCH 2017</a:t>
            </a:r>
            <a:endParaRPr lang="en-US" dirty="0"/>
          </a:p>
        </p:txBody>
      </p:sp>
    </p:spTree>
    <p:extLst>
      <p:ext uri="{BB962C8B-B14F-4D97-AF65-F5344CB8AC3E}">
        <p14:creationId xmlns:p14="http://schemas.microsoft.com/office/powerpoint/2010/main" xmlns="" val="14917732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 y="678906"/>
            <a:ext cx="8926651" cy="6046977"/>
            <a:chOff x="268288" y="1249894"/>
            <a:chExt cx="8434948" cy="5360325"/>
          </a:xfrm>
        </p:grpSpPr>
        <p:grpSp>
          <p:nvGrpSpPr>
            <p:cNvPr id="6" name="Group 5"/>
            <p:cNvGrpSpPr/>
            <p:nvPr/>
          </p:nvGrpSpPr>
          <p:grpSpPr>
            <a:xfrm>
              <a:off x="268288" y="1262156"/>
              <a:ext cx="2703512" cy="5344159"/>
              <a:chOff x="268288" y="705571"/>
              <a:chExt cx="2703512" cy="5344159"/>
            </a:xfrm>
          </p:grpSpPr>
          <p:sp>
            <p:nvSpPr>
              <p:cNvPr id="17" name="Rectangle 16"/>
              <p:cNvSpPr/>
              <p:nvPr/>
            </p:nvSpPr>
            <p:spPr>
              <a:xfrm>
                <a:off x="268288" y="1192354"/>
                <a:ext cx="2703512" cy="1677552"/>
              </a:xfrm>
              <a:prstGeom prst="rect">
                <a:avLst/>
              </a:prstGeom>
              <a:solidFill>
                <a:schemeClr val="bg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228552" indent="-228552">
                  <a:buFont typeface="+mj-lt"/>
                  <a:buAutoNum type="arabicPeriod"/>
                </a:pPr>
                <a:r>
                  <a:rPr lang="en-ZA" sz="1200" b="1" dirty="0">
                    <a:solidFill>
                      <a:srgbClr val="009242"/>
                    </a:solidFill>
                    <a:latin typeface="Arial" panose="020B0604020202020204" pitchFamily="34" charset="0"/>
                    <a:cs typeface="Arial" panose="020B0604020202020204" pitchFamily="34" charset="0"/>
                  </a:rPr>
                  <a:t>Unlocking water to expand horticultural production (Horticulture) </a:t>
                </a:r>
              </a:p>
              <a:p>
                <a:pPr marL="228552" indent="-228552">
                  <a:buFont typeface="+mj-lt"/>
                  <a:buAutoNum type="arabicPeriod"/>
                </a:pPr>
                <a:endParaRPr lang="en-ZA" sz="1200" b="1" dirty="0">
                  <a:solidFill>
                    <a:srgbClr val="009242"/>
                  </a:solidFill>
                  <a:latin typeface="Arial" panose="020B0604020202020204" pitchFamily="34" charset="0"/>
                  <a:cs typeface="Arial" panose="020B0604020202020204" pitchFamily="34" charset="0"/>
                </a:endParaRPr>
              </a:p>
              <a:p>
                <a:pPr marL="228552" indent="-228552">
                  <a:buFont typeface="+mj-lt"/>
                  <a:buAutoNum type="arabicPeriod"/>
                </a:pPr>
                <a:r>
                  <a:rPr lang="en-ZA" sz="1200" b="1" dirty="0">
                    <a:solidFill>
                      <a:srgbClr val="009242"/>
                    </a:solidFill>
                    <a:latin typeface="Arial" panose="020B0604020202020204" pitchFamily="34" charset="0"/>
                    <a:cs typeface="Arial" panose="020B0604020202020204" pitchFamily="34" charset="0"/>
                  </a:rPr>
                  <a:t>Fortified veld management for sustainable livestock production (Livestock)</a:t>
                </a:r>
              </a:p>
            </p:txBody>
          </p:sp>
          <p:sp>
            <p:nvSpPr>
              <p:cNvPr id="18" name="Rectangle 17"/>
              <p:cNvSpPr/>
              <p:nvPr/>
            </p:nvSpPr>
            <p:spPr>
              <a:xfrm>
                <a:off x="268288" y="2856802"/>
                <a:ext cx="2703512" cy="432000"/>
              </a:xfrm>
              <a:prstGeom prst="rect">
                <a:avLst/>
              </a:prstGeom>
              <a:solidFill>
                <a:schemeClr val="accent2">
                  <a:lumMod val="75000"/>
                </a:schemeClr>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ZA" sz="1200" b="1" dirty="0">
                    <a:solidFill>
                      <a:schemeClr val="bg1"/>
                    </a:solidFill>
                    <a:latin typeface="Arial" panose="020B0604020202020204" pitchFamily="34" charset="0"/>
                    <a:cs typeface="Arial" panose="020B0604020202020204" pitchFamily="34" charset="0"/>
                  </a:rPr>
                  <a:t>Value Chain Development and Market Access</a:t>
                </a:r>
              </a:p>
            </p:txBody>
          </p:sp>
          <p:sp>
            <p:nvSpPr>
              <p:cNvPr id="19" name="Rectangle 18"/>
              <p:cNvSpPr/>
              <p:nvPr/>
            </p:nvSpPr>
            <p:spPr>
              <a:xfrm>
                <a:off x="268288" y="3285947"/>
                <a:ext cx="2703512" cy="2763783"/>
              </a:xfrm>
              <a:prstGeom prst="rect">
                <a:avLst/>
              </a:prstGeom>
              <a:solidFill>
                <a:schemeClr val="bg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228552" indent="-228552">
                  <a:buFont typeface="+mj-lt"/>
                  <a:buAutoNum type="arabicPeriod" startAt="11"/>
                </a:pPr>
                <a:r>
                  <a:rPr lang="en-ZA" sz="1200" b="1" dirty="0">
                    <a:solidFill>
                      <a:srgbClr val="FF0000"/>
                    </a:solidFill>
                    <a:latin typeface="Arial" panose="020B0604020202020204" pitchFamily="34" charset="0"/>
                    <a:cs typeface="Arial" panose="020B0604020202020204" pitchFamily="34" charset="0"/>
                  </a:rPr>
                  <a:t>Access to commercial and alternative livestock value chains (Livestock)</a:t>
                </a:r>
              </a:p>
              <a:p>
                <a:pPr marL="228552" indent="-228552">
                  <a:buFont typeface="+mj-lt"/>
                  <a:buAutoNum type="arabicPeriod" startAt="11"/>
                </a:pPr>
                <a:endParaRPr lang="en-ZA" sz="1200" b="1" dirty="0">
                  <a:solidFill>
                    <a:srgbClr val="FF0000"/>
                  </a:solidFill>
                  <a:latin typeface="Arial" panose="020B0604020202020204" pitchFamily="34" charset="0"/>
                  <a:cs typeface="Arial" panose="020B0604020202020204" pitchFamily="34" charset="0"/>
                </a:endParaRPr>
              </a:p>
              <a:p>
                <a:pPr marL="228552" indent="-228552">
                  <a:buFont typeface="+mj-lt"/>
                  <a:buAutoNum type="arabicPeriod" startAt="11"/>
                </a:pPr>
                <a:r>
                  <a:rPr lang="en-ZA" sz="1200" b="1" dirty="0">
                    <a:solidFill>
                      <a:srgbClr val="FF0000"/>
                    </a:solidFill>
                    <a:latin typeface="Arial" panose="020B0604020202020204" pitchFamily="34" charset="0"/>
                    <a:cs typeface="Arial" panose="020B0604020202020204" pitchFamily="34" charset="0"/>
                  </a:rPr>
                  <a:t>Integrated grain value chain (Grain)</a:t>
                </a:r>
              </a:p>
              <a:p>
                <a:pPr marL="228552" indent="-228552">
                  <a:buFont typeface="+mj-lt"/>
                  <a:buAutoNum type="arabicPeriod" startAt="11"/>
                </a:pPr>
                <a:endParaRPr lang="en-ZA" sz="1200" b="1" dirty="0">
                  <a:solidFill>
                    <a:srgbClr val="FF0000"/>
                  </a:solidFill>
                  <a:latin typeface="Arial" panose="020B0604020202020204" pitchFamily="34" charset="0"/>
                  <a:cs typeface="Arial" panose="020B0604020202020204" pitchFamily="34" charset="0"/>
                </a:endParaRPr>
              </a:p>
              <a:p>
                <a:pPr marL="228552" indent="-228552">
                  <a:buFont typeface="+mj-lt"/>
                  <a:buAutoNum type="arabicPeriod" startAt="11"/>
                </a:pPr>
                <a:r>
                  <a:rPr lang="en-ZA" sz="1200" b="1" dirty="0">
                    <a:solidFill>
                      <a:srgbClr val="FF0000"/>
                    </a:solidFill>
                    <a:latin typeface="Arial" panose="020B0604020202020204" pitchFamily="34" charset="0"/>
                    <a:cs typeface="Arial" panose="020B0604020202020204" pitchFamily="34" charset="0"/>
                  </a:rPr>
                  <a:t>Inclusive horticulture value chain participation model (Horticulture)</a:t>
                </a:r>
              </a:p>
              <a:p>
                <a:pPr marL="228552" indent="-228552">
                  <a:buFont typeface="+mj-lt"/>
                  <a:buAutoNum type="arabicPeriod" startAt="11"/>
                </a:pPr>
                <a:endParaRPr lang="en-ZA" sz="1200" dirty="0">
                  <a:solidFill>
                    <a:schemeClr val="tx1"/>
                  </a:solidFill>
                  <a:latin typeface="Arial" panose="020B0604020202020204" pitchFamily="34" charset="0"/>
                  <a:cs typeface="Arial" panose="020B0604020202020204" pitchFamily="34" charset="0"/>
                </a:endParaRPr>
              </a:p>
              <a:p>
                <a:pPr marL="228552" indent="-228552">
                  <a:buFont typeface="+mj-lt"/>
                  <a:buAutoNum type="arabicPeriod" startAt="11"/>
                </a:pPr>
                <a:r>
                  <a:rPr lang="en-ZA" sz="1200" b="1" dirty="0">
                    <a:solidFill>
                      <a:srgbClr val="009242"/>
                    </a:solidFill>
                    <a:latin typeface="Arial" panose="020B0604020202020204" pitchFamily="34" charset="0"/>
                    <a:cs typeface="Arial" panose="020B0604020202020204" pitchFamily="34" charset="0"/>
                  </a:rPr>
                  <a:t>Rural enterprise development (Rural Development)</a:t>
                </a:r>
              </a:p>
              <a:p>
                <a:pPr marL="228552" indent="-228552">
                  <a:buFont typeface="+mj-lt"/>
                  <a:buAutoNum type="arabicPeriod" startAt="11"/>
                </a:pPr>
                <a:endParaRPr lang="en-ZA" sz="1200" dirty="0">
                  <a:solidFill>
                    <a:schemeClr val="tx1"/>
                  </a:solidFill>
                  <a:latin typeface="Arial" panose="020B0604020202020204" pitchFamily="34" charset="0"/>
                  <a:cs typeface="Arial" panose="020B0604020202020204" pitchFamily="34" charset="0"/>
                </a:endParaRPr>
              </a:p>
              <a:p>
                <a:pPr marL="228552" indent="-228552">
                  <a:buFont typeface="+mj-lt"/>
                  <a:buAutoNum type="arabicPeriod" startAt="11"/>
                </a:pPr>
                <a:r>
                  <a:rPr lang="en-ZA" sz="1200" b="1" dirty="0">
                    <a:solidFill>
                      <a:srgbClr val="009242"/>
                    </a:solidFill>
                    <a:latin typeface="Arial" panose="020B0604020202020204" pitchFamily="34" charset="0"/>
                    <a:cs typeface="Arial" panose="020B0604020202020204" pitchFamily="34" charset="0"/>
                  </a:rPr>
                  <a:t>Trade Promotion, Retention and Optimisation (Horticulture)</a:t>
                </a:r>
              </a:p>
            </p:txBody>
          </p:sp>
          <p:sp>
            <p:nvSpPr>
              <p:cNvPr id="20" name="Rectangle 19"/>
              <p:cNvSpPr/>
              <p:nvPr/>
            </p:nvSpPr>
            <p:spPr>
              <a:xfrm>
                <a:off x="268288" y="705571"/>
                <a:ext cx="2703512" cy="465326"/>
              </a:xfrm>
              <a:prstGeom prst="rect">
                <a:avLst/>
              </a:prstGeom>
              <a:solidFill>
                <a:schemeClr val="accent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ZA" sz="1200" b="1" dirty="0">
                    <a:solidFill>
                      <a:schemeClr val="bg1"/>
                    </a:solidFill>
                    <a:latin typeface="Arial" panose="020B0604020202020204" pitchFamily="34" charset="0"/>
                    <a:cs typeface="Arial" panose="020B0604020202020204" pitchFamily="34" charset="0"/>
                  </a:rPr>
                  <a:t>Optimising the Management of Natural Resources</a:t>
                </a:r>
              </a:p>
            </p:txBody>
          </p:sp>
        </p:grpSp>
        <p:grpSp>
          <p:nvGrpSpPr>
            <p:cNvPr id="7" name="Group 6"/>
            <p:cNvGrpSpPr/>
            <p:nvPr/>
          </p:nvGrpSpPr>
          <p:grpSpPr>
            <a:xfrm>
              <a:off x="3000949" y="1262156"/>
              <a:ext cx="2983642" cy="5344155"/>
              <a:chOff x="3000949" y="705571"/>
              <a:chExt cx="2983642" cy="5344155"/>
            </a:xfrm>
          </p:grpSpPr>
          <p:sp>
            <p:nvSpPr>
              <p:cNvPr id="13" name="Rectangle 12"/>
              <p:cNvSpPr/>
              <p:nvPr/>
            </p:nvSpPr>
            <p:spPr>
              <a:xfrm>
                <a:off x="3000949" y="2856808"/>
                <a:ext cx="2983642" cy="432000"/>
              </a:xfrm>
              <a:prstGeom prst="rect">
                <a:avLst/>
              </a:prstGeom>
              <a:solidFill>
                <a:schemeClr val="bg1">
                  <a:lumMod val="50000"/>
                </a:schemeClr>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ZA" sz="1200" b="1" dirty="0">
                    <a:solidFill>
                      <a:schemeClr val="bg1"/>
                    </a:solidFill>
                    <a:latin typeface="Arial" panose="020B0604020202020204" pitchFamily="34" charset="0"/>
                    <a:cs typeface="Arial" panose="020B0604020202020204" pitchFamily="34" charset="0"/>
                  </a:rPr>
                  <a:t>Coordination and Knowledge Management</a:t>
                </a:r>
              </a:p>
            </p:txBody>
          </p:sp>
          <p:sp>
            <p:nvSpPr>
              <p:cNvPr id="14" name="Rectangle 13"/>
              <p:cNvSpPr/>
              <p:nvPr/>
            </p:nvSpPr>
            <p:spPr>
              <a:xfrm>
                <a:off x="3000949" y="3285939"/>
                <a:ext cx="2983642" cy="2763787"/>
              </a:xfrm>
              <a:prstGeom prst="rect">
                <a:avLst/>
              </a:prstGeom>
              <a:solidFill>
                <a:schemeClr val="bg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228552" indent="-228552">
                  <a:buFont typeface="+mj-lt"/>
                  <a:buAutoNum type="arabicPeriod" startAt="16"/>
                </a:pPr>
                <a:r>
                  <a:rPr lang="en-ZA" sz="1200" b="1" dirty="0">
                    <a:solidFill>
                      <a:srgbClr val="FF0000"/>
                    </a:solidFill>
                    <a:latin typeface="Arial" panose="020B0604020202020204" pitchFamily="34" charset="0"/>
                    <a:cs typeface="Arial" panose="020B0604020202020204" pitchFamily="34" charset="0"/>
                  </a:rPr>
                  <a:t>Harmonization of legislation affecting the agricultural value chain (Producer Support)</a:t>
                </a:r>
              </a:p>
              <a:p>
                <a:pPr marL="228552" indent="-228552">
                  <a:buFont typeface="+mj-lt"/>
                  <a:buAutoNum type="arabicPeriod" startAt="16"/>
                </a:pPr>
                <a:r>
                  <a:rPr lang="en-ZA" sz="1200" b="1" dirty="0">
                    <a:solidFill>
                      <a:srgbClr val="009242"/>
                    </a:solidFill>
                    <a:latin typeface="Arial" panose="020B0604020202020204" pitchFamily="34" charset="0"/>
                    <a:cs typeface="Arial" panose="020B0604020202020204" pitchFamily="34" charset="0"/>
                  </a:rPr>
                  <a:t>Strategic leadership &amp; coordination for structural transformation (Rural Development)</a:t>
                </a:r>
              </a:p>
              <a:p>
                <a:pPr marL="228552" indent="-228552">
                  <a:buFont typeface="+mj-lt"/>
                  <a:buAutoNum type="arabicPeriod" startAt="16"/>
                </a:pPr>
                <a:r>
                  <a:rPr lang="en-ZA" sz="1200" b="1" dirty="0">
                    <a:solidFill>
                      <a:srgbClr val="FF0000"/>
                    </a:solidFill>
                    <a:latin typeface="Arial" panose="020B0604020202020204" pitchFamily="34" charset="0"/>
                    <a:cs typeface="Arial" panose="020B0604020202020204" pitchFamily="34" charset="0"/>
                  </a:rPr>
                  <a:t>District Land Reform Delivery Centre (Land Reform)</a:t>
                </a:r>
              </a:p>
              <a:p>
                <a:pPr marL="228552" indent="-228552">
                  <a:buFont typeface="+mj-lt"/>
                  <a:buAutoNum type="arabicPeriod" startAt="16"/>
                </a:pPr>
                <a:r>
                  <a:rPr lang="en-ZA" sz="1200" b="1" dirty="0">
                    <a:solidFill>
                      <a:srgbClr val="FF0000"/>
                    </a:solidFill>
                    <a:latin typeface="Arial" panose="020B0604020202020204" pitchFamily="34" charset="0"/>
                    <a:cs typeface="Arial" panose="020B0604020202020204" pitchFamily="34" charset="0"/>
                  </a:rPr>
                  <a:t>National Agricultural Decent Work Programme (Labour)</a:t>
                </a:r>
              </a:p>
              <a:p>
                <a:pPr marL="228552" indent="-228552">
                  <a:buFont typeface="+mj-lt"/>
                  <a:buAutoNum type="arabicPeriod" startAt="16"/>
                </a:pPr>
                <a:r>
                  <a:rPr lang="en-ZA" sz="1200" b="1" dirty="0">
                    <a:solidFill>
                      <a:srgbClr val="FF0000"/>
                    </a:solidFill>
                    <a:latin typeface="Arial" panose="020B0604020202020204" pitchFamily="34" charset="0"/>
                    <a:cs typeface="Arial" panose="020B0604020202020204" pitchFamily="34" charset="0"/>
                  </a:rPr>
                  <a:t>Strengthening legal compliance mechanisms (Labour)</a:t>
                </a:r>
              </a:p>
              <a:p>
                <a:pPr marL="228552" indent="-228552">
                  <a:buFont typeface="+mj-lt"/>
                  <a:buAutoNum type="arabicPeriod" startAt="16"/>
                </a:pPr>
                <a:r>
                  <a:rPr lang="en-ZA" sz="1200" b="1" dirty="0">
                    <a:solidFill>
                      <a:srgbClr val="009242"/>
                    </a:solidFill>
                    <a:latin typeface="Arial" panose="020B0604020202020204" pitchFamily="34" charset="0"/>
                    <a:cs typeface="Arial" panose="020B0604020202020204" pitchFamily="34" charset="0"/>
                  </a:rPr>
                  <a:t>National livestock census, animal ID, &amp; traceability (Livestock)</a:t>
                </a:r>
              </a:p>
              <a:p>
                <a:pPr marL="228552" indent="-228552">
                  <a:buFont typeface="+mj-lt"/>
                  <a:buAutoNum type="arabicPeriod" startAt="16"/>
                </a:pPr>
                <a:r>
                  <a:rPr lang="en-ZA" sz="1200" b="1" dirty="0">
                    <a:solidFill>
                      <a:srgbClr val="009242"/>
                    </a:solidFill>
                    <a:latin typeface="Arial" panose="020B0604020202020204" pitchFamily="34" charset="0"/>
                    <a:cs typeface="Arial" panose="020B0604020202020204" pitchFamily="34" charset="0"/>
                  </a:rPr>
                  <a:t>Grain Know How (Grains)</a:t>
                </a:r>
              </a:p>
            </p:txBody>
          </p:sp>
          <p:sp>
            <p:nvSpPr>
              <p:cNvPr id="15" name="Rectangle 14"/>
              <p:cNvSpPr/>
              <p:nvPr/>
            </p:nvSpPr>
            <p:spPr>
              <a:xfrm>
                <a:off x="3000949" y="1134790"/>
                <a:ext cx="2983642" cy="1709069"/>
              </a:xfrm>
              <a:prstGeom prst="rect">
                <a:avLst/>
              </a:prstGeom>
              <a:solidFill>
                <a:schemeClr val="bg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224004" indent="-224004">
                  <a:buFont typeface="+mj-lt"/>
                  <a:buAutoNum type="arabicPeriod" startAt="3"/>
                </a:pPr>
                <a:r>
                  <a:rPr lang="en-ZA" sz="1200" b="1" dirty="0">
                    <a:solidFill>
                      <a:srgbClr val="FF0000"/>
                    </a:solidFill>
                    <a:latin typeface="Arial" panose="020B0604020202020204" pitchFamily="34" charset="0"/>
                    <a:cs typeface="Arial" panose="020B0604020202020204" pitchFamily="34" charset="0"/>
                  </a:rPr>
                  <a:t>Demand led public/ private </a:t>
                </a:r>
                <a:r>
                  <a:rPr lang="en-ZA" sz="1200" b="1" dirty="0" err="1">
                    <a:solidFill>
                      <a:srgbClr val="FF0000"/>
                    </a:solidFill>
                    <a:latin typeface="Arial" panose="020B0604020202020204" pitchFamily="34" charset="0"/>
                    <a:cs typeface="Arial" panose="020B0604020202020204" pitchFamily="34" charset="0"/>
                  </a:rPr>
                  <a:t>agri</a:t>
                </a:r>
                <a:r>
                  <a:rPr lang="en-ZA" sz="1200" b="1" dirty="0">
                    <a:solidFill>
                      <a:srgbClr val="FF0000"/>
                    </a:solidFill>
                    <a:latin typeface="Arial" panose="020B0604020202020204" pitchFamily="34" charset="0"/>
                    <a:cs typeface="Arial" panose="020B0604020202020204" pitchFamily="34" charset="0"/>
                  </a:rPr>
                  <a:t>-skills unit (Labour)</a:t>
                </a:r>
              </a:p>
              <a:p>
                <a:pPr marL="224004" indent="-224004">
                  <a:buFont typeface="+mj-lt"/>
                  <a:buAutoNum type="arabicPeriod" startAt="3"/>
                </a:pPr>
                <a:r>
                  <a:rPr lang="en-ZA" sz="1200" b="1" dirty="0">
                    <a:solidFill>
                      <a:srgbClr val="FF0000"/>
                    </a:solidFill>
                    <a:latin typeface="Arial" panose="020B0604020202020204" pitchFamily="34" charset="0"/>
                    <a:cs typeface="Arial" panose="020B0604020202020204" pitchFamily="34" charset="0"/>
                  </a:rPr>
                  <a:t>Livestock skills and knowledge upgrading programme (Livestock)</a:t>
                </a:r>
              </a:p>
              <a:p>
                <a:pPr marL="224004" indent="-224004">
                  <a:buFont typeface="+mj-lt"/>
                  <a:buAutoNum type="arabicPeriod" startAt="3"/>
                </a:pPr>
                <a:r>
                  <a:rPr lang="en-ZA" sz="1200" b="1" dirty="0">
                    <a:solidFill>
                      <a:srgbClr val="009242"/>
                    </a:solidFill>
                    <a:latin typeface="Arial" panose="020B0604020202020204" pitchFamily="34" charset="0"/>
                    <a:cs typeface="Arial" panose="020B0604020202020204" pitchFamily="34" charset="0"/>
                  </a:rPr>
                  <a:t>Enhanced animal health through revolutionary veterinary services  (Livestock)</a:t>
                </a:r>
              </a:p>
              <a:p>
                <a:pPr marL="224004" indent="-224004">
                  <a:buFont typeface="+mj-lt"/>
                  <a:buAutoNum type="arabicPeriod" startAt="3"/>
                </a:pPr>
                <a:r>
                  <a:rPr lang="en-ZA" sz="1200" b="1" dirty="0" err="1">
                    <a:solidFill>
                      <a:srgbClr val="009242"/>
                    </a:solidFill>
                    <a:latin typeface="Arial" panose="020B0604020202020204" pitchFamily="34" charset="0"/>
                    <a:cs typeface="Arial" panose="020B0604020202020204" pitchFamily="34" charset="0"/>
                  </a:rPr>
                  <a:t>Ndimo</a:t>
                </a:r>
                <a:r>
                  <a:rPr lang="en-ZA" sz="1200" b="1" dirty="0">
                    <a:solidFill>
                      <a:srgbClr val="009242"/>
                    </a:solidFill>
                    <a:latin typeface="Arial" panose="020B0604020202020204" pitchFamily="34" charset="0"/>
                    <a:cs typeface="Arial" panose="020B0604020202020204" pitchFamily="34" charset="0"/>
                  </a:rPr>
                  <a:t> Desk (Producer Support)</a:t>
                </a:r>
              </a:p>
            </p:txBody>
          </p:sp>
          <p:sp>
            <p:nvSpPr>
              <p:cNvPr id="16" name="Rectangle 15"/>
              <p:cNvSpPr/>
              <p:nvPr/>
            </p:nvSpPr>
            <p:spPr>
              <a:xfrm>
                <a:off x="3000949" y="705571"/>
                <a:ext cx="2983642" cy="465326"/>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ZA" sz="1200" b="1" dirty="0">
                    <a:solidFill>
                      <a:schemeClr val="tx1"/>
                    </a:solidFill>
                    <a:latin typeface="Arial" panose="020B0604020202020204" pitchFamily="34" charset="0"/>
                    <a:cs typeface="Arial" panose="020B0604020202020204" pitchFamily="34" charset="0"/>
                  </a:rPr>
                  <a:t>Developing Skills and Capacity</a:t>
                </a:r>
              </a:p>
            </p:txBody>
          </p:sp>
        </p:grpSp>
        <p:grpSp>
          <p:nvGrpSpPr>
            <p:cNvPr id="8" name="Group 7"/>
            <p:cNvGrpSpPr/>
            <p:nvPr/>
          </p:nvGrpSpPr>
          <p:grpSpPr>
            <a:xfrm>
              <a:off x="5999724" y="1249894"/>
              <a:ext cx="2703512" cy="5360325"/>
              <a:chOff x="5999724" y="693309"/>
              <a:chExt cx="2703512" cy="5360325"/>
            </a:xfrm>
          </p:grpSpPr>
          <p:sp>
            <p:nvSpPr>
              <p:cNvPr id="9" name="Rectangle 8"/>
              <p:cNvSpPr/>
              <p:nvPr/>
            </p:nvSpPr>
            <p:spPr>
              <a:xfrm>
                <a:off x="5999724" y="1160098"/>
                <a:ext cx="2703512" cy="1696709"/>
              </a:xfrm>
              <a:prstGeom prst="rect">
                <a:avLst/>
              </a:prstGeom>
              <a:solidFill>
                <a:schemeClr val="bg1"/>
              </a:solidFill>
              <a:ln w="9525">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228552" indent="-228552">
                  <a:buFont typeface="+mj-lt"/>
                  <a:buAutoNum type="arabicPeriod" startAt="7"/>
                </a:pPr>
                <a:r>
                  <a:rPr lang="en-ZA" sz="1200" b="1" dirty="0">
                    <a:solidFill>
                      <a:srgbClr val="009242"/>
                    </a:solidFill>
                    <a:latin typeface="Arial" panose="020B0604020202020204" pitchFamily="34" charset="0"/>
                    <a:cs typeface="Arial" panose="020B0604020202020204" pitchFamily="34" charset="0"/>
                  </a:rPr>
                  <a:t>Financial partnerships for accelerated and sustainable Land Reform (Land Reform) </a:t>
                </a:r>
              </a:p>
              <a:p>
                <a:pPr marL="228552" indent="-228552">
                  <a:buFont typeface="+mj-lt"/>
                  <a:buAutoNum type="arabicPeriod" startAt="7"/>
                </a:pPr>
                <a:r>
                  <a:rPr lang="en-ZA" sz="1200" b="1" dirty="0">
                    <a:solidFill>
                      <a:srgbClr val="009242"/>
                    </a:solidFill>
                    <a:latin typeface="Arial" panose="020B0604020202020204" pitchFamily="34" charset="0"/>
                    <a:cs typeface="Arial" panose="020B0604020202020204" pitchFamily="34" charset="0"/>
                  </a:rPr>
                  <a:t>Re-engineering agricultural development finance (Producer Support)</a:t>
                </a:r>
              </a:p>
              <a:p>
                <a:pPr marL="228552" indent="-228552">
                  <a:buFont typeface="+mj-lt"/>
                  <a:buAutoNum type="arabicPeriod" startAt="7"/>
                </a:pPr>
                <a:r>
                  <a:rPr lang="en-ZA" sz="1200" b="1" dirty="0">
                    <a:solidFill>
                      <a:srgbClr val="009242"/>
                    </a:solidFill>
                    <a:latin typeface="Arial" panose="020B0604020202020204" pitchFamily="34" charset="0"/>
                    <a:cs typeface="Arial" panose="020B0604020202020204" pitchFamily="34" charset="0"/>
                  </a:rPr>
                  <a:t>Unlocking finance for grains through PPP (Grains)</a:t>
                </a:r>
              </a:p>
              <a:p>
                <a:pPr marL="228552" indent="-228552">
                  <a:buFont typeface="+mj-lt"/>
                  <a:buAutoNum type="arabicPeriod" startAt="7"/>
                </a:pPr>
                <a:r>
                  <a:rPr lang="en-ZA" sz="1200" b="1" dirty="0">
                    <a:solidFill>
                      <a:srgbClr val="009242"/>
                    </a:solidFill>
                    <a:latin typeface="Arial" panose="020B0604020202020204" pitchFamily="34" charset="0"/>
                    <a:cs typeface="Arial" panose="020B0604020202020204" pitchFamily="34" charset="0"/>
                  </a:rPr>
                  <a:t>Dynamic Business Model for Producer Support (Producer) </a:t>
                </a:r>
                <a:r>
                  <a:rPr lang="en-ZA" sz="1200" dirty="0">
                    <a:solidFill>
                      <a:schemeClr val="tx1"/>
                    </a:solidFill>
                    <a:latin typeface="Arial" panose="020B0604020202020204" pitchFamily="34" charset="0"/>
                    <a:cs typeface="Arial" panose="020B0604020202020204" pitchFamily="34" charset="0"/>
                  </a:rPr>
                  <a:t>Support)</a:t>
                </a:r>
              </a:p>
            </p:txBody>
          </p:sp>
          <p:sp>
            <p:nvSpPr>
              <p:cNvPr id="10" name="Rectangle 9"/>
              <p:cNvSpPr/>
              <p:nvPr/>
            </p:nvSpPr>
            <p:spPr>
              <a:xfrm>
                <a:off x="5999724" y="2856805"/>
                <a:ext cx="2703512" cy="432000"/>
              </a:xfrm>
              <a:prstGeom prst="rect">
                <a:avLst/>
              </a:prstGeom>
              <a:solidFill>
                <a:schemeClr val="accent2">
                  <a:lumMod val="60000"/>
                  <a:lumOff val="40000"/>
                </a:schemeClr>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ZA" sz="1200" b="1" dirty="0">
                    <a:solidFill>
                      <a:schemeClr val="bg1"/>
                    </a:solidFill>
                    <a:latin typeface="Arial" panose="020B0604020202020204" pitchFamily="34" charset="0"/>
                    <a:cs typeface="Arial" panose="020B0604020202020204" pitchFamily="34" charset="0"/>
                  </a:rPr>
                  <a:t>Reconfiguring Space &amp; Promoting  Functional Rural Settlement</a:t>
                </a:r>
              </a:p>
            </p:txBody>
          </p:sp>
          <p:sp>
            <p:nvSpPr>
              <p:cNvPr id="11" name="Rectangle 10"/>
              <p:cNvSpPr/>
              <p:nvPr/>
            </p:nvSpPr>
            <p:spPr>
              <a:xfrm>
                <a:off x="5999724" y="3285942"/>
                <a:ext cx="2703512" cy="2767692"/>
              </a:xfrm>
              <a:prstGeom prst="rect">
                <a:avLst/>
              </a:prstGeom>
              <a:solidFill>
                <a:schemeClr val="bg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228552" indent="-228552">
                  <a:buFont typeface="+mj-lt"/>
                  <a:buAutoNum type="arabicPeriod" startAt="23"/>
                </a:pPr>
                <a:r>
                  <a:rPr lang="en-ZA" sz="1200" b="1" dirty="0">
                    <a:solidFill>
                      <a:srgbClr val="009242"/>
                    </a:solidFill>
                    <a:latin typeface="Arial" panose="020B0604020202020204" pitchFamily="34" charset="0"/>
                    <a:cs typeface="Arial" panose="020B0604020202020204" pitchFamily="34" charset="0"/>
                  </a:rPr>
                  <a:t>Fast tracking the settlement of outstanding restitution claims in a sustainable manner (Land Reform) </a:t>
                </a:r>
              </a:p>
              <a:p>
                <a:pPr marL="228552" indent="-228552">
                  <a:buFont typeface="+mj-lt"/>
                  <a:buAutoNum type="arabicPeriod" startAt="23"/>
                </a:pPr>
                <a:r>
                  <a:rPr lang="en-ZA" sz="1200" b="1" dirty="0">
                    <a:solidFill>
                      <a:srgbClr val="009242"/>
                    </a:solidFill>
                    <a:latin typeface="Arial" panose="020B0604020202020204" pitchFamily="34" charset="0"/>
                    <a:cs typeface="Arial" panose="020B0604020202020204" pitchFamily="34" charset="0"/>
                  </a:rPr>
                  <a:t> Accelerated Land Development and Redistribution Initiative (ALDRI) (Land Reform) </a:t>
                </a:r>
              </a:p>
              <a:p>
                <a:pPr marL="228552" indent="-228552">
                  <a:buFont typeface="+mj-lt"/>
                  <a:buAutoNum type="arabicPeriod" startAt="23"/>
                </a:pPr>
                <a:r>
                  <a:rPr lang="en-ZA" sz="1200" b="1" dirty="0">
                    <a:solidFill>
                      <a:srgbClr val="009242"/>
                    </a:solidFill>
                    <a:latin typeface="Arial" panose="020B0604020202020204" pitchFamily="34" charset="0"/>
                    <a:cs typeface="Arial" panose="020B0604020202020204" pitchFamily="34" charset="0"/>
                  </a:rPr>
                  <a:t>Promoting and protecting rights of persons living under insecure tenure (Land Reform) </a:t>
                </a:r>
              </a:p>
              <a:p>
                <a:pPr marL="228552" indent="-228552">
                  <a:buFont typeface="+mj-lt"/>
                  <a:buAutoNum type="arabicPeriod" startAt="23"/>
                </a:pPr>
                <a:r>
                  <a:rPr lang="en-ZA" sz="1200" b="1" dirty="0">
                    <a:solidFill>
                      <a:srgbClr val="FF0000"/>
                    </a:solidFill>
                    <a:latin typeface="Arial" panose="020B0604020202020204" pitchFamily="34" charset="0"/>
                    <a:cs typeface="Arial" panose="020B0604020202020204" pitchFamily="34" charset="0"/>
                  </a:rPr>
                  <a:t>Basic Services (Rural Development) </a:t>
                </a:r>
              </a:p>
              <a:p>
                <a:pPr marL="228552" indent="-228552">
                  <a:buFont typeface="+mj-lt"/>
                  <a:buAutoNum type="arabicPeriod" startAt="23"/>
                </a:pPr>
                <a:r>
                  <a:rPr lang="en-ZA" sz="1200" b="1" dirty="0">
                    <a:solidFill>
                      <a:srgbClr val="009242"/>
                    </a:solidFill>
                    <a:latin typeface="Arial" panose="020B0604020202020204" pitchFamily="34" charset="0"/>
                    <a:cs typeface="Arial" panose="020B0604020202020204" pitchFamily="34" charset="0"/>
                  </a:rPr>
                  <a:t>Farm worker house and land ownership programme (Labour)</a:t>
                </a:r>
              </a:p>
              <a:p>
                <a:pPr marL="228552" indent="-228552">
                  <a:buFont typeface="+mj-lt"/>
                  <a:buAutoNum type="arabicPeriod" startAt="23"/>
                </a:pPr>
                <a:endParaRPr lang="en-ZA" sz="1200" b="1" dirty="0">
                  <a:solidFill>
                    <a:srgbClr val="FFC000"/>
                  </a:solidFill>
                  <a:latin typeface="Arial" panose="020B0604020202020204" pitchFamily="34" charset="0"/>
                  <a:cs typeface="Arial" panose="020B0604020202020204" pitchFamily="34" charset="0"/>
                </a:endParaRPr>
              </a:p>
            </p:txBody>
          </p:sp>
          <p:sp>
            <p:nvSpPr>
              <p:cNvPr id="12" name="Rectangle 11"/>
              <p:cNvSpPr/>
              <p:nvPr/>
            </p:nvSpPr>
            <p:spPr>
              <a:xfrm>
                <a:off x="5999724" y="693309"/>
                <a:ext cx="2703512" cy="465326"/>
              </a:xfrm>
              <a:prstGeom prst="rect">
                <a:avLst/>
              </a:prstGeom>
              <a:solidFill>
                <a:schemeClr val="accent2">
                  <a:lumMod val="50000"/>
                </a:schemeClr>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ZA" sz="1200" b="1" dirty="0">
                    <a:solidFill>
                      <a:schemeClr val="bg1"/>
                    </a:solidFill>
                    <a:latin typeface="Arial" panose="020B0604020202020204" pitchFamily="34" charset="0"/>
                    <a:cs typeface="Arial" panose="020B0604020202020204" pitchFamily="34" charset="0"/>
                  </a:rPr>
                  <a:t>Funding and Finance</a:t>
                </a:r>
              </a:p>
            </p:txBody>
          </p:sp>
        </p:grpSp>
      </p:grpSp>
      <p:sp>
        <p:nvSpPr>
          <p:cNvPr id="4" name="Title 7"/>
          <p:cNvSpPr txBox="1">
            <a:spLocks/>
          </p:cNvSpPr>
          <p:nvPr/>
        </p:nvSpPr>
        <p:spPr bwMode="auto">
          <a:xfrm>
            <a:off x="-140943" y="-17601"/>
            <a:ext cx="9258311"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algn="l" defTabSz="895395" rtl="0" eaLnBrk="1" fontAlgn="base" hangingPunct="1">
              <a:spcBef>
                <a:spcPct val="0"/>
              </a:spcBef>
              <a:spcAft>
                <a:spcPct val="0"/>
              </a:spcAft>
              <a:tabLst>
                <a:tab pos="269888" algn="l"/>
              </a:tabLst>
              <a:defRPr sz="1900" b="1" baseline="0">
                <a:solidFill>
                  <a:schemeClr val="tx2"/>
                </a:solidFill>
                <a:latin typeface="+mj-lt"/>
                <a:ea typeface="Arial Unicode MS" pitchFamily="34" charset="-128"/>
                <a:cs typeface="Arial Unicode MS" pitchFamily="34" charset="-128"/>
              </a:defRPr>
            </a:lvl1pPr>
            <a:lvl2pPr algn="l" defTabSz="895395" rtl="0" eaLnBrk="1" fontAlgn="base" hangingPunct="1">
              <a:spcBef>
                <a:spcPct val="0"/>
              </a:spcBef>
              <a:spcAft>
                <a:spcPct val="0"/>
              </a:spcAft>
              <a:defRPr sz="1900" b="1">
                <a:solidFill>
                  <a:schemeClr val="tx2"/>
                </a:solidFill>
                <a:latin typeface="Arial" charset="0"/>
              </a:defRPr>
            </a:lvl2pPr>
            <a:lvl3pPr algn="l" defTabSz="895395" rtl="0" eaLnBrk="1" fontAlgn="base" hangingPunct="1">
              <a:spcBef>
                <a:spcPct val="0"/>
              </a:spcBef>
              <a:spcAft>
                <a:spcPct val="0"/>
              </a:spcAft>
              <a:defRPr sz="1900" b="1">
                <a:solidFill>
                  <a:schemeClr val="tx2"/>
                </a:solidFill>
                <a:latin typeface="Arial" charset="0"/>
              </a:defRPr>
            </a:lvl3pPr>
            <a:lvl4pPr algn="l" defTabSz="895395" rtl="0" eaLnBrk="1" fontAlgn="base" hangingPunct="1">
              <a:spcBef>
                <a:spcPct val="0"/>
              </a:spcBef>
              <a:spcAft>
                <a:spcPct val="0"/>
              </a:spcAft>
              <a:defRPr sz="1900" b="1">
                <a:solidFill>
                  <a:schemeClr val="tx2"/>
                </a:solidFill>
                <a:latin typeface="Arial" charset="0"/>
              </a:defRPr>
            </a:lvl4pPr>
            <a:lvl5pPr algn="l" defTabSz="895395" rtl="0" eaLnBrk="1" fontAlgn="base" hangingPunct="1">
              <a:spcBef>
                <a:spcPct val="0"/>
              </a:spcBef>
              <a:spcAft>
                <a:spcPct val="0"/>
              </a:spcAft>
              <a:defRPr sz="1900" b="1">
                <a:solidFill>
                  <a:schemeClr val="tx2"/>
                </a:solidFill>
                <a:latin typeface="Arial" charset="0"/>
              </a:defRPr>
            </a:lvl5pPr>
            <a:lvl6pPr marL="457223" algn="l" defTabSz="895395" rtl="0" eaLnBrk="1" fontAlgn="base" hangingPunct="1">
              <a:spcBef>
                <a:spcPct val="0"/>
              </a:spcBef>
              <a:spcAft>
                <a:spcPct val="0"/>
              </a:spcAft>
              <a:defRPr sz="1900" b="1">
                <a:solidFill>
                  <a:schemeClr val="tx2"/>
                </a:solidFill>
                <a:latin typeface="Arial" charset="0"/>
              </a:defRPr>
            </a:lvl6pPr>
            <a:lvl7pPr marL="914446" algn="l" defTabSz="895395" rtl="0" eaLnBrk="1" fontAlgn="base" hangingPunct="1">
              <a:spcBef>
                <a:spcPct val="0"/>
              </a:spcBef>
              <a:spcAft>
                <a:spcPct val="0"/>
              </a:spcAft>
              <a:defRPr sz="1900" b="1">
                <a:solidFill>
                  <a:schemeClr val="tx2"/>
                </a:solidFill>
                <a:latin typeface="Arial" charset="0"/>
              </a:defRPr>
            </a:lvl7pPr>
            <a:lvl8pPr marL="1371668" algn="l" defTabSz="895395" rtl="0" eaLnBrk="1" fontAlgn="base" hangingPunct="1">
              <a:spcBef>
                <a:spcPct val="0"/>
              </a:spcBef>
              <a:spcAft>
                <a:spcPct val="0"/>
              </a:spcAft>
              <a:defRPr sz="1900" b="1">
                <a:solidFill>
                  <a:schemeClr val="tx2"/>
                </a:solidFill>
                <a:latin typeface="Arial" charset="0"/>
              </a:defRPr>
            </a:lvl8pPr>
            <a:lvl9pPr marL="1828892" algn="l" defTabSz="895395" rtl="0" eaLnBrk="1" fontAlgn="base" hangingPunct="1">
              <a:spcBef>
                <a:spcPct val="0"/>
              </a:spcBef>
              <a:spcAft>
                <a:spcPct val="0"/>
              </a:spcAft>
              <a:defRPr sz="1900" b="1">
                <a:solidFill>
                  <a:schemeClr val="tx2"/>
                </a:solidFill>
                <a:latin typeface="Arial" charset="0"/>
              </a:defRPr>
            </a:lvl9pPr>
          </a:lstStyle>
          <a:p>
            <a:pPr algn="ctr"/>
            <a:r>
              <a:rPr lang="en-ZA" sz="2000" i="1" kern="0" dirty="0">
                <a:solidFill>
                  <a:srgbClr val="FFC000"/>
                </a:solidFill>
                <a:effectLst>
                  <a:outerShdw blurRad="38100" dist="38100" dir="2700000" algn="tl">
                    <a:srgbClr val="000000">
                      <a:alpha val="43137"/>
                    </a:srgbClr>
                  </a:outerShdw>
                </a:effectLst>
              </a:rPr>
              <a:t>Transforming the Agricultural Sector towards an Inclusive Rural Economy: “Food for All and 1 Million Jobs, by 2030”</a:t>
            </a:r>
            <a:endParaRPr lang="en-ZA" sz="2000" kern="0"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3377095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807" y="147815"/>
            <a:ext cx="8403345" cy="738664"/>
          </a:xfrm>
        </p:spPr>
        <p:txBody>
          <a:bodyPr/>
          <a:lstStyle/>
          <a:p>
            <a:r>
              <a:rPr lang="en-ZA" sz="2400" dirty="0" smtClean="0"/>
              <a:t>Inclusive Agricultural </a:t>
            </a:r>
            <a:r>
              <a:rPr lang="en-ZA" sz="2400" dirty="0"/>
              <a:t>Growth Lies at the Heart of Transformation</a:t>
            </a:r>
          </a:p>
        </p:txBody>
      </p:sp>
      <p:sp>
        <p:nvSpPr>
          <p:cNvPr id="3" name="Text Placeholder 2"/>
          <p:cNvSpPr>
            <a:spLocks noGrp="1"/>
          </p:cNvSpPr>
          <p:nvPr>
            <p:ph type="body" idx="13"/>
          </p:nvPr>
        </p:nvSpPr>
        <p:spPr>
          <a:xfrm>
            <a:off x="279889" y="844072"/>
            <a:ext cx="8403346" cy="369332"/>
          </a:xfrm>
        </p:spPr>
        <p:txBody>
          <a:bodyPr/>
          <a:lstStyle/>
          <a:p>
            <a:r>
              <a:rPr lang="en-ZA" sz="1200" dirty="0" smtClean="0"/>
              <a:t>The initiatives identified in Operation Phakisa are aimed at transforming the sector. Transformation is inherit across all the initiatives</a:t>
            </a:r>
            <a:endParaRPr lang="en-ZA" sz="1200" dirty="0"/>
          </a:p>
        </p:txBody>
      </p:sp>
      <p:sp>
        <p:nvSpPr>
          <p:cNvPr id="5" name="Rectangle 4"/>
          <p:cNvSpPr/>
          <p:nvPr/>
        </p:nvSpPr>
        <p:spPr>
          <a:xfrm>
            <a:off x="265499" y="1235147"/>
            <a:ext cx="8430441" cy="814572"/>
          </a:xfrm>
          <a:prstGeom prst="rect">
            <a:avLst/>
          </a:prstGeom>
          <a:solidFill>
            <a:srgbClr val="0E586B"/>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4088" eaLnBrk="1" fontAlgn="auto" latinLnBrk="0" hangingPunct="1">
              <a:lnSpc>
                <a:spcPct val="95000"/>
              </a:lnSpc>
              <a:spcBef>
                <a:spcPts val="0"/>
              </a:spcBef>
              <a:spcAft>
                <a:spcPts val="0"/>
              </a:spcAft>
              <a:buClrTx/>
              <a:buSzTx/>
              <a:buFontTx/>
              <a:buNone/>
              <a:tabLst/>
              <a:defRPr/>
            </a:pPr>
            <a:r>
              <a:rPr lang="en-US" b="1" kern="0" dirty="0">
                <a:ea typeface="ＭＳ Ｐゴシック" charset="-128"/>
              </a:rPr>
              <a:t>Transformation: </a:t>
            </a:r>
            <a:r>
              <a:rPr lang="en-US" b="1" kern="0" dirty="0" smtClean="0">
                <a:ea typeface="ＭＳ Ｐゴシック" charset="-128"/>
              </a:rPr>
              <a:t>developing our value chains to speak to local economies, increasing </a:t>
            </a:r>
            <a:r>
              <a:rPr lang="en-US" b="1" kern="0" dirty="0">
                <a:ea typeface="ＭＳ Ｐゴシック" charset="-128"/>
              </a:rPr>
              <a:t>the capacity of small holders, building careers of previously disadvantaged groups, unlocking access to the sector and increasing ownership</a:t>
            </a:r>
          </a:p>
        </p:txBody>
      </p:sp>
      <p:grpSp>
        <p:nvGrpSpPr>
          <p:cNvPr id="65" name="Group 64"/>
          <p:cNvGrpSpPr/>
          <p:nvPr/>
        </p:nvGrpSpPr>
        <p:grpSpPr>
          <a:xfrm>
            <a:off x="283712" y="4397063"/>
            <a:ext cx="8387552" cy="972000"/>
            <a:chOff x="378299" y="4310773"/>
            <a:chExt cx="11183898" cy="972000"/>
          </a:xfrm>
        </p:grpSpPr>
        <p:sp>
          <p:nvSpPr>
            <p:cNvPr id="10" name="Rectangle 6"/>
            <p:cNvSpPr>
              <a:spLocks noChangeArrowheads="1"/>
            </p:cNvSpPr>
            <p:nvPr/>
          </p:nvSpPr>
          <p:spPr bwMode="auto">
            <a:xfrm>
              <a:off x="974701" y="4310773"/>
              <a:ext cx="4932000" cy="972000"/>
            </a:xfrm>
            <a:prstGeom prst="rect">
              <a:avLst/>
            </a:prstGeom>
            <a:solidFill>
              <a:schemeClr val="accent2">
                <a:lumMod val="50000"/>
              </a:schemeClr>
            </a:solidFill>
            <a:ln w="19050">
              <a:noFill/>
              <a:miter lim="800000"/>
              <a:headEnd/>
              <a:tailEnd/>
            </a:ln>
          </p:spPr>
          <p:txBody>
            <a:bodyPr lIns="54000" tIns="54000" rIns="54000" bIns="54000" anchor="ctr"/>
            <a:lstStyle/>
            <a:p>
              <a:r>
                <a:rPr lang="en-ZA" sz="1200" dirty="0">
                  <a:solidFill>
                    <a:schemeClr val="bg2"/>
                  </a:solidFill>
                </a:rPr>
                <a:t>A change of the dual agricultural sector - </a:t>
              </a:r>
              <a:r>
                <a:rPr lang="en-ZA" sz="1200" b="1" i="1" u="sng" dirty="0">
                  <a:solidFill>
                    <a:schemeClr val="bg2"/>
                  </a:solidFill>
                </a:rPr>
                <a:t>inclusivity &amp; equitable participation</a:t>
              </a:r>
              <a:r>
                <a:rPr lang="en-ZA" sz="1200" dirty="0">
                  <a:solidFill>
                    <a:schemeClr val="bg2"/>
                  </a:solidFill>
                </a:rPr>
                <a:t>, irrespective of gender/race to reflect SA population, in the sustainable &amp; profitable production of food &amp; resilience in food security - LIVESTOCK</a:t>
              </a:r>
            </a:p>
          </p:txBody>
        </p:sp>
        <p:sp>
          <p:nvSpPr>
            <p:cNvPr id="11" name="Freeform 231"/>
            <p:cNvSpPr>
              <a:spLocks noChangeAspect="1" noEditPoints="1"/>
            </p:cNvSpPr>
            <p:nvPr/>
          </p:nvSpPr>
          <p:spPr bwMode="auto">
            <a:xfrm>
              <a:off x="378299" y="4472773"/>
              <a:ext cx="576000" cy="576000"/>
            </a:xfrm>
            <a:custGeom>
              <a:avLst/>
              <a:gdLst>
                <a:gd name="T0" fmla="*/ 307 w 512"/>
                <a:gd name="T1" fmla="*/ 373 h 512"/>
                <a:gd name="T2" fmla="*/ 256 w 512"/>
                <a:gd name="T3" fmla="*/ 336 h 512"/>
                <a:gd name="T4" fmla="*/ 204 w 512"/>
                <a:gd name="T5" fmla="*/ 373 h 512"/>
                <a:gd name="T6" fmla="*/ 256 w 512"/>
                <a:gd name="T7" fmla="*/ 266 h 512"/>
                <a:gd name="T8" fmla="*/ 211 w 512"/>
                <a:gd name="T9" fmla="*/ 202 h 512"/>
                <a:gd name="T10" fmla="*/ 218 w 512"/>
                <a:gd name="T11" fmla="*/ 202 h 512"/>
                <a:gd name="T12" fmla="*/ 207 w 512"/>
                <a:gd name="T13" fmla="*/ 148 h 512"/>
                <a:gd name="T14" fmla="*/ 195 w 512"/>
                <a:gd name="T15" fmla="*/ 154 h 512"/>
                <a:gd name="T16" fmla="*/ 211 w 512"/>
                <a:gd name="T17" fmla="*/ 202 h 512"/>
                <a:gd name="T18" fmla="*/ 292 w 512"/>
                <a:gd name="T19" fmla="*/ 202 h 512"/>
                <a:gd name="T20" fmla="*/ 317 w 512"/>
                <a:gd name="T21" fmla="*/ 177 h 512"/>
                <a:gd name="T22" fmla="*/ 306 w 512"/>
                <a:gd name="T23" fmla="*/ 149 h 512"/>
                <a:gd name="T24" fmla="*/ 288 w 512"/>
                <a:gd name="T25" fmla="*/ 173 h 512"/>
                <a:gd name="T26" fmla="*/ 151 w 512"/>
                <a:gd name="T27" fmla="*/ 229 h 512"/>
                <a:gd name="T28" fmla="*/ 131 w 512"/>
                <a:gd name="T29" fmla="*/ 223 h 512"/>
                <a:gd name="T30" fmla="*/ 138 w 512"/>
                <a:gd name="T31" fmla="*/ 242 h 512"/>
                <a:gd name="T32" fmla="*/ 162 w 512"/>
                <a:gd name="T33" fmla="*/ 247 h 512"/>
                <a:gd name="T34" fmla="*/ 358 w 512"/>
                <a:gd name="T35" fmla="*/ 229 h 512"/>
                <a:gd name="T36" fmla="*/ 350 w 512"/>
                <a:gd name="T37" fmla="*/ 248 h 512"/>
                <a:gd name="T38" fmla="*/ 380 w 512"/>
                <a:gd name="T39" fmla="*/ 229 h 512"/>
                <a:gd name="T40" fmla="*/ 358 w 512"/>
                <a:gd name="T41" fmla="*/ 229 h 512"/>
                <a:gd name="T42" fmla="*/ 256 w 512"/>
                <a:gd name="T43" fmla="*/ 512 h 512"/>
                <a:gd name="T44" fmla="*/ 256 w 512"/>
                <a:gd name="T45" fmla="*/ 0 h 512"/>
                <a:gd name="T46" fmla="*/ 284 w 512"/>
                <a:gd name="T47" fmla="*/ 222 h 512"/>
                <a:gd name="T48" fmla="*/ 309 w 512"/>
                <a:gd name="T49" fmla="*/ 221 h 512"/>
                <a:gd name="T50" fmla="*/ 334 w 512"/>
                <a:gd name="T51" fmla="*/ 143 h 512"/>
                <a:gd name="T52" fmla="*/ 267 w 512"/>
                <a:gd name="T53" fmla="*/ 167 h 512"/>
                <a:gd name="T54" fmla="*/ 173 w 512"/>
                <a:gd name="T55" fmla="*/ 182 h 512"/>
                <a:gd name="T56" fmla="*/ 216 w 512"/>
                <a:gd name="T57" fmla="*/ 224 h 512"/>
                <a:gd name="T58" fmla="*/ 243 w 512"/>
                <a:gd name="T59" fmla="*/ 167 h 512"/>
                <a:gd name="T60" fmla="*/ 177 w 512"/>
                <a:gd name="T61" fmla="*/ 143 h 512"/>
                <a:gd name="T62" fmla="*/ 156 w 512"/>
                <a:gd name="T63" fmla="*/ 270 h 512"/>
                <a:gd name="T64" fmla="*/ 181 w 512"/>
                <a:gd name="T65" fmla="*/ 257 h 512"/>
                <a:gd name="T66" fmla="*/ 164 w 512"/>
                <a:gd name="T67" fmla="*/ 212 h 512"/>
                <a:gd name="T68" fmla="*/ 108 w 512"/>
                <a:gd name="T69" fmla="*/ 231 h 512"/>
                <a:gd name="T70" fmla="*/ 156 w 512"/>
                <a:gd name="T71" fmla="*/ 270 h 512"/>
                <a:gd name="T72" fmla="*/ 256 w 512"/>
                <a:gd name="T73" fmla="*/ 245 h 512"/>
                <a:gd name="T74" fmla="*/ 201 w 512"/>
                <a:gd name="T75" fmla="*/ 394 h 512"/>
                <a:gd name="T76" fmla="*/ 245 w 512"/>
                <a:gd name="T77" fmla="*/ 369 h 512"/>
                <a:gd name="T78" fmla="*/ 266 w 512"/>
                <a:gd name="T79" fmla="*/ 369 h 512"/>
                <a:gd name="T80" fmla="*/ 348 w 512"/>
                <a:gd name="T81" fmla="*/ 333 h 512"/>
                <a:gd name="T82" fmla="*/ 395 w 512"/>
                <a:gd name="T83" fmla="*/ 209 h 512"/>
                <a:gd name="T84" fmla="*/ 329 w 512"/>
                <a:gd name="T85" fmla="*/ 257 h 512"/>
                <a:gd name="T86" fmla="*/ 346 w 512"/>
                <a:gd name="T87" fmla="*/ 269 h 512"/>
                <a:gd name="T88" fmla="*/ 385 w 512"/>
                <a:gd name="T89" fmla="*/ 259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2" h="512">
                  <a:moveTo>
                    <a:pt x="327" y="333"/>
                  </a:moveTo>
                  <a:cubicBezTo>
                    <a:pt x="327" y="370"/>
                    <a:pt x="312" y="372"/>
                    <a:pt x="307" y="373"/>
                  </a:cubicBezTo>
                  <a:cubicBezTo>
                    <a:pt x="297" y="375"/>
                    <a:pt x="292" y="370"/>
                    <a:pt x="284" y="357"/>
                  </a:cubicBezTo>
                  <a:cubicBezTo>
                    <a:pt x="278" y="348"/>
                    <a:pt x="270" y="336"/>
                    <a:pt x="256" y="336"/>
                  </a:cubicBezTo>
                  <a:cubicBezTo>
                    <a:pt x="241" y="336"/>
                    <a:pt x="234" y="348"/>
                    <a:pt x="227" y="357"/>
                  </a:cubicBezTo>
                  <a:cubicBezTo>
                    <a:pt x="219" y="370"/>
                    <a:pt x="214" y="375"/>
                    <a:pt x="204" y="373"/>
                  </a:cubicBezTo>
                  <a:cubicBezTo>
                    <a:pt x="199" y="372"/>
                    <a:pt x="184" y="370"/>
                    <a:pt x="184" y="333"/>
                  </a:cubicBezTo>
                  <a:cubicBezTo>
                    <a:pt x="184" y="314"/>
                    <a:pt x="213" y="266"/>
                    <a:pt x="256" y="266"/>
                  </a:cubicBezTo>
                  <a:cubicBezTo>
                    <a:pt x="299" y="266"/>
                    <a:pt x="327" y="314"/>
                    <a:pt x="327" y="333"/>
                  </a:cubicBezTo>
                  <a:close/>
                  <a:moveTo>
                    <a:pt x="211" y="202"/>
                  </a:moveTo>
                  <a:cubicBezTo>
                    <a:pt x="215" y="204"/>
                    <a:pt x="217" y="203"/>
                    <a:pt x="218" y="202"/>
                  </a:cubicBezTo>
                  <a:cubicBezTo>
                    <a:pt x="218" y="202"/>
                    <a:pt x="218" y="202"/>
                    <a:pt x="218" y="202"/>
                  </a:cubicBezTo>
                  <a:cubicBezTo>
                    <a:pt x="228" y="198"/>
                    <a:pt x="225" y="180"/>
                    <a:pt x="223" y="173"/>
                  </a:cubicBezTo>
                  <a:cubicBezTo>
                    <a:pt x="217" y="152"/>
                    <a:pt x="212" y="148"/>
                    <a:pt x="207" y="148"/>
                  </a:cubicBezTo>
                  <a:cubicBezTo>
                    <a:pt x="206" y="148"/>
                    <a:pt x="205" y="148"/>
                    <a:pt x="204" y="149"/>
                  </a:cubicBezTo>
                  <a:cubicBezTo>
                    <a:pt x="200" y="150"/>
                    <a:pt x="197" y="151"/>
                    <a:pt x="195" y="154"/>
                  </a:cubicBezTo>
                  <a:cubicBezTo>
                    <a:pt x="192" y="159"/>
                    <a:pt x="191" y="167"/>
                    <a:pt x="194" y="177"/>
                  </a:cubicBezTo>
                  <a:cubicBezTo>
                    <a:pt x="196" y="187"/>
                    <a:pt x="204" y="198"/>
                    <a:pt x="211" y="202"/>
                  </a:cubicBezTo>
                  <a:close/>
                  <a:moveTo>
                    <a:pt x="292" y="202"/>
                  </a:moveTo>
                  <a:cubicBezTo>
                    <a:pt x="292" y="202"/>
                    <a:pt x="292" y="202"/>
                    <a:pt x="292" y="202"/>
                  </a:cubicBezTo>
                  <a:cubicBezTo>
                    <a:pt x="293" y="203"/>
                    <a:pt x="295" y="204"/>
                    <a:pt x="299" y="202"/>
                  </a:cubicBezTo>
                  <a:cubicBezTo>
                    <a:pt x="307" y="198"/>
                    <a:pt x="315" y="187"/>
                    <a:pt x="317" y="177"/>
                  </a:cubicBezTo>
                  <a:cubicBezTo>
                    <a:pt x="319" y="167"/>
                    <a:pt x="319" y="159"/>
                    <a:pt x="316" y="154"/>
                  </a:cubicBezTo>
                  <a:cubicBezTo>
                    <a:pt x="314" y="151"/>
                    <a:pt x="311" y="150"/>
                    <a:pt x="306" y="149"/>
                  </a:cubicBezTo>
                  <a:cubicBezTo>
                    <a:pt x="306" y="148"/>
                    <a:pt x="305" y="148"/>
                    <a:pt x="304" y="148"/>
                  </a:cubicBezTo>
                  <a:cubicBezTo>
                    <a:pt x="299" y="148"/>
                    <a:pt x="294" y="152"/>
                    <a:pt x="288" y="173"/>
                  </a:cubicBezTo>
                  <a:cubicBezTo>
                    <a:pt x="286" y="180"/>
                    <a:pt x="282" y="198"/>
                    <a:pt x="292" y="202"/>
                  </a:cubicBezTo>
                  <a:close/>
                  <a:moveTo>
                    <a:pt x="151" y="229"/>
                  </a:moveTo>
                  <a:cubicBezTo>
                    <a:pt x="142" y="223"/>
                    <a:pt x="138" y="221"/>
                    <a:pt x="135" y="221"/>
                  </a:cubicBezTo>
                  <a:cubicBezTo>
                    <a:pt x="133" y="221"/>
                    <a:pt x="132" y="222"/>
                    <a:pt x="131" y="223"/>
                  </a:cubicBezTo>
                  <a:cubicBezTo>
                    <a:pt x="129" y="226"/>
                    <a:pt x="129" y="228"/>
                    <a:pt x="129" y="229"/>
                  </a:cubicBezTo>
                  <a:cubicBezTo>
                    <a:pt x="129" y="233"/>
                    <a:pt x="133" y="238"/>
                    <a:pt x="138" y="242"/>
                  </a:cubicBezTo>
                  <a:cubicBezTo>
                    <a:pt x="144" y="247"/>
                    <a:pt x="153" y="249"/>
                    <a:pt x="159" y="248"/>
                  </a:cubicBezTo>
                  <a:cubicBezTo>
                    <a:pt x="160" y="248"/>
                    <a:pt x="161" y="247"/>
                    <a:pt x="162" y="247"/>
                  </a:cubicBezTo>
                  <a:cubicBezTo>
                    <a:pt x="165" y="240"/>
                    <a:pt x="154" y="232"/>
                    <a:pt x="151" y="229"/>
                  </a:cubicBezTo>
                  <a:close/>
                  <a:moveTo>
                    <a:pt x="358" y="229"/>
                  </a:moveTo>
                  <a:cubicBezTo>
                    <a:pt x="355" y="232"/>
                    <a:pt x="344" y="240"/>
                    <a:pt x="347" y="247"/>
                  </a:cubicBezTo>
                  <a:cubicBezTo>
                    <a:pt x="348" y="247"/>
                    <a:pt x="349" y="248"/>
                    <a:pt x="350" y="248"/>
                  </a:cubicBezTo>
                  <a:cubicBezTo>
                    <a:pt x="356" y="249"/>
                    <a:pt x="366" y="247"/>
                    <a:pt x="371" y="242"/>
                  </a:cubicBezTo>
                  <a:cubicBezTo>
                    <a:pt x="377" y="238"/>
                    <a:pt x="380" y="233"/>
                    <a:pt x="380" y="229"/>
                  </a:cubicBezTo>
                  <a:cubicBezTo>
                    <a:pt x="381" y="228"/>
                    <a:pt x="380" y="226"/>
                    <a:pt x="378" y="223"/>
                  </a:cubicBezTo>
                  <a:cubicBezTo>
                    <a:pt x="377" y="221"/>
                    <a:pt x="374" y="218"/>
                    <a:pt x="358" y="229"/>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284" y="222"/>
                  </a:moveTo>
                  <a:cubicBezTo>
                    <a:pt x="287" y="223"/>
                    <a:pt x="291" y="224"/>
                    <a:pt x="295" y="224"/>
                  </a:cubicBezTo>
                  <a:cubicBezTo>
                    <a:pt x="299" y="224"/>
                    <a:pt x="304" y="223"/>
                    <a:pt x="309" y="221"/>
                  </a:cubicBezTo>
                  <a:cubicBezTo>
                    <a:pt x="322" y="214"/>
                    <a:pt x="334" y="198"/>
                    <a:pt x="338" y="182"/>
                  </a:cubicBezTo>
                  <a:cubicBezTo>
                    <a:pt x="341" y="166"/>
                    <a:pt x="340" y="153"/>
                    <a:pt x="334" y="143"/>
                  </a:cubicBezTo>
                  <a:cubicBezTo>
                    <a:pt x="329" y="135"/>
                    <a:pt x="321" y="130"/>
                    <a:pt x="311" y="128"/>
                  </a:cubicBezTo>
                  <a:cubicBezTo>
                    <a:pt x="280" y="121"/>
                    <a:pt x="270" y="156"/>
                    <a:pt x="267" y="167"/>
                  </a:cubicBezTo>
                  <a:cubicBezTo>
                    <a:pt x="260" y="194"/>
                    <a:pt x="266" y="214"/>
                    <a:pt x="284" y="222"/>
                  </a:cubicBezTo>
                  <a:close/>
                  <a:moveTo>
                    <a:pt x="173" y="182"/>
                  </a:moveTo>
                  <a:cubicBezTo>
                    <a:pt x="177" y="198"/>
                    <a:pt x="188" y="214"/>
                    <a:pt x="202" y="221"/>
                  </a:cubicBezTo>
                  <a:cubicBezTo>
                    <a:pt x="207" y="223"/>
                    <a:pt x="211" y="224"/>
                    <a:pt x="216" y="224"/>
                  </a:cubicBezTo>
                  <a:cubicBezTo>
                    <a:pt x="220" y="224"/>
                    <a:pt x="223" y="223"/>
                    <a:pt x="227" y="222"/>
                  </a:cubicBezTo>
                  <a:cubicBezTo>
                    <a:pt x="245" y="214"/>
                    <a:pt x="251" y="194"/>
                    <a:pt x="243" y="167"/>
                  </a:cubicBezTo>
                  <a:cubicBezTo>
                    <a:pt x="240" y="156"/>
                    <a:pt x="231" y="121"/>
                    <a:pt x="200" y="128"/>
                  </a:cubicBezTo>
                  <a:cubicBezTo>
                    <a:pt x="190" y="130"/>
                    <a:pt x="182" y="135"/>
                    <a:pt x="177" y="143"/>
                  </a:cubicBezTo>
                  <a:cubicBezTo>
                    <a:pt x="171" y="153"/>
                    <a:pt x="169" y="166"/>
                    <a:pt x="173" y="182"/>
                  </a:cubicBezTo>
                  <a:close/>
                  <a:moveTo>
                    <a:pt x="156" y="270"/>
                  </a:moveTo>
                  <a:cubicBezTo>
                    <a:pt x="158" y="270"/>
                    <a:pt x="161" y="270"/>
                    <a:pt x="163" y="269"/>
                  </a:cubicBezTo>
                  <a:cubicBezTo>
                    <a:pt x="171" y="267"/>
                    <a:pt x="177" y="263"/>
                    <a:pt x="181" y="257"/>
                  </a:cubicBezTo>
                  <a:cubicBezTo>
                    <a:pt x="181" y="257"/>
                    <a:pt x="181" y="257"/>
                    <a:pt x="181" y="257"/>
                  </a:cubicBezTo>
                  <a:cubicBezTo>
                    <a:pt x="188" y="242"/>
                    <a:pt x="182" y="226"/>
                    <a:pt x="164" y="212"/>
                  </a:cubicBezTo>
                  <a:cubicBezTo>
                    <a:pt x="143" y="196"/>
                    <a:pt x="126" y="196"/>
                    <a:pt x="115" y="209"/>
                  </a:cubicBezTo>
                  <a:cubicBezTo>
                    <a:pt x="109" y="216"/>
                    <a:pt x="107" y="223"/>
                    <a:pt x="108" y="231"/>
                  </a:cubicBezTo>
                  <a:cubicBezTo>
                    <a:pt x="109" y="241"/>
                    <a:pt x="114" y="251"/>
                    <a:pt x="125" y="259"/>
                  </a:cubicBezTo>
                  <a:cubicBezTo>
                    <a:pt x="133" y="266"/>
                    <a:pt x="145" y="270"/>
                    <a:pt x="156" y="270"/>
                  </a:cubicBezTo>
                  <a:close/>
                  <a:moveTo>
                    <a:pt x="348" y="333"/>
                  </a:moveTo>
                  <a:cubicBezTo>
                    <a:pt x="348" y="302"/>
                    <a:pt x="310" y="245"/>
                    <a:pt x="256" y="245"/>
                  </a:cubicBezTo>
                  <a:cubicBezTo>
                    <a:pt x="201" y="245"/>
                    <a:pt x="163" y="302"/>
                    <a:pt x="163" y="333"/>
                  </a:cubicBezTo>
                  <a:cubicBezTo>
                    <a:pt x="163" y="378"/>
                    <a:pt x="183" y="391"/>
                    <a:pt x="201" y="394"/>
                  </a:cubicBezTo>
                  <a:cubicBezTo>
                    <a:pt x="203" y="394"/>
                    <a:pt x="205" y="395"/>
                    <a:pt x="208" y="395"/>
                  </a:cubicBezTo>
                  <a:cubicBezTo>
                    <a:pt x="228" y="395"/>
                    <a:pt x="238" y="379"/>
                    <a:pt x="245" y="369"/>
                  </a:cubicBezTo>
                  <a:cubicBezTo>
                    <a:pt x="249" y="363"/>
                    <a:pt x="253" y="358"/>
                    <a:pt x="256" y="358"/>
                  </a:cubicBezTo>
                  <a:cubicBezTo>
                    <a:pt x="259" y="358"/>
                    <a:pt x="262" y="363"/>
                    <a:pt x="266" y="369"/>
                  </a:cubicBezTo>
                  <a:cubicBezTo>
                    <a:pt x="274" y="381"/>
                    <a:pt x="286" y="398"/>
                    <a:pt x="311" y="394"/>
                  </a:cubicBezTo>
                  <a:cubicBezTo>
                    <a:pt x="328" y="391"/>
                    <a:pt x="348" y="378"/>
                    <a:pt x="348" y="333"/>
                  </a:cubicBezTo>
                  <a:close/>
                  <a:moveTo>
                    <a:pt x="402" y="231"/>
                  </a:moveTo>
                  <a:cubicBezTo>
                    <a:pt x="402" y="223"/>
                    <a:pt x="400" y="216"/>
                    <a:pt x="395" y="209"/>
                  </a:cubicBezTo>
                  <a:cubicBezTo>
                    <a:pt x="383" y="196"/>
                    <a:pt x="367" y="196"/>
                    <a:pt x="346" y="212"/>
                  </a:cubicBezTo>
                  <a:cubicBezTo>
                    <a:pt x="327" y="226"/>
                    <a:pt x="321" y="242"/>
                    <a:pt x="329" y="257"/>
                  </a:cubicBezTo>
                  <a:cubicBezTo>
                    <a:pt x="329" y="257"/>
                    <a:pt x="329" y="257"/>
                    <a:pt x="329" y="257"/>
                  </a:cubicBezTo>
                  <a:cubicBezTo>
                    <a:pt x="332" y="263"/>
                    <a:pt x="338" y="267"/>
                    <a:pt x="346" y="269"/>
                  </a:cubicBezTo>
                  <a:cubicBezTo>
                    <a:pt x="348" y="270"/>
                    <a:pt x="351" y="270"/>
                    <a:pt x="353" y="270"/>
                  </a:cubicBezTo>
                  <a:cubicBezTo>
                    <a:pt x="364" y="270"/>
                    <a:pt x="376" y="266"/>
                    <a:pt x="385" y="259"/>
                  </a:cubicBezTo>
                  <a:cubicBezTo>
                    <a:pt x="395" y="251"/>
                    <a:pt x="401" y="241"/>
                    <a:pt x="402" y="231"/>
                  </a:cubicBezTo>
                  <a:close/>
                </a:path>
              </a:pathLst>
            </a:custGeom>
            <a:solidFill>
              <a:schemeClr val="accent2">
                <a:lumMod val="50000"/>
              </a:schemeClr>
            </a:solidFill>
            <a:ln>
              <a:noFill/>
            </a:ln>
            <a:extLst/>
          </p:spPr>
          <p:txBody>
            <a:bodyPr vert="horz" wrap="square" lIns="91440" tIns="45720" rIns="91440" bIns="45720" numCol="1" anchor="t" anchorCtr="0" compatLnSpc="1">
              <a:prstTxWarp prst="textNoShape">
                <a:avLst/>
              </a:prstTxWarp>
            </a:bodyPr>
            <a:lstStyle/>
            <a:p>
              <a:endParaRPr lang="en-GB" sz="1400"/>
            </a:p>
          </p:txBody>
        </p:sp>
        <p:sp>
          <p:nvSpPr>
            <p:cNvPr id="16" name="Rectangle 7"/>
            <p:cNvSpPr>
              <a:spLocks noChangeArrowheads="1"/>
            </p:cNvSpPr>
            <p:nvPr/>
          </p:nvSpPr>
          <p:spPr bwMode="auto">
            <a:xfrm>
              <a:off x="6630197" y="4310773"/>
              <a:ext cx="4932000" cy="972000"/>
            </a:xfrm>
            <a:prstGeom prst="rect">
              <a:avLst/>
            </a:prstGeom>
            <a:solidFill>
              <a:schemeClr val="tx1"/>
            </a:solidFill>
            <a:ln w="19050">
              <a:noFill/>
              <a:miter lim="800000"/>
              <a:headEnd/>
              <a:tailEnd/>
            </a:ln>
          </p:spPr>
          <p:txBody>
            <a:bodyPr lIns="54000" tIns="54000" rIns="54000" bIns="54000" anchor="ctr"/>
            <a:lstStyle/>
            <a:p>
              <a:r>
                <a:rPr lang="en-ZA" sz="1200" dirty="0">
                  <a:solidFill>
                    <a:schemeClr val="bg2"/>
                  </a:solidFill>
                </a:rPr>
                <a:t>Levelling the play field and establishing a </a:t>
              </a:r>
              <a:r>
                <a:rPr lang="en-ZA" sz="1200" b="1" i="1" u="sng" dirty="0">
                  <a:solidFill>
                    <a:schemeClr val="bg2"/>
                  </a:solidFill>
                </a:rPr>
                <a:t>critical mass of competitive black farmers</a:t>
              </a:r>
              <a:r>
                <a:rPr lang="en-ZA" sz="1200" dirty="0">
                  <a:solidFill>
                    <a:schemeClr val="bg2"/>
                  </a:solidFill>
                </a:rPr>
                <a:t> across the value chain, ensure black ownership and control of the market share - PRODUCER SUPPORT</a:t>
              </a:r>
            </a:p>
          </p:txBody>
        </p:sp>
        <p:sp>
          <p:nvSpPr>
            <p:cNvPr id="17" name="Freeform 562"/>
            <p:cNvSpPr>
              <a:spLocks noChangeAspect="1" noEditPoints="1"/>
            </p:cNvSpPr>
            <p:nvPr/>
          </p:nvSpPr>
          <p:spPr bwMode="auto">
            <a:xfrm>
              <a:off x="6040551" y="4472773"/>
              <a:ext cx="576000" cy="576000"/>
            </a:xfrm>
            <a:custGeom>
              <a:avLst/>
              <a:gdLst>
                <a:gd name="T0" fmla="*/ 362 w 512"/>
                <a:gd name="T1" fmla="*/ 245 h 512"/>
                <a:gd name="T2" fmla="*/ 222 w 512"/>
                <a:gd name="T3" fmla="*/ 245 h 512"/>
                <a:gd name="T4" fmla="*/ 245 w 512"/>
                <a:gd name="T5" fmla="*/ 298 h 512"/>
                <a:gd name="T6" fmla="*/ 238 w 512"/>
                <a:gd name="T7" fmla="*/ 330 h 512"/>
                <a:gd name="T8" fmla="*/ 331 w 512"/>
                <a:gd name="T9" fmla="*/ 330 h 512"/>
                <a:gd name="T10" fmla="*/ 362 w 512"/>
                <a:gd name="T11" fmla="*/ 299 h 512"/>
                <a:gd name="T12" fmla="*/ 362 w 512"/>
                <a:gd name="T13" fmla="*/ 245 h 512"/>
                <a:gd name="T14" fmla="*/ 330 w 512"/>
                <a:gd name="T15" fmla="*/ 288 h 512"/>
                <a:gd name="T16" fmla="*/ 309 w 512"/>
                <a:gd name="T17" fmla="*/ 288 h 512"/>
                <a:gd name="T18" fmla="*/ 298 w 512"/>
                <a:gd name="T19" fmla="*/ 277 h 512"/>
                <a:gd name="T20" fmla="*/ 309 w 512"/>
                <a:gd name="T21" fmla="*/ 266 h 512"/>
                <a:gd name="T22" fmla="*/ 330 w 512"/>
                <a:gd name="T23" fmla="*/ 266 h 512"/>
                <a:gd name="T24" fmla="*/ 341 w 512"/>
                <a:gd name="T25" fmla="*/ 277 h 512"/>
                <a:gd name="T26" fmla="*/ 330 w 512"/>
                <a:gd name="T27" fmla="*/ 288 h 512"/>
                <a:gd name="T28" fmla="*/ 224 w 512"/>
                <a:gd name="T29" fmla="*/ 298 h 512"/>
                <a:gd name="T30" fmla="*/ 170 w 512"/>
                <a:gd name="T31" fmla="*/ 352 h 512"/>
                <a:gd name="T32" fmla="*/ 117 w 512"/>
                <a:gd name="T33" fmla="*/ 298 h 512"/>
                <a:gd name="T34" fmla="*/ 170 w 512"/>
                <a:gd name="T35" fmla="*/ 245 h 512"/>
                <a:gd name="T36" fmla="*/ 224 w 512"/>
                <a:gd name="T37" fmla="*/ 298 h 512"/>
                <a:gd name="T38" fmla="*/ 170 w 512"/>
                <a:gd name="T39" fmla="*/ 224 h 512"/>
                <a:gd name="T40" fmla="*/ 161 w 512"/>
                <a:gd name="T41" fmla="*/ 224 h 512"/>
                <a:gd name="T42" fmla="*/ 169 w 512"/>
                <a:gd name="T43" fmla="*/ 160 h 512"/>
                <a:gd name="T44" fmla="*/ 224 w 512"/>
                <a:gd name="T45" fmla="*/ 160 h 512"/>
                <a:gd name="T46" fmla="*/ 224 w 512"/>
                <a:gd name="T47" fmla="*/ 163 h 512"/>
                <a:gd name="T48" fmla="*/ 242 w 512"/>
                <a:gd name="T49" fmla="*/ 224 h 512"/>
                <a:gd name="T50" fmla="*/ 181 w 512"/>
                <a:gd name="T51" fmla="*/ 224 h 512"/>
                <a:gd name="T52" fmla="*/ 179 w 512"/>
                <a:gd name="T53" fmla="*/ 224 h 512"/>
                <a:gd name="T54" fmla="*/ 170 w 512"/>
                <a:gd name="T55" fmla="*/ 224 h 512"/>
                <a:gd name="T56" fmla="*/ 256 w 512"/>
                <a:gd name="T57" fmla="*/ 0 h 512"/>
                <a:gd name="T58" fmla="*/ 0 w 512"/>
                <a:gd name="T59" fmla="*/ 256 h 512"/>
                <a:gd name="T60" fmla="*/ 256 w 512"/>
                <a:gd name="T61" fmla="*/ 512 h 512"/>
                <a:gd name="T62" fmla="*/ 512 w 512"/>
                <a:gd name="T63" fmla="*/ 256 h 512"/>
                <a:gd name="T64" fmla="*/ 256 w 512"/>
                <a:gd name="T65" fmla="*/ 0 h 512"/>
                <a:gd name="T66" fmla="*/ 368 w 512"/>
                <a:gd name="T67" fmla="*/ 373 h 512"/>
                <a:gd name="T68" fmla="*/ 334 w 512"/>
                <a:gd name="T69" fmla="*/ 352 h 512"/>
                <a:gd name="T70" fmla="*/ 224 w 512"/>
                <a:gd name="T71" fmla="*/ 352 h 512"/>
                <a:gd name="T72" fmla="*/ 223 w 512"/>
                <a:gd name="T73" fmla="*/ 351 h 512"/>
                <a:gd name="T74" fmla="*/ 170 w 512"/>
                <a:gd name="T75" fmla="*/ 373 h 512"/>
                <a:gd name="T76" fmla="*/ 96 w 512"/>
                <a:gd name="T77" fmla="*/ 298 h 512"/>
                <a:gd name="T78" fmla="*/ 139 w 512"/>
                <a:gd name="T79" fmla="*/ 231 h 512"/>
                <a:gd name="T80" fmla="*/ 149 w 512"/>
                <a:gd name="T81" fmla="*/ 148 h 512"/>
                <a:gd name="T82" fmla="*/ 160 w 512"/>
                <a:gd name="T83" fmla="*/ 138 h 512"/>
                <a:gd name="T84" fmla="*/ 224 w 512"/>
                <a:gd name="T85" fmla="*/ 138 h 512"/>
                <a:gd name="T86" fmla="*/ 245 w 512"/>
                <a:gd name="T87" fmla="*/ 158 h 512"/>
                <a:gd name="T88" fmla="*/ 264 w 512"/>
                <a:gd name="T89" fmla="*/ 224 h 512"/>
                <a:gd name="T90" fmla="*/ 320 w 512"/>
                <a:gd name="T91" fmla="*/ 224 h 512"/>
                <a:gd name="T92" fmla="*/ 320 w 512"/>
                <a:gd name="T93" fmla="*/ 170 h 512"/>
                <a:gd name="T94" fmla="*/ 309 w 512"/>
                <a:gd name="T95" fmla="*/ 160 h 512"/>
                <a:gd name="T96" fmla="*/ 320 w 512"/>
                <a:gd name="T97" fmla="*/ 149 h 512"/>
                <a:gd name="T98" fmla="*/ 341 w 512"/>
                <a:gd name="T99" fmla="*/ 170 h 512"/>
                <a:gd name="T100" fmla="*/ 341 w 512"/>
                <a:gd name="T101" fmla="*/ 224 h 512"/>
                <a:gd name="T102" fmla="*/ 362 w 512"/>
                <a:gd name="T103" fmla="*/ 224 h 512"/>
                <a:gd name="T104" fmla="*/ 384 w 512"/>
                <a:gd name="T105" fmla="*/ 245 h 512"/>
                <a:gd name="T106" fmla="*/ 384 w 512"/>
                <a:gd name="T107" fmla="*/ 302 h 512"/>
                <a:gd name="T108" fmla="*/ 405 w 512"/>
                <a:gd name="T109" fmla="*/ 336 h 512"/>
                <a:gd name="T110" fmla="*/ 368 w 512"/>
                <a:gd name="T111" fmla="*/ 373 h 512"/>
                <a:gd name="T112" fmla="*/ 384 w 512"/>
                <a:gd name="T113" fmla="*/ 336 h 512"/>
                <a:gd name="T114" fmla="*/ 368 w 512"/>
                <a:gd name="T115" fmla="*/ 352 h 512"/>
                <a:gd name="T116" fmla="*/ 352 w 512"/>
                <a:gd name="T117" fmla="*/ 336 h 512"/>
                <a:gd name="T118" fmla="*/ 368 w 512"/>
                <a:gd name="T119" fmla="*/ 320 h 512"/>
                <a:gd name="T120" fmla="*/ 384 w 512"/>
                <a:gd name="T121" fmla="*/ 33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2" h="512">
                  <a:moveTo>
                    <a:pt x="362" y="245"/>
                  </a:moveTo>
                  <a:cubicBezTo>
                    <a:pt x="222" y="245"/>
                    <a:pt x="222" y="245"/>
                    <a:pt x="222" y="245"/>
                  </a:cubicBezTo>
                  <a:cubicBezTo>
                    <a:pt x="236" y="259"/>
                    <a:pt x="245" y="277"/>
                    <a:pt x="245" y="298"/>
                  </a:cubicBezTo>
                  <a:cubicBezTo>
                    <a:pt x="245" y="310"/>
                    <a:pt x="242" y="321"/>
                    <a:pt x="238" y="330"/>
                  </a:cubicBezTo>
                  <a:cubicBezTo>
                    <a:pt x="331" y="330"/>
                    <a:pt x="331" y="330"/>
                    <a:pt x="331" y="330"/>
                  </a:cubicBezTo>
                  <a:cubicBezTo>
                    <a:pt x="333" y="314"/>
                    <a:pt x="346" y="301"/>
                    <a:pt x="362" y="299"/>
                  </a:cubicBezTo>
                  <a:lnTo>
                    <a:pt x="362" y="245"/>
                  </a:lnTo>
                  <a:close/>
                  <a:moveTo>
                    <a:pt x="330" y="288"/>
                  </a:moveTo>
                  <a:cubicBezTo>
                    <a:pt x="309" y="288"/>
                    <a:pt x="309" y="288"/>
                    <a:pt x="309" y="288"/>
                  </a:cubicBezTo>
                  <a:cubicBezTo>
                    <a:pt x="303" y="288"/>
                    <a:pt x="298" y="283"/>
                    <a:pt x="298" y="277"/>
                  </a:cubicBezTo>
                  <a:cubicBezTo>
                    <a:pt x="298" y="271"/>
                    <a:pt x="303" y="266"/>
                    <a:pt x="309" y="266"/>
                  </a:cubicBezTo>
                  <a:cubicBezTo>
                    <a:pt x="330" y="266"/>
                    <a:pt x="330" y="266"/>
                    <a:pt x="330" y="266"/>
                  </a:cubicBezTo>
                  <a:cubicBezTo>
                    <a:pt x="336" y="266"/>
                    <a:pt x="341" y="271"/>
                    <a:pt x="341" y="277"/>
                  </a:cubicBezTo>
                  <a:cubicBezTo>
                    <a:pt x="341" y="283"/>
                    <a:pt x="336" y="288"/>
                    <a:pt x="330" y="288"/>
                  </a:cubicBezTo>
                  <a:close/>
                  <a:moveTo>
                    <a:pt x="224" y="298"/>
                  </a:moveTo>
                  <a:cubicBezTo>
                    <a:pt x="224" y="328"/>
                    <a:pt x="200" y="352"/>
                    <a:pt x="170" y="352"/>
                  </a:cubicBezTo>
                  <a:cubicBezTo>
                    <a:pt x="141" y="352"/>
                    <a:pt x="117" y="328"/>
                    <a:pt x="117" y="298"/>
                  </a:cubicBezTo>
                  <a:cubicBezTo>
                    <a:pt x="117" y="269"/>
                    <a:pt x="141" y="245"/>
                    <a:pt x="170" y="245"/>
                  </a:cubicBezTo>
                  <a:cubicBezTo>
                    <a:pt x="200" y="245"/>
                    <a:pt x="224" y="269"/>
                    <a:pt x="224" y="298"/>
                  </a:cubicBezTo>
                  <a:close/>
                  <a:moveTo>
                    <a:pt x="170" y="224"/>
                  </a:moveTo>
                  <a:cubicBezTo>
                    <a:pt x="167" y="224"/>
                    <a:pt x="164" y="224"/>
                    <a:pt x="161" y="224"/>
                  </a:cubicBezTo>
                  <a:cubicBezTo>
                    <a:pt x="169" y="160"/>
                    <a:pt x="169" y="160"/>
                    <a:pt x="169" y="160"/>
                  </a:cubicBezTo>
                  <a:cubicBezTo>
                    <a:pt x="224" y="160"/>
                    <a:pt x="224" y="160"/>
                    <a:pt x="224" y="160"/>
                  </a:cubicBezTo>
                  <a:cubicBezTo>
                    <a:pt x="224" y="161"/>
                    <a:pt x="224" y="162"/>
                    <a:pt x="224" y="163"/>
                  </a:cubicBezTo>
                  <a:cubicBezTo>
                    <a:pt x="242" y="224"/>
                    <a:pt x="242" y="224"/>
                    <a:pt x="242" y="224"/>
                  </a:cubicBezTo>
                  <a:cubicBezTo>
                    <a:pt x="181" y="224"/>
                    <a:pt x="181" y="224"/>
                    <a:pt x="181" y="224"/>
                  </a:cubicBezTo>
                  <a:cubicBezTo>
                    <a:pt x="180" y="224"/>
                    <a:pt x="179" y="224"/>
                    <a:pt x="179" y="224"/>
                  </a:cubicBezTo>
                  <a:cubicBezTo>
                    <a:pt x="176" y="224"/>
                    <a:pt x="173" y="224"/>
                    <a:pt x="170" y="224"/>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68" y="373"/>
                  </a:moveTo>
                  <a:cubicBezTo>
                    <a:pt x="353" y="373"/>
                    <a:pt x="340" y="364"/>
                    <a:pt x="334" y="352"/>
                  </a:cubicBezTo>
                  <a:cubicBezTo>
                    <a:pt x="224" y="352"/>
                    <a:pt x="224" y="352"/>
                    <a:pt x="224" y="352"/>
                  </a:cubicBezTo>
                  <a:cubicBezTo>
                    <a:pt x="223" y="352"/>
                    <a:pt x="223" y="352"/>
                    <a:pt x="223" y="351"/>
                  </a:cubicBezTo>
                  <a:cubicBezTo>
                    <a:pt x="209" y="365"/>
                    <a:pt x="191" y="373"/>
                    <a:pt x="170" y="373"/>
                  </a:cubicBezTo>
                  <a:cubicBezTo>
                    <a:pt x="129" y="373"/>
                    <a:pt x="96" y="340"/>
                    <a:pt x="96" y="298"/>
                  </a:cubicBezTo>
                  <a:cubicBezTo>
                    <a:pt x="96" y="268"/>
                    <a:pt x="113" y="243"/>
                    <a:pt x="139" y="231"/>
                  </a:cubicBezTo>
                  <a:cubicBezTo>
                    <a:pt x="149" y="148"/>
                    <a:pt x="149" y="148"/>
                    <a:pt x="149" y="148"/>
                  </a:cubicBezTo>
                  <a:cubicBezTo>
                    <a:pt x="150" y="142"/>
                    <a:pt x="154" y="138"/>
                    <a:pt x="160" y="138"/>
                  </a:cubicBezTo>
                  <a:cubicBezTo>
                    <a:pt x="224" y="138"/>
                    <a:pt x="224" y="138"/>
                    <a:pt x="224" y="138"/>
                  </a:cubicBezTo>
                  <a:cubicBezTo>
                    <a:pt x="235" y="138"/>
                    <a:pt x="244" y="147"/>
                    <a:pt x="245" y="158"/>
                  </a:cubicBezTo>
                  <a:cubicBezTo>
                    <a:pt x="264" y="224"/>
                    <a:pt x="264" y="224"/>
                    <a:pt x="264" y="224"/>
                  </a:cubicBezTo>
                  <a:cubicBezTo>
                    <a:pt x="320" y="224"/>
                    <a:pt x="320" y="224"/>
                    <a:pt x="320" y="224"/>
                  </a:cubicBezTo>
                  <a:cubicBezTo>
                    <a:pt x="320" y="170"/>
                    <a:pt x="320" y="170"/>
                    <a:pt x="320" y="170"/>
                  </a:cubicBezTo>
                  <a:cubicBezTo>
                    <a:pt x="314" y="170"/>
                    <a:pt x="309" y="166"/>
                    <a:pt x="309" y="160"/>
                  </a:cubicBezTo>
                  <a:cubicBezTo>
                    <a:pt x="309" y="154"/>
                    <a:pt x="314" y="149"/>
                    <a:pt x="320" y="149"/>
                  </a:cubicBezTo>
                  <a:cubicBezTo>
                    <a:pt x="331" y="149"/>
                    <a:pt x="341" y="159"/>
                    <a:pt x="341" y="170"/>
                  </a:cubicBezTo>
                  <a:cubicBezTo>
                    <a:pt x="341" y="224"/>
                    <a:pt x="341" y="224"/>
                    <a:pt x="341" y="224"/>
                  </a:cubicBezTo>
                  <a:cubicBezTo>
                    <a:pt x="362" y="224"/>
                    <a:pt x="362" y="224"/>
                    <a:pt x="362" y="224"/>
                  </a:cubicBezTo>
                  <a:cubicBezTo>
                    <a:pt x="374" y="224"/>
                    <a:pt x="384" y="233"/>
                    <a:pt x="384" y="245"/>
                  </a:cubicBezTo>
                  <a:cubicBezTo>
                    <a:pt x="384" y="302"/>
                    <a:pt x="384" y="302"/>
                    <a:pt x="384" y="302"/>
                  </a:cubicBezTo>
                  <a:cubicBezTo>
                    <a:pt x="396" y="308"/>
                    <a:pt x="405" y="321"/>
                    <a:pt x="405" y="336"/>
                  </a:cubicBezTo>
                  <a:cubicBezTo>
                    <a:pt x="405" y="356"/>
                    <a:pt x="388" y="373"/>
                    <a:pt x="368" y="373"/>
                  </a:cubicBezTo>
                  <a:close/>
                  <a:moveTo>
                    <a:pt x="384" y="336"/>
                  </a:moveTo>
                  <a:cubicBezTo>
                    <a:pt x="384" y="344"/>
                    <a:pt x="376" y="352"/>
                    <a:pt x="368" y="352"/>
                  </a:cubicBezTo>
                  <a:cubicBezTo>
                    <a:pt x="359" y="352"/>
                    <a:pt x="352" y="344"/>
                    <a:pt x="352" y="336"/>
                  </a:cubicBezTo>
                  <a:cubicBezTo>
                    <a:pt x="352" y="327"/>
                    <a:pt x="359" y="320"/>
                    <a:pt x="368" y="320"/>
                  </a:cubicBezTo>
                  <a:cubicBezTo>
                    <a:pt x="376" y="320"/>
                    <a:pt x="384" y="327"/>
                    <a:pt x="384" y="336"/>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GB" sz="1400"/>
            </a:p>
          </p:txBody>
        </p:sp>
      </p:grpSp>
      <p:grpSp>
        <p:nvGrpSpPr>
          <p:cNvPr id="63" name="Group 62"/>
          <p:cNvGrpSpPr/>
          <p:nvPr/>
        </p:nvGrpSpPr>
        <p:grpSpPr>
          <a:xfrm>
            <a:off x="283712" y="2116643"/>
            <a:ext cx="8387552" cy="972000"/>
            <a:chOff x="378299" y="1998449"/>
            <a:chExt cx="11183898" cy="972000"/>
          </a:xfrm>
        </p:grpSpPr>
        <p:sp>
          <p:nvSpPr>
            <p:cNvPr id="6" name="Rectangle 10"/>
            <p:cNvSpPr>
              <a:spLocks noChangeArrowheads="1"/>
            </p:cNvSpPr>
            <p:nvPr/>
          </p:nvSpPr>
          <p:spPr bwMode="auto">
            <a:xfrm>
              <a:off x="974702" y="1998449"/>
              <a:ext cx="4932000" cy="972000"/>
            </a:xfrm>
            <a:prstGeom prst="rect">
              <a:avLst/>
            </a:prstGeom>
            <a:solidFill>
              <a:schemeClr val="accent1">
                <a:lumMod val="50000"/>
              </a:schemeClr>
            </a:solidFill>
            <a:ln w="19050">
              <a:noFill/>
              <a:miter lim="800000"/>
              <a:headEnd/>
              <a:tailEnd/>
            </a:ln>
          </p:spPr>
          <p:txBody>
            <a:bodyPr lIns="54000" tIns="54000" rIns="54000" bIns="54000" anchor="ctr"/>
            <a:lstStyle/>
            <a:p>
              <a:r>
                <a:rPr lang="en-ZA" sz="1200" dirty="0">
                  <a:solidFill>
                    <a:schemeClr val="bg2"/>
                  </a:solidFill>
                </a:rPr>
                <a:t>Narrowing the inequality gap in the GRAIN value chain: </a:t>
              </a:r>
              <a:r>
                <a:rPr lang="en-ZA" sz="1200" b="1" i="1" u="sng" dirty="0">
                  <a:solidFill>
                    <a:schemeClr val="bg2"/>
                  </a:solidFill>
                </a:rPr>
                <a:t>change in access and ownership to resources </a:t>
              </a:r>
              <a:r>
                <a:rPr lang="en-ZA" sz="1200" dirty="0">
                  <a:solidFill>
                    <a:schemeClr val="bg2"/>
                  </a:solidFill>
                </a:rPr>
                <a:t>with sustainable participation and optimal use of the limited resources</a:t>
              </a:r>
              <a:endParaRPr lang="en-US" sz="1200" dirty="0" err="1">
                <a:solidFill>
                  <a:schemeClr val="bg2"/>
                </a:solidFill>
              </a:endParaRPr>
            </a:p>
          </p:txBody>
        </p:sp>
        <p:sp>
          <p:nvSpPr>
            <p:cNvPr id="7" name="Freeform 1009"/>
            <p:cNvSpPr>
              <a:spLocks noChangeAspect="1" noEditPoints="1"/>
            </p:cNvSpPr>
            <p:nvPr/>
          </p:nvSpPr>
          <p:spPr bwMode="auto">
            <a:xfrm>
              <a:off x="378299" y="2160449"/>
              <a:ext cx="576000" cy="576000"/>
            </a:xfrm>
            <a:custGeom>
              <a:avLst/>
              <a:gdLst>
                <a:gd name="T0" fmla="*/ 227 w 512"/>
                <a:gd name="T1" fmla="*/ 228 h 512"/>
                <a:gd name="T2" fmla="*/ 229 w 512"/>
                <a:gd name="T3" fmla="*/ 232 h 512"/>
                <a:gd name="T4" fmla="*/ 227 w 512"/>
                <a:gd name="T5" fmla="*/ 235 h 512"/>
                <a:gd name="T6" fmla="*/ 214 w 512"/>
                <a:gd name="T7" fmla="*/ 254 h 512"/>
                <a:gd name="T8" fmla="*/ 128 w 512"/>
                <a:gd name="T9" fmla="*/ 208 h 512"/>
                <a:gd name="T10" fmla="*/ 219 w 512"/>
                <a:gd name="T11" fmla="*/ 211 h 512"/>
                <a:gd name="T12" fmla="*/ 226 w 512"/>
                <a:gd name="T13" fmla="*/ 218 h 512"/>
                <a:gd name="T14" fmla="*/ 227 w 512"/>
                <a:gd name="T15" fmla="*/ 228 h 512"/>
                <a:gd name="T16" fmla="*/ 257 w 512"/>
                <a:gd name="T17" fmla="*/ 183 h 512"/>
                <a:gd name="T18" fmla="*/ 248 w 512"/>
                <a:gd name="T19" fmla="*/ 223 h 512"/>
                <a:gd name="T20" fmla="*/ 248 w 512"/>
                <a:gd name="T21" fmla="*/ 223 h 512"/>
                <a:gd name="T22" fmla="*/ 266 w 512"/>
                <a:gd name="T23" fmla="*/ 248 h 512"/>
                <a:gd name="T24" fmla="*/ 385 w 512"/>
                <a:gd name="T25" fmla="*/ 172 h 512"/>
                <a:gd name="T26" fmla="*/ 319 w 512"/>
                <a:gd name="T27" fmla="*/ 165 h 512"/>
                <a:gd name="T28" fmla="*/ 257 w 512"/>
                <a:gd name="T29" fmla="*/ 183 h 512"/>
                <a:gd name="T30" fmla="*/ 512 w 512"/>
                <a:gd name="T31" fmla="*/ 256 h 512"/>
                <a:gd name="T32" fmla="*/ 256 w 512"/>
                <a:gd name="T33" fmla="*/ 512 h 512"/>
                <a:gd name="T34" fmla="*/ 0 w 512"/>
                <a:gd name="T35" fmla="*/ 256 h 512"/>
                <a:gd name="T36" fmla="*/ 256 w 512"/>
                <a:gd name="T37" fmla="*/ 0 h 512"/>
                <a:gd name="T38" fmla="*/ 512 w 512"/>
                <a:gd name="T39" fmla="*/ 256 h 512"/>
                <a:gd name="T40" fmla="*/ 415 w 512"/>
                <a:gd name="T41" fmla="*/ 163 h 512"/>
                <a:gd name="T42" fmla="*/ 407 w 512"/>
                <a:gd name="T43" fmla="*/ 155 h 512"/>
                <a:gd name="T44" fmla="*/ 242 w 512"/>
                <a:gd name="T45" fmla="*/ 168 h 512"/>
                <a:gd name="T46" fmla="*/ 228 w 512"/>
                <a:gd name="T47" fmla="*/ 192 h 512"/>
                <a:gd name="T48" fmla="*/ 104 w 512"/>
                <a:gd name="T49" fmla="*/ 191 h 512"/>
                <a:gd name="T50" fmla="*/ 96 w 512"/>
                <a:gd name="T51" fmla="*/ 199 h 512"/>
                <a:gd name="T52" fmla="*/ 99 w 512"/>
                <a:gd name="T53" fmla="*/ 209 h 512"/>
                <a:gd name="T54" fmla="*/ 209 w 512"/>
                <a:gd name="T55" fmla="*/ 276 h 512"/>
                <a:gd name="T56" fmla="*/ 220 w 512"/>
                <a:gd name="T57" fmla="*/ 275 h 512"/>
                <a:gd name="T58" fmla="*/ 224 w 512"/>
                <a:gd name="T59" fmla="*/ 274 h 512"/>
                <a:gd name="T60" fmla="*/ 224 w 512"/>
                <a:gd name="T61" fmla="*/ 405 h 512"/>
                <a:gd name="T62" fmla="*/ 234 w 512"/>
                <a:gd name="T63" fmla="*/ 416 h 512"/>
                <a:gd name="T64" fmla="*/ 245 w 512"/>
                <a:gd name="T65" fmla="*/ 405 h 512"/>
                <a:gd name="T66" fmla="*/ 245 w 512"/>
                <a:gd name="T67" fmla="*/ 261 h 512"/>
                <a:gd name="T68" fmla="*/ 260 w 512"/>
                <a:gd name="T69" fmla="*/ 269 h 512"/>
                <a:gd name="T70" fmla="*/ 271 w 512"/>
                <a:gd name="T71" fmla="*/ 270 h 512"/>
                <a:gd name="T72" fmla="*/ 413 w 512"/>
                <a:gd name="T73" fmla="*/ 173 h 512"/>
                <a:gd name="T74" fmla="*/ 415 w 512"/>
                <a:gd name="T75" fmla="*/ 16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2" h="512">
                  <a:moveTo>
                    <a:pt x="227" y="228"/>
                  </a:moveTo>
                  <a:cubicBezTo>
                    <a:pt x="228" y="230"/>
                    <a:pt x="228" y="231"/>
                    <a:pt x="229" y="232"/>
                  </a:cubicBezTo>
                  <a:cubicBezTo>
                    <a:pt x="228" y="233"/>
                    <a:pt x="228" y="234"/>
                    <a:pt x="227" y="235"/>
                  </a:cubicBezTo>
                  <a:cubicBezTo>
                    <a:pt x="224" y="252"/>
                    <a:pt x="217" y="254"/>
                    <a:pt x="214" y="254"/>
                  </a:cubicBezTo>
                  <a:cubicBezTo>
                    <a:pt x="195" y="260"/>
                    <a:pt x="156" y="233"/>
                    <a:pt x="128" y="208"/>
                  </a:cubicBezTo>
                  <a:cubicBezTo>
                    <a:pt x="187" y="196"/>
                    <a:pt x="211" y="204"/>
                    <a:pt x="219" y="211"/>
                  </a:cubicBezTo>
                  <a:cubicBezTo>
                    <a:pt x="222" y="213"/>
                    <a:pt x="224" y="216"/>
                    <a:pt x="226" y="218"/>
                  </a:cubicBezTo>
                  <a:cubicBezTo>
                    <a:pt x="226" y="223"/>
                    <a:pt x="227" y="227"/>
                    <a:pt x="227" y="228"/>
                  </a:cubicBezTo>
                  <a:close/>
                  <a:moveTo>
                    <a:pt x="257" y="183"/>
                  </a:moveTo>
                  <a:cubicBezTo>
                    <a:pt x="242" y="199"/>
                    <a:pt x="248" y="222"/>
                    <a:pt x="248" y="223"/>
                  </a:cubicBezTo>
                  <a:cubicBezTo>
                    <a:pt x="248" y="223"/>
                    <a:pt x="248" y="223"/>
                    <a:pt x="248" y="223"/>
                  </a:cubicBezTo>
                  <a:cubicBezTo>
                    <a:pt x="253" y="245"/>
                    <a:pt x="263" y="248"/>
                    <a:pt x="266" y="248"/>
                  </a:cubicBezTo>
                  <a:cubicBezTo>
                    <a:pt x="293" y="255"/>
                    <a:pt x="348" y="210"/>
                    <a:pt x="385" y="172"/>
                  </a:cubicBezTo>
                  <a:cubicBezTo>
                    <a:pt x="358" y="167"/>
                    <a:pt x="336" y="165"/>
                    <a:pt x="319" y="165"/>
                  </a:cubicBezTo>
                  <a:cubicBezTo>
                    <a:pt x="284" y="165"/>
                    <a:pt x="266" y="174"/>
                    <a:pt x="257" y="183"/>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5" y="163"/>
                  </a:moveTo>
                  <a:cubicBezTo>
                    <a:pt x="414" y="159"/>
                    <a:pt x="411" y="156"/>
                    <a:pt x="407" y="155"/>
                  </a:cubicBezTo>
                  <a:cubicBezTo>
                    <a:pt x="324" y="136"/>
                    <a:pt x="268" y="140"/>
                    <a:pt x="242" y="168"/>
                  </a:cubicBezTo>
                  <a:cubicBezTo>
                    <a:pt x="235" y="176"/>
                    <a:pt x="231" y="184"/>
                    <a:pt x="228" y="192"/>
                  </a:cubicBezTo>
                  <a:cubicBezTo>
                    <a:pt x="205" y="177"/>
                    <a:pt x="163" y="177"/>
                    <a:pt x="104" y="191"/>
                  </a:cubicBezTo>
                  <a:cubicBezTo>
                    <a:pt x="100" y="192"/>
                    <a:pt x="97" y="195"/>
                    <a:pt x="96" y="199"/>
                  </a:cubicBezTo>
                  <a:cubicBezTo>
                    <a:pt x="95" y="202"/>
                    <a:pt x="96" y="206"/>
                    <a:pt x="99" y="209"/>
                  </a:cubicBezTo>
                  <a:cubicBezTo>
                    <a:pt x="106" y="217"/>
                    <a:pt x="166" y="276"/>
                    <a:pt x="209" y="276"/>
                  </a:cubicBezTo>
                  <a:cubicBezTo>
                    <a:pt x="213" y="276"/>
                    <a:pt x="217" y="276"/>
                    <a:pt x="220" y="275"/>
                  </a:cubicBezTo>
                  <a:cubicBezTo>
                    <a:pt x="221" y="275"/>
                    <a:pt x="222" y="274"/>
                    <a:pt x="224" y="274"/>
                  </a:cubicBezTo>
                  <a:cubicBezTo>
                    <a:pt x="224" y="405"/>
                    <a:pt x="224" y="405"/>
                    <a:pt x="224" y="405"/>
                  </a:cubicBezTo>
                  <a:cubicBezTo>
                    <a:pt x="224" y="411"/>
                    <a:pt x="228" y="416"/>
                    <a:pt x="234" y="416"/>
                  </a:cubicBezTo>
                  <a:cubicBezTo>
                    <a:pt x="240" y="416"/>
                    <a:pt x="245" y="411"/>
                    <a:pt x="245" y="405"/>
                  </a:cubicBezTo>
                  <a:cubicBezTo>
                    <a:pt x="245" y="261"/>
                    <a:pt x="245" y="261"/>
                    <a:pt x="245" y="261"/>
                  </a:cubicBezTo>
                  <a:cubicBezTo>
                    <a:pt x="249" y="265"/>
                    <a:pt x="255" y="268"/>
                    <a:pt x="260" y="269"/>
                  </a:cubicBezTo>
                  <a:cubicBezTo>
                    <a:pt x="264" y="270"/>
                    <a:pt x="268" y="270"/>
                    <a:pt x="271" y="270"/>
                  </a:cubicBezTo>
                  <a:cubicBezTo>
                    <a:pt x="325" y="270"/>
                    <a:pt x="404" y="183"/>
                    <a:pt x="413" y="173"/>
                  </a:cubicBezTo>
                  <a:cubicBezTo>
                    <a:pt x="415" y="170"/>
                    <a:pt x="416" y="166"/>
                    <a:pt x="415" y="163"/>
                  </a:cubicBezTo>
                  <a:close/>
                </a:path>
              </a:pathLst>
            </a:custGeom>
            <a:solidFill>
              <a:schemeClr val="accent1">
                <a:lumMod val="50000"/>
              </a:scheme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prstClr val="black"/>
                </a:solidFill>
                <a:effectLst/>
                <a:uLnTx/>
                <a:uFillTx/>
                <a:latin typeface="Verdana"/>
              </a:endParaRPr>
            </a:p>
          </p:txBody>
        </p:sp>
        <p:sp>
          <p:nvSpPr>
            <p:cNvPr id="14" name="Rectangle 4"/>
            <p:cNvSpPr>
              <a:spLocks noChangeArrowheads="1"/>
            </p:cNvSpPr>
            <p:nvPr/>
          </p:nvSpPr>
          <p:spPr bwMode="auto">
            <a:xfrm>
              <a:off x="6630197" y="1998449"/>
              <a:ext cx="4932000" cy="972000"/>
            </a:xfrm>
            <a:prstGeom prst="rect">
              <a:avLst/>
            </a:prstGeom>
            <a:solidFill>
              <a:schemeClr val="accent2">
                <a:lumMod val="60000"/>
                <a:lumOff val="40000"/>
              </a:schemeClr>
            </a:solidFill>
            <a:ln w="19050">
              <a:noFill/>
              <a:miter lim="800000"/>
              <a:headEnd/>
              <a:tailEnd/>
            </a:ln>
          </p:spPr>
          <p:txBody>
            <a:bodyPr lIns="54000" tIns="54000" rIns="54000" bIns="54000" anchor="ctr"/>
            <a:lstStyle/>
            <a:p>
              <a:r>
                <a:rPr lang="en-ZA" sz="1200" dirty="0"/>
                <a:t>Growing the sector through </a:t>
              </a:r>
              <a:r>
                <a:rPr lang="en-ZA" sz="1200" b="1" i="1" u="sng" dirty="0"/>
                <a:t>competitiveness and inclusivity </a:t>
              </a:r>
              <a:r>
                <a:rPr lang="en-ZA" sz="1200" dirty="0"/>
                <a:t>with </a:t>
              </a:r>
              <a:r>
                <a:rPr lang="en-ZA" sz="1200" b="1" i="1" u="sng" dirty="0"/>
                <a:t>economic empowerment </a:t>
              </a:r>
              <a:r>
                <a:rPr lang="en-ZA" sz="1200" dirty="0"/>
                <a:t>for women and black farm workers towards ownership, whilst upholding human rights - LABOUR</a:t>
              </a:r>
              <a:endParaRPr lang="en-US" sz="1200" dirty="0" err="1"/>
            </a:p>
          </p:txBody>
        </p:sp>
        <p:grpSp>
          <p:nvGrpSpPr>
            <p:cNvPr id="18" name="Group 17"/>
            <p:cNvGrpSpPr>
              <a:grpSpLocks/>
            </p:cNvGrpSpPr>
            <p:nvPr/>
          </p:nvGrpSpPr>
          <p:grpSpPr>
            <a:xfrm>
              <a:off x="6040551" y="2160449"/>
              <a:ext cx="576000" cy="576000"/>
              <a:chOff x="5672126" y="4513270"/>
              <a:chExt cx="1579559" cy="1571628"/>
            </a:xfrm>
            <a:solidFill>
              <a:schemeClr val="accent1">
                <a:lumMod val="50000"/>
              </a:schemeClr>
            </a:solidFill>
          </p:grpSpPr>
          <p:sp>
            <p:nvSpPr>
              <p:cNvPr id="19" name="Rectangle 5"/>
              <p:cNvSpPr>
                <a:spLocks noChangeArrowheads="1"/>
              </p:cNvSpPr>
              <p:nvPr/>
            </p:nvSpPr>
            <p:spPr bwMode="auto">
              <a:xfrm>
                <a:off x="6067413" y="5135572"/>
                <a:ext cx="131762" cy="19684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20" name="Oval 6"/>
              <p:cNvSpPr>
                <a:spLocks noChangeArrowheads="1"/>
              </p:cNvSpPr>
              <p:nvPr/>
            </p:nvSpPr>
            <p:spPr bwMode="auto">
              <a:xfrm>
                <a:off x="6100751" y="4873634"/>
                <a:ext cx="65086" cy="65089"/>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21" name="Rectangle 7"/>
              <p:cNvSpPr>
                <a:spLocks noChangeArrowheads="1"/>
              </p:cNvSpPr>
              <p:nvPr/>
            </p:nvSpPr>
            <p:spPr bwMode="auto">
              <a:xfrm>
                <a:off x="6396025" y="5135572"/>
                <a:ext cx="131762" cy="19684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22" name="Oval 8"/>
              <p:cNvSpPr>
                <a:spLocks noChangeArrowheads="1"/>
              </p:cNvSpPr>
              <p:nvPr/>
            </p:nvSpPr>
            <p:spPr bwMode="auto">
              <a:xfrm>
                <a:off x="6429363" y="4873634"/>
                <a:ext cx="65086" cy="65089"/>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23" name="Oval 9"/>
              <p:cNvSpPr>
                <a:spLocks noChangeArrowheads="1"/>
              </p:cNvSpPr>
              <p:nvPr/>
            </p:nvSpPr>
            <p:spPr bwMode="auto">
              <a:xfrm>
                <a:off x="6757974" y="4873634"/>
                <a:ext cx="66676" cy="65089"/>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24" name="Freeform 10"/>
              <p:cNvSpPr>
                <a:spLocks noEditPoints="1"/>
              </p:cNvSpPr>
              <p:nvPr/>
            </p:nvSpPr>
            <p:spPr bwMode="auto">
              <a:xfrm>
                <a:off x="5672126" y="4513270"/>
                <a:ext cx="1579559" cy="1571628"/>
              </a:xfrm>
              <a:custGeom>
                <a:avLst/>
                <a:gdLst>
                  <a:gd name="T0" fmla="*/ 0 w 384"/>
                  <a:gd name="T1" fmla="*/ 192 h 384"/>
                  <a:gd name="T2" fmla="*/ 384 w 384"/>
                  <a:gd name="T3" fmla="*/ 192 h 384"/>
                  <a:gd name="T4" fmla="*/ 272 w 384"/>
                  <a:gd name="T5" fmla="*/ 72 h 384"/>
                  <a:gd name="T6" fmla="*/ 272 w 384"/>
                  <a:gd name="T7" fmla="*/ 120 h 384"/>
                  <a:gd name="T8" fmla="*/ 272 w 384"/>
                  <a:gd name="T9" fmla="*/ 72 h 384"/>
                  <a:gd name="T10" fmla="*/ 216 w 384"/>
                  <a:gd name="T11" fmla="*/ 96 h 384"/>
                  <a:gd name="T12" fmla="*/ 168 w 384"/>
                  <a:gd name="T13" fmla="*/ 96 h 384"/>
                  <a:gd name="T14" fmla="*/ 112 w 384"/>
                  <a:gd name="T15" fmla="*/ 72 h 384"/>
                  <a:gd name="T16" fmla="*/ 112 w 384"/>
                  <a:gd name="T17" fmla="*/ 120 h 384"/>
                  <a:gd name="T18" fmla="*/ 112 w 384"/>
                  <a:gd name="T19" fmla="*/ 72 h 384"/>
                  <a:gd name="T20" fmla="*/ 136 w 384"/>
                  <a:gd name="T21" fmla="*/ 216 h 384"/>
                  <a:gd name="T22" fmla="*/ 128 w 384"/>
                  <a:gd name="T23" fmla="*/ 296 h 384"/>
                  <a:gd name="T24" fmla="*/ 120 w 384"/>
                  <a:gd name="T25" fmla="*/ 216 h 384"/>
                  <a:gd name="T26" fmla="*/ 104 w 384"/>
                  <a:gd name="T27" fmla="*/ 288 h 384"/>
                  <a:gd name="T28" fmla="*/ 88 w 384"/>
                  <a:gd name="T29" fmla="*/ 288 h 384"/>
                  <a:gd name="T30" fmla="*/ 80 w 384"/>
                  <a:gd name="T31" fmla="*/ 208 h 384"/>
                  <a:gd name="T32" fmla="*/ 88 w 384"/>
                  <a:gd name="T33" fmla="*/ 136 h 384"/>
                  <a:gd name="T34" fmla="*/ 144 w 384"/>
                  <a:gd name="T35" fmla="*/ 144 h 384"/>
                  <a:gd name="T36" fmla="*/ 224 w 384"/>
                  <a:gd name="T37" fmla="*/ 208 h 384"/>
                  <a:gd name="T38" fmla="*/ 216 w 384"/>
                  <a:gd name="T39" fmla="*/ 288 h 384"/>
                  <a:gd name="T40" fmla="*/ 200 w 384"/>
                  <a:gd name="T41" fmla="*/ 288 h 384"/>
                  <a:gd name="T42" fmla="*/ 184 w 384"/>
                  <a:gd name="T43" fmla="*/ 216 h 384"/>
                  <a:gd name="T44" fmla="*/ 176 w 384"/>
                  <a:gd name="T45" fmla="*/ 296 h 384"/>
                  <a:gd name="T46" fmla="*/ 168 w 384"/>
                  <a:gd name="T47" fmla="*/ 216 h 384"/>
                  <a:gd name="T48" fmla="*/ 160 w 384"/>
                  <a:gd name="T49" fmla="*/ 144 h 384"/>
                  <a:gd name="T50" fmla="*/ 216 w 384"/>
                  <a:gd name="T51" fmla="*/ 136 h 384"/>
                  <a:gd name="T52" fmla="*/ 224 w 384"/>
                  <a:gd name="T53" fmla="*/ 208 h 384"/>
                  <a:gd name="T54" fmla="*/ 296 w 384"/>
                  <a:gd name="T55" fmla="*/ 232 h 384"/>
                  <a:gd name="T56" fmla="*/ 288 w 384"/>
                  <a:gd name="T57" fmla="*/ 296 h 384"/>
                  <a:gd name="T58" fmla="*/ 280 w 384"/>
                  <a:gd name="T59" fmla="*/ 232 h 384"/>
                  <a:gd name="T60" fmla="*/ 264 w 384"/>
                  <a:gd name="T61" fmla="*/ 288 h 384"/>
                  <a:gd name="T62" fmla="*/ 248 w 384"/>
                  <a:gd name="T63" fmla="*/ 288 h 384"/>
                  <a:gd name="T64" fmla="*/ 241 w 384"/>
                  <a:gd name="T65" fmla="*/ 229 h 384"/>
                  <a:gd name="T66" fmla="*/ 256 w 384"/>
                  <a:gd name="T67" fmla="*/ 142 h 384"/>
                  <a:gd name="T68" fmla="*/ 280 w 384"/>
                  <a:gd name="T69" fmla="*/ 136 h 384"/>
                  <a:gd name="T70" fmla="*/ 304 w 384"/>
                  <a:gd name="T71" fmla="*/ 222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272" y="72"/>
                    </a:moveTo>
                    <a:cubicBezTo>
                      <a:pt x="285" y="72"/>
                      <a:pt x="296" y="82"/>
                      <a:pt x="296" y="96"/>
                    </a:cubicBezTo>
                    <a:cubicBezTo>
                      <a:pt x="296" y="109"/>
                      <a:pt x="285" y="120"/>
                      <a:pt x="272" y="120"/>
                    </a:cubicBezTo>
                    <a:cubicBezTo>
                      <a:pt x="258" y="120"/>
                      <a:pt x="248" y="109"/>
                      <a:pt x="248" y="96"/>
                    </a:cubicBezTo>
                    <a:cubicBezTo>
                      <a:pt x="248" y="82"/>
                      <a:pt x="258" y="72"/>
                      <a:pt x="272" y="72"/>
                    </a:cubicBezTo>
                    <a:close/>
                    <a:moveTo>
                      <a:pt x="192" y="72"/>
                    </a:moveTo>
                    <a:cubicBezTo>
                      <a:pt x="205" y="72"/>
                      <a:pt x="216" y="82"/>
                      <a:pt x="216" y="96"/>
                    </a:cubicBezTo>
                    <a:cubicBezTo>
                      <a:pt x="216" y="109"/>
                      <a:pt x="205" y="120"/>
                      <a:pt x="192" y="120"/>
                    </a:cubicBezTo>
                    <a:cubicBezTo>
                      <a:pt x="178" y="120"/>
                      <a:pt x="168" y="109"/>
                      <a:pt x="168" y="96"/>
                    </a:cubicBezTo>
                    <a:cubicBezTo>
                      <a:pt x="168" y="82"/>
                      <a:pt x="178" y="72"/>
                      <a:pt x="192" y="72"/>
                    </a:cubicBezTo>
                    <a:close/>
                    <a:moveTo>
                      <a:pt x="112" y="72"/>
                    </a:moveTo>
                    <a:cubicBezTo>
                      <a:pt x="125" y="72"/>
                      <a:pt x="136" y="82"/>
                      <a:pt x="136" y="96"/>
                    </a:cubicBezTo>
                    <a:cubicBezTo>
                      <a:pt x="136" y="109"/>
                      <a:pt x="125" y="120"/>
                      <a:pt x="112" y="120"/>
                    </a:cubicBezTo>
                    <a:cubicBezTo>
                      <a:pt x="98" y="120"/>
                      <a:pt x="88" y="109"/>
                      <a:pt x="88" y="96"/>
                    </a:cubicBezTo>
                    <a:cubicBezTo>
                      <a:pt x="88" y="82"/>
                      <a:pt x="98" y="72"/>
                      <a:pt x="112" y="72"/>
                    </a:cubicBezTo>
                    <a:close/>
                    <a:moveTo>
                      <a:pt x="144" y="208"/>
                    </a:moveTo>
                    <a:cubicBezTo>
                      <a:pt x="144" y="212"/>
                      <a:pt x="140" y="216"/>
                      <a:pt x="136" y="216"/>
                    </a:cubicBezTo>
                    <a:cubicBezTo>
                      <a:pt x="136" y="288"/>
                      <a:pt x="136" y="288"/>
                      <a:pt x="136" y="288"/>
                    </a:cubicBezTo>
                    <a:cubicBezTo>
                      <a:pt x="136" y="292"/>
                      <a:pt x="132" y="296"/>
                      <a:pt x="128" y="296"/>
                    </a:cubicBezTo>
                    <a:cubicBezTo>
                      <a:pt x="123" y="296"/>
                      <a:pt x="120" y="292"/>
                      <a:pt x="120" y="288"/>
                    </a:cubicBezTo>
                    <a:cubicBezTo>
                      <a:pt x="120" y="216"/>
                      <a:pt x="120" y="216"/>
                      <a:pt x="120" y="216"/>
                    </a:cubicBezTo>
                    <a:cubicBezTo>
                      <a:pt x="104" y="216"/>
                      <a:pt x="104" y="216"/>
                      <a:pt x="104" y="216"/>
                    </a:cubicBezTo>
                    <a:cubicBezTo>
                      <a:pt x="104" y="288"/>
                      <a:pt x="104" y="288"/>
                      <a:pt x="104" y="288"/>
                    </a:cubicBezTo>
                    <a:cubicBezTo>
                      <a:pt x="104" y="292"/>
                      <a:pt x="100" y="296"/>
                      <a:pt x="96" y="296"/>
                    </a:cubicBezTo>
                    <a:cubicBezTo>
                      <a:pt x="91" y="296"/>
                      <a:pt x="88" y="292"/>
                      <a:pt x="88" y="288"/>
                    </a:cubicBezTo>
                    <a:cubicBezTo>
                      <a:pt x="88" y="216"/>
                      <a:pt x="88" y="216"/>
                      <a:pt x="88" y="216"/>
                    </a:cubicBezTo>
                    <a:cubicBezTo>
                      <a:pt x="84" y="216"/>
                      <a:pt x="80" y="212"/>
                      <a:pt x="80" y="208"/>
                    </a:cubicBezTo>
                    <a:cubicBezTo>
                      <a:pt x="80" y="144"/>
                      <a:pt x="80" y="144"/>
                      <a:pt x="80" y="144"/>
                    </a:cubicBezTo>
                    <a:cubicBezTo>
                      <a:pt x="80" y="139"/>
                      <a:pt x="83" y="136"/>
                      <a:pt x="88" y="136"/>
                    </a:cubicBezTo>
                    <a:cubicBezTo>
                      <a:pt x="136" y="136"/>
                      <a:pt x="136" y="136"/>
                      <a:pt x="136" y="136"/>
                    </a:cubicBezTo>
                    <a:cubicBezTo>
                      <a:pt x="140" y="136"/>
                      <a:pt x="144" y="139"/>
                      <a:pt x="144" y="144"/>
                    </a:cubicBezTo>
                    <a:lnTo>
                      <a:pt x="144" y="208"/>
                    </a:lnTo>
                    <a:close/>
                    <a:moveTo>
                      <a:pt x="224" y="208"/>
                    </a:moveTo>
                    <a:cubicBezTo>
                      <a:pt x="224" y="212"/>
                      <a:pt x="224" y="216"/>
                      <a:pt x="216" y="216"/>
                    </a:cubicBezTo>
                    <a:cubicBezTo>
                      <a:pt x="216" y="288"/>
                      <a:pt x="216" y="288"/>
                      <a:pt x="216" y="288"/>
                    </a:cubicBezTo>
                    <a:cubicBezTo>
                      <a:pt x="216" y="292"/>
                      <a:pt x="212" y="296"/>
                      <a:pt x="208" y="296"/>
                    </a:cubicBezTo>
                    <a:cubicBezTo>
                      <a:pt x="203" y="296"/>
                      <a:pt x="200" y="292"/>
                      <a:pt x="200" y="288"/>
                    </a:cubicBezTo>
                    <a:cubicBezTo>
                      <a:pt x="200" y="216"/>
                      <a:pt x="200" y="216"/>
                      <a:pt x="200" y="216"/>
                    </a:cubicBezTo>
                    <a:cubicBezTo>
                      <a:pt x="184" y="216"/>
                      <a:pt x="184" y="216"/>
                      <a:pt x="184" y="216"/>
                    </a:cubicBezTo>
                    <a:cubicBezTo>
                      <a:pt x="184" y="288"/>
                      <a:pt x="184" y="288"/>
                      <a:pt x="184" y="288"/>
                    </a:cubicBezTo>
                    <a:cubicBezTo>
                      <a:pt x="184" y="292"/>
                      <a:pt x="180" y="296"/>
                      <a:pt x="176" y="296"/>
                    </a:cubicBezTo>
                    <a:cubicBezTo>
                      <a:pt x="171" y="296"/>
                      <a:pt x="168" y="292"/>
                      <a:pt x="168" y="288"/>
                    </a:cubicBezTo>
                    <a:cubicBezTo>
                      <a:pt x="168" y="216"/>
                      <a:pt x="168" y="216"/>
                      <a:pt x="168" y="216"/>
                    </a:cubicBezTo>
                    <a:cubicBezTo>
                      <a:pt x="160" y="216"/>
                      <a:pt x="160" y="212"/>
                      <a:pt x="160" y="208"/>
                    </a:cubicBezTo>
                    <a:cubicBezTo>
                      <a:pt x="160" y="144"/>
                      <a:pt x="160" y="144"/>
                      <a:pt x="160" y="144"/>
                    </a:cubicBezTo>
                    <a:cubicBezTo>
                      <a:pt x="160" y="139"/>
                      <a:pt x="163" y="136"/>
                      <a:pt x="168" y="136"/>
                    </a:cubicBezTo>
                    <a:cubicBezTo>
                      <a:pt x="216" y="136"/>
                      <a:pt x="216" y="136"/>
                      <a:pt x="216" y="136"/>
                    </a:cubicBezTo>
                    <a:cubicBezTo>
                      <a:pt x="220" y="136"/>
                      <a:pt x="224" y="139"/>
                      <a:pt x="224" y="144"/>
                    </a:cubicBezTo>
                    <a:lnTo>
                      <a:pt x="224" y="208"/>
                    </a:lnTo>
                    <a:close/>
                    <a:moveTo>
                      <a:pt x="302" y="229"/>
                    </a:moveTo>
                    <a:cubicBezTo>
                      <a:pt x="300" y="231"/>
                      <a:pt x="296" y="232"/>
                      <a:pt x="296" y="232"/>
                    </a:cubicBezTo>
                    <a:cubicBezTo>
                      <a:pt x="296" y="288"/>
                      <a:pt x="296" y="288"/>
                      <a:pt x="296" y="288"/>
                    </a:cubicBezTo>
                    <a:cubicBezTo>
                      <a:pt x="296" y="292"/>
                      <a:pt x="292" y="296"/>
                      <a:pt x="288" y="296"/>
                    </a:cubicBezTo>
                    <a:cubicBezTo>
                      <a:pt x="283" y="296"/>
                      <a:pt x="280" y="292"/>
                      <a:pt x="280" y="288"/>
                    </a:cubicBezTo>
                    <a:cubicBezTo>
                      <a:pt x="280" y="232"/>
                      <a:pt x="280" y="232"/>
                      <a:pt x="280" y="232"/>
                    </a:cubicBezTo>
                    <a:cubicBezTo>
                      <a:pt x="264" y="232"/>
                      <a:pt x="264" y="232"/>
                      <a:pt x="264" y="232"/>
                    </a:cubicBezTo>
                    <a:cubicBezTo>
                      <a:pt x="264" y="288"/>
                      <a:pt x="264" y="288"/>
                      <a:pt x="264" y="288"/>
                    </a:cubicBezTo>
                    <a:cubicBezTo>
                      <a:pt x="264" y="292"/>
                      <a:pt x="260" y="296"/>
                      <a:pt x="256" y="296"/>
                    </a:cubicBezTo>
                    <a:cubicBezTo>
                      <a:pt x="251" y="296"/>
                      <a:pt x="248" y="292"/>
                      <a:pt x="248" y="288"/>
                    </a:cubicBezTo>
                    <a:cubicBezTo>
                      <a:pt x="248" y="232"/>
                      <a:pt x="248" y="232"/>
                      <a:pt x="248" y="232"/>
                    </a:cubicBezTo>
                    <a:cubicBezTo>
                      <a:pt x="248" y="232"/>
                      <a:pt x="243" y="231"/>
                      <a:pt x="241" y="229"/>
                    </a:cubicBezTo>
                    <a:cubicBezTo>
                      <a:pt x="240" y="227"/>
                      <a:pt x="239" y="224"/>
                      <a:pt x="240" y="222"/>
                    </a:cubicBezTo>
                    <a:cubicBezTo>
                      <a:pt x="256" y="142"/>
                      <a:pt x="256" y="142"/>
                      <a:pt x="256" y="142"/>
                    </a:cubicBezTo>
                    <a:cubicBezTo>
                      <a:pt x="257" y="138"/>
                      <a:pt x="260" y="136"/>
                      <a:pt x="264" y="136"/>
                    </a:cubicBezTo>
                    <a:cubicBezTo>
                      <a:pt x="280" y="136"/>
                      <a:pt x="280" y="136"/>
                      <a:pt x="280" y="136"/>
                    </a:cubicBezTo>
                    <a:cubicBezTo>
                      <a:pt x="283" y="136"/>
                      <a:pt x="287" y="138"/>
                      <a:pt x="288" y="142"/>
                    </a:cubicBezTo>
                    <a:cubicBezTo>
                      <a:pt x="304" y="222"/>
                      <a:pt x="304" y="222"/>
                      <a:pt x="304" y="222"/>
                    </a:cubicBezTo>
                    <a:cubicBezTo>
                      <a:pt x="304" y="224"/>
                      <a:pt x="303" y="227"/>
                      <a:pt x="302" y="229"/>
                    </a:cubicBezTo>
                    <a:close/>
                  </a:path>
                </a:pathLst>
              </a:custGeom>
              <a:solidFill>
                <a:schemeClr val="accent2">
                  <a:lumMod val="60000"/>
                  <a:lumOff val="40000"/>
                </a:schemeClr>
              </a:solid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sz="1400"/>
              </a:p>
            </p:txBody>
          </p:sp>
          <p:sp>
            <p:nvSpPr>
              <p:cNvPr id="25" name="Freeform 11"/>
              <p:cNvSpPr>
                <a:spLocks/>
              </p:cNvSpPr>
              <p:nvPr/>
            </p:nvSpPr>
            <p:spPr bwMode="auto">
              <a:xfrm>
                <a:off x="6729413" y="5135564"/>
                <a:ext cx="119062" cy="261938"/>
              </a:xfrm>
              <a:custGeom>
                <a:avLst/>
                <a:gdLst>
                  <a:gd name="T0" fmla="*/ 34 w 75"/>
                  <a:gd name="T1" fmla="*/ 0 h 165"/>
                  <a:gd name="T2" fmla="*/ 0 w 75"/>
                  <a:gd name="T3" fmla="*/ 165 h 165"/>
                  <a:gd name="T4" fmla="*/ 75 w 75"/>
                  <a:gd name="T5" fmla="*/ 165 h 165"/>
                  <a:gd name="T6" fmla="*/ 41 w 75"/>
                  <a:gd name="T7" fmla="*/ 0 h 165"/>
                  <a:gd name="T8" fmla="*/ 34 w 75"/>
                  <a:gd name="T9" fmla="*/ 0 h 165"/>
                </a:gdLst>
                <a:ahLst/>
                <a:cxnLst>
                  <a:cxn ang="0">
                    <a:pos x="T0" y="T1"/>
                  </a:cxn>
                  <a:cxn ang="0">
                    <a:pos x="T2" y="T3"/>
                  </a:cxn>
                  <a:cxn ang="0">
                    <a:pos x="T4" y="T5"/>
                  </a:cxn>
                  <a:cxn ang="0">
                    <a:pos x="T6" y="T7"/>
                  </a:cxn>
                  <a:cxn ang="0">
                    <a:pos x="T8" y="T9"/>
                  </a:cxn>
                </a:cxnLst>
                <a:rect l="0" t="0" r="r" b="b"/>
                <a:pathLst>
                  <a:path w="75" h="165">
                    <a:moveTo>
                      <a:pt x="34" y="0"/>
                    </a:moveTo>
                    <a:lnTo>
                      <a:pt x="0" y="165"/>
                    </a:lnTo>
                    <a:lnTo>
                      <a:pt x="75" y="165"/>
                    </a:lnTo>
                    <a:lnTo>
                      <a:pt x="41" y="0"/>
                    </a:lnTo>
                    <a:lnTo>
                      <a:pt x="3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grpSp>
      </p:grpSp>
      <p:grpSp>
        <p:nvGrpSpPr>
          <p:cNvPr id="64" name="Group 63"/>
          <p:cNvGrpSpPr/>
          <p:nvPr/>
        </p:nvGrpSpPr>
        <p:grpSpPr>
          <a:xfrm>
            <a:off x="283712" y="3256853"/>
            <a:ext cx="8387552" cy="972000"/>
            <a:chOff x="378299" y="3154611"/>
            <a:chExt cx="11183898" cy="972000"/>
          </a:xfrm>
        </p:grpSpPr>
        <p:sp>
          <p:nvSpPr>
            <p:cNvPr id="8" name="Rectangle 9"/>
            <p:cNvSpPr>
              <a:spLocks noChangeArrowheads="1"/>
            </p:cNvSpPr>
            <p:nvPr/>
          </p:nvSpPr>
          <p:spPr bwMode="auto">
            <a:xfrm>
              <a:off x="974702" y="3154611"/>
              <a:ext cx="4932000" cy="972000"/>
            </a:xfrm>
            <a:prstGeom prst="rect">
              <a:avLst/>
            </a:prstGeom>
            <a:solidFill>
              <a:schemeClr val="accent5">
                <a:lumMod val="75000"/>
              </a:schemeClr>
            </a:solidFill>
            <a:ln w="19050">
              <a:noFill/>
              <a:miter lim="800000"/>
              <a:headEnd/>
              <a:tailEnd/>
            </a:ln>
          </p:spPr>
          <p:txBody>
            <a:bodyPr lIns="54000" tIns="54000" rIns="54000" bIns="54000" anchor="ctr"/>
            <a:lstStyle/>
            <a:p>
              <a:r>
                <a:rPr lang="en-ZA" sz="1200" dirty="0">
                  <a:solidFill>
                    <a:schemeClr val="bg2"/>
                  </a:solidFill>
                </a:rPr>
                <a:t>Process through which </a:t>
              </a:r>
              <a:r>
                <a:rPr lang="en-ZA" sz="1200" b="1" i="1" u="sng" dirty="0">
                  <a:solidFill>
                    <a:schemeClr val="bg2"/>
                  </a:solidFill>
                </a:rPr>
                <a:t>holistic change </a:t>
              </a:r>
              <a:r>
                <a:rPr lang="en-ZA" sz="1200" dirty="0">
                  <a:solidFill>
                    <a:schemeClr val="bg2"/>
                  </a:solidFill>
                </a:rPr>
                <a:t>can be realised that leads to an </a:t>
              </a:r>
              <a:r>
                <a:rPr lang="en-ZA" sz="1200" b="1" i="1" u="sng" dirty="0">
                  <a:solidFill>
                    <a:schemeClr val="bg2"/>
                  </a:solidFill>
                </a:rPr>
                <a:t>inclusive</a:t>
              </a:r>
              <a:r>
                <a:rPr lang="en-ZA" sz="1200" dirty="0">
                  <a:solidFill>
                    <a:schemeClr val="bg2"/>
                  </a:solidFill>
                </a:rPr>
                <a:t> participation and growth by previously disadvantaged individuals in the HORTICULTURE value-chain</a:t>
              </a:r>
              <a:endParaRPr lang="en-US" sz="1200" dirty="0" err="1">
                <a:solidFill>
                  <a:schemeClr val="bg2"/>
                </a:solidFill>
              </a:endParaRPr>
            </a:p>
          </p:txBody>
        </p:sp>
        <p:sp>
          <p:nvSpPr>
            <p:cNvPr id="9" name="Freeform 64"/>
            <p:cNvSpPr>
              <a:spLocks noChangeAspect="1" noEditPoints="1"/>
            </p:cNvSpPr>
            <p:nvPr/>
          </p:nvSpPr>
          <p:spPr bwMode="auto">
            <a:xfrm>
              <a:off x="378299" y="3316532"/>
              <a:ext cx="576000" cy="576159"/>
            </a:xfrm>
            <a:custGeom>
              <a:avLst/>
              <a:gdLst>
                <a:gd name="T0" fmla="*/ 266 w 512"/>
                <a:gd name="T1" fmla="*/ 159 h 512"/>
                <a:gd name="T2" fmla="*/ 275 w 512"/>
                <a:gd name="T3" fmla="*/ 133 h 512"/>
                <a:gd name="T4" fmla="*/ 308 w 512"/>
                <a:gd name="T5" fmla="*/ 118 h 512"/>
                <a:gd name="T6" fmla="*/ 302 w 512"/>
                <a:gd name="T7" fmla="*/ 133 h 512"/>
                <a:gd name="T8" fmla="*/ 266 w 512"/>
                <a:gd name="T9" fmla="*/ 159 h 512"/>
                <a:gd name="T10" fmla="*/ 330 w 512"/>
                <a:gd name="T11" fmla="*/ 170 h 512"/>
                <a:gd name="T12" fmla="*/ 304 w 512"/>
                <a:gd name="T13" fmla="*/ 176 h 512"/>
                <a:gd name="T14" fmla="*/ 237 w 512"/>
                <a:gd name="T15" fmla="*/ 188 h 512"/>
                <a:gd name="T16" fmla="*/ 211 w 512"/>
                <a:gd name="T17" fmla="*/ 179 h 512"/>
                <a:gd name="T18" fmla="*/ 181 w 512"/>
                <a:gd name="T19" fmla="*/ 170 h 512"/>
                <a:gd name="T20" fmla="*/ 117 w 512"/>
                <a:gd name="T21" fmla="*/ 234 h 512"/>
                <a:gd name="T22" fmla="*/ 188 w 512"/>
                <a:gd name="T23" fmla="*/ 386 h 512"/>
                <a:gd name="T24" fmla="*/ 189 w 512"/>
                <a:gd name="T25" fmla="*/ 387 h 512"/>
                <a:gd name="T26" fmla="*/ 202 w 512"/>
                <a:gd name="T27" fmla="*/ 394 h 512"/>
                <a:gd name="T28" fmla="*/ 209 w 512"/>
                <a:gd name="T29" fmla="*/ 393 h 512"/>
                <a:gd name="T30" fmla="*/ 256 w 512"/>
                <a:gd name="T31" fmla="*/ 384 h 512"/>
                <a:gd name="T32" fmla="*/ 303 w 512"/>
                <a:gd name="T33" fmla="*/ 393 h 512"/>
                <a:gd name="T34" fmla="*/ 309 w 512"/>
                <a:gd name="T35" fmla="*/ 394 h 512"/>
                <a:gd name="T36" fmla="*/ 322 w 512"/>
                <a:gd name="T37" fmla="*/ 387 h 512"/>
                <a:gd name="T38" fmla="*/ 324 w 512"/>
                <a:gd name="T39" fmla="*/ 386 h 512"/>
                <a:gd name="T40" fmla="*/ 394 w 512"/>
                <a:gd name="T41" fmla="*/ 234 h 512"/>
                <a:gd name="T42" fmla="*/ 330 w 512"/>
                <a:gd name="T43" fmla="*/ 170 h 512"/>
                <a:gd name="T44" fmla="*/ 512 w 512"/>
                <a:gd name="T45" fmla="*/ 256 h 512"/>
                <a:gd name="T46" fmla="*/ 256 w 512"/>
                <a:gd name="T47" fmla="*/ 512 h 512"/>
                <a:gd name="T48" fmla="*/ 0 w 512"/>
                <a:gd name="T49" fmla="*/ 256 h 512"/>
                <a:gd name="T50" fmla="*/ 256 w 512"/>
                <a:gd name="T51" fmla="*/ 0 h 512"/>
                <a:gd name="T52" fmla="*/ 512 w 512"/>
                <a:gd name="T53" fmla="*/ 256 h 512"/>
                <a:gd name="T54" fmla="*/ 416 w 512"/>
                <a:gd name="T55" fmla="*/ 234 h 512"/>
                <a:gd name="T56" fmla="*/ 330 w 512"/>
                <a:gd name="T57" fmla="*/ 149 h 512"/>
                <a:gd name="T58" fmla="*/ 317 w 512"/>
                <a:gd name="T59" fmla="*/ 150 h 512"/>
                <a:gd name="T60" fmla="*/ 321 w 512"/>
                <a:gd name="T61" fmla="*/ 143 h 512"/>
                <a:gd name="T62" fmla="*/ 330 w 512"/>
                <a:gd name="T63" fmla="*/ 106 h 512"/>
                <a:gd name="T64" fmla="*/ 320 w 512"/>
                <a:gd name="T65" fmla="*/ 96 h 512"/>
                <a:gd name="T66" fmla="*/ 259 w 512"/>
                <a:gd name="T67" fmla="*/ 119 h 512"/>
                <a:gd name="T68" fmla="*/ 254 w 512"/>
                <a:gd name="T69" fmla="*/ 125 h 512"/>
                <a:gd name="T70" fmla="*/ 229 w 512"/>
                <a:gd name="T71" fmla="*/ 97 h 512"/>
                <a:gd name="T72" fmla="*/ 215 w 512"/>
                <a:gd name="T73" fmla="*/ 101 h 512"/>
                <a:gd name="T74" fmla="*/ 218 w 512"/>
                <a:gd name="T75" fmla="*/ 115 h 512"/>
                <a:gd name="T76" fmla="*/ 244 w 512"/>
                <a:gd name="T77" fmla="*/ 161 h 512"/>
                <a:gd name="T78" fmla="*/ 245 w 512"/>
                <a:gd name="T79" fmla="*/ 168 h 512"/>
                <a:gd name="T80" fmla="*/ 242 w 512"/>
                <a:gd name="T81" fmla="*/ 167 h 512"/>
                <a:gd name="T82" fmla="*/ 220 w 512"/>
                <a:gd name="T83" fmla="*/ 160 h 512"/>
                <a:gd name="T84" fmla="*/ 181 w 512"/>
                <a:gd name="T85" fmla="*/ 149 h 512"/>
                <a:gd name="T86" fmla="*/ 96 w 512"/>
                <a:gd name="T87" fmla="*/ 234 h 512"/>
                <a:gd name="T88" fmla="*/ 174 w 512"/>
                <a:gd name="T89" fmla="*/ 402 h 512"/>
                <a:gd name="T90" fmla="*/ 202 w 512"/>
                <a:gd name="T91" fmla="*/ 416 h 512"/>
                <a:gd name="T92" fmla="*/ 217 w 512"/>
                <a:gd name="T93" fmla="*/ 413 h 512"/>
                <a:gd name="T94" fmla="*/ 256 w 512"/>
                <a:gd name="T95" fmla="*/ 405 h 512"/>
                <a:gd name="T96" fmla="*/ 295 w 512"/>
                <a:gd name="T97" fmla="*/ 413 h 512"/>
                <a:gd name="T98" fmla="*/ 309 w 512"/>
                <a:gd name="T99" fmla="*/ 416 h 512"/>
                <a:gd name="T100" fmla="*/ 338 w 512"/>
                <a:gd name="T101" fmla="*/ 402 h 512"/>
                <a:gd name="T102" fmla="*/ 416 w 512"/>
                <a:gd name="T103" fmla="*/ 23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2" h="512">
                  <a:moveTo>
                    <a:pt x="266" y="159"/>
                  </a:moveTo>
                  <a:cubicBezTo>
                    <a:pt x="266" y="151"/>
                    <a:pt x="268" y="141"/>
                    <a:pt x="275" y="133"/>
                  </a:cubicBezTo>
                  <a:cubicBezTo>
                    <a:pt x="282" y="124"/>
                    <a:pt x="293" y="119"/>
                    <a:pt x="308" y="118"/>
                  </a:cubicBezTo>
                  <a:cubicBezTo>
                    <a:pt x="307" y="122"/>
                    <a:pt x="305" y="128"/>
                    <a:pt x="302" y="133"/>
                  </a:cubicBezTo>
                  <a:cubicBezTo>
                    <a:pt x="295" y="148"/>
                    <a:pt x="283" y="157"/>
                    <a:pt x="266" y="159"/>
                  </a:cubicBezTo>
                  <a:close/>
                  <a:moveTo>
                    <a:pt x="330" y="170"/>
                  </a:moveTo>
                  <a:cubicBezTo>
                    <a:pt x="319" y="170"/>
                    <a:pt x="310" y="172"/>
                    <a:pt x="304" y="176"/>
                  </a:cubicBezTo>
                  <a:cubicBezTo>
                    <a:pt x="283" y="189"/>
                    <a:pt x="259" y="193"/>
                    <a:pt x="237" y="188"/>
                  </a:cubicBezTo>
                  <a:cubicBezTo>
                    <a:pt x="228" y="186"/>
                    <a:pt x="219" y="183"/>
                    <a:pt x="211" y="179"/>
                  </a:cubicBezTo>
                  <a:cubicBezTo>
                    <a:pt x="201" y="175"/>
                    <a:pt x="191" y="170"/>
                    <a:pt x="181" y="170"/>
                  </a:cubicBezTo>
                  <a:cubicBezTo>
                    <a:pt x="146" y="170"/>
                    <a:pt x="117" y="199"/>
                    <a:pt x="117" y="234"/>
                  </a:cubicBezTo>
                  <a:cubicBezTo>
                    <a:pt x="117" y="330"/>
                    <a:pt x="187" y="385"/>
                    <a:pt x="188" y="386"/>
                  </a:cubicBezTo>
                  <a:cubicBezTo>
                    <a:pt x="188" y="386"/>
                    <a:pt x="189" y="387"/>
                    <a:pt x="189" y="387"/>
                  </a:cubicBezTo>
                  <a:cubicBezTo>
                    <a:pt x="194" y="393"/>
                    <a:pt x="197" y="394"/>
                    <a:pt x="202" y="394"/>
                  </a:cubicBezTo>
                  <a:cubicBezTo>
                    <a:pt x="205" y="394"/>
                    <a:pt x="207" y="394"/>
                    <a:pt x="209" y="393"/>
                  </a:cubicBezTo>
                  <a:cubicBezTo>
                    <a:pt x="209" y="393"/>
                    <a:pt x="231" y="384"/>
                    <a:pt x="256" y="384"/>
                  </a:cubicBezTo>
                  <a:cubicBezTo>
                    <a:pt x="281" y="384"/>
                    <a:pt x="302" y="393"/>
                    <a:pt x="303" y="393"/>
                  </a:cubicBezTo>
                  <a:cubicBezTo>
                    <a:pt x="304" y="394"/>
                    <a:pt x="307" y="394"/>
                    <a:pt x="309" y="394"/>
                  </a:cubicBezTo>
                  <a:cubicBezTo>
                    <a:pt x="314" y="394"/>
                    <a:pt x="318" y="393"/>
                    <a:pt x="322" y="387"/>
                  </a:cubicBezTo>
                  <a:cubicBezTo>
                    <a:pt x="323" y="387"/>
                    <a:pt x="323" y="386"/>
                    <a:pt x="324" y="386"/>
                  </a:cubicBezTo>
                  <a:cubicBezTo>
                    <a:pt x="324" y="385"/>
                    <a:pt x="394" y="330"/>
                    <a:pt x="394" y="234"/>
                  </a:cubicBezTo>
                  <a:cubicBezTo>
                    <a:pt x="394" y="199"/>
                    <a:pt x="366" y="170"/>
                    <a:pt x="330" y="170"/>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34"/>
                  </a:moveTo>
                  <a:cubicBezTo>
                    <a:pt x="416" y="187"/>
                    <a:pt x="377" y="149"/>
                    <a:pt x="330" y="149"/>
                  </a:cubicBezTo>
                  <a:cubicBezTo>
                    <a:pt x="326" y="149"/>
                    <a:pt x="321" y="149"/>
                    <a:pt x="317" y="150"/>
                  </a:cubicBezTo>
                  <a:cubicBezTo>
                    <a:pt x="319" y="148"/>
                    <a:pt x="320" y="145"/>
                    <a:pt x="321" y="143"/>
                  </a:cubicBezTo>
                  <a:cubicBezTo>
                    <a:pt x="330" y="125"/>
                    <a:pt x="330" y="107"/>
                    <a:pt x="330" y="106"/>
                  </a:cubicBezTo>
                  <a:cubicBezTo>
                    <a:pt x="330" y="100"/>
                    <a:pt x="326" y="96"/>
                    <a:pt x="320" y="96"/>
                  </a:cubicBezTo>
                  <a:cubicBezTo>
                    <a:pt x="292" y="96"/>
                    <a:pt x="272" y="104"/>
                    <a:pt x="259" y="119"/>
                  </a:cubicBezTo>
                  <a:cubicBezTo>
                    <a:pt x="257" y="121"/>
                    <a:pt x="256" y="123"/>
                    <a:pt x="254" y="125"/>
                  </a:cubicBezTo>
                  <a:cubicBezTo>
                    <a:pt x="244" y="107"/>
                    <a:pt x="230" y="98"/>
                    <a:pt x="229" y="97"/>
                  </a:cubicBezTo>
                  <a:cubicBezTo>
                    <a:pt x="224" y="94"/>
                    <a:pt x="218" y="96"/>
                    <a:pt x="215" y="101"/>
                  </a:cubicBezTo>
                  <a:cubicBezTo>
                    <a:pt x="212" y="105"/>
                    <a:pt x="213" y="112"/>
                    <a:pt x="218" y="115"/>
                  </a:cubicBezTo>
                  <a:cubicBezTo>
                    <a:pt x="219" y="116"/>
                    <a:pt x="241" y="131"/>
                    <a:pt x="244" y="161"/>
                  </a:cubicBezTo>
                  <a:cubicBezTo>
                    <a:pt x="244" y="164"/>
                    <a:pt x="245" y="166"/>
                    <a:pt x="245" y="168"/>
                  </a:cubicBezTo>
                  <a:cubicBezTo>
                    <a:pt x="244" y="168"/>
                    <a:pt x="243" y="168"/>
                    <a:pt x="242" y="167"/>
                  </a:cubicBezTo>
                  <a:cubicBezTo>
                    <a:pt x="234" y="166"/>
                    <a:pt x="227" y="163"/>
                    <a:pt x="220" y="160"/>
                  </a:cubicBezTo>
                  <a:cubicBezTo>
                    <a:pt x="208" y="154"/>
                    <a:pt x="196" y="149"/>
                    <a:pt x="181" y="149"/>
                  </a:cubicBezTo>
                  <a:cubicBezTo>
                    <a:pt x="134" y="149"/>
                    <a:pt x="96" y="187"/>
                    <a:pt x="96" y="234"/>
                  </a:cubicBezTo>
                  <a:cubicBezTo>
                    <a:pt x="96" y="336"/>
                    <a:pt x="165" y="395"/>
                    <a:pt x="174" y="402"/>
                  </a:cubicBezTo>
                  <a:cubicBezTo>
                    <a:pt x="180" y="409"/>
                    <a:pt x="188" y="416"/>
                    <a:pt x="202" y="416"/>
                  </a:cubicBezTo>
                  <a:cubicBezTo>
                    <a:pt x="207" y="416"/>
                    <a:pt x="212" y="415"/>
                    <a:pt x="217" y="413"/>
                  </a:cubicBezTo>
                  <a:cubicBezTo>
                    <a:pt x="218" y="413"/>
                    <a:pt x="235" y="405"/>
                    <a:pt x="256" y="405"/>
                  </a:cubicBezTo>
                  <a:cubicBezTo>
                    <a:pt x="276" y="405"/>
                    <a:pt x="294" y="413"/>
                    <a:pt x="295" y="413"/>
                  </a:cubicBezTo>
                  <a:cubicBezTo>
                    <a:pt x="299" y="415"/>
                    <a:pt x="304" y="416"/>
                    <a:pt x="309" y="416"/>
                  </a:cubicBezTo>
                  <a:cubicBezTo>
                    <a:pt x="323" y="416"/>
                    <a:pt x="332" y="409"/>
                    <a:pt x="338" y="402"/>
                  </a:cubicBezTo>
                  <a:cubicBezTo>
                    <a:pt x="346" y="395"/>
                    <a:pt x="416" y="336"/>
                    <a:pt x="416" y="234"/>
                  </a:cubicBez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GB" sz="1400"/>
            </a:p>
          </p:txBody>
        </p:sp>
        <p:sp>
          <p:nvSpPr>
            <p:cNvPr id="15" name="Rectangle 5"/>
            <p:cNvSpPr>
              <a:spLocks noChangeArrowheads="1"/>
            </p:cNvSpPr>
            <p:nvPr/>
          </p:nvSpPr>
          <p:spPr bwMode="auto">
            <a:xfrm>
              <a:off x="6630197" y="3154611"/>
              <a:ext cx="4932000" cy="972000"/>
            </a:xfrm>
            <a:prstGeom prst="rect">
              <a:avLst/>
            </a:prstGeom>
            <a:solidFill>
              <a:schemeClr val="bg2">
                <a:lumMod val="50000"/>
              </a:schemeClr>
            </a:solidFill>
            <a:ln w="19050">
              <a:noFill/>
              <a:miter lim="800000"/>
              <a:headEnd/>
              <a:tailEnd/>
            </a:ln>
          </p:spPr>
          <p:txBody>
            <a:bodyPr lIns="54000" tIns="54000" rIns="54000" bIns="54000" anchor="ctr"/>
            <a:lstStyle/>
            <a:p>
              <a:r>
                <a:rPr lang="en-ZA" sz="1200" dirty="0">
                  <a:solidFill>
                    <a:schemeClr val="bg2"/>
                  </a:solidFill>
                </a:rPr>
                <a:t>Incremental process of </a:t>
              </a:r>
              <a:r>
                <a:rPr lang="en-ZA" sz="1200" b="1" i="1" u="sng" dirty="0">
                  <a:solidFill>
                    <a:schemeClr val="bg2"/>
                  </a:solidFill>
                </a:rPr>
                <a:t>holistic change </a:t>
              </a:r>
              <a:r>
                <a:rPr lang="en-ZA" sz="1200" dirty="0">
                  <a:solidFill>
                    <a:schemeClr val="bg2"/>
                  </a:solidFill>
                </a:rPr>
                <a:t>to ensure </a:t>
              </a:r>
              <a:r>
                <a:rPr lang="en-ZA" sz="1200" b="1" i="1" u="sng" dirty="0">
                  <a:solidFill>
                    <a:schemeClr val="bg2"/>
                  </a:solidFill>
                </a:rPr>
                <a:t>equitable access </a:t>
              </a:r>
              <a:r>
                <a:rPr lang="en-ZA" sz="1200" dirty="0">
                  <a:solidFill>
                    <a:schemeClr val="bg2"/>
                  </a:solidFill>
                </a:rPr>
                <a:t>to opportunities, radical economic policy shift, restoration of lost/deprived right – RURAL DEVELOPMENT</a:t>
              </a:r>
            </a:p>
          </p:txBody>
        </p:sp>
        <p:sp>
          <p:nvSpPr>
            <p:cNvPr id="36" name="Freeform 412"/>
            <p:cNvSpPr>
              <a:spLocks noChangeAspect="1" noEditPoints="1"/>
            </p:cNvSpPr>
            <p:nvPr/>
          </p:nvSpPr>
          <p:spPr bwMode="auto">
            <a:xfrm>
              <a:off x="6041393" y="3361306"/>
              <a:ext cx="574316" cy="576000"/>
            </a:xfrm>
            <a:custGeom>
              <a:avLst/>
              <a:gdLst>
                <a:gd name="T0" fmla="*/ 0 w 512"/>
                <a:gd name="T1" fmla="*/ 256 h 512"/>
                <a:gd name="T2" fmla="*/ 512 w 512"/>
                <a:gd name="T3" fmla="*/ 256 h 512"/>
                <a:gd name="T4" fmla="*/ 232 w 512"/>
                <a:gd name="T5" fmla="*/ 296 h 512"/>
                <a:gd name="T6" fmla="*/ 203 w 512"/>
                <a:gd name="T7" fmla="*/ 352 h 512"/>
                <a:gd name="T8" fmla="*/ 203 w 512"/>
                <a:gd name="T9" fmla="*/ 374 h 512"/>
                <a:gd name="T10" fmla="*/ 139 w 512"/>
                <a:gd name="T11" fmla="*/ 367 h 512"/>
                <a:gd name="T12" fmla="*/ 139 w 512"/>
                <a:gd name="T13" fmla="*/ 363 h 512"/>
                <a:gd name="T14" fmla="*/ 149 w 512"/>
                <a:gd name="T15" fmla="*/ 299 h 512"/>
                <a:gd name="T16" fmla="*/ 160 w 512"/>
                <a:gd name="T17" fmla="*/ 337 h 512"/>
                <a:gd name="T18" fmla="*/ 232 w 512"/>
                <a:gd name="T19" fmla="*/ 281 h 512"/>
                <a:gd name="T20" fmla="*/ 232 w 512"/>
                <a:gd name="T21" fmla="*/ 232 h 512"/>
                <a:gd name="T22" fmla="*/ 216 w 512"/>
                <a:gd name="T23" fmla="*/ 232 h 512"/>
                <a:gd name="T24" fmla="*/ 160 w 512"/>
                <a:gd name="T25" fmla="*/ 203 h 512"/>
                <a:gd name="T26" fmla="*/ 139 w 512"/>
                <a:gd name="T27" fmla="*/ 203 h 512"/>
                <a:gd name="T28" fmla="*/ 145 w 512"/>
                <a:gd name="T29" fmla="*/ 140 h 512"/>
                <a:gd name="T30" fmla="*/ 149 w 512"/>
                <a:gd name="T31" fmla="*/ 139 h 512"/>
                <a:gd name="T32" fmla="*/ 213 w 512"/>
                <a:gd name="T33" fmla="*/ 150 h 512"/>
                <a:gd name="T34" fmla="*/ 175 w 512"/>
                <a:gd name="T35" fmla="*/ 160 h 512"/>
                <a:gd name="T36" fmla="*/ 232 w 512"/>
                <a:gd name="T37" fmla="*/ 232 h 512"/>
                <a:gd name="T38" fmla="*/ 373 w 512"/>
                <a:gd name="T39" fmla="*/ 363 h 512"/>
                <a:gd name="T40" fmla="*/ 363 w 512"/>
                <a:gd name="T41" fmla="*/ 374 h 512"/>
                <a:gd name="T42" fmla="*/ 299 w 512"/>
                <a:gd name="T43" fmla="*/ 363 h 512"/>
                <a:gd name="T44" fmla="*/ 337 w 512"/>
                <a:gd name="T45" fmla="*/ 352 h 512"/>
                <a:gd name="T46" fmla="*/ 280 w 512"/>
                <a:gd name="T47" fmla="*/ 281 h 512"/>
                <a:gd name="T48" fmla="*/ 352 w 512"/>
                <a:gd name="T49" fmla="*/ 337 h 512"/>
                <a:gd name="T50" fmla="*/ 363 w 512"/>
                <a:gd name="T51" fmla="*/ 299 h 512"/>
                <a:gd name="T52" fmla="*/ 373 w 512"/>
                <a:gd name="T53" fmla="*/ 363 h 512"/>
                <a:gd name="T54" fmla="*/ 363 w 512"/>
                <a:gd name="T55" fmla="*/ 214 h 512"/>
                <a:gd name="T56" fmla="*/ 352 w 512"/>
                <a:gd name="T57" fmla="*/ 175 h 512"/>
                <a:gd name="T58" fmla="*/ 288 w 512"/>
                <a:gd name="T59" fmla="*/ 235 h 512"/>
                <a:gd name="T60" fmla="*/ 280 w 512"/>
                <a:gd name="T61" fmla="*/ 217 h 512"/>
                <a:gd name="T62" fmla="*/ 309 w 512"/>
                <a:gd name="T63" fmla="*/ 160 h 512"/>
                <a:gd name="T64" fmla="*/ 309 w 512"/>
                <a:gd name="T65" fmla="*/ 139 h 512"/>
                <a:gd name="T66" fmla="*/ 363 w 512"/>
                <a:gd name="T67" fmla="*/ 139 h 512"/>
                <a:gd name="T68" fmla="*/ 373 w 512"/>
                <a:gd name="T69" fmla="*/ 15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256" y="0"/>
                  </a:moveTo>
                  <a:cubicBezTo>
                    <a:pt x="115" y="0"/>
                    <a:pt x="0" y="115"/>
                    <a:pt x="0" y="256"/>
                  </a:cubicBezTo>
                  <a:cubicBezTo>
                    <a:pt x="0" y="398"/>
                    <a:pt x="115" y="512"/>
                    <a:pt x="256" y="512"/>
                  </a:cubicBezTo>
                  <a:cubicBezTo>
                    <a:pt x="397" y="512"/>
                    <a:pt x="512" y="398"/>
                    <a:pt x="512" y="256"/>
                  </a:cubicBezTo>
                  <a:cubicBezTo>
                    <a:pt x="512" y="115"/>
                    <a:pt x="397" y="0"/>
                    <a:pt x="256" y="0"/>
                  </a:cubicBezTo>
                  <a:close/>
                  <a:moveTo>
                    <a:pt x="232" y="296"/>
                  </a:moveTo>
                  <a:cubicBezTo>
                    <a:pt x="175" y="352"/>
                    <a:pt x="175" y="352"/>
                    <a:pt x="175" y="352"/>
                  </a:cubicBezTo>
                  <a:cubicBezTo>
                    <a:pt x="203" y="352"/>
                    <a:pt x="203" y="352"/>
                    <a:pt x="203" y="352"/>
                  </a:cubicBezTo>
                  <a:cubicBezTo>
                    <a:pt x="209" y="352"/>
                    <a:pt x="213" y="357"/>
                    <a:pt x="213" y="363"/>
                  </a:cubicBezTo>
                  <a:cubicBezTo>
                    <a:pt x="213" y="369"/>
                    <a:pt x="209" y="374"/>
                    <a:pt x="203" y="374"/>
                  </a:cubicBezTo>
                  <a:cubicBezTo>
                    <a:pt x="149" y="374"/>
                    <a:pt x="149" y="374"/>
                    <a:pt x="149" y="374"/>
                  </a:cubicBezTo>
                  <a:cubicBezTo>
                    <a:pt x="145" y="374"/>
                    <a:pt x="141" y="371"/>
                    <a:pt x="139" y="367"/>
                  </a:cubicBezTo>
                  <a:cubicBezTo>
                    <a:pt x="139" y="366"/>
                    <a:pt x="139" y="365"/>
                    <a:pt x="139" y="363"/>
                  </a:cubicBezTo>
                  <a:cubicBezTo>
                    <a:pt x="139" y="363"/>
                    <a:pt x="139" y="363"/>
                    <a:pt x="139" y="363"/>
                  </a:cubicBezTo>
                  <a:cubicBezTo>
                    <a:pt x="139" y="310"/>
                    <a:pt x="139" y="310"/>
                    <a:pt x="139" y="310"/>
                  </a:cubicBezTo>
                  <a:cubicBezTo>
                    <a:pt x="139" y="304"/>
                    <a:pt x="143" y="299"/>
                    <a:pt x="149" y="299"/>
                  </a:cubicBezTo>
                  <a:cubicBezTo>
                    <a:pt x="155" y="299"/>
                    <a:pt x="160" y="304"/>
                    <a:pt x="160" y="310"/>
                  </a:cubicBezTo>
                  <a:cubicBezTo>
                    <a:pt x="160" y="337"/>
                    <a:pt x="160" y="337"/>
                    <a:pt x="160" y="337"/>
                  </a:cubicBezTo>
                  <a:cubicBezTo>
                    <a:pt x="216" y="281"/>
                    <a:pt x="216" y="281"/>
                    <a:pt x="216" y="281"/>
                  </a:cubicBezTo>
                  <a:cubicBezTo>
                    <a:pt x="221" y="277"/>
                    <a:pt x="227" y="277"/>
                    <a:pt x="232" y="281"/>
                  </a:cubicBezTo>
                  <a:cubicBezTo>
                    <a:pt x="236" y="285"/>
                    <a:pt x="236" y="292"/>
                    <a:pt x="232" y="296"/>
                  </a:cubicBezTo>
                  <a:close/>
                  <a:moveTo>
                    <a:pt x="232" y="232"/>
                  </a:moveTo>
                  <a:cubicBezTo>
                    <a:pt x="229" y="234"/>
                    <a:pt x="227" y="235"/>
                    <a:pt x="224" y="235"/>
                  </a:cubicBezTo>
                  <a:cubicBezTo>
                    <a:pt x="221" y="235"/>
                    <a:pt x="219" y="234"/>
                    <a:pt x="216" y="232"/>
                  </a:cubicBezTo>
                  <a:cubicBezTo>
                    <a:pt x="160" y="175"/>
                    <a:pt x="160" y="175"/>
                    <a:pt x="160" y="175"/>
                  </a:cubicBezTo>
                  <a:cubicBezTo>
                    <a:pt x="160" y="203"/>
                    <a:pt x="160" y="203"/>
                    <a:pt x="160" y="203"/>
                  </a:cubicBezTo>
                  <a:cubicBezTo>
                    <a:pt x="160" y="209"/>
                    <a:pt x="155" y="214"/>
                    <a:pt x="149" y="214"/>
                  </a:cubicBezTo>
                  <a:cubicBezTo>
                    <a:pt x="143" y="214"/>
                    <a:pt x="139" y="209"/>
                    <a:pt x="139" y="203"/>
                  </a:cubicBezTo>
                  <a:cubicBezTo>
                    <a:pt x="139" y="150"/>
                    <a:pt x="139" y="150"/>
                    <a:pt x="139" y="150"/>
                  </a:cubicBezTo>
                  <a:cubicBezTo>
                    <a:pt x="139" y="145"/>
                    <a:pt x="141" y="141"/>
                    <a:pt x="145" y="140"/>
                  </a:cubicBezTo>
                  <a:cubicBezTo>
                    <a:pt x="147" y="139"/>
                    <a:pt x="148" y="139"/>
                    <a:pt x="149" y="139"/>
                  </a:cubicBezTo>
                  <a:cubicBezTo>
                    <a:pt x="149" y="139"/>
                    <a:pt x="149" y="139"/>
                    <a:pt x="149" y="139"/>
                  </a:cubicBezTo>
                  <a:cubicBezTo>
                    <a:pt x="203" y="139"/>
                    <a:pt x="203" y="139"/>
                    <a:pt x="203" y="139"/>
                  </a:cubicBezTo>
                  <a:cubicBezTo>
                    <a:pt x="209" y="139"/>
                    <a:pt x="213" y="144"/>
                    <a:pt x="213" y="150"/>
                  </a:cubicBezTo>
                  <a:cubicBezTo>
                    <a:pt x="213" y="156"/>
                    <a:pt x="209" y="160"/>
                    <a:pt x="203" y="160"/>
                  </a:cubicBezTo>
                  <a:cubicBezTo>
                    <a:pt x="175" y="160"/>
                    <a:pt x="175" y="160"/>
                    <a:pt x="175" y="160"/>
                  </a:cubicBezTo>
                  <a:cubicBezTo>
                    <a:pt x="232" y="217"/>
                    <a:pt x="232" y="217"/>
                    <a:pt x="232" y="217"/>
                  </a:cubicBezTo>
                  <a:cubicBezTo>
                    <a:pt x="236" y="221"/>
                    <a:pt x="236" y="228"/>
                    <a:pt x="232" y="232"/>
                  </a:cubicBezTo>
                  <a:close/>
                  <a:moveTo>
                    <a:pt x="373" y="363"/>
                  </a:moveTo>
                  <a:cubicBezTo>
                    <a:pt x="373" y="363"/>
                    <a:pt x="373" y="363"/>
                    <a:pt x="373" y="363"/>
                  </a:cubicBezTo>
                  <a:cubicBezTo>
                    <a:pt x="373" y="365"/>
                    <a:pt x="373" y="366"/>
                    <a:pt x="373" y="367"/>
                  </a:cubicBezTo>
                  <a:cubicBezTo>
                    <a:pt x="371" y="371"/>
                    <a:pt x="367" y="374"/>
                    <a:pt x="363" y="374"/>
                  </a:cubicBezTo>
                  <a:cubicBezTo>
                    <a:pt x="309" y="374"/>
                    <a:pt x="309" y="374"/>
                    <a:pt x="309" y="374"/>
                  </a:cubicBezTo>
                  <a:cubicBezTo>
                    <a:pt x="303" y="374"/>
                    <a:pt x="299" y="369"/>
                    <a:pt x="299" y="363"/>
                  </a:cubicBezTo>
                  <a:cubicBezTo>
                    <a:pt x="299" y="357"/>
                    <a:pt x="303" y="352"/>
                    <a:pt x="309" y="352"/>
                  </a:cubicBezTo>
                  <a:cubicBezTo>
                    <a:pt x="337" y="352"/>
                    <a:pt x="337" y="352"/>
                    <a:pt x="337" y="352"/>
                  </a:cubicBezTo>
                  <a:cubicBezTo>
                    <a:pt x="280" y="296"/>
                    <a:pt x="280" y="296"/>
                    <a:pt x="280" y="296"/>
                  </a:cubicBezTo>
                  <a:cubicBezTo>
                    <a:pt x="276" y="292"/>
                    <a:pt x="276" y="285"/>
                    <a:pt x="280" y="281"/>
                  </a:cubicBezTo>
                  <a:cubicBezTo>
                    <a:pt x="285" y="277"/>
                    <a:pt x="291" y="277"/>
                    <a:pt x="296" y="281"/>
                  </a:cubicBezTo>
                  <a:cubicBezTo>
                    <a:pt x="352" y="337"/>
                    <a:pt x="352" y="337"/>
                    <a:pt x="352" y="337"/>
                  </a:cubicBezTo>
                  <a:cubicBezTo>
                    <a:pt x="352" y="310"/>
                    <a:pt x="352" y="310"/>
                    <a:pt x="352" y="310"/>
                  </a:cubicBezTo>
                  <a:cubicBezTo>
                    <a:pt x="352" y="304"/>
                    <a:pt x="357" y="299"/>
                    <a:pt x="363" y="299"/>
                  </a:cubicBezTo>
                  <a:cubicBezTo>
                    <a:pt x="369" y="299"/>
                    <a:pt x="373" y="304"/>
                    <a:pt x="373" y="310"/>
                  </a:cubicBezTo>
                  <a:lnTo>
                    <a:pt x="373" y="363"/>
                  </a:lnTo>
                  <a:close/>
                  <a:moveTo>
                    <a:pt x="373" y="203"/>
                  </a:moveTo>
                  <a:cubicBezTo>
                    <a:pt x="373" y="209"/>
                    <a:pt x="369" y="214"/>
                    <a:pt x="363" y="214"/>
                  </a:cubicBezTo>
                  <a:cubicBezTo>
                    <a:pt x="357" y="214"/>
                    <a:pt x="352" y="209"/>
                    <a:pt x="352" y="203"/>
                  </a:cubicBezTo>
                  <a:cubicBezTo>
                    <a:pt x="352" y="175"/>
                    <a:pt x="352" y="175"/>
                    <a:pt x="352" y="175"/>
                  </a:cubicBezTo>
                  <a:cubicBezTo>
                    <a:pt x="296" y="232"/>
                    <a:pt x="296" y="232"/>
                    <a:pt x="296" y="232"/>
                  </a:cubicBezTo>
                  <a:cubicBezTo>
                    <a:pt x="293" y="234"/>
                    <a:pt x="291" y="235"/>
                    <a:pt x="288" y="235"/>
                  </a:cubicBezTo>
                  <a:cubicBezTo>
                    <a:pt x="285" y="235"/>
                    <a:pt x="283" y="234"/>
                    <a:pt x="280" y="232"/>
                  </a:cubicBezTo>
                  <a:cubicBezTo>
                    <a:pt x="276" y="228"/>
                    <a:pt x="276" y="221"/>
                    <a:pt x="280" y="217"/>
                  </a:cubicBezTo>
                  <a:cubicBezTo>
                    <a:pt x="337" y="160"/>
                    <a:pt x="337" y="160"/>
                    <a:pt x="337" y="160"/>
                  </a:cubicBezTo>
                  <a:cubicBezTo>
                    <a:pt x="309" y="160"/>
                    <a:pt x="309" y="160"/>
                    <a:pt x="309" y="160"/>
                  </a:cubicBezTo>
                  <a:cubicBezTo>
                    <a:pt x="303" y="160"/>
                    <a:pt x="299" y="156"/>
                    <a:pt x="299" y="150"/>
                  </a:cubicBezTo>
                  <a:cubicBezTo>
                    <a:pt x="299" y="144"/>
                    <a:pt x="303" y="139"/>
                    <a:pt x="309" y="139"/>
                  </a:cubicBezTo>
                  <a:cubicBezTo>
                    <a:pt x="363" y="139"/>
                    <a:pt x="363" y="139"/>
                    <a:pt x="363" y="139"/>
                  </a:cubicBezTo>
                  <a:cubicBezTo>
                    <a:pt x="363" y="139"/>
                    <a:pt x="363" y="139"/>
                    <a:pt x="363" y="139"/>
                  </a:cubicBezTo>
                  <a:cubicBezTo>
                    <a:pt x="364" y="139"/>
                    <a:pt x="365" y="139"/>
                    <a:pt x="367" y="140"/>
                  </a:cubicBezTo>
                  <a:cubicBezTo>
                    <a:pt x="371" y="141"/>
                    <a:pt x="373" y="145"/>
                    <a:pt x="373" y="150"/>
                  </a:cubicBezTo>
                  <a:lnTo>
                    <a:pt x="373" y="203"/>
                  </a:lnTo>
                  <a:close/>
                </a:path>
              </a:pathLst>
            </a:custGeom>
            <a:solidFill>
              <a:schemeClr val="bg2">
                <a:lumMod val="50000"/>
              </a:schemeClr>
            </a:solidFill>
            <a:ln>
              <a:noFill/>
            </a:ln>
            <a:extLst/>
          </p:spPr>
          <p:txBody>
            <a:bodyPr vert="horz" wrap="square" lIns="91440" tIns="45720" rIns="91440" bIns="45720" numCol="1" anchor="t" anchorCtr="0" compatLnSpc="1">
              <a:prstTxWarp prst="textNoShape">
                <a:avLst/>
              </a:prstTxWarp>
            </a:bodyPr>
            <a:lstStyle/>
            <a:p>
              <a:endParaRPr lang="en-GB" sz="1400"/>
            </a:p>
          </p:txBody>
        </p:sp>
      </p:grpSp>
      <p:grpSp>
        <p:nvGrpSpPr>
          <p:cNvPr id="66" name="Group 65"/>
          <p:cNvGrpSpPr/>
          <p:nvPr/>
        </p:nvGrpSpPr>
        <p:grpSpPr>
          <a:xfrm>
            <a:off x="283712" y="5537271"/>
            <a:ext cx="8387552" cy="1184203"/>
            <a:chOff x="378299" y="5466933"/>
            <a:chExt cx="11183898" cy="1184203"/>
          </a:xfrm>
        </p:grpSpPr>
        <p:sp>
          <p:nvSpPr>
            <p:cNvPr id="26" name="Freeform 370"/>
            <p:cNvSpPr>
              <a:spLocks noChangeAspect="1" noEditPoints="1"/>
            </p:cNvSpPr>
            <p:nvPr/>
          </p:nvSpPr>
          <p:spPr bwMode="auto">
            <a:xfrm>
              <a:off x="378299" y="5569667"/>
              <a:ext cx="576000" cy="576000"/>
            </a:xfrm>
            <a:custGeom>
              <a:avLst/>
              <a:gdLst>
                <a:gd name="T0" fmla="*/ 371 w 512"/>
                <a:gd name="T1" fmla="*/ 202 h 512"/>
                <a:gd name="T2" fmla="*/ 309 w 512"/>
                <a:gd name="T3" fmla="*/ 202 h 512"/>
                <a:gd name="T4" fmla="*/ 309 w 512"/>
                <a:gd name="T5" fmla="*/ 140 h 512"/>
                <a:gd name="T6" fmla="*/ 371 w 512"/>
                <a:gd name="T7" fmla="*/ 202 h 512"/>
                <a:gd name="T8" fmla="*/ 245 w 512"/>
                <a:gd name="T9" fmla="*/ 256 h 512"/>
                <a:gd name="T10" fmla="*/ 245 w 512"/>
                <a:gd name="T11" fmla="*/ 150 h 512"/>
                <a:gd name="T12" fmla="*/ 149 w 512"/>
                <a:gd name="T13" fmla="*/ 256 h 512"/>
                <a:gd name="T14" fmla="*/ 256 w 512"/>
                <a:gd name="T15" fmla="*/ 362 h 512"/>
                <a:gd name="T16" fmla="*/ 362 w 512"/>
                <a:gd name="T17" fmla="*/ 266 h 512"/>
                <a:gd name="T18" fmla="*/ 256 w 512"/>
                <a:gd name="T19" fmla="*/ 266 h 512"/>
                <a:gd name="T20" fmla="*/ 245 w 512"/>
                <a:gd name="T21" fmla="*/ 256 h 512"/>
                <a:gd name="T22" fmla="*/ 512 w 512"/>
                <a:gd name="T23" fmla="*/ 256 h 512"/>
                <a:gd name="T24" fmla="*/ 256 w 512"/>
                <a:gd name="T25" fmla="*/ 512 h 512"/>
                <a:gd name="T26" fmla="*/ 0 w 512"/>
                <a:gd name="T27" fmla="*/ 256 h 512"/>
                <a:gd name="T28" fmla="*/ 256 w 512"/>
                <a:gd name="T29" fmla="*/ 0 h 512"/>
                <a:gd name="T30" fmla="*/ 512 w 512"/>
                <a:gd name="T31" fmla="*/ 256 h 512"/>
                <a:gd name="T32" fmla="*/ 384 w 512"/>
                <a:gd name="T33" fmla="*/ 256 h 512"/>
                <a:gd name="T34" fmla="*/ 373 w 512"/>
                <a:gd name="T35" fmla="*/ 245 h 512"/>
                <a:gd name="T36" fmla="*/ 266 w 512"/>
                <a:gd name="T37" fmla="*/ 245 h 512"/>
                <a:gd name="T38" fmla="*/ 266 w 512"/>
                <a:gd name="T39" fmla="*/ 138 h 512"/>
                <a:gd name="T40" fmla="*/ 256 w 512"/>
                <a:gd name="T41" fmla="*/ 128 h 512"/>
                <a:gd name="T42" fmla="*/ 128 w 512"/>
                <a:gd name="T43" fmla="*/ 256 h 512"/>
                <a:gd name="T44" fmla="*/ 256 w 512"/>
                <a:gd name="T45" fmla="*/ 384 h 512"/>
                <a:gd name="T46" fmla="*/ 384 w 512"/>
                <a:gd name="T47" fmla="*/ 256 h 512"/>
                <a:gd name="T48" fmla="*/ 397 w 512"/>
                <a:gd name="T49" fmla="*/ 210 h 512"/>
                <a:gd name="T50" fmla="*/ 302 w 512"/>
                <a:gd name="T51" fmla="*/ 115 h 512"/>
                <a:gd name="T52" fmla="*/ 292 w 512"/>
                <a:gd name="T53" fmla="*/ 116 h 512"/>
                <a:gd name="T54" fmla="*/ 288 w 512"/>
                <a:gd name="T55" fmla="*/ 125 h 512"/>
                <a:gd name="T56" fmla="*/ 288 w 512"/>
                <a:gd name="T57" fmla="*/ 213 h 512"/>
                <a:gd name="T58" fmla="*/ 298 w 512"/>
                <a:gd name="T59" fmla="*/ 224 h 512"/>
                <a:gd name="T60" fmla="*/ 386 w 512"/>
                <a:gd name="T61" fmla="*/ 224 h 512"/>
                <a:gd name="T62" fmla="*/ 395 w 512"/>
                <a:gd name="T63" fmla="*/ 219 h 512"/>
                <a:gd name="T64" fmla="*/ 397 w 512"/>
                <a:gd name="T65" fmla="*/ 21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2" h="512">
                  <a:moveTo>
                    <a:pt x="371" y="202"/>
                  </a:moveTo>
                  <a:cubicBezTo>
                    <a:pt x="309" y="202"/>
                    <a:pt x="309" y="202"/>
                    <a:pt x="309" y="202"/>
                  </a:cubicBezTo>
                  <a:cubicBezTo>
                    <a:pt x="309" y="140"/>
                    <a:pt x="309" y="140"/>
                    <a:pt x="309" y="140"/>
                  </a:cubicBezTo>
                  <a:cubicBezTo>
                    <a:pt x="336" y="153"/>
                    <a:pt x="358" y="175"/>
                    <a:pt x="371" y="202"/>
                  </a:cubicBezTo>
                  <a:close/>
                  <a:moveTo>
                    <a:pt x="245" y="256"/>
                  </a:moveTo>
                  <a:cubicBezTo>
                    <a:pt x="245" y="150"/>
                    <a:pt x="245" y="150"/>
                    <a:pt x="245" y="150"/>
                  </a:cubicBezTo>
                  <a:cubicBezTo>
                    <a:pt x="191" y="155"/>
                    <a:pt x="149" y="200"/>
                    <a:pt x="149" y="256"/>
                  </a:cubicBezTo>
                  <a:cubicBezTo>
                    <a:pt x="149" y="314"/>
                    <a:pt x="197" y="362"/>
                    <a:pt x="256" y="362"/>
                  </a:cubicBezTo>
                  <a:cubicBezTo>
                    <a:pt x="311" y="362"/>
                    <a:pt x="356" y="320"/>
                    <a:pt x="362" y="266"/>
                  </a:cubicBezTo>
                  <a:cubicBezTo>
                    <a:pt x="256" y="266"/>
                    <a:pt x="256" y="266"/>
                    <a:pt x="256" y="266"/>
                  </a:cubicBezTo>
                  <a:cubicBezTo>
                    <a:pt x="250" y="266"/>
                    <a:pt x="245" y="262"/>
                    <a:pt x="245" y="256"/>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84" y="256"/>
                  </a:moveTo>
                  <a:cubicBezTo>
                    <a:pt x="384" y="250"/>
                    <a:pt x="379" y="245"/>
                    <a:pt x="373" y="245"/>
                  </a:cubicBezTo>
                  <a:cubicBezTo>
                    <a:pt x="266" y="245"/>
                    <a:pt x="266" y="245"/>
                    <a:pt x="266" y="245"/>
                  </a:cubicBezTo>
                  <a:cubicBezTo>
                    <a:pt x="266" y="138"/>
                    <a:pt x="266" y="138"/>
                    <a:pt x="266" y="138"/>
                  </a:cubicBezTo>
                  <a:cubicBezTo>
                    <a:pt x="266" y="132"/>
                    <a:pt x="262" y="128"/>
                    <a:pt x="256" y="128"/>
                  </a:cubicBezTo>
                  <a:cubicBezTo>
                    <a:pt x="185" y="128"/>
                    <a:pt x="128" y="185"/>
                    <a:pt x="128" y="256"/>
                  </a:cubicBezTo>
                  <a:cubicBezTo>
                    <a:pt x="128" y="326"/>
                    <a:pt x="185" y="384"/>
                    <a:pt x="256" y="384"/>
                  </a:cubicBezTo>
                  <a:cubicBezTo>
                    <a:pt x="326" y="384"/>
                    <a:pt x="384" y="326"/>
                    <a:pt x="384" y="256"/>
                  </a:cubicBezTo>
                  <a:close/>
                  <a:moveTo>
                    <a:pt x="397" y="210"/>
                  </a:moveTo>
                  <a:cubicBezTo>
                    <a:pt x="382" y="165"/>
                    <a:pt x="347" y="129"/>
                    <a:pt x="302" y="115"/>
                  </a:cubicBezTo>
                  <a:cubicBezTo>
                    <a:pt x="298" y="114"/>
                    <a:pt x="295" y="114"/>
                    <a:pt x="292" y="116"/>
                  </a:cubicBezTo>
                  <a:cubicBezTo>
                    <a:pt x="289" y="118"/>
                    <a:pt x="288" y="122"/>
                    <a:pt x="288" y="125"/>
                  </a:cubicBezTo>
                  <a:cubicBezTo>
                    <a:pt x="288" y="213"/>
                    <a:pt x="288" y="213"/>
                    <a:pt x="288" y="213"/>
                  </a:cubicBezTo>
                  <a:cubicBezTo>
                    <a:pt x="288" y="219"/>
                    <a:pt x="292" y="224"/>
                    <a:pt x="298" y="224"/>
                  </a:cubicBezTo>
                  <a:cubicBezTo>
                    <a:pt x="386" y="224"/>
                    <a:pt x="386" y="224"/>
                    <a:pt x="386" y="224"/>
                  </a:cubicBezTo>
                  <a:cubicBezTo>
                    <a:pt x="390" y="224"/>
                    <a:pt x="393" y="222"/>
                    <a:pt x="395" y="219"/>
                  </a:cubicBezTo>
                  <a:cubicBezTo>
                    <a:pt x="397" y="217"/>
                    <a:pt x="398" y="213"/>
                    <a:pt x="397" y="210"/>
                  </a:cubicBezTo>
                  <a:close/>
                </a:path>
              </a:pathLst>
            </a:custGeom>
            <a:solidFill>
              <a:schemeClr val="accent6">
                <a:lumMod val="50000"/>
              </a:scheme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prstClr val="black"/>
                </a:solidFill>
                <a:effectLst/>
                <a:uLnTx/>
                <a:uFillTx/>
                <a:latin typeface="Verdana"/>
              </a:endParaRPr>
            </a:p>
          </p:txBody>
        </p:sp>
        <p:sp>
          <p:nvSpPr>
            <p:cNvPr id="37" name="Rectangle 7"/>
            <p:cNvSpPr>
              <a:spLocks noChangeArrowheads="1"/>
            </p:cNvSpPr>
            <p:nvPr/>
          </p:nvSpPr>
          <p:spPr bwMode="auto">
            <a:xfrm>
              <a:off x="974701" y="5466933"/>
              <a:ext cx="10587496" cy="1184203"/>
            </a:xfrm>
            <a:prstGeom prst="rect">
              <a:avLst/>
            </a:prstGeom>
            <a:solidFill>
              <a:schemeClr val="accent6">
                <a:lumMod val="50000"/>
              </a:schemeClr>
            </a:solidFill>
            <a:ln w="19050">
              <a:noFill/>
              <a:miter lim="800000"/>
              <a:headEnd/>
              <a:tailEnd/>
            </a:ln>
          </p:spPr>
          <p:txBody>
            <a:bodyPr lIns="54000" tIns="54000" rIns="54000" bIns="54000" anchor="ctr"/>
            <a:lstStyle/>
            <a:p>
              <a:r>
                <a:rPr lang="en-ZA" sz="1200" b="1" i="1" u="sng" dirty="0">
                  <a:solidFill>
                    <a:schemeClr val="bg2"/>
                  </a:solidFill>
                </a:rPr>
                <a:t>Positive change </a:t>
              </a:r>
              <a:r>
                <a:rPr lang="en-ZA" sz="1200" dirty="0">
                  <a:solidFill>
                    <a:schemeClr val="bg2"/>
                  </a:solidFill>
                </a:rPr>
                <a:t>to achieve, redress and create an </a:t>
              </a:r>
              <a:r>
                <a:rPr lang="en-ZA" sz="1200" b="1" i="1" u="sng" dirty="0">
                  <a:solidFill>
                    <a:schemeClr val="bg2"/>
                  </a:solidFill>
                </a:rPr>
                <a:t>inclusive sector </a:t>
              </a:r>
              <a:r>
                <a:rPr lang="en-ZA" sz="1200" dirty="0">
                  <a:solidFill>
                    <a:schemeClr val="bg2"/>
                  </a:solidFill>
                </a:rPr>
                <a:t>, that accommodates everyone, using policies and delivery models to enable </a:t>
              </a:r>
              <a:r>
                <a:rPr lang="en-ZA" sz="1200" i="1" u="sng" dirty="0">
                  <a:solidFill>
                    <a:schemeClr val="bg2"/>
                  </a:solidFill>
                </a:rPr>
                <a:t>access</a:t>
              </a:r>
              <a:r>
                <a:rPr lang="en-ZA" sz="1200" dirty="0">
                  <a:solidFill>
                    <a:schemeClr val="bg2"/>
                  </a:solidFill>
                </a:rPr>
                <a:t> to land and create value chain </a:t>
              </a:r>
              <a:r>
                <a:rPr lang="en-ZA" sz="1200" i="1" u="sng" dirty="0">
                  <a:solidFill>
                    <a:schemeClr val="bg2"/>
                  </a:solidFill>
                </a:rPr>
                <a:t>opportunities</a:t>
              </a:r>
              <a:r>
                <a:rPr lang="en-ZA" sz="1200" dirty="0">
                  <a:solidFill>
                    <a:schemeClr val="bg2"/>
                  </a:solidFill>
                </a:rPr>
                <a:t> in a transparent manner – LAND REFORM</a:t>
              </a:r>
            </a:p>
          </p:txBody>
        </p:sp>
      </p:grpSp>
    </p:spTree>
    <p:extLst>
      <p:ext uri="{BB962C8B-B14F-4D97-AF65-F5344CB8AC3E}">
        <p14:creationId xmlns:p14="http://schemas.microsoft.com/office/powerpoint/2010/main" xmlns="" val="30153023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178779" y="4626147"/>
            <a:ext cx="1592928" cy="1237474"/>
          </a:xfrm>
          <a:prstGeom prst="rect">
            <a:avLst/>
          </a:prstGeom>
          <a:solidFill>
            <a:schemeClr val="accent6">
              <a:lumMod val="75000"/>
            </a:schemeClr>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ZA" dirty="0">
                <a:solidFill>
                  <a:schemeClr val="bg1"/>
                </a:solidFill>
              </a:rPr>
              <a:t>Financial Partnerships for Accelerated and Sustainable Land Reform</a:t>
            </a:r>
          </a:p>
        </p:txBody>
      </p:sp>
      <p:sp>
        <p:nvSpPr>
          <p:cNvPr id="2" name="Title 1"/>
          <p:cNvSpPr>
            <a:spLocks noGrp="1"/>
          </p:cNvSpPr>
          <p:nvPr>
            <p:ph type="title"/>
          </p:nvPr>
        </p:nvSpPr>
        <p:spPr>
          <a:xfrm>
            <a:off x="289807" y="345935"/>
            <a:ext cx="8403345" cy="1538883"/>
          </a:xfrm>
        </p:spPr>
        <p:txBody>
          <a:bodyPr/>
          <a:lstStyle/>
          <a:p>
            <a:pPr algn="ctr"/>
            <a:r>
              <a:rPr lang="en-ZA" sz="2000" u="sng" dirty="0" smtClean="0"/>
              <a:t>Smallholders and SMMEs in Agriculture</a:t>
            </a:r>
            <a:r>
              <a:rPr lang="en-ZA" sz="2000" dirty="0" smtClean="0"/>
              <a:t>, have a </a:t>
            </a:r>
            <a:r>
              <a:rPr lang="en-ZA" sz="2000" dirty="0"/>
              <a:t>pivotal role to play in a developing country like South Africa and should be at the heart of the transformation agenda. Investment in people is required, specifically in terms of skills development which will unlock the full entrepreneurial skills and potential in the sector of HDIs</a:t>
            </a:r>
          </a:p>
        </p:txBody>
      </p:sp>
      <p:sp>
        <p:nvSpPr>
          <p:cNvPr id="5" name="Rectangle 4"/>
          <p:cNvSpPr/>
          <p:nvPr/>
        </p:nvSpPr>
        <p:spPr>
          <a:xfrm>
            <a:off x="243662" y="2115830"/>
            <a:ext cx="8399528" cy="527076"/>
          </a:xfrm>
          <a:prstGeom prst="rect">
            <a:avLst/>
          </a:prstGeom>
          <a:solidFill>
            <a:schemeClr val="tx2">
              <a:lumMod val="65000"/>
              <a:lumOff val="3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800" b="1" dirty="0">
                <a:solidFill>
                  <a:schemeClr val="bg1"/>
                </a:solidFill>
              </a:rPr>
              <a:t>Capacitate </a:t>
            </a:r>
            <a:r>
              <a:rPr lang="en-ZA" sz="1800" b="1" dirty="0" smtClean="0">
                <a:solidFill>
                  <a:schemeClr val="bg1"/>
                </a:solidFill>
              </a:rPr>
              <a:t>Producers / Business / Labour</a:t>
            </a:r>
            <a:endParaRPr lang="en-ZA" sz="1800" b="1" dirty="0">
              <a:solidFill>
                <a:schemeClr val="bg1"/>
              </a:solidFill>
            </a:endParaRPr>
          </a:p>
        </p:txBody>
      </p:sp>
      <p:sp>
        <p:nvSpPr>
          <p:cNvPr id="14" name="Rectangle 13"/>
          <p:cNvSpPr/>
          <p:nvPr/>
        </p:nvSpPr>
        <p:spPr>
          <a:xfrm>
            <a:off x="5352284" y="3108189"/>
            <a:ext cx="1592929" cy="1159567"/>
          </a:xfrm>
          <a:prstGeom prst="rect">
            <a:avLst/>
          </a:prstGeom>
          <a:solidFill>
            <a:schemeClr val="accent1">
              <a:lumMod val="50000"/>
            </a:schemeClr>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bg1"/>
                </a:solidFill>
              </a:rPr>
              <a:t>Grains Know How</a:t>
            </a:r>
          </a:p>
        </p:txBody>
      </p:sp>
      <p:sp>
        <p:nvSpPr>
          <p:cNvPr id="15" name="Rectangle 14"/>
          <p:cNvSpPr/>
          <p:nvPr/>
        </p:nvSpPr>
        <p:spPr>
          <a:xfrm>
            <a:off x="7052063" y="3108189"/>
            <a:ext cx="1592929" cy="1159567"/>
          </a:xfrm>
          <a:prstGeom prst="rect">
            <a:avLst/>
          </a:prstGeom>
          <a:solidFill>
            <a:schemeClr val="tx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bg1"/>
                </a:solidFill>
              </a:rPr>
              <a:t>Ndimo Desk </a:t>
            </a:r>
          </a:p>
        </p:txBody>
      </p:sp>
      <p:sp>
        <p:nvSpPr>
          <p:cNvPr id="51" name="Rectangle 50"/>
          <p:cNvSpPr/>
          <p:nvPr/>
        </p:nvSpPr>
        <p:spPr>
          <a:xfrm>
            <a:off x="1952726" y="3123429"/>
            <a:ext cx="1592929" cy="1159567"/>
          </a:xfrm>
          <a:prstGeom prst="rect">
            <a:avLst/>
          </a:prstGeom>
          <a:solidFill>
            <a:schemeClr val="accent2">
              <a:lumMod val="60000"/>
              <a:lumOff val="40000"/>
            </a:schemeClr>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Demand Led Public / Private Agri-Skills Unit</a:t>
            </a:r>
          </a:p>
        </p:txBody>
      </p:sp>
      <p:sp>
        <p:nvSpPr>
          <p:cNvPr id="52" name="Rectangle 51"/>
          <p:cNvSpPr/>
          <p:nvPr/>
        </p:nvSpPr>
        <p:spPr>
          <a:xfrm>
            <a:off x="3682985" y="3108188"/>
            <a:ext cx="1592929" cy="1159567"/>
          </a:xfrm>
          <a:prstGeom prst="rect">
            <a:avLst/>
          </a:prstGeom>
          <a:solidFill>
            <a:schemeClr val="tx1">
              <a:lumMod val="95000"/>
              <a:lumOff val="5000"/>
            </a:schemeClr>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solidFill>
                  <a:schemeClr val="bg1"/>
                </a:solidFill>
              </a:rPr>
              <a:t>Re-engineering Development finance</a:t>
            </a:r>
            <a:endParaRPr lang="en-ZA" dirty="0">
              <a:solidFill>
                <a:schemeClr val="bg1"/>
              </a:solidFill>
            </a:endParaRPr>
          </a:p>
        </p:txBody>
      </p:sp>
      <p:sp>
        <p:nvSpPr>
          <p:cNvPr id="57" name="Rectangle 56"/>
          <p:cNvSpPr/>
          <p:nvPr/>
        </p:nvSpPr>
        <p:spPr>
          <a:xfrm>
            <a:off x="243661" y="3114391"/>
            <a:ext cx="1592929" cy="1159567"/>
          </a:xfrm>
          <a:prstGeom prst="rect">
            <a:avLst/>
          </a:prstGeom>
          <a:solidFill>
            <a:schemeClr val="accent2">
              <a:lumMod val="75000"/>
            </a:schemeClr>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Livestock Skills and Knowledge Upgrading Programme </a:t>
            </a:r>
          </a:p>
        </p:txBody>
      </p:sp>
      <p:sp>
        <p:nvSpPr>
          <p:cNvPr id="58" name="Freeform 1009"/>
          <p:cNvSpPr>
            <a:spLocks noChangeAspect="1" noEditPoints="1"/>
          </p:cNvSpPr>
          <p:nvPr/>
        </p:nvSpPr>
        <p:spPr bwMode="auto">
          <a:xfrm>
            <a:off x="5274038" y="2784330"/>
            <a:ext cx="357009" cy="476033"/>
          </a:xfrm>
          <a:custGeom>
            <a:avLst/>
            <a:gdLst>
              <a:gd name="T0" fmla="*/ 227 w 512"/>
              <a:gd name="T1" fmla="*/ 228 h 512"/>
              <a:gd name="T2" fmla="*/ 229 w 512"/>
              <a:gd name="T3" fmla="*/ 232 h 512"/>
              <a:gd name="T4" fmla="*/ 227 w 512"/>
              <a:gd name="T5" fmla="*/ 235 h 512"/>
              <a:gd name="T6" fmla="*/ 214 w 512"/>
              <a:gd name="T7" fmla="*/ 254 h 512"/>
              <a:gd name="T8" fmla="*/ 128 w 512"/>
              <a:gd name="T9" fmla="*/ 208 h 512"/>
              <a:gd name="T10" fmla="*/ 219 w 512"/>
              <a:gd name="T11" fmla="*/ 211 h 512"/>
              <a:gd name="T12" fmla="*/ 226 w 512"/>
              <a:gd name="T13" fmla="*/ 218 h 512"/>
              <a:gd name="T14" fmla="*/ 227 w 512"/>
              <a:gd name="T15" fmla="*/ 228 h 512"/>
              <a:gd name="T16" fmla="*/ 257 w 512"/>
              <a:gd name="T17" fmla="*/ 183 h 512"/>
              <a:gd name="T18" fmla="*/ 248 w 512"/>
              <a:gd name="T19" fmla="*/ 223 h 512"/>
              <a:gd name="T20" fmla="*/ 248 w 512"/>
              <a:gd name="T21" fmla="*/ 223 h 512"/>
              <a:gd name="T22" fmla="*/ 266 w 512"/>
              <a:gd name="T23" fmla="*/ 248 h 512"/>
              <a:gd name="T24" fmla="*/ 385 w 512"/>
              <a:gd name="T25" fmla="*/ 172 h 512"/>
              <a:gd name="T26" fmla="*/ 319 w 512"/>
              <a:gd name="T27" fmla="*/ 165 h 512"/>
              <a:gd name="T28" fmla="*/ 257 w 512"/>
              <a:gd name="T29" fmla="*/ 183 h 512"/>
              <a:gd name="T30" fmla="*/ 512 w 512"/>
              <a:gd name="T31" fmla="*/ 256 h 512"/>
              <a:gd name="T32" fmla="*/ 256 w 512"/>
              <a:gd name="T33" fmla="*/ 512 h 512"/>
              <a:gd name="T34" fmla="*/ 0 w 512"/>
              <a:gd name="T35" fmla="*/ 256 h 512"/>
              <a:gd name="T36" fmla="*/ 256 w 512"/>
              <a:gd name="T37" fmla="*/ 0 h 512"/>
              <a:gd name="T38" fmla="*/ 512 w 512"/>
              <a:gd name="T39" fmla="*/ 256 h 512"/>
              <a:gd name="T40" fmla="*/ 415 w 512"/>
              <a:gd name="T41" fmla="*/ 163 h 512"/>
              <a:gd name="T42" fmla="*/ 407 w 512"/>
              <a:gd name="T43" fmla="*/ 155 h 512"/>
              <a:gd name="T44" fmla="*/ 242 w 512"/>
              <a:gd name="T45" fmla="*/ 168 h 512"/>
              <a:gd name="T46" fmla="*/ 228 w 512"/>
              <a:gd name="T47" fmla="*/ 192 h 512"/>
              <a:gd name="T48" fmla="*/ 104 w 512"/>
              <a:gd name="T49" fmla="*/ 191 h 512"/>
              <a:gd name="T50" fmla="*/ 96 w 512"/>
              <a:gd name="T51" fmla="*/ 199 h 512"/>
              <a:gd name="T52" fmla="*/ 99 w 512"/>
              <a:gd name="T53" fmla="*/ 209 h 512"/>
              <a:gd name="T54" fmla="*/ 209 w 512"/>
              <a:gd name="T55" fmla="*/ 276 h 512"/>
              <a:gd name="T56" fmla="*/ 220 w 512"/>
              <a:gd name="T57" fmla="*/ 275 h 512"/>
              <a:gd name="T58" fmla="*/ 224 w 512"/>
              <a:gd name="T59" fmla="*/ 274 h 512"/>
              <a:gd name="T60" fmla="*/ 224 w 512"/>
              <a:gd name="T61" fmla="*/ 405 h 512"/>
              <a:gd name="T62" fmla="*/ 234 w 512"/>
              <a:gd name="T63" fmla="*/ 416 h 512"/>
              <a:gd name="T64" fmla="*/ 245 w 512"/>
              <a:gd name="T65" fmla="*/ 405 h 512"/>
              <a:gd name="T66" fmla="*/ 245 w 512"/>
              <a:gd name="T67" fmla="*/ 261 h 512"/>
              <a:gd name="T68" fmla="*/ 260 w 512"/>
              <a:gd name="T69" fmla="*/ 269 h 512"/>
              <a:gd name="T70" fmla="*/ 271 w 512"/>
              <a:gd name="T71" fmla="*/ 270 h 512"/>
              <a:gd name="T72" fmla="*/ 413 w 512"/>
              <a:gd name="T73" fmla="*/ 173 h 512"/>
              <a:gd name="T74" fmla="*/ 415 w 512"/>
              <a:gd name="T75" fmla="*/ 16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2" h="512">
                <a:moveTo>
                  <a:pt x="227" y="228"/>
                </a:moveTo>
                <a:cubicBezTo>
                  <a:pt x="228" y="230"/>
                  <a:pt x="228" y="231"/>
                  <a:pt x="229" y="232"/>
                </a:cubicBezTo>
                <a:cubicBezTo>
                  <a:pt x="228" y="233"/>
                  <a:pt x="228" y="234"/>
                  <a:pt x="227" y="235"/>
                </a:cubicBezTo>
                <a:cubicBezTo>
                  <a:pt x="224" y="252"/>
                  <a:pt x="217" y="254"/>
                  <a:pt x="214" y="254"/>
                </a:cubicBezTo>
                <a:cubicBezTo>
                  <a:pt x="195" y="260"/>
                  <a:pt x="156" y="233"/>
                  <a:pt x="128" y="208"/>
                </a:cubicBezTo>
                <a:cubicBezTo>
                  <a:pt x="187" y="196"/>
                  <a:pt x="211" y="204"/>
                  <a:pt x="219" y="211"/>
                </a:cubicBezTo>
                <a:cubicBezTo>
                  <a:pt x="222" y="213"/>
                  <a:pt x="224" y="216"/>
                  <a:pt x="226" y="218"/>
                </a:cubicBezTo>
                <a:cubicBezTo>
                  <a:pt x="226" y="223"/>
                  <a:pt x="227" y="227"/>
                  <a:pt x="227" y="228"/>
                </a:cubicBezTo>
                <a:close/>
                <a:moveTo>
                  <a:pt x="257" y="183"/>
                </a:moveTo>
                <a:cubicBezTo>
                  <a:pt x="242" y="199"/>
                  <a:pt x="248" y="222"/>
                  <a:pt x="248" y="223"/>
                </a:cubicBezTo>
                <a:cubicBezTo>
                  <a:pt x="248" y="223"/>
                  <a:pt x="248" y="223"/>
                  <a:pt x="248" y="223"/>
                </a:cubicBezTo>
                <a:cubicBezTo>
                  <a:pt x="253" y="245"/>
                  <a:pt x="263" y="248"/>
                  <a:pt x="266" y="248"/>
                </a:cubicBezTo>
                <a:cubicBezTo>
                  <a:pt x="293" y="255"/>
                  <a:pt x="348" y="210"/>
                  <a:pt x="385" y="172"/>
                </a:cubicBezTo>
                <a:cubicBezTo>
                  <a:pt x="358" y="167"/>
                  <a:pt x="336" y="165"/>
                  <a:pt x="319" y="165"/>
                </a:cubicBezTo>
                <a:cubicBezTo>
                  <a:pt x="284" y="165"/>
                  <a:pt x="266" y="174"/>
                  <a:pt x="257" y="183"/>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5" y="163"/>
                </a:moveTo>
                <a:cubicBezTo>
                  <a:pt x="414" y="159"/>
                  <a:pt x="411" y="156"/>
                  <a:pt x="407" y="155"/>
                </a:cubicBezTo>
                <a:cubicBezTo>
                  <a:pt x="324" y="136"/>
                  <a:pt x="268" y="140"/>
                  <a:pt x="242" y="168"/>
                </a:cubicBezTo>
                <a:cubicBezTo>
                  <a:pt x="235" y="176"/>
                  <a:pt x="231" y="184"/>
                  <a:pt x="228" y="192"/>
                </a:cubicBezTo>
                <a:cubicBezTo>
                  <a:pt x="205" y="177"/>
                  <a:pt x="163" y="177"/>
                  <a:pt x="104" y="191"/>
                </a:cubicBezTo>
                <a:cubicBezTo>
                  <a:pt x="100" y="192"/>
                  <a:pt x="97" y="195"/>
                  <a:pt x="96" y="199"/>
                </a:cubicBezTo>
                <a:cubicBezTo>
                  <a:pt x="95" y="202"/>
                  <a:pt x="96" y="206"/>
                  <a:pt x="99" y="209"/>
                </a:cubicBezTo>
                <a:cubicBezTo>
                  <a:pt x="106" y="217"/>
                  <a:pt x="166" y="276"/>
                  <a:pt x="209" y="276"/>
                </a:cubicBezTo>
                <a:cubicBezTo>
                  <a:pt x="213" y="276"/>
                  <a:pt x="217" y="276"/>
                  <a:pt x="220" y="275"/>
                </a:cubicBezTo>
                <a:cubicBezTo>
                  <a:pt x="221" y="275"/>
                  <a:pt x="222" y="274"/>
                  <a:pt x="224" y="274"/>
                </a:cubicBezTo>
                <a:cubicBezTo>
                  <a:pt x="224" y="405"/>
                  <a:pt x="224" y="405"/>
                  <a:pt x="224" y="405"/>
                </a:cubicBezTo>
                <a:cubicBezTo>
                  <a:pt x="224" y="411"/>
                  <a:pt x="228" y="416"/>
                  <a:pt x="234" y="416"/>
                </a:cubicBezTo>
                <a:cubicBezTo>
                  <a:pt x="240" y="416"/>
                  <a:pt x="245" y="411"/>
                  <a:pt x="245" y="405"/>
                </a:cubicBezTo>
                <a:cubicBezTo>
                  <a:pt x="245" y="261"/>
                  <a:pt x="245" y="261"/>
                  <a:pt x="245" y="261"/>
                </a:cubicBezTo>
                <a:cubicBezTo>
                  <a:pt x="249" y="265"/>
                  <a:pt x="255" y="268"/>
                  <a:pt x="260" y="269"/>
                </a:cubicBezTo>
                <a:cubicBezTo>
                  <a:pt x="264" y="270"/>
                  <a:pt x="268" y="270"/>
                  <a:pt x="271" y="270"/>
                </a:cubicBezTo>
                <a:cubicBezTo>
                  <a:pt x="325" y="270"/>
                  <a:pt x="404" y="183"/>
                  <a:pt x="413" y="173"/>
                </a:cubicBezTo>
                <a:cubicBezTo>
                  <a:pt x="415" y="170"/>
                  <a:pt x="416" y="166"/>
                  <a:pt x="415" y="163"/>
                </a:cubicBezTo>
                <a:close/>
              </a:path>
            </a:pathLst>
          </a:custGeom>
          <a:solidFill>
            <a:schemeClr val="accent1">
              <a:lumMod val="50000"/>
            </a:schemeClr>
          </a:solidFill>
          <a:ln>
            <a:solidFill>
              <a:schemeClr val="bg1"/>
            </a:solid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schemeClr val="bg1"/>
              </a:solidFill>
              <a:effectLst/>
              <a:uLnTx/>
              <a:uFillTx/>
              <a:latin typeface="Verdana"/>
            </a:endParaRPr>
          </a:p>
        </p:txBody>
      </p:sp>
      <p:sp>
        <p:nvSpPr>
          <p:cNvPr id="59" name="Freeform 562"/>
          <p:cNvSpPr>
            <a:spLocks noChangeAspect="1" noEditPoints="1"/>
          </p:cNvSpPr>
          <p:nvPr/>
        </p:nvSpPr>
        <p:spPr bwMode="auto">
          <a:xfrm>
            <a:off x="3604610" y="2807741"/>
            <a:ext cx="357009" cy="476033"/>
          </a:xfrm>
          <a:custGeom>
            <a:avLst/>
            <a:gdLst>
              <a:gd name="T0" fmla="*/ 362 w 512"/>
              <a:gd name="T1" fmla="*/ 245 h 512"/>
              <a:gd name="T2" fmla="*/ 222 w 512"/>
              <a:gd name="T3" fmla="*/ 245 h 512"/>
              <a:gd name="T4" fmla="*/ 245 w 512"/>
              <a:gd name="T5" fmla="*/ 298 h 512"/>
              <a:gd name="T6" fmla="*/ 238 w 512"/>
              <a:gd name="T7" fmla="*/ 330 h 512"/>
              <a:gd name="T8" fmla="*/ 331 w 512"/>
              <a:gd name="T9" fmla="*/ 330 h 512"/>
              <a:gd name="T10" fmla="*/ 362 w 512"/>
              <a:gd name="T11" fmla="*/ 299 h 512"/>
              <a:gd name="T12" fmla="*/ 362 w 512"/>
              <a:gd name="T13" fmla="*/ 245 h 512"/>
              <a:gd name="T14" fmla="*/ 330 w 512"/>
              <a:gd name="T15" fmla="*/ 288 h 512"/>
              <a:gd name="T16" fmla="*/ 309 w 512"/>
              <a:gd name="T17" fmla="*/ 288 h 512"/>
              <a:gd name="T18" fmla="*/ 298 w 512"/>
              <a:gd name="T19" fmla="*/ 277 h 512"/>
              <a:gd name="T20" fmla="*/ 309 w 512"/>
              <a:gd name="T21" fmla="*/ 266 h 512"/>
              <a:gd name="T22" fmla="*/ 330 w 512"/>
              <a:gd name="T23" fmla="*/ 266 h 512"/>
              <a:gd name="T24" fmla="*/ 341 w 512"/>
              <a:gd name="T25" fmla="*/ 277 h 512"/>
              <a:gd name="T26" fmla="*/ 330 w 512"/>
              <a:gd name="T27" fmla="*/ 288 h 512"/>
              <a:gd name="T28" fmla="*/ 224 w 512"/>
              <a:gd name="T29" fmla="*/ 298 h 512"/>
              <a:gd name="T30" fmla="*/ 170 w 512"/>
              <a:gd name="T31" fmla="*/ 352 h 512"/>
              <a:gd name="T32" fmla="*/ 117 w 512"/>
              <a:gd name="T33" fmla="*/ 298 h 512"/>
              <a:gd name="T34" fmla="*/ 170 w 512"/>
              <a:gd name="T35" fmla="*/ 245 h 512"/>
              <a:gd name="T36" fmla="*/ 224 w 512"/>
              <a:gd name="T37" fmla="*/ 298 h 512"/>
              <a:gd name="T38" fmla="*/ 170 w 512"/>
              <a:gd name="T39" fmla="*/ 224 h 512"/>
              <a:gd name="T40" fmla="*/ 161 w 512"/>
              <a:gd name="T41" fmla="*/ 224 h 512"/>
              <a:gd name="T42" fmla="*/ 169 w 512"/>
              <a:gd name="T43" fmla="*/ 160 h 512"/>
              <a:gd name="T44" fmla="*/ 224 w 512"/>
              <a:gd name="T45" fmla="*/ 160 h 512"/>
              <a:gd name="T46" fmla="*/ 224 w 512"/>
              <a:gd name="T47" fmla="*/ 163 h 512"/>
              <a:gd name="T48" fmla="*/ 242 w 512"/>
              <a:gd name="T49" fmla="*/ 224 h 512"/>
              <a:gd name="T50" fmla="*/ 181 w 512"/>
              <a:gd name="T51" fmla="*/ 224 h 512"/>
              <a:gd name="T52" fmla="*/ 179 w 512"/>
              <a:gd name="T53" fmla="*/ 224 h 512"/>
              <a:gd name="T54" fmla="*/ 170 w 512"/>
              <a:gd name="T55" fmla="*/ 224 h 512"/>
              <a:gd name="T56" fmla="*/ 256 w 512"/>
              <a:gd name="T57" fmla="*/ 0 h 512"/>
              <a:gd name="T58" fmla="*/ 0 w 512"/>
              <a:gd name="T59" fmla="*/ 256 h 512"/>
              <a:gd name="T60" fmla="*/ 256 w 512"/>
              <a:gd name="T61" fmla="*/ 512 h 512"/>
              <a:gd name="T62" fmla="*/ 512 w 512"/>
              <a:gd name="T63" fmla="*/ 256 h 512"/>
              <a:gd name="T64" fmla="*/ 256 w 512"/>
              <a:gd name="T65" fmla="*/ 0 h 512"/>
              <a:gd name="T66" fmla="*/ 368 w 512"/>
              <a:gd name="T67" fmla="*/ 373 h 512"/>
              <a:gd name="T68" fmla="*/ 334 w 512"/>
              <a:gd name="T69" fmla="*/ 352 h 512"/>
              <a:gd name="T70" fmla="*/ 224 w 512"/>
              <a:gd name="T71" fmla="*/ 352 h 512"/>
              <a:gd name="T72" fmla="*/ 223 w 512"/>
              <a:gd name="T73" fmla="*/ 351 h 512"/>
              <a:gd name="T74" fmla="*/ 170 w 512"/>
              <a:gd name="T75" fmla="*/ 373 h 512"/>
              <a:gd name="T76" fmla="*/ 96 w 512"/>
              <a:gd name="T77" fmla="*/ 298 h 512"/>
              <a:gd name="T78" fmla="*/ 139 w 512"/>
              <a:gd name="T79" fmla="*/ 231 h 512"/>
              <a:gd name="T80" fmla="*/ 149 w 512"/>
              <a:gd name="T81" fmla="*/ 148 h 512"/>
              <a:gd name="T82" fmla="*/ 160 w 512"/>
              <a:gd name="T83" fmla="*/ 138 h 512"/>
              <a:gd name="T84" fmla="*/ 224 w 512"/>
              <a:gd name="T85" fmla="*/ 138 h 512"/>
              <a:gd name="T86" fmla="*/ 245 w 512"/>
              <a:gd name="T87" fmla="*/ 158 h 512"/>
              <a:gd name="T88" fmla="*/ 264 w 512"/>
              <a:gd name="T89" fmla="*/ 224 h 512"/>
              <a:gd name="T90" fmla="*/ 320 w 512"/>
              <a:gd name="T91" fmla="*/ 224 h 512"/>
              <a:gd name="T92" fmla="*/ 320 w 512"/>
              <a:gd name="T93" fmla="*/ 170 h 512"/>
              <a:gd name="T94" fmla="*/ 309 w 512"/>
              <a:gd name="T95" fmla="*/ 160 h 512"/>
              <a:gd name="T96" fmla="*/ 320 w 512"/>
              <a:gd name="T97" fmla="*/ 149 h 512"/>
              <a:gd name="T98" fmla="*/ 341 w 512"/>
              <a:gd name="T99" fmla="*/ 170 h 512"/>
              <a:gd name="T100" fmla="*/ 341 w 512"/>
              <a:gd name="T101" fmla="*/ 224 h 512"/>
              <a:gd name="T102" fmla="*/ 362 w 512"/>
              <a:gd name="T103" fmla="*/ 224 h 512"/>
              <a:gd name="T104" fmla="*/ 384 w 512"/>
              <a:gd name="T105" fmla="*/ 245 h 512"/>
              <a:gd name="T106" fmla="*/ 384 w 512"/>
              <a:gd name="T107" fmla="*/ 302 h 512"/>
              <a:gd name="T108" fmla="*/ 405 w 512"/>
              <a:gd name="T109" fmla="*/ 336 h 512"/>
              <a:gd name="T110" fmla="*/ 368 w 512"/>
              <a:gd name="T111" fmla="*/ 373 h 512"/>
              <a:gd name="T112" fmla="*/ 384 w 512"/>
              <a:gd name="T113" fmla="*/ 336 h 512"/>
              <a:gd name="T114" fmla="*/ 368 w 512"/>
              <a:gd name="T115" fmla="*/ 352 h 512"/>
              <a:gd name="T116" fmla="*/ 352 w 512"/>
              <a:gd name="T117" fmla="*/ 336 h 512"/>
              <a:gd name="T118" fmla="*/ 368 w 512"/>
              <a:gd name="T119" fmla="*/ 320 h 512"/>
              <a:gd name="T120" fmla="*/ 384 w 512"/>
              <a:gd name="T121" fmla="*/ 33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2" h="512">
                <a:moveTo>
                  <a:pt x="362" y="245"/>
                </a:moveTo>
                <a:cubicBezTo>
                  <a:pt x="222" y="245"/>
                  <a:pt x="222" y="245"/>
                  <a:pt x="222" y="245"/>
                </a:cubicBezTo>
                <a:cubicBezTo>
                  <a:pt x="236" y="259"/>
                  <a:pt x="245" y="277"/>
                  <a:pt x="245" y="298"/>
                </a:cubicBezTo>
                <a:cubicBezTo>
                  <a:pt x="245" y="310"/>
                  <a:pt x="242" y="321"/>
                  <a:pt x="238" y="330"/>
                </a:cubicBezTo>
                <a:cubicBezTo>
                  <a:pt x="331" y="330"/>
                  <a:pt x="331" y="330"/>
                  <a:pt x="331" y="330"/>
                </a:cubicBezTo>
                <a:cubicBezTo>
                  <a:pt x="333" y="314"/>
                  <a:pt x="346" y="301"/>
                  <a:pt x="362" y="299"/>
                </a:cubicBezTo>
                <a:lnTo>
                  <a:pt x="362" y="245"/>
                </a:lnTo>
                <a:close/>
                <a:moveTo>
                  <a:pt x="330" y="288"/>
                </a:moveTo>
                <a:cubicBezTo>
                  <a:pt x="309" y="288"/>
                  <a:pt x="309" y="288"/>
                  <a:pt x="309" y="288"/>
                </a:cubicBezTo>
                <a:cubicBezTo>
                  <a:pt x="303" y="288"/>
                  <a:pt x="298" y="283"/>
                  <a:pt x="298" y="277"/>
                </a:cubicBezTo>
                <a:cubicBezTo>
                  <a:pt x="298" y="271"/>
                  <a:pt x="303" y="266"/>
                  <a:pt x="309" y="266"/>
                </a:cubicBezTo>
                <a:cubicBezTo>
                  <a:pt x="330" y="266"/>
                  <a:pt x="330" y="266"/>
                  <a:pt x="330" y="266"/>
                </a:cubicBezTo>
                <a:cubicBezTo>
                  <a:pt x="336" y="266"/>
                  <a:pt x="341" y="271"/>
                  <a:pt x="341" y="277"/>
                </a:cubicBezTo>
                <a:cubicBezTo>
                  <a:pt x="341" y="283"/>
                  <a:pt x="336" y="288"/>
                  <a:pt x="330" y="288"/>
                </a:cubicBezTo>
                <a:close/>
                <a:moveTo>
                  <a:pt x="224" y="298"/>
                </a:moveTo>
                <a:cubicBezTo>
                  <a:pt x="224" y="328"/>
                  <a:pt x="200" y="352"/>
                  <a:pt x="170" y="352"/>
                </a:cubicBezTo>
                <a:cubicBezTo>
                  <a:pt x="141" y="352"/>
                  <a:pt x="117" y="328"/>
                  <a:pt x="117" y="298"/>
                </a:cubicBezTo>
                <a:cubicBezTo>
                  <a:pt x="117" y="269"/>
                  <a:pt x="141" y="245"/>
                  <a:pt x="170" y="245"/>
                </a:cubicBezTo>
                <a:cubicBezTo>
                  <a:pt x="200" y="245"/>
                  <a:pt x="224" y="269"/>
                  <a:pt x="224" y="298"/>
                </a:cubicBezTo>
                <a:close/>
                <a:moveTo>
                  <a:pt x="170" y="224"/>
                </a:moveTo>
                <a:cubicBezTo>
                  <a:pt x="167" y="224"/>
                  <a:pt x="164" y="224"/>
                  <a:pt x="161" y="224"/>
                </a:cubicBezTo>
                <a:cubicBezTo>
                  <a:pt x="169" y="160"/>
                  <a:pt x="169" y="160"/>
                  <a:pt x="169" y="160"/>
                </a:cubicBezTo>
                <a:cubicBezTo>
                  <a:pt x="224" y="160"/>
                  <a:pt x="224" y="160"/>
                  <a:pt x="224" y="160"/>
                </a:cubicBezTo>
                <a:cubicBezTo>
                  <a:pt x="224" y="161"/>
                  <a:pt x="224" y="162"/>
                  <a:pt x="224" y="163"/>
                </a:cubicBezTo>
                <a:cubicBezTo>
                  <a:pt x="242" y="224"/>
                  <a:pt x="242" y="224"/>
                  <a:pt x="242" y="224"/>
                </a:cubicBezTo>
                <a:cubicBezTo>
                  <a:pt x="181" y="224"/>
                  <a:pt x="181" y="224"/>
                  <a:pt x="181" y="224"/>
                </a:cubicBezTo>
                <a:cubicBezTo>
                  <a:pt x="180" y="224"/>
                  <a:pt x="179" y="224"/>
                  <a:pt x="179" y="224"/>
                </a:cubicBezTo>
                <a:cubicBezTo>
                  <a:pt x="176" y="224"/>
                  <a:pt x="173" y="224"/>
                  <a:pt x="170" y="224"/>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68" y="373"/>
                </a:moveTo>
                <a:cubicBezTo>
                  <a:pt x="353" y="373"/>
                  <a:pt x="340" y="364"/>
                  <a:pt x="334" y="352"/>
                </a:cubicBezTo>
                <a:cubicBezTo>
                  <a:pt x="224" y="352"/>
                  <a:pt x="224" y="352"/>
                  <a:pt x="224" y="352"/>
                </a:cubicBezTo>
                <a:cubicBezTo>
                  <a:pt x="223" y="352"/>
                  <a:pt x="223" y="352"/>
                  <a:pt x="223" y="351"/>
                </a:cubicBezTo>
                <a:cubicBezTo>
                  <a:pt x="209" y="365"/>
                  <a:pt x="191" y="373"/>
                  <a:pt x="170" y="373"/>
                </a:cubicBezTo>
                <a:cubicBezTo>
                  <a:pt x="129" y="373"/>
                  <a:pt x="96" y="340"/>
                  <a:pt x="96" y="298"/>
                </a:cubicBezTo>
                <a:cubicBezTo>
                  <a:pt x="96" y="268"/>
                  <a:pt x="113" y="243"/>
                  <a:pt x="139" y="231"/>
                </a:cubicBezTo>
                <a:cubicBezTo>
                  <a:pt x="149" y="148"/>
                  <a:pt x="149" y="148"/>
                  <a:pt x="149" y="148"/>
                </a:cubicBezTo>
                <a:cubicBezTo>
                  <a:pt x="150" y="142"/>
                  <a:pt x="154" y="138"/>
                  <a:pt x="160" y="138"/>
                </a:cubicBezTo>
                <a:cubicBezTo>
                  <a:pt x="224" y="138"/>
                  <a:pt x="224" y="138"/>
                  <a:pt x="224" y="138"/>
                </a:cubicBezTo>
                <a:cubicBezTo>
                  <a:pt x="235" y="138"/>
                  <a:pt x="244" y="147"/>
                  <a:pt x="245" y="158"/>
                </a:cubicBezTo>
                <a:cubicBezTo>
                  <a:pt x="264" y="224"/>
                  <a:pt x="264" y="224"/>
                  <a:pt x="264" y="224"/>
                </a:cubicBezTo>
                <a:cubicBezTo>
                  <a:pt x="320" y="224"/>
                  <a:pt x="320" y="224"/>
                  <a:pt x="320" y="224"/>
                </a:cubicBezTo>
                <a:cubicBezTo>
                  <a:pt x="320" y="170"/>
                  <a:pt x="320" y="170"/>
                  <a:pt x="320" y="170"/>
                </a:cubicBezTo>
                <a:cubicBezTo>
                  <a:pt x="314" y="170"/>
                  <a:pt x="309" y="166"/>
                  <a:pt x="309" y="160"/>
                </a:cubicBezTo>
                <a:cubicBezTo>
                  <a:pt x="309" y="154"/>
                  <a:pt x="314" y="149"/>
                  <a:pt x="320" y="149"/>
                </a:cubicBezTo>
                <a:cubicBezTo>
                  <a:pt x="331" y="149"/>
                  <a:pt x="341" y="159"/>
                  <a:pt x="341" y="170"/>
                </a:cubicBezTo>
                <a:cubicBezTo>
                  <a:pt x="341" y="224"/>
                  <a:pt x="341" y="224"/>
                  <a:pt x="341" y="224"/>
                </a:cubicBezTo>
                <a:cubicBezTo>
                  <a:pt x="362" y="224"/>
                  <a:pt x="362" y="224"/>
                  <a:pt x="362" y="224"/>
                </a:cubicBezTo>
                <a:cubicBezTo>
                  <a:pt x="374" y="224"/>
                  <a:pt x="384" y="233"/>
                  <a:pt x="384" y="245"/>
                </a:cubicBezTo>
                <a:cubicBezTo>
                  <a:pt x="384" y="302"/>
                  <a:pt x="384" y="302"/>
                  <a:pt x="384" y="302"/>
                </a:cubicBezTo>
                <a:cubicBezTo>
                  <a:pt x="396" y="308"/>
                  <a:pt x="405" y="321"/>
                  <a:pt x="405" y="336"/>
                </a:cubicBezTo>
                <a:cubicBezTo>
                  <a:pt x="405" y="356"/>
                  <a:pt x="388" y="373"/>
                  <a:pt x="368" y="373"/>
                </a:cubicBezTo>
                <a:close/>
                <a:moveTo>
                  <a:pt x="384" y="336"/>
                </a:moveTo>
                <a:cubicBezTo>
                  <a:pt x="384" y="344"/>
                  <a:pt x="376" y="352"/>
                  <a:pt x="368" y="352"/>
                </a:cubicBezTo>
                <a:cubicBezTo>
                  <a:pt x="359" y="352"/>
                  <a:pt x="352" y="344"/>
                  <a:pt x="352" y="336"/>
                </a:cubicBezTo>
                <a:cubicBezTo>
                  <a:pt x="352" y="327"/>
                  <a:pt x="359" y="320"/>
                  <a:pt x="368" y="320"/>
                </a:cubicBezTo>
                <a:cubicBezTo>
                  <a:pt x="376" y="320"/>
                  <a:pt x="384" y="327"/>
                  <a:pt x="384" y="336"/>
                </a:cubicBezTo>
                <a:close/>
              </a:path>
            </a:pathLst>
          </a:custGeom>
          <a:solidFill>
            <a:schemeClr val="tx1">
              <a:lumMod val="95000"/>
              <a:lumOff val="5000"/>
            </a:schemeClr>
          </a:solidFill>
          <a:ln w="3175">
            <a:solidFill>
              <a:schemeClr val="bg1"/>
            </a:solidFill>
          </a:ln>
          <a:extLst/>
        </p:spPr>
        <p:txBody>
          <a:bodyPr vert="horz" wrap="square" lIns="91440" tIns="45720" rIns="91440" bIns="45720" numCol="1" anchor="t" anchorCtr="0" compatLnSpc="1">
            <a:prstTxWarp prst="textNoShape">
              <a:avLst/>
            </a:prstTxWarp>
          </a:bodyPr>
          <a:lstStyle/>
          <a:p>
            <a:endParaRPr lang="en-GB" sz="1400"/>
          </a:p>
        </p:txBody>
      </p:sp>
      <p:sp>
        <p:nvSpPr>
          <p:cNvPr id="60" name="Freeform 562"/>
          <p:cNvSpPr>
            <a:spLocks noChangeAspect="1" noEditPoints="1"/>
          </p:cNvSpPr>
          <p:nvPr/>
        </p:nvSpPr>
        <p:spPr bwMode="auto">
          <a:xfrm>
            <a:off x="6960453" y="2810546"/>
            <a:ext cx="357009" cy="476033"/>
          </a:xfrm>
          <a:custGeom>
            <a:avLst/>
            <a:gdLst>
              <a:gd name="T0" fmla="*/ 362 w 512"/>
              <a:gd name="T1" fmla="*/ 245 h 512"/>
              <a:gd name="T2" fmla="*/ 222 w 512"/>
              <a:gd name="T3" fmla="*/ 245 h 512"/>
              <a:gd name="T4" fmla="*/ 245 w 512"/>
              <a:gd name="T5" fmla="*/ 298 h 512"/>
              <a:gd name="T6" fmla="*/ 238 w 512"/>
              <a:gd name="T7" fmla="*/ 330 h 512"/>
              <a:gd name="T8" fmla="*/ 331 w 512"/>
              <a:gd name="T9" fmla="*/ 330 h 512"/>
              <a:gd name="T10" fmla="*/ 362 w 512"/>
              <a:gd name="T11" fmla="*/ 299 h 512"/>
              <a:gd name="T12" fmla="*/ 362 w 512"/>
              <a:gd name="T13" fmla="*/ 245 h 512"/>
              <a:gd name="T14" fmla="*/ 330 w 512"/>
              <a:gd name="T15" fmla="*/ 288 h 512"/>
              <a:gd name="T16" fmla="*/ 309 w 512"/>
              <a:gd name="T17" fmla="*/ 288 h 512"/>
              <a:gd name="T18" fmla="*/ 298 w 512"/>
              <a:gd name="T19" fmla="*/ 277 h 512"/>
              <a:gd name="T20" fmla="*/ 309 w 512"/>
              <a:gd name="T21" fmla="*/ 266 h 512"/>
              <a:gd name="T22" fmla="*/ 330 w 512"/>
              <a:gd name="T23" fmla="*/ 266 h 512"/>
              <a:gd name="T24" fmla="*/ 341 w 512"/>
              <a:gd name="T25" fmla="*/ 277 h 512"/>
              <a:gd name="T26" fmla="*/ 330 w 512"/>
              <a:gd name="T27" fmla="*/ 288 h 512"/>
              <a:gd name="T28" fmla="*/ 224 w 512"/>
              <a:gd name="T29" fmla="*/ 298 h 512"/>
              <a:gd name="T30" fmla="*/ 170 w 512"/>
              <a:gd name="T31" fmla="*/ 352 h 512"/>
              <a:gd name="T32" fmla="*/ 117 w 512"/>
              <a:gd name="T33" fmla="*/ 298 h 512"/>
              <a:gd name="T34" fmla="*/ 170 w 512"/>
              <a:gd name="T35" fmla="*/ 245 h 512"/>
              <a:gd name="T36" fmla="*/ 224 w 512"/>
              <a:gd name="T37" fmla="*/ 298 h 512"/>
              <a:gd name="T38" fmla="*/ 170 w 512"/>
              <a:gd name="T39" fmla="*/ 224 h 512"/>
              <a:gd name="T40" fmla="*/ 161 w 512"/>
              <a:gd name="T41" fmla="*/ 224 h 512"/>
              <a:gd name="T42" fmla="*/ 169 w 512"/>
              <a:gd name="T43" fmla="*/ 160 h 512"/>
              <a:gd name="T44" fmla="*/ 224 w 512"/>
              <a:gd name="T45" fmla="*/ 160 h 512"/>
              <a:gd name="T46" fmla="*/ 224 w 512"/>
              <a:gd name="T47" fmla="*/ 163 h 512"/>
              <a:gd name="T48" fmla="*/ 242 w 512"/>
              <a:gd name="T49" fmla="*/ 224 h 512"/>
              <a:gd name="T50" fmla="*/ 181 w 512"/>
              <a:gd name="T51" fmla="*/ 224 h 512"/>
              <a:gd name="T52" fmla="*/ 179 w 512"/>
              <a:gd name="T53" fmla="*/ 224 h 512"/>
              <a:gd name="T54" fmla="*/ 170 w 512"/>
              <a:gd name="T55" fmla="*/ 224 h 512"/>
              <a:gd name="T56" fmla="*/ 256 w 512"/>
              <a:gd name="T57" fmla="*/ 0 h 512"/>
              <a:gd name="T58" fmla="*/ 0 w 512"/>
              <a:gd name="T59" fmla="*/ 256 h 512"/>
              <a:gd name="T60" fmla="*/ 256 w 512"/>
              <a:gd name="T61" fmla="*/ 512 h 512"/>
              <a:gd name="T62" fmla="*/ 512 w 512"/>
              <a:gd name="T63" fmla="*/ 256 h 512"/>
              <a:gd name="T64" fmla="*/ 256 w 512"/>
              <a:gd name="T65" fmla="*/ 0 h 512"/>
              <a:gd name="T66" fmla="*/ 368 w 512"/>
              <a:gd name="T67" fmla="*/ 373 h 512"/>
              <a:gd name="T68" fmla="*/ 334 w 512"/>
              <a:gd name="T69" fmla="*/ 352 h 512"/>
              <a:gd name="T70" fmla="*/ 224 w 512"/>
              <a:gd name="T71" fmla="*/ 352 h 512"/>
              <a:gd name="T72" fmla="*/ 223 w 512"/>
              <a:gd name="T73" fmla="*/ 351 h 512"/>
              <a:gd name="T74" fmla="*/ 170 w 512"/>
              <a:gd name="T75" fmla="*/ 373 h 512"/>
              <a:gd name="T76" fmla="*/ 96 w 512"/>
              <a:gd name="T77" fmla="*/ 298 h 512"/>
              <a:gd name="T78" fmla="*/ 139 w 512"/>
              <a:gd name="T79" fmla="*/ 231 h 512"/>
              <a:gd name="T80" fmla="*/ 149 w 512"/>
              <a:gd name="T81" fmla="*/ 148 h 512"/>
              <a:gd name="T82" fmla="*/ 160 w 512"/>
              <a:gd name="T83" fmla="*/ 138 h 512"/>
              <a:gd name="T84" fmla="*/ 224 w 512"/>
              <a:gd name="T85" fmla="*/ 138 h 512"/>
              <a:gd name="T86" fmla="*/ 245 w 512"/>
              <a:gd name="T87" fmla="*/ 158 h 512"/>
              <a:gd name="T88" fmla="*/ 264 w 512"/>
              <a:gd name="T89" fmla="*/ 224 h 512"/>
              <a:gd name="T90" fmla="*/ 320 w 512"/>
              <a:gd name="T91" fmla="*/ 224 h 512"/>
              <a:gd name="T92" fmla="*/ 320 w 512"/>
              <a:gd name="T93" fmla="*/ 170 h 512"/>
              <a:gd name="T94" fmla="*/ 309 w 512"/>
              <a:gd name="T95" fmla="*/ 160 h 512"/>
              <a:gd name="T96" fmla="*/ 320 w 512"/>
              <a:gd name="T97" fmla="*/ 149 h 512"/>
              <a:gd name="T98" fmla="*/ 341 w 512"/>
              <a:gd name="T99" fmla="*/ 170 h 512"/>
              <a:gd name="T100" fmla="*/ 341 w 512"/>
              <a:gd name="T101" fmla="*/ 224 h 512"/>
              <a:gd name="T102" fmla="*/ 362 w 512"/>
              <a:gd name="T103" fmla="*/ 224 h 512"/>
              <a:gd name="T104" fmla="*/ 384 w 512"/>
              <a:gd name="T105" fmla="*/ 245 h 512"/>
              <a:gd name="T106" fmla="*/ 384 w 512"/>
              <a:gd name="T107" fmla="*/ 302 h 512"/>
              <a:gd name="T108" fmla="*/ 405 w 512"/>
              <a:gd name="T109" fmla="*/ 336 h 512"/>
              <a:gd name="T110" fmla="*/ 368 w 512"/>
              <a:gd name="T111" fmla="*/ 373 h 512"/>
              <a:gd name="T112" fmla="*/ 384 w 512"/>
              <a:gd name="T113" fmla="*/ 336 h 512"/>
              <a:gd name="T114" fmla="*/ 368 w 512"/>
              <a:gd name="T115" fmla="*/ 352 h 512"/>
              <a:gd name="T116" fmla="*/ 352 w 512"/>
              <a:gd name="T117" fmla="*/ 336 h 512"/>
              <a:gd name="T118" fmla="*/ 368 w 512"/>
              <a:gd name="T119" fmla="*/ 320 h 512"/>
              <a:gd name="T120" fmla="*/ 384 w 512"/>
              <a:gd name="T121" fmla="*/ 33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2" h="512">
                <a:moveTo>
                  <a:pt x="362" y="245"/>
                </a:moveTo>
                <a:cubicBezTo>
                  <a:pt x="222" y="245"/>
                  <a:pt x="222" y="245"/>
                  <a:pt x="222" y="245"/>
                </a:cubicBezTo>
                <a:cubicBezTo>
                  <a:pt x="236" y="259"/>
                  <a:pt x="245" y="277"/>
                  <a:pt x="245" y="298"/>
                </a:cubicBezTo>
                <a:cubicBezTo>
                  <a:pt x="245" y="310"/>
                  <a:pt x="242" y="321"/>
                  <a:pt x="238" y="330"/>
                </a:cubicBezTo>
                <a:cubicBezTo>
                  <a:pt x="331" y="330"/>
                  <a:pt x="331" y="330"/>
                  <a:pt x="331" y="330"/>
                </a:cubicBezTo>
                <a:cubicBezTo>
                  <a:pt x="333" y="314"/>
                  <a:pt x="346" y="301"/>
                  <a:pt x="362" y="299"/>
                </a:cubicBezTo>
                <a:lnTo>
                  <a:pt x="362" y="245"/>
                </a:lnTo>
                <a:close/>
                <a:moveTo>
                  <a:pt x="330" y="288"/>
                </a:moveTo>
                <a:cubicBezTo>
                  <a:pt x="309" y="288"/>
                  <a:pt x="309" y="288"/>
                  <a:pt x="309" y="288"/>
                </a:cubicBezTo>
                <a:cubicBezTo>
                  <a:pt x="303" y="288"/>
                  <a:pt x="298" y="283"/>
                  <a:pt x="298" y="277"/>
                </a:cubicBezTo>
                <a:cubicBezTo>
                  <a:pt x="298" y="271"/>
                  <a:pt x="303" y="266"/>
                  <a:pt x="309" y="266"/>
                </a:cubicBezTo>
                <a:cubicBezTo>
                  <a:pt x="330" y="266"/>
                  <a:pt x="330" y="266"/>
                  <a:pt x="330" y="266"/>
                </a:cubicBezTo>
                <a:cubicBezTo>
                  <a:pt x="336" y="266"/>
                  <a:pt x="341" y="271"/>
                  <a:pt x="341" y="277"/>
                </a:cubicBezTo>
                <a:cubicBezTo>
                  <a:pt x="341" y="283"/>
                  <a:pt x="336" y="288"/>
                  <a:pt x="330" y="288"/>
                </a:cubicBezTo>
                <a:close/>
                <a:moveTo>
                  <a:pt x="224" y="298"/>
                </a:moveTo>
                <a:cubicBezTo>
                  <a:pt x="224" y="328"/>
                  <a:pt x="200" y="352"/>
                  <a:pt x="170" y="352"/>
                </a:cubicBezTo>
                <a:cubicBezTo>
                  <a:pt x="141" y="352"/>
                  <a:pt x="117" y="328"/>
                  <a:pt x="117" y="298"/>
                </a:cubicBezTo>
                <a:cubicBezTo>
                  <a:pt x="117" y="269"/>
                  <a:pt x="141" y="245"/>
                  <a:pt x="170" y="245"/>
                </a:cubicBezTo>
                <a:cubicBezTo>
                  <a:pt x="200" y="245"/>
                  <a:pt x="224" y="269"/>
                  <a:pt x="224" y="298"/>
                </a:cubicBezTo>
                <a:close/>
                <a:moveTo>
                  <a:pt x="170" y="224"/>
                </a:moveTo>
                <a:cubicBezTo>
                  <a:pt x="167" y="224"/>
                  <a:pt x="164" y="224"/>
                  <a:pt x="161" y="224"/>
                </a:cubicBezTo>
                <a:cubicBezTo>
                  <a:pt x="169" y="160"/>
                  <a:pt x="169" y="160"/>
                  <a:pt x="169" y="160"/>
                </a:cubicBezTo>
                <a:cubicBezTo>
                  <a:pt x="224" y="160"/>
                  <a:pt x="224" y="160"/>
                  <a:pt x="224" y="160"/>
                </a:cubicBezTo>
                <a:cubicBezTo>
                  <a:pt x="224" y="161"/>
                  <a:pt x="224" y="162"/>
                  <a:pt x="224" y="163"/>
                </a:cubicBezTo>
                <a:cubicBezTo>
                  <a:pt x="242" y="224"/>
                  <a:pt x="242" y="224"/>
                  <a:pt x="242" y="224"/>
                </a:cubicBezTo>
                <a:cubicBezTo>
                  <a:pt x="181" y="224"/>
                  <a:pt x="181" y="224"/>
                  <a:pt x="181" y="224"/>
                </a:cubicBezTo>
                <a:cubicBezTo>
                  <a:pt x="180" y="224"/>
                  <a:pt x="179" y="224"/>
                  <a:pt x="179" y="224"/>
                </a:cubicBezTo>
                <a:cubicBezTo>
                  <a:pt x="176" y="224"/>
                  <a:pt x="173" y="224"/>
                  <a:pt x="170" y="224"/>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68" y="373"/>
                </a:moveTo>
                <a:cubicBezTo>
                  <a:pt x="353" y="373"/>
                  <a:pt x="340" y="364"/>
                  <a:pt x="334" y="352"/>
                </a:cubicBezTo>
                <a:cubicBezTo>
                  <a:pt x="224" y="352"/>
                  <a:pt x="224" y="352"/>
                  <a:pt x="224" y="352"/>
                </a:cubicBezTo>
                <a:cubicBezTo>
                  <a:pt x="223" y="352"/>
                  <a:pt x="223" y="352"/>
                  <a:pt x="223" y="351"/>
                </a:cubicBezTo>
                <a:cubicBezTo>
                  <a:pt x="209" y="365"/>
                  <a:pt x="191" y="373"/>
                  <a:pt x="170" y="373"/>
                </a:cubicBezTo>
                <a:cubicBezTo>
                  <a:pt x="129" y="373"/>
                  <a:pt x="96" y="340"/>
                  <a:pt x="96" y="298"/>
                </a:cubicBezTo>
                <a:cubicBezTo>
                  <a:pt x="96" y="268"/>
                  <a:pt x="113" y="243"/>
                  <a:pt x="139" y="231"/>
                </a:cubicBezTo>
                <a:cubicBezTo>
                  <a:pt x="149" y="148"/>
                  <a:pt x="149" y="148"/>
                  <a:pt x="149" y="148"/>
                </a:cubicBezTo>
                <a:cubicBezTo>
                  <a:pt x="150" y="142"/>
                  <a:pt x="154" y="138"/>
                  <a:pt x="160" y="138"/>
                </a:cubicBezTo>
                <a:cubicBezTo>
                  <a:pt x="224" y="138"/>
                  <a:pt x="224" y="138"/>
                  <a:pt x="224" y="138"/>
                </a:cubicBezTo>
                <a:cubicBezTo>
                  <a:pt x="235" y="138"/>
                  <a:pt x="244" y="147"/>
                  <a:pt x="245" y="158"/>
                </a:cubicBezTo>
                <a:cubicBezTo>
                  <a:pt x="264" y="224"/>
                  <a:pt x="264" y="224"/>
                  <a:pt x="264" y="224"/>
                </a:cubicBezTo>
                <a:cubicBezTo>
                  <a:pt x="320" y="224"/>
                  <a:pt x="320" y="224"/>
                  <a:pt x="320" y="224"/>
                </a:cubicBezTo>
                <a:cubicBezTo>
                  <a:pt x="320" y="170"/>
                  <a:pt x="320" y="170"/>
                  <a:pt x="320" y="170"/>
                </a:cubicBezTo>
                <a:cubicBezTo>
                  <a:pt x="314" y="170"/>
                  <a:pt x="309" y="166"/>
                  <a:pt x="309" y="160"/>
                </a:cubicBezTo>
                <a:cubicBezTo>
                  <a:pt x="309" y="154"/>
                  <a:pt x="314" y="149"/>
                  <a:pt x="320" y="149"/>
                </a:cubicBezTo>
                <a:cubicBezTo>
                  <a:pt x="331" y="149"/>
                  <a:pt x="341" y="159"/>
                  <a:pt x="341" y="170"/>
                </a:cubicBezTo>
                <a:cubicBezTo>
                  <a:pt x="341" y="224"/>
                  <a:pt x="341" y="224"/>
                  <a:pt x="341" y="224"/>
                </a:cubicBezTo>
                <a:cubicBezTo>
                  <a:pt x="362" y="224"/>
                  <a:pt x="362" y="224"/>
                  <a:pt x="362" y="224"/>
                </a:cubicBezTo>
                <a:cubicBezTo>
                  <a:pt x="374" y="224"/>
                  <a:pt x="384" y="233"/>
                  <a:pt x="384" y="245"/>
                </a:cubicBezTo>
                <a:cubicBezTo>
                  <a:pt x="384" y="302"/>
                  <a:pt x="384" y="302"/>
                  <a:pt x="384" y="302"/>
                </a:cubicBezTo>
                <a:cubicBezTo>
                  <a:pt x="396" y="308"/>
                  <a:pt x="405" y="321"/>
                  <a:pt x="405" y="336"/>
                </a:cubicBezTo>
                <a:cubicBezTo>
                  <a:pt x="405" y="356"/>
                  <a:pt x="388" y="373"/>
                  <a:pt x="368" y="373"/>
                </a:cubicBezTo>
                <a:close/>
                <a:moveTo>
                  <a:pt x="384" y="336"/>
                </a:moveTo>
                <a:cubicBezTo>
                  <a:pt x="384" y="344"/>
                  <a:pt x="376" y="352"/>
                  <a:pt x="368" y="352"/>
                </a:cubicBezTo>
                <a:cubicBezTo>
                  <a:pt x="359" y="352"/>
                  <a:pt x="352" y="344"/>
                  <a:pt x="352" y="336"/>
                </a:cubicBezTo>
                <a:cubicBezTo>
                  <a:pt x="352" y="327"/>
                  <a:pt x="359" y="320"/>
                  <a:pt x="368" y="320"/>
                </a:cubicBezTo>
                <a:cubicBezTo>
                  <a:pt x="376" y="320"/>
                  <a:pt x="384" y="327"/>
                  <a:pt x="384" y="336"/>
                </a:cubicBezTo>
                <a:close/>
              </a:path>
            </a:pathLst>
          </a:custGeom>
          <a:solidFill>
            <a:schemeClr val="tx1"/>
          </a:solidFill>
          <a:ln w="3175">
            <a:solidFill>
              <a:schemeClr val="bg1"/>
            </a:solidFill>
          </a:ln>
          <a:extLst/>
        </p:spPr>
        <p:txBody>
          <a:bodyPr vert="horz" wrap="square" lIns="91440" tIns="45720" rIns="91440" bIns="45720" numCol="1" anchor="t" anchorCtr="0" compatLnSpc="1">
            <a:prstTxWarp prst="textNoShape">
              <a:avLst/>
            </a:prstTxWarp>
          </a:bodyPr>
          <a:lstStyle/>
          <a:p>
            <a:endParaRPr lang="en-GB" sz="1400"/>
          </a:p>
        </p:txBody>
      </p:sp>
      <p:sp>
        <p:nvSpPr>
          <p:cNvPr id="61" name="Freeform 10"/>
          <p:cNvSpPr>
            <a:spLocks noEditPoints="1"/>
          </p:cNvSpPr>
          <p:nvPr/>
        </p:nvSpPr>
        <p:spPr bwMode="auto">
          <a:xfrm>
            <a:off x="1916070" y="2849198"/>
            <a:ext cx="357009" cy="476033"/>
          </a:xfrm>
          <a:custGeom>
            <a:avLst/>
            <a:gdLst>
              <a:gd name="T0" fmla="*/ 0 w 384"/>
              <a:gd name="T1" fmla="*/ 192 h 384"/>
              <a:gd name="T2" fmla="*/ 384 w 384"/>
              <a:gd name="T3" fmla="*/ 192 h 384"/>
              <a:gd name="T4" fmla="*/ 272 w 384"/>
              <a:gd name="T5" fmla="*/ 72 h 384"/>
              <a:gd name="T6" fmla="*/ 272 w 384"/>
              <a:gd name="T7" fmla="*/ 120 h 384"/>
              <a:gd name="T8" fmla="*/ 272 w 384"/>
              <a:gd name="T9" fmla="*/ 72 h 384"/>
              <a:gd name="T10" fmla="*/ 216 w 384"/>
              <a:gd name="T11" fmla="*/ 96 h 384"/>
              <a:gd name="T12" fmla="*/ 168 w 384"/>
              <a:gd name="T13" fmla="*/ 96 h 384"/>
              <a:gd name="T14" fmla="*/ 112 w 384"/>
              <a:gd name="T15" fmla="*/ 72 h 384"/>
              <a:gd name="T16" fmla="*/ 112 w 384"/>
              <a:gd name="T17" fmla="*/ 120 h 384"/>
              <a:gd name="T18" fmla="*/ 112 w 384"/>
              <a:gd name="T19" fmla="*/ 72 h 384"/>
              <a:gd name="T20" fmla="*/ 136 w 384"/>
              <a:gd name="T21" fmla="*/ 216 h 384"/>
              <a:gd name="T22" fmla="*/ 128 w 384"/>
              <a:gd name="T23" fmla="*/ 296 h 384"/>
              <a:gd name="T24" fmla="*/ 120 w 384"/>
              <a:gd name="T25" fmla="*/ 216 h 384"/>
              <a:gd name="T26" fmla="*/ 104 w 384"/>
              <a:gd name="T27" fmla="*/ 288 h 384"/>
              <a:gd name="T28" fmla="*/ 88 w 384"/>
              <a:gd name="T29" fmla="*/ 288 h 384"/>
              <a:gd name="T30" fmla="*/ 80 w 384"/>
              <a:gd name="T31" fmla="*/ 208 h 384"/>
              <a:gd name="T32" fmla="*/ 88 w 384"/>
              <a:gd name="T33" fmla="*/ 136 h 384"/>
              <a:gd name="T34" fmla="*/ 144 w 384"/>
              <a:gd name="T35" fmla="*/ 144 h 384"/>
              <a:gd name="T36" fmla="*/ 224 w 384"/>
              <a:gd name="T37" fmla="*/ 208 h 384"/>
              <a:gd name="T38" fmla="*/ 216 w 384"/>
              <a:gd name="T39" fmla="*/ 288 h 384"/>
              <a:gd name="T40" fmla="*/ 200 w 384"/>
              <a:gd name="T41" fmla="*/ 288 h 384"/>
              <a:gd name="T42" fmla="*/ 184 w 384"/>
              <a:gd name="T43" fmla="*/ 216 h 384"/>
              <a:gd name="T44" fmla="*/ 176 w 384"/>
              <a:gd name="T45" fmla="*/ 296 h 384"/>
              <a:gd name="T46" fmla="*/ 168 w 384"/>
              <a:gd name="T47" fmla="*/ 216 h 384"/>
              <a:gd name="T48" fmla="*/ 160 w 384"/>
              <a:gd name="T49" fmla="*/ 144 h 384"/>
              <a:gd name="T50" fmla="*/ 216 w 384"/>
              <a:gd name="T51" fmla="*/ 136 h 384"/>
              <a:gd name="T52" fmla="*/ 224 w 384"/>
              <a:gd name="T53" fmla="*/ 208 h 384"/>
              <a:gd name="T54" fmla="*/ 296 w 384"/>
              <a:gd name="T55" fmla="*/ 232 h 384"/>
              <a:gd name="T56" fmla="*/ 288 w 384"/>
              <a:gd name="T57" fmla="*/ 296 h 384"/>
              <a:gd name="T58" fmla="*/ 280 w 384"/>
              <a:gd name="T59" fmla="*/ 232 h 384"/>
              <a:gd name="T60" fmla="*/ 264 w 384"/>
              <a:gd name="T61" fmla="*/ 288 h 384"/>
              <a:gd name="T62" fmla="*/ 248 w 384"/>
              <a:gd name="T63" fmla="*/ 288 h 384"/>
              <a:gd name="T64" fmla="*/ 241 w 384"/>
              <a:gd name="T65" fmla="*/ 229 h 384"/>
              <a:gd name="T66" fmla="*/ 256 w 384"/>
              <a:gd name="T67" fmla="*/ 142 h 384"/>
              <a:gd name="T68" fmla="*/ 280 w 384"/>
              <a:gd name="T69" fmla="*/ 136 h 384"/>
              <a:gd name="T70" fmla="*/ 304 w 384"/>
              <a:gd name="T71" fmla="*/ 222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272" y="72"/>
                </a:moveTo>
                <a:cubicBezTo>
                  <a:pt x="285" y="72"/>
                  <a:pt x="296" y="82"/>
                  <a:pt x="296" y="96"/>
                </a:cubicBezTo>
                <a:cubicBezTo>
                  <a:pt x="296" y="109"/>
                  <a:pt x="285" y="120"/>
                  <a:pt x="272" y="120"/>
                </a:cubicBezTo>
                <a:cubicBezTo>
                  <a:pt x="258" y="120"/>
                  <a:pt x="248" y="109"/>
                  <a:pt x="248" y="96"/>
                </a:cubicBezTo>
                <a:cubicBezTo>
                  <a:pt x="248" y="82"/>
                  <a:pt x="258" y="72"/>
                  <a:pt x="272" y="72"/>
                </a:cubicBezTo>
                <a:close/>
                <a:moveTo>
                  <a:pt x="192" y="72"/>
                </a:moveTo>
                <a:cubicBezTo>
                  <a:pt x="205" y="72"/>
                  <a:pt x="216" y="82"/>
                  <a:pt x="216" y="96"/>
                </a:cubicBezTo>
                <a:cubicBezTo>
                  <a:pt x="216" y="109"/>
                  <a:pt x="205" y="120"/>
                  <a:pt x="192" y="120"/>
                </a:cubicBezTo>
                <a:cubicBezTo>
                  <a:pt x="178" y="120"/>
                  <a:pt x="168" y="109"/>
                  <a:pt x="168" y="96"/>
                </a:cubicBezTo>
                <a:cubicBezTo>
                  <a:pt x="168" y="82"/>
                  <a:pt x="178" y="72"/>
                  <a:pt x="192" y="72"/>
                </a:cubicBezTo>
                <a:close/>
                <a:moveTo>
                  <a:pt x="112" y="72"/>
                </a:moveTo>
                <a:cubicBezTo>
                  <a:pt x="125" y="72"/>
                  <a:pt x="136" y="82"/>
                  <a:pt x="136" y="96"/>
                </a:cubicBezTo>
                <a:cubicBezTo>
                  <a:pt x="136" y="109"/>
                  <a:pt x="125" y="120"/>
                  <a:pt x="112" y="120"/>
                </a:cubicBezTo>
                <a:cubicBezTo>
                  <a:pt x="98" y="120"/>
                  <a:pt x="88" y="109"/>
                  <a:pt x="88" y="96"/>
                </a:cubicBezTo>
                <a:cubicBezTo>
                  <a:pt x="88" y="82"/>
                  <a:pt x="98" y="72"/>
                  <a:pt x="112" y="72"/>
                </a:cubicBezTo>
                <a:close/>
                <a:moveTo>
                  <a:pt x="144" y="208"/>
                </a:moveTo>
                <a:cubicBezTo>
                  <a:pt x="144" y="212"/>
                  <a:pt x="140" y="216"/>
                  <a:pt x="136" y="216"/>
                </a:cubicBezTo>
                <a:cubicBezTo>
                  <a:pt x="136" y="288"/>
                  <a:pt x="136" y="288"/>
                  <a:pt x="136" y="288"/>
                </a:cubicBezTo>
                <a:cubicBezTo>
                  <a:pt x="136" y="292"/>
                  <a:pt x="132" y="296"/>
                  <a:pt x="128" y="296"/>
                </a:cubicBezTo>
                <a:cubicBezTo>
                  <a:pt x="123" y="296"/>
                  <a:pt x="120" y="292"/>
                  <a:pt x="120" y="288"/>
                </a:cubicBezTo>
                <a:cubicBezTo>
                  <a:pt x="120" y="216"/>
                  <a:pt x="120" y="216"/>
                  <a:pt x="120" y="216"/>
                </a:cubicBezTo>
                <a:cubicBezTo>
                  <a:pt x="104" y="216"/>
                  <a:pt x="104" y="216"/>
                  <a:pt x="104" y="216"/>
                </a:cubicBezTo>
                <a:cubicBezTo>
                  <a:pt x="104" y="288"/>
                  <a:pt x="104" y="288"/>
                  <a:pt x="104" y="288"/>
                </a:cubicBezTo>
                <a:cubicBezTo>
                  <a:pt x="104" y="292"/>
                  <a:pt x="100" y="296"/>
                  <a:pt x="96" y="296"/>
                </a:cubicBezTo>
                <a:cubicBezTo>
                  <a:pt x="91" y="296"/>
                  <a:pt x="88" y="292"/>
                  <a:pt x="88" y="288"/>
                </a:cubicBezTo>
                <a:cubicBezTo>
                  <a:pt x="88" y="216"/>
                  <a:pt x="88" y="216"/>
                  <a:pt x="88" y="216"/>
                </a:cubicBezTo>
                <a:cubicBezTo>
                  <a:pt x="84" y="216"/>
                  <a:pt x="80" y="212"/>
                  <a:pt x="80" y="208"/>
                </a:cubicBezTo>
                <a:cubicBezTo>
                  <a:pt x="80" y="144"/>
                  <a:pt x="80" y="144"/>
                  <a:pt x="80" y="144"/>
                </a:cubicBezTo>
                <a:cubicBezTo>
                  <a:pt x="80" y="139"/>
                  <a:pt x="83" y="136"/>
                  <a:pt x="88" y="136"/>
                </a:cubicBezTo>
                <a:cubicBezTo>
                  <a:pt x="136" y="136"/>
                  <a:pt x="136" y="136"/>
                  <a:pt x="136" y="136"/>
                </a:cubicBezTo>
                <a:cubicBezTo>
                  <a:pt x="140" y="136"/>
                  <a:pt x="144" y="139"/>
                  <a:pt x="144" y="144"/>
                </a:cubicBezTo>
                <a:lnTo>
                  <a:pt x="144" y="208"/>
                </a:lnTo>
                <a:close/>
                <a:moveTo>
                  <a:pt x="224" y="208"/>
                </a:moveTo>
                <a:cubicBezTo>
                  <a:pt x="224" y="212"/>
                  <a:pt x="224" y="216"/>
                  <a:pt x="216" y="216"/>
                </a:cubicBezTo>
                <a:cubicBezTo>
                  <a:pt x="216" y="288"/>
                  <a:pt x="216" y="288"/>
                  <a:pt x="216" y="288"/>
                </a:cubicBezTo>
                <a:cubicBezTo>
                  <a:pt x="216" y="292"/>
                  <a:pt x="212" y="296"/>
                  <a:pt x="208" y="296"/>
                </a:cubicBezTo>
                <a:cubicBezTo>
                  <a:pt x="203" y="296"/>
                  <a:pt x="200" y="292"/>
                  <a:pt x="200" y="288"/>
                </a:cubicBezTo>
                <a:cubicBezTo>
                  <a:pt x="200" y="216"/>
                  <a:pt x="200" y="216"/>
                  <a:pt x="200" y="216"/>
                </a:cubicBezTo>
                <a:cubicBezTo>
                  <a:pt x="184" y="216"/>
                  <a:pt x="184" y="216"/>
                  <a:pt x="184" y="216"/>
                </a:cubicBezTo>
                <a:cubicBezTo>
                  <a:pt x="184" y="288"/>
                  <a:pt x="184" y="288"/>
                  <a:pt x="184" y="288"/>
                </a:cubicBezTo>
                <a:cubicBezTo>
                  <a:pt x="184" y="292"/>
                  <a:pt x="180" y="296"/>
                  <a:pt x="176" y="296"/>
                </a:cubicBezTo>
                <a:cubicBezTo>
                  <a:pt x="171" y="296"/>
                  <a:pt x="168" y="292"/>
                  <a:pt x="168" y="288"/>
                </a:cubicBezTo>
                <a:cubicBezTo>
                  <a:pt x="168" y="216"/>
                  <a:pt x="168" y="216"/>
                  <a:pt x="168" y="216"/>
                </a:cubicBezTo>
                <a:cubicBezTo>
                  <a:pt x="160" y="216"/>
                  <a:pt x="160" y="212"/>
                  <a:pt x="160" y="208"/>
                </a:cubicBezTo>
                <a:cubicBezTo>
                  <a:pt x="160" y="144"/>
                  <a:pt x="160" y="144"/>
                  <a:pt x="160" y="144"/>
                </a:cubicBezTo>
                <a:cubicBezTo>
                  <a:pt x="160" y="139"/>
                  <a:pt x="163" y="136"/>
                  <a:pt x="168" y="136"/>
                </a:cubicBezTo>
                <a:cubicBezTo>
                  <a:pt x="216" y="136"/>
                  <a:pt x="216" y="136"/>
                  <a:pt x="216" y="136"/>
                </a:cubicBezTo>
                <a:cubicBezTo>
                  <a:pt x="220" y="136"/>
                  <a:pt x="224" y="139"/>
                  <a:pt x="224" y="144"/>
                </a:cubicBezTo>
                <a:lnTo>
                  <a:pt x="224" y="208"/>
                </a:lnTo>
                <a:close/>
                <a:moveTo>
                  <a:pt x="302" y="229"/>
                </a:moveTo>
                <a:cubicBezTo>
                  <a:pt x="300" y="231"/>
                  <a:pt x="296" y="232"/>
                  <a:pt x="296" y="232"/>
                </a:cubicBezTo>
                <a:cubicBezTo>
                  <a:pt x="296" y="288"/>
                  <a:pt x="296" y="288"/>
                  <a:pt x="296" y="288"/>
                </a:cubicBezTo>
                <a:cubicBezTo>
                  <a:pt x="296" y="292"/>
                  <a:pt x="292" y="296"/>
                  <a:pt x="288" y="296"/>
                </a:cubicBezTo>
                <a:cubicBezTo>
                  <a:pt x="283" y="296"/>
                  <a:pt x="280" y="292"/>
                  <a:pt x="280" y="288"/>
                </a:cubicBezTo>
                <a:cubicBezTo>
                  <a:pt x="280" y="232"/>
                  <a:pt x="280" y="232"/>
                  <a:pt x="280" y="232"/>
                </a:cubicBezTo>
                <a:cubicBezTo>
                  <a:pt x="264" y="232"/>
                  <a:pt x="264" y="232"/>
                  <a:pt x="264" y="232"/>
                </a:cubicBezTo>
                <a:cubicBezTo>
                  <a:pt x="264" y="288"/>
                  <a:pt x="264" y="288"/>
                  <a:pt x="264" y="288"/>
                </a:cubicBezTo>
                <a:cubicBezTo>
                  <a:pt x="264" y="292"/>
                  <a:pt x="260" y="296"/>
                  <a:pt x="256" y="296"/>
                </a:cubicBezTo>
                <a:cubicBezTo>
                  <a:pt x="251" y="296"/>
                  <a:pt x="248" y="292"/>
                  <a:pt x="248" y="288"/>
                </a:cubicBezTo>
                <a:cubicBezTo>
                  <a:pt x="248" y="232"/>
                  <a:pt x="248" y="232"/>
                  <a:pt x="248" y="232"/>
                </a:cubicBezTo>
                <a:cubicBezTo>
                  <a:pt x="248" y="232"/>
                  <a:pt x="243" y="231"/>
                  <a:pt x="241" y="229"/>
                </a:cubicBezTo>
                <a:cubicBezTo>
                  <a:pt x="240" y="227"/>
                  <a:pt x="239" y="224"/>
                  <a:pt x="240" y="222"/>
                </a:cubicBezTo>
                <a:cubicBezTo>
                  <a:pt x="256" y="142"/>
                  <a:pt x="256" y="142"/>
                  <a:pt x="256" y="142"/>
                </a:cubicBezTo>
                <a:cubicBezTo>
                  <a:pt x="257" y="138"/>
                  <a:pt x="260" y="136"/>
                  <a:pt x="264" y="136"/>
                </a:cubicBezTo>
                <a:cubicBezTo>
                  <a:pt x="280" y="136"/>
                  <a:pt x="280" y="136"/>
                  <a:pt x="280" y="136"/>
                </a:cubicBezTo>
                <a:cubicBezTo>
                  <a:pt x="283" y="136"/>
                  <a:pt x="287" y="138"/>
                  <a:pt x="288" y="142"/>
                </a:cubicBezTo>
                <a:cubicBezTo>
                  <a:pt x="304" y="222"/>
                  <a:pt x="304" y="222"/>
                  <a:pt x="304" y="222"/>
                </a:cubicBezTo>
                <a:cubicBezTo>
                  <a:pt x="304" y="224"/>
                  <a:pt x="303" y="227"/>
                  <a:pt x="302" y="229"/>
                </a:cubicBezTo>
                <a:close/>
              </a:path>
            </a:pathLst>
          </a:custGeom>
          <a:solidFill>
            <a:schemeClr val="accent2">
              <a:lumMod val="60000"/>
              <a:lumOff val="40000"/>
            </a:schemeClr>
          </a:solidFill>
          <a:ln>
            <a:solidFill>
              <a:schemeClr val="bg1"/>
            </a:solidFill>
          </a:ln>
          <a:extLst/>
        </p:spPr>
        <p:txBody>
          <a:bodyPr vert="horz" wrap="square" lIns="91440" tIns="45720" rIns="91440" bIns="45720" numCol="1" anchor="t" anchorCtr="0" compatLnSpc="1">
            <a:prstTxWarp prst="textNoShape">
              <a:avLst/>
            </a:prstTxWarp>
          </a:bodyPr>
          <a:lstStyle/>
          <a:p>
            <a:endParaRPr lang="en-US" sz="1400"/>
          </a:p>
        </p:txBody>
      </p:sp>
      <p:sp>
        <p:nvSpPr>
          <p:cNvPr id="63" name="Freeform 231"/>
          <p:cNvSpPr>
            <a:spLocks noChangeAspect="1" noEditPoints="1"/>
          </p:cNvSpPr>
          <p:nvPr/>
        </p:nvSpPr>
        <p:spPr bwMode="auto">
          <a:xfrm>
            <a:off x="76393" y="2784330"/>
            <a:ext cx="357009" cy="476033"/>
          </a:xfrm>
          <a:custGeom>
            <a:avLst/>
            <a:gdLst>
              <a:gd name="T0" fmla="*/ 307 w 512"/>
              <a:gd name="T1" fmla="*/ 373 h 512"/>
              <a:gd name="T2" fmla="*/ 256 w 512"/>
              <a:gd name="T3" fmla="*/ 336 h 512"/>
              <a:gd name="T4" fmla="*/ 204 w 512"/>
              <a:gd name="T5" fmla="*/ 373 h 512"/>
              <a:gd name="T6" fmla="*/ 256 w 512"/>
              <a:gd name="T7" fmla="*/ 266 h 512"/>
              <a:gd name="T8" fmla="*/ 211 w 512"/>
              <a:gd name="T9" fmla="*/ 202 h 512"/>
              <a:gd name="T10" fmla="*/ 218 w 512"/>
              <a:gd name="T11" fmla="*/ 202 h 512"/>
              <a:gd name="T12" fmla="*/ 207 w 512"/>
              <a:gd name="T13" fmla="*/ 148 h 512"/>
              <a:gd name="T14" fmla="*/ 195 w 512"/>
              <a:gd name="T15" fmla="*/ 154 h 512"/>
              <a:gd name="T16" fmla="*/ 211 w 512"/>
              <a:gd name="T17" fmla="*/ 202 h 512"/>
              <a:gd name="T18" fmla="*/ 292 w 512"/>
              <a:gd name="T19" fmla="*/ 202 h 512"/>
              <a:gd name="T20" fmla="*/ 317 w 512"/>
              <a:gd name="T21" fmla="*/ 177 h 512"/>
              <a:gd name="T22" fmla="*/ 306 w 512"/>
              <a:gd name="T23" fmla="*/ 149 h 512"/>
              <a:gd name="T24" fmla="*/ 288 w 512"/>
              <a:gd name="T25" fmla="*/ 173 h 512"/>
              <a:gd name="T26" fmla="*/ 151 w 512"/>
              <a:gd name="T27" fmla="*/ 229 h 512"/>
              <a:gd name="T28" fmla="*/ 131 w 512"/>
              <a:gd name="T29" fmla="*/ 223 h 512"/>
              <a:gd name="T30" fmla="*/ 138 w 512"/>
              <a:gd name="T31" fmla="*/ 242 h 512"/>
              <a:gd name="T32" fmla="*/ 162 w 512"/>
              <a:gd name="T33" fmla="*/ 247 h 512"/>
              <a:gd name="T34" fmla="*/ 358 w 512"/>
              <a:gd name="T35" fmla="*/ 229 h 512"/>
              <a:gd name="T36" fmla="*/ 350 w 512"/>
              <a:gd name="T37" fmla="*/ 248 h 512"/>
              <a:gd name="T38" fmla="*/ 380 w 512"/>
              <a:gd name="T39" fmla="*/ 229 h 512"/>
              <a:gd name="T40" fmla="*/ 358 w 512"/>
              <a:gd name="T41" fmla="*/ 229 h 512"/>
              <a:gd name="T42" fmla="*/ 256 w 512"/>
              <a:gd name="T43" fmla="*/ 512 h 512"/>
              <a:gd name="T44" fmla="*/ 256 w 512"/>
              <a:gd name="T45" fmla="*/ 0 h 512"/>
              <a:gd name="T46" fmla="*/ 284 w 512"/>
              <a:gd name="T47" fmla="*/ 222 h 512"/>
              <a:gd name="T48" fmla="*/ 309 w 512"/>
              <a:gd name="T49" fmla="*/ 221 h 512"/>
              <a:gd name="T50" fmla="*/ 334 w 512"/>
              <a:gd name="T51" fmla="*/ 143 h 512"/>
              <a:gd name="T52" fmla="*/ 267 w 512"/>
              <a:gd name="T53" fmla="*/ 167 h 512"/>
              <a:gd name="T54" fmla="*/ 173 w 512"/>
              <a:gd name="T55" fmla="*/ 182 h 512"/>
              <a:gd name="T56" fmla="*/ 216 w 512"/>
              <a:gd name="T57" fmla="*/ 224 h 512"/>
              <a:gd name="T58" fmla="*/ 243 w 512"/>
              <a:gd name="T59" fmla="*/ 167 h 512"/>
              <a:gd name="T60" fmla="*/ 177 w 512"/>
              <a:gd name="T61" fmla="*/ 143 h 512"/>
              <a:gd name="T62" fmla="*/ 156 w 512"/>
              <a:gd name="T63" fmla="*/ 270 h 512"/>
              <a:gd name="T64" fmla="*/ 181 w 512"/>
              <a:gd name="T65" fmla="*/ 257 h 512"/>
              <a:gd name="T66" fmla="*/ 164 w 512"/>
              <a:gd name="T67" fmla="*/ 212 h 512"/>
              <a:gd name="T68" fmla="*/ 108 w 512"/>
              <a:gd name="T69" fmla="*/ 231 h 512"/>
              <a:gd name="T70" fmla="*/ 156 w 512"/>
              <a:gd name="T71" fmla="*/ 270 h 512"/>
              <a:gd name="T72" fmla="*/ 256 w 512"/>
              <a:gd name="T73" fmla="*/ 245 h 512"/>
              <a:gd name="T74" fmla="*/ 201 w 512"/>
              <a:gd name="T75" fmla="*/ 394 h 512"/>
              <a:gd name="T76" fmla="*/ 245 w 512"/>
              <a:gd name="T77" fmla="*/ 369 h 512"/>
              <a:gd name="T78" fmla="*/ 266 w 512"/>
              <a:gd name="T79" fmla="*/ 369 h 512"/>
              <a:gd name="T80" fmla="*/ 348 w 512"/>
              <a:gd name="T81" fmla="*/ 333 h 512"/>
              <a:gd name="T82" fmla="*/ 395 w 512"/>
              <a:gd name="T83" fmla="*/ 209 h 512"/>
              <a:gd name="T84" fmla="*/ 329 w 512"/>
              <a:gd name="T85" fmla="*/ 257 h 512"/>
              <a:gd name="T86" fmla="*/ 346 w 512"/>
              <a:gd name="T87" fmla="*/ 269 h 512"/>
              <a:gd name="T88" fmla="*/ 385 w 512"/>
              <a:gd name="T89" fmla="*/ 259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2" h="512">
                <a:moveTo>
                  <a:pt x="327" y="333"/>
                </a:moveTo>
                <a:cubicBezTo>
                  <a:pt x="327" y="370"/>
                  <a:pt x="312" y="372"/>
                  <a:pt x="307" y="373"/>
                </a:cubicBezTo>
                <a:cubicBezTo>
                  <a:pt x="297" y="375"/>
                  <a:pt x="292" y="370"/>
                  <a:pt x="284" y="357"/>
                </a:cubicBezTo>
                <a:cubicBezTo>
                  <a:pt x="278" y="348"/>
                  <a:pt x="270" y="336"/>
                  <a:pt x="256" y="336"/>
                </a:cubicBezTo>
                <a:cubicBezTo>
                  <a:pt x="241" y="336"/>
                  <a:pt x="234" y="348"/>
                  <a:pt x="227" y="357"/>
                </a:cubicBezTo>
                <a:cubicBezTo>
                  <a:pt x="219" y="370"/>
                  <a:pt x="214" y="375"/>
                  <a:pt x="204" y="373"/>
                </a:cubicBezTo>
                <a:cubicBezTo>
                  <a:pt x="199" y="372"/>
                  <a:pt x="184" y="370"/>
                  <a:pt x="184" y="333"/>
                </a:cubicBezTo>
                <a:cubicBezTo>
                  <a:pt x="184" y="314"/>
                  <a:pt x="213" y="266"/>
                  <a:pt x="256" y="266"/>
                </a:cubicBezTo>
                <a:cubicBezTo>
                  <a:pt x="299" y="266"/>
                  <a:pt x="327" y="314"/>
                  <a:pt x="327" y="333"/>
                </a:cubicBezTo>
                <a:close/>
                <a:moveTo>
                  <a:pt x="211" y="202"/>
                </a:moveTo>
                <a:cubicBezTo>
                  <a:pt x="215" y="204"/>
                  <a:pt x="217" y="203"/>
                  <a:pt x="218" y="202"/>
                </a:cubicBezTo>
                <a:cubicBezTo>
                  <a:pt x="218" y="202"/>
                  <a:pt x="218" y="202"/>
                  <a:pt x="218" y="202"/>
                </a:cubicBezTo>
                <a:cubicBezTo>
                  <a:pt x="228" y="198"/>
                  <a:pt x="225" y="180"/>
                  <a:pt x="223" y="173"/>
                </a:cubicBezTo>
                <a:cubicBezTo>
                  <a:pt x="217" y="152"/>
                  <a:pt x="212" y="148"/>
                  <a:pt x="207" y="148"/>
                </a:cubicBezTo>
                <a:cubicBezTo>
                  <a:pt x="206" y="148"/>
                  <a:pt x="205" y="148"/>
                  <a:pt x="204" y="149"/>
                </a:cubicBezTo>
                <a:cubicBezTo>
                  <a:pt x="200" y="150"/>
                  <a:pt x="197" y="151"/>
                  <a:pt x="195" y="154"/>
                </a:cubicBezTo>
                <a:cubicBezTo>
                  <a:pt x="192" y="159"/>
                  <a:pt x="191" y="167"/>
                  <a:pt x="194" y="177"/>
                </a:cubicBezTo>
                <a:cubicBezTo>
                  <a:pt x="196" y="187"/>
                  <a:pt x="204" y="198"/>
                  <a:pt x="211" y="202"/>
                </a:cubicBezTo>
                <a:close/>
                <a:moveTo>
                  <a:pt x="292" y="202"/>
                </a:moveTo>
                <a:cubicBezTo>
                  <a:pt x="292" y="202"/>
                  <a:pt x="292" y="202"/>
                  <a:pt x="292" y="202"/>
                </a:cubicBezTo>
                <a:cubicBezTo>
                  <a:pt x="293" y="203"/>
                  <a:pt x="295" y="204"/>
                  <a:pt x="299" y="202"/>
                </a:cubicBezTo>
                <a:cubicBezTo>
                  <a:pt x="307" y="198"/>
                  <a:pt x="315" y="187"/>
                  <a:pt x="317" y="177"/>
                </a:cubicBezTo>
                <a:cubicBezTo>
                  <a:pt x="319" y="167"/>
                  <a:pt x="319" y="159"/>
                  <a:pt x="316" y="154"/>
                </a:cubicBezTo>
                <a:cubicBezTo>
                  <a:pt x="314" y="151"/>
                  <a:pt x="311" y="150"/>
                  <a:pt x="306" y="149"/>
                </a:cubicBezTo>
                <a:cubicBezTo>
                  <a:pt x="306" y="148"/>
                  <a:pt x="305" y="148"/>
                  <a:pt x="304" y="148"/>
                </a:cubicBezTo>
                <a:cubicBezTo>
                  <a:pt x="299" y="148"/>
                  <a:pt x="294" y="152"/>
                  <a:pt x="288" y="173"/>
                </a:cubicBezTo>
                <a:cubicBezTo>
                  <a:pt x="286" y="180"/>
                  <a:pt x="282" y="198"/>
                  <a:pt x="292" y="202"/>
                </a:cubicBezTo>
                <a:close/>
                <a:moveTo>
                  <a:pt x="151" y="229"/>
                </a:moveTo>
                <a:cubicBezTo>
                  <a:pt x="142" y="223"/>
                  <a:pt x="138" y="221"/>
                  <a:pt x="135" y="221"/>
                </a:cubicBezTo>
                <a:cubicBezTo>
                  <a:pt x="133" y="221"/>
                  <a:pt x="132" y="222"/>
                  <a:pt x="131" y="223"/>
                </a:cubicBezTo>
                <a:cubicBezTo>
                  <a:pt x="129" y="226"/>
                  <a:pt x="129" y="228"/>
                  <a:pt x="129" y="229"/>
                </a:cubicBezTo>
                <a:cubicBezTo>
                  <a:pt x="129" y="233"/>
                  <a:pt x="133" y="238"/>
                  <a:pt x="138" y="242"/>
                </a:cubicBezTo>
                <a:cubicBezTo>
                  <a:pt x="144" y="247"/>
                  <a:pt x="153" y="249"/>
                  <a:pt x="159" y="248"/>
                </a:cubicBezTo>
                <a:cubicBezTo>
                  <a:pt x="160" y="248"/>
                  <a:pt x="161" y="247"/>
                  <a:pt x="162" y="247"/>
                </a:cubicBezTo>
                <a:cubicBezTo>
                  <a:pt x="165" y="240"/>
                  <a:pt x="154" y="232"/>
                  <a:pt x="151" y="229"/>
                </a:cubicBezTo>
                <a:close/>
                <a:moveTo>
                  <a:pt x="358" y="229"/>
                </a:moveTo>
                <a:cubicBezTo>
                  <a:pt x="355" y="232"/>
                  <a:pt x="344" y="240"/>
                  <a:pt x="347" y="247"/>
                </a:cubicBezTo>
                <a:cubicBezTo>
                  <a:pt x="348" y="247"/>
                  <a:pt x="349" y="248"/>
                  <a:pt x="350" y="248"/>
                </a:cubicBezTo>
                <a:cubicBezTo>
                  <a:pt x="356" y="249"/>
                  <a:pt x="366" y="247"/>
                  <a:pt x="371" y="242"/>
                </a:cubicBezTo>
                <a:cubicBezTo>
                  <a:pt x="377" y="238"/>
                  <a:pt x="380" y="233"/>
                  <a:pt x="380" y="229"/>
                </a:cubicBezTo>
                <a:cubicBezTo>
                  <a:pt x="381" y="228"/>
                  <a:pt x="380" y="226"/>
                  <a:pt x="378" y="223"/>
                </a:cubicBezTo>
                <a:cubicBezTo>
                  <a:pt x="377" y="221"/>
                  <a:pt x="374" y="218"/>
                  <a:pt x="358" y="229"/>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284" y="222"/>
                </a:moveTo>
                <a:cubicBezTo>
                  <a:pt x="287" y="223"/>
                  <a:pt x="291" y="224"/>
                  <a:pt x="295" y="224"/>
                </a:cubicBezTo>
                <a:cubicBezTo>
                  <a:pt x="299" y="224"/>
                  <a:pt x="304" y="223"/>
                  <a:pt x="309" y="221"/>
                </a:cubicBezTo>
                <a:cubicBezTo>
                  <a:pt x="322" y="214"/>
                  <a:pt x="334" y="198"/>
                  <a:pt x="338" y="182"/>
                </a:cubicBezTo>
                <a:cubicBezTo>
                  <a:pt x="341" y="166"/>
                  <a:pt x="340" y="153"/>
                  <a:pt x="334" y="143"/>
                </a:cubicBezTo>
                <a:cubicBezTo>
                  <a:pt x="329" y="135"/>
                  <a:pt x="321" y="130"/>
                  <a:pt x="311" y="128"/>
                </a:cubicBezTo>
                <a:cubicBezTo>
                  <a:pt x="280" y="121"/>
                  <a:pt x="270" y="156"/>
                  <a:pt x="267" y="167"/>
                </a:cubicBezTo>
                <a:cubicBezTo>
                  <a:pt x="260" y="194"/>
                  <a:pt x="266" y="214"/>
                  <a:pt x="284" y="222"/>
                </a:cubicBezTo>
                <a:close/>
                <a:moveTo>
                  <a:pt x="173" y="182"/>
                </a:moveTo>
                <a:cubicBezTo>
                  <a:pt x="177" y="198"/>
                  <a:pt x="188" y="214"/>
                  <a:pt x="202" y="221"/>
                </a:cubicBezTo>
                <a:cubicBezTo>
                  <a:pt x="207" y="223"/>
                  <a:pt x="211" y="224"/>
                  <a:pt x="216" y="224"/>
                </a:cubicBezTo>
                <a:cubicBezTo>
                  <a:pt x="220" y="224"/>
                  <a:pt x="223" y="223"/>
                  <a:pt x="227" y="222"/>
                </a:cubicBezTo>
                <a:cubicBezTo>
                  <a:pt x="245" y="214"/>
                  <a:pt x="251" y="194"/>
                  <a:pt x="243" y="167"/>
                </a:cubicBezTo>
                <a:cubicBezTo>
                  <a:pt x="240" y="156"/>
                  <a:pt x="231" y="121"/>
                  <a:pt x="200" y="128"/>
                </a:cubicBezTo>
                <a:cubicBezTo>
                  <a:pt x="190" y="130"/>
                  <a:pt x="182" y="135"/>
                  <a:pt x="177" y="143"/>
                </a:cubicBezTo>
                <a:cubicBezTo>
                  <a:pt x="171" y="153"/>
                  <a:pt x="169" y="166"/>
                  <a:pt x="173" y="182"/>
                </a:cubicBezTo>
                <a:close/>
                <a:moveTo>
                  <a:pt x="156" y="270"/>
                </a:moveTo>
                <a:cubicBezTo>
                  <a:pt x="158" y="270"/>
                  <a:pt x="161" y="270"/>
                  <a:pt x="163" y="269"/>
                </a:cubicBezTo>
                <a:cubicBezTo>
                  <a:pt x="171" y="267"/>
                  <a:pt x="177" y="263"/>
                  <a:pt x="181" y="257"/>
                </a:cubicBezTo>
                <a:cubicBezTo>
                  <a:pt x="181" y="257"/>
                  <a:pt x="181" y="257"/>
                  <a:pt x="181" y="257"/>
                </a:cubicBezTo>
                <a:cubicBezTo>
                  <a:pt x="188" y="242"/>
                  <a:pt x="182" y="226"/>
                  <a:pt x="164" y="212"/>
                </a:cubicBezTo>
                <a:cubicBezTo>
                  <a:pt x="143" y="196"/>
                  <a:pt x="126" y="196"/>
                  <a:pt x="115" y="209"/>
                </a:cubicBezTo>
                <a:cubicBezTo>
                  <a:pt x="109" y="216"/>
                  <a:pt x="107" y="223"/>
                  <a:pt x="108" y="231"/>
                </a:cubicBezTo>
                <a:cubicBezTo>
                  <a:pt x="109" y="241"/>
                  <a:pt x="114" y="251"/>
                  <a:pt x="125" y="259"/>
                </a:cubicBezTo>
                <a:cubicBezTo>
                  <a:pt x="133" y="266"/>
                  <a:pt x="145" y="270"/>
                  <a:pt x="156" y="270"/>
                </a:cubicBezTo>
                <a:close/>
                <a:moveTo>
                  <a:pt x="348" y="333"/>
                </a:moveTo>
                <a:cubicBezTo>
                  <a:pt x="348" y="302"/>
                  <a:pt x="310" y="245"/>
                  <a:pt x="256" y="245"/>
                </a:cubicBezTo>
                <a:cubicBezTo>
                  <a:pt x="201" y="245"/>
                  <a:pt x="163" y="302"/>
                  <a:pt x="163" y="333"/>
                </a:cubicBezTo>
                <a:cubicBezTo>
                  <a:pt x="163" y="378"/>
                  <a:pt x="183" y="391"/>
                  <a:pt x="201" y="394"/>
                </a:cubicBezTo>
                <a:cubicBezTo>
                  <a:pt x="203" y="394"/>
                  <a:pt x="205" y="395"/>
                  <a:pt x="208" y="395"/>
                </a:cubicBezTo>
                <a:cubicBezTo>
                  <a:pt x="228" y="395"/>
                  <a:pt x="238" y="379"/>
                  <a:pt x="245" y="369"/>
                </a:cubicBezTo>
                <a:cubicBezTo>
                  <a:pt x="249" y="363"/>
                  <a:pt x="253" y="358"/>
                  <a:pt x="256" y="358"/>
                </a:cubicBezTo>
                <a:cubicBezTo>
                  <a:pt x="259" y="358"/>
                  <a:pt x="262" y="363"/>
                  <a:pt x="266" y="369"/>
                </a:cubicBezTo>
                <a:cubicBezTo>
                  <a:pt x="274" y="381"/>
                  <a:pt x="286" y="398"/>
                  <a:pt x="311" y="394"/>
                </a:cubicBezTo>
                <a:cubicBezTo>
                  <a:pt x="328" y="391"/>
                  <a:pt x="348" y="378"/>
                  <a:pt x="348" y="333"/>
                </a:cubicBezTo>
                <a:close/>
                <a:moveTo>
                  <a:pt x="402" y="231"/>
                </a:moveTo>
                <a:cubicBezTo>
                  <a:pt x="402" y="223"/>
                  <a:pt x="400" y="216"/>
                  <a:pt x="395" y="209"/>
                </a:cubicBezTo>
                <a:cubicBezTo>
                  <a:pt x="383" y="196"/>
                  <a:pt x="367" y="196"/>
                  <a:pt x="346" y="212"/>
                </a:cubicBezTo>
                <a:cubicBezTo>
                  <a:pt x="327" y="226"/>
                  <a:pt x="321" y="242"/>
                  <a:pt x="329" y="257"/>
                </a:cubicBezTo>
                <a:cubicBezTo>
                  <a:pt x="329" y="257"/>
                  <a:pt x="329" y="257"/>
                  <a:pt x="329" y="257"/>
                </a:cubicBezTo>
                <a:cubicBezTo>
                  <a:pt x="332" y="263"/>
                  <a:pt x="338" y="267"/>
                  <a:pt x="346" y="269"/>
                </a:cubicBezTo>
                <a:cubicBezTo>
                  <a:pt x="348" y="270"/>
                  <a:pt x="351" y="270"/>
                  <a:pt x="353" y="270"/>
                </a:cubicBezTo>
                <a:cubicBezTo>
                  <a:pt x="364" y="270"/>
                  <a:pt x="376" y="266"/>
                  <a:pt x="385" y="259"/>
                </a:cubicBezTo>
                <a:cubicBezTo>
                  <a:pt x="395" y="251"/>
                  <a:pt x="401" y="241"/>
                  <a:pt x="402" y="231"/>
                </a:cubicBezTo>
                <a:close/>
              </a:path>
            </a:pathLst>
          </a:custGeom>
          <a:solidFill>
            <a:schemeClr val="accent2">
              <a:lumMod val="75000"/>
            </a:schemeClr>
          </a:solidFill>
          <a:ln>
            <a:solidFill>
              <a:schemeClr val="bg1"/>
            </a:solidFill>
          </a:ln>
          <a:extLst/>
        </p:spPr>
        <p:txBody>
          <a:bodyPr vert="horz" wrap="square" lIns="91440" tIns="45720" rIns="91440" bIns="45720" numCol="1" anchor="t" anchorCtr="0" compatLnSpc="1">
            <a:prstTxWarp prst="textNoShape">
              <a:avLst/>
            </a:prstTxWarp>
          </a:bodyPr>
          <a:lstStyle/>
          <a:p>
            <a:endParaRPr lang="en-GB" sz="1400"/>
          </a:p>
        </p:txBody>
      </p:sp>
      <p:sp>
        <p:nvSpPr>
          <p:cNvPr id="66" name="Freeform 370"/>
          <p:cNvSpPr>
            <a:spLocks noChangeAspect="1" noEditPoints="1"/>
          </p:cNvSpPr>
          <p:nvPr/>
        </p:nvSpPr>
        <p:spPr bwMode="auto">
          <a:xfrm>
            <a:off x="177895" y="4363928"/>
            <a:ext cx="295049" cy="393415"/>
          </a:xfrm>
          <a:custGeom>
            <a:avLst/>
            <a:gdLst>
              <a:gd name="T0" fmla="*/ 371 w 512"/>
              <a:gd name="T1" fmla="*/ 202 h 512"/>
              <a:gd name="T2" fmla="*/ 309 w 512"/>
              <a:gd name="T3" fmla="*/ 202 h 512"/>
              <a:gd name="T4" fmla="*/ 309 w 512"/>
              <a:gd name="T5" fmla="*/ 140 h 512"/>
              <a:gd name="T6" fmla="*/ 371 w 512"/>
              <a:gd name="T7" fmla="*/ 202 h 512"/>
              <a:gd name="T8" fmla="*/ 245 w 512"/>
              <a:gd name="T9" fmla="*/ 256 h 512"/>
              <a:gd name="T10" fmla="*/ 245 w 512"/>
              <a:gd name="T11" fmla="*/ 150 h 512"/>
              <a:gd name="T12" fmla="*/ 149 w 512"/>
              <a:gd name="T13" fmla="*/ 256 h 512"/>
              <a:gd name="T14" fmla="*/ 256 w 512"/>
              <a:gd name="T15" fmla="*/ 362 h 512"/>
              <a:gd name="T16" fmla="*/ 362 w 512"/>
              <a:gd name="T17" fmla="*/ 266 h 512"/>
              <a:gd name="T18" fmla="*/ 256 w 512"/>
              <a:gd name="T19" fmla="*/ 266 h 512"/>
              <a:gd name="T20" fmla="*/ 245 w 512"/>
              <a:gd name="T21" fmla="*/ 256 h 512"/>
              <a:gd name="T22" fmla="*/ 512 w 512"/>
              <a:gd name="T23" fmla="*/ 256 h 512"/>
              <a:gd name="T24" fmla="*/ 256 w 512"/>
              <a:gd name="T25" fmla="*/ 512 h 512"/>
              <a:gd name="T26" fmla="*/ 0 w 512"/>
              <a:gd name="T27" fmla="*/ 256 h 512"/>
              <a:gd name="T28" fmla="*/ 256 w 512"/>
              <a:gd name="T29" fmla="*/ 0 h 512"/>
              <a:gd name="T30" fmla="*/ 512 w 512"/>
              <a:gd name="T31" fmla="*/ 256 h 512"/>
              <a:gd name="T32" fmla="*/ 384 w 512"/>
              <a:gd name="T33" fmla="*/ 256 h 512"/>
              <a:gd name="T34" fmla="*/ 373 w 512"/>
              <a:gd name="T35" fmla="*/ 245 h 512"/>
              <a:gd name="T36" fmla="*/ 266 w 512"/>
              <a:gd name="T37" fmla="*/ 245 h 512"/>
              <a:gd name="T38" fmla="*/ 266 w 512"/>
              <a:gd name="T39" fmla="*/ 138 h 512"/>
              <a:gd name="T40" fmla="*/ 256 w 512"/>
              <a:gd name="T41" fmla="*/ 128 h 512"/>
              <a:gd name="T42" fmla="*/ 128 w 512"/>
              <a:gd name="T43" fmla="*/ 256 h 512"/>
              <a:gd name="T44" fmla="*/ 256 w 512"/>
              <a:gd name="T45" fmla="*/ 384 h 512"/>
              <a:gd name="T46" fmla="*/ 384 w 512"/>
              <a:gd name="T47" fmla="*/ 256 h 512"/>
              <a:gd name="T48" fmla="*/ 397 w 512"/>
              <a:gd name="T49" fmla="*/ 210 h 512"/>
              <a:gd name="T50" fmla="*/ 302 w 512"/>
              <a:gd name="T51" fmla="*/ 115 h 512"/>
              <a:gd name="T52" fmla="*/ 292 w 512"/>
              <a:gd name="T53" fmla="*/ 116 h 512"/>
              <a:gd name="T54" fmla="*/ 288 w 512"/>
              <a:gd name="T55" fmla="*/ 125 h 512"/>
              <a:gd name="T56" fmla="*/ 288 w 512"/>
              <a:gd name="T57" fmla="*/ 213 h 512"/>
              <a:gd name="T58" fmla="*/ 298 w 512"/>
              <a:gd name="T59" fmla="*/ 224 h 512"/>
              <a:gd name="T60" fmla="*/ 386 w 512"/>
              <a:gd name="T61" fmla="*/ 224 h 512"/>
              <a:gd name="T62" fmla="*/ 395 w 512"/>
              <a:gd name="T63" fmla="*/ 219 h 512"/>
              <a:gd name="T64" fmla="*/ 397 w 512"/>
              <a:gd name="T65" fmla="*/ 21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2" h="512">
                <a:moveTo>
                  <a:pt x="371" y="202"/>
                </a:moveTo>
                <a:cubicBezTo>
                  <a:pt x="309" y="202"/>
                  <a:pt x="309" y="202"/>
                  <a:pt x="309" y="202"/>
                </a:cubicBezTo>
                <a:cubicBezTo>
                  <a:pt x="309" y="140"/>
                  <a:pt x="309" y="140"/>
                  <a:pt x="309" y="140"/>
                </a:cubicBezTo>
                <a:cubicBezTo>
                  <a:pt x="336" y="153"/>
                  <a:pt x="358" y="175"/>
                  <a:pt x="371" y="202"/>
                </a:cubicBezTo>
                <a:close/>
                <a:moveTo>
                  <a:pt x="245" y="256"/>
                </a:moveTo>
                <a:cubicBezTo>
                  <a:pt x="245" y="150"/>
                  <a:pt x="245" y="150"/>
                  <a:pt x="245" y="150"/>
                </a:cubicBezTo>
                <a:cubicBezTo>
                  <a:pt x="191" y="155"/>
                  <a:pt x="149" y="200"/>
                  <a:pt x="149" y="256"/>
                </a:cubicBezTo>
                <a:cubicBezTo>
                  <a:pt x="149" y="314"/>
                  <a:pt x="197" y="362"/>
                  <a:pt x="256" y="362"/>
                </a:cubicBezTo>
                <a:cubicBezTo>
                  <a:pt x="311" y="362"/>
                  <a:pt x="356" y="320"/>
                  <a:pt x="362" y="266"/>
                </a:cubicBezTo>
                <a:cubicBezTo>
                  <a:pt x="256" y="266"/>
                  <a:pt x="256" y="266"/>
                  <a:pt x="256" y="266"/>
                </a:cubicBezTo>
                <a:cubicBezTo>
                  <a:pt x="250" y="266"/>
                  <a:pt x="245" y="262"/>
                  <a:pt x="245" y="256"/>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84" y="256"/>
                </a:moveTo>
                <a:cubicBezTo>
                  <a:pt x="384" y="250"/>
                  <a:pt x="379" y="245"/>
                  <a:pt x="373" y="245"/>
                </a:cubicBezTo>
                <a:cubicBezTo>
                  <a:pt x="266" y="245"/>
                  <a:pt x="266" y="245"/>
                  <a:pt x="266" y="245"/>
                </a:cubicBezTo>
                <a:cubicBezTo>
                  <a:pt x="266" y="138"/>
                  <a:pt x="266" y="138"/>
                  <a:pt x="266" y="138"/>
                </a:cubicBezTo>
                <a:cubicBezTo>
                  <a:pt x="266" y="132"/>
                  <a:pt x="262" y="128"/>
                  <a:pt x="256" y="128"/>
                </a:cubicBezTo>
                <a:cubicBezTo>
                  <a:pt x="185" y="128"/>
                  <a:pt x="128" y="185"/>
                  <a:pt x="128" y="256"/>
                </a:cubicBezTo>
                <a:cubicBezTo>
                  <a:pt x="128" y="326"/>
                  <a:pt x="185" y="384"/>
                  <a:pt x="256" y="384"/>
                </a:cubicBezTo>
                <a:cubicBezTo>
                  <a:pt x="326" y="384"/>
                  <a:pt x="384" y="326"/>
                  <a:pt x="384" y="256"/>
                </a:cubicBezTo>
                <a:close/>
                <a:moveTo>
                  <a:pt x="397" y="210"/>
                </a:moveTo>
                <a:cubicBezTo>
                  <a:pt x="382" y="165"/>
                  <a:pt x="347" y="129"/>
                  <a:pt x="302" y="115"/>
                </a:cubicBezTo>
                <a:cubicBezTo>
                  <a:pt x="298" y="114"/>
                  <a:pt x="295" y="114"/>
                  <a:pt x="292" y="116"/>
                </a:cubicBezTo>
                <a:cubicBezTo>
                  <a:pt x="289" y="118"/>
                  <a:pt x="288" y="122"/>
                  <a:pt x="288" y="125"/>
                </a:cubicBezTo>
                <a:cubicBezTo>
                  <a:pt x="288" y="213"/>
                  <a:pt x="288" y="213"/>
                  <a:pt x="288" y="213"/>
                </a:cubicBezTo>
                <a:cubicBezTo>
                  <a:pt x="288" y="219"/>
                  <a:pt x="292" y="224"/>
                  <a:pt x="298" y="224"/>
                </a:cubicBezTo>
                <a:cubicBezTo>
                  <a:pt x="386" y="224"/>
                  <a:pt x="386" y="224"/>
                  <a:pt x="386" y="224"/>
                </a:cubicBezTo>
                <a:cubicBezTo>
                  <a:pt x="390" y="224"/>
                  <a:pt x="393" y="222"/>
                  <a:pt x="395" y="219"/>
                </a:cubicBezTo>
                <a:cubicBezTo>
                  <a:pt x="397" y="217"/>
                  <a:pt x="398" y="213"/>
                  <a:pt x="397" y="210"/>
                </a:cubicBezTo>
                <a:close/>
              </a:path>
            </a:pathLst>
          </a:custGeom>
          <a:solidFill>
            <a:schemeClr val="accent6">
              <a:lumMod val="75000"/>
            </a:schemeClr>
          </a:solidFill>
          <a:ln>
            <a:solidFill>
              <a:schemeClr val="bg1"/>
            </a:solid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prstClr val="black"/>
              </a:solidFill>
              <a:effectLst/>
              <a:uLnTx/>
              <a:uFillTx/>
              <a:latin typeface="Verdana"/>
            </a:endParaRPr>
          </a:p>
        </p:txBody>
      </p:sp>
      <p:sp>
        <p:nvSpPr>
          <p:cNvPr id="69" name="Rectangle 68"/>
          <p:cNvSpPr/>
          <p:nvPr/>
        </p:nvSpPr>
        <p:spPr>
          <a:xfrm>
            <a:off x="1929502" y="4611641"/>
            <a:ext cx="1592929" cy="1275524"/>
          </a:xfrm>
          <a:prstGeom prst="rect">
            <a:avLst/>
          </a:prstGeom>
          <a:solidFill>
            <a:schemeClr val="accent1">
              <a:lumMod val="50000"/>
            </a:schemeClr>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bg1"/>
                </a:solidFill>
              </a:rPr>
              <a:t>Unlocking finance for grains through PPP </a:t>
            </a:r>
          </a:p>
        </p:txBody>
      </p:sp>
      <p:sp>
        <p:nvSpPr>
          <p:cNvPr id="70" name="Freeform 1009"/>
          <p:cNvSpPr>
            <a:spLocks noChangeAspect="1" noEditPoints="1"/>
          </p:cNvSpPr>
          <p:nvPr/>
        </p:nvSpPr>
        <p:spPr bwMode="auto">
          <a:xfrm>
            <a:off x="1851256" y="4330521"/>
            <a:ext cx="357009" cy="476033"/>
          </a:xfrm>
          <a:custGeom>
            <a:avLst/>
            <a:gdLst>
              <a:gd name="T0" fmla="*/ 227 w 512"/>
              <a:gd name="T1" fmla="*/ 228 h 512"/>
              <a:gd name="T2" fmla="*/ 229 w 512"/>
              <a:gd name="T3" fmla="*/ 232 h 512"/>
              <a:gd name="T4" fmla="*/ 227 w 512"/>
              <a:gd name="T5" fmla="*/ 235 h 512"/>
              <a:gd name="T6" fmla="*/ 214 w 512"/>
              <a:gd name="T7" fmla="*/ 254 h 512"/>
              <a:gd name="T8" fmla="*/ 128 w 512"/>
              <a:gd name="T9" fmla="*/ 208 h 512"/>
              <a:gd name="T10" fmla="*/ 219 w 512"/>
              <a:gd name="T11" fmla="*/ 211 h 512"/>
              <a:gd name="T12" fmla="*/ 226 w 512"/>
              <a:gd name="T13" fmla="*/ 218 h 512"/>
              <a:gd name="T14" fmla="*/ 227 w 512"/>
              <a:gd name="T15" fmla="*/ 228 h 512"/>
              <a:gd name="T16" fmla="*/ 257 w 512"/>
              <a:gd name="T17" fmla="*/ 183 h 512"/>
              <a:gd name="T18" fmla="*/ 248 w 512"/>
              <a:gd name="T19" fmla="*/ 223 h 512"/>
              <a:gd name="T20" fmla="*/ 248 w 512"/>
              <a:gd name="T21" fmla="*/ 223 h 512"/>
              <a:gd name="T22" fmla="*/ 266 w 512"/>
              <a:gd name="T23" fmla="*/ 248 h 512"/>
              <a:gd name="T24" fmla="*/ 385 w 512"/>
              <a:gd name="T25" fmla="*/ 172 h 512"/>
              <a:gd name="T26" fmla="*/ 319 w 512"/>
              <a:gd name="T27" fmla="*/ 165 h 512"/>
              <a:gd name="T28" fmla="*/ 257 w 512"/>
              <a:gd name="T29" fmla="*/ 183 h 512"/>
              <a:gd name="T30" fmla="*/ 512 w 512"/>
              <a:gd name="T31" fmla="*/ 256 h 512"/>
              <a:gd name="T32" fmla="*/ 256 w 512"/>
              <a:gd name="T33" fmla="*/ 512 h 512"/>
              <a:gd name="T34" fmla="*/ 0 w 512"/>
              <a:gd name="T35" fmla="*/ 256 h 512"/>
              <a:gd name="T36" fmla="*/ 256 w 512"/>
              <a:gd name="T37" fmla="*/ 0 h 512"/>
              <a:gd name="T38" fmla="*/ 512 w 512"/>
              <a:gd name="T39" fmla="*/ 256 h 512"/>
              <a:gd name="T40" fmla="*/ 415 w 512"/>
              <a:gd name="T41" fmla="*/ 163 h 512"/>
              <a:gd name="T42" fmla="*/ 407 w 512"/>
              <a:gd name="T43" fmla="*/ 155 h 512"/>
              <a:gd name="T44" fmla="*/ 242 w 512"/>
              <a:gd name="T45" fmla="*/ 168 h 512"/>
              <a:gd name="T46" fmla="*/ 228 w 512"/>
              <a:gd name="T47" fmla="*/ 192 h 512"/>
              <a:gd name="T48" fmla="*/ 104 w 512"/>
              <a:gd name="T49" fmla="*/ 191 h 512"/>
              <a:gd name="T50" fmla="*/ 96 w 512"/>
              <a:gd name="T51" fmla="*/ 199 h 512"/>
              <a:gd name="T52" fmla="*/ 99 w 512"/>
              <a:gd name="T53" fmla="*/ 209 h 512"/>
              <a:gd name="T54" fmla="*/ 209 w 512"/>
              <a:gd name="T55" fmla="*/ 276 h 512"/>
              <a:gd name="T56" fmla="*/ 220 w 512"/>
              <a:gd name="T57" fmla="*/ 275 h 512"/>
              <a:gd name="T58" fmla="*/ 224 w 512"/>
              <a:gd name="T59" fmla="*/ 274 h 512"/>
              <a:gd name="T60" fmla="*/ 224 w 512"/>
              <a:gd name="T61" fmla="*/ 405 h 512"/>
              <a:gd name="T62" fmla="*/ 234 w 512"/>
              <a:gd name="T63" fmla="*/ 416 h 512"/>
              <a:gd name="T64" fmla="*/ 245 w 512"/>
              <a:gd name="T65" fmla="*/ 405 h 512"/>
              <a:gd name="T66" fmla="*/ 245 w 512"/>
              <a:gd name="T67" fmla="*/ 261 h 512"/>
              <a:gd name="T68" fmla="*/ 260 w 512"/>
              <a:gd name="T69" fmla="*/ 269 h 512"/>
              <a:gd name="T70" fmla="*/ 271 w 512"/>
              <a:gd name="T71" fmla="*/ 270 h 512"/>
              <a:gd name="T72" fmla="*/ 413 w 512"/>
              <a:gd name="T73" fmla="*/ 173 h 512"/>
              <a:gd name="T74" fmla="*/ 415 w 512"/>
              <a:gd name="T75" fmla="*/ 16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2" h="512">
                <a:moveTo>
                  <a:pt x="227" y="228"/>
                </a:moveTo>
                <a:cubicBezTo>
                  <a:pt x="228" y="230"/>
                  <a:pt x="228" y="231"/>
                  <a:pt x="229" y="232"/>
                </a:cubicBezTo>
                <a:cubicBezTo>
                  <a:pt x="228" y="233"/>
                  <a:pt x="228" y="234"/>
                  <a:pt x="227" y="235"/>
                </a:cubicBezTo>
                <a:cubicBezTo>
                  <a:pt x="224" y="252"/>
                  <a:pt x="217" y="254"/>
                  <a:pt x="214" y="254"/>
                </a:cubicBezTo>
                <a:cubicBezTo>
                  <a:pt x="195" y="260"/>
                  <a:pt x="156" y="233"/>
                  <a:pt x="128" y="208"/>
                </a:cubicBezTo>
                <a:cubicBezTo>
                  <a:pt x="187" y="196"/>
                  <a:pt x="211" y="204"/>
                  <a:pt x="219" y="211"/>
                </a:cubicBezTo>
                <a:cubicBezTo>
                  <a:pt x="222" y="213"/>
                  <a:pt x="224" y="216"/>
                  <a:pt x="226" y="218"/>
                </a:cubicBezTo>
                <a:cubicBezTo>
                  <a:pt x="226" y="223"/>
                  <a:pt x="227" y="227"/>
                  <a:pt x="227" y="228"/>
                </a:cubicBezTo>
                <a:close/>
                <a:moveTo>
                  <a:pt x="257" y="183"/>
                </a:moveTo>
                <a:cubicBezTo>
                  <a:pt x="242" y="199"/>
                  <a:pt x="248" y="222"/>
                  <a:pt x="248" y="223"/>
                </a:cubicBezTo>
                <a:cubicBezTo>
                  <a:pt x="248" y="223"/>
                  <a:pt x="248" y="223"/>
                  <a:pt x="248" y="223"/>
                </a:cubicBezTo>
                <a:cubicBezTo>
                  <a:pt x="253" y="245"/>
                  <a:pt x="263" y="248"/>
                  <a:pt x="266" y="248"/>
                </a:cubicBezTo>
                <a:cubicBezTo>
                  <a:pt x="293" y="255"/>
                  <a:pt x="348" y="210"/>
                  <a:pt x="385" y="172"/>
                </a:cubicBezTo>
                <a:cubicBezTo>
                  <a:pt x="358" y="167"/>
                  <a:pt x="336" y="165"/>
                  <a:pt x="319" y="165"/>
                </a:cubicBezTo>
                <a:cubicBezTo>
                  <a:pt x="284" y="165"/>
                  <a:pt x="266" y="174"/>
                  <a:pt x="257" y="183"/>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5" y="163"/>
                </a:moveTo>
                <a:cubicBezTo>
                  <a:pt x="414" y="159"/>
                  <a:pt x="411" y="156"/>
                  <a:pt x="407" y="155"/>
                </a:cubicBezTo>
                <a:cubicBezTo>
                  <a:pt x="324" y="136"/>
                  <a:pt x="268" y="140"/>
                  <a:pt x="242" y="168"/>
                </a:cubicBezTo>
                <a:cubicBezTo>
                  <a:pt x="235" y="176"/>
                  <a:pt x="231" y="184"/>
                  <a:pt x="228" y="192"/>
                </a:cubicBezTo>
                <a:cubicBezTo>
                  <a:pt x="205" y="177"/>
                  <a:pt x="163" y="177"/>
                  <a:pt x="104" y="191"/>
                </a:cubicBezTo>
                <a:cubicBezTo>
                  <a:pt x="100" y="192"/>
                  <a:pt x="97" y="195"/>
                  <a:pt x="96" y="199"/>
                </a:cubicBezTo>
                <a:cubicBezTo>
                  <a:pt x="95" y="202"/>
                  <a:pt x="96" y="206"/>
                  <a:pt x="99" y="209"/>
                </a:cubicBezTo>
                <a:cubicBezTo>
                  <a:pt x="106" y="217"/>
                  <a:pt x="166" y="276"/>
                  <a:pt x="209" y="276"/>
                </a:cubicBezTo>
                <a:cubicBezTo>
                  <a:pt x="213" y="276"/>
                  <a:pt x="217" y="276"/>
                  <a:pt x="220" y="275"/>
                </a:cubicBezTo>
                <a:cubicBezTo>
                  <a:pt x="221" y="275"/>
                  <a:pt x="222" y="274"/>
                  <a:pt x="224" y="274"/>
                </a:cubicBezTo>
                <a:cubicBezTo>
                  <a:pt x="224" y="405"/>
                  <a:pt x="224" y="405"/>
                  <a:pt x="224" y="405"/>
                </a:cubicBezTo>
                <a:cubicBezTo>
                  <a:pt x="224" y="411"/>
                  <a:pt x="228" y="416"/>
                  <a:pt x="234" y="416"/>
                </a:cubicBezTo>
                <a:cubicBezTo>
                  <a:pt x="240" y="416"/>
                  <a:pt x="245" y="411"/>
                  <a:pt x="245" y="405"/>
                </a:cubicBezTo>
                <a:cubicBezTo>
                  <a:pt x="245" y="261"/>
                  <a:pt x="245" y="261"/>
                  <a:pt x="245" y="261"/>
                </a:cubicBezTo>
                <a:cubicBezTo>
                  <a:pt x="249" y="265"/>
                  <a:pt x="255" y="268"/>
                  <a:pt x="260" y="269"/>
                </a:cubicBezTo>
                <a:cubicBezTo>
                  <a:pt x="264" y="270"/>
                  <a:pt x="268" y="270"/>
                  <a:pt x="271" y="270"/>
                </a:cubicBezTo>
                <a:cubicBezTo>
                  <a:pt x="325" y="270"/>
                  <a:pt x="404" y="183"/>
                  <a:pt x="413" y="173"/>
                </a:cubicBezTo>
                <a:cubicBezTo>
                  <a:pt x="415" y="170"/>
                  <a:pt x="416" y="166"/>
                  <a:pt x="415" y="163"/>
                </a:cubicBezTo>
                <a:close/>
              </a:path>
            </a:pathLst>
          </a:custGeom>
          <a:solidFill>
            <a:schemeClr val="accent1">
              <a:lumMod val="50000"/>
            </a:schemeClr>
          </a:solidFill>
          <a:ln>
            <a:solidFill>
              <a:schemeClr val="bg1"/>
            </a:solid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schemeClr val="bg1"/>
              </a:solidFill>
              <a:effectLst/>
              <a:uLnTx/>
              <a:uFillTx/>
              <a:latin typeface="Verdana"/>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10895" y="2104716"/>
            <a:ext cx="809964" cy="579783"/>
          </a:xfrm>
          <a:prstGeom prst="rect">
            <a:avLst/>
          </a:prstGeom>
        </p:spPr>
      </p:pic>
      <p:sp>
        <p:nvSpPr>
          <p:cNvPr id="19" name="Rectangle 18"/>
          <p:cNvSpPr/>
          <p:nvPr/>
        </p:nvSpPr>
        <p:spPr>
          <a:xfrm>
            <a:off x="3682985" y="4596782"/>
            <a:ext cx="1592929" cy="1327205"/>
          </a:xfrm>
          <a:prstGeom prst="rect">
            <a:avLst/>
          </a:prstGeom>
          <a:solidFill>
            <a:schemeClr val="tx1">
              <a:lumMod val="95000"/>
              <a:lumOff val="5000"/>
            </a:schemeClr>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bg1"/>
                </a:solidFill>
              </a:rPr>
              <a:t>Dynamic Business Model for </a:t>
            </a:r>
            <a:r>
              <a:rPr lang="en-ZA" dirty="0" smtClean="0">
                <a:solidFill>
                  <a:schemeClr val="bg1"/>
                </a:solidFill>
              </a:rPr>
              <a:t>Producer Support</a:t>
            </a:r>
            <a:endParaRPr lang="en-ZA" dirty="0">
              <a:solidFill>
                <a:schemeClr val="bg1"/>
              </a:solidFill>
            </a:endParaRPr>
          </a:p>
        </p:txBody>
      </p:sp>
      <p:sp>
        <p:nvSpPr>
          <p:cNvPr id="20" name="Freeform 562"/>
          <p:cNvSpPr>
            <a:spLocks noChangeAspect="1" noEditPoints="1"/>
          </p:cNvSpPr>
          <p:nvPr/>
        </p:nvSpPr>
        <p:spPr bwMode="auto">
          <a:xfrm>
            <a:off x="3604610" y="4330521"/>
            <a:ext cx="357009" cy="476033"/>
          </a:xfrm>
          <a:custGeom>
            <a:avLst/>
            <a:gdLst>
              <a:gd name="T0" fmla="*/ 362 w 512"/>
              <a:gd name="T1" fmla="*/ 245 h 512"/>
              <a:gd name="T2" fmla="*/ 222 w 512"/>
              <a:gd name="T3" fmla="*/ 245 h 512"/>
              <a:gd name="T4" fmla="*/ 245 w 512"/>
              <a:gd name="T5" fmla="*/ 298 h 512"/>
              <a:gd name="T6" fmla="*/ 238 w 512"/>
              <a:gd name="T7" fmla="*/ 330 h 512"/>
              <a:gd name="T8" fmla="*/ 331 w 512"/>
              <a:gd name="T9" fmla="*/ 330 h 512"/>
              <a:gd name="T10" fmla="*/ 362 w 512"/>
              <a:gd name="T11" fmla="*/ 299 h 512"/>
              <a:gd name="T12" fmla="*/ 362 w 512"/>
              <a:gd name="T13" fmla="*/ 245 h 512"/>
              <a:gd name="T14" fmla="*/ 330 w 512"/>
              <a:gd name="T15" fmla="*/ 288 h 512"/>
              <a:gd name="T16" fmla="*/ 309 w 512"/>
              <a:gd name="T17" fmla="*/ 288 h 512"/>
              <a:gd name="T18" fmla="*/ 298 w 512"/>
              <a:gd name="T19" fmla="*/ 277 h 512"/>
              <a:gd name="T20" fmla="*/ 309 w 512"/>
              <a:gd name="T21" fmla="*/ 266 h 512"/>
              <a:gd name="T22" fmla="*/ 330 w 512"/>
              <a:gd name="T23" fmla="*/ 266 h 512"/>
              <a:gd name="T24" fmla="*/ 341 w 512"/>
              <a:gd name="T25" fmla="*/ 277 h 512"/>
              <a:gd name="T26" fmla="*/ 330 w 512"/>
              <a:gd name="T27" fmla="*/ 288 h 512"/>
              <a:gd name="T28" fmla="*/ 224 w 512"/>
              <a:gd name="T29" fmla="*/ 298 h 512"/>
              <a:gd name="T30" fmla="*/ 170 w 512"/>
              <a:gd name="T31" fmla="*/ 352 h 512"/>
              <a:gd name="T32" fmla="*/ 117 w 512"/>
              <a:gd name="T33" fmla="*/ 298 h 512"/>
              <a:gd name="T34" fmla="*/ 170 w 512"/>
              <a:gd name="T35" fmla="*/ 245 h 512"/>
              <a:gd name="T36" fmla="*/ 224 w 512"/>
              <a:gd name="T37" fmla="*/ 298 h 512"/>
              <a:gd name="T38" fmla="*/ 170 w 512"/>
              <a:gd name="T39" fmla="*/ 224 h 512"/>
              <a:gd name="T40" fmla="*/ 161 w 512"/>
              <a:gd name="T41" fmla="*/ 224 h 512"/>
              <a:gd name="T42" fmla="*/ 169 w 512"/>
              <a:gd name="T43" fmla="*/ 160 h 512"/>
              <a:gd name="T44" fmla="*/ 224 w 512"/>
              <a:gd name="T45" fmla="*/ 160 h 512"/>
              <a:gd name="T46" fmla="*/ 224 w 512"/>
              <a:gd name="T47" fmla="*/ 163 h 512"/>
              <a:gd name="T48" fmla="*/ 242 w 512"/>
              <a:gd name="T49" fmla="*/ 224 h 512"/>
              <a:gd name="T50" fmla="*/ 181 w 512"/>
              <a:gd name="T51" fmla="*/ 224 h 512"/>
              <a:gd name="T52" fmla="*/ 179 w 512"/>
              <a:gd name="T53" fmla="*/ 224 h 512"/>
              <a:gd name="T54" fmla="*/ 170 w 512"/>
              <a:gd name="T55" fmla="*/ 224 h 512"/>
              <a:gd name="T56" fmla="*/ 256 w 512"/>
              <a:gd name="T57" fmla="*/ 0 h 512"/>
              <a:gd name="T58" fmla="*/ 0 w 512"/>
              <a:gd name="T59" fmla="*/ 256 h 512"/>
              <a:gd name="T60" fmla="*/ 256 w 512"/>
              <a:gd name="T61" fmla="*/ 512 h 512"/>
              <a:gd name="T62" fmla="*/ 512 w 512"/>
              <a:gd name="T63" fmla="*/ 256 h 512"/>
              <a:gd name="T64" fmla="*/ 256 w 512"/>
              <a:gd name="T65" fmla="*/ 0 h 512"/>
              <a:gd name="T66" fmla="*/ 368 w 512"/>
              <a:gd name="T67" fmla="*/ 373 h 512"/>
              <a:gd name="T68" fmla="*/ 334 w 512"/>
              <a:gd name="T69" fmla="*/ 352 h 512"/>
              <a:gd name="T70" fmla="*/ 224 w 512"/>
              <a:gd name="T71" fmla="*/ 352 h 512"/>
              <a:gd name="T72" fmla="*/ 223 w 512"/>
              <a:gd name="T73" fmla="*/ 351 h 512"/>
              <a:gd name="T74" fmla="*/ 170 w 512"/>
              <a:gd name="T75" fmla="*/ 373 h 512"/>
              <a:gd name="T76" fmla="*/ 96 w 512"/>
              <a:gd name="T77" fmla="*/ 298 h 512"/>
              <a:gd name="T78" fmla="*/ 139 w 512"/>
              <a:gd name="T79" fmla="*/ 231 h 512"/>
              <a:gd name="T80" fmla="*/ 149 w 512"/>
              <a:gd name="T81" fmla="*/ 148 h 512"/>
              <a:gd name="T82" fmla="*/ 160 w 512"/>
              <a:gd name="T83" fmla="*/ 138 h 512"/>
              <a:gd name="T84" fmla="*/ 224 w 512"/>
              <a:gd name="T85" fmla="*/ 138 h 512"/>
              <a:gd name="T86" fmla="*/ 245 w 512"/>
              <a:gd name="T87" fmla="*/ 158 h 512"/>
              <a:gd name="T88" fmla="*/ 264 w 512"/>
              <a:gd name="T89" fmla="*/ 224 h 512"/>
              <a:gd name="T90" fmla="*/ 320 w 512"/>
              <a:gd name="T91" fmla="*/ 224 h 512"/>
              <a:gd name="T92" fmla="*/ 320 w 512"/>
              <a:gd name="T93" fmla="*/ 170 h 512"/>
              <a:gd name="T94" fmla="*/ 309 w 512"/>
              <a:gd name="T95" fmla="*/ 160 h 512"/>
              <a:gd name="T96" fmla="*/ 320 w 512"/>
              <a:gd name="T97" fmla="*/ 149 h 512"/>
              <a:gd name="T98" fmla="*/ 341 w 512"/>
              <a:gd name="T99" fmla="*/ 170 h 512"/>
              <a:gd name="T100" fmla="*/ 341 w 512"/>
              <a:gd name="T101" fmla="*/ 224 h 512"/>
              <a:gd name="T102" fmla="*/ 362 w 512"/>
              <a:gd name="T103" fmla="*/ 224 h 512"/>
              <a:gd name="T104" fmla="*/ 384 w 512"/>
              <a:gd name="T105" fmla="*/ 245 h 512"/>
              <a:gd name="T106" fmla="*/ 384 w 512"/>
              <a:gd name="T107" fmla="*/ 302 h 512"/>
              <a:gd name="T108" fmla="*/ 405 w 512"/>
              <a:gd name="T109" fmla="*/ 336 h 512"/>
              <a:gd name="T110" fmla="*/ 368 w 512"/>
              <a:gd name="T111" fmla="*/ 373 h 512"/>
              <a:gd name="T112" fmla="*/ 384 w 512"/>
              <a:gd name="T113" fmla="*/ 336 h 512"/>
              <a:gd name="T114" fmla="*/ 368 w 512"/>
              <a:gd name="T115" fmla="*/ 352 h 512"/>
              <a:gd name="T116" fmla="*/ 352 w 512"/>
              <a:gd name="T117" fmla="*/ 336 h 512"/>
              <a:gd name="T118" fmla="*/ 368 w 512"/>
              <a:gd name="T119" fmla="*/ 320 h 512"/>
              <a:gd name="T120" fmla="*/ 384 w 512"/>
              <a:gd name="T121" fmla="*/ 33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2" h="512">
                <a:moveTo>
                  <a:pt x="362" y="245"/>
                </a:moveTo>
                <a:cubicBezTo>
                  <a:pt x="222" y="245"/>
                  <a:pt x="222" y="245"/>
                  <a:pt x="222" y="245"/>
                </a:cubicBezTo>
                <a:cubicBezTo>
                  <a:pt x="236" y="259"/>
                  <a:pt x="245" y="277"/>
                  <a:pt x="245" y="298"/>
                </a:cubicBezTo>
                <a:cubicBezTo>
                  <a:pt x="245" y="310"/>
                  <a:pt x="242" y="321"/>
                  <a:pt x="238" y="330"/>
                </a:cubicBezTo>
                <a:cubicBezTo>
                  <a:pt x="331" y="330"/>
                  <a:pt x="331" y="330"/>
                  <a:pt x="331" y="330"/>
                </a:cubicBezTo>
                <a:cubicBezTo>
                  <a:pt x="333" y="314"/>
                  <a:pt x="346" y="301"/>
                  <a:pt x="362" y="299"/>
                </a:cubicBezTo>
                <a:lnTo>
                  <a:pt x="362" y="245"/>
                </a:lnTo>
                <a:close/>
                <a:moveTo>
                  <a:pt x="330" y="288"/>
                </a:moveTo>
                <a:cubicBezTo>
                  <a:pt x="309" y="288"/>
                  <a:pt x="309" y="288"/>
                  <a:pt x="309" y="288"/>
                </a:cubicBezTo>
                <a:cubicBezTo>
                  <a:pt x="303" y="288"/>
                  <a:pt x="298" y="283"/>
                  <a:pt x="298" y="277"/>
                </a:cubicBezTo>
                <a:cubicBezTo>
                  <a:pt x="298" y="271"/>
                  <a:pt x="303" y="266"/>
                  <a:pt x="309" y="266"/>
                </a:cubicBezTo>
                <a:cubicBezTo>
                  <a:pt x="330" y="266"/>
                  <a:pt x="330" y="266"/>
                  <a:pt x="330" y="266"/>
                </a:cubicBezTo>
                <a:cubicBezTo>
                  <a:pt x="336" y="266"/>
                  <a:pt x="341" y="271"/>
                  <a:pt x="341" y="277"/>
                </a:cubicBezTo>
                <a:cubicBezTo>
                  <a:pt x="341" y="283"/>
                  <a:pt x="336" y="288"/>
                  <a:pt x="330" y="288"/>
                </a:cubicBezTo>
                <a:close/>
                <a:moveTo>
                  <a:pt x="224" y="298"/>
                </a:moveTo>
                <a:cubicBezTo>
                  <a:pt x="224" y="328"/>
                  <a:pt x="200" y="352"/>
                  <a:pt x="170" y="352"/>
                </a:cubicBezTo>
                <a:cubicBezTo>
                  <a:pt x="141" y="352"/>
                  <a:pt x="117" y="328"/>
                  <a:pt x="117" y="298"/>
                </a:cubicBezTo>
                <a:cubicBezTo>
                  <a:pt x="117" y="269"/>
                  <a:pt x="141" y="245"/>
                  <a:pt x="170" y="245"/>
                </a:cubicBezTo>
                <a:cubicBezTo>
                  <a:pt x="200" y="245"/>
                  <a:pt x="224" y="269"/>
                  <a:pt x="224" y="298"/>
                </a:cubicBezTo>
                <a:close/>
                <a:moveTo>
                  <a:pt x="170" y="224"/>
                </a:moveTo>
                <a:cubicBezTo>
                  <a:pt x="167" y="224"/>
                  <a:pt x="164" y="224"/>
                  <a:pt x="161" y="224"/>
                </a:cubicBezTo>
                <a:cubicBezTo>
                  <a:pt x="169" y="160"/>
                  <a:pt x="169" y="160"/>
                  <a:pt x="169" y="160"/>
                </a:cubicBezTo>
                <a:cubicBezTo>
                  <a:pt x="224" y="160"/>
                  <a:pt x="224" y="160"/>
                  <a:pt x="224" y="160"/>
                </a:cubicBezTo>
                <a:cubicBezTo>
                  <a:pt x="224" y="161"/>
                  <a:pt x="224" y="162"/>
                  <a:pt x="224" y="163"/>
                </a:cubicBezTo>
                <a:cubicBezTo>
                  <a:pt x="242" y="224"/>
                  <a:pt x="242" y="224"/>
                  <a:pt x="242" y="224"/>
                </a:cubicBezTo>
                <a:cubicBezTo>
                  <a:pt x="181" y="224"/>
                  <a:pt x="181" y="224"/>
                  <a:pt x="181" y="224"/>
                </a:cubicBezTo>
                <a:cubicBezTo>
                  <a:pt x="180" y="224"/>
                  <a:pt x="179" y="224"/>
                  <a:pt x="179" y="224"/>
                </a:cubicBezTo>
                <a:cubicBezTo>
                  <a:pt x="176" y="224"/>
                  <a:pt x="173" y="224"/>
                  <a:pt x="170" y="224"/>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68" y="373"/>
                </a:moveTo>
                <a:cubicBezTo>
                  <a:pt x="353" y="373"/>
                  <a:pt x="340" y="364"/>
                  <a:pt x="334" y="352"/>
                </a:cubicBezTo>
                <a:cubicBezTo>
                  <a:pt x="224" y="352"/>
                  <a:pt x="224" y="352"/>
                  <a:pt x="224" y="352"/>
                </a:cubicBezTo>
                <a:cubicBezTo>
                  <a:pt x="223" y="352"/>
                  <a:pt x="223" y="352"/>
                  <a:pt x="223" y="351"/>
                </a:cubicBezTo>
                <a:cubicBezTo>
                  <a:pt x="209" y="365"/>
                  <a:pt x="191" y="373"/>
                  <a:pt x="170" y="373"/>
                </a:cubicBezTo>
                <a:cubicBezTo>
                  <a:pt x="129" y="373"/>
                  <a:pt x="96" y="340"/>
                  <a:pt x="96" y="298"/>
                </a:cubicBezTo>
                <a:cubicBezTo>
                  <a:pt x="96" y="268"/>
                  <a:pt x="113" y="243"/>
                  <a:pt x="139" y="231"/>
                </a:cubicBezTo>
                <a:cubicBezTo>
                  <a:pt x="149" y="148"/>
                  <a:pt x="149" y="148"/>
                  <a:pt x="149" y="148"/>
                </a:cubicBezTo>
                <a:cubicBezTo>
                  <a:pt x="150" y="142"/>
                  <a:pt x="154" y="138"/>
                  <a:pt x="160" y="138"/>
                </a:cubicBezTo>
                <a:cubicBezTo>
                  <a:pt x="224" y="138"/>
                  <a:pt x="224" y="138"/>
                  <a:pt x="224" y="138"/>
                </a:cubicBezTo>
                <a:cubicBezTo>
                  <a:pt x="235" y="138"/>
                  <a:pt x="244" y="147"/>
                  <a:pt x="245" y="158"/>
                </a:cubicBezTo>
                <a:cubicBezTo>
                  <a:pt x="264" y="224"/>
                  <a:pt x="264" y="224"/>
                  <a:pt x="264" y="224"/>
                </a:cubicBezTo>
                <a:cubicBezTo>
                  <a:pt x="320" y="224"/>
                  <a:pt x="320" y="224"/>
                  <a:pt x="320" y="224"/>
                </a:cubicBezTo>
                <a:cubicBezTo>
                  <a:pt x="320" y="170"/>
                  <a:pt x="320" y="170"/>
                  <a:pt x="320" y="170"/>
                </a:cubicBezTo>
                <a:cubicBezTo>
                  <a:pt x="314" y="170"/>
                  <a:pt x="309" y="166"/>
                  <a:pt x="309" y="160"/>
                </a:cubicBezTo>
                <a:cubicBezTo>
                  <a:pt x="309" y="154"/>
                  <a:pt x="314" y="149"/>
                  <a:pt x="320" y="149"/>
                </a:cubicBezTo>
                <a:cubicBezTo>
                  <a:pt x="331" y="149"/>
                  <a:pt x="341" y="159"/>
                  <a:pt x="341" y="170"/>
                </a:cubicBezTo>
                <a:cubicBezTo>
                  <a:pt x="341" y="224"/>
                  <a:pt x="341" y="224"/>
                  <a:pt x="341" y="224"/>
                </a:cubicBezTo>
                <a:cubicBezTo>
                  <a:pt x="362" y="224"/>
                  <a:pt x="362" y="224"/>
                  <a:pt x="362" y="224"/>
                </a:cubicBezTo>
                <a:cubicBezTo>
                  <a:pt x="374" y="224"/>
                  <a:pt x="384" y="233"/>
                  <a:pt x="384" y="245"/>
                </a:cubicBezTo>
                <a:cubicBezTo>
                  <a:pt x="384" y="302"/>
                  <a:pt x="384" y="302"/>
                  <a:pt x="384" y="302"/>
                </a:cubicBezTo>
                <a:cubicBezTo>
                  <a:pt x="396" y="308"/>
                  <a:pt x="405" y="321"/>
                  <a:pt x="405" y="336"/>
                </a:cubicBezTo>
                <a:cubicBezTo>
                  <a:pt x="405" y="356"/>
                  <a:pt x="388" y="373"/>
                  <a:pt x="368" y="373"/>
                </a:cubicBezTo>
                <a:close/>
                <a:moveTo>
                  <a:pt x="384" y="336"/>
                </a:moveTo>
                <a:cubicBezTo>
                  <a:pt x="384" y="344"/>
                  <a:pt x="376" y="352"/>
                  <a:pt x="368" y="352"/>
                </a:cubicBezTo>
                <a:cubicBezTo>
                  <a:pt x="359" y="352"/>
                  <a:pt x="352" y="344"/>
                  <a:pt x="352" y="336"/>
                </a:cubicBezTo>
                <a:cubicBezTo>
                  <a:pt x="352" y="327"/>
                  <a:pt x="359" y="320"/>
                  <a:pt x="368" y="320"/>
                </a:cubicBezTo>
                <a:cubicBezTo>
                  <a:pt x="376" y="320"/>
                  <a:pt x="384" y="327"/>
                  <a:pt x="384" y="336"/>
                </a:cubicBezTo>
                <a:close/>
              </a:path>
            </a:pathLst>
          </a:custGeom>
          <a:solidFill>
            <a:schemeClr val="tx1">
              <a:lumMod val="95000"/>
              <a:lumOff val="5000"/>
            </a:schemeClr>
          </a:solidFill>
          <a:ln w="3175">
            <a:solidFill>
              <a:schemeClr val="bg1"/>
            </a:solidFill>
          </a:ln>
          <a:extLst/>
        </p:spPr>
        <p:txBody>
          <a:bodyPr vert="horz" wrap="square" lIns="91440" tIns="45720" rIns="91440" bIns="45720" numCol="1" anchor="t" anchorCtr="0" compatLnSpc="1">
            <a:prstTxWarp prst="textNoShape">
              <a:avLst/>
            </a:prstTxWarp>
          </a:bodyPr>
          <a:lstStyle/>
          <a:p>
            <a:endParaRPr lang="en-GB" sz="1400"/>
          </a:p>
        </p:txBody>
      </p:sp>
    </p:spTree>
    <p:extLst>
      <p:ext uri="{BB962C8B-B14F-4D97-AF65-F5344CB8AC3E}">
        <p14:creationId xmlns:p14="http://schemas.microsoft.com/office/powerpoint/2010/main" xmlns="" val="35558123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807" y="315455"/>
            <a:ext cx="8403345" cy="1107996"/>
          </a:xfrm>
        </p:spPr>
        <p:txBody>
          <a:bodyPr/>
          <a:lstStyle/>
          <a:p>
            <a:r>
              <a:rPr lang="en-ZA" sz="2400" dirty="0" smtClean="0"/>
              <a:t>Creating an enabling environment for business to thrive and invest, is central to government’s role in economic development</a:t>
            </a:r>
            <a:endParaRPr lang="en-ZA" sz="2400" dirty="0"/>
          </a:p>
        </p:txBody>
      </p:sp>
      <p:sp>
        <p:nvSpPr>
          <p:cNvPr id="60" name="Rectangle 59"/>
          <p:cNvSpPr/>
          <p:nvPr/>
        </p:nvSpPr>
        <p:spPr>
          <a:xfrm>
            <a:off x="390175" y="1727342"/>
            <a:ext cx="8412446" cy="479160"/>
          </a:xfrm>
          <a:prstGeom prst="rect">
            <a:avLst/>
          </a:prstGeom>
          <a:solidFill>
            <a:schemeClr val="tx2">
              <a:lumMod val="65000"/>
              <a:lumOff val="3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800" b="1" dirty="0" smtClean="0">
                <a:solidFill>
                  <a:schemeClr val="bg1"/>
                </a:solidFill>
              </a:rPr>
              <a:t>Unblocking Constraints to Growth</a:t>
            </a:r>
            <a:endParaRPr lang="en-ZA" sz="1800" b="1" dirty="0">
              <a:solidFill>
                <a:schemeClr val="bg1"/>
              </a:solidFill>
            </a:endParaRPr>
          </a:p>
        </p:txBody>
      </p:sp>
      <p:sp>
        <p:nvSpPr>
          <p:cNvPr id="50" name="Rectangle 49"/>
          <p:cNvSpPr/>
          <p:nvPr/>
        </p:nvSpPr>
        <p:spPr>
          <a:xfrm>
            <a:off x="5518828" y="2534311"/>
            <a:ext cx="1592928" cy="1723013"/>
          </a:xfrm>
          <a:prstGeom prst="rect">
            <a:avLst/>
          </a:prstGeom>
          <a:solidFill>
            <a:schemeClr val="bg1">
              <a:lumMod val="50000"/>
            </a:schemeClr>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ZA" b="1" dirty="0"/>
              <a:t>The Augmentation of Existing Essential Basic Service Roll-out Programme</a:t>
            </a:r>
            <a:endParaRPr lang="en-ZA" dirty="0">
              <a:solidFill>
                <a:schemeClr val="bg1"/>
              </a:solidFill>
            </a:endParaRPr>
          </a:p>
        </p:txBody>
      </p:sp>
      <p:sp>
        <p:nvSpPr>
          <p:cNvPr id="52" name="Rectangle 51"/>
          <p:cNvSpPr/>
          <p:nvPr/>
        </p:nvSpPr>
        <p:spPr>
          <a:xfrm>
            <a:off x="7204463" y="2549551"/>
            <a:ext cx="1592929" cy="1697722"/>
          </a:xfrm>
          <a:prstGeom prst="rect">
            <a:avLst/>
          </a:prstGeom>
          <a:solidFill>
            <a:schemeClr val="accent5">
              <a:lumMod val="75000"/>
            </a:schemeClr>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bg1"/>
                </a:solidFill>
              </a:rPr>
              <a:t>Unlocking Water for Horticulture Production</a:t>
            </a:r>
          </a:p>
        </p:txBody>
      </p:sp>
      <p:sp>
        <p:nvSpPr>
          <p:cNvPr id="54" name="Rectangle 53"/>
          <p:cNvSpPr/>
          <p:nvPr/>
        </p:nvSpPr>
        <p:spPr>
          <a:xfrm>
            <a:off x="442164" y="4523948"/>
            <a:ext cx="1536905" cy="1718010"/>
          </a:xfrm>
          <a:prstGeom prst="rect">
            <a:avLst/>
          </a:prstGeom>
          <a:solidFill>
            <a:schemeClr val="tx1">
              <a:lumMod val="65000"/>
              <a:lumOff val="35000"/>
            </a:schemeClr>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bg1"/>
                </a:solidFill>
              </a:rPr>
              <a:t>Accelerated Land Development and Redistribution Initiative (ALDRI</a:t>
            </a:r>
            <a:r>
              <a:rPr lang="en-ZA" dirty="0" smtClean="0">
                <a:solidFill>
                  <a:schemeClr val="bg1"/>
                </a:solidFill>
              </a:rPr>
              <a:t>)</a:t>
            </a:r>
            <a:endParaRPr lang="en-ZA" dirty="0">
              <a:solidFill>
                <a:schemeClr val="bg1"/>
              </a:solidFill>
            </a:endParaRPr>
          </a:p>
        </p:txBody>
      </p:sp>
      <p:sp>
        <p:nvSpPr>
          <p:cNvPr id="55" name="Rectangle 54"/>
          <p:cNvSpPr/>
          <p:nvPr/>
        </p:nvSpPr>
        <p:spPr>
          <a:xfrm>
            <a:off x="2105126" y="2519071"/>
            <a:ext cx="1592929" cy="1697722"/>
          </a:xfrm>
          <a:prstGeom prst="rect">
            <a:avLst/>
          </a:prstGeom>
          <a:solidFill>
            <a:schemeClr val="accent2">
              <a:lumMod val="75000"/>
            </a:schemeClr>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ZA" dirty="0">
                <a:solidFill>
                  <a:schemeClr val="tx1"/>
                </a:solidFill>
              </a:rPr>
              <a:t>Fortified Veld Management for Sustainable Livestock Production</a:t>
            </a:r>
          </a:p>
        </p:txBody>
      </p:sp>
      <p:sp>
        <p:nvSpPr>
          <p:cNvPr id="57" name="Rectangle 56"/>
          <p:cNvSpPr/>
          <p:nvPr/>
        </p:nvSpPr>
        <p:spPr>
          <a:xfrm>
            <a:off x="3835385" y="2549550"/>
            <a:ext cx="1592929" cy="1697722"/>
          </a:xfrm>
          <a:prstGeom prst="rect">
            <a:avLst/>
          </a:prstGeom>
          <a:solidFill>
            <a:schemeClr val="tx1">
              <a:lumMod val="95000"/>
              <a:lumOff val="5000"/>
            </a:schemeClr>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ZA" dirty="0">
                <a:solidFill>
                  <a:schemeClr val="bg1"/>
                </a:solidFill>
              </a:rPr>
              <a:t>Harmonisation of the Legislative Framework Affecting Agri Value Chain </a:t>
            </a:r>
          </a:p>
        </p:txBody>
      </p:sp>
      <p:sp>
        <p:nvSpPr>
          <p:cNvPr id="58" name="Rectangle 57"/>
          <p:cNvSpPr/>
          <p:nvPr/>
        </p:nvSpPr>
        <p:spPr>
          <a:xfrm>
            <a:off x="396061" y="2540513"/>
            <a:ext cx="1592929" cy="1697722"/>
          </a:xfrm>
          <a:prstGeom prst="rect">
            <a:avLst/>
          </a:prstGeom>
          <a:solidFill>
            <a:schemeClr val="accent2">
              <a:lumMod val="75000"/>
            </a:schemeClr>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ZA" dirty="0">
                <a:solidFill>
                  <a:schemeClr val="tx1"/>
                </a:solidFill>
              </a:rPr>
              <a:t>Enhanced Animal Health through Revolutionary Veterinary Services</a:t>
            </a:r>
          </a:p>
        </p:txBody>
      </p:sp>
      <p:sp>
        <p:nvSpPr>
          <p:cNvPr id="66" name="Freeform 562"/>
          <p:cNvSpPr>
            <a:spLocks noChangeAspect="1" noEditPoints="1"/>
          </p:cNvSpPr>
          <p:nvPr/>
        </p:nvSpPr>
        <p:spPr bwMode="auto">
          <a:xfrm>
            <a:off x="3757010" y="2304821"/>
            <a:ext cx="357009" cy="476033"/>
          </a:xfrm>
          <a:custGeom>
            <a:avLst/>
            <a:gdLst>
              <a:gd name="T0" fmla="*/ 362 w 512"/>
              <a:gd name="T1" fmla="*/ 245 h 512"/>
              <a:gd name="T2" fmla="*/ 222 w 512"/>
              <a:gd name="T3" fmla="*/ 245 h 512"/>
              <a:gd name="T4" fmla="*/ 245 w 512"/>
              <a:gd name="T5" fmla="*/ 298 h 512"/>
              <a:gd name="T6" fmla="*/ 238 w 512"/>
              <a:gd name="T7" fmla="*/ 330 h 512"/>
              <a:gd name="T8" fmla="*/ 331 w 512"/>
              <a:gd name="T9" fmla="*/ 330 h 512"/>
              <a:gd name="T10" fmla="*/ 362 w 512"/>
              <a:gd name="T11" fmla="*/ 299 h 512"/>
              <a:gd name="T12" fmla="*/ 362 w 512"/>
              <a:gd name="T13" fmla="*/ 245 h 512"/>
              <a:gd name="T14" fmla="*/ 330 w 512"/>
              <a:gd name="T15" fmla="*/ 288 h 512"/>
              <a:gd name="T16" fmla="*/ 309 w 512"/>
              <a:gd name="T17" fmla="*/ 288 h 512"/>
              <a:gd name="T18" fmla="*/ 298 w 512"/>
              <a:gd name="T19" fmla="*/ 277 h 512"/>
              <a:gd name="T20" fmla="*/ 309 w 512"/>
              <a:gd name="T21" fmla="*/ 266 h 512"/>
              <a:gd name="T22" fmla="*/ 330 w 512"/>
              <a:gd name="T23" fmla="*/ 266 h 512"/>
              <a:gd name="T24" fmla="*/ 341 w 512"/>
              <a:gd name="T25" fmla="*/ 277 h 512"/>
              <a:gd name="T26" fmla="*/ 330 w 512"/>
              <a:gd name="T27" fmla="*/ 288 h 512"/>
              <a:gd name="T28" fmla="*/ 224 w 512"/>
              <a:gd name="T29" fmla="*/ 298 h 512"/>
              <a:gd name="T30" fmla="*/ 170 w 512"/>
              <a:gd name="T31" fmla="*/ 352 h 512"/>
              <a:gd name="T32" fmla="*/ 117 w 512"/>
              <a:gd name="T33" fmla="*/ 298 h 512"/>
              <a:gd name="T34" fmla="*/ 170 w 512"/>
              <a:gd name="T35" fmla="*/ 245 h 512"/>
              <a:gd name="T36" fmla="*/ 224 w 512"/>
              <a:gd name="T37" fmla="*/ 298 h 512"/>
              <a:gd name="T38" fmla="*/ 170 w 512"/>
              <a:gd name="T39" fmla="*/ 224 h 512"/>
              <a:gd name="T40" fmla="*/ 161 w 512"/>
              <a:gd name="T41" fmla="*/ 224 h 512"/>
              <a:gd name="T42" fmla="*/ 169 w 512"/>
              <a:gd name="T43" fmla="*/ 160 h 512"/>
              <a:gd name="T44" fmla="*/ 224 w 512"/>
              <a:gd name="T45" fmla="*/ 160 h 512"/>
              <a:gd name="T46" fmla="*/ 224 w 512"/>
              <a:gd name="T47" fmla="*/ 163 h 512"/>
              <a:gd name="T48" fmla="*/ 242 w 512"/>
              <a:gd name="T49" fmla="*/ 224 h 512"/>
              <a:gd name="T50" fmla="*/ 181 w 512"/>
              <a:gd name="T51" fmla="*/ 224 h 512"/>
              <a:gd name="T52" fmla="*/ 179 w 512"/>
              <a:gd name="T53" fmla="*/ 224 h 512"/>
              <a:gd name="T54" fmla="*/ 170 w 512"/>
              <a:gd name="T55" fmla="*/ 224 h 512"/>
              <a:gd name="T56" fmla="*/ 256 w 512"/>
              <a:gd name="T57" fmla="*/ 0 h 512"/>
              <a:gd name="T58" fmla="*/ 0 w 512"/>
              <a:gd name="T59" fmla="*/ 256 h 512"/>
              <a:gd name="T60" fmla="*/ 256 w 512"/>
              <a:gd name="T61" fmla="*/ 512 h 512"/>
              <a:gd name="T62" fmla="*/ 512 w 512"/>
              <a:gd name="T63" fmla="*/ 256 h 512"/>
              <a:gd name="T64" fmla="*/ 256 w 512"/>
              <a:gd name="T65" fmla="*/ 0 h 512"/>
              <a:gd name="T66" fmla="*/ 368 w 512"/>
              <a:gd name="T67" fmla="*/ 373 h 512"/>
              <a:gd name="T68" fmla="*/ 334 w 512"/>
              <a:gd name="T69" fmla="*/ 352 h 512"/>
              <a:gd name="T70" fmla="*/ 224 w 512"/>
              <a:gd name="T71" fmla="*/ 352 h 512"/>
              <a:gd name="T72" fmla="*/ 223 w 512"/>
              <a:gd name="T73" fmla="*/ 351 h 512"/>
              <a:gd name="T74" fmla="*/ 170 w 512"/>
              <a:gd name="T75" fmla="*/ 373 h 512"/>
              <a:gd name="T76" fmla="*/ 96 w 512"/>
              <a:gd name="T77" fmla="*/ 298 h 512"/>
              <a:gd name="T78" fmla="*/ 139 w 512"/>
              <a:gd name="T79" fmla="*/ 231 h 512"/>
              <a:gd name="T80" fmla="*/ 149 w 512"/>
              <a:gd name="T81" fmla="*/ 148 h 512"/>
              <a:gd name="T82" fmla="*/ 160 w 512"/>
              <a:gd name="T83" fmla="*/ 138 h 512"/>
              <a:gd name="T84" fmla="*/ 224 w 512"/>
              <a:gd name="T85" fmla="*/ 138 h 512"/>
              <a:gd name="T86" fmla="*/ 245 w 512"/>
              <a:gd name="T87" fmla="*/ 158 h 512"/>
              <a:gd name="T88" fmla="*/ 264 w 512"/>
              <a:gd name="T89" fmla="*/ 224 h 512"/>
              <a:gd name="T90" fmla="*/ 320 w 512"/>
              <a:gd name="T91" fmla="*/ 224 h 512"/>
              <a:gd name="T92" fmla="*/ 320 w 512"/>
              <a:gd name="T93" fmla="*/ 170 h 512"/>
              <a:gd name="T94" fmla="*/ 309 w 512"/>
              <a:gd name="T95" fmla="*/ 160 h 512"/>
              <a:gd name="T96" fmla="*/ 320 w 512"/>
              <a:gd name="T97" fmla="*/ 149 h 512"/>
              <a:gd name="T98" fmla="*/ 341 w 512"/>
              <a:gd name="T99" fmla="*/ 170 h 512"/>
              <a:gd name="T100" fmla="*/ 341 w 512"/>
              <a:gd name="T101" fmla="*/ 224 h 512"/>
              <a:gd name="T102" fmla="*/ 362 w 512"/>
              <a:gd name="T103" fmla="*/ 224 h 512"/>
              <a:gd name="T104" fmla="*/ 384 w 512"/>
              <a:gd name="T105" fmla="*/ 245 h 512"/>
              <a:gd name="T106" fmla="*/ 384 w 512"/>
              <a:gd name="T107" fmla="*/ 302 h 512"/>
              <a:gd name="T108" fmla="*/ 405 w 512"/>
              <a:gd name="T109" fmla="*/ 336 h 512"/>
              <a:gd name="T110" fmla="*/ 368 w 512"/>
              <a:gd name="T111" fmla="*/ 373 h 512"/>
              <a:gd name="T112" fmla="*/ 384 w 512"/>
              <a:gd name="T113" fmla="*/ 336 h 512"/>
              <a:gd name="T114" fmla="*/ 368 w 512"/>
              <a:gd name="T115" fmla="*/ 352 h 512"/>
              <a:gd name="T116" fmla="*/ 352 w 512"/>
              <a:gd name="T117" fmla="*/ 336 h 512"/>
              <a:gd name="T118" fmla="*/ 368 w 512"/>
              <a:gd name="T119" fmla="*/ 320 h 512"/>
              <a:gd name="T120" fmla="*/ 384 w 512"/>
              <a:gd name="T121" fmla="*/ 33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2" h="512">
                <a:moveTo>
                  <a:pt x="362" y="245"/>
                </a:moveTo>
                <a:cubicBezTo>
                  <a:pt x="222" y="245"/>
                  <a:pt x="222" y="245"/>
                  <a:pt x="222" y="245"/>
                </a:cubicBezTo>
                <a:cubicBezTo>
                  <a:pt x="236" y="259"/>
                  <a:pt x="245" y="277"/>
                  <a:pt x="245" y="298"/>
                </a:cubicBezTo>
                <a:cubicBezTo>
                  <a:pt x="245" y="310"/>
                  <a:pt x="242" y="321"/>
                  <a:pt x="238" y="330"/>
                </a:cubicBezTo>
                <a:cubicBezTo>
                  <a:pt x="331" y="330"/>
                  <a:pt x="331" y="330"/>
                  <a:pt x="331" y="330"/>
                </a:cubicBezTo>
                <a:cubicBezTo>
                  <a:pt x="333" y="314"/>
                  <a:pt x="346" y="301"/>
                  <a:pt x="362" y="299"/>
                </a:cubicBezTo>
                <a:lnTo>
                  <a:pt x="362" y="245"/>
                </a:lnTo>
                <a:close/>
                <a:moveTo>
                  <a:pt x="330" y="288"/>
                </a:moveTo>
                <a:cubicBezTo>
                  <a:pt x="309" y="288"/>
                  <a:pt x="309" y="288"/>
                  <a:pt x="309" y="288"/>
                </a:cubicBezTo>
                <a:cubicBezTo>
                  <a:pt x="303" y="288"/>
                  <a:pt x="298" y="283"/>
                  <a:pt x="298" y="277"/>
                </a:cubicBezTo>
                <a:cubicBezTo>
                  <a:pt x="298" y="271"/>
                  <a:pt x="303" y="266"/>
                  <a:pt x="309" y="266"/>
                </a:cubicBezTo>
                <a:cubicBezTo>
                  <a:pt x="330" y="266"/>
                  <a:pt x="330" y="266"/>
                  <a:pt x="330" y="266"/>
                </a:cubicBezTo>
                <a:cubicBezTo>
                  <a:pt x="336" y="266"/>
                  <a:pt x="341" y="271"/>
                  <a:pt x="341" y="277"/>
                </a:cubicBezTo>
                <a:cubicBezTo>
                  <a:pt x="341" y="283"/>
                  <a:pt x="336" y="288"/>
                  <a:pt x="330" y="288"/>
                </a:cubicBezTo>
                <a:close/>
                <a:moveTo>
                  <a:pt x="224" y="298"/>
                </a:moveTo>
                <a:cubicBezTo>
                  <a:pt x="224" y="328"/>
                  <a:pt x="200" y="352"/>
                  <a:pt x="170" y="352"/>
                </a:cubicBezTo>
                <a:cubicBezTo>
                  <a:pt x="141" y="352"/>
                  <a:pt x="117" y="328"/>
                  <a:pt x="117" y="298"/>
                </a:cubicBezTo>
                <a:cubicBezTo>
                  <a:pt x="117" y="269"/>
                  <a:pt x="141" y="245"/>
                  <a:pt x="170" y="245"/>
                </a:cubicBezTo>
                <a:cubicBezTo>
                  <a:pt x="200" y="245"/>
                  <a:pt x="224" y="269"/>
                  <a:pt x="224" y="298"/>
                </a:cubicBezTo>
                <a:close/>
                <a:moveTo>
                  <a:pt x="170" y="224"/>
                </a:moveTo>
                <a:cubicBezTo>
                  <a:pt x="167" y="224"/>
                  <a:pt x="164" y="224"/>
                  <a:pt x="161" y="224"/>
                </a:cubicBezTo>
                <a:cubicBezTo>
                  <a:pt x="169" y="160"/>
                  <a:pt x="169" y="160"/>
                  <a:pt x="169" y="160"/>
                </a:cubicBezTo>
                <a:cubicBezTo>
                  <a:pt x="224" y="160"/>
                  <a:pt x="224" y="160"/>
                  <a:pt x="224" y="160"/>
                </a:cubicBezTo>
                <a:cubicBezTo>
                  <a:pt x="224" y="161"/>
                  <a:pt x="224" y="162"/>
                  <a:pt x="224" y="163"/>
                </a:cubicBezTo>
                <a:cubicBezTo>
                  <a:pt x="242" y="224"/>
                  <a:pt x="242" y="224"/>
                  <a:pt x="242" y="224"/>
                </a:cubicBezTo>
                <a:cubicBezTo>
                  <a:pt x="181" y="224"/>
                  <a:pt x="181" y="224"/>
                  <a:pt x="181" y="224"/>
                </a:cubicBezTo>
                <a:cubicBezTo>
                  <a:pt x="180" y="224"/>
                  <a:pt x="179" y="224"/>
                  <a:pt x="179" y="224"/>
                </a:cubicBezTo>
                <a:cubicBezTo>
                  <a:pt x="176" y="224"/>
                  <a:pt x="173" y="224"/>
                  <a:pt x="170" y="224"/>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68" y="373"/>
                </a:moveTo>
                <a:cubicBezTo>
                  <a:pt x="353" y="373"/>
                  <a:pt x="340" y="364"/>
                  <a:pt x="334" y="352"/>
                </a:cubicBezTo>
                <a:cubicBezTo>
                  <a:pt x="224" y="352"/>
                  <a:pt x="224" y="352"/>
                  <a:pt x="224" y="352"/>
                </a:cubicBezTo>
                <a:cubicBezTo>
                  <a:pt x="223" y="352"/>
                  <a:pt x="223" y="352"/>
                  <a:pt x="223" y="351"/>
                </a:cubicBezTo>
                <a:cubicBezTo>
                  <a:pt x="209" y="365"/>
                  <a:pt x="191" y="373"/>
                  <a:pt x="170" y="373"/>
                </a:cubicBezTo>
                <a:cubicBezTo>
                  <a:pt x="129" y="373"/>
                  <a:pt x="96" y="340"/>
                  <a:pt x="96" y="298"/>
                </a:cubicBezTo>
                <a:cubicBezTo>
                  <a:pt x="96" y="268"/>
                  <a:pt x="113" y="243"/>
                  <a:pt x="139" y="231"/>
                </a:cubicBezTo>
                <a:cubicBezTo>
                  <a:pt x="149" y="148"/>
                  <a:pt x="149" y="148"/>
                  <a:pt x="149" y="148"/>
                </a:cubicBezTo>
                <a:cubicBezTo>
                  <a:pt x="150" y="142"/>
                  <a:pt x="154" y="138"/>
                  <a:pt x="160" y="138"/>
                </a:cubicBezTo>
                <a:cubicBezTo>
                  <a:pt x="224" y="138"/>
                  <a:pt x="224" y="138"/>
                  <a:pt x="224" y="138"/>
                </a:cubicBezTo>
                <a:cubicBezTo>
                  <a:pt x="235" y="138"/>
                  <a:pt x="244" y="147"/>
                  <a:pt x="245" y="158"/>
                </a:cubicBezTo>
                <a:cubicBezTo>
                  <a:pt x="264" y="224"/>
                  <a:pt x="264" y="224"/>
                  <a:pt x="264" y="224"/>
                </a:cubicBezTo>
                <a:cubicBezTo>
                  <a:pt x="320" y="224"/>
                  <a:pt x="320" y="224"/>
                  <a:pt x="320" y="224"/>
                </a:cubicBezTo>
                <a:cubicBezTo>
                  <a:pt x="320" y="170"/>
                  <a:pt x="320" y="170"/>
                  <a:pt x="320" y="170"/>
                </a:cubicBezTo>
                <a:cubicBezTo>
                  <a:pt x="314" y="170"/>
                  <a:pt x="309" y="166"/>
                  <a:pt x="309" y="160"/>
                </a:cubicBezTo>
                <a:cubicBezTo>
                  <a:pt x="309" y="154"/>
                  <a:pt x="314" y="149"/>
                  <a:pt x="320" y="149"/>
                </a:cubicBezTo>
                <a:cubicBezTo>
                  <a:pt x="331" y="149"/>
                  <a:pt x="341" y="159"/>
                  <a:pt x="341" y="170"/>
                </a:cubicBezTo>
                <a:cubicBezTo>
                  <a:pt x="341" y="224"/>
                  <a:pt x="341" y="224"/>
                  <a:pt x="341" y="224"/>
                </a:cubicBezTo>
                <a:cubicBezTo>
                  <a:pt x="362" y="224"/>
                  <a:pt x="362" y="224"/>
                  <a:pt x="362" y="224"/>
                </a:cubicBezTo>
                <a:cubicBezTo>
                  <a:pt x="374" y="224"/>
                  <a:pt x="384" y="233"/>
                  <a:pt x="384" y="245"/>
                </a:cubicBezTo>
                <a:cubicBezTo>
                  <a:pt x="384" y="302"/>
                  <a:pt x="384" y="302"/>
                  <a:pt x="384" y="302"/>
                </a:cubicBezTo>
                <a:cubicBezTo>
                  <a:pt x="396" y="308"/>
                  <a:pt x="405" y="321"/>
                  <a:pt x="405" y="336"/>
                </a:cubicBezTo>
                <a:cubicBezTo>
                  <a:pt x="405" y="356"/>
                  <a:pt x="388" y="373"/>
                  <a:pt x="368" y="373"/>
                </a:cubicBezTo>
                <a:close/>
                <a:moveTo>
                  <a:pt x="384" y="336"/>
                </a:moveTo>
                <a:cubicBezTo>
                  <a:pt x="384" y="344"/>
                  <a:pt x="376" y="352"/>
                  <a:pt x="368" y="352"/>
                </a:cubicBezTo>
                <a:cubicBezTo>
                  <a:pt x="359" y="352"/>
                  <a:pt x="352" y="344"/>
                  <a:pt x="352" y="336"/>
                </a:cubicBezTo>
                <a:cubicBezTo>
                  <a:pt x="352" y="327"/>
                  <a:pt x="359" y="320"/>
                  <a:pt x="368" y="320"/>
                </a:cubicBezTo>
                <a:cubicBezTo>
                  <a:pt x="376" y="320"/>
                  <a:pt x="384" y="327"/>
                  <a:pt x="384" y="336"/>
                </a:cubicBezTo>
                <a:close/>
              </a:path>
            </a:pathLst>
          </a:custGeom>
          <a:solidFill>
            <a:schemeClr val="tx1">
              <a:lumMod val="95000"/>
              <a:lumOff val="5000"/>
            </a:schemeClr>
          </a:solidFill>
          <a:ln w="3175">
            <a:solidFill>
              <a:schemeClr val="bg1"/>
            </a:solidFill>
          </a:ln>
          <a:extLst/>
        </p:spPr>
        <p:txBody>
          <a:bodyPr vert="horz" wrap="square" lIns="91440" tIns="45720" rIns="91440" bIns="45720" numCol="1" anchor="t" anchorCtr="0" compatLnSpc="1">
            <a:prstTxWarp prst="textNoShape">
              <a:avLst/>
            </a:prstTxWarp>
          </a:bodyPr>
          <a:lstStyle/>
          <a:p>
            <a:endParaRPr lang="en-GB" sz="1400"/>
          </a:p>
        </p:txBody>
      </p:sp>
      <p:sp>
        <p:nvSpPr>
          <p:cNvPr id="71" name="Freeform 231"/>
          <p:cNvSpPr>
            <a:spLocks noChangeAspect="1" noEditPoints="1"/>
          </p:cNvSpPr>
          <p:nvPr/>
        </p:nvSpPr>
        <p:spPr bwMode="auto">
          <a:xfrm>
            <a:off x="271902" y="2318568"/>
            <a:ext cx="392710" cy="523636"/>
          </a:xfrm>
          <a:custGeom>
            <a:avLst/>
            <a:gdLst>
              <a:gd name="T0" fmla="*/ 307 w 512"/>
              <a:gd name="T1" fmla="*/ 373 h 512"/>
              <a:gd name="T2" fmla="*/ 256 w 512"/>
              <a:gd name="T3" fmla="*/ 336 h 512"/>
              <a:gd name="T4" fmla="*/ 204 w 512"/>
              <a:gd name="T5" fmla="*/ 373 h 512"/>
              <a:gd name="T6" fmla="*/ 256 w 512"/>
              <a:gd name="T7" fmla="*/ 266 h 512"/>
              <a:gd name="T8" fmla="*/ 211 w 512"/>
              <a:gd name="T9" fmla="*/ 202 h 512"/>
              <a:gd name="T10" fmla="*/ 218 w 512"/>
              <a:gd name="T11" fmla="*/ 202 h 512"/>
              <a:gd name="T12" fmla="*/ 207 w 512"/>
              <a:gd name="T13" fmla="*/ 148 h 512"/>
              <a:gd name="T14" fmla="*/ 195 w 512"/>
              <a:gd name="T15" fmla="*/ 154 h 512"/>
              <a:gd name="T16" fmla="*/ 211 w 512"/>
              <a:gd name="T17" fmla="*/ 202 h 512"/>
              <a:gd name="T18" fmla="*/ 292 w 512"/>
              <a:gd name="T19" fmla="*/ 202 h 512"/>
              <a:gd name="T20" fmla="*/ 317 w 512"/>
              <a:gd name="T21" fmla="*/ 177 h 512"/>
              <a:gd name="T22" fmla="*/ 306 w 512"/>
              <a:gd name="T23" fmla="*/ 149 h 512"/>
              <a:gd name="T24" fmla="*/ 288 w 512"/>
              <a:gd name="T25" fmla="*/ 173 h 512"/>
              <a:gd name="T26" fmla="*/ 151 w 512"/>
              <a:gd name="T27" fmla="*/ 229 h 512"/>
              <a:gd name="T28" fmla="*/ 131 w 512"/>
              <a:gd name="T29" fmla="*/ 223 h 512"/>
              <a:gd name="T30" fmla="*/ 138 w 512"/>
              <a:gd name="T31" fmla="*/ 242 h 512"/>
              <a:gd name="T32" fmla="*/ 162 w 512"/>
              <a:gd name="T33" fmla="*/ 247 h 512"/>
              <a:gd name="T34" fmla="*/ 358 w 512"/>
              <a:gd name="T35" fmla="*/ 229 h 512"/>
              <a:gd name="T36" fmla="*/ 350 w 512"/>
              <a:gd name="T37" fmla="*/ 248 h 512"/>
              <a:gd name="T38" fmla="*/ 380 w 512"/>
              <a:gd name="T39" fmla="*/ 229 h 512"/>
              <a:gd name="T40" fmla="*/ 358 w 512"/>
              <a:gd name="T41" fmla="*/ 229 h 512"/>
              <a:gd name="T42" fmla="*/ 256 w 512"/>
              <a:gd name="T43" fmla="*/ 512 h 512"/>
              <a:gd name="T44" fmla="*/ 256 w 512"/>
              <a:gd name="T45" fmla="*/ 0 h 512"/>
              <a:gd name="T46" fmla="*/ 284 w 512"/>
              <a:gd name="T47" fmla="*/ 222 h 512"/>
              <a:gd name="T48" fmla="*/ 309 w 512"/>
              <a:gd name="T49" fmla="*/ 221 h 512"/>
              <a:gd name="T50" fmla="*/ 334 w 512"/>
              <a:gd name="T51" fmla="*/ 143 h 512"/>
              <a:gd name="T52" fmla="*/ 267 w 512"/>
              <a:gd name="T53" fmla="*/ 167 h 512"/>
              <a:gd name="T54" fmla="*/ 173 w 512"/>
              <a:gd name="T55" fmla="*/ 182 h 512"/>
              <a:gd name="T56" fmla="*/ 216 w 512"/>
              <a:gd name="T57" fmla="*/ 224 h 512"/>
              <a:gd name="T58" fmla="*/ 243 w 512"/>
              <a:gd name="T59" fmla="*/ 167 h 512"/>
              <a:gd name="T60" fmla="*/ 177 w 512"/>
              <a:gd name="T61" fmla="*/ 143 h 512"/>
              <a:gd name="T62" fmla="*/ 156 w 512"/>
              <a:gd name="T63" fmla="*/ 270 h 512"/>
              <a:gd name="T64" fmla="*/ 181 w 512"/>
              <a:gd name="T65" fmla="*/ 257 h 512"/>
              <a:gd name="T66" fmla="*/ 164 w 512"/>
              <a:gd name="T67" fmla="*/ 212 h 512"/>
              <a:gd name="T68" fmla="*/ 108 w 512"/>
              <a:gd name="T69" fmla="*/ 231 h 512"/>
              <a:gd name="T70" fmla="*/ 156 w 512"/>
              <a:gd name="T71" fmla="*/ 270 h 512"/>
              <a:gd name="T72" fmla="*/ 256 w 512"/>
              <a:gd name="T73" fmla="*/ 245 h 512"/>
              <a:gd name="T74" fmla="*/ 201 w 512"/>
              <a:gd name="T75" fmla="*/ 394 h 512"/>
              <a:gd name="T76" fmla="*/ 245 w 512"/>
              <a:gd name="T77" fmla="*/ 369 h 512"/>
              <a:gd name="T78" fmla="*/ 266 w 512"/>
              <a:gd name="T79" fmla="*/ 369 h 512"/>
              <a:gd name="T80" fmla="*/ 348 w 512"/>
              <a:gd name="T81" fmla="*/ 333 h 512"/>
              <a:gd name="T82" fmla="*/ 395 w 512"/>
              <a:gd name="T83" fmla="*/ 209 h 512"/>
              <a:gd name="T84" fmla="*/ 329 w 512"/>
              <a:gd name="T85" fmla="*/ 257 h 512"/>
              <a:gd name="T86" fmla="*/ 346 w 512"/>
              <a:gd name="T87" fmla="*/ 269 h 512"/>
              <a:gd name="T88" fmla="*/ 385 w 512"/>
              <a:gd name="T89" fmla="*/ 259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2" h="512">
                <a:moveTo>
                  <a:pt x="327" y="333"/>
                </a:moveTo>
                <a:cubicBezTo>
                  <a:pt x="327" y="370"/>
                  <a:pt x="312" y="372"/>
                  <a:pt x="307" y="373"/>
                </a:cubicBezTo>
                <a:cubicBezTo>
                  <a:pt x="297" y="375"/>
                  <a:pt x="292" y="370"/>
                  <a:pt x="284" y="357"/>
                </a:cubicBezTo>
                <a:cubicBezTo>
                  <a:pt x="278" y="348"/>
                  <a:pt x="270" y="336"/>
                  <a:pt x="256" y="336"/>
                </a:cubicBezTo>
                <a:cubicBezTo>
                  <a:pt x="241" y="336"/>
                  <a:pt x="234" y="348"/>
                  <a:pt x="227" y="357"/>
                </a:cubicBezTo>
                <a:cubicBezTo>
                  <a:pt x="219" y="370"/>
                  <a:pt x="214" y="375"/>
                  <a:pt x="204" y="373"/>
                </a:cubicBezTo>
                <a:cubicBezTo>
                  <a:pt x="199" y="372"/>
                  <a:pt x="184" y="370"/>
                  <a:pt x="184" y="333"/>
                </a:cubicBezTo>
                <a:cubicBezTo>
                  <a:pt x="184" y="314"/>
                  <a:pt x="213" y="266"/>
                  <a:pt x="256" y="266"/>
                </a:cubicBezTo>
                <a:cubicBezTo>
                  <a:pt x="299" y="266"/>
                  <a:pt x="327" y="314"/>
                  <a:pt x="327" y="333"/>
                </a:cubicBezTo>
                <a:close/>
                <a:moveTo>
                  <a:pt x="211" y="202"/>
                </a:moveTo>
                <a:cubicBezTo>
                  <a:pt x="215" y="204"/>
                  <a:pt x="217" y="203"/>
                  <a:pt x="218" y="202"/>
                </a:cubicBezTo>
                <a:cubicBezTo>
                  <a:pt x="218" y="202"/>
                  <a:pt x="218" y="202"/>
                  <a:pt x="218" y="202"/>
                </a:cubicBezTo>
                <a:cubicBezTo>
                  <a:pt x="228" y="198"/>
                  <a:pt x="225" y="180"/>
                  <a:pt x="223" y="173"/>
                </a:cubicBezTo>
                <a:cubicBezTo>
                  <a:pt x="217" y="152"/>
                  <a:pt x="212" y="148"/>
                  <a:pt x="207" y="148"/>
                </a:cubicBezTo>
                <a:cubicBezTo>
                  <a:pt x="206" y="148"/>
                  <a:pt x="205" y="148"/>
                  <a:pt x="204" y="149"/>
                </a:cubicBezTo>
                <a:cubicBezTo>
                  <a:pt x="200" y="150"/>
                  <a:pt x="197" y="151"/>
                  <a:pt x="195" y="154"/>
                </a:cubicBezTo>
                <a:cubicBezTo>
                  <a:pt x="192" y="159"/>
                  <a:pt x="191" y="167"/>
                  <a:pt x="194" y="177"/>
                </a:cubicBezTo>
                <a:cubicBezTo>
                  <a:pt x="196" y="187"/>
                  <a:pt x="204" y="198"/>
                  <a:pt x="211" y="202"/>
                </a:cubicBezTo>
                <a:close/>
                <a:moveTo>
                  <a:pt x="292" y="202"/>
                </a:moveTo>
                <a:cubicBezTo>
                  <a:pt x="292" y="202"/>
                  <a:pt x="292" y="202"/>
                  <a:pt x="292" y="202"/>
                </a:cubicBezTo>
                <a:cubicBezTo>
                  <a:pt x="293" y="203"/>
                  <a:pt x="295" y="204"/>
                  <a:pt x="299" y="202"/>
                </a:cubicBezTo>
                <a:cubicBezTo>
                  <a:pt x="307" y="198"/>
                  <a:pt x="315" y="187"/>
                  <a:pt x="317" y="177"/>
                </a:cubicBezTo>
                <a:cubicBezTo>
                  <a:pt x="319" y="167"/>
                  <a:pt x="319" y="159"/>
                  <a:pt x="316" y="154"/>
                </a:cubicBezTo>
                <a:cubicBezTo>
                  <a:pt x="314" y="151"/>
                  <a:pt x="311" y="150"/>
                  <a:pt x="306" y="149"/>
                </a:cubicBezTo>
                <a:cubicBezTo>
                  <a:pt x="306" y="148"/>
                  <a:pt x="305" y="148"/>
                  <a:pt x="304" y="148"/>
                </a:cubicBezTo>
                <a:cubicBezTo>
                  <a:pt x="299" y="148"/>
                  <a:pt x="294" y="152"/>
                  <a:pt x="288" y="173"/>
                </a:cubicBezTo>
                <a:cubicBezTo>
                  <a:pt x="286" y="180"/>
                  <a:pt x="282" y="198"/>
                  <a:pt x="292" y="202"/>
                </a:cubicBezTo>
                <a:close/>
                <a:moveTo>
                  <a:pt x="151" y="229"/>
                </a:moveTo>
                <a:cubicBezTo>
                  <a:pt x="142" y="223"/>
                  <a:pt x="138" y="221"/>
                  <a:pt x="135" y="221"/>
                </a:cubicBezTo>
                <a:cubicBezTo>
                  <a:pt x="133" y="221"/>
                  <a:pt x="132" y="222"/>
                  <a:pt x="131" y="223"/>
                </a:cubicBezTo>
                <a:cubicBezTo>
                  <a:pt x="129" y="226"/>
                  <a:pt x="129" y="228"/>
                  <a:pt x="129" y="229"/>
                </a:cubicBezTo>
                <a:cubicBezTo>
                  <a:pt x="129" y="233"/>
                  <a:pt x="133" y="238"/>
                  <a:pt x="138" y="242"/>
                </a:cubicBezTo>
                <a:cubicBezTo>
                  <a:pt x="144" y="247"/>
                  <a:pt x="153" y="249"/>
                  <a:pt x="159" y="248"/>
                </a:cubicBezTo>
                <a:cubicBezTo>
                  <a:pt x="160" y="248"/>
                  <a:pt x="161" y="247"/>
                  <a:pt x="162" y="247"/>
                </a:cubicBezTo>
                <a:cubicBezTo>
                  <a:pt x="165" y="240"/>
                  <a:pt x="154" y="232"/>
                  <a:pt x="151" y="229"/>
                </a:cubicBezTo>
                <a:close/>
                <a:moveTo>
                  <a:pt x="358" y="229"/>
                </a:moveTo>
                <a:cubicBezTo>
                  <a:pt x="355" y="232"/>
                  <a:pt x="344" y="240"/>
                  <a:pt x="347" y="247"/>
                </a:cubicBezTo>
                <a:cubicBezTo>
                  <a:pt x="348" y="247"/>
                  <a:pt x="349" y="248"/>
                  <a:pt x="350" y="248"/>
                </a:cubicBezTo>
                <a:cubicBezTo>
                  <a:pt x="356" y="249"/>
                  <a:pt x="366" y="247"/>
                  <a:pt x="371" y="242"/>
                </a:cubicBezTo>
                <a:cubicBezTo>
                  <a:pt x="377" y="238"/>
                  <a:pt x="380" y="233"/>
                  <a:pt x="380" y="229"/>
                </a:cubicBezTo>
                <a:cubicBezTo>
                  <a:pt x="381" y="228"/>
                  <a:pt x="380" y="226"/>
                  <a:pt x="378" y="223"/>
                </a:cubicBezTo>
                <a:cubicBezTo>
                  <a:pt x="377" y="221"/>
                  <a:pt x="374" y="218"/>
                  <a:pt x="358" y="229"/>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284" y="222"/>
                </a:moveTo>
                <a:cubicBezTo>
                  <a:pt x="287" y="223"/>
                  <a:pt x="291" y="224"/>
                  <a:pt x="295" y="224"/>
                </a:cubicBezTo>
                <a:cubicBezTo>
                  <a:pt x="299" y="224"/>
                  <a:pt x="304" y="223"/>
                  <a:pt x="309" y="221"/>
                </a:cubicBezTo>
                <a:cubicBezTo>
                  <a:pt x="322" y="214"/>
                  <a:pt x="334" y="198"/>
                  <a:pt x="338" y="182"/>
                </a:cubicBezTo>
                <a:cubicBezTo>
                  <a:pt x="341" y="166"/>
                  <a:pt x="340" y="153"/>
                  <a:pt x="334" y="143"/>
                </a:cubicBezTo>
                <a:cubicBezTo>
                  <a:pt x="329" y="135"/>
                  <a:pt x="321" y="130"/>
                  <a:pt x="311" y="128"/>
                </a:cubicBezTo>
                <a:cubicBezTo>
                  <a:pt x="280" y="121"/>
                  <a:pt x="270" y="156"/>
                  <a:pt x="267" y="167"/>
                </a:cubicBezTo>
                <a:cubicBezTo>
                  <a:pt x="260" y="194"/>
                  <a:pt x="266" y="214"/>
                  <a:pt x="284" y="222"/>
                </a:cubicBezTo>
                <a:close/>
                <a:moveTo>
                  <a:pt x="173" y="182"/>
                </a:moveTo>
                <a:cubicBezTo>
                  <a:pt x="177" y="198"/>
                  <a:pt x="188" y="214"/>
                  <a:pt x="202" y="221"/>
                </a:cubicBezTo>
                <a:cubicBezTo>
                  <a:pt x="207" y="223"/>
                  <a:pt x="211" y="224"/>
                  <a:pt x="216" y="224"/>
                </a:cubicBezTo>
                <a:cubicBezTo>
                  <a:pt x="220" y="224"/>
                  <a:pt x="223" y="223"/>
                  <a:pt x="227" y="222"/>
                </a:cubicBezTo>
                <a:cubicBezTo>
                  <a:pt x="245" y="214"/>
                  <a:pt x="251" y="194"/>
                  <a:pt x="243" y="167"/>
                </a:cubicBezTo>
                <a:cubicBezTo>
                  <a:pt x="240" y="156"/>
                  <a:pt x="231" y="121"/>
                  <a:pt x="200" y="128"/>
                </a:cubicBezTo>
                <a:cubicBezTo>
                  <a:pt x="190" y="130"/>
                  <a:pt x="182" y="135"/>
                  <a:pt x="177" y="143"/>
                </a:cubicBezTo>
                <a:cubicBezTo>
                  <a:pt x="171" y="153"/>
                  <a:pt x="169" y="166"/>
                  <a:pt x="173" y="182"/>
                </a:cubicBezTo>
                <a:close/>
                <a:moveTo>
                  <a:pt x="156" y="270"/>
                </a:moveTo>
                <a:cubicBezTo>
                  <a:pt x="158" y="270"/>
                  <a:pt x="161" y="270"/>
                  <a:pt x="163" y="269"/>
                </a:cubicBezTo>
                <a:cubicBezTo>
                  <a:pt x="171" y="267"/>
                  <a:pt x="177" y="263"/>
                  <a:pt x="181" y="257"/>
                </a:cubicBezTo>
                <a:cubicBezTo>
                  <a:pt x="181" y="257"/>
                  <a:pt x="181" y="257"/>
                  <a:pt x="181" y="257"/>
                </a:cubicBezTo>
                <a:cubicBezTo>
                  <a:pt x="188" y="242"/>
                  <a:pt x="182" y="226"/>
                  <a:pt x="164" y="212"/>
                </a:cubicBezTo>
                <a:cubicBezTo>
                  <a:pt x="143" y="196"/>
                  <a:pt x="126" y="196"/>
                  <a:pt x="115" y="209"/>
                </a:cubicBezTo>
                <a:cubicBezTo>
                  <a:pt x="109" y="216"/>
                  <a:pt x="107" y="223"/>
                  <a:pt x="108" y="231"/>
                </a:cubicBezTo>
                <a:cubicBezTo>
                  <a:pt x="109" y="241"/>
                  <a:pt x="114" y="251"/>
                  <a:pt x="125" y="259"/>
                </a:cubicBezTo>
                <a:cubicBezTo>
                  <a:pt x="133" y="266"/>
                  <a:pt x="145" y="270"/>
                  <a:pt x="156" y="270"/>
                </a:cubicBezTo>
                <a:close/>
                <a:moveTo>
                  <a:pt x="348" y="333"/>
                </a:moveTo>
                <a:cubicBezTo>
                  <a:pt x="348" y="302"/>
                  <a:pt x="310" y="245"/>
                  <a:pt x="256" y="245"/>
                </a:cubicBezTo>
                <a:cubicBezTo>
                  <a:pt x="201" y="245"/>
                  <a:pt x="163" y="302"/>
                  <a:pt x="163" y="333"/>
                </a:cubicBezTo>
                <a:cubicBezTo>
                  <a:pt x="163" y="378"/>
                  <a:pt x="183" y="391"/>
                  <a:pt x="201" y="394"/>
                </a:cubicBezTo>
                <a:cubicBezTo>
                  <a:pt x="203" y="394"/>
                  <a:pt x="205" y="395"/>
                  <a:pt x="208" y="395"/>
                </a:cubicBezTo>
                <a:cubicBezTo>
                  <a:pt x="228" y="395"/>
                  <a:pt x="238" y="379"/>
                  <a:pt x="245" y="369"/>
                </a:cubicBezTo>
                <a:cubicBezTo>
                  <a:pt x="249" y="363"/>
                  <a:pt x="253" y="358"/>
                  <a:pt x="256" y="358"/>
                </a:cubicBezTo>
                <a:cubicBezTo>
                  <a:pt x="259" y="358"/>
                  <a:pt x="262" y="363"/>
                  <a:pt x="266" y="369"/>
                </a:cubicBezTo>
                <a:cubicBezTo>
                  <a:pt x="274" y="381"/>
                  <a:pt x="286" y="398"/>
                  <a:pt x="311" y="394"/>
                </a:cubicBezTo>
                <a:cubicBezTo>
                  <a:pt x="328" y="391"/>
                  <a:pt x="348" y="378"/>
                  <a:pt x="348" y="333"/>
                </a:cubicBezTo>
                <a:close/>
                <a:moveTo>
                  <a:pt x="402" y="231"/>
                </a:moveTo>
                <a:cubicBezTo>
                  <a:pt x="402" y="223"/>
                  <a:pt x="400" y="216"/>
                  <a:pt x="395" y="209"/>
                </a:cubicBezTo>
                <a:cubicBezTo>
                  <a:pt x="383" y="196"/>
                  <a:pt x="367" y="196"/>
                  <a:pt x="346" y="212"/>
                </a:cubicBezTo>
                <a:cubicBezTo>
                  <a:pt x="327" y="226"/>
                  <a:pt x="321" y="242"/>
                  <a:pt x="329" y="257"/>
                </a:cubicBezTo>
                <a:cubicBezTo>
                  <a:pt x="329" y="257"/>
                  <a:pt x="329" y="257"/>
                  <a:pt x="329" y="257"/>
                </a:cubicBezTo>
                <a:cubicBezTo>
                  <a:pt x="332" y="263"/>
                  <a:pt x="338" y="267"/>
                  <a:pt x="346" y="269"/>
                </a:cubicBezTo>
                <a:cubicBezTo>
                  <a:pt x="348" y="270"/>
                  <a:pt x="351" y="270"/>
                  <a:pt x="353" y="270"/>
                </a:cubicBezTo>
                <a:cubicBezTo>
                  <a:pt x="364" y="270"/>
                  <a:pt x="376" y="266"/>
                  <a:pt x="385" y="259"/>
                </a:cubicBezTo>
                <a:cubicBezTo>
                  <a:pt x="395" y="251"/>
                  <a:pt x="401" y="241"/>
                  <a:pt x="402" y="231"/>
                </a:cubicBezTo>
                <a:close/>
              </a:path>
            </a:pathLst>
          </a:custGeom>
          <a:solidFill>
            <a:schemeClr val="accent2">
              <a:lumMod val="75000"/>
            </a:schemeClr>
          </a:solidFill>
          <a:ln>
            <a:solidFill>
              <a:schemeClr val="bg1"/>
            </a:solidFill>
          </a:ln>
          <a:extLst/>
        </p:spPr>
        <p:txBody>
          <a:bodyPr vert="horz" wrap="square" lIns="91440" tIns="45720" rIns="91440" bIns="45720" numCol="1" anchor="t" anchorCtr="0" compatLnSpc="1">
            <a:prstTxWarp prst="textNoShape">
              <a:avLst/>
            </a:prstTxWarp>
          </a:bodyPr>
          <a:lstStyle/>
          <a:p>
            <a:endParaRPr lang="en-GB" sz="1400"/>
          </a:p>
        </p:txBody>
      </p:sp>
      <p:sp>
        <p:nvSpPr>
          <p:cNvPr id="73" name="Freeform 370"/>
          <p:cNvSpPr>
            <a:spLocks noChangeAspect="1" noEditPoints="1"/>
          </p:cNvSpPr>
          <p:nvPr/>
        </p:nvSpPr>
        <p:spPr bwMode="auto">
          <a:xfrm>
            <a:off x="283494" y="4327038"/>
            <a:ext cx="324554" cy="432757"/>
          </a:xfrm>
          <a:custGeom>
            <a:avLst/>
            <a:gdLst>
              <a:gd name="T0" fmla="*/ 371 w 512"/>
              <a:gd name="T1" fmla="*/ 202 h 512"/>
              <a:gd name="T2" fmla="*/ 309 w 512"/>
              <a:gd name="T3" fmla="*/ 202 h 512"/>
              <a:gd name="T4" fmla="*/ 309 w 512"/>
              <a:gd name="T5" fmla="*/ 140 h 512"/>
              <a:gd name="T6" fmla="*/ 371 w 512"/>
              <a:gd name="T7" fmla="*/ 202 h 512"/>
              <a:gd name="T8" fmla="*/ 245 w 512"/>
              <a:gd name="T9" fmla="*/ 256 h 512"/>
              <a:gd name="T10" fmla="*/ 245 w 512"/>
              <a:gd name="T11" fmla="*/ 150 h 512"/>
              <a:gd name="T12" fmla="*/ 149 w 512"/>
              <a:gd name="T13" fmla="*/ 256 h 512"/>
              <a:gd name="T14" fmla="*/ 256 w 512"/>
              <a:gd name="T15" fmla="*/ 362 h 512"/>
              <a:gd name="T16" fmla="*/ 362 w 512"/>
              <a:gd name="T17" fmla="*/ 266 h 512"/>
              <a:gd name="T18" fmla="*/ 256 w 512"/>
              <a:gd name="T19" fmla="*/ 266 h 512"/>
              <a:gd name="T20" fmla="*/ 245 w 512"/>
              <a:gd name="T21" fmla="*/ 256 h 512"/>
              <a:gd name="T22" fmla="*/ 512 w 512"/>
              <a:gd name="T23" fmla="*/ 256 h 512"/>
              <a:gd name="T24" fmla="*/ 256 w 512"/>
              <a:gd name="T25" fmla="*/ 512 h 512"/>
              <a:gd name="T26" fmla="*/ 0 w 512"/>
              <a:gd name="T27" fmla="*/ 256 h 512"/>
              <a:gd name="T28" fmla="*/ 256 w 512"/>
              <a:gd name="T29" fmla="*/ 0 h 512"/>
              <a:gd name="T30" fmla="*/ 512 w 512"/>
              <a:gd name="T31" fmla="*/ 256 h 512"/>
              <a:gd name="T32" fmla="*/ 384 w 512"/>
              <a:gd name="T33" fmla="*/ 256 h 512"/>
              <a:gd name="T34" fmla="*/ 373 w 512"/>
              <a:gd name="T35" fmla="*/ 245 h 512"/>
              <a:gd name="T36" fmla="*/ 266 w 512"/>
              <a:gd name="T37" fmla="*/ 245 h 512"/>
              <a:gd name="T38" fmla="*/ 266 w 512"/>
              <a:gd name="T39" fmla="*/ 138 h 512"/>
              <a:gd name="T40" fmla="*/ 256 w 512"/>
              <a:gd name="T41" fmla="*/ 128 h 512"/>
              <a:gd name="T42" fmla="*/ 128 w 512"/>
              <a:gd name="T43" fmla="*/ 256 h 512"/>
              <a:gd name="T44" fmla="*/ 256 w 512"/>
              <a:gd name="T45" fmla="*/ 384 h 512"/>
              <a:gd name="T46" fmla="*/ 384 w 512"/>
              <a:gd name="T47" fmla="*/ 256 h 512"/>
              <a:gd name="T48" fmla="*/ 397 w 512"/>
              <a:gd name="T49" fmla="*/ 210 h 512"/>
              <a:gd name="T50" fmla="*/ 302 w 512"/>
              <a:gd name="T51" fmla="*/ 115 h 512"/>
              <a:gd name="T52" fmla="*/ 292 w 512"/>
              <a:gd name="T53" fmla="*/ 116 h 512"/>
              <a:gd name="T54" fmla="*/ 288 w 512"/>
              <a:gd name="T55" fmla="*/ 125 h 512"/>
              <a:gd name="T56" fmla="*/ 288 w 512"/>
              <a:gd name="T57" fmla="*/ 213 h 512"/>
              <a:gd name="T58" fmla="*/ 298 w 512"/>
              <a:gd name="T59" fmla="*/ 224 h 512"/>
              <a:gd name="T60" fmla="*/ 386 w 512"/>
              <a:gd name="T61" fmla="*/ 224 h 512"/>
              <a:gd name="T62" fmla="*/ 395 w 512"/>
              <a:gd name="T63" fmla="*/ 219 h 512"/>
              <a:gd name="T64" fmla="*/ 397 w 512"/>
              <a:gd name="T65" fmla="*/ 21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2" h="512">
                <a:moveTo>
                  <a:pt x="371" y="202"/>
                </a:moveTo>
                <a:cubicBezTo>
                  <a:pt x="309" y="202"/>
                  <a:pt x="309" y="202"/>
                  <a:pt x="309" y="202"/>
                </a:cubicBezTo>
                <a:cubicBezTo>
                  <a:pt x="309" y="140"/>
                  <a:pt x="309" y="140"/>
                  <a:pt x="309" y="140"/>
                </a:cubicBezTo>
                <a:cubicBezTo>
                  <a:pt x="336" y="153"/>
                  <a:pt x="358" y="175"/>
                  <a:pt x="371" y="202"/>
                </a:cubicBezTo>
                <a:close/>
                <a:moveTo>
                  <a:pt x="245" y="256"/>
                </a:moveTo>
                <a:cubicBezTo>
                  <a:pt x="245" y="150"/>
                  <a:pt x="245" y="150"/>
                  <a:pt x="245" y="150"/>
                </a:cubicBezTo>
                <a:cubicBezTo>
                  <a:pt x="191" y="155"/>
                  <a:pt x="149" y="200"/>
                  <a:pt x="149" y="256"/>
                </a:cubicBezTo>
                <a:cubicBezTo>
                  <a:pt x="149" y="314"/>
                  <a:pt x="197" y="362"/>
                  <a:pt x="256" y="362"/>
                </a:cubicBezTo>
                <a:cubicBezTo>
                  <a:pt x="311" y="362"/>
                  <a:pt x="356" y="320"/>
                  <a:pt x="362" y="266"/>
                </a:cubicBezTo>
                <a:cubicBezTo>
                  <a:pt x="256" y="266"/>
                  <a:pt x="256" y="266"/>
                  <a:pt x="256" y="266"/>
                </a:cubicBezTo>
                <a:cubicBezTo>
                  <a:pt x="250" y="266"/>
                  <a:pt x="245" y="262"/>
                  <a:pt x="245" y="256"/>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84" y="256"/>
                </a:moveTo>
                <a:cubicBezTo>
                  <a:pt x="384" y="250"/>
                  <a:pt x="379" y="245"/>
                  <a:pt x="373" y="245"/>
                </a:cubicBezTo>
                <a:cubicBezTo>
                  <a:pt x="266" y="245"/>
                  <a:pt x="266" y="245"/>
                  <a:pt x="266" y="245"/>
                </a:cubicBezTo>
                <a:cubicBezTo>
                  <a:pt x="266" y="138"/>
                  <a:pt x="266" y="138"/>
                  <a:pt x="266" y="138"/>
                </a:cubicBezTo>
                <a:cubicBezTo>
                  <a:pt x="266" y="132"/>
                  <a:pt x="262" y="128"/>
                  <a:pt x="256" y="128"/>
                </a:cubicBezTo>
                <a:cubicBezTo>
                  <a:pt x="185" y="128"/>
                  <a:pt x="128" y="185"/>
                  <a:pt x="128" y="256"/>
                </a:cubicBezTo>
                <a:cubicBezTo>
                  <a:pt x="128" y="326"/>
                  <a:pt x="185" y="384"/>
                  <a:pt x="256" y="384"/>
                </a:cubicBezTo>
                <a:cubicBezTo>
                  <a:pt x="326" y="384"/>
                  <a:pt x="384" y="326"/>
                  <a:pt x="384" y="256"/>
                </a:cubicBezTo>
                <a:close/>
                <a:moveTo>
                  <a:pt x="397" y="210"/>
                </a:moveTo>
                <a:cubicBezTo>
                  <a:pt x="382" y="165"/>
                  <a:pt x="347" y="129"/>
                  <a:pt x="302" y="115"/>
                </a:cubicBezTo>
                <a:cubicBezTo>
                  <a:pt x="298" y="114"/>
                  <a:pt x="295" y="114"/>
                  <a:pt x="292" y="116"/>
                </a:cubicBezTo>
                <a:cubicBezTo>
                  <a:pt x="289" y="118"/>
                  <a:pt x="288" y="122"/>
                  <a:pt x="288" y="125"/>
                </a:cubicBezTo>
                <a:cubicBezTo>
                  <a:pt x="288" y="213"/>
                  <a:pt x="288" y="213"/>
                  <a:pt x="288" y="213"/>
                </a:cubicBezTo>
                <a:cubicBezTo>
                  <a:pt x="288" y="219"/>
                  <a:pt x="292" y="224"/>
                  <a:pt x="298" y="224"/>
                </a:cubicBezTo>
                <a:cubicBezTo>
                  <a:pt x="386" y="224"/>
                  <a:pt x="386" y="224"/>
                  <a:pt x="386" y="224"/>
                </a:cubicBezTo>
                <a:cubicBezTo>
                  <a:pt x="390" y="224"/>
                  <a:pt x="393" y="222"/>
                  <a:pt x="395" y="219"/>
                </a:cubicBezTo>
                <a:cubicBezTo>
                  <a:pt x="397" y="217"/>
                  <a:pt x="398" y="213"/>
                  <a:pt x="397" y="210"/>
                </a:cubicBezTo>
                <a:close/>
              </a:path>
            </a:pathLst>
          </a:custGeom>
          <a:solidFill>
            <a:schemeClr val="accent6">
              <a:lumMod val="75000"/>
            </a:schemeClr>
          </a:solidFill>
          <a:ln>
            <a:solidFill>
              <a:schemeClr val="bg1"/>
            </a:solid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prstClr val="black"/>
              </a:solidFill>
              <a:effectLst/>
              <a:uLnTx/>
              <a:uFillTx/>
              <a:latin typeface="Verdana"/>
            </a:endParaRPr>
          </a:p>
        </p:txBody>
      </p:sp>
      <p:sp>
        <p:nvSpPr>
          <p:cNvPr id="78" name="Freeform 64"/>
          <p:cNvSpPr>
            <a:spLocks noChangeAspect="1" noEditPoints="1"/>
          </p:cNvSpPr>
          <p:nvPr/>
        </p:nvSpPr>
        <p:spPr bwMode="auto">
          <a:xfrm>
            <a:off x="7165674" y="2300558"/>
            <a:ext cx="431981" cy="576159"/>
          </a:xfrm>
          <a:custGeom>
            <a:avLst/>
            <a:gdLst>
              <a:gd name="T0" fmla="*/ 266 w 512"/>
              <a:gd name="T1" fmla="*/ 159 h 512"/>
              <a:gd name="T2" fmla="*/ 275 w 512"/>
              <a:gd name="T3" fmla="*/ 133 h 512"/>
              <a:gd name="T4" fmla="*/ 308 w 512"/>
              <a:gd name="T5" fmla="*/ 118 h 512"/>
              <a:gd name="T6" fmla="*/ 302 w 512"/>
              <a:gd name="T7" fmla="*/ 133 h 512"/>
              <a:gd name="T8" fmla="*/ 266 w 512"/>
              <a:gd name="T9" fmla="*/ 159 h 512"/>
              <a:gd name="T10" fmla="*/ 330 w 512"/>
              <a:gd name="T11" fmla="*/ 170 h 512"/>
              <a:gd name="T12" fmla="*/ 304 w 512"/>
              <a:gd name="T13" fmla="*/ 176 h 512"/>
              <a:gd name="T14" fmla="*/ 237 w 512"/>
              <a:gd name="T15" fmla="*/ 188 h 512"/>
              <a:gd name="T16" fmla="*/ 211 w 512"/>
              <a:gd name="T17" fmla="*/ 179 h 512"/>
              <a:gd name="T18" fmla="*/ 181 w 512"/>
              <a:gd name="T19" fmla="*/ 170 h 512"/>
              <a:gd name="T20" fmla="*/ 117 w 512"/>
              <a:gd name="T21" fmla="*/ 234 h 512"/>
              <a:gd name="T22" fmla="*/ 188 w 512"/>
              <a:gd name="T23" fmla="*/ 386 h 512"/>
              <a:gd name="T24" fmla="*/ 189 w 512"/>
              <a:gd name="T25" fmla="*/ 387 h 512"/>
              <a:gd name="T26" fmla="*/ 202 w 512"/>
              <a:gd name="T27" fmla="*/ 394 h 512"/>
              <a:gd name="T28" fmla="*/ 209 w 512"/>
              <a:gd name="T29" fmla="*/ 393 h 512"/>
              <a:gd name="T30" fmla="*/ 256 w 512"/>
              <a:gd name="T31" fmla="*/ 384 h 512"/>
              <a:gd name="T32" fmla="*/ 303 w 512"/>
              <a:gd name="T33" fmla="*/ 393 h 512"/>
              <a:gd name="T34" fmla="*/ 309 w 512"/>
              <a:gd name="T35" fmla="*/ 394 h 512"/>
              <a:gd name="T36" fmla="*/ 322 w 512"/>
              <a:gd name="T37" fmla="*/ 387 h 512"/>
              <a:gd name="T38" fmla="*/ 324 w 512"/>
              <a:gd name="T39" fmla="*/ 386 h 512"/>
              <a:gd name="T40" fmla="*/ 394 w 512"/>
              <a:gd name="T41" fmla="*/ 234 h 512"/>
              <a:gd name="T42" fmla="*/ 330 w 512"/>
              <a:gd name="T43" fmla="*/ 170 h 512"/>
              <a:gd name="T44" fmla="*/ 512 w 512"/>
              <a:gd name="T45" fmla="*/ 256 h 512"/>
              <a:gd name="T46" fmla="*/ 256 w 512"/>
              <a:gd name="T47" fmla="*/ 512 h 512"/>
              <a:gd name="T48" fmla="*/ 0 w 512"/>
              <a:gd name="T49" fmla="*/ 256 h 512"/>
              <a:gd name="T50" fmla="*/ 256 w 512"/>
              <a:gd name="T51" fmla="*/ 0 h 512"/>
              <a:gd name="T52" fmla="*/ 512 w 512"/>
              <a:gd name="T53" fmla="*/ 256 h 512"/>
              <a:gd name="T54" fmla="*/ 416 w 512"/>
              <a:gd name="T55" fmla="*/ 234 h 512"/>
              <a:gd name="T56" fmla="*/ 330 w 512"/>
              <a:gd name="T57" fmla="*/ 149 h 512"/>
              <a:gd name="T58" fmla="*/ 317 w 512"/>
              <a:gd name="T59" fmla="*/ 150 h 512"/>
              <a:gd name="T60" fmla="*/ 321 w 512"/>
              <a:gd name="T61" fmla="*/ 143 h 512"/>
              <a:gd name="T62" fmla="*/ 330 w 512"/>
              <a:gd name="T63" fmla="*/ 106 h 512"/>
              <a:gd name="T64" fmla="*/ 320 w 512"/>
              <a:gd name="T65" fmla="*/ 96 h 512"/>
              <a:gd name="T66" fmla="*/ 259 w 512"/>
              <a:gd name="T67" fmla="*/ 119 h 512"/>
              <a:gd name="T68" fmla="*/ 254 w 512"/>
              <a:gd name="T69" fmla="*/ 125 h 512"/>
              <a:gd name="T70" fmla="*/ 229 w 512"/>
              <a:gd name="T71" fmla="*/ 97 h 512"/>
              <a:gd name="T72" fmla="*/ 215 w 512"/>
              <a:gd name="T73" fmla="*/ 101 h 512"/>
              <a:gd name="T74" fmla="*/ 218 w 512"/>
              <a:gd name="T75" fmla="*/ 115 h 512"/>
              <a:gd name="T76" fmla="*/ 244 w 512"/>
              <a:gd name="T77" fmla="*/ 161 h 512"/>
              <a:gd name="T78" fmla="*/ 245 w 512"/>
              <a:gd name="T79" fmla="*/ 168 h 512"/>
              <a:gd name="T80" fmla="*/ 242 w 512"/>
              <a:gd name="T81" fmla="*/ 167 h 512"/>
              <a:gd name="T82" fmla="*/ 220 w 512"/>
              <a:gd name="T83" fmla="*/ 160 h 512"/>
              <a:gd name="T84" fmla="*/ 181 w 512"/>
              <a:gd name="T85" fmla="*/ 149 h 512"/>
              <a:gd name="T86" fmla="*/ 96 w 512"/>
              <a:gd name="T87" fmla="*/ 234 h 512"/>
              <a:gd name="T88" fmla="*/ 174 w 512"/>
              <a:gd name="T89" fmla="*/ 402 h 512"/>
              <a:gd name="T90" fmla="*/ 202 w 512"/>
              <a:gd name="T91" fmla="*/ 416 h 512"/>
              <a:gd name="T92" fmla="*/ 217 w 512"/>
              <a:gd name="T93" fmla="*/ 413 h 512"/>
              <a:gd name="T94" fmla="*/ 256 w 512"/>
              <a:gd name="T95" fmla="*/ 405 h 512"/>
              <a:gd name="T96" fmla="*/ 295 w 512"/>
              <a:gd name="T97" fmla="*/ 413 h 512"/>
              <a:gd name="T98" fmla="*/ 309 w 512"/>
              <a:gd name="T99" fmla="*/ 416 h 512"/>
              <a:gd name="T100" fmla="*/ 338 w 512"/>
              <a:gd name="T101" fmla="*/ 402 h 512"/>
              <a:gd name="T102" fmla="*/ 416 w 512"/>
              <a:gd name="T103" fmla="*/ 23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2" h="512">
                <a:moveTo>
                  <a:pt x="266" y="159"/>
                </a:moveTo>
                <a:cubicBezTo>
                  <a:pt x="266" y="151"/>
                  <a:pt x="268" y="141"/>
                  <a:pt x="275" y="133"/>
                </a:cubicBezTo>
                <a:cubicBezTo>
                  <a:pt x="282" y="124"/>
                  <a:pt x="293" y="119"/>
                  <a:pt x="308" y="118"/>
                </a:cubicBezTo>
                <a:cubicBezTo>
                  <a:pt x="307" y="122"/>
                  <a:pt x="305" y="128"/>
                  <a:pt x="302" y="133"/>
                </a:cubicBezTo>
                <a:cubicBezTo>
                  <a:pt x="295" y="148"/>
                  <a:pt x="283" y="157"/>
                  <a:pt x="266" y="159"/>
                </a:cubicBezTo>
                <a:close/>
                <a:moveTo>
                  <a:pt x="330" y="170"/>
                </a:moveTo>
                <a:cubicBezTo>
                  <a:pt x="319" y="170"/>
                  <a:pt x="310" y="172"/>
                  <a:pt x="304" y="176"/>
                </a:cubicBezTo>
                <a:cubicBezTo>
                  <a:pt x="283" y="189"/>
                  <a:pt x="259" y="193"/>
                  <a:pt x="237" y="188"/>
                </a:cubicBezTo>
                <a:cubicBezTo>
                  <a:pt x="228" y="186"/>
                  <a:pt x="219" y="183"/>
                  <a:pt x="211" y="179"/>
                </a:cubicBezTo>
                <a:cubicBezTo>
                  <a:pt x="201" y="175"/>
                  <a:pt x="191" y="170"/>
                  <a:pt x="181" y="170"/>
                </a:cubicBezTo>
                <a:cubicBezTo>
                  <a:pt x="146" y="170"/>
                  <a:pt x="117" y="199"/>
                  <a:pt x="117" y="234"/>
                </a:cubicBezTo>
                <a:cubicBezTo>
                  <a:pt x="117" y="330"/>
                  <a:pt x="187" y="385"/>
                  <a:pt x="188" y="386"/>
                </a:cubicBezTo>
                <a:cubicBezTo>
                  <a:pt x="188" y="386"/>
                  <a:pt x="189" y="387"/>
                  <a:pt x="189" y="387"/>
                </a:cubicBezTo>
                <a:cubicBezTo>
                  <a:pt x="194" y="393"/>
                  <a:pt x="197" y="394"/>
                  <a:pt x="202" y="394"/>
                </a:cubicBezTo>
                <a:cubicBezTo>
                  <a:pt x="205" y="394"/>
                  <a:pt x="207" y="394"/>
                  <a:pt x="209" y="393"/>
                </a:cubicBezTo>
                <a:cubicBezTo>
                  <a:pt x="209" y="393"/>
                  <a:pt x="231" y="384"/>
                  <a:pt x="256" y="384"/>
                </a:cubicBezTo>
                <a:cubicBezTo>
                  <a:pt x="281" y="384"/>
                  <a:pt x="302" y="393"/>
                  <a:pt x="303" y="393"/>
                </a:cubicBezTo>
                <a:cubicBezTo>
                  <a:pt x="304" y="394"/>
                  <a:pt x="307" y="394"/>
                  <a:pt x="309" y="394"/>
                </a:cubicBezTo>
                <a:cubicBezTo>
                  <a:pt x="314" y="394"/>
                  <a:pt x="318" y="393"/>
                  <a:pt x="322" y="387"/>
                </a:cubicBezTo>
                <a:cubicBezTo>
                  <a:pt x="323" y="387"/>
                  <a:pt x="323" y="386"/>
                  <a:pt x="324" y="386"/>
                </a:cubicBezTo>
                <a:cubicBezTo>
                  <a:pt x="324" y="385"/>
                  <a:pt x="394" y="330"/>
                  <a:pt x="394" y="234"/>
                </a:cubicBezTo>
                <a:cubicBezTo>
                  <a:pt x="394" y="199"/>
                  <a:pt x="366" y="170"/>
                  <a:pt x="330" y="170"/>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34"/>
                </a:moveTo>
                <a:cubicBezTo>
                  <a:pt x="416" y="187"/>
                  <a:pt x="377" y="149"/>
                  <a:pt x="330" y="149"/>
                </a:cubicBezTo>
                <a:cubicBezTo>
                  <a:pt x="326" y="149"/>
                  <a:pt x="321" y="149"/>
                  <a:pt x="317" y="150"/>
                </a:cubicBezTo>
                <a:cubicBezTo>
                  <a:pt x="319" y="148"/>
                  <a:pt x="320" y="145"/>
                  <a:pt x="321" y="143"/>
                </a:cubicBezTo>
                <a:cubicBezTo>
                  <a:pt x="330" y="125"/>
                  <a:pt x="330" y="107"/>
                  <a:pt x="330" y="106"/>
                </a:cubicBezTo>
                <a:cubicBezTo>
                  <a:pt x="330" y="100"/>
                  <a:pt x="326" y="96"/>
                  <a:pt x="320" y="96"/>
                </a:cubicBezTo>
                <a:cubicBezTo>
                  <a:pt x="292" y="96"/>
                  <a:pt x="272" y="104"/>
                  <a:pt x="259" y="119"/>
                </a:cubicBezTo>
                <a:cubicBezTo>
                  <a:pt x="257" y="121"/>
                  <a:pt x="256" y="123"/>
                  <a:pt x="254" y="125"/>
                </a:cubicBezTo>
                <a:cubicBezTo>
                  <a:pt x="244" y="107"/>
                  <a:pt x="230" y="98"/>
                  <a:pt x="229" y="97"/>
                </a:cubicBezTo>
                <a:cubicBezTo>
                  <a:pt x="224" y="94"/>
                  <a:pt x="218" y="96"/>
                  <a:pt x="215" y="101"/>
                </a:cubicBezTo>
                <a:cubicBezTo>
                  <a:pt x="212" y="105"/>
                  <a:pt x="213" y="112"/>
                  <a:pt x="218" y="115"/>
                </a:cubicBezTo>
                <a:cubicBezTo>
                  <a:pt x="219" y="116"/>
                  <a:pt x="241" y="131"/>
                  <a:pt x="244" y="161"/>
                </a:cubicBezTo>
                <a:cubicBezTo>
                  <a:pt x="244" y="164"/>
                  <a:pt x="245" y="166"/>
                  <a:pt x="245" y="168"/>
                </a:cubicBezTo>
                <a:cubicBezTo>
                  <a:pt x="244" y="168"/>
                  <a:pt x="243" y="168"/>
                  <a:pt x="242" y="167"/>
                </a:cubicBezTo>
                <a:cubicBezTo>
                  <a:pt x="234" y="166"/>
                  <a:pt x="227" y="163"/>
                  <a:pt x="220" y="160"/>
                </a:cubicBezTo>
                <a:cubicBezTo>
                  <a:pt x="208" y="154"/>
                  <a:pt x="196" y="149"/>
                  <a:pt x="181" y="149"/>
                </a:cubicBezTo>
                <a:cubicBezTo>
                  <a:pt x="134" y="149"/>
                  <a:pt x="96" y="187"/>
                  <a:pt x="96" y="234"/>
                </a:cubicBezTo>
                <a:cubicBezTo>
                  <a:pt x="96" y="336"/>
                  <a:pt x="165" y="395"/>
                  <a:pt x="174" y="402"/>
                </a:cubicBezTo>
                <a:cubicBezTo>
                  <a:pt x="180" y="409"/>
                  <a:pt x="188" y="416"/>
                  <a:pt x="202" y="416"/>
                </a:cubicBezTo>
                <a:cubicBezTo>
                  <a:pt x="207" y="416"/>
                  <a:pt x="212" y="415"/>
                  <a:pt x="217" y="413"/>
                </a:cubicBezTo>
                <a:cubicBezTo>
                  <a:pt x="218" y="413"/>
                  <a:pt x="235" y="405"/>
                  <a:pt x="256" y="405"/>
                </a:cubicBezTo>
                <a:cubicBezTo>
                  <a:pt x="276" y="405"/>
                  <a:pt x="294" y="413"/>
                  <a:pt x="295" y="413"/>
                </a:cubicBezTo>
                <a:cubicBezTo>
                  <a:pt x="299" y="415"/>
                  <a:pt x="304" y="416"/>
                  <a:pt x="309" y="416"/>
                </a:cubicBezTo>
                <a:cubicBezTo>
                  <a:pt x="323" y="416"/>
                  <a:pt x="332" y="409"/>
                  <a:pt x="338" y="402"/>
                </a:cubicBezTo>
                <a:cubicBezTo>
                  <a:pt x="346" y="395"/>
                  <a:pt x="416" y="336"/>
                  <a:pt x="416" y="234"/>
                </a:cubicBezTo>
                <a:close/>
              </a:path>
            </a:pathLst>
          </a:custGeom>
          <a:solidFill>
            <a:schemeClr val="accent5">
              <a:lumMod val="75000"/>
            </a:schemeClr>
          </a:solidFill>
          <a:ln>
            <a:solidFill>
              <a:schemeClr val="bg1"/>
            </a:solidFill>
          </a:ln>
          <a:extLst/>
        </p:spPr>
        <p:txBody>
          <a:bodyPr vert="horz" wrap="square" lIns="91440" tIns="45720" rIns="91440" bIns="45720" numCol="1" anchor="t" anchorCtr="0" compatLnSpc="1">
            <a:prstTxWarp prst="textNoShape">
              <a:avLst/>
            </a:prstTxWarp>
          </a:bodyPr>
          <a:lstStyle/>
          <a:p>
            <a:endParaRPr lang="en-GB" sz="140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48599" y="1714932"/>
            <a:ext cx="707926" cy="530944"/>
          </a:xfrm>
          <a:prstGeom prst="rect">
            <a:avLst/>
          </a:prstGeom>
        </p:spPr>
      </p:pic>
      <p:sp>
        <p:nvSpPr>
          <p:cNvPr id="79" name="Freeform 412"/>
          <p:cNvSpPr>
            <a:spLocks noChangeAspect="1" noEditPoints="1"/>
          </p:cNvSpPr>
          <p:nvPr/>
        </p:nvSpPr>
        <p:spPr bwMode="auto">
          <a:xfrm>
            <a:off x="5453529" y="2338106"/>
            <a:ext cx="391562" cy="523636"/>
          </a:xfrm>
          <a:custGeom>
            <a:avLst/>
            <a:gdLst>
              <a:gd name="T0" fmla="*/ 0 w 512"/>
              <a:gd name="T1" fmla="*/ 256 h 512"/>
              <a:gd name="T2" fmla="*/ 512 w 512"/>
              <a:gd name="T3" fmla="*/ 256 h 512"/>
              <a:gd name="T4" fmla="*/ 232 w 512"/>
              <a:gd name="T5" fmla="*/ 296 h 512"/>
              <a:gd name="T6" fmla="*/ 203 w 512"/>
              <a:gd name="T7" fmla="*/ 352 h 512"/>
              <a:gd name="T8" fmla="*/ 203 w 512"/>
              <a:gd name="T9" fmla="*/ 374 h 512"/>
              <a:gd name="T10" fmla="*/ 139 w 512"/>
              <a:gd name="T11" fmla="*/ 367 h 512"/>
              <a:gd name="T12" fmla="*/ 139 w 512"/>
              <a:gd name="T13" fmla="*/ 363 h 512"/>
              <a:gd name="T14" fmla="*/ 149 w 512"/>
              <a:gd name="T15" fmla="*/ 299 h 512"/>
              <a:gd name="T16" fmla="*/ 160 w 512"/>
              <a:gd name="T17" fmla="*/ 337 h 512"/>
              <a:gd name="T18" fmla="*/ 232 w 512"/>
              <a:gd name="T19" fmla="*/ 281 h 512"/>
              <a:gd name="T20" fmla="*/ 232 w 512"/>
              <a:gd name="T21" fmla="*/ 232 h 512"/>
              <a:gd name="T22" fmla="*/ 216 w 512"/>
              <a:gd name="T23" fmla="*/ 232 h 512"/>
              <a:gd name="T24" fmla="*/ 160 w 512"/>
              <a:gd name="T25" fmla="*/ 203 h 512"/>
              <a:gd name="T26" fmla="*/ 139 w 512"/>
              <a:gd name="T27" fmla="*/ 203 h 512"/>
              <a:gd name="T28" fmla="*/ 145 w 512"/>
              <a:gd name="T29" fmla="*/ 140 h 512"/>
              <a:gd name="T30" fmla="*/ 149 w 512"/>
              <a:gd name="T31" fmla="*/ 139 h 512"/>
              <a:gd name="T32" fmla="*/ 213 w 512"/>
              <a:gd name="T33" fmla="*/ 150 h 512"/>
              <a:gd name="T34" fmla="*/ 175 w 512"/>
              <a:gd name="T35" fmla="*/ 160 h 512"/>
              <a:gd name="T36" fmla="*/ 232 w 512"/>
              <a:gd name="T37" fmla="*/ 232 h 512"/>
              <a:gd name="T38" fmla="*/ 373 w 512"/>
              <a:gd name="T39" fmla="*/ 363 h 512"/>
              <a:gd name="T40" fmla="*/ 363 w 512"/>
              <a:gd name="T41" fmla="*/ 374 h 512"/>
              <a:gd name="T42" fmla="*/ 299 w 512"/>
              <a:gd name="T43" fmla="*/ 363 h 512"/>
              <a:gd name="T44" fmla="*/ 337 w 512"/>
              <a:gd name="T45" fmla="*/ 352 h 512"/>
              <a:gd name="T46" fmla="*/ 280 w 512"/>
              <a:gd name="T47" fmla="*/ 281 h 512"/>
              <a:gd name="T48" fmla="*/ 352 w 512"/>
              <a:gd name="T49" fmla="*/ 337 h 512"/>
              <a:gd name="T50" fmla="*/ 363 w 512"/>
              <a:gd name="T51" fmla="*/ 299 h 512"/>
              <a:gd name="T52" fmla="*/ 373 w 512"/>
              <a:gd name="T53" fmla="*/ 363 h 512"/>
              <a:gd name="T54" fmla="*/ 363 w 512"/>
              <a:gd name="T55" fmla="*/ 214 h 512"/>
              <a:gd name="T56" fmla="*/ 352 w 512"/>
              <a:gd name="T57" fmla="*/ 175 h 512"/>
              <a:gd name="T58" fmla="*/ 288 w 512"/>
              <a:gd name="T59" fmla="*/ 235 h 512"/>
              <a:gd name="T60" fmla="*/ 280 w 512"/>
              <a:gd name="T61" fmla="*/ 217 h 512"/>
              <a:gd name="T62" fmla="*/ 309 w 512"/>
              <a:gd name="T63" fmla="*/ 160 h 512"/>
              <a:gd name="T64" fmla="*/ 309 w 512"/>
              <a:gd name="T65" fmla="*/ 139 h 512"/>
              <a:gd name="T66" fmla="*/ 363 w 512"/>
              <a:gd name="T67" fmla="*/ 139 h 512"/>
              <a:gd name="T68" fmla="*/ 373 w 512"/>
              <a:gd name="T69" fmla="*/ 15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256" y="0"/>
                </a:moveTo>
                <a:cubicBezTo>
                  <a:pt x="115" y="0"/>
                  <a:pt x="0" y="115"/>
                  <a:pt x="0" y="256"/>
                </a:cubicBezTo>
                <a:cubicBezTo>
                  <a:pt x="0" y="398"/>
                  <a:pt x="115" y="512"/>
                  <a:pt x="256" y="512"/>
                </a:cubicBezTo>
                <a:cubicBezTo>
                  <a:pt x="397" y="512"/>
                  <a:pt x="512" y="398"/>
                  <a:pt x="512" y="256"/>
                </a:cubicBezTo>
                <a:cubicBezTo>
                  <a:pt x="512" y="115"/>
                  <a:pt x="397" y="0"/>
                  <a:pt x="256" y="0"/>
                </a:cubicBezTo>
                <a:close/>
                <a:moveTo>
                  <a:pt x="232" y="296"/>
                </a:moveTo>
                <a:cubicBezTo>
                  <a:pt x="175" y="352"/>
                  <a:pt x="175" y="352"/>
                  <a:pt x="175" y="352"/>
                </a:cubicBezTo>
                <a:cubicBezTo>
                  <a:pt x="203" y="352"/>
                  <a:pt x="203" y="352"/>
                  <a:pt x="203" y="352"/>
                </a:cubicBezTo>
                <a:cubicBezTo>
                  <a:pt x="209" y="352"/>
                  <a:pt x="213" y="357"/>
                  <a:pt x="213" y="363"/>
                </a:cubicBezTo>
                <a:cubicBezTo>
                  <a:pt x="213" y="369"/>
                  <a:pt x="209" y="374"/>
                  <a:pt x="203" y="374"/>
                </a:cubicBezTo>
                <a:cubicBezTo>
                  <a:pt x="149" y="374"/>
                  <a:pt x="149" y="374"/>
                  <a:pt x="149" y="374"/>
                </a:cubicBezTo>
                <a:cubicBezTo>
                  <a:pt x="145" y="374"/>
                  <a:pt x="141" y="371"/>
                  <a:pt x="139" y="367"/>
                </a:cubicBezTo>
                <a:cubicBezTo>
                  <a:pt x="139" y="366"/>
                  <a:pt x="139" y="365"/>
                  <a:pt x="139" y="363"/>
                </a:cubicBezTo>
                <a:cubicBezTo>
                  <a:pt x="139" y="363"/>
                  <a:pt x="139" y="363"/>
                  <a:pt x="139" y="363"/>
                </a:cubicBezTo>
                <a:cubicBezTo>
                  <a:pt x="139" y="310"/>
                  <a:pt x="139" y="310"/>
                  <a:pt x="139" y="310"/>
                </a:cubicBezTo>
                <a:cubicBezTo>
                  <a:pt x="139" y="304"/>
                  <a:pt x="143" y="299"/>
                  <a:pt x="149" y="299"/>
                </a:cubicBezTo>
                <a:cubicBezTo>
                  <a:pt x="155" y="299"/>
                  <a:pt x="160" y="304"/>
                  <a:pt x="160" y="310"/>
                </a:cubicBezTo>
                <a:cubicBezTo>
                  <a:pt x="160" y="337"/>
                  <a:pt x="160" y="337"/>
                  <a:pt x="160" y="337"/>
                </a:cubicBezTo>
                <a:cubicBezTo>
                  <a:pt x="216" y="281"/>
                  <a:pt x="216" y="281"/>
                  <a:pt x="216" y="281"/>
                </a:cubicBezTo>
                <a:cubicBezTo>
                  <a:pt x="221" y="277"/>
                  <a:pt x="227" y="277"/>
                  <a:pt x="232" y="281"/>
                </a:cubicBezTo>
                <a:cubicBezTo>
                  <a:pt x="236" y="285"/>
                  <a:pt x="236" y="292"/>
                  <a:pt x="232" y="296"/>
                </a:cubicBezTo>
                <a:close/>
                <a:moveTo>
                  <a:pt x="232" y="232"/>
                </a:moveTo>
                <a:cubicBezTo>
                  <a:pt x="229" y="234"/>
                  <a:pt x="227" y="235"/>
                  <a:pt x="224" y="235"/>
                </a:cubicBezTo>
                <a:cubicBezTo>
                  <a:pt x="221" y="235"/>
                  <a:pt x="219" y="234"/>
                  <a:pt x="216" y="232"/>
                </a:cubicBezTo>
                <a:cubicBezTo>
                  <a:pt x="160" y="175"/>
                  <a:pt x="160" y="175"/>
                  <a:pt x="160" y="175"/>
                </a:cubicBezTo>
                <a:cubicBezTo>
                  <a:pt x="160" y="203"/>
                  <a:pt x="160" y="203"/>
                  <a:pt x="160" y="203"/>
                </a:cubicBezTo>
                <a:cubicBezTo>
                  <a:pt x="160" y="209"/>
                  <a:pt x="155" y="214"/>
                  <a:pt x="149" y="214"/>
                </a:cubicBezTo>
                <a:cubicBezTo>
                  <a:pt x="143" y="214"/>
                  <a:pt x="139" y="209"/>
                  <a:pt x="139" y="203"/>
                </a:cubicBezTo>
                <a:cubicBezTo>
                  <a:pt x="139" y="150"/>
                  <a:pt x="139" y="150"/>
                  <a:pt x="139" y="150"/>
                </a:cubicBezTo>
                <a:cubicBezTo>
                  <a:pt x="139" y="145"/>
                  <a:pt x="141" y="141"/>
                  <a:pt x="145" y="140"/>
                </a:cubicBezTo>
                <a:cubicBezTo>
                  <a:pt x="147" y="139"/>
                  <a:pt x="148" y="139"/>
                  <a:pt x="149" y="139"/>
                </a:cubicBezTo>
                <a:cubicBezTo>
                  <a:pt x="149" y="139"/>
                  <a:pt x="149" y="139"/>
                  <a:pt x="149" y="139"/>
                </a:cubicBezTo>
                <a:cubicBezTo>
                  <a:pt x="203" y="139"/>
                  <a:pt x="203" y="139"/>
                  <a:pt x="203" y="139"/>
                </a:cubicBezTo>
                <a:cubicBezTo>
                  <a:pt x="209" y="139"/>
                  <a:pt x="213" y="144"/>
                  <a:pt x="213" y="150"/>
                </a:cubicBezTo>
                <a:cubicBezTo>
                  <a:pt x="213" y="156"/>
                  <a:pt x="209" y="160"/>
                  <a:pt x="203" y="160"/>
                </a:cubicBezTo>
                <a:cubicBezTo>
                  <a:pt x="175" y="160"/>
                  <a:pt x="175" y="160"/>
                  <a:pt x="175" y="160"/>
                </a:cubicBezTo>
                <a:cubicBezTo>
                  <a:pt x="232" y="217"/>
                  <a:pt x="232" y="217"/>
                  <a:pt x="232" y="217"/>
                </a:cubicBezTo>
                <a:cubicBezTo>
                  <a:pt x="236" y="221"/>
                  <a:pt x="236" y="228"/>
                  <a:pt x="232" y="232"/>
                </a:cubicBezTo>
                <a:close/>
                <a:moveTo>
                  <a:pt x="373" y="363"/>
                </a:moveTo>
                <a:cubicBezTo>
                  <a:pt x="373" y="363"/>
                  <a:pt x="373" y="363"/>
                  <a:pt x="373" y="363"/>
                </a:cubicBezTo>
                <a:cubicBezTo>
                  <a:pt x="373" y="365"/>
                  <a:pt x="373" y="366"/>
                  <a:pt x="373" y="367"/>
                </a:cubicBezTo>
                <a:cubicBezTo>
                  <a:pt x="371" y="371"/>
                  <a:pt x="367" y="374"/>
                  <a:pt x="363" y="374"/>
                </a:cubicBezTo>
                <a:cubicBezTo>
                  <a:pt x="309" y="374"/>
                  <a:pt x="309" y="374"/>
                  <a:pt x="309" y="374"/>
                </a:cubicBezTo>
                <a:cubicBezTo>
                  <a:pt x="303" y="374"/>
                  <a:pt x="299" y="369"/>
                  <a:pt x="299" y="363"/>
                </a:cubicBezTo>
                <a:cubicBezTo>
                  <a:pt x="299" y="357"/>
                  <a:pt x="303" y="352"/>
                  <a:pt x="309" y="352"/>
                </a:cubicBezTo>
                <a:cubicBezTo>
                  <a:pt x="337" y="352"/>
                  <a:pt x="337" y="352"/>
                  <a:pt x="337" y="352"/>
                </a:cubicBezTo>
                <a:cubicBezTo>
                  <a:pt x="280" y="296"/>
                  <a:pt x="280" y="296"/>
                  <a:pt x="280" y="296"/>
                </a:cubicBezTo>
                <a:cubicBezTo>
                  <a:pt x="276" y="292"/>
                  <a:pt x="276" y="285"/>
                  <a:pt x="280" y="281"/>
                </a:cubicBezTo>
                <a:cubicBezTo>
                  <a:pt x="285" y="277"/>
                  <a:pt x="291" y="277"/>
                  <a:pt x="296" y="281"/>
                </a:cubicBezTo>
                <a:cubicBezTo>
                  <a:pt x="352" y="337"/>
                  <a:pt x="352" y="337"/>
                  <a:pt x="352" y="337"/>
                </a:cubicBezTo>
                <a:cubicBezTo>
                  <a:pt x="352" y="310"/>
                  <a:pt x="352" y="310"/>
                  <a:pt x="352" y="310"/>
                </a:cubicBezTo>
                <a:cubicBezTo>
                  <a:pt x="352" y="304"/>
                  <a:pt x="357" y="299"/>
                  <a:pt x="363" y="299"/>
                </a:cubicBezTo>
                <a:cubicBezTo>
                  <a:pt x="369" y="299"/>
                  <a:pt x="373" y="304"/>
                  <a:pt x="373" y="310"/>
                </a:cubicBezTo>
                <a:lnTo>
                  <a:pt x="373" y="363"/>
                </a:lnTo>
                <a:close/>
                <a:moveTo>
                  <a:pt x="373" y="203"/>
                </a:moveTo>
                <a:cubicBezTo>
                  <a:pt x="373" y="209"/>
                  <a:pt x="369" y="214"/>
                  <a:pt x="363" y="214"/>
                </a:cubicBezTo>
                <a:cubicBezTo>
                  <a:pt x="357" y="214"/>
                  <a:pt x="352" y="209"/>
                  <a:pt x="352" y="203"/>
                </a:cubicBezTo>
                <a:cubicBezTo>
                  <a:pt x="352" y="175"/>
                  <a:pt x="352" y="175"/>
                  <a:pt x="352" y="175"/>
                </a:cubicBezTo>
                <a:cubicBezTo>
                  <a:pt x="296" y="232"/>
                  <a:pt x="296" y="232"/>
                  <a:pt x="296" y="232"/>
                </a:cubicBezTo>
                <a:cubicBezTo>
                  <a:pt x="293" y="234"/>
                  <a:pt x="291" y="235"/>
                  <a:pt x="288" y="235"/>
                </a:cubicBezTo>
                <a:cubicBezTo>
                  <a:pt x="285" y="235"/>
                  <a:pt x="283" y="234"/>
                  <a:pt x="280" y="232"/>
                </a:cubicBezTo>
                <a:cubicBezTo>
                  <a:pt x="276" y="228"/>
                  <a:pt x="276" y="221"/>
                  <a:pt x="280" y="217"/>
                </a:cubicBezTo>
                <a:cubicBezTo>
                  <a:pt x="337" y="160"/>
                  <a:pt x="337" y="160"/>
                  <a:pt x="337" y="160"/>
                </a:cubicBezTo>
                <a:cubicBezTo>
                  <a:pt x="309" y="160"/>
                  <a:pt x="309" y="160"/>
                  <a:pt x="309" y="160"/>
                </a:cubicBezTo>
                <a:cubicBezTo>
                  <a:pt x="303" y="160"/>
                  <a:pt x="299" y="156"/>
                  <a:pt x="299" y="150"/>
                </a:cubicBezTo>
                <a:cubicBezTo>
                  <a:pt x="299" y="144"/>
                  <a:pt x="303" y="139"/>
                  <a:pt x="309" y="139"/>
                </a:cubicBezTo>
                <a:cubicBezTo>
                  <a:pt x="363" y="139"/>
                  <a:pt x="363" y="139"/>
                  <a:pt x="363" y="139"/>
                </a:cubicBezTo>
                <a:cubicBezTo>
                  <a:pt x="363" y="139"/>
                  <a:pt x="363" y="139"/>
                  <a:pt x="363" y="139"/>
                </a:cubicBezTo>
                <a:cubicBezTo>
                  <a:pt x="364" y="139"/>
                  <a:pt x="365" y="139"/>
                  <a:pt x="367" y="140"/>
                </a:cubicBezTo>
                <a:cubicBezTo>
                  <a:pt x="371" y="141"/>
                  <a:pt x="373" y="145"/>
                  <a:pt x="373" y="150"/>
                </a:cubicBezTo>
                <a:lnTo>
                  <a:pt x="373" y="203"/>
                </a:lnTo>
                <a:close/>
              </a:path>
            </a:pathLst>
          </a:custGeom>
          <a:solidFill>
            <a:schemeClr val="bg2">
              <a:lumMod val="50000"/>
            </a:schemeClr>
          </a:solidFill>
          <a:ln>
            <a:solidFill>
              <a:schemeClr val="bg1"/>
            </a:solidFill>
          </a:ln>
          <a:extLst/>
        </p:spPr>
        <p:txBody>
          <a:bodyPr vert="horz" wrap="square" lIns="91440" tIns="45720" rIns="91440" bIns="45720" numCol="1" anchor="t" anchorCtr="0" compatLnSpc="1">
            <a:prstTxWarp prst="textNoShape">
              <a:avLst/>
            </a:prstTxWarp>
          </a:bodyPr>
          <a:lstStyle/>
          <a:p>
            <a:endParaRPr lang="en-GB" sz="1400"/>
          </a:p>
        </p:txBody>
      </p:sp>
      <p:sp>
        <p:nvSpPr>
          <p:cNvPr id="80" name="Freeform 231"/>
          <p:cNvSpPr>
            <a:spLocks noChangeAspect="1" noEditPoints="1"/>
          </p:cNvSpPr>
          <p:nvPr/>
        </p:nvSpPr>
        <p:spPr bwMode="auto">
          <a:xfrm>
            <a:off x="2039827" y="2330165"/>
            <a:ext cx="392710" cy="523636"/>
          </a:xfrm>
          <a:custGeom>
            <a:avLst/>
            <a:gdLst>
              <a:gd name="T0" fmla="*/ 307 w 512"/>
              <a:gd name="T1" fmla="*/ 373 h 512"/>
              <a:gd name="T2" fmla="*/ 256 w 512"/>
              <a:gd name="T3" fmla="*/ 336 h 512"/>
              <a:gd name="T4" fmla="*/ 204 w 512"/>
              <a:gd name="T5" fmla="*/ 373 h 512"/>
              <a:gd name="T6" fmla="*/ 256 w 512"/>
              <a:gd name="T7" fmla="*/ 266 h 512"/>
              <a:gd name="T8" fmla="*/ 211 w 512"/>
              <a:gd name="T9" fmla="*/ 202 h 512"/>
              <a:gd name="T10" fmla="*/ 218 w 512"/>
              <a:gd name="T11" fmla="*/ 202 h 512"/>
              <a:gd name="T12" fmla="*/ 207 w 512"/>
              <a:gd name="T13" fmla="*/ 148 h 512"/>
              <a:gd name="T14" fmla="*/ 195 w 512"/>
              <a:gd name="T15" fmla="*/ 154 h 512"/>
              <a:gd name="T16" fmla="*/ 211 w 512"/>
              <a:gd name="T17" fmla="*/ 202 h 512"/>
              <a:gd name="T18" fmla="*/ 292 w 512"/>
              <a:gd name="T19" fmla="*/ 202 h 512"/>
              <a:gd name="T20" fmla="*/ 317 w 512"/>
              <a:gd name="T21" fmla="*/ 177 h 512"/>
              <a:gd name="T22" fmla="*/ 306 w 512"/>
              <a:gd name="T23" fmla="*/ 149 h 512"/>
              <a:gd name="T24" fmla="*/ 288 w 512"/>
              <a:gd name="T25" fmla="*/ 173 h 512"/>
              <a:gd name="T26" fmla="*/ 151 w 512"/>
              <a:gd name="T27" fmla="*/ 229 h 512"/>
              <a:gd name="T28" fmla="*/ 131 w 512"/>
              <a:gd name="T29" fmla="*/ 223 h 512"/>
              <a:gd name="T30" fmla="*/ 138 w 512"/>
              <a:gd name="T31" fmla="*/ 242 h 512"/>
              <a:gd name="T32" fmla="*/ 162 w 512"/>
              <a:gd name="T33" fmla="*/ 247 h 512"/>
              <a:gd name="T34" fmla="*/ 358 w 512"/>
              <a:gd name="T35" fmla="*/ 229 h 512"/>
              <a:gd name="T36" fmla="*/ 350 w 512"/>
              <a:gd name="T37" fmla="*/ 248 h 512"/>
              <a:gd name="T38" fmla="*/ 380 w 512"/>
              <a:gd name="T39" fmla="*/ 229 h 512"/>
              <a:gd name="T40" fmla="*/ 358 w 512"/>
              <a:gd name="T41" fmla="*/ 229 h 512"/>
              <a:gd name="T42" fmla="*/ 256 w 512"/>
              <a:gd name="T43" fmla="*/ 512 h 512"/>
              <a:gd name="T44" fmla="*/ 256 w 512"/>
              <a:gd name="T45" fmla="*/ 0 h 512"/>
              <a:gd name="T46" fmla="*/ 284 w 512"/>
              <a:gd name="T47" fmla="*/ 222 h 512"/>
              <a:gd name="T48" fmla="*/ 309 w 512"/>
              <a:gd name="T49" fmla="*/ 221 h 512"/>
              <a:gd name="T50" fmla="*/ 334 w 512"/>
              <a:gd name="T51" fmla="*/ 143 h 512"/>
              <a:gd name="T52" fmla="*/ 267 w 512"/>
              <a:gd name="T53" fmla="*/ 167 h 512"/>
              <a:gd name="T54" fmla="*/ 173 w 512"/>
              <a:gd name="T55" fmla="*/ 182 h 512"/>
              <a:gd name="T56" fmla="*/ 216 w 512"/>
              <a:gd name="T57" fmla="*/ 224 h 512"/>
              <a:gd name="T58" fmla="*/ 243 w 512"/>
              <a:gd name="T59" fmla="*/ 167 h 512"/>
              <a:gd name="T60" fmla="*/ 177 w 512"/>
              <a:gd name="T61" fmla="*/ 143 h 512"/>
              <a:gd name="T62" fmla="*/ 156 w 512"/>
              <a:gd name="T63" fmla="*/ 270 h 512"/>
              <a:gd name="T64" fmla="*/ 181 w 512"/>
              <a:gd name="T65" fmla="*/ 257 h 512"/>
              <a:gd name="T66" fmla="*/ 164 w 512"/>
              <a:gd name="T67" fmla="*/ 212 h 512"/>
              <a:gd name="T68" fmla="*/ 108 w 512"/>
              <a:gd name="T69" fmla="*/ 231 h 512"/>
              <a:gd name="T70" fmla="*/ 156 w 512"/>
              <a:gd name="T71" fmla="*/ 270 h 512"/>
              <a:gd name="T72" fmla="*/ 256 w 512"/>
              <a:gd name="T73" fmla="*/ 245 h 512"/>
              <a:gd name="T74" fmla="*/ 201 w 512"/>
              <a:gd name="T75" fmla="*/ 394 h 512"/>
              <a:gd name="T76" fmla="*/ 245 w 512"/>
              <a:gd name="T77" fmla="*/ 369 h 512"/>
              <a:gd name="T78" fmla="*/ 266 w 512"/>
              <a:gd name="T79" fmla="*/ 369 h 512"/>
              <a:gd name="T80" fmla="*/ 348 w 512"/>
              <a:gd name="T81" fmla="*/ 333 h 512"/>
              <a:gd name="T82" fmla="*/ 395 w 512"/>
              <a:gd name="T83" fmla="*/ 209 h 512"/>
              <a:gd name="T84" fmla="*/ 329 w 512"/>
              <a:gd name="T85" fmla="*/ 257 h 512"/>
              <a:gd name="T86" fmla="*/ 346 w 512"/>
              <a:gd name="T87" fmla="*/ 269 h 512"/>
              <a:gd name="T88" fmla="*/ 385 w 512"/>
              <a:gd name="T89" fmla="*/ 259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2" h="512">
                <a:moveTo>
                  <a:pt x="327" y="333"/>
                </a:moveTo>
                <a:cubicBezTo>
                  <a:pt x="327" y="370"/>
                  <a:pt x="312" y="372"/>
                  <a:pt x="307" y="373"/>
                </a:cubicBezTo>
                <a:cubicBezTo>
                  <a:pt x="297" y="375"/>
                  <a:pt x="292" y="370"/>
                  <a:pt x="284" y="357"/>
                </a:cubicBezTo>
                <a:cubicBezTo>
                  <a:pt x="278" y="348"/>
                  <a:pt x="270" y="336"/>
                  <a:pt x="256" y="336"/>
                </a:cubicBezTo>
                <a:cubicBezTo>
                  <a:pt x="241" y="336"/>
                  <a:pt x="234" y="348"/>
                  <a:pt x="227" y="357"/>
                </a:cubicBezTo>
                <a:cubicBezTo>
                  <a:pt x="219" y="370"/>
                  <a:pt x="214" y="375"/>
                  <a:pt x="204" y="373"/>
                </a:cubicBezTo>
                <a:cubicBezTo>
                  <a:pt x="199" y="372"/>
                  <a:pt x="184" y="370"/>
                  <a:pt x="184" y="333"/>
                </a:cubicBezTo>
                <a:cubicBezTo>
                  <a:pt x="184" y="314"/>
                  <a:pt x="213" y="266"/>
                  <a:pt x="256" y="266"/>
                </a:cubicBezTo>
                <a:cubicBezTo>
                  <a:pt x="299" y="266"/>
                  <a:pt x="327" y="314"/>
                  <a:pt x="327" y="333"/>
                </a:cubicBezTo>
                <a:close/>
                <a:moveTo>
                  <a:pt x="211" y="202"/>
                </a:moveTo>
                <a:cubicBezTo>
                  <a:pt x="215" y="204"/>
                  <a:pt x="217" y="203"/>
                  <a:pt x="218" y="202"/>
                </a:cubicBezTo>
                <a:cubicBezTo>
                  <a:pt x="218" y="202"/>
                  <a:pt x="218" y="202"/>
                  <a:pt x="218" y="202"/>
                </a:cubicBezTo>
                <a:cubicBezTo>
                  <a:pt x="228" y="198"/>
                  <a:pt x="225" y="180"/>
                  <a:pt x="223" y="173"/>
                </a:cubicBezTo>
                <a:cubicBezTo>
                  <a:pt x="217" y="152"/>
                  <a:pt x="212" y="148"/>
                  <a:pt x="207" y="148"/>
                </a:cubicBezTo>
                <a:cubicBezTo>
                  <a:pt x="206" y="148"/>
                  <a:pt x="205" y="148"/>
                  <a:pt x="204" y="149"/>
                </a:cubicBezTo>
                <a:cubicBezTo>
                  <a:pt x="200" y="150"/>
                  <a:pt x="197" y="151"/>
                  <a:pt x="195" y="154"/>
                </a:cubicBezTo>
                <a:cubicBezTo>
                  <a:pt x="192" y="159"/>
                  <a:pt x="191" y="167"/>
                  <a:pt x="194" y="177"/>
                </a:cubicBezTo>
                <a:cubicBezTo>
                  <a:pt x="196" y="187"/>
                  <a:pt x="204" y="198"/>
                  <a:pt x="211" y="202"/>
                </a:cubicBezTo>
                <a:close/>
                <a:moveTo>
                  <a:pt x="292" y="202"/>
                </a:moveTo>
                <a:cubicBezTo>
                  <a:pt x="292" y="202"/>
                  <a:pt x="292" y="202"/>
                  <a:pt x="292" y="202"/>
                </a:cubicBezTo>
                <a:cubicBezTo>
                  <a:pt x="293" y="203"/>
                  <a:pt x="295" y="204"/>
                  <a:pt x="299" y="202"/>
                </a:cubicBezTo>
                <a:cubicBezTo>
                  <a:pt x="307" y="198"/>
                  <a:pt x="315" y="187"/>
                  <a:pt x="317" y="177"/>
                </a:cubicBezTo>
                <a:cubicBezTo>
                  <a:pt x="319" y="167"/>
                  <a:pt x="319" y="159"/>
                  <a:pt x="316" y="154"/>
                </a:cubicBezTo>
                <a:cubicBezTo>
                  <a:pt x="314" y="151"/>
                  <a:pt x="311" y="150"/>
                  <a:pt x="306" y="149"/>
                </a:cubicBezTo>
                <a:cubicBezTo>
                  <a:pt x="306" y="148"/>
                  <a:pt x="305" y="148"/>
                  <a:pt x="304" y="148"/>
                </a:cubicBezTo>
                <a:cubicBezTo>
                  <a:pt x="299" y="148"/>
                  <a:pt x="294" y="152"/>
                  <a:pt x="288" y="173"/>
                </a:cubicBezTo>
                <a:cubicBezTo>
                  <a:pt x="286" y="180"/>
                  <a:pt x="282" y="198"/>
                  <a:pt x="292" y="202"/>
                </a:cubicBezTo>
                <a:close/>
                <a:moveTo>
                  <a:pt x="151" y="229"/>
                </a:moveTo>
                <a:cubicBezTo>
                  <a:pt x="142" y="223"/>
                  <a:pt x="138" y="221"/>
                  <a:pt x="135" y="221"/>
                </a:cubicBezTo>
                <a:cubicBezTo>
                  <a:pt x="133" y="221"/>
                  <a:pt x="132" y="222"/>
                  <a:pt x="131" y="223"/>
                </a:cubicBezTo>
                <a:cubicBezTo>
                  <a:pt x="129" y="226"/>
                  <a:pt x="129" y="228"/>
                  <a:pt x="129" y="229"/>
                </a:cubicBezTo>
                <a:cubicBezTo>
                  <a:pt x="129" y="233"/>
                  <a:pt x="133" y="238"/>
                  <a:pt x="138" y="242"/>
                </a:cubicBezTo>
                <a:cubicBezTo>
                  <a:pt x="144" y="247"/>
                  <a:pt x="153" y="249"/>
                  <a:pt x="159" y="248"/>
                </a:cubicBezTo>
                <a:cubicBezTo>
                  <a:pt x="160" y="248"/>
                  <a:pt x="161" y="247"/>
                  <a:pt x="162" y="247"/>
                </a:cubicBezTo>
                <a:cubicBezTo>
                  <a:pt x="165" y="240"/>
                  <a:pt x="154" y="232"/>
                  <a:pt x="151" y="229"/>
                </a:cubicBezTo>
                <a:close/>
                <a:moveTo>
                  <a:pt x="358" y="229"/>
                </a:moveTo>
                <a:cubicBezTo>
                  <a:pt x="355" y="232"/>
                  <a:pt x="344" y="240"/>
                  <a:pt x="347" y="247"/>
                </a:cubicBezTo>
                <a:cubicBezTo>
                  <a:pt x="348" y="247"/>
                  <a:pt x="349" y="248"/>
                  <a:pt x="350" y="248"/>
                </a:cubicBezTo>
                <a:cubicBezTo>
                  <a:pt x="356" y="249"/>
                  <a:pt x="366" y="247"/>
                  <a:pt x="371" y="242"/>
                </a:cubicBezTo>
                <a:cubicBezTo>
                  <a:pt x="377" y="238"/>
                  <a:pt x="380" y="233"/>
                  <a:pt x="380" y="229"/>
                </a:cubicBezTo>
                <a:cubicBezTo>
                  <a:pt x="381" y="228"/>
                  <a:pt x="380" y="226"/>
                  <a:pt x="378" y="223"/>
                </a:cubicBezTo>
                <a:cubicBezTo>
                  <a:pt x="377" y="221"/>
                  <a:pt x="374" y="218"/>
                  <a:pt x="358" y="229"/>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284" y="222"/>
                </a:moveTo>
                <a:cubicBezTo>
                  <a:pt x="287" y="223"/>
                  <a:pt x="291" y="224"/>
                  <a:pt x="295" y="224"/>
                </a:cubicBezTo>
                <a:cubicBezTo>
                  <a:pt x="299" y="224"/>
                  <a:pt x="304" y="223"/>
                  <a:pt x="309" y="221"/>
                </a:cubicBezTo>
                <a:cubicBezTo>
                  <a:pt x="322" y="214"/>
                  <a:pt x="334" y="198"/>
                  <a:pt x="338" y="182"/>
                </a:cubicBezTo>
                <a:cubicBezTo>
                  <a:pt x="341" y="166"/>
                  <a:pt x="340" y="153"/>
                  <a:pt x="334" y="143"/>
                </a:cubicBezTo>
                <a:cubicBezTo>
                  <a:pt x="329" y="135"/>
                  <a:pt x="321" y="130"/>
                  <a:pt x="311" y="128"/>
                </a:cubicBezTo>
                <a:cubicBezTo>
                  <a:pt x="280" y="121"/>
                  <a:pt x="270" y="156"/>
                  <a:pt x="267" y="167"/>
                </a:cubicBezTo>
                <a:cubicBezTo>
                  <a:pt x="260" y="194"/>
                  <a:pt x="266" y="214"/>
                  <a:pt x="284" y="222"/>
                </a:cubicBezTo>
                <a:close/>
                <a:moveTo>
                  <a:pt x="173" y="182"/>
                </a:moveTo>
                <a:cubicBezTo>
                  <a:pt x="177" y="198"/>
                  <a:pt x="188" y="214"/>
                  <a:pt x="202" y="221"/>
                </a:cubicBezTo>
                <a:cubicBezTo>
                  <a:pt x="207" y="223"/>
                  <a:pt x="211" y="224"/>
                  <a:pt x="216" y="224"/>
                </a:cubicBezTo>
                <a:cubicBezTo>
                  <a:pt x="220" y="224"/>
                  <a:pt x="223" y="223"/>
                  <a:pt x="227" y="222"/>
                </a:cubicBezTo>
                <a:cubicBezTo>
                  <a:pt x="245" y="214"/>
                  <a:pt x="251" y="194"/>
                  <a:pt x="243" y="167"/>
                </a:cubicBezTo>
                <a:cubicBezTo>
                  <a:pt x="240" y="156"/>
                  <a:pt x="231" y="121"/>
                  <a:pt x="200" y="128"/>
                </a:cubicBezTo>
                <a:cubicBezTo>
                  <a:pt x="190" y="130"/>
                  <a:pt x="182" y="135"/>
                  <a:pt x="177" y="143"/>
                </a:cubicBezTo>
                <a:cubicBezTo>
                  <a:pt x="171" y="153"/>
                  <a:pt x="169" y="166"/>
                  <a:pt x="173" y="182"/>
                </a:cubicBezTo>
                <a:close/>
                <a:moveTo>
                  <a:pt x="156" y="270"/>
                </a:moveTo>
                <a:cubicBezTo>
                  <a:pt x="158" y="270"/>
                  <a:pt x="161" y="270"/>
                  <a:pt x="163" y="269"/>
                </a:cubicBezTo>
                <a:cubicBezTo>
                  <a:pt x="171" y="267"/>
                  <a:pt x="177" y="263"/>
                  <a:pt x="181" y="257"/>
                </a:cubicBezTo>
                <a:cubicBezTo>
                  <a:pt x="181" y="257"/>
                  <a:pt x="181" y="257"/>
                  <a:pt x="181" y="257"/>
                </a:cubicBezTo>
                <a:cubicBezTo>
                  <a:pt x="188" y="242"/>
                  <a:pt x="182" y="226"/>
                  <a:pt x="164" y="212"/>
                </a:cubicBezTo>
                <a:cubicBezTo>
                  <a:pt x="143" y="196"/>
                  <a:pt x="126" y="196"/>
                  <a:pt x="115" y="209"/>
                </a:cubicBezTo>
                <a:cubicBezTo>
                  <a:pt x="109" y="216"/>
                  <a:pt x="107" y="223"/>
                  <a:pt x="108" y="231"/>
                </a:cubicBezTo>
                <a:cubicBezTo>
                  <a:pt x="109" y="241"/>
                  <a:pt x="114" y="251"/>
                  <a:pt x="125" y="259"/>
                </a:cubicBezTo>
                <a:cubicBezTo>
                  <a:pt x="133" y="266"/>
                  <a:pt x="145" y="270"/>
                  <a:pt x="156" y="270"/>
                </a:cubicBezTo>
                <a:close/>
                <a:moveTo>
                  <a:pt x="348" y="333"/>
                </a:moveTo>
                <a:cubicBezTo>
                  <a:pt x="348" y="302"/>
                  <a:pt x="310" y="245"/>
                  <a:pt x="256" y="245"/>
                </a:cubicBezTo>
                <a:cubicBezTo>
                  <a:pt x="201" y="245"/>
                  <a:pt x="163" y="302"/>
                  <a:pt x="163" y="333"/>
                </a:cubicBezTo>
                <a:cubicBezTo>
                  <a:pt x="163" y="378"/>
                  <a:pt x="183" y="391"/>
                  <a:pt x="201" y="394"/>
                </a:cubicBezTo>
                <a:cubicBezTo>
                  <a:pt x="203" y="394"/>
                  <a:pt x="205" y="395"/>
                  <a:pt x="208" y="395"/>
                </a:cubicBezTo>
                <a:cubicBezTo>
                  <a:pt x="228" y="395"/>
                  <a:pt x="238" y="379"/>
                  <a:pt x="245" y="369"/>
                </a:cubicBezTo>
                <a:cubicBezTo>
                  <a:pt x="249" y="363"/>
                  <a:pt x="253" y="358"/>
                  <a:pt x="256" y="358"/>
                </a:cubicBezTo>
                <a:cubicBezTo>
                  <a:pt x="259" y="358"/>
                  <a:pt x="262" y="363"/>
                  <a:pt x="266" y="369"/>
                </a:cubicBezTo>
                <a:cubicBezTo>
                  <a:pt x="274" y="381"/>
                  <a:pt x="286" y="398"/>
                  <a:pt x="311" y="394"/>
                </a:cubicBezTo>
                <a:cubicBezTo>
                  <a:pt x="328" y="391"/>
                  <a:pt x="348" y="378"/>
                  <a:pt x="348" y="333"/>
                </a:cubicBezTo>
                <a:close/>
                <a:moveTo>
                  <a:pt x="402" y="231"/>
                </a:moveTo>
                <a:cubicBezTo>
                  <a:pt x="402" y="223"/>
                  <a:pt x="400" y="216"/>
                  <a:pt x="395" y="209"/>
                </a:cubicBezTo>
                <a:cubicBezTo>
                  <a:pt x="383" y="196"/>
                  <a:pt x="367" y="196"/>
                  <a:pt x="346" y="212"/>
                </a:cubicBezTo>
                <a:cubicBezTo>
                  <a:pt x="327" y="226"/>
                  <a:pt x="321" y="242"/>
                  <a:pt x="329" y="257"/>
                </a:cubicBezTo>
                <a:cubicBezTo>
                  <a:pt x="329" y="257"/>
                  <a:pt x="329" y="257"/>
                  <a:pt x="329" y="257"/>
                </a:cubicBezTo>
                <a:cubicBezTo>
                  <a:pt x="332" y="263"/>
                  <a:pt x="338" y="267"/>
                  <a:pt x="346" y="269"/>
                </a:cubicBezTo>
                <a:cubicBezTo>
                  <a:pt x="348" y="270"/>
                  <a:pt x="351" y="270"/>
                  <a:pt x="353" y="270"/>
                </a:cubicBezTo>
                <a:cubicBezTo>
                  <a:pt x="364" y="270"/>
                  <a:pt x="376" y="266"/>
                  <a:pt x="385" y="259"/>
                </a:cubicBezTo>
                <a:cubicBezTo>
                  <a:pt x="395" y="251"/>
                  <a:pt x="401" y="241"/>
                  <a:pt x="402" y="231"/>
                </a:cubicBezTo>
                <a:close/>
              </a:path>
            </a:pathLst>
          </a:custGeom>
          <a:solidFill>
            <a:schemeClr val="accent2">
              <a:lumMod val="75000"/>
            </a:schemeClr>
          </a:solidFill>
          <a:ln>
            <a:solidFill>
              <a:schemeClr val="bg1"/>
            </a:solidFill>
          </a:ln>
          <a:extLst/>
        </p:spPr>
        <p:txBody>
          <a:bodyPr vert="horz" wrap="square" lIns="91440" tIns="45720" rIns="91440" bIns="45720" numCol="1" anchor="t" anchorCtr="0" compatLnSpc="1">
            <a:prstTxWarp prst="textNoShape">
              <a:avLst/>
            </a:prstTxWarp>
          </a:bodyPr>
          <a:lstStyle/>
          <a:p>
            <a:endParaRPr lang="en-GB" sz="1400"/>
          </a:p>
        </p:txBody>
      </p:sp>
    </p:spTree>
    <p:extLst>
      <p:ext uri="{BB962C8B-B14F-4D97-AF65-F5344CB8AC3E}">
        <p14:creationId xmlns:p14="http://schemas.microsoft.com/office/powerpoint/2010/main" xmlns="" val="32056010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889" y="315457"/>
            <a:ext cx="8403346" cy="1107996"/>
          </a:xfrm>
        </p:spPr>
        <p:txBody>
          <a:bodyPr/>
          <a:lstStyle/>
          <a:p>
            <a:r>
              <a:rPr lang="en-ZA" sz="2400" dirty="0"/>
              <a:t>Equitable access to all markets and resources </a:t>
            </a:r>
            <a:r>
              <a:rPr lang="en-ZA" sz="2400" dirty="0" smtClean="0"/>
              <a:t>is a </a:t>
            </a:r>
            <a:r>
              <a:rPr lang="en-ZA" sz="2400" dirty="0"/>
              <a:t>focus area in transforming the sector to ensure inclusive growth</a:t>
            </a:r>
          </a:p>
        </p:txBody>
      </p:sp>
      <p:sp>
        <p:nvSpPr>
          <p:cNvPr id="52" name="Rectangle 51"/>
          <p:cNvSpPr/>
          <p:nvPr/>
        </p:nvSpPr>
        <p:spPr>
          <a:xfrm>
            <a:off x="135945" y="1535744"/>
            <a:ext cx="8707167" cy="527076"/>
          </a:xfrm>
          <a:prstGeom prst="rect">
            <a:avLst/>
          </a:prstGeom>
          <a:solidFill>
            <a:schemeClr val="tx2">
              <a:lumMod val="65000"/>
              <a:lumOff val="3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800" b="1" dirty="0" smtClean="0">
                <a:solidFill>
                  <a:schemeClr val="bg1"/>
                </a:solidFill>
              </a:rPr>
              <a:t>	Market Access and Changing </a:t>
            </a:r>
            <a:r>
              <a:rPr lang="en-ZA" sz="1800" b="1" dirty="0">
                <a:solidFill>
                  <a:schemeClr val="bg1"/>
                </a:solidFill>
              </a:rPr>
              <a:t>Ownership Patterns away from </a:t>
            </a:r>
            <a:r>
              <a:rPr lang="en-ZA" sz="1800" b="1" dirty="0" smtClean="0">
                <a:solidFill>
                  <a:schemeClr val="bg1"/>
                </a:solidFill>
              </a:rPr>
              <a:t>market 	dominance</a:t>
            </a:r>
            <a:endParaRPr lang="en-ZA" sz="1800" b="1" dirty="0">
              <a:solidFill>
                <a:schemeClr val="bg1"/>
              </a:solidFill>
            </a:endParaRPr>
          </a:p>
        </p:txBody>
      </p:sp>
      <p:sp>
        <p:nvSpPr>
          <p:cNvPr id="50" name="Rectangle 49"/>
          <p:cNvSpPr/>
          <p:nvPr/>
        </p:nvSpPr>
        <p:spPr>
          <a:xfrm>
            <a:off x="392895" y="4249914"/>
            <a:ext cx="1592928" cy="2014672"/>
          </a:xfrm>
          <a:prstGeom prst="rect">
            <a:avLst/>
          </a:prstGeom>
          <a:solidFill>
            <a:schemeClr val="bg1">
              <a:lumMod val="50000"/>
            </a:schemeClr>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ZA" b="1" dirty="0"/>
              <a:t>Rural enterprise development </a:t>
            </a:r>
            <a:endParaRPr lang="en-ZA" dirty="0">
              <a:solidFill>
                <a:schemeClr val="bg1"/>
              </a:solidFill>
            </a:endParaRPr>
          </a:p>
        </p:txBody>
      </p:sp>
      <p:sp>
        <p:nvSpPr>
          <p:cNvPr id="58" name="Rectangle 57"/>
          <p:cNvSpPr/>
          <p:nvPr/>
        </p:nvSpPr>
        <p:spPr>
          <a:xfrm>
            <a:off x="5596124" y="2366670"/>
            <a:ext cx="1592929" cy="1766511"/>
          </a:xfrm>
          <a:prstGeom prst="rect">
            <a:avLst/>
          </a:prstGeom>
          <a:solidFill>
            <a:schemeClr val="accent5">
              <a:lumMod val="75000"/>
            </a:schemeClr>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bg1"/>
                </a:solidFill>
              </a:rPr>
              <a:t>Trade Promotion, Retention and </a:t>
            </a:r>
            <a:r>
              <a:rPr lang="en-ZA" dirty="0" smtClean="0">
                <a:solidFill>
                  <a:schemeClr val="bg1"/>
                </a:solidFill>
              </a:rPr>
              <a:t>Optimisation</a:t>
            </a:r>
            <a:endParaRPr lang="en-ZA" dirty="0">
              <a:solidFill>
                <a:schemeClr val="bg1"/>
              </a:solidFill>
            </a:endParaRPr>
          </a:p>
        </p:txBody>
      </p:sp>
      <p:sp>
        <p:nvSpPr>
          <p:cNvPr id="59" name="Rectangle 58"/>
          <p:cNvSpPr/>
          <p:nvPr/>
        </p:nvSpPr>
        <p:spPr>
          <a:xfrm>
            <a:off x="7265423" y="2366670"/>
            <a:ext cx="1592929" cy="1766511"/>
          </a:xfrm>
          <a:prstGeom prst="rect">
            <a:avLst/>
          </a:prstGeom>
          <a:solidFill>
            <a:schemeClr val="accent5">
              <a:lumMod val="75000"/>
            </a:schemeClr>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bg1"/>
                </a:solidFill>
              </a:rPr>
              <a:t>Inclusive horticulture value chain participation model </a:t>
            </a:r>
          </a:p>
        </p:txBody>
      </p:sp>
      <p:sp>
        <p:nvSpPr>
          <p:cNvPr id="61" name="Rectangle 60"/>
          <p:cNvSpPr/>
          <p:nvPr/>
        </p:nvSpPr>
        <p:spPr>
          <a:xfrm>
            <a:off x="2105126" y="2381910"/>
            <a:ext cx="1592929" cy="1766511"/>
          </a:xfrm>
          <a:prstGeom prst="rect">
            <a:avLst/>
          </a:prstGeom>
          <a:solidFill>
            <a:schemeClr val="accent1">
              <a:lumMod val="50000"/>
            </a:schemeClr>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Integrated grain value chain</a:t>
            </a:r>
          </a:p>
        </p:txBody>
      </p:sp>
      <p:sp>
        <p:nvSpPr>
          <p:cNvPr id="63" name="Rectangle 62"/>
          <p:cNvSpPr/>
          <p:nvPr/>
        </p:nvSpPr>
        <p:spPr>
          <a:xfrm>
            <a:off x="396061" y="2357632"/>
            <a:ext cx="1592929" cy="1766511"/>
          </a:xfrm>
          <a:prstGeom prst="rect">
            <a:avLst/>
          </a:prstGeom>
          <a:solidFill>
            <a:schemeClr val="accent2">
              <a:lumMod val="75000"/>
            </a:schemeClr>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ZA" dirty="0">
                <a:solidFill>
                  <a:schemeClr val="tx1"/>
                </a:solidFill>
              </a:rPr>
              <a:t>Access to commercial and alternative livestock value chains </a:t>
            </a:r>
          </a:p>
        </p:txBody>
      </p:sp>
      <p:sp>
        <p:nvSpPr>
          <p:cNvPr id="66" name="Freeform 231"/>
          <p:cNvSpPr>
            <a:spLocks noChangeAspect="1" noEditPoints="1"/>
          </p:cNvSpPr>
          <p:nvPr/>
        </p:nvSpPr>
        <p:spPr bwMode="auto">
          <a:xfrm>
            <a:off x="271902" y="2135688"/>
            <a:ext cx="392710" cy="523636"/>
          </a:xfrm>
          <a:custGeom>
            <a:avLst/>
            <a:gdLst>
              <a:gd name="T0" fmla="*/ 307 w 512"/>
              <a:gd name="T1" fmla="*/ 373 h 512"/>
              <a:gd name="T2" fmla="*/ 256 w 512"/>
              <a:gd name="T3" fmla="*/ 336 h 512"/>
              <a:gd name="T4" fmla="*/ 204 w 512"/>
              <a:gd name="T5" fmla="*/ 373 h 512"/>
              <a:gd name="T6" fmla="*/ 256 w 512"/>
              <a:gd name="T7" fmla="*/ 266 h 512"/>
              <a:gd name="T8" fmla="*/ 211 w 512"/>
              <a:gd name="T9" fmla="*/ 202 h 512"/>
              <a:gd name="T10" fmla="*/ 218 w 512"/>
              <a:gd name="T11" fmla="*/ 202 h 512"/>
              <a:gd name="T12" fmla="*/ 207 w 512"/>
              <a:gd name="T13" fmla="*/ 148 h 512"/>
              <a:gd name="T14" fmla="*/ 195 w 512"/>
              <a:gd name="T15" fmla="*/ 154 h 512"/>
              <a:gd name="T16" fmla="*/ 211 w 512"/>
              <a:gd name="T17" fmla="*/ 202 h 512"/>
              <a:gd name="T18" fmla="*/ 292 w 512"/>
              <a:gd name="T19" fmla="*/ 202 h 512"/>
              <a:gd name="T20" fmla="*/ 317 w 512"/>
              <a:gd name="T21" fmla="*/ 177 h 512"/>
              <a:gd name="T22" fmla="*/ 306 w 512"/>
              <a:gd name="T23" fmla="*/ 149 h 512"/>
              <a:gd name="T24" fmla="*/ 288 w 512"/>
              <a:gd name="T25" fmla="*/ 173 h 512"/>
              <a:gd name="T26" fmla="*/ 151 w 512"/>
              <a:gd name="T27" fmla="*/ 229 h 512"/>
              <a:gd name="T28" fmla="*/ 131 w 512"/>
              <a:gd name="T29" fmla="*/ 223 h 512"/>
              <a:gd name="T30" fmla="*/ 138 w 512"/>
              <a:gd name="T31" fmla="*/ 242 h 512"/>
              <a:gd name="T32" fmla="*/ 162 w 512"/>
              <a:gd name="T33" fmla="*/ 247 h 512"/>
              <a:gd name="T34" fmla="*/ 358 w 512"/>
              <a:gd name="T35" fmla="*/ 229 h 512"/>
              <a:gd name="T36" fmla="*/ 350 w 512"/>
              <a:gd name="T37" fmla="*/ 248 h 512"/>
              <a:gd name="T38" fmla="*/ 380 w 512"/>
              <a:gd name="T39" fmla="*/ 229 h 512"/>
              <a:gd name="T40" fmla="*/ 358 w 512"/>
              <a:gd name="T41" fmla="*/ 229 h 512"/>
              <a:gd name="T42" fmla="*/ 256 w 512"/>
              <a:gd name="T43" fmla="*/ 512 h 512"/>
              <a:gd name="T44" fmla="*/ 256 w 512"/>
              <a:gd name="T45" fmla="*/ 0 h 512"/>
              <a:gd name="T46" fmla="*/ 284 w 512"/>
              <a:gd name="T47" fmla="*/ 222 h 512"/>
              <a:gd name="T48" fmla="*/ 309 w 512"/>
              <a:gd name="T49" fmla="*/ 221 h 512"/>
              <a:gd name="T50" fmla="*/ 334 w 512"/>
              <a:gd name="T51" fmla="*/ 143 h 512"/>
              <a:gd name="T52" fmla="*/ 267 w 512"/>
              <a:gd name="T53" fmla="*/ 167 h 512"/>
              <a:gd name="T54" fmla="*/ 173 w 512"/>
              <a:gd name="T55" fmla="*/ 182 h 512"/>
              <a:gd name="T56" fmla="*/ 216 w 512"/>
              <a:gd name="T57" fmla="*/ 224 h 512"/>
              <a:gd name="T58" fmla="*/ 243 w 512"/>
              <a:gd name="T59" fmla="*/ 167 h 512"/>
              <a:gd name="T60" fmla="*/ 177 w 512"/>
              <a:gd name="T61" fmla="*/ 143 h 512"/>
              <a:gd name="T62" fmla="*/ 156 w 512"/>
              <a:gd name="T63" fmla="*/ 270 h 512"/>
              <a:gd name="T64" fmla="*/ 181 w 512"/>
              <a:gd name="T65" fmla="*/ 257 h 512"/>
              <a:gd name="T66" fmla="*/ 164 w 512"/>
              <a:gd name="T67" fmla="*/ 212 h 512"/>
              <a:gd name="T68" fmla="*/ 108 w 512"/>
              <a:gd name="T69" fmla="*/ 231 h 512"/>
              <a:gd name="T70" fmla="*/ 156 w 512"/>
              <a:gd name="T71" fmla="*/ 270 h 512"/>
              <a:gd name="T72" fmla="*/ 256 w 512"/>
              <a:gd name="T73" fmla="*/ 245 h 512"/>
              <a:gd name="T74" fmla="*/ 201 w 512"/>
              <a:gd name="T75" fmla="*/ 394 h 512"/>
              <a:gd name="T76" fmla="*/ 245 w 512"/>
              <a:gd name="T77" fmla="*/ 369 h 512"/>
              <a:gd name="T78" fmla="*/ 266 w 512"/>
              <a:gd name="T79" fmla="*/ 369 h 512"/>
              <a:gd name="T80" fmla="*/ 348 w 512"/>
              <a:gd name="T81" fmla="*/ 333 h 512"/>
              <a:gd name="T82" fmla="*/ 395 w 512"/>
              <a:gd name="T83" fmla="*/ 209 h 512"/>
              <a:gd name="T84" fmla="*/ 329 w 512"/>
              <a:gd name="T85" fmla="*/ 257 h 512"/>
              <a:gd name="T86" fmla="*/ 346 w 512"/>
              <a:gd name="T87" fmla="*/ 269 h 512"/>
              <a:gd name="T88" fmla="*/ 385 w 512"/>
              <a:gd name="T89" fmla="*/ 259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2" h="512">
                <a:moveTo>
                  <a:pt x="327" y="333"/>
                </a:moveTo>
                <a:cubicBezTo>
                  <a:pt x="327" y="370"/>
                  <a:pt x="312" y="372"/>
                  <a:pt x="307" y="373"/>
                </a:cubicBezTo>
                <a:cubicBezTo>
                  <a:pt x="297" y="375"/>
                  <a:pt x="292" y="370"/>
                  <a:pt x="284" y="357"/>
                </a:cubicBezTo>
                <a:cubicBezTo>
                  <a:pt x="278" y="348"/>
                  <a:pt x="270" y="336"/>
                  <a:pt x="256" y="336"/>
                </a:cubicBezTo>
                <a:cubicBezTo>
                  <a:pt x="241" y="336"/>
                  <a:pt x="234" y="348"/>
                  <a:pt x="227" y="357"/>
                </a:cubicBezTo>
                <a:cubicBezTo>
                  <a:pt x="219" y="370"/>
                  <a:pt x="214" y="375"/>
                  <a:pt x="204" y="373"/>
                </a:cubicBezTo>
                <a:cubicBezTo>
                  <a:pt x="199" y="372"/>
                  <a:pt x="184" y="370"/>
                  <a:pt x="184" y="333"/>
                </a:cubicBezTo>
                <a:cubicBezTo>
                  <a:pt x="184" y="314"/>
                  <a:pt x="213" y="266"/>
                  <a:pt x="256" y="266"/>
                </a:cubicBezTo>
                <a:cubicBezTo>
                  <a:pt x="299" y="266"/>
                  <a:pt x="327" y="314"/>
                  <a:pt x="327" y="333"/>
                </a:cubicBezTo>
                <a:close/>
                <a:moveTo>
                  <a:pt x="211" y="202"/>
                </a:moveTo>
                <a:cubicBezTo>
                  <a:pt x="215" y="204"/>
                  <a:pt x="217" y="203"/>
                  <a:pt x="218" y="202"/>
                </a:cubicBezTo>
                <a:cubicBezTo>
                  <a:pt x="218" y="202"/>
                  <a:pt x="218" y="202"/>
                  <a:pt x="218" y="202"/>
                </a:cubicBezTo>
                <a:cubicBezTo>
                  <a:pt x="228" y="198"/>
                  <a:pt x="225" y="180"/>
                  <a:pt x="223" y="173"/>
                </a:cubicBezTo>
                <a:cubicBezTo>
                  <a:pt x="217" y="152"/>
                  <a:pt x="212" y="148"/>
                  <a:pt x="207" y="148"/>
                </a:cubicBezTo>
                <a:cubicBezTo>
                  <a:pt x="206" y="148"/>
                  <a:pt x="205" y="148"/>
                  <a:pt x="204" y="149"/>
                </a:cubicBezTo>
                <a:cubicBezTo>
                  <a:pt x="200" y="150"/>
                  <a:pt x="197" y="151"/>
                  <a:pt x="195" y="154"/>
                </a:cubicBezTo>
                <a:cubicBezTo>
                  <a:pt x="192" y="159"/>
                  <a:pt x="191" y="167"/>
                  <a:pt x="194" y="177"/>
                </a:cubicBezTo>
                <a:cubicBezTo>
                  <a:pt x="196" y="187"/>
                  <a:pt x="204" y="198"/>
                  <a:pt x="211" y="202"/>
                </a:cubicBezTo>
                <a:close/>
                <a:moveTo>
                  <a:pt x="292" y="202"/>
                </a:moveTo>
                <a:cubicBezTo>
                  <a:pt x="292" y="202"/>
                  <a:pt x="292" y="202"/>
                  <a:pt x="292" y="202"/>
                </a:cubicBezTo>
                <a:cubicBezTo>
                  <a:pt x="293" y="203"/>
                  <a:pt x="295" y="204"/>
                  <a:pt x="299" y="202"/>
                </a:cubicBezTo>
                <a:cubicBezTo>
                  <a:pt x="307" y="198"/>
                  <a:pt x="315" y="187"/>
                  <a:pt x="317" y="177"/>
                </a:cubicBezTo>
                <a:cubicBezTo>
                  <a:pt x="319" y="167"/>
                  <a:pt x="319" y="159"/>
                  <a:pt x="316" y="154"/>
                </a:cubicBezTo>
                <a:cubicBezTo>
                  <a:pt x="314" y="151"/>
                  <a:pt x="311" y="150"/>
                  <a:pt x="306" y="149"/>
                </a:cubicBezTo>
                <a:cubicBezTo>
                  <a:pt x="306" y="148"/>
                  <a:pt x="305" y="148"/>
                  <a:pt x="304" y="148"/>
                </a:cubicBezTo>
                <a:cubicBezTo>
                  <a:pt x="299" y="148"/>
                  <a:pt x="294" y="152"/>
                  <a:pt x="288" y="173"/>
                </a:cubicBezTo>
                <a:cubicBezTo>
                  <a:pt x="286" y="180"/>
                  <a:pt x="282" y="198"/>
                  <a:pt x="292" y="202"/>
                </a:cubicBezTo>
                <a:close/>
                <a:moveTo>
                  <a:pt x="151" y="229"/>
                </a:moveTo>
                <a:cubicBezTo>
                  <a:pt x="142" y="223"/>
                  <a:pt x="138" y="221"/>
                  <a:pt x="135" y="221"/>
                </a:cubicBezTo>
                <a:cubicBezTo>
                  <a:pt x="133" y="221"/>
                  <a:pt x="132" y="222"/>
                  <a:pt x="131" y="223"/>
                </a:cubicBezTo>
                <a:cubicBezTo>
                  <a:pt x="129" y="226"/>
                  <a:pt x="129" y="228"/>
                  <a:pt x="129" y="229"/>
                </a:cubicBezTo>
                <a:cubicBezTo>
                  <a:pt x="129" y="233"/>
                  <a:pt x="133" y="238"/>
                  <a:pt x="138" y="242"/>
                </a:cubicBezTo>
                <a:cubicBezTo>
                  <a:pt x="144" y="247"/>
                  <a:pt x="153" y="249"/>
                  <a:pt x="159" y="248"/>
                </a:cubicBezTo>
                <a:cubicBezTo>
                  <a:pt x="160" y="248"/>
                  <a:pt x="161" y="247"/>
                  <a:pt x="162" y="247"/>
                </a:cubicBezTo>
                <a:cubicBezTo>
                  <a:pt x="165" y="240"/>
                  <a:pt x="154" y="232"/>
                  <a:pt x="151" y="229"/>
                </a:cubicBezTo>
                <a:close/>
                <a:moveTo>
                  <a:pt x="358" y="229"/>
                </a:moveTo>
                <a:cubicBezTo>
                  <a:pt x="355" y="232"/>
                  <a:pt x="344" y="240"/>
                  <a:pt x="347" y="247"/>
                </a:cubicBezTo>
                <a:cubicBezTo>
                  <a:pt x="348" y="247"/>
                  <a:pt x="349" y="248"/>
                  <a:pt x="350" y="248"/>
                </a:cubicBezTo>
                <a:cubicBezTo>
                  <a:pt x="356" y="249"/>
                  <a:pt x="366" y="247"/>
                  <a:pt x="371" y="242"/>
                </a:cubicBezTo>
                <a:cubicBezTo>
                  <a:pt x="377" y="238"/>
                  <a:pt x="380" y="233"/>
                  <a:pt x="380" y="229"/>
                </a:cubicBezTo>
                <a:cubicBezTo>
                  <a:pt x="381" y="228"/>
                  <a:pt x="380" y="226"/>
                  <a:pt x="378" y="223"/>
                </a:cubicBezTo>
                <a:cubicBezTo>
                  <a:pt x="377" y="221"/>
                  <a:pt x="374" y="218"/>
                  <a:pt x="358" y="229"/>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284" y="222"/>
                </a:moveTo>
                <a:cubicBezTo>
                  <a:pt x="287" y="223"/>
                  <a:pt x="291" y="224"/>
                  <a:pt x="295" y="224"/>
                </a:cubicBezTo>
                <a:cubicBezTo>
                  <a:pt x="299" y="224"/>
                  <a:pt x="304" y="223"/>
                  <a:pt x="309" y="221"/>
                </a:cubicBezTo>
                <a:cubicBezTo>
                  <a:pt x="322" y="214"/>
                  <a:pt x="334" y="198"/>
                  <a:pt x="338" y="182"/>
                </a:cubicBezTo>
                <a:cubicBezTo>
                  <a:pt x="341" y="166"/>
                  <a:pt x="340" y="153"/>
                  <a:pt x="334" y="143"/>
                </a:cubicBezTo>
                <a:cubicBezTo>
                  <a:pt x="329" y="135"/>
                  <a:pt x="321" y="130"/>
                  <a:pt x="311" y="128"/>
                </a:cubicBezTo>
                <a:cubicBezTo>
                  <a:pt x="280" y="121"/>
                  <a:pt x="270" y="156"/>
                  <a:pt x="267" y="167"/>
                </a:cubicBezTo>
                <a:cubicBezTo>
                  <a:pt x="260" y="194"/>
                  <a:pt x="266" y="214"/>
                  <a:pt x="284" y="222"/>
                </a:cubicBezTo>
                <a:close/>
                <a:moveTo>
                  <a:pt x="173" y="182"/>
                </a:moveTo>
                <a:cubicBezTo>
                  <a:pt x="177" y="198"/>
                  <a:pt x="188" y="214"/>
                  <a:pt x="202" y="221"/>
                </a:cubicBezTo>
                <a:cubicBezTo>
                  <a:pt x="207" y="223"/>
                  <a:pt x="211" y="224"/>
                  <a:pt x="216" y="224"/>
                </a:cubicBezTo>
                <a:cubicBezTo>
                  <a:pt x="220" y="224"/>
                  <a:pt x="223" y="223"/>
                  <a:pt x="227" y="222"/>
                </a:cubicBezTo>
                <a:cubicBezTo>
                  <a:pt x="245" y="214"/>
                  <a:pt x="251" y="194"/>
                  <a:pt x="243" y="167"/>
                </a:cubicBezTo>
                <a:cubicBezTo>
                  <a:pt x="240" y="156"/>
                  <a:pt x="231" y="121"/>
                  <a:pt x="200" y="128"/>
                </a:cubicBezTo>
                <a:cubicBezTo>
                  <a:pt x="190" y="130"/>
                  <a:pt x="182" y="135"/>
                  <a:pt x="177" y="143"/>
                </a:cubicBezTo>
                <a:cubicBezTo>
                  <a:pt x="171" y="153"/>
                  <a:pt x="169" y="166"/>
                  <a:pt x="173" y="182"/>
                </a:cubicBezTo>
                <a:close/>
                <a:moveTo>
                  <a:pt x="156" y="270"/>
                </a:moveTo>
                <a:cubicBezTo>
                  <a:pt x="158" y="270"/>
                  <a:pt x="161" y="270"/>
                  <a:pt x="163" y="269"/>
                </a:cubicBezTo>
                <a:cubicBezTo>
                  <a:pt x="171" y="267"/>
                  <a:pt x="177" y="263"/>
                  <a:pt x="181" y="257"/>
                </a:cubicBezTo>
                <a:cubicBezTo>
                  <a:pt x="181" y="257"/>
                  <a:pt x="181" y="257"/>
                  <a:pt x="181" y="257"/>
                </a:cubicBezTo>
                <a:cubicBezTo>
                  <a:pt x="188" y="242"/>
                  <a:pt x="182" y="226"/>
                  <a:pt x="164" y="212"/>
                </a:cubicBezTo>
                <a:cubicBezTo>
                  <a:pt x="143" y="196"/>
                  <a:pt x="126" y="196"/>
                  <a:pt x="115" y="209"/>
                </a:cubicBezTo>
                <a:cubicBezTo>
                  <a:pt x="109" y="216"/>
                  <a:pt x="107" y="223"/>
                  <a:pt x="108" y="231"/>
                </a:cubicBezTo>
                <a:cubicBezTo>
                  <a:pt x="109" y="241"/>
                  <a:pt x="114" y="251"/>
                  <a:pt x="125" y="259"/>
                </a:cubicBezTo>
                <a:cubicBezTo>
                  <a:pt x="133" y="266"/>
                  <a:pt x="145" y="270"/>
                  <a:pt x="156" y="270"/>
                </a:cubicBezTo>
                <a:close/>
                <a:moveTo>
                  <a:pt x="348" y="333"/>
                </a:moveTo>
                <a:cubicBezTo>
                  <a:pt x="348" y="302"/>
                  <a:pt x="310" y="245"/>
                  <a:pt x="256" y="245"/>
                </a:cubicBezTo>
                <a:cubicBezTo>
                  <a:pt x="201" y="245"/>
                  <a:pt x="163" y="302"/>
                  <a:pt x="163" y="333"/>
                </a:cubicBezTo>
                <a:cubicBezTo>
                  <a:pt x="163" y="378"/>
                  <a:pt x="183" y="391"/>
                  <a:pt x="201" y="394"/>
                </a:cubicBezTo>
                <a:cubicBezTo>
                  <a:pt x="203" y="394"/>
                  <a:pt x="205" y="395"/>
                  <a:pt x="208" y="395"/>
                </a:cubicBezTo>
                <a:cubicBezTo>
                  <a:pt x="228" y="395"/>
                  <a:pt x="238" y="379"/>
                  <a:pt x="245" y="369"/>
                </a:cubicBezTo>
                <a:cubicBezTo>
                  <a:pt x="249" y="363"/>
                  <a:pt x="253" y="358"/>
                  <a:pt x="256" y="358"/>
                </a:cubicBezTo>
                <a:cubicBezTo>
                  <a:pt x="259" y="358"/>
                  <a:pt x="262" y="363"/>
                  <a:pt x="266" y="369"/>
                </a:cubicBezTo>
                <a:cubicBezTo>
                  <a:pt x="274" y="381"/>
                  <a:pt x="286" y="398"/>
                  <a:pt x="311" y="394"/>
                </a:cubicBezTo>
                <a:cubicBezTo>
                  <a:pt x="328" y="391"/>
                  <a:pt x="348" y="378"/>
                  <a:pt x="348" y="333"/>
                </a:cubicBezTo>
                <a:close/>
                <a:moveTo>
                  <a:pt x="402" y="231"/>
                </a:moveTo>
                <a:cubicBezTo>
                  <a:pt x="402" y="223"/>
                  <a:pt x="400" y="216"/>
                  <a:pt x="395" y="209"/>
                </a:cubicBezTo>
                <a:cubicBezTo>
                  <a:pt x="383" y="196"/>
                  <a:pt x="367" y="196"/>
                  <a:pt x="346" y="212"/>
                </a:cubicBezTo>
                <a:cubicBezTo>
                  <a:pt x="327" y="226"/>
                  <a:pt x="321" y="242"/>
                  <a:pt x="329" y="257"/>
                </a:cubicBezTo>
                <a:cubicBezTo>
                  <a:pt x="329" y="257"/>
                  <a:pt x="329" y="257"/>
                  <a:pt x="329" y="257"/>
                </a:cubicBezTo>
                <a:cubicBezTo>
                  <a:pt x="332" y="263"/>
                  <a:pt x="338" y="267"/>
                  <a:pt x="346" y="269"/>
                </a:cubicBezTo>
                <a:cubicBezTo>
                  <a:pt x="348" y="270"/>
                  <a:pt x="351" y="270"/>
                  <a:pt x="353" y="270"/>
                </a:cubicBezTo>
                <a:cubicBezTo>
                  <a:pt x="364" y="270"/>
                  <a:pt x="376" y="266"/>
                  <a:pt x="385" y="259"/>
                </a:cubicBezTo>
                <a:cubicBezTo>
                  <a:pt x="395" y="251"/>
                  <a:pt x="401" y="241"/>
                  <a:pt x="402" y="231"/>
                </a:cubicBezTo>
                <a:close/>
              </a:path>
            </a:pathLst>
          </a:custGeom>
          <a:solidFill>
            <a:schemeClr val="accent2">
              <a:lumMod val="75000"/>
            </a:schemeClr>
          </a:solidFill>
          <a:ln>
            <a:solidFill>
              <a:schemeClr val="bg1"/>
            </a:solidFill>
          </a:ln>
          <a:extLst/>
        </p:spPr>
        <p:txBody>
          <a:bodyPr vert="horz" wrap="square" lIns="91440" tIns="45720" rIns="91440" bIns="45720" numCol="1" anchor="t" anchorCtr="0" compatLnSpc="1">
            <a:prstTxWarp prst="textNoShape">
              <a:avLst/>
            </a:prstTxWarp>
          </a:bodyPr>
          <a:lstStyle/>
          <a:p>
            <a:endParaRPr lang="en-GB" sz="1400"/>
          </a:p>
        </p:txBody>
      </p:sp>
      <p:sp>
        <p:nvSpPr>
          <p:cNvPr id="68" name="Freeform 64"/>
          <p:cNvSpPr>
            <a:spLocks noChangeAspect="1" noEditPoints="1"/>
          </p:cNvSpPr>
          <p:nvPr/>
        </p:nvSpPr>
        <p:spPr bwMode="auto">
          <a:xfrm>
            <a:off x="5489274" y="2117678"/>
            <a:ext cx="431981" cy="576159"/>
          </a:xfrm>
          <a:custGeom>
            <a:avLst/>
            <a:gdLst>
              <a:gd name="T0" fmla="*/ 266 w 512"/>
              <a:gd name="T1" fmla="*/ 159 h 512"/>
              <a:gd name="T2" fmla="*/ 275 w 512"/>
              <a:gd name="T3" fmla="*/ 133 h 512"/>
              <a:gd name="T4" fmla="*/ 308 w 512"/>
              <a:gd name="T5" fmla="*/ 118 h 512"/>
              <a:gd name="T6" fmla="*/ 302 w 512"/>
              <a:gd name="T7" fmla="*/ 133 h 512"/>
              <a:gd name="T8" fmla="*/ 266 w 512"/>
              <a:gd name="T9" fmla="*/ 159 h 512"/>
              <a:gd name="T10" fmla="*/ 330 w 512"/>
              <a:gd name="T11" fmla="*/ 170 h 512"/>
              <a:gd name="T12" fmla="*/ 304 w 512"/>
              <a:gd name="T13" fmla="*/ 176 h 512"/>
              <a:gd name="T14" fmla="*/ 237 w 512"/>
              <a:gd name="T15" fmla="*/ 188 h 512"/>
              <a:gd name="T16" fmla="*/ 211 w 512"/>
              <a:gd name="T17" fmla="*/ 179 h 512"/>
              <a:gd name="T18" fmla="*/ 181 w 512"/>
              <a:gd name="T19" fmla="*/ 170 h 512"/>
              <a:gd name="T20" fmla="*/ 117 w 512"/>
              <a:gd name="T21" fmla="*/ 234 h 512"/>
              <a:gd name="T22" fmla="*/ 188 w 512"/>
              <a:gd name="T23" fmla="*/ 386 h 512"/>
              <a:gd name="T24" fmla="*/ 189 w 512"/>
              <a:gd name="T25" fmla="*/ 387 h 512"/>
              <a:gd name="T26" fmla="*/ 202 w 512"/>
              <a:gd name="T27" fmla="*/ 394 h 512"/>
              <a:gd name="T28" fmla="*/ 209 w 512"/>
              <a:gd name="T29" fmla="*/ 393 h 512"/>
              <a:gd name="T30" fmla="*/ 256 w 512"/>
              <a:gd name="T31" fmla="*/ 384 h 512"/>
              <a:gd name="T32" fmla="*/ 303 w 512"/>
              <a:gd name="T33" fmla="*/ 393 h 512"/>
              <a:gd name="T34" fmla="*/ 309 w 512"/>
              <a:gd name="T35" fmla="*/ 394 h 512"/>
              <a:gd name="T36" fmla="*/ 322 w 512"/>
              <a:gd name="T37" fmla="*/ 387 h 512"/>
              <a:gd name="T38" fmla="*/ 324 w 512"/>
              <a:gd name="T39" fmla="*/ 386 h 512"/>
              <a:gd name="T40" fmla="*/ 394 w 512"/>
              <a:gd name="T41" fmla="*/ 234 h 512"/>
              <a:gd name="T42" fmla="*/ 330 w 512"/>
              <a:gd name="T43" fmla="*/ 170 h 512"/>
              <a:gd name="T44" fmla="*/ 512 w 512"/>
              <a:gd name="T45" fmla="*/ 256 h 512"/>
              <a:gd name="T46" fmla="*/ 256 w 512"/>
              <a:gd name="T47" fmla="*/ 512 h 512"/>
              <a:gd name="T48" fmla="*/ 0 w 512"/>
              <a:gd name="T49" fmla="*/ 256 h 512"/>
              <a:gd name="T50" fmla="*/ 256 w 512"/>
              <a:gd name="T51" fmla="*/ 0 h 512"/>
              <a:gd name="T52" fmla="*/ 512 w 512"/>
              <a:gd name="T53" fmla="*/ 256 h 512"/>
              <a:gd name="T54" fmla="*/ 416 w 512"/>
              <a:gd name="T55" fmla="*/ 234 h 512"/>
              <a:gd name="T56" fmla="*/ 330 w 512"/>
              <a:gd name="T57" fmla="*/ 149 h 512"/>
              <a:gd name="T58" fmla="*/ 317 w 512"/>
              <a:gd name="T59" fmla="*/ 150 h 512"/>
              <a:gd name="T60" fmla="*/ 321 w 512"/>
              <a:gd name="T61" fmla="*/ 143 h 512"/>
              <a:gd name="T62" fmla="*/ 330 w 512"/>
              <a:gd name="T63" fmla="*/ 106 h 512"/>
              <a:gd name="T64" fmla="*/ 320 w 512"/>
              <a:gd name="T65" fmla="*/ 96 h 512"/>
              <a:gd name="T66" fmla="*/ 259 w 512"/>
              <a:gd name="T67" fmla="*/ 119 h 512"/>
              <a:gd name="T68" fmla="*/ 254 w 512"/>
              <a:gd name="T69" fmla="*/ 125 h 512"/>
              <a:gd name="T70" fmla="*/ 229 w 512"/>
              <a:gd name="T71" fmla="*/ 97 h 512"/>
              <a:gd name="T72" fmla="*/ 215 w 512"/>
              <a:gd name="T73" fmla="*/ 101 h 512"/>
              <a:gd name="T74" fmla="*/ 218 w 512"/>
              <a:gd name="T75" fmla="*/ 115 h 512"/>
              <a:gd name="T76" fmla="*/ 244 w 512"/>
              <a:gd name="T77" fmla="*/ 161 h 512"/>
              <a:gd name="T78" fmla="*/ 245 w 512"/>
              <a:gd name="T79" fmla="*/ 168 h 512"/>
              <a:gd name="T80" fmla="*/ 242 w 512"/>
              <a:gd name="T81" fmla="*/ 167 h 512"/>
              <a:gd name="T82" fmla="*/ 220 w 512"/>
              <a:gd name="T83" fmla="*/ 160 h 512"/>
              <a:gd name="T84" fmla="*/ 181 w 512"/>
              <a:gd name="T85" fmla="*/ 149 h 512"/>
              <a:gd name="T86" fmla="*/ 96 w 512"/>
              <a:gd name="T87" fmla="*/ 234 h 512"/>
              <a:gd name="T88" fmla="*/ 174 w 512"/>
              <a:gd name="T89" fmla="*/ 402 h 512"/>
              <a:gd name="T90" fmla="*/ 202 w 512"/>
              <a:gd name="T91" fmla="*/ 416 h 512"/>
              <a:gd name="T92" fmla="*/ 217 w 512"/>
              <a:gd name="T93" fmla="*/ 413 h 512"/>
              <a:gd name="T94" fmla="*/ 256 w 512"/>
              <a:gd name="T95" fmla="*/ 405 h 512"/>
              <a:gd name="T96" fmla="*/ 295 w 512"/>
              <a:gd name="T97" fmla="*/ 413 h 512"/>
              <a:gd name="T98" fmla="*/ 309 w 512"/>
              <a:gd name="T99" fmla="*/ 416 h 512"/>
              <a:gd name="T100" fmla="*/ 338 w 512"/>
              <a:gd name="T101" fmla="*/ 402 h 512"/>
              <a:gd name="T102" fmla="*/ 416 w 512"/>
              <a:gd name="T103" fmla="*/ 23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2" h="512">
                <a:moveTo>
                  <a:pt x="266" y="159"/>
                </a:moveTo>
                <a:cubicBezTo>
                  <a:pt x="266" y="151"/>
                  <a:pt x="268" y="141"/>
                  <a:pt x="275" y="133"/>
                </a:cubicBezTo>
                <a:cubicBezTo>
                  <a:pt x="282" y="124"/>
                  <a:pt x="293" y="119"/>
                  <a:pt x="308" y="118"/>
                </a:cubicBezTo>
                <a:cubicBezTo>
                  <a:pt x="307" y="122"/>
                  <a:pt x="305" y="128"/>
                  <a:pt x="302" y="133"/>
                </a:cubicBezTo>
                <a:cubicBezTo>
                  <a:pt x="295" y="148"/>
                  <a:pt x="283" y="157"/>
                  <a:pt x="266" y="159"/>
                </a:cubicBezTo>
                <a:close/>
                <a:moveTo>
                  <a:pt x="330" y="170"/>
                </a:moveTo>
                <a:cubicBezTo>
                  <a:pt x="319" y="170"/>
                  <a:pt x="310" y="172"/>
                  <a:pt x="304" y="176"/>
                </a:cubicBezTo>
                <a:cubicBezTo>
                  <a:pt x="283" y="189"/>
                  <a:pt x="259" y="193"/>
                  <a:pt x="237" y="188"/>
                </a:cubicBezTo>
                <a:cubicBezTo>
                  <a:pt x="228" y="186"/>
                  <a:pt x="219" y="183"/>
                  <a:pt x="211" y="179"/>
                </a:cubicBezTo>
                <a:cubicBezTo>
                  <a:pt x="201" y="175"/>
                  <a:pt x="191" y="170"/>
                  <a:pt x="181" y="170"/>
                </a:cubicBezTo>
                <a:cubicBezTo>
                  <a:pt x="146" y="170"/>
                  <a:pt x="117" y="199"/>
                  <a:pt x="117" y="234"/>
                </a:cubicBezTo>
                <a:cubicBezTo>
                  <a:pt x="117" y="330"/>
                  <a:pt x="187" y="385"/>
                  <a:pt x="188" y="386"/>
                </a:cubicBezTo>
                <a:cubicBezTo>
                  <a:pt x="188" y="386"/>
                  <a:pt x="189" y="387"/>
                  <a:pt x="189" y="387"/>
                </a:cubicBezTo>
                <a:cubicBezTo>
                  <a:pt x="194" y="393"/>
                  <a:pt x="197" y="394"/>
                  <a:pt x="202" y="394"/>
                </a:cubicBezTo>
                <a:cubicBezTo>
                  <a:pt x="205" y="394"/>
                  <a:pt x="207" y="394"/>
                  <a:pt x="209" y="393"/>
                </a:cubicBezTo>
                <a:cubicBezTo>
                  <a:pt x="209" y="393"/>
                  <a:pt x="231" y="384"/>
                  <a:pt x="256" y="384"/>
                </a:cubicBezTo>
                <a:cubicBezTo>
                  <a:pt x="281" y="384"/>
                  <a:pt x="302" y="393"/>
                  <a:pt x="303" y="393"/>
                </a:cubicBezTo>
                <a:cubicBezTo>
                  <a:pt x="304" y="394"/>
                  <a:pt x="307" y="394"/>
                  <a:pt x="309" y="394"/>
                </a:cubicBezTo>
                <a:cubicBezTo>
                  <a:pt x="314" y="394"/>
                  <a:pt x="318" y="393"/>
                  <a:pt x="322" y="387"/>
                </a:cubicBezTo>
                <a:cubicBezTo>
                  <a:pt x="323" y="387"/>
                  <a:pt x="323" y="386"/>
                  <a:pt x="324" y="386"/>
                </a:cubicBezTo>
                <a:cubicBezTo>
                  <a:pt x="324" y="385"/>
                  <a:pt x="394" y="330"/>
                  <a:pt x="394" y="234"/>
                </a:cubicBezTo>
                <a:cubicBezTo>
                  <a:pt x="394" y="199"/>
                  <a:pt x="366" y="170"/>
                  <a:pt x="330" y="170"/>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34"/>
                </a:moveTo>
                <a:cubicBezTo>
                  <a:pt x="416" y="187"/>
                  <a:pt x="377" y="149"/>
                  <a:pt x="330" y="149"/>
                </a:cubicBezTo>
                <a:cubicBezTo>
                  <a:pt x="326" y="149"/>
                  <a:pt x="321" y="149"/>
                  <a:pt x="317" y="150"/>
                </a:cubicBezTo>
                <a:cubicBezTo>
                  <a:pt x="319" y="148"/>
                  <a:pt x="320" y="145"/>
                  <a:pt x="321" y="143"/>
                </a:cubicBezTo>
                <a:cubicBezTo>
                  <a:pt x="330" y="125"/>
                  <a:pt x="330" y="107"/>
                  <a:pt x="330" y="106"/>
                </a:cubicBezTo>
                <a:cubicBezTo>
                  <a:pt x="330" y="100"/>
                  <a:pt x="326" y="96"/>
                  <a:pt x="320" y="96"/>
                </a:cubicBezTo>
                <a:cubicBezTo>
                  <a:pt x="292" y="96"/>
                  <a:pt x="272" y="104"/>
                  <a:pt x="259" y="119"/>
                </a:cubicBezTo>
                <a:cubicBezTo>
                  <a:pt x="257" y="121"/>
                  <a:pt x="256" y="123"/>
                  <a:pt x="254" y="125"/>
                </a:cubicBezTo>
                <a:cubicBezTo>
                  <a:pt x="244" y="107"/>
                  <a:pt x="230" y="98"/>
                  <a:pt x="229" y="97"/>
                </a:cubicBezTo>
                <a:cubicBezTo>
                  <a:pt x="224" y="94"/>
                  <a:pt x="218" y="96"/>
                  <a:pt x="215" y="101"/>
                </a:cubicBezTo>
                <a:cubicBezTo>
                  <a:pt x="212" y="105"/>
                  <a:pt x="213" y="112"/>
                  <a:pt x="218" y="115"/>
                </a:cubicBezTo>
                <a:cubicBezTo>
                  <a:pt x="219" y="116"/>
                  <a:pt x="241" y="131"/>
                  <a:pt x="244" y="161"/>
                </a:cubicBezTo>
                <a:cubicBezTo>
                  <a:pt x="244" y="164"/>
                  <a:pt x="245" y="166"/>
                  <a:pt x="245" y="168"/>
                </a:cubicBezTo>
                <a:cubicBezTo>
                  <a:pt x="244" y="168"/>
                  <a:pt x="243" y="168"/>
                  <a:pt x="242" y="167"/>
                </a:cubicBezTo>
                <a:cubicBezTo>
                  <a:pt x="234" y="166"/>
                  <a:pt x="227" y="163"/>
                  <a:pt x="220" y="160"/>
                </a:cubicBezTo>
                <a:cubicBezTo>
                  <a:pt x="208" y="154"/>
                  <a:pt x="196" y="149"/>
                  <a:pt x="181" y="149"/>
                </a:cubicBezTo>
                <a:cubicBezTo>
                  <a:pt x="134" y="149"/>
                  <a:pt x="96" y="187"/>
                  <a:pt x="96" y="234"/>
                </a:cubicBezTo>
                <a:cubicBezTo>
                  <a:pt x="96" y="336"/>
                  <a:pt x="165" y="395"/>
                  <a:pt x="174" y="402"/>
                </a:cubicBezTo>
                <a:cubicBezTo>
                  <a:pt x="180" y="409"/>
                  <a:pt x="188" y="416"/>
                  <a:pt x="202" y="416"/>
                </a:cubicBezTo>
                <a:cubicBezTo>
                  <a:pt x="207" y="416"/>
                  <a:pt x="212" y="415"/>
                  <a:pt x="217" y="413"/>
                </a:cubicBezTo>
                <a:cubicBezTo>
                  <a:pt x="218" y="413"/>
                  <a:pt x="235" y="405"/>
                  <a:pt x="256" y="405"/>
                </a:cubicBezTo>
                <a:cubicBezTo>
                  <a:pt x="276" y="405"/>
                  <a:pt x="294" y="413"/>
                  <a:pt x="295" y="413"/>
                </a:cubicBezTo>
                <a:cubicBezTo>
                  <a:pt x="299" y="415"/>
                  <a:pt x="304" y="416"/>
                  <a:pt x="309" y="416"/>
                </a:cubicBezTo>
                <a:cubicBezTo>
                  <a:pt x="323" y="416"/>
                  <a:pt x="332" y="409"/>
                  <a:pt x="338" y="402"/>
                </a:cubicBezTo>
                <a:cubicBezTo>
                  <a:pt x="346" y="395"/>
                  <a:pt x="416" y="336"/>
                  <a:pt x="416" y="234"/>
                </a:cubicBezTo>
                <a:close/>
              </a:path>
            </a:pathLst>
          </a:custGeom>
          <a:solidFill>
            <a:schemeClr val="accent5">
              <a:lumMod val="75000"/>
            </a:schemeClr>
          </a:solidFill>
          <a:ln>
            <a:solidFill>
              <a:schemeClr val="bg1"/>
            </a:solidFill>
          </a:ln>
          <a:extLst/>
        </p:spPr>
        <p:txBody>
          <a:bodyPr vert="horz" wrap="square" lIns="91440" tIns="45720" rIns="91440" bIns="45720" numCol="1" anchor="t" anchorCtr="0" compatLnSpc="1">
            <a:prstTxWarp prst="textNoShape">
              <a:avLst/>
            </a:prstTxWarp>
          </a:bodyPr>
          <a:lstStyle/>
          <a:p>
            <a:endParaRPr lang="en-GB" sz="1400"/>
          </a:p>
        </p:txBody>
      </p:sp>
      <p:sp>
        <p:nvSpPr>
          <p:cNvPr id="69" name="Freeform 64"/>
          <p:cNvSpPr>
            <a:spLocks noChangeAspect="1" noEditPoints="1"/>
          </p:cNvSpPr>
          <p:nvPr/>
        </p:nvSpPr>
        <p:spPr bwMode="auto">
          <a:xfrm>
            <a:off x="7226634" y="2117678"/>
            <a:ext cx="431981" cy="576159"/>
          </a:xfrm>
          <a:custGeom>
            <a:avLst/>
            <a:gdLst>
              <a:gd name="T0" fmla="*/ 266 w 512"/>
              <a:gd name="T1" fmla="*/ 159 h 512"/>
              <a:gd name="T2" fmla="*/ 275 w 512"/>
              <a:gd name="T3" fmla="*/ 133 h 512"/>
              <a:gd name="T4" fmla="*/ 308 w 512"/>
              <a:gd name="T5" fmla="*/ 118 h 512"/>
              <a:gd name="T6" fmla="*/ 302 w 512"/>
              <a:gd name="T7" fmla="*/ 133 h 512"/>
              <a:gd name="T8" fmla="*/ 266 w 512"/>
              <a:gd name="T9" fmla="*/ 159 h 512"/>
              <a:gd name="T10" fmla="*/ 330 w 512"/>
              <a:gd name="T11" fmla="*/ 170 h 512"/>
              <a:gd name="T12" fmla="*/ 304 w 512"/>
              <a:gd name="T13" fmla="*/ 176 h 512"/>
              <a:gd name="T14" fmla="*/ 237 w 512"/>
              <a:gd name="T15" fmla="*/ 188 h 512"/>
              <a:gd name="T16" fmla="*/ 211 w 512"/>
              <a:gd name="T17" fmla="*/ 179 h 512"/>
              <a:gd name="T18" fmla="*/ 181 w 512"/>
              <a:gd name="T19" fmla="*/ 170 h 512"/>
              <a:gd name="T20" fmla="*/ 117 w 512"/>
              <a:gd name="T21" fmla="*/ 234 h 512"/>
              <a:gd name="T22" fmla="*/ 188 w 512"/>
              <a:gd name="T23" fmla="*/ 386 h 512"/>
              <a:gd name="T24" fmla="*/ 189 w 512"/>
              <a:gd name="T25" fmla="*/ 387 h 512"/>
              <a:gd name="T26" fmla="*/ 202 w 512"/>
              <a:gd name="T27" fmla="*/ 394 h 512"/>
              <a:gd name="T28" fmla="*/ 209 w 512"/>
              <a:gd name="T29" fmla="*/ 393 h 512"/>
              <a:gd name="T30" fmla="*/ 256 w 512"/>
              <a:gd name="T31" fmla="*/ 384 h 512"/>
              <a:gd name="T32" fmla="*/ 303 w 512"/>
              <a:gd name="T33" fmla="*/ 393 h 512"/>
              <a:gd name="T34" fmla="*/ 309 w 512"/>
              <a:gd name="T35" fmla="*/ 394 h 512"/>
              <a:gd name="T36" fmla="*/ 322 w 512"/>
              <a:gd name="T37" fmla="*/ 387 h 512"/>
              <a:gd name="T38" fmla="*/ 324 w 512"/>
              <a:gd name="T39" fmla="*/ 386 h 512"/>
              <a:gd name="T40" fmla="*/ 394 w 512"/>
              <a:gd name="T41" fmla="*/ 234 h 512"/>
              <a:gd name="T42" fmla="*/ 330 w 512"/>
              <a:gd name="T43" fmla="*/ 170 h 512"/>
              <a:gd name="T44" fmla="*/ 512 w 512"/>
              <a:gd name="T45" fmla="*/ 256 h 512"/>
              <a:gd name="T46" fmla="*/ 256 w 512"/>
              <a:gd name="T47" fmla="*/ 512 h 512"/>
              <a:gd name="T48" fmla="*/ 0 w 512"/>
              <a:gd name="T49" fmla="*/ 256 h 512"/>
              <a:gd name="T50" fmla="*/ 256 w 512"/>
              <a:gd name="T51" fmla="*/ 0 h 512"/>
              <a:gd name="T52" fmla="*/ 512 w 512"/>
              <a:gd name="T53" fmla="*/ 256 h 512"/>
              <a:gd name="T54" fmla="*/ 416 w 512"/>
              <a:gd name="T55" fmla="*/ 234 h 512"/>
              <a:gd name="T56" fmla="*/ 330 w 512"/>
              <a:gd name="T57" fmla="*/ 149 h 512"/>
              <a:gd name="T58" fmla="*/ 317 w 512"/>
              <a:gd name="T59" fmla="*/ 150 h 512"/>
              <a:gd name="T60" fmla="*/ 321 w 512"/>
              <a:gd name="T61" fmla="*/ 143 h 512"/>
              <a:gd name="T62" fmla="*/ 330 w 512"/>
              <a:gd name="T63" fmla="*/ 106 h 512"/>
              <a:gd name="T64" fmla="*/ 320 w 512"/>
              <a:gd name="T65" fmla="*/ 96 h 512"/>
              <a:gd name="T66" fmla="*/ 259 w 512"/>
              <a:gd name="T67" fmla="*/ 119 h 512"/>
              <a:gd name="T68" fmla="*/ 254 w 512"/>
              <a:gd name="T69" fmla="*/ 125 h 512"/>
              <a:gd name="T70" fmla="*/ 229 w 512"/>
              <a:gd name="T71" fmla="*/ 97 h 512"/>
              <a:gd name="T72" fmla="*/ 215 w 512"/>
              <a:gd name="T73" fmla="*/ 101 h 512"/>
              <a:gd name="T74" fmla="*/ 218 w 512"/>
              <a:gd name="T75" fmla="*/ 115 h 512"/>
              <a:gd name="T76" fmla="*/ 244 w 512"/>
              <a:gd name="T77" fmla="*/ 161 h 512"/>
              <a:gd name="T78" fmla="*/ 245 w 512"/>
              <a:gd name="T79" fmla="*/ 168 h 512"/>
              <a:gd name="T80" fmla="*/ 242 w 512"/>
              <a:gd name="T81" fmla="*/ 167 h 512"/>
              <a:gd name="T82" fmla="*/ 220 w 512"/>
              <a:gd name="T83" fmla="*/ 160 h 512"/>
              <a:gd name="T84" fmla="*/ 181 w 512"/>
              <a:gd name="T85" fmla="*/ 149 h 512"/>
              <a:gd name="T86" fmla="*/ 96 w 512"/>
              <a:gd name="T87" fmla="*/ 234 h 512"/>
              <a:gd name="T88" fmla="*/ 174 w 512"/>
              <a:gd name="T89" fmla="*/ 402 h 512"/>
              <a:gd name="T90" fmla="*/ 202 w 512"/>
              <a:gd name="T91" fmla="*/ 416 h 512"/>
              <a:gd name="T92" fmla="*/ 217 w 512"/>
              <a:gd name="T93" fmla="*/ 413 h 512"/>
              <a:gd name="T94" fmla="*/ 256 w 512"/>
              <a:gd name="T95" fmla="*/ 405 h 512"/>
              <a:gd name="T96" fmla="*/ 295 w 512"/>
              <a:gd name="T97" fmla="*/ 413 h 512"/>
              <a:gd name="T98" fmla="*/ 309 w 512"/>
              <a:gd name="T99" fmla="*/ 416 h 512"/>
              <a:gd name="T100" fmla="*/ 338 w 512"/>
              <a:gd name="T101" fmla="*/ 402 h 512"/>
              <a:gd name="T102" fmla="*/ 416 w 512"/>
              <a:gd name="T103" fmla="*/ 23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2" h="512">
                <a:moveTo>
                  <a:pt x="266" y="159"/>
                </a:moveTo>
                <a:cubicBezTo>
                  <a:pt x="266" y="151"/>
                  <a:pt x="268" y="141"/>
                  <a:pt x="275" y="133"/>
                </a:cubicBezTo>
                <a:cubicBezTo>
                  <a:pt x="282" y="124"/>
                  <a:pt x="293" y="119"/>
                  <a:pt x="308" y="118"/>
                </a:cubicBezTo>
                <a:cubicBezTo>
                  <a:pt x="307" y="122"/>
                  <a:pt x="305" y="128"/>
                  <a:pt x="302" y="133"/>
                </a:cubicBezTo>
                <a:cubicBezTo>
                  <a:pt x="295" y="148"/>
                  <a:pt x="283" y="157"/>
                  <a:pt x="266" y="159"/>
                </a:cubicBezTo>
                <a:close/>
                <a:moveTo>
                  <a:pt x="330" y="170"/>
                </a:moveTo>
                <a:cubicBezTo>
                  <a:pt x="319" y="170"/>
                  <a:pt x="310" y="172"/>
                  <a:pt x="304" y="176"/>
                </a:cubicBezTo>
                <a:cubicBezTo>
                  <a:pt x="283" y="189"/>
                  <a:pt x="259" y="193"/>
                  <a:pt x="237" y="188"/>
                </a:cubicBezTo>
                <a:cubicBezTo>
                  <a:pt x="228" y="186"/>
                  <a:pt x="219" y="183"/>
                  <a:pt x="211" y="179"/>
                </a:cubicBezTo>
                <a:cubicBezTo>
                  <a:pt x="201" y="175"/>
                  <a:pt x="191" y="170"/>
                  <a:pt x="181" y="170"/>
                </a:cubicBezTo>
                <a:cubicBezTo>
                  <a:pt x="146" y="170"/>
                  <a:pt x="117" y="199"/>
                  <a:pt x="117" y="234"/>
                </a:cubicBezTo>
                <a:cubicBezTo>
                  <a:pt x="117" y="330"/>
                  <a:pt x="187" y="385"/>
                  <a:pt x="188" y="386"/>
                </a:cubicBezTo>
                <a:cubicBezTo>
                  <a:pt x="188" y="386"/>
                  <a:pt x="189" y="387"/>
                  <a:pt x="189" y="387"/>
                </a:cubicBezTo>
                <a:cubicBezTo>
                  <a:pt x="194" y="393"/>
                  <a:pt x="197" y="394"/>
                  <a:pt x="202" y="394"/>
                </a:cubicBezTo>
                <a:cubicBezTo>
                  <a:pt x="205" y="394"/>
                  <a:pt x="207" y="394"/>
                  <a:pt x="209" y="393"/>
                </a:cubicBezTo>
                <a:cubicBezTo>
                  <a:pt x="209" y="393"/>
                  <a:pt x="231" y="384"/>
                  <a:pt x="256" y="384"/>
                </a:cubicBezTo>
                <a:cubicBezTo>
                  <a:pt x="281" y="384"/>
                  <a:pt x="302" y="393"/>
                  <a:pt x="303" y="393"/>
                </a:cubicBezTo>
                <a:cubicBezTo>
                  <a:pt x="304" y="394"/>
                  <a:pt x="307" y="394"/>
                  <a:pt x="309" y="394"/>
                </a:cubicBezTo>
                <a:cubicBezTo>
                  <a:pt x="314" y="394"/>
                  <a:pt x="318" y="393"/>
                  <a:pt x="322" y="387"/>
                </a:cubicBezTo>
                <a:cubicBezTo>
                  <a:pt x="323" y="387"/>
                  <a:pt x="323" y="386"/>
                  <a:pt x="324" y="386"/>
                </a:cubicBezTo>
                <a:cubicBezTo>
                  <a:pt x="324" y="385"/>
                  <a:pt x="394" y="330"/>
                  <a:pt x="394" y="234"/>
                </a:cubicBezTo>
                <a:cubicBezTo>
                  <a:pt x="394" y="199"/>
                  <a:pt x="366" y="170"/>
                  <a:pt x="330" y="170"/>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34"/>
                </a:moveTo>
                <a:cubicBezTo>
                  <a:pt x="416" y="187"/>
                  <a:pt x="377" y="149"/>
                  <a:pt x="330" y="149"/>
                </a:cubicBezTo>
                <a:cubicBezTo>
                  <a:pt x="326" y="149"/>
                  <a:pt x="321" y="149"/>
                  <a:pt x="317" y="150"/>
                </a:cubicBezTo>
                <a:cubicBezTo>
                  <a:pt x="319" y="148"/>
                  <a:pt x="320" y="145"/>
                  <a:pt x="321" y="143"/>
                </a:cubicBezTo>
                <a:cubicBezTo>
                  <a:pt x="330" y="125"/>
                  <a:pt x="330" y="107"/>
                  <a:pt x="330" y="106"/>
                </a:cubicBezTo>
                <a:cubicBezTo>
                  <a:pt x="330" y="100"/>
                  <a:pt x="326" y="96"/>
                  <a:pt x="320" y="96"/>
                </a:cubicBezTo>
                <a:cubicBezTo>
                  <a:pt x="292" y="96"/>
                  <a:pt x="272" y="104"/>
                  <a:pt x="259" y="119"/>
                </a:cubicBezTo>
                <a:cubicBezTo>
                  <a:pt x="257" y="121"/>
                  <a:pt x="256" y="123"/>
                  <a:pt x="254" y="125"/>
                </a:cubicBezTo>
                <a:cubicBezTo>
                  <a:pt x="244" y="107"/>
                  <a:pt x="230" y="98"/>
                  <a:pt x="229" y="97"/>
                </a:cubicBezTo>
                <a:cubicBezTo>
                  <a:pt x="224" y="94"/>
                  <a:pt x="218" y="96"/>
                  <a:pt x="215" y="101"/>
                </a:cubicBezTo>
                <a:cubicBezTo>
                  <a:pt x="212" y="105"/>
                  <a:pt x="213" y="112"/>
                  <a:pt x="218" y="115"/>
                </a:cubicBezTo>
                <a:cubicBezTo>
                  <a:pt x="219" y="116"/>
                  <a:pt x="241" y="131"/>
                  <a:pt x="244" y="161"/>
                </a:cubicBezTo>
                <a:cubicBezTo>
                  <a:pt x="244" y="164"/>
                  <a:pt x="245" y="166"/>
                  <a:pt x="245" y="168"/>
                </a:cubicBezTo>
                <a:cubicBezTo>
                  <a:pt x="244" y="168"/>
                  <a:pt x="243" y="168"/>
                  <a:pt x="242" y="167"/>
                </a:cubicBezTo>
                <a:cubicBezTo>
                  <a:pt x="234" y="166"/>
                  <a:pt x="227" y="163"/>
                  <a:pt x="220" y="160"/>
                </a:cubicBezTo>
                <a:cubicBezTo>
                  <a:pt x="208" y="154"/>
                  <a:pt x="196" y="149"/>
                  <a:pt x="181" y="149"/>
                </a:cubicBezTo>
                <a:cubicBezTo>
                  <a:pt x="134" y="149"/>
                  <a:pt x="96" y="187"/>
                  <a:pt x="96" y="234"/>
                </a:cubicBezTo>
                <a:cubicBezTo>
                  <a:pt x="96" y="336"/>
                  <a:pt x="165" y="395"/>
                  <a:pt x="174" y="402"/>
                </a:cubicBezTo>
                <a:cubicBezTo>
                  <a:pt x="180" y="409"/>
                  <a:pt x="188" y="416"/>
                  <a:pt x="202" y="416"/>
                </a:cubicBezTo>
                <a:cubicBezTo>
                  <a:pt x="207" y="416"/>
                  <a:pt x="212" y="415"/>
                  <a:pt x="217" y="413"/>
                </a:cubicBezTo>
                <a:cubicBezTo>
                  <a:pt x="218" y="413"/>
                  <a:pt x="235" y="405"/>
                  <a:pt x="256" y="405"/>
                </a:cubicBezTo>
                <a:cubicBezTo>
                  <a:pt x="276" y="405"/>
                  <a:pt x="294" y="413"/>
                  <a:pt x="295" y="413"/>
                </a:cubicBezTo>
                <a:cubicBezTo>
                  <a:pt x="299" y="415"/>
                  <a:pt x="304" y="416"/>
                  <a:pt x="309" y="416"/>
                </a:cubicBezTo>
                <a:cubicBezTo>
                  <a:pt x="323" y="416"/>
                  <a:pt x="332" y="409"/>
                  <a:pt x="338" y="402"/>
                </a:cubicBezTo>
                <a:cubicBezTo>
                  <a:pt x="346" y="395"/>
                  <a:pt x="416" y="336"/>
                  <a:pt x="416" y="234"/>
                </a:cubicBezTo>
                <a:close/>
              </a:path>
            </a:pathLst>
          </a:custGeom>
          <a:solidFill>
            <a:schemeClr val="accent5">
              <a:lumMod val="75000"/>
            </a:schemeClr>
          </a:solidFill>
          <a:ln>
            <a:solidFill>
              <a:schemeClr val="bg1"/>
            </a:solidFill>
          </a:ln>
          <a:extLst/>
        </p:spPr>
        <p:txBody>
          <a:bodyPr vert="horz" wrap="square" lIns="91440" tIns="45720" rIns="91440" bIns="45720" numCol="1" anchor="t" anchorCtr="0" compatLnSpc="1">
            <a:prstTxWarp prst="textNoShape">
              <a:avLst/>
            </a:prstTxWarp>
          </a:bodyPr>
          <a:lstStyle/>
          <a:p>
            <a:endParaRPr lang="en-GB" sz="1400"/>
          </a:p>
        </p:txBody>
      </p:sp>
      <p:sp>
        <p:nvSpPr>
          <p:cNvPr id="70" name="Freeform 412"/>
          <p:cNvSpPr>
            <a:spLocks noChangeAspect="1" noEditPoints="1"/>
          </p:cNvSpPr>
          <p:nvPr/>
        </p:nvSpPr>
        <p:spPr bwMode="auto">
          <a:xfrm>
            <a:off x="330155" y="4133182"/>
            <a:ext cx="355965" cy="476033"/>
          </a:xfrm>
          <a:custGeom>
            <a:avLst/>
            <a:gdLst>
              <a:gd name="T0" fmla="*/ 0 w 512"/>
              <a:gd name="T1" fmla="*/ 256 h 512"/>
              <a:gd name="T2" fmla="*/ 512 w 512"/>
              <a:gd name="T3" fmla="*/ 256 h 512"/>
              <a:gd name="T4" fmla="*/ 232 w 512"/>
              <a:gd name="T5" fmla="*/ 296 h 512"/>
              <a:gd name="T6" fmla="*/ 203 w 512"/>
              <a:gd name="T7" fmla="*/ 352 h 512"/>
              <a:gd name="T8" fmla="*/ 203 w 512"/>
              <a:gd name="T9" fmla="*/ 374 h 512"/>
              <a:gd name="T10" fmla="*/ 139 w 512"/>
              <a:gd name="T11" fmla="*/ 367 h 512"/>
              <a:gd name="T12" fmla="*/ 139 w 512"/>
              <a:gd name="T13" fmla="*/ 363 h 512"/>
              <a:gd name="T14" fmla="*/ 149 w 512"/>
              <a:gd name="T15" fmla="*/ 299 h 512"/>
              <a:gd name="T16" fmla="*/ 160 w 512"/>
              <a:gd name="T17" fmla="*/ 337 h 512"/>
              <a:gd name="T18" fmla="*/ 232 w 512"/>
              <a:gd name="T19" fmla="*/ 281 h 512"/>
              <a:gd name="T20" fmla="*/ 232 w 512"/>
              <a:gd name="T21" fmla="*/ 232 h 512"/>
              <a:gd name="T22" fmla="*/ 216 w 512"/>
              <a:gd name="T23" fmla="*/ 232 h 512"/>
              <a:gd name="T24" fmla="*/ 160 w 512"/>
              <a:gd name="T25" fmla="*/ 203 h 512"/>
              <a:gd name="T26" fmla="*/ 139 w 512"/>
              <a:gd name="T27" fmla="*/ 203 h 512"/>
              <a:gd name="T28" fmla="*/ 145 w 512"/>
              <a:gd name="T29" fmla="*/ 140 h 512"/>
              <a:gd name="T30" fmla="*/ 149 w 512"/>
              <a:gd name="T31" fmla="*/ 139 h 512"/>
              <a:gd name="T32" fmla="*/ 213 w 512"/>
              <a:gd name="T33" fmla="*/ 150 h 512"/>
              <a:gd name="T34" fmla="*/ 175 w 512"/>
              <a:gd name="T35" fmla="*/ 160 h 512"/>
              <a:gd name="T36" fmla="*/ 232 w 512"/>
              <a:gd name="T37" fmla="*/ 232 h 512"/>
              <a:gd name="T38" fmla="*/ 373 w 512"/>
              <a:gd name="T39" fmla="*/ 363 h 512"/>
              <a:gd name="T40" fmla="*/ 363 w 512"/>
              <a:gd name="T41" fmla="*/ 374 h 512"/>
              <a:gd name="T42" fmla="*/ 299 w 512"/>
              <a:gd name="T43" fmla="*/ 363 h 512"/>
              <a:gd name="T44" fmla="*/ 337 w 512"/>
              <a:gd name="T45" fmla="*/ 352 h 512"/>
              <a:gd name="T46" fmla="*/ 280 w 512"/>
              <a:gd name="T47" fmla="*/ 281 h 512"/>
              <a:gd name="T48" fmla="*/ 352 w 512"/>
              <a:gd name="T49" fmla="*/ 337 h 512"/>
              <a:gd name="T50" fmla="*/ 363 w 512"/>
              <a:gd name="T51" fmla="*/ 299 h 512"/>
              <a:gd name="T52" fmla="*/ 373 w 512"/>
              <a:gd name="T53" fmla="*/ 363 h 512"/>
              <a:gd name="T54" fmla="*/ 363 w 512"/>
              <a:gd name="T55" fmla="*/ 214 h 512"/>
              <a:gd name="T56" fmla="*/ 352 w 512"/>
              <a:gd name="T57" fmla="*/ 175 h 512"/>
              <a:gd name="T58" fmla="*/ 288 w 512"/>
              <a:gd name="T59" fmla="*/ 235 h 512"/>
              <a:gd name="T60" fmla="*/ 280 w 512"/>
              <a:gd name="T61" fmla="*/ 217 h 512"/>
              <a:gd name="T62" fmla="*/ 309 w 512"/>
              <a:gd name="T63" fmla="*/ 160 h 512"/>
              <a:gd name="T64" fmla="*/ 309 w 512"/>
              <a:gd name="T65" fmla="*/ 139 h 512"/>
              <a:gd name="T66" fmla="*/ 363 w 512"/>
              <a:gd name="T67" fmla="*/ 139 h 512"/>
              <a:gd name="T68" fmla="*/ 373 w 512"/>
              <a:gd name="T69" fmla="*/ 15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256" y="0"/>
                </a:moveTo>
                <a:cubicBezTo>
                  <a:pt x="115" y="0"/>
                  <a:pt x="0" y="115"/>
                  <a:pt x="0" y="256"/>
                </a:cubicBezTo>
                <a:cubicBezTo>
                  <a:pt x="0" y="398"/>
                  <a:pt x="115" y="512"/>
                  <a:pt x="256" y="512"/>
                </a:cubicBezTo>
                <a:cubicBezTo>
                  <a:pt x="397" y="512"/>
                  <a:pt x="512" y="398"/>
                  <a:pt x="512" y="256"/>
                </a:cubicBezTo>
                <a:cubicBezTo>
                  <a:pt x="512" y="115"/>
                  <a:pt x="397" y="0"/>
                  <a:pt x="256" y="0"/>
                </a:cubicBezTo>
                <a:close/>
                <a:moveTo>
                  <a:pt x="232" y="296"/>
                </a:moveTo>
                <a:cubicBezTo>
                  <a:pt x="175" y="352"/>
                  <a:pt x="175" y="352"/>
                  <a:pt x="175" y="352"/>
                </a:cubicBezTo>
                <a:cubicBezTo>
                  <a:pt x="203" y="352"/>
                  <a:pt x="203" y="352"/>
                  <a:pt x="203" y="352"/>
                </a:cubicBezTo>
                <a:cubicBezTo>
                  <a:pt x="209" y="352"/>
                  <a:pt x="213" y="357"/>
                  <a:pt x="213" y="363"/>
                </a:cubicBezTo>
                <a:cubicBezTo>
                  <a:pt x="213" y="369"/>
                  <a:pt x="209" y="374"/>
                  <a:pt x="203" y="374"/>
                </a:cubicBezTo>
                <a:cubicBezTo>
                  <a:pt x="149" y="374"/>
                  <a:pt x="149" y="374"/>
                  <a:pt x="149" y="374"/>
                </a:cubicBezTo>
                <a:cubicBezTo>
                  <a:pt x="145" y="374"/>
                  <a:pt x="141" y="371"/>
                  <a:pt x="139" y="367"/>
                </a:cubicBezTo>
                <a:cubicBezTo>
                  <a:pt x="139" y="366"/>
                  <a:pt x="139" y="365"/>
                  <a:pt x="139" y="363"/>
                </a:cubicBezTo>
                <a:cubicBezTo>
                  <a:pt x="139" y="363"/>
                  <a:pt x="139" y="363"/>
                  <a:pt x="139" y="363"/>
                </a:cubicBezTo>
                <a:cubicBezTo>
                  <a:pt x="139" y="310"/>
                  <a:pt x="139" y="310"/>
                  <a:pt x="139" y="310"/>
                </a:cubicBezTo>
                <a:cubicBezTo>
                  <a:pt x="139" y="304"/>
                  <a:pt x="143" y="299"/>
                  <a:pt x="149" y="299"/>
                </a:cubicBezTo>
                <a:cubicBezTo>
                  <a:pt x="155" y="299"/>
                  <a:pt x="160" y="304"/>
                  <a:pt x="160" y="310"/>
                </a:cubicBezTo>
                <a:cubicBezTo>
                  <a:pt x="160" y="337"/>
                  <a:pt x="160" y="337"/>
                  <a:pt x="160" y="337"/>
                </a:cubicBezTo>
                <a:cubicBezTo>
                  <a:pt x="216" y="281"/>
                  <a:pt x="216" y="281"/>
                  <a:pt x="216" y="281"/>
                </a:cubicBezTo>
                <a:cubicBezTo>
                  <a:pt x="221" y="277"/>
                  <a:pt x="227" y="277"/>
                  <a:pt x="232" y="281"/>
                </a:cubicBezTo>
                <a:cubicBezTo>
                  <a:pt x="236" y="285"/>
                  <a:pt x="236" y="292"/>
                  <a:pt x="232" y="296"/>
                </a:cubicBezTo>
                <a:close/>
                <a:moveTo>
                  <a:pt x="232" y="232"/>
                </a:moveTo>
                <a:cubicBezTo>
                  <a:pt x="229" y="234"/>
                  <a:pt x="227" y="235"/>
                  <a:pt x="224" y="235"/>
                </a:cubicBezTo>
                <a:cubicBezTo>
                  <a:pt x="221" y="235"/>
                  <a:pt x="219" y="234"/>
                  <a:pt x="216" y="232"/>
                </a:cubicBezTo>
                <a:cubicBezTo>
                  <a:pt x="160" y="175"/>
                  <a:pt x="160" y="175"/>
                  <a:pt x="160" y="175"/>
                </a:cubicBezTo>
                <a:cubicBezTo>
                  <a:pt x="160" y="203"/>
                  <a:pt x="160" y="203"/>
                  <a:pt x="160" y="203"/>
                </a:cubicBezTo>
                <a:cubicBezTo>
                  <a:pt x="160" y="209"/>
                  <a:pt x="155" y="214"/>
                  <a:pt x="149" y="214"/>
                </a:cubicBezTo>
                <a:cubicBezTo>
                  <a:pt x="143" y="214"/>
                  <a:pt x="139" y="209"/>
                  <a:pt x="139" y="203"/>
                </a:cubicBezTo>
                <a:cubicBezTo>
                  <a:pt x="139" y="150"/>
                  <a:pt x="139" y="150"/>
                  <a:pt x="139" y="150"/>
                </a:cubicBezTo>
                <a:cubicBezTo>
                  <a:pt x="139" y="145"/>
                  <a:pt x="141" y="141"/>
                  <a:pt x="145" y="140"/>
                </a:cubicBezTo>
                <a:cubicBezTo>
                  <a:pt x="147" y="139"/>
                  <a:pt x="148" y="139"/>
                  <a:pt x="149" y="139"/>
                </a:cubicBezTo>
                <a:cubicBezTo>
                  <a:pt x="149" y="139"/>
                  <a:pt x="149" y="139"/>
                  <a:pt x="149" y="139"/>
                </a:cubicBezTo>
                <a:cubicBezTo>
                  <a:pt x="203" y="139"/>
                  <a:pt x="203" y="139"/>
                  <a:pt x="203" y="139"/>
                </a:cubicBezTo>
                <a:cubicBezTo>
                  <a:pt x="209" y="139"/>
                  <a:pt x="213" y="144"/>
                  <a:pt x="213" y="150"/>
                </a:cubicBezTo>
                <a:cubicBezTo>
                  <a:pt x="213" y="156"/>
                  <a:pt x="209" y="160"/>
                  <a:pt x="203" y="160"/>
                </a:cubicBezTo>
                <a:cubicBezTo>
                  <a:pt x="175" y="160"/>
                  <a:pt x="175" y="160"/>
                  <a:pt x="175" y="160"/>
                </a:cubicBezTo>
                <a:cubicBezTo>
                  <a:pt x="232" y="217"/>
                  <a:pt x="232" y="217"/>
                  <a:pt x="232" y="217"/>
                </a:cubicBezTo>
                <a:cubicBezTo>
                  <a:pt x="236" y="221"/>
                  <a:pt x="236" y="228"/>
                  <a:pt x="232" y="232"/>
                </a:cubicBezTo>
                <a:close/>
                <a:moveTo>
                  <a:pt x="373" y="363"/>
                </a:moveTo>
                <a:cubicBezTo>
                  <a:pt x="373" y="363"/>
                  <a:pt x="373" y="363"/>
                  <a:pt x="373" y="363"/>
                </a:cubicBezTo>
                <a:cubicBezTo>
                  <a:pt x="373" y="365"/>
                  <a:pt x="373" y="366"/>
                  <a:pt x="373" y="367"/>
                </a:cubicBezTo>
                <a:cubicBezTo>
                  <a:pt x="371" y="371"/>
                  <a:pt x="367" y="374"/>
                  <a:pt x="363" y="374"/>
                </a:cubicBezTo>
                <a:cubicBezTo>
                  <a:pt x="309" y="374"/>
                  <a:pt x="309" y="374"/>
                  <a:pt x="309" y="374"/>
                </a:cubicBezTo>
                <a:cubicBezTo>
                  <a:pt x="303" y="374"/>
                  <a:pt x="299" y="369"/>
                  <a:pt x="299" y="363"/>
                </a:cubicBezTo>
                <a:cubicBezTo>
                  <a:pt x="299" y="357"/>
                  <a:pt x="303" y="352"/>
                  <a:pt x="309" y="352"/>
                </a:cubicBezTo>
                <a:cubicBezTo>
                  <a:pt x="337" y="352"/>
                  <a:pt x="337" y="352"/>
                  <a:pt x="337" y="352"/>
                </a:cubicBezTo>
                <a:cubicBezTo>
                  <a:pt x="280" y="296"/>
                  <a:pt x="280" y="296"/>
                  <a:pt x="280" y="296"/>
                </a:cubicBezTo>
                <a:cubicBezTo>
                  <a:pt x="276" y="292"/>
                  <a:pt x="276" y="285"/>
                  <a:pt x="280" y="281"/>
                </a:cubicBezTo>
                <a:cubicBezTo>
                  <a:pt x="285" y="277"/>
                  <a:pt x="291" y="277"/>
                  <a:pt x="296" y="281"/>
                </a:cubicBezTo>
                <a:cubicBezTo>
                  <a:pt x="352" y="337"/>
                  <a:pt x="352" y="337"/>
                  <a:pt x="352" y="337"/>
                </a:cubicBezTo>
                <a:cubicBezTo>
                  <a:pt x="352" y="310"/>
                  <a:pt x="352" y="310"/>
                  <a:pt x="352" y="310"/>
                </a:cubicBezTo>
                <a:cubicBezTo>
                  <a:pt x="352" y="304"/>
                  <a:pt x="357" y="299"/>
                  <a:pt x="363" y="299"/>
                </a:cubicBezTo>
                <a:cubicBezTo>
                  <a:pt x="369" y="299"/>
                  <a:pt x="373" y="304"/>
                  <a:pt x="373" y="310"/>
                </a:cubicBezTo>
                <a:lnTo>
                  <a:pt x="373" y="363"/>
                </a:lnTo>
                <a:close/>
                <a:moveTo>
                  <a:pt x="373" y="203"/>
                </a:moveTo>
                <a:cubicBezTo>
                  <a:pt x="373" y="209"/>
                  <a:pt x="369" y="214"/>
                  <a:pt x="363" y="214"/>
                </a:cubicBezTo>
                <a:cubicBezTo>
                  <a:pt x="357" y="214"/>
                  <a:pt x="352" y="209"/>
                  <a:pt x="352" y="203"/>
                </a:cubicBezTo>
                <a:cubicBezTo>
                  <a:pt x="352" y="175"/>
                  <a:pt x="352" y="175"/>
                  <a:pt x="352" y="175"/>
                </a:cubicBezTo>
                <a:cubicBezTo>
                  <a:pt x="296" y="232"/>
                  <a:pt x="296" y="232"/>
                  <a:pt x="296" y="232"/>
                </a:cubicBezTo>
                <a:cubicBezTo>
                  <a:pt x="293" y="234"/>
                  <a:pt x="291" y="235"/>
                  <a:pt x="288" y="235"/>
                </a:cubicBezTo>
                <a:cubicBezTo>
                  <a:pt x="285" y="235"/>
                  <a:pt x="283" y="234"/>
                  <a:pt x="280" y="232"/>
                </a:cubicBezTo>
                <a:cubicBezTo>
                  <a:pt x="276" y="228"/>
                  <a:pt x="276" y="221"/>
                  <a:pt x="280" y="217"/>
                </a:cubicBezTo>
                <a:cubicBezTo>
                  <a:pt x="337" y="160"/>
                  <a:pt x="337" y="160"/>
                  <a:pt x="337" y="160"/>
                </a:cubicBezTo>
                <a:cubicBezTo>
                  <a:pt x="309" y="160"/>
                  <a:pt x="309" y="160"/>
                  <a:pt x="309" y="160"/>
                </a:cubicBezTo>
                <a:cubicBezTo>
                  <a:pt x="303" y="160"/>
                  <a:pt x="299" y="156"/>
                  <a:pt x="299" y="150"/>
                </a:cubicBezTo>
                <a:cubicBezTo>
                  <a:pt x="299" y="144"/>
                  <a:pt x="303" y="139"/>
                  <a:pt x="309" y="139"/>
                </a:cubicBezTo>
                <a:cubicBezTo>
                  <a:pt x="363" y="139"/>
                  <a:pt x="363" y="139"/>
                  <a:pt x="363" y="139"/>
                </a:cubicBezTo>
                <a:cubicBezTo>
                  <a:pt x="363" y="139"/>
                  <a:pt x="363" y="139"/>
                  <a:pt x="363" y="139"/>
                </a:cubicBezTo>
                <a:cubicBezTo>
                  <a:pt x="364" y="139"/>
                  <a:pt x="365" y="139"/>
                  <a:pt x="367" y="140"/>
                </a:cubicBezTo>
                <a:cubicBezTo>
                  <a:pt x="371" y="141"/>
                  <a:pt x="373" y="145"/>
                  <a:pt x="373" y="150"/>
                </a:cubicBezTo>
                <a:lnTo>
                  <a:pt x="373" y="203"/>
                </a:lnTo>
                <a:close/>
              </a:path>
            </a:pathLst>
          </a:custGeom>
          <a:solidFill>
            <a:schemeClr val="bg2">
              <a:lumMod val="50000"/>
            </a:schemeClr>
          </a:solidFill>
          <a:ln>
            <a:solidFill>
              <a:schemeClr val="bg1"/>
            </a:solidFill>
          </a:ln>
          <a:extLst/>
        </p:spPr>
        <p:txBody>
          <a:bodyPr vert="horz" wrap="square" lIns="91440" tIns="45720" rIns="91440" bIns="45720" numCol="1" anchor="t" anchorCtr="0" compatLnSpc="1">
            <a:prstTxWarp prst="textNoShape">
              <a:avLst/>
            </a:prstTxWarp>
          </a:bodyPr>
          <a:lstStyle/>
          <a:p>
            <a:endParaRPr lang="en-GB" sz="1400"/>
          </a:p>
        </p:txBody>
      </p:sp>
      <p:sp>
        <p:nvSpPr>
          <p:cNvPr id="71" name="Freeform 1009"/>
          <p:cNvSpPr>
            <a:spLocks noChangeAspect="1" noEditPoints="1"/>
          </p:cNvSpPr>
          <p:nvPr/>
        </p:nvSpPr>
        <p:spPr bwMode="auto">
          <a:xfrm>
            <a:off x="2056956" y="2168551"/>
            <a:ext cx="357009" cy="476033"/>
          </a:xfrm>
          <a:custGeom>
            <a:avLst/>
            <a:gdLst>
              <a:gd name="T0" fmla="*/ 227 w 512"/>
              <a:gd name="T1" fmla="*/ 228 h 512"/>
              <a:gd name="T2" fmla="*/ 229 w 512"/>
              <a:gd name="T3" fmla="*/ 232 h 512"/>
              <a:gd name="T4" fmla="*/ 227 w 512"/>
              <a:gd name="T5" fmla="*/ 235 h 512"/>
              <a:gd name="T6" fmla="*/ 214 w 512"/>
              <a:gd name="T7" fmla="*/ 254 h 512"/>
              <a:gd name="T8" fmla="*/ 128 w 512"/>
              <a:gd name="T9" fmla="*/ 208 h 512"/>
              <a:gd name="T10" fmla="*/ 219 w 512"/>
              <a:gd name="T11" fmla="*/ 211 h 512"/>
              <a:gd name="T12" fmla="*/ 226 w 512"/>
              <a:gd name="T13" fmla="*/ 218 h 512"/>
              <a:gd name="T14" fmla="*/ 227 w 512"/>
              <a:gd name="T15" fmla="*/ 228 h 512"/>
              <a:gd name="T16" fmla="*/ 257 w 512"/>
              <a:gd name="T17" fmla="*/ 183 h 512"/>
              <a:gd name="T18" fmla="*/ 248 w 512"/>
              <a:gd name="T19" fmla="*/ 223 h 512"/>
              <a:gd name="T20" fmla="*/ 248 w 512"/>
              <a:gd name="T21" fmla="*/ 223 h 512"/>
              <a:gd name="T22" fmla="*/ 266 w 512"/>
              <a:gd name="T23" fmla="*/ 248 h 512"/>
              <a:gd name="T24" fmla="*/ 385 w 512"/>
              <a:gd name="T25" fmla="*/ 172 h 512"/>
              <a:gd name="T26" fmla="*/ 319 w 512"/>
              <a:gd name="T27" fmla="*/ 165 h 512"/>
              <a:gd name="T28" fmla="*/ 257 w 512"/>
              <a:gd name="T29" fmla="*/ 183 h 512"/>
              <a:gd name="T30" fmla="*/ 512 w 512"/>
              <a:gd name="T31" fmla="*/ 256 h 512"/>
              <a:gd name="T32" fmla="*/ 256 w 512"/>
              <a:gd name="T33" fmla="*/ 512 h 512"/>
              <a:gd name="T34" fmla="*/ 0 w 512"/>
              <a:gd name="T35" fmla="*/ 256 h 512"/>
              <a:gd name="T36" fmla="*/ 256 w 512"/>
              <a:gd name="T37" fmla="*/ 0 h 512"/>
              <a:gd name="T38" fmla="*/ 512 w 512"/>
              <a:gd name="T39" fmla="*/ 256 h 512"/>
              <a:gd name="T40" fmla="*/ 415 w 512"/>
              <a:gd name="T41" fmla="*/ 163 h 512"/>
              <a:gd name="T42" fmla="*/ 407 w 512"/>
              <a:gd name="T43" fmla="*/ 155 h 512"/>
              <a:gd name="T44" fmla="*/ 242 w 512"/>
              <a:gd name="T45" fmla="*/ 168 h 512"/>
              <a:gd name="T46" fmla="*/ 228 w 512"/>
              <a:gd name="T47" fmla="*/ 192 h 512"/>
              <a:gd name="T48" fmla="*/ 104 w 512"/>
              <a:gd name="T49" fmla="*/ 191 h 512"/>
              <a:gd name="T50" fmla="*/ 96 w 512"/>
              <a:gd name="T51" fmla="*/ 199 h 512"/>
              <a:gd name="T52" fmla="*/ 99 w 512"/>
              <a:gd name="T53" fmla="*/ 209 h 512"/>
              <a:gd name="T54" fmla="*/ 209 w 512"/>
              <a:gd name="T55" fmla="*/ 276 h 512"/>
              <a:gd name="T56" fmla="*/ 220 w 512"/>
              <a:gd name="T57" fmla="*/ 275 h 512"/>
              <a:gd name="T58" fmla="*/ 224 w 512"/>
              <a:gd name="T59" fmla="*/ 274 h 512"/>
              <a:gd name="T60" fmla="*/ 224 w 512"/>
              <a:gd name="T61" fmla="*/ 405 h 512"/>
              <a:gd name="T62" fmla="*/ 234 w 512"/>
              <a:gd name="T63" fmla="*/ 416 h 512"/>
              <a:gd name="T64" fmla="*/ 245 w 512"/>
              <a:gd name="T65" fmla="*/ 405 h 512"/>
              <a:gd name="T66" fmla="*/ 245 w 512"/>
              <a:gd name="T67" fmla="*/ 261 h 512"/>
              <a:gd name="T68" fmla="*/ 260 w 512"/>
              <a:gd name="T69" fmla="*/ 269 h 512"/>
              <a:gd name="T70" fmla="*/ 271 w 512"/>
              <a:gd name="T71" fmla="*/ 270 h 512"/>
              <a:gd name="T72" fmla="*/ 413 w 512"/>
              <a:gd name="T73" fmla="*/ 173 h 512"/>
              <a:gd name="T74" fmla="*/ 415 w 512"/>
              <a:gd name="T75" fmla="*/ 16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2" h="512">
                <a:moveTo>
                  <a:pt x="227" y="228"/>
                </a:moveTo>
                <a:cubicBezTo>
                  <a:pt x="228" y="230"/>
                  <a:pt x="228" y="231"/>
                  <a:pt x="229" y="232"/>
                </a:cubicBezTo>
                <a:cubicBezTo>
                  <a:pt x="228" y="233"/>
                  <a:pt x="228" y="234"/>
                  <a:pt x="227" y="235"/>
                </a:cubicBezTo>
                <a:cubicBezTo>
                  <a:pt x="224" y="252"/>
                  <a:pt x="217" y="254"/>
                  <a:pt x="214" y="254"/>
                </a:cubicBezTo>
                <a:cubicBezTo>
                  <a:pt x="195" y="260"/>
                  <a:pt x="156" y="233"/>
                  <a:pt x="128" y="208"/>
                </a:cubicBezTo>
                <a:cubicBezTo>
                  <a:pt x="187" y="196"/>
                  <a:pt x="211" y="204"/>
                  <a:pt x="219" y="211"/>
                </a:cubicBezTo>
                <a:cubicBezTo>
                  <a:pt x="222" y="213"/>
                  <a:pt x="224" y="216"/>
                  <a:pt x="226" y="218"/>
                </a:cubicBezTo>
                <a:cubicBezTo>
                  <a:pt x="226" y="223"/>
                  <a:pt x="227" y="227"/>
                  <a:pt x="227" y="228"/>
                </a:cubicBezTo>
                <a:close/>
                <a:moveTo>
                  <a:pt x="257" y="183"/>
                </a:moveTo>
                <a:cubicBezTo>
                  <a:pt x="242" y="199"/>
                  <a:pt x="248" y="222"/>
                  <a:pt x="248" y="223"/>
                </a:cubicBezTo>
                <a:cubicBezTo>
                  <a:pt x="248" y="223"/>
                  <a:pt x="248" y="223"/>
                  <a:pt x="248" y="223"/>
                </a:cubicBezTo>
                <a:cubicBezTo>
                  <a:pt x="253" y="245"/>
                  <a:pt x="263" y="248"/>
                  <a:pt x="266" y="248"/>
                </a:cubicBezTo>
                <a:cubicBezTo>
                  <a:pt x="293" y="255"/>
                  <a:pt x="348" y="210"/>
                  <a:pt x="385" y="172"/>
                </a:cubicBezTo>
                <a:cubicBezTo>
                  <a:pt x="358" y="167"/>
                  <a:pt x="336" y="165"/>
                  <a:pt x="319" y="165"/>
                </a:cubicBezTo>
                <a:cubicBezTo>
                  <a:pt x="284" y="165"/>
                  <a:pt x="266" y="174"/>
                  <a:pt x="257" y="183"/>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5" y="163"/>
                </a:moveTo>
                <a:cubicBezTo>
                  <a:pt x="414" y="159"/>
                  <a:pt x="411" y="156"/>
                  <a:pt x="407" y="155"/>
                </a:cubicBezTo>
                <a:cubicBezTo>
                  <a:pt x="324" y="136"/>
                  <a:pt x="268" y="140"/>
                  <a:pt x="242" y="168"/>
                </a:cubicBezTo>
                <a:cubicBezTo>
                  <a:pt x="235" y="176"/>
                  <a:pt x="231" y="184"/>
                  <a:pt x="228" y="192"/>
                </a:cubicBezTo>
                <a:cubicBezTo>
                  <a:pt x="205" y="177"/>
                  <a:pt x="163" y="177"/>
                  <a:pt x="104" y="191"/>
                </a:cubicBezTo>
                <a:cubicBezTo>
                  <a:pt x="100" y="192"/>
                  <a:pt x="97" y="195"/>
                  <a:pt x="96" y="199"/>
                </a:cubicBezTo>
                <a:cubicBezTo>
                  <a:pt x="95" y="202"/>
                  <a:pt x="96" y="206"/>
                  <a:pt x="99" y="209"/>
                </a:cubicBezTo>
                <a:cubicBezTo>
                  <a:pt x="106" y="217"/>
                  <a:pt x="166" y="276"/>
                  <a:pt x="209" y="276"/>
                </a:cubicBezTo>
                <a:cubicBezTo>
                  <a:pt x="213" y="276"/>
                  <a:pt x="217" y="276"/>
                  <a:pt x="220" y="275"/>
                </a:cubicBezTo>
                <a:cubicBezTo>
                  <a:pt x="221" y="275"/>
                  <a:pt x="222" y="274"/>
                  <a:pt x="224" y="274"/>
                </a:cubicBezTo>
                <a:cubicBezTo>
                  <a:pt x="224" y="405"/>
                  <a:pt x="224" y="405"/>
                  <a:pt x="224" y="405"/>
                </a:cubicBezTo>
                <a:cubicBezTo>
                  <a:pt x="224" y="411"/>
                  <a:pt x="228" y="416"/>
                  <a:pt x="234" y="416"/>
                </a:cubicBezTo>
                <a:cubicBezTo>
                  <a:pt x="240" y="416"/>
                  <a:pt x="245" y="411"/>
                  <a:pt x="245" y="405"/>
                </a:cubicBezTo>
                <a:cubicBezTo>
                  <a:pt x="245" y="261"/>
                  <a:pt x="245" y="261"/>
                  <a:pt x="245" y="261"/>
                </a:cubicBezTo>
                <a:cubicBezTo>
                  <a:pt x="249" y="265"/>
                  <a:pt x="255" y="268"/>
                  <a:pt x="260" y="269"/>
                </a:cubicBezTo>
                <a:cubicBezTo>
                  <a:pt x="264" y="270"/>
                  <a:pt x="268" y="270"/>
                  <a:pt x="271" y="270"/>
                </a:cubicBezTo>
                <a:cubicBezTo>
                  <a:pt x="325" y="270"/>
                  <a:pt x="404" y="183"/>
                  <a:pt x="413" y="173"/>
                </a:cubicBezTo>
                <a:cubicBezTo>
                  <a:pt x="415" y="170"/>
                  <a:pt x="416" y="166"/>
                  <a:pt x="415" y="163"/>
                </a:cubicBezTo>
                <a:close/>
              </a:path>
            </a:pathLst>
          </a:custGeom>
          <a:solidFill>
            <a:schemeClr val="accent1">
              <a:lumMod val="50000"/>
            </a:schemeClr>
          </a:solidFill>
          <a:ln>
            <a:solidFill>
              <a:schemeClr val="bg1"/>
            </a:solid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prstClr val="black"/>
              </a:solidFill>
              <a:effectLst/>
              <a:uLnTx/>
              <a:uFillTx/>
              <a:latin typeface="Verdana"/>
            </a:endParaRPr>
          </a:p>
        </p:txBody>
      </p:sp>
      <p:sp>
        <p:nvSpPr>
          <p:cNvPr id="72" name="Freeform 6"/>
          <p:cNvSpPr>
            <a:spLocks noChangeAspect="1"/>
          </p:cNvSpPr>
          <p:nvPr/>
        </p:nvSpPr>
        <p:spPr bwMode="auto">
          <a:xfrm>
            <a:off x="260929" y="1499150"/>
            <a:ext cx="535438" cy="595972"/>
          </a:xfrm>
          <a:custGeom>
            <a:avLst/>
            <a:gdLst>
              <a:gd name="T0" fmla="*/ 72 w 297"/>
              <a:gd name="T1" fmla="*/ 49 h 248"/>
              <a:gd name="T2" fmla="*/ 112 w 297"/>
              <a:gd name="T3" fmla="*/ 88 h 248"/>
              <a:gd name="T4" fmla="*/ 151 w 297"/>
              <a:gd name="T5" fmla="*/ 49 h 248"/>
              <a:gd name="T6" fmla="*/ 187 w 297"/>
              <a:gd name="T7" fmla="*/ 34 h 248"/>
              <a:gd name="T8" fmla="*/ 215 w 297"/>
              <a:gd name="T9" fmla="*/ 33 h 248"/>
              <a:gd name="T10" fmla="*/ 217 w 297"/>
              <a:gd name="T11" fmla="*/ 32 h 248"/>
              <a:gd name="T12" fmla="*/ 218 w 297"/>
              <a:gd name="T13" fmla="*/ 30 h 248"/>
              <a:gd name="T14" fmla="*/ 212 w 297"/>
              <a:gd name="T15" fmla="*/ 4 h 248"/>
              <a:gd name="T16" fmla="*/ 213 w 297"/>
              <a:gd name="T17" fmla="*/ 1 h 248"/>
              <a:gd name="T18" fmla="*/ 216 w 297"/>
              <a:gd name="T19" fmla="*/ 1 h 248"/>
              <a:gd name="T20" fmla="*/ 296 w 297"/>
              <a:gd name="T21" fmla="*/ 57 h 248"/>
              <a:gd name="T22" fmla="*/ 297 w 297"/>
              <a:gd name="T23" fmla="*/ 59 h 248"/>
              <a:gd name="T24" fmla="*/ 296 w 297"/>
              <a:gd name="T25" fmla="*/ 62 h 248"/>
              <a:gd name="T26" fmla="*/ 216 w 297"/>
              <a:gd name="T27" fmla="*/ 118 h 248"/>
              <a:gd name="T28" fmla="*/ 213 w 297"/>
              <a:gd name="T29" fmla="*/ 118 h 248"/>
              <a:gd name="T30" fmla="*/ 212 w 297"/>
              <a:gd name="T31" fmla="*/ 115 h 248"/>
              <a:gd name="T32" fmla="*/ 218 w 297"/>
              <a:gd name="T33" fmla="*/ 89 h 248"/>
              <a:gd name="T34" fmla="*/ 217 w 297"/>
              <a:gd name="T35" fmla="*/ 87 h 248"/>
              <a:gd name="T36" fmla="*/ 215 w 297"/>
              <a:gd name="T37" fmla="*/ 86 h 248"/>
              <a:gd name="T38" fmla="*/ 148 w 297"/>
              <a:gd name="T39" fmla="*/ 124 h 248"/>
              <a:gd name="T40" fmla="*/ 215 w 297"/>
              <a:gd name="T41" fmla="*/ 163 h 248"/>
              <a:gd name="T42" fmla="*/ 217 w 297"/>
              <a:gd name="T43" fmla="*/ 162 h 248"/>
              <a:gd name="T44" fmla="*/ 218 w 297"/>
              <a:gd name="T45" fmla="*/ 159 h 248"/>
              <a:gd name="T46" fmla="*/ 212 w 297"/>
              <a:gd name="T47" fmla="*/ 133 h 248"/>
              <a:gd name="T48" fmla="*/ 213 w 297"/>
              <a:gd name="T49" fmla="*/ 130 h 248"/>
              <a:gd name="T50" fmla="*/ 216 w 297"/>
              <a:gd name="T51" fmla="*/ 130 h 248"/>
              <a:gd name="T52" fmla="*/ 296 w 297"/>
              <a:gd name="T53" fmla="*/ 187 h 248"/>
              <a:gd name="T54" fmla="*/ 297 w 297"/>
              <a:gd name="T55" fmla="*/ 189 h 248"/>
              <a:gd name="T56" fmla="*/ 296 w 297"/>
              <a:gd name="T57" fmla="*/ 191 h 248"/>
              <a:gd name="T58" fmla="*/ 216 w 297"/>
              <a:gd name="T59" fmla="*/ 248 h 248"/>
              <a:gd name="T60" fmla="*/ 213 w 297"/>
              <a:gd name="T61" fmla="*/ 248 h 248"/>
              <a:gd name="T62" fmla="*/ 212 w 297"/>
              <a:gd name="T63" fmla="*/ 245 h 248"/>
              <a:gd name="T64" fmla="*/ 218 w 297"/>
              <a:gd name="T65" fmla="*/ 218 h 248"/>
              <a:gd name="T66" fmla="*/ 217 w 297"/>
              <a:gd name="T67" fmla="*/ 216 h 248"/>
              <a:gd name="T68" fmla="*/ 215 w 297"/>
              <a:gd name="T69" fmla="*/ 215 h 248"/>
              <a:gd name="T70" fmla="*/ 187 w 297"/>
              <a:gd name="T71" fmla="*/ 214 h 248"/>
              <a:gd name="T72" fmla="*/ 151 w 297"/>
              <a:gd name="T73" fmla="*/ 199 h 248"/>
              <a:gd name="T74" fmla="*/ 112 w 297"/>
              <a:gd name="T75" fmla="*/ 160 h 248"/>
              <a:gd name="T76" fmla="*/ 72 w 297"/>
              <a:gd name="T77" fmla="*/ 199 h 248"/>
              <a:gd name="T78" fmla="*/ 37 w 297"/>
              <a:gd name="T79" fmla="*/ 214 h 248"/>
              <a:gd name="T80" fmla="*/ 11 w 297"/>
              <a:gd name="T81" fmla="*/ 214 h 248"/>
              <a:gd name="T82" fmla="*/ 0 w 297"/>
              <a:gd name="T83" fmla="*/ 203 h 248"/>
              <a:gd name="T84" fmla="*/ 0 w 297"/>
              <a:gd name="T85" fmla="*/ 175 h 248"/>
              <a:gd name="T86" fmla="*/ 11 w 297"/>
              <a:gd name="T87" fmla="*/ 164 h 248"/>
              <a:gd name="T88" fmla="*/ 76 w 297"/>
              <a:gd name="T89" fmla="*/ 124 h 248"/>
              <a:gd name="T90" fmla="*/ 11 w 297"/>
              <a:gd name="T91" fmla="*/ 85 h 248"/>
              <a:gd name="T92" fmla="*/ 0 w 297"/>
              <a:gd name="T93" fmla="*/ 74 h 248"/>
              <a:gd name="T94" fmla="*/ 0 w 297"/>
              <a:gd name="T95" fmla="*/ 45 h 248"/>
              <a:gd name="T96" fmla="*/ 11 w 297"/>
              <a:gd name="T97" fmla="*/ 34 h 248"/>
              <a:gd name="T98" fmla="*/ 37 w 297"/>
              <a:gd name="T99" fmla="*/ 34 h 248"/>
              <a:gd name="T100" fmla="*/ 72 w 297"/>
              <a:gd name="T101" fmla="*/ 4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7" h="248">
                <a:moveTo>
                  <a:pt x="72" y="49"/>
                </a:moveTo>
                <a:cubicBezTo>
                  <a:pt x="112" y="88"/>
                  <a:pt x="112" y="88"/>
                  <a:pt x="112" y="88"/>
                </a:cubicBezTo>
                <a:cubicBezTo>
                  <a:pt x="151" y="49"/>
                  <a:pt x="151" y="49"/>
                  <a:pt x="151" y="49"/>
                </a:cubicBezTo>
                <a:cubicBezTo>
                  <a:pt x="160" y="40"/>
                  <a:pt x="173" y="34"/>
                  <a:pt x="187" y="34"/>
                </a:cubicBezTo>
                <a:cubicBezTo>
                  <a:pt x="196" y="34"/>
                  <a:pt x="206" y="34"/>
                  <a:pt x="215" y="33"/>
                </a:cubicBezTo>
                <a:cubicBezTo>
                  <a:pt x="216" y="33"/>
                  <a:pt x="217" y="33"/>
                  <a:pt x="217" y="32"/>
                </a:cubicBezTo>
                <a:cubicBezTo>
                  <a:pt x="218" y="31"/>
                  <a:pt x="218" y="31"/>
                  <a:pt x="218" y="30"/>
                </a:cubicBezTo>
                <a:cubicBezTo>
                  <a:pt x="212" y="4"/>
                  <a:pt x="212" y="4"/>
                  <a:pt x="212" y="4"/>
                </a:cubicBezTo>
                <a:cubicBezTo>
                  <a:pt x="212" y="2"/>
                  <a:pt x="212" y="1"/>
                  <a:pt x="213" y="1"/>
                </a:cubicBezTo>
                <a:cubicBezTo>
                  <a:pt x="214" y="0"/>
                  <a:pt x="215" y="0"/>
                  <a:pt x="216" y="1"/>
                </a:cubicBezTo>
                <a:cubicBezTo>
                  <a:pt x="243" y="20"/>
                  <a:pt x="269" y="38"/>
                  <a:pt x="296" y="57"/>
                </a:cubicBezTo>
                <a:cubicBezTo>
                  <a:pt x="297" y="58"/>
                  <a:pt x="297" y="58"/>
                  <a:pt x="297" y="59"/>
                </a:cubicBezTo>
                <a:cubicBezTo>
                  <a:pt x="297" y="60"/>
                  <a:pt x="297" y="61"/>
                  <a:pt x="296" y="62"/>
                </a:cubicBezTo>
                <a:cubicBezTo>
                  <a:pt x="216" y="118"/>
                  <a:pt x="216" y="118"/>
                  <a:pt x="216" y="118"/>
                </a:cubicBezTo>
                <a:cubicBezTo>
                  <a:pt x="215" y="119"/>
                  <a:pt x="214" y="119"/>
                  <a:pt x="213" y="118"/>
                </a:cubicBezTo>
                <a:cubicBezTo>
                  <a:pt x="212" y="117"/>
                  <a:pt x="212" y="116"/>
                  <a:pt x="212" y="115"/>
                </a:cubicBezTo>
                <a:cubicBezTo>
                  <a:pt x="218" y="89"/>
                  <a:pt x="218" y="89"/>
                  <a:pt x="218" y="89"/>
                </a:cubicBezTo>
                <a:cubicBezTo>
                  <a:pt x="218" y="88"/>
                  <a:pt x="218" y="87"/>
                  <a:pt x="217" y="87"/>
                </a:cubicBezTo>
                <a:cubicBezTo>
                  <a:pt x="217" y="86"/>
                  <a:pt x="216" y="86"/>
                  <a:pt x="215" y="86"/>
                </a:cubicBezTo>
                <a:cubicBezTo>
                  <a:pt x="173" y="85"/>
                  <a:pt x="179" y="93"/>
                  <a:pt x="148" y="124"/>
                </a:cubicBezTo>
                <a:cubicBezTo>
                  <a:pt x="179" y="155"/>
                  <a:pt x="173" y="163"/>
                  <a:pt x="215" y="163"/>
                </a:cubicBezTo>
                <a:cubicBezTo>
                  <a:pt x="216" y="163"/>
                  <a:pt x="217" y="162"/>
                  <a:pt x="217" y="162"/>
                </a:cubicBezTo>
                <a:cubicBezTo>
                  <a:pt x="218" y="161"/>
                  <a:pt x="218" y="160"/>
                  <a:pt x="218" y="159"/>
                </a:cubicBezTo>
                <a:cubicBezTo>
                  <a:pt x="212" y="133"/>
                  <a:pt x="212" y="133"/>
                  <a:pt x="212" y="133"/>
                </a:cubicBezTo>
                <a:cubicBezTo>
                  <a:pt x="212" y="132"/>
                  <a:pt x="212" y="131"/>
                  <a:pt x="213" y="130"/>
                </a:cubicBezTo>
                <a:cubicBezTo>
                  <a:pt x="214" y="129"/>
                  <a:pt x="215" y="129"/>
                  <a:pt x="216" y="130"/>
                </a:cubicBezTo>
                <a:cubicBezTo>
                  <a:pt x="296" y="187"/>
                  <a:pt x="296" y="187"/>
                  <a:pt x="296" y="187"/>
                </a:cubicBezTo>
                <a:cubicBezTo>
                  <a:pt x="297" y="187"/>
                  <a:pt x="297" y="188"/>
                  <a:pt x="297" y="189"/>
                </a:cubicBezTo>
                <a:cubicBezTo>
                  <a:pt x="297" y="190"/>
                  <a:pt x="297" y="191"/>
                  <a:pt x="296" y="191"/>
                </a:cubicBezTo>
                <a:cubicBezTo>
                  <a:pt x="269" y="210"/>
                  <a:pt x="243" y="229"/>
                  <a:pt x="216" y="248"/>
                </a:cubicBezTo>
                <a:cubicBezTo>
                  <a:pt x="215" y="248"/>
                  <a:pt x="214" y="248"/>
                  <a:pt x="213" y="248"/>
                </a:cubicBezTo>
                <a:cubicBezTo>
                  <a:pt x="212" y="247"/>
                  <a:pt x="212" y="246"/>
                  <a:pt x="212" y="245"/>
                </a:cubicBezTo>
                <a:cubicBezTo>
                  <a:pt x="218" y="218"/>
                  <a:pt x="218" y="218"/>
                  <a:pt x="218" y="218"/>
                </a:cubicBezTo>
                <a:cubicBezTo>
                  <a:pt x="218" y="218"/>
                  <a:pt x="218" y="217"/>
                  <a:pt x="217" y="216"/>
                </a:cubicBezTo>
                <a:cubicBezTo>
                  <a:pt x="217" y="215"/>
                  <a:pt x="216" y="215"/>
                  <a:pt x="215" y="215"/>
                </a:cubicBezTo>
                <a:cubicBezTo>
                  <a:pt x="206" y="215"/>
                  <a:pt x="196" y="214"/>
                  <a:pt x="187" y="214"/>
                </a:cubicBezTo>
                <a:cubicBezTo>
                  <a:pt x="173" y="214"/>
                  <a:pt x="160" y="208"/>
                  <a:pt x="151" y="199"/>
                </a:cubicBezTo>
                <a:cubicBezTo>
                  <a:pt x="112" y="160"/>
                  <a:pt x="112" y="160"/>
                  <a:pt x="112" y="160"/>
                </a:cubicBezTo>
                <a:cubicBezTo>
                  <a:pt x="72" y="199"/>
                  <a:pt x="72" y="199"/>
                  <a:pt x="72" y="199"/>
                </a:cubicBezTo>
                <a:cubicBezTo>
                  <a:pt x="63" y="208"/>
                  <a:pt x="50" y="214"/>
                  <a:pt x="37" y="214"/>
                </a:cubicBezTo>
                <a:cubicBezTo>
                  <a:pt x="11" y="214"/>
                  <a:pt x="11" y="214"/>
                  <a:pt x="11" y="214"/>
                </a:cubicBezTo>
                <a:cubicBezTo>
                  <a:pt x="5" y="214"/>
                  <a:pt x="0" y="209"/>
                  <a:pt x="0" y="203"/>
                </a:cubicBezTo>
                <a:cubicBezTo>
                  <a:pt x="0" y="175"/>
                  <a:pt x="0" y="175"/>
                  <a:pt x="0" y="175"/>
                </a:cubicBezTo>
                <a:cubicBezTo>
                  <a:pt x="0" y="169"/>
                  <a:pt x="5" y="164"/>
                  <a:pt x="11" y="164"/>
                </a:cubicBezTo>
                <a:cubicBezTo>
                  <a:pt x="49" y="164"/>
                  <a:pt x="48" y="152"/>
                  <a:pt x="76" y="124"/>
                </a:cubicBezTo>
                <a:cubicBezTo>
                  <a:pt x="48" y="96"/>
                  <a:pt x="49" y="85"/>
                  <a:pt x="11" y="85"/>
                </a:cubicBezTo>
                <a:cubicBezTo>
                  <a:pt x="5" y="85"/>
                  <a:pt x="0" y="80"/>
                  <a:pt x="0" y="74"/>
                </a:cubicBezTo>
                <a:cubicBezTo>
                  <a:pt x="0" y="45"/>
                  <a:pt x="0" y="45"/>
                  <a:pt x="0" y="45"/>
                </a:cubicBezTo>
                <a:cubicBezTo>
                  <a:pt x="0" y="39"/>
                  <a:pt x="5" y="34"/>
                  <a:pt x="11" y="34"/>
                </a:cubicBezTo>
                <a:cubicBezTo>
                  <a:pt x="37" y="34"/>
                  <a:pt x="37" y="34"/>
                  <a:pt x="37" y="34"/>
                </a:cubicBezTo>
                <a:cubicBezTo>
                  <a:pt x="50" y="34"/>
                  <a:pt x="63" y="40"/>
                  <a:pt x="72" y="49"/>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sz="1400"/>
          </a:p>
        </p:txBody>
      </p:sp>
      <p:sp>
        <p:nvSpPr>
          <p:cNvPr id="73" name="Rectangle 72"/>
          <p:cNvSpPr/>
          <p:nvPr/>
        </p:nvSpPr>
        <p:spPr>
          <a:xfrm>
            <a:off x="3798996" y="2331549"/>
            <a:ext cx="1690596" cy="1826202"/>
          </a:xfrm>
          <a:prstGeom prst="rect">
            <a:avLst/>
          </a:prstGeom>
          <a:solidFill>
            <a:schemeClr val="tx1">
              <a:lumMod val="65000"/>
              <a:lumOff val="35000"/>
            </a:schemeClr>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ZA" dirty="0" smtClean="0">
              <a:solidFill>
                <a:schemeClr val="bg1"/>
              </a:solidFill>
            </a:endParaRPr>
          </a:p>
          <a:p>
            <a:pPr algn="ctr"/>
            <a:endParaRPr lang="en-ZA" dirty="0">
              <a:solidFill>
                <a:schemeClr val="bg1"/>
              </a:solidFill>
            </a:endParaRPr>
          </a:p>
          <a:p>
            <a:pPr algn="ctr"/>
            <a:r>
              <a:rPr lang="en-ZA" dirty="0" smtClean="0">
                <a:solidFill>
                  <a:schemeClr val="bg1"/>
                </a:solidFill>
              </a:rPr>
              <a:t>Fast </a:t>
            </a:r>
            <a:r>
              <a:rPr lang="en-ZA" dirty="0">
                <a:solidFill>
                  <a:schemeClr val="bg1"/>
                </a:solidFill>
              </a:rPr>
              <a:t>tracking the settlement of outstanding restitution claims in a sustainable manner</a:t>
            </a:r>
          </a:p>
        </p:txBody>
      </p:sp>
      <p:sp>
        <p:nvSpPr>
          <p:cNvPr id="74" name="Freeform 370"/>
          <p:cNvSpPr>
            <a:spLocks noChangeAspect="1" noEditPoints="1"/>
          </p:cNvSpPr>
          <p:nvPr/>
        </p:nvSpPr>
        <p:spPr bwMode="auto">
          <a:xfrm>
            <a:off x="3624745" y="2168551"/>
            <a:ext cx="357009" cy="476033"/>
          </a:xfrm>
          <a:custGeom>
            <a:avLst/>
            <a:gdLst>
              <a:gd name="T0" fmla="*/ 371 w 512"/>
              <a:gd name="T1" fmla="*/ 202 h 512"/>
              <a:gd name="T2" fmla="*/ 309 w 512"/>
              <a:gd name="T3" fmla="*/ 202 h 512"/>
              <a:gd name="T4" fmla="*/ 309 w 512"/>
              <a:gd name="T5" fmla="*/ 140 h 512"/>
              <a:gd name="T6" fmla="*/ 371 w 512"/>
              <a:gd name="T7" fmla="*/ 202 h 512"/>
              <a:gd name="T8" fmla="*/ 245 w 512"/>
              <a:gd name="T9" fmla="*/ 256 h 512"/>
              <a:gd name="T10" fmla="*/ 245 w 512"/>
              <a:gd name="T11" fmla="*/ 150 h 512"/>
              <a:gd name="T12" fmla="*/ 149 w 512"/>
              <a:gd name="T13" fmla="*/ 256 h 512"/>
              <a:gd name="T14" fmla="*/ 256 w 512"/>
              <a:gd name="T15" fmla="*/ 362 h 512"/>
              <a:gd name="T16" fmla="*/ 362 w 512"/>
              <a:gd name="T17" fmla="*/ 266 h 512"/>
              <a:gd name="T18" fmla="*/ 256 w 512"/>
              <a:gd name="T19" fmla="*/ 266 h 512"/>
              <a:gd name="T20" fmla="*/ 245 w 512"/>
              <a:gd name="T21" fmla="*/ 256 h 512"/>
              <a:gd name="T22" fmla="*/ 512 w 512"/>
              <a:gd name="T23" fmla="*/ 256 h 512"/>
              <a:gd name="T24" fmla="*/ 256 w 512"/>
              <a:gd name="T25" fmla="*/ 512 h 512"/>
              <a:gd name="T26" fmla="*/ 0 w 512"/>
              <a:gd name="T27" fmla="*/ 256 h 512"/>
              <a:gd name="T28" fmla="*/ 256 w 512"/>
              <a:gd name="T29" fmla="*/ 0 h 512"/>
              <a:gd name="T30" fmla="*/ 512 w 512"/>
              <a:gd name="T31" fmla="*/ 256 h 512"/>
              <a:gd name="T32" fmla="*/ 384 w 512"/>
              <a:gd name="T33" fmla="*/ 256 h 512"/>
              <a:gd name="T34" fmla="*/ 373 w 512"/>
              <a:gd name="T35" fmla="*/ 245 h 512"/>
              <a:gd name="T36" fmla="*/ 266 w 512"/>
              <a:gd name="T37" fmla="*/ 245 h 512"/>
              <a:gd name="T38" fmla="*/ 266 w 512"/>
              <a:gd name="T39" fmla="*/ 138 h 512"/>
              <a:gd name="T40" fmla="*/ 256 w 512"/>
              <a:gd name="T41" fmla="*/ 128 h 512"/>
              <a:gd name="T42" fmla="*/ 128 w 512"/>
              <a:gd name="T43" fmla="*/ 256 h 512"/>
              <a:gd name="T44" fmla="*/ 256 w 512"/>
              <a:gd name="T45" fmla="*/ 384 h 512"/>
              <a:gd name="T46" fmla="*/ 384 w 512"/>
              <a:gd name="T47" fmla="*/ 256 h 512"/>
              <a:gd name="T48" fmla="*/ 397 w 512"/>
              <a:gd name="T49" fmla="*/ 210 h 512"/>
              <a:gd name="T50" fmla="*/ 302 w 512"/>
              <a:gd name="T51" fmla="*/ 115 h 512"/>
              <a:gd name="T52" fmla="*/ 292 w 512"/>
              <a:gd name="T53" fmla="*/ 116 h 512"/>
              <a:gd name="T54" fmla="*/ 288 w 512"/>
              <a:gd name="T55" fmla="*/ 125 h 512"/>
              <a:gd name="T56" fmla="*/ 288 w 512"/>
              <a:gd name="T57" fmla="*/ 213 h 512"/>
              <a:gd name="T58" fmla="*/ 298 w 512"/>
              <a:gd name="T59" fmla="*/ 224 h 512"/>
              <a:gd name="T60" fmla="*/ 386 w 512"/>
              <a:gd name="T61" fmla="*/ 224 h 512"/>
              <a:gd name="T62" fmla="*/ 395 w 512"/>
              <a:gd name="T63" fmla="*/ 219 h 512"/>
              <a:gd name="T64" fmla="*/ 397 w 512"/>
              <a:gd name="T65" fmla="*/ 21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2" h="512">
                <a:moveTo>
                  <a:pt x="371" y="202"/>
                </a:moveTo>
                <a:cubicBezTo>
                  <a:pt x="309" y="202"/>
                  <a:pt x="309" y="202"/>
                  <a:pt x="309" y="202"/>
                </a:cubicBezTo>
                <a:cubicBezTo>
                  <a:pt x="309" y="140"/>
                  <a:pt x="309" y="140"/>
                  <a:pt x="309" y="140"/>
                </a:cubicBezTo>
                <a:cubicBezTo>
                  <a:pt x="336" y="153"/>
                  <a:pt x="358" y="175"/>
                  <a:pt x="371" y="202"/>
                </a:cubicBezTo>
                <a:close/>
                <a:moveTo>
                  <a:pt x="245" y="256"/>
                </a:moveTo>
                <a:cubicBezTo>
                  <a:pt x="245" y="150"/>
                  <a:pt x="245" y="150"/>
                  <a:pt x="245" y="150"/>
                </a:cubicBezTo>
                <a:cubicBezTo>
                  <a:pt x="191" y="155"/>
                  <a:pt x="149" y="200"/>
                  <a:pt x="149" y="256"/>
                </a:cubicBezTo>
                <a:cubicBezTo>
                  <a:pt x="149" y="314"/>
                  <a:pt x="197" y="362"/>
                  <a:pt x="256" y="362"/>
                </a:cubicBezTo>
                <a:cubicBezTo>
                  <a:pt x="311" y="362"/>
                  <a:pt x="356" y="320"/>
                  <a:pt x="362" y="266"/>
                </a:cubicBezTo>
                <a:cubicBezTo>
                  <a:pt x="256" y="266"/>
                  <a:pt x="256" y="266"/>
                  <a:pt x="256" y="266"/>
                </a:cubicBezTo>
                <a:cubicBezTo>
                  <a:pt x="250" y="266"/>
                  <a:pt x="245" y="262"/>
                  <a:pt x="245" y="256"/>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84" y="256"/>
                </a:moveTo>
                <a:cubicBezTo>
                  <a:pt x="384" y="250"/>
                  <a:pt x="379" y="245"/>
                  <a:pt x="373" y="245"/>
                </a:cubicBezTo>
                <a:cubicBezTo>
                  <a:pt x="266" y="245"/>
                  <a:pt x="266" y="245"/>
                  <a:pt x="266" y="245"/>
                </a:cubicBezTo>
                <a:cubicBezTo>
                  <a:pt x="266" y="138"/>
                  <a:pt x="266" y="138"/>
                  <a:pt x="266" y="138"/>
                </a:cubicBezTo>
                <a:cubicBezTo>
                  <a:pt x="266" y="132"/>
                  <a:pt x="262" y="128"/>
                  <a:pt x="256" y="128"/>
                </a:cubicBezTo>
                <a:cubicBezTo>
                  <a:pt x="185" y="128"/>
                  <a:pt x="128" y="185"/>
                  <a:pt x="128" y="256"/>
                </a:cubicBezTo>
                <a:cubicBezTo>
                  <a:pt x="128" y="326"/>
                  <a:pt x="185" y="384"/>
                  <a:pt x="256" y="384"/>
                </a:cubicBezTo>
                <a:cubicBezTo>
                  <a:pt x="326" y="384"/>
                  <a:pt x="384" y="326"/>
                  <a:pt x="384" y="256"/>
                </a:cubicBezTo>
                <a:close/>
                <a:moveTo>
                  <a:pt x="397" y="210"/>
                </a:moveTo>
                <a:cubicBezTo>
                  <a:pt x="382" y="165"/>
                  <a:pt x="347" y="129"/>
                  <a:pt x="302" y="115"/>
                </a:cubicBezTo>
                <a:cubicBezTo>
                  <a:pt x="298" y="114"/>
                  <a:pt x="295" y="114"/>
                  <a:pt x="292" y="116"/>
                </a:cubicBezTo>
                <a:cubicBezTo>
                  <a:pt x="289" y="118"/>
                  <a:pt x="288" y="122"/>
                  <a:pt x="288" y="125"/>
                </a:cubicBezTo>
                <a:cubicBezTo>
                  <a:pt x="288" y="213"/>
                  <a:pt x="288" y="213"/>
                  <a:pt x="288" y="213"/>
                </a:cubicBezTo>
                <a:cubicBezTo>
                  <a:pt x="288" y="219"/>
                  <a:pt x="292" y="224"/>
                  <a:pt x="298" y="224"/>
                </a:cubicBezTo>
                <a:cubicBezTo>
                  <a:pt x="386" y="224"/>
                  <a:pt x="386" y="224"/>
                  <a:pt x="386" y="224"/>
                </a:cubicBezTo>
                <a:cubicBezTo>
                  <a:pt x="390" y="224"/>
                  <a:pt x="393" y="222"/>
                  <a:pt x="395" y="219"/>
                </a:cubicBezTo>
                <a:cubicBezTo>
                  <a:pt x="397" y="217"/>
                  <a:pt x="398" y="213"/>
                  <a:pt x="397" y="210"/>
                </a:cubicBezTo>
                <a:close/>
              </a:path>
            </a:pathLst>
          </a:custGeom>
          <a:solidFill>
            <a:schemeClr val="accent6">
              <a:lumMod val="75000"/>
            </a:schemeClr>
          </a:solidFill>
          <a:ln>
            <a:solidFill>
              <a:schemeClr val="bg1"/>
            </a:solid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prstClr val="black"/>
              </a:solidFill>
              <a:effectLst/>
              <a:uLnTx/>
              <a:uFillTx/>
              <a:latin typeface="Verdana"/>
            </a:endParaRPr>
          </a:p>
        </p:txBody>
      </p:sp>
    </p:spTree>
    <p:extLst>
      <p:ext uri="{BB962C8B-B14F-4D97-AF65-F5344CB8AC3E}">
        <p14:creationId xmlns:p14="http://schemas.microsoft.com/office/powerpoint/2010/main" xmlns="" val="25064952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889" y="163057"/>
            <a:ext cx="8403346" cy="1107996"/>
          </a:xfrm>
        </p:spPr>
        <p:txBody>
          <a:bodyPr/>
          <a:lstStyle/>
          <a:p>
            <a:r>
              <a:rPr lang="en-ZA" sz="2400" dirty="0"/>
              <a:t>The initiatives are aimed </a:t>
            </a:r>
            <a:r>
              <a:rPr lang="en-ZA" sz="2400" dirty="0" smtClean="0"/>
              <a:t>at protecting the basic human rights of all in agriculture, and their access to </a:t>
            </a:r>
            <a:r>
              <a:rPr lang="en-ZA" sz="2400" dirty="0"/>
              <a:t>secure resources for basic </a:t>
            </a:r>
            <a:r>
              <a:rPr lang="en-ZA" sz="2400" dirty="0" smtClean="0"/>
              <a:t>survival.</a:t>
            </a:r>
            <a:endParaRPr lang="en-ZA" sz="2400" dirty="0"/>
          </a:p>
        </p:txBody>
      </p:sp>
      <p:sp>
        <p:nvSpPr>
          <p:cNvPr id="50" name="Rectangle 49"/>
          <p:cNvSpPr/>
          <p:nvPr/>
        </p:nvSpPr>
        <p:spPr>
          <a:xfrm>
            <a:off x="500021" y="1390682"/>
            <a:ext cx="8195919" cy="360000"/>
          </a:xfrm>
          <a:prstGeom prst="rect">
            <a:avLst/>
          </a:prstGeom>
          <a:solidFill>
            <a:schemeClr val="tx2">
              <a:lumMod val="65000"/>
              <a:lumOff val="35000"/>
            </a:schemeClr>
          </a:solidFill>
          <a:ln w="9525">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800" b="1" dirty="0" smtClean="0">
                <a:solidFill>
                  <a:schemeClr val="bg1"/>
                </a:solidFill>
              </a:rPr>
              <a:t>Sustainable Livelihoods</a:t>
            </a:r>
            <a:endParaRPr lang="en-ZA" sz="1800" b="1" dirty="0">
              <a:solidFill>
                <a:schemeClr val="bg1"/>
              </a:solidFill>
            </a:endParaRPr>
          </a:p>
        </p:txBody>
      </p:sp>
      <p:sp>
        <p:nvSpPr>
          <p:cNvPr id="51" name="Oval 50"/>
          <p:cNvSpPr/>
          <p:nvPr/>
        </p:nvSpPr>
        <p:spPr>
          <a:xfrm>
            <a:off x="271778" y="1336682"/>
            <a:ext cx="350984" cy="468000"/>
          </a:xfrm>
          <a:prstGeom prst="ellipse">
            <a:avLst/>
          </a:prstGeom>
          <a:solidFill>
            <a:schemeClr val="tx2">
              <a:lumMod val="65000"/>
              <a:lumOff val="3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dirty="0" err="1" smtClean="0">
              <a:solidFill>
                <a:schemeClr val="bg1"/>
              </a:solidFill>
            </a:endParaRPr>
          </a:p>
        </p:txBody>
      </p:sp>
      <p:sp>
        <p:nvSpPr>
          <p:cNvPr id="53" name="Freeform 76"/>
          <p:cNvSpPr>
            <a:spLocks noChangeAspect="1" noEditPoints="1"/>
          </p:cNvSpPr>
          <p:nvPr/>
        </p:nvSpPr>
        <p:spPr bwMode="auto">
          <a:xfrm>
            <a:off x="313938" y="1386912"/>
            <a:ext cx="269988" cy="321745"/>
          </a:xfrm>
          <a:custGeom>
            <a:avLst/>
            <a:gdLst>
              <a:gd name="T0" fmla="*/ 5 w 339"/>
              <a:gd name="T1" fmla="*/ 172 h 303"/>
              <a:gd name="T2" fmla="*/ 5 w 339"/>
              <a:gd name="T3" fmla="*/ 153 h 303"/>
              <a:gd name="T4" fmla="*/ 5 w 339"/>
              <a:gd name="T5" fmla="*/ 153 h 303"/>
              <a:gd name="T6" fmla="*/ 151 w 339"/>
              <a:gd name="T7" fmla="*/ 7 h 303"/>
              <a:gd name="T8" fmla="*/ 170 w 339"/>
              <a:gd name="T9" fmla="*/ 0 h 303"/>
              <a:gd name="T10" fmla="*/ 170 w 339"/>
              <a:gd name="T11" fmla="*/ 0 h 303"/>
              <a:gd name="T12" fmla="*/ 188 w 339"/>
              <a:gd name="T13" fmla="*/ 7 h 303"/>
              <a:gd name="T14" fmla="*/ 188 w 339"/>
              <a:gd name="T15" fmla="*/ 7 h 303"/>
              <a:gd name="T16" fmla="*/ 334 w 339"/>
              <a:gd name="T17" fmla="*/ 153 h 303"/>
              <a:gd name="T18" fmla="*/ 334 w 339"/>
              <a:gd name="T19" fmla="*/ 172 h 303"/>
              <a:gd name="T20" fmla="*/ 334 w 339"/>
              <a:gd name="T21" fmla="*/ 172 h 303"/>
              <a:gd name="T22" fmla="*/ 315 w 339"/>
              <a:gd name="T23" fmla="*/ 172 h 303"/>
              <a:gd name="T24" fmla="*/ 315 w 339"/>
              <a:gd name="T25" fmla="*/ 172 h 303"/>
              <a:gd name="T26" fmla="*/ 170 w 339"/>
              <a:gd name="T27" fmla="*/ 27 h 303"/>
              <a:gd name="T28" fmla="*/ 24 w 339"/>
              <a:gd name="T29" fmla="*/ 172 h 303"/>
              <a:gd name="T30" fmla="*/ 24 w 339"/>
              <a:gd name="T31" fmla="*/ 172 h 303"/>
              <a:gd name="T32" fmla="*/ 15 w 339"/>
              <a:gd name="T33" fmla="*/ 176 h 303"/>
              <a:gd name="T34" fmla="*/ 15 w 339"/>
              <a:gd name="T35" fmla="*/ 176 h 303"/>
              <a:gd name="T36" fmla="*/ 5 w 339"/>
              <a:gd name="T37" fmla="*/ 172 h 303"/>
              <a:gd name="T38" fmla="*/ 177 w 339"/>
              <a:gd name="T39" fmla="*/ 51 h 303"/>
              <a:gd name="T40" fmla="*/ 170 w 339"/>
              <a:gd name="T41" fmla="*/ 48 h 303"/>
              <a:gd name="T42" fmla="*/ 162 w 339"/>
              <a:gd name="T43" fmla="*/ 51 h 303"/>
              <a:gd name="T44" fmla="*/ 53 w 339"/>
              <a:gd name="T45" fmla="*/ 160 h 303"/>
              <a:gd name="T46" fmla="*/ 53 w 339"/>
              <a:gd name="T47" fmla="*/ 286 h 303"/>
              <a:gd name="T48" fmla="*/ 70 w 339"/>
              <a:gd name="T49" fmla="*/ 303 h 303"/>
              <a:gd name="T50" fmla="*/ 137 w 339"/>
              <a:gd name="T51" fmla="*/ 303 h 303"/>
              <a:gd name="T52" fmla="*/ 137 w 339"/>
              <a:gd name="T53" fmla="*/ 218 h 303"/>
              <a:gd name="T54" fmla="*/ 154 w 339"/>
              <a:gd name="T55" fmla="*/ 202 h 303"/>
              <a:gd name="T56" fmla="*/ 186 w 339"/>
              <a:gd name="T57" fmla="*/ 202 h 303"/>
              <a:gd name="T58" fmla="*/ 203 w 339"/>
              <a:gd name="T59" fmla="*/ 218 h 303"/>
              <a:gd name="T60" fmla="*/ 203 w 339"/>
              <a:gd name="T61" fmla="*/ 303 h 303"/>
              <a:gd name="T62" fmla="*/ 269 w 339"/>
              <a:gd name="T63" fmla="*/ 303 h 303"/>
              <a:gd name="T64" fmla="*/ 286 w 339"/>
              <a:gd name="T65" fmla="*/ 286 h 303"/>
              <a:gd name="T66" fmla="*/ 286 w 339"/>
              <a:gd name="T67" fmla="*/ 160 h 303"/>
              <a:gd name="T68" fmla="*/ 177 w 339"/>
              <a:gd name="T69" fmla="*/ 5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9" h="303">
                <a:moveTo>
                  <a:pt x="5" y="172"/>
                </a:moveTo>
                <a:cubicBezTo>
                  <a:pt x="0" y="167"/>
                  <a:pt x="0" y="158"/>
                  <a:pt x="5" y="153"/>
                </a:cubicBezTo>
                <a:cubicBezTo>
                  <a:pt x="5" y="153"/>
                  <a:pt x="5" y="153"/>
                  <a:pt x="5" y="153"/>
                </a:cubicBezTo>
                <a:cubicBezTo>
                  <a:pt x="151" y="7"/>
                  <a:pt x="151" y="7"/>
                  <a:pt x="151" y="7"/>
                </a:cubicBezTo>
                <a:cubicBezTo>
                  <a:pt x="156" y="2"/>
                  <a:pt x="163" y="0"/>
                  <a:pt x="170" y="0"/>
                </a:cubicBezTo>
                <a:cubicBezTo>
                  <a:pt x="170" y="0"/>
                  <a:pt x="170" y="0"/>
                  <a:pt x="170" y="0"/>
                </a:cubicBezTo>
                <a:cubicBezTo>
                  <a:pt x="176" y="0"/>
                  <a:pt x="183" y="2"/>
                  <a:pt x="188" y="7"/>
                </a:cubicBezTo>
                <a:cubicBezTo>
                  <a:pt x="188" y="7"/>
                  <a:pt x="188" y="7"/>
                  <a:pt x="188" y="7"/>
                </a:cubicBezTo>
                <a:cubicBezTo>
                  <a:pt x="334" y="153"/>
                  <a:pt x="334" y="153"/>
                  <a:pt x="334" y="153"/>
                </a:cubicBezTo>
                <a:cubicBezTo>
                  <a:pt x="339" y="158"/>
                  <a:pt x="339" y="167"/>
                  <a:pt x="334" y="172"/>
                </a:cubicBezTo>
                <a:cubicBezTo>
                  <a:pt x="334" y="172"/>
                  <a:pt x="334" y="172"/>
                  <a:pt x="334" y="172"/>
                </a:cubicBezTo>
                <a:cubicBezTo>
                  <a:pt x="329" y="178"/>
                  <a:pt x="320" y="178"/>
                  <a:pt x="315" y="172"/>
                </a:cubicBezTo>
                <a:cubicBezTo>
                  <a:pt x="315" y="172"/>
                  <a:pt x="315" y="172"/>
                  <a:pt x="315" y="172"/>
                </a:cubicBezTo>
                <a:cubicBezTo>
                  <a:pt x="170" y="27"/>
                  <a:pt x="170" y="27"/>
                  <a:pt x="170" y="27"/>
                </a:cubicBezTo>
                <a:cubicBezTo>
                  <a:pt x="24" y="172"/>
                  <a:pt x="24" y="172"/>
                  <a:pt x="24" y="172"/>
                </a:cubicBezTo>
                <a:cubicBezTo>
                  <a:pt x="24" y="172"/>
                  <a:pt x="24" y="172"/>
                  <a:pt x="24" y="172"/>
                </a:cubicBezTo>
                <a:cubicBezTo>
                  <a:pt x="22" y="175"/>
                  <a:pt x="18" y="176"/>
                  <a:pt x="15" y="176"/>
                </a:cubicBezTo>
                <a:cubicBezTo>
                  <a:pt x="15" y="176"/>
                  <a:pt x="15" y="176"/>
                  <a:pt x="15" y="176"/>
                </a:cubicBezTo>
                <a:cubicBezTo>
                  <a:pt x="11" y="176"/>
                  <a:pt x="8" y="175"/>
                  <a:pt x="5" y="172"/>
                </a:cubicBezTo>
                <a:close/>
                <a:moveTo>
                  <a:pt x="177" y="51"/>
                </a:moveTo>
                <a:cubicBezTo>
                  <a:pt x="175" y="49"/>
                  <a:pt x="172" y="48"/>
                  <a:pt x="170" y="48"/>
                </a:cubicBezTo>
                <a:cubicBezTo>
                  <a:pt x="167" y="48"/>
                  <a:pt x="164" y="49"/>
                  <a:pt x="162" y="51"/>
                </a:cubicBezTo>
                <a:cubicBezTo>
                  <a:pt x="53" y="160"/>
                  <a:pt x="53" y="160"/>
                  <a:pt x="53" y="160"/>
                </a:cubicBezTo>
                <a:cubicBezTo>
                  <a:pt x="53" y="286"/>
                  <a:pt x="53" y="286"/>
                  <a:pt x="53" y="286"/>
                </a:cubicBezTo>
                <a:cubicBezTo>
                  <a:pt x="53" y="295"/>
                  <a:pt x="61" y="303"/>
                  <a:pt x="70" y="303"/>
                </a:cubicBezTo>
                <a:cubicBezTo>
                  <a:pt x="137" y="303"/>
                  <a:pt x="137" y="303"/>
                  <a:pt x="137" y="303"/>
                </a:cubicBezTo>
                <a:cubicBezTo>
                  <a:pt x="137" y="218"/>
                  <a:pt x="137" y="218"/>
                  <a:pt x="137" y="218"/>
                </a:cubicBezTo>
                <a:cubicBezTo>
                  <a:pt x="137" y="209"/>
                  <a:pt x="144" y="202"/>
                  <a:pt x="154" y="202"/>
                </a:cubicBezTo>
                <a:cubicBezTo>
                  <a:pt x="186" y="202"/>
                  <a:pt x="186" y="202"/>
                  <a:pt x="186" y="202"/>
                </a:cubicBezTo>
                <a:cubicBezTo>
                  <a:pt x="195" y="202"/>
                  <a:pt x="203" y="209"/>
                  <a:pt x="203" y="218"/>
                </a:cubicBezTo>
                <a:cubicBezTo>
                  <a:pt x="203" y="303"/>
                  <a:pt x="203" y="303"/>
                  <a:pt x="203" y="303"/>
                </a:cubicBezTo>
                <a:cubicBezTo>
                  <a:pt x="269" y="303"/>
                  <a:pt x="269" y="303"/>
                  <a:pt x="269" y="303"/>
                </a:cubicBezTo>
                <a:cubicBezTo>
                  <a:pt x="279" y="303"/>
                  <a:pt x="286" y="295"/>
                  <a:pt x="286" y="286"/>
                </a:cubicBezTo>
                <a:cubicBezTo>
                  <a:pt x="286" y="160"/>
                  <a:pt x="286" y="160"/>
                  <a:pt x="286" y="160"/>
                </a:cubicBezTo>
                <a:lnTo>
                  <a:pt x="177" y="5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400"/>
          </a:p>
        </p:txBody>
      </p:sp>
      <p:sp>
        <p:nvSpPr>
          <p:cNvPr id="52" name="Rectangle 51"/>
          <p:cNvSpPr/>
          <p:nvPr/>
        </p:nvSpPr>
        <p:spPr>
          <a:xfrm>
            <a:off x="953256" y="2160124"/>
            <a:ext cx="1592928" cy="1895314"/>
          </a:xfrm>
          <a:prstGeom prst="rect">
            <a:avLst/>
          </a:prstGeom>
          <a:solidFill>
            <a:schemeClr val="bg1">
              <a:lumMod val="50000"/>
            </a:schemeClr>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ZA" dirty="0">
                <a:solidFill>
                  <a:schemeClr val="bg1"/>
                </a:solidFill>
              </a:rPr>
              <a:t>Augmentation of the Rollout of Existing Basic Services</a:t>
            </a:r>
          </a:p>
        </p:txBody>
      </p:sp>
      <p:sp>
        <p:nvSpPr>
          <p:cNvPr id="63" name="Freeform 412"/>
          <p:cNvSpPr>
            <a:spLocks noChangeAspect="1" noEditPoints="1"/>
          </p:cNvSpPr>
          <p:nvPr/>
        </p:nvSpPr>
        <p:spPr bwMode="auto">
          <a:xfrm>
            <a:off x="890516" y="2043392"/>
            <a:ext cx="355965" cy="476033"/>
          </a:xfrm>
          <a:custGeom>
            <a:avLst/>
            <a:gdLst>
              <a:gd name="T0" fmla="*/ 0 w 512"/>
              <a:gd name="T1" fmla="*/ 256 h 512"/>
              <a:gd name="T2" fmla="*/ 512 w 512"/>
              <a:gd name="T3" fmla="*/ 256 h 512"/>
              <a:gd name="T4" fmla="*/ 232 w 512"/>
              <a:gd name="T5" fmla="*/ 296 h 512"/>
              <a:gd name="T6" fmla="*/ 203 w 512"/>
              <a:gd name="T7" fmla="*/ 352 h 512"/>
              <a:gd name="T8" fmla="*/ 203 w 512"/>
              <a:gd name="T9" fmla="*/ 374 h 512"/>
              <a:gd name="T10" fmla="*/ 139 w 512"/>
              <a:gd name="T11" fmla="*/ 367 h 512"/>
              <a:gd name="T12" fmla="*/ 139 w 512"/>
              <a:gd name="T13" fmla="*/ 363 h 512"/>
              <a:gd name="T14" fmla="*/ 149 w 512"/>
              <a:gd name="T15" fmla="*/ 299 h 512"/>
              <a:gd name="T16" fmla="*/ 160 w 512"/>
              <a:gd name="T17" fmla="*/ 337 h 512"/>
              <a:gd name="T18" fmla="*/ 232 w 512"/>
              <a:gd name="T19" fmla="*/ 281 h 512"/>
              <a:gd name="T20" fmla="*/ 232 w 512"/>
              <a:gd name="T21" fmla="*/ 232 h 512"/>
              <a:gd name="T22" fmla="*/ 216 w 512"/>
              <a:gd name="T23" fmla="*/ 232 h 512"/>
              <a:gd name="T24" fmla="*/ 160 w 512"/>
              <a:gd name="T25" fmla="*/ 203 h 512"/>
              <a:gd name="T26" fmla="*/ 139 w 512"/>
              <a:gd name="T27" fmla="*/ 203 h 512"/>
              <a:gd name="T28" fmla="*/ 145 w 512"/>
              <a:gd name="T29" fmla="*/ 140 h 512"/>
              <a:gd name="T30" fmla="*/ 149 w 512"/>
              <a:gd name="T31" fmla="*/ 139 h 512"/>
              <a:gd name="T32" fmla="*/ 213 w 512"/>
              <a:gd name="T33" fmla="*/ 150 h 512"/>
              <a:gd name="T34" fmla="*/ 175 w 512"/>
              <a:gd name="T35" fmla="*/ 160 h 512"/>
              <a:gd name="T36" fmla="*/ 232 w 512"/>
              <a:gd name="T37" fmla="*/ 232 h 512"/>
              <a:gd name="T38" fmla="*/ 373 w 512"/>
              <a:gd name="T39" fmla="*/ 363 h 512"/>
              <a:gd name="T40" fmla="*/ 363 w 512"/>
              <a:gd name="T41" fmla="*/ 374 h 512"/>
              <a:gd name="T42" fmla="*/ 299 w 512"/>
              <a:gd name="T43" fmla="*/ 363 h 512"/>
              <a:gd name="T44" fmla="*/ 337 w 512"/>
              <a:gd name="T45" fmla="*/ 352 h 512"/>
              <a:gd name="T46" fmla="*/ 280 w 512"/>
              <a:gd name="T47" fmla="*/ 281 h 512"/>
              <a:gd name="T48" fmla="*/ 352 w 512"/>
              <a:gd name="T49" fmla="*/ 337 h 512"/>
              <a:gd name="T50" fmla="*/ 363 w 512"/>
              <a:gd name="T51" fmla="*/ 299 h 512"/>
              <a:gd name="T52" fmla="*/ 373 w 512"/>
              <a:gd name="T53" fmla="*/ 363 h 512"/>
              <a:gd name="T54" fmla="*/ 363 w 512"/>
              <a:gd name="T55" fmla="*/ 214 h 512"/>
              <a:gd name="T56" fmla="*/ 352 w 512"/>
              <a:gd name="T57" fmla="*/ 175 h 512"/>
              <a:gd name="T58" fmla="*/ 288 w 512"/>
              <a:gd name="T59" fmla="*/ 235 h 512"/>
              <a:gd name="T60" fmla="*/ 280 w 512"/>
              <a:gd name="T61" fmla="*/ 217 h 512"/>
              <a:gd name="T62" fmla="*/ 309 w 512"/>
              <a:gd name="T63" fmla="*/ 160 h 512"/>
              <a:gd name="T64" fmla="*/ 309 w 512"/>
              <a:gd name="T65" fmla="*/ 139 h 512"/>
              <a:gd name="T66" fmla="*/ 363 w 512"/>
              <a:gd name="T67" fmla="*/ 139 h 512"/>
              <a:gd name="T68" fmla="*/ 373 w 512"/>
              <a:gd name="T69" fmla="*/ 15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256" y="0"/>
                </a:moveTo>
                <a:cubicBezTo>
                  <a:pt x="115" y="0"/>
                  <a:pt x="0" y="115"/>
                  <a:pt x="0" y="256"/>
                </a:cubicBezTo>
                <a:cubicBezTo>
                  <a:pt x="0" y="398"/>
                  <a:pt x="115" y="512"/>
                  <a:pt x="256" y="512"/>
                </a:cubicBezTo>
                <a:cubicBezTo>
                  <a:pt x="397" y="512"/>
                  <a:pt x="512" y="398"/>
                  <a:pt x="512" y="256"/>
                </a:cubicBezTo>
                <a:cubicBezTo>
                  <a:pt x="512" y="115"/>
                  <a:pt x="397" y="0"/>
                  <a:pt x="256" y="0"/>
                </a:cubicBezTo>
                <a:close/>
                <a:moveTo>
                  <a:pt x="232" y="296"/>
                </a:moveTo>
                <a:cubicBezTo>
                  <a:pt x="175" y="352"/>
                  <a:pt x="175" y="352"/>
                  <a:pt x="175" y="352"/>
                </a:cubicBezTo>
                <a:cubicBezTo>
                  <a:pt x="203" y="352"/>
                  <a:pt x="203" y="352"/>
                  <a:pt x="203" y="352"/>
                </a:cubicBezTo>
                <a:cubicBezTo>
                  <a:pt x="209" y="352"/>
                  <a:pt x="213" y="357"/>
                  <a:pt x="213" y="363"/>
                </a:cubicBezTo>
                <a:cubicBezTo>
                  <a:pt x="213" y="369"/>
                  <a:pt x="209" y="374"/>
                  <a:pt x="203" y="374"/>
                </a:cubicBezTo>
                <a:cubicBezTo>
                  <a:pt x="149" y="374"/>
                  <a:pt x="149" y="374"/>
                  <a:pt x="149" y="374"/>
                </a:cubicBezTo>
                <a:cubicBezTo>
                  <a:pt x="145" y="374"/>
                  <a:pt x="141" y="371"/>
                  <a:pt x="139" y="367"/>
                </a:cubicBezTo>
                <a:cubicBezTo>
                  <a:pt x="139" y="366"/>
                  <a:pt x="139" y="365"/>
                  <a:pt x="139" y="363"/>
                </a:cubicBezTo>
                <a:cubicBezTo>
                  <a:pt x="139" y="363"/>
                  <a:pt x="139" y="363"/>
                  <a:pt x="139" y="363"/>
                </a:cubicBezTo>
                <a:cubicBezTo>
                  <a:pt x="139" y="310"/>
                  <a:pt x="139" y="310"/>
                  <a:pt x="139" y="310"/>
                </a:cubicBezTo>
                <a:cubicBezTo>
                  <a:pt x="139" y="304"/>
                  <a:pt x="143" y="299"/>
                  <a:pt x="149" y="299"/>
                </a:cubicBezTo>
                <a:cubicBezTo>
                  <a:pt x="155" y="299"/>
                  <a:pt x="160" y="304"/>
                  <a:pt x="160" y="310"/>
                </a:cubicBezTo>
                <a:cubicBezTo>
                  <a:pt x="160" y="337"/>
                  <a:pt x="160" y="337"/>
                  <a:pt x="160" y="337"/>
                </a:cubicBezTo>
                <a:cubicBezTo>
                  <a:pt x="216" y="281"/>
                  <a:pt x="216" y="281"/>
                  <a:pt x="216" y="281"/>
                </a:cubicBezTo>
                <a:cubicBezTo>
                  <a:pt x="221" y="277"/>
                  <a:pt x="227" y="277"/>
                  <a:pt x="232" y="281"/>
                </a:cubicBezTo>
                <a:cubicBezTo>
                  <a:pt x="236" y="285"/>
                  <a:pt x="236" y="292"/>
                  <a:pt x="232" y="296"/>
                </a:cubicBezTo>
                <a:close/>
                <a:moveTo>
                  <a:pt x="232" y="232"/>
                </a:moveTo>
                <a:cubicBezTo>
                  <a:pt x="229" y="234"/>
                  <a:pt x="227" y="235"/>
                  <a:pt x="224" y="235"/>
                </a:cubicBezTo>
                <a:cubicBezTo>
                  <a:pt x="221" y="235"/>
                  <a:pt x="219" y="234"/>
                  <a:pt x="216" y="232"/>
                </a:cubicBezTo>
                <a:cubicBezTo>
                  <a:pt x="160" y="175"/>
                  <a:pt x="160" y="175"/>
                  <a:pt x="160" y="175"/>
                </a:cubicBezTo>
                <a:cubicBezTo>
                  <a:pt x="160" y="203"/>
                  <a:pt x="160" y="203"/>
                  <a:pt x="160" y="203"/>
                </a:cubicBezTo>
                <a:cubicBezTo>
                  <a:pt x="160" y="209"/>
                  <a:pt x="155" y="214"/>
                  <a:pt x="149" y="214"/>
                </a:cubicBezTo>
                <a:cubicBezTo>
                  <a:pt x="143" y="214"/>
                  <a:pt x="139" y="209"/>
                  <a:pt x="139" y="203"/>
                </a:cubicBezTo>
                <a:cubicBezTo>
                  <a:pt x="139" y="150"/>
                  <a:pt x="139" y="150"/>
                  <a:pt x="139" y="150"/>
                </a:cubicBezTo>
                <a:cubicBezTo>
                  <a:pt x="139" y="145"/>
                  <a:pt x="141" y="141"/>
                  <a:pt x="145" y="140"/>
                </a:cubicBezTo>
                <a:cubicBezTo>
                  <a:pt x="147" y="139"/>
                  <a:pt x="148" y="139"/>
                  <a:pt x="149" y="139"/>
                </a:cubicBezTo>
                <a:cubicBezTo>
                  <a:pt x="149" y="139"/>
                  <a:pt x="149" y="139"/>
                  <a:pt x="149" y="139"/>
                </a:cubicBezTo>
                <a:cubicBezTo>
                  <a:pt x="203" y="139"/>
                  <a:pt x="203" y="139"/>
                  <a:pt x="203" y="139"/>
                </a:cubicBezTo>
                <a:cubicBezTo>
                  <a:pt x="209" y="139"/>
                  <a:pt x="213" y="144"/>
                  <a:pt x="213" y="150"/>
                </a:cubicBezTo>
                <a:cubicBezTo>
                  <a:pt x="213" y="156"/>
                  <a:pt x="209" y="160"/>
                  <a:pt x="203" y="160"/>
                </a:cubicBezTo>
                <a:cubicBezTo>
                  <a:pt x="175" y="160"/>
                  <a:pt x="175" y="160"/>
                  <a:pt x="175" y="160"/>
                </a:cubicBezTo>
                <a:cubicBezTo>
                  <a:pt x="232" y="217"/>
                  <a:pt x="232" y="217"/>
                  <a:pt x="232" y="217"/>
                </a:cubicBezTo>
                <a:cubicBezTo>
                  <a:pt x="236" y="221"/>
                  <a:pt x="236" y="228"/>
                  <a:pt x="232" y="232"/>
                </a:cubicBezTo>
                <a:close/>
                <a:moveTo>
                  <a:pt x="373" y="363"/>
                </a:moveTo>
                <a:cubicBezTo>
                  <a:pt x="373" y="363"/>
                  <a:pt x="373" y="363"/>
                  <a:pt x="373" y="363"/>
                </a:cubicBezTo>
                <a:cubicBezTo>
                  <a:pt x="373" y="365"/>
                  <a:pt x="373" y="366"/>
                  <a:pt x="373" y="367"/>
                </a:cubicBezTo>
                <a:cubicBezTo>
                  <a:pt x="371" y="371"/>
                  <a:pt x="367" y="374"/>
                  <a:pt x="363" y="374"/>
                </a:cubicBezTo>
                <a:cubicBezTo>
                  <a:pt x="309" y="374"/>
                  <a:pt x="309" y="374"/>
                  <a:pt x="309" y="374"/>
                </a:cubicBezTo>
                <a:cubicBezTo>
                  <a:pt x="303" y="374"/>
                  <a:pt x="299" y="369"/>
                  <a:pt x="299" y="363"/>
                </a:cubicBezTo>
                <a:cubicBezTo>
                  <a:pt x="299" y="357"/>
                  <a:pt x="303" y="352"/>
                  <a:pt x="309" y="352"/>
                </a:cubicBezTo>
                <a:cubicBezTo>
                  <a:pt x="337" y="352"/>
                  <a:pt x="337" y="352"/>
                  <a:pt x="337" y="352"/>
                </a:cubicBezTo>
                <a:cubicBezTo>
                  <a:pt x="280" y="296"/>
                  <a:pt x="280" y="296"/>
                  <a:pt x="280" y="296"/>
                </a:cubicBezTo>
                <a:cubicBezTo>
                  <a:pt x="276" y="292"/>
                  <a:pt x="276" y="285"/>
                  <a:pt x="280" y="281"/>
                </a:cubicBezTo>
                <a:cubicBezTo>
                  <a:pt x="285" y="277"/>
                  <a:pt x="291" y="277"/>
                  <a:pt x="296" y="281"/>
                </a:cubicBezTo>
                <a:cubicBezTo>
                  <a:pt x="352" y="337"/>
                  <a:pt x="352" y="337"/>
                  <a:pt x="352" y="337"/>
                </a:cubicBezTo>
                <a:cubicBezTo>
                  <a:pt x="352" y="310"/>
                  <a:pt x="352" y="310"/>
                  <a:pt x="352" y="310"/>
                </a:cubicBezTo>
                <a:cubicBezTo>
                  <a:pt x="352" y="304"/>
                  <a:pt x="357" y="299"/>
                  <a:pt x="363" y="299"/>
                </a:cubicBezTo>
                <a:cubicBezTo>
                  <a:pt x="369" y="299"/>
                  <a:pt x="373" y="304"/>
                  <a:pt x="373" y="310"/>
                </a:cubicBezTo>
                <a:lnTo>
                  <a:pt x="373" y="363"/>
                </a:lnTo>
                <a:close/>
                <a:moveTo>
                  <a:pt x="373" y="203"/>
                </a:moveTo>
                <a:cubicBezTo>
                  <a:pt x="373" y="209"/>
                  <a:pt x="369" y="214"/>
                  <a:pt x="363" y="214"/>
                </a:cubicBezTo>
                <a:cubicBezTo>
                  <a:pt x="357" y="214"/>
                  <a:pt x="352" y="209"/>
                  <a:pt x="352" y="203"/>
                </a:cubicBezTo>
                <a:cubicBezTo>
                  <a:pt x="352" y="175"/>
                  <a:pt x="352" y="175"/>
                  <a:pt x="352" y="175"/>
                </a:cubicBezTo>
                <a:cubicBezTo>
                  <a:pt x="296" y="232"/>
                  <a:pt x="296" y="232"/>
                  <a:pt x="296" y="232"/>
                </a:cubicBezTo>
                <a:cubicBezTo>
                  <a:pt x="293" y="234"/>
                  <a:pt x="291" y="235"/>
                  <a:pt x="288" y="235"/>
                </a:cubicBezTo>
                <a:cubicBezTo>
                  <a:pt x="285" y="235"/>
                  <a:pt x="283" y="234"/>
                  <a:pt x="280" y="232"/>
                </a:cubicBezTo>
                <a:cubicBezTo>
                  <a:pt x="276" y="228"/>
                  <a:pt x="276" y="221"/>
                  <a:pt x="280" y="217"/>
                </a:cubicBezTo>
                <a:cubicBezTo>
                  <a:pt x="337" y="160"/>
                  <a:pt x="337" y="160"/>
                  <a:pt x="337" y="160"/>
                </a:cubicBezTo>
                <a:cubicBezTo>
                  <a:pt x="309" y="160"/>
                  <a:pt x="309" y="160"/>
                  <a:pt x="309" y="160"/>
                </a:cubicBezTo>
                <a:cubicBezTo>
                  <a:pt x="303" y="160"/>
                  <a:pt x="299" y="156"/>
                  <a:pt x="299" y="150"/>
                </a:cubicBezTo>
                <a:cubicBezTo>
                  <a:pt x="299" y="144"/>
                  <a:pt x="303" y="139"/>
                  <a:pt x="309" y="139"/>
                </a:cubicBezTo>
                <a:cubicBezTo>
                  <a:pt x="363" y="139"/>
                  <a:pt x="363" y="139"/>
                  <a:pt x="363" y="139"/>
                </a:cubicBezTo>
                <a:cubicBezTo>
                  <a:pt x="363" y="139"/>
                  <a:pt x="363" y="139"/>
                  <a:pt x="363" y="139"/>
                </a:cubicBezTo>
                <a:cubicBezTo>
                  <a:pt x="364" y="139"/>
                  <a:pt x="365" y="139"/>
                  <a:pt x="367" y="140"/>
                </a:cubicBezTo>
                <a:cubicBezTo>
                  <a:pt x="371" y="141"/>
                  <a:pt x="373" y="145"/>
                  <a:pt x="373" y="150"/>
                </a:cubicBezTo>
                <a:lnTo>
                  <a:pt x="373" y="203"/>
                </a:lnTo>
                <a:close/>
              </a:path>
            </a:pathLst>
          </a:custGeom>
          <a:solidFill>
            <a:schemeClr val="bg2">
              <a:lumMod val="50000"/>
            </a:schemeClr>
          </a:solidFill>
          <a:ln>
            <a:solidFill>
              <a:schemeClr val="bg1"/>
            </a:solidFill>
          </a:ln>
          <a:extLst/>
        </p:spPr>
        <p:txBody>
          <a:bodyPr vert="horz" wrap="square" lIns="91440" tIns="45720" rIns="91440" bIns="45720" numCol="1" anchor="t" anchorCtr="0" compatLnSpc="1">
            <a:prstTxWarp prst="textNoShape">
              <a:avLst/>
            </a:prstTxWarp>
          </a:bodyPr>
          <a:lstStyle/>
          <a:p>
            <a:endParaRPr lang="en-GB" sz="1400"/>
          </a:p>
        </p:txBody>
      </p:sp>
      <p:sp>
        <p:nvSpPr>
          <p:cNvPr id="65" name="Rectangle 64"/>
          <p:cNvSpPr/>
          <p:nvPr/>
        </p:nvSpPr>
        <p:spPr>
          <a:xfrm>
            <a:off x="3010631" y="2160124"/>
            <a:ext cx="1690596" cy="1889811"/>
          </a:xfrm>
          <a:prstGeom prst="rect">
            <a:avLst/>
          </a:prstGeom>
          <a:solidFill>
            <a:schemeClr val="tx1">
              <a:lumMod val="65000"/>
              <a:lumOff val="35000"/>
            </a:schemeClr>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ZA" b="1" dirty="0"/>
              <a:t>Promoting and Protecting the rights of Persons Living under Insecure Tenure</a:t>
            </a:r>
            <a:endParaRPr lang="en-ZA" dirty="0">
              <a:solidFill>
                <a:schemeClr val="bg1"/>
              </a:solidFill>
            </a:endParaRPr>
          </a:p>
        </p:txBody>
      </p:sp>
      <p:sp>
        <p:nvSpPr>
          <p:cNvPr id="66" name="Freeform 370"/>
          <p:cNvSpPr>
            <a:spLocks noChangeAspect="1" noEditPoints="1"/>
          </p:cNvSpPr>
          <p:nvPr/>
        </p:nvSpPr>
        <p:spPr bwMode="auto">
          <a:xfrm>
            <a:off x="2958300" y="2042716"/>
            <a:ext cx="357009" cy="476033"/>
          </a:xfrm>
          <a:custGeom>
            <a:avLst/>
            <a:gdLst>
              <a:gd name="T0" fmla="*/ 371 w 512"/>
              <a:gd name="T1" fmla="*/ 202 h 512"/>
              <a:gd name="T2" fmla="*/ 309 w 512"/>
              <a:gd name="T3" fmla="*/ 202 h 512"/>
              <a:gd name="T4" fmla="*/ 309 w 512"/>
              <a:gd name="T5" fmla="*/ 140 h 512"/>
              <a:gd name="T6" fmla="*/ 371 w 512"/>
              <a:gd name="T7" fmla="*/ 202 h 512"/>
              <a:gd name="T8" fmla="*/ 245 w 512"/>
              <a:gd name="T9" fmla="*/ 256 h 512"/>
              <a:gd name="T10" fmla="*/ 245 w 512"/>
              <a:gd name="T11" fmla="*/ 150 h 512"/>
              <a:gd name="T12" fmla="*/ 149 w 512"/>
              <a:gd name="T13" fmla="*/ 256 h 512"/>
              <a:gd name="T14" fmla="*/ 256 w 512"/>
              <a:gd name="T15" fmla="*/ 362 h 512"/>
              <a:gd name="T16" fmla="*/ 362 w 512"/>
              <a:gd name="T17" fmla="*/ 266 h 512"/>
              <a:gd name="T18" fmla="*/ 256 w 512"/>
              <a:gd name="T19" fmla="*/ 266 h 512"/>
              <a:gd name="T20" fmla="*/ 245 w 512"/>
              <a:gd name="T21" fmla="*/ 256 h 512"/>
              <a:gd name="T22" fmla="*/ 512 w 512"/>
              <a:gd name="T23" fmla="*/ 256 h 512"/>
              <a:gd name="T24" fmla="*/ 256 w 512"/>
              <a:gd name="T25" fmla="*/ 512 h 512"/>
              <a:gd name="T26" fmla="*/ 0 w 512"/>
              <a:gd name="T27" fmla="*/ 256 h 512"/>
              <a:gd name="T28" fmla="*/ 256 w 512"/>
              <a:gd name="T29" fmla="*/ 0 h 512"/>
              <a:gd name="T30" fmla="*/ 512 w 512"/>
              <a:gd name="T31" fmla="*/ 256 h 512"/>
              <a:gd name="T32" fmla="*/ 384 w 512"/>
              <a:gd name="T33" fmla="*/ 256 h 512"/>
              <a:gd name="T34" fmla="*/ 373 w 512"/>
              <a:gd name="T35" fmla="*/ 245 h 512"/>
              <a:gd name="T36" fmla="*/ 266 w 512"/>
              <a:gd name="T37" fmla="*/ 245 h 512"/>
              <a:gd name="T38" fmla="*/ 266 w 512"/>
              <a:gd name="T39" fmla="*/ 138 h 512"/>
              <a:gd name="T40" fmla="*/ 256 w 512"/>
              <a:gd name="T41" fmla="*/ 128 h 512"/>
              <a:gd name="T42" fmla="*/ 128 w 512"/>
              <a:gd name="T43" fmla="*/ 256 h 512"/>
              <a:gd name="T44" fmla="*/ 256 w 512"/>
              <a:gd name="T45" fmla="*/ 384 h 512"/>
              <a:gd name="T46" fmla="*/ 384 w 512"/>
              <a:gd name="T47" fmla="*/ 256 h 512"/>
              <a:gd name="T48" fmla="*/ 397 w 512"/>
              <a:gd name="T49" fmla="*/ 210 h 512"/>
              <a:gd name="T50" fmla="*/ 302 w 512"/>
              <a:gd name="T51" fmla="*/ 115 h 512"/>
              <a:gd name="T52" fmla="*/ 292 w 512"/>
              <a:gd name="T53" fmla="*/ 116 h 512"/>
              <a:gd name="T54" fmla="*/ 288 w 512"/>
              <a:gd name="T55" fmla="*/ 125 h 512"/>
              <a:gd name="T56" fmla="*/ 288 w 512"/>
              <a:gd name="T57" fmla="*/ 213 h 512"/>
              <a:gd name="T58" fmla="*/ 298 w 512"/>
              <a:gd name="T59" fmla="*/ 224 h 512"/>
              <a:gd name="T60" fmla="*/ 386 w 512"/>
              <a:gd name="T61" fmla="*/ 224 h 512"/>
              <a:gd name="T62" fmla="*/ 395 w 512"/>
              <a:gd name="T63" fmla="*/ 219 h 512"/>
              <a:gd name="T64" fmla="*/ 397 w 512"/>
              <a:gd name="T65" fmla="*/ 21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2" h="512">
                <a:moveTo>
                  <a:pt x="371" y="202"/>
                </a:moveTo>
                <a:cubicBezTo>
                  <a:pt x="309" y="202"/>
                  <a:pt x="309" y="202"/>
                  <a:pt x="309" y="202"/>
                </a:cubicBezTo>
                <a:cubicBezTo>
                  <a:pt x="309" y="140"/>
                  <a:pt x="309" y="140"/>
                  <a:pt x="309" y="140"/>
                </a:cubicBezTo>
                <a:cubicBezTo>
                  <a:pt x="336" y="153"/>
                  <a:pt x="358" y="175"/>
                  <a:pt x="371" y="202"/>
                </a:cubicBezTo>
                <a:close/>
                <a:moveTo>
                  <a:pt x="245" y="256"/>
                </a:moveTo>
                <a:cubicBezTo>
                  <a:pt x="245" y="150"/>
                  <a:pt x="245" y="150"/>
                  <a:pt x="245" y="150"/>
                </a:cubicBezTo>
                <a:cubicBezTo>
                  <a:pt x="191" y="155"/>
                  <a:pt x="149" y="200"/>
                  <a:pt x="149" y="256"/>
                </a:cubicBezTo>
                <a:cubicBezTo>
                  <a:pt x="149" y="314"/>
                  <a:pt x="197" y="362"/>
                  <a:pt x="256" y="362"/>
                </a:cubicBezTo>
                <a:cubicBezTo>
                  <a:pt x="311" y="362"/>
                  <a:pt x="356" y="320"/>
                  <a:pt x="362" y="266"/>
                </a:cubicBezTo>
                <a:cubicBezTo>
                  <a:pt x="256" y="266"/>
                  <a:pt x="256" y="266"/>
                  <a:pt x="256" y="266"/>
                </a:cubicBezTo>
                <a:cubicBezTo>
                  <a:pt x="250" y="266"/>
                  <a:pt x="245" y="262"/>
                  <a:pt x="245" y="256"/>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84" y="256"/>
                </a:moveTo>
                <a:cubicBezTo>
                  <a:pt x="384" y="250"/>
                  <a:pt x="379" y="245"/>
                  <a:pt x="373" y="245"/>
                </a:cubicBezTo>
                <a:cubicBezTo>
                  <a:pt x="266" y="245"/>
                  <a:pt x="266" y="245"/>
                  <a:pt x="266" y="245"/>
                </a:cubicBezTo>
                <a:cubicBezTo>
                  <a:pt x="266" y="138"/>
                  <a:pt x="266" y="138"/>
                  <a:pt x="266" y="138"/>
                </a:cubicBezTo>
                <a:cubicBezTo>
                  <a:pt x="266" y="132"/>
                  <a:pt x="262" y="128"/>
                  <a:pt x="256" y="128"/>
                </a:cubicBezTo>
                <a:cubicBezTo>
                  <a:pt x="185" y="128"/>
                  <a:pt x="128" y="185"/>
                  <a:pt x="128" y="256"/>
                </a:cubicBezTo>
                <a:cubicBezTo>
                  <a:pt x="128" y="326"/>
                  <a:pt x="185" y="384"/>
                  <a:pt x="256" y="384"/>
                </a:cubicBezTo>
                <a:cubicBezTo>
                  <a:pt x="326" y="384"/>
                  <a:pt x="384" y="326"/>
                  <a:pt x="384" y="256"/>
                </a:cubicBezTo>
                <a:close/>
                <a:moveTo>
                  <a:pt x="397" y="210"/>
                </a:moveTo>
                <a:cubicBezTo>
                  <a:pt x="382" y="165"/>
                  <a:pt x="347" y="129"/>
                  <a:pt x="302" y="115"/>
                </a:cubicBezTo>
                <a:cubicBezTo>
                  <a:pt x="298" y="114"/>
                  <a:pt x="295" y="114"/>
                  <a:pt x="292" y="116"/>
                </a:cubicBezTo>
                <a:cubicBezTo>
                  <a:pt x="289" y="118"/>
                  <a:pt x="288" y="122"/>
                  <a:pt x="288" y="125"/>
                </a:cubicBezTo>
                <a:cubicBezTo>
                  <a:pt x="288" y="213"/>
                  <a:pt x="288" y="213"/>
                  <a:pt x="288" y="213"/>
                </a:cubicBezTo>
                <a:cubicBezTo>
                  <a:pt x="288" y="219"/>
                  <a:pt x="292" y="224"/>
                  <a:pt x="298" y="224"/>
                </a:cubicBezTo>
                <a:cubicBezTo>
                  <a:pt x="386" y="224"/>
                  <a:pt x="386" y="224"/>
                  <a:pt x="386" y="224"/>
                </a:cubicBezTo>
                <a:cubicBezTo>
                  <a:pt x="390" y="224"/>
                  <a:pt x="393" y="222"/>
                  <a:pt x="395" y="219"/>
                </a:cubicBezTo>
                <a:cubicBezTo>
                  <a:pt x="397" y="217"/>
                  <a:pt x="398" y="213"/>
                  <a:pt x="397" y="210"/>
                </a:cubicBezTo>
                <a:close/>
              </a:path>
            </a:pathLst>
          </a:custGeom>
          <a:solidFill>
            <a:schemeClr val="accent6">
              <a:lumMod val="75000"/>
            </a:schemeClr>
          </a:solidFill>
          <a:ln>
            <a:solidFill>
              <a:schemeClr val="bg1"/>
            </a:solid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prstClr val="black"/>
              </a:solidFill>
              <a:effectLst/>
              <a:uLnTx/>
              <a:uFillTx/>
              <a:latin typeface="Verdana"/>
            </a:endParaRPr>
          </a:p>
        </p:txBody>
      </p:sp>
      <p:sp>
        <p:nvSpPr>
          <p:cNvPr id="67" name="Rectangle 66"/>
          <p:cNvSpPr/>
          <p:nvPr/>
        </p:nvSpPr>
        <p:spPr>
          <a:xfrm>
            <a:off x="5158059" y="2181918"/>
            <a:ext cx="1592929" cy="1867494"/>
          </a:xfrm>
          <a:prstGeom prst="rect">
            <a:avLst/>
          </a:prstGeom>
          <a:solidFill>
            <a:schemeClr val="accent2">
              <a:lumMod val="60000"/>
              <a:lumOff val="40000"/>
            </a:schemeClr>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National Agricultural Decent Work Programme</a:t>
            </a:r>
          </a:p>
        </p:txBody>
      </p:sp>
      <p:sp>
        <p:nvSpPr>
          <p:cNvPr id="68" name="Freeform 10"/>
          <p:cNvSpPr>
            <a:spLocks noEditPoints="1"/>
          </p:cNvSpPr>
          <p:nvPr/>
        </p:nvSpPr>
        <p:spPr bwMode="auto">
          <a:xfrm>
            <a:off x="5121403" y="2033051"/>
            <a:ext cx="357009" cy="476033"/>
          </a:xfrm>
          <a:custGeom>
            <a:avLst/>
            <a:gdLst>
              <a:gd name="T0" fmla="*/ 0 w 384"/>
              <a:gd name="T1" fmla="*/ 192 h 384"/>
              <a:gd name="T2" fmla="*/ 384 w 384"/>
              <a:gd name="T3" fmla="*/ 192 h 384"/>
              <a:gd name="T4" fmla="*/ 272 w 384"/>
              <a:gd name="T5" fmla="*/ 72 h 384"/>
              <a:gd name="T6" fmla="*/ 272 w 384"/>
              <a:gd name="T7" fmla="*/ 120 h 384"/>
              <a:gd name="T8" fmla="*/ 272 w 384"/>
              <a:gd name="T9" fmla="*/ 72 h 384"/>
              <a:gd name="T10" fmla="*/ 216 w 384"/>
              <a:gd name="T11" fmla="*/ 96 h 384"/>
              <a:gd name="T12" fmla="*/ 168 w 384"/>
              <a:gd name="T13" fmla="*/ 96 h 384"/>
              <a:gd name="T14" fmla="*/ 112 w 384"/>
              <a:gd name="T15" fmla="*/ 72 h 384"/>
              <a:gd name="T16" fmla="*/ 112 w 384"/>
              <a:gd name="T17" fmla="*/ 120 h 384"/>
              <a:gd name="T18" fmla="*/ 112 w 384"/>
              <a:gd name="T19" fmla="*/ 72 h 384"/>
              <a:gd name="T20" fmla="*/ 136 w 384"/>
              <a:gd name="T21" fmla="*/ 216 h 384"/>
              <a:gd name="T22" fmla="*/ 128 w 384"/>
              <a:gd name="T23" fmla="*/ 296 h 384"/>
              <a:gd name="T24" fmla="*/ 120 w 384"/>
              <a:gd name="T25" fmla="*/ 216 h 384"/>
              <a:gd name="T26" fmla="*/ 104 w 384"/>
              <a:gd name="T27" fmla="*/ 288 h 384"/>
              <a:gd name="T28" fmla="*/ 88 w 384"/>
              <a:gd name="T29" fmla="*/ 288 h 384"/>
              <a:gd name="T30" fmla="*/ 80 w 384"/>
              <a:gd name="T31" fmla="*/ 208 h 384"/>
              <a:gd name="T32" fmla="*/ 88 w 384"/>
              <a:gd name="T33" fmla="*/ 136 h 384"/>
              <a:gd name="T34" fmla="*/ 144 w 384"/>
              <a:gd name="T35" fmla="*/ 144 h 384"/>
              <a:gd name="T36" fmla="*/ 224 w 384"/>
              <a:gd name="T37" fmla="*/ 208 h 384"/>
              <a:gd name="T38" fmla="*/ 216 w 384"/>
              <a:gd name="T39" fmla="*/ 288 h 384"/>
              <a:gd name="T40" fmla="*/ 200 w 384"/>
              <a:gd name="T41" fmla="*/ 288 h 384"/>
              <a:gd name="T42" fmla="*/ 184 w 384"/>
              <a:gd name="T43" fmla="*/ 216 h 384"/>
              <a:gd name="T44" fmla="*/ 176 w 384"/>
              <a:gd name="T45" fmla="*/ 296 h 384"/>
              <a:gd name="T46" fmla="*/ 168 w 384"/>
              <a:gd name="T47" fmla="*/ 216 h 384"/>
              <a:gd name="T48" fmla="*/ 160 w 384"/>
              <a:gd name="T49" fmla="*/ 144 h 384"/>
              <a:gd name="T50" fmla="*/ 216 w 384"/>
              <a:gd name="T51" fmla="*/ 136 h 384"/>
              <a:gd name="T52" fmla="*/ 224 w 384"/>
              <a:gd name="T53" fmla="*/ 208 h 384"/>
              <a:gd name="T54" fmla="*/ 296 w 384"/>
              <a:gd name="T55" fmla="*/ 232 h 384"/>
              <a:gd name="T56" fmla="*/ 288 w 384"/>
              <a:gd name="T57" fmla="*/ 296 h 384"/>
              <a:gd name="T58" fmla="*/ 280 w 384"/>
              <a:gd name="T59" fmla="*/ 232 h 384"/>
              <a:gd name="T60" fmla="*/ 264 w 384"/>
              <a:gd name="T61" fmla="*/ 288 h 384"/>
              <a:gd name="T62" fmla="*/ 248 w 384"/>
              <a:gd name="T63" fmla="*/ 288 h 384"/>
              <a:gd name="T64" fmla="*/ 241 w 384"/>
              <a:gd name="T65" fmla="*/ 229 h 384"/>
              <a:gd name="T66" fmla="*/ 256 w 384"/>
              <a:gd name="T67" fmla="*/ 142 h 384"/>
              <a:gd name="T68" fmla="*/ 280 w 384"/>
              <a:gd name="T69" fmla="*/ 136 h 384"/>
              <a:gd name="T70" fmla="*/ 304 w 384"/>
              <a:gd name="T71" fmla="*/ 222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272" y="72"/>
                </a:moveTo>
                <a:cubicBezTo>
                  <a:pt x="285" y="72"/>
                  <a:pt x="296" y="82"/>
                  <a:pt x="296" y="96"/>
                </a:cubicBezTo>
                <a:cubicBezTo>
                  <a:pt x="296" y="109"/>
                  <a:pt x="285" y="120"/>
                  <a:pt x="272" y="120"/>
                </a:cubicBezTo>
                <a:cubicBezTo>
                  <a:pt x="258" y="120"/>
                  <a:pt x="248" y="109"/>
                  <a:pt x="248" y="96"/>
                </a:cubicBezTo>
                <a:cubicBezTo>
                  <a:pt x="248" y="82"/>
                  <a:pt x="258" y="72"/>
                  <a:pt x="272" y="72"/>
                </a:cubicBezTo>
                <a:close/>
                <a:moveTo>
                  <a:pt x="192" y="72"/>
                </a:moveTo>
                <a:cubicBezTo>
                  <a:pt x="205" y="72"/>
                  <a:pt x="216" y="82"/>
                  <a:pt x="216" y="96"/>
                </a:cubicBezTo>
                <a:cubicBezTo>
                  <a:pt x="216" y="109"/>
                  <a:pt x="205" y="120"/>
                  <a:pt x="192" y="120"/>
                </a:cubicBezTo>
                <a:cubicBezTo>
                  <a:pt x="178" y="120"/>
                  <a:pt x="168" y="109"/>
                  <a:pt x="168" y="96"/>
                </a:cubicBezTo>
                <a:cubicBezTo>
                  <a:pt x="168" y="82"/>
                  <a:pt x="178" y="72"/>
                  <a:pt x="192" y="72"/>
                </a:cubicBezTo>
                <a:close/>
                <a:moveTo>
                  <a:pt x="112" y="72"/>
                </a:moveTo>
                <a:cubicBezTo>
                  <a:pt x="125" y="72"/>
                  <a:pt x="136" y="82"/>
                  <a:pt x="136" y="96"/>
                </a:cubicBezTo>
                <a:cubicBezTo>
                  <a:pt x="136" y="109"/>
                  <a:pt x="125" y="120"/>
                  <a:pt x="112" y="120"/>
                </a:cubicBezTo>
                <a:cubicBezTo>
                  <a:pt x="98" y="120"/>
                  <a:pt x="88" y="109"/>
                  <a:pt x="88" y="96"/>
                </a:cubicBezTo>
                <a:cubicBezTo>
                  <a:pt x="88" y="82"/>
                  <a:pt x="98" y="72"/>
                  <a:pt x="112" y="72"/>
                </a:cubicBezTo>
                <a:close/>
                <a:moveTo>
                  <a:pt x="144" y="208"/>
                </a:moveTo>
                <a:cubicBezTo>
                  <a:pt x="144" y="212"/>
                  <a:pt x="140" y="216"/>
                  <a:pt x="136" y="216"/>
                </a:cubicBezTo>
                <a:cubicBezTo>
                  <a:pt x="136" y="288"/>
                  <a:pt x="136" y="288"/>
                  <a:pt x="136" y="288"/>
                </a:cubicBezTo>
                <a:cubicBezTo>
                  <a:pt x="136" y="292"/>
                  <a:pt x="132" y="296"/>
                  <a:pt x="128" y="296"/>
                </a:cubicBezTo>
                <a:cubicBezTo>
                  <a:pt x="123" y="296"/>
                  <a:pt x="120" y="292"/>
                  <a:pt x="120" y="288"/>
                </a:cubicBezTo>
                <a:cubicBezTo>
                  <a:pt x="120" y="216"/>
                  <a:pt x="120" y="216"/>
                  <a:pt x="120" y="216"/>
                </a:cubicBezTo>
                <a:cubicBezTo>
                  <a:pt x="104" y="216"/>
                  <a:pt x="104" y="216"/>
                  <a:pt x="104" y="216"/>
                </a:cubicBezTo>
                <a:cubicBezTo>
                  <a:pt x="104" y="288"/>
                  <a:pt x="104" y="288"/>
                  <a:pt x="104" y="288"/>
                </a:cubicBezTo>
                <a:cubicBezTo>
                  <a:pt x="104" y="292"/>
                  <a:pt x="100" y="296"/>
                  <a:pt x="96" y="296"/>
                </a:cubicBezTo>
                <a:cubicBezTo>
                  <a:pt x="91" y="296"/>
                  <a:pt x="88" y="292"/>
                  <a:pt x="88" y="288"/>
                </a:cubicBezTo>
                <a:cubicBezTo>
                  <a:pt x="88" y="216"/>
                  <a:pt x="88" y="216"/>
                  <a:pt x="88" y="216"/>
                </a:cubicBezTo>
                <a:cubicBezTo>
                  <a:pt x="84" y="216"/>
                  <a:pt x="80" y="212"/>
                  <a:pt x="80" y="208"/>
                </a:cubicBezTo>
                <a:cubicBezTo>
                  <a:pt x="80" y="144"/>
                  <a:pt x="80" y="144"/>
                  <a:pt x="80" y="144"/>
                </a:cubicBezTo>
                <a:cubicBezTo>
                  <a:pt x="80" y="139"/>
                  <a:pt x="83" y="136"/>
                  <a:pt x="88" y="136"/>
                </a:cubicBezTo>
                <a:cubicBezTo>
                  <a:pt x="136" y="136"/>
                  <a:pt x="136" y="136"/>
                  <a:pt x="136" y="136"/>
                </a:cubicBezTo>
                <a:cubicBezTo>
                  <a:pt x="140" y="136"/>
                  <a:pt x="144" y="139"/>
                  <a:pt x="144" y="144"/>
                </a:cubicBezTo>
                <a:lnTo>
                  <a:pt x="144" y="208"/>
                </a:lnTo>
                <a:close/>
                <a:moveTo>
                  <a:pt x="224" y="208"/>
                </a:moveTo>
                <a:cubicBezTo>
                  <a:pt x="224" y="212"/>
                  <a:pt x="224" y="216"/>
                  <a:pt x="216" y="216"/>
                </a:cubicBezTo>
                <a:cubicBezTo>
                  <a:pt x="216" y="288"/>
                  <a:pt x="216" y="288"/>
                  <a:pt x="216" y="288"/>
                </a:cubicBezTo>
                <a:cubicBezTo>
                  <a:pt x="216" y="292"/>
                  <a:pt x="212" y="296"/>
                  <a:pt x="208" y="296"/>
                </a:cubicBezTo>
                <a:cubicBezTo>
                  <a:pt x="203" y="296"/>
                  <a:pt x="200" y="292"/>
                  <a:pt x="200" y="288"/>
                </a:cubicBezTo>
                <a:cubicBezTo>
                  <a:pt x="200" y="216"/>
                  <a:pt x="200" y="216"/>
                  <a:pt x="200" y="216"/>
                </a:cubicBezTo>
                <a:cubicBezTo>
                  <a:pt x="184" y="216"/>
                  <a:pt x="184" y="216"/>
                  <a:pt x="184" y="216"/>
                </a:cubicBezTo>
                <a:cubicBezTo>
                  <a:pt x="184" y="288"/>
                  <a:pt x="184" y="288"/>
                  <a:pt x="184" y="288"/>
                </a:cubicBezTo>
                <a:cubicBezTo>
                  <a:pt x="184" y="292"/>
                  <a:pt x="180" y="296"/>
                  <a:pt x="176" y="296"/>
                </a:cubicBezTo>
                <a:cubicBezTo>
                  <a:pt x="171" y="296"/>
                  <a:pt x="168" y="292"/>
                  <a:pt x="168" y="288"/>
                </a:cubicBezTo>
                <a:cubicBezTo>
                  <a:pt x="168" y="216"/>
                  <a:pt x="168" y="216"/>
                  <a:pt x="168" y="216"/>
                </a:cubicBezTo>
                <a:cubicBezTo>
                  <a:pt x="160" y="216"/>
                  <a:pt x="160" y="212"/>
                  <a:pt x="160" y="208"/>
                </a:cubicBezTo>
                <a:cubicBezTo>
                  <a:pt x="160" y="144"/>
                  <a:pt x="160" y="144"/>
                  <a:pt x="160" y="144"/>
                </a:cubicBezTo>
                <a:cubicBezTo>
                  <a:pt x="160" y="139"/>
                  <a:pt x="163" y="136"/>
                  <a:pt x="168" y="136"/>
                </a:cubicBezTo>
                <a:cubicBezTo>
                  <a:pt x="216" y="136"/>
                  <a:pt x="216" y="136"/>
                  <a:pt x="216" y="136"/>
                </a:cubicBezTo>
                <a:cubicBezTo>
                  <a:pt x="220" y="136"/>
                  <a:pt x="224" y="139"/>
                  <a:pt x="224" y="144"/>
                </a:cubicBezTo>
                <a:lnTo>
                  <a:pt x="224" y="208"/>
                </a:lnTo>
                <a:close/>
                <a:moveTo>
                  <a:pt x="302" y="229"/>
                </a:moveTo>
                <a:cubicBezTo>
                  <a:pt x="300" y="231"/>
                  <a:pt x="296" y="232"/>
                  <a:pt x="296" y="232"/>
                </a:cubicBezTo>
                <a:cubicBezTo>
                  <a:pt x="296" y="288"/>
                  <a:pt x="296" y="288"/>
                  <a:pt x="296" y="288"/>
                </a:cubicBezTo>
                <a:cubicBezTo>
                  <a:pt x="296" y="292"/>
                  <a:pt x="292" y="296"/>
                  <a:pt x="288" y="296"/>
                </a:cubicBezTo>
                <a:cubicBezTo>
                  <a:pt x="283" y="296"/>
                  <a:pt x="280" y="292"/>
                  <a:pt x="280" y="288"/>
                </a:cubicBezTo>
                <a:cubicBezTo>
                  <a:pt x="280" y="232"/>
                  <a:pt x="280" y="232"/>
                  <a:pt x="280" y="232"/>
                </a:cubicBezTo>
                <a:cubicBezTo>
                  <a:pt x="264" y="232"/>
                  <a:pt x="264" y="232"/>
                  <a:pt x="264" y="232"/>
                </a:cubicBezTo>
                <a:cubicBezTo>
                  <a:pt x="264" y="288"/>
                  <a:pt x="264" y="288"/>
                  <a:pt x="264" y="288"/>
                </a:cubicBezTo>
                <a:cubicBezTo>
                  <a:pt x="264" y="292"/>
                  <a:pt x="260" y="296"/>
                  <a:pt x="256" y="296"/>
                </a:cubicBezTo>
                <a:cubicBezTo>
                  <a:pt x="251" y="296"/>
                  <a:pt x="248" y="292"/>
                  <a:pt x="248" y="288"/>
                </a:cubicBezTo>
                <a:cubicBezTo>
                  <a:pt x="248" y="232"/>
                  <a:pt x="248" y="232"/>
                  <a:pt x="248" y="232"/>
                </a:cubicBezTo>
                <a:cubicBezTo>
                  <a:pt x="248" y="232"/>
                  <a:pt x="243" y="231"/>
                  <a:pt x="241" y="229"/>
                </a:cubicBezTo>
                <a:cubicBezTo>
                  <a:pt x="240" y="227"/>
                  <a:pt x="239" y="224"/>
                  <a:pt x="240" y="222"/>
                </a:cubicBezTo>
                <a:cubicBezTo>
                  <a:pt x="256" y="142"/>
                  <a:pt x="256" y="142"/>
                  <a:pt x="256" y="142"/>
                </a:cubicBezTo>
                <a:cubicBezTo>
                  <a:pt x="257" y="138"/>
                  <a:pt x="260" y="136"/>
                  <a:pt x="264" y="136"/>
                </a:cubicBezTo>
                <a:cubicBezTo>
                  <a:pt x="280" y="136"/>
                  <a:pt x="280" y="136"/>
                  <a:pt x="280" y="136"/>
                </a:cubicBezTo>
                <a:cubicBezTo>
                  <a:pt x="283" y="136"/>
                  <a:pt x="287" y="138"/>
                  <a:pt x="288" y="142"/>
                </a:cubicBezTo>
                <a:cubicBezTo>
                  <a:pt x="304" y="222"/>
                  <a:pt x="304" y="222"/>
                  <a:pt x="304" y="222"/>
                </a:cubicBezTo>
                <a:cubicBezTo>
                  <a:pt x="304" y="224"/>
                  <a:pt x="303" y="227"/>
                  <a:pt x="302" y="229"/>
                </a:cubicBezTo>
                <a:close/>
              </a:path>
            </a:pathLst>
          </a:custGeom>
          <a:solidFill>
            <a:schemeClr val="accent2">
              <a:lumMod val="60000"/>
              <a:lumOff val="40000"/>
            </a:schemeClr>
          </a:solidFill>
          <a:ln>
            <a:solidFill>
              <a:schemeClr val="bg1"/>
            </a:solidFill>
          </a:ln>
          <a:extLst/>
        </p:spPr>
        <p:txBody>
          <a:bodyPr vert="horz" wrap="square" lIns="91440" tIns="45720" rIns="91440" bIns="45720" numCol="1" anchor="t" anchorCtr="0" compatLnSpc="1">
            <a:prstTxWarp prst="textNoShape">
              <a:avLst/>
            </a:prstTxWarp>
          </a:bodyPr>
          <a:lstStyle/>
          <a:p>
            <a:endParaRPr lang="en-US" sz="1400"/>
          </a:p>
        </p:txBody>
      </p:sp>
      <p:sp>
        <p:nvSpPr>
          <p:cNvPr id="71" name="Rectangle 70"/>
          <p:cNvSpPr/>
          <p:nvPr/>
        </p:nvSpPr>
        <p:spPr>
          <a:xfrm>
            <a:off x="7080049" y="2197158"/>
            <a:ext cx="1592929" cy="1867494"/>
          </a:xfrm>
          <a:prstGeom prst="rect">
            <a:avLst/>
          </a:prstGeom>
          <a:solidFill>
            <a:schemeClr val="accent2">
              <a:lumMod val="60000"/>
              <a:lumOff val="40000"/>
            </a:schemeClr>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Farm Worker House and Land Ownership Programme</a:t>
            </a:r>
          </a:p>
        </p:txBody>
      </p:sp>
      <p:sp>
        <p:nvSpPr>
          <p:cNvPr id="72" name="Freeform 10"/>
          <p:cNvSpPr>
            <a:spLocks noEditPoints="1"/>
          </p:cNvSpPr>
          <p:nvPr/>
        </p:nvSpPr>
        <p:spPr bwMode="auto">
          <a:xfrm>
            <a:off x="7043393" y="2033051"/>
            <a:ext cx="357009" cy="476033"/>
          </a:xfrm>
          <a:custGeom>
            <a:avLst/>
            <a:gdLst>
              <a:gd name="T0" fmla="*/ 0 w 384"/>
              <a:gd name="T1" fmla="*/ 192 h 384"/>
              <a:gd name="T2" fmla="*/ 384 w 384"/>
              <a:gd name="T3" fmla="*/ 192 h 384"/>
              <a:gd name="T4" fmla="*/ 272 w 384"/>
              <a:gd name="T5" fmla="*/ 72 h 384"/>
              <a:gd name="T6" fmla="*/ 272 w 384"/>
              <a:gd name="T7" fmla="*/ 120 h 384"/>
              <a:gd name="T8" fmla="*/ 272 w 384"/>
              <a:gd name="T9" fmla="*/ 72 h 384"/>
              <a:gd name="T10" fmla="*/ 216 w 384"/>
              <a:gd name="T11" fmla="*/ 96 h 384"/>
              <a:gd name="T12" fmla="*/ 168 w 384"/>
              <a:gd name="T13" fmla="*/ 96 h 384"/>
              <a:gd name="T14" fmla="*/ 112 w 384"/>
              <a:gd name="T15" fmla="*/ 72 h 384"/>
              <a:gd name="T16" fmla="*/ 112 w 384"/>
              <a:gd name="T17" fmla="*/ 120 h 384"/>
              <a:gd name="T18" fmla="*/ 112 w 384"/>
              <a:gd name="T19" fmla="*/ 72 h 384"/>
              <a:gd name="T20" fmla="*/ 136 w 384"/>
              <a:gd name="T21" fmla="*/ 216 h 384"/>
              <a:gd name="T22" fmla="*/ 128 w 384"/>
              <a:gd name="T23" fmla="*/ 296 h 384"/>
              <a:gd name="T24" fmla="*/ 120 w 384"/>
              <a:gd name="T25" fmla="*/ 216 h 384"/>
              <a:gd name="T26" fmla="*/ 104 w 384"/>
              <a:gd name="T27" fmla="*/ 288 h 384"/>
              <a:gd name="T28" fmla="*/ 88 w 384"/>
              <a:gd name="T29" fmla="*/ 288 h 384"/>
              <a:gd name="T30" fmla="*/ 80 w 384"/>
              <a:gd name="T31" fmla="*/ 208 h 384"/>
              <a:gd name="T32" fmla="*/ 88 w 384"/>
              <a:gd name="T33" fmla="*/ 136 h 384"/>
              <a:gd name="T34" fmla="*/ 144 w 384"/>
              <a:gd name="T35" fmla="*/ 144 h 384"/>
              <a:gd name="T36" fmla="*/ 224 w 384"/>
              <a:gd name="T37" fmla="*/ 208 h 384"/>
              <a:gd name="T38" fmla="*/ 216 w 384"/>
              <a:gd name="T39" fmla="*/ 288 h 384"/>
              <a:gd name="T40" fmla="*/ 200 w 384"/>
              <a:gd name="T41" fmla="*/ 288 h 384"/>
              <a:gd name="T42" fmla="*/ 184 w 384"/>
              <a:gd name="T43" fmla="*/ 216 h 384"/>
              <a:gd name="T44" fmla="*/ 176 w 384"/>
              <a:gd name="T45" fmla="*/ 296 h 384"/>
              <a:gd name="T46" fmla="*/ 168 w 384"/>
              <a:gd name="T47" fmla="*/ 216 h 384"/>
              <a:gd name="T48" fmla="*/ 160 w 384"/>
              <a:gd name="T49" fmla="*/ 144 h 384"/>
              <a:gd name="T50" fmla="*/ 216 w 384"/>
              <a:gd name="T51" fmla="*/ 136 h 384"/>
              <a:gd name="T52" fmla="*/ 224 w 384"/>
              <a:gd name="T53" fmla="*/ 208 h 384"/>
              <a:gd name="T54" fmla="*/ 296 w 384"/>
              <a:gd name="T55" fmla="*/ 232 h 384"/>
              <a:gd name="T56" fmla="*/ 288 w 384"/>
              <a:gd name="T57" fmla="*/ 296 h 384"/>
              <a:gd name="T58" fmla="*/ 280 w 384"/>
              <a:gd name="T59" fmla="*/ 232 h 384"/>
              <a:gd name="T60" fmla="*/ 264 w 384"/>
              <a:gd name="T61" fmla="*/ 288 h 384"/>
              <a:gd name="T62" fmla="*/ 248 w 384"/>
              <a:gd name="T63" fmla="*/ 288 h 384"/>
              <a:gd name="T64" fmla="*/ 241 w 384"/>
              <a:gd name="T65" fmla="*/ 229 h 384"/>
              <a:gd name="T66" fmla="*/ 256 w 384"/>
              <a:gd name="T67" fmla="*/ 142 h 384"/>
              <a:gd name="T68" fmla="*/ 280 w 384"/>
              <a:gd name="T69" fmla="*/ 136 h 384"/>
              <a:gd name="T70" fmla="*/ 304 w 384"/>
              <a:gd name="T71" fmla="*/ 222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272" y="72"/>
                </a:moveTo>
                <a:cubicBezTo>
                  <a:pt x="285" y="72"/>
                  <a:pt x="296" y="82"/>
                  <a:pt x="296" y="96"/>
                </a:cubicBezTo>
                <a:cubicBezTo>
                  <a:pt x="296" y="109"/>
                  <a:pt x="285" y="120"/>
                  <a:pt x="272" y="120"/>
                </a:cubicBezTo>
                <a:cubicBezTo>
                  <a:pt x="258" y="120"/>
                  <a:pt x="248" y="109"/>
                  <a:pt x="248" y="96"/>
                </a:cubicBezTo>
                <a:cubicBezTo>
                  <a:pt x="248" y="82"/>
                  <a:pt x="258" y="72"/>
                  <a:pt x="272" y="72"/>
                </a:cubicBezTo>
                <a:close/>
                <a:moveTo>
                  <a:pt x="192" y="72"/>
                </a:moveTo>
                <a:cubicBezTo>
                  <a:pt x="205" y="72"/>
                  <a:pt x="216" y="82"/>
                  <a:pt x="216" y="96"/>
                </a:cubicBezTo>
                <a:cubicBezTo>
                  <a:pt x="216" y="109"/>
                  <a:pt x="205" y="120"/>
                  <a:pt x="192" y="120"/>
                </a:cubicBezTo>
                <a:cubicBezTo>
                  <a:pt x="178" y="120"/>
                  <a:pt x="168" y="109"/>
                  <a:pt x="168" y="96"/>
                </a:cubicBezTo>
                <a:cubicBezTo>
                  <a:pt x="168" y="82"/>
                  <a:pt x="178" y="72"/>
                  <a:pt x="192" y="72"/>
                </a:cubicBezTo>
                <a:close/>
                <a:moveTo>
                  <a:pt x="112" y="72"/>
                </a:moveTo>
                <a:cubicBezTo>
                  <a:pt x="125" y="72"/>
                  <a:pt x="136" y="82"/>
                  <a:pt x="136" y="96"/>
                </a:cubicBezTo>
                <a:cubicBezTo>
                  <a:pt x="136" y="109"/>
                  <a:pt x="125" y="120"/>
                  <a:pt x="112" y="120"/>
                </a:cubicBezTo>
                <a:cubicBezTo>
                  <a:pt x="98" y="120"/>
                  <a:pt x="88" y="109"/>
                  <a:pt x="88" y="96"/>
                </a:cubicBezTo>
                <a:cubicBezTo>
                  <a:pt x="88" y="82"/>
                  <a:pt x="98" y="72"/>
                  <a:pt x="112" y="72"/>
                </a:cubicBezTo>
                <a:close/>
                <a:moveTo>
                  <a:pt x="144" y="208"/>
                </a:moveTo>
                <a:cubicBezTo>
                  <a:pt x="144" y="212"/>
                  <a:pt x="140" y="216"/>
                  <a:pt x="136" y="216"/>
                </a:cubicBezTo>
                <a:cubicBezTo>
                  <a:pt x="136" y="288"/>
                  <a:pt x="136" y="288"/>
                  <a:pt x="136" y="288"/>
                </a:cubicBezTo>
                <a:cubicBezTo>
                  <a:pt x="136" y="292"/>
                  <a:pt x="132" y="296"/>
                  <a:pt x="128" y="296"/>
                </a:cubicBezTo>
                <a:cubicBezTo>
                  <a:pt x="123" y="296"/>
                  <a:pt x="120" y="292"/>
                  <a:pt x="120" y="288"/>
                </a:cubicBezTo>
                <a:cubicBezTo>
                  <a:pt x="120" y="216"/>
                  <a:pt x="120" y="216"/>
                  <a:pt x="120" y="216"/>
                </a:cubicBezTo>
                <a:cubicBezTo>
                  <a:pt x="104" y="216"/>
                  <a:pt x="104" y="216"/>
                  <a:pt x="104" y="216"/>
                </a:cubicBezTo>
                <a:cubicBezTo>
                  <a:pt x="104" y="288"/>
                  <a:pt x="104" y="288"/>
                  <a:pt x="104" y="288"/>
                </a:cubicBezTo>
                <a:cubicBezTo>
                  <a:pt x="104" y="292"/>
                  <a:pt x="100" y="296"/>
                  <a:pt x="96" y="296"/>
                </a:cubicBezTo>
                <a:cubicBezTo>
                  <a:pt x="91" y="296"/>
                  <a:pt x="88" y="292"/>
                  <a:pt x="88" y="288"/>
                </a:cubicBezTo>
                <a:cubicBezTo>
                  <a:pt x="88" y="216"/>
                  <a:pt x="88" y="216"/>
                  <a:pt x="88" y="216"/>
                </a:cubicBezTo>
                <a:cubicBezTo>
                  <a:pt x="84" y="216"/>
                  <a:pt x="80" y="212"/>
                  <a:pt x="80" y="208"/>
                </a:cubicBezTo>
                <a:cubicBezTo>
                  <a:pt x="80" y="144"/>
                  <a:pt x="80" y="144"/>
                  <a:pt x="80" y="144"/>
                </a:cubicBezTo>
                <a:cubicBezTo>
                  <a:pt x="80" y="139"/>
                  <a:pt x="83" y="136"/>
                  <a:pt x="88" y="136"/>
                </a:cubicBezTo>
                <a:cubicBezTo>
                  <a:pt x="136" y="136"/>
                  <a:pt x="136" y="136"/>
                  <a:pt x="136" y="136"/>
                </a:cubicBezTo>
                <a:cubicBezTo>
                  <a:pt x="140" y="136"/>
                  <a:pt x="144" y="139"/>
                  <a:pt x="144" y="144"/>
                </a:cubicBezTo>
                <a:lnTo>
                  <a:pt x="144" y="208"/>
                </a:lnTo>
                <a:close/>
                <a:moveTo>
                  <a:pt x="224" y="208"/>
                </a:moveTo>
                <a:cubicBezTo>
                  <a:pt x="224" y="212"/>
                  <a:pt x="224" y="216"/>
                  <a:pt x="216" y="216"/>
                </a:cubicBezTo>
                <a:cubicBezTo>
                  <a:pt x="216" y="288"/>
                  <a:pt x="216" y="288"/>
                  <a:pt x="216" y="288"/>
                </a:cubicBezTo>
                <a:cubicBezTo>
                  <a:pt x="216" y="292"/>
                  <a:pt x="212" y="296"/>
                  <a:pt x="208" y="296"/>
                </a:cubicBezTo>
                <a:cubicBezTo>
                  <a:pt x="203" y="296"/>
                  <a:pt x="200" y="292"/>
                  <a:pt x="200" y="288"/>
                </a:cubicBezTo>
                <a:cubicBezTo>
                  <a:pt x="200" y="216"/>
                  <a:pt x="200" y="216"/>
                  <a:pt x="200" y="216"/>
                </a:cubicBezTo>
                <a:cubicBezTo>
                  <a:pt x="184" y="216"/>
                  <a:pt x="184" y="216"/>
                  <a:pt x="184" y="216"/>
                </a:cubicBezTo>
                <a:cubicBezTo>
                  <a:pt x="184" y="288"/>
                  <a:pt x="184" y="288"/>
                  <a:pt x="184" y="288"/>
                </a:cubicBezTo>
                <a:cubicBezTo>
                  <a:pt x="184" y="292"/>
                  <a:pt x="180" y="296"/>
                  <a:pt x="176" y="296"/>
                </a:cubicBezTo>
                <a:cubicBezTo>
                  <a:pt x="171" y="296"/>
                  <a:pt x="168" y="292"/>
                  <a:pt x="168" y="288"/>
                </a:cubicBezTo>
                <a:cubicBezTo>
                  <a:pt x="168" y="216"/>
                  <a:pt x="168" y="216"/>
                  <a:pt x="168" y="216"/>
                </a:cubicBezTo>
                <a:cubicBezTo>
                  <a:pt x="160" y="216"/>
                  <a:pt x="160" y="212"/>
                  <a:pt x="160" y="208"/>
                </a:cubicBezTo>
                <a:cubicBezTo>
                  <a:pt x="160" y="144"/>
                  <a:pt x="160" y="144"/>
                  <a:pt x="160" y="144"/>
                </a:cubicBezTo>
                <a:cubicBezTo>
                  <a:pt x="160" y="139"/>
                  <a:pt x="163" y="136"/>
                  <a:pt x="168" y="136"/>
                </a:cubicBezTo>
                <a:cubicBezTo>
                  <a:pt x="216" y="136"/>
                  <a:pt x="216" y="136"/>
                  <a:pt x="216" y="136"/>
                </a:cubicBezTo>
                <a:cubicBezTo>
                  <a:pt x="220" y="136"/>
                  <a:pt x="224" y="139"/>
                  <a:pt x="224" y="144"/>
                </a:cubicBezTo>
                <a:lnTo>
                  <a:pt x="224" y="208"/>
                </a:lnTo>
                <a:close/>
                <a:moveTo>
                  <a:pt x="302" y="229"/>
                </a:moveTo>
                <a:cubicBezTo>
                  <a:pt x="300" y="231"/>
                  <a:pt x="296" y="232"/>
                  <a:pt x="296" y="232"/>
                </a:cubicBezTo>
                <a:cubicBezTo>
                  <a:pt x="296" y="288"/>
                  <a:pt x="296" y="288"/>
                  <a:pt x="296" y="288"/>
                </a:cubicBezTo>
                <a:cubicBezTo>
                  <a:pt x="296" y="292"/>
                  <a:pt x="292" y="296"/>
                  <a:pt x="288" y="296"/>
                </a:cubicBezTo>
                <a:cubicBezTo>
                  <a:pt x="283" y="296"/>
                  <a:pt x="280" y="292"/>
                  <a:pt x="280" y="288"/>
                </a:cubicBezTo>
                <a:cubicBezTo>
                  <a:pt x="280" y="232"/>
                  <a:pt x="280" y="232"/>
                  <a:pt x="280" y="232"/>
                </a:cubicBezTo>
                <a:cubicBezTo>
                  <a:pt x="264" y="232"/>
                  <a:pt x="264" y="232"/>
                  <a:pt x="264" y="232"/>
                </a:cubicBezTo>
                <a:cubicBezTo>
                  <a:pt x="264" y="288"/>
                  <a:pt x="264" y="288"/>
                  <a:pt x="264" y="288"/>
                </a:cubicBezTo>
                <a:cubicBezTo>
                  <a:pt x="264" y="292"/>
                  <a:pt x="260" y="296"/>
                  <a:pt x="256" y="296"/>
                </a:cubicBezTo>
                <a:cubicBezTo>
                  <a:pt x="251" y="296"/>
                  <a:pt x="248" y="292"/>
                  <a:pt x="248" y="288"/>
                </a:cubicBezTo>
                <a:cubicBezTo>
                  <a:pt x="248" y="232"/>
                  <a:pt x="248" y="232"/>
                  <a:pt x="248" y="232"/>
                </a:cubicBezTo>
                <a:cubicBezTo>
                  <a:pt x="248" y="232"/>
                  <a:pt x="243" y="231"/>
                  <a:pt x="241" y="229"/>
                </a:cubicBezTo>
                <a:cubicBezTo>
                  <a:pt x="240" y="227"/>
                  <a:pt x="239" y="224"/>
                  <a:pt x="240" y="222"/>
                </a:cubicBezTo>
                <a:cubicBezTo>
                  <a:pt x="256" y="142"/>
                  <a:pt x="256" y="142"/>
                  <a:pt x="256" y="142"/>
                </a:cubicBezTo>
                <a:cubicBezTo>
                  <a:pt x="257" y="138"/>
                  <a:pt x="260" y="136"/>
                  <a:pt x="264" y="136"/>
                </a:cubicBezTo>
                <a:cubicBezTo>
                  <a:pt x="280" y="136"/>
                  <a:pt x="280" y="136"/>
                  <a:pt x="280" y="136"/>
                </a:cubicBezTo>
                <a:cubicBezTo>
                  <a:pt x="283" y="136"/>
                  <a:pt x="287" y="138"/>
                  <a:pt x="288" y="142"/>
                </a:cubicBezTo>
                <a:cubicBezTo>
                  <a:pt x="304" y="222"/>
                  <a:pt x="304" y="222"/>
                  <a:pt x="304" y="222"/>
                </a:cubicBezTo>
                <a:cubicBezTo>
                  <a:pt x="304" y="224"/>
                  <a:pt x="303" y="227"/>
                  <a:pt x="302" y="229"/>
                </a:cubicBezTo>
                <a:close/>
              </a:path>
            </a:pathLst>
          </a:custGeom>
          <a:solidFill>
            <a:schemeClr val="accent2">
              <a:lumMod val="60000"/>
              <a:lumOff val="40000"/>
            </a:schemeClr>
          </a:solidFill>
          <a:ln>
            <a:solidFill>
              <a:schemeClr val="bg1"/>
            </a:solidFill>
          </a:ln>
          <a:extLst/>
        </p:spPr>
        <p:txBody>
          <a:bodyPr vert="horz" wrap="square" lIns="91440" tIns="45720" rIns="91440" bIns="45720" numCol="1" anchor="t" anchorCtr="0" compatLnSpc="1">
            <a:prstTxWarp prst="textNoShape">
              <a:avLst/>
            </a:prstTxWarp>
          </a:bodyPr>
          <a:lstStyle/>
          <a:p>
            <a:endParaRPr lang="en-US" sz="1400"/>
          </a:p>
        </p:txBody>
      </p:sp>
    </p:spTree>
    <p:extLst>
      <p:ext uri="{BB962C8B-B14F-4D97-AF65-F5344CB8AC3E}">
        <p14:creationId xmlns:p14="http://schemas.microsoft.com/office/powerpoint/2010/main" xmlns="" val="30517938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7482" y="245428"/>
            <a:ext cx="7835034" cy="292388"/>
          </a:xfrm>
        </p:spPr>
        <p:txBody>
          <a:bodyPr>
            <a:normAutofit/>
          </a:bodyPr>
          <a:lstStyle/>
          <a:p>
            <a:r>
              <a:rPr lang="en-ZA" b="1" dirty="0" smtClean="0">
                <a:solidFill>
                  <a:schemeClr val="tx1"/>
                </a:solidFill>
              </a:rPr>
              <a:t>LAND REFORM</a:t>
            </a:r>
            <a:endParaRPr lang="en-ZA" b="1" dirty="0">
              <a:solidFill>
                <a:schemeClr val="tx1"/>
              </a:solidFill>
            </a:endParaRPr>
          </a:p>
        </p:txBody>
      </p:sp>
      <p:sp>
        <p:nvSpPr>
          <p:cNvPr id="5" name="Content Placeholder 4"/>
          <p:cNvSpPr>
            <a:spLocks noGrp="1"/>
          </p:cNvSpPr>
          <p:nvPr>
            <p:ph idx="4294967295"/>
          </p:nvPr>
        </p:nvSpPr>
        <p:spPr>
          <a:xfrm>
            <a:off x="487680" y="809625"/>
            <a:ext cx="8244840" cy="5367338"/>
          </a:xfrm>
        </p:spPr>
        <p:txBody>
          <a:bodyPr>
            <a:noAutofit/>
          </a:bodyPr>
          <a:lstStyle/>
          <a:p>
            <a:r>
              <a:rPr lang="en-ZA" sz="1800" dirty="0"/>
              <a:t>The Land Reform work stream developed </a:t>
            </a:r>
            <a:r>
              <a:rPr lang="en-ZA" sz="1800" dirty="0" smtClean="0"/>
              <a:t>5 key </a:t>
            </a:r>
            <a:r>
              <a:rPr lang="en-ZA" sz="1800" dirty="0"/>
              <a:t>initiatives. They are:</a:t>
            </a:r>
          </a:p>
          <a:p>
            <a:pPr marL="342900" lvl="0" indent="-342900">
              <a:buFont typeface="+mj-lt"/>
              <a:buAutoNum type="arabicPeriod"/>
            </a:pPr>
            <a:r>
              <a:rPr lang="en-ZA" sz="1800" b="1" dirty="0"/>
              <a:t>District Land Reform Delivery Centres;</a:t>
            </a:r>
            <a:endParaRPr lang="en-ZA" sz="1800" dirty="0"/>
          </a:p>
          <a:p>
            <a:pPr marL="342900" lvl="0" indent="-342900">
              <a:buFont typeface="+mj-lt"/>
              <a:buAutoNum type="arabicPeriod"/>
            </a:pPr>
            <a:r>
              <a:rPr lang="en-ZA" sz="1800" b="1" dirty="0"/>
              <a:t>Fast Tracking the Settlement of Outstanding Restitution Claims;</a:t>
            </a:r>
            <a:endParaRPr lang="en-ZA" sz="1800" dirty="0"/>
          </a:p>
          <a:p>
            <a:pPr marL="342900" lvl="0" indent="-342900">
              <a:buFont typeface="+mj-lt"/>
              <a:buAutoNum type="arabicPeriod"/>
            </a:pPr>
            <a:r>
              <a:rPr lang="en-ZA" sz="1800" b="1" dirty="0"/>
              <a:t>Promoting and Protecting the rights of Persons Living under Insecure Tenure;</a:t>
            </a:r>
            <a:endParaRPr lang="en-ZA" sz="1800" dirty="0"/>
          </a:p>
          <a:p>
            <a:pPr marL="342900" lvl="0" indent="-342900">
              <a:buFont typeface="+mj-lt"/>
              <a:buAutoNum type="arabicPeriod"/>
            </a:pPr>
            <a:r>
              <a:rPr lang="en-ZA" sz="1800" b="1" dirty="0"/>
              <a:t>The </a:t>
            </a:r>
            <a:r>
              <a:rPr lang="en-US" sz="1800" b="1" dirty="0"/>
              <a:t>Accelerated Land Development and Redistribution Initiative; and</a:t>
            </a:r>
            <a:endParaRPr lang="en-ZA" sz="1800" dirty="0"/>
          </a:p>
          <a:p>
            <a:pPr marL="342900" lvl="0" indent="-342900">
              <a:buFont typeface="+mj-lt"/>
              <a:buAutoNum type="arabicPeriod"/>
            </a:pPr>
            <a:r>
              <a:rPr lang="en-ZA" sz="1800" b="1" dirty="0"/>
              <a:t>Financial Partnerships for Accelerated and Sustainable Land Reform;</a:t>
            </a:r>
            <a:endParaRPr lang="en-ZA" sz="1800" dirty="0"/>
          </a:p>
          <a:p>
            <a:pPr marL="342900" indent="-342900">
              <a:buFont typeface="Arial" panose="020B0604020202020204" pitchFamily="34" charset="0"/>
              <a:buChar char="•"/>
            </a:pPr>
            <a:endParaRPr lang="en-ZA" sz="1800" b="1" dirty="0"/>
          </a:p>
          <a:p>
            <a:pPr marL="342900" indent="-342900">
              <a:buFont typeface="Arial" panose="020B0604020202020204" pitchFamily="34" charset="0"/>
              <a:buChar char="•"/>
            </a:pPr>
            <a:r>
              <a:rPr lang="en-ZA" sz="1800" b="1" dirty="0" smtClean="0"/>
              <a:t>The </a:t>
            </a:r>
            <a:r>
              <a:rPr lang="en-ZA" sz="1800" b="1" dirty="0"/>
              <a:t>District Land Reform Delivery Centres will act as local  </a:t>
            </a:r>
            <a:r>
              <a:rPr lang="en-ZA" sz="1800" dirty="0"/>
              <a:t>implementing agents of land reform, which will ensure that land reform initiatives are designed and implemented in accordance with the specific needs of local economic plans. </a:t>
            </a:r>
          </a:p>
          <a:p>
            <a:pPr marL="342900" indent="-342900">
              <a:buFont typeface="Arial" panose="020B0604020202020204" pitchFamily="34" charset="0"/>
              <a:buChar char="•"/>
            </a:pPr>
            <a:endParaRPr lang="en-ZA" sz="1800" dirty="0"/>
          </a:p>
          <a:p>
            <a:pPr marL="342900" indent="-342900">
              <a:buFont typeface="Arial" panose="020B0604020202020204" pitchFamily="34" charset="0"/>
              <a:buChar char="•"/>
            </a:pPr>
            <a:r>
              <a:rPr lang="en-ZA" sz="1800" dirty="0"/>
              <a:t>The initiative, </a:t>
            </a:r>
            <a:r>
              <a:rPr lang="en-ZA" sz="1800" b="1" dirty="0"/>
              <a:t>Fast Track Settlement of Outstanding Restitution Claims</a:t>
            </a:r>
            <a:r>
              <a:rPr lang="en-ZA" sz="1800" dirty="0"/>
              <a:t> aims to expedite the settlement of </a:t>
            </a:r>
            <a:r>
              <a:rPr lang="en-ZA" sz="1800" dirty="0" smtClean="0"/>
              <a:t>7,419 </a:t>
            </a:r>
            <a:r>
              <a:rPr lang="en-ZA" sz="1800" dirty="0"/>
              <a:t>outstanding claims within the next 2 to 3 years through a delegation of authority to the regions. The Commission on Restitution of Land Rights will ensure that all outstanding research from the claims lodged before the cut-off date of December 1998, will be conducted by end of Quarter 1 of the 2017/18 financial year.</a:t>
            </a:r>
          </a:p>
          <a:p>
            <a:pPr marL="342900" indent="-342900">
              <a:buFont typeface="Arial" panose="020B0604020202020204" pitchFamily="34" charset="0"/>
              <a:buChar char="•"/>
            </a:pPr>
            <a:endParaRPr lang="en-ZA" sz="1800" dirty="0"/>
          </a:p>
        </p:txBody>
      </p:sp>
    </p:spTree>
    <p:extLst>
      <p:ext uri="{BB962C8B-B14F-4D97-AF65-F5344CB8AC3E}">
        <p14:creationId xmlns:p14="http://schemas.microsoft.com/office/powerpoint/2010/main" xmlns="" val="11567940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3411" y="184468"/>
            <a:ext cx="8618537" cy="292388"/>
          </a:xfrm>
        </p:spPr>
        <p:txBody>
          <a:bodyPr>
            <a:normAutofit/>
          </a:bodyPr>
          <a:lstStyle/>
          <a:p>
            <a:r>
              <a:rPr lang="en-ZA" b="1" dirty="0" smtClean="0">
                <a:solidFill>
                  <a:schemeClr val="tx1"/>
                </a:solidFill>
              </a:rPr>
              <a:t>LAND REFORM</a:t>
            </a:r>
            <a:endParaRPr lang="en-ZA" b="1" dirty="0">
              <a:solidFill>
                <a:schemeClr val="tx1"/>
              </a:solidFill>
            </a:endParaRPr>
          </a:p>
        </p:txBody>
      </p:sp>
      <p:sp>
        <p:nvSpPr>
          <p:cNvPr id="5" name="Content Placeholder 4"/>
          <p:cNvSpPr>
            <a:spLocks noGrp="1"/>
          </p:cNvSpPr>
          <p:nvPr>
            <p:ph idx="4294967295"/>
          </p:nvPr>
        </p:nvSpPr>
        <p:spPr>
          <a:xfrm>
            <a:off x="441960" y="748030"/>
            <a:ext cx="8066088" cy="5367338"/>
          </a:xfrm>
        </p:spPr>
        <p:txBody>
          <a:bodyPr>
            <a:noAutofit/>
          </a:bodyPr>
          <a:lstStyle/>
          <a:p>
            <a:pPr marL="342900" indent="-342900">
              <a:buFont typeface="Arial" panose="020B0604020202020204" pitchFamily="34" charset="0"/>
              <a:buChar char="•"/>
            </a:pPr>
            <a:r>
              <a:rPr lang="en-ZA" sz="1800" dirty="0"/>
              <a:t>However, more is needed to unpack the challenges behind Land Restitution. The Department of Rural Development and Land Reform will therefore host a Mini Lab to ensure that further interaction and engagement is undertaken.</a:t>
            </a:r>
          </a:p>
          <a:p>
            <a:pPr marL="342900" indent="-342900">
              <a:buFont typeface="Arial" panose="020B0604020202020204" pitchFamily="34" charset="0"/>
              <a:buChar char="•"/>
            </a:pPr>
            <a:endParaRPr lang="en-US" sz="1800" dirty="0" smtClean="0"/>
          </a:p>
          <a:p>
            <a:pPr marL="342900" indent="-342900">
              <a:buFont typeface="Arial" panose="020B0604020202020204" pitchFamily="34" charset="0"/>
              <a:buChar char="•"/>
            </a:pPr>
            <a:r>
              <a:rPr lang="en-US" sz="1800" dirty="0" smtClean="0"/>
              <a:t>The</a:t>
            </a:r>
            <a:r>
              <a:rPr lang="en-US" sz="1800" b="1" dirty="0" smtClean="0"/>
              <a:t> </a:t>
            </a:r>
            <a:r>
              <a:rPr lang="en-US" sz="1800" b="1" dirty="0"/>
              <a:t>Accelerated Land Development and Redistribution Initiative or ALDRI, </a:t>
            </a:r>
            <a:r>
              <a:rPr lang="en-ZA" sz="1800" dirty="0"/>
              <a:t>entails government buying up land zoned for agricultural use on the outskirts of towns and cities across South Africa. Government will acquire agricultural land to promote smallholder production of high value agricultural land within 10 km to 60 km of rural service areas, rural towns and </a:t>
            </a:r>
            <a:r>
              <a:rPr lang="en-ZA" sz="1800" dirty="0" err="1"/>
              <a:t>peri</a:t>
            </a:r>
            <a:r>
              <a:rPr lang="en-ZA" sz="1800" dirty="0"/>
              <a:t> urban areas across South Africa. </a:t>
            </a:r>
          </a:p>
        </p:txBody>
      </p:sp>
    </p:spTree>
    <p:extLst>
      <p:ext uri="{BB962C8B-B14F-4D97-AF65-F5344CB8AC3E}">
        <p14:creationId xmlns:p14="http://schemas.microsoft.com/office/powerpoint/2010/main" xmlns="" val="42413862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7211" y="184468"/>
            <a:ext cx="8618537" cy="292388"/>
          </a:xfrm>
        </p:spPr>
        <p:txBody>
          <a:bodyPr>
            <a:noAutofit/>
          </a:bodyPr>
          <a:lstStyle/>
          <a:p>
            <a:r>
              <a:rPr lang="en-ZA" sz="2000" cap="all" dirty="0" smtClean="0">
                <a:solidFill>
                  <a:schemeClr val="tx1"/>
                </a:solidFill>
              </a:rPr>
              <a:t>3 commodity-based work streams </a:t>
            </a:r>
            <a:r>
              <a:rPr lang="en-ZA" sz="2000" b="1" cap="all" dirty="0" smtClean="0">
                <a:solidFill>
                  <a:schemeClr val="tx1"/>
                </a:solidFill>
              </a:rPr>
              <a:t>(Livestock, Horticulture, and Grains)</a:t>
            </a:r>
            <a:endParaRPr lang="en-ZA" sz="2000" b="1" cap="all" dirty="0">
              <a:solidFill>
                <a:schemeClr val="tx1"/>
              </a:solidFill>
            </a:endParaRPr>
          </a:p>
        </p:txBody>
      </p:sp>
      <p:sp>
        <p:nvSpPr>
          <p:cNvPr id="5" name="Content Placeholder 4"/>
          <p:cNvSpPr>
            <a:spLocks noGrp="1"/>
          </p:cNvSpPr>
          <p:nvPr>
            <p:ph idx="4294967295"/>
          </p:nvPr>
        </p:nvSpPr>
        <p:spPr>
          <a:xfrm>
            <a:off x="502920" y="964565"/>
            <a:ext cx="8066088" cy="1230313"/>
          </a:xfrm>
        </p:spPr>
        <p:txBody>
          <a:bodyPr>
            <a:noAutofit/>
          </a:bodyPr>
          <a:lstStyle/>
          <a:p>
            <a:pPr marL="342900" indent="-342900">
              <a:buFont typeface="Arial" panose="020B0604020202020204" pitchFamily="34" charset="0"/>
              <a:buChar char="•"/>
            </a:pPr>
            <a:r>
              <a:rPr lang="en-ZA" sz="1800" dirty="0"/>
              <a:t>The 3 commodity-based work streams, </a:t>
            </a:r>
            <a:r>
              <a:rPr lang="en-ZA" sz="1800" dirty="0" smtClean="0"/>
              <a:t>focused </a:t>
            </a:r>
            <a:r>
              <a:rPr lang="en-ZA" sz="1800" dirty="0"/>
              <a:t>their initiatives on expanding the potential for trade in both domestic and export markets, developing and strengthening our value chains, sharpening our research and innovation systems, and making the most of our limited water resources. </a:t>
            </a:r>
            <a:endParaRPr lang="en-ZA" sz="1800" dirty="0" smtClean="0"/>
          </a:p>
          <a:p>
            <a:pPr marL="342900" indent="-342900">
              <a:buFont typeface="Arial" panose="020B0604020202020204" pitchFamily="34" charset="0"/>
              <a:buChar char="•"/>
            </a:pPr>
            <a:endParaRPr lang="en-ZA" sz="1800" dirty="0" smtClean="0"/>
          </a:p>
          <a:p>
            <a:pPr marL="342900" indent="-342900">
              <a:buFont typeface="Arial" panose="020B0604020202020204" pitchFamily="34" charset="0"/>
              <a:buChar char="•"/>
            </a:pPr>
            <a:r>
              <a:rPr lang="en-ZA" sz="1800" dirty="0" smtClean="0"/>
              <a:t>The </a:t>
            </a:r>
            <a:r>
              <a:rPr lang="en-ZA" sz="1800" dirty="0"/>
              <a:t>Horticulture work stream developed 3 </a:t>
            </a:r>
            <a:r>
              <a:rPr lang="en-ZA" sz="1800" dirty="0" smtClean="0"/>
              <a:t>initiatives:</a:t>
            </a:r>
          </a:p>
          <a:p>
            <a:pPr marL="536585" lvl="1" indent="-342900">
              <a:buSzPct val="100000"/>
              <a:buFont typeface="+mj-lt"/>
              <a:buAutoNum type="arabicPeriod"/>
            </a:pPr>
            <a:r>
              <a:rPr lang="en-ZA" sz="1800" dirty="0"/>
              <a:t>Inclusive Horticulture Value </a:t>
            </a:r>
            <a:r>
              <a:rPr lang="en-ZA" sz="1800" dirty="0" smtClean="0"/>
              <a:t>Chain;</a:t>
            </a:r>
          </a:p>
          <a:p>
            <a:pPr marL="536585" lvl="1" indent="-342900">
              <a:buSzPct val="100000"/>
              <a:buFont typeface="+mj-lt"/>
              <a:buAutoNum type="arabicPeriod"/>
            </a:pPr>
            <a:r>
              <a:rPr lang="en-ZA" sz="1800" dirty="0"/>
              <a:t>Trade P.R.O. (Promotion, Retention, </a:t>
            </a:r>
            <a:r>
              <a:rPr lang="en-ZA" sz="1800" dirty="0" smtClean="0"/>
              <a:t>Optimisation);</a:t>
            </a:r>
          </a:p>
          <a:p>
            <a:pPr marL="536585" lvl="1" indent="-342900">
              <a:buSzPct val="100000"/>
              <a:buFont typeface="+mj-lt"/>
              <a:buAutoNum type="arabicPeriod"/>
            </a:pPr>
            <a:r>
              <a:rPr lang="en-ZA" sz="1800" dirty="0"/>
              <a:t>Unlocking Water to Expand Horticultural </a:t>
            </a:r>
            <a:r>
              <a:rPr lang="en-ZA" sz="1800" dirty="0" smtClean="0"/>
              <a:t>Production</a:t>
            </a:r>
          </a:p>
          <a:p>
            <a:pPr lvl="1" indent="0">
              <a:buSzPct val="100000"/>
              <a:buNone/>
            </a:pPr>
            <a:endParaRPr lang="en-ZA" sz="1800" dirty="0"/>
          </a:p>
          <a:p>
            <a:pPr marL="342900" indent="-342900">
              <a:buFont typeface="Arial" panose="020B0604020202020204" pitchFamily="34" charset="0"/>
              <a:buChar char="•"/>
            </a:pPr>
            <a:r>
              <a:rPr lang="en-ZA" sz="1800" dirty="0" smtClean="0"/>
              <a:t>The initiative </a:t>
            </a:r>
            <a:r>
              <a:rPr lang="en-ZA" sz="1800" b="1" dirty="0" smtClean="0"/>
              <a:t>Trade </a:t>
            </a:r>
            <a:r>
              <a:rPr lang="en-ZA" sz="1800" b="1" dirty="0"/>
              <a:t>Promotion, Retention and </a:t>
            </a:r>
            <a:r>
              <a:rPr lang="en-ZA" sz="1800" b="1" dirty="0" smtClean="0"/>
              <a:t>Optimisation </a:t>
            </a:r>
            <a:r>
              <a:rPr lang="en-ZA" sz="1800" dirty="0" smtClean="0"/>
              <a:t>aims </a:t>
            </a:r>
            <a:r>
              <a:rPr lang="en-ZA" sz="1800" dirty="0"/>
              <a:t>to increase South Africa’s Horticultural trade potential from an estimated R54.4 billion in 2015 to R90 billion by 2030</a:t>
            </a:r>
            <a:r>
              <a:rPr lang="en-ZA" sz="1800" dirty="0" smtClean="0"/>
              <a:t>. </a:t>
            </a:r>
          </a:p>
          <a:p>
            <a:pPr marL="342900" indent="-342900">
              <a:buFont typeface="Arial" panose="020B0604020202020204" pitchFamily="34" charset="0"/>
              <a:buChar char="•"/>
            </a:pPr>
            <a:endParaRPr lang="en-ZA" sz="1800" dirty="0"/>
          </a:p>
          <a:p>
            <a:pPr marL="342900" lvl="1" indent="-342900">
              <a:buSzTx/>
              <a:buFont typeface="Arial" panose="020B0604020202020204" pitchFamily="34" charset="0"/>
              <a:buChar char="•"/>
            </a:pPr>
            <a:r>
              <a:rPr lang="en-US" sz="1800" dirty="0" smtClean="0"/>
              <a:t>The initiative, </a:t>
            </a:r>
            <a:r>
              <a:rPr lang="en-ZA" sz="1800" b="1" dirty="0" smtClean="0"/>
              <a:t>Unlocking </a:t>
            </a:r>
            <a:r>
              <a:rPr lang="en-ZA" sz="1800" b="1" dirty="0"/>
              <a:t>Water to Expand Horticultural </a:t>
            </a:r>
            <a:r>
              <a:rPr lang="en-ZA" sz="1800" b="1" dirty="0" smtClean="0"/>
              <a:t>Production, </a:t>
            </a:r>
            <a:r>
              <a:rPr lang="en-ZA" sz="1800" dirty="0" smtClean="0"/>
              <a:t>will add an a</a:t>
            </a:r>
            <a:r>
              <a:rPr lang="en-US" sz="1800" dirty="0" smtClean="0"/>
              <a:t>additional </a:t>
            </a:r>
            <a:r>
              <a:rPr lang="en-US" sz="1800" dirty="0"/>
              <a:t>34 000 </a:t>
            </a:r>
            <a:r>
              <a:rPr lang="en-US" sz="1800" dirty="0" smtClean="0"/>
              <a:t>hectares of land under irrigation.</a:t>
            </a:r>
            <a:endParaRPr lang="en-US" sz="1800" dirty="0"/>
          </a:p>
          <a:p>
            <a:pPr marL="342900" indent="-342900">
              <a:buFont typeface="Arial" panose="020B0604020202020204" pitchFamily="34" charset="0"/>
              <a:buChar char="•"/>
            </a:pPr>
            <a:endParaRPr lang="en-ZA" sz="1800" dirty="0" smtClean="0"/>
          </a:p>
          <a:p>
            <a:pPr marL="342900" indent="-342900">
              <a:buFont typeface="Arial" panose="020B0604020202020204" pitchFamily="34" charset="0"/>
              <a:buChar char="•"/>
            </a:pPr>
            <a:endParaRPr lang="en-ZA" sz="1800" dirty="0"/>
          </a:p>
        </p:txBody>
      </p:sp>
    </p:spTree>
    <p:extLst>
      <p:ext uri="{BB962C8B-B14F-4D97-AF65-F5344CB8AC3E}">
        <p14:creationId xmlns:p14="http://schemas.microsoft.com/office/powerpoint/2010/main" xmlns="" val="10636682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4371" y="245428"/>
            <a:ext cx="8618537" cy="292388"/>
          </a:xfrm>
        </p:spPr>
        <p:txBody>
          <a:bodyPr>
            <a:noAutofit/>
          </a:bodyPr>
          <a:lstStyle/>
          <a:p>
            <a:r>
              <a:rPr lang="en-ZA" sz="2000" cap="all" dirty="0" smtClean="0">
                <a:solidFill>
                  <a:schemeClr val="tx1"/>
                </a:solidFill>
              </a:rPr>
              <a:t>3 commodity-based work streams </a:t>
            </a:r>
            <a:r>
              <a:rPr lang="en-ZA" sz="2000" b="1" cap="all" dirty="0" smtClean="0">
                <a:solidFill>
                  <a:schemeClr val="tx1"/>
                </a:solidFill>
              </a:rPr>
              <a:t>(Livestock, Horticulture, and Grains)</a:t>
            </a:r>
            <a:endParaRPr lang="en-ZA" sz="2000" b="1" cap="all" dirty="0">
              <a:solidFill>
                <a:schemeClr val="tx1"/>
              </a:solidFill>
            </a:endParaRPr>
          </a:p>
        </p:txBody>
      </p:sp>
      <p:sp>
        <p:nvSpPr>
          <p:cNvPr id="5" name="Content Placeholder 4"/>
          <p:cNvSpPr>
            <a:spLocks noGrp="1"/>
          </p:cNvSpPr>
          <p:nvPr>
            <p:ph idx="4294967295"/>
          </p:nvPr>
        </p:nvSpPr>
        <p:spPr>
          <a:xfrm>
            <a:off x="502920" y="1269365"/>
            <a:ext cx="8066088" cy="1230313"/>
          </a:xfrm>
        </p:spPr>
        <p:txBody>
          <a:bodyPr>
            <a:noAutofit/>
          </a:bodyPr>
          <a:lstStyle/>
          <a:p>
            <a:pPr marL="342900" indent="-342900">
              <a:buFont typeface="Arial" panose="020B0604020202020204" pitchFamily="34" charset="0"/>
              <a:buChar char="•"/>
            </a:pPr>
            <a:r>
              <a:rPr lang="en-ZA" sz="1800" dirty="0" smtClean="0"/>
              <a:t>The Livestock work stream developed 5 initiatives:</a:t>
            </a:r>
          </a:p>
          <a:p>
            <a:pPr marL="536585" lvl="1" indent="-342900">
              <a:buSzPct val="100000"/>
              <a:buFont typeface="+mj-lt"/>
              <a:buAutoNum type="arabicPeriod"/>
            </a:pPr>
            <a:r>
              <a:rPr lang="en-US" sz="1800" dirty="0"/>
              <a:t>Livestock Skills and Knowledge Upgrading </a:t>
            </a:r>
            <a:r>
              <a:rPr lang="en-US" sz="1800" dirty="0" err="1" smtClean="0"/>
              <a:t>Programme</a:t>
            </a:r>
            <a:r>
              <a:rPr lang="en-US" sz="1800" dirty="0" smtClean="0"/>
              <a:t>;</a:t>
            </a:r>
          </a:p>
          <a:p>
            <a:pPr marL="536585" lvl="1" indent="-342900">
              <a:buSzPct val="100000"/>
              <a:buFont typeface="+mj-lt"/>
              <a:buAutoNum type="arabicPeriod"/>
            </a:pPr>
            <a:r>
              <a:rPr lang="en-ZA" sz="1800" dirty="0"/>
              <a:t>Access to Commercial and Alternative Livestock Value </a:t>
            </a:r>
            <a:r>
              <a:rPr lang="en-ZA" sz="1800" dirty="0" smtClean="0"/>
              <a:t>Chains;</a:t>
            </a:r>
          </a:p>
          <a:p>
            <a:pPr marL="536585" lvl="1" indent="-342900">
              <a:buSzPct val="100000"/>
              <a:buFont typeface="+mj-lt"/>
              <a:buAutoNum type="arabicPeriod"/>
            </a:pPr>
            <a:r>
              <a:rPr lang="en-ZA" sz="1800" dirty="0"/>
              <a:t>National Livestock Census and an Animal Identification and Traceability </a:t>
            </a:r>
            <a:r>
              <a:rPr lang="en-ZA" sz="1800" dirty="0" smtClean="0"/>
              <a:t>Programme;</a:t>
            </a:r>
          </a:p>
          <a:p>
            <a:pPr marL="536585" lvl="1" indent="-342900">
              <a:buSzPct val="100000"/>
              <a:buFont typeface="+mj-lt"/>
              <a:buAutoNum type="arabicPeriod"/>
            </a:pPr>
            <a:r>
              <a:rPr lang="en-ZA" sz="1800" dirty="0"/>
              <a:t>Enhanced Animal Health through Revolutionary Veterinary </a:t>
            </a:r>
            <a:r>
              <a:rPr lang="en-ZA" sz="1800" dirty="0" smtClean="0"/>
              <a:t>Services;</a:t>
            </a:r>
          </a:p>
          <a:p>
            <a:pPr marL="536585" lvl="1" indent="-342900">
              <a:buSzPct val="100000"/>
              <a:buFont typeface="+mj-lt"/>
              <a:buAutoNum type="arabicPeriod"/>
            </a:pPr>
            <a:r>
              <a:rPr lang="en-ZA" sz="1800" dirty="0"/>
              <a:t>Fortified Veld Management for Sustainable Livestock </a:t>
            </a:r>
            <a:r>
              <a:rPr lang="en-ZA" sz="1800" dirty="0" smtClean="0"/>
              <a:t>Production;</a:t>
            </a:r>
            <a:endParaRPr lang="en-ZA" sz="1800" dirty="0"/>
          </a:p>
          <a:p>
            <a:pPr marL="536585" lvl="1" indent="-342900">
              <a:buSzPct val="100000"/>
              <a:buFont typeface="+mj-lt"/>
              <a:buAutoNum type="arabicPeriod"/>
            </a:pPr>
            <a:endParaRPr lang="en-ZA" sz="1800" dirty="0" smtClean="0"/>
          </a:p>
          <a:p>
            <a:pPr marL="342900" indent="-342900">
              <a:buFont typeface="Arial" panose="020B0604020202020204" pitchFamily="34" charset="0"/>
              <a:buChar char="•"/>
            </a:pPr>
            <a:r>
              <a:rPr lang="en-ZA" sz="1800" dirty="0"/>
              <a:t>The Livestock work stream, on the other hand, deemed it necessary to address the need for a </a:t>
            </a:r>
            <a:r>
              <a:rPr lang="en-ZA" sz="1800" b="1" dirty="0"/>
              <a:t>national livestock census, </a:t>
            </a:r>
            <a:r>
              <a:rPr lang="en-ZA" sz="1800" dirty="0"/>
              <a:t>and an</a:t>
            </a:r>
            <a:r>
              <a:rPr lang="en-ZA" sz="1800" b="1" dirty="0"/>
              <a:t> animal identification and traceability system</a:t>
            </a:r>
            <a:r>
              <a:rPr lang="en-ZA" sz="1800" dirty="0"/>
              <a:t> to strengthen meat exports, improve disease control mechanisms and ultimately ensure adherence to international trade protocols</a:t>
            </a:r>
            <a:r>
              <a:rPr lang="en-ZA" sz="1800" dirty="0" smtClean="0"/>
              <a:t>.</a:t>
            </a:r>
          </a:p>
          <a:p>
            <a:pPr marL="342900" indent="-342900">
              <a:buFont typeface="Arial" panose="020B0604020202020204" pitchFamily="34" charset="0"/>
              <a:buChar char="•"/>
            </a:pPr>
            <a:endParaRPr lang="en-ZA" sz="1800" dirty="0"/>
          </a:p>
          <a:p>
            <a:pPr marL="342900" indent="-342900">
              <a:buFont typeface="Arial" panose="020B0604020202020204" pitchFamily="34" charset="0"/>
              <a:buChar char="•"/>
            </a:pPr>
            <a:r>
              <a:rPr lang="en-US" sz="1800" dirty="0" smtClean="0"/>
              <a:t>The initiative, </a:t>
            </a:r>
            <a:r>
              <a:rPr lang="en-ZA" sz="1800" b="1" dirty="0"/>
              <a:t>Fortified Veld Management for Sustainable Livestock </a:t>
            </a:r>
            <a:r>
              <a:rPr lang="en-ZA" sz="1800" b="1" dirty="0" smtClean="0"/>
              <a:t>Production </a:t>
            </a:r>
            <a:r>
              <a:rPr lang="en-ZA" sz="1800" dirty="0" smtClean="0"/>
              <a:t>targets to rehabilitate </a:t>
            </a:r>
            <a:r>
              <a:rPr lang="en-US" sz="1800" dirty="0" smtClean="0"/>
              <a:t>550 000 hectares (old lands, eroded areas and cleared areas) with 20% improvement in grazing capacity of rehabilitated land, by 2030;</a:t>
            </a:r>
          </a:p>
          <a:p>
            <a:pPr marL="342900" indent="-342900">
              <a:buFont typeface="Arial" panose="020B0604020202020204" pitchFamily="34" charset="0"/>
              <a:buChar char="•"/>
            </a:pPr>
            <a:endParaRPr lang="en-ZA" sz="1800" dirty="0"/>
          </a:p>
        </p:txBody>
      </p:sp>
    </p:spTree>
    <p:extLst>
      <p:ext uri="{BB962C8B-B14F-4D97-AF65-F5344CB8AC3E}">
        <p14:creationId xmlns:p14="http://schemas.microsoft.com/office/powerpoint/2010/main" xmlns="" val="30686704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889" y="163057"/>
            <a:ext cx="8403346" cy="307777"/>
          </a:xfrm>
        </p:spPr>
        <p:txBody>
          <a:bodyPr/>
          <a:lstStyle/>
          <a:p>
            <a:r>
              <a:rPr lang="en-ZA" sz="2000" dirty="0" smtClean="0"/>
              <a:t>National Development Plan Vision 2030</a:t>
            </a:r>
            <a:endParaRPr lang="en-ZA" sz="2000" dirty="0"/>
          </a:p>
        </p:txBody>
      </p:sp>
      <p:sp>
        <p:nvSpPr>
          <p:cNvPr id="3" name="Text Placeholder 2"/>
          <p:cNvSpPr>
            <a:spLocks noGrp="1"/>
          </p:cNvSpPr>
          <p:nvPr>
            <p:ph type="body" idx="13"/>
          </p:nvPr>
        </p:nvSpPr>
        <p:spPr>
          <a:xfrm>
            <a:off x="289805" y="581503"/>
            <a:ext cx="8403345" cy="984885"/>
          </a:xfrm>
        </p:spPr>
        <p:txBody>
          <a:bodyPr/>
          <a:lstStyle/>
          <a:p>
            <a:r>
              <a:rPr lang="en-US" sz="1600" dirty="0" smtClean="0">
                <a:solidFill>
                  <a:schemeClr val="tx1">
                    <a:lumMod val="75000"/>
                    <a:lumOff val="25000"/>
                  </a:schemeClr>
                </a:solidFill>
                <a:ea typeface="Arial Unicode MS" pitchFamily="34" charset="-128"/>
                <a:cs typeface="Arial Unicode MS" pitchFamily="34" charset="-128"/>
              </a:rPr>
              <a:t>The strategic intent of the </a:t>
            </a:r>
            <a:r>
              <a:rPr lang="en-US" sz="1600" dirty="0">
                <a:solidFill>
                  <a:schemeClr val="tx1">
                    <a:lumMod val="75000"/>
                    <a:lumOff val="25000"/>
                  </a:schemeClr>
                </a:solidFill>
                <a:ea typeface="Arial Unicode MS" pitchFamily="34" charset="-128"/>
                <a:cs typeface="Arial Unicode MS" pitchFamily="34" charset="-128"/>
              </a:rPr>
              <a:t>Lab </a:t>
            </a:r>
            <a:r>
              <a:rPr lang="en-US" sz="1600" dirty="0" smtClean="0">
                <a:solidFill>
                  <a:schemeClr val="tx1">
                    <a:lumMod val="75000"/>
                    <a:lumOff val="25000"/>
                  </a:schemeClr>
                </a:solidFill>
                <a:ea typeface="Arial Unicode MS" pitchFamily="34" charset="-128"/>
                <a:cs typeface="Arial Unicode MS" pitchFamily="34" charset="-128"/>
              </a:rPr>
              <a:t>was to deliver according to the vision of the National Development Plan (NDP), which is to contribute towards </a:t>
            </a:r>
            <a:r>
              <a:rPr lang="en-US" sz="1600" b="1" dirty="0" smtClean="0">
                <a:solidFill>
                  <a:schemeClr val="tx1">
                    <a:lumMod val="75000"/>
                    <a:lumOff val="25000"/>
                  </a:schemeClr>
                </a:solidFill>
                <a:ea typeface="Arial Unicode MS" pitchFamily="34" charset="-128"/>
                <a:cs typeface="Arial Unicode MS" pitchFamily="34" charset="-128"/>
              </a:rPr>
              <a:t>an Inclusive Rural Economy</a:t>
            </a:r>
            <a:r>
              <a:rPr lang="en-US" sz="1600" dirty="0" smtClean="0">
                <a:solidFill>
                  <a:schemeClr val="tx1">
                    <a:lumMod val="75000"/>
                    <a:lumOff val="25000"/>
                  </a:schemeClr>
                </a:solidFill>
                <a:ea typeface="Arial Unicode MS" pitchFamily="34" charset="-128"/>
                <a:cs typeface="Arial Unicode MS" pitchFamily="34" charset="-128"/>
              </a:rPr>
              <a:t>,  as well as the 9 Point Plan, of which </a:t>
            </a:r>
            <a:r>
              <a:rPr lang="en-US" sz="1600" b="1" dirty="0" smtClean="0">
                <a:solidFill>
                  <a:schemeClr val="tx1">
                    <a:lumMod val="75000"/>
                    <a:lumOff val="25000"/>
                  </a:schemeClr>
                </a:solidFill>
                <a:ea typeface="Arial Unicode MS" pitchFamily="34" charset="-128"/>
                <a:cs typeface="Arial Unicode MS" pitchFamily="34" charset="-128"/>
              </a:rPr>
              <a:t>the </a:t>
            </a:r>
            <a:r>
              <a:rPr lang="en-US" sz="1600" b="1" dirty="0" err="1">
                <a:solidFill>
                  <a:schemeClr val="tx1">
                    <a:lumMod val="75000"/>
                    <a:lumOff val="25000"/>
                  </a:schemeClr>
                </a:solidFill>
                <a:ea typeface="Arial Unicode MS" pitchFamily="34" charset="-128"/>
                <a:cs typeface="Arial Unicode MS" pitchFamily="34" charset="-128"/>
              </a:rPr>
              <a:t>Revitalisation</a:t>
            </a:r>
            <a:r>
              <a:rPr lang="en-US" sz="1600" b="1" dirty="0">
                <a:solidFill>
                  <a:schemeClr val="tx1">
                    <a:lumMod val="75000"/>
                    <a:lumOff val="25000"/>
                  </a:schemeClr>
                </a:solidFill>
                <a:ea typeface="Arial Unicode MS" pitchFamily="34" charset="-128"/>
                <a:cs typeface="Arial Unicode MS" pitchFamily="34" charset="-128"/>
              </a:rPr>
              <a:t> of the Agriculture and Agro-Processing Value Chain (RAAVC)</a:t>
            </a:r>
            <a:r>
              <a:rPr lang="en-US" sz="1600" dirty="0">
                <a:solidFill>
                  <a:schemeClr val="tx1">
                    <a:lumMod val="75000"/>
                    <a:lumOff val="25000"/>
                  </a:schemeClr>
                </a:solidFill>
                <a:ea typeface="Arial Unicode MS" pitchFamily="34" charset="-128"/>
                <a:cs typeface="Arial Unicode MS" pitchFamily="34" charset="-128"/>
              </a:rPr>
              <a:t> </a:t>
            </a:r>
            <a:r>
              <a:rPr lang="en-US" sz="1600" dirty="0" smtClean="0">
                <a:solidFill>
                  <a:schemeClr val="tx1">
                    <a:lumMod val="75000"/>
                    <a:lumOff val="25000"/>
                  </a:schemeClr>
                </a:solidFill>
                <a:ea typeface="Arial Unicode MS" pitchFamily="34" charset="-128"/>
                <a:cs typeface="Arial Unicode MS" pitchFamily="34" charset="-128"/>
              </a:rPr>
              <a:t>is one.  </a:t>
            </a:r>
            <a:endParaRPr lang="en-ZA" sz="1600" dirty="0">
              <a:solidFill>
                <a:schemeClr val="tx1">
                  <a:lumMod val="75000"/>
                  <a:lumOff val="25000"/>
                </a:schemeClr>
              </a:solidFill>
              <a:ea typeface="Arial Unicode MS" pitchFamily="34" charset="-128"/>
              <a:cs typeface="Arial Unicode MS" pitchFamily="34" charset="-128"/>
            </a:endParaRPr>
          </a:p>
        </p:txBody>
      </p:sp>
      <p:grpSp>
        <p:nvGrpSpPr>
          <p:cNvPr id="4" name="Group 3"/>
          <p:cNvGrpSpPr/>
          <p:nvPr/>
        </p:nvGrpSpPr>
        <p:grpSpPr>
          <a:xfrm>
            <a:off x="181886" y="1674557"/>
            <a:ext cx="7852074" cy="4922704"/>
            <a:chOff x="90446" y="1445957"/>
            <a:chExt cx="7852074" cy="4922704"/>
          </a:xfrm>
        </p:grpSpPr>
        <p:sp>
          <p:nvSpPr>
            <p:cNvPr id="40" name="TextBox 39"/>
            <p:cNvSpPr txBox="1"/>
            <p:nvPr/>
          </p:nvSpPr>
          <p:spPr>
            <a:xfrm rot="16200000">
              <a:off x="-700957" y="3448013"/>
              <a:ext cx="2167581" cy="584775"/>
            </a:xfrm>
            <a:prstGeom prst="rect">
              <a:avLst/>
            </a:prstGeom>
            <a:noFill/>
          </p:spPr>
          <p:txBody>
            <a:bodyPr wrap="none" rtlCol="0">
              <a:spAutoFit/>
            </a:bodyPr>
            <a:lstStyle/>
            <a:p>
              <a:r>
                <a:rPr lang="en-ZA" sz="3200" b="1" dirty="0" smtClean="0">
                  <a:solidFill>
                    <a:schemeClr val="accent1">
                      <a:lumMod val="25000"/>
                    </a:schemeClr>
                  </a:solidFill>
                </a:rPr>
                <a:t>ACTIONS:</a:t>
              </a:r>
              <a:endParaRPr lang="en-US" sz="3200" b="1" dirty="0">
                <a:solidFill>
                  <a:schemeClr val="accent1">
                    <a:lumMod val="25000"/>
                  </a:schemeClr>
                </a:solidFill>
              </a:endParaRPr>
            </a:p>
          </p:txBody>
        </p:sp>
        <p:sp>
          <p:nvSpPr>
            <p:cNvPr id="50" name="Rectangle 49"/>
            <p:cNvSpPr/>
            <p:nvPr/>
          </p:nvSpPr>
          <p:spPr>
            <a:xfrm>
              <a:off x="893752" y="1530721"/>
              <a:ext cx="1197881" cy="531973"/>
            </a:xfrm>
            <a:prstGeom prst="rect">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smtClean="0">
                <a:solidFill>
                  <a:schemeClr val="tx2"/>
                </a:solidFill>
              </a:endParaRPr>
            </a:p>
          </p:txBody>
        </p:sp>
        <p:sp>
          <p:nvSpPr>
            <p:cNvPr id="51" name="Rectangle 50"/>
            <p:cNvSpPr/>
            <p:nvPr/>
          </p:nvSpPr>
          <p:spPr>
            <a:xfrm>
              <a:off x="893752" y="2232224"/>
              <a:ext cx="1197881" cy="531973"/>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smtClean="0">
                <a:solidFill>
                  <a:schemeClr val="tx2"/>
                </a:solidFill>
              </a:endParaRPr>
            </a:p>
          </p:txBody>
        </p:sp>
        <p:sp>
          <p:nvSpPr>
            <p:cNvPr id="52" name="Rectangle 51"/>
            <p:cNvSpPr/>
            <p:nvPr/>
          </p:nvSpPr>
          <p:spPr>
            <a:xfrm>
              <a:off x="893752" y="2922035"/>
              <a:ext cx="1197881" cy="531973"/>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smtClean="0">
                <a:solidFill>
                  <a:schemeClr val="tx2"/>
                </a:solidFill>
              </a:endParaRPr>
            </a:p>
          </p:txBody>
        </p:sp>
        <p:sp>
          <p:nvSpPr>
            <p:cNvPr id="53" name="Rectangle 52"/>
            <p:cNvSpPr/>
            <p:nvPr/>
          </p:nvSpPr>
          <p:spPr>
            <a:xfrm>
              <a:off x="893752" y="3623537"/>
              <a:ext cx="1197881" cy="531973"/>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smtClean="0">
                <a:solidFill>
                  <a:schemeClr val="tx2"/>
                </a:solidFill>
              </a:endParaRPr>
            </a:p>
          </p:txBody>
        </p:sp>
        <p:sp>
          <p:nvSpPr>
            <p:cNvPr id="54" name="Rectangle 53"/>
            <p:cNvSpPr/>
            <p:nvPr/>
          </p:nvSpPr>
          <p:spPr>
            <a:xfrm>
              <a:off x="893752" y="4315785"/>
              <a:ext cx="1197881" cy="53197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smtClean="0">
                <a:solidFill>
                  <a:schemeClr val="tx2"/>
                </a:solidFill>
              </a:endParaRPr>
            </a:p>
          </p:txBody>
        </p:sp>
        <p:sp>
          <p:nvSpPr>
            <p:cNvPr id="55" name="Isosceles Triangle 54"/>
            <p:cNvSpPr/>
            <p:nvPr/>
          </p:nvSpPr>
          <p:spPr>
            <a:xfrm rot="16200000">
              <a:off x="1838837" y="3127627"/>
              <a:ext cx="189017" cy="463744"/>
            </a:xfrm>
            <a:prstGeom prst="triangle">
              <a:avLst/>
            </a:prstGeom>
            <a:solidFill>
              <a:schemeClr val="accent4">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en-US" sz="1400" err="1" smtClean="0">
                <a:solidFill>
                  <a:schemeClr val="tx2"/>
                </a:solidFill>
              </a:endParaRPr>
            </a:p>
          </p:txBody>
        </p:sp>
        <p:sp>
          <p:nvSpPr>
            <p:cNvPr id="56" name="Round Same Side Corner Rectangle 55"/>
            <p:cNvSpPr/>
            <p:nvPr/>
          </p:nvSpPr>
          <p:spPr>
            <a:xfrm rot="5400000">
              <a:off x="4563803" y="-31882"/>
              <a:ext cx="516385" cy="6241049"/>
            </a:xfrm>
            <a:prstGeom prst="round2SameRect">
              <a:avLst>
                <a:gd name="adj1" fmla="val 50000"/>
                <a:gd name="adj2" fmla="val 0"/>
              </a:avLst>
            </a:prstGeom>
            <a:solidFill>
              <a:schemeClr val="accent4"/>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2000" b="0" err="1" smtClean="0"/>
            </a:p>
          </p:txBody>
        </p:sp>
        <p:sp>
          <p:nvSpPr>
            <p:cNvPr id="57" name="Isosceles Triangle 56"/>
            <p:cNvSpPr/>
            <p:nvPr/>
          </p:nvSpPr>
          <p:spPr>
            <a:xfrm rot="16200000">
              <a:off x="1827877" y="3818171"/>
              <a:ext cx="210939" cy="463742"/>
            </a:xfrm>
            <a:prstGeom prst="triangle">
              <a:avLst/>
            </a:prstGeom>
            <a:solidFill>
              <a:schemeClr val="accent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en-US" sz="1400" err="1" smtClean="0">
                <a:solidFill>
                  <a:schemeClr val="tx2"/>
                </a:solidFill>
              </a:endParaRPr>
            </a:p>
          </p:txBody>
        </p:sp>
        <p:sp>
          <p:nvSpPr>
            <p:cNvPr id="58" name="Round Same Side Corner Rectangle 57"/>
            <p:cNvSpPr/>
            <p:nvPr/>
          </p:nvSpPr>
          <p:spPr>
            <a:xfrm rot="5400000">
              <a:off x="4563803" y="660365"/>
              <a:ext cx="516385" cy="6241049"/>
            </a:xfrm>
            <a:prstGeom prst="round2SameRect">
              <a:avLst>
                <a:gd name="adj1" fmla="val 50000"/>
                <a:gd name="adj2" fmla="val 0"/>
              </a:avLst>
            </a:prstGeom>
            <a:solidFill>
              <a:schemeClr val="accent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2000" b="0" err="1" smtClean="0"/>
            </a:p>
          </p:txBody>
        </p:sp>
        <p:sp>
          <p:nvSpPr>
            <p:cNvPr id="59" name="Isosceles Triangle 58"/>
            <p:cNvSpPr/>
            <p:nvPr/>
          </p:nvSpPr>
          <p:spPr>
            <a:xfrm rot="16200000">
              <a:off x="1827873" y="4506766"/>
              <a:ext cx="210939" cy="463742"/>
            </a:xfrm>
            <a:prstGeom prst="triangle">
              <a:avLst/>
            </a:prstGeom>
            <a:solidFill>
              <a:srgbClr val="575757"/>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en-US" sz="1400" err="1" smtClean="0">
                <a:solidFill>
                  <a:schemeClr val="tx2"/>
                </a:solidFill>
              </a:endParaRPr>
            </a:p>
          </p:txBody>
        </p:sp>
        <p:sp>
          <p:nvSpPr>
            <p:cNvPr id="60" name="Round Same Side Corner Rectangle 59"/>
            <p:cNvSpPr/>
            <p:nvPr/>
          </p:nvSpPr>
          <p:spPr>
            <a:xfrm rot="5400000">
              <a:off x="4563803" y="1352612"/>
              <a:ext cx="516385" cy="6241049"/>
            </a:xfrm>
            <a:prstGeom prst="round2SameRect">
              <a:avLst>
                <a:gd name="adj1" fmla="val 50000"/>
                <a:gd name="adj2" fmla="val 0"/>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2000" b="0" err="1" smtClean="0"/>
            </a:p>
          </p:txBody>
        </p:sp>
        <p:sp>
          <p:nvSpPr>
            <p:cNvPr id="61" name="Isosceles Triangle 60"/>
            <p:cNvSpPr/>
            <p:nvPr/>
          </p:nvSpPr>
          <p:spPr>
            <a:xfrm rot="16200000">
              <a:off x="1838838" y="2437816"/>
              <a:ext cx="189017" cy="463744"/>
            </a:xfrm>
            <a:prstGeom prst="triangle">
              <a:avLst/>
            </a:prstGeom>
            <a:solidFill>
              <a:srgbClr val="0079A6"/>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en-US" sz="1400" err="1" smtClean="0">
                <a:solidFill>
                  <a:schemeClr val="tx2"/>
                </a:solidFill>
              </a:endParaRPr>
            </a:p>
          </p:txBody>
        </p:sp>
        <p:sp>
          <p:nvSpPr>
            <p:cNvPr id="62" name="Round Same Side Corner Rectangle 61"/>
            <p:cNvSpPr/>
            <p:nvPr/>
          </p:nvSpPr>
          <p:spPr>
            <a:xfrm rot="5400000">
              <a:off x="4563803" y="-724128"/>
              <a:ext cx="516385" cy="6241049"/>
            </a:xfrm>
            <a:prstGeom prst="round2SameRect">
              <a:avLst>
                <a:gd name="adj1" fmla="val 50000"/>
                <a:gd name="adj2" fmla="val 0"/>
              </a:avLst>
            </a:prstGeom>
            <a:solidFill>
              <a:schemeClr val="accent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2000" b="0" err="1" smtClean="0"/>
            </a:p>
          </p:txBody>
        </p:sp>
        <p:sp>
          <p:nvSpPr>
            <p:cNvPr id="63" name="Isosceles Triangle 62"/>
            <p:cNvSpPr/>
            <p:nvPr/>
          </p:nvSpPr>
          <p:spPr>
            <a:xfrm rot="16200000">
              <a:off x="1838839" y="1736313"/>
              <a:ext cx="189017" cy="463744"/>
            </a:xfrm>
            <a:prstGeom prst="triangle">
              <a:avLst/>
            </a:prstGeom>
            <a:solidFill>
              <a:schemeClr val="accent5">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en-US" sz="1400" err="1" smtClean="0">
                <a:solidFill>
                  <a:schemeClr val="tx2"/>
                </a:solidFill>
              </a:endParaRPr>
            </a:p>
          </p:txBody>
        </p:sp>
        <p:sp>
          <p:nvSpPr>
            <p:cNvPr id="64" name="Round Same Side Corner Rectangle 63"/>
            <p:cNvSpPr/>
            <p:nvPr/>
          </p:nvSpPr>
          <p:spPr>
            <a:xfrm rot="5400000">
              <a:off x="4563803" y="-1416375"/>
              <a:ext cx="516385" cy="6241049"/>
            </a:xfrm>
            <a:prstGeom prst="round2SameRect">
              <a:avLst>
                <a:gd name="adj1" fmla="val 50000"/>
                <a:gd name="adj2" fmla="val 0"/>
              </a:avLst>
            </a:prstGeom>
            <a:solidFill>
              <a:schemeClr val="accent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2000" b="0" err="1" smtClean="0"/>
            </a:p>
          </p:txBody>
        </p:sp>
        <p:sp>
          <p:nvSpPr>
            <p:cNvPr id="65" name="TextBox 64"/>
            <p:cNvSpPr txBox="1"/>
            <p:nvPr/>
          </p:nvSpPr>
          <p:spPr>
            <a:xfrm>
              <a:off x="952638" y="1502759"/>
              <a:ext cx="628077" cy="492443"/>
            </a:xfrm>
            <a:prstGeom prst="rect">
              <a:avLst/>
            </a:prstGeom>
            <a:noFill/>
          </p:spPr>
          <p:txBody>
            <a:bodyPr wrap="square" lIns="0" tIns="0" rIns="0" bIns="0" rtlCol="0">
              <a:spAutoFit/>
            </a:bodyPr>
            <a:lstStyle/>
            <a:p>
              <a:pPr algn="ctr"/>
              <a:r>
                <a:rPr lang="en-US" sz="3200" b="1" dirty="0" smtClean="0">
                  <a:solidFill>
                    <a:schemeClr val="bg1"/>
                  </a:solidFill>
                </a:rPr>
                <a:t>1</a:t>
              </a:r>
            </a:p>
          </p:txBody>
        </p:sp>
        <p:sp>
          <p:nvSpPr>
            <p:cNvPr id="66" name="TextBox 65"/>
            <p:cNvSpPr txBox="1"/>
            <p:nvPr/>
          </p:nvSpPr>
          <p:spPr>
            <a:xfrm>
              <a:off x="952638" y="2215041"/>
              <a:ext cx="628077" cy="492443"/>
            </a:xfrm>
            <a:prstGeom prst="rect">
              <a:avLst/>
            </a:prstGeom>
            <a:noFill/>
          </p:spPr>
          <p:txBody>
            <a:bodyPr wrap="square" lIns="0" tIns="0" rIns="0" bIns="0" rtlCol="0">
              <a:spAutoFit/>
            </a:bodyPr>
            <a:lstStyle/>
            <a:p>
              <a:pPr algn="ctr"/>
              <a:r>
                <a:rPr lang="en-US" sz="3200" b="1" dirty="0">
                  <a:solidFill>
                    <a:schemeClr val="tx2"/>
                  </a:solidFill>
                </a:rPr>
                <a:t>2</a:t>
              </a:r>
            </a:p>
          </p:txBody>
        </p:sp>
        <p:sp>
          <p:nvSpPr>
            <p:cNvPr id="67" name="TextBox 66"/>
            <p:cNvSpPr txBox="1"/>
            <p:nvPr/>
          </p:nvSpPr>
          <p:spPr>
            <a:xfrm>
              <a:off x="952638" y="2904852"/>
              <a:ext cx="628077" cy="492443"/>
            </a:xfrm>
            <a:prstGeom prst="rect">
              <a:avLst/>
            </a:prstGeom>
            <a:noFill/>
          </p:spPr>
          <p:txBody>
            <a:bodyPr wrap="square" lIns="0" tIns="0" rIns="0" bIns="0" rtlCol="0">
              <a:spAutoFit/>
            </a:bodyPr>
            <a:lstStyle/>
            <a:p>
              <a:pPr algn="ctr"/>
              <a:r>
                <a:rPr lang="en-US" sz="3200" b="1" dirty="0" smtClean="0">
                  <a:solidFill>
                    <a:schemeClr val="bg1"/>
                  </a:solidFill>
                </a:rPr>
                <a:t>3</a:t>
              </a:r>
            </a:p>
          </p:txBody>
        </p:sp>
        <p:sp>
          <p:nvSpPr>
            <p:cNvPr id="68" name="TextBox 67"/>
            <p:cNvSpPr txBox="1"/>
            <p:nvPr/>
          </p:nvSpPr>
          <p:spPr>
            <a:xfrm>
              <a:off x="952638" y="3606354"/>
              <a:ext cx="628077" cy="492443"/>
            </a:xfrm>
            <a:prstGeom prst="rect">
              <a:avLst/>
            </a:prstGeom>
            <a:noFill/>
          </p:spPr>
          <p:txBody>
            <a:bodyPr wrap="square" lIns="0" tIns="0" rIns="0" bIns="0" rtlCol="0">
              <a:spAutoFit/>
            </a:bodyPr>
            <a:lstStyle/>
            <a:p>
              <a:pPr algn="ctr"/>
              <a:r>
                <a:rPr lang="en-US" sz="3200" b="1" dirty="0" smtClean="0">
                  <a:solidFill>
                    <a:schemeClr val="bg1"/>
                  </a:solidFill>
                </a:rPr>
                <a:t>4</a:t>
              </a:r>
            </a:p>
          </p:txBody>
        </p:sp>
        <p:sp>
          <p:nvSpPr>
            <p:cNvPr id="69" name="TextBox 68"/>
            <p:cNvSpPr txBox="1"/>
            <p:nvPr/>
          </p:nvSpPr>
          <p:spPr>
            <a:xfrm>
              <a:off x="952638" y="4295255"/>
              <a:ext cx="628077" cy="492443"/>
            </a:xfrm>
            <a:prstGeom prst="rect">
              <a:avLst/>
            </a:prstGeom>
            <a:noFill/>
          </p:spPr>
          <p:txBody>
            <a:bodyPr wrap="square" lIns="0" tIns="0" rIns="0" bIns="0" rtlCol="0">
              <a:spAutoFit/>
            </a:bodyPr>
            <a:lstStyle/>
            <a:p>
              <a:pPr algn="ctr"/>
              <a:r>
                <a:rPr lang="en-US" sz="3200" b="1" dirty="0" smtClean="0">
                  <a:solidFill>
                    <a:schemeClr val="tx2"/>
                  </a:solidFill>
                </a:rPr>
                <a:t>5</a:t>
              </a:r>
            </a:p>
          </p:txBody>
        </p:sp>
        <p:sp>
          <p:nvSpPr>
            <p:cNvPr id="70" name="Rectangle 69"/>
            <p:cNvSpPr/>
            <p:nvPr/>
          </p:nvSpPr>
          <p:spPr>
            <a:xfrm>
              <a:off x="1871016" y="1565847"/>
              <a:ext cx="5776727" cy="323165"/>
            </a:xfrm>
            <a:prstGeom prst="rect">
              <a:avLst/>
            </a:prstGeom>
          </p:spPr>
          <p:txBody>
            <a:bodyPr wrap="square" lIns="0" tIns="0" rIns="0" bIns="0">
              <a:spAutoFit/>
            </a:bodyPr>
            <a:lstStyle/>
            <a:p>
              <a:r>
                <a:rPr lang="en-US" sz="1050" b="1" dirty="0" smtClean="0">
                  <a:solidFill>
                    <a:schemeClr val="bg1"/>
                  </a:solidFill>
                </a:rPr>
                <a:t>Create 1 million jobs</a:t>
              </a:r>
            </a:p>
            <a:p>
              <a:r>
                <a:rPr lang="en-US" sz="1050" dirty="0" smtClean="0">
                  <a:solidFill>
                    <a:schemeClr val="bg1"/>
                  </a:solidFill>
                </a:rPr>
                <a:t>600 000 potential jobs in communal areas and 300 000 jobs through commercial agriculture</a:t>
              </a:r>
              <a:endParaRPr lang="en-US" sz="1050" dirty="0">
                <a:solidFill>
                  <a:schemeClr val="bg1"/>
                </a:solidFill>
              </a:endParaRPr>
            </a:p>
          </p:txBody>
        </p:sp>
        <p:sp>
          <p:nvSpPr>
            <p:cNvPr id="71" name="Rectangle 70"/>
            <p:cNvSpPr/>
            <p:nvPr/>
          </p:nvSpPr>
          <p:spPr>
            <a:xfrm>
              <a:off x="1871016" y="2254434"/>
              <a:ext cx="5776727" cy="323165"/>
            </a:xfrm>
            <a:prstGeom prst="rect">
              <a:avLst/>
            </a:prstGeom>
          </p:spPr>
          <p:txBody>
            <a:bodyPr wrap="square" lIns="0" tIns="0" rIns="0" bIns="0">
              <a:spAutoFit/>
            </a:bodyPr>
            <a:lstStyle/>
            <a:p>
              <a:r>
                <a:rPr lang="en-US" sz="1050" b="1" dirty="0" smtClean="0"/>
                <a:t>Acquire 2 million hectares</a:t>
              </a:r>
            </a:p>
            <a:p>
              <a:r>
                <a:rPr lang="en-US" sz="1050" dirty="0" smtClean="0"/>
                <a:t>Of strategically located land by 2019 for land reform</a:t>
              </a:r>
              <a:endParaRPr lang="en-US" sz="1050" dirty="0"/>
            </a:p>
          </p:txBody>
        </p:sp>
        <p:sp>
          <p:nvSpPr>
            <p:cNvPr id="72" name="Rectangle 71"/>
            <p:cNvSpPr/>
            <p:nvPr/>
          </p:nvSpPr>
          <p:spPr>
            <a:xfrm>
              <a:off x="1871016" y="2971847"/>
              <a:ext cx="5776727" cy="323165"/>
            </a:xfrm>
            <a:prstGeom prst="rect">
              <a:avLst/>
            </a:prstGeom>
          </p:spPr>
          <p:txBody>
            <a:bodyPr wrap="square" lIns="0" tIns="0" rIns="0" bIns="0">
              <a:spAutoFit/>
            </a:bodyPr>
            <a:lstStyle/>
            <a:p>
              <a:r>
                <a:rPr lang="en-US" sz="1050" b="1" dirty="0" smtClean="0">
                  <a:solidFill>
                    <a:schemeClr val="bg1"/>
                  </a:solidFill>
                </a:rPr>
                <a:t>Develop 1 million hectares of </a:t>
              </a:r>
              <a:r>
                <a:rPr lang="en-US" sz="1050" b="1" dirty="0" err="1" smtClean="0">
                  <a:solidFill>
                    <a:schemeClr val="bg1"/>
                  </a:solidFill>
                </a:rPr>
                <a:t>under-utilised</a:t>
              </a:r>
              <a:r>
                <a:rPr lang="en-US" sz="1050" b="1" dirty="0" smtClean="0">
                  <a:solidFill>
                    <a:schemeClr val="bg1"/>
                  </a:solidFill>
                </a:rPr>
                <a:t> land</a:t>
              </a:r>
            </a:p>
            <a:p>
              <a:r>
                <a:rPr lang="en-US" sz="1050" dirty="0" smtClean="0">
                  <a:solidFill>
                    <a:schemeClr val="bg1"/>
                  </a:solidFill>
                </a:rPr>
                <a:t>In communal areas and land reform projects for production.</a:t>
              </a:r>
              <a:endParaRPr lang="en-US" sz="1050" dirty="0">
                <a:solidFill>
                  <a:schemeClr val="bg1"/>
                </a:solidFill>
              </a:endParaRPr>
            </a:p>
          </p:txBody>
        </p:sp>
        <p:sp>
          <p:nvSpPr>
            <p:cNvPr id="73" name="Rectangle 72"/>
            <p:cNvSpPr/>
            <p:nvPr/>
          </p:nvSpPr>
          <p:spPr>
            <a:xfrm>
              <a:off x="1871016" y="3675253"/>
              <a:ext cx="5776727" cy="323165"/>
            </a:xfrm>
            <a:prstGeom prst="rect">
              <a:avLst/>
            </a:prstGeom>
          </p:spPr>
          <p:txBody>
            <a:bodyPr wrap="square" lIns="0" tIns="0" rIns="0" bIns="0">
              <a:spAutoFit/>
            </a:bodyPr>
            <a:lstStyle/>
            <a:p>
              <a:r>
                <a:rPr lang="en-US" sz="1050" b="1" dirty="0" smtClean="0">
                  <a:solidFill>
                    <a:schemeClr val="bg1"/>
                  </a:solidFill>
                </a:rPr>
                <a:t>Provide support to smallholder producers</a:t>
              </a:r>
            </a:p>
            <a:p>
              <a:r>
                <a:rPr lang="en-US" sz="1050" dirty="0" smtClean="0">
                  <a:solidFill>
                    <a:schemeClr val="bg1"/>
                  </a:solidFill>
                </a:rPr>
                <a:t>In order to ensure production efficiencies – 80 000 new smallholders by 2019</a:t>
              </a:r>
              <a:endParaRPr lang="en-US" sz="1050" dirty="0">
                <a:solidFill>
                  <a:schemeClr val="bg1"/>
                </a:solidFill>
              </a:endParaRPr>
            </a:p>
          </p:txBody>
        </p:sp>
        <p:sp>
          <p:nvSpPr>
            <p:cNvPr id="74" name="Rectangle 73"/>
            <p:cNvSpPr/>
            <p:nvPr/>
          </p:nvSpPr>
          <p:spPr>
            <a:xfrm>
              <a:off x="1871016" y="4333489"/>
              <a:ext cx="5776727" cy="323165"/>
            </a:xfrm>
            <a:prstGeom prst="rect">
              <a:avLst/>
            </a:prstGeom>
          </p:spPr>
          <p:txBody>
            <a:bodyPr wrap="square" lIns="0" tIns="0" rIns="0" bIns="0">
              <a:spAutoFit/>
            </a:bodyPr>
            <a:lstStyle/>
            <a:p>
              <a:r>
                <a:rPr lang="en-US" sz="1050" b="1" dirty="0" smtClean="0">
                  <a:solidFill>
                    <a:schemeClr val="tx2"/>
                  </a:solidFill>
                </a:rPr>
                <a:t>Food security</a:t>
              </a:r>
            </a:p>
            <a:p>
              <a:r>
                <a:rPr lang="en-US" sz="1050" dirty="0" smtClean="0">
                  <a:solidFill>
                    <a:schemeClr val="tx2"/>
                  </a:solidFill>
                </a:rPr>
                <a:t>By 2030, every household is able to say “WE HAVE food on the table”.</a:t>
              </a:r>
              <a:endParaRPr lang="en-US" sz="1050" dirty="0">
                <a:solidFill>
                  <a:schemeClr val="tx2"/>
                </a:solidFill>
              </a:endParaRPr>
            </a:p>
          </p:txBody>
        </p:sp>
        <p:grpSp>
          <p:nvGrpSpPr>
            <p:cNvPr id="75" name="Group 374"/>
            <p:cNvGrpSpPr>
              <a:grpSpLocks noChangeAspect="1"/>
            </p:cNvGrpSpPr>
            <p:nvPr/>
          </p:nvGrpSpPr>
          <p:grpSpPr bwMode="auto">
            <a:xfrm>
              <a:off x="7434635" y="2201760"/>
              <a:ext cx="408779" cy="389271"/>
              <a:chOff x="6996" y="1195"/>
              <a:chExt cx="340" cy="340"/>
            </a:xfrm>
            <a:solidFill>
              <a:schemeClr val="bg2"/>
            </a:solidFill>
          </p:grpSpPr>
          <p:sp>
            <p:nvSpPr>
              <p:cNvPr id="80" name="Freeform 375"/>
              <p:cNvSpPr>
                <a:spLocks/>
              </p:cNvSpPr>
              <p:nvPr/>
            </p:nvSpPr>
            <p:spPr bwMode="auto">
              <a:xfrm>
                <a:off x="7130" y="1287"/>
                <a:ext cx="29" cy="70"/>
              </a:xfrm>
              <a:custGeom>
                <a:avLst/>
                <a:gdLst>
                  <a:gd name="T0" fmla="*/ 0 w 43"/>
                  <a:gd name="T1" fmla="*/ 53 h 105"/>
                  <a:gd name="T2" fmla="*/ 43 w 43"/>
                  <a:gd name="T3" fmla="*/ 105 h 105"/>
                  <a:gd name="T4" fmla="*/ 43 w 43"/>
                  <a:gd name="T5" fmla="*/ 0 h 105"/>
                  <a:gd name="T6" fmla="*/ 0 w 43"/>
                  <a:gd name="T7" fmla="*/ 53 h 105"/>
                </a:gdLst>
                <a:ahLst/>
                <a:cxnLst>
                  <a:cxn ang="0">
                    <a:pos x="T0" y="T1"/>
                  </a:cxn>
                  <a:cxn ang="0">
                    <a:pos x="T2" y="T3"/>
                  </a:cxn>
                  <a:cxn ang="0">
                    <a:pos x="T4" y="T5"/>
                  </a:cxn>
                  <a:cxn ang="0">
                    <a:pos x="T6" y="T7"/>
                  </a:cxn>
                </a:cxnLst>
                <a:rect l="0" t="0" r="r" b="b"/>
                <a:pathLst>
                  <a:path w="43" h="105">
                    <a:moveTo>
                      <a:pt x="0" y="53"/>
                    </a:moveTo>
                    <a:cubicBezTo>
                      <a:pt x="0" y="78"/>
                      <a:pt x="19" y="100"/>
                      <a:pt x="43" y="105"/>
                    </a:cubicBezTo>
                    <a:cubicBezTo>
                      <a:pt x="43" y="0"/>
                      <a:pt x="43" y="0"/>
                      <a:pt x="43" y="0"/>
                    </a:cubicBezTo>
                    <a:cubicBezTo>
                      <a:pt x="19" y="5"/>
                      <a:pt x="0" y="27"/>
                      <a:pt x="0" y="5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7211" tIns="33605" rIns="67211" bIns="33605" numCol="1" anchor="t" anchorCtr="0" compatLnSpc="1">
                <a:prstTxWarp prst="textNoShape">
                  <a:avLst/>
                </a:prstTxWarp>
              </a:bodyPr>
              <a:lstStyle/>
              <a:p>
                <a:pPr defTabSz="896090"/>
                <a:endParaRPr lang="en-GB" sz="1568">
                  <a:solidFill>
                    <a:prstClr val="black"/>
                  </a:solidFill>
                  <a:latin typeface="Verdana"/>
                </a:endParaRPr>
              </a:p>
            </p:txBody>
          </p:sp>
          <p:sp>
            <p:nvSpPr>
              <p:cNvPr id="81" name="Freeform 376"/>
              <p:cNvSpPr>
                <a:spLocks/>
              </p:cNvSpPr>
              <p:nvPr/>
            </p:nvSpPr>
            <p:spPr bwMode="auto">
              <a:xfrm>
                <a:off x="7173" y="1372"/>
                <a:ext cx="28" cy="70"/>
              </a:xfrm>
              <a:custGeom>
                <a:avLst/>
                <a:gdLst>
                  <a:gd name="T0" fmla="*/ 0 w 43"/>
                  <a:gd name="T1" fmla="*/ 0 h 105"/>
                  <a:gd name="T2" fmla="*/ 0 w 43"/>
                  <a:gd name="T3" fmla="*/ 105 h 105"/>
                  <a:gd name="T4" fmla="*/ 43 w 43"/>
                  <a:gd name="T5" fmla="*/ 53 h 105"/>
                  <a:gd name="T6" fmla="*/ 0 w 43"/>
                  <a:gd name="T7" fmla="*/ 0 h 105"/>
                </a:gdLst>
                <a:ahLst/>
                <a:cxnLst>
                  <a:cxn ang="0">
                    <a:pos x="T0" y="T1"/>
                  </a:cxn>
                  <a:cxn ang="0">
                    <a:pos x="T2" y="T3"/>
                  </a:cxn>
                  <a:cxn ang="0">
                    <a:pos x="T4" y="T5"/>
                  </a:cxn>
                  <a:cxn ang="0">
                    <a:pos x="T6" y="T7"/>
                  </a:cxn>
                </a:cxnLst>
                <a:rect l="0" t="0" r="r" b="b"/>
                <a:pathLst>
                  <a:path w="43" h="105">
                    <a:moveTo>
                      <a:pt x="0" y="0"/>
                    </a:moveTo>
                    <a:cubicBezTo>
                      <a:pt x="0" y="105"/>
                      <a:pt x="0" y="105"/>
                      <a:pt x="0" y="105"/>
                    </a:cubicBezTo>
                    <a:cubicBezTo>
                      <a:pt x="25" y="100"/>
                      <a:pt x="43" y="78"/>
                      <a:pt x="43" y="53"/>
                    </a:cubicBezTo>
                    <a:cubicBezTo>
                      <a:pt x="43" y="27"/>
                      <a:pt x="25" y="5"/>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7211" tIns="33605" rIns="67211" bIns="33605" numCol="1" anchor="t" anchorCtr="0" compatLnSpc="1">
                <a:prstTxWarp prst="textNoShape">
                  <a:avLst/>
                </a:prstTxWarp>
              </a:bodyPr>
              <a:lstStyle/>
              <a:p>
                <a:pPr defTabSz="896090"/>
                <a:endParaRPr lang="en-GB" sz="1568">
                  <a:solidFill>
                    <a:prstClr val="black"/>
                  </a:solidFill>
                  <a:latin typeface="Verdana"/>
                </a:endParaRPr>
              </a:p>
            </p:txBody>
          </p:sp>
          <p:sp>
            <p:nvSpPr>
              <p:cNvPr id="82" name="Freeform 377"/>
              <p:cNvSpPr>
                <a:spLocks noEditPoints="1"/>
              </p:cNvSpPr>
              <p:nvPr/>
            </p:nvSpPr>
            <p:spPr bwMode="auto">
              <a:xfrm>
                <a:off x="6996" y="1195"/>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66 w 512"/>
                  <a:gd name="T11" fmla="*/ 393 h 512"/>
                  <a:gd name="T12" fmla="*/ 266 w 512"/>
                  <a:gd name="T13" fmla="*/ 416 h 512"/>
                  <a:gd name="T14" fmla="*/ 256 w 512"/>
                  <a:gd name="T15" fmla="*/ 426 h 512"/>
                  <a:gd name="T16" fmla="*/ 245 w 512"/>
                  <a:gd name="T17" fmla="*/ 416 h 512"/>
                  <a:gd name="T18" fmla="*/ 245 w 512"/>
                  <a:gd name="T19" fmla="*/ 393 h 512"/>
                  <a:gd name="T20" fmla="*/ 185 w 512"/>
                  <a:gd name="T21" fmla="*/ 345 h 512"/>
                  <a:gd name="T22" fmla="*/ 192 w 512"/>
                  <a:gd name="T23" fmla="*/ 331 h 512"/>
                  <a:gd name="T24" fmla="*/ 205 w 512"/>
                  <a:gd name="T25" fmla="*/ 337 h 512"/>
                  <a:gd name="T26" fmla="*/ 245 w 512"/>
                  <a:gd name="T27" fmla="*/ 372 h 512"/>
                  <a:gd name="T28" fmla="*/ 245 w 512"/>
                  <a:gd name="T29" fmla="*/ 265 h 512"/>
                  <a:gd name="T30" fmla="*/ 181 w 512"/>
                  <a:gd name="T31" fmla="*/ 192 h 512"/>
                  <a:gd name="T32" fmla="*/ 245 w 512"/>
                  <a:gd name="T33" fmla="*/ 118 h 512"/>
                  <a:gd name="T34" fmla="*/ 245 w 512"/>
                  <a:gd name="T35" fmla="*/ 106 h 512"/>
                  <a:gd name="T36" fmla="*/ 256 w 512"/>
                  <a:gd name="T37" fmla="*/ 96 h 512"/>
                  <a:gd name="T38" fmla="*/ 266 w 512"/>
                  <a:gd name="T39" fmla="*/ 106 h 512"/>
                  <a:gd name="T40" fmla="*/ 266 w 512"/>
                  <a:gd name="T41" fmla="*/ 118 h 512"/>
                  <a:gd name="T42" fmla="*/ 320 w 512"/>
                  <a:gd name="T43" fmla="*/ 154 h 512"/>
                  <a:gd name="T44" fmla="*/ 316 w 512"/>
                  <a:gd name="T45" fmla="*/ 169 h 512"/>
                  <a:gd name="T46" fmla="*/ 302 w 512"/>
                  <a:gd name="T47" fmla="*/ 165 h 512"/>
                  <a:gd name="T48" fmla="*/ 266 w 512"/>
                  <a:gd name="T49" fmla="*/ 140 h 512"/>
                  <a:gd name="T50" fmla="*/ 266 w 512"/>
                  <a:gd name="T51" fmla="*/ 246 h 512"/>
                  <a:gd name="T52" fmla="*/ 330 w 512"/>
                  <a:gd name="T53" fmla="*/ 320 h 512"/>
                  <a:gd name="T54" fmla="*/ 266 w 512"/>
                  <a:gd name="T55" fmla="*/ 39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66" y="393"/>
                    </a:moveTo>
                    <a:cubicBezTo>
                      <a:pt x="266" y="416"/>
                      <a:pt x="266" y="416"/>
                      <a:pt x="266" y="416"/>
                    </a:cubicBezTo>
                    <a:cubicBezTo>
                      <a:pt x="266" y="422"/>
                      <a:pt x="262" y="426"/>
                      <a:pt x="256" y="426"/>
                    </a:cubicBezTo>
                    <a:cubicBezTo>
                      <a:pt x="250" y="426"/>
                      <a:pt x="245" y="422"/>
                      <a:pt x="245" y="416"/>
                    </a:cubicBezTo>
                    <a:cubicBezTo>
                      <a:pt x="245" y="393"/>
                      <a:pt x="245" y="393"/>
                      <a:pt x="245" y="393"/>
                    </a:cubicBezTo>
                    <a:cubicBezTo>
                      <a:pt x="218" y="390"/>
                      <a:pt x="195" y="371"/>
                      <a:pt x="185" y="345"/>
                    </a:cubicBezTo>
                    <a:cubicBezTo>
                      <a:pt x="183" y="339"/>
                      <a:pt x="186" y="333"/>
                      <a:pt x="192" y="331"/>
                    </a:cubicBezTo>
                    <a:cubicBezTo>
                      <a:pt x="197" y="329"/>
                      <a:pt x="203" y="332"/>
                      <a:pt x="205" y="337"/>
                    </a:cubicBezTo>
                    <a:cubicBezTo>
                      <a:pt x="212" y="355"/>
                      <a:pt x="227" y="368"/>
                      <a:pt x="245" y="372"/>
                    </a:cubicBezTo>
                    <a:cubicBezTo>
                      <a:pt x="245" y="265"/>
                      <a:pt x="245" y="265"/>
                      <a:pt x="245" y="265"/>
                    </a:cubicBezTo>
                    <a:cubicBezTo>
                      <a:pt x="209" y="260"/>
                      <a:pt x="181" y="229"/>
                      <a:pt x="181" y="192"/>
                    </a:cubicBezTo>
                    <a:cubicBezTo>
                      <a:pt x="181" y="154"/>
                      <a:pt x="209" y="123"/>
                      <a:pt x="245" y="118"/>
                    </a:cubicBezTo>
                    <a:cubicBezTo>
                      <a:pt x="245" y="106"/>
                      <a:pt x="245" y="106"/>
                      <a:pt x="245" y="106"/>
                    </a:cubicBezTo>
                    <a:cubicBezTo>
                      <a:pt x="245" y="100"/>
                      <a:pt x="250" y="96"/>
                      <a:pt x="256" y="96"/>
                    </a:cubicBezTo>
                    <a:cubicBezTo>
                      <a:pt x="262" y="96"/>
                      <a:pt x="266" y="100"/>
                      <a:pt x="266" y="106"/>
                    </a:cubicBezTo>
                    <a:cubicBezTo>
                      <a:pt x="266" y="118"/>
                      <a:pt x="266" y="118"/>
                      <a:pt x="266" y="118"/>
                    </a:cubicBezTo>
                    <a:cubicBezTo>
                      <a:pt x="289" y="121"/>
                      <a:pt x="309" y="134"/>
                      <a:pt x="320" y="154"/>
                    </a:cubicBezTo>
                    <a:cubicBezTo>
                      <a:pt x="323" y="159"/>
                      <a:pt x="322" y="166"/>
                      <a:pt x="316" y="169"/>
                    </a:cubicBezTo>
                    <a:cubicBezTo>
                      <a:pt x="311" y="172"/>
                      <a:pt x="305" y="170"/>
                      <a:pt x="302" y="165"/>
                    </a:cubicBezTo>
                    <a:cubicBezTo>
                      <a:pt x="294" y="152"/>
                      <a:pt x="281" y="143"/>
                      <a:pt x="266" y="140"/>
                    </a:cubicBezTo>
                    <a:cubicBezTo>
                      <a:pt x="266" y="246"/>
                      <a:pt x="266" y="246"/>
                      <a:pt x="266" y="246"/>
                    </a:cubicBezTo>
                    <a:cubicBezTo>
                      <a:pt x="302" y="251"/>
                      <a:pt x="330" y="282"/>
                      <a:pt x="330" y="320"/>
                    </a:cubicBezTo>
                    <a:cubicBezTo>
                      <a:pt x="330" y="357"/>
                      <a:pt x="302" y="388"/>
                      <a:pt x="266" y="39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7211" tIns="33605" rIns="67211" bIns="33605" numCol="1" anchor="t" anchorCtr="0" compatLnSpc="1">
                <a:prstTxWarp prst="textNoShape">
                  <a:avLst/>
                </a:prstTxWarp>
              </a:bodyPr>
              <a:lstStyle/>
              <a:p>
                <a:pPr defTabSz="896090"/>
                <a:endParaRPr lang="en-GB" sz="1568">
                  <a:solidFill>
                    <a:prstClr val="black"/>
                  </a:solidFill>
                  <a:latin typeface="Verdana"/>
                </a:endParaRPr>
              </a:p>
            </p:txBody>
          </p:sp>
        </p:grpSp>
        <p:sp>
          <p:nvSpPr>
            <p:cNvPr id="76" name="Freeform 1009"/>
            <p:cNvSpPr>
              <a:spLocks noChangeAspect="1" noEditPoints="1"/>
            </p:cNvSpPr>
            <p:nvPr/>
          </p:nvSpPr>
          <p:spPr bwMode="auto">
            <a:xfrm>
              <a:off x="7437396" y="2898654"/>
              <a:ext cx="410326" cy="390744"/>
            </a:xfrm>
            <a:custGeom>
              <a:avLst/>
              <a:gdLst>
                <a:gd name="T0" fmla="*/ 227 w 512"/>
                <a:gd name="T1" fmla="*/ 228 h 512"/>
                <a:gd name="T2" fmla="*/ 229 w 512"/>
                <a:gd name="T3" fmla="*/ 232 h 512"/>
                <a:gd name="T4" fmla="*/ 227 w 512"/>
                <a:gd name="T5" fmla="*/ 235 h 512"/>
                <a:gd name="T6" fmla="*/ 214 w 512"/>
                <a:gd name="T7" fmla="*/ 254 h 512"/>
                <a:gd name="T8" fmla="*/ 128 w 512"/>
                <a:gd name="T9" fmla="*/ 208 h 512"/>
                <a:gd name="T10" fmla="*/ 219 w 512"/>
                <a:gd name="T11" fmla="*/ 211 h 512"/>
                <a:gd name="T12" fmla="*/ 226 w 512"/>
                <a:gd name="T13" fmla="*/ 218 h 512"/>
                <a:gd name="T14" fmla="*/ 227 w 512"/>
                <a:gd name="T15" fmla="*/ 228 h 512"/>
                <a:gd name="T16" fmla="*/ 257 w 512"/>
                <a:gd name="T17" fmla="*/ 183 h 512"/>
                <a:gd name="T18" fmla="*/ 248 w 512"/>
                <a:gd name="T19" fmla="*/ 223 h 512"/>
                <a:gd name="T20" fmla="*/ 248 w 512"/>
                <a:gd name="T21" fmla="*/ 223 h 512"/>
                <a:gd name="T22" fmla="*/ 266 w 512"/>
                <a:gd name="T23" fmla="*/ 248 h 512"/>
                <a:gd name="T24" fmla="*/ 385 w 512"/>
                <a:gd name="T25" fmla="*/ 172 h 512"/>
                <a:gd name="T26" fmla="*/ 319 w 512"/>
                <a:gd name="T27" fmla="*/ 165 h 512"/>
                <a:gd name="T28" fmla="*/ 257 w 512"/>
                <a:gd name="T29" fmla="*/ 183 h 512"/>
                <a:gd name="T30" fmla="*/ 512 w 512"/>
                <a:gd name="T31" fmla="*/ 256 h 512"/>
                <a:gd name="T32" fmla="*/ 256 w 512"/>
                <a:gd name="T33" fmla="*/ 512 h 512"/>
                <a:gd name="T34" fmla="*/ 0 w 512"/>
                <a:gd name="T35" fmla="*/ 256 h 512"/>
                <a:gd name="T36" fmla="*/ 256 w 512"/>
                <a:gd name="T37" fmla="*/ 0 h 512"/>
                <a:gd name="T38" fmla="*/ 512 w 512"/>
                <a:gd name="T39" fmla="*/ 256 h 512"/>
                <a:gd name="T40" fmla="*/ 415 w 512"/>
                <a:gd name="T41" fmla="*/ 163 h 512"/>
                <a:gd name="T42" fmla="*/ 407 w 512"/>
                <a:gd name="T43" fmla="*/ 155 h 512"/>
                <a:gd name="T44" fmla="*/ 242 w 512"/>
                <a:gd name="T45" fmla="*/ 168 h 512"/>
                <a:gd name="T46" fmla="*/ 228 w 512"/>
                <a:gd name="T47" fmla="*/ 192 h 512"/>
                <a:gd name="T48" fmla="*/ 104 w 512"/>
                <a:gd name="T49" fmla="*/ 191 h 512"/>
                <a:gd name="T50" fmla="*/ 96 w 512"/>
                <a:gd name="T51" fmla="*/ 199 h 512"/>
                <a:gd name="T52" fmla="*/ 99 w 512"/>
                <a:gd name="T53" fmla="*/ 209 h 512"/>
                <a:gd name="T54" fmla="*/ 209 w 512"/>
                <a:gd name="T55" fmla="*/ 276 h 512"/>
                <a:gd name="T56" fmla="*/ 220 w 512"/>
                <a:gd name="T57" fmla="*/ 275 h 512"/>
                <a:gd name="T58" fmla="*/ 224 w 512"/>
                <a:gd name="T59" fmla="*/ 274 h 512"/>
                <a:gd name="T60" fmla="*/ 224 w 512"/>
                <a:gd name="T61" fmla="*/ 405 h 512"/>
                <a:gd name="T62" fmla="*/ 234 w 512"/>
                <a:gd name="T63" fmla="*/ 416 h 512"/>
                <a:gd name="T64" fmla="*/ 245 w 512"/>
                <a:gd name="T65" fmla="*/ 405 h 512"/>
                <a:gd name="T66" fmla="*/ 245 w 512"/>
                <a:gd name="T67" fmla="*/ 261 h 512"/>
                <a:gd name="T68" fmla="*/ 260 w 512"/>
                <a:gd name="T69" fmla="*/ 269 h 512"/>
                <a:gd name="T70" fmla="*/ 271 w 512"/>
                <a:gd name="T71" fmla="*/ 270 h 512"/>
                <a:gd name="T72" fmla="*/ 413 w 512"/>
                <a:gd name="T73" fmla="*/ 173 h 512"/>
                <a:gd name="T74" fmla="*/ 415 w 512"/>
                <a:gd name="T75" fmla="*/ 16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2" h="512">
                  <a:moveTo>
                    <a:pt x="227" y="228"/>
                  </a:moveTo>
                  <a:cubicBezTo>
                    <a:pt x="228" y="230"/>
                    <a:pt x="228" y="231"/>
                    <a:pt x="229" y="232"/>
                  </a:cubicBezTo>
                  <a:cubicBezTo>
                    <a:pt x="228" y="233"/>
                    <a:pt x="228" y="234"/>
                    <a:pt x="227" y="235"/>
                  </a:cubicBezTo>
                  <a:cubicBezTo>
                    <a:pt x="224" y="252"/>
                    <a:pt x="217" y="254"/>
                    <a:pt x="214" y="254"/>
                  </a:cubicBezTo>
                  <a:cubicBezTo>
                    <a:pt x="195" y="260"/>
                    <a:pt x="156" y="233"/>
                    <a:pt x="128" y="208"/>
                  </a:cubicBezTo>
                  <a:cubicBezTo>
                    <a:pt x="187" y="196"/>
                    <a:pt x="211" y="204"/>
                    <a:pt x="219" y="211"/>
                  </a:cubicBezTo>
                  <a:cubicBezTo>
                    <a:pt x="222" y="213"/>
                    <a:pt x="224" y="216"/>
                    <a:pt x="226" y="218"/>
                  </a:cubicBezTo>
                  <a:cubicBezTo>
                    <a:pt x="226" y="223"/>
                    <a:pt x="227" y="227"/>
                    <a:pt x="227" y="228"/>
                  </a:cubicBezTo>
                  <a:close/>
                  <a:moveTo>
                    <a:pt x="257" y="183"/>
                  </a:moveTo>
                  <a:cubicBezTo>
                    <a:pt x="242" y="199"/>
                    <a:pt x="248" y="222"/>
                    <a:pt x="248" y="223"/>
                  </a:cubicBezTo>
                  <a:cubicBezTo>
                    <a:pt x="248" y="223"/>
                    <a:pt x="248" y="223"/>
                    <a:pt x="248" y="223"/>
                  </a:cubicBezTo>
                  <a:cubicBezTo>
                    <a:pt x="253" y="245"/>
                    <a:pt x="263" y="248"/>
                    <a:pt x="266" y="248"/>
                  </a:cubicBezTo>
                  <a:cubicBezTo>
                    <a:pt x="293" y="255"/>
                    <a:pt x="348" y="210"/>
                    <a:pt x="385" y="172"/>
                  </a:cubicBezTo>
                  <a:cubicBezTo>
                    <a:pt x="358" y="167"/>
                    <a:pt x="336" y="165"/>
                    <a:pt x="319" y="165"/>
                  </a:cubicBezTo>
                  <a:cubicBezTo>
                    <a:pt x="284" y="165"/>
                    <a:pt x="266" y="174"/>
                    <a:pt x="257" y="183"/>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5" y="163"/>
                  </a:moveTo>
                  <a:cubicBezTo>
                    <a:pt x="414" y="159"/>
                    <a:pt x="411" y="156"/>
                    <a:pt x="407" y="155"/>
                  </a:cubicBezTo>
                  <a:cubicBezTo>
                    <a:pt x="324" y="136"/>
                    <a:pt x="268" y="140"/>
                    <a:pt x="242" y="168"/>
                  </a:cubicBezTo>
                  <a:cubicBezTo>
                    <a:pt x="235" y="176"/>
                    <a:pt x="231" y="184"/>
                    <a:pt x="228" y="192"/>
                  </a:cubicBezTo>
                  <a:cubicBezTo>
                    <a:pt x="205" y="177"/>
                    <a:pt x="163" y="177"/>
                    <a:pt x="104" y="191"/>
                  </a:cubicBezTo>
                  <a:cubicBezTo>
                    <a:pt x="100" y="192"/>
                    <a:pt x="97" y="195"/>
                    <a:pt x="96" y="199"/>
                  </a:cubicBezTo>
                  <a:cubicBezTo>
                    <a:pt x="95" y="202"/>
                    <a:pt x="96" y="206"/>
                    <a:pt x="99" y="209"/>
                  </a:cubicBezTo>
                  <a:cubicBezTo>
                    <a:pt x="106" y="217"/>
                    <a:pt x="166" y="276"/>
                    <a:pt x="209" y="276"/>
                  </a:cubicBezTo>
                  <a:cubicBezTo>
                    <a:pt x="213" y="276"/>
                    <a:pt x="217" y="276"/>
                    <a:pt x="220" y="275"/>
                  </a:cubicBezTo>
                  <a:cubicBezTo>
                    <a:pt x="221" y="275"/>
                    <a:pt x="222" y="274"/>
                    <a:pt x="224" y="274"/>
                  </a:cubicBezTo>
                  <a:cubicBezTo>
                    <a:pt x="224" y="405"/>
                    <a:pt x="224" y="405"/>
                    <a:pt x="224" y="405"/>
                  </a:cubicBezTo>
                  <a:cubicBezTo>
                    <a:pt x="224" y="411"/>
                    <a:pt x="228" y="416"/>
                    <a:pt x="234" y="416"/>
                  </a:cubicBezTo>
                  <a:cubicBezTo>
                    <a:pt x="240" y="416"/>
                    <a:pt x="245" y="411"/>
                    <a:pt x="245" y="405"/>
                  </a:cubicBezTo>
                  <a:cubicBezTo>
                    <a:pt x="245" y="261"/>
                    <a:pt x="245" y="261"/>
                    <a:pt x="245" y="261"/>
                  </a:cubicBezTo>
                  <a:cubicBezTo>
                    <a:pt x="249" y="265"/>
                    <a:pt x="255" y="268"/>
                    <a:pt x="260" y="269"/>
                  </a:cubicBezTo>
                  <a:cubicBezTo>
                    <a:pt x="264" y="270"/>
                    <a:pt x="268" y="270"/>
                    <a:pt x="271" y="270"/>
                  </a:cubicBezTo>
                  <a:cubicBezTo>
                    <a:pt x="325" y="270"/>
                    <a:pt x="404" y="183"/>
                    <a:pt x="413" y="173"/>
                  </a:cubicBezTo>
                  <a:cubicBezTo>
                    <a:pt x="415" y="170"/>
                    <a:pt x="416" y="166"/>
                    <a:pt x="415" y="163"/>
                  </a:cubicBezTo>
                  <a:close/>
                </a:path>
              </a:pathLst>
            </a:custGeom>
            <a:solidFill>
              <a:schemeClr val="bg1"/>
            </a:solidFill>
            <a:ln>
              <a:noFill/>
            </a:ln>
            <a:extLst/>
          </p:spPr>
          <p:txBody>
            <a:bodyPr vert="horz" wrap="square" lIns="67211" tIns="33605" rIns="67211" bIns="33605" numCol="1" anchor="t" anchorCtr="0" compatLnSpc="1">
              <a:prstTxWarp prst="textNoShape">
                <a:avLst/>
              </a:prstTxWarp>
            </a:bodyPr>
            <a:lstStyle/>
            <a:p>
              <a:pPr defTabSz="896090" fontAlgn="auto">
                <a:spcBef>
                  <a:spcPts val="0"/>
                </a:spcBef>
                <a:spcAft>
                  <a:spcPts val="0"/>
                </a:spcAft>
                <a:defRPr/>
              </a:pPr>
              <a:endParaRPr lang="en-GB" sz="1764" kern="0">
                <a:solidFill>
                  <a:prstClr val="black"/>
                </a:solidFill>
                <a:latin typeface="Verdana"/>
              </a:endParaRPr>
            </a:p>
          </p:txBody>
        </p:sp>
        <p:sp>
          <p:nvSpPr>
            <p:cNvPr id="77" name="Freeform 589"/>
            <p:cNvSpPr>
              <a:spLocks noChangeAspect="1" noEditPoints="1"/>
            </p:cNvSpPr>
            <p:nvPr/>
          </p:nvSpPr>
          <p:spPr bwMode="auto">
            <a:xfrm>
              <a:off x="7437863" y="1518775"/>
              <a:ext cx="412262" cy="391438"/>
            </a:xfrm>
            <a:custGeom>
              <a:avLst/>
              <a:gdLst>
                <a:gd name="T0" fmla="*/ 267 w 512"/>
                <a:gd name="T1" fmla="*/ 160 h 512"/>
                <a:gd name="T2" fmla="*/ 287 w 512"/>
                <a:gd name="T3" fmla="*/ 348 h 512"/>
                <a:gd name="T4" fmla="*/ 256 w 512"/>
                <a:gd name="T5" fmla="*/ 388 h 512"/>
                <a:gd name="T6" fmla="*/ 224 w 512"/>
                <a:gd name="T7" fmla="*/ 348 h 512"/>
                <a:gd name="T8" fmla="*/ 244 w 512"/>
                <a:gd name="T9" fmla="*/ 160 h 512"/>
                <a:gd name="T10" fmla="*/ 267 w 512"/>
                <a:gd name="T11" fmla="*/ 160 h 512"/>
                <a:gd name="T12" fmla="*/ 269 w 512"/>
                <a:gd name="T13" fmla="*/ 138 h 512"/>
                <a:gd name="T14" fmla="*/ 274 w 512"/>
                <a:gd name="T15" fmla="*/ 117 h 512"/>
                <a:gd name="T16" fmla="*/ 237 w 512"/>
                <a:gd name="T17" fmla="*/ 117 h 512"/>
                <a:gd name="T18" fmla="*/ 243 w 512"/>
                <a:gd name="T19" fmla="*/ 138 h 512"/>
                <a:gd name="T20" fmla="*/ 269 w 512"/>
                <a:gd name="T21" fmla="*/ 138 h 512"/>
                <a:gd name="T22" fmla="*/ 512 w 512"/>
                <a:gd name="T23" fmla="*/ 256 h 512"/>
                <a:gd name="T24" fmla="*/ 256 w 512"/>
                <a:gd name="T25" fmla="*/ 512 h 512"/>
                <a:gd name="T26" fmla="*/ 0 w 512"/>
                <a:gd name="T27" fmla="*/ 256 h 512"/>
                <a:gd name="T28" fmla="*/ 256 w 512"/>
                <a:gd name="T29" fmla="*/ 0 h 512"/>
                <a:gd name="T30" fmla="*/ 512 w 512"/>
                <a:gd name="T31" fmla="*/ 256 h 512"/>
                <a:gd name="T32" fmla="*/ 309 w 512"/>
                <a:gd name="T33" fmla="*/ 351 h 512"/>
                <a:gd name="T34" fmla="*/ 288 w 512"/>
                <a:gd name="T35" fmla="*/ 150 h 512"/>
                <a:gd name="T36" fmla="*/ 298 w 512"/>
                <a:gd name="T37" fmla="*/ 109 h 512"/>
                <a:gd name="T38" fmla="*/ 296 w 512"/>
                <a:gd name="T39" fmla="*/ 100 h 512"/>
                <a:gd name="T40" fmla="*/ 288 w 512"/>
                <a:gd name="T41" fmla="*/ 96 h 512"/>
                <a:gd name="T42" fmla="*/ 224 w 512"/>
                <a:gd name="T43" fmla="*/ 96 h 512"/>
                <a:gd name="T44" fmla="*/ 215 w 512"/>
                <a:gd name="T45" fmla="*/ 100 h 512"/>
                <a:gd name="T46" fmla="*/ 213 w 512"/>
                <a:gd name="T47" fmla="*/ 109 h 512"/>
                <a:gd name="T48" fmla="*/ 224 w 512"/>
                <a:gd name="T49" fmla="*/ 150 h 512"/>
                <a:gd name="T50" fmla="*/ 202 w 512"/>
                <a:gd name="T51" fmla="*/ 351 h 512"/>
                <a:gd name="T52" fmla="*/ 205 w 512"/>
                <a:gd name="T53" fmla="*/ 358 h 512"/>
                <a:gd name="T54" fmla="*/ 247 w 512"/>
                <a:gd name="T55" fmla="*/ 412 h 512"/>
                <a:gd name="T56" fmla="*/ 256 w 512"/>
                <a:gd name="T57" fmla="*/ 416 h 512"/>
                <a:gd name="T58" fmla="*/ 264 w 512"/>
                <a:gd name="T59" fmla="*/ 412 h 512"/>
                <a:gd name="T60" fmla="*/ 307 w 512"/>
                <a:gd name="T61" fmla="*/ 358 h 512"/>
                <a:gd name="T62" fmla="*/ 309 w 512"/>
                <a:gd name="T63" fmla="*/ 351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2" h="512">
                  <a:moveTo>
                    <a:pt x="267" y="160"/>
                  </a:moveTo>
                  <a:cubicBezTo>
                    <a:pt x="287" y="348"/>
                    <a:pt x="287" y="348"/>
                    <a:pt x="287" y="348"/>
                  </a:cubicBezTo>
                  <a:cubicBezTo>
                    <a:pt x="256" y="388"/>
                    <a:pt x="256" y="388"/>
                    <a:pt x="256" y="388"/>
                  </a:cubicBezTo>
                  <a:cubicBezTo>
                    <a:pt x="224" y="348"/>
                    <a:pt x="224" y="348"/>
                    <a:pt x="224" y="348"/>
                  </a:cubicBezTo>
                  <a:cubicBezTo>
                    <a:pt x="244" y="160"/>
                    <a:pt x="244" y="160"/>
                    <a:pt x="244" y="160"/>
                  </a:cubicBezTo>
                  <a:lnTo>
                    <a:pt x="267" y="160"/>
                  </a:lnTo>
                  <a:close/>
                  <a:moveTo>
                    <a:pt x="269" y="138"/>
                  </a:moveTo>
                  <a:cubicBezTo>
                    <a:pt x="274" y="117"/>
                    <a:pt x="274" y="117"/>
                    <a:pt x="274" y="117"/>
                  </a:cubicBezTo>
                  <a:cubicBezTo>
                    <a:pt x="237" y="117"/>
                    <a:pt x="237" y="117"/>
                    <a:pt x="237" y="117"/>
                  </a:cubicBezTo>
                  <a:cubicBezTo>
                    <a:pt x="243" y="138"/>
                    <a:pt x="243" y="138"/>
                    <a:pt x="243" y="138"/>
                  </a:cubicBezTo>
                  <a:lnTo>
                    <a:pt x="269" y="138"/>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09" y="351"/>
                  </a:moveTo>
                  <a:cubicBezTo>
                    <a:pt x="288" y="150"/>
                    <a:pt x="288" y="150"/>
                    <a:pt x="288" y="150"/>
                  </a:cubicBezTo>
                  <a:cubicBezTo>
                    <a:pt x="298" y="109"/>
                    <a:pt x="298" y="109"/>
                    <a:pt x="298" y="109"/>
                  </a:cubicBezTo>
                  <a:cubicBezTo>
                    <a:pt x="299" y="106"/>
                    <a:pt x="298" y="102"/>
                    <a:pt x="296" y="100"/>
                  </a:cubicBezTo>
                  <a:cubicBezTo>
                    <a:pt x="294" y="97"/>
                    <a:pt x="291" y="96"/>
                    <a:pt x="288" y="96"/>
                  </a:cubicBezTo>
                  <a:cubicBezTo>
                    <a:pt x="224" y="96"/>
                    <a:pt x="224" y="96"/>
                    <a:pt x="224" y="96"/>
                  </a:cubicBezTo>
                  <a:cubicBezTo>
                    <a:pt x="220" y="96"/>
                    <a:pt x="217" y="97"/>
                    <a:pt x="215" y="100"/>
                  </a:cubicBezTo>
                  <a:cubicBezTo>
                    <a:pt x="213" y="102"/>
                    <a:pt x="213" y="106"/>
                    <a:pt x="213" y="109"/>
                  </a:cubicBezTo>
                  <a:cubicBezTo>
                    <a:pt x="224" y="150"/>
                    <a:pt x="224" y="150"/>
                    <a:pt x="224" y="150"/>
                  </a:cubicBezTo>
                  <a:cubicBezTo>
                    <a:pt x="202" y="351"/>
                    <a:pt x="202" y="351"/>
                    <a:pt x="202" y="351"/>
                  </a:cubicBezTo>
                  <a:cubicBezTo>
                    <a:pt x="202" y="353"/>
                    <a:pt x="203" y="356"/>
                    <a:pt x="205" y="358"/>
                  </a:cubicBezTo>
                  <a:cubicBezTo>
                    <a:pt x="247" y="412"/>
                    <a:pt x="247" y="412"/>
                    <a:pt x="247" y="412"/>
                  </a:cubicBezTo>
                  <a:cubicBezTo>
                    <a:pt x="249" y="414"/>
                    <a:pt x="252" y="416"/>
                    <a:pt x="256" y="416"/>
                  </a:cubicBezTo>
                  <a:cubicBezTo>
                    <a:pt x="259" y="416"/>
                    <a:pt x="262" y="414"/>
                    <a:pt x="264" y="412"/>
                  </a:cubicBezTo>
                  <a:cubicBezTo>
                    <a:pt x="307" y="358"/>
                    <a:pt x="307" y="358"/>
                    <a:pt x="307" y="358"/>
                  </a:cubicBezTo>
                  <a:cubicBezTo>
                    <a:pt x="308" y="356"/>
                    <a:pt x="309" y="353"/>
                    <a:pt x="309" y="351"/>
                  </a:cubicBezTo>
                  <a:close/>
                </a:path>
              </a:pathLst>
            </a:custGeom>
            <a:solidFill>
              <a:schemeClr val="bg2"/>
            </a:solidFill>
            <a:ln>
              <a:noFill/>
            </a:ln>
            <a:extLst/>
          </p:spPr>
          <p:txBody>
            <a:bodyPr vert="horz" wrap="square" lIns="67211" tIns="33605" rIns="67211" bIns="33605" numCol="1" anchor="t" anchorCtr="0" compatLnSpc="1">
              <a:prstTxWarp prst="textNoShape">
                <a:avLst/>
              </a:prstTxWarp>
            </a:bodyPr>
            <a:lstStyle/>
            <a:p>
              <a:pPr defTabSz="896090"/>
              <a:endParaRPr lang="en-GB" sz="1568">
                <a:solidFill>
                  <a:prstClr val="black"/>
                </a:solidFill>
                <a:latin typeface="Verdana"/>
              </a:endParaRPr>
            </a:p>
          </p:txBody>
        </p:sp>
        <p:sp>
          <p:nvSpPr>
            <p:cNvPr id="78" name="Freeform 64"/>
            <p:cNvSpPr>
              <a:spLocks noChangeAspect="1" noEditPoints="1"/>
            </p:cNvSpPr>
            <p:nvPr/>
          </p:nvSpPr>
          <p:spPr bwMode="auto">
            <a:xfrm>
              <a:off x="7437134" y="4288014"/>
              <a:ext cx="409247" cy="389823"/>
            </a:xfrm>
            <a:custGeom>
              <a:avLst/>
              <a:gdLst>
                <a:gd name="T0" fmla="*/ 266 w 512"/>
                <a:gd name="T1" fmla="*/ 159 h 512"/>
                <a:gd name="T2" fmla="*/ 275 w 512"/>
                <a:gd name="T3" fmla="*/ 133 h 512"/>
                <a:gd name="T4" fmla="*/ 308 w 512"/>
                <a:gd name="T5" fmla="*/ 118 h 512"/>
                <a:gd name="T6" fmla="*/ 302 w 512"/>
                <a:gd name="T7" fmla="*/ 133 h 512"/>
                <a:gd name="T8" fmla="*/ 266 w 512"/>
                <a:gd name="T9" fmla="*/ 159 h 512"/>
                <a:gd name="T10" fmla="*/ 330 w 512"/>
                <a:gd name="T11" fmla="*/ 170 h 512"/>
                <a:gd name="T12" fmla="*/ 304 w 512"/>
                <a:gd name="T13" fmla="*/ 176 h 512"/>
                <a:gd name="T14" fmla="*/ 237 w 512"/>
                <a:gd name="T15" fmla="*/ 188 h 512"/>
                <a:gd name="T16" fmla="*/ 211 w 512"/>
                <a:gd name="T17" fmla="*/ 179 h 512"/>
                <a:gd name="T18" fmla="*/ 181 w 512"/>
                <a:gd name="T19" fmla="*/ 170 h 512"/>
                <a:gd name="T20" fmla="*/ 117 w 512"/>
                <a:gd name="T21" fmla="*/ 234 h 512"/>
                <a:gd name="T22" fmla="*/ 188 w 512"/>
                <a:gd name="T23" fmla="*/ 386 h 512"/>
                <a:gd name="T24" fmla="*/ 189 w 512"/>
                <a:gd name="T25" fmla="*/ 387 h 512"/>
                <a:gd name="T26" fmla="*/ 202 w 512"/>
                <a:gd name="T27" fmla="*/ 394 h 512"/>
                <a:gd name="T28" fmla="*/ 209 w 512"/>
                <a:gd name="T29" fmla="*/ 393 h 512"/>
                <a:gd name="T30" fmla="*/ 256 w 512"/>
                <a:gd name="T31" fmla="*/ 384 h 512"/>
                <a:gd name="T32" fmla="*/ 303 w 512"/>
                <a:gd name="T33" fmla="*/ 393 h 512"/>
                <a:gd name="T34" fmla="*/ 309 w 512"/>
                <a:gd name="T35" fmla="*/ 394 h 512"/>
                <a:gd name="T36" fmla="*/ 322 w 512"/>
                <a:gd name="T37" fmla="*/ 387 h 512"/>
                <a:gd name="T38" fmla="*/ 324 w 512"/>
                <a:gd name="T39" fmla="*/ 386 h 512"/>
                <a:gd name="T40" fmla="*/ 394 w 512"/>
                <a:gd name="T41" fmla="*/ 234 h 512"/>
                <a:gd name="T42" fmla="*/ 330 w 512"/>
                <a:gd name="T43" fmla="*/ 170 h 512"/>
                <a:gd name="T44" fmla="*/ 512 w 512"/>
                <a:gd name="T45" fmla="*/ 256 h 512"/>
                <a:gd name="T46" fmla="*/ 256 w 512"/>
                <a:gd name="T47" fmla="*/ 512 h 512"/>
                <a:gd name="T48" fmla="*/ 0 w 512"/>
                <a:gd name="T49" fmla="*/ 256 h 512"/>
                <a:gd name="T50" fmla="*/ 256 w 512"/>
                <a:gd name="T51" fmla="*/ 0 h 512"/>
                <a:gd name="T52" fmla="*/ 512 w 512"/>
                <a:gd name="T53" fmla="*/ 256 h 512"/>
                <a:gd name="T54" fmla="*/ 416 w 512"/>
                <a:gd name="T55" fmla="*/ 234 h 512"/>
                <a:gd name="T56" fmla="*/ 330 w 512"/>
                <a:gd name="T57" fmla="*/ 149 h 512"/>
                <a:gd name="T58" fmla="*/ 317 w 512"/>
                <a:gd name="T59" fmla="*/ 150 h 512"/>
                <a:gd name="T60" fmla="*/ 321 w 512"/>
                <a:gd name="T61" fmla="*/ 143 h 512"/>
                <a:gd name="T62" fmla="*/ 330 w 512"/>
                <a:gd name="T63" fmla="*/ 106 h 512"/>
                <a:gd name="T64" fmla="*/ 320 w 512"/>
                <a:gd name="T65" fmla="*/ 96 h 512"/>
                <a:gd name="T66" fmla="*/ 259 w 512"/>
                <a:gd name="T67" fmla="*/ 119 h 512"/>
                <a:gd name="T68" fmla="*/ 254 w 512"/>
                <a:gd name="T69" fmla="*/ 125 h 512"/>
                <a:gd name="T70" fmla="*/ 229 w 512"/>
                <a:gd name="T71" fmla="*/ 97 h 512"/>
                <a:gd name="T72" fmla="*/ 215 w 512"/>
                <a:gd name="T73" fmla="*/ 101 h 512"/>
                <a:gd name="T74" fmla="*/ 218 w 512"/>
                <a:gd name="T75" fmla="*/ 115 h 512"/>
                <a:gd name="T76" fmla="*/ 244 w 512"/>
                <a:gd name="T77" fmla="*/ 161 h 512"/>
                <a:gd name="T78" fmla="*/ 245 w 512"/>
                <a:gd name="T79" fmla="*/ 168 h 512"/>
                <a:gd name="T80" fmla="*/ 242 w 512"/>
                <a:gd name="T81" fmla="*/ 167 h 512"/>
                <a:gd name="T82" fmla="*/ 220 w 512"/>
                <a:gd name="T83" fmla="*/ 160 h 512"/>
                <a:gd name="T84" fmla="*/ 181 w 512"/>
                <a:gd name="T85" fmla="*/ 149 h 512"/>
                <a:gd name="T86" fmla="*/ 96 w 512"/>
                <a:gd name="T87" fmla="*/ 234 h 512"/>
                <a:gd name="T88" fmla="*/ 174 w 512"/>
                <a:gd name="T89" fmla="*/ 402 h 512"/>
                <a:gd name="T90" fmla="*/ 202 w 512"/>
                <a:gd name="T91" fmla="*/ 416 h 512"/>
                <a:gd name="T92" fmla="*/ 217 w 512"/>
                <a:gd name="T93" fmla="*/ 413 h 512"/>
                <a:gd name="T94" fmla="*/ 256 w 512"/>
                <a:gd name="T95" fmla="*/ 405 h 512"/>
                <a:gd name="T96" fmla="*/ 295 w 512"/>
                <a:gd name="T97" fmla="*/ 413 h 512"/>
                <a:gd name="T98" fmla="*/ 309 w 512"/>
                <a:gd name="T99" fmla="*/ 416 h 512"/>
                <a:gd name="T100" fmla="*/ 338 w 512"/>
                <a:gd name="T101" fmla="*/ 402 h 512"/>
                <a:gd name="T102" fmla="*/ 416 w 512"/>
                <a:gd name="T103" fmla="*/ 23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2" h="512">
                  <a:moveTo>
                    <a:pt x="266" y="159"/>
                  </a:moveTo>
                  <a:cubicBezTo>
                    <a:pt x="266" y="151"/>
                    <a:pt x="268" y="141"/>
                    <a:pt x="275" y="133"/>
                  </a:cubicBezTo>
                  <a:cubicBezTo>
                    <a:pt x="282" y="124"/>
                    <a:pt x="293" y="119"/>
                    <a:pt x="308" y="118"/>
                  </a:cubicBezTo>
                  <a:cubicBezTo>
                    <a:pt x="307" y="122"/>
                    <a:pt x="305" y="128"/>
                    <a:pt x="302" y="133"/>
                  </a:cubicBezTo>
                  <a:cubicBezTo>
                    <a:pt x="295" y="148"/>
                    <a:pt x="283" y="157"/>
                    <a:pt x="266" y="159"/>
                  </a:cubicBezTo>
                  <a:close/>
                  <a:moveTo>
                    <a:pt x="330" y="170"/>
                  </a:moveTo>
                  <a:cubicBezTo>
                    <a:pt x="319" y="170"/>
                    <a:pt x="310" y="172"/>
                    <a:pt x="304" y="176"/>
                  </a:cubicBezTo>
                  <a:cubicBezTo>
                    <a:pt x="283" y="189"/>
                    <a:pt x="259" y="193"/>
                    <a:pt x="237" y="188"/>
                  </a:cubicBezTo>
                  <a:cubicBezTo>
                    <a:pt x="228" y="186"/>
                    <a:pt x="219" y="183"/>
                    <a:pt x="211" y="179"/>
                  </a:cubicBezTo>
                  <a:cubicBezTo>
                    <a:pt x="201" y="175"/>
                    <a:pt x="191" y="170"/>
                    <a:pt x="181" y="170"/>
                  </a:cubicBezTo>
                  <a:cubicBezTo>
                    <a:pt x="146" y="170"/>
                    <a:pt x="117" y="199"/>
                    <a:pt x="117" y="234"/>
                  </a:cubicBezTo>
                  <a:cubicBezTo>
                    <a:pt x="117" y="330"/>
                    <a:pt x="187" y="385"/>
                    <a:pt x="188" y="386"/>
                  </a:cubicBezTo>
                  <a:cubicBezTo>
                    <a:pt x="188" y="386"/>
                    <a:pt x="189" y="387"/>
                    <a:pt x="189" y="387"/>
                  </a:cubicBezTo>
                  <a:cubicBezTo>
                    <a:pt x="194" y="393"/>
                    <a:pt x="197" y="394"/>
                    <a:pt x="202" y="394"/>
                  </a:cubicBezTo>
                  <a:cubicBezTo>
                    <a:pt x="205" y="394"/>
                    <a:pt x="207" y="394"/>
                    <a:pt x="209" y="393"/>
                  </a:cubicBezTo>
                  <a:cubicBezTo>
                    <a:pt x="209" y="393"/>
                    <a:pt x="231" y="384"/>
                    <a:pt x="256" y="384"/>
                  </a:cubicBezTo>
                  <a:cubicBezTo>
                    <a:pt x="281" y="384"/>
                    <a:pt x="302" y="393"/>
                    <a:pt x="303" y="393"/>
                  </a:cubicBezTo>
                  <a:cubicBezTo>
                    <a:pt x="304" y="394"/>
                    <a:pt x="307" y="394"/>
                    <a:pt x="309" y="394"/>
                  </a:cubicBezTo>
                  <a:cubicBezTo>
                    <a:pt x="314" y="394"/>
                    <a:pt x="318" y="393"/>
                    <a:pt x="322" y="387"/>
                  </a:cubicBezTo>
                  <a:cubicBezTo>
                    <a:pt x="323" y="387"/>
                    <a:pt x="323" y="386"/>
                    <a:pt x="324" y="386"/>
                  </a:cubicBezTo>
                  <a:cubicBezTo>
                    <a:pt x="324" y="385"/>
                    <a:pt x="394" y="330"/>
                    <a:pt x="394" y="234"/>
                  </a:cubicBezTo>
                  <a:cubicBezTo>
                    <a:pt x="394" y="199"/>
                    <a:pt x="366" y="170"/>
                    <a:pt x="330" y="170"/>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34"/>
                  </a:moveTo>
                  <a:cubicBezTo>
                    <a:pt x="416" y="187"/>
                    <a:pt x="377" y="149"/>
                    <a:pt x="330" y="149"/>
                  </a:cubicBezTo>
                  <a:cubicBezTo>
                    <a:pt x="326" y="149"/>
                    <a:pt x="321" y="149"/>
                    <a:pt x="317" y="150"/>
                  </a:cubicBezTo>
                  <a:cubicBezTo>
                    <a:pt x="319" y="148"/>
                    <a:pt x="320" y="145"/>
                    <a:pt x="321" y="143"/>
                  </a:cubicBezTo>
                  <a:cubicBezTo>
                    <a:pt x="330" y="125"/>
                    <a:pt x="330" y="107"/>
                    <a:pt x="330" y="106"/>
                  </a:cubicBezTo>
                  <a:cubicBezTo>
                    <a:pt x="330" y="100"/>
                    <a:pt x="326" y="96"/>
                    <a:pt x="320" y="96"/>
                  </a:cubicBezTo>
                  <a:cubicBezTo>
                    <a:pt x="292" y="96"/>
                    <a:pt x="272" y="104"/>
                    <a:pt x="259" y="119"/>
                  </a:cubicBezTo>
                  <a:cubicBezTo>
                    <a:pt x="257" y="121"/>
                    <a:pt x="256" y="123"/>
                    <a:pt x="254" y="125"/>
                  </a:cubicBezTo>
                  <a:cubicBezTo>
                    <a:pt x="244" y="107"/>
                    <a:pt x="230" y="98"/>
                    <a:pt x="229" y="97"/>
                  </a:cubicBezTo>
                  <a:cubicBezTo>
                    <a:pt x="224" y="94"/>
                    <a:pt x="218" y="96"/>
                    <a:pt x="215" y="101"/>
                  </a:cubicBezTo>
                  <a:cubicBezTo>
                    <a:pt x="212" y="105"/>
                    <a:pt x="213" y="112"/>
                    <a:pt x="218" y="115"/>
                  </a:cubicBezTo>
                  <a:cubicBezTo>
                    <a:pt x="219" y="116"/>
                    <a:pt x="241" y="131"/>
                    <a:pt x="244" y="161"/>
                  </a:cubicBezTo>
                  <a:cubicBezTo>
                    <a:pt x="244" y="164"/>
                    <a:pt x="245" y="166"/>
                    <a:pt x="245" y="168"/>
                  </a:cubicBezTo>
                  <a:cubicBezTo>
                    <a:pt x="244" y="168"/>
                    <a:pt x="243" y="168"/>
                    <a:pt x="242" y="167"/>
                  </a:cubicBezTo>
                  <a:cubicBezTo>
                    <a:pt x="234" y="166"/>
                    <a:pt x="227" y="163"/>
                    <a:pt x="220" y="160"/>
                  </a:cubicBezTo>
                  <a:cubicBezTo>
                    <a:pt x="208" y="154"/>
                    <a:pt x="196" y="149"/>
                    <a:pt x="181" y="149"/>
                  </a:cubicBezTo>
                  <a:cubicBezTo>
                    <a:pt x="134" y="149"/>
                    <a:pt x="96" y="187"/>
                    <a:pt x="96" y="234"/>
                  </a:cubicBezTo>
                  <a:cubicBezTo>
                    <a:pt x="96" y="336"/>
                    <a:pt x="165" y="395"/>
                    <a:pt x="174" y="402"/>
                  </a:cubicBezTo>
                  <a:cubicBezTo>
                    <a:pt x="180" y="409"/>
                    <a:pt x="188" y="416"/>
                    <a:pt x="202" y="416"/>
                  </a:cubicBezTo>
                  <a:cubicBezTo>
                    <a:pt x="207" y="416"/>
                    <a:pt x="212" y="415"/>
                    <a:pt x="217" y="413"/>
                  </a:cubicBezTo>
                  <a:cubicBezTo>
                    <a:pt x="218" y="413"/>
                    <a:pt x="235" y="405"/>
                    <a:pt x="256" y="405"/>
                  </a:cubicBezTo>
                  <a:cubicBezTo>
                    <a:pt x="276" y="405"/>
                    <a:pt x="294" y="413"/>
                    <a:pt x="295" y="413"/>
                  </a:cubicBezTo>
                  <a:cubicBezTo>
                    <a:pt x="299" y="415"/>
                    <a:pt x="304" y="416"/>
                    <a:pt x="309" y="416"/>
                  </a:cubicBezTo>
                  <a:cubicBezTo>
                    <a:pt x="323" y="416"/>
                    <a:pt x="332" y="409"/>
                    <a:pt x="338" y="402"/>
                  </a:cubicBezTo>
                  <a:cubicBezTo>
                    <a:pt x="346" y="395"/>
                    <a:pt x="416" y="336"/>
                    <a:pt x="416" y="234"/>
                  </a:cubicBezTo>
                  <a:close/>
                </a:path>
              </a:pathLst>
            </a:custGeom>
            <a:solidFill>
              <a:schemeClr val="bg2"/>
            </a:solidFill>
            <a:ln>
              <a:noFill/>
            </a:ln>
            <a:extLst/>
          </p:spPr>
          <p:txBody>
            <a:bodyPr vert="horz" wrap="square" lIns="67211" tIns="33605" rIns="67211" bIns="33605" numCol="1" anchor="t" anchorCtr="0" compatLnSpc="1">
              <a:prstTxWarp prst="textNoShape">
                <a:avLst/>
              </a:prstTxWarp>
            </a:bodyPr>
            <a:lstStyle/>
            <a:p>
              <a:pPr defTabSz="896090" fontAlgn="auto">
                <a:spcBef>
                  <a:spcPts val="0"/>
                </a:spcBef>
                <a:spcAft>
                  <a:spcPts val="0"/>
                </a:spcAft>
                <a:defRPr/>
              </a:pPr>
              <a:endParaRPr lang="en-GB" sz="1764" kern="0">
                <a:solidFill>
                  <a:prstClr val="black"/>
                </a:solidFill>
                <a:latin typeface="Verdana"/>
              </a:endParaRPr>
            </a:p>
          </p:txBody>
        </p:sp>
        <p:sp>
          <p:nvSpPr>
            <p:cNvPr id="79" name="Freeform 562"/>
            <p:cNvSpPr>
              <a:spLocks noChangeAspect="1" noEditPoints="1"/>
            </p:cNvSpPr>
            <p:nvPr/>
          </p:nvSpPr>
          <p:spPr bwMode="auto">
            <a:xfrm>
              <a:off x="7449877" y="3566050"/>
              <a:ext cx="451213" cy="429680"/>
            </a:xfrm>
            <a:custGeom>
              <a:avLst/>
              <a:gdLst>
                <a:gd name="T0" fmla="*/ 362 w 512"/>
                <a:gd name="T1" fmla="*/ 245 h 512"/>
                <a:gd name="T2" fmla="*/ 222 w 512"/>
                <a:gd name="T3" fmla="*/ 245 h 512"/>
                <a:gd name="T4" fmla="*/ 245 w 512"/>
                <a:gd name="T5" fmla="*/ 298 h 512"/>
                <a:gd name="T6" fmla="*/ 238 w 512"/>
                <a:gd name="T7" fmla="*/ 330 h 512"/>
                <a:gd name="T8" fmla="*/ 331 w 512"/>
                <a:gd name="T9" fmla="*/ 330 h 512"/>
                <a:gd name="T10" fmla="*/ 362 w 512"/>
                <a:gd name="T11" fmla="*/ 299 h 512"/>
                <a:gd name="T12" fmla="*/ 362 w 512"/>
                <a:gd name="T13" fmla="*/ 245 h 512"/>
                <a:gd name="T14" fmla="*/ 330 w 512"/>
                <a:gd name="T15" fmla="*/ 288 h 512"/>
                <a:gd name="T16" fmla="*/ 309 w 512"/>
                <a:gd name="T17" fmla="*/ 288 h 512"/>
                <a:gd name="T18" fmla="*/ 298 w 512"/>
                <a:gd name="T19" fmla="*/ 277 h 512"/>
                <a:gd name="T20" fmla="*/ 309 w 512"/>
                <a:gd name="T21" fmla="*/ 266 h 512"/>
                <a:gd name="T22" fmla="*/ 330 w 512"/>
                <a:gd name="T23" fmla="*/ 266 h 512"/>
                <a:gd name="T24" fmla="*/ 341 w 512"/>
                <a:gd name="T25" fmla="*/ 277 h 512"/>
                <a:gd name="T26" fmla="*/ 330 w 512"/>
                <a:gd name="T27" fmla="*/ 288 h 512"/>
                <a:gd name="T28" fmla="*/ 224 w 512"/>
                <a:gd name="T29" fmla="*/ 298 h 512"/>
                <a:gd name="T30" fmla="*/ 170 w 512"/>
                <a:gd name="T31" fmla="*/ 352 h 512"/>
                <a:gd name="T32" fmla="*/ 117 w 512"/>
                <a:gd name="T33" fmla="*/ 298 h 512"/>
                <a:gd name="T34" fmla="*/ 170 w 512"/>
                <a:gd name="T35" fmla="*/ 245 h 512"/>
                <a:gd name="T36" fmla="*/ 224 w 512"/>
                <a:gd name="T37" fmla="*/ 298 h 512"/>
                <a:gd name="T38" fmla="*/ 170 w 512"/>
                <a:gd name="T39" fmla="*/ 224 h 512"/>
                <a:gd name="T40" fmla="*/ 161 w 512"/>
                <a:gd name="T41" fmla="*/ 224 h 512"/>
                <a:gd name="T42" fmla="*/ 169 w 512"/>
                <a:gd name="T43" fmla="*/ 160 h 512"/>
                <a:gd name="T44" fmla="*/ 224 w 512"/>
                <a:gd name="T45" fmla="*/ 160 h 512"/>
                <a:gd name="T46" fmla="*/ 224 w 512"/>
                <a:gd name="T47" fmla="*/ 163 h 512"/>
                <a:gd name="T48" fmla="*/ 242 w 512"/>
                <a:gd name="T49" fmla="*/ 224 h 512"/>
                <a:gd name="T50" fmla="*/ 181 w 512"/>
                <a:gd name="T51" fmla="*/ 224 h 512"/>
                <a:gd name="T52" fmla="*/ 179 w 512"/>
                <a:gd name="T53" fmla="*/ 224 h 512"/>
                <a:gd name="T54" fmla="*/ 170 w 512"/>
                <a:gd name="T55" fmla="*/ 224 h 512"/>
                <a:gd name="T56" fmla="*/ 256 w 512"/>
                <a:gd name="T57" fmla="*/ 0 h 512"/>
                <a:gd name="T58" fmla="*/ 0 w 512"/>
                <a:gd name="T59" fmla="*/ 256 h 512"/>
                <a:gd name="T60" fmla="*/ 256 w 512"/>
                <a:gd name="T61" fmla="*/ 512 h 512"/>
                <a:gd name="T62" fmla="*/ 512 w 512"/>
                <a:gd name="T63" fmla="*/ 256 h 512"/>
                <a:gd name="T64" fmla="*/ 256 w 512"/>
                <a:gd name="T65" fmla="*/ 0 h 512"/>
                <a:gd name="T66" fmla="*/ 368 w 512"/>
                <a:gd name="T67" fmla="*/ 373 h 512"/>
                <a:gd name="T68" fmla="*/ 334 w 512"/>
                <a:gd name="T69" fmla="*/ 352 h 512"/>
                <a:gd name="T70" fmla="*/ 224 w 512"/>
                <a:gd name="T71" fmla="*/ 352 h 512"/>
                <a:gd name="T72" fmla="*/ 223 w 512"/>
                <a:gd name="T73" fmla="*/ 351 h 512"/>
                <a:gd name="T74" fmla="*/ 170 w 512"/>
                <a:gd name="T75" fmla="*/ 373 h 512"/>
                <a:gd name="T76" fmla="*/ 96 w 512"/>
                <a:gd name="T77" fmla="*/ 298 h 512"/>
                <a:gd name="T78" fmla="*/ 139 w 512"/>
                <a:gd name="T79" fmla="*/ 231 h 512"/>
                <a:gd name="T80" fmla="*/ 149 w 512"/>
                <a:gd name="T81" fmla="*/ 148 h 512"/>
                <a:gd name="T82" fmla="*/ 160 w 512"/>
                <a:gd name="T83" fmla="*/ 138 h 512"/>
                <a:gd name="T84" fmla="*/ 224 w 512"/>
                <a:gd name="T85" fmla="*/ 138 h 512"/>
                <a:gd name="T86" fmla="*/ 245 w 512"/>
                <a:gd name="T87" fmla="*/ 158 h 512"/>
                <a:gd name="T88" fmla="*/ 264 w 512"/>
                <a:gd name="T89" fmla="*/ 224 h 512"/>
                <a:gd name="T90" fmla="*/ 320 w 512"/>
                <a:gd name="T91" fmla="*/ 224 h 512"/>
                <a:gd name="T92" fmla="*/ 320 w 512"/>
                <a:gd name="T93" fmla="*/ 170 h 512"/>
                <a:gd name="T94" fmla="*/ 309 w 512"/>
                <a:gd name="T95" fmla="*/ 160 h 512"/>
                <a:gd name="T96" fmla="*/ 320 w 512"/>
                <a:gd name="T97" fmla="*/ 149 h 512"/>
                <a:gd name="T98" fmla="*/ 341 w 512"/>
                <a:gd name="T99" fmla="*/ 170 h 512"/>
                <a:gd name="T100" fmla="*/ 341 w 512"/>
                <a:gd name="T101" fmla="*/ 224 h 512"/>
                <a:gd name="T102" fmla="*/ 362 w 512"/>
                <a:gd name="T103" fmla="*/ 224 h 512"/>
                <a:gd name="T104" fmla="*/ 384 w 512"/>
                <a:gd name="T105" fmla="*/ 245 h 512"/>
                <a:gd name="T106" fmla="*/ 384 w 512"/>
                <a:gd name="T107" fmla="*/ 302 h 512"/>
                <a:gd name="T108" fmla="*/ 405 w 512"/>
                <a:gd name="T109" fmla="*/ 336 h 512"/>
                <a:gd name="T110" fmla="*/ 368 w 512"/>
                <a:gd name="T111" fmla="*/ 373 h 512"/>
                <a:gd name="T112" fmla="*/ 384 w 512"/>
                <a:gd name="T113" fmla="*/ 336 h 512"/>
                <a:gd name="T114" fmla="*/ 368 w 512"/>
                <a:gd name="T115" fmla="*/ 352 h 512"/>
                <a:gd name="T116" fmla="*/ 352 w 512"/>
                <a:gd name="T117" fmla="*/ 336 h 512"/>
                <a:gd name="T118" fmla="*/ 368 w 512"/>
                <a:gd name="T119" fmla="*/ 320 h 512"/>
                <a:gd name="T120" fmla="*/ 384 w 512"/>
                <a:gd name="T121" fmla="*/ 33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2" h="512">
                  <a:moveTo>
                    <a:pt x="362" y="245"/>
                  </a:moveTo>
                  <a:cubicBezTo>
                    <a:pt x="222" y="245"/>
                    <a:pt x="222" y="245"/>
                    <a:pt x="222" y="245"/>
                  </a:cubicBezTo>
                  <a:cubicBezTo>
                    <a:pt x="236" y="259"/>
                    <a:pt x="245" y="277"/>
                    <a:pt x="245" y="298"/>
                  </a:cubicBezTo>
                  <a:cubicBezTo>
                    <a:pt x="245" y="310"/>
                    <a:pt x="242" y="321"/>
                    <a:pt x="238" y="330"/>
                  </a:cubicBezTo>
                  <a:cubicBezTo>
                    <a:pt x="331" y="330"/>
                    <a:pt x="331" y="330"/>
                    <a:pt x="331" y="330"/>
                  </a:cubicBezTo>
                  <a:cubicBezTo>
                    <a:pt x="333" y="314"/>
                    <a:pt x="346" y="301"/>
                    <a:pt x="362" y="299"/>
                  </a:cubicBezTo>
                  <a:lnTo>
                    <a:pt x="362" y="245"/>
                  </a:lnTo>
                  <a:close/>
                  <a:moveTo>
                    <a:pt x="330" y="288"/>
                  </a:moveTo>
                  <a:cubicBezTo>
                    <a:pt x="309" y="288"/>
                    <a:pt x="309" y="288"/>
                    <a:pt x="309" y="288"/>
                  </a:cubicBezTo>
                  <a:cubicBezTo>
                    <a:pt x="303" y="288"/>
                    <a:pt x="298" y="283"/>
                    <a:pt x="298" y="277"/>
                  </a:cubicBezTo>
                  <a:cubicBezTo>
                    <a:pt x="298" y="271"/>
                    <a:pt x="303" y="266"/>
                    <a:pt x="309" y="266"/>
                  </a:cubicBezTo>
                  <a:cubicBezTo>
                    <a:pt x="330" y="266"/>
                    <a:pt x="330" y="266"/>
                    <a:pt x="330" y="266"/>
                  </a:cubicBezTo>
                  <a:cubicBezTo>
                    <a:pt x="336" y="266"/>
                    <a:pt x="341" y="271"/>
                    <a:pt x="341" y="277"/>
                  </a:cubicBezTo>
                  <a:cubicBezTo>
                    <a:pt x="341" y="283"/>
                    <a:pt x="336" y="288"/>
                    <a:pt x="330" y="288"/>
                  </a:cubicBezTo>
                  <a:close/>
                  <a:moveTo>
                    <a:pt x="224" y="298"/>
                  </a:moveTo>
                  <a:cubicBezTo>
                    <a:pt x="224" y="328"/>
                    <a:pt x="200" y="352"/>
                    <a:pt x="170" y="352"/>
                  </a:cubicBezTo>
                  <a:cubicBezTo>
                    <a:pt x="141" y="352"/>
                    <a:pt x="117" y="328"/>
                    <a:pt x="117" y="298"/>
                  </a:cubicBezTo>
                  <a:cubicBezTo>
                    <a:pt x="117" y="269"/>
                    <a:pt x="141" y="245"/>
                    <a:pt x="170" y="245"/>
                  </a:cubicBezTo>
                  <a:cubicBezTo>
                    <a:pt x="200" y="245"/>
                    <a:pt x="224" y="269"/>
                    <a:pt x="224" y="298"/>
                  </a:cubicBezTo>
                  <a:close/>
                  <a:moveTo>
                    <a:pt x="170" y="224"/>
                  </a:moveTo>
                  <a:cubicBezTo>
                    <a:pt x="167" y="224"/>
                    <a:pt x="164" y="224"/>
                    <a:pt x="161" y="224"/>
                  </a:cubicBezTo>
                  <a:cubicBezTo>
                    <a:pt x="169" y="160"/>
                    <a:pt x="169" y="160"/>
                    <a:pt x="169" y="160"/>
                  </a:cubicBezTo>
                  <a:cubicBezTo>
                    <a:pt x="224" y="160"/>
                    <a:pt x="224" y="160"/>
                    <a:pt x="224" y="160"/>
                  </a:cubicBezTo>
                  <a:cubicBezTo>
                    <a:pt x="224" y="161"/>
                    <a:pt x="224" y="162"/>
                    <a:pt x="224" y="163"/>
                  </a:cubicBezTo>
                  <a:cubicBezTo>
                    <a:pt x="242" y="224"/>
                    <a:pt x="242" y="224"/>
                    <a:pt x="242" y="224"/>
                  </a:cubicBezTo>
                  <a:cubicBezTo>
                    <a:pt x="181" y="224"/>
                    <a:pt x="181" y="224"/>
                    <a:pt x="181" y="224"/>
                  </a:cubicBezTo>
                  <a:cubicBezTo>
                    <a:pt x="180" y="224"/>
                    <a:pt x="179" y="224"/>
                    <a:pt x="179" y="224"/>
                  </a:cubicBezTo>
                  <a:cubicBezTo>
                    <a:pt x="176" y="224"/>
                    <a:pt x="173" y="224"/>
                    <a:pt x="170" y="224"/>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68" y="373"/>
                  </a:moveTo>
                  <a:cubicBezTo>
                    <a:pt x="353" y="373"/>
                    <a:pt x="340" y="364"/>
                    <a:pt x="334" y="352"/>
                  </a:cubicBezTo>
                  <a:cubicBezTo>
                    <a:pt x="224" y="352"/>
                    <a:pt x="224" y="352"/>
                    <a:pt x="224" y="352"/>
                  </a:cubicBezTo>
                  <a:cubicBezTo>
                    <a:pt x="223" y="352"/>
                    <a:pt x="223" y="352"/>
                    <a:pt x="223" y="351"/>
                  </a:cubicBezTo>
                  <a:cubicBezTo>
                    <a:pt x="209" y="365"/>
                    <a:pt x="191" y="373"/>
                    <a:pt x="170" y="373"/>
                  </a:cubicBezTo>
                  <a:cubicBezTo>
                    <a:pt x="129" y="373"/>
                    <a:pt x="96" y="340"/>
                    <a:pt x="96" y="298"/>
                  </a:cubicBezTo>
                  <a:cubicBezTo>
                    <a:pt x="96" y="268"/>
                    <a:pt x="113" y="243"/>
                    <a:pt x="139" y="231"/>
                  </a:cubicBezTo>
                  <a:cubicBezTo>
                    <a:pt x="149" y="148"/>
                    <a:pt x="149" y="148"/>
                    <a:pt x="149" y="148"/>
                  </a:cubicBezTo>
                  <a:cubicBezTo>
                    <a:pt x="150" y="142"/>
                    <a:pt x="154" y="138"/>
                    <a:pt x="160" y="138"/>
                  </a:cubicBezTo>
                  <a:cubicBezTo>
                    <a:pt x="224" y="138"/>
                    <a:pt x="224" y="138"/>
                    <a:pt x="224" y="138"/>
                  </a:cubicBezTo>
                  <a:cubicBezTo>
                    <a:pt x="235" y="138"/>
                    <a:pt x="244" y="147"/>
                    <a:pt x="245" y="158"/>
                  </a:cubicBezTo>
                  <a:cubicBezTo>
                    <a:pt x="264" y="224"/>
                    <a:pt x="264" y="224"/>
                    <a:pt x="264" y="224"/>
                  </a:cubicBezTo>
                  <a:cubicBezTo>
                    <a:pt x="320" y="224"/>
                    <a:pt x="320" y="224"/>
                    <a:pt x="320" y="224"/>
                  </a:cubicBezTo>
                  <a:cubicBezTo>
                    <a:pt x="320" y="170"/>
                    <a:pt x="320" y="170"/>
                    <a:pt x="320" y="170"/>
                  </a:cubicBezTo>
                  <a:cubicBezTo>
                    <a:pt x="314" y="170"/>
                    <a:pt x="309" y="166"/>
                    <a:pt x="309" y="160"/>
                  </a:cubicBezTo>
                  <a:cubicBezTo>
                    <a:pt x="309" y="154"/>
                    <a:pt x="314" y="149"/>
                    <a:pt x="320" y="149"/>
                  </a:cubicBezTo>
                  <a:cubicBezTo>
                    <a:pt x="331" y="149"/>
                    <a:pt x="341" y="159"/>
                    <a:pt x="341" y="170"/>
                  </a:cubicBezTo>
                  <a:cubicBezTo>
                    <a:pt x="341" y="224"/>
                    <a:pt x="341" y="224"/>
                    <a:pt x="341" y="224"/>
                  </a:cubicBezTo>
                  <a:cubicBezTo>
                    <a:pt x="362" y="224"/>
                    <a:pt x="362" y="224"/>
                    <a:pt x="362" y="224"/>
                  </a:cubicBezTo>
                  <a:cubicBezTo>
                    <a:pt x="374" y="224"/>
                    <a:pt x="384" y="233"/>
                    <a:pt x="384" y="245"/>
                  </a:cubicBezTo>
                  <a:cubicBezTo>
                    <a:pt x="384" y="302"/>
                    <a:pt x="384" y="302"/>
                    <a:pt x="384" y="302"/>
                  </a:cubicBezTo>
                  <a:cubicBezTo>
                    <a:pt x="396" y="308"/>
                    <a:pt x="405" y="321"/>
                    <a:pt x="405" y="336"/>
                  </a:cubicBezTo>
                  <a:cubicBezTo>
                    <a:pt x="405" y="356"/>
                    <a:pt x="388" y="373"/>
                    <a:pt x="368" y="373"/>
                  </a:cubicBezTo>
                  <a:close/>
                  <a:moveTo>
                    <a:pt x="384" y="336"/>
                  </a:moveTo>
                  <a:cubicBezTo>
                    <a:pt x="384" y="344"/>
                    <a:pt x="376" y="352"/>
                    <a:pt x="368" y="352"/>
                  </a:cubicBezTo>
                  <a:cubicBezTo>
                    <a:pt x="359" y="352"/>
                    <a:pt x="352" y="344"/>
                    <a:pt x="352" y="336"/>
                  </a:cubicBezTo>
                  <a:cubicBezTo>
                    <a:pt x="352" y="327"/>
                    <a:pt x="359" y="320"/>
                    <a:pt x="368" y="320"/>
                  </a:cubicBezTo>
                  <a:cubicBezTo>
                    <a:pt x="376" y="320"/>
                    <a:pt x="384" y="327"/>
                    <a:pt x="384" y="336"/>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83" name="Rectangle 82"/>
            <p:cNvSpPr/>
            <p:nvPr/>
          </p:nvSpPr>
          <p:spPr>
            <a:xfrm>
              <a:off x="893752" y="5099744"/>
              <a:ext cx="1197881" cy="531973"/>
            </a:xfrm>
            <a:prstGeom prst="rect">
              <a:avLst/>
            </a:prstGeom>
            <a:solidFill>
              <a:schemeClr val="accent2">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smtClean="0">
                <a:solidFill>
                  <a:schemeClr val="tx2"/>
                </a:solidFill>
              </a:endParaRPr>
            </a:p>
          </p:txBody>
        </p:sp>
        <p:sp>
          <p:nvSpPr>
            <p:cNvPr id="84" name="Isosceles Triangle 83"/>
            <p:cNvSpPr/>
            <p:nvPr/>
          </p:nvSpPr>
          <p:spPr>
            <a:xfrm rot="16200000">
              <a:off x="1838839" y="5305336"/>
              <a:ext cx="189017" cy="463744"/>
            </a:xfrm>
            <a:prstGeom prst="triangle">
              <a:avLst/>
            </a:prstGeom>
            <a:solidFill>
              <a:schemeClr val="accent2">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en-US" sz="1400" err="1" smtClean="0">
                <a:solidFill>
                  <a:schemeClr val="tx2"/>
                </a:solidFill>
              </a:endParaRPr>
            </a:p>
          </p:txBody>
        </p:sp>
        <p:sp>
          <p:nvSpPr>
            <p:cNvPr id="85" name="Round Same Side Corner Rectangle 84"/>
            <p:cNvSpPr/>
            <p:nvPr/>
          </p:nvSpPr>
          <p:spPr>
            <a:xfrm rot="5400000">
              <a:off x="4563803" y="2152648"/>
              <a:ext cx="516385" cy="6241049"/>
            </a:xfrm>
            <a:prstGeom prst="round2SameRect">
              <a:avLst>
                <a:gd name="adj1" fmla="val 50000"/>
                <a:gd name="adj2" fmla="val 0"/>
              </a:avLst>
            </a:prstGeom>
            <a:solidFill>
              <a:schemeClr val="accent2">
                <a:lumMod val="5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2000" b="0" err="1" smtClean="0"/>
            </a:p>
          </p:txBody>
        </p:sp>
        <p:sp>
          <p:nvSpPr>
            <p:cNvPr id="86" name="TextBox 85"/>
            <p:cNvSpPr txBox="1"/>
            <p:nvPr/>
          </p:nvSpPr>
          <p:spPr>
            <a:xfrm>
              <a:off x="952638" y="5071782"/>
              <a:ext cx="628077" cy="492443"/>
            </a:xfrm>
            <a:prstGeom prst="rect">
              <a:avLst/>
            </a:prstGeom>
            <a:noFill/>
          </p:spPr>
          <p:txBody>
            <a:bodyPr wrap="square" lIns="0" tIns="0" rIns="0" bIns="0" rtlCol="0">
              <a:spAutoFit/>
            </a:bodyPr>
            <a:lstStyle/>
            <a:p>
              <a:pPr algn="ctr"/>
              <a:r>
                <a:rPr lang="en-US" sz="3200" b="1" dirty="0" smtClean="0">
                  <a:solidFill>
                    <a:schemeClr val="bg1"/>
                  </a:solidFill>
                </a:rPr>
                <a:t>6</a:t>
              </a:r>
            </a:p>
          </p:txBody>
        </p:sp>
        <p:sp>
          <p:nvSpPr>
            <p:cNvPr id="87" name="Rectangle 86"/>
            <p:cNvSpPr/>
            <p:nvPr/>
          </p:nvSpPr>
          <p:spPr>
            <a:xfrm>
              <a:off x="1871016" y="5150110"/>
              <a:ext cx="5776727" cy="323165"/>
            </a:xfrm>
            <a:prstGeom prst="rect">
              <a:avLst/>
            </a:prstGeom>
          </p:spPr>
          <p:txBody>
            <a:bodyPr wrap="square" lIns="0" tIns="0" rIns="0" bIns="0">
              <a:spAutoFit/>
            </a:bodyPr>
            <a:lstStyle/>
            <a:p>
              <a:r>
                <a:rPr lang="en-US" sz="1050" b="1" dirty="0">
                  <a:solidFill>
                    <a:schemeClr val="bg1"/>
                  </a:solidFill>
                </a:rPr>
                <a:t>Developing and implementing spatial development plans </a:t>
              </a:r>
              <a:endParaRPr lang="en-US" sz="1050" b="1" dirty="0" smtClean="0">
                <a:solidFill>
                  <a:schemeClr val="bg1"/>
                </a:solidFill>
              </a:endParaRPr>
            </a:p>
            <a:p>
              <a:r>
                <a:rPr lang="en-US" sz="1050" dirty="0">
                  <a:solidFill>
                    <a:schemeClr val="bg1"/>
                  </a:solidFill>
                </a:rPr>
                <a:t>T</a:t>
              </a:r>
              <a:r>
                <a:rPr lang="en-US" sz="1050" dirty="0" smtClean="0">
                  <a:solidFill>
                    <a:schemeClr val="bg1"/>
                  </a:solidFill>
                </a:rPr>
                <a:t>o </a:t>
              </a:r>
              <a:r>
                <a:rPr lang="en-US" sz="1050" dirty="0">
                  <a:solidFill>
                    <a:schemeClr val="bg1"/>
                  </a:solidFill>
                </a:rPr>
                <a:t>guide how land is used while </a:t>
              </a:r>
              <a:r>
                <a:rPr lang="en-US" sz="1050" dirty="0" err="1">
                  <a:solidFill>
                    <a:schemeClr val="bg1"/>
                  </a:solidFill>
                </a:rPr>
                <a:t>prioritising</a:t>
              </a:r>
              <a:r>
                <a:rPr lang="en-US" sz="1050" dirty="0">
                  <a:solidFill>
                    <a:schemeClr val="bg1"/>
                  </a:solidFill>
                </a:rPr>
                <a:t> the 27 resource-poor district municipalities </a:t>
              </a:r>
            </a:p>
          </p:txBody>
        </p:sp>
        <p:sp>
          <p:nvSpPr>
            <p:cNvPr id="89" name="Rectangle 88"/>
            <p:cNvSpPr/>
            <p:nvPr/>
          </p:nvSpPr>
          <p:spPr>
            <a:xfrm>
              <a:off x="893752" y="5836688"/>
              <a:ext cx="1197881" cy="531973"/>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smtClean="0">
                <a:solidFill>
                  <a:schemeClr val="tx2"/>
                </a:solidFill>
              </a:endParaRPr>
            </a:p>
          </p:txBody>
        </p:sp>
        <p:sp>
          <p:nvSpPr>
            <p:cNvPr id="90" name="Isosceles Triangle 89"/>
            <p:cNvSpPr/>
            <p:nvPr/>
          </p:nvSpPr>
          <p:spPr>
            <a:xfrm rot="16200000">
              <a:off x="1838839" y="6042280"/>
              <a:ext cx="189017" cy="463744"/>
            </a:xfrm>
            <a:prstGeom prst="triangle">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en-US" sz="1400" err="1" smtClean="0">
                <a:solidFill>
                  <a:schemeClr val="tx2"/>
                </a:solidFill>
              </a:endParaRPr>
            </a:p>
          </p:txBody>
        </p:sp>
        <p:sp>
          <p:nvSpPr>
            <p:cNvPr id="91" name="Round Same Side Corner Rectangle 90"/>
            <p:cNvSpPr/>
            <p:nvPr/>
          </p:nvSpPr>
          <p:spPr>
            <a:xfrm rot="5400000">
              <a:off x="4563803" y="2889592"/>
              <a:ext cx="516385" cy="6241049"/>
            </a:xfrm>
            <a:prstGeom prst="round2SameRect">
              <a:avLst>
                <a:gd name="adj1" fmla="val 50000"/>
                <a:gd name="adj2" fmla="val 0"/>
              </a:avLst>
            </a:prstGeom>
            <a:solidFill>
              <a:schemeClr val="accent6"/>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2000" b="0" err="1" smtClean="0"/>
            </a:p>
          </p:txBody>
        </p:sp>
        <p:sp>
          <p:nvSpPr>
            <p:cNvPr id="92" name="TextBox 91"/>
            <p:cNvSpPr txBox="1"/>
            <p:nvPr/>
          </p:nvSpPr>
          <p:spPr>
            <a:xfrm>
              <a:off x="952638" y="5808726"/>
              <a:ext cx="628077" cy="492443"/>
            </a:xfrm>
            <a:prstGeom prst="rect">
              <a:avLst/>
            </a:prstGeom>
            <a:noFill/>
          </p:spPr>
          <p:txBody>
            <a:bodyPr wrap="square" lIns="0" tIns="0" rIns="0" bIns="0" rtlCol="0">
              <a:spAutoFit/>
            </a:bodyPr>
            <a:lstStyle/>
            <a:p>
              <a:pPr algn="ctr"/>
              <a:r>
                <a:rPr lang="en-US" sz="3200" b="1" dirty="0" smtClean="0">
                  <a:solidFill>
                    <a:schemeClr val="bg1"/>
                  </a:solidFill>
                </a:rPr>
                <a:t>7</a:t>
              </a:r>
            </a:p>
          </p:txBody>
        </p:sp>
        <p:sp>
          <p:nvSpPr>
            <p:cNvPr id="93" name="Rectangle 92"/>
            <p:cNvSpPr/>
            <p:nvPr/>
          </p:nvSpPr>
          <p:spPr>
            <a:xfrm>
              <a:off x="1871016" y="5631717"/>
              <a:ext cx="5776727" cy="484748"/>
            </a:xfrm>
            <a:prstGeom prst="rect">
              <a:avLst/>
            </a:prstGeom>
          </p:spPr>
          <p:txBody>
            <a:bodyPr wrap="square" lIns="0" tIns="0" rIns="0" bIns="0">
              <a:spAutoFit/>
            </a:bodyPr>
            <a:lstStyle/>
            <a:p>
              <a:r>
                <a:rPr lang="en-US" sz="1050" b="1" dirty="0">
                  <a:solidFill>
                    <a:schemeClr val="bg1"/>
                  </a:solidFill>
                </a:rPr>
                <a:t>Growing sustainable rural enterprises and industries </a:t>
              </a:r>
              <a:endParaRPr lang="en-US" sz="1050" b="1" dirty="0" smtClean="0">
                <a:solidFill>
                  <a:schemeClr val="bg1"/>
                </a:solidFill>
              </a:endParaRPr>
            </a:p>
            <a:p>
              <a:r>
                <a:rPr lang="en-US" sz="1050" dirty="0" err="1">
                  <a:solidFill>
                    <a:schemeClr val="bg1"/>
                  </a:solidFill>
                </a:rPr>
                <a:t>C</a:t>
              </a:r>
              <a:r>
                <a:rPr lang="en-US" sz="1050" dirty="0" err="1" smtClean="0">
                  <a:solidFill>
                    <a:schemeClr val="bg1"/>
                  </a:solidFill>
                </a:rPr>
                <a:t>haracterised</a:t>
              </a:r>
              <a:r>
                <a:rPr lang="en-US" sz="1050" dirty="0">
                  <a:solidFill>
                    <a:schemeClr val="bg1"/>
                  </a:solidFill>
                </a:rPr>
                <a:t> by strong rural-urban linkages, increasing investment in agro-processing, trade development and access to markets and financial services – resulting in rural job creation</a:t>
              </a:r>
              <a:r>
                <a:rPr lang="en-US" sz="1050" dirty="0" smtClean="0">
                  <a:solidFill>
                    <a:schemeClr val="bg1"/>
                  </a:solidFill>
                </a:rPr>
                <a:t>.</a:t>
              </a:r>
              <a:endParaRPr lang="en-US" sz="1050" dirty="0">
                <a:solidFill>
                  <a:schemeClr val="bg1"/>
                </a:solidFill>
              </a:endParaRPr>
            </a:p>
          </p:txBody>
        </p:sp>
        <p:sp>
          <p:nvSpPr>
            <p:cNvPr id="95" name="Freeform 974"/>
            <p:cNvSpPr>
              <a:spLocks noChangeAspect="1" noEditPoints="1"/>
            </p:cNvSpPr>
            <p:nvPr/>
          </p:nvSpPr>
          <p:spPr bwMode="auto">
            <a:xfrm>
              <a:off x="7485409" y="5097360"/>
              <a:ext cx="367041" cy="367041"/>
            </a:xfrm>
            <a:custGeom>
              <a:avLst/>
              <a:gdLst>
                <a:gd name="T0" fmla="*/ 288 w 512"/>
                <a:gd name="T1" fmla="*/ 213 h 512"/>
                <a:gd name="T2" fmla="*/ 256 w 512"/>
                <a:gd name="T3" fmla="*/ 245 h 512"/>
                <a:gd name="T4" fmla="*/ 224 w 512"/>
                <a:gd name="T5" fmla="*/ 213 h 512"/>
                <a:gd name="T6" fmla="*/ 256 w 512"/>
                <a:gd name="T7" fmla="*/ 181 h 512"/>
                <a:gd name="T8" fmla="*/ 288 w 512"/>
                <a:gd name="T9" fmla="*/ 213 h 512"/>
                <a:gd name="T10" fmla="*/ 351 w 512"/>
                <a:gd name="T11" fmla="*/ 213 h 512"/>
                <a:gd name="T12" fmla="*/ 339 w 512"/>
                <a:gd name="T13" fmla="*/ 260 h 512"/>
                <a:gd name="T14" fmla="*/ 256 w 512"/>
                <a:gd name="T15" fmla="*/ 386 h 512"/>
                <a:gd name="T16" fmla="*/ 173 w 512"/>
                <a:gd name="T17" fmla="*/ 261 h 512"/>
                <a:gd name="T18" fmla="*/ 160 w 512"/>
                <a:gd name="T19" fmla="*/ 213 h 512"/>
                <a:gd name="T20" fmla="*/ 255 w 512"/>
                <a:gd name="T21" fmla="*/ 117 h 512"/>
                <a:gd name="T22" fmla="*/ 256 w 512"/>
                <a:gd name="T23" fmla="*/ 117 h 512"/>
                <a:gd name="T24" fmla="*/ 256 w 512"/>
                <a:gd name="T25" fmla="*/ 117 h 512"/>
                <a:gd name="T26" fmla="*/ 351 w 512"/>
                <a:gd name="T27" fmla="*/ 213 h 512"/>
                <a:gd name="T28" fmla="*/ 309 w 512"/>
                <a:gd name="T29" fmla="*/ 213 h 512"/>
                <a:gd name="T30" fmla="*/ 256 w 512"/>
                <a:gd name="T31" fmla="*/ 160 h 512"/>
                <a:gd name="T32" fmla="*/ 202 w 512"/>
                <a:gd name="T33" fmla="*/ 213 h 512"/>
                <a:gd name="T34" fmla="*/ 256 w 512"/>
                <a:gd name="T35" fmla="*/ 266 h 512"/>
                <a:gd name="T36" fmla="*/ 309 w 512"/>
                <a:gd name="T37" fmla="*/ 213 h 512"/>
                <a:gd name="T38" fmla="*/ 512 w 512"/>
                <a:gd name="T39" fmla="*/ 256 h 512"/>
                <a:gd name="T40" fmla="*/ 256 w 512"/>
                <a:gd name="T41" fmla="*/ 512 h 512"/>
                <a:gd name="T42" fmla="*/ 0 w 512"/>
                <a:gd name="T43" fmla="*/ 256 h 512"/>
                <a:gd name="T44" fmla="*/ 256 w 512"/>
                <a:gd name="T45" fmla="*/ 0 h 512"/>
                <a:gd name="T46" fmla="*/ 512 w 512"/>
                <a:gd name="T47" fmla="*/ 256 h 512"/>
                <a:gd name="T48" fmla="*/ 373 w 512"/>
                <a:gd name="T49" fmla="*/ 213 h 512"/>
                <a:gd name="T50" fmla="*/ 256 w 512"/>
                <a:gd name="T51" fmla="*/ 96 h 512"/>
                <a:gd name="T52" fmla="*/ 256 w 512"/>
                <a:gd name="T53" fmla="*/ 96 h 512"/>
                <a:gd name="T54" fmla="*/ 255 w 512"/>
                <a:gd name="T55" fmla="*/ 96 h 512"/>
                <a:gd name="T56" fmla="*/ 138 w 512"/>
                <a:gd name="T57" fmla="*/ 213 h 512"/>
                <a:gd name="T58" fmla="*/ 155 w 512"/>
                <a:gd name="T59" fmla="*/ 272 h 512"/>
                <a:gd name="T60" fmla="*/ 247 w 512"/>
                <a:gd name="T61" fmla="*/ 411 h 512"/>
                <a:gd name="T62" fmla="*/ 255 w 512"/>
                <a:gd name="T63" fmla="*/ 416 h 512"/>
                <a:gd name="T64" fmla="*/ 256 w 512"/>
                <a:gd name="T65" fmla="*/ 416 h 512"/>
                <a:gd name="T66" fmla="*/ 256 w 512"/>
                <a:gd name="T67" fmla="*/ 416 h 512"/>
                <a:gd name="T68" fmla="*/ 265 w 512"/>
                <a:gd name="T69" fmla="*/ 411 h 512"/>
                <a:gd name="T70" fmla="*/ 357 w 512"/>
                <a:gd name="T71" fmla="*/ 272 h 512"/>
                <a:gd name="T72" fmla="*/ 373 w 512"/>
                <a:gd name="T73" fmla="*/ 21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12" h="512">
                  <a:moveTo>
                    <a:pt x="288" y="213"/>
                  </a:moveTo>
                  <a:cubicBezTo>
                    <a:pt x="288" y="231"/>
                    <a:pt x="273" y="245"/>
                    <a:pt x="256" y="245"/>
                  </a:cubicBezTo>
                  <a:cubicBezTo>
                    <a:pt x="238" y="245"/>
                    <a:pt x="224" y="231"/>
                    <a:pt x="224" y="213"/>
                  </a:cubicBezTo>
                  <a:cubicBezTo>
                    <a:pt x="224" y="195"/>
                    <a:pt x="238" y="181"/>
                    <a:pt x="256" y="181"/>
                  </a:cubicBezTo>
                  <a:cubicBezTo>
                    <a:pt x="273" y="181"/>
                    <a:pt x="288" y="195"/>
                    <a:pt x="288" y="213"/>
                  </a:cubicBezTo>
                  <a:close/>
                  <a:moveTo>
                    <a:pt x="351" y="213"/>
                  </a:moveTo>
                  <a:cubicBezTo>
                    <a:pt x="351" y="231"/>
                    <a:pt x="348" y="245"/>
                    <a:pt x="339" y="260"/>
                  </a:cubicBezTo>
                  <a:cubicBezTo>
                    <a:pt x="256" y="386"/>
                    <a:pt x="256" y="386"/>
                    <a:pt x="256" y="386"/>
                  </a:cubicBezTo>
                  <a:cubicBezTo>
                    <a:pt x="173" y="261"/>
                    <a:pt x="173" y="261"/>
                    <a:pt x="173" y="261"/>
                  </a:cubicBezTo>
                  <a:cubicBezTo>
                    <a:pt x="163" y="245"/>
                    <a:pt x="160" y="231"/>
                    <a:pt x="160" y="213"/>
                  </a:cubicBezTo>
                  <a:cubicBezTo>
                    <a:pt x="160" y="160"/>
                    <a:pt x="203" y="117"/>
                    <a:pt x="255" y="117"/>
                  </a:cubicBezTo>
                  <a:cubicBezTo>
                    <a:pt x="255" y="117"/>
                    <a:pt x="256" y="117"/>
                    <a:pt x="256" y="117"/>
                  </a:cubicBezTo>
                  <a:cubicBezTo>
                    <a:pt x="256" y="117"/>
                    <a:pt x="256" y="117"/>
                    <a:pt x="256" y="117"/>
                  </a:cubicBezTo>
                  <a:cubicBezTo>
                    <a:pt x="308" y="117"/>
                    <a:pt x="351" y="160"/>
                    <a:pt x="351" y="213"/>
                  </a:cubicBezTo>
                  <a:close/>
                  <a:moveTo>
                    <a:pt x="309" y="213"/>
                  </a:moveTo>
                  <a:cubicBezTo>
                    <a:pt x="309" y="184"/>
                    <a:pt x="285" y="160"/>
                    <a:pt x="256" y="160"/>
                  </a:cubicBezTo>
                  <a:cubicBezTo>
                    <a:pt x="226" y="160"/>
                    <a:pt x="202" y="184"/>
                    <a:pt x="202" y="213"/>
                  </a:cubicBezTo>
                  <a:cubicBezTo>
                    <a:pt x="202" y="242"/>
                    <a:pt x="226" y="266"/>
                    <a:pt x="256" y="266"/>
                  </a:cubicBezTo>
                  <a:cubicBezTo>
                    <a:pt x="285" y="266"/>
                    <a:pt x="309" y="242"/>
                    <a:pt x="309" y="213"/>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73" y="213"/>
                  </a:moveTo>
                  <a:cubicBezTo>
                    <a:pt x="373" y="148"/>
                    <a:pt x="320" y="96"/>
                    <a:pt x="256" y="96"/>
                  </a:cubicBezTo>
                  <a:cubicBezTo>
                    <a:pt x="256" y="96"/>
                    <a:pt x="256" y="96"/>
                    <a:pt x="256" y="96"/>
                  </a:cubicBezTo>
                  <a:cubicBezTo>
                    <a:pt x="256" y="96"/>
                    <a:pt x="255" y="96"/>
                    <a:pt x="255" y="96"/>
                  </a:cubicBezTo>
                  <a:cubicBezTo>
                    <a:pt x="191" y="96"/>
                    <a:pt x="138" y="148"/>
                    <a:pt x="138" y="213"/>
                  </a:cubicBezTo>
                  <a:cubicBezTo>
                    <a:pt x="138" y="235"/>
                    <a:pt x="143" y="252"/>
                    <a:pt x="155" y="272"/>
                  </a:cubicBezTo>
                  <a:cubicBezTo>
                    <a:pt x="247" y="411"/>
                    <a:pt x="247" y="411"/>
                    <a:pt x="247" y="411"/>
                  </a:cubicBezTo>
                  <a:cubicBezTo>
                    <a:pt x="249" y="414"/>
                    <a:pt x="252" y="416"/>
                    <a:pt x="255" y="416"/>
                  </a:cubicBezTo>
                  <a:cubicBezTo>
                    <a:pt x="255" y="416"/>
                    <a:pt x="256" y="416"/>
                    <a:pt x="256" y="416"/>
                  </a:cubicBezTo>
                  <a:cubicBezTo>
                    <a:pt x="256" y="416"/>
                    <a:pt x="256" y="416"/>
                    <a:pt x="256" y="416"/>
                  </a:cubicBezTo>
                  <a:cubicBezTo>
                    <a:pt x="259" y="416"/>
                    <a:pt x="263" y="414"/>
                    <a:pt x="265" y="411"/>
                  </a:cubicBezTo>
                  <a:cubicBezTo>
                    <a:pt x="357" y="272"/>
                    <a:pt x="357" y="272"/>
                    <a:pt x="357" y="272"/>
                  </a:cubicBezTo>
                  <a:cubicBezTo>
                    <a:pt x="368" y="252"/>
                    <a:pt x="373" y="235"/>
                    <a:pt x="373" y="213"/>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96" name="Freeform 364"/>
            <p:cNvSpPr>
              <a:spLocks noChangeAspect="1" noEditPoints="1"/>
            </p:cNvSpPr>
            <p:nvPr/>
          </p:nvSpPr>
          <p:spPr bwMode="auto">
            <a:xfrm>
              <a:off x="7481061" y="5834552"/>
              <a:ext cx="369064" cy="367982"/>
            </a:xfrm>
            <a:custGeom>
              <a:avLst/>
              <a:gdLst>
                <a:gd name="T0" fmla="*/ 0 w 512"/>
                <a:gd name="T1" fmla="*/ 256 h 512"/>
                <a:gd name="T2" fmla="*/ 512 w 512"/>
                <a:gd name="T3" fmla="*/ 256 h 512"/>
                <a:gd name="T4" fmla="*/ 117 w 512"/>
                <a:gd name="T5" fmla="*/ 362 h 512"/>
                <a:gd name="T6" fmla="*/ 96 w 512"/>
                <a:gd name="T7" fmla="*/ 362 h 512"/>
                <a:gd name="T8" fmla="*/ 106 w 512"/>
                <a:gd name="T9" fmla="*/ 330 h 512"/>
                <a:gd name="T10" fmla="*/ 117 w 512"/>
                <a:gd name="T11" fmla="*/ 362 h 512"/>
                <a:gd name="T12" fmla="*/ 149 w 512"/>
                <a:gd name="T13" fmla="*/ 373 h 512"/>
                <a:gd name="T14" fmla="*/ 138 w 512"/>
                <a:gd name="T15" fmla="*/ 320 h 512"/>
                <a:gd name="T16" fmla="*/ 160 w 512"/>
                <a:gd name="T17" fmla="*/ 320 h 512"/>
                <a:gd name="T18" fmla="*/ 202 w 512"/>
                <a:gd name="T19" fmla="*/ 362 h 512"/>
                <a:gd name="T20" fmla="*/ 181 w 512"/>
                <a:gd name="T21" fmla="*/ 362 h 512"/>
                <a:gd name="T22" fmla="*/ 192 w 512"/>
                <a:gd name="T23" fmla="*/ 277 h 512"/>
                <a:gd name="T24" fmla="*/ 202 w 512"/>
                <a:gd name="T25" fmla="*/ 362 h 512"/>
                <a:gd name="T26" fmla="*/ 234 w 512"/>
                <a:gd name="T27" fmla="*/ 373 h 512"/>
                <a:gd name="T28" fmla="*/ 224 w 512"/>
                <a:gd name="T29" fmla="*/ 277 h 512"/>
                <a:gd name="T30" fmla="*/ 245 w 512"/>
                <a:gd name="T31" fmla="*/ 277 h 512"/>
                <a:gd name="T32" fmla="*/ 288 w 512"/>
                <a:gd name="T33" fmla="*/ 362 h 512"/>
                <a:gd name="T34" fmla="*/ 266 w 512"/>
                <a:gd name="T35" fmla="*/ 362 h 512"/>
                <a:gd name="T36" fmla="*/ 277 w 512"/>
                <a:gd name="T37" fmla="*/ 266 h 512"/>
                <a:gd name="T38" fmla="*/ 288 w 512"/>
                <a:gd name="T39" fmla="*/ 362 h 512"/>
                <a:gd name="T40" fmla="*/ 320 w 512"/>
                <a:gd name="T41" fmla="*/ 373 h 512"/>
                <a:gd name="T42" fmla="*/ 309 w 512"/>
                <a:gd name="T43" fmla="*/ 245 h 512"/>
                <a:gd name="T44" fmla="*/ 330 w 512"/>
                <a:gd name="T45" fmla="*/ 245 h 512"/>
                <a:gd name="T46" fmla="*/ 373 w 512"/>
                <a:gd name="T47" fmla="*/ 362 h 512"/>
                <a:gd name="T48" fmla="*/ 352 w 512"/>
                <a:gd name="T49" fmla="*/ 362 h 512"/>
                <a:gd name="T50" fmla="*/ 362 w 512"/>
                <a:gd name="T51" fmla="*/ 202 h 512"/>
                <a:gd name="T52" fmla="*/ 373 w 512"/>
                <a:gd name="T53" fmla="*/ 362 h 512"/>
                <a:gd name="T54" fmla="*/ 384 w 512"/>
                <a:gd name="T55" fmla="*/ 181 h 512"/>
                <a:gd name="T56" fmla="*/ 373 w 512"/>
                <a:gd name="T57" fmla="*/ 153 h 512"/>
                <a:gd name="T58" fmla="*/ 277 w 512"/>
                <a:gd name="T59" fmla="*/ 245 h 512"/>
                <a:gd name="T60" fmla="*/ 113 w 512"/>
                <a:gd name="T61" fmla="*/ 307 h 512"/>
                <a:gd name="T62" fmla="*/ 98 w 512"/>
                <a:gd name="T63" fmla="*/ 305 h 512"/>
                <a:gd name="T64" fmla="*/ 185 w 512"/>
                <a:gd name="T65" fmla="*/ 226 h 512"/>
                <a:gd name="T66" fmla="*/ 273 w 512"/>
                <a:gd name="T67" fmla="*/ 224 h 512"/>
                <a:gd name="T68" fmla="*/ 341 w 512"/>
                <a:gd name="T69" fmla="*/ 138 h 512"/>
                <a:gd name="T70" fmla="*/ 341 w 512"/>
                <a:gd name="T71" fmla="*/ 117 h 512"/>
                <a:gd name="T72" fmla="*/ 388 w 512"/>
                <a:gd name="T73" fmla="*/ 118 h 512"/>
                <a:gd name="T74" fmla="*/ 394 w 512"/>
                <a:gd name="T75" fmla="*/ 12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17" y="362"/>
                  </a:moveTo>
                  <a:cubicBezTo>
                    <a:pt x="117" y="368"/>
                    <a:pt x="112" y="373"/>
                    <a:pt x="106" y="373"/>
                  </a:cubicBezTo>
                  <a:cubicBezTo>
                    <a:pt x="100" y="373"/>
                    <a:pt x="96" y="368"/>
                    <a:pt x="96" y="362"/>
                  </a:cubicBezTo>
                  <a:cubicBezTo>
                    <a:pt x="96" y="341"/>
                    <a:pt x="96" y="341"/>
                    <a:pt x="96" y="341"/>
                  </a:cubicBezTo>
                  <a:cubicBezTo>
                    <a:pt x="96" y="335"/>
                    <a:pt x="100" y="330"/>
                    <a:pt x="106" y="330"/>
                  </a:cubicBezTo>
                  <a:cubicBezTo>
                    <a:pt x="112" y="330"/>
                    <a:pt x="117" y="335"/>
                    <a:pt x="117" y="341"/>
                  </a:cubicBezTo>
                  <a:lnTo>
                    <a:pt x="117" y="362"/>
                  </a:lnTo>
                  <a:close/>
                  <a:moveTo>
                    <a:pt x="160" y="362"/>
                  </a:moveTo>
                  <a:cubicBezTo>
                    <a:pt x="160" y="368"/>
                    <a:pt x="155" y="373"/>
                    <a:pt x="149" y="373"/>
                  </a:cubicBezTo>
                  <a:cubicBezTo>
                    <a:pt x="143" y="373"/>
                    <a:pt x="138" y="368"/>
                    <a:pt x="138" y="362"/>
                  </a:cubicBezTo>
                  <a:cubicBezTo>
                    <a:pt x="138" y="320"/>
                    <a:pt x="138" y="320"/>
                    <a:pt x="138" y="320"/>
                  </a:cubicBezTo>
                  <a:cubicBezTo>
                    <a:pt x="138" y="314"/>
                    <a:pt x="143" y="309"/>
                    <a:pt x="149" y="309"/>
                  </a:cubicBezTo>
                  <a:cubicBezTo>
                    <a:pt x="155" y="309"/>
                    <a:pt x="160" y="314"/>
                    <a:pt x="160" y="320"/>
                  </a:cubicBezTo>
                  <a:lnTo>
                    <a:pt x="160" y="362"/>
                  </a:lnTo>
                  <a:close/>
                  <a:moveTo>
                    <a:pt x="202" y="362"/>
                  </a:moveTo>
                  <a:cubicBezTo>
                    <a:pt x="202" y="368"/>
                    <a:pt x="198" y="373"/>
                    <a:pt x="192" y="373"/>
                  </a:cubicBezTo>
                  <a:cubicBezTo>
                    <a:pt x="186" y="373"/>
                    <a:pt x="181" y="368"/>
                    <a:pt x="181" y="362"/>
                  </a:cubicBezTo>
                  <a:cubicBezTo>
                    <a:pt x="181" y="288"/>
                    <a:pt x="181" y="288"/>
                    <a:pt x="181" y="288"/>
                  </a:cubicBezTo>
                  <a:cubicBezTo>
                    <a:pt x="181" y="282"/>
                    <a:pt x="186" y="277"/>
                    <a:pt x="192" y="277"/>
                  </a:cubicBezTo>
                  <a:cubicBezTo>
                    <a:pt x="198" y="277"/>
                    <a:pt x="202" y="282"/>
                    <a:pt x="202" y="288"/>
                  </a:cubicBezTo>
                  <a:lnTo>
                    <a:pt x="202" y="362"/>
                  </a:lnTo>
                  <a:close/>
                  <a:moveTo>
                    <a:pt x="245" y="362"/>
                  </a:moveTo>
                  <a:cubicBezTo>
                    <a:pt x="245" y="368"/>
                    <a:pt x="240" y="373"/>
                    <a:pt x="234" y="373"/>
                  </a:cubicBezTo>
                  <a:cubicBezTo>
                    <a:pt x="228" y="373"/>
                    <a:pt x="224" y="368"/>
                    <a:pt x="224" y="362"/>
                  </a:cubicBezTo>
                  <a:cubicBezTo>
                    <a:pt x="224" y="277"/>
                    <a:pt x="224" y="277"/>
                    <a:pt x="224" y="277"/>
                  </a:cubicBezTo>
                  <a:cubicBezTo>
                    <a:pt x="224" y="271"/>
                    <a:pt x="228" y="266"/>
                    <a:pt x="234" y="266"/>
                  </a:cubicBezTo>
                  <a:cubicBezTo>
                    <a:pt x="240" y="266"/>
                    <a:pt x="245" y="271"/>
                    <a:pt x="245" y="277"/>
                  </a:cubicBezTo>
                  <a:lnTo>
                    <a:pt x="245" y="362"/>
                  </a:lnTo>
                  <a:close/>
                  <a:moveTo>
                    <a:pt x="288" y="362"/>
                  </a:moveTo>
                  <a:cubicBezTo>
                    <a:pt x="288" y="368"/>
                    <a:pt x="283" y="373"/>
                    <a:pt x="277" y="373"/>
                  </a:cubicBezTo>
                  <a:cubicBezTo>
                    <a:pt x="271" y="373"/>
                    <a:pt x="266" y="368"/>
                    <a:pt x="266" y="362"/>
                  </a:cubicBezTo>
                  <a:cubicBezTo>
                    <a:pt x="266" y="277"/>
                    <a:pt x="266" y="277"/>
                    <a:pt x="266" y="277"/>
                  </a:cubicBezTo>
                  <a:cubicBezTo>
                    <a:pt x="266" y="271"/>
                    <a:pt x="271" y="266"/>
                    <a:pt x="277" y="266"/>
                  </a:cubicBezTo>
                  <a:cubicBezTo>
                    <a:pt x="283" y="266"/>
                    <a:pt x="288" y="271"/>
                    <a:pt x="288" y="277"/>
                  </a:cubicBezTo>
                  <a:lnTo>
                    <a:pt x="288" y="362"/>
                  </a:lnTo>
                  <a:close/>
                  <a:moveTo>
                    <a:pt x="330" y="362"/>
                  </a:moveTo>
                  <a:cubicBezTo>
                    <a:pt x="330" y="368"/>
                    <a:pt x="326" y="373"/>
                    <a:pt x="320" y="373"/>
                  </a:cubicBezTo>
                  <a:cubicBezTo>
                    <a:pt x="314" y="373"/>
                    <a:pt x="309" y="368"/>
                    <a:pt x="309" y="362"/>
                  </a:cubicBezTo>
                  <a:cubicBezTo>
                    <a:pt x="309" y="245"/>
                    <a:pt x="309" y="245"/>
                    <a:pt x="309" y="245"/>
                  </a:cubicBezTo>
                  <a:cubicBezTo>
                    <a:pt x="309" y="239"/>
                    <a:pt x="314" y="234"/>
                    <a:pt x="320" y="234"/>
                  </a:cubicBezTo>
                  <a:cubicBezTo>
                    <a:pt x="326" y="234"/>
                    <a:pt x="330" y="239"/>
                    <a:pt x="330" y="245"/>
                  </a:cubicBezTo>
                  <a:lnTo>
                    <a:pt x="330" y="362"/>
                  </a:lnTo>
                  <a:close/>
                  <a:moveTo>
                    <a:pt x="373" y="362"/>
                  </a:moveTo>
                  <a:cubicBezTo>
                    <a:pt x="373" y="368"/>
                    <a:pt x="368" y="373"/>
                    <a:pt x="362" y="373"/>
                  </a:cubicBezTo>
                  <a:cubicBezTo>
                    <a:pt x="356" y="373"/>
                    <a:pt x="352" y="368"/>
                    <a:pt x="352" y="362"/>
                  </a:cubicBezTo>
                  <a:cubicBezTo>
                    <a:pt x="352" y="213"/>
                    <a:pt x="352" y="213"/>
                    <a:pt x="352" y="213"/>
                  </a:cubicBezTo>
                  <a:cubicBezTo>
                    <a:pt x="352" y="207"/>
                    <a:pt x="356" y="202"/>
                    <a:pt x="362" y="202"/>
                  </a:cubicBezTo>
                  <a:cubicBezTo>
                    <a:pt x="368" y="202"/>
                    <a:pt x="373" y="207"/>
                    <a:pt x="373" y="213"/>
                  </a:cubicBezTo>
                  <a:lnTo>
                    <a:pt x="373" y="362"/>
                  </a:lnTo>
                  <a:close/>
                  <a:moveTo>
                    <a:pt x="394" y="170"/>
                  </a:moveTo>
                  <a:cubicBezTo>
                    <a:pt x="394" y="176"/>
                    <a:pt x="390" y="181"/>
                    <a:pt x="384" y="181"/>
                  </a:cubicBezTo>
                  <a:cubicBezTo>
                    <a:pt x="378" y="181"/>
                    <a:pt x="373" y="176"/>
                    <a:pt x="373" y="170"/>
                  </a:cubicBezTo>
                  <a:cubicBezTo>
                    <a:pt x="373" y="153"/>
                    <a:pt x="373" y="153"/>
                    <a:pt x="373" y="153"/>
                  </a:cubicBezTo>
                  <a:cubicBezTo>
                    <a:pt x="285" y="242"/>
                    <a:pt x="285" y="242"/>
                    <a:pt x="285" y="242"/>
                  </a:cubicBezTo>
                  <a:cubicBezTo>
                    <a:pt x="283" y="244"/>
                    <a:pt x="280" y="245"/>
                    <a:pt x="277" y="245"/>
                  </a:cubicBezTo>
                  <a:cubicBezTo>
                    <a:pt x="195" y="245"/>
                    <a:pt x="195" y="245"/>
                    <a:pt x="195" y="245"/>
                  </a:cubicBezTo>
                  <a:cubicBezTo>
                    <a:pt x="113" y="307"/>
                    <a:pt x="113" y="307"/>
                    <a:pt x="113" y="307"/>
                  </a:cubicBezTo>
                  <a:cubicBezTo>
                    <a:pt x="111" y="308"/>
                    <a:pt x="109" y="309"/>
                    <a:pt x="106" y="309"/>
                  </a:cubicBezTo>
                  <a:cubicBezTo>
                    <a:pt x="103" y="309"/>
                    <a:pt x="100" y="308"/>
                    <a:pt x="98" y="305"/>
                  </a:cubicBezTo>
                  <a:cubicBezTo>
                    <a:pt x="94" y="300"/>
                    <a:pt x="95" y="293"/>
                    <a:pt x="100" y="290"/>
                  </a:cubicBezTo>
                  <a:cubicBezTo>
                    <a:pt x="185" y="226"/>
                    <a:pt x="185" y="226"/>
                    <a:pt x="185" y="226"/>
                  </a:cubicBezTo>
                  <a:cubicBezTo>
                    <a:pt x="187" y="224"/>
                    <a:pt x="189" y="224"/>
                    <a:pt x="192" y="224"/>
                  </a:cubicBezTo>
                  <a:cubicBezTo>
                    <a:pt x="273" y="224"/>
                    <a:pt x="273" y="224"/>
                    <a:pt x="273" y="224"/>
                  </a:cubicBezTo>
                  <a:cubicBezTo>
                    <a:pt x="358" y="138"/>
                    <a:pt x="358" y="138"/>
                    <a:pt x="358" y="138"/>
                  </a:cubicBezTo>
                  <a:cubicBezTo>
                    <a:pt x="341" y="138"/>
                    <a:pt x="341" y="138"/>
                    <a:pt x="341" y="138"/>
                  </a:cubicBezTo>
                  <a:cubicBezTo>
                    <a:pt x="335" y="138"/>
                    <a:pt x="330" y="134"/>
                    <a:pt x="330" y="128"/>
                  </a:cubicBezTo>
                  <a:cubicBezTo>
                    <a:pt x="330" y="122"/>
                    <a:pt x="335" y="117"/>
                    <a:pt x="341" y="117"/>
                  </a:cubicBezTo>
                  <a:cubicBezTo>
                    <a:pt x="384" y="117"/>
                    <a:pt x="384" y="117"/>
                    <a:pt x="384" y="117"/>
                  </a:cubicBezTo>
                  <a:cubicBezTo>
                    <a:pt x="385" y="117"/>
                    <a:pt x="386" y="117"/>
                    <a:pt x="388" y="118"/>
                  </a:cubicBezTo>
                  <a:cubicBezTo>
                    <a:pt x="390" y="119"/>
                    <a:pt x="392" y="121"/>
                    <a:pt x="394" y="124"/>
                  </a:cubicBezTo>
                  <a:cubicBezTo>
                    <a:pt x="394" y="125"/>
                    <a:pt x="394" y="126"/>
                    <a:pt x="394" y="128"/>
                  </a:cubicBezTo>
                  <a:lnTo>
                    <a:pt x="394" y="170"/>
                  </a:ln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xmlns="" val="41729726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1491" y="260668"/>
            <a:ext cx="8618537" cy="292388"/>
          </a:xfrm>
        </p:spPr>
        <p:txBody>
          <a:bodyPr>
            <a:noAutofit/>
          </a:bodyPr>
          <a:lstStyle/>
          <a:p>
            <a:r>
              <a:rPr lang="en-ZA" sz="2000" cap="all" dirty="0" smtClean="0">
                <a:solidFill>
                  <a:schemeClr val="tx1"/>
                </a:solidFill>
              </a:rPr>
              <a:t>3 commodity-based work streams </a:t>
            </a:r>
            <a:r>
              <a:rPr lang="en-ZA" sz="2000" b="1" cap="all" dirty="0" smtClean="0">
                <a:solidFill>
                  <a:schemeClr val="tx1"/>
                </a:solidFill>
              </a:rPr>
              <a:t>(Livestock, Horticulture, and Grains)</a:t>
            </a:r>
            <a:endParaRPr lang="en-ZA" sz="2000" b="1" cap="all" dirty="0">
              <a:solidFill>
                <a:schemeClr val="tx1"/>
              </a:solidFill>
            </a:endParaRPr>
          </a:p>
        </p:txBody>
      </p:sp>
      <p:sp>
        <p:nvSpPr>
          <p:cNvPr id="5" name="Content Placeholder 4"/>
          <p:cNvSpPr>
            <a:spLocks noGrp="1"/>
          </p:cNvSpPr>
          <p:nvPr>
            <p:ph idx="4294967295"/>
          </p:nvPr>
        </p:nvSpPr>
        <p:spPr>
          <a:xfrm>
            <a:off x="320040" y="1056005"/>
            <a:ext cx="8066088" cy="1230313"/>
          </a:xfrm>
        </p:spPr>
        <p:txBody>
          <a:bodyPr>
            <a:noAutofit/>
          </a:bodyPr>
          <a:lstStyle/>
          <a:p>
            <a:pPr marL="342900" indent="-342900">
              <a:buFont typeface="Arial" panose="020B0604020202020204" pitchFamily="34" charset="0"/>
              <a:buChar char="•"/>
            </a:pPr>
            <a:r>
              <a:rPr lang="en-ZA" sz="1800" dirty="0"/>
              <a:t>The Grain work stream </a:t>
            </a:r>
            <a:r>
              <a:rPr lang="en-ZA" sz="1800" dirty="0" smtClean="0"/>
              <a:t>developed 3 initiatives:</a:t>
            </a:r>
          </a:p>
          <a:p>
            <a:pPr marL="536585" lvl="1" indent="-342900">
              <a:buSzPct val="100000"/>
              <a:buFont typeface="+mj-lt"/>
              <a:buAutoNum type="arabicPeriod"/>
            </a:pPr>
            <a:r>
              <a:rPr lang="en-ZA" sz="1800" dirty="0"/>
              <a:t>Integrated Grains Value </a:t>
            </a:r>
            <a:r>
              <a:rPr lang="en-ZA" sz="1800" dirty="0" smtClean="0"/>
              <a:t>Chain;</a:t>
            </a:r>
          </a:p>
          <a:p>
            <a:pPr marL="536585" lvl="1" indent="-342900">
              <a:buSzPct val="100000"/>
              <a:buFont typeface="+mj-lt"/>
              <a:buAutoNum type="arabicPeriod"/>
            </a:pPr>
            <a:r>
              <a:rPr lang="en-ZA" sz="1800" dirty="0"/>
              <a:t>Unlocking Finance for Grains Through </a:t>
            </a:r>
            <a:r>
              <a:rPr lang="en-ZA" sz="1800" dirty="0" smtClean="0"/>
              <a:t>PPP;</a:t>
            </a:r>
          </a:p>
          <a:p>
            <a:pPr marL="536585" lvl="1" indent="-342900">
              <a:buSzPct val="100000"/>
              <a:buFont typeface="+mj-lt"/>
              <a:buAutoNum type="arabicPeriod"/>
            </a:pPr>
            <a:r>
              <a:rPr lang="en-ZA" sz="1800" dirty="0"/>
              <a:t>Grains Know </a:t>
            </a:r>
            <a:r>
              <a:rPr lang="en-ZA" sz="1800" dirty="0" smtClean="0"/>
              <a:t>How.</a:t>
            </a:r>
          </a:p>
          <a:p>
            <a:pPr marL="536585" lvl="1" indent="-342900">
              <a:buFont typeface="+mj-lt"/>
              <a:buAutoNum type="arabicPeriod"/>
            </a:pPr>
            <a:endParaRPr lang="en-ZA" sz="1800" dirty="0"/>
          </a:p>
          <a:p>
            <a:pPr marL="342900" indent="-342900">
              <a:buFont typeface="Arial" panose="020B0604020202020204" pitchFamily="34" charset="0"/>
              <a:buChar char="•"/>
            </a:pPr>
            <a:r>
              <a:rPr lang="en-ZA" sz="1800" dirty="0" smtClean="0"/>
              <a:t>The initiative, </a:t>
            </a:r>
            <a:r>
              <a:rPr lang="en-ZA" sz="1800" b="1" dirty="0"/>
              <a:t>Unlocking Finance for Grains through Private Public </a:t>
            </a:r>
            <a:r>
              <a:rPr lang="en-ZA" sz="1800" b="1" dirty="0" smtClean="0"/>
              <a:t>Partnerships </a:t>
            </a:r>
            <a:r>
              <a:rPr lang="en-ZA" sz="1800" dirty="0" smtClean="0"/>
              <a:t>attempts </a:t>
            </a:r>
            <a:r>
              <a:rPr lang="en-ZA" sz="1800" dirty="0"/>
              <a:t>to address the limited impact grant based financial models </a:t>
            </a:r>
            <a:r>
              <a:rPr lang="en-ZA" sz="1800" dirty="0" smtClean="0"/>
              <a:t>have on </a:t>
            </a:r>
            <a:r>
              <a:rPr lang="en-ZA" sz="1800" dirty="0"/>
              <a:t>growth in the Grain industry. </a:t>
            </a:r>
            <a:endParaRPr lang="en-ZA" sz="1800" dirty="0" smtClean="0"/>
          </a:p>
          <a:p>
            <a:pPr marL="342900" indent="-342900">
              <a:buFont typeface="Arial" panose="020B0604020202020204" pitchFamily="34" charset="0"/>
              <a:buChar char="•"/>
            </a:pPr>
            <a:endParaRPr lang="en-ZA" sz="1800" dirty="0"/>
          </a:p>
          <a:p>
            <a:pPr marL="342900" indent="-342900">
              <a:buFont typeface="Arial" panose="020B0604020202020204" pitchFamily="34" charset="0"/>
              <a:buChar char="•"/>
            </a:pPr>
            <a:r>
              <a:rPr lang="en-ZA" sz="1800" dirty="0"/>
              <a:t>This initiative will link farmers to buyers and processors of grain using contractual innovations which mitigate the risks for both parties. The estimated impact is an added five hundred and seven thousand (507 000) hectares under production, in turn creating about fifty-three thousand (53 000) new jobs</a:t>
            </a:r>
            <a:r>
              <a:rPr lang="en-ZA" sz="1800" dirty="0" smtClean="0"/>
              <a:t>.</a:t>
            </a:r>
            <a:r>
              <a:rPr lang="en-ZA" sz="1800" dirty="0"/>
              <a:t> </a:t>
            </a:r>
          </a:p>
        </p:txBody>
      </p:sp>
    </p:spTree>
    <p:extLst>
      <p:ext uri="{BB962C8B-B14F-4D97-AF65-F5344CB8AC3E}">
        <p14:creationId xmlns:p14="http://schemas.microsoft.com/office/powerpoint/2010/main" xmlns="" val="24569551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1971" y="245428"/>
            <a:ext cx="8618537" cy="292388"/>
          </a:xfrm>
        </p:spPr>
        <p:txBody>
          <a:bodyPr>
            <a:normAutofit/>
          </a:bodyPr>
          <a:lstStyle/>
          <a:p>
            <a:r>
              <a:rPr lang="en-ZA" b="1" dirty="0" smtClean="0">
                <a:solidFill>
                  <a:schemeClr val="tx1"/>
                </a:solidFill>
              </a:rPr>
              <a:t>PRODUCER SUPPORT</a:t>
            </a:r>
            <a:endParaRPr lang="en-ZA" b="1" dirty="0">
              <a:solidFill>
                <a:schemeClr val="tx1"/>
              </a:solidFill>
            </a:endParaRPr>
          </a:p>
        </p:txBody>
      </p:sp>
      <p:sp>
        <p:nvSpPr>
          <p:cNvPr id="5" name="Content Placeholder 4"/>
          <p:cNvSpPr>
            <a:spLocks noGrp="1"/>
          </p:cNvSpPr>
          <p:nvPr>
            <p:ph idx="4294967295"/>
          </p:nvPr>
        </p:nvSpPr>
        <p:spPr>
          <a:xfrm>
            <a:off x="350520" y="808990"/>
            <a:ext cx="8472488" cy="5367338"/>
          </a:xfrm>
          <a:solidFill>
            <a:schemeClr val="bg1"/>
          </a:solidFill>
        </p:spPr>
        <p:txBody>
          <a:bodyPr>
            <a:noAutofit/>
          </a:bodyPr>
          <a:lstStyle/>
          <a:p>
            <a:r>
              <a:rPr lang="en-ZA" sz="1800" dirty="0" smtClean="0"/>
              <a:t>For Producer Support the Lab developed </a:t>
            </a:r>
          </a:p>
          <a:p>
            <a:pPr marL="342900" indent="-342900">
              <a:buFont typeface="+mj-lt"/>
              <a:buAutoNum type="arabicPeriod"/>
            </a:pPr>
            <a:r>
              <a:rPr lang="en-ZA" sz="1800" dirty="0" err="1"/>
              <a:t>Ndimo</a:t>
            </a:r>
            <a:r>
              <a:rPr lang="en-ZA" sz="1800" dirty="0"/>
              <a:t> </a:t>
            </a:r>
            <a:r>
              <a:rPr lang="en-ZA" sz="1800" dirty="0" smtClean="0"/>
              <a:t>Desk</a:t>
            </a:r>
          </a:p>
          <a:p>
            <a:pPr marL="342900" indent="-342900">
              <a:buFont typeface="+mj-lt"/>
              <a:buAutoNum type="arabicPeriod"/>
            </a:pPr>
            <a:r>
              <a:rPr lang="en-US" sz="1800" dirty="0"/>
              <a:t>Re-engineering Agricultural Development </a:t>
            </a:r>
            <a:r>
              <a:rPr lang="en-US" sz="1800" dirty="0" smtClean="0"/>
              <a:t>Finance;</a:t>
            </a:r>
          </a:p>
          <a:p>
            <a:pPr marL="342900" indent="-342900">
              <a:buFont typeface="+mj-lt"/>
              <a:buAutoNum type="arabicPeriod"/>
            </a:pPr>
            <a:r>
              <a:rPr lang="en-ZA" sz="1800" dirty="0"/>
              <a:t>Dynamic Business Model for Producer </a:t>
            </a:r>
            <a:r>
              <a:rPr lang="en-ZA" sz="1800" dirty="0" smtClean="0"/>
              <a:t>Support;</a:t>
            </a:r>
          </a:p>
          <a:p>
            <a:pPr marL="342900" indent="-342900">
              <a:buFont typeface="+mj-lt"/>
              <a:buAutoNum type="arabicPeriod"/>
            </a:pPr>
            <a:r>
              <a:rPr lang="en-ZA" sz="1800" dirty="0"/>
              <a:t>Harmonization of the Legislative Framework Affecting the Agri Value Chain</a:t>
            </a:r>
            <a:endParaRPr lang="en-ZA" sz="1800" dirty="0" smtClean="0"/>
          </a:p>
          <a:p>
            <a:pPr marL="342900" indent="-342900">
              <a:buFont typeface="Arial" panose="020B0604020202020204" pitchFamily="34" charset="0"/>
              <a:buChar char="•"/>
            </a:pPr>
            <a:endParaRPr lang="en-ZA" sz="1800" dirty="0"/>
          </a:p>
          <a:p>
            <a:pPr marL="285750" indent="-285750">
              <a:buFont typeface="Arial" panose="020B0604020202020204" pitchFamily="34" charset="0"/>
              <a:buChar char="•"/>
            </a:pPr>
            <a:r>
              <a:rPr lang="en-ZA" sz="1800" dirty="0" smtClean="0"/>
              <a:t>Initiatives aimed at improving support </a:t>
            </a:r>
            <a:r>
              <a:rPr lang="en-ZA" sz="1800" dirty="0"/>
              <a:t>to producers generally include the </a:t>
            </a:r>
            <a:r>
              <a:rPr lang="en-ZA" sz="1800" b="1" dirty="0"/>
              <a:t>Harmonization of the Legislative Framework Affecting the Agri Value Chain</a:t>
            </a:r>
            <a:r>
              <a:rPr lang="en-ZA" sz="1800" dirty="0"/>
              <a:t>. This initiative is designed to address the cumbersome nature of existing legislation housed within different departments. </a:t>
            </a:r>
            <a:endParaRPr lang="en-ZA" sz="1800" dirty="0" smtClean="0"/>
          </a:p>
          <a:p>
            <a:pPr marL="285750" indent="-285750">
              <a:buFont typeface="Arial" panose="020B0604020202020204" pitchFamily="34" charset="0"/>
              <a:buChar char="•"/>
            </a:pPr>
            <a:endParaRPr lang="en-ZA" sz="1800" dirty="0" smtClean="0"/>
          </a:p>
          <a:p>
            <a:pPr marL="285760" indent="-285750">
              <a:buFont typeface="Arial" panose="020B0604020202020204" pitchFamily="34" charset="0"/>
              <a:buChar char="•"/>
            </a:pPr>
            <a:r>
              <a:rPr lang="en-ZA" sz="1800" dirty="0" smtClean="0"/>
              <a:t>It </a:t>
            </a:r>
            <a:r>
              <a:rPr lang="en-ZA" sz="1800" dirty="0"/>
              <a:t>aims to eliminate hurdles at all levels, speeding up </a:t>
            </a:r>
            <a:r>
              <a:rPr lang="en-ZA" sz="1800" dirty="0" smtClean="0"/>
              <a:t>decision-making </a:t>
            </a:r>
            <a:r>
              <a:rPr lang="en-ZA" sz="1800" dirty="0"/>
              <a:t>processes and facilitating opportunities, particularly for new entrants across the value chain. </a:t>
            </a:r>
            <a:r>
              <a:rPr lang="en-ZA" sz="1800" b="1" dirty="0" smtClean="0"/>
              <a:t>(harmonising land, water, agriculture, environment and trade related legislature)</a:t>
            </a:r>
            <a:endParaRPr lang="en-ZA" sz="1800" b="1" dirty="0"/>
          </a:p>
          <a:p>
            <a:pPr marL="342900" indent="-342900">
              <a:buFont typeface="Arial" panose="020B0604020202020204" pitchFamily="34" charset="0"/>
              <a:buChar char="•"/>
            </a:pPr>
            <a:endParaRPr lang="en-ZA" sz="1800" dirty="0"/>
          </a:p>
        </p:txBody>
      </p:sp>
    </p:spTree>
    <p:extLst>
      <p:ext uri="{BB962C8B-B14F-4D97-AF65-F5344CB8AC3E}">
        <p14:creationId xmlns:p14="http://schemas.microsoft.com/office/powerpoint/2010/main" xmlns="" val="25383607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1491" y="214948"/>
            <a:ext cx="8618537" cy="292388"/>
          </a:xfrm>
        </p:spPr>
        <p:txBody>
          <a:bodyPr>
            <a:normAutofit/>
          </a:bodyPr>
          <a:lstStyle/>
          <a:p>
            <a:r>
              <a:rPr lang="en-ZA" b="1" dirty="0" smtClean="0">
                <a:solidFill>
                  <a:schemeClr val="tx1"/>
                </a:solidFill>
              </a:rPr>
              <a:t>PRODUCER SUPPORT</a:t>
            </a:r>
            <a:endParaRPr lang="en-ZA" b="1" dirty="0">
              <a:solidFill>
                <a:schemeClr val="tx1"/>
              </a:solidFill>
            </a:endParaRPr>
          </a:p>
        </p:txBody>
      </p:sp>
      <p:sp>
        <p:nvSpPr>
          <p:cNvPr id="5" name="Content Placeholder 4"/>
          <p:cNvSpPr>
            <a:spLocks noGrp="1"/>
          </p:cNvSpPr>
          <p:nvPr>
            <p:ph idx="4294967295"/>
          </p:nvPr>
        </p:nvSpPr>
        <p:spPr>
          <a:xfrm>
            <a:off x="441960" y="808673"/>
            <a:ext cx="8066088" cy="5367337"/>
          </a:xfrm>
        </p:spPr>
        <p:txBody>
          <a:bodyPr>
            <a:normAutofit fontScale="92500" lnSpcReduction="10000"/>
          </a:bodyPr>
          <a:lstStyle/>
          <a:p>
            <a:pPr marL="285750" indent="-285750">
              <a:buFont typeface="Arial" panose="020B0604020202020204" pitchFamily="34" charset="0"/>
              <a:buChar char="•"/>
            </a:pPr>
            <a:r>
              <a:rPr lang="en-ZA" sz="1800" dirty="0"/>
              <a:t>The greatest challenge raised by farmers at the Lab, was the fragmented nature of support services. The </a:t>
            </a:r>
            <a:r>
              <a:rPr lang="en-ZA" sz="1800" b="1" dirty="0" err="1"/>
              <a:t>Ndimo</a:t>
            </a:r>
            <a:r>
              <a:rPr lang="en-ZA" sz="1800" b="1" dirty="0"/>
              <a:t> Desk</a:t>
            </a:r>
            <a:r>
              <a:rPr lang="en-ZA" sz="1800" dirty="0"/>
              <a:t>  </a:t>
            </a:r>
            <a:r>
              <a:rPr lang="en-ZA" sz="1800" b="1" dirty="0"/>
              <a:t>(agriculture desk) </a:t>
            </a:r>
            <a:r>
              <a:rPr lang="en-ZA" sz="1800" dirty="0"/>
              <a:t>initiative is a centralised, virtual platform linking producers to services offered by participating public and private sector institutions. </a:t>
            </a:r>
          </a:p>
          <a:p>
            <a:pPr marL="285750" indent="-285750">
              <a:buFont typeface="Arial" panose="020B0604020202020204" pitchFamily="34" charset="0"/>
              <a:buChar char="•"/>
            </a:pPr>
            <a:endParaRPr lang="en-ZA" sz="1800" dirty="0"/>
          </a:p>
          <a:p>
            <a:pPr marL="285750" indent="-285750">
              <a:buFont typeface="Arial" panose="020B0604020202020204" pitchFamily="34" charset="0"/>
              <a:buChar char="•"/>
            </a:pPr>
            <a:r>
              <a:rPr lang="en-ZA" sz="1800" dirty="0"/>
              <a:t>An initiative called the </a:t>
            </a:r>
            <a:r>
              <a:rPr lang="en-ZA" sz="1800" b="1" dirty="0"/>
              <a:t>Dynamic Business Model</a:t>
            </a:r>
            <a:r>
              <a:rPr lang="en-ZA" sz="1800" dirty="0"/>
              <a:t> aims to add further value to services provided through the </a:t>
            </a:r>
            <a:r>
              <a:rPr lang="en-ZA" sz="1800" dirty="0" err="1"/>
              <a:t>Ndimo</a:t>
            </a:r>
            <a:r>
              <a:rPr lang="en-ZA" sz="1800" dirty="0"/>
              <a:t> Desk. This initiative is a partnership between government and commodity organisations to provide comprehensive producer support to small and medium scale producers, such as finance, inputs, technical support, and business intelligence at competitive prices</a:t>
            </a:r>
            <a:r>
              <a:rPr lang="en-US" sz="1800" dirty="0"/>
              <a:t>. </a:t>
            </a:r>
            <a:endParaRPr lang="en-ZA" sz="1800" dirty="0"/>
          </a:p>
          <a:p>
            <a:pPr marL="285750" indent="-285750">
              <a:buFont typeface="Arial" panose="020B0604020202020204" pitchFamily="34" charset="0"/>
              <a:buChar char="•"/>
            </a:pPr>
            <a:endParaRPr lang="en-ZA" sz="1800" dirty="0"/>
          </a:p>
          <a:p>
            <a:pPr marL="285750" indent="-285750">
              <a:buFont typeface="Arial" panose="020B0604020202020204" pitchFamily="34" charset="0"/>
              <a:buChar char="•"/>
            </a:pPr>
            <a:endParaRPr lang="en-ZA" sz="1800" dirty="0" smtClean="0"/>
          </a:p>
          <a:p>
            <a:pPr marL="285750" indent="-285750">
              <a:buFont typeface="Arial" panose="020B0604020202020204" pitchFamily="34" charset="0"/>
              <a:buChar char="•"/>
            </a:pPr>
            <a:r>
              <a:rPr lang="en-ZA" sz="1800" dirty="0" smtClean="0"/>
              <a:t>The </a:t>
            </a:r>
            <a:r>
              <a:rPr lang="en-ZA" sz="1800" b="1" dirty="0"/>
              <a:t>Re-engineering Agricultural Development Finance</a:t>
            </a:r>
            <a:r>
              <a:rPr lang="en-ZA" sz="1800" dirty="0"/>
              <a:t>. This initiative will develop blended financial products from public and private funds to lessen the current reliance on grant funds. </a:t>
            </a:r>
            <a:endParaRPr lang="en-ZA" sz="1800" dirty="0" smtClean="0"/>
          </a:p>
          <a:p>
            <a:pPr marL="285750" indent="-285750">
              <a:buFont typeface="Arial" panose="020B0604020202020204" pitchFamily="34" charset="0"/>
              <a:buChar char="•"/>
            </a:pPr>
            <a:endParaRPr lang="en-ZA" sz="1800" dirty="0"/>
          </a:p>
          <a:p>
            <a:pPr lvl="1">
              <a:buFont typeface="Arial" panose="020B0604020202020204" pitchFamily="34" charset="0"/>
              <a:buChar char="•"/>
            </a:pPr>
            <a:r>
              <a:rPr lang="en-ZA" sz="1800" dirty="0"/>
              <a:t>The financial products will be designed to cover both long and medium term loans for buying farms, equipment and machinery, as well as short term loans for production inputs. The new blended financial products will consist of a grant component from government, and a loan component from commercial banks, DFI’s and other financiers. </a:t>
            </a:r>
          </a:p>
          <a:p>
            <a:pPr marL="285750" indent="-285750">
              <a:buFont typeface="Arial" panose="020B0604020202020204" pitchFamily="34" charset="0"/>
              <a:buChar char="•"/>
            </a:pPr>
            <a:endParaRPr lang="en-ZA" sz="1800" dirty="0"/>
          </a:p>
        </p:txBody>
      </p:sp>
    </p:spTree>
    <p:extLst>
      <p:ext uri="{BB962C8B-B14F-4D97-AF65-F5344CB8AC3E}">
        <p14:creationId xmlns:p14="http://schemas.microsoft.com/office/powerpoint/2010/main" xmlns="" val="26558163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6251" y="275908"/>
            <a:ext cx="8618537" cy="292388"/>
          </a:xfrm>
        </p:spPr>
        <p:txBody>
          <a:bodyPr>
            <a:normAutofit/>
          </a:bodyPr>
          <a:lstStyle/>
          <a:p>
            <a:r>
              <a:rPr lang="en-ZA" b="1" dirty="0" smtClean="0">
                <a:solidFill>
                  <a:schemeClr val="tx1"/>
                </a:solidFill>
              </a:rPr>
              <a:t>RURAL DEVELOPMENT</a:t>
            </a:r>
            <a:endParaRPr lang="en-ZA" b="1" dirty="0">
              <a:solidFill>
                <a:schemeClr val="tx1"/>
              </a:solidFill>
            </a:endParaRPr>
          </a:p>
        </p:txBody>
      </p:sp>
      <p:sp>
        <p:nvSpPr>
          <p:cNvPr id="5" name="Content Placeholder 4"/>
          <p:cNvSpPr>
            <a:spLocks noGrp="1"/>
          </p:cNvSpPr>
          <p:nvPr>
            <p:ph idx="4294967295"/>
          </p:nvPr>
        </p:nvSpPr>
        <p:spPr>
          <a:xfrm>
            <a:off x="350520" y="777875"/>
            <a:ext cx="8442960" cy="5367338"/>
          </a:xfrm>
        </p:spPr>
        <p:txBody>
          <a:bodyPr>
            <a:noAutofit/>
          </a:bodyPr>
          <a:lstStyle/>
          <a:p>
            <a:r>
              <a:rPr lang="en-ZA" sz="1800" dirty="0"/>
              <a:t>The Rural Development work stream identified three key initiatives:</a:t>
            </a:r>
          </a:p>
          <a:p>
            <a:pPr marL="608012" lvl="2" indent="-342900">
              <a:buSzPct val="100000"/>
              <a:buFont typeface="+mj-lt"/>
              <a:buAutoNum type="arabicPeriod"/>
            </a:pPr>
            <a:r>
              <a:rPr lang="en-ZA" sz="1800" b="1" dirty="0"/>
              <a:t>Strategic Leadership and Coordination for Structural Transformation;</a:t>
            </a:r>
            <a:endParaRPr lang="en-ZA" sz="1800" dirty="0"/>
          </a:p>
          <a:p>
            <a:pPr marL="608012" lvl="2" indent="-342900">
              <a:buSzPct val="100000"/>
              <a:buFont typeface="+mj-lt"/>
              <a:buAutoNum type="arabicPeriod"/>
            </a:pPr>
            <a:r>
              <a:rPr lang="en-ZA" sz="1800" b="1" dirty="0"/>
              <a:t>Augmentation of Existing Essential Basic Service Roll-out Programmes</a:t>
            </a:r>
            <a:r>
              <a:rPr lang="en-ZA" sz="1800" dirty="0"/>
              <a:t>; and</a:t>
            </a:r>
          </a:p>
          <a:p>
            <a:pPr marL="608012" lvl="2" indent="-342900">
              <a:buSzPct val="100000"/>
              <a:buFont typeface="+mj-lt"/>
              <a:buAutoNum type="arabicPeriod"/>
            </a:pPr>
            <a:r>
              <a:rPr lang="en-ZA" sz="1800" b="1" dirty="0"/>
              <a:t>Rural Enterprise </a:t>
            </a:r>
            <a:r>
              <a:rPr lang="en-ZA" sz="1800" b="1" dirty="0" smtClean="0"/>
              <a:t>Development</a:t>
            </a:r>
          </a:p>
          <a:p>
            <a:pPr marL="1587" lvl="1" indent="0">
              <a:buSzPct val="100000"/>
              <a:buNone/>
            </a:pPr>
            <a:endParaRPr lang="en-ZA" sz="1800" dirty="0" smtClean="0"/>
          </a:p>
          <a:p>
            <a:pPr lvl="1">
              <a:buSzPct val="100000"/>
              <a:buFont typeface="Arial" panose="020B0604020202020204" pitchFamily="34" charset="0"/>
              <a:buChar char="•"/>
            </a:pPr>
            <a:r>
              <a:rPr lang="en-ZA" sz="1800" dirty="0" smtClean="0"/>
              <a:t>Rural </a:t>
            </a:r>
            <a:r>
              <a:rPr lang="en-ZA" sz="1800" dirty="0"/>
              <a:t>development has always been mentioned as a key driver to address the triple challenges of poverty, inequality and unemployment. However, slow delivery of rural transformation due to ineffective coordination, planning, execution and implementation has kept rural households trapped within the triple challenges. </a:t>
            </a:r>
          </a:p>
          <a:p>
            <a:pPr marL="285750" indent="-285750">
              <a:buFont typeface="Arial" panose="020B0604020202020204" pitchFamily="34" charset="0"/>
              <a:buChar char="•"/>
            </a:pPr>
            <a:endParaRPr lang="en-ZA" sz="1800" dirty="0"/>
          </a:p>
          <a:p>
            <a:pPr marL="285750" indent="-285750">
              <a:buFont typeface="Arial" panose="020B0604020202020204" pitchFamily="34" charset="0"/>
              <a:buChar char="•"/>
            </a:pPr>
            <a:r>
              <a:rPr lang="en-ZA" sz="1800" dirty="0"/>
              <a:t>The initiative </a:t>
            </a:r>
            <a:r>
              <a:rPr lang="en-ZA" sz="1800" b="1" dirty="0"/>
              <a:t>Strategic Leadership and Coordination for Structural Transformation</a:t>
            </a:r>
            <a:r>
              <a:rPr lang="en-ZA" sz="1800" dirty="0"/>
              <a:t> seeks to address the fragmentation of budgets and programmes aimed at rural development. </a:t>
            </a:r>
            <a:endParaRPr lang="en-ZA" sz="1800" dirty="0" smtClean="0"/>
          </a:p>
          <a:p>
            <a:pPr marL="285750" indent="-285750">
              <a:buFont typeface="Arial" panose="020B0604020202020204" pitchFamily="34" charset="0"/>
              <a:buChar char="•"/>
            </a:pPr>
            <a:endParaRPr lang="en-ZA" sz="1800" dirty="0"/>
          </a:p>
          <a:p>
            <a:pPr marL="285750" indent="-285750">
              <a:buFont typeface="Arial" panose="020B0604020202020204" pitchFamily="34" charset="0"/>
              <a:buChar char="•"/>
            </a:pPr>
            <a:r>
              <a:rPr lang="en-ZA" sz="1800" dirty="0" smtClean="0"/>
              <a:t>The </a:t>
            </a:r>
            <a:r>
              <a:rPr lang="en-ZA" sz="1800" dirty="0"/>
              <a:t>initiative involves the establishment of a Presidential Rural Development Coordination Committee; the </a:t>
            </a:r>
            <a:r>
              <a:rPr lang="en-ZA" sz="1800" b="1" dirty="0"/>
              <a:t>Promulgation of a Rural Development Act, which will</a:t>
            </a:r>
            <a:r>
              <a:rPr lang="en-ZA" sz="1800" dirty="0"/>
              <a:t> provide for the mainstreaming of rural development through the establishment of rural industrialization charters, and related incentives to drive social and economic transformation</a:t>
            </a:r>
            <a:r>
              <a:rPr lang="en-ZA" sz="1800" dirty="0" smtClean="0"/>
              <a:t>.</a:t>
            </a:r>
            <a:endParaRPr lang="en-ZA" sz="1800" dirty="0"/>
          </a:p>
        </p:txBody>
      </p:sp>
    </p:spTree>
    <p:extLst>
      <p:ext uri="{BB962C8B-B14F-4D97-AF65-F5344CB8AC3E}">
        <p14:creationId xmlns:p14="http://schemas.microsoft.com/office/powerpoint/2010/main" xmlns="" val="3365776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7211" y="260668"/>
            <a:ext cx="8618537" cy="292388"/>
          </a:xfrm>
        </p:spPr>
        <p:txBody>
          <a:bodyPr>
            <a:normAutofit/>
          </a:bodyPr>
          <a:lstStyle/>
          <a:p>
            <a:r>
              <a:rPr lang="en-ZA" b="1" dirty="0" smtClean="0">
                <a:solidFill>
                  <a:schemeClr val="tx1"/>
                </a:solidFill>
              </a:rPr>
              <a:t>RURAL DEVELOPMENT</a:t>
            </a:r>
            <a:endParaRPr lang="en-ZA" b="1" dirty="0">
              <a:solidFill>
                <a:schemeClr val="tx1"/>
              </a:solidFill>
            </a:endParaRPr>
          </a:p>
        </p:txBody>
      </p:sp>
      <p:sp>
        <p:nvSpPr>
          <p:cNvPr id="5" name="Content Placeholder 4"/>
          <p:cNvSpPr>
            <a:spLocks noGrp="1"/>
          </p:cNvSpPr>
          <p:nvPr>
            <p:ph idx="4294967295"/>
          </p:nvPr>
        </p:nvSpPr>
        <p:spPr>
          <a:xfrm>
            <a:off x="487680" y="794068"/>
            <a:ext cx="8066088" cy="5367337"/>
          </a:xfrm>
        </p:spPr>
        <p:txBody>
          <a:bodyPr>
            <a:noAutofit/>
          </a:bodyPr>
          <a:lstStyle/>
          <a:p>
            <a:pPr marL="285750" indent="-285750">
              <a:buFont typeface="Arial" panose="020B0604020202020204" pitchFamily="34" charset="0"/>
              <a:buChar char="•"/>
            </a:pPr>
            <a:r>
              <a:rPr lang="en-ZA" sz="1800" b="1" dirty="0"/>
              <a:t>The Augmentation of Existing Essential Basic Service Roll-out Programme</a:t>
            </a:r>
            <a:r>
              <a:rPr lang="en-ZA" sz="1800" dirty="0"/>
              <a:t>,  is an initiative which aims to fast track off-grid solutions to deliver universal access to essential basic services at a faster pace and at lower cost than would have been realised were conventional grid solutions applied. </a:t>
            </a:r>
          </a:p>
          <a:p>
            <a:pPr marL="285750" indent="-285750">
              <a:buFont typeface="Arial" panose="020B0604020202020204" pitchFamily="34" charset="0"/>
              <a:buChar char="•"/>
            </a:pPr>
            <a:endParaRPr lang="en-ZA" sz="1800" dirty="0"/>
          </a:p>
          <a:p>
            <a:pPr marL="285750" indent="-285750">
              <a:buFont typeface="Arial" panose="020B0604020202020204" pitchFamily="34" charset="0"/>
              <a:buChar char="•"/>
            </a:pPr>
            <a:r>
              <a:rPr lang="en-ZA" sz="1800" dirty="0"/>
              <a:t>These include the support and fast tracking of off-grid solutions for:</a:t>
            </a:r>
          </a:p>
          <a:p>
            <a:pPr marL="742950" lvl="2" indent="-285750">
              <a:buFont typeface="Courier New" panose="02070309020205020404" pitchFamily="49" charset="0"/>
              <a:buChar char="o"/>
            </a:pPr>
            <a:r>
              <a:rPr lang="en-ZA" sz="1800" dirty="0"/>
              <a:t>Electricity through 90W Solar Home Systems which can power a colour television, a cell phone charger, a bar fridge and 4 lights; </a:t>
            </a:r>
          </a:p>
          <a:p>
            <a:pPr marL="742950" lvl="2" indent="-285750">
              <a:buFont typeface="Courier New" panose="02070309020205020404" pitchFamily="49" charset="0"/>
              <a:buChar char="o"/>
            </a:pPr>
            <a:r>
              <a:rPr lang="en-ZA" sz="1800" dirty="0"/>
              <a:t>Improved access to sanitation through waterless toilets which are dehydration/evaporation systems that provide a safe, non-polluting and cost-effective solution to the gap in access to sanitation;</a:t>
            </a:r>
          </a:p>
          <a:p>
            <a:pPr marL="742950" lvl="2" indent="-285750">
              <a:buFont typeface="Courier New" panose="02070309020205020404" pitchFamily="49" charset="0"/>
              <a:buChar char="o"/>
            </a:pPr>
            <a:r>
              <a:rPr lang="en-ZA" sz="1800" dirty="0"/>
              <a:t>Improved access to water with the use of Rain Water Harvesting (RWH) systems</a:t>
            </a:r>
          </a:p>
          <a:p>
            <a:pPr marL="285750" indent="-285750">
              <a:buFont typeface="Arial" panose="020B0604020202020204" pitchFamily="34" charset="0"/>
              <a:buChar char="•"/>
            </a:pPr>
            <a:endParaRPr lang="en-ZA" sz="1800" dirty="0"/>
          </a:p>
          <a:p>
            <a:pPr marL="285750" indent="-285750">
              <a:buFont typeface="Arial" panose="020B0604020202020204" pitchFamily="34" charset="0"/>
              <a:buChar char="•"/>
            </a:pPr>
            <a:r>
              <a:rPr lang="en-ZA" sz="1800" dirty="0"/>
              <a:t>These initiatives we believe will bring much needed relief on the </a:t>
            </a:r>
            <a:r>
              <a:rPr lang="en-ZA" sz="1800" dirty="0" err="1"/>
              <a:t>fiscus</a:t>
            </a:r>
            <a:r>
              <a:rPr lang="en-ZA" sz="1800" dirty="0"/>
              <a:t> and eradicate backlogs in access to essential basic services by 2022.</a:t>
            </a:r>
          </a:p>
          <a:p>
            <a:pPr marL="285750" indent="-285750">
              <a:buFont typeface="Arial" panose="020B0604020202020204" pitchFamily="34" charset="0"/>
              <a:buChar char="•"/>
            </a:pPr>
            <a:endParaRPr lang="en-ZA" sz="1800" dirty="0"/>
          </a:p>
        </p:txBody>
      </p:sp>
    </p:spTree>
    <p:extLst>
      <p:ext uri="{BB962C8B-B14F-4D97-AF65-F5344CB8AC3E}">
        <p14:creationId xmlns:p14="http://schemas.microsoft.com/office/powerpoint/2010/main" xmlns="" val="7054032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1971" y="230188"/>
            <a:ext cx="8618537" cy="292388"/>
          </a:xfrm>
        </p:spPr>
        <p:txBody>
          <a:bodyPr>
            <a:normAutofit/>
          </a:bodyPr>
          <a:lstStyle/>
          <a:p>
            <a:r>
              <a:rPr lang="en-ZA" b="1" dirty="0" smtClean="0">
                <a:solidFill>
                  <a:schemeClr val="tx1"/>
                </a:solidFill>
              </a:rPr>
              <a:t>LABOUR</a:t>
            </a:r>
            <a:endParaRPr lang="en-ZA" b="1" dirty="0">
              <a:solidFill>
                <a:schemeClr val="tx1"/>
              </a:solidFill>
            </a:endParaRPr>
          </a:p>
        </p:txBody>
      </p:sp>
      <p:sp>
        <p:nvSpPr>
          <p:cNvPr id="5" name="Content Placeholder 4"/>
          <p:cNvSpPr>
            <a:spLocks noGrp="1"/>
          </p:cNvSpPr>
          <p:nvPr>
            <p:ph idx="4294967295"/>
          </p:nvPr>
        </p:nvSpPr>
        <p:spPr>
          <a:xfrm>
            <a:off x="350520" y="762000"/>
            <a:ext cx="8066088" cy="5368925"/>
          </a:xfrm>
        </p:spPr>
        <p:txBody>
          <a:bodyPr>
            <a:noAutofit/>
          </a:bodyPr>
          <a:lstStyle/>
          <a:p>
            <a:r>
              <a:rPr lang="en-ZA" sz="1800" dirty="0"/>
              <a:t>The Labour work stream came up with four initiatives namely:</a:t>
            </a:r>
          </a:p>
          <a:p>
            <a:pPr marL="784098" lvl="1" indent="-336042">
              <a:buSzPct val="100000"/>
              <a:buFont typeface="+mj-lt"/>
              <a:buAutoNum type="arabicPeriod"/>
            </a:pPr>
            <a:r>
              <a:rPr lang="en-ZA" sz="1800" b="1" dirty="0"/>
              <a:t>National Agricultural Decent Work Programme;</a:t>
            </a:r>
            <a:endParaRPr lang="en-ZA" sz="1800" dirty="0"/>
          </a:p>
          <a:p>
            <a:pPr marL="784098" lvl="1" indent="-336042">
              <a:buSzPct val="100000"/>
              <a:buFont typeface="+mj-lt"/>
              <a:buAutoNum type="arabicPeriod"/>
            </a:pPr>
            <a:r>
              <a:rPr lang="en-US" sz="1800" b="1" dirty="0"/>
              <a:t>Farm Worker House and Land Ownership </a:t>
            </a:r>
            <a:r>
              <a:rPr lang="en-US" sz="1800" b="1" dirty="0" err="1"/>
              <a:t>Programme</a:t>
            </a:r>
            <a:r>
              <a:rPr lang="en-ZA" sz="1800" dirty="0"/>
              <a:t>;</a:t>
            </a:r>
          </a:p>
          <a:p>
            <a:pPr marL="784098" lvl="1" indent="-336042">
              <a:buSzPct val="100000"/>
              <a:buFont typeface="+mj-lt"/>
              <a:buAutoNum type="arabicPeriod"/>
            </a:pPr>
            <a:r>
              <a:rPr lang="en-US" sz="1800" b="1" dirty="0"/>
              <a:t>Demand Led Public/ Private Agri-skills Unit;</a:t>
            </a:r>
            <a:endParaRPr lang="en-ZA" sz="1800" dirty="0"/>
          </a:p>
          <a:p>
            <a:pPr marL="784098" lvl="1" indent="-336042">
              <a:buSzPct val="100000"/>
              <a:buFont typeface="+mj-lt"/>
              <a:buAutoNum type="arabicPeriod"/>
            </a:pPr>
            <a:r>
              <a:rPr lang="en-US" sz="1800" b="1" dirty="0"/>
              <a:t>Strengthening Legal Compliance Mechanisms</a:t>
            </a:r>
            <a:endParaRPr lang="en-ZA" sz="1800" dirty="0"/>
          </a:p>
          <a:p>
            <a:endParaRPr lang="en-ZA" sz="1800" dirty="0" smtClean="0"/>
          </a:p>
          <a:p>
            <a:r>
              <a:rPr lang="en-ZA" sz="1800" dirty="0" smtClean="0"/>
              <a:t>The </a:t>
            </a:r>
            <a:r>
              <a:rPr lang="en-ZA" sz="1800" dirty="0"/>
              <a:t>first initiative, </a:t>
            </a:r>
            <a:r>
              <a:rPr lang="en-ZA" sz="1800" b="1" dirty="0"/>
              <a:t>National Decent Work Programme,</a:t>
            </a:r>
            <a:r>
              <a:rPr lang="en-ZA" sz="1800" dirty="0"/>
              <a:t> aims to develop and implement a Decent Work Programme for the Agricultural Sector. Key elements of the initiative include four decent work pillars:</a:t>
            </a:r>
          </a:p>
          <a:p>
            <a:pPr lvl="1"/>
            <a:r>
              <a:rPr lang="en-ZA" sz="1800" dirty="0"/>
              <a:t>Rights at Work; </a:t>
            </a:r>
          </a:p>
          <a:p>
            <a:pPr lvl="1"/>
            <a:r>
              <a:rPr lang="en-ZA" sz="1800" dirty="0"/>
              <a:t>Employment creation;</a:t>
            </a:r>
          </a:p>
          <a:p>
            <a:pPr lvl="1"/>
            <a:r>
              <a:rPr lang="en-ZA" sz="1800" dirty="0"/>
              <a:t>Social Protection, and </a:t>
            </a:r>
          </a:p>
          <a:p>
            <a:pPr lvl="1"/>
            <a:r>
              <a:rPr lang="en-ZA" sz="1800" dirty="0"/>
              <a:t>Social Dialogue</a:t>
            </a:r>
          </a:p>
          <a:p>
            <a:endParaRPr lang="en-ZA" sz="1800" b="1" dirty="0" smtClean="0"/>
          </a:p>
          <a:p>
            <a:r>
              <a:rPr lang="en-ZA" sz="1800" b="1" dirty="0" smtClean="0"/>
              <a:t>The </a:t>
            </a:r>
            <a:r>
              <a:rPr lang="en-ZA" sz="1800" b="1" dirty="0"/>
              <a:t>Farm Worker house and Land Ownership Programme</a:t>
            </a:r>
            <a:r>
              <a:rPr lang="en-ZA" sz="1800" dirty="0"/>
              <a:t>, is an initiative based on the innovative SMART village concept that seeks to secure title deeds and basic public infrastructure and services. This will be supplemented by the provision of support for the farming of the land, through skills and access to the market. </a:t>
            </a:r>
          </a:p>
          <a:p>
            <a:r>
              <a:rPr lang="en-ZA" sz="1800" dirty="0"/>
              <a:t> </a:t>
            </a:r>
          </a:p>
          <a:p>
            <a:r>
              <a:rPr lang="en-ZA" sz="1800" dirty="0"/>
              <a:t> </a:t>
            </a:r>
          </a:p>
          <a:p>
            <a:r>
              <a:rPr lang="en-ZA" sz="1800" dirty="0"/>
              <a:t> </a:t>
            </a:r>
          </a:p>
          <a:p>
            <a:r>
              <a:rPr lang="en-ZA" sz="1800" dirty="0"/>
              <a:t> </a:t>
            </a:r>
          </a:p>
          <a:p>
            <a:r>
              <a:rPr lang="en-ZA" sz="1800" dirty="0"/>
              <a:t>. </a:t>
            </a:r>
          </a:p>
          <a:p>
            <a:r>
              <a:rPr lang="en-ZA" sz="1800" dirty="0"/>
              <a:t> </a:t>
            </a:r>
          </a:p>
          <a:p>
            <a:endParaRPr lang="en-ZA" sz="1800" dirty="0"/>
          </a:p>
        </p:txBody>
      </p:sp>
    </p:spTree>
    <p:extLst>
      <p:ext uri="{BB962C8B-B14F-4D97-AF65-F5344CB8AC3E}">
        <p14:creationId xmlns:p14="http://schemas.microsoft.com/office/powerpoint/2010/main" xmlns="" val="31739494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072" y="277961"/>
            <a:ext cx="6290898" cy="575479"/>
          </a:xfrm>
        </p:spPr>
        <p:txBody>
          <a:bodyPr>
            <a:normAutofit/>
          </a:bodyPr>
          <a:lstStyle/>
          <a:p>
            <a:pPr algn="l"/>
            <a:r>
              <a:rPr lang="en-ZA" sz="3500" dirty="0" smtClean="0">
                <a:solidFill>
                  <a:schemeClr val="accent5">
                    <a:lumMod val="50000"/>
                  </a:schemeClr>
                </a:solidFill>
              </a:rPr>
              <a:t>Important Next </a:t>
            </a:r>
            <a:r>
              <a:rPr lang="en-ZA" sz="3500" dirty="0">
                <a:solidFill>
                  <a:schemeClr val="accent5">
                    <a:lumMod val="50000"/>
                  </a:schemeClr>
                </a:solidFill>
              </a:rPr>
              <a:t>Steps</a:t>
            </a:r>
            <a:endParaRPr lang="en-ZA" sz="3500" dirty="0"/>
          </a:p>
        </p:txBody>
      </p:sp>
      <p:sp>
        <p:nvSpPr>
          <p:cNvPr id="3" name="Content Placeholder 2"/>
          <p:cNvSpPr>
            <a:spLocks noGrp="1"/>
          </p:cNvSpPr>
          <p:nvPr>
            <p:ph idx="1"/>
          </p:nvPr>
        </p:nvSpPr>
        <p:spPr>
          <a:xfrm>
            <a:off x="417592" y="1056661"/>
            <a:ext cx="8406368" cy="4698406"/>
          </a:xfrm>
          <a:ln>
            <a:solidFill>
              <a:schemeClr val="bg1"/>
            </a:solidFill>
          </a:ln>
        </p:spPr>
        <p:txBody>
          <a:bodyPr>
            <a:noAutofit/>
          </a:bodyPr>
          <a:lstStyle/>
          <a:p>
            <a:r>
              <a:rPr lang="en-ZA" sz="2800" dirty="0"/>
              <a:t>Implementation preparation</a:t>
            </a:r>
          </a:p>
          <a:p>
            <a:pPr marL="195262" lvl="2" indent="0">
              <a:buNone/>
            </a:pPr>
            <a:endParaRPr lang="en-ZA" sz="2000" b="1" dirty="0" smtClean="0"/>
          </a:p>
          <a:p>
            <a:pPr marL="195262" lvl="2" indent="0">
              <a:buNone/>
            </a:pPr>
            <a:r>
              <a:rPr lang="en-ZA" sz="2000" b="1" dirty="0" smtClean="0"/>
              <a:t>Financial resourcing</a:t>
            </a:r>
          </a:p>
          <a:p>
            <a:pPr lvl="2"/>
            <a:r>
              <a:rPr lang="en-ZA" sz="2000" dirty="0" smtClean="0"/>
              <a:t>The Operation Phakisa Plan for Agriculture, Land Reform and Rural Development, now becomes the common plan between DAFF and DRDLR;</a:t>
            </a:r>
          </a:p>
          <a:p>
            <a:pPr lvl="2"/>
            <a:r>
              <a:rPr lang="en-ZA" sz="2000" dirty="0" smtClean="0"/>
              <a:t>It thus serves as a basis for budget reprioritisation e.g. both DAFF and DRDLR have budgets for Livestock; and both departments have budgets for infrastructure support;</a:t>
            </a:r>
          </a:p>
          <a:p>
            <a:pPr lvl="2"/>
            <a:r>
              <a:rPr lang="en-ZA" sz="2000" dirty="0" smtClean="0"/>
              <a:t>There are further budgets for Agricultural related interventions in other departments, which must be channelled towards the implementation of this Phakisa;</a:t>
            </a:r>
          </a:p>
          <a:p>
            <a:pPr lvl="2"/>
            <a:r>
              <a:rPr lang="en-ZA" sz="2000" dirty="0" smtClean="0"/>
              <a:t>However there is general underfunding of Agriculture development that needs to be addressed;</a:t>
            </a:r>
          </a:p>
          <a:p>
            <a:pPr lvl="2"/>
            <a:r>
              <a:rPr lang="en-ZA" sz="2000" dirty="0" smtClean="0"/>
              <a:t>Phakisa is a plan between all sector players, and serves the basis to draw in partnerships and investment.</a:t>
            </a:r>
            <a:endParaRPr lang="en-ZA" sz="2000" dirty="0"/>
          </a:p>
        </p:txBody>
      </p:sp>
      <p:sp>
        <p:nvSpPr>
          <p:cNvPr id="4" name="Slide Number Placeholder 3"/>
          <p:cNvSpPr>
            <a:spLocks noGrp="1"/>
          </p:cNvSpPr>
          <p:nvPr>
            <p:ph type="sldNum" sz="quarter" idx="12"/>
          </p:nvPr>
        </p:nvSpPr>
        <p:spPr/>
        <p:txBody>
          <a:bodyPr/>
          <a:lstStyle/>
          <a:p>
            <a:fld id="{FBB6F8D0-8DD0-4686-BA35-ADA8F58727EC}" type="slidenum">
              <a:rPr lang="en-ZA" smtClean="0"/>
              <a:pPr/>
              <a:t>25</a:t>
            </a:fld>
            <a:endParaRPr lang="en-ZA" dirty="0"/>
          </a:p>
        </p:txBody>
      </p:sp>
    </p:spTree>
    <p:extLst>
      <p:ext uri="{BB962C8B-B14F-4D97-AF65-F5344CB8AC3E}">
        <p14:creationId xmlns:p14="http://schemas.microsoft.com/office/powerpoint/2010/main" xmlns="" val="1537800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072" y="277961"/>
            <a:ext cx="6290898" cy="575479"/>
          </a:xfrm>
        </p:spPr>
        <p:txBody>
          <a:bodyPr>
            <a:normAutofit/>
          </a:bodyPr>
          <a:lstStyle/>
          <a:p>
            <a:pPr algn="l"/>
            <a:r>
              <a:rPr lang="en-ZA" sz="3500" dirty="0" smtClean="0">
                <a:solidFill>
                  <a:schemeClr val="accent5">
                    <a:lumMod val="50000"/>
                  </a:schemeClr>
                </a:solidFill>
              </a:rPr>
              <a:t>Important Next </a:t>
            </a:r>
            <a:r>
              <a:rPr lang="en-ZA" sz="3500" dirty="0">
                <a:solidFill>
                  <a:schemeClr val="accent5">
                    <a:lumMod val="50000"/>
                  </a:schemeClr>
                </a:solidFill>
              </a:rPr>
              <a:t>Steps</a:t>
            </a:r>
            <a:endParaRPr lang="en-ZA" sz="3500" dirty="0"/>
          </a:p>
        </p:txBody>
      </p:sp>
      <p:sp>
        <p:nvSpPr>
          <p:cNvPr id="3" name="Content Placeholder 2"/>
          <p:cNvSpPr>
            <a:spLocks noGrp="1"/>
          </p:cNvSpPr>
          <p:nvPr>
            <p:ph idx="1"/>
          </p:nvPr>
        </p:nvSpPr>
        <p:spPr>
          <a:xfrm>
            <a:off x="417592" y="1056661"/>
            <a:ext cx="8406368" cy="4698406"/>
          </a:xfrm>
          <a:ln>
            <a:solidFill>
              <a:schemeClr val="bg1"/>
            </a:solidFill>
          </a:ln>
        </p:spPr>
        <p:txBody>
          <a:bodyPr>
            <a:noAutofit/>
          </a:bodyPr>
          <a:lstStyle/>
          <a:p>
            <a:r>
              <a:rPr lang="en-ZA" sz="2000" b="1" dirty="0" smtClean="0"/>
              <a:t>Institutionalisation</a:t>
            </a:r>
          </a:p>
          <a:p>
            <a:endParaRPr lang="en-ZA" sz="1800" dirty="0" smtClean="0"/>
          </a:p>
          <a:p>
            <a:pPr lvl="2"/>
            <a:r>
              <a:rPr lang="en-ZA" sz="1800" dirty="0" smtClean="0"/>
              <a:t>Both DAFF and DRDLR will be setting up a common Lead Delivery unit, managed by both departments;</a:t>
            </a:r>
          </a:p>
          <a:p>
            <a:pPr lvl="2"/>
            <a:r>
              <a:rPr lang="en-ZA" sz="1800" dirty="0" smtClean="0"/>
              <a:t>There will be governance structures similar to Oceans Economy to address any blockages towards successful implementation of the initiatives;</a:t>
            </a:r>
          </a:p>
          <a:p>
            <a:pPr lvl="2"/>
            <a:r>
              <a:rPr lang="en-ZA" sz="1800" dirty="0" smtClean="0"/>
              <a:t>These will include:</a:t>
            </a:r>
          </a:p>
          <a:p>
            <a:pPr lvl="3"/>
            <a:r>
              <a:rPr lang="en-ZA" sz="1800" dirty="0" smtClean="0"/>
              <a:t>Ministerial Steering Committees </a:t>
            </a:r>
          </a:p>
          <a:p>
            <a:pPr lvl="3"/>
            <a:r>
              <a:rPr lang="en-ZA" sz="1800" dirty="0" smtClean="0"/>
              <a:t>Directors General Steering Committee</a:t>
            </a:r>
          </a:p>
          <a:p>
            <a:pPr lvl="3"/>
            <a:r>
              <a:rPr lang="en-ZA" sz="1800" dirty="0" smtClean="0"/>
              <a:t>Provincial Steering Committees</a:t>
            </a:r>
          </a:p>
          <a:p>
            <a:pPr lvl="3"/>
            <a:r>
              <a:rPr lang="en-ZA" sz="1800" dirty="0" smtClean="0"/>
              <a:t>Lead Delivery Unit</a:t>
            </a:r>
          </a:p>
          <a:p>
            <a:pPr lvl="3"/>
            <a:r>
              <a:rPr lang="en-ZA" sz="1800" dirty="0" smtClean="0"/>
              <a:t>Provincial Sub-delivery Unit </a:t>
            </a:r>
          </a:p>
          <a:p>
            <a:endParaRPr lang="en-ZA" sz="2000" dirty="0" smtClean="0"/>
          </a:p>
          <a:p>
            <a:r>
              <a:rPr lang="en-ZA" sz="2000" dirty="0" smtClean="0"/>
              <a:t>Preparation for the Lab </a:t>
            </a:r>
            <a:r>
              <a:rPr lang="en-ZA" sz="2000" dirty="0"/>
              <a:t>Open </a:t>
            </a:r>
            <a:r>
              <a:rPr lang="en-ZA" sz="2000" dirty="0" smtClean="0"/>
              <a:t>Day involves the finalisation of investments plans for each initiative identifying the role players, and sponsors for each.</a:t>
            </a:r>
          </a:p>
          <a:p>
            <a:endParaRPr lang="en-ZA" sz="2000" dirty="0" smtClean="0"/>
          </a:p>
          <a:p>
            <a:r>
              <a:rPr lang="en-ZA" sz="2000" dirty="0" smtClean="0"/>
              <a:t>The Open Day becomes the symbolic signing off of plans between major role players – July 2017.</a:t>
            </a:r>
          </a:p>
          <a:p>
            <a:endParaRPr lang="en-ZA" sz="2000" dirty="0" smtClean="0"/>
          </a:p>
        </p:txBody>
      </p:sp>
      <p:sp>
        <p:nvSpPr>
          <p:cNvPr id="4" name="Slide Number Placeholder 3"/>
          <p:cNvSpPr>
            <a:spLocks noGrp="1"/>
          </p:cNvSpPr>
          <p:nvPr>
            <p:ph type="sldNum" sz="quarter" idx="12"/>
          </p:nvPr>
        </p:nvSpPr>
        <p:spPr/>
        <p:txBody>
          <a:bodyPr/>
          <a:lstStyle/>
          <a:p>
            <a:fld id="{FBB6F8D0-8DD0-4686-BA35-ADA8F58727EC}" type="slidenum">
              <a:rPr lang="en-ZA" smtClean="0"/>
              <a:pPr/>
              <a:t>26</a:t>
            </a:fld>
            <a:endParaRPr lang="en-ZA" dirty="0"/>
          </a:p>
        </p:txBody>
      </p:sp>
    </p:spTree>
    <p:extLst>
      <p:ext uri="{BB962C8B-B14F-4D97-AF65-F5344CB8AC3E}">
        <p14:creationId xmlns:p14="http://schemas.microsoft.com/office/powerpoint/2010/main" xmlns="" val="3670466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900" b="1" dirty="0"/>
              <a:t>What is </a:t>
            </a:r>
            <a:r>
              <a:rPr lang="en-ZA" sz="2900" b="1" dirty="0" smtClean="0"/>
              <a:t>the Operation </a:t>
            </a:r>
            <a:r>
              <a:rPr lang="en-ZA" sz="2900" b="1" dirty="0"/>
              <a:t>Phakisa Methodology? </a:t>
            </a:r>
          </a:p>
        </p:txBody>
      </p:sp>
      <p:sp>
        <p:nvSpPr>
          <p:cNvPr id="3" name="Content Placeholder 2"/>
          <p:cNvSpPr>
            <a:spLocks noGrp="1"/>
          </p:cNvSpPr>
          <p:nvPr>
            <p:ph idx="1"/>
          </p:nvPr>
        </p:nvSpPr>
        <p:spPr/>
        <p:txBody>
          <a:bodyPr>
            <a:normAutofit/>
          </a:bodyPr>
          <a:lstStyle/>
          <a:p>
            <a:pPr marL="0" indent="0">
              <a:buNone/>
            </a:pPr>
            <a:r>
              <a:rPr lang="en-ZA" sz="2000" b="1" dirty="0" smtClean="0"/>
              <a:t>How far are we in implementing the methodology?</a:t>
            </a:r>
            <a:endParaRPr lang="en-ZA" sz="2000" b="1" dirty="0"/>
          </a:p>
        </p:txBody>
      </p:sp>
      <p:grpSp>
        <p:nvGrpSpPr>
          <p:cNvPr id="58" name="Group 57"/>
          <p:cNvGrpSpPr/>
          <p:nvPr/>
        </p:nvGrpSpPr>
        <p:grpSpPr>
          <a:xfrm>
            <a:off x="161947" y="1864201"/>
            <a:ext cx="8718409" cy="3076826"/>
            <a:chOff x="-79284" y="687227"/>
            <a:chExt cx="8896014" cy="2967822"/>
          </a:xfrm>
        </p:grpSpPr>
        <p:cxnSp>
          <p:nvCxnSpPr>
            <p:cNvPr id="46" name="Straight Connector 45"/>
            <p:cNvCxnSpPr>
              <a:stCxn id="36" idx="1"/>
            </p:cNvCxnSpPr>
            <p:nvPr/>
          </p:nvCxnSpPr>
          <p:spPr>
            <a:xfrm>
              <a:off x="2229930" y="2603593"/>
              <a:ext cx="1087046" cy="572811"/>
            </a:xfrm>
            <a:prstGeom prst="line">
              <a:avLst/>
            </a:prstGeom>
            <a:ln w="28575">
              <a:prstDash val="dashDot"/>
            </a:ln>
          </p:spPr>
          <p:style>
            <a:lnRef idx="1">
              <a:schemeClr val="accent6"/>
            </a:lnRef>
            <a:fillRef idx="0">
              <a:schemeClr val="accent6"/>
            </a:fillRef>
            <a:effectRef idx="0">
              <a:schemeClr val="accent6"/>
            </a:effectRef>
            <a:fontRef idx="minor">
              <a:schemeClr val="tx1"/>
            </a:fontRef>
          </p:style>
        </p:cxnSp>
        <p:grpSp>
          <p:nvGrpSpPr>
            <p:cNvPr id="19" name="Group 18"/>
            <p:cNvGrpSpPr/>
            <p:nvPr/>
          </p:nvGrpSpPr>
          <p:grpSpPr>
            <a:xfrm>
              <a:off x="-79284" y="1320608"/>
              <a:ext cx="1267200" cy="1304123"/>
              <a:chOff x="-79284" y="1320608"/>
              <a:chExt cx="1267200" cy="1304123"/>
            </a:xfrm>
          </p:grpSpPr>
          <p:sp>
            <p:nvSpPr>
              <p:cNvPr id="6" name="Hexagon 5"/>
              <p:cNvSpPr>
                <a:spLocks noChangeAspect="1"/>
              </p:cNvSpPr>
              <p:nvPr/>
            </p:nvSpPr>
            <p:spPr>
              <a:xfrm>
                <a:off x="-79284" y="1515931"/>
                <a:ext cx="1267200" cy="1108800"/>
              </a:xfrm>
              <a:prstGeom prst="hexagon">
                <a:avLst/>
              </a:prstGeom>
              <a:solidFill>
                <a:schemeClr val="bg1"/>
              </a:solidFill>
              <a:ln w="28575"/>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300" dirty="0">
                    <a:solidFill>
                      <a:schemeClr val="tx1"/>
                    </a:solidFill>
                    <a:latin typeface="Gill Sans"/>
                    <a:cs typeface="Gill Sans"/>
                  </a:rPr>
                  <a:t>Strategic Direction</a:t>
                </a:r>
              </a:p>
            </p:txBody>
          </p:sp>
          <p:sp>
            <p:nvSpPr>
              <p:cNvPr id="8" name="Oval 7"/>
              <p:cNvSpPr>
                <a:spLocks noChangeAspect="1"/>
              </p:cNvSpPr>
              <p:nvPr/>
            </p:nvSpPr>
            <p:spPr>
              <a:xfrm>
                <a:off x="4710" y="1320608"/>
                <a:ext cx="359997" cy="35214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300" b="1" dirty="0">
                    <a:solidFill>
                      <a:srgbClr val="000000"/>
                    </a:solidFill>
                    <a:latin typeface="Gill Sans"/>
                    <a:cs typeface="Gill Sans"/>
                  </a:rPr>
                  <a:t>1</a:t>
                </a:r>
              </a:p>
            </p:txBody>
          </p:sp>
        </p:grpSp>
        <p:grpSp>
          <p:nvGrpSpPr>
            <p:cNvPr id="20" name="Group 19"/>
            <p:cNvGrpSpPr/>
            <p:nvPr/>
          </p:nvGrpSpPr>
          <p:grpSpPr>
            <a:xfrm>
              <a:off x="3853319" y="1262240"/>
              <a:ext cx="1267200" cy="1328972"/>
              <a:chOff x="998463" y="1261472"/>
              <a:chExt cx="1267200" cy="1328972"/>
            </a:xfrm>
          </p:grpSpPr>
          <p:sp>
            <p:nvSpPr>
              <p:cNvPr id="21" name="Hexagon 20"/>
              <p:cNvSpPr>
                <a:spLocks noChangeAspect="1"/>
              </p:cNvSpPr>
              <p:nvPr/>
            </p:nvSpPr>
            <p:spPr>
              <a:xfrm>
                <a:off x="998463" y="1481644"/>
                <a:ext cx="1267200" cy="1108800"/>
              </a:xfrm>
              <a:prstGeom prst="hexagon">
                <a:avLst/>
              </a:prstGeom>
              <a:solidFill>
                <a:srgbClr val="FFC000"/>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300" dirty="0" smtClean="0">
                    <a:solidFill>
                      <a:schemeClr val="tx1"/>
                    </a:solidFill>
                    <a:latin typeface="Gill Sans"/>
                    <a:cs typeface="Gill Sans"/>
                  </a:rPr>
                  <a:t>Open </a:t>
                </a:r>
                <a:r>
                  <a:rPr lang="en-US" sz="1300" dirty="0">
                    <a:solidFill>
                      <a:schemeClr val="tx1"/>
                    </a:solidFill>
                    <a:latin typeface="Gill Sans"/>
                    <a:cs typeface="Gill Sans"/>
                  </a:rPr>
                  <a:t>Day</a:t>
                </a:r>
              </a:p>
            </p:txBody>
          </p:sp>
          <p:sp>
            <p:nvSpPr>
              <p:cNvPr id="22" name="Oval 21"/>
              <p:cNvSpPr>
                <a:spLocks noChangeAspect="1"/>
              </p:cNvSpPr>
              <p:nvPr/>
            </p:nvSpPr>
            <p:spPr>
              <a:xfrm>
                <a:off x="1051791" y="1261472"/>
                <a:ext cx="359998" cy="35214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300" b="1" dirty="0" smtClean="0">
                    <a:solidFill>
                      <a:srgbClr val="000000"/>
                    </a:solidFill>
                    <a:latin typeface="Gill Sans"/>
                    <a:cs typeface="Gill Sans"/>
                  </a:rPr>
                  <a:t>4</a:t>
                </a:r>
                <a:endParaRPr lang="en-US" sz="1300" b="1" dirty="0">
                  <a:solidFill>
                    <a:srgbClr val="000000"/>
                  </a:solidFill>
                  <a:latin typeface="Gill Sans"/>
                  <a:cs typeface="Gill Sans"/>
                </a:endParaRPr>
              </a:p>
            </p:txBody>
          </p:sp>
        </p:grpSp>
        <p:grpSp>
          <p:nvGrpSpPr>
            <p:cNvPr id="23" name="Group 22"/>
            <p:cNvGrpSpPr/>
            <p:nvPr/>
          </p:nvGrpSpPr>
          <p:grpSpPr>
            <a:xfrm>
              <a:off x="6329928" y="687227"/>
              <a:ext cx="1267200" cy="1250495"/>
              <a:chOff x="853312" y="1338537"/>
              <a:chExt cx="1267200" cy="1250495"/>
            </a:xfrm>
          </p:grpSpPr>
          <p:sp>
            <p:nvSpPr>
              <p:cNvPr id="24" name="Hexagon 23"/>
              <p:cNvSpPr>
                <a:spLocks noChangeAspect="1"/>
              </p:cNvSpPr>
              <p:nvPr/>
            </p:nvSpPr>
            <p:spPr>
              <a:xfrm>
                <a:off x="853312" y="1480232"/>
                <a:ext cx="1267200" cy="1108800"/>
              </a:xfrm>
              <a:prstGeom prst="hexagon">
                <a:avLst/>
              </a:prstGeom>
              <a:solidFill>
                <a:schemeClr val="accent1">
                  <a:lumMod val="75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300" dirty="0">
                    <a:solidFill>
                      <a:schemeClr val="tx1"/>
                    </a:solidFill>
                    <a:latin typeface="Gill Sans"/>
                    <a:cs typeface="Gill Sans"/>
                  </a:rPr>
                  <a:t>Monitoring</a:t>
                </a:r>
              </a:p>
            </p:txBody>
          </p:sp>
          <p:sp>
            <p:nvSpPr>
              <p:cNvPr id="25" name="Oval 24"/>
              <p:cNvSpPr>
                <a:spLocks noChangeAspect="1"/>
              </p:cNvSpPr>
              <p:nvPr/>
            </p:nvSpPr>
            <p:spPr>
              <a:xfrm>
                <a:off x="988111" y="1338537"/>
                <a:ext cx="359997" cy="35214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solidFill>
                      <a:srgbClr val="000000"/>
                    </a:solidFill>
                    <a:latin typeface="Gill Sans"/>
                    <a:cs typeface="Gill Sans"/>
                  </a:rPr>
                  <a:t>6</a:t>
                </a:r>
              </a:p>
            </p:txBody>
          </p:sp>
        </p:grpSp>
        <p:grpSp>
          <p:nvGrpSpPr>
            <p:cNvPr id="26" name="Group 25"/>
            <p:cNvGrpSpPr/>
            <p:nvPr/>
          </p:nvGrpSpPr>
          <p:grpSpPr>
            <a:xfrm>
              <a:off x="6361028" y="1923022"/>
              <a:ext cx="1267200" cy="1188599"/>
              <a:chOff x="884412" y="1417712"/>
              <a:chExt cx="1267200" cy="1188599"/>
            </a:xfrm>
          </p:grpSpPr>
          <p:sp>
            <p:nvSpPr>
              <p:cNvPr id="27" name="Hexagon 26"/>
              <p:cNvSpPr>
                <a:spLocks noChangeAspect="1"/>
              </p:cNvSpPr>
              <p:nvPr/>
            </p:nvSpPr>
            <p:spPr>
              <a:xfrm>
                <a:off x="884412" y="1497511"/>
                <a:ext cx="1267200" cy="1108800"/>
              </a:xfrm>
              <a:prstGeom prst="hexagon">
                <a:avLst/>
              </a:prstGeom>
              <a:solidFill>
                <a:schemeClr val="accent1">
                  <a:lumMod val="75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300" dirty="0">
                    <a:solidFill>
                      <a:schemeClr val="tx1"/>
                    </a:solidFill>
                    <a:latin typeface="Gill Sans"/>
                    <a:cs typeface="Gill Sans"/>
                  </a:rPr>
                  <a:t>Delivery</a:t>
                </a:r>
              </a:p>
            </p:txBody>
          </p:sp>
          <p:sp>
            <p:nvSpPr>
              <p:cNvPr id="28" name="Oval 27"/>
              <p:cNvSpPr>
                <a:spLocks noChangeAspect="1"/>
              </p:cNvSpPr>
              <p:nvPr/>
            </p:nvSpPr>
            <p:spPr>
              <a:xfrm>
                <a:off x="988111" y="1417712"/>
                <a:ext cx="359997" cy="35214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300" b="1" dirty="0" smtClean="0">
                    <a:solidFill>
                      <a:srgbClr val="000000"/>
                    </a:solidFill>
                    <a:latin typeface="Gill Sans"/>
                    <a:cs typeface="Gill Sans"/>
                  </a:rPr>
                  <a:t>7</a:t>
                </a:r>
                <a:endParaRPr lang="en-US" sz="1300" b="1" dirty="0">
                  <a:solidFill>
                    <a:srgbClr val="000000"/>
                  </a:solidFill>
                  <a:latin typeface="Gill Sans"/>
                  <a:cs typeface="Gill Sans"/>
                </a:endParaRPr>
              </a:p>
            </p:txBody>
          </p:sp>
        </p:grpSp>
        <p:grpSp>
          <p:nvGrpSpPr>
            <p:cNvPr id="29" name="Group 28"/>
            <p:cNvGrpSpPr/>
            <p:nvPr/>
          </p:nvGrpSpPr>
          <p:grpSpPr>
            <a:xfrm>
              <a:off x="7549530" y="1220173"/>
              <a:ext cx="1267200" cy="1301655"/>
              <a:chOff x="920914" y="1199574"/>
              <a:chExt cx="1267200" cy="1301655"/>
            </a:xfrm>
          </p:grpSpPr>
          <p:sp>
            <p:nvSpPr>
              <p:cNvPr id="30" name="Hexagon 29"/>
              <p:cNvSpPr>
                <a:spLocks noChangeAspect="1"/>
              </p:cNvSpPr>
              <p:nvPr/>
            </p:nvSpPr>
            <p:spPr>
              <a:xfrm>
                <a:off x="920914" y="1392429"/>
                <a:ext cx="1267200" cy="1108800"/>
              </a:xfrm>
              <a:prstGeom prst="hexagon">
                <a:avLst/>
              </a:prstGeom>
              <a:solidFill>
                <a:schemeClr val="accent1">
                  <a:lumMod val="75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300" dirty="0">
                    <a:solidFill>
                      <a:schemeClr val="tx1"/>
                    </a:solidFill>
                    <a:latin typeface="Gill Sans"/>
                    <a:cs typeface="Gill Sans"/>
                  </a:rPr>
                  <a:t>External account-ability</a:t>
                </a:r>
              </a:p>
            </p:txBody>
          </p:sp>
          <p:sp>
            <p:nvSpPr>
              <p:cNvPr id="31" name="Oval 30"/>
              <p:cNvSpPr>
                <a:spLocks noChangeAspect="1"/>
              </p:cNvSpPr>
              <p:nvPr/>
            </p:nvSpPr>
            <p:spPr>
              <a:xfrm>
                <a:off x="999612" y="1199574"/>
                <a:ext cx="359997" cy="35214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solidFill>
                      <a:srgbClr val="000000"/>
                    </a:solidFill>
                    <a:latin typeface="Gill Sans"/>
                    <a:cs typeface="Gill Sans"/>
                  </a:rPr>
                  <a:t>8</a:t>
                </a:r>
              </a:p>
            </p:txBody>
          </p:sp>
        </p:grpSp>
        <p:grpSp>
          <p:nvGrpSpPr>
            <p:cNvPr id="35" name="Group 34"/>
            <p:cNvGrpSpPr/>
            <p:nvPr/>
          </p:nvGrpSpPr>
          <p:grpSpPr>
            <a:xfrm>
              <a:off x="1255956" y="1297059"/>
              <a:ext cx="1267200" cy="1306532"/>
              <a:chOff x="-171472" y="1276460"/>
              <a:chExt cx="1267200" cy="1306532"/>
            </a:xfrm>
          </p:grpSpPr>
          <p:sp>
            <p:nvSpPr>
              <p:cNvPr id="36" name="Hexagon 35"/>
              <p:cNvSpPr>
                <a:spLocks noChangeAspect="1"/>
              </p:cNvSpPr>
              <p:nvPr/>
            </p:nvSpPr>
            <p:spPr>
              <a:xfrm>
                <a:off x="-171472" y="1474192"/>
                <a:ext cx="1267200" cy="1108800"/>
              </a:xfrm>
              <a:prstGeom prst="hexagon">
                <a:avLst/>
              </a:prstGeom>
              <a:solidFill>
                <a:schemeClr val="bg1"/>
              </a:solidFill>
              <a:ln w="28575"/>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300" dirty="0">
                    <a:solidFill>
                      <a:schemeClr val="tx1"/>
                    </a:solidFill>
                    <a:latin typeface="Gill Sans"/>
                    <a:cs typeface="Gill Sans"/>
                  </a:rPr>
                  <a:t>Lab</a:t>
                </a:r>
              </a:p>
            </p:txBody>
          </p:sp>
          <p:sp>
            <p:nvSpPr>
              <p:cNvPr id="37" name="Oval 36"/>
              <p:cNvSpPr>
                <a:spLocks noChangeAspect="1"/>
              </p:cNvSpPr>
              <p:nvPr/>
            </p:nvSpPr>
            <p:spPr>
              <a:xfrm>
                <a:off x="-78210" y="1276460"/>
                <a:ext cx="359997" cy="35214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300" b="1" dirty="0">
                    <a:solidFill>
                      <a:srgbClr val="000000"/>
                    </a:solidFill>
                    <a:latin typeface="Gill Sans"/>
                    <a:cs typeface="Gill Sans"/>
                  </a:rPr>
                  <a:t>2</a:t>
                </a:r>
              </a:p>
            </p:txBody>
          </p:sp>
        </p:grpSp>
        <p:grpSp>
          <p:nvGrpSpPr>
            <p:cNvPr id="38" name="Group 37"/>
            <p:cNvGrpSpPr/>
            <p:nvPr/>
          </p:nvGrpSpPr>
          <p:grpSpPr>
            <a:xfrm>
              <a:off x="5203198" y="1225577"/>
              <a:ext cx="1267200" cy="1343672"/>
              <a:chOff x="920914" y="1225577"/>
              <a:chExt cx="1267200" cy="1343672"/>
            </a:xfrm>
          </p:grpSpPr>
          <p:sp>
            <p:nvSpPr>
              <p:cNvPr id="39" name="Hexagon 38"/>
              <p:cNvSpPr>
                <a:spLocks noChangeAspect="1"/>
              </p:cNvSpPr>
              <p:nvPr/>
            </p:nvSpPr>
            <p:spPr>
              <a:xfrm>
                <a:off x="920914" y="1460449"/>
                <a:ext cx="1267200" cy="1108800"/>
              </a:xfrm>
              <a:prstGeom prst="hexagon">
                <a:avLst/>
              </a:prstGeom>
              <a:solidFill>
                <a:schemeClr val="accent1">
                  <a:lumMod val="75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300" dirty="0">
                    <a:solidFill>
                      <a:schemeClr val="tx1"/>
                    </a:solidFill>
                    <a:latin typeface="Gill Sans"/>
                    <a:cs typeface="Gill Sans"/>
                  </a:rPr>
                  <a:t>Set-up </a:t>
                </a:r>
                <a:r>
                  <a:rPr lang="en-US" sz="1300" dirty="0" smtClean="0">
                    <a:solidFill>
                      <a:schemeClr val="tx1"/>
                    </a:solidFill>
                    <a:latin typeface="Gill Sans"/>
                    <a:cs typeface="Gill Sans"/>
                  </a:rPr>
                  <a:t>institutional </a:t>
                </a:r>
                <a:r>
                  <a:rPr lang="en-US" sz="1300" dirty="0">
                    <a:solidFill>
                      <a:schemeClr val="tx1"/>
                    </a:solidFill>
                    <a:latin typeface="Gill Sans"/>
                    <a:cs typeface="Gill Sans"/>
                  </a:rPr>
                  <a:t>arrangements</a:t>
                </a:r>
              </a:p>
            </p:txBody>
          </p:sp>
          <p:sp>
            <p:nvSpPr>
              <p:cNvPr id="40" name="Oval 39"/>
              <p:cNvSpPr>
                <a:spLocks noChangeAspect="1"/>
              </p:cNvSpPr>
              <p:nvPr/>
            </p:nvSpPr>
            <p:spPr>
              <a:xfrm>
                <a:off x="1030028" y="1225577"/>
                <a:ext cx="359997" cy="35214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300" b="1" dirty="0">
                    <a:solidFill>
                      <a:srgbClr val="000000"/>
                    </a:solidFill>
                    <a:latin typeface="Gill Sans"/>
                    <a:cs typeface="Gill Sans"/>
                  </a:rPr>
                  <a:t>5</a:t>
                </a:r>
              </a:p>
            </p:txBody>
          </p:sp>
        </p:grpSp>
        <p:sp>
          <p:nvSpPr>
            <p:cNvPr id="41" name="Chevron 40"/>
            <p:cNvSpPr/>
            <p:nvPr/>
          </p:nvSpPr>
          <p:spPr>
            <a:xfrm>
              <a:off x="1736939" y="3263465"/>
              <a:ext cx="1270000" cy="391584"/>
            </a:xfrm>
            <a:prstGeom prst="chevron">
              <a:avLst/>
            </a:prstGeom>
            <a:solidFill>
              <a:schemeClr val="bg1"/>
            </a:solidFill>
            <a:ln w="28575"/>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300" dirty="0">
                  <a:solidFill>
                    <a:schemeClr val="tx1"/>
                  </a:solidFill>
                  <a:latin typeface="Gill Sans"/>
                  <a:cs typeface="Gill Sans"/>
                </a:rPr>
                <a:t>Pre-lab</a:t>
              </a:r>
            </a:p>
            <a:p>
              <a:pPr algn="ctr"/>
              <a:r>
                <a:rPr lang="en-US" sz="1300" dirty="0" smtClean="0">
                  <a:solidFill>
                    <a:schemeClr val="tx1"/>
                  </a:solidFill>
                  <a:latin typeface="Gill Sans"/>
                  <a:cs typeface="Gill Sans"/>
                </a:rPr>
                <a:t>Scoping</a:t>
              </a:r>
              <a:endParaRPr lang="en-US" sz="1300" dirty="0">
                <a:solidFill>
                  <a:schemeClr val="tx1"/>
                </a:solidFill>
                <a:latin typeface="Gill Sans"/>
                <a:cs typeface="Gill Sans"/>
              </a:endParaRPr>
            </a:p>
          </p:txBody>
        </p:sp>
        <p:sp>
          <p:nvSpPr>
            <p:cNvPr id="43" name="Chevron 42"/>
            <p:cNvSpPr/>
            <p:nvPr/>
          </p:nvSpPr>
          <p:spPr>
            <a:xfrm>
              <a:off x="2905838" y="3263465"/>
              <a:ext cx="1270000" cy="391584"/>
            </a:xfrm>
            <a:prstGeom prst="chevron">
              <a:avLst/>
            </a:prstGeom>
            <a:solidFill>
              <a:schemeClr val="bg1"/>
            </a:solidFill>
            <a:ln w="28575"/>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300" dirty="0">
                  <a:solidFill>
                    <a:schemeClr val="tx1"/>
                  </a:solidFill>
                  <a:latin typeface="Gill Sans"/>
                  <a:cs typeface="Gill Sans"/>
                </a:rPr>
                <a:t>Lab</a:t>
              </a:r>
            </a:p>
          </p:txBody>
        </p:sp>
        <p:sp>
          <p:nvSpPr>
            <p:cNvPr id="44" name="Chevron 43"/>
            <p:cNvSpPr/>
            <p:nvPr/>
          </p:nvSpPr>
          <p:spPr>
            <a:xfrm>
              <a:off x="4047197" y="3252491"/>
              <a:ext cx="1270000" cy="391584"/>
            </a:xfrm>
            <a:prstGeom prst="chevron">
              <a:avLst/>
            </a:prstGeom>
            <a:solidFill>
              <a:srgbClr val="FFC000"/>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300" dirty="0">
                  <a:solidFill>
                    <a:schemeClr val="tx1"/>
                  </a:solidFill>
                  <a:latin typeface="Gill Sans"/>
                  <a:cs typeface="Gill Sans"/>
                </a:rPr>
                <a:t>Post lab</a:t>
              </a:r>
            </a:p>
          </p:txBody>
        </p:sp>
        <p:cxnSp>
          <p:nvCxnSpPr>
            <p:cNvPr id="50" name="Straight Connector 49"/>
            <p:cNvCxnSpPr>
              <a:stCxn id="36" idx="2"/>
            </p:cNvCxnSpPr>
            <p:nvPr/>
          </p:nvCxnSpPr>
          <p:spPr>
            <a:xfrm flipH="1">
              <a:off x="544177" y="2603593"/>
              <a:ext cx="1004990" cy="506670"/>
            </a:xfrm>
            <a:prstGeom prst="line">
              <a:avLst/>
            </a:prstGeom>
            <a:ln w="28575">
              <a:prstDash val="dashDot"/>
            </a:ln>
          </p:spPr>
          <p:style>
            <a:lnRef idx="1">
              <a:schemeClr val="accent6"/>
            </a:lnRef>
            <a:fillRef idx="0">
              <a:schemeClr val="accent6"/>
            </a:fillRef>
            <a:effectRef idx="0">
              <a:schemeClr val="accent6"/>
            </a:effectRef>
            <a:fontRef idx="minor">
              <a:schemeClr val="tx1"/>
            </a:fontRef>
          </p:style>
        </p:cxnSp>
        <p:sp>
          <p:nvSpPr>
            <p:cNvPr id="55" name="TextBox 54"/>
            <p:cNvSpPr txBox="1"/>
            <p:nvPr/>
          </p:nvSpPr>
          <p:spPr>
            <a:xfrm>
              <a:off x="1222042" y="2941142"/>
              <a:ext cx="2684605" cy="282029"/>
            </a:xfrm>
            <a:prstGeom prst="rect">
              <a:avLst/>
            </a:prstGeom>
            <a:noFill/>
          </p:spPr>
          <p:txBody>
            <a:bodyPr wrap="square" rtlCol="0">
              <a:spAutoFit/>
            </a:bodyPr>
            <a:lstStyle/>
            <a:p>
              <a:pPr algn="ctr"/>
              <a:r>
                <a:rPr lang="en-US" sz="1300" i="1" dirty="0">
                  <a:latin typeface="Gill Sans"/>
                  <a:cs typeface="Gill Sans"/>
                </a:rPr>
                <a:t>Processes of the lab phase</a:t>
              </a:r>
            </a:p>
          </p:txBody>
        </p:sp>
      </p:grpSp>
      <p:sp>
        <p:nvSpPr>
          <p:cNvPr id="52" name="Chevron 51"/>
          <p:cNvSpPr/>
          <p:nvPr/>
        </p:nvSpPr>
        <p:spPr>
          <a:xfrm>
            <a:off x="688838" y="4533883"/>
            <a:ext cx="1244644" cy="405966"/>
          </a:xfrm>
          <a:prstGeom prst="chevron">
            <a:avLst/>
          </a:prstGeom>
          <a:solidFill>
            <a:schemeClr val="bg1"/>
          </a:solidFill>
          <a:ln w="28575"/>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300" dirty="0">
                <a:solidFill>
                  <a:schemeClr val="tx1"/>
                </a:solidFill>
                <a:latin typeface="Gill Sans"/>
                <a:cs typeface="Gill Sans"/>
              </a:rPr>
              <a:t>Proposal</a:t>
            </a:r>
          </a:p>
        </p:txBody>
      </p:sp>
      <p:sp>
        <p:nvSpPr>
          <p:cNvPr id="49" name="Hexagon 48"/>
          <p:cNvSpPr>
            <a:spLocks noChangeAspect="1"/>
          </p:cNvSpPr>
          <p:nvPr/>
        </p:nvSpPr>
        <p:spPr>
          <a:xfrm>
            <a:off x="2725741" y="2678969"/>
            <a:ext cx="1241900" cy="1149525"/>
          </a:xfrm>
          <a:prstGeom prst="hexagon">
            <a:avLst/>
          </a:prstGeom>
          <a:solidFill>
            <a:schemeClr val="bg1"/>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300" dirty="0" smtClean="0">
                <a:solidFill>
                  <a:schemeClr val="tx1"/>
                </a:solidFill>
                <a:latin typeface="Gill Sans"/>
                <a:cs typeface="Gill Sans"/>
              </a:rPr>
              <a:t>Launch</a:t>
            </a:r>
            <a:endParaRPr lang="en-US" sz="1300" dirty="0">
              <a:solidFill>
                <a:schemeClr val="tx1"/>
              </a:solidFill>
              <a:latin typeface="Gill Sans"/>
              <a:cs typeface="Gill Sans"/>
            </a:endParaRPr>
          </a:p>
        </p:txBody>
      </p:sp>
      <p:sp>
        <p:nvSpPr>
          <p:cNvPr id="51" name="Oval 50"/>
          <p:cNvSpPr>
            <a:spLocks noChangeAspect="1"/>
          </p:cNvSpPr>
          <p:nvPr/>
        </p:nvSpPr>
        <p:spPr>
          <a:xfrm>
            <a:off x="2825684" y="2483284"/>
            <a:ext cx="352810" cy="36507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300" b="1" dirty="0">
                <a:solidFill>
                  <a:srgbClr val="000000"/>
                </a:solidFill>
                <a:latin typeface="Gill Sans"/>
                <a:cs typeface="Gill Sans"/>
              </a:rPr>
              <a:t>3</a:t>
            </a:r>
          </a:p>
        </p:txBody>
      </p:sp>
      <p:sp>
        <p:nvSpPr>
          <p:cNvPr id="42" name="Oval Callout 41"/>
          <p:cNvSpPr/>
          <p:nvPr/>
        </p:nvSpPr>
        <p:spPr>
          <a:xfrm>
            <a:off x="134698" y="823972"/>
            <a:ext cx="3394234" cy="1588973"/>
          </a:xfrm>
          <a:prstGeom prst="wedgeEllipseCallou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600" b="1" dirty="0" smtClean="0"/>
              <a:t>NDP and 9PP (RAAVC) compels us to review the development agenda for Agriculture &amp; Land Reform</a:t>
            </a:r>
            <a:endParaRPr lang="en-ZA" sz="1600" b="1" dirty="0"/>
          </a:p>
        </p:txBody>
      </p:sp>
      <p:sp>
        <p:nvSpPr>
          <p:cNvPr id="4" name="Slide Number Placeholder 3"/>
          <p:cNvSpPr>
            <a:spLocks noGrp="1"/>
          </p:cNvSpPr>
          <p:nvPr>
            <p:ph type="sldNum" sz="quarter" idx="12"/>
          </p:nvPr>
        </p:nvSpPr>
        <p:spPr/>
        <p:txBody>
          <a:bodyPr/>
          <a:lstStyle/>
          <a:p>
            <a:fld id="{F09BCC2C-6D99-465D-8D5C-A2F1FFA3E03B}" type="slidenum">
              <a:rPr lang="en-ZA" smtClean="0"/>
              <a:pPr/>
              <a:t>2</a:t>
            </a:fld>
            <a:endParaRPr lang="en-ZA"/>
          </a:p>
        </p:txBody>
      </p:sp>
    </p:spTree>
    <p:extLst>
      <p:ext uri="{BB962C8B-B14F-4D97-AF65-F5344CB8AC3E}">
        <p14:creationId xmlns:p14="http://schemas.microsoft.com/office/powerpoint/2010/main" xmlns="" val="2259561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P spid="42" grpId="2"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900" b="1" dirty="0"/>
              <a:t>What is Operation Phakisa Methodology? </a:t>
            </a:r>
          </a:p>
        </p:txBody>
      </p:sp>
      <p:sp>
        <p:nvSpPr>
          <p:cNvPr id="3" name="Content Placeholder 2"/>
          <p:cNvSpPr>
            <a:spLocks noGrp="1"/>
          </p:cNvSpPr>
          <p:nvPr>
            <p:ph idx="1"/>
          </p:nvPr>
        </p:nvSpPr>
        <p:spPr/>
        <p:txBody>
          <a:bodyPr>
            <a:normAutofit/>
          </a:bodyPr>
          <a:lstStyle/>
          <a:p>
            <a:pPr marL="0" indent="0">
              <a:buNone/>
            </a:pPr>
            <a:r>
              <a:rPr lang="en-ZA" sz="2000" b="1" dirty="0" smtClean="0"/>
              <a:t>How far are we in implementing the methodology?</a:t>
            </a:r>
            <a:endParaRPr lang="en-ZA" sz="2000" b="1" dirty="0"/>
          </a:p>
        </p:txBody>
      </p:sp>
      <p:grpSp>
        <p:nvGrpSpPr>
          <p:cNvPr id="58" name="Group 57"/>
          <p:cNvGrpSpPr/>
          <p:nvPr/>
        </p:nvGrpSpPr>
        <p:grpSpPr>
          <a:xfrm>
            <a:off x="161947" y="1864201"/>
            <a:ext cx="8718409" cy="3076826"/>
            <a:chOff x="-79284" y="687227"/>
            <a:chExt cx="8896014" cy="2967822"/>
          </a:xfrm>
        </p:grpSpPr>
        <p:cxnSp>
          <p:nvCxnSpPr>
            <p:cNvPr id="46" name="Straight Connector 45"/>
            <p:cNvCxnSpPr>
              <a:stCxn id="36" idx="1"/>
            </p:cNvCxnSpPr>
            <p:nvPr/>
          </p:nvCxnSpPr>
          <p:spPr>
            <a:xfrm>
              <a:off x="2229930" y="2603593"/>
              <a:ext cx="1087046" cy="572811"/>
            </a:xfrm>
            <a:prstGeom prst="line">
              <a:avLst/>
            </a:prstGeom>
            <a:ln w="28575">
              <a:prstDash val="dashDot"/>
            </a:ln>
          </p:spPr>
          <p:style>
            <a:lnRef idx="1">
              <a:schemeClr val="accent6"/>
            </a:lnRef>
            <a:fillRef idx="0">
              <a:schemeClr val="accent6"/>
            </a:fillRef>
            <a:effectRef idx="0">
              <a:schemeClr val="accent6"/>
            </a:effectRef>
            <a:fontRef idx="minor">
              <a:schemeClr val="tx1"/>
            </a:fontRef>
          </p:style>
        </p:cxnSp>
        <p:grpSp>
          <p:nvGrpSpPr>
            <p:cNvPr id="19" name="Group 18"/>
            <p:cNvGrpSpPr/>
            <p:nvPr/>
          </p:nvGrpSpPr>
          <p:grpSpPr>
            <a:xfrm>
              <a:off x="-79284" y="1320608"/>
              <a:ext cx="1267200" cy="1304123"/>
              <a:chOff x="-79284" y="1320608"/>
              <a:chExt cx="1267200" cy="1304123"/>
            </a:xfrm>
          </p:grpSpPr>
          <p:sp>
            <p:nvSpPr>
              <p:cNvPr id="6" name="Hexagon 5"/>
              <p:cNvSpPr>
                <a:spLocks noChangeAspect="1"/>
              </p:cNvSpPr>
              <p:nvPr/>
            </p:nvSpPr>
            <p:spPr>
              <a:xfrm>
                <a:off x="-79284" y="1515931"/>
                <a:ext cx="1267200" cy="1108800"/>
              </a:xfrm>
              <a:prstGeom prst="hexagon">
                <a:avLst/>
              </a:prstGeom>
              <a:solidFill>
                <a:schemeClr val="bg1"/>
              </a:solidFill>
              <a:ln w="28575"/>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300" dirty="0">
                    <a:solidFill>
                      <a:schemeClr val="tx1"/>
                    </a:solidFill>
                    <a:latin typeface="Gill Sans"/>
                    <a:cs typeface="Gill Sans"/>
                  </a:rPr>
                  <a:t>Strategic Direction</a:t>
                </a:r>
              </a:p>
            </p:txBody>
          </p:sp>
          <p:sp>
            <p:nvSpPr>
              <p:cNvPr id="8" name="Oval 7"/>
              <p:cNvSpPr>
                <a:spLocks noChangeAspect="1"/>
              </p:cNvSpPr>
              <p:nvPr/>
            </p:nvSpPr>
            <p:spPr>
              <a:xfrm>
                <a:off x="4710" y="1320608"/>
                <a:ext cx="359997" cy="35214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300" b="1" dirty="0">
                    <a:solidFill>
                      <a:srgbClr val="000000"/>
                    </a:solidFill>
                    <a:latin typeface="Gill Sans"/>
                    <a:cs typeface="Gill Sans"/>
                  </a:rPr>
                  <a:t>1</a:t>
                </a:r>
              </a:p>
            </p:txBody>
          </p:sp>
        </p:grpSp>
        <p:grpSp>
          <p:nvGrpSpPr>
            <p:cNvPr id="20" name="Group 19"/>
            <p:cNvGrpSpPr/>
            <p:nvPr/>
          </p:nvGrpSpPr>
          <p:grpSpPr>
            <a:xfrm>
              <a:off x="3853319" y="1262240"/>
              <a:ext cx="1267200" cy="1328972"/>
              <a:chOff x="998463" y="1261472"/>
              <a:chExt cx="1267200" cy="1328972"/>
            </a:xfrm>
          </p:grpSpPr>
          <p:sp>
            <p:nvSpPr>
              <p:cNvPr id="21" name="Hexagon 20"/>
              <p:cNvSpPr>
                <a:spLocks noChangeAspect="1"/>
              </p:cNvSpPr>
              <p:nvPr/>
            </p:nvSpPr>
            <p:spPr>
              <a:xfrm>
                <a:off x="998463" y="1481644"/>
                <a:ext cx="1267200" cy="1108800"/>
              </a:xfrm>
              <a:prstGeom prst="hexagon">
                <a:avLst/>
              </a:prstGeom>
              <a:solidFill>
                <a:srgbClr val="FFC000"/>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300" dirty="0" smtClean="0">
                    <a:solidFill>
                      <a:schemeClr val="tx1"/>
                    </a:solidFill>
                    <a:latin typeface="Gill Sans"/>
                    <a:cs typeface="Gill Sans"/>
                  </a:rPr>
                  <a:t>Open </a:t>
                </a:r>
                <a:r>
                  <a:rPr lang="en-US" sz="1300" dirty="0">
                    <a:solidFill>
                      <a:schemeClr val="tx1"/>
                    </a:solidFill>
                    <a:latin typeface="Gill Sans"/>
                    <a:cs typeface="Gill Sans"/>
                  </a:rPr>
                  <a:t>Day</a:t>
                </a:r>
              </a:p>
            </p:txBody>
          </p:sp>
          <p:sp>
            <p:nvSpPr>
              <p:cNvPr id="22" name="Oval 21"/>
              <p:cNvSpPr>
                <a:spLocks noChangeAspect="1"/>
              </p:cNvSpPr>
              <p:nvPr/>
            </p:nvSpPr>
            <p:spPr>
              <a:xfrm>
                <a:off x="1051791" y="1261472"/>
                <a:ext cx="359998" cy="35214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300" b="1" dirty="0" smtClean="0">
                    <a:solidFill>
                      <a:srgbClr val="000000"/>
                    </a:solidFill>
                    <a:latin typeface="Gill Sans"/>
                    <a:cs typeface="Gill Sans"/>
                  </a:rPr>
                  <a:t>4</a:t>
                </a:r>
                <a:endParaRPr lang="en-US" sz="1300" b="1" dirty="0">
                  <a:solidFill>
                    <a:srgbClr val="000000"/>
                  </a:solidFill>
                  <a:latin typeface="Gill Sans"/>
                  <a:cs typeface="Gill Sans"/>
                </a:endParaRPr>
              </a:p>
            </p:txBody>
          </p:sp>
        </p:grpSp>
        <p:grpSp>
          <p:nvGrpSpPr>
            <p:cNvPr id="23" name="Group 22"/>
            <p:cNvGrpSpPr/>
            <p:nvPr/>
          </p:nvGrpSpPr>
          <p:grpSpPr>
            <a:xfrm>
              <a:off x="6329928" y="687227"/>
              <a:ext cx="1267200" cy="1250495"/>
              <a:chOff x="853312" y="1338537"/>
              <a:chExt cx="1267200" cy="1250495"/>
            </a:xfrm>
          </p:grpSpPr>
          <p:sp>
            <p:nvSpPr>
              <p:cNvPr id="24" name="Hexagon 23"/>
              <p:cNvSpPr>
                <a:spLocks noChangeAspect="1"/>
              </p:cNvSpPr>
              <p:nvPr/>
            </p:nvSpPr>
            <p:spPr>
              <a:xfrm>
                <a:off x="853312" y="1480232"/>
                <a:ext cx="1267200" cy="1108800"/>
              </a:xfrm>
              <a:prstGeom prst="hexagon">
                <a:avLst/>
              </a:prstGeom>
              <a:solidFill>
                <a:schemeClr val="accent1">
                  <a:lumMod val="75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300" dirty="0">
                    <a:solidFill>
                      <a:schemeClr val="tx1"/>
                    </a:solidFill>
                    <a:latin typeface="Gill Sans"/>
                    <a:cs typeface="Gill Sans"/>
                  </a:rPr>
                  <a:t>Monitoring</a:t>
                </a:r>
              </a:p>
            </p:txBody>
          </p:sp>
          <p:sp>
            <p:nvSpPr>
              <p:cNvPr id="25" name="Oval 24"/>
              <p:cNvSpPr>
                <a:spLocks noChangeAspect="1"/>
              </p:cNvSpPr>
              <p:nvPr/>
            </p:nvSpPr>
            <p:spPr>
              <a:xfrm>
                <a:off x="988111" y="1338537"/>
                <a:ext cx="359997" cy="35214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solidFill>
                      <a:srgbClr val="000000"/>
                    </a:solidFill>
                    <a:latin typeface="Gill Sans"/>
                    <a:cs typeface="Gill Sans"/>
                  </a:rPr>
                  <a:t>6</a:t>
                </a:r>
              </a:p>
            </p:txBody>
          </p:sp>
        </p:grpSp>
        <p:grpSp>
          <p:nvGrpSpPr>
            <p:cNvPr id="26" name="Group 25"/>
            <p:cNvGrpSpPr/>
            <p:nvPr/>
          </p:nvGrpSpPr>
          <p:grpSpPr>
            <a:xfrm>
              <a:off x="6361028" y="1923022"/>
              <a:ext cx="1267200" cy="1188599"/>
              <a:chOff x="884412" y="1417712"/>
              <a:chExt cx="1267200" cy="1188599"/>
            </a:xfrm>
          </p:grpSpPr>
          <p:sp>
            <p:nvSpPr>
              <p:cNvPr id="27" name="Hexagon 26"/>
              <p:cNvSpPr>
                <a:spLocks noChangeAspect="1"/>
              </p:cNvSpPr>
              <p:nvPr/>
            </p:nvSpPr>
            <p:spPr>
              <a:xfrm>
                <a:off x="884412" y="1497511"/>
                <a:ext cx="1267200" cy="1108800"/>
              </a:xfrm>
              <a:prstGeom prst="hexagon">
                <a:avLst/>
              </a:prstGeom>
              <a:solidFill>
                <a:schemeClr val="accent1">
                  <a:lumMod val="75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300" dirty="0">
                    <a:solidFill>
                      <a:schemeClr val="tx1"/>
                    </a:solidFill>
                    <a:latin typeface="Gill Sans"/>
                    <a:cs typeface="Gill Sans"/>
                  </a:rPr>
                  <a:t>Delivery</a:t>
                </a:r>
              </a:p>
            </p:txBody>
          </p:sp>
          <p:sp>
            <p:nvSpPr>
              <p:cNvPr id="28" name="Oval 27"/>
              <p:cNvSpPr>
                <a:spLocks noChangeAspect="1"/>
              </p:cNvSpPr>
              <p:nvPr/>
            </p:nvSpPr>
            <p:spPr>
              <a:xfrm>
                <a:off x="988111" y="1417712"/>
                <a:ext cx="359997" cy="35214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300" b="1" dirty="0" smtClean="0">
                    <a:solidFill>
                      <a:srgbClr val="000000"/>
                    </a:solidFill>
                    <a:latin typeface="Gill Sans"/>
                    <a:cs typeface="Gill Sans"/>
                  </a:rPr>
                  <a:t>7</a:t>
                </a:r>
                <a:endParaRPr lang="en-US" sz="1300" b="1" dirty="0">
                  <a:solidFill>
                    <a:srgbClr val="000000"/>
                  </a:solidFill>
                  <a:latin typeface="Gill Sans"/>
                  <a:cs typeface="Gill Sans"/>
                </a:endParaRPr>
              </a:p>
            </p:txBody>
          </p:sp>
        </p:grpSp>
        <p:grpSp>
          <p:nvGrpSpPr>
            <p:cNvPr id="29" name="Group 28"/>
            <p:cNvGrpSpPr/>
            <p:nvPr/>
          </p:nvGrpSpPr>
          <p:grpSpPr>
            <a:xfrm>
              <a:off x="7549530" y="1220173"/>
              <a:ext cx="1267200" cy="1301655"/>
              <a:chOff x="920914" y="1199574"/>
              <a:chExt cx="1267200" cy="1301655"/>
            </a:xfrm>
          </p:grpSpPr>
          <p:sp>
            <p:nvSpPr>
              <p:cNvPr id="30" name="Hexagon 29"/>
              <p:cNvSpPr>
                <a:spLocks noChangeAspect="1"/>
              </p:cNvSpPr>
              <p:nvPr/>
            </p:nvSpPr>
            <p:spPr>
              <a:xfrm>
                <a:off x="920914" y="1392429"/>
                <a:ext cx="1267200" cy="1108800"/>
              </a:xfrm>
              <a:prstGeom prst="hexagon">
                <a:avLst/>
              </a:prstGeom>
              <a:solidFill>
                <a:schemeClr val="accent1">
                  <a:lumMod val="75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300" dirty="0">
                    <a:solidFill>
                      <a:schemeClr val="tx1"/>
                    </a:solidFill>
                    <a:latin typeface="Gill Sans"/>
                    <a:cs typeface="Gill Sans"/>
                  </a:rPr>
                  <a:t>External account-ability</a:t>
                </a:r>
              </a:p>
            </p:txBody>
          </p:sp>
          <p:sp>
            <p:nvSpPr>
              <p:cNvPr id="31" name="Oval 30"/>
              <p:cNvSpPr>
                <a:spLocks noChangeAspect="1"/>
              </p:cNvSpPr>
              <p:nvPr/>
            </p:nvSpPr>
            <p:spPr>
              <a:xfrm>
                <a:off x="999612" y="1199574"/>
                <a:ext cx="359997" cy="35214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solidFill>
                      <a:srgbClr val="000000"/>
                    </a:solidFill>
                    <a:latin typeface="Gill Sans"/>
                    <a:cs typeface="Gill Sans"/>
                  </a:rPr>
                  <a:t>8</a:t>
                </a:r>
              </a:p>
            </p:txBody>
          </p:sp>
        </p:grpSp>
        <p:grpSp>
          <p:nvGrpSpPr>
            <p:cNvPr id="35" name="Group 34"/>
            <p:cNvGrpSpPr/>
            <p:nvPr/>
          </p:nvGrpSpPr>
          <p:grpSpPr>
            <a:xfrm>
              <a:off x="1255956" y="1297059"/>
              <a:ext cx="1267200" cy="1306532"/>
              <a:chOff x="-171472" y="1276460"/>
              <a:chExt cx="1267200" cy="1306532"/>
            </a:xfrm>
          </p:grpSpPr>
          <p:sp>
            <p:nvSpPr>
              <p:cNvPr id="36" name="Hexagon 35"/>
              <p:cNvSpPr>
                <a:spLocks noChangeAspect="1"/>
              </p:cNvSpPr>
              <p:nvPr/>
            </p:nvSpPr>
            <p:spPr>
              <a:xfrm>
                <a:off x="-171472" y="1474192"/>
                <a:ext cx="1267200" cy="1108800"/>
              </a:xfrm>
              <a:prstGeom prst="hexagon">
                <a:avLst/>
              </a:prstGeom>
              <a:solidFill>
                <a:schemeClr val="bg1"/>
              </a:solidFill>
              <a:ln w="28575"/>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300" dirty="0">
                    <a:solidFill>
                      <a:schemeClr val="tx1"/>
                    </a:solidFill>
                    <a:latin typeface="Gill Sans"/>
                    <a:cs typeface="Gill Sans"/>
                  </a:rPr>
                  <a:t>Lab</a:t>
                </a:r>
              </a:p>
            </p:txBody>
          </p:sp>
          <p:sp>
            <p:nvSpPr>
              <p:cNvPr id="37" name="Oval 36"/>
              <p:cNvSpPr>
                <a:spLocks noChangeAspect="1"/>
              </p:cNvSpPr>
              <p:nvPr/>
            </p:nvSpPr>
            <p:spPr>
              <a:xfrm>
                <a:off x="-78210" y="1276460"/>
                <a:ext cx="359997" cy="35214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300" b="1" dirty="0">
                    <a:solidFill>
                      <a:srgbClr val="000000"/>
                    </a:solidFill>
                    <a:latin typeface="Gill Sans"/>
                    <a:cs typeface="Gill Sans"/>
                  </a:rPr>
                  <a:t>2</a:t>
                </a:r>
              </a:p>
            </p:txBody>
          </p:sp>
        </p:grpSp>
        <p:grpSp>
          <p:nvGrpSpPr>
            <p:cNvPr id="38" name="Group 37"/>
            <p:cNvGrpSpPr/>
            <p:nvPr/>
          </p:nvGrpSpPr>
          <p:grpSpPr>
            <a:xfrm>
              <a:off x="5203198" y="1225577"/>
              <a:ext cx="1267200" cy="1343672"/>
              <a:chOff x="920914" y="1225577"/>
              <a:chExt cx="1267200" cy="1343672"/>
            </a:xfrm>
          </p:grpSpPr>
          <p:sp>
            <p:nvSpPr>
              <p:cNvPr id="39" name="Hexagon 38"/>
              <p:cNvSpPr>
                <a:spLocks noChangeAspect="1"/>
              </p:cNvSpPr>
              <p:nvPr/>
            </p:nvSpPr>
            <p:spPr>
              <a:xfrm>
                <a:off x="920914" y="1460449"/>
                <a:ext cx="1267200" cy="1108800"/>
              </a:xfrm>
              <a:prstGeom prst="hexagon">
                <a:avLst/>
              </a:prstGeom>
              <a:solidFill>
                <a:schemeClr val="accent1">
                  <a:lumMod val="75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300" dirty="0">
                    <a:solidFill>
                      <a:schemeClr val="tx1"/>
                    </a:solidFill>
                    <a:latin typeface="Gill Sans"/>
                    <a:cs typeface="Gill Sans"/>
                  </a:rPr>
                  <a:t>Set-up </a:t>
                </a:r>
                <a:r>
                  <a:rPr lang="en-US" sz="1300" dirty="0" smtClean="0">
                    <a:solidFill>
                      <a:schemeClr val="tx1"/>
                    </a:solidFill>
                    <a:latin typeface="Gill Sans"/>
                    <a:cs typeface="Gill Sans"/>
                  </a:rPr>
                  <a:t>institutional </a:t>
                </a:r>
                <a:r>
                  <a:rPr lang="en-US" sz="1300" dirty="0">
                    <a:solidFill>
                      <a:schemeClr val="tx1"/>
                    </a:solidFill>
                    <a:latin typeface="Gill Sans"/>
                    <a:cs typeface="Gill Sans"/>
                  </a:rPr>
                  <a:t>arrangements</a:t>
                </a:r>
              </a:p>
            </p:txBody>
          </p:sp>
          <p:sp>
            <p:nvSpPr>
              <p:cNvPr id="40" name="Oval 39"/>
              <p:cNvSpPr>
                <a:spLocks noChangeAspect="1"/>
              </p:cNvSpPr>
              <p:nvPr/>
            </p:nvSpPr>
            <p:spPr>
              <a:xfrm>
                <a:off x="1030028" y="1225577"/>
                <a:ext cx="359997" cy="35214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300" b="1" dirty="0">
                    <a:solidFill>
                      <a:srgbClr val="000000"/>
                    </a:solidFill>
                    <a:latin typeface="Gill Sans"/>
                    <a:cs typeface="Gill Sans"/>
                  </a:rPr>
                  <a:t>5</a:t>
                </a:r>
              </a:p>
            </p:txBody>
          </p:sp>
        </p:grpSp>
        <p:sp>
          <p:nvSpPr>
            <p:cNvPr id="41" name="Chevron 40"/>
            <p:cNvSpPr/>
            <p:nvPr/>
          </p:nvSpPr>
          <p:spPr>
            <a:xfrm>
              <a:off x="1736939" y="3263465"/>
              <a:ext cx="1270000" cy="391584"/>
            </a:xfrm>
            <a:prstGeom prst="chevron">
              <a:avLst/>
            </a:prstGeom>
            <a:solidFill>
              <a:schemeClr val="bg1"/>
            </a:solidFill>
            <a:ln w="28575"/>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300" dirty="0">
                  <a:solidFill>
                    <a:schemeClr val="tx1"/>
                  </a:solidFill>
                  <a:latin typeface="Gill Sans"/>
                  <a:cs typeface="Gill Sans"/>
                </a:rPr>
                <a:t>Pre-lab</a:t>
              </a:r>
            </a:p>
            <a:p>
              <a:pPr algn="ctr"/>
              <a:r>
                <a:rPr lang="en-US" sz="1300" dirty="0" smtClean="0">
                  <a:solidFill>
                    <a:schemeClr val="tx1"/>
                  </a:solidFill>
                  <a:latin typeface="Gill Sans"/>
                  <a:cs typeface="Gill Sans"/>
                </a:rPr>
                <a:t>Scoping</a:t>
              </a:r>
              <a:endParaRPr lang="en-US" sz="1300" dirty="0">
                <a:solidFill>
                  <a:schemeClr val="tx1"/>
                </a:solidFill>
                <a:latin typeface="Gill Sans"/>
                <a:cs typeface="Gill Sans"/>
              </a:endParaRPr>
            </a:p>
          </p:txBody>
        </p:sp>
        <p:sp>
          <p:nvSpPr>
            <p:cNvPr id="43" name="Chevron 42"/>
            <p:cNvSpPr/>
            <p:nvPr/>
          </p:nvSpPr>
          <p:spPr>
            <a:xfrm>
              <a:off x="2905838" y="3263465"/>
              <a:ext cx="1270000" cy="391584"/>
            </a:xfrm>
            <a:prstGeom prst="chevron">
              <a:avLst/>
            </a:prstGeom>
            <a:solidFill>
              <a:schemeClr val="bg1"/>
            </a:solidFill>
            <a:ln w="28575"/>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300" dirty="0">
                  <a:solidFill>
                    <a:schemeClr val="tx1"/>
                  </a:solidFill>
                  <a:latin typeface="Gill Sans"/>
                  <a:cs typeface="Gill Sans"/>
                </a:rPr>
                <a:t>Lab</a:t>
              </a:r>
            </a:p>
          </p:txBody>
        </p:sp>
        <p:sp>
          <p:nvSpPr>
            <p:cNvPr id="44" name="Chevron 43"/>
            <p:cNvSpPr/>
            <p:nvPr/>
          </p:nvSpPr>
          <p:spPr>
            <a:xfrm>
              <a:off x="4047197" y="3252491"/>
              <a:ext cx="1270000" cy="391584"/>
            </a:xfrm>
            <a:prstGeom prst="chevron">
              <a:avLst/>
            </a:prstGeom>
            <a:solidFill>
              <a:srgbClr val="FFC000"/>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300" dirty="0">
                  <a:solidFill>
                    <a:schemeClr val="tx1"/>
                  </a:solidFill>
                  <a:latin typeface="Gill Sans"/>
                  <a:cs typeface="Gill Sans"/>
                </a:rPr>
                <a:t>Post lab</a:t>
              </a:r>
            </a:p>
          </p:txBody>
        </p:sp>
        <p:cxnSp>
          <p:nvCxnSpPr>
            <p:cNvPr id="50" name="Straight Connector 49"/>
            <p:cNvCxnSpPr>
              <a:stCxn id="36" idx="2"/>
            </p:cNvCxnSpPr>
            <p:nvPr/>
          </p:nvCxnSpPr>
          <p:spPr>
            <a:xfrm flipH="1">
              <a:off x="544177" y="2603593"/>
              <a:ext cx="1004990" cy="506670"/>
            </a:xfrm>
            <a:prstGeom prst="line">
              <a:avLst/>
            </a:prstGeom>
            <a:ln w="28575">
              <a:prstDash val="dashDot"/>
            </a:ln>
          </p:spPr>
          <p:style>
            <a:lnRef idx="1">
              <a:schemeClr val="accent6"/>
            </a:lnRef>
            <a:fillRef idx="0">
              <a:schemeClr val="accent6"/>
            </a:fillRef>
            <a:effectRef idx="0">
              <a:schemeClr val="accent6"/>
            </a:effectRef>
            <a:fontRef idx="minor">
              <a:schemeClr val="tx1"/>
            </a:fontRef>
          </p:style>
        </p:cxnSp>
        <p:sp>
          <p:nvSpPr>
            <p:cNvPr id="55" name="TextBox 54"/>
            <p:cNvSpPr txBox="1"/>
            <p:nvPr/>
          </p:nvSpPr>
          <p:spPr>
            <a:xfrm>
              <a:off x="1222042" y="2941142"/>
              <a:ext cx="2684605" cy="282029"/>
            </a:xfrm>
            <a:prstGeom prst="rect">
              <a:avLst/>
            </a:prstGeom>
            <a:noFill/>
          </p:spPr>
          <p:txBody>
            <a:bodyPr wrap="square" rtlCol="0">
              <a:spAutoFit/>
            </a:bodyPr>
            <a:lstStyle/>
            <a:p>
              <a:pPr algn="ctr"/>
              <a:r>
                <a:rPr lang="en-US" sz="1300" i="1" dirty="0">
                  <a:latin typeface="Gill Sans"/>
                  <a:cs typeface="Gill Sans"/>
                </a:rPr>
                <a:t>Processes of the lab phase</a:t>
              </a:r>
            </a:p>
          </p:txBody>
        </p:sp>
      </p:grpSp>
      <p:sp>
        <p:nvSpPr>
          <p:cNvPr id="52" name="Chevron 51"/>
          <p:cNvSpPr/>
          <p:nvPr/>
        </p:nvSpPr>
        <p:spPr>
          <a:xfrm>
            <a:off x="688838" y="4533883"/>
            <a:ext cx="1244644" cy="405966"/>
          </a:xfrm>
          <a:prstGeom prst="chevron">
            <a:avLst/>
          </a:prstGeom>
          <a:solidFill>
            <a:schemeClr val="bg1"/>
          </a:solidFill>
          <a:ln w="28575"/>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300" dirty="0">
                <a:solidFill>
                  <a:schemeClr val="tx1"/>
                </a:solidFill>
                <a:latin typeface="Gill Sans"/>
                <a:cs typeface="Gill Sans"/>
              </a:rPr>
              <a:t>Proposal</a:t>
            </a:r>
          </a:p>
        </p:txBody>
      </p:sp>
      <p:sp>
        <p:nvSpPr>
          <p:cNvPr id="49" name="Hexagon 48"/>
          <p:cNvSpPr>
            <a:spLocks noChangeAspect="1"/>
          </p:cNvSpPr>
          <p:nvPr/>
        </p:nvSpPr>
        <p:spPr>
          <a:xfrm>
            <a:off x="2725741" y="2678969"/>
            <a:ext cx="1241900" cy="1149525"/>
          </a:xfrm>
          <a:prstGeom prst="hexagon">
            <a:avLst/>
          </a:prstGeom>
          <a:solidFill>
            <a:schemeClr val="bg1"/>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300" dirty="0" smtClean="0">
                <a:solidFill>
                  <a:schemeClr val="tx1"/>
                </a:solidFill>
                <a:latin typeface="Gill Sans"/>
                <a:cs typeface="Gill Sans"/>
              </a:rPr>
              <a:t>Launch</a:t>
            </a:r>
            <a:endParaRPr lang="en-US" sz="1300" dirty="0">
              <a:solidFill>
                <a:schemeClr val="tx1"/>
              </a:solidFill>
              <a:latin typeface="Gill Sans"/>
              <a:cs typeface="Gill Sans"/>
            </a:endParaRPr>
          </a:p>
        </p:txBody>
      </p:sp>
      <p:sp>
        <p:nvSpPr>
          <p:cNvPr id="51" name="Oval 50"/>
          <p:cNvSpPr>
            <a:spLocks noChangeAspect="1"/>
          </p:cNvSpPr>
          <p:nvPr/>
        </p:nvSpPr>
        <p:spPr>
          <a:xfrm>
            <a:off x="2825684" y="2483284"/>
            <a:ext cx="352810" cy="36507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300" b="1" dirty="0">
                <a:solidFill>
                  <a:srgbClr val="000000"/>
                </a:solidFill>
                <a:latin typeface="Gill Sans"/>
                <a:cs typeface="Gill Sans"/>
              </a:rPr>
              <a:t>3</a:t>
            </a:r>
          </a:p>
        </p:txBody>
      </p:sp>
      <p:sp>
        <p:nvSpPr>
          <p:cNvPr id="45" name="Oval Callout 44"/>
          <p:cNvSpPr/>
          <p:nvPr/>
        </p:nvSpPr>
        <p:spPr>
          <a:xfrm>
            <a:off x="221499" y="2483284"/>
            <a:ext cx="2550138" cy="1922657"/>
          </a:xfrm>
          <a:prstGeom prst="wedgeEllipseCallout">
            <a:avLst>
              <a:gd name="adj1" fmla="val -8222"/>
              <a:gd name="adj2" fmla="val 63523"/>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600" b="1" dirty="0" smtClean="0"/>
              <a:t>Proposal used in a 6 month consultation process (7, 2-day workshops were held)</a:t>
            </a:r>
            <a:endParaRPr lang="en-ZA" sz="1600" b="1" dirty="0"/>
          </a:p>
        </p:txBody>
      </p:sp>
      <p:sp>
        <p:nvSpPr>
          <p:cNvPr id="4" name="Slide Number Placeholder 3"/>
          <p:cNvSpPr>
            <a:spLocks noGrp="1"/>
          </p:cNvSpPr>
          <p:nvPr>
            <p:ph type="sldNum" sz="quarter" idx="12"/>
          </p:nvPr>
        </p:nvSpPr>
        <p:spPr/>
        <p:txBody>
          <a:bodyPr/>
          <a:lstStyle/>
          <a:p>
            <a:fld id="{F09BCC2C-6D99-465D-8D5C-A2F1FFA3E03B}" type="slidenum">
              <a:rPr lang="en-ZA" smtClean="0"/>
              <a:pPr/>
              <a:t>3</a:t>
            </a:fld>
            <a:endParaRPr lang="en-ZA"/>
          </a:p>
        </p:txBody>
      </p:sp>
    </p:spTree>
    <p:extLst>
      <p:ext uri="{BB962C8B-B14F-4D97-AF65-F5344CB8AC3E}">
        <p14:creationId xmlns:p14="http://schemas.microsoft.com/office/powerpoint/2010/main" xmlns="" val="2374601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5" grpId="1" animBg="1"/>
      <p:bldP spid="45" grpId="2"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900" b="1" dirty="0"/>
              <a:t>What is Operation Phakisa Methodology? </a:t>
            </a:r>
          </a:p>
        </p:txBody>
      </p:sp>
      <p:sp>
        <p:nvSpPr>
          <p:cNvPr id="3" name="Content Placeholder 2"/>
          <p:cNvSpPr>
            <a:spLocks noGrp="1"/>
          </p:cNvSpPr>
          <p:nvPr>
            <p:ph idx="1"/>
          </p:nvPr>
        </p:nvSpPr>
        <p:spPr/>
        <p:txBody>
          <a:bodyPr>
            <a:normAutofit/>
          </a:bodyPr>
          <a:lstStyle/>
          <a:p>
            <a:pPr marL="0" indent="0">
              <a:buNone/>
            </a:pPr>
            <a:r>
              <a:rPr lang="en-ZA" sz="2000" b="1" dirty="0" smtClean="0"/>
              <a:t>How far are we in implementing the methodology?</a:t>
            </a:r>
            <a:endParaRPr lang="en-ZA" sz="2000" b="1" dirty="0"/>
          </a:p>
        </p:txBody>
      </p:sp>
      <p:grpSp>
        <p:nvGrpSpPr>
          <p:cNvPr id="58" name="Group 57"/>
          <p:cNvGrpSpPr/>
          <p:nvPr/>
        </p:nvGrpSpPr>
        <p:grpSpPr>
          <a:xfrm>
            <a:off x="161947" y="1864201"/>
            <a:ext cx="8718409" cy="3076826"/>
            <a:chOff x="-79284" y="687227"/>
            <a:chExt cx="8896014" cy="2967822"/>
          </a:xfrm>
        </p:grpSpPr>
        <p:cxnSp>
          <p:nvCxnSpPr>
            <p:cNvPr id="46" name="Straight Connector 45"/>
            <p:cNvCxnSpPr>
              <a:stCxn id="36" idx="1"/>
            </p:cNvCxnSpPr>
            <p:nvPr/>
          </p:nvCxnSpPr>
          <p:spPr>
            <a:xfrm>
              <a:off x="2229930" y="2603593"/>
              <a:ext cx="1087046" cy="572811"/>
            </a:xfrm>
            <a:prstGeom prst="line">
              <a:avLst/>
            </a:prstGeom>
            <a:ln w="28575">
              <a:prstDash val="dashDot"/>
            </a:ln>
          </p:spPr>
          <p:style>
            <a:lnRef idx="1">
              <a:schemeClr val="accent6"/>
            </a:lnRef>
            <a:fillRef idx="0">
              <a:schemeClr val="accent6"/>
            </a:fillRef>
            <a:effectRef idx="0">
              <a:schemeClr val="accent6"/>
            </a:effectRef>
            <a:fontRef idx="minor">
              <a:schemeClr val="tx1"/>
            </a:fontRef>
          </p:style>
        </p:cxnSp>
        <p:grpSp>
          <p:nvGrpSpPr>
            <p:cNvPr id="19" name="Group 18"/>
            <p:cNvGrpSpPr/>
            <p:nvPr/>
          </p:nvGrpSpPr>
          <p:grpSpPr>
            <a:xfrm>
              <a:off x="-79284" y="1320608"/>
              <a:ext cx="1267200" cy="1304123"/>
              <a:chOff x="-79284" y="1320608"/>
              <a:chExt cx="1267200" cy="1304123"/>
            </a:xfrm>
          </p:grpSpPr>
          <p:sp>
            <p:nvSpPr>
              <p:cNvPr id="6" name="Hexagon 5"/>
              <p:cNvSpPr>
                <a:spLocks noChangeAspect="1"/>
              </p:cNvSpPr>
              <p:nvPr/>
            </p:nvSpPr>
            <p:spPr>
              <a:xfrm>
                <a:off x="-79284" y="1515931"/>
                <a:ext cx="1267200" cy="1108800"/>
              </a:xfrm>
              <a:prstGeom prst="hexagon">
                <a:avLst/>
              </a:prstGeom>
              <a:solidFill>
                <a:schemeClr val="bg1"/>
              </a:solidFill>
              <a:ln w="28575"/>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300" dirty="0">
                    <a:solidFill>
                      <a:schemeClr val="tx1"/>
                    </a:solidFill>
                    <a:latin typeface="Gill Sans"/>
                    <a:cs typeface="Gill Sans"/>
                  </a:rPr>
                  <a:t>Strategic Direction</a:t>
                </a:r>
              </a:p>
            </p:txBody>
          </p:sp>
          <p:sp>
            <p:nvSpPr>
              <p:cNvPr id="8" name="Oval 7"/>
              <p:cNvSpPr>
                <a:spLocks noChangeAspect="1"/>
              </p:cNvSpPr>
              <p:nvPr/>
            </p:nvSpPr>
            <p:spPr>
              <a:xfrm>
                <a:off x="4710" y="1320608"/>
                <a:ext cx="359997" cy="35214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300" b="1" dirty="0">
                    <a:solidFill>
                      <a:srgbClr val="000000"/>
                    </a:solidFill>
                    <a:latin typeface="Gill Sans"/>
                    <a:cs typeface="Gill Sans"/>
                  </a:rPr>
                  <a:t>1</a:t>
                </a:r>
              </a:p>
            </p:txBody>
          </p:sp>
        </p:grpSp>
        <p:grpSp>
          <p:nvGrpSpPr>
            <p:cNvPr id="20" name="Group 19"/>
            <p:cNvGrpSpPr/>
            <p:nvPr/>
          </p:nvGrpSpPr>
          <p:grpSpPr>
            <a:xfrm>
              <a:off x="3853319" y="1262240"/>
              <a:ext cx="1267200" cy="1328972"/>
              <a:chOff x="998463" y="1261472"/>
              <a:chExt cx="1267200" cy="1328972"/>
            </a:xfrm>
          </p:grpSpPr>
          <p:sp>
            <p:nvSpPr>
              <p:cNvPr id="21" name="Hexagon 20"/>
              <p:cNvSpPr>
                <a:spLocks noChangeAspect="1"/>
              </p:cNvSpPr>
              <p:nvPr/>
            </p:nvSpPr>
            <p:spPr>
              <a:xfrm>
                <a:off x="998463" y="1481644"/>
                <a:ext cx="1267200" cy="1108800"/>
              </a:xfrm>
              <a:prstGeom prst="hexagon">
                <a:avLst/>
              </a:prstGeom>
              <a:solidFill>
                <a:srgbClr val="FFC000"/>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300" dirty="0" smtClean="0">
                    <a:solidFill>
                      <a:schemeClr val="tx1"/>
                    </a:solidFill>
                    <a:latin typeface="Gill Sans"/>
                    <a:cs typeface="Gill Sans"/>
                  </a:rPr>
                  <a:t>Open </a:t>
                </a:r>
                <a:r>
                  <a:rPr lang="en-US" sz="1300" dirty="0">
                    <a:solidFill>
                      <a:schemeClr val="tx1"/>
                    </a:solidFill>
                    <a:latin typeface="Gill Sans"/>
                    <a:cs typeface="Gill Sans"/>
                  </a:rPr>
                  <a:t>Day</a:t>
                </a:r>
              </a:p>
            </p:txBody>
          </p:sp>
          <p:sp>
            <p:nvSpPr>
              <p:cNvPr id="22" name="Oval 21"/>
              <p:cNvSpPr>
                <a:spLocks noChangeAspect="1"/>
              </p:cNvSpPr>
              <p:nvPr/>
            </p:nvSpPr>
            <p:spPr>
              <a:xfrm>
                <a:off x="1051791" y="1261472"/>
                <a:ext cx="359998" cy="35214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300" b="1" dirty="0" smtClean="0">
                    <a:solidFill>
                      <a:srgbClr val="000000"/>
                    </a:solidFill>
                    <a:latin typeface="Gill Sans"/>
                    <a:cs typeface="Gill Sans"/>
                  </a:rPr>
                  <a:t>4</a:t>
                </a:r>
                <a:endParaRPr lang="en-US" sz="1300" b="1" dirty="0">
                  <a:solidFill>
                    <a:srgbClr val="000000"/>
                  </a:solidFill>
                  <a:latin typeface="Gill Sans"/>
                  <a:cs typeface="Gill Sans"/>
                </a:endParaRPr>
              </a:p>
            </p:txBody>
          </p:sp>
        </p:grpSp>
        <p:grpSp>
          <p:nvGrpSpPr>
            <p:cNvPr id="23" name="Group 22"/>
            <p:cNvGrpSpPr/>
            <p:nvPr/>
          </p:nvGrpSpPr>
          <p:grpSpPr>
            <a:xfrm>
              <a:off x="6329928" y="687227"/>
              <a:ext cx="1267200" cy="1250495"/>
              <a:chOff x="853312" y="1338537"/>
              <a:chExt cx="1267200" cy="1250495"/>
            </a:xfrm>
          </p:grpSpPr>
          <p:sp>
            <p:nvSpPr>
              <p:cNvPr id="24" name="Hexagon 23"/>
              <p:cNvSpPr>
                <a:spLocks noChangeAspect="1"/>
              </p:cNvSpPr>
              <p:nvPr/>
            </p:nvSpPr>
            <p:spPr>
              <a:xfrm>
                <a:off x="853312" y="1480232"/>
                <a:ext cx="1267200" cy="1108800"/>
              </a:xfrm>
              <a:prstGeom prst="hexagon">
                <a:avLst/>
              </a:prstGeom>
              <a:solidFill>
                <a:schemeClr val="accent1">
                  <a:lumMod val="75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300" dirty="0">
                    <a:solidFill>
                      <a:schemeClr val="tx1"/>
                    </a:solidFill>
                    <a:latin typeface="Gill Sans"/>
                    <a:cs typeface="Gill Sans"/>
                  </a:rPr>
                  <a:t>Monitoring</a:t>
                </a:r>
              </a:p>
            </p:txBody>
          </p:sp>
          <p:sp>
            <p:nvSpPr>
              <p:cNvPr id="25" name="Oval 24"/>
              <p:cNvSpPr>
                <a:spLocks noChangeAspect="1"/>
              </p:cNvSpPr>
              <p:nvPr/>
            </p:nvSpPr>
            <p:spPr>
              <a:xfrm>
                <a:off x="988111" y="1338537"/>
                <a:ext cx="359997" cy="35214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solidFill>
                      <a:srgbClr val="000000"/>
                    </a:solidFill>
                    <a:latin typeface="Gill Sans"/>
                    <a:cs typeface="Gill Sans"/>
                  </a:rPr>
                  <a:t>6</a:t>
                </a:r>
              </a:p>
            </p:txBody>
          </p:sp>
        </p:grpSp>
        <p:grpSp>
          <p:nvGrpSpPr>
            <p:cNvPr id="26" name="Group 25"/>
            <p:cNvGrpSpPr/>
            <p:nvPr/>
          </p:nvGrpSpPr>
          <p:grpSpPr>
            <a:xfrm>
              <a:off x="6361028" y="1923022"/>
              <a:ext cx="1267200" cy="1188599"/>
              <a:chOff x="884412" y="1417712"/>
              <a:chExt cx="1267200" cy="1188599"/>
            </a:xfrm>
          </p:grpSpPr>
          <p:sp>
            <p:nvSpPr>
              <p:cNvPr id="27" name="Hexagon 26"/>
              <p:cNvSpPr>
                <a:spLocks noChangeAspect="1"/>
              </p:cNvSpPr>
              <p:nvPr/>
            </p:nvSpPr>
            <p:spPr>
              <a:xfrm>
                <a:off x="884412" y="1497511"/>
                <a:ext cx="1267200" cy="1108800"/>
              </a:xfrm>
              <a:prstGeom prst="hexagon">
                <a:avLst/>
              </a:prstGeom>
              <a:solidFill>
                <a:schemeClr val="accent1">
                  <a:lumMod val="75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300" dirty="0">
                    <a:solidFill>
                      <a:schemeClr val="tx1"/>
                    </a:solidFill>
                    <a:latin typeface="Gill Sans"/>
                    <a:cs typeface="Gill Sans"/>
                  </a:rPr>
                  <a:t>Delivery</a:t>
                </a:r>
              </a:p>
            </p:txBody>
          </p:sp>
          <p:sp>
            <p:nvSpPr>
              <p:cNvPr id="28" name="Oval 27"/>
              <p:cNvSpPr>
                <a:spLocks noChangeAspect="1"/>
              </p:cNvSpPr>
              <p:nvPr/>
            </p:nvSpPr>
            <p:spPr>
              <a:xfrm>
                <a:off x="988111" y="1417712"/>
                <a:ext cx="359997" cy="35214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300" b="1" dirty="0" smtClean="0">
                    <a:solidFill>
                      <a:srgbClr val="000000"/>
                    </a:solidFill>
                    <a:latin typeface="Gill Sans"/>
                    <a:cs typeface="Gill Sans"/>
                  </a:rPr>
                  <a:t>7</a:t>
                </a:r>
                <a:endParaRPr lang="en-US" sz="1300" b="1" dirty="0">
                  <a:solidFill>
                    <a:srgbClr val="000000"/>
                  </a:solidFill>
                  <a:latin typeface="Gill Sans"/>
                  <a:cs typeface="Gill Sans"/>
                </a:endParaRPr>
              </a:p>
            </p:txBody>
          </p:sp>
        </p:grpSp>
        <p:grpSp>
          <p:nvGrpSpPr>
            <p:cNvPr id="29" name="Group 28"/>
            <p:cNvGrpSpPr/>
            <p:nvPr/>
          </p:nvGrpSpPr>
          <p:grpSpPr>
            <a:xfrm>
              <a:off x="7549530" y="1220173"/>
              <a:ext cx="1267200" cy="1301655"/>
              <a:chOff x="920914" y="1199574"/>
              <a:chExt cx="1267200" cy="1301655"/>
            </a:xfrm>
          </p:grpSpPr>
          <p:sp>
            <p:nvSpPr>
              <p:cNvPr id="30" name="Hexagon 29"/>
              <p:cNvSpPr>
                <a:spLocks noChangeAspect="1"/>
              </p:cNvSpPr>
              <p:nvPr/>
            </p:nvSpPr>
            <p:spPr>
              <a:xfrm>
                <a:off x="920914" y="1392429"/>
                <a:ext cx="1267200" cy="1108800"/>
              </a:xfrm>
              <a:prstGeom prst="hexagon">
                <a:avLst/>
              </a:prstGeom>
              <a:solidFill>
                <a:schemeClr val="accent1">
                  <a:lumMod val="75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300" dirty="0">
                    <a:solidFill>
                      <a:schemeClr val="tx1"/>
                    </a:solidFill>
                    <a:latin typeface="Gill Sans"/>
                    <a:cs typeface="Gill Sans"/>
                  </a:rPr>
                  <a:t>External account-ability</a:t>
                </a:r>
              </a:p>
            </p:txBody>
          </p:sp>
          <p:sp>
            <p:nvSpPr>
              <p:cNvPr id="31" name="Oval 30"/>
              <p:cNvSpPr>
                <a:spLocks noChangeAspect="1"/>
              </p:cNvSpPr>
              <p:nvPr/>
            </p:nvSpPr>
            <p:spPr>
              <a:xfrm>
                <a:off x="999612" y="1199574"/>
                <a:ext cx="359997" cy="35214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solidFill>
                      <a:srgbClr val="000000"/>
                    </a:solidFill>
                    <a:latin typeface="Gill Sans"/>
                    <a:cs typeface="Gill Sans"/>
                  </a:rPr>
                  <a:t>8</a:t>
                </a:r>
              </a:p>
            </p:txBody>
          </p:sp>
        </p:grpSp>
        <p:grpSp>
          <p:nvGrpSpPr>
            <p:cNvPr id="35" name="Group 34"/>
            <p:cNvGrpSpPr/>
            <p:nvPr/>
          </p:nvGrpSpPr>
          <p:grpSpPr>
            <a:xfrm>
              <a:off x="1255956" y="1297059"/>
              <a:ext cx="1267200" cy="1306532"/>
              <a:chOff x="-171472" y="1276460"/>
              <a:chExt cx="1267200" cy="1306532"/>
            </a:xfrm>
          </p:grpSpPr>
          <p:sp>
            <p:nvSpPr>
              <p:cNvPr id="36" name="Hexagon 35"/>
              <p:cNvSpPr>
                <a:spLocks noChangeAspect="1"/>
              </p:cNvSpPr>
              <p:nvPr/>
            </p:nvSpPr>
            <p:spPr>
              <a:xfrm>
                <a:off x="-171472" y="1474192"/>
                <a:ext cx="1267200" cy="1108800"/>
              </a:xfrm>
              <a:prstGeom prst="hexagon">
                <a:avLst/>
              </a:prstGeom>
              <a:solidFill>
                <a:schemeClr val="bg1"/>
              </a:solidFill>
              <a:ln w="28575"/>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300" dirty="0">
                    <a:solidFill>
                      <a:schemeClr val="tx1"/>
                    </a:solidFill>
                    <a:latin typeface="Gill Sans"/>
                    <a:cs typeface="Gill Sans"/>
                  </a:rPr>
                  <a:t>Lab</a:t>
                </a:r>
              </a:p>
            </p:txBody>
          </p:sp>
          <p:sp>
            <p:nvSpPr>
              <p:cNvPr id="37" name="Oval 36"/>
              <p:cNvSpPr>
                <a:spLocks noChangeAspect="1"/>
              </p:cNvSpPr>
              <p:nvPr/>
            </p:nvSpPr>
            <p:spPr>
              <a:xfrm>
                <a:off x="-78210" y="1276460"/>
                <a:ext cx="359997" cy="35214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300" b="1" dirty="0">
                    <a:solidFill>
                      <a:srgbClr val="000000"/>
                    </a:solidFill>
                    <a:latin typeface="Gill Sans"/>
                    <a:cs typeface="Gill Sans"/>
                  </a:rPr>
                  <a:t>2</a:t>
                </a:r>
              </a:p>
            </p:txBody>
          </p:sp>
        </p:grpSp>
        <p:grpSp>
          <p:nvGrpSpPr>
            <p:cNvPr id="38" name="Group 37"/>
            <p:cNvGrpSpPr/>
            <p:nvPr/>
          </p:nvGrpSpPr>
          <p:grpSpPr>
            <a:xfrm>
              <a:off x="5203198" y="1225577"/>
              <a:ext cx="1267200" cy="1343672"/>
              <a:chOff x="920914" y="1225577"/>
              <a:chExt cx="1267200" cy="1343672"/>
            </a:xfrm>
          </p:grpSpPr>
          <p:sp>
            <p:nvSpPr>
              <p:cNvPr id="39" name="Hexagon 38"/>
              <p:cNvSpPr>
                <a:spLocks noChangeAspect="1"/>
              </p:cNvSpPr>
              <p:nvPr/>
            </p:nvSpPr>
            <p:spPr>
              <a:xfrm>
                <a:off x="920914" y="1460449"/>
                <a:ext cx="1267200" cy="1108800"/>
              </a:xfrm>
              <a:prstGeom prst="hexagon">
                <a:avLst/>
              </a:prstGeom>
              <a:solidFill>
                <a:schemeClr val="accent1">
                  <a:lumMod val="75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300" dirty="0">
                    <a:solidFill>
                      <a:schemeClr val="tx1"/>
                    </a:solidFill>
                    <a:latin typeface="Gill Sans"/>
                    <a:cs typeface="Gill Sans"/>
                  </a:rPr>
                  <a:t>Set-up </a:t>
                </a:r>
                <a:r>
                  <a:rPr lang="en-US" sz="1300" dirty="0" smtClean="0">
                    <a:solidFill>
                      <a:schemeClr val="tx1"/>
                    </a:solidFill>
                    <a:latin typeface="Gill Sans"/>
                    <a:cs typeface="Gill Sans"/>
                  </a:rPr>
                  <a:t>institutional </a:t>
                </a:r>
                <a:r>
                  <a:rPr lang="en-US" sz="1300" dirty="0">
                    <a:solidFill>
                      <a:schemeClr val="tx1"/>
                    </a:solidFill>
                    <a:latin typeface="Gill Sans"/>
                    <a:cs typeface="Gill Sans"/>
                  </a:rPr>
                  <a:t>arrangements</a:t>
                </a:r>
              </a:p>
            </p:txBody>
          </p:sp>
          <p:sp>
            <p:nvSpPr>
              <p:cNvPr id="40" name="Oval 39"/>
              <p:cNvSpPr>
                <a:spLocks noChangeAspect="1"/>
              </p:cNvSpPr>
              <p:nvPr/>
            </p:nvSpPr>
            <p:spPr>
              <a:xfrm>
                <a:off x="1030028" y="1225577"/>
                <a:ext cx="359997" cy="35214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300" b="1" dirty="0">
                    <a:solidFill>
                      <a:srgbClr val="000000"/>
                    </a:solidFill>
                    <a:latin typeface="Gill Sans"/>
                    <a:cs typeface="Gill Sans"/>
                  </a:rPr>
                  <a:t>5</a:t>
                </a:r>
              </a:p>
            </p:txBody>
          </p:sp>
        </p:grpSp>
        <p:sp>
          <p:nvSpPr>
            <p:cNvPr id="41" name="Chevron 40"/>
            <p:cNvSpPr/>
            <p:nvPr/>
          </p:nvSpPr>
          <p:spPr>
            <a:xfrm>
              <a:off x="1736939" y="3263465"/>
              <a:ext cx="1270000" cy="391584"/>
            </a:xfrm>
            <a:prstGeom prst="chevron">
              <a:avLst/>
            </a:prstGeom>
            <a:solidFill>
              <a:schemeClr val="bg1"/>
            </a:solidFill>
            <a:ln w="28575"/>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300" dirty="0">
                  <a:solidFill>
                    <a:schemeClr val="tx1"/>
                  </a:solidFill>
                  <a:latin typeface="Gill Sans"/>
                  <a:cs typeface="Gill Sans"/>
                </a:rPr>
                <a:t>Pre-lab</a:t>
              </a:r>
            </a:p>
            <a:p>
              <a:pPr algn="ctr"/>
              <a:r>
                <a:rPr lang="en-US" sz="1300" dirty="0" smtClean="0">
                  <a:solidFill>
                    <a:schemeClr val="tx1"/>
                  </a:solidFill>
                  <a:latin typeface="Gill Sans"/>
                  <a:cs typeface="Gill Sans"/>
                </a:rPr>
                <a:t>Scoping</a:t>
              </a:r>
              <a:endParaRPr lang="en-US" sz="1300" dirty="0">
                <a:solidFill>
                  <a:schemeClr val="tx1"/>
                </a:solidFill>
                <a:latin typeface="Gill Sans"/>
                <a:cs typeface="Gill Sans"/>
              </a:endParaRPr>
            </a:p>
          </p:txBody>
        </p:sp>
        <p:sp>
          <p:nvSpPr>
            <p:cNvPr id="43" name="Chevron 42"/>
            <p:cNvSpPr/>
            <p:nvPr/>
          </p:nvSpPr>
          <p:spPr>
            <a:xfrm>
              <a:off x="2905838" y="3263465"/>
              <a:ext cx="1270000" cy="391584"/>
            </a:xfrm>
            <a:prstGeom prst="chevron">
              <a:avLst/>
            </a:prstGeom>
            <a:solidFill>
              <a:schemeClr val="bg1"/>
            </a:solidFill>
            <a:ln w="28575"/>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300" dirty="0">
                  <a:solidFill>
                    <a:schemeClr val="tx1"/>
                  </a:solidFill>
                  <a:latin typeface="Gill Sans"/>
                  <a:cs typeface="Gill Sans"/>
                </a:rPr>
                <a:t>Lab</a:t>
              </a:r>
            </a:p>
          </p:txBody>
        </p:sp>
        <p:sp>
          <p:nvSpPr>
            <p:cNvPr id="44" name="Chevron 43"/>
            <p:cNvSpPr/>
            <p:nvPr/>
          </p:nvSpPr>
          <p:spPr>
            <a:xfrm>
              <a:off x="4047197" y="3252491"/>
              <a:ext cx="1270000" cy="391584"/>
            </a:xfrm>
            <a:prstGeom prst="chevron">
              <a:avLst/>
            </a:prstGeom>
            <a:solidFill>
              <a:srgbClr val="FFC000"/>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300" dirty="0">
                  <a:solidFill>
                    <a:schemeClr val="tx1"/>
                  </a:solidFill>
                  <a:latin typeface="Gill Sans"/>
                  <a:cs typeface="Gill Sans"/>
                </a:rPr>
                <a:t>Post lab</a:t>
              </a:r>
            </a:p>
          </p:txBody>
        </p:sp>
        <p:cxnSp>
          <p:nvCxnSpPr>
            <p:cNvPr id="50" name="Straight Connector 49"/>
            <p:cNvCxnSpPr>
              <a:stCxn id="36" idx="2"/>
            </p:cNvCxnSpPr>
            <p:nvPr/>
          </p:nvCxnSpPr>
          <p:spPr>
            <a:xfrm flipH="1">
              <a:off x="544177" y="2603593"/>
              <a:ext cx="1004990" cy="506670"/>
            </a:xfrm>
            <a:prstGeom prst="line">
              <a:avLst/>
            </a:prstGeom>
            <a:ln w="28575">
              <a:prstDash val="dashDot"/>
            </a:ln>
          </p:spPr>
          <p:style>
            <a:lnRef idx="1">
              <a:schemeClr val="accent6"/>
            </a:lnRef>
            <a:fillRef idx="0">
              <a:schemeClr val="accent6"/>
            </a:fillRef>
            <a:effectRef idx="0">
              <a:schemeClr val="accent6"/>
            </a:effectRef>
            <a:fontRef idx="minor">
              <a:schemeClr val="tx1"/>
            </a:fontRef>
          </p:style>
        </p:cxnSp>
        <p:sp>
          <p:nvSpPr>
            <p:cNvPr id="55" name="TextBox 54"/>
            <p:cNvSpPr txBox="1"/>
            <p:nvPr/>
          </p:nvSpPr>
          <p:spPr>
            <a:xfrm>
              <a:off x="1222042" y="2941142"/>
              <a:ext cx="2684605" cy="282029"/>
            </a:xfrm>
            <a:prstGeom prst="rect">
              <a:avLst/>
            </a:prstGeom>
            <a:noFill/>
          </p:spPr>
          <p:txBody>
            <a:bodyPr wrap="square" rtlCol="0">
              <a:spAutoFit/>
            </a:bodyPr>
            <a:lstStyle/>
            <a:p>
              <a:pPr algn="ctr"/>
              <a:r>
                <a:rPr lang="en-US" sz="1300" i="1" dirty="0">
                  <a:latin typeface="Gill Sans"/>
                  <a:cs typeface="Gill Sans"/>
                </a:rPr>
                <a:t>Processes of the lab phase</a:t>
              </a:r>
            </a:p>
          </p:txBody>
        </p:sp>
      </p:grpSp>
      <p:sp>
        <p:nvSpPr>
          <p:cNvPr id="52" name="Chevron 51"/>
          <p:cNvSpPr/>
          <p:nvPr/>
        </p:nvSpPr>
        <p:spPr>
          <a:xfrm>
            <a:off x="688838" y="4533883"/>
            <a:ext cx="1244644" cy="405966"/>
          </a:xfrm>
          <a:prstGeom prst="chevron">
            <a:avLst/>
          </a:prstGeom>
          <a:solidFill>
            <a:schemeClr val="bg1"/>
          </a:solidFill>
          <a:ln w="28575"/>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300" dirty="0">
                <a:solidFill>
                  <a:schemeClr val="tx1"/>
                </a:solidFill>
                <a:latin typeface="Gill Sans"/>
                <a:cs typeface="Gill Sans"/>
              </a:rPr>
              <a:t>Proposal</a:t>
            </a:r>
          </a:p>
        </p:txBody>
      </p:sp>
      <p:sp>
        <p:nvSpPr>
          <p:cNvPr id="49" name="Hexagon 48"/>
          <p:cNvSpPr>
            <a:spLocks noChangeAspect="1"/>
          </p:cNvSpPr>
          <p:nvPr/>
        </p:nvSpPr>
        <p:spPr>
          <a:xfrm>
            <a:off x="2725741" y="2678969"/>
            <a:ext cx="1241900" cy="1149525"/>
          </a:xfrm>
          <a:prstGeom prst="hexagon">
            <a:avLst/>
          </a:prstGeom>
          <a:solidFill>
            <a:schemeClr val="bg1"/>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300" dirty="0" smtClean="0">
                <a:solidFill>
                  <a:schemeClr val="tx1"/>
                </a:solidFill>
                <a:latin typeface="Gill Sans"/>
                <a:cs typeface="Gill Sans"/>
              </a:rPr>
              <a:t>Launch</a:t>
            </a:r>
            <a:endParaRPr lang="en-US" sz="1300" dirty="0">
              <a:solidFill>
                <a:schemeClr val="tx1"/>
              </a:solidFill>
              <a:latin typeface="Gill Sans"/>
              <a:cs typeface="Gill Sans"/>
            </a:endParaRPr>
          </a:p>
        </p:txBody>
      </p:sp>
      <p:sp>
        <p:nvSpPr>
          <p:cNvPr id="51" name="Oval 50"/>
          <p:cNvSpPr>
            <a:spLocks noChangeAspect="1"/>
          </p:cNvSpPr>
          <p:nvPr/>
        </p:nvSpPr>
        <p:spPr>
          <a:xfrm>
            <a:off x="2825684" y="2483284"/>
            <a:ext cx="352810" cy="36507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300" b="1" dirty="0">
                <a:solidFill>
                  <a:srgbClr val="000000"/>
                </a:solidFill>
                <a:latin typeface="Gill Sans"/>
                <a:cs typeface="Gill Sans"/>
              </a:rPr>
              <a:t>3</a:t>
            </a:r>
          </a:p>
        </p:txBody>
      </p:sp>
      <p:sp>
        <p:nvSpPr>
          <p:cNvPr id="47" name="Oval Callout 46"/>
          <p:cNvSpPr/>
          <p:nvPr/>
        </p:nvSpPr>
        <p:spPr>
          <a:xfrm>
            <a:off x="2194547" y="2426012"/>
            <a:ext cx="2922129" cy="1922657"/>
          </a:xfrm>
          <a:prstGeom prst="wedgeEllipseCallout">
            <a:avLst>
              <a:gd name="adj1" fmla="val -36847"/>
              <a:gd name="adj2" fmla="val 61938"/>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600" b="1" dirty="0" smtClean="0"/>
              <a:t>Inputs and comments received was used to develop the scoping document for the Lab</a:t>
            </a:r>
            <a:endParaRPr lang="en-ZA" sz="1600" b="1" dirty="0"/>
          </a:p>
        </p:txBody>
      </p:sp>
      <p:sp>
        <p:nvSpPr>
          <p:cNvPr id="4" name="Slide Number Placeholder 3"/>
          <p:cNvSpPr>
            <a:spLocks noGrp="1"/>
          </p:cNvSpPr>
          <p:nvPr>
            <p:ph type="sldNum" sz="quarter" idx="12"/>
          </p:nvPr>
        </p:nvSpPr>
        <p:spPr/>
        <p:txBody>
          <a:bodyPr/>
          <a:lstStyle/>
          <a:p>
            <a:fld id="{F09BCC2C-6D99-465D-8D5C-A2F1FFA3E03B}" type="slidenum">
              <a:rPr lang="en-ZA" smtClean="0"/>
              <a:pPr/>
              <a:t>4</a:t>
            </a:fld>
            <a:endParaRPr lang="en-ZA"/>
          </a:p>
        </p:txBody>
      </p:sp>
    </p:spTree>
    <p:extLst>
      <p:ext uri="{BB962C8B-B14F-4D97-AF65-F5344CB8AC3E}">
        <p14:creationId xmlns:p14="http://schemas.microsoft.com/office/powerpoint/2010/main" xmlns="" val="2374601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7" grpId="1" animBg="1"/>
      <p:bldP spid="47" grpId="2"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900" b="1" dirty="0"/>
              <a:t>What is Operation Phakisa Methodology? </a:t>
            </a:r>
          </a:p>
        </p:txBody>
      </p:sp>
      <p:sp>
        <p:nvSpPr>
          <p:cNvPr id="3" name="Content Placeholder 2"/>
          <p:cNvSpPr>
            <a:spLocks noGrp="1"/>
          </p:cNvSpPr>
          <p:nvPr>
            <p:ph idx="1"/>
          </p:nvPr>
        </p:nvSpPr>
        <p:spPr/>
        <p:txBody>
          <a:bodyPr>
            <a:normAutofit/>
          </a:bodyPr>
          <a:lstStyle/>
          <a:p>
            <a:pPr marL="0" indent="0">
              <a:buNone/>
            </a:pPr>
            <a:r>
              <a:rPr lang="en-ZA" sz="2000" b="1" dirty="0" smtClean="0"/>
              <a:t>How far are we in implementing the methodology?</a:t>
            </a:r>
            <a:endParaRPr lang="en-ZA" sz="2000" b="1" dirty="0"/>
          </a:p>
        </p:txBody>
      </p:sp>
      <p:grpSp>
        <p:nvGrpSpPr>
          <p:cNvPr id="58" name="Group 57"/>
          <p:cNvGrpSpPr/>
          <p:nvPr/>
        </p:nvGrpSpPr>
        <p:grpSpPr>
          <a:xfrm>
            <a:off x="161947" y="1864201"/>
            <a:ext cx="8718409" cy="3076826"/>
            <a:chOff x="-79284" y="687227"/>
            <a:chExt cx="8896014" cy="2967822"/>
          </a:xfrm>
        </p:grpSpPr>
        <p:cxnSp>
          <p:nvCxnSpPr>
            <p:cNvPr id="46" name="Straight Connector 45"/>
            <p:cNvCxnSpPr>
              <a:stCxn id="36" idx="1"/>
            </p:cNvCxnSpPr>
            <p:nvPr/>
          </p:nvCxnSpPr>
          <p:spPr>
            <a:xfrm>
              <a:off x="2229930" y="2603593"/>
              <a:ext cx="1087046" cy="572811"/>
            </a:xfrm>
            <a:prstGeom prst="line">
              <a:avLst/>
            </a:prstGeom>
            <a:ln w="28575">
              <a:prstDash val="dashDot"/>
            </a:ln>
          </p:spPr>
          <p:style>
            <a:lnRef idx="1">
              <a:schemeClr val="accent6"/>
            </a:lnRef>
            <a:fillRef idx="0">
              <a:schemeClr val="accent6"/>
            </a:fillRef>
            <a:effectRef idx="0">
              <a:schemeClr val="accent6"/>
            </a:effectRef>
            <a:fontRef idx="minor">
              <a:schemeClr val="tx1"/>
            </a:fontRef>
          </p:style>
        </p:cxnSp>
        <p:grpSp>
          <p:nvGrpSpPr>
            <p:cNvPr id="19" name="Group 18"/>
            <p:cNvGrpSpPr/>
            <p:nvPr/>
          </p:nvGrpSpPr>
          <p:grpSpPr>
            <a:xfrm>
              <a:off x="-79284" y="1320608"/>
              <a:ext cx="1267200" cy="1304123"/>
              <a:chOff x="-79284" y="1320608"/>
              <a:chExt cx="1267200" cy="1304123"/>
            </a:xfrm>
          </p:grpSpPr>
          <p:sp>
            <p:nvSpPr>
              <p:cNvPr id="6" name="Hexagon 5"/>
              <p:cNvSpPr>
                <a:spLocks noChangeAspect="1"/>
              </p:cNvSpPr>
              <p:nvPr/>
            </p:nvSpPr>
            <p:spPr>
              <a:xfrm>
                <a:off x="-79284" y="1515931"/>
                <a:ext cx="1267200" cy="1108800"/>
              </a:xfrm>
              <a:prstGeom prst="hexagon">
                <a:avLst/>
              </a:prstGeom>
              <a:solidFill>
                <a:schemeClr val="bg1"/>
              </a:solidFill>
              <a:ln w="28575"/>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300" dirty="0">
                    <a:solidFill>
                      <a:schemeClr val="tx1"/>
                    </a:solidFill>
                    <a:latin typeface="Gill Sans"/>
                    <a:cs typeface="Gill Sans"/>
                  </a:rPr>
                  <a:t>Strategic Direction</a:t>
                </a:r>
              </a:p>
            </p:txBody>
          </p:sp>
          <p:sp>
            <p:nvSpPr>
              <p:cNvPr id="8" name="Oval 7"/>
              <p:cNvSpPr>
                <a:spLocks noChangeAspect="1"/>
              </p:cNvSpPr>
              <p:nvPr/>
            </p:nvSpPr>
            <p:spPr>
              <a:xfrm>
                <a:off x="4710" y="1320608"/>
                <a:ext cx="359997" cy="35214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300" b="1" dirty="0">
                    <a:solidFill>
                      <a:srgbClr val="000000"/>
                    </a:solidFill>
                    <a:latin typeface="Gill Sans"/>
                    <a:cs typeface="Gill Sans"/>
                  </a:rPr>
                  <a:t>1</a:t>
                </a:r>
              </a:p>
            </p:txBody>
          </p:sp>
        </p:grpSp>
        <p:grpSp>
          <p:nvGrpSpPr>
            <p:cNvPr id="20" name="Group 19"/>
            <p:cNvGrpSpPr/>
            <p:nvPr/>
          </p:nvGrpSpPr>
          <p:grpSpPr>
            <a:xfrm>
              <a:off x="3853319" y="1262240"/>
              <a:ext cx="1267200" cy="1328972"/>
              <a:chOff x="998463" y="1261472"/>
              <a:chExt cx="1267200" cy="1328972"/>
            </a:xfrm>
          </p:grpSpPr>
          <p:sp>
            <p:nvSpPr>
              <p:cNvPr id="21" name="Hexagon 20"/>
              <p:cNvSpPr>
                <a:spLocks noChangeAspect="1"/>
              </p:cNvSpPr>
              <p:nvPr/>
            </p:nvSpPr>
            <p:spPr>
              <a:xfrm>
                <a:off x="998463" y="1481644"/>
                <a:ext cx="1267200" cy="1108800"/>
              </a:xfrm>
              <a:prstGeom prst="hexagon">
                <a:avLst/>
              </a:prstGeom>
              <a:solidFill>
                <a:srgbClr val="FFC000"/>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300" dirty="0" smtClean="0">
                    <a:solidFill>
                      <a:schemeClr val="tx1"/>
                    </a:solidFill>
                    <a:latin typeface="Gill Sans"/>
                    <a:cs typeface="Gill Sans"/>
                  </a:rPr>
                  <a:t>Open </a:t>
                </a:r>
                <a:r>
                  <a:rPr lang="en-US" sz="1300" dirty="0">
                    <a:solidFill>
                      <a:schemeClr val="tx1"/>
                    </a:solidFill>
                    <a:latin typeface="Gill Sans"/>
                    <a:cs typeface="Gill Sans"/>
                  </a:rPr>
                  <a:t>Day</a:t>
                </a:r>
              </a:p>
            </p:txBody>
          </p:sp>
          <p:sp>
            <p:nvSpPr>
              <p:cNvPr id="22" name="Oval 21"/>
              <p:cNvSpPr>
                <a:spLocks noChangeAspect="1"/>
              </p:cNvSpPr>
              <p:nvPr/>
            </p:nvSpPr>
            <p:spPr>
              <a:xfrm>
                <a:off x="1051791" y="1261472"/>
                <a:ext cx="359998" cy="35214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300" b="1" dirty="0" smtClean="0">
                    <a:solidFill>
                      <a:srgbClr val="000000"/>
                    </a:solidFill>
                    <a:latin typeface="Gill Sans"/>
                    <a:cs typeface="Gill Sans"/>
                  </a:rPr>
                  <a:t>4</a:t>
                </a:r>
                <a:endParaRPr lang="en-US" sz="1300" b="1" dirty="0">
                  <a:solidFill>
                    <a:srgbClr val="000000"/>
                  </a:solidFill>
                  <a:latin typeface="Gill Sans"/>
                  <a:cs typeface="Gill Sans"/>
                </a:endParaRPr>
              </a:p>
            </p:txBody>
          </p:sp>
        </p:grpSp>
        <p:grpSp>
          <p:nvGrpSpPr>
            <p:cNvPr id="23" name="Group 22"/>
            <p:cNvGrpSpPr/>
            <p:nvPr/>
          </p:nvGrpSpPr>
          <p:grpSpPr>
            <a:xfrm>
              <a:off x="6329928" y="687227"/>
              <a:ext cx="1267200" cy="1250495"/>
              <a:chOff x="853312" y="1338537"/>
              <a:chExt cx="1267200" cy="1250495"/>
            </a:xfrm>
          </p:grpSpPr>
          <p:sp>
            <p:nvSpPr>
              <p:cNvPr id="24" name="Hexagon 23"/>
              <p:cNvSpPr>
                <a:spLocks noChangeAspect="1"/>
              </p:cNvSpPr>
              <p:nvPr/>
            </p:nvSpPr>
            <p:spPr>
              <a:xfrm>
                <a:off x="853312" y="1480232"/>
                <a:ext cx="1267200" cy="1108800"/>
              </a:xfrm>
              <a:prstGeom prst="hexagon">
                <a:avLst/>
              </a:prstGeom>
              <a:solidFill>
                <a:schemeClr val="accent1">
                  <a:lumMod val="75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300" dirty="0">
                    <a:solidFill>
                      <a:schemeClr val="tx1"/>
                    </a:solidFill>
                    <a:latin typeface="Gill Sans"/>
                    <a:cs typeface="Gill Sans"/>
                  </a:rPr>
                  <a:t>Monitoring</a:t>
                </a:r>
              </a:p>
            </p:txBody>
          </p:sp>
          <p:sp>
            <p:nvSpPr>
              <p:cNvPr id="25" name="Oval 24"/>
              <p:cNvSpPr>
                <a:spLocks noChangeAspect="1"/>
              </p:cNvSpPr>
              <p:nvPr/>
            </p:nvSpPr>
            <p:spPr>
              <a:xfrm>
                <a:off x="988111" y="1338537"/>
                <a:ext cx="359997" cy="35214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solidFill>
                      <a:srgbClr val="000000"/>
                    </a:solidFill>
                    <a:latin typeface="Gill Sans"/>
                    <a:cs typeface="Gill Sans"/>
                  </a:rPr>
                  <a:t>6</a:t>
                </a:r>
              </a:p>
            </p:txBody>
          </p:sp>
        </p:grpSp>
        <p:grpSp>
          <p:nvGrpSpPr>
            <p:cNvPr id="26" name="Group 25"/>
            <p:cNvGrpSpPr/>
            <p:nvPr/>
          </p:nvGrpSpPr>
          <p:grpSpPr>
            <a:xfrm>
              <a:off x="6361028" y="1923022"/>
              <a:ext cx="1267200" cy="1188599"/>
              <a:chOff x="884412" y="1417712"/>
              <a:chExt cx="1267200" cy="1188599"/>
            </a:xfrm>
          </p:grpSpPr>
          <p:sp>
            <p:nvSpPr>
              <p:cNvPr id="27" name="Hexagon 26"/>
              <p:cNvSpPr>
                <a:spLocks noChangeAspect="1"/>
              </p:cNvSpPr>
              <p:nvPr/>
            </p:nvSpPr>
            <p:spPr>
              <a:xfrm>
                <a:off x="884412" y="1497511"/>
                <a:ext cx="1267200" cy="1108800"/>
              </a:xfrm>
              <a:prstGeom prst="hexagon">
                <a:avLst/>
              </a:prstGeom>
              <a:solidFill>
                <a:schemeClr val="accent1">
                  <a:lumMod val="75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300" dirty="0">
                    <a:solidFill>
                      <a:schemeClr val="tx1"/>
                    </a:solidFill>
                    <a:latin typeface="Gill Sans"/>
                    <a:cs typeface="Gill Sans"/>
                  </a:rPr>
                  <a:t>Delivery</a:t>
                </a:r>
              </a:p>
            </p:txBody>
          </p:sp>
          <p:sp>
            <p:nvSpPr>
              <p:cNvPr id="28" name="Oval 27"/>
              <p:cNvSpPr>
                <a:spLocks noChangeAspect="1"/>
              </p:cNvSpPr>
              <p:nvPr/>
            </p:nvSpPr>
            <p:spPr>
              <a:xfrm>
                <a:off x="988111" y="1417712"/>
                <a:ext cx="359997" cy="35214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300" b="1" dirty="0" smtClean="0">
                    <a:solidFill>
                      <a:srgbClr val="000000"/>
                    </a:solidFill>
                    <a:latin typeface="Gill Sans"/>
                    <a:cs typeface="Gill Sans"/>
                  </a:rPr>
                  <a:t>7</a:t>
                </a:r>
                <a:endParaRPr lang="en-US" sz="1300" b="1" dirty="0">
                  <a:solidFill>
                    <a:srgbClr val="000000"/>
                  </a:solidFill>
                  <a:latin typeface="Gill Sans"/>
                  <a:cs typeface="Gill Sans"/>
                </a:endParaRPr>
              </a:p>
            </p:txBody>
          </p:sp>
        </p:grpSp>
        <p:grpSp>
          <p:nvGrpSpPr>
            <p:cNvPr id="29" name="Group 28"/>
            <p:cNvGrpSpPr/>
            <p:nvPr/>
          </p:nvGrpSpPr>
          <p:grpSpPr>
            <a:xfrm>
              <a:off x="7549530" y="1220173"/>
              <a:ext cx="1267200" cy="1301655"/>
              <a:chOff x="920914" y="1199574"/>
              <a:chExt cx="1267200" cy="1301655"/>
            </a:xfrm>
          </p:grpSpPr>
          <p:sp>
            <p:nvSpPr>
              <p:cNvPr id="30" name="Hexagon 29"/>
              <p:cNvSpPr>
                <a:spLocks noChangeAspect="1"/>
              </p:cNvSpPr>
              <p:nvPr/>
            </p:nvSpPr>
            <p:spPr>
              <a:xfrm>
                <a:off x="920914" y="1392429"/>
                <a:ext cx="1267200" cy="1108800"/>
              </a:xfrm>
              <a:prstGeom prst="hexagon">
                <a:avLst/>
              </a:prstGeom>
              <a:solidFill>
                <a:schemeClr val="accent1">
                  <a:lumMod val="75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300" dirty="0">
                    <a:solidFill>
                      <a:schemeClr val="tx1"/>
                    </a:solidFill>
                    <a:latin typeface="Gill Sans"/>
                    <a:cs typeface="Gill Sans"/>
                  </a:rPr>
                  <a:t>External account-ability</a:t>
                </a:r>
              </a:p>
            </p:txBody>
          </p:sp>
          <p:sp>
            <p:nvSpPr>
              <p:cNvPr id="31" name="Oval 30"/>
              <p:cNvSpPr>
                <a:spLocks noChangeAspect="1"/>
              </p:cNvSpPr>
              <p:nvPr/>
            </p:nvSpPr>
            <p:spPr>
              <a:xfrm>
                <a:off x="999612" y="1199574"/>
                <a:ext cx="359997" cy="35214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solidFill>
                      <a:srgbClr val="000000"/>
                    </a:solidFill>
                    <a:latin typeface="Gill Sans"/>
                    <a:cs typeface="Gill Sans"/>
                  </a:rPr>
                  <a:t>8</a:t>
                </a:r>
              </a:p>
            </p:txBody>
          </p:sp>
        </p:grpSp>
        <p:grpSp>
          <p:nvGrpSpPr>
            <p:cNvPr id="35" name="Group 34"/>
            <p:cNvGrpSpPr/>
            <p:nvPr/>
          </p:nvGrpSpPr>
          <p:grpSpPr>
            <a:xfrm>
              <a:off x="1255956" y="1297059"/>
              <a:ext cx="1267200" cy="1306532"/>
              <a:chOff x="-171472" y="1276460"/>
              <a:chExt cx="1267200" cy="1306532"/>
            </a:xfrm>
          </p:grpSpPr>
          <p:sp>
            <p:nvSpPr>
              <p:cNvPr id="36" name="Hexagon 35"/>
              <p:cNvSpPr>
                <a:spLocks noChangeAspect="1"/>
              </p:cNvSpPr>
              <p:nvPr/>
            </p:nvSpPr>
            <p:spPr>
              <a:xfrm>
                <a:off x="-171472" y="1474192"/>
                <a:ext cx="1267200" cy="1108800"/>
              </a:xfrm>
              <a:prstGeom prst="hexagon">
                <a:avLst/>
              </a:prstGeom>
              <a:solidFill>
                <a:schemeClr val="bg1"/>
              </a:solidFill>
              <a:ln w="28575"/>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300" dirty="0">
                    <a:solidFill>
                      <a:schemeClr val="tx1"/>
                    </a:solidFill>
                    <a:latin typeface="Gill Sans"/>
                    <a:cs typeface="Gill Sans"/>
                  </a:rPr>
                  <a:t>Lab</a:t>
                </a:r>
              </a:p>
            </p:txBody>
          </p:sp>
          <p:sp>
            <p:nvSpPr>
              <p:cNvPr id="37" name="Oval 36"/>
              <p:cNvSpPr>
                <a:spLocks noChangeAspect="1"/>
              </p:cNvSpPr>
              <p:nvPr/>
            </p:nvSpPr>
            <p:spPr>
              <a:xfrm>
                <a:off x="-78210" y="1276460"/>
                <a:ext cx="359997" cy="35214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300" b="1" dirty="0">
                    <a:solidFill>
                      <a:srgbClr val="000000"/>
                    </a:solidFill>
                    <a:latin typeface="Gill Sans"/>
                    <a:cs typeface="Gill Sans"/>
                  </a:rPr>
                  <a:t>2</a:t>
                </a:r>
              </a:p>
            </p:txBody>
          </p:sp>
        </p:grpSp>
        <p:grpSp>
          <p:nvGrpSpPr>
            <p:cNvPr id="38" name="Group 37"/>
            <p:cNvGrpSpPr/>
            <p:nvPr/>
          </p:nvGrpSpPr>
          <p:grpSpPr>
            <a:xfrm>
              <a:off x="5203198" y="1225577"/>
              <a:ext cx="1267200" cy="1343672"/>
              <a:chOff x="920914" y="1225577"/>
              <a:chExt cx="1267200" cy="1343672"/>
            </a:xfrm>
          </p:grpSpPr>
          <p:sp>
            <p:nvSpPr>
              <p:cNvPr id="39" name="Hexagon 38"/>
              <p:cNvSpPr>
                <a:spLocks noChangeAspect="1"/>
              </p:cNvSpPr>
              <p:nvPr/>
            </p:nvSpPr>
            <p:spPr>
              <a:xfrm>
                <a:off x="920914" y="1460449"/>
                <a:ext cx="1267200" cy="1108800"/>
              </a:xfrm>
              <a:prstGeom prst="hexagon">
                <a:avLst/>
              </a:prstGeom>
              <a:solidFill>
                <a:schemeClr val="accent1">
                  <a:lumMod val="75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300" dirty="0">
                    <a:solidFill>
                      <a:schemeClr val="tx1"/>
                    </a:solidFill>
                    <a:latin typeface="Gill Sans"/>
                    <a:cs typeface="Gill Sans"/>
                  </a:rPr>
                  <a:t>Set-up </a:t>
                </a:r>
                <a:r>
                  <a:rPr lang="en-US" sz="1300" dirty="0" smtClean="0">
                    <a:solidFill>
                      <a:schemeClr val="tx1"/>
                    </a:solidFill>
                    <a:latin typeface="Gill Sans"/>
                    <a:cs typeface="Gill Sans"/>
                  </a:rPr>
                  <a:t>institutional </a:t>
                </a:r>
                <a:r>
                  <a:rPr lang="en-US" sz="1300" dirty="0">
                    <a:solidFill>
                      <a:schemeClr val="tx1"/>
                    </a:solidFill>
                    <a:latin typeface="Gill Sans"/>
                    <a:cs typeface="Gill Sans"/>
                  </a:rPr>
                  <a:t>arrangements</a:t>
                </a:r>
              </a:p>
            </p:txBody>
          </p:sp>
          <p:sp>
            <p:nvSpPr>
              <p:cNvPr id="40" name="Oval 39"/>
              <p:cNvSpPr>
                <a:spLocks noChangeAspect="1"/>
              </p:cNvSpPr>
              <p:nvPr/>
            </p:nvSpPr>
            <p:spPr>
              <a:xfrm>
                <a:off x="1030028" y="1225577"/>
                <a:ext cx="359997" cy="35214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300" b="1" dirty="0">
                    <a:solidFill>
                      <a:srgbClr val="000000"/>
                    </a:solidFill>
                    <a:latin typeface="Gill Sans"/>
                    <a:cs typeface="Gill Sans"/>
                  </a:rPr>
                  <a:t>5</a:t>
                </a:r>
              </a:p>
            </p:txBody>
          </p:sp>
        </p:grpSp>
        <p:sp>
          <p:nvSpPr>
            <p:cNvPr id="41" name="Chevron 40"/>
            <p:cNvSpPr/>
            <p:nvPr/>
          </p:nvSpPr>
          <p:spPr>
            <a:xfrm>
              <a:off x="1736939" y="3263465"/>
              <a:ext cx="1270000" cy="391584"/>
            </a:xfrm>
            <a:prstGeom prst="chevron">
              <a:avLst/>
            </a:prstGeom>
            <a:solidFill>
              <a:schemeClr val="bg1"/>
            </a:solidFill>
            <a:ln w="28575"/>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300" dirty="0">
                  <a:solidFill>
                    <a:schemeClr val="tx1"/>
                  </a:solidFill>
                  <a:latin typeface="Gill Sans"/>
                  <a:cs typeface="Gill Sans"/>
                </a:rPr>
                <a:t>Pre-lab</a:t>
              </a:r>
            </a:p>
            <a:p>
              <a:pPr algn="ctr"/>
              <a:r>
                <a:rPr lang="en-US" sz="1300" dirty="0" smtClean="0">
                  <a:solidFill>
                    <a:schemeClr val="tx1"/>
                  </a:solidFill>
                  <a:latin typeface="Gill Sans"/>
                  <a:cs typeface="Gill Sans"/>
                </a:rPr>
                <a:t>Scoping</a:t>
              </a:r>
              <a:endParaRPr lang="en-US" sz="1300" dirty="0">
                <a:solidFill>
                  <a:schemeClr val="tx1"/>
                </a:solidFill>
                <a:latin typeface="Gill Sans"/>
                <a:cs typeface="Gill Sans"/>
              </a:endParaRPr>
            </a:p>
          </p:txBody>
        </p:sp>
        <p:sp>
          <p:nvSpPr>
            <p:cNvPr id="43" name="Chevron 42"/>
            <p:cNvSpPr/>
            <p:nvPr/>
          </p:nvSpPr>
          <p:spPr>
            <a:xfrm>
              <a:off x="2905838" y="3263465"/>
              <a:ext cx="1270000" cy="391584"/>
            </a:xfrm>
            <a:prstGeom prst="chevron">
              <a:avLst/>
            </a:prstGeom>
            <a:solidFill>
              <a:schemeClr val="bg1"/>
            </a:solidFill>
            <a:ln w="28575"/>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300" dirty="0">
                  <a:solidFill>
                    <a:schemeClr val="tx1"/>
                  </a:solidFill>
                  <a:latin typeface="Gill Sans"/>
                  <a:cs typeface="Gill Sans"/>
                </a:rPr>
                <a:t>Lab</a:t>
              </a:r>
            </a:p>
          </p:txBody>
        </p:sp>
        <p:sp>
          <p:nvSpPr>
            <p:cNvPr id="44" name="Chevron 43"/>
            <p:cNvSpPr/>
            <p:nvPr/>
          </p:nvSpPr>
          <p:spPr>
            <a:xfrm>
              <a:off x="4047197" y="3252491"/>
              <a:ext cx="1270000" cy="391584"/>
            </a:xfrm>
            <a:prstGeom prst="chevron">
              <a:avLst/>
            </a:prstGeom>
            <a:solidFill>
              <a:srgbClr val="FFC000"/>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300" dirty="0">
                  <a:solidFill>
                    <a:schemeClr val="tx1"/>
                  </a:solidFill>
                  <a:latin typeface="Gill Sans"/>
                  <a:cs typeface="Gill Sans"/>
                </a:rPr>
                <a:t>Post lab</a:t>
              </a:r>
            </a:p>
          </p:txBody>
        </p:sp>
        <p:cxnSp>
          <p:nvCxnSpPr>
            <p:cNvPr id="50" name="Straight Connector 49"/>
            <p:cNvCxnSpPr>
              <a:stCxn id="36" idx="2"/>
            </p:cNvCxnSpPr>
            <p:nvPr/>
          </p:nvCxnSpPr>
          <p:spPr>
            <a:xfrm flipH="1">
              <a:off x="544177" y="2603593"/>
              <a:ext cx="1004990" cy="506670"/>
            </a:xfrm>
            <a:prstGeom prst="line">
              <a:avLst/>
            </a:prstGeom>
            <a:ln w="28575">
              <a:prstDash val="dashDot"/>
            </a:ln>
          </p:spPr>
          <p:style>
            <a:lnRef idx="1">
              <a:schemeClr val="accent6"/>
            </a:lnRef>
            <a:fillRef idx="0">
              <a:schemeClr val="accent6"/>
            </a:fillRef>
            <a:effectRef idx="0">
              <a:schemeClr val="accent6"/>
            </a:effectRef>
            <a:fontRef idx="minor">
              <a:schemeClr val="tx1"/>
            </a:fontRef>
          </p:style>
        </p:cxnSp>
        <p:sp>
          <p:nvSpPr>
            <p:cNvPr id="55" name="TextBox 54"/>
            <p:cNvSpPr txBox="1"/>
            <p:nvPr/>
          </p:nvSpPr>
          <p:spPr>
            <a:xfrm>
              <a:off x="1222042" y="2941142"/>
              <a:ext cx="2684605" cy="282029"/>
            </a:xfrm>
            <a:prstGeom prst="rect">
              <a:avLst/>
            </a:prstGeom>
            <a:noFill/>
          </p:spPr>
          <p:txBody>
            <a:bodyPr wrap="square" rtlCol="0">
              <a:spAutoFit/>
            </a:bodyPr>
            <a:lstStyle/>
            <a:p>
              <a:pPr algn="ctr"/>
              <a:r>
                <a:rPr lang="en-US" sz="1300" i="1" dirty="0">
                  <a:latin typeface="Gill Sans"/>
                  <a:cs typeface="Gill Sans"/>
                </a:rPr>
                <a:t>Processes of the lab phase</a:t>
              </a:r>
            </a:p>
          </p:txBody>
        </p:sp>
      </p:grpSp>
      <p:sp>
        <p:nvSpPr>
          <p:cNvPr id="52" name="Chevron 51"/>
          <p:cNvSpPr/>
          <p:nvPr/>
        </p:nvSpPr>
        <p:spPr>
          <a:xfrm>
            <a:off x="688838" y="4533883"/>
            <a:ext cx="1244644" cy="405966"/>
          </a:xfrm>
          <a:prstGeom prst="chevron">
            <a:avLst/>
          </a:prstGeom>
          <a:solidFill>
            <a:schemeClr val="bg1"/>
          </a:solidFill>
          <a:ln w="28575"/>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300" dirty="0">
                <a:solidFill>
                  <a:schemeClr val="tx1"/>
                </a:solidFill>
                <a:latin typeface="Gill Sans"/>
                <a:cs typeface="Gill Sans"/>
              </a:rPr>
              <a:t>Proposal</a:t>
            </a:r>
          </a:p>
        </p:txBody>
      </p:sp>
      <p:sp>
        <p:nvSpPr>
          <p:cNvPr id="49" name="Hexagon 48"/>
          <p:cNvSpPr>
            <a:spLocks noChangeAspect="1"/>
          </p:cNvSpPr>
          <p:nvPr/>
        </p:nvSpPr>
        <p:spPr>
          <a:xfrm>
            <a:off x="2725741" y="2678969"/>
            <a:ext cx="1241900" cy="1149525"/>
          </a:xfrm>
          <a:prstGeom prst="hexagon">
            <a:avLst/>
          </a:prstGeom>
          <a:solidFill>
            <a:schemeClr val="bg1"/>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300" dirty="0" smtClean="0">
                <a:solidFill>
                  <a:schemeClr val="tx1"/>
                </a:solidFill>
                <a:latin typeface="Gill Sans"/>
                <a:cs typeface="Gill Sans"/>
              </a:rPr>
              <a:t>Launch</a:t>
            </a:r>
            <a:endParaRPr lang="en-US" sz="1300" dirty="0">
              <a:solidFill>
                <a:schemeClr val="tx1"/>
              </a:solidFill>
              <a:latin typeface="Gill Sans"/>
              <a:cs typeface="Gill Sans"/>
            </a:endParaRPr>
          </a:p>
        </p:txBody>
      </p:sp>
      <p:sp>
        <p:nvSpPr>
          <p:cNvPr id="51" name="Oval 50"/>
          <p:cNvSpPr>
            <a:spLocks noChangeAspect="1"/>
          </p:cNvSpPr>
          <p:nvPr/>
        </p:nvSpPr>
        <p:spPr>
          <a:xfrm>
            <a:off x="2825684" y="2483284"/>
            <a:ext cx="352810" cy="36507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300" b="1" dirty="0">
                <a:solidFill>
                  <a:srgbClr val="000000"/>
                </a:solidFill>
                <a:latin typeface="Gill Sans"/>
                <a:cs typeface="Gill Sans"/>
              </a:rPr>
              <a:t>3</a:t>
            </a:r>
          </a:p>
        </p:txBody>
      </p:sp>
      <p:sp>
        <p:nvSpPr>
          <p:cNvPr id="48" name="Oval Callout 47"/>
          <p:cNvSpPr/>
          <p:nvPr/>
        </p:nvSpPr>
        <p:spPr>
          <a:xfrm>
            <a:off x="937246" y="4989306"/>
            <a:ext cx="3394234" cy="1747870"/>
          </a:xfrm>
          <a:prstGeom prst="wedgeEllipseCallout">
            <a:avLst>
              <a:gd name="adj1" fmla="val 26205"/>
              <a:gd name="adj2" fmla="val -6488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600" b="1" dirty="0" smtClean="0"/>
              <a:t>5- week Lab ran from 26 Sept – 28 Oct 2016. with 161 registered participants developing 27 initiatives</a:t>
            </a:r>
            <a:endParaRPr lang="en-ZA" sz="1600" b="1" dirty="0"/>
          </a:p>
        </p:txBody>
      </p:sp>
      <p:sp>
        <p:nvSpPr>
          <p:cNvPr id="4" name="Slide Number Placeholder 3"/>
          <p:cNvSpPr>
            <a:spLocks noGrp="1"/>
          </p:cNvSpPr>
          <p:nvPr>
            <p:ph type="sldNum" sz="quarter" idx="12"/>
          </p:nvPr>
        </p:nvSpPr>
        <p:spPr/>
        <p:txBody>
          <a:bodyPr/>
          <a:lstStyle/>
          <a:p>
            <a:fld id="{F09BCC2C-6D99-465D-8D5C-A2F1FFA3E03B}" type="slidenum">
              <a:rPr lang="en-ZA" smtClean="0"/>
              <a:pPr/>
              <a:t>5</a:t>
            </a:fld>
            <a:endParaRPr lang="en-ZA"/>
          </a:p>
        </p:txBody>
      </p:sp>
    </p:spTree>
    <p:extLst>
      <p:ext uri="{BB962C8B-B14F-4D97-AF65-F5344CB8AC3E}">
        <p14:creationId xmlns:p14="http://schemas.microsoft.com/office/powerpoint/2010/main" xmlns="" val="2374601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8"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900" b="1" dirty="0"/>
              <a:t>What is Operation Phakisa Methodology? </a:t>
            </a:r>
          </a:p>
        </p:txBody>
      </p:sp>
      <p:sp>
        <p:nvSpPr>
          <p:cNvPr id="3" name="Content Placeholder 2"/>
          <p:cNvSpPr>
            <a:spLocks noGrp="1"/>
          </p:cNvSpPr>
          <p:nvPr>
            <p:ph idx="1"/>
          </p:nvPr>
        </p:nvSpPr>
        <p:spPr/>
        <p:txBody>
          <a:bodyPr>
            <a:normAutofit/>
          </a:bodyPr>
          <a:lstStyle/>
          <a:p>
            <a:pPr marL="0" indent="0">
              <a:buNone/>
            </a:pPr>
            <a:r>
              <a:rPr lang="en-ZA" sz="2000" b="1" dirty="0" smtClean="0"/>
              <a:t>How far are we in implementing the methodology?</a:t>
            </a:r>
            <a:endParaRPr lang="en-ZA" sz="2000" b="1" dirty="0"/>
          </a:p>
        </p:txBody>
      </p:sp>
      <p:grpSp>
        <p:nvGrpSpPr>
          <p:cNvPr id="58" name="Group 57"/>
          <p:cNvGrpSpPr/>
          <p:nvPr/>
        </p:nvGrpSpPr>
        <p:grpSpPr>
          <a:xfrm>
            <a:off x="161947" y="1864201"/>
            <a:ext cx="8718409" cy="3076826"/>
            <a:chOff x="-79284" y="687227"/>
            <a:chExt cx="8896014" cy="2967822"/>
          </a:xfrm>
        </p:grpSpPr>
        <p:cxnSp>
          <p:nvCxnSpPr>
            <p:cNvPr id="46" name="Straight Connector 45"/>
            <p:cNvCxnSpPr>
              <a:stCxn id="36" idx="1"/>
            </p:cNvCxnSpPr>
            <p:nvPr/>
          </p:nvCxnSpPr>
          <p:spPr>
            <a:xfrm>
              <a:off x="2229930" y="2603593"/>
              <a:ext cx="1087046" cy="572811"/>
            </a:xfrm>
            <a:prstGeom prst="line">
              <a:avLst/>
            </a:prstGeom>
            <a:ln w="28575">
              <a:prstDash val="dashDot"/>
            </a:ln>
          </p:spPr>
          <p:style>
            <a:lnRef idx="1">
              <a:schemeClr val="accent6"/>
            </a:lnRef>
            <a:fillRef idx="0">
              <a:schemeClr val="accent6"/>
            </a:fillRef>
            <a:effectRef idx="0">
              <a:schemeClr val="accent6"/>
            </a:effectRef>
            <a:fontRef idx="minor">
              <a:schemeClr val="tx1"/>
            </a:fontRef>
          </p:style>
        </p:cxnSp>
        <p:grpSp>
          <p:nvGrpSpPr>
            <p:cNvPr id="19" name="Group 18"/>
            <p:cNvGrpSpPr/>
            <p:nvPr/>
          </p:nvGrpSpPr>
          <p:grpSpPr>
            <a:xfrm>
              <a:off x="-79284" y="1320608"/>
              <a:ext cx="1267200" cy="1304123"/>
              <a:chOff x="-79284" y="1320608"/>
              <a:chExt cx="1267200" cy="1304123"/>
            </a:xfrm>
          </p:grpSpPr>
          <p:sp>
            <p:nvSpPr>
              <p:cNvPr id="6" name="Hexagon 5"/>
              <p:cNvSpPr>
                <a:spLocks noChangeAspect="1"/>
              </p:cNvSpPr>
              <p:nvPr/>
            </p:nvSpPr>
            <p:spPr>
              <a:xfrm>
                <a:off x="-79284" y="1515931"/>
                <a:ext cx="1267200" cy="1108800"/>
              </a:xfrm>
              <a:prstGeom prst="hexagon">
                <a:avLst/>
              </a:prstGeom>
              <a:solidFill>
                <a:schemeClr val="bg1"/>
              </a:solidFill>
              <a:ln w="28575"/>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300" dirty="0">
                    <a:solidFill>
                      <a:schemeClr val="tx1"/>
                    </a:solidFill>
                    <a:latin typeface="Gill Sans"/>
                    <a:cs typeface="Gill Sans"/>
                  </a:rPr>
                  <a:t>Strategic Direction</a:t>
                </a:r>
              </a:p>
            </p:txBody>
          </p:sp>
          <p:sp>
            <p:nvSpPr>
              <p:cNvPr id="8" name="Oval 7"/>
              <p:cNvSpPr>
                <a:spLocks noChangeAspect="1"/>
              </p:cNvSpPr>
              <p:nvPr/>
            </p:nvSpPr>
            <p:spPr>
              <a:xfrm>
                <a:off x="4710" y="1320608"/>
                <a:ext cx="359997" cy="35214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300" b="1" dirty="0">
                    <a:solidFill>
                      <a:srgbClr val="000000"/>
                    </a:solidFill>
                    <a:latin typeface="Gill Sans"/>
                    <a:cs typeface="Gill Sans"/>
                  </a:rPr>
                  <a:t>1</a:t>
                </a:r>
              </a:p>
            </p:txBody>
          </p:sp>
        </p:grpSp>
        <p:grpSp>
          <p:nvGrpSpPr>
            <p:cNvPr id="20" name="Group 19"/>
            <p:cNvGrpSpPr/>
            <p:nvPr/>
          </p:nvGrpSpPr>
          <p:grpSpPr>
            <a:xfrm>
              <a:off x="3853319" y="1262240"/>
              <a:ext cx="1267200" cy="1328972"/>
              <a:chOff x="998463" y="1261472"/>
              <a:chExt cx="1267200" cy="1328972"/>
            </a:xfrm>
          </p:grpSpPr>
          <p:sp>
            <p:nvSpPr>
              <p:cNvPr id="21" name="Hexagon 20"/>
              <p:cNvSpPr>
                <a:spLocks noChangeAspect="1"/>
              </p:cNvSpPr>
              <p:nvPr/>
            </p:nvSpPr>
            <p:spPr>
              <a:xfrm>
                <a:off x="998463" y="1481644"/>
                <a:ext cx="1267200" cy="1108800"/>
              </a:xfrm>
              <a:prstGeom prst="hexagon">
                <a:avLst/>
              </a:prstGeom>
              <a:solidFill>
                <a:srgbClr val="FFC000"/>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300" dirty="0" smtClean="0">
                    <a:solidFill>
                      <a:schemeClr val="tx1"/>
                    </a:solidFill>
                    <a:latin typeface="Gill Sans"/>
                    <a:cs typeface="Gill Sans"/>
                  </a:rPr>
                  <a:t>Open </a:t>
                </a:r>
                <a:r>
                  <a:rPr lang="en-US" sz="1300" dirty="0">
                    <a:solidFill>
                      <a:schemeClr val="tx1"/>
                    </a:solidFill>
                    <a:latin typeface="Gill Sans"/>
                    <a:cs typeface="Gill Sans"/>
                  </a:rPr>
                  <a:t>Day</a:t>
                </a:r>
              </a:p>
            </p:txBody>
          </p:sp>
          <p:sp>
            <p:nvSpPr>
              <p:cNvPr id="22" name="Oval 21"/>
              <p:cNvSpPr>
                <a:spLocks noChangeAspect="1"/>
              </p:cNvSpPr>
              <p:nvPr/>
            </p:nvSpPr>
            <p:spPr>
              <a:xfrm>
                <a:off x="1051791" y="1261472"/>
                <a:ext cx="359998" cy="35214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300" b="1" dirty="0" smtClean="0">
                    <a:solidFill>
                      <a:srgbClr val="000000"/>
                    </a:solidFill>
                    <a:latin typeface="Gill Sans"/>
                    <a:cs typeface="Gill Sans"/>
                  </a:rPr>
                  <a:t>4</a:t>
                </a:r>
                <a:endParaRPr lang="en-US" sz="1300" b="1" dirty="0">
                  <a:solidFill>
                    <a:srgbClr val="000000"/>
                  </a:solidFill>
                  <a:latin typeface="Gill Sans"/>
                  <a:cs typeface="Gill Sans"/>
                </a:endParaRPr>
              </a:p>
            </p:txBody>
          </p:sp>
        </p:grpSp>
        <p:grpSp>
          <p:nvGrpSpPr>
            <p:cNvPr id="23" name="Group 22"/>
            <p:cNvGrpSpPr/>
            <p:nvPr/>
          </p:nvGrpSpPr>
          <p:grpSpPr>
            <a:xfrm>
              <a:off x="6329928" y="687227"/>
              <a:ext cx="1267200" cy="1250495"/>
              <a:chOff x="853312" y="1338537"/>
              <a:chExt cx="1267200" cy="1250495"/>
            </a:xfrm>
          </p:grpSpPr>
          <p:sp>
            <p:nvSpPr>
              <p:cNvPr id="24" name="Hexagon 23"/>
              <p:cNvSpPr>
                <a:spLocks noChangeAspect="1"/>
              </p:cNvSpPr>
              <p:nvPr/>
            </p:nvSpPr>
            <p:spPr>
              <a:xfrm>
                <a:off x="853312" y="1480232"/>
                <a:ext cx="1267200" cy="1108800"/>
              </a:xfrm>
              <a:prstGeom prst="hexagon">
                <a:avLst/>
              </a:prstGeom>
              <a:solidFill>
                <a:schemeClr val="accent1">
                  <a:lumMod val="75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300" dirty="0">
                    <a:solidFill>
                      <a:schemeClr val="tx1"/>
                    </a:solidFill>
                    <a:latin typeface="Gill Sans"/>
                    <a:cs typeface="Gill Sans"/>
                  </a:rPr>
                  <a:t>Monitoring</a:t>
                </a:r>
              </a:p>
            </p:txBody>
          </p:sp>
          <p:sp>
            <p:nvSpPr>
              <p:cNvPr id="25" name="Oval 24"/>
              <p:cNvSpPr>
                <a:spLocks noChangeAspect="1"/>
              </p:cNvSpPr>
              <p:nvPr/>
            </p:nvSpPr>
            <p:spPr>
              <a:xfrm>
                <a:off x="988111" y="1338537"/>
                <a:ext cx="359997" cy="35214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solidFill>
                      <a:srgbClr val="000000"/>
                    </a:solidFill>
                    <a:latin typeface="Gill Sans"/>
                    <a:cs typeface="Gill Sans"/>
                  </a:rPr>
                  <a:t>6</a:t>
                </a:r>
              </a:p>
            </p:txBody>
          </p:sp>
        </p:grpSp>
        <p:grpSp>
          <p:nvGrpSpPr>
            <p:cNvPr id="26" name="Group 25"/>
            <p:cNvGrpSpPr/>
            <p:nvPr/>
          </p:nvGrpSpPr>
          <p:grpSpPr>
            <a:xfrm>
              <a:off x="6361028" y="1923022"/>
              <a:ext cx="1267200" cy="1188599"/>
              <a:chOff x="884412" y="1417712"/>
              <a:chExt cx="1267200" cy="1188599"/>
            </a:xfrm>
          </p:grpSpPr>
          <p:sp>
            <p:nvSpPr>
              <p:cNvPr id="27" name="Hexagon 26"/>
              <p:cNvSpPr>
                <a:spLocks noChangeAspect="1"/>
              </p:cNvSpPr>
              <p:nvPr/>
            </p:nvSpPr>
            <p:spPr>
              <a:xfrm>
                <a:off x="884412" y="1497511"/>
                <a:ext cx="1267200" cy="1108800"/>
              </a:xfrm>
              <a:prstGeom prst="hexagon">
                <a:avLst/>
              </a:prstGeom>
              <a:solidFill>
                <a:schemeClr val="accent1">
                  <a:lumMod val="75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300" dirty="0">
                    <a:solidFill>
                      <a:schemeClr val="tx1"/>
                    </a:solidFill>
                    <a:latin typeface="Gill Sans"/>
                    <a:cs typeface="Gill Sans"/>
                  </a:rPr>
                  <a:t>Delivery</a:t>
                </a:r>
              </a:p>
            </p:txBody>
          </p:sp>
          <p:sp>
            <p:nvSpPr>
              <p:cNvPr id="28" name="Oval 27"/>
              <p:cNvSpPr>
                <a:spLocks noChangeAspect="1"/>
              </p:cNvSpPr>
              <p:nvPr/>
            </p:nvSpPr>
            <p:spPr>
              <a:xfrm>
                <a:off x="988111" y="1417712"/>
                <a:ext cx="359997" cy="35214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300" b="1" dirty="0" smtClean="0">
                    <a:solidFill>
                      <a:srgbClr val="000000"/>
                    </a:solidFill>
                    <a:latin typeface="Gill Sans"/>
                    <a:cs typeface="Gill Sans"/>
                  </a:rPr>
                  <a:t>7</a:t>
                </a:r>
                <a:endParaRPr lang="en-US" sz="1300" b="1" dirty="0">
                  <a:solidFill>
                    <a:srgbClr val="000000"/>
                  </a:solidFill>
                  <a:latin typeface="Gill Sans"/>
                  <a:cs typeface="Gill Sans"/>
                </a:endParaRPr>
              </a:p>
            </p:txBody>
          </p:sp>
        </p:grpSp>
        <p:grpSp>
          <p:nvGrpSpPr>
            <p:cNvPr id="29" name="Group 28"/>
            <p:cNvGrpSpPr/>
            <p:nvPr/>
          </p:nvGrpSpPr>
          <p:grpSpPr>
            <a:xfrm>
              <a:off x="7549530" y="1220173"/>
              <a:ext cx="1267200" cy="1301655"/>
              <a:chOff x="920914" y="1199574"/>
              <a:chExt cx="1267200" cy="1301655"/>
            </a:xfrm>
          </p:grpSpPr>
          <p:sp>
            <p:nvSpPr>
              <p:cNvPr id="30" name="Hexagon 29"/>
              <p:cNvSpPr>
                <a:spLocks noChangeAspect="1"/>
              </p:cNvSpPr>
              <p:nvPr/>
            </p:nvSpPr>
            <p:spPr>
              <a:xfrm>
                <a:off x="920914" y="1392429"/>
                <a:ext cx="1267200" cy="1108800"/>
              </a:xfrm>
              <a:prstGeom prst="hexagon">
                <a:avLst/>
              </a:prstGeom>
              <a:solidFill>
                <a:schemeClr val="accent1">
                  <a:lumMod val="75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300" dirty="0">
                    <a:solidFill>
                      <a:schemeClr val="tx1"/>
                    </a:solidFill>
                    <a:latin typeface="Gill Sans"/>
                    <a:cs typeface="Gill Sans"/>
                  </a:rPr>
                  <a:t>External account-ability</a:t>
                </a:r>
              </a:p>
            </p:txBody>
          </p:sp>
          <p:sp>
            <p:nvSpPr>
              <p:cNvPr id="31" name="Oval 30"/>
              <p:cNvSpPr>
                <a:spLocks noChangeAspect="1"/>
              </p:cNvSpPr>
              <p:nvPr/>
            </p:nvSpPr>
            <p:spPr>
              <a:xfrm>
                <a:off x="999612" y="1199574"/>
                <a:ext cx="359997" cy="35214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solidFill>
                      <a:srgbClr val="000000"/>
                    </a:solidFill>
                    <a:latin typeface="Gill Sans"/>
                    <a:cs typeface="Gill Sans"/>
                  </a:rPr>
                  <a:t>8</a:t>
                </a:r>
              </a:p>
            </p:txBody>
          </p:sp>
        </p:grpSp>
        <p:grpSp>
          <p:nvGrpSpPr>
            <p:cNvPr id="35" name="Group 34"/>
            <p:cNvGrpSpPr/>
            <p:nvPr/>
          </p:nvGrpSpPr>
          <p:grpSpPr>
            <a:xfrm>
              <a:off x="1255956" y="1297059"/>
              <a:ext cx="1267200" cy="1306532"/>
              <a:chOff x="-171472" y="1276460"/>
              <a:chExt cx="1267200" cy="1306532"/>
            </a:xfrm>
          </p:grpSpPr>
          <p:sp>
            <p:nvSpPr>
              <p:cNvPr id="36" name="Hexagon 35"/>
              <p:cNvSpPr>
                <a:spLocks noChangeAspect="1"/>
              </p:cNvSpPr>
              <p:nvPr/>
            </p:nvSpPr>
            <p:spPr>
              <a:xfrm>
                <a:off x="-171472" y="1474192"/>
                <a:ext cx="1267200" cy="1108800"/>
              </a:xfrm>
              <a:prstGeom prst="hexagon">
                <a:avLst/>
              </a:prstGeom>
              <a:solidFill>
                <a:schemeClr val="bg1"/>
              </a:solidFill>
              <a:ln w="28575"/>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300" dirty="0">
                    <a:solidFill>
                      <a:schemeClr val="tx1"/>
                    </a:solidFill>
                    <a:latin typeface="Gill Sans"/>
                    <a:cs typeface="Gill Sans"/>
                  </a:rPr>
                  <a:t>Lab</a:t>
                </a:r>
              </a:p>
            </p:txBody>
          </p:sp>
          <p:sp>
            <p:nvSpPr>
              <p:cNvPr id="37" name="Oval 36"/>
              <p:cNvSpPr>
                <a:spLocks noChangeAspect="1"/>
              </p:cNvSpPr>
              <p:nvPr/>
            </p:nvSpPr>
            <p:spPr>
              <a:xfrm>
                <a:off x="-78210" y="1276460"/>
                <a:ext cx="359997" cy="35214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300" b="1" dirty="0">
                    <a:solidFill>
                      <a:srgbClr val="000000"/>
                    </a:solidFill>
                    <a:latin typeface="Gill Sans"/>
                    <a:cs typeface="Gill Sans"/>
                  </a:rPr>
                  <a:t>2</a:t>
                </a:r>
              </a:p>
            </p:txBody>
          </p:sp>
        </p:grpSp>
        <p:grpSp>
          <p:nvGrpSpPr>
            <p:cNvPr id="38" name="Group 37"/>
            <p:cNvGrpSpPr/>
            <p:nvPr/>
          </p:nvGrpSpPr>
          <p:grpSpPr>
            <a:xfrm>
              <a:off x="5203198" y="1225577"/>
              <a:ext cx="1267200" cy="1343672"/>
              <a:chOff x="920914" y="1225577"/>
              <a:chExt cx="1267200" cy="1343672"/>
            </a:xfrm>
          </p:grpSpPr>
          <p:sp>
            <p:nvSpPr>
              <p:cNvPr id="39" name="Hexagon 38"/>
              <p:cNvSpPr>
                <a:spLocks noChangeAspect="1"/>
              </p:cNvSpPr>
              <p:nvPr/>
            </p:nvSpPr>
            <p:spPr>
              <a:xfrm>
                <a:off x="920914" y="1460449"/>
                <a:ext cx="1267200" cy="1108800"/>
              </a:xfrm>
              <a:prstGeom prst="hexagon">
                <a:avLst/>
              </a:prstGeom>
              <a:solidFill>
                <a:schemeClr val="accent1">
                  <a:lumMod val="75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300" dirty="0">
                    <a:solidFill>
                      <a:schemeClr val="tx1"/>
                    </a:solidFill>
                    <a:latin typeface="Gill Sans"/>
                    <a:cs typeface="Gill Sans"/>
                  </a:rPr>
                  <a:t>Set-up </a:t>
                </a:r>
                <a:r>
                  <a:rPr lang="en-US" sz="1300" dirty="0" smtClean="0">
                    <a:solidFill>
                      <a:schemeClr val="tx1"/>
                    </a:solidFill>
                    <a:latin typeface="Gill Sans"/>
                    <a:cs typeface="Gill Sans"/>
                  </a:rPr>
                  <a:t>institutional </a:t>
                </a:r>
                <a:r>
                  <a:rPr lang="en-US" sz="1300" dirty="0">
                    <a:solidFill>
                      <a:schemeClr val="tx1"/>
                    </a:solidFill>
                    <a:latin typeface="Gill Sans"/>
                    <a:cs typeface="Gill Sans"/>
                  </a:rPr>
                  <a:t>arrangements</a:t>
                </a:r>
              </a:p>
            </p:txBody>
          </p:sp>
          <p:sp>
            <p:nvSpPr>
              <p:cNvPr id="40" name="Oval 39"/>
              <p:cNvSpPr>
                <a:spLocks noChangeAspect="1"/>
              </p:cNvSpPr>
              <p:nvPr/>
            </p:nvSpPr>
            <p:spPr>
              <a:xfrm>
                <a:off x="1030028" y="1225577"/>
                <a:ext cx="359997" cy="35214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300" b="1" dirty="0">
                    <a:solidFill>
                      <a:srgbClr val="000000"/>
                    </a:solidFill>
                    <a:latin typeface="Gill Sans"/>
                    <a:cs typeface="Gill Sans"/>
                  </a:rPr>
                  <a:t>5</a:t>
                </a:r>
              </a:p>
            </p:txBody>
          </p:sp>
        </p:grpSp>
        <p:sp>
          <p:nvSpPr>
            <p:cNvPr id="41" name="Chevron 40"/>
            <p:cNvSpPr/>
            <p:nvPr/>
          </p:nvSpPr>
          <p:spPr>
            <a:xfrm>
              <a:off x="1736939" y="3263465"/>
              <a:ext cx="1270000" cy="391584"/>
            </a:xfrm>
            <a:prstGeom prst="chevron">
              <a:avLst/>
            </a:prstGeom>
            <a:solidFill>
              <a:schemeClr val="bg1"/>
            </a:solidFill>
            <a:ln w="28575"/>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300" dirty="0">
                  <a:solidFill>
                    <a:schemeClr val="tx1"/>
                  </a:solidFill>
                  <a:latin typeface="Gill Sans"/>
                  <a:cs typeface="Gill Sans"/>
                </a:rPr>
                <a:t>Pre-lab</a:t>
              </a:r>
            </a:p>
            <a:p>
              <a:pPr algn="ctr"/>
              <a:r>
                <a:rPr lang="en-US" sz="1300" dirty="0" smtClean="0">
                  <a:solidFill>
                    <a:schemeClr val="tx1"/>
                  </a:solidFill>
                  <a:latin typeface="Gill Sans"/>
                  <a:cs typeface="Gill Sans"/>
                </a:rPr>
                <a:t>Scoping</a:t>
              </a:r>
              <a:endParaRPr lang="en-US" sz="1300" dirty="0">
                <a:solidFill>
                  <a:schemeClr val="tx1"/>
                </a:solidFill>
                <a:latin typeface="Gill Sans"/>
                <a:cs typeface="Gill Sans"/>
              </a:endParaRPr>
            </a:p>
          </p:txBody>
        </p:sp>
        <p:sp>
          <p:nvSpPr>
            <p:cNvPr id="43" name="Chevron 42"/>
            <p:cNvSpPr/>
            <p:nvPr/>
          </p:nvSpPr>
          <p:spPr>
            <a:xfrm>
              <a:off x="2905838" y="3263465"/>
              <a:ext cx="1270000" cy="391584"/>
            </a:xfrm>
            <a:prstGeom prst="chevron">
              <a:avLst/>
            </a:prstGeom>
            <a:solidFill>
              <a:schemeClr val="bg1"/>
            </a:solidFill>
            <a:ln w="28575"/>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300" dirty="0">
                  <a:solidFill>
                    <a:schemeClr val="tx1"/>
                  </a:solidFill>
                  <a:latin typeface="Gill Sans"/>
                  <a:cs typeface="Gill Sans"/>
                </a:rPr>
                <a:t>Lab</a:t>
              </a:r>
            </a:p>
          </p:txBody>
        </p:sp>
        <p:sp>
          <p:nvSpPr>
            <p:cNvPr id="44" name="Chevron 43"/>
            <p:cNvSpPr/>
            <p:nvPr/>
          </p:nvSpPr>
          <p:spPr>
            <a:xfrm>
              <a:off x="4047197" y="3252491"/>
              <a:ext cx="1270000" cy="391584"/>
            </a:xfrm>
            <a:prstGeom prst="chevron">
              <a:avLst/>
            </a:prstGeom>
            <a:solidFill>
              <a:srgbClr val="FFC000"/>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300" dirty="0">
                  <a:solidFill>
                    <a:schemeClr val="tx1"/>
                  </a:solidFill>
                  <a:latin typeface="Gill Sans"/>
                  <a:cs typeface="Gill Sans"/>
                </a:rPr>
                <a:t>Post lab</a:t>
              </a:r>
            </a:p>
          </p:txBody>
        </p:sp>
        <p:cxnSp>
          <p:nvCxnSpPr>
            <p:cNvPr id="50" name="Straight Connector 49"/>
            <p:cNvCxnSpPr>
              <a:stCxn id="36" idx="2"/>
            </p:cNvCxnSpPr>
            <p:nvPr/>
          </p:nvCxnSpPr>
          <p:spPr>
            <a:xfrm flipH="1">
              <a:off x="544177" y="2603593"/>
              <a:ext cx="1004990" cy="506670"/>
            </a:xfrm>
            <a:prstGeom prst="line">
              <a:avLst/>
            </a:prstGeom>
            <a:ln w="28575">
              <a:prstDash val="dashDot"/>
            </a:ln>
          </p:spPr>
          <p:style>
            <a:lnRef idx="1">
              <a:schemeClr val="accent6"/>
            </a:lnRef>
            <a:fillRef idx="0">
              <a:schemeClr val="accent6"/>
            </a:fillRef>
            <a:effectRef idx="0">
              <a:schemeClr val="accent6"/>
            </a:effectRef>
            <a:fontRef idx="minor">
              <a:schemeClr val="tx1"/>
            </a:fontRef>
          </p:style>
        </p:cxnSp>
        <p:sp>
          <p:nvSpPr>
            <p:cNvPr id="55" name="TextBox 54"/>
            <p:cNvSpPr txBox="1"/>
            <p:nvPr/>
          </p:nvSpPr>
          <p:spPr>
            <a:xfrm>
              <a:off x="1222042" y="2941142"/>
              <a:ext cx="2684605" cy="282029"/>
            </a:xfrm>
            <a:prstGeom prst="rect">
              <a:avLst/>
            </a:prstGeom>
            <a:noFill/>
          </p:spPr>
          <p:txBody>
            <a:bodyPr wrap="square" rtlCol="0">
              <a:spAutoFit/>
            </a:bodyPr>
            <a:lstStyle/>
            <a:p>
              <a:pPr algn="ctr"/>
              <a:r>
                <a:rPr lang="en-US" sz="1300" i="1" dirty="0">
                  <a:latin typeface="Gill Sans"/>
                  <a:cs typeface="Gill Sans"/>
                </a:rPr>
                <a:t>Processes of the lab phase</a:t>
              </a:r>
            </a:p>
          </p:txBody>
        </p:sp>
      </p:grpSp>
      <p:sp>
        <p:nvSpPr>
          <p:cNvPr id="52" name="Chevron 51"/>
          <p:cNvSpPr/>
          <p:nvPr/>
        </p:nvSpPr>
        <p:spPr>
          <a:xfrm>
            <a:off x="688838" y="4533883"/>
            <a:ext cx="1244644" cy="405966"/>
          </a:xfrm>
          <a:prstGeom prst="chevron">
            <a:avLst/>
          </a:prstGeom>
          <a:solidFill>
            <a:schemeClr val="bg1"/>
          </a:solidFill>
          <a:ln w="28575"/>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300" dirty="0">
                <a:solidFill>
                  <a:schemeClr val="tx1"/>
                </a:solidFill>
                <a:latin typeface="Gill Sans"/>
                <a:cs typeface="Gill Sans"/>
              </a:rPr>
              <a:t>Proposal</a:t>
            </a:r>
          </a:p>
        </p:txBody>
      </p:sp>
      <p:sp>
        <p:nvSpPr>
          <p:cNvPr id="49" name="Hexagon 48"/>
          <p:cNvSpPr>
            <a:spLocks noChangeAspect="1"/>
          </p:cNvSpPr>
          <p:nvPr/>
        </p:nvSpPr>
        <p:spPr>
          <a:xfrm>
            <a:off x="2725741" y="2678969"/>
            <a:ext cx="1241900" cy="1149525"/>
          </a:xfrm>
          <a:prstGeom prst="hexagon">
            <a:avLst/>
          </a:prstGeom>
          <a:solidFill>
            <a:schemeClr val="bg1"/>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300" dirty="0" smtClean="0">
                <a:solidFill>
                  <a:schemeClr val="tx1"/>
                </a:solidFill>
                <a:latin typeface="Gill Sans"/>
                <a:cs typeface="Gill Sans"/>
              </a:rPr>
              <a:t>Launch</a:t>
            </a:r>
            <a:endParaRPr lang="en-US" sz="1300" dirty="0">
              <a:solidFill>
                <a:schemeClr val="tx1"/>
              </a:solidFill>
              <a:latin typeface="Gill Sans"/>
              <a:cs typeface="Gill Sans"/>
            </a:endParaRPr>
          </a:p>
        </p:txBody>
      </p:sp>
      <p:sp>
        <p:nvSpPr>
          <p:cNvPr id="51" name="Oval 50"/>
          <p:cNvSpPr>
            <a:spLocks noChangeAspect="1"/>
          </p:cNvSpPr>
          <p:nvPr/>
        </p:nvSpPr>
        <p:spPr>
          <a:xfrm>
            <a:off x="2825684" y="2483284"/>
            <a:ext cx="352810" cy="36507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300" b="1" dirty="0">
                <a:solidFill>
                  <a:srgbClr val="000000"/>
                </a:solidFill>
                <a:latin typeface="Gill Sans"/>
                <a:cs typeface="Gill Sans"/>
              </a:rPr>
              <a:t>3</a:t>
            </a:r>
          </a:p>
        </p:txBody>
      </p:sp>
      <p:sp>
        <p:nvSpPr>
          <p:cNvPr id="53" name="Oval Callout 52"/>
          <p:cNvSpPr/>
          <p:nvPr/>
        </p:nvSpPr>
        <p:spPr>
          <a:xfrm>
            <a:off x="4534170" y="3447783"/>
            <a:ext cx="4755760" cy="2619694"/>
          </a:xfrm>
          <a:prstGeom prst="wedgeEllipseCallout">
            <a:avLst>
              <a:gd name="adj1" fmla="val -39645"/>
              <a:gd name="adj2" fmla="val -5686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ZA" sz="1600" b="1" dirty="0">
                <a:solidFill>
                  <a:schemeClr val="bg1"/>
                </a:solidFill>
              </a:rPr>
              <a:t>Finalising the report </a:t>
            </a:r>
          </a:p>
          <a:p>
            <a:r>
              <a:rPr lang="en-ZA" sz="1600" b="1" dirty="0">
                <a:solidFill>
                  <a:schemeClr val="bg1"/>
                </a:solidFill>
              </a:rPr>
              <a:t>     (2</a:t>
            </a:r>
            <a:r>
              <a:rPr lang="en-ZA" sz="1600" b="1" baseline="30000" dirty="0">
                <a:solidFill>
                  <a:schemeClr val="bg1"/>
                </a:solidFill>
              </a:rPr>
              <a:t>nd</a:t>
            </a:r>
            <a:r>
              <a:rPr lang="en-ZA" sz="1600" b="1" dirty="0">
                <a:solidFill>
                  <a:schemeClr val="bg1"/>
                </a:solidFill>
              </a:rPr>
              <a:t> </a:t>
            </a:r>
            <a:r>
              <a:rPr lang="en-ZA" sz="1600" b="1" dirty="0" smtClean="0">
                <a:solidFill>
                  <a:schemeClr val="bg1"/>
                </a:solidFill>
              </a:rPr>
              <a:t>draft)</a:t>
            </a:r>
            <a:endParaRPr lang="en-ZA" sz="1600" b="1" dirty="0">
              <a:solidFill>
                <a:schemeClr val="bg1"/>
              </a:solidFill>
            </a:endParaRPr>
          </a:p>
          <a:p>
            <a:pPr marL="285750" indent="-285750">
              <a:buFont typeface="Arial" panose="020B0604020202020204" pitchFamily="34" charset="0"/>
              <a:buChar char="•"/>
            </a:pPr>
            <a:r>
              <a:rPr lang="en-ZA" sz="1600" b="1" dirty="0">
                <a:solidFill>
                  <a:schemeClr val="bg1"/>
                </a:solidFill>
              </a:rPr>
              <a:t>Report back to DAFF and DRDLR.</a:t>
            </a:r>
          </a:p>
          <a:p>
            <a:r>
              <a:rPr lang="en-ZA" sz="1600" b="1" dirty="0">
                <a:solidFill>
                  <a:schemeClr val="bg1"/>
                </a:solidFill>
              </a:rPr>
              <a:t>     (determine </a:t>
            </a:r>
            <a:r>
              <a:rPr lang="en-ZA" sz="1600" b="1" dirty="0" smtClean="0">
                <a:solidFill>
                  <a:schemeClr val="bg1"/>
                </a:solidFill>
              </a:rPr>
              <a:t>implementation    </a:t>
            </a:r>
          </a:p>
          <a:p>
            <a:r>
              <a:rPr lang="en-ZA" sz="1600" b="1" dirty="0">
                <a:solidFill>
                  <a:schemeClr val="bg1"/>
                </a:solidFill>
              </a:rPr>
              <a:t> </a:t>
            </a:r>
            <a:r>
              <a:rPr lang="en-ZA" sz="1600" b="1" dirty="0" smtClean="0">
                <a:solidFill>
                  <a:schemeClr val="bg1"/>
                </a:solidFill>
              </a:rPr>
              <a:t>     readiness </a:t>
            </a:r>
            <a:r>
              <a:rPr lang="en-ZA" sz="1600" b="1" dirty="0">
                <a:solidFill>
                  <a:schemeClr val="bg1"/>
                </a:solidFill>
              </a:rPr>
              <a:t>of initiatives)</a:t>
            </a:r>
          </a:p>
          <a:p>
            <a:pPr marL="285750" indent="-285750">
              <a:buFont typeface="Arial" panose="020B0604020202020204" pitchFamily="34" charset="0"/>
              <a:buChar char="•"/>
            </a:pPr>
            <a:r>
              <a:rPr lang="en-ZA" sz="1600" b="1" dirty="0">
                <a:solidFill>
                  <a:schemeClr val="bg1"/>
                </a:solidFill>
              </a:rPr>
              <a:t>Cabinet submission after Open Day.</a:t>
            </a:r>
          </a:p>
        </p:txBody>
      </p:sp>
      <p:sp>
        <p:nvSpPr>
          <p:cNvPr id="4" name="Slide Number Placeholder 3"/>
          <p:cNvSpPr>
            <a:spLocks noGrp="1"/>
          </p:cNvSpPr>
          <p:nvPr>
            <p:ph type="sldNum" sz="quarter" idx="12"/>
          </p:nvPr>
        </p:nvSpPr>
        <p:spPr/>
        <p:txBody>
          <a:bodyPr/>
          <a:lstStyle/>
          <a:p>
            <a:fld id="{F09BCC2C-6D99-465D-8D5C-A2F1FFA3E03B}" type="slidenum">
              <a:rPr lang="en-ZA" smtClean="0"/>
              <a:pPr/>
              <a:t>6</a:t>
            </a:fld>
            <a:endParaRPr lang="en-ZA"/>
          </a:p>
        </p:txBody>
      </p:sp>
    </p:spTree>
    <p:extLst>
      <p:ext uri="{BB962C8B-B14F-4D97-AF65-F5344CB8AC3E}">
        <p14:creationId xmlns:p14="http://schemas.microsoft.com/office/powerpoint/2010/main" xmlns="" val="2374601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3" grpId="1" animBg="1"/>
      <p:bldP spid="53" grpId="2"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889" y="315457"/>
            <a:ext cx="8403346" cy="307777"/>
          </a:xfrm>
        </p:spPr>
        <p:txBody>
          <a:bodyPr/>
          <a:lstStyle/>
          <a:p>
            <a:r>
              <a:rPr lang="en-ZA" sz="2000" dirty="0"/>
              <a:t>Objectives of the Lab </a:t>
            </a:r>
          </a:p>
        </p:txBody>
      </p:sp>
      <p:sp>
        <p:nvSpPr>
          <p:cNvPr id="5" name="Rectangle 4"/>
          <p:cNvSpPr/>
          <p:nvPr/>
        </p:nvSpPr>
        <p:spPr>
          <a:xfrm>
            <a:off x="2700355" y="1317791"/>
            <a:ext cx="3754149" cy="72202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b="1" dirty="0">
              <a:solidFill>
                <a:schemeClr val="tx1"/>
              </a:solidFill>
            </a:endParaRPr>
          </a:p>
        </p:txBody>
      </p:sp>
      <p:grpSp>
        <p:nvGrpSpPr>
          <p:cNvPr id="11" name="Group 10"/>
          <p:cNvGrpSpPr/>
          <p:nvPr/>
        </p:nvGrpSpPr>
        <p:grpSpPr>
          <a:xfrm>
            <a:off x="320040" y="960120"/>
            <a:ext cx="8397239" cy="5425439"/>
            <a:chOff x="867482" y="2886654"/>
            <a:chExt cx="10472057" cy="3373469"/>
          </a:xfrm>
        </p:grpSpPr>
        <p:sp>
          <p:nvSpPr>
            <p:cNvPr id="43" name="Rectangle 42"/>
            <p:cNvSpPr/>
            <p:nvPr/>
          </p:nvSpPr>
          <p:spPr>
            <a:xfrm>
              <a:off x="867482" y="2886654"/>
              <a:ext cx="10472057" cy="360000"/>
            </a:xfrm>
            <a:prstGeom prst="rect">
              <a:avLst/>
            </a:prstGeom>
            <a:solidFill>
              <a:srgbClr val="0E586B"/>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ZA" sz="1800" b="1" dirty="0">
                  <a:solidFill>
                    <a:srgbClr val="FFFFFF"/>
                  </a:solidFill>
                </a:rPr>
                <a:t>The specific objectives of the Phakisa are to establish catalytic processes that would </a:t>
              </a:r>
            </a:p>
          </p:txBody>
        </p:sp>
        <p:sp>
          <p:nvSpPr>
            <p:cNvPr id="7" name="Rectangle 6"/>
            <p:cNvSpPr/>
            <p:nvPr/>
          </p:nvSpPr>
          <p:spPr>
            <a:xfrm>
              <a:off x="867483" y="3330429"/>
              <a:ext cx="7036500" cy="292969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spcBef>
                  <a:spcPts val="600"/>
                </a:spcBef>
                <a:buFont typeface="Arial" panose="020B0604020202020204" pitchFamily="34" charset="0"/>
                <a:buChar char="•"/>
              </a:pPr>
              <a:r>
                <a:rPr lang="en-ZA" sz="1700" b="1" dirty="0">
                  <a:solidFill>
                    <a:srgbClr val="000000"/>
                  </a:solidFill>
                </a:rPr>
                <a:t>Reduce the environmental impact </a:t>
              </a:r>
              <a:r>
                <a:rPr lang="en-ZA" sz="1700" dirty="0">
                  <a:solidFill>
                    <a:srgbClr val="000000"/>
                  </a:solidFill>
                </a:rPr>
                <a:t>of agricultural production through interventions to improve soil fertility, environmentally sound agricultural pest control, and improvements in water </a:t>
              </a:r>
              <a:r>
                <a:rPr lang="en-ZA" sz="1700" dirty="0" smtClean="0">
                  <a:solidFill>
                    <a:srgbClr val="000000"/>
                  </a:solidFill>
                </a:rPr>
                <a:t>management;</a:t>
              </a:r>
            </a:p>
            <a:p>
              <a:pPr marL="171450" indent="-171450">
                <a:spcBef>
                  <a:spcPts val="600"/>
                </a:spcBef>
                <a:buFont typeface="Arial" panose="020B0604020202020204" pitchFamily="34" charset="0"/>
                <a:buChar char="•"/>
              </a:pPr>
              <a:r>
                <a:rPr lang="en-ZA" sz="1700" b="1" dirty="0" smtClean="0">
                  <a:solidFill>
                    <a:srgbClr val="000000"/>
                  </a:solidFill>
                </a:rPr>
                <a:t>Address </a:t>
              </a:r>
              <a:r>
                <a:rPr lang="en-ZA" sz="1700" b="1" dirty="0">
                  <a:solidFill>
                    <a:srgbClr val="000000"/>
                  </a:solidFill>
                </a:rPr>
                <a:t>fragmented and low impact of financial and non-financial support </a:t>
              </a:r>
              <a:r>
                <a:rPr lang="en-ZA" sz="1700" dirty="0">
                  <a:solidFill>
                    <a:srgbClr val="000000"/>
                  </a:solidFill>
                </a:rPr>
                <a:t>provided to </a:t>
              </a:r>
              <a:r>
                <a:rPr lang="en-ZA" sz="1700" dirty="0" smtClean="0">
                  <a:solidFill>
                    <a:srgbClr val="000000"/>
                  </a:solidFill>
                </a:rPr>
                <a:t>producers;</a:t>
              </a:r>
            </a:p>
            <a:p>
              <a:pPr marL="171450" indent="-171450">
                <a:spcBef>
                  <a:spcPts val="600"/>
                </a:spcBef>
                <a:buFont typeface="Arial" panose="020B0604020202020204" pitchFamily="34" charset="0"/>
                <a:buChar char="•"/>
              </a:pPr>
              <a:r>
                <a:rPr lang="en-ZA" sz="1700" b="1" dirty="0" smtClean="0">
                  <a:solidFill>
                    <a:srgbClr val="000000"/>
                  </a:solidFill>
                </a:rPr>
                <a:t>Ensure </a:t>
              </a:r>
              <a:r>
                <a:rPr lang="en-ZA" sz="1700" b="1" dirty="0">
                  <a:solidFill>
                    <a:srgbClr val="000000"/>
                  </a:solidFill>
                </a:rPr>
                <a:t>equitable access to land for economic development and agrarian transformation </a:t>
              </a:r>
            </a:p>
            <a:p>
              <a:pPr marL="171450" indent="-171450">
                <a:spcBef>
                  <a:spcPts val="600"/>
                </a:spcBef>
                <a:buFont typeface="Arial" panose="020B0604020202020204" pitchFamily="34" charset="0"/>
                <a:buChar char="•"/>
              </a:pPr>
              <a:r>
                <a:rPr lang="en-ZA" sz="1700" b="1" dirty="0">
                  <a:solidFill>
                    <a:srgbClr val="000000"/>
                  </a:solidFill>
                </a:rPr>
                <a:t>Determine markets and improve market access</a:t>
              </a:r>
              <a:r>
                <a:rPr lang="en-ZA" sz="1700" dirty="0">
                  <a:solidFill>
                    <a:srgbClr val="000000"/>
                  </a:solidFill>
                </a:rPr>
                <a:t> for commercial and smallholder farmers</a:t>
              </a:r>
            </a:p>
            <a:p>
              <a:pPr marL="171450" indent="-171450">
                <a:spcBef>
                  <a:spcPts val="600"/>
                </a:spcBef>
                <a:buFont typeface="Arial" panose="020B0604020202020204" pitchFamily="34" charset="0"/>
                <a:buChar char="•"/>
              </a:pPr>
              <a:r>
                <a:rPr lang="en-ZA" sz="1700" b="1" dirty="0">
                  <a:solidFill>
                    <a:srgbClr val="000000"/>
                  </a:solidFill>
                </a:rPr>
                <a:t>Devise interventions for economic growth of priority industries and commodities </a:t>
              </a:r>
            </a:p>
            <a:p>
              <a:pPr marL="171450" indent="-171450">
                <a:spcBef>
                  <a:spcPts val="600"/>
                </a:spcBef>
                <a:buFont typeface="Arial" panose="020B0604020202020204" pitchFamily="34" charset="0"/>
                <a:buChar char="•"/>
              </a:pPr>
              <a:r>
                <a:rPr lang="en-ZA" sz="1700" b="1" dirty="0" smtClean="0">
                  <a:solidFill>
                    <a:srgbClr val="000000"/>
                  </a:solidFill>
                </a:rPr>
                <a:t>Stimulate </a:t>
              </a:r>
              <a:r>
                <a:rPr lang="en-ZA" sz="1700" b="1" dirty="0">
                  <a:solidFill>
                    <a:srgbClr val="000000"/>
                  </a:solidFill>
                </a:rPr>
                <a:t>development of rural economies </a:t>
              </a:r>
            </a:p>
          </p:txBody>
        </p:sp>
      </p:grpSp>
      <p:pic>
        <p:nvPicPr>
          <p:cNvPr id="12185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05804" y="2268896"/>
            <a:ext cx="2911475" cy="30175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017484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69112" y="5949392"/>
            <a:ext cx="7853695" cy="685200"/>
          </a:xfrm>
          <a:prstGeom prst="rect">
            <a:avLst/>
          </a:prstGeom>
          <a:solidFill>
            <a:srgbClr val="0E586B"/>
          </a:solidFill>
          <a:ln w="9525">
            <a:solidFill>
              <a:srgbClr val="0E586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ZA" sz="1200" b="1" dirty="0">
                <a:solidFill>
                  <a:srgbClr val="FFFFFF"/>
                </a:solidFill>
              </a:rPr>
              <a:t>The participants were allocated to </a:t>
            </a:r>
            <a:r>
              <a:rPr lang="en-ZA" sz="1200" b="1" dirty="0" smtClean="0">
                <a:solidFill>
                  <a:srgbClr val="FFFFFF"/>
                </a:solidFill>
              </a:rPr>
              <a:t>various </a:t>
            </a:r>
            <a:r>
              <a:rPr lang="en-ZA" sz="1200" b="1" dirty="0">
                <a:solidFill>
                  <a:srgbClr val="FFFFFF"/>
                </a:solidFill>
              </a:rPr>
              <a:t>work streams namely: Grains, Horticulture, Livestock, Producer </a:t>
            </a:r>
            <a:r>
              <a:rPr lang="en-ZA" sz="1200" b="1" dirty="0" smtClean="0">
                <a:solidFill>
                  <a:srgbClr val="FFFFFF"/>
                </a:solidFill>
              </a:rPr>
              <a:t>Support,</a:t>
            </a:r>
          </a:p>
          <a:p>
            <a:pPr algn="ctr"/>
            <a:r>
              <a:rPr lang="en-ZA" sz="1200" b="1" dirty="0" smtClean="0">
                <a:solidFill>
                  <a:srgbClr val="FFFFFF"/>
                </a:solidFill>
              </a:rPr>
              <a:t>Land Reform</a:t>
            </a:r>
            <a:r>
              <a:rPr lang="en-ZA" sz="1200" b="1" dirty="0">
                <a:solidFill>
                  <a:srgbClr val="FFFFFF"/>
                </a:solidFill>
              </a:rPr>
              <a:t>, Rural Development and </a:t>
            </a:r>
            <a:r>
              <a:rPr lang="en-ZA" sz="1200" b="1" dirty="0" smtClean="0">
                <a:solidFill>
                  <a:srgbClr val="FFFFFF"/>
                </a:solidFill>
              </a:rPr>
              <a:t>Labour; aligning their competencies and areas of expertise</a:t>
            </a:r>
            <a:endParaRPr lang="en-ZA" sz="1200" b="1" dirty="0">
              <a:solidFill>
                <a:srgbClr val="FFFFFF"/>
              </a:solidFill>
            </a:endParaRPr>
          </a:p>
        </p:txBody>
      </p:sp>
      <p:sp>
        <p:nvSpPr>
          <p:cNvPr id="2" name="Title 1"/>
          <p:cNvSpPr>
            <a:spLocks noGrp="1"/>
          </p:cNvSpPr>
          <p:nvPr>
            <p:ph type="title"/>
          </p:nvPr>
        </p:nvSpPr>
        <p:spPr/>
        <p:txBody>
          <a:bodyPr/>
          <a:lstStyle/>
          <a:p>
            <a:r>
              <a:rPr lang="en-ZA" dirty="0" smtClean="0"/>
              <a:t>Composition of the Participants</a:t>
            </a:r>
            <a:endParaRPr lang="en-ZA" dirty="0"/>
          </a:p>
        </p:txBody>
      </p:sp>
      <p:sp>
        <p:nvSpPr>
          <p:cNvPr id="3" name="Text Placeholder 2"/>
          <p:cNvSpPr>
            <a:spLocks noGrp="1"/>
          </p:cNvSpPr>
          <p:nvPr>
            <p:ph type="body" idx="13"/>
          </p:nvPr>
        </p:nvSpPr>
        <p:spPr>
          <a:xfrm>
            <a:off x="279889" y="706912"/>
            <a:ext cx="8403346" cy="553998"/>
          </a:xfrm>
        </p:spPr>
        <p:txBody>
          <a:bodyPr/>
          <a:lstStyle/>
          <a:p>
            <a:r>
              <a:rPr lang="en-ZA" b="1" dirty="0" smtClean="0"/>
              <a:t>One hundred and sixty one registered participants, engaged in the five week lab </a:t>
            </a:r>
            <a:endParaRPr lang="en-ZA" b="1" dirty="0"/>
          </a:p>
        </p:txBody>
      </p:sp>
      <p:sp>
        <p:nvSpPr>
          <p:cNvPr id="13" name="Rectangle 12"/>
          <p:cNvSpPr/>
          <p:nvPr/>
        </p:nvSpPr>
        <p:spPr>
          <a:xfrm>
            <a:off x="6673898" y="1637366"/>
            <a:ext cx="2032592" cy="4212000"/>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err="1">
              <a:solidFill>
                <a:srgbClr val="000000"/>
              </a:solidFill>
            </a:endParaRPr>
          </a:p>
        </p:txBody>
      </p:sp>
      <p:sp>
        <p:nvSpPr>
          <p:cNvPr id="14" name="Rectangle 13"/>
          <p:cNvSpPr/>
          <p:nvPr/>
        </p:nvSpPr>
        <p:spPr>
          <a:xfrm>
            <a:off x="6673898" y="1297757"/>
            <a:ext cx="2032592" cy="371946"/>
          </a:xfrm>
          <a:prstGeom prst="rect">
            <a:avLst/>
          </a:prstGeom>
          <a:solidFill>
            <a:schemeClr val="accent2"/>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ZA" sz="1200" b="1" dirty="0" smtClean="0">
                <a:solidFill>
                  <a:srgbClr val="FFFFFF"/>
                </a:solidFill>
              </a:rPr>
              <a:t>Civil Society</a:t>
            </a:r>
            <a:endParaRPr lang="en-ZA" sz="1200" b="1" dirty="0">
              <a:solidFill>
                <a:srgbClr val="FFFFFF"/>
              </a:solidFill>
            </a:endParaRPr>
          </a:p>
        </p:txBody>
      </p:sp>
      <p:sp>
        <p:nvSpPr>
          <p:cNvPr id="15" name="Rectangle 14"/>
          <p:cNvSpPr/>
          <p:nvPr/>
        </p:nvSpPr>
        <p:spPr>
          <a:xfrm>
            <a:off x="3770203" y="1636500"/>
            <a:ext cx="2834874" cy="4212000"/>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err="1">
              <a:solidFill>
                <a:srgbClr val="000000"/>
              </a:solidFill>
            </a:endParaRPr>
          </a:p>
        </p:txBody>
      </p:sp>
      <p:sp>
        <p:nvSpPr>
          <p:cNvPr id="16" name="Rectangle 15"/>
          <p:cNvSpPr/>
          <p:nvPr/>
        </p:nvSpPr>
        <p:spPr>
          <a:xfrm>
            <a:off x="3770202" y="1297758"/>
            <a:ext cx="2834874" cy="338743"/>
          </a:xfrm>
          <a:prstGeom prst="rect">
            <a:avLst/>
          </a:prstGeom>
          <a:solidFill>
            <a:schemeClr val="accent2"/>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ZA" sz="1200" b="1" dirty="0" smtClean="0">
                <a:solidFill>
                  <a:srgbClr val="FFFFFF"/>
                </a:solidFill>
              </a:rPr>
              <a:t>Government</a:t>
            </a:r>
            <a:endParaRPr lang="en-ZA" sz="1200" b="1" dirty="0">
              <a:solidFill>
                <a:srgbClr val="FFFFFF"/>
              </a:solidFill>
            </a:endParaRPr>
          </a:p>
        </p:txBody>
      </p:sp>
      <p:pic>
        <p:nvPicPr>
          <p:cNvPr id="17" name="Picture 16"/>
          <p:cNvPicPr>
            <a:picLocks noChangeAspect="1"/>
          </p:cNvPicPr>
          <p:nvPr/>
        </p:nvPicPr>
        <p:blipFill>
          <a:blip r:embed="rId3" cstate="print"/>
          <a:stretch>
            <a:fillRect/>
          </a:stretch>
        </p:blipFill>
        <p:spPr>
          <a:xfrm>
            <a:off x="3798653" y="1796744"/>
            <a:ext cx="544088" cy="285699"/>
          </a:xfrm>
          <a:prstGeom prst="rect">
            <a:avLst/>
          </a:prstGeom>
          <a:ln>
            <a:solidFill>
              <a:schemeClr val="bg1"/>
            </a:solidFill>
          </a:ln>
        </p:spPr>
      </p:pic>
      <p:pic>
        <p:nvPicPr>
          <p:cNvPr id="18" name="Picture 17"/>
          <p:cNvPicPr>
            <a:picLocks noChangeAspect="1"/>
          </p:cNvPicPr>
          <p:nvPr/>
        </p:nvPicPr>
        <p:blipFill>
          <a:blip r:embed="rId4" cstate="print"/>
          <a:stretch>
            <a:fillRect/>
          </a:stretch>
        </p:blipFill>
        <p:spPr>
          <a:xfrm>
            <a:off x="3839327" y="2308813"/>
            <a:ext cx="544088" cy="298438"/>
          </a:xfrm>
          <a:prstGeom prst="rect">
            <a:avLst/>
          </a:prstGeom>
          <a:ln>
            <a:solidFill>
              <a:schemeClr val="bg1"/>
            </a:solidFill>
          </a:ln>
        </p:spPr>
      </p:pic>
      <p:pic>
        <p:nvPicPr>
          <p:cNvPr id="19" name="Picture 18"/>
          <p:cNvPicPr>
            <a:picLocks noChangeAspect="1"/>
          </p:cNvPicPr>
          <p:nvPr/>
        </p:nvPicPr>
        <p:blipFill>
          <a:blip r:embed="rId5" cstate="print"/>
          <a:stretch>
            <a:fillRect/>
          </a:stretch>
        </p:blipFill>
        <p:spPr>
          <a:xfrm>
            <a:off x="3965071" y="2821772"/>
            <a:ext cx="544088" cy="356422"/>
          </a:xfrm>
          <a:prstGeom prst="rect">
            <a:avLst/>
          </a:prstGeom>
          <a:ln>
            <a:solidFill>
              <a:schemeClr val="bg1"/>
            </a:solidFill>
          </a:ln>
        </p:spPr>
      </p:pic>
      <p:pic>
        <p:nvPicPr>
          <p:cNvPr id="20" name="Picture 19"/>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786459" y="3303518"/>
            <a:ext cx="747438" cy="370223"/>
          </a:xfrm>
          <a:prstGeom prst="rect">
            <a:avLst/>
          </a:prstGeom>
          <a:ln>
            <a:solidFill>
              <a:schemeClr val="bg1"/>
            </a:solidFill>
          </a:ln>
        </p:spPr>
      </p:pic>
      <p:pic>
        <p:nvPicPr>
          <p:cNvPr id="21" name="Picture 20"/>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544498" y="1769433"/>
            <a:ext cx="252453" cy="338863"/>
          </a:xfrm>
          <a:prstGeom prst="rect">
            <a:avLst/>
          </a:prstGeom>
          <a:ln>
            <a:solidFill>
              <a:schemeClr val="tx2">
                <a:lumMod val="85000"/>
                <a:lumOff val="15000"/>
              </a:schemeClr>
            </a:solidFill>
          </a:ln>
        </p:spPr>
      </p:pic>
      <p:pic>
        <p:nvPicPr>
          <p:cNvPr id="22" name="Picture 21"/>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4824020" y="2693788"/>
            <a:ext cx="385001" cy="440407"/>
          </a:xfrm>
          <a:prstGeom prst="rect">
            <a:avLst/>
          </a:prstGeom>
          <a:ln>
            <a:solidFill>
              <a:schemeClr val="bg1"/>
            </a:solidFill>
          </a:ln>
        </p:spPr>
      </p:pic>
      <p:pic>
        <p:nvPicPr>
          <p:cNvPr id="24" name="Picture 23"/>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4543743" y="4012417"/>
            <a:ext cx="252139" cy="336200"/>
          </a:xfrm>
          <a:prstGeom prst="rect">
            <a:avLst/>
          </a:prstGeom>
        </p:spPr>
      </p:pic>
      <p:pic>
        <p:nvPicPr>
          <p:cNvPr id="25" name="Picture 24"/>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4598332" y="2284828"/>
            <a:ext cx="273564" cy="398115"/>
          </a:xfrm>
          <a:prstGeom prst="rect">
            <a:avLst/>
          </a:prstGeom>
        </p:spPr>
      </p:pic>
      <p:pic>
        <p:nvPicPr>
          <p:cNvPr id="26" name="Picture 25"/>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3902868" y="3748558"/>
            <a:ext cx="443028" cy="640791"/>
          </a:xfrm>
          <a:prstGeom prst="rect">
            <a:avLst/>
          </a:prstGeom>
        </p:spPr>
      </p:pic>
      <p:pic>
        <p:nvPicPr>
          <p:cNvPr id="27" name="Picture 26"/>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4002269" y="4445829"/>
            <a:ext cx="703781" cy="313574"/>
          </a:xfrm>
          <a:prstGeom prst="rect">
            <a:avLst/>
          </a:prstGeom>
        </p:spPr>
      </p:pic>
      <p:pic>
        <p:nvPicPr>
          <p:cNvPr id="28" name="Picture 27"/>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3854178" y="4994899"/>
            <a:ext cx="868643" cy="371857"/>
          </a:xfrm>
          <a:prstGeom prst="rect">
            <a:avLst/>
          </a:prstGeom>
        </p:spPr>
      </p:pic>
      <p:pic>
        <p:nvPicPr>
          <p:cNvPr id="29" name="Picture 28"/>
          <p:cNvPicPr>
            <a:picLocks noChangeAspect="1"/>
          </p:cNvPicPr>
          <p:nvPr/>
        </p:nvPicPr>
        <p:blipFill>
          <a:blip r:embed="rId14" cstate="print">
            <a:extLst>
              <a:ext uri="{28A0092B-C50C-407E-A947-70E740481C1C}">
                <a14:useLocalDpi xmlns:a14="http://schemas.microsoft.com/office/drawing/2010/main" xmlns="" val="0"/>
              </a:ext>
            </a:extLst>
          </a:blip>
          <a:stretch>
            <a:fillRect/>
          </a:stretch>
        </p:blipFill>
        <p:spPr>
          <a:xfrm>
            <a:off x="5139470" y="5076726"/>
            <a:ext cx="914369" cy="259910"/>
          </a:xfrm>
          <a:prstGeom prst="rect">
            <a:avLst/>
          </a:prstGeom>
        </p:spPr>
      </p:pic>
      <p:pic>
        <p:nvPicPr>
          <p:cNvPr id="30" name="Picture 29"/>
          <p:cNvPicPr>
            <a:picLocks noChangeAspect="1"/>
          </p:cNvPicPr>
          <p:nvPr/>
        </p:nvPicPr>
        <p:blipFill>
          <a:blip r:embed="rId15" cstate="print">
            <a:extLst>
              <a:ext uri="{28A0092B-C50C-407E-A947-70E740481C1C}">
                <a14:useLocalDpi xmlns:a14="http://schemas.microsoft.com/office/drawing/2010/main" xmlns="" val="0"/>
              </a:ext>
            </a:extLst>
          </a:blip>
          <a:stretch>
            <a:fillRect/>
          </a:stretch>
        </p:blipFill>
        <p:spPr>
          <a:xfrm>
            <a:off x="5982159" y="4764009"/>
            <a:ext cx="598590" cy="278493"/>
          </a:xfrm>
          <a:prstGeom prst="rect">
            <a:avLst/>
          </a:prstGeom>
        </p:spPr>
      </p:pic>
      <p:pic>
        <p:nvPicPr>
          <p:cNvPr id="31" name="Picture 30"/>
          <p:cNvPicPr>
            <a:picLocks noChangeAspect="1"/>
          </p:cNvPicPr>
          <p:nvPr/>
        </p:nvPicPr>
        <p:blipFill>
          <a:blip r:embed="rId16" cstate="print">
            <a:extLst>
              <a:ext uri="{28A0092B-C50C-407E-A947-70E740481C1C}">
                <a14:useLocalDpi xmlns:a14="http://schemas.microsoft.com/office/drawing/2010/main" xmlns="" val="0"/>
              </a:ext>
            </a:extLst>
          </a:blip>
          <a:stretch>
            <a:fillRect/>
          </a:stretch>
        </p:blipFill>
        <p:spPr>
          <a:xfrm>
            <a:off x="5760387" y="3541496"/>
            <a:ext cx="629076" cy="471828"/>
          </a:xfrm>
          <a:prstGeom prst="rect">
            <a:avLst/>
          </a:prstGeom>
        </p:spPr>
      </p:pic>
      <p:pic>
        <p:nvPicPr>
          <p:cNvPr id="32" name="Picture 31"/>
          <p:cNvPicPr>
            <a:picLocks noChangeAspect="1"/>
          </p:cNvPicPr>
          <p:nvPr/>
        </p:nvPicPr>
        <p:blipFill>
          <a:blip r:embed="rId17" cstate="print">
            <a:extLst>
              <a:ext uri="{28A0092B-C50C-407E-A947-70E740481C1C}">
                <a14:useLocalDpi xmlns:a14="http://schemas.microsoft.com/office/drawing/2010/main" xmlns="" val="0"/>
              </a:ext>
            </a:extLst>
          </a:blip>
          <a:stretch>
            <a:fillRect/>
          </a:stretch>
        </p:blipFill>
        <p:spPr>
          <a:xfrm>
            <a:off x="5382963" y="2813582"/>
            <a:ext cx="510802" cy="271453"/>
          </a:xfrm>
          <a:prstGeom prst="rect">
            <a:avLst/>
          </a:prstGeom>
        </p:spPr>
      </p:pic>
      <p:pic>
        <p:nvPicPr>
          <p:cNvPr id="33" name="Picture 32"/>
          <p:cNvPicPr>
            <a:picLocks noChangeAspect="1"/>
          </p:cNvPicPr>
          <p:nvPr/>
        </p:nvPicPr>
        <p:blipFill>
          <a:blip r:embed="rId18" cstate="print">
            <a:extLst>
              <a:ext uri="{28A0092B-C50C-407E-A947-70E740481C1C}">
                <a14:useLocalDpi xmlns:a14="http://schemas.microsoft.com/office/drawing/2010/main" xmlns="" val="0"/>
              </a:ext>
            </a:extLst>
          </a:blip>
          <a:stretch>
            <a:fillRect/>
          </a:stretch>
        </p:blipFill>
        <p:spPr>
          <a:xfrm>
            <a:off x="5638365" y="3212486"/>
            <a:ext cx="891486" cy="283827"/>
          </a:xfrm>
          <a:prstGeom prst="rect">
            <a:avLst/>
          </a:prstGeom>
        </p:spPr>
      </p:pic>
      <p:pic>
        <p:nvPicPr>
          <p:cNvPr id="34" name="Picture 33"/>
          <p:cNvPicPr>
            <a:picLocks noChangeAspect="1"/>
          </p:cNvPicPr>
          <p:nvPr/>
        </p:nvPicPr>
        <p:blipFill>
          <a:blip r:embed="rId19" cstate="print">
            <a:extLst>
              <a:ext uri="{28A0092B-C50C-407E-A947-70E740481C1C}">
                <a14:useLocalDpi xmlns:a14="http://schemas.microsoft.com/office/drawing/2010/main" xmlns="" val="0"/>
              </a:ext>
            </a:extLst>
          </a:blip>
          <a:stretch>
            <a:fillRect/>
          </a:stretch>
        </p:blipFill>
        <p:spPr>
          <a:xfrm>
            <a:off x="5072593" y="1757575"/>
            <a:ext cx="547087" cy="437689"/>
          </a:xfrm>
          <a:prstGeom prst="rect">
            <a:avLst/>
          </a:prstGeom>
        </p:spPr>
      </p:pic>
      <p:pic>
        <p:nvPicPr>
          <p:cNvPr id="35" name="Picture 34"/>
          <p:cNvPicPr>
            <a:picLocks noChangeAspect="1"/>
          </p:cNvPicPr>
          <p:nvPr/>
        </p:nvPicPr>
        <p:blipFill>
          <a:blip r:embed="rId20" cstate="print">
            <a:extLst>
              <a:ext uri="{28A0092B-C50C-407E-A947-70E740481C1C}">
                <a14:useLocalDpi xmlns:a14="http://schemas.microsoft.com/office/drawing/2010/main" xmlns="" val="0"/>
              </a:ext>
            </a:extLst>
          </a:blip>
          <a:stretch>
            <a:fillRect/>
          </a:stretch>
        </p:blipFill>
        <p:spPr>
          <a:xfrm>
            <a:off x="6130606" y="2592542"/>
            <a:ext cx="377634" cy="515154"/>
          </a:xfrm>
          <a:prstGeom prst="rect">
            <a:avLst/>
          </a:prstGeom>
        </p:spPr>
      </p:pic>
      <p:pic>
        <p:nvPicPr>
          <p:cNvPr id="36" name="Picture 35"/>
          <p:cNvPicPr>
            <a:picLocks noChangeAspect="1"/>
          </p:cNvPicPr>
          <p:nvPr/>
        </p:nvPicPr>
        <p:blipFill>
          <a:blip r:embed="rId21" cstate="print">
            <a:extLst>
              <a:ext uri="{28A0092B-C50C-407E-A947-70E740481C1C}">
                <a14:useLocalDpi xmlns:a14="http://schemas.microsoft.com/office/drawing/2010/main" xmlns="" val="0"/>
              </a:ext>
            </a:extLst>
          </a:blip>
          <a:stretch>
            <a:fillRect/>
          </a:stretch>
        </p:blipFill>
        <p:spPr>
          <a:xfrm>
            <a:off x="6019747" y="5341222"/>
            <a:ext cx="503649" cy="387587"/>
          </a:xfrm>
          <a:prstGeom prst="rect">
            <a:avLst/>
          </a:prstGeom>
        </p:spPr>
      </p:pic>
      <p:pic>
        <p:nvPicPr>
          <p:cNvPr id="37" name="Picture 36"/>
          <p:cNvPicPr>
            <a:picLocks noChangeAspect="1"/>
          </p:cNvPicPr>
          <p:nvPr/>
        </p:nvPicPr>
        <p:blipFill>
          <a:blip r:embed="rId22" cstate="print">
            <a:extLst>
              <a:ext uri="{28A0092B-C50C-407E-A947-70E740481C1C}">
                <a14:useLocalDpi xmlns:a14="http://schemas.microsoft.com/office/drawing/2010/main" xmlns="" val="0"/>
              </a:ext>
            </a:extLst>
          </a:blip>
          <a:stretch>
            <a:fillRect/>
          </a:stretch>
        </p:blipFill>
        <p:spPr>
          <a:xfrm>
            <a:off x="4587068" y="3361285"/>
            <a:ext cx="419765" cy="373140"/>
          </a:xfrm>
          <a:prstGeom prst="rect">
            <a:avLst/>
          </a:prstGeom>
        </p:spPr>
      </p:pic>
      <p:pic>
        <p:nvPicPr>
          <p:cNvPr id="38" name="Picture 37"/>
          <p:cNvPicPr>
            <a:picLocks noChangeAspect="1"/>
          </p:cNvPicPr>
          <p:nvPr/>
        </p:nvPicPr>
        <p:blipFill>
          <a:blip r:embed="rId23" cstate="print">
            <a:extLst>
              <a:ext uri="{28A0092B-C50C-407E-A947-70E740481C1C}">
                <a14:useLocalDpi xmlns:a14="http://schemas.microsoft.com/office/drawing/2010/main" xmlns="" val="0"/>
              </a:ext>
            </a:extLst>
          </a:blip>
          <a:stretch>
            <a:fillRect/>
          </a:stretch>
        </p:blipFill>
        <p:spPr>
          <a:xfrm>
            <a:off x="4845554" y="4840936"/>
            <a:ext cx="230328" cy="307117"/>
          </a:xfrm>
          <a:prstGeom prst="rect">
            <a:avLst/>
          </a:prstGeom>
        </p:spPr>
      </p:pic>
      <p:pic>
        <p:nvPicPr>
          <p:cNvPr id="41" name="Picture 40"/>
          <p:cNvPicPr>
            <a:picLocks noChangeAspect="1"/>
          </p:cNvPicPr>
          <p:nvPr/>
        </p:nvPicPr>
        <p:blipFill>
          <a:blip r:embed="rId24" cstate="print">
            <a:extLst>
              <a:ext uri="{28A0092B-C50C-407E-A947-70E740481C1C}">
                <a14:useLocalDpi xmlns:a14="http://schemas.microsoft.com/office/drawing/2010/main" xmlns="" val="0"/>
              </a:ext>
            </a:extLst>
          </a:blip>
          <a:stretch>
            <a:fillRect/>
          </a:stretch>
        </p:blipFill>
        <p:spPr>
          <a:xfrm>
            <a:off x="5491455" y="2281748"/>
            <a:ext cx="583470" cy="346208"/>
          </a:xfrm>
          <a:prstGeom prst="rect">
            <a:avLst/>
          </a:prstGeom>
        </p:spPr>
      </p:pic>
      <p:pic>
        <p:nvPicPr>
          <p:cNvPr id="42" name="Picture 41"/>
          <p:cNvPicPr>
            <a:picLocks noChangeAspect="1"/>
          </p:cNvPicPr>
          <p:nvPr/>
        </p:nvPicPr>
        <p:blipFill>
          <a:blip r:embed="rId25" cstate="print">
            <a:extLst>
              <a:ext uri="{28A0092B-C50C-407E-A947-70E740481C1C}">
                <a14:useLocalDpi xmlns:a14="http://schemas.microsoft.com/office/drawing/2010/main" xmlns="" val="0"/>
              </a:ext>
            </a:extLst>
          </a:blip>
          <a:stretch>
            <a:fillRect/>
          </a:stretch>
        </p:blipFill>
        <p:spPr>
          <a:xfrm>
            <a:off x="5917213" y="1679945"/>
            <a:ext cx="586988" cy="604883"/>
          </a:xfrm>
          <a:prstGeom prst="rect">
            <a:avLst/>
          </a:prstGeom>
        </p:spPr>
      </p:pic>
      <p:pic>
        <p:nvPicPr>
          <p:cNvPr id="44" name="Picture 43"/>
          <p:cNvPicPr>
            <a:picLocks noChangeAspect="1"/>
          </p:cNvPicPr>
          <p:nvPr/>
        </p:nvPicPr>
        <p:blipFill>
          <a:blip r:embed="rId26" cstate="print">
            <a:extLst>
              <a:ext uri="{28A0092B-C50C-407E-A947-70E740481C1C}">
                <a14:useLocalDpi xmlns:a14="http://schemas.microsoft.com/office/drawing/2010/main" xmlns="" val="0"/>
              </a:ext>
            </a:extLst>
          </a:blip>
          <a:stretch>
            <a:fillRect/>
          </a:stretch>
        </p:blipFill>
        <p:spPr>
          <a:xfrm>
            <a:off x="4938106" y="3797887"/>
            <a:ext cx="692372" cy="307256"/>
          </a:xfrm>
          <a:prstGeom prst="rect">
            <a:avLst/>
          </a:prstGeom>
        </p:spPr>
      </p:pic>
      <p:pic>
        <p:nvPicPr>
          <p:cNvPr id="45" name="Picture 44"/>
          <p:cNvPicPr>
            <a:picLocks noChangeAspect="1"/>
          </p:cNvPicPr>
          <p:nvPr/>
        </p:nvPicPr>
        <p:blipFill>
          <a:blip r:embed="rId27" cstate="print">
            <a:extLst>
              <a:ext uri="{28A0092B-C50C-407E-A947-70E740481C1C}">
                <a14:useLocalDpi xmlns:a14="http://schemas.microsoft.com/office/drawing/2010/main" xmlns="" val="0"/>
              </a:ext>
            </a:extLst>
          </a:blip>
          <a:stretch>
            <a:fillRect/>
          </a:stretch>
        </p:blipFill>
        <p:spPr>
          <a:xfrm>
            <a:off x="4897974" y="4220685"/>
            <a:ext cx="574082" cy="290123"/>
          </a:xfrm>
          <a:prstGeom prst="rect">
            <a:avLst/>
          </a:prstGeom>
        </p:spPr>
      </p:pic>
      <p:pic>
        <p:nvPicPr>
          <p:cNvPr id="46" name="Picture 45"/>
          <p:cNvPicPr>
            <a:picLocks noChangeAspect="1"/>
          </p:cNvPicPr>
          <p:nvPr/>
        </p:nvPicPr>
        <p:blipFill>
          <a:blip r:embed="rId28" cstate="print">
            <a:extLst>
              <a:ext uri="{28A0092B-C50C-407E-A947-70E740481C1C}">
                <a14:useLocalDpi xmlns:a14="http://schemas.microsoft.com/office/drawing/2010/main" xmlns="" val="0"/>
              </a:ext>
            </a:extLst>
          </a:blip>
          <a:stretch>
            <a:fillRect/>
          </a:stretch>
        </p:blipFill>
        <p:spPr>
          <a:xfrm>
            <a:off x="4619356" y="5400980"/>
            <a:ext cx="858956" cy="327828"/>
          </a:xfrm>
          <a:prstGeom prst="rect">
            <a:avLst/>
          </a:prstGeom>
        </p:spPr>
      </p:pic>
      <p:pic>
        <p:nvPicPr>
          <p:cNvPr id="47" name="Picture 46"/>
          <p:cNvPicPr>
            <a:picLocks noChangeAspect="1"/>
          </p:cNvPicPr>
          <p:nvPr/>
        </p:nvPicPr>
        <p:blipFill>
          <a:blip r:embed="rId29" cstate="print">
            <a:extLst>
              <a:ext uri="{28A0092B-C50C-407E-A947-70E740481C1C}">
                <a14:useLocalDpi xmlns:a14="http://schemas.microsoft.com/office/drawing/2010/main" xmlns="" val="0"/>
              </a:ext>
            </a:extLst>
          </a:blip>
          <a:stretch>
            <a:fillRect/>
          </a:stretch>
        </p:blipFill>
        <p:spPr>
          <a:xfrm>
            <a:off x="5013585" y="4556796"/>
            <a:ext cx="707948" cy="277310"/>
          </a:xfrm>
          <a:prstGeom prst="rect">
            <a:avLst/>
          </a:prstGeom>
        </p:spPr>
      </p:pic>
      <p:pic>
        <p:nvPicPr>
          <p:cNvPr id="48" name="Picture 47"/>
          <p:cNvPicPr>
            <a:picLocks noChangeAspect="1"/>
          </p:cNvPicPr>
          <p:nvPr/>
        </p:nvPicPr>
        <p:blipFill>
          <a:blip r:embed="rId30" cstate="print">
            <a:extLst>
              <a:ext uri="{28A0092B-C50C-407E-A947-70E740481C1C}">
                <a14:useLocalDpi xmlns:a14="http://schemas.microsoft.com/office/drawing/2010/main" xmlns="" val="0"/>
              </a:ext>
            </a:extLst>
          </a:blip>
          <a:stretch>
            <a:fillRect/>
          </a:stretch>
        </p:blipFill>
        <p:spPr>
          <a:xfrm>
            <a:off x="5138463" y="3308360"/>
            <a:ext cx="458191" cy="258478"/>
          </a:xfrm>
          <a:prstGeom prst="rect">
            <a:avLst/>
          </a:prstGeom>
        </p:spPr>
      </p:pic>
      <p:pic>
        <p:nvPicPr>
          <p:cNvPr id="49" name="Picture 48"/>
          <p:cNvPicPr>
            <a:picLocks noChangeAspect="1"/>
          </p:cNvPicPr>
          <p:nvPr/>
        </p:nvPicPr>
        <p:blipFill>
          <a:blip r:embed="rId31" cstate="print">
            <a:extLst>
              <a:ext uri="{28A0092B-C50C-407E-A947-70E740481C1C}">
                <a14:useLocalDpi xmlns:a14="http://schemas.microsoft.com/office/drawing/2010/main" xmlns="" val="0"/>
              </a:ext>
            </a:extLst>
          </a:blip>
          <a:stretch>
            <a:fillRect/>
          </a:stretch>
        </p:blipFill>
        <p:spPr>
          <a:xfrm>
            <a:off x="5642875" y="4040998"/>
            <a:ext cx="871604" cy="296615"/>
          </a:xfrm>
          <a:prstGeom prst="rect">
            <a:avLst/>
          </a:prstGeom>
        </p:spPr>
      </p:pic>
      <p:sp>
        <p:nvSpPr>
          <p:cNvPr id="50" name="Rectangle 49"/>
          <p:cNvSpPr/>
          <p:nvPr/>
        </p:nvSpPr>
        <p:spPr>
          <a:xfrm>
            <a:off x="5971646" y="4347496"/>
            <a:ext cx="478610" cy="142697"/>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900" b="1" dirty="0">
                <a:solidFill>
                  <a:schemeClr val="tx1">
                    <a:lumMod val="65000"/>
                    <a:lumOff val="35000"/>
                  </a:schemeClr>
                </a:solidFill>
              </a:rPr>
              <a:t>BAWSI</a:t>
            </a:r>
          </a:p>
        </p:txBody>
      </p:sp>
      <p:sp>
        <p:nvSpPr>
          <p:cNvPr id="51" name="Rectangle 50"/>
          <p:cNvSpPr/>
          <p:nvPr/>
        </p:nvSpPr>
        <p:spPr>
          <a:xfrm>
            <a:off x="6695690" y="5553533"/>
            <a:ext cx="514947" cy="196621"/>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900" b="1" dirty="0">
                <a:solidFill>
                  <a:schemeClr val="tx1">
                    <a:lumMod val="65000"/>
                    <a:lumOff val="35000"/>
                  </a:schemeClr>
                </a:solidFill>
              </a:rPr>
              <a:t>NAFUSA</a:t>
            </a:r>
          </a:p>
        </p:txBody>
      </p:sp>
      <p:sp>
        <p:nvSpPr>
          <p:cNvPr id="52" name="Rectangle 51"/>
          <p:cNvSpPr/>
          <p:nvPr/>
        </p:nvSpPr>
        <p:spPr>
          <a:xfrm>
            <a:off x="3804327" y="5535391"/>
            <a:ext cx="485492" cy="178503"/>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900" b="1" dirty="0">
                <a:solidFill>
                  <a:schemeClr val="tx1">
                    <a:lumMod val="65000"/>
                    <a:lumOff val="35000"/>
                  </a:schemeClr>
                </a:solidFill>
              </a:rPr>
              <a:t>AFRIWU</a:t>
            </a:r>
          </a:p>
        </p:txBody>
      </p:sp>
      <p:sp>
        <p:nvSpPr>
          <p:cNvPr id="53" name="Rectangle 52"/>
          <p:cNvSpPr/>
          <p:nvPr/>
        </p:nvSpPr>
        <p:spPr>
          <a:xfrm>
            <a:off x="272532" y="1636500"/>
            <a:ext cx="3428848" cy="4212000"/>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err="1">
              <a:solidFill>
                <a:srgbClr val="000000"/>
              </a:solidFill>
            </a:endParaRPr>
          </a:p>
        </p:txBody>
      </p:sp>
      <p:sp>
        <p:nvSpPr>
          <p:cNvPr id="54" name="Rectangle 53"/>
          <p:cNvSpPr/>
          <p:nvPr/>
        </p:nvSpPr>
        <p:spPr>
          <a:xfrm>
            <a:off x="272531" y="1297757"/>
            <a:ext cx="3428848" cy="339640"/>
          </a:xfrm>
          <a:prstGeom prst="rect">
            <a:avLst/>
          </a:prstGeom>
          <a:solidFill>
            <a:schemeClr val="accent2"/>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ZA" sz="1200" b="1" dirty="0" smtClean="0">
                <a:solidFill>
                  <a:srgbClr val="FFFFFF"/>
                </a:solidFill>
              </a:rPr>
              <a:t>Business</a:t>
            </a:r>
            <a:endParaRPr lang="en-ZA" sz="1200" b="1" dirty="0">
              <a:solidFill>
                <a:srgbClr val="FFFFFF"/>
              </a:solidFill>
            </a:endParaRPr>
          </a:p>
        </p:txBody>
      </p:sp>
      <p:pic>
        <p:nvPicPr>
          <p:cNvPr id="55" name="Picture 54"/>
          <p:cNvPicPr>
            <a:picLocks noChangeAspect="1"/>
          </p:cNvPicPr>
          <p:nvPr/>
        </p:nvPicPr>
        <p:blipFill>
          <a:blip r:embed="rId32" cstate="print">
            <a:extLst>
              <a:ext uri="{28A0092B-C50C-407E-A947-70E740481C1C}">
                <a14:useLocalDpi xmlns:a14="http://schemas.microsoft.com/office/drawing/2010/main" xmlns="" val="0"/>
              </a:ext>
            </a:extLst>
          </a:blip>
          <a:stretch>
            <a:fillRect/>
          </a:stretch>
        </p:blipFill>
        <p:spPr>
          <a:xfrm>
            <a:off x="314465" y="1664802"/>
            <a:ext cx="388054" cy="517428"/>
          </a:xfrm>
          <a:prstGeom prst="rect">
            <a:avLst/>
          </a:prstGeom>
          <a:ln>
            <a:noFill/>
          </a:ln>
        </p:spPr>
      </p:pic>
      <p:pic>
        <p:nvPicPr>
          <p:cNvPr id="56" name="Picture 55"/>
          <p:cNvPicPr>
            <a:picLocks noChangeAspect="1"/>
          </p:cNvPicPr>
          <p:nvPr/>
        </p:nvPicPr>
        <p:blipFill>
          <a:blip r:embed="rId33" cstate="print">
            <a:extLst>
              <a:ext uri="{28A0092B-C50C-407E-A947-70E740481C1C}">
                <a14:useLocalDpi xmlns:a14="http://schemas.microsoft.com/office/drawing/2010/main" xmlns="" val="0"/>
              </a:ext>
            </a:extLst>
          </a:blip>
          <a:stretch>
            <a:fillRect/>
          </a:stretch>
        </p:blipFill>
        <p:spPr>
          <a:xfrm>
            <a:off x="1904894" y="1699685"/>
            <a:ext cx="577813" cy="318905"/>
          </a:xfrm>
          <a:prstGeom prst="rect">
            <a:avLst/>
          </a:prstGeom>
        </p:spPr>
      </p:pic>
      <p:pic>
        <p:nvPicPr>
          <p:cNvPr id="57" name="Picture 56"/>
          <p:cNvPicPr>
            <a:picLocks noChangeAspect="1"/>
          </p:cNvPicPr>
          <p:nvPr/>
        </p:nvPicPr>
        <p:blipFill>
          <a:blip r:embed="rId34" cstate="print">
            <a:extLst>
              <a:ext uri="{28A0092B-C50C-407E-A947-70E740481C1C}">
                <a14:useLocalDpi xmlns:a14="http://schemas.microsoft.com/office/drawing/2010/main" xmlns="" val="0"/>
              </a:ext>
            </a:extLst>
          </a:blip>
          <a:stretch>
            <a:fillRect/>
          </a:stretch>
        </p:blipFill>
        <p:spPr>
          <a:xfrm>
            <a:off x="1691919" y="2214633"/>
            <a:ext cx="766356" cy="271430"/>
          </a:xfrm>
          <a:prstGeom prst="rect">
            <a:avLst/>
          </a:prstGeom>
        </p:spPr>
      </p:pic>
      <p:pic>
        <p:nvPicPr>
          <p:cNvPr id="58" name="Picture 57"/>
          <p:cNvPicPr>
            <a:picLocks noChangeAspect="1"/>
          </p:cNvPicPr>
          <p:nvPr/>
        </p:nvPicPr>
        <p:blipFill>
          <a:blip r:embed="rId35" cstate="print">
            <a:extLst>
              <a:ext uri="{28A0092B-C50C-407E-A947-70E740481C1C}">
                <a14:useLocalDpi xmlns:a14="http://schemas.microsoft.com/office/drawing/2010/main" xmlns="" val="0"/>
              </a:ext>
            </a:extLst>
          </a:blip>
          <a:stretch>
            <a:fillRect/>
          </a:stretch>
        </p:blipFill>
        <p:spPr>
          <a:xfrm>
            <a:off x="424594" y="3157196"/>
            <a:ext cx="471473" cy="269425"/>
          </a:xfrm>
          <a:prstGeom prst="rect">
            <a:avLst/>
          </a:prstGeom>
        </p:spPr>
      </p:pic>
      <p:pic>
        <p:nvPicPr>
          <p:cNvPr id="59" name="Picture 58"/>
          <p:cNvPicPr>
            <a:picLocks noChangeAspect="1"/>
          </p:cNvPicPr>
          <p:nvPr/>
        </p:nvPicPr>
        <p:blipFill>
          <a:blip r:embed="rId36" cstate="print">
            <a:extLst>
              <a:ext uri="{28A0092B-C50C-407E-A947-70E740481C1C}">
                <a14:useLocalDpi xmlns:a14="http://schemas.microsoft.com/office/drawing/2010/main" xmlns="" val="0"/>
              </a:ext>
            </a:extLst>
          </a:blip>
          <a:stretch>
            <a:fillRect/>
          </a:stretch>
        </p:blipFill>
        <p:spPr>
          <a:xfrm>
            <a:off x="555465" y="3956163"/>
            <a:ext cx="269638" cy="359533"/>
          </a:xfrm>
          <a:prstGeom prst="rect">
            <a:avLst/>
          </a:prstGeom>
        </p:spPr>
      </p:pic>
      <p:pic>
        <p:nvPicPr>
          <p:cNvPr id="60" name="Picture 59"/>
          <p:cNvPicPr>
            <a:picLocks noChangeAspect="1"/>
          </p:cNvPicPr>
          <p:nvPr/>
        </p:nvPicPr>
        <p:blipFill>
          <a:blip r:embed="rId37" cstate="print">
            <a:extLst>
              <a:ext uri="{28A0092B-C50C-407E-A947-70E740481C1C}">
                <a14:useLocalDpi xmlns:a14="http://schemas.microsoft.com/office/drawing/2010/main" xmlns="" val="0"/>
              </a:ext>
            </a:extLst>
          </a:blip>
          <a:stretch>
            <a:fillRect/>
          </a:stretch>
        </p:blipFill>
        <p:spPr>
          <a:xfrm>
            <a:off x="1153647" y="3163810"/>
            <a:ext cx="893847" cy="242194"/>
          </a:xfrm>
          <a:prstGeom prst="rect">
            <a:avLst/>
          </a:prstGeom>
        </p:spPr>
      </p:pic>
      <p:pic>
        <p:nvPicPr>
          <p:cNvPr id="61" name="Picture 60"/>
          <p:cNvPicPr>
            <a:picLocks noChangeAspect="1"/>
          </p:cNvPicPr>
          <p:nvPr/>
        </p:nvPicPr>
        <p:blipFill>
          <a:blip r:embed="rId38" cstate="print">
            <a:extLst>
              <a:ext uri="{28A0092B-C50C-407E-A947-70E740481C1C}">
                <a14:useLocalDpi xmlns:a14="http://schemas.microsoft.com/office/drawing/2010/main" xmlns="" val="0"/>
              </a:ext>
            </a:extLst>
          </a:blip>
          <a:stretch>
            <a:fillRect/>
          </a:stretch>
        </p:blipFill>
        <p:spPr>
          <a:xfrm>
            <a:off x="404167" y="4516039"/>
            <a:ext cx="695839" cy="324896"/>
          </a:xfrm>
          <a:prstGeom prst="rect">
            <a:avLst/>
          </a:prstGeom>
        </p:spPr>
      </p:pic>
      <p:pic>
        <p:nvPicPr>
          <p:cNvPr id="62" name="Picture 61"/>
          <p:cNvPicPr>
            <a:picLocks noChangeAspect="1"/>
          </p:cNvPicPr>
          <p:nvPr/>
        </p:nvPicPr>
        <p:blipFill>
          <a:blip r:embed="rId39" cstate="print">
            <a:extLst>
              <a:ext uri="{28A0092B-C50C-407E-A947-70E740481C1C}">
                <a14:useLocalDpi xmlns:a14="http://schemas.microsoft.com/office/drawing/2010/main" xmlns="" val="0"/>
              </a:ext>
            </a:extLst>
          </a:blip>
          <a:stretch>
            <a:fillRect/>
          </a:stretch>
        </p:blipFill>
        <p:spPr>
          <a:xfrm>
            <a:off x="400921" y="4963038"/>
            <a:ext cx="419661" cy="443661"/>
          </a:xfrm>
          <a:prstGeom prst="rect">
            <a:avLst/>
          </a:prstGeom>
        </p:spPr>
      </p:pic>
      <p:pic>
        <p:nvPicPr>
          <p:cNvPr id="63" name="Picture 62"/>
          <p:cNvPicPr>
            <a:picLocks noChangeAspect="1"/>
          </p:cNvPicPr>
          <p:nvPr/>
        </p:nvPicPr>
        <p:blipFill>
          <a:blip r:embed="rId40" cstate="print">
            <a:extLst>
              <a:ext uri="{28A0092B-C50C-407E-A947-70E740481C1C}">
                <a14:useLocalDpi xmlns:a14="http://schemas.microsoft.com/office/drawing/2010/main" xmlns="" val="0"/>
              </a:ext>
            </a:extLst>
          </a:blip>
          <a:stretch>
            <a:fillRect/>
          </a:stretch>
        </p:blipFill>
        <p:spPr>
          <a:xfrm>
            <a:off x="1114864" y="3631440"/>
            <a:ext cx="540999" cy="437514"/>
          </a:xfrm>
          <a:prstGeom prst="rect">
            <a:avLst/>
          </a:prstGeom>
        </p:spPr>
      </p:pic>
      <p:pic>
        <p:nvPicPr>
          <p:cNvPr id="64" name="Picture 63"/>
          <p:cNvPicPr>
            <a:picLocks noChangeAspect="1"/>
          </p:cNvPicPr>
          <p:nvPr/>
        </p:nvPicPr>
        <p:blipFill>
          <a:blip r:embed="rId41" cstate="print">
            <a:extLst>
              <a:ext uri="{28A0092B-C50C-407E-A947-70E740481C1C}">
                <a14:useLocalDpi xmlns:a14="http://schemas.microsoft.com/office/drawing/2010/main" xmlns="" val="0"/>
              </a:ext>
            </a:extLst>
          </a:blip>
          <a:stretch>
            <a:fillRect/>
          </a:stretch>
        </p:blipFill>
        <p:spPr>
          <a:xfrm>
            <a:off x="3153743" y="2849446"/>
            <a:ext cx="401176" cy="354069"/>
          </a:xfrm>
          <a:prstGeom prst="rect">
            <a:avLst/>
          </a:prstGeom>
        </p:spPr>
      </p:pic>
      <p:pic>
        <p:nvPicPr>
          <p:cNvPr id="65" name="Picture 64"/>
          <p:cNvPicPr>
            <a:picLocks noChangeAspect="1"/>
          </p:cNvPicPr>
          <p:nvPr/>
        </p:nvPicPr>
        <p:blipFill>
          <a:blip r:embed="rId42" cstate="print">
            <a:extLst>
              <a:ext uri="{28A0092B-C50C-407E-A947-70E740481C1C}">
                <a14:useLocalDpi xmlns:a14="http://schemas.microsoft.com/office/drawing/2010/main" xmlns="" val="0"/>
              </a:ext>
            </a:extLst>
          </a:blip>
          <a:stretch>
            <a:fillRect/>
          </a:stretch>
        </p:blipFill>
        <p:spPr>
          <a:xfrm>
            <a:off x="1180158" y="4468003"/>
            <a:ext cx="724964" cy="496665"/>
          </a:xfrm>
          <a:prstGeom prst="rect">
            <a:avLst/>
          </a:prstGeom>
        </p:spPr>
      </p:pic>
      <p:pic>
        <p:nvPicPr>
          <p:cNvPr id="66" name="Picture 65"/>
          <p:cNvPicPr>
            <a:picLocks noChangeAspect="1"/>
          </p:cNvPicPr>
          <p:nvPr/>
        </p:nvPicPr>
        <p:blipFill>
          <a:blip r:embed="rId43" cstate="print">
            <a:extLst>
              <a:ext uri="{28A0092B-C50C-407E-A947-70E740481C1C}">
                <a14:useLocalDpi xmlns:a14="http://schemas.microsoft.com/office/drawing/2010/main" xmlns="" val="0"/>
              </a:ext>
            </a:extLst>
          </a:blip>
          <a:stretch>
            <a:fillRect/>
          </a:stretch>
        </p:blipFill>
        <p:spPr>
          <a:xfrm>
            <a:off x="976052" y="2210460"/>
            <a:ext cx="547010" cy="364690"/>
          </a:xfrm>
          <a:prstGeom prst="rect">
            <a:avLst/>
          </a:prstGeom>
        </p:spPr>
      </p:pic>
      <p:pic>
        <p:nvPicPr>
          <p:cNvPr id="67" name="Picture 66"/>
          <p:cNvPicPr>
            <a:picLocks noChangeAspect="1"/>
          </p:cNvPicPr>
          <p:nvPr/>
        </p:nvPicPr>
        <p:blipFill>
          <a:blip r:embed="rId44" cstate="print">
            <a:extLst>
              <a:ext uri="{28A0092B-C50C-407E-A947-70E740481C1C}">
                <a14:useLocalDpi xmlns:a14="http://schemas.microsoft.com/office/drawing/2010/main" xmlns="" val="0"/>
              </a:ext>
            </a:extLst>
          </a:blip>
          <a:stretch>
            <a:fillRect/>
          </a:stretch>
        </p:blipFill>
        <p:spPr>
          <a:xfrm>
            <a:off x="460276" y="2088696"/>
            <a:ext cx="387198" cy="492194"/>
          </a:xfrm>
          <a:prstGeom prst="rect">
            <a:avLst/>
          </a:prstGeom>
        </p:spPr>
      </p:pic>
      <p:pic>
        <p:nvPicPr>
          <p:cNvPr id="68" name="Picture 67"/>
          <p:cNvPicPr>
            <a:picLocks noChangeAspect="1"/>
          </p:cNvPicPr>
          <p:nvPr/>
        </p:nvPicPr>
        <p:blipFill>
          <a:blip r:embed="rId45" cstate="print">
            <a:extLst>
              <a:ext uri="{28A0092B-C50C-407E-A947-70E740481C1C}">
                <a14:useLocalDpi xmlns:a14="http://schemas.microsoft.com/office/drawing/2010/main" xmlns="" val="0"/>
              </a:ext>
            </a:extLst>
          </a:blip>
          <a:stretch>
            <a:fillRect/>
          </a:stretch>
        </p:blipFill>
        <p:spPr>
          <a:xfrm>
            <a:off x="480356" y="2596114"/>
            <a:ext cx="800846" cy="480330"/>
          </a:xfrm>
          <a:prstGeom prst="rect">
            <a:avLst/>
          </a:prstGeom>
        </p:spPr>
      </p:pic>
      <p:pic>
        <p:nvPicPr>
          <p:cNvPr id="69" name="Picture 68"/>
          <p:cNvPicPr>
            <a:picLocks noChangeAspect="1"/>
          </p:cNvPicPr>
          <p:nvPr/>
        </p:nvPicPr>
        <p:blipFill>
          <a:blip r:embed="rId46" cstate="print">
            <a:extLst>
              <a:ext uri="{28A0092B-C50C-407E-A947-70E740481C1C}">
                <a14:useLocalDpi xmlns:a14="http://schemas.microsoft.com/office/drawing/2010/main" xmlns="" val="0"/>
              </a:ext>
            </a:extLst>
          </a:blip>
          <a:stretch>
            <a:fillRect/>
          </a:stretch>
        </p:blipFill>
        <p:spPr>
          <a:xfrm>
            <a:off x="1094161" y="4988378"/>
            <a:ext cx="597898" cy="328858"/>
          </a:xfrm>
          <a:prstGeom prst="rect">
            <a:avLst/>
          </a:prstGeom>
        </p:spPr>
      </p:pic>
      <p:pic>
        <p:nvPicPr>
          <p:cNvPr id="70" name="Picture 69"/>
          <p:cNvPicPr>
            <a:picLocks noChangeAspect="1"/>
          </p:cNvPicPr>
          <p:nvPr/>
        </p:nvPicPr>
        <p:blipFill>
          <a:blip r:embed="rId47" cstate="print">
            <a:extLst>
              <a:ext uri="{28A0092B-C50C-407E-A947-70E740481C1C}">
                <a14:useLocalDpi xmlns:a14="http://schemas.microsoft.com/office/drawing/2010/main" xmlns="" val="0"/>
              </a:ext>
            </a:extLst>
          </a:blip>
          <a:stretch>
            <a:fillRect/>
          </a:stretch>
        </p:blipFill>
        <p:spPr>
          <a:xfrm>
            <a:off x="3088617" y="2265852"/>
            <a:ext cx="505601" cy="451563"/>
          </a:xfrm>
          <a:prstGeom prst="rect">
            <a:avLst/>
          </a:prstGeom>
        </p:spPr>
      </p:pic>
      <p:pic>
        <p:nvPicPr>
          <p:cNvPr id="71" name="Picture 70"/>
          <p:cNvPicPr>
            <a:picLocks noChangeAspect="1"/>
          </p:cNvPicPr>
          <p:nvPr/>
        </p:nvPicPr>
        <p:blipFill>
          <a:blip r:embed="rId48" cstate="print">
            <a:extLst>
              <a:ext uri="{28A0092B-C50C-407E-A947-70E740481C1C}">
                <a14:useLocalDpi xmlns:a14="http://schemas.microsoft.com/office/drawing/2010/main" xmlns="" val="0"/>
              </a:ext>
            </a:extLst>
          </a:blip>
          <a:stretch>
            <a:fillRect/>
          </a:stretch>
        </p:blipFill>
        <p:spPr>
          <a:xfrm>
            <a:off x="3253609" y="1711443"/>
            <a:ext cx="389162" cy="215665"/>
          </a:xfrm>
          <a:prstGeom prst="rect">
            <a:avLst/>
          </a:prstGeom>
        </p:spPr>
      </p:pic>
      <p:pic>
        <p:nvPicPr>
          <p:cNvPr id="72" name="Picture 71"/>
          <p:cNvPicPr>
            <a:picLocks noChangeAspect="1"/>
          </p:cNvPicPr>
          <p:nvPr/>
        </p:nvPicPr>
        <p:blipFill>
          <a:blip r:embed="rId49" cstate="print">
            <a:extLst>
              <a:ext uri="{28A0092B-C50C-407E-A947-70E740481C1C}">
                <a14:useLocalDpi xmlns:a14="http://schemas.microsoft.com/office/drawing/2010/main" xmlns="" val="0"/>
              </a:ext>
            </a:extLst>
          </a:blip>
          <a:stretch>
            <a:fillRect/>
          </a:stretch>
        </p:blipFill>
        <p:spPr>
          <a:xfrm>
            <a:off x="1981796" y="3780418"/>
            <a:ext cx="937707" cy="379374"/>
          </a:xfrm>
          <a:prstGeom prst="rect">
            <a:avLst/>
          </a:prstGeom>
        </p:spPr>
      </p:pic>
      <p:pic>
        <p:nvPicPr>
          <p:cNvPr id="73" name="Picture 72"/>
          <p:cNvPicPr>
            <a:picLocks noChangeAspect="1"/>
          </p:cNvPicPr>
          <p:nvPr/>
        </p:nvPicPr>
        <p:blipFill>
          <a:blip r:embed="rId50" cstate="print">
            <a:extLst>
              <a:ext uri="{28A0092B-C50C-407E-A947-70E740481C1C}">
                <a14:useLocalDpi xmlns:a14="http://schemas.microsoft.com/office/drawing/2010/main" xmlns="" val="0"/>
              </a:ext>
            </a:extLst>
          </a:blip>
          <a:stretch>
            <a:fillRect/>
          </a:stretch>
        </p:blipFill>
        <p:spPr>
          <a:xfrm>
            <a:off x="2057584" y="5002502"/>
            <a:ext cx="332436" cy="466597"/>
          </a:xfrm>
          <a:prstGeom prst="rect">
            <a:avLst/>
          </a:prstGeom>
        </p:spPr>
      </p:pic>
      <p:pic>
        <p:nvPicPr>
          <p:cNvPr id="74" name="Picture 73"/>
          <p:cNvPicPr>
            <a:picLocks noChangeAspect="1"/>
          </p:cNvPicPr>
          <p:nvPr/>
        </p:nvPicPr>
        <p:blipFill>
          <a:blip r:embed="rId51" cstate="print">
            <a:extLst>
              <a:ext uri="{28A0092B-C50C-407E-A947-70E740481C1C}">
                <a14:useLocalDpi xmlns:a14="http://schemas.microsoft.com/office/drawing/2010/main" xmlns="" val="0"/>
              </a:ext>
            </a:extLst>
          </a:blip>
          <a:stretch>
            <a:fillRect/>
          </a:stretch>
        </p:blipFill>
        <p:spPr>
          <a:xfrm>
            <a:off x="2569448" y="5138576"/>
            <a:ext cx="575850" cy="329360"/>
          </a:xfrm>
          <a:prstGeom prst="rect">
            <a:avLst/>
          </a:prstGeom>
        </p:spPr>
      </p:pic>
      <p:pic>
        <p:nvPicPr>
          <p:cNvPr id="75" name="Picture 74"/>
          <p:cNvPicPr>
            <a:picLocks noChangeAspect="1"/>
          </p:cNvPicPr>
          <p:nvPr/>
        </p:nvPicPr>
        <p:blipFill>
          <a:blip r:embed="rId52" cstate="print">
            <a:extLst>
              <a:ext uri="{28A0092B-C50C-407E-A947-70E740481C1C}">
                <a14:useLocalDpi xmlns:a14="http://schemas.microsoft.com/office/drawing/2010/main" xmlns="" val="0"/>
              </a:ext>
            </a:extLst>
          </a:blip>
          <a:stretch>
            <a:fillRect/>
          </a:stretch>
        </p:blipFill>
        <p:spPr>
          <a:xfrm>
            <a:off x="2339873" y="4331858"/>
            <a:ext cx="885913" cy="236254"/>
          </a:xfrm>
          <a:prstGeom prst="rect">
            <a:avLst/>
          </a:prstGeom>
        </p:spPr>
      </p:pic>
      <p:pic>
        <p:nvPicPr>
          <p:cNvPr id="77" name="Picture 76"/>
          <p:cNvPicPr>
            <a:picLocks noChangeAspect="1"/>
          </p:cNvPicPr>
          <p:nvPr/>
        </p:nvPicPr>
        <p:blipFill>
          <a:blip r:embed="rId53" cstate="print">
            <a:extLst>
              <a:ext uri="{28A0092B-C50C-407E-A947-70E740481C1C}">
                <a14:useLocalDpi xmlns:a14="http://schemas.microsoft.com/office/drawing/2010/main" xmlns="" val="0"/>
              </a:ext>
            </a:extLst>
          </a:blip>
          <a:stretch>
            <a:fillRect/>
          </a:stretch>
        </p:blipFill>
        <p:spPr>
          <a:xfrm>
            <a:off x="2389837" y="4632001"/>
            <a:ext cx="305158" cy="333654"/>
          </a:xfrm>
          <a:prstGeom prst="rect">
            <a:avLst/>
          </a:prstGeom>
        </p:spPr>
      </p:pic>
      <p:pic>
        <p:nvPicPr>
          <p:cNvPr id="78" name="Picture 77"/>
          <p:cNvPicPr>
            <a:picLocks noChangeAspect="1"/>
          </p:cNvPicPr>
          <p:nvPr/>
        </p:nvPicPr>
        <p:blipFill>
          <a:blip r:embed="rId54" cstate="print">
            <a:extLst>
              <a:ext uri="{28A0092B-C50C-407E-A947-70E740481C1C}">
                <a14:useLocalDpi xmlns:a14="http://schemas.microsoft.com/office/drawing/2010/main" xmlns="" val="0"/>
              </a:ext>
            </a:extLst>
          </a:blip>
          <a:stretch>
            <a:fillRect/>
          </a:stretch>
        </p:blipFill>
        <p:spPr>
          <a:xfrm>
            <a:off x="1395474" y="1746626"/>
            <a:ext cx="410191" cy="410210"/>
          </a:xfrm>
          <a:prstGeom prst="rect">
            <a:avLst/>
          </a:prstGeom>
        </p:spPr>
      </p:pic>
      <p:pic>
        <p:nvPicPr>
          <p:cNvPr id="79" name="Picture 78"/>
          <p:cNvPicPr>
            <a:picLocks noChangeAspect="1"/>
          </p:cNvPicPr>
          <p:nvPr/>
        </p:nvPicPr>
        <p:blipFill>
          <a:blip r:embed="rId55" cstate="print">
            <a:extLst>
              <a:ext uri="{28A0092B-C50C-407E-A947-70E740481C1C}">
                <a14:useLocalDpi xmlns:a14="http://schemas.microsoft.com/office/drawing/2010/main" xmlns="" val="0"/>
              </a:ext>
            </a:extLst>
          </a:blip>
          <a:stretch>
            <a:fillRect/>
          </a:stretch>
        </p:blipFill>
        <p:spPr>
          <a:xfrm>
            <a:off x="3163799" y="3734251"/>
            <a:ext cx="382908" cy="510567"/>
          </a:xfrm>
          <a:prstGeom prst="rect">
            <a:avLst/>
          </a:prstGeom>
        </p:spPr>
      </p:pic>
      <p:pic>
        <p:nvPicPr>
          <p:cNvPr id="80" name="Picture 79"/>
          <p:cNvPicPr>
            <a:picLocks noChangeAspect="1"/>
          </p:cNvPicPr>
          <p:nvPr/>
        </p:nvPicPr>
        <p:blipFill>
          <a:blip r:embed="rId56" cstate="print">
            <a:extLst>
              <a:ext uri="{28A0092B-C50C-407E-A947-70E740481C1C}">
                <a14:useLocalDpi xmlns:a14="http://schemas.microsoft.com/office/drawing/2010/main" xmlns="" val="0"/>
              </a:ext>
            </a:extLst>
          </a:blip>
          <a:stretch>
            <a:fillRect/>
          </a:stretch>
        </p:blipFill>
        <p:spPr>
          <a:xfrm>
            <a:off x="1029785" y="4074563"/>
            <a:ext cx="301152" cy="411289"/>
          </a:xfrm>
          <a:prstGeom prst="rect">
            <a:avLst/>
          </a:prstGeom>
        </p:spPr>
      </p:pic>
      <p:pic>
        <p:nvPicPr>
          <p:cNvPr id="81" name="Picture 80"/>
          <p:cNvPicPr>
            <a:picLocks noChangeAspect="1"/>
          </p:cNvPicPr>
          <p:nvPr/>
        </p:nvPicPr>
        <p:blipFill>
          <a:blip r:embed="rId57" cstate="print">
            <a:extLst>
              <a:ext uri="{28A0092B-C50C-407E-A947-70E740481C1C}">
                <a14:useLocalDpi xmlns:a14="http://schemas.microsoft.com/office/drawing/2010/main" xmlns="" val="0"/>
              </a:ext>
            </a:extLst>
          </a:blip>
          <a:stretch>
            <a:fillRect/>
          </a:stretch>
        </p:blipFill>
        <p:spPr>
          <a:xfrm>
            <a:off x="1746244" y="4109052"/>
            <a:ext cx="327022" cy="424084"/>
          </a:xfrm>
          <a:prstGeom prst="rect">
            <a:avLst/>
          </a:prstGeom>
        </p:spPr>
      </p:pic>
      <p:pic>
        <p:nvPicPr>
          <p:cNvPr id="82" name="Picture 81"/>
          <p:cNvPicPr>
            <a:picLocks noChangeAspect="1"/>
          </p:cNvPicPr>
          <p:nvPr/>
        </p:nvPicPr>
        <p:blipFill>
          <a:blip r:embed="rId58" cstate="print">
            <a:extLst>
              <a:ext uri="{28A0092B-C50C-407E-A947-70E740481C1C}">
                <a14:useLocalDpi xmlns:a14="http://schemas.microsoft.com/office/drawing/2010/main" xmlns="" val="0"/>
              </a:ext>
            </a:extLst>
          </a:blip>
          <a:stretch>
            <a:fillRect/>
          </a:stretch>
        </p:blipFill>
        <p:spPr>
          <a:xfrm>
            <a:off x="2595804" y="1691271"/>
            <a:ext cx="477125" cy="463691"/>
          </a:xfrm>
          <a:prstGeom prst="rect">
            <a:avLst/>
          </a:prstGeom>
        </p:spPr>
      </p:pic>
      <p:pic>
        <p:nvPicPr>
          <p:cNvPr id="83" name="Picture 82"/>
          <p:cNvPicPr>
            <a:picLocks noChangeAspect="1"/>
          </p:cNvPicPr>
          <p:nvPr/>
        </p:nvPicPr>
        <p:blipFill>
          <a:blip r:embed="rId59" cstate="print">
            <a:extLst>
              <a:ext uri="{28A0092B-C50C-407E-A947-70E740481C1C}">
                <a14:useLocalDpi xmlns:a14="http://schemas.microsoft.com/office/drawing/2010/main" xmlns="" val="0"/>
              </a:ext>
            </a:extLst>
          </a:blip>
          <a:stretch>
            <a:fillRect/>
          </a:stretch>
        </p:blipFill>
        <p:spPr>
          <a:xfrm>
            <a:off x="540828" y="3529875"/>
            <a:ext cx="388826" cy="328357"/>
          </a:xfrm>
          <a:prstGeom prst="rect">
            <a:avLst/>
          </a:prstGeom>
        </p:spPr>
      </p:pic>
      <p:pic>
        <p:nvPicPr>
          <p:cNvPr id="84" name="Picture 83"/>
          <p:cNvPicPr>
            <a:picLocks noChangeAspect="1"/>
          </p:cNvPicPr>
          <p:nvPr/>
        </p:nvPicPr>
        <p:blipFill>
          <a:blip r:embed="rId60" cstate="print">
            <a:extLst>
              <a:ext uri="{28A0092B-C50C-407E-A947-70E740481C1C}">
                <a14:useLocalDpi xmlns:a14="http://schemas.microsoft.com/office/drawing/2010/main" xmlns="" val="0"/>
              </a:ext>
            </a:extLst>
          </a:blip>
          <a:stretch>
            <a:fillRect/>
          </a:stretch>
        </p:blipFill>
        <p:spPr>
          <a:xfrm>
            <a:off x="1679813" y="3478712"/>
            <a:ext cx="403656" cy="275616"/>
          </a:xfrm>
          <a:prstGeom prst="rect">
            <a:avLst/>
          </a:prstGeom>
        </p:spPr>
      </p:pic>
      <p:pic>
        <p:nvPicPr>
          <p:cNvPr id="85" name="Picture 84"/>
          <p:cNvPicPr>
            <a:picLocks noChangeAspect="1"/>
          </p:cNvPicPr>
          <p:nvPr/>
        </p:nvPicPr>
        <p:blipFill>
          <a:blip r:embed="rId61" cstate="print">
            <a:extLst>
              <a:ext uri="{28A0092B-C50C-407E-A947-70E740481C1C}">
                <a14:useLocalDpi xmlns:a14="http://schemas.microsoft.com/office/drawing/2010/main" xmlns="" val="0"/>
              </a:ext>
            </a:extLst>
          </a:blip>
          <a:stretch>
            <a:fillRect/>
          </a:stretch>
        </p:blipFill>
        <p:spPr>
          <a:xfrm>
            <a:off x="1771625" y="4933903"/>
            <a:ext cx="249258" cy="332359"/>
          </a:xfrm>
          <a:prstGeom prst="rect">
            <a:avLst/>
          </a:prstGeom>
        </p:spPr>
      </p:pic>
      <p:sp>
        <p:nvSpPr>
          <p:cNvPr id="86" name="Rectangle 85"/>
          <p:cNvSpPr/>
          <p:nvPr/>
        </p:nvSpPr>
        <p:spPr>
          <a:xfrm>
            <a:off x="3150177" y="5141597"/>
            <a:ext cx="528426" cy="258268"/>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900" b="1" dirty="0" err="1">
                <a:solidFill>
                  <a:schemeClr val="tx1">
                    <a:lumMod val="65000"/>
                    <a:lumOff val="35000"/>
                  </a:schemeClr>
                </a:solidFill>
              </a:rPr>
              <a:t>Agratech</a:t>
            </a:r>
            <a:r>
              <a:rPr lang="en-ZA" sz="900" b="1" dirty="0">
                <a:solidFill>
                  <a:schemeClr val="tx1">
                    <a:lumMod val="65000"/>
                    <a:lumOff val="35000"/>
                  </a:schemeClr>
                </a:solidFill>
              </a:rPr>
              <a:t> trade</a:t>
            </a:r>
          </a:p>
        </p:txBody>
      </p:sp>
      <p:pic>
        <p:nvPicPr>
          <p:cNvPr id="88" name="Picture 87"/>
          <p:cNvPicPr>
            <a:picLocks noChangeAspect="1"/>
          </p:cNvPicPr>
          <p:nvPr/>
        </p:nvPicPr>
        <p:blipFill>
          <a:blip r:embed="rId51" cstate="print">
            <a:extLst>
              <a:ext uri="{28A0092B-C50C-407E-A947-70E740481C1C}">
                <a14:useLocalDpi xmlns:a14="http://schemas.microsoft.com/office/drawing/2010/main" xmlns="" val="0"/>
              </a:ext>
            </a:extLst>
          </a:blip>
          <a:stretch>
            <a:fillRect/>
          </a:stretch>
        </p:blipFill>
        <p:spPr>
          <a:xfrm>
            <a:off x="787057" y="1699886"/>
            <a:ext cx="495829" cy="283592"/>
          </a:xfrm>
          <a:prstGeom prst="rect">
            <a:avLst/>
          </a:prstGeom>
        </p:spPr>
      </p:pic>
      <p:pic>
        <p:nvPicPr>
          <p:cNvPr id="89" name="Picture 88"/>
          <p:cNvPicPr>
            <a:picLocks noChangeAspect="1"/>
          </p:cNvPicPr>
          <p:nvPr/>
        </p:nvPicPr>
        <p:blipFill>
          <a:blip r:embed="rId62" cstate="print">
            <a:extLst>
              <a:ext uri="{28A0092B-C50C-407E-A947-70E740481C1C}">
                <a14:useLocalDpi xmlns:a14="http://schemas.microsoft.com/office/drawing/2010/main" xmlns="" val="0"/>
              </a:ext>
            </a:extLst>
          </a:blip>
          <a:stretch>
            <a:fillRect/>
          </a:stretch>
        </p:blipFill>
        <p:spPr>
          <a:xfrm>
            <a:off x="1839694" y="2528883"/>
            <a:ext cx="574796" cy="574822"/>
          </a:xfrm>
          <a:prstGeom prst="rect">
            <a:avLst/>
          </a:prstGeom>
        </p:spPr>
      </p:pic>
      <p:pic>
        <p:nvPicPr>
          <p:cNvPr id="90" name="Picture 2" descr="image"/>
          <p:cNvPicPr>
            <a:picLocks noChangeAspect="1" noChangeArrowheads="1"/>
          </p:cNvPicPr>
          <p:nvPr/>
        </p:nvPicPr>
        <p:blipFill>
          <a:blip r:embed="rId63" cstate="print">
            <a:extLst>
              <a:ext uri="{28A0092B-C50C-407E-A947-70E740481C1C}">
                <a14:useLocalDpi xmlns:a14="http://schemas.microsoft.com/office/drawing/2010/main" xmlns="" val="0"/>
              </a:ext>
            </a:extLst>
          </a:blip>
          <a:srcRect/>
          <a:stretch>
            <a:fillRect/>
          </a:stretch>
        </p:blipFill>
        <p:spPr bwMode="auto">
          <a:xfrm>
            <a:off x="333923" y="3756246"/>
            <a:ext cx="536471" cy="54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1" name="Picture 90"/>
          <p:cNvPicPr>
            <a:picLocks noChangeAspect="1"/>
          </p:cNvPicPr>
          <p:nvPr/>
        </p:nvPicPr>
        <p:blipFill>
          <a:blip r:embed="rId64" cstate="print">
            <a:extLst>
              <a:ext uri="{28A0092B-C50C-407E-A947-70E740481C1C}">
                <a14:useLocalDpi xmlns:a14="http://schemas.microsoft.com/office/drawing/2010/main" xmlns="" val="0"/>
              </a:ext>
            </a:extLst>
          </a:blip>
          <a:stretch>
            <a:fillRect/>
          </a:stretch>
        </p:blipFill>
        <p:spPr>
          <a:xfrm>
            <a:off x="2595804" y="2223911"/>
            <a:ext cx="445750" cy="750923"/>
          </a:xfrm>
          <a:prstGeom prst="rect">
            <a:avLst/>
          </a:prstGeom>
        </p:spPr>
      </p:pic>
      <p:pic>
        <p:nvPicPr>
          <p:cNvPr id="93" name="Picture 92"/>
          <p:cNvPicPr>
            <a:picLocks noChangeAspect="1"/>
          </p:cNvPicPr>
          <p:nvPr/>
        </p:nvPicPr>
        <p:blipFill>
          <a:blip r:embed="rId65" cstate="print">
            <a:extLst>
              <a:ext uri="{28A0092B-C50C-407E-A947-70E740481C1C}">
                <a14:useLocalDpi xmlns:a14="http://schemas.microsoft.com/office/drawing/2010/main" xmlns="" val="0"/>
              </a:ext>
            </a:extLst>
          </a:blip>
          <a:stretch>
            <a:fillRect/>
          </a:stretch>
        </p:blipFill>
        <p:spPr>
          <a:xfrm>
            <a:off x="7690195" y="3074664"/>
            <a:ext cx="876548" cy="725511"/>
          </a:xfrm>
          <a:prstGeom prst="rect">
            <a:avLst/>
          </a:prstGeom>
          <a:ln>
            <a:noFill/>
          </a:ln>
        </p:spPr>
      </p:pic>
      <p:pic>
        <p:nvPicPr>
          <p:cNvPr id="94" name="Picture 93"/>
          <p:cNvPicPr>
            <a:picLocks noChangeAspect="1"/>
          </p:cNvPicPr>
          <p:nvPr/>
        </p:nvPicPr>
        <p:blipFill>
          <a:blip r:embed="rId66" cstate="print">
            <a:extLst>
              <a:ext uri="{28A0092B-C50C-407E-A947-70E740481C1C}">
                <a14:useLocalDpi xmlns:a14="http://schemas.microsoft.com/office/drawing/2010/main" xmlns="" val="0"/>
              </a:ext>
            </a:extLst>
          </a:blip>
          <a:stretch>
            <a:fillRect/>
          </a:stretch>
        </p:blipFill>
        <p:spPr>
          <a:xfrm>
            <a:off x="7534134" y="4028908"/>
            <a:ext cx="513326" cy="689028"/>
          </a:xfrm>
          <a:prstGeom prst="rect">
            <a:avLst/>
          </a:prstGeom>
          <a:ln>
            <a:solidFill>
              <a:schemeClr val="tx2">
                <a:lumMod val="85000"/>
                <a:lumOff val="15000"/>
              </a:schemeClr>
            </a:solidFill>
          </a:ln>
        </p:spPr>
      </p:pic>
      <p:pic>
        <p:nvPicPr>
          <p:cNvPr id="95" name="Picture 94"/>
          <p:cNvPicPr>
            <a:picLocks noChangeAspect="1"/>
          </p:cNvPicPr>
          <p:nvPr/>
        </p:nvPicPr>
        <p:blipFill>
          <a:blip r:embed="rId67" cstate="print">
            <a:extLst>
              <a:ext uri="{28A0092B-C50C-407E-A947-70E740481C1C}">
                <a14:useLocalDpi xmlns:a14="http://schemas.microsoft.com/office/drawing/2010/main" xmlns="" val="0"/>
              </a:ext>
            </a:extLst>
          </a:blip>
          <a:stretch>
            <a:fillRect/>
          </a:stretch>
        </p:blipFill>
        <p:spPr>
          <a:xfrm>
            <a:off x="6734038" y="1767761"/>
            <a:ext cx="1179599" cy="393217"/>
          </a:xfrm>
          <a:prstGeom prst="rect">
            <a:avLst/>
          </a:prstGeom>
          <a:ln>
            <a:noFill/>
          </a:ln>
        </p:spPr>
      </p:pic>
      <p:pic>
        <p:nvPicPr>
          <p:cNvPr id="96" name="Picture 95"/>
          <p:cNvPicPr>
            <a:picLocks noChangeAspect="1"/>
          </p:cNvPicPr>
          <p:nvPr/>
        </p:nvPicPr>
        <p:blipFill>
          <a:blip r:embed="rId68" cstate="print">
            <a:extLst>
              <a:ext uri="{28A0092B-C50C-407E-A947-70E740481C1C}">
                <a14:useLocalDpi xmlns:a14="http://schemas.microsoft.com/office/drawing/2010/main" xmlns="" val="0"/>
              </a:ext>
            </a:extLst>
          </a:blip>
          <a:stretch>
            <a:fillRect/>
          </a:stretch>
        </p:blipFill>
        <p:spPr>
          <a:xfrm>
            <a:off x="7990328" y="4747137"/>
            <a:ext cx="532976" cy="899577"/>
          </a:xfrm>
          <a:prstGeom prst="rect">
            <a:avLst/>
          </a:prstGeom>
        </p:spPr>
      </p:pic>
      <p:pic>
        <p:nvPicPr>
          <p:cNvPr id="97" name="Picture 96"/>
          <p:cNvPicPr>
            <a:picLocks noChangeAspect="1"/>
          </p:cNvPicPr>
          <p:nvPr/>
        </p:nvPicPr>
        <p:blipFill>
          <a:blip r:embed="rId69" cstate="print">
            <a:extLst>
              <a:ext uri="{28A0092B-C50C-407E-A947-70E740481C1C}">
                <a14:useLocalDpi xmlns:a14="http://schemas.microsoft.com/office/drawing/2010/main" xmlns="" val="0"/>
              </a:ext>
            </a:extLst>
          </a:blip>
          <a:stretch>
            <a:fillRect/>
          </a:stretch>
        </p:blipFill>
        <p:spPr>
          <a:xfrm>
            <a:off x="8045111" y="1962173"/>
            <a:ext cx="446461" cy="595308"/>
          </a:xfrm>
          <a:prstGeom prst="rect">
            <a:avLst/>
          </a:prstGeom>
        </p:spPr>
      </p:pic>
      <p:pic>
        <p:nvPicPr>
          <p:cNvPr id="98" name="Picture 97"/>
          <p:cNvPicPr>
            <a:picLocks noChangeAspect="1"/>
          </p:cNvPicPr>
          <p:nvPr/>
        </p:nvPicPr>
        <p:blipFill rotWithShape="1">
          <a:blip r:embed="rId70" cstate="print"/>
          <a:srcRect l="5748" t="3325" b="-1"/>
          <a:stretch/>
        </p:blipFill>
        <p:spPr>
          <a:xfrm>
            <a:off x="6779019" y="2683441"/>
            <a:ext cx="419334" cy="773843"/>
          </a:xfrm>
          <a:prstGeom prst="rect">
            <a:avLst/>
          </a:prstGeom>
        </p:spPr>
      </p:pic>
      <p:pic>
        <p:nvPicPr>
          <p:cNvPr id="99" name="Picture 98"/>
          <p:cNvPicPr>
            <a:picLocks noChangeAspect="1"/>
          </p:cNvPicPr>
          <p:nvPr/>
        </p:nvPicPr>
        <p:blipFill>
          <a:blip r:embed="rId71" cstate="print">
            <a:extLst>
              <a:ext uri="{28A0092B-C50C-407E-A947-70E740481C1C}">
                <a14:useLocalDpi xmlns:a14="http://schemas.microsoft.com/office/drawing/2010/main" xmlns="" val="0"/>
              </a:ext>
            </a:extLst>
          </a:blip>
          <a:stretch>
            <a:fillRect/>
          </a:stretch>
        </p:blipFill>
        <p:spPr>
          <a:xfrm>
            <a:off x="7369136" y="2540653"/>
            <a:ext cx="421661" cy="562239"/>
          </a:xfrm>
          <a:prstGeom prst="rect">
            <a:avLst/>
          </a:prstGeom>
        </p:spPr>
      </p:pic>
      <p:pic>
        <p:nvPicPr>
          <p:cNvPr id="100" name="Picture 99"/>
          <p:cNvPicPr>
            <a:picLocks noChangeAspect="1"/>
          </p:cNvPicPr>
          <p:nvPr/>
        </p:nvPicPr>
        <p:blipFill>
          <a:blip r:embed="rId72" cstate="print">
            <a:extLst>
              <a:ext uri="{28A0092B-C50C-407E-A947-70E740481C1C}">
                <a14:useLocalDpi xmlns:a14="http://schemas.microsoft.com/office/drawing/2010/main" xmlns="" val="0"/>
              </a:ext>
            </a:extLst>
          </a:blip>
          <a:stretch>
            <a:fillRect/>
          </a:stretch>
        </p:blipFill>
        <p:spPr>
          <a:xfrm>
            <a:off x="6828117" y="3836081"/>
            <a:ext cx="463471" cy="609749"/>
          </a:xfrm>
          <a:prstGeom prst="rect">
            <a:avLst/>
          </a:prstGeom>
        </p:spPr>
      </p:pic>
      <p:pic>
        <p:nvPicPr>
          <p:cNvPr id="101" name="Picture 100"/>
          <p:cNvPicPr>
            <a:picLocks noChangeAspect="1"/>
          </p:cNvPicPr>
          <p:nvPr/>
        </p:nvPicPr>
        <p:blipFill>
          <a:blip r:embed="rId73" cstate="print">
            <a:extLst>
              <a:ext uri="{28A0092B-C50C-407E-A947-70E740481C1C}">
                <a14:useLocalDpi xmlns:a14="http://schemas.microsoft.com/office/drawing/2010/main" xmlns="" val="0"/>
              </a:ext>
            </a:extLst>
          </a:blip>
          <a:stretch>
            <a:fillRect/>
          </a:stretch>
        </p:blipFill>
        <p:spPr>
          <a:xfrm>
            <a:off x="6822692" y="4876640"/>
            <a:ext cx="569257" cy="574947"/>
          </a:xfrm>
          <a:prstGeom prst="rect">
            <a:avLst/>
          </a:prstGeom>
        </p:spPr>
      </p:pic>
      <p:sp>
        <p:nvSpPr>
          <p:cNvPr id="103" name="Rectangle 102"/>
          <p:cNvSpPr/>
          <p:nvPr/>
        </p:nvSpPr>
        <p:spPr>
          <a:xfrm>
            <a:off x="291345" y="5522607"/>
            <a:ext cx="1025955" cy="288000"/>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900" b="1" dirty="0" smtClean="0">
                <a:solidFill>
                  <a:schemeClr val="tx1">
                    <a:lumMod val="65000"/>
                    <a:lumOff val="35000"/>
                  </a:schemeClr>
                </a:solidFill>
              </a:rPr>
              <a:t>Deciduous Fruit Industry Development Trust</a:t>
            </a:r>
            <a:endParaRPr lang="en-ZA" sz="900" b="1" dirty="0">
              <a:solidFill>
                <a:schemeClr val="tx1">
                  <a:lumMod val="65000"/>
                  <a:lumOff val="35000"/>
                </a:schemeClr>
              </a:solidFill>
            </a:endParaRPr>
          </a:p>
        </p:txBody>
      </p:sp>
      <p:sp>
        <p:nvSpPr>
          <p:cNvPr id="104" name="Rectangle 103"/>
          <p:cNvSpPr/>
          <p:nvPr/>
        </p:nvSpPr>
        <p:spPr>
          <a:xfrm>
            <a:off x="1459191" y="5522607"/>
            <a:ext cx="1025955" cy="288000"/>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900" b="1" dirty="0" smtClean="0">
                <a:solidFill>
                  <a:schemeClr val="tx1">
                    <a:lumMod val="65000"/>
                    <a:lumOff val="35000"/>
                  </a:schemeClr>
                </a:solidFill>
              </a:rPr>
              <a:t>Enterprise Evolution Technology Holdings</a:t>
            </a:r>
            <a:endParaRPr lang="en-ZA" sz="900" b="1" dirty="0">
              <a:solidFill>
                <a:schemeClr val="tx1">
                  <a:lumMod val="65000"/>
                  <a:lumOff val="35000"/>
                </a:schemeClr>
              </a:solidFill>
            </a:endParaRPr>
          </a:p>
        </p:txBody>
      </p:sp>
      <p:sp>
        <p:nvSpPr>
          <p:cNvPr id="105" name="Rectangle 104"/>
          <p:cNvSpPr/>
          <p:nvPr/>
        </p:nvSpPr>
        <p:spPr>
          <a:xfrm>
            <a:off x="2627037" y="5522607"/>
            <a:ext cx="1025955" cy="288000"/>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900" b="1" dirty="0" err="1" smtClean="0">
                <a:solidFill>
                  <a:schemeClr val="tx1">
                    <a:lumMod val="65000"/>
                    <a:lumOff val="35000"/>
                  </a:schemeClr>
                </a:solidFill>
              </a:rPr>
              <a:t>Makolobane</a:t>
            </a:r>
            <a:r>
              <a:rPr lang="en-ZA" sz="900" b="1" dirty="0" smtClean="0">
                <a:solidFill>
                  <a:schemeClr val="tx1">
                    <a:lumMod val="65000"/>
                    <a:lumOff val="35000"/>
                  </a:schemeClr>
                </a:solidFill>
              </a:rPr>
              <a:t> Farmers Enterprise</a:t>
            </a:r>
            <a:endParaRPr lang="en-ZA" sz="900" b="1" dirty="0">
              <a:solidFill>
                <a:schemeClr val="tx1">
                  <a:lumMod val="65000"/>
                  <a:lumOff val="35000"/>
                </a:schemeClr>
              </a:solidFill>
            </a:endParaRPr>
          </a:p>
        </p:txBody>
      </p:sp>
      <p:pic>
        <p:nvPicPr>
          <p:cNvPr id="8" name="Picture 7"/>
          <p:cNvPicPr>
            <a:picLocks noChangeAspect="1"/>
          </p:cNvPicPr>
          <p:nvPr/>
        </p:nvPicPr>
        <p:blipFill rotWithShape="1">
          <a:blip r:embed="rId74" cstate="print">
            <a:extLst>
              <a:ext uri="{28A0092B-C50C-407E-A947-70E740481C1C}">
                <a14:useLocalDpi xmlns:a14="http://schemas.microsoft.com/office/drawing/2010/main" xmlns="" val="0"/>
              </a:ext>
            </a:extLst>
          </a:blip>
          <a:srcRect l="2610" t="10913" r="2756" b="8501"/>
          <a:stretch/>
        </p:blipFill>
        <p:spPr>
          <a:xfrm>
            <a:off x="2277047" y="3153691"/>
            <a:ext cx="808490" cy="324000"/>
          </a:xfrm>
          <a:prstGeom prst="rect">
            <a:avLst/>
          </a:prstGeom>
        </p:spPr>
      </p:pic>
    </p:spTree>
    <p:extLst>
      <p:ext uri="{BB962C8B-B14F-4D97-AF65-F5344CB8AC3E}">
        <p14:creationId xmlns:p14="http://schemas.microsoft.com/office/powerpoint/2010/main" xmlns="" val="49497826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S" val="1,2"/>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2.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4.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6.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7.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8.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9.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xml><?xml version="1.0" encoding="utf-8"?>
<p:tagLst xmlns:a="http://schemas.openxmlformats.org/drawingml/2006/main" xmlns:r="http://schemas.openxmlformats.org/officeDocument/2006/relationships" xmlns:p="http://schemas.openxmlformats.org/presentationml/2006/main">
  <p:tag name="NAME" val="Moon"/>
  <p:tag name="TYPE" val="McK Moon"/>
</p:tagLst>
</file>

<file path=ppt/tags/tag3.xml><?xml version="1.0" encoding="utf-8"?>
<p:tagLst xmlns:a="http://schemas.openxmlformats.org/drawingml/2006/main" xmlns:r="http://schemas.openxmlformats.org/officeDocument/2006/relationships" xmlns:p="http://schemas.openxmlformats.org/presentationml/2006/main">
  <p:tag name="NAME" val="Moon"/>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8.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heme/theme1.xml><?xml version="1.0" encoding="utf-8"?>
<a:theme xmlns:a="http://schemas.openxmlformats.org/drawingml/2006/main" name="Operation PHAKISA (South Africa)_CF_RNS029">
  <a:themeElements>
    <a:clrScheme name="Current">
      <a:dk1>
        <a:srgbClr val="000000"/>
      </a:dk1>
      <a:lt1>
        <a:srgbClr val="FFFFFF"/>
      </a:lt1>
      <a:dk2>
        <a:srgbClr val="000000"/>
      </a:dk2>
      <a:lt2>
        <a:srgbClr val="FFFFFF"/>
      </a:lt2>
      <a:accent1>
        <a:srgbClr val="BFE8EB"/>
      </a:accent1>
      <a:accent2>
        <a:srgbClr val="63A9AA"/>
      </a:accent2>
      <a:accent3>
        <a:srgbClr val="58BFED"/>
      </a:accent3>
      <a:accent4>
        <a:srgbClr val="4C7F96"/>
      </a:accent4>
      <a:accent5>
        <a:srgbClr val="8397B0"/>
      </a:accent5>
      <a:accent6>
        <a:srgbClr val="808080"/>
      </a:accent6>
      <a:hlink>
        <a:srgbClr val="58BFED"/>
      </a:hlink>
      <a:folHlink>
        <a:srgbClr val="4C7F96"/>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BFE8EB"/>
        </a:accent1>
        <a:accent2>
          <a:srgbClr val="63A9AA"/>
        </a:accent2>
        <a:accent3>
          <a:srgbClr val="58BFED"/>
        </a:accent3>
        <a:accent4>
          <a:srgbClr val="4C7F96"/>
        </a:accent4>
        <a:accent5>
          <a:srgbClr val="8397B0"/>
        </a:accent5>
        <a:accent6>
          <a:srgbClr val="808080"/>
        </a:accent6>
        <a:hlink>
          <a:srgbClr val="58BFED"/>
        </a:hlink>
        <a:folHlink>
          <a:srgbClr val="4C7F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000000"/>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26608</TotalTime>
  <Words>3184</Words>
  <Application>Microsoft Office PowerPoint</Application>
  <PresentationFormat>Custom</PresentationFormat>
  <Paragraphs>407</Paragraphs>
  <Slides>27</Slides>
  <Notes>10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Operation PHAKISA (South Africa)_CF_RNS029</vt:lpstr>
      <vt:lpstr>think-cell Slide</vt:lpstr>
      <vt:lpstr>Operation Phakisa Agriculture, Land Reform and Rural Development </vt:lpstr>
      <vt:lpstr>National Development Plan Vision 2030</vt:lpstr>
      <vt:lpstr>What is the Operation Phakisa Methodology? </vt:lpstr>
      <vt:lpstr>What is Operation Phakisa Methodology? </vt:lpstr>
      <vt:lpstr>What is Operation Phakisa Methodology? </vt:lpstr>
      <vt:lpstr>What is Operation Phakisa Methodology? </vt:lpstr>
      <vt:lpstr>What is Operation Phakisa Methodology? </vt:lpstr>
      <vt:lpstr>Objectives of the Lab </vt:lpstr>
      <vt:lpstr>Composition of the Participants</vt:lpstr>
      <vt:lpstr>Slide 9</vt:lpstr>
      <vt:lpstr>Inclusive Agricultural Growth Lies at the Heart of Transformation</vt:lpstr>
      <vt:lpstr>Smallholders and SMMEs in Agriculture, have a pivotal role to play in a developing country like South Africa and should be at the heart of the transformation agenda. Investment in people is required, specifically in terms of skills development which will unlock the full entrepreneurial skills and potential in the sector of HDIs</vt:lpstr>
      <vt:lpstr>Creating an enabling environment for business to thrive and invest, is central to government’s role in economic development</vt:lpstr>
      <vt:lpstr>Equitable access to all markets and resources is a focus area in transforming the sector to ensure inclusive growth</vt:lpstr>
      <vt:lpstr>The initiatives are aimed at protecting the basic human rights of all in agriculture, and their access to secure resources for basic survival.</vt:lpstr>
      <vt:lpstr>LAND REFORM</vt:lpstr>
      <vt:lpstr>LAND REFORM</vt:lpstr>
      <vt:lpstr>3 commodity-based work streams (Livestock, Horticulture, and Grains)</vt:lpstr>
      <vt:lpstr>3 commodity-based work streams (Livestock, Horticulture, and Grains)</vt:lpstr>
      <vt:lpstr>3 commodity-based work streams (Livestock, Horticulture, and Grains)</vt:lpstr>
      <vt:lpstr>PRODUCER SUPPORT</vt:lpstr>
      <vt:lpstr>PRODUCER SUPPORT</vt:lpstr>
      <vt:lpstr>RURAL DEVELOPMENT</vt:lpstr>
      <vt:lpstr>RURAL DEVELOPMENT</vt:lpstr>
      <vt:lpstr>LABOUR</vt:lpstr>
      <vt:lpstr>Important Next Steps</vt:lpstr>
      <vt:lpstr>Important Next Steps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Saranya S</dc:creator>
  <cp:lastModifiedBy>PUMZA</cp:lastModifiedBy>
  <cp:revision>1286</cp:revision>
  <cp:lastPrinted>2017-03-16T10:24:51Z</cp:lastPrinted>
  <dcterms:created xsi:type="dcterms:W3CDTF">2014-07-28T09:01:36Z</dcterms:created>
  <dcterms:modified xsi:type="dcterms:W3CDTF">2017-03-24T09:07:08Z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le">
    <vt:lpwstr>Title</vt:lpwstr>
  </property>
  <property fmtid="{D5CDD505-2E9C-101B-9397-08002B2CF9AE}" pid="3" name="Final">
    <vt:bool>false</vt:bool>
  </property>
  <property fmtid="{D5CDD505-2E9C-101B-9397-08002B2CF9AE}" pid="4" name="Event">
    <vt:lpwstr/>
  </property>
  <property fmtid="{D5CDD505-2E9C-101B-9397-08002B2CF9AE}" pid="5" name="Delivery Date">
    <vt:lpwstr>Date</vt:lpwstr>
  </property>
  <property fmtid="{D5CDD505-2E9C-101B-9397-08002B2CF9AE}" pid="6" name="Office2010EditCount">
    <vt:lpwstr>1</vt:lpwstr>
  </property>
  <property fmtid="{D5CDD505-2E9C-101B-9397-08002B2CF9AE}" pid="7" name="Office2003EditCount">
    <vt:lpwstr>0</vt:lpwstr>
  </property>
  <property fmtid="{D5CDD505-2E9C-101B-9397-08002B2CF9AE}" pid="8" name="LastEditedOfficeVersion">
    <vt:lpwstr>Office2010</vt:lpwstr>
  </property>
  <property fmtid="{D5CDD505-2E9C-101B-9397-08002B2CF9AE}" pid="9" name="DocID">
    <vt:lpwstr>Doc ID</vt:lpwstr>
  </property>
  <property fmtid="{D5CDD505-2E9C-101B-9397-08002B2CF9AE}" pid="10" name="Office2010WasSaved">
    <vt:lpwstr>1</vt:lpwstr>
  </property>
  <property fmtid="{D5CDD505-2E9C-101B-9397-08002B2CF9AE}" pid="11" name="TitusGUID">
    <vt:lpwstr>96f01750-bcca-4993-bbeb-18d1903471a1</vt:lpwstr>
  </property>
  <property fmtid="{D5CDD505-2E9C-101B-9397-08002B2CF9AE}" pid="12" name="DeloitteDivision">
    <vt:lpwstr>None</vt:lpwstr>
  </property>
  <property fmtid="{D5CDD505-2E9C-101B-9397-08002B2CF9AE}" pid="13" name="DeloitteBusinessUnit">
    <vt:lpwstr>None</vt:lpwstr>
  </property>
  <property fmtid="{D5CDD505-2E9C-101B-9397-08002B2CF9AE}" pid="14" name="DeloitteCompany">
    <vt:lpwstr>DeloitteZA</vt:lpwstr>
  </property>
  <property fmtid="{D5CDD505-2E9C-101B-9397-08002B2CF9AE}" pid="15" name="DeloitteCountry">
    <vt:lpwstr>SouthAfrica</vt:lpwstr>
  </property>
  <property fmtid="{D5CDD505-2E9C-101B-9397-08002B2CF9AE}" pid="16" name="DeloitteServiceLine">
    <vt:lpwstr>None</vt:lpwstr>
  </property>
  <property fmtid="{D5CDD505-2E9C-101B-9397-08002B2CF9AE}" pid="17" name="DeloitteSecurityClassification">
    <vt:lpwstr>Internal</vt:lpwstr>
  </property>
  <property fmtid="{D5CDD505-2E9C-101B-9397-08002B2CF9AE}" pid="18" name="DeloitteSensitivity">
    <vt:lpwstr>FirmPersonalAndConfidential</vt:lpwstr>
  </property>
</Properties>
</file>