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806" r:id="rId3"/>
    <p:sldMasterId id="2147483837" r:id="rId4"/>
  </p:sldMasterIdLst>
  <p:notesMasterIdLst>
    <p:notesMasterId r:id="rId22"/>
  </p:notesMasterIdLst>
  <p:handoutMasterIdLst>
    <p:handoutMasterId r:id="rId23"/>
  </p:handoutMasterIdLst>
  <p:sldIdLst>
    <p:sldId id="312" r:id="rId5"/>
    <p:sldId id="320" r:id="rId6"/>
    <p:sldId id="274" r:id="rId7"/>
    <p:sldId id="321" r:id="rId8"/>
    <p:sldId id="318" r:id="rId9"/>
    <p:sldId id="322" r:id="rId10"/>
    <p:sldId id="327" r:id="rId11"/>
    <p:sldId id="328" r:id="rId12"/>
    <p:sldId id="330" r:id="rId13"/>
    <p:sldId id="331" r:id="rId14"/>
    <p:sldId id="325" r:id="rId15"/>
    <p:sldId id="326" r:id="rId16"/>
    <p:sldId id="329" r:id="rId17"/>
    <p:sldId id="323" r:id="rId18"/>
    <p:sldId id="311" r:id="rId19"/>
    <p:sldId id="332" r:id="rId20"/>
    <p:sldId id="324" r:id="rId21"/>
  </p:sldIdLst>
  <p:sldSz cx="9144000" cy="6858000" type="screen4x3"/>
  <p:notesSz cx="6794500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D002"/>
    <a:srgbClr val="291092"/>
    <a:srgbClr val="F892E5"/>
    <a:srgbClr val="30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2" d="100"/>
          <a:sy n="82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7679-1EBA-4A72-BD8E-51F458FAFF3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7A0D3-41E1-478A-923F-38D2262D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7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B2CE-D6F3-4582-8220-85CF6F17120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399"/>
            <a:ext cx="543560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8A0E-567D-4254-A2A9-2ACFAF31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38CE47-FFD7-4001-91DC-9B1B86EC3A5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D28D8B-EB42-470C-BF61-D90483E20EFE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B026-98AA-4D85-99DE-2056E259C09A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9748-52CE-4198-AF13-0D7D94C74F6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1DB1-8CF6-41A9-968F-A2C26898FC57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1A7E-2E8A-46BC-BC2B-1BDF2ED9009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3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02CF6CD-787A-4D78-BA91-B1958EEC28CD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F0399D-8480-40FC-9731-584C7810702A}" type="slidenum">
              <a:rPr 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9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D5F0-502E-4505-84DF-EBA0D62F3A93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7F37-A6FE-4F87-BDF5-8C192472A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9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1B44-1668-4809-AD50-3D2E80B76612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3EA6-C35E-41CB-B2A3-C0ED50B35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EBD6-CA7B-4EA9-A949-315395EAEF39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498D-0E7A-4F82-9140-0A3F83320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34D8-0FA4-45B8-94C8-86CFA9110FFF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BF31-AB26-493C-9E36-9F59E3D08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F038-CD7D-4E7F-AA8F-E6F097F9BB86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67A3-4C1B-4245-B1F4-B812E1882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06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6D2E-3782-4A62-A5FF-67AB667E42E1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4B8A-FC7A-4745-8112-D8D975A17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65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C248-AF29-44A7-A940-FAD3CE9A621A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B415-3BAB-4168-814B-DFFAC254C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5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2C01-0EA8-4D41-BB83-30630E22DB5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1042-B5AC-4162-91D5-86748FF4738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444F-98DC-4CAD-AF9D-2A0DF1CD7DC5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D011-8D4F-425E-88DC-720846C46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EADD-D0AC-4D22-BDD2-897277B98592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13F1-E51C-4185-8E5E-4A28B23AE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78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C9A8-3F77-4784-86FC-9209BF92E10F}" type="datetimeFigureOut">
              <a:rPr lang="en-US" smtClean="0"/>
              <a:pPr>
                <a:defRPr/>
              </a:pPr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0E1A-3E95-43B5-AB3B-120778B07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6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65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4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67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0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BE2625-3C5D-4F54-A4EA-5B95BEE1170E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70158-328C-409A-8C6F-60069B40333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1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72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17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43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975-CE84-4237-BF3D-DC442C6873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28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29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lIns="162553" tIns="81276" rIns="162553" bIns="8127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433"/>
          </a:xfrm>
          <a:prstGeom prst="rect">
            <a:avLst/>
          </a:prstGeom>
        </p:spPr>
        <p:txBody>
          <a:bodyPr lIns="162553" tIns="81276" rIns="162553" bIns="8127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/>
            </a:lvl1pPr>
          </a:lstStyle>
          <a:p>
            <a:pPr defTabSz="514350">
              <a:defRPr/>
            </a:pPr>
            <a:fld id="{8A5EDDC6-25AE-457B-A262-DA085E685A4A}" type="datetimeFigureOut">
              <a:rPr lang="en-US" sz="788" kern="0" smtClean="0">
                <a:solidFill>
                  <a:srgbClr val="000000"/>
                </a:solidFill>
                <a:cs typeface="Arial"/>
                <a:sym typeface="Arial"/>
              </a:rPr>
              <a:pPr defTabSz="514350">
                <a:defRPr/>
              </a:pPr>
              <a:t>3/20/2017</a:t>
            </a:fld>
            <a:endParaRPr lang="en-US" sz="788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6183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/>
            </a:lvl1pPr>
          </a:lstStyle>
          <a:p>
            <a:pPr defTabSz="514350">
              <a:defRPr/>
            </a:pPr>
            <a:endParaRPr lang="en-US" sz="788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/>
            </a:lvl1pPr>
          </a:lstStyle>
          <a:p>
            <a:pPr defTabSz="514350">
              <a:defRPr/>
            </a:pPr>
            <a:fld id="{D0FA457F-4EAD-4471-B1FB-5331682A906B}" type="slidenum">
              <a:rPr lang="en-US" sz="788" kern="0" smtClean="0">
                <a:solidFill>
                  <a:srgbClr val="000000"/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 sz="788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926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9C7D8D88-8573-4112-98AA-3AF2B3D6C2EF}" type="datetimeFigureOut">
              <a:rPr lang="en-US" sz="788" kern="0" smtClean="0">
                <a:solidFill>
                  <a:srgbClr val="E3DED1">
                    <a:shade val="50000"/>
                  </a:srgbClr>
                </a:solidFill>
                <a:cs typeface="Arial"/>
                <a:sym typeface="Arial"/>
              </a:rPr>
              <a:pPr defTabSz="514350">
                <a:defRPr/>
              </a:pPr>
              <a:t>3/20/2017</a:t>
            </a:fld>
            <a:endParaRPr lang="en-US" sz="788" kern="0">
              <a:solidFill>
                <a:srgbClr val="E3DED1">
                  <a:shade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788" kern="0">
              <a:solidFill>
                <a:srgbClr val="E3DED1">
                  <a:shade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71CD640-A5AC-4042-A103-0A28B5E43BD0}" type="slidenum">
              <a:rPr lang="en-US" sz="788" kern="0" smtClean="0">
                <a:solidFill>
                  <a:srgbClr val="E3DED1">
                    <a:shade val="50000"/>
                  </a:srgb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 sz="788" kern="0">
              <a:solidFill>
                <a:srgbClr val="E3DED1">
                  <a:shade val="5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599D-DF4F-4753-BB60-8D1D5F7FCCE7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832B-8918-4946-B6E6-99DEE675651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C93B-031E-4B2C-8D54-A24FF1629ABC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EC23-497F-4D2D-9467-19611205491C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A13C-A835-4403-B0C3-8D98908B4E57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0EC3-5808-4CEF-8ED4-8F22D93C7457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1871D1-28E5-467B-9BA8-5B5BD9332894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98835-F084-4612-9B2A-DA7E45C16128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BE81-C08E-48E1-81E2-C331C764D1C0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83A5-CBF1-4A4F-9895-8569B1036D8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ABB3E-82E9-48EF-8256-8F1C4F5361B8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1C0BC-0B10-458F-8339-A89F5BB692D5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854F9-9858-4855-9C86-6E8E95E6A70F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 Rounded MT Bold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3/20/2017</a:t>
            </a:fld>
            <a:endParaRPr lang="en-US">
              <a:solidFill>
                <a:srgbClr val="E3DED1">
                  <a:shade val="50000"/>
                </a:srgbClr>
              </a:solidFill>
              <a:latin typeface="Arial Rounded MT Bold" pitchFamily="34" charset="0"/>
              <a:ea typeface="MS PGothic" pitchFamily="34" charset="-128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 Rounded MT Bold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6C46B-FA4F-478E-AEA4-A86F345BA480}" type="slidenum">
              <a:rPr lang="en-US">
                <a:solidFill>
                  <a:srgbClr val="E3DED1">
                    <a:shade val="50000"/>
                  </a:srgbClr>
                </a:solidFill>
                <a:latin typeface="Arial Rounded MT Bold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 Rounded MT Bold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55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2EE7E-DB8E-42CC-9AB9-E6965CE1911F}" type="datetimeFigureOut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7AF00-6645-4369-95DD-CAAE4CE5ADC2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FF36-0AB2-449A-9F1F-395BE8FFC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975-CE84-4237-BF3D-DC442C687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205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9991" y="2362200"/>
            <a:ext cx="7488209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Parliament’s Standing Committee on Finance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March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990" y="3967642"/>
            <a:ext cx="7488209" cy="80021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Arial"/>
              </a:rPr>
              <a:t>‘Towards reducing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Arial"/>
              </a:rPr>
              <a:t>vulnerabilities and building resilient self-help and self-reliant financial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Arial"/>
              </a:rPr>
              <a:t>&amp; economically inclusive communities’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pic>
        <p:nvPicPr>
          <p:cNvPr id="9" name="Picture 8" descr="C:\Users\DGRV1\AppData\Local\Microsoft\Windows\INetCache\Content.Word\NACSA logo n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1"/>
            <a:ext cx="2133600" cy="172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4400" y="12930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Co-operatives Role in LED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…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980534"/>
            <a:ext cx="1298561" cy="518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5449" y="5257800"/>
            <a:ext cx="2165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Ann </a:t>
            </a:r>
            <a:r>
              <a:rPr lang="en-US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Ngutshane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NACSA President</a:t>
            </a:r>
          </a:p>
          <a:p>
            <a:r>
              <a:rPr lang="en-ZA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0721237784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991" y="3223328"/>
            <a:ext cx="7488209" cy="721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Hearing on Transformation of Financial </a:t>
            </a:r>
            <a:r>
              <a:rPr lang="en-Z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Z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ervices </a:t>
            </a:r>
            <a:r>
              <a:rPr lang="en-Z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Z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ector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3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3" y="1295400"/>
            <a:ext cx="8644168" cy="45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44057" y="299135"/>
            <a:ext cx="441394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70C0"/>
                </a:solidFill>
                <a:latin typeface="Cooper Black" panose="0208090404030B020404" pitchFamily="18" charset="0"/>
                <a:ea typeface="MS PGothic" pitchFamily="34" charset="-128"/>
              </a:rPr>
              <a:t>Skills_Finance_Market</a:t>
            </a:r>
            <a:r>
              <a:rPr lang="en-US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MS PGothic" pitchFamily="34" charset="-128"/>
              </a:rPr>
              <a:t> Loop</a:t>
            </a:r>
            <a:endParaRPr lang="en-US" sz="2400" dirty="0">
              <a:solidFill>
                <a:srgbClr val="0070C0"/>
              </a:solidFill>
              <a:latin typeface="Cooper Black" panose="0208090404030B020404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The Inclusive Co-operative Ecosystem…</a:t>
            </a:r>
            <a:endParaRPr lang="en-US" sz="24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04410" y="1051359"/>
            <a:ext cx="8433497" cy="4942085"/>
            <a:chOff x="507379" y="1524000"/>
            <a:chExt cx="8331821" cy="480536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79" y="1524000"/>
              <a:ext cx="8331821" cy="3905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101789" y="2912359"/>
              <a:ext cx="1143000" cy="564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Provincial Consumer Co-ops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8200" y="5638800"/>
              <a:ext cx="1371600" cy="640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Co-ops</a:t>
              </a:r>
              <a:endPara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03394" y="5689139"/>
              <a:ext cx="1371600" cy="640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Co-ops</a:t>
              </a:r>
              <a:endPara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29200" y="5689139"/>
              <a:ext cx="1371600" cy="640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Co-ops</a:t>
              </a:r>
              <a:endPara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2613" y="5689139"/>
              <a:ext cx="1371600" cy="640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Co-ops</a:t>
              </a:r>
              <a:endPara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1524000" y="5429250"/>
              <a:ext cx="76200" cy="25988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3612994" y="5508855"/>
              <a:ext cx="76200" cy="25988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5632294" y="5503250"/>
              <a:ext cx="76200" cy="25988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Up-Down Arrow 41"/>
            <p:cNvSpPr/>
            <p:nvPr/>
          </p:nvSpPr>
          <p:spPr>
            <a:xfrm>
              <a:off x="7693236" y="5503249"/>
              <a:ext cx="76200" cy="25988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riped Right Arrow 42"/>
            <p:cNvSpPr/>
            <p:nvPr/>
          </p:nvSpPr>
          <p:spPr>
            <a:xfrm rot="10800000" flipV="1">
              <a:off x="5322615" y="3197825"/>
              <a:ext cx="619357" cy="4571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riped Right Arrow 43"/>
            <p:cNvSpPr/>
            <p:nvPr/>
          </p:nvSpPr>
          <p:spPr>
            <a:xfrm>
              <a:off x="3419548" y="3196830"/>
              <a:ext cx="656198" cy="4571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51094" y="1524000"/>
              <a:ext cx="2131972" cy="457200"/>
            </a:xfrm>
            <a:prstGeom prst="rect">
              <a:avLst/>
            </a:prstGeom>
            <a:solidFill>
              <a:srgbClr val="1BD0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National Co-operative Bank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53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14350"/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The Inclusive Co-operative Ecosystem…</a:t>
            </a:r>
            <a:endParaRPr lang="en-US" sz="24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91189" y="1125571"/>
            <a:ext cx="354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0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Participants</a:t>
            </a:r>
            <a:endParaRPr lang="en-US" sz="20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4723" y="925958"/>
            <a:ext cx="7525378" cy="5205300"/>
            <a:chOff x="894723" y="925958"/>
            <a:chExt cx="7525378" cy="5205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4723" y="925958"/>
              <a:ext cx="7525378" cy="52053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810000" y="31242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National Co-op Bank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ZA" sz="24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National Co-operatives Bank Functions…</a:t>
            </a:r>
            <a:endParaRPr lang="en-US" sz="2400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42900" y="942315"/>
            <a:ext cx="8077201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Will serve as reserve bank of Co-operatives in South Africa: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Wholesale productive loans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Large investment loans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Development funding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loans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Assets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acquisition finance</a:t>
            </a:r>
            <a:endParaRPr lang="en-US" sz="1600" dirty="0">
              <a:solidFill>
                <a:srgbClr val="0070C0"/>
              </a:solidFill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Co-operative business restructuring finance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Bailout and mergers finance</a:t>
            </a:r>
            <a:endParaRPr lang="en-US" sz="1600" dirty="0" smtClean="0">
              <a:solidFill>
                <a:srgbClr val="0070C0"/>
              </a:solidFill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Co-operatives 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SMEs bridging finance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Credit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and deposit insurance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Arial"/>
              </a:rPr>
              <a:t>Insurance (including health) and assurance products</a:t>
            </a:r>
            <a:endParaRPr lang="en-US" sz="1600" dirty="0" smtClean="0">
              <a:solidFill>
                <a:srgbClr val="0070C0"/>
              </a:solidFill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Mobile payments and ecommerce administration  </a:t>
            </a:r>
            <a:endParaRPr lang="en-US" sz="1600" dirty="0" smtClean="0">
              <a:solidFill>
                <a:srgbClr val="0070C0"/>
              </a:solidFill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establishment of a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Deposit Guarantee 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Fund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establishment of a Solidarity Fund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establishment of an Audit Fund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7" y="1636036"/>
            <a:ext cx="2857500" cy="221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NACSA desirable partnerships…</a:t>
            </a:r>
            <a:endParaRPr lang="en-US" sz="24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grpSp>
        <p:nvGrpSpPr>
          <p:cNvPr id="151" name="Group 150"/>
          <p:cNvGrpSpPr/>
          <p:nvPr/>
        </p:nvGrpSpPr>
        <p:grpSpPr>
          <a:xfrm>
            <a:off x="363023" y="751530"/>
            <a:ext cx="8191091" cy="5472636"/>
            <a:chOff x="582448" y="751530"/>
            <a:chExt cx="8191091" cy="5472636"/>
          </a:xfrm>
        </p:grpSpPr>
        <p:grpSp>
          <p:nvGrpSpPr>
            <p:cNvPr id="150" name="Group 149"/>
            <p:cNvGrpSpPr/>
            <p:nvPr/>
          </p:nvGrpSpPr>
          <p:grpSpPr>
            <a:xfrm>
              <a:off x="582448" y="751530"/>
              <a:ext cx="8191091" cy="5472636"/>
              <a:chOff x="582448" y="751530"/>
              <a:chExt cx="8191091" cy="547263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803901" y="3103994"/>
                <a:ext cx="2077950" cy="1100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kern="0" dirty="0" smtClean="0">
                    <a:solidFill>
                      <a:sysClr val="window" lastClr="FFFFFF"/>
                    </a:solidFill>
                    <a:latin typeface="Arial Rounded MT Bold" panose="020F07040305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NACSA</a:t>
                </a:r>
                <a:endParaRPr lang="en-US" kern="0" dirty="0">
                  <a:solidFill>
                    <a:sysClr val="window" lastClr="FFFFFF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2358568" y="3800776"/>
                <a:ext cx="1505195" cy="41680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999021" y="4212415"/>
                <a:ext cx="792558" cy="1227549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>
                <a:stCxn id="12" idx="3"/>
              </p:cNvCxnSpPr>
              <p:nvPr/>
            </p:nvCxnSpPr>
            <p:spPr>
              <a:xfrm flipH="1">
                <a:off x="3036029" y="4043542"/>
                <a:ext cx="1072181" cy="934221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162116" y="4197618"/>
                <a:ext cx="1215522" cy="105163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865086" y="3763284"/>
                <a:ext cx="1066165" cy="3138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2" name="Flowchart: Terminator 41"/>
              <p:cNvSpPr/>
              <p:nvPr/>
            </p:nvSpPr>
            <p:spPr>
              <a:xfrm>
                <a:off x="5605267" y="5363293"/>
                <a:ext cx="772371" cy="784202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DoL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Straight Connector 42"/>
              <p:cNvCxnSpPr>
                <a:endCxn id="61" idx="0"/>
              </p:cNvCxnSpPr>
              <p:nvPr/>
            </p:nvCxnSpPr>
            <p:spPr>
              <a:xfrm>
                <a:off x="4851926" y="3990462"/>
                <a:ext cx="15018" cy="156354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754501" y="3926894"/>
                <a:ext cx="1226376" cy="6926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6" name="Flowchart: Terminator 45"/>
              <p:cNvSpPr/>
              <p:nvPr/>
            </p:nvSpPr>
            <p:spPr>
              <a:xfrm>
                <a:off x="582448" y="3398846"/>
                <a:ext cx="1776119" cy="743727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DHS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lowchart: Terminator 47"/>
              <p:cNvSpPr/>
              <p:nvPr/>
            </p:nvSpPr>
            <p:spPr>
              <a:xfrm>
                <a:off x="1147994" y="3882848"/>
                <a:ext cx="1103852" cy="784202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DBE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1744025" y="4990603"/>
                <a:ext cx="1536845" cy="733608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DARD</a:t>
                </a:r>
                <a:endParaRPr lang="en-US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lowchart: Terminator 54"/>
              <p:cNvSpPr/>
              <p:nvPr/>
            </p:nvSpPr>
            <p:spPr>
              <a:xfrm>
                <a:off x="7052372" y="3779884"/>
                <a:ext cx="1509173" cy="746256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SALGA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lowchart: Terminator 56"/>
              <p:cNvSpPr/>
              <p:nvPr/>
            </p:nvSpPr>
            <p:spPr>
              <a:xfrm>
                <a:off x="1546455" y="4425250"/>
                <a:ext cx="1043811" cy="847444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DHET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lowchart: Terminator 57"/>
              <p:cNvSpPr/>
              <p:nvPr/>
            </p:nvSpPr>
            <p:spPr>
              <a:xfrm>
                <a:off x="6163488" y="5198437"/>
                <a:ext cx="1254483" cy="639447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COGTA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lowchart: Terminator 60"/>
              <p:cNvSpPr/>
              <p:nvPr/>
            </p:nvSpPr>
            <p:spPr>
              <a:xfrm>
                <a:off x="3814207" y="5554009"/>
                <a:ext cx="2105474" cy="604112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Relevant Regulators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lowchart: Terminator 62"/>
              <p:cNvSpPr/>
              <p:nvPr/>
            </p:nvSpPr>
            <p:spPr>
              <a:xfrm>
                <a:off x="7109288" y="4394141"/>
                <a:ext cx="1243296" cy="595505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SABC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lowchart: Terminator 70"/>
              <p:cNvSpPr/>
              <p:nvPr/>
            </p:nvSpPr>
            <p:spPr>
              <a:xfrm>
                <a:off x="7121669" y="3322810"/>
                <a:ext cx="1602971" cy="595505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 Bank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lowchart: Terminator 71"/>
              <p:cNvSpPr/>
              <p:nvPr/>
            </p:nvSpPr>
            <p:spPr>
              <a:xfrm>
                <a:off x="2562337" y="5357708"/>
                <a:ext cx="1243296" cy="595505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RHLF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lowchart: Terminator 73"/>
              <p:cNvSpPr/>
              <p:nvPr/>
            </p:nvSpPr>
            <p:spPr>
              <a:xfrm>
                <a:off x="6881426" y="4847712"/>
                <a:ext cx="1243296" cy="595505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SOE’s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H="1">
                <a:off x="3553562" y="4177671"/>
                <a:ext cx="827742" cy="1066045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9" name="Group 148"/>
              <p:cNvGrpSpPr/>
              <p:nvPr/>
            </p:nvGrpSpPr>
            <p:grpSpPr>
              <a:xfrm>
                <a:off x="858043" y="751530"/>
                <a:ext cx="7915496" cy="2869033"/>
                <a:chOff x="858043" y="751530"/>
                <a:chExt cx="7915496" cy="2869033"/>
              </a:xfrm>
            </p:grpSpPr>
            <p:sp>
              <p:nvSpPr>
                <p:cNvPr id="35" name="Flowchart: Terminator 34"/>
                <p:cNvSpPr/>
                <p:nvPr/>
              </p:nvSpPr>
              <p:spPr>
                <a:xfrm>
                  <a:off x="4202488" y="751530"/>
                  <a:ext cx="1127113" cy="716798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SEDA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lowchart: Terminator 44"/>
                <p:cNvSpPr/>
                <p:nvPr/>
              </p:nvSpPr>
              <p:spPr>
                <a:xfrm>
                  <a:off x="858043" y="2557656"/>
                  <a:ext cx="1356246" cy="58422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DSD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lowchart: Terminator 46"/>
                <p:cNvSpPr/>
                <p:nvPr/>
              </p:nvSpPr>
              <p:spPr>
                <a:xfrm>
                  <a:off x="6090101" y="1048621"/>
                  <a:ext cx="962272" cy="8221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NYDA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4794526" y="1323911"/>
                  <a:ext cx="377" cy="52492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>
                  <a:endCxn id="71" idx="1"/>
                </p:cNvCxnSpPr>
                <p:nvPr/>
              </p:nvCxnSpPr>
              <p:spPr>
                <a:xfrm>
                  <a:off x="5900736" y="3620563"/>
                  <a:ext cx="122093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375676" y="2928303"/>
                  <a:ext cx="1216221" cy="24502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6" name="Flowchart: Terminator 55"/>
                <p:cNvSpPr/>
                <p:nvPr/>
              </p:nvSpPr>
              <p:spPr>
                <a:xfrm>
                  <a:off x="3095608" y="766959"/>
                  <a:ext cx="1151972" cy="847444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SEFA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flipH="1" flipV="1">
                  <a:off x="3906754" y="1462122"/>
                  <a:ext cx="262150" cy="3778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62" idx="1"/>
                </p:cNvCxnSpPr>
                <p:nvPr/>
              </p:nvCxnSpPr>
              <p:spPr>
                <a:xfrm flipH="1" flipV="1">
                  <a:off x="6085969" y="2772421"/>
                  <a:ext cx="961049" cy="2415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62" name="Flowchart: Terminator 61"/>
                <p:cNvSpPr/>
                <p:nvPr/>
              </p:nvSpPr>
              <p:spPr>
                <a:xfrm>
                  <a:off x="7047018" y="2711357"/>
                  <a:ext cx="1726521" cy="605163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kern="0" dirty="0" smtClean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Private FSI’s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lowchart: Terminator 64"/>
                <p:cNvSpPr/>
                <p:nvPr/>
              </p:nvSpPr>
              <p:spPr>
                <a:xfrm>
                  <a:off x="5305870" y="892049"/>
                  <a:ext cx="962272" cy="8221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NEF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lowchart: Terminator 65"/>
                <p:cNvSpPr/>
                <p:nvPr/>
              </p:nvSpPr>
              <p:spPr>
                <a:xfrm>
                  <a:off x="2397536" y="1062889"/>
                  <a:ext cx="962272" cy="8221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IDC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lowchart: Terminator 66"/>
                <p:cNvSpPr/>
                <p:nvPr/>
              </p:nvSpPr>
              <p:spPr>
                <a:xfrm>
                  <a:off x="6811384" y="1638405"/>
                  <a:ext cx="1001947" cy="6394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DBSA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lowchart: Terminator 67"/>
                <p:cNvSpPr/>
                <p:nvPr/>
              </p:nvSpPr>
              <p:spPr>
                <a:xfrm>
                  <a:off x="6705440" y="2153859"/>
                  <a:ext cx="1569928" cy="6394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Land Bank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lowchart: Terminator 68"/>
                <p:cNvSpPr/>
                <p:nvPr/>
              </p:nvSpPr>
              <p:spPr>
                <a:xfrm>
                  <a:off x="1851681" y="1526463"/>
                  <a:ext cx="1001947" cy="6394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DTI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lowchart: Terminator 69"/>
                <p:cNvSpPr/>
                <p:nvPr/>
              </p:nvSpPr>
              <p:spPr>
                <a:xfrm>
                  <a:off x="901680" y="2973838"/>
                  <a:ext cx="1495856" cy="639447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Jobs Fund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lowchart: Terminator 72"/>
                <p:cNvSpPr/>
                <p:nvPr/>
              </p:nvSpPr>
              <p:spPr>
                <a:xfrm>
                  <a:off x="1203864" y="1966191"/>
                  <a:ext cx="1243296" cy="595505"/>
                </a:xfrm>
                <a:prstGeom prst="flowChartTerminator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PIC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3207660" y="1651056"/>
                  <a:ext cx="563867" cy="3649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/>
                <p:cNvCxnSpPr>
                  <a:stCxn id="64" idx="1"/>
                </p:cNvCxnSpPr>
                <p:nvPr/>
              </p:nvCxnSpPr>
              <p:spPr>
                <a:xfrm flipH="1">
                  <a:off x="2447160" y="2626515"/>
                  <a:ext cx="1144737" cy="17462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5457621" y="1564495"/>
                  <a:ext cx="131602" cy="2943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2765017" y="2002024"/>
                  <a:ext cx="849787" cy="2677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 flipV="1">
                  <a:off x="2496813" y="2381941"/>
                  <a:ext cx="1088619" cy="6832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5984625" y="1717532"/>
                  <a:ext cx="308886" cy="2943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6101596" y="2026103"/>
                  <a:ext cx="583406" cy="25472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5" name="Straight Connector 104"/>
                <p:cNvCxnSpPr>
                  <a:endCxn id="68" idx="1"/>
                </p:cNvCxnSpPr>
                <p:nvPr/>
              </p:nvCxnSpPr>
              <p:spPr>
                <a:xfrm flipV="1">
                  <a:off x="6162198" y="2473583"/>
                  <a:ext cx="543242" cy="1239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12" name="Straight Connector 111"/>
              <p:cNvCxnSpPr/>
              <p:nvPr/>
            </p:nvCxnSpPr>
            <p:spPr>
              <a:xfrm>
                <a:off x="5595643" y="4010089"/>
                <a:ext cx="1293634" cy="45893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5457320" y="4122164"/>
                <a:ext cx="1188900" cy="7255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251846" y="3654368"/>
                <a:ext cx="155205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3" name="Flowchart: Terminator 142"/>
              <p:cNvSpPr/>
              <p:nvPr/>
            </p:nvSpPr>
            <p:spPr>
              <a:xfrm>
                <a:off x="3408516" y="5439964"/>
                <a:ext cx="772371" cy="784202"/>
              </a:xfrm>
              <a:prstGeom prst="flowChartTerminator">
                <a:avLst/>
              </a:prstGeom>
              <a:noFill/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DoT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flipH="1">
                <a:off x="4009569" y="4228660"/>
                <a:ext cx="565033" cy="120022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4" name="Flowchart: Terminator 63"/>
            <p:cNvSpPr/>
            <p:nvPr/>
          </p:nvSpPr>
          <p:spPr>
            <a:xfrm>
              <a:off x="3591897" y="1901833"/>
              <a:ext cx="2549863" cy="1449364"/>
            </a:xfrm>
            <a:prstGeom prst="flowChartTerminator">
              <a:avLst/>
            </a:prstGeom>
            <a:solidFill>
              <a:srgbClr val="FFFF00"/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DSBD</a:t>
              </a: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solidFill>
                    <a:sysClr val="windowText" lastClr="000000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Co-operatives Development Agency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5334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Partnership Scenario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066695" y="2133600"/>
            <a:ext cx="2915692" cy="2753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9612" y="656338"/>
            <a:ext cx="9044774" cy="6201662"/>
            <a:chOff x="88141" y="560417"/>
            <a:chExt cx="9044774" cy="5957907"/>
          </a:xfrm>
        </p:grpSpPr>
        <p:sp>
          <p:nvSpPr>
            <p:cNvPr id="48" name="Oval 47"/>
            <p:cNvSpPr/>
            <p:nvPr/>
          </p:nvSpPr>
          <p:spPr>
            <a:xfrm>
              <a:off x="7640092" y="2743200"/>
              <a:ext cx="1109746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7531" y="2666250"/>
              <a:ext cx="1445716" cy="1273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733800" y="4951441"/>
              <a:ext cx="1752600" cy="1566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913216" y="560417"/>
              <a:ext cx="1371600" cy="11249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solidFill>
                  <a:prstClr val="white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310544" y="694805"/>
              <a:ext cx="2480656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ooper Black" panose="0208090404030B020404" pitchFamily="18" charset="0"/>
                </a:rPr>
                <a:t>Learning Institutions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357116" y="2895599"/>
              <a:ext cx="1775799" cy="65931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NACSA/NACFISA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8141" y="2885209"/>
              <a:ext cx="2239775" cy="61999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ooper Black" panose="0208090404030B020404" pitchFamily="18" charset="0"/>
                </a:rPr>
                <a:t>Government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41508" y="5170051"/>
              <a:ext cx="2085103" cy="112966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DGRV, BANKS</a:t>
              </a:r>
            </a:p>
            <a:p>
              <a:pPr algn="ctr"/>
              <a:r>
                <a:rPr lang="en-ZA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CORPORATES, NGO’s etc.</a:t>
              </a:r>
              <a:endPara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3" idx="3"/>
            </p:cNvCxnSpPr>
            <p:nvPr/>
          </p:nvCxnSpPr>
          <p:spPr>
            <a:xfrm>
              <a:off x="5791200" y="1075805"/>
              <a:ext cx="65151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3" idx="1"/>
            </p:cNvCxnSpPr>
            <p:nvPr/>
          </p:nvCxnSpPr>
          <p:spPr>
            <a:xfrm>
              <a:off x="2634788" y="1075805"/>
              <a:ext cx="675756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>
              <a:off x="2327916" y="3195205"/>
              <a:ext cx="742945" cy="51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1"/>
            </p:cNvCxnSpPr>
            <p:nvPr/>
          </p:nvCxnSpPr>
          <p:spPr>
            <a:xfrm flipH="1" flipV="1">
              <a:off x="6014258" y="3200401"/>
              <a:ext cx="1342858" cy="248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8165168" y="2133601"/>
              <a:ext cx="0" cy="762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" idx="2"/>
              <a:endCxn id="63" idx="0"/>
            </p:cNvCxnSpPr>
            <p:nvPr/>
          </p:nvCxnSpPr>
          <p:spPr>
            <a:xfrm flipH="1">
              <a:off x="4544633" y="1456805"/>
              <a:ext cx="6239" cy="5228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63" idx="4"/>
            </p:cNvCxnSpPr>
            <p:nvPr/>
          </p:nvCxnSpPr>
          <p:spPr>
            <a:xfrm flipV="1">
              <a:off x="4544633" y="4625331"/>
              <a:ext cx="0" cy="47051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1022684" y="2126847"/>
              <a:ext cx="7907" cy="61277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3"/>
            </p:cNvCxnSpPr>
            <p:nvPr/>
          </p:nvCxnSpPr>
          <p:spPr>
            <a:xfrm>
              <a:off x="5626611" y="5734882"/>
              <a:ext cx="148410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033288" y="5734882"/>
              <a:ext cx="1484106" cy="133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Document 50"/>
            <p:cNvSpPr/>
            <p:nvPr/>
          </p:nvSpPr>
          <p:spPr>
            <a:xfrm>
              <a:off x="88141" y="570808"/>
              <a:ext cx="2546647" cy="1562792"/>
            </a:xfrm>
            <a:prstGeom prst="flowChartDocumen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Imperatives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NDP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NSDS III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 School Education</a:t>
              </a:r>
            </a:p>
          </p:txBody>
        </p:sp>
        <p:sp>
          <p:nvSpPr>
            <p:cNvPr id="52" name="Flowchart: Document 51"/>
            <p:cNvSpPr/>
            <p:nvPr/>
          </p:nvSpPr>
          <p:spPr>
            <a:xfrm flipH="1">
              <a:off x="6442716" y="560417"/>
              <a:ext cx="2690199" cy="1562792"/>
            </a:xfrm>
            <a:prstGeom prst="flowChartDocumen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 Integrated Learning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Co-ops Co-ordination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Learner Mobilization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Demand Management</a:t>
              </a:r>
            </a:p>
          </p:txBody>
        </p:sp>
        <p:sp>
          <p:nvSpPr>
            <p:cNvPr id="53" name="Flowchart: Document 52"/>
            <p:cNvSpPr/>
            <p:nvPr/>
          </p:nvSpPr>
          <p:spPr>
            <a:xfrm rot="16200000">
              <a:off x="67767" y="4463120"/>
              <a:ext cx="2074271" cy="1905002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Funding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to Co-ops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Set Asides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 </a:t>
              </a: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</a:t>
              </a:r>
            </a:p>
            <a:p>
              <a:pPr algn="ctr"/>
              <a:r>
                <a:rPr lang="en-ZA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Regulating</a:t>
              </a:r>
              <a:endPara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lowchart: Document 53"/>
            <p:cNvSpPr/>
            <p:nvPr/>
          </p:nvSpPr>
          <p:spPr>
            <a:xfrm rot="16200000" flipV="1">
              <a:off x="6980745" y="4366824"/>
              <a:ext cx="2155847" cy="1944136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Incubation 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Mentoring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Mon. &amp; Evaluation </a:t>
              </a:r>
            </a:p>
          </p:txBody>
        </p:sp>
        <p:sp>
          <p:nvSpPr>
            <p:cNvPr id="56" name="Round Diagonal Corner Rectangle 55"/>
            <p:cNvSpPr/>
            <p:nvPr/>
          </p:nvSpPr>
          <p:spPr>
            <a:xfrm>
              <a:off x="3310544" y="2123209"/>
              <a:ext cx="2480656" cy="1229592"/>
            </a:xfrm>
            <a:prstGeom prst="round2Diag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ooper Black" panose="0208090404030B020404" pitchFamily="18" charset="0"/>
                </a:rPr>
                <a:t>Curriculum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- Recognition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  - Infrastructure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  - Academic staff</a:t>
              </a:r>
            </a:p>
          </p:txBody>
        </p:sp>
        <p:sp>
          <p:nvSpPr>
            <p:cNvPr id="57" name="Round Diagonal Corner Rectangle 56"/>
            <p:cNvSpPr/>
            <p:nvPr/>
          </p:nvSpPr>
          <p:spPr>
            <a:xfrm>
              <a:off x="3310542" y="3380855"/>
              <a:ext cx="2480657" cy="1102270"/>
            </a:xfrm>
            <a:prstGeom prst="round2Diag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ooper Black" panose="0208090404030B020404" pitchFamily="18" charset="0"/>
                </a:rPr>
                <a:t>Co-operatives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Non Financial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-Financial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012482" y="3793128"/>
              <a:ext cx="0" cy="58535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48" idx="4"/>
            </p:cNvCxnSpPr>
            <p:nvPr/>
          </p:nvCxnSpPr>
          <p:spPr>
            <a:xfrm flipV="1">
              <a:off x="8194965" y="3657600"/>
              <a:ext cx="0" cy="58535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88142" y="3521992"/>
              <a:ext cx="2239774" cy="29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MUNICIPALITIES</a:t>
              </a:r>
              <a:endPara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53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14350"/>
            <a:r>
              <a:rPr lang="en-US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/>
                <a:sym typeface="Arial"/>
              </a:rPr>
              <a:t>Recommendations…</a:t>
            </a:r>
            <a:endParaRPr lang="en-US" sz="2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09600" y="868464"/>
            <a:ext cx="609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0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Review of legislation an regulations to:</a:t>
            </a:r>
            <a:endParaRPr lang="en-US" sz="2000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997" y="1257244"/>
            <a:ext cx="7391400" cy="49552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</a:t>
            </a:r>
            <a:r>
              <a:rPr lang="en-US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APEX recognition as supporting and representative</a:t>
            </a:r>
            <a:r>
              <a:rPr lang="en-US" sz="1600" kern="0" dirty="0">
                <a:latin typeface="Arial Rounded MT Bold" panose="020F0704030504030204" pitchFamily="34" charset="0"/>
                <a:cs typeface="Arial"/>
                <a:sym typeface="Arial"/>
              </a:rPr>
              <a:t> </a:t>
            </a:r>
            <a:r>
              <a:rPr lang="en-US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organization of all co-operatives</a:t>
            </a: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APEX mandate to be a co-operatives’ verifying authority of all compliance and viability related matters before registration or                   de-registration by CIPC and other regulators</a:t>
            </a:r>
            <a:endParaRPr lang="en-US" sz="1600" kern="0" dirty="0" smtClean="0">
              <a:latin typeface="Arial Rounded MT Bold" panose="020F0704030504030204" pitchFamily="34" charset="0"/>
              <a:cs typeface="Arial"/>
              <a:sym typeface="Arial"/>
            </a:endParaRP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APEX mandate to be an auditing authority and supervisor of all co-operatives whilst the state keeps regulatory responsibility</a:t>
            </a: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APEX mandate to manage, co-ordinate, plan, and implement all cooperatives development initiatives</a:t>
            </a: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APEX mandate for administration, disbursement and collection of funds meant for co-operatives support – including stabilisation fund, deposits guarantee fund etc.</a:t>
            </a: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>
                <a:latin typeface="Arial Rounded MT Bold" panose="020F0704030504030204" pitchFamily="34" charset="0"/>
                <a:cs typeface="Arial"/>
                <a:sym typeface="Arial"/>
              </a:rPr>
              <a:t>Give APEX mandate to oversee disputes, supervise mergers and winding down of cooperatives</a:t>
            </a:r>
          </a:p>
          <a:p>
            <a:pPr marL="234950" indent="-234950" algn="just" defTabSz="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ZA" sz="1600" kern="0" dirty="0" smtClean="0">
                <a:latin typeface="Arial Rounded MT Bold" panose="020F0704030504030204" pitchFamily="34" charset="0"/>
                <a:cs typeface="Arial"/>
                <a:sym typeface="Arial"/>
              </a:rPr>
              <a:t>Give APEX mandate to collect statistics, information and compiling of sector performance report</a:t>
            </a:r>
          </a:p>
        </p:txBody>
      </p:sp>
    </p:spTree>
    <p:extLst>
      <p:ext uri="{BB962C8B-B14F-4D97-AF65-F5344CB8AC3E}">
        <p14:creationId xmlns:p14="http://schemas.microsoft.com/office/powerpoint/2010/main" val="13845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Need for a Inclusive New 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G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rowth 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P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ath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4410" y="2794004"/>
            <a:ext cx="4556119" cy="329320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Condensed" panose="02070606080606020203" pitchFamily="18" charset="0"/>
              <a:ea typeface="Times New Roman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Condensed" panose="02070606080606020203" pitchFamily="18" charset="0"/>
                <a:ea typeface="Times New Roman"/>
                <a:cs typeface="Arial"/>
              </a:rPr>
              <a:t> ‘The creation of jobs and economic growth requires a combination of initiatives that require direct state involvement, private sector partnerships, as well as the mobilization of civil society to take a pro-active interest in addressing the problems presented by unemployment and economic exclusion’.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Condensed" panose="02070606080606020203" pitchFamily="18" charset="0"/>
              <a:ea typeface="Times New Roman"/>
              <a:cs typeface="Arial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Condensed" panose="02070606080606020203" pitchFamily="18" charset="0"/>
                <a:ea typeface="Times New Roman"/>
                <a:cs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 Condensed" panose="02070606080606020203" pitchFamily="18" charset="0"/>
                <a:ea typeface="Times New Roman"/>
                <a:cs typeface="Arial"/>
              </a:rPr>
              <a:t>National Development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 Condensed" panose="02070606080606020203" pitchFamily="18" charset="0"/>
                <a:ea typeface="Times New Roman"/>
                <a:cs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 Condensed" panose="02070606080606020203" pitchFamily="18" charset="0"/>
                <a:ea typeface="Times New Roman"/>
                <a:cs typeface="Arial"/>
              </a:rPr>
              <a:t>Plan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MT Condensed" panose="02070606080606020203" pitchFamily="18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6624" b="4191"/>
          <a:stretch/>
        </p:blipFill>
        <p:spPr bwMode="auto">
          <a:xfrm>
            <a:off x="325119" y="1175396"/>
            <a:ext cx="4535410" cy="13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5289433" y="1176998"/>
            <a:ext cx="3467100" cy="20992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Conclusion</a:t>
            </a:r>
          </a:p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rgbClr val="0070C0"/>
                </a:solidFill>
                <a:latin typeface="Bodoni MT Condensed"/>
                <a:ea typeface="Times New Roman"/>
              </a:rPr>
              <a:t>Co-operatives </a:t>
            </a:r>
            <a:r>
              <a:rPr lang="en-US" sz="2400" i="1" dirty="0" smtClean="0">
                <a:solidFill>
                  <a:srgbClr val="0070C0"/>
                </a:solidFill>
                <a:latin typeface="Bodoni MT Condensed"/>
                <a:ea typeface="Times New Roman"/>
              </a:rPr>
              <a:t>are the game changers in every successful economy – more powerful if they control their financial destiny… </a:t>
            </a:r>
            <a:endParaRPr lang="en-US" sz="2400" i="1" dirty="0" smtClean="0">
              <a:solidFill>
                <a:srgbClr val="0070C0"/>
              </a:solidFill>
              <a:latin typeface="Bodoni MT Condensed"/>
              <a:ea typeface="Times New Roman"/>
            </a:endParaRP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28456" y="3589064"/>
            <a:ext cx="3313355" cy="79672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800" b="1" i="1" kern="0" dirty="0" smtClean="0">
                <a:solidFill>
                  <a:schemeClr val="tx1"/>
                </a:solidFill>
              </a:rPr>
              <a:t>Thank you for your attention…</a:t>
            </a:r>
            <a:endParaRPr lang="en-US" sz="2800" b="1" i="1" kern="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5272" y="4779131"/>
            <a:ext cx="2165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Contact:</a:t>
            </a:r>
            <a:endParaRPr lang="en-ZA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Ann </a:t>
            </a:r>
            <a:r>
              <a:rPr lang="en-US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Ngutshane</a:t>
            </a:r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NACSA President</a:t>
            </a:r>
          </a:p>
          <a:p>
            <a:pPr algn="ctr"/>
            <a:r>
              <a:rPr lang="en-ZA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0721237784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8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Need for a Inclusive New 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G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rowth 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P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ath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-1790509" y="3810000"/>
            <a:ext cx="5029590" cy="397784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5900" b="1" kern="0" dirty="0" smtClean="0"/>
              <a:t> </a:t>
            </a:r>
            <a:endParaRPr lang="en-US" sz="5900" b="1" kern="0" dirty="0" smtClean="0"/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>
            <a:off x="5333998" y="1531720"/>
            <a:ext cx="3615159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Vision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NACSA,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voice of South African co-operatives, united in building a vibrant and inclusive co-operative economy.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Mission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NACSA unites, represents and capacitates cooperatives by harnessing knowledge and technology for radical socio-economic transformation and sustainable development.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0" y="853485"/>
            <a:ext cx="49533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Background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500" kern="0" dirty="0" smtClean="0">
              <a:latin typeface="Arial Rounded MT Bold" panose="020F07040305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kern="0" dirty="0" smtClean="0">
                <a:latin typeface="Arial Rounded MT Bold" panose="020F0704030504030204" pitchFamily="34" charset="0"/>
              </a:rPr>
              <a:t>National </a:t>
            </a:r>
            <a:r>
              <a:rPr lang="en-US" kern="0" dirty="0">
                <a:latin typeface="Arial Rounded MT Bold" panose="020F0704030504030204" pitchFamily="34" charset="0"/>
              </a:rPr>
              <a:t>Apex Co-operative of South Africa</a:t>
            </a:r>
          </a:p>
          <a:p>
            <a:pPr marL="231775" indent="-231775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Founded on 25 June 2016, </a:t>
            </a: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Currently has 25 tertiary co-op members </a:t>
            </a:r>
            <a:endParaRPr lang="en-ZA" sz="16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1 secondary operating nationally</a:t>
            </a: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Board is made up of 8 Executive and 9 provincial coordinators</a:t>
            </a:r>
          </a:p>
          <a:p>
            <a:pPr algn="just">
              <a:lnSpc>
                <a:spcPct val="110000"/>
              </a:lnSpc>
            </a:pPr>
            <a:endParaRPr lang="en-ZA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Z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Key Objectives</a:t>
            </a: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kern="0" dirty="0">
                <a:latin typeface="Arial Rounded MT Bold" panose="020F0704030504030204" pitchFamily="34" charset="0"/>
              </a:rPr>
              <a:t>Advances, promote and defend interests of co-operatives in all </a:t>
            </a:r>
            <a:r>
              <a:rPr lang="en-US" sz="1400" kern="0" dirty="0" smtClean="0">
                <a:latin typeface="Arial Rounded MT Bold" panose="020F0704030504030204" pitchFamily="34" charset="0"/>
              </a:rPr>
              <a:t>sectors </a:t>
            </a:r>
            <a:endParaRPr lang="en-US" sz="1400" kern="0" dirty="0">
              <a:latin typeface="Arial Rounded MT Bold" panose="020F0704030504030204" pitchFamily="34" charset="0"/>
            </a:endParaRP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kern="0" dirty="0">
                <a:latin typeface="Arial Rounded MT Bold" panose="020F0704030504030204" pitchFamily="34" charset="0"/>
              </a:rPr>
              <a:t>Lobby and provides support and promotes access to </a:t>
            </a:r>
            <a:r>
              <a:rPr lang="en-US" sz="1400" kern="0" dirty="0" smtClean="0">
                <a:latin typeface="Arial Rounded MT Bold" panose="020F0704030504030204" pitchFamily="34" charset="0"/>
              </a:rPr>
              <a:t>affordable finance</a:t>
            </a:r>
            <a:r>
              <a:rPr lang="en-US" sz="1400" kern="0" dirty="0">
                <a:latin typeface="Arial Rounded MT Bold" panose="020F0704030504030204" pitchFamily="34" charset="0"/>
              </a:rPr>
              <a:t>, markets and technology for co-operatives and SMEs who are co-operatives</a:t>
            </a: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Arial Rounded MT Bold" panose="020F0704030504030204" pitchFamily="34" charset="0"/>
              </a:rPr>
              <a:t>Establish a shared services model and national co-operative bank to improve economies of scale and equitable opportunities </a:t>
            </a:r>
          </a:p>
          <a:p>
            <a:pPr marL="231775" indent="-23177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Arial Rounded MT Bold" panose="020F0704030504030204" pitchFamily="34" charset="0"/>
              </a:rPr>
              <a:t>Promote culture of self-reliance, self-responsibility through financial </a:t>
            </a:r>
            <a:r>
              <a:rPr lang="en-US" sz="1400" kern="0" dirty="0">
                <a:latin typeface="Arial Rounded MT Bold" panose="020F0704030504030204" pitchFamily="34" charset="0"/>
              </a:rPr>
              <a:t>and economic inclusion for social cohesion and </a:t>
            </a:r>
            <a:r>
              <a:rPr lang="en-US" sz="1400" kern="0" dirty="0" smtClean="0">
                <a:latin typeface="Arial Rounded MT Bold" panose="020F0704030504030204" pitchFamily="34" charset="0"/>
              </a:rPr>
              <a:t>equality</a:t>
            </a:r>
            <a:endParaRPr lang="en-US" sz="1400" kern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28600" y="304800"/>
            <a:ext cx="8534399" cy="6182903"/>
            <a:chOff x="0" y="0"/>
            <a:chExt cx="6448425" cy="4543425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2085975"/>
              <a:ext cx="2619375" cy="2419350"/>
              <a:chOff x="-66674" y="0"/>
              <a:chExt cx="2619375" cy="241935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666750" y="0"/>
                <a:ext cx="676275" cy="352425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343025" y="0"/>
                <a:ext cx="485775" cy="352425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63" name="Group 62"/>
              <p:cNvGrpSpPr/>
              <p:nvPr/>
            </p:nvGrpSpPr>
            <p:grpSpPr>
              <a:xfrm>
                <a:off x="-66674" y="352425"/>
                <a:ext cx="2619375" cy="2066925"/>
                <a:chOff x="-66674" y="0"/>
                <a:chExt cx="2619375" cy="2066925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276350" y="0"/>
                  <a:ext cx="1185233" cy="47625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sz="1600" b="1" dirty="0">
                      <a:solidFill>
                        <a:prstClr val="white"/>
                      </a:solidFill>
                      <a:latin typeface="Arial Rounded MT Bold" panose="020F0704030504030204" pitchFamily="34" charset="0"/>
                      <a:ea typeface="Calibri"/>
                      <a:cs typeface="Times New Roman"/>
                    </a:rPr>
                    <a:t>Impoverished</a:t>
                  </a:r>
                  <a:endParaRPr lang="en-US" sz="1400" dirty="0">
                    <a:solidFill>
                      <a:prstClr val="white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sz="1600" b="1" dirty="0">
                      <a:solidFill>
                        <a:prstClr val="white"/>
                      </a:solidFill>
                      <a:latin typeface="Arial Rounded MT Bold" panose="020F0704030504030204" pitchFamily="34" charset="0"/>
                      <a:ea typeface="Calibri"/>
                      <a:cs typeface="Times New Roman"/>
                    </a:rPr>
                    <a:t>(Black)</a:t>
                  </a:r>
                  <a:endParaRPr lang="en-US" sz="1400" dirty="0">
                    <a:solidFill>
                      <a:prstClr val="white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5250" y="0"/>
                  <a:ext cx="1085850" cy="495300"/>
                </a:xfrm>
                <a:prstGeom prst="rect">
                  <a:avLst/>
                </a:prstGeom>
                <a:solidFill>
                  <a:srgbClr val="FFFF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Arial Rounded MT Bold" panose="020F0704030504030204" pitchFamily="34" charset="0"/>
                      <a:ea typeface="Calibri"/>
                      <a:cs typeface="Times New Roman"/>
                    </a:rPr>
                    <a:t>Privileged </a:t>
                  </a:r>
                  <a:endParaRPr lang="en-US" sz="1600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Arial Rounded MT Bold" panose="020F0704030504030204" pitchFamily="34" charset="0"/>
                      <a:ea typeface="Calibri"/>
                      <a:cs typeface="Times New Roman"/>
                    </a:rPr>
                    <a:t>(White)</a:t>
                  </a:r>
                  <a:endParaRPr lang="en-US" sz="1600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6" name="Text Box 74"/>
                <p:cNvSpPr txBox="1"/>
                <p:nvPr/>
              </p:nvSpPr>
              <p:spPr>
                <a:xfrm>
                  <a:off x="1181101" y="771525"/>
                  <a:ext cx="704850" cy="42862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glow rad="101600">
                    <a:sysClr val="window" lastClr="FFFFFF">
                      <a:alpha val="60000"/>
                    </a:sys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635000"/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Middle Class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7" name="Text Box 76"/>
                <p:cNvSpPr txBox="1"/>
                <p:nvPr/>
              </p:nvSpPr>
              <p:spPr>
                <a:xfrm>
                  <a:off x="1828800" y="771525"/>
                  <a:ext cx="533400" cy="42862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softEdge rad="635000"/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Poor Class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8" name="Text Box 84"/>
                <p:cNvSpPr txBox="1"/>
                <p:nvPr/>
              </p:nvSpPr>
              <p:spPr>
                <a:xfrm>
                  <a:off x="1809284" y="1543050"/>
                  <a:ext cx="743417" cy="5143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Poverty Trapped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9" name="Text Box 86"/>
                <p:cNvSpPr txBox="1"/>
                <p:nvPr/>
              </p:nvSpPr>
              <p:spPr>
                <a:xfrm>
                  <a:off x="1019176" y="1552575"/>
                  <a:ext cx="856766" cy="5143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Debt Trapped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0" name="Text Box 87"/>
                <p:cNvSpPr txBox="1"/>
                <p:nvPr/>
              </p:nvSpPr>
              <p:spPr>
                <a:xfrm>
                  <a:off x="-66674" y="800100"/>
                  <a:ext cx="552450" cy="42862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glow rad="101600">
                    <a:sysClr val="window" lastClr="FFFFFF">
                      <a:alpha val="60000"/>
                    </a:sys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635000"/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Rich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Class 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Text Box 88"/>
                <p:cNvSpPr txBox="1"/>
                <p:nvPr/>
              </p:nvSpPr>
              <p:spPr>
                <a:xfrm>
                  <a:off x="409575" y="800100"/>
                  <a:ext cx="866775" cy="62865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>
                  <a:glow rad="101600">
                    <a:sysClr val="window" lastClr="FFFFFF">
                      <a:alpha val="60000"/>
                    </a:sys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635000"/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Co-opted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Black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b="1" dirty="0">
                      <a:solidFill>
                        <a:prstClr val="black"/>
                      </a:solidFill>
                      <a:latin typeface="Calibri"/>
                      <a:ea typeface="Calibri"/>
                      <a:cs typeface="Times New Roman"/>
                    </a:rPr>
                    <a:t>Elite</a:t>
                  </a:r>
                  <a:endParaRPr lang="en-US" sz="1600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276225" y="495300"/>
                  <a:ext cx="390525" cy="3619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66750" y="495300"/>
                  <a:ext cx="228600" cy="3619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590675" y="495300"/>
                  <a:ext cx="142875" cy="3048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733550" y="495300"/>
                  <a:ext cx="314325" cy="3048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590675" y="1200150"/>
                  <a:ext cx="0" cy="3429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124075" y="1200150"/>
                  <a:ext cx="0" cy="3524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44" name="Straight Connector 43"/>
            <p:cNvCxnSpPr>
              <a:endCxn id="60" idx="0"/>
            </p:cNvCxnSpPr>
            <p:nvPr/>
          </p:nvCxnSpPr>
          <p:spPr>
            <a:xfrm>
              <a:off x="3400425" y="2223135"/>
              <a:ext cx="1395414" cy="10820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45" name="Straight Connector 44"/>
            <p:cNvCxnSpPr>
              <a:stCxn id="54" idx="2"/>
            </p:cNvCxnSpPr>
            <p:nvPr/>
          </p:nvCxnSpPr>
          <p:spPr>
            <a:xfrm flipH="1">
              <a:off x="4905375" y="2213610"/>
              <a:ext cx="904875" cy="113919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2057400" y="2162175"/>
              <a:ext cx="2609850" cy="1190625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3943350" y="3305175"/>
              <a:ext cx="1866900" cy="1190625"/>
              <a:chOff x="-1" y="0"/>
              <a:chExt cx="1866900" cy="1190625"/>
            </a:xfrm>
          </p:grpSpPr>
          <p:sp>
            <p:nvSpPr>
              <p:cNvPr id="59" name="Snip Same Side Corner Rectangle 58"/>
              <p:cNvSpPr/>
              <p:nvPr/>
            </p:nvSpPr>
            <p:spPr>
              <a:xfrm>
                <a:off x="-1" y="266700"/>
                <a:ext cx="1866900" cy="923925"/>
              </a:xfrm>
              <a:prstGeom prst="snip2Same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rPr>
                  <a:t>Blacks &amp; Rural</a:t>
                </a:r>
                <a:endParaRPr lang="en-US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1600" b="1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rPr>
                  <a:t>Youth </a:t>
                </a:r>
                <a:endParaRPr lang="en-US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1600" b="1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rPr>
                  <a:t>Women</a:t>
                </a:r>
                <a:endParaRPr lang="en-US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600" b="1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rPr>
                  <a:t>People with Disabilities </a:t>
                </a:r>
                <a:endParaRPr lang="en-US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0" y="0"/>
                <a:ext cx="1704975" cy="314325"/>
              </a:xfrm>
              <a:prstGeom prst="roundRect">
                <a:avLst/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solidFill>
                      <a:prstClr val="white"/>
                    </a:solidFill>
                    <a:latin typeface="Cambria"/>
                    <a:ea typeface="Calibri"/>
                    <a:cs typeface="Times New Roman"/>
                  </a:rPr>
                  <a:t>Vulnerable Groups </a:t>
                </a:r>
                <a:endParaRPr lang="en-US" sz="1600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48" name="Right Arrow 47"/>
            <p:cNvSpPr/>
            <p:nvPr/>
          </p:nvSpPr>
          <p:spPr>
            <a:xfrm>
              <a:off x="2667000" y="3133725"/>
              <a:ext cx="1133475" cy="1409700"/>
            </a:xfrm>
            <a:prstGeom prst="rightArrow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b="1" dirty="0">
                  <a:solidFill>
                    <a:srgbClr val="000000"/>
                  </a:solidFill>
                  <a:latin typeface="Cambria"/>
                  <a:ea typeface="Calibri"/>
                  <a:cs typeface="Times New Roman"/>
                </a:rPr>
                <a:t>Most affected</a:t>
              </a:r>
              <a:endPara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81050" y="0"/>
              <a:ext cx="5667375" cy="2213612"/>
              <a:chOff x="0" y="357822"/>
              <a:chExt cx="5667375" cy="221392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1276350" y="1885950"/>
                <a:ext cx="1104900" cy="46609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81300" y="1857375"/>
                <a:ext cx="1609725" cy="55245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619375" y="1885950"/>
                <a:ext cx="0" cy="371475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3" name="Rounded Rectangle 52"/>
              <p:cNvSpPr/>
              <p:nvPr/>
            </p:nvSpPr>
            <p:spPr>
              <a:xfrm>
                <a:off x="0" y="2228850"/>
                <a:ext cx="1276350" cy="3429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rPr>
                  <a:t>Economy</a:t>
                </a:r>
                <a:endParaRPr lang="en-US" dirty="0">
                  <a:solidFill>
                    <a:prstClr val="black"/>
                  </a:solidFill>
                  <a:latin typeface="Arial Rounded MT Bold" panose="020F07040305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391025" y="2228850"/>
                <a:ext cx="1276350" cy="3429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rPr>
                  <a:t>Education</a:t>
                </a:r>
                <a:r>
                  <a:rPr lang="en-US" b="1" dirty="0">
                    <a:solidFill>
                      <a:prstClr val="black"/>
                    </a:solidFill>
                    <a:latin typeface="Calibri"/>
                    <a:ea typeface="Calibri"/>
                    <a:cs typeface="Times New Roman"/>
                  </a:rPr>
                  <a:t> </a:t>
                </a:r>
                <a:endParaRPr lang="en-US" sz="1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Right Arrow 54"/>
              <p:cNvSpPr/>
              <p:nvPr/>
            </p:nvSpPr>
            <p:spPr>
              <a:xfrm rot="5400000">
                <a:off x="2078514" y="-1078389"/>
                <a:ext cx="1013777" cy="4335145"/>
              </a:xfrm>
              <a:prstGeom prst="rightArrow">
                <a:avLst>
                  <a:gd name="adj1" fmla="val 50000"/>
                  <a:gd name="adj2" fmla="val 47388"/>
                </a:avLst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Cambria"/>
                    <a:ea typeface="Calibri"/>
                    <a:cs typeface="Times New Roman"/>
                  </a:rPr>
                  <a:t>Exclusions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Cambria"/>
                    <a:ea typeface="Calibri"/>
                    <a:cs typeface="Times New Roman"/>
                  </a:rPr>
                  <a:t>Discrimination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Cambria"/>
                    <a:ea typeface="Calibri"/>
                    <a:cs typeface="Times New Roman"/>
                  </a:rPr>
                  <a:t>Exploitation   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99896" y="1310323"/>
                <a:ext cx="1838957" cy="5715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rPr>
                  <a:t>Inequalities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490031" y="357822"/>
                <a:ext cx="2181225" cy="295275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rPr>
                  <a:t>APARTHEID LEGACY</a:t>
                </a:r>
                <a:endParaRPr lang="en-US" sz="1600" dirty="0">
                  <a:solidFill>
                    <a:prstClr val="black"/>
                  </a:solidFill>
                  <a:latin typeface="Arial Rounded MT Bold" panose="020F07040305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933575" y="2228850"/>
                <a:ext cx="1381125" cy="3429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 Rounded MT Bold" panose="020F0704030504030204" pitchFamily="34" charset="0"/>
                    <a:ea typeface="Calibri"/>
                    <a:cs typeface="Times New Roman"/>
                  </a:rPr>
                  <a:t>Opportunities</a:t>
                </a:r>
                <a:endParaRPr lang="en-US" sz="1600" dirty="0">
                  <a:solidFill>
                    <a:prstClr val="black"/>
                  </a:solidFill>
                  <a:latin typeface="Arial Rounded MT Bold" panose="020F0704030504030204" pitchFamily="34" charset="0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-19384" y="0"/>
            <a:ext cx="2651828" cy="71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RSA Context…</a:t>
            </a:r>
            <a:endParaRPr lang="en-US" sz="2400" b="1" dirty="0"/>
          </a:p>
        </p:txBody>
      </p:sp>
      <p:cxnSp>
        <p:nvCxnSpPr>
          <p:cNvPr id="4" name="Straight Arrow Connector 3"/>
          <p:cNvCxnSpPr>
            <a:stCxn id="2" idx="3"/>
            <a:endCxn id="57" idx="1"/>
          </p:cNvCxnSpPr>
          <p:nvPr/>
        </p:nvCxnSpPr>
        <p:spPr>
          <a:xfrm>
            <a:off x="2632444" y="355412"/>
            <a:ext cx="601900" cy="1502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15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Ticking time bomb…</a:t>
            </a:r>
            <a:endParaRPr lang="en-US" sz="24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5" y="857250"/>
            <a:ext cx="8309568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2818"/>
            <a:ext cx="86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Solution!			</a:t>
            </a:r>
            <a:r>
              <a:rPr lang="en-US" sz="2400" b="1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 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     </a:t>
            </a:r>
            <a:r>
              <a:rPr lang="en-US" sz="2400" b="1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Inclusive Co-operatives Ecosystem</a:t>
            </a:r>
            <a:endParaRPr lang="en-US" sz="2400" b="1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57" y="1085471"/>
            <a:ext cx="8213399" cy="72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514350">
              <a:lnSpc>
                <a:spcPct val="115000"/>
              </a:lnSpc>
            </a:pPr>
            <a:r>
              <a:rPr lang="en-US" b="1" kern="0" dirty="0">
                <a:solidFill>
                  <a:sysClr val="windowText" lastClr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/>
                <a:ea typeface="Calibri"/>
                <a:cs typeface="Arial"/>
                <a:sym typeface="Arial"/>
              </a:rPr>
              <a:t>reduce </a:t>
            </a:r>
            <a:r>
              <a:rPr lang="en-US" b="1" kern="0" dirty="0">
                <a:solidFill>
                  <a:sysClr val="windowText" lastClr="000000"/>
                </a:solidFill>
                <a:latin typeface="Arial"/>
                <a:ea typeface="Calibri"/>
                <a:cs typeface="Arial"/>
                <a:sym typeface="Arial"/>
              </a:rPr>
              <a:t>vulnerabilities and building resilient self-help and self-reliant financial &amp; economically inclusive </a:t>
            </a:r>
            <a:r>
              <a:rPr lang="en-US" b="1" kern="0" dirty="0" smtClean="0">
                <a:solidFill>
                  <a:sysClr val="windowText" lastClr="000000"/>
                </a:solidFill>
                <a:latin typeface="Arial"/>
                <a:ea typeface="Calibri"/>
                <a:cs typeface="Arial"/>
                <a:sym typeface="Arial"/>
              </a:rPr>
              <a:t>communities… </a:t>
            </a:r>
            <a:endParaRPr lang="en-US" b="1" kern="0" dirty="0">
              <a:solidFill>
                <a:sysClr val="windowText" lastClr="000000"/>
              </a:solidFill>
              <a:latin typeface="Arial"/>
              <a:ea typeface="Calibri"/>
              <a:cs typeface="Times New Roman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118351" y="1767453"/>
            <a:ext cx="2876550" cy="388054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 defTabSz="514350">
              <a:spcBef>
                <a:spcPts val="450"/>
              </a:spcBef>
              <a:spcAft>
                <a:spcPts val="450"/>
              </a:spcAft>
            </a:pPr>
            <a:endParaRPr lang="en-US" sz="1575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514350">
              <a:spcBef>
                <a:spcPts val="450"/>
              </a:spcBef>
              <a:spcAft>
                <a:spcPts val="450"/>
              </a:spcAft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National Development Plan…‘by 2030 South Africans can proudly say we have created a home where everybody feels free yet bounded to others; where everybody embraces their full potential. We are proud to be a community that cares’</a:t>
            </a:r>
          </a:p>
          <a:p>
            <a:pPr algn="ctr" defTabSz="514350">
              <a:spcBef>
                <a:spcPts val="450"/>
              </a:spcBef>
              <a:spcAft>
                <a:spcPts val="450"/>
              </a:spcAft>
            </a:pPr>
            <a:endParaRPr lang="en-US" sz="1575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1619329" y="1814901"/>
            <a:ext cx="2952668" cy="37856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 defTabSz="514350"/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Arial"/>
              </a:rPr>
              <a:t>‘The creation of jobs and economic growth requires a combination of initiatives that require direct state involvement, private sector partnerships, as well as the mobilization of civil society to take a pro-active interest in addressing the problems presented by unemployment and economic exclusion’. </a:t>
            </a:r>
            <a:r>
              <a:rPr lang="en-US" sz="2400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Arial"/>
              </a:rPr>
              <a:t>NDP</a:t>
            </a:r>
            <a:endParaRPr lang="en-US" sz="2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48130" y="145586"/>
            <a:ext cx="8567269" cy="636709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24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Co-operatives Quick Facts</a:t>
            </a:r>
            <a:endParaRPr lang="en-ZA" sz="2400" b="1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872757" y="985382"/>
            <a:ext cx="3966443" cy="511689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461963" algn="l"/>
                <a:tab pos="573088" algn="l"/>
              </a:tabLst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Principles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1. 	Voluntary and open membership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2.	Democratic member control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3. </a:t>
            </a: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Members</a:t>
            </a: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’ economic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4.	Autonomy and independence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5.	Education, information and training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6.	Co-operation between co-operatives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>
                <a:tab pos="231775" algn="l"/>
                <a:tab pos="461963" algn="l"/>
                <a:tab pos="573088" algn="l"/>
              </a:tabLst>
              <a:defRPr/>
            </a:pPr>
            <a:r>
              <a:rPr kumimoji="0" lang="en-Z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7. 	Concern for community</a:t>
            </a:r>
            <a:endParaRPr kumimoji="0" lang="en-ZA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6167" y="3542236"/>
            <a:ext cx="4233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prstClr val="black"/>
                </a:solidFill>
                <a:latin typeface="Gill Sans MT"/>
              </a:rPr>
              <a:t>Co-operative Sectors:</a:t>
            </a:r>
            <a:endParaRPr lang="en-ZA" dirty="0">
              <a:solidFill>
                <a:prstClr val="black"/>
              </a:solidFill>
              <a:latin typeface="Gill Sans 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prstClr val="black"/>
                </a:solidFill>
                <a:latin typeface="Gill Sans MT"/>
              </a:rPr>
              <a:t>Financial Co-operatives (Co-op Banks)</a:t>
            </a:r>
            <a:endParaRPr lang="en-ZA" dirty="0">
              <a:solidFill>
                <a:prstClr val="black"/>
              </a:solidFill>
              <a:latin typeface="Gill Sans M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prstClr val="black"/>
                </a:solidFill>
                <a:latin typeface="Gill Sans MT"/>
              </a:rPr>
              <a:t>Agricultural Co-operatives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prstClr val="black"/>
                </a:solidFill>
                <a:latin typeface="Gill Sans MT"/>
              </a:rPr>
              <a:t>Consumer Co-operatives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prstClr val="black"/>
                </a:solidFill>
                <a:latin typeface="Gill Sans MT"/>
              </a:rPr>
              <a:t>Housing Co-operatives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prstClr val="black"/>
                </a:solidFill>
                <a:latin typeface="Gill Sans MT"/>
              </a:rPr>
              <a:t>Services Co-operatives (Transport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prstClr val="black"/>
                </a:solidFill>
                <a:latin typeface="Gill Sans MT"/>
              </a:rPr>
              <a:t>Arts &amp; Crafts </a:t>
            </a:r>
            <a:r>
              <a:rPr lang="en-ZA" dirty="0">
                <a:solidFill>
                  <a:prstClr val="black"/>
                </a:solidFill>
                <a:latin typeface="Gill Sans MT"/>
              </a:rPr>
              <a:t>Co-operatives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solidFill>
                  <a:prstClr val="black"/>
                </a:solidFill>
                <a:latin typeface="Gill Sans MT"/>
              </a:rPr>
              <a:t>Marketing </a:t>
            </a:r>
            <a:r>
              <a:rPr lang="en-ZA" dirty="0" smtClean="0">
                <a:solidFill>
                  <a:prstClr val="black"/>
                </a:solidFill>
                <a:latin typeface="Gill Sans MT"/>
              </a:rPr>
              <a:t>Co-operatives</a:t>
            </a:r>
            <a:endParaRPr lang="en-ZA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16" y="1000047"/>
            <a:ext cx="440252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  <a:latin typeface="Gill Sans MT"/>
              </a:rPr>
              <a:t>Operating environment</a:t>
            </a:r>
            <a:endParaRPr lang="en-ZA" sz="2000" b="1" dirty="0">
              <a:solidFill>
                <a:prstClr val="black"/>
              </a:solidFill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prstClr val="black"/>
                </a:solidFill>
                <a:latin typeface="Gill Sans MT"/>
              </a:rPr>
              <a:t>Co-op </a:t>
            </a:r>
            <a:r>
              <a:rPr lang="en-ZA" dirty="0">
                <a:solidFill>
                  <a:prstClr val="black"/>
                </a:solidFill>
                <a:latin typeface="Gill Sans MT"/>
              </a:rPr>
              <a:t>Act 2005 as amended </a:t>
            </a:r>
            <a:r>
              <a:rPr lang="en-ZA" dirty="0" smtClean="0">
                <a:solidFill>
                  <a:prstClr val="black"/>
                </a:solidFill>
                <a:latin typeface="Gill Sans MT"/>
              </a:rPr>
              <a:t>by 2013</a:t>
            </a:r>
            <a:endParaRPr lang="en-ZA" dirty="0" smtClean="0">
              <a:solidFill>
                <a:prstClr val="black"/>
              </a:solidFill>
              <a:latin typeface="Gill Sans M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Primary </a:t>
            </a:r>
            <a:r>
              <a:rPr lang="en-Z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co-operatives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Secondary </a:t>
            </a:r>
            <a:r>
              <a:rPr lang="en-Z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co-operatives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Tertiary co-operatives</a:t>
            </a:r>
            <a:endParaRPr lang="en-Z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APEX co-operative (NACSA)</a:t>
            </a:r>
            <a:endParaRPr lang="en-Z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>
                <a:solidFill>
                  <a:prstClr val="black"/>
                </a:solidFill>
                <a:latin typeface="Gill Sans MT"/>
              </a:rPr>
              <a:t>Co-op Banks Act </a:t>
            </a:r>
            <a:r>
              <a:rPr lang="en-ZA" dirty="0">
                <a:solidFill>
                  <a:prstClr val="black"/>
                </a:solidFill>
                <a:latin typeface="Gill Sans MT"/>
              </a:rPr>
              <a:t>40, 2007 </a:t>
            </a:r>
            <a:endParaRPr lang="en-ZA" dirty="0" smtClean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366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10" y="280680"/>
            <a:ext cx="868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14350"/>
            <a:r>
              <a:rPr lang="en-US" sz="24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Sustainable co-operative ecosystem…</a:t>
            </a:r>
            <a:endParaRPr lang="en-US" sz="2400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4410" y="1255020"/>
            <a:ext cx="8686797" cy="42103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Arial"/>
              </a:rPr>
              <a:t>Success Key Indicators</a:t>
            </a:r>
            <a:endParaRPr lang="en-US" sz="2400" dirty="0" smtClean="0">
              <a:solidFill>
                <a:srgbClr val="0070C0"/>
              </a:solidFill>
              <a:latin typeface="Cooper Black" panose="0208090404030B020404" pitchFamily="18" charset="0"/>
              <a:ea typeface="Calibri"/>
              <a:cs typeface="Arial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Self-help and self-reliance philosophy among members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Skills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education (professionalism)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Inclusive Economy (financial, opportunities &amp; fair market access)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Self administration &amp; determination (independent from state)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State support (friendly legislation, opportunities &amp; capacity)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Strong federation or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APEX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/>
                <a:cs typeface="Arial"/>
              </a:rPr>
              <a:t>body with integrity and competence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4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89" y="1125571"/>
            <a:ext cx="354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0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Sustainability Pillars</a:t>
            </a:r>
            <a:endParaRPr lang="en-US" sz="2000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170158" y="1777551"/>
            <a:ext cx="6852253" cy="4231922"/>
            <a:chOff x="944856" y="1532822"/>
            <a:chExt cx="7022922" cy="4088476"/>
          </a:xfrm>
        </p:grpSpPr>
        <p:sp>
          <p:nvSpPr>
            <p:cNvPr id="33" name="TextBox 32"/>
            <p:cNvSpPr txBox="1"/>
            <p:nvPr/>
          </p:nvSpPr>
          <p:spPr>
            <a:xfrm>
              <a:off x="3218854" y="4478899"/>
              <a:ext cx="2658508" cy="114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4. </a:t>
              </a:r>
              <a:r>
                <a:rPr lang="en-US" sz="2000" b="1" dirty="0">
                  <a:solidFill>
                    <a:prstClr val="black"/>
                  </a:solidFill>
                </a:rPr>
                <a:t>ownership</a:t>
              </a:r>
            </a:p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transformation of industries &amp; banks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6040" y="3465273"/>
              <a:ext cx="2031738" cy="114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3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. national saving</a:t>
              </a:r>
              <a:endParaRPr lang="en-US" sz="2000" b="1" dirty="0">
                <a:solidFill>
                  <a:prstClr val="black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culture 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5845" y="1532822"/>
              <a:ext cx="2111427" cy="1278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2. education,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skills, support, mentoring &amp; coaching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4856" y="3341241"/>
              <a:ext cx="2434146" cy="98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5. access to affordable financial services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57600" y="2519598"/>
              <a:ext cx="1828800" cy="16150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</a:rPr>
                <a:t>5 Pillars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>
              <a:endCxn id="37" idx="1"/>
            </p:cNvCxnSpPr>
            <p:nvPr/>
          </p:nvCxnSpPr>
          <p:spPr>
            <a:xfrm>
              <a:off x="3429000" y="2272578"/>
              <a:ext cx="496422" cy="483536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7"/>
            </p:cNvCxnSpPr>
            <p:nvPr/>
          </p:nvCxnSpPr>
          <p:spPr>
            <a:xfrm flipV="1">
              <a:off x="5218578" y="2272578"/>
              <a:ext cx="496422" cy="48353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048000" y="3574472"/>
              <a:ext cx="629211" cy="32364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58683" y="3574472"/>
              <a:ext cx="609600" cy="32364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292155" y="1539227"/>
              <a:ext cx="2286001" cy="1298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prstClr val="black"/>
                  </a:solidFill>
                  <a:ea typeface="Calibri"/>
                  <a:cs typeface="Times New Roman"/>
                </a:rPr>
                <a:t>1</a:t>
              </a:r>
              <a:r>
                <a:rPr lang="en-US" sz="20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. Culture of self-help &amp; self-reliance</a:t>
              </a:r>
            </a:p>
          </p:txBody>
        </p:sp>
        <p:cxnSp>
          <p:nvCxnSpPr>
            <p:cNvPr id="43" name="Straight Connector 42"/>
            <p:cNvCxnSpPr>
              <a:stCxn id="37" idx="4"/>
            </p:cNvCxnSpPr>
            <p:nvPr/>
          </p:nvCxnSpPr>
          <p:spPr>
            <a:xfrm>
              <a:off x="4572000" y="4134628"/>
              <a:ext cx="10895" cy="36484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4770" y="300745"/>
            <a:ext cx="8943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14350"/>
            <a:r>
              <a:rPr lang="en-US" sz="2000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Sustainable I</a:t>
            </a:r>
            <a:r>
              <a:rPr lang="en-US" sz="20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nclusive </a:t>
            </a:r>
            <a:r>
              <a:rPr lang="en-US" sz="2000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C</a:t>
            </a:r>
            <a:r>
              <a:rPr lang="en-US" sz="2000" kern="0" dirty="0" smtClean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o-operative Ecosystem</a:t>
            </a:r>
            <a:r>
              <a:rPr lang="en-US" sz="2000" kern="0" dirty="0">
                <a:solidFill>
                  <a:srgbClr val="0070C0"/>
                </a:solidFill>
                <a:latin typeface="Cooper Black" panose="0208090404030B020404" pitchFamily="18" charset="0"/>
                <a:cs typeface="Arial"/>
                <a:sym typeface="Arial"/>
              </a:rPr>
              <a:t>…</a:t>
            </a:r>
            <a:endParaRPr lang="en-US" sz="2000" kern="0" dirty="0">
              <a:solidFill>
                <a:srgbClr val="0070C0"/>
              </a:solidFill>
              <a:latin typeface="Cooper Black" panose="0208090404030B0204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5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" y="857250"/>
            <a:ext cx="9144002" cy="5391150"/>
            <a:chOff x="0" y="0"/>
            <a:chExt cx="16256004" cy="914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6" y="0"/>
              <a:ext cx="16255998" cy="134339"/>
              <a:chOff x="2" y="2110197"/>
              <a:chExt cx="12191999" cy="134339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9009661"/>
              <a:ext cx="16255998" cy="134339"/>
              <a:chOff x="2" y="2110197"/>
              <a:chExt cx="12191999" cy="134339"/>
            </a:xfrm>
          </p:grpSpPr>
          <p:sp>
            <p:nvSpPr>
              <p:cNvPr id="25" name="Rectangle 24"/>
              <p:cNvSpPr/>
              <p:nvPr/>
            </p:nvSpPr>
            <p:spPr>
              <a:xfrm rot="16200000">
                <a:off x="2980836" y="1161370"/>
                <a:ext cx="134333" cy="2032000"/>
              </a:xfrm>
              <a:prstGeom prst="rect">
                <a:avLst/>
              </a:prstGeom>
              <a:solidFill>
                <a:srgbClr val="4C8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5012835" y="1161369"/>
                <a:ext cx="134333" cy="2032000"/>
              </a:xfrm>
              <a:prstGeom prst="rect">
                <a:avLst/>
              </a:prstGeom>
              <a:solidFill>
                <a:srgbClr val="EF4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7044834" y="1161369"/>
                <a:ext cx="134335" cy="203200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9076834" y="1161367"/>
                <a:ext cx="134336" cy="20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1108832" y="1161366"/>
                <a:ext cx="134338" cy="2032000"/>
              </a:xfrm>
              <a:prstGeom prst="rect">
                <a:avLst/>
              </a:prstGeom>
              <a:solidFill>
                <a:srgbClr val="F161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948836" y="1161370"/>
                <a:ext cx="134331" cy="2032000"/>
              </a:xfrm>
              <a:prstGeom prst="rect">
                <a:avLst/>
              </a:prstGeom>
              <a:solidFill>
                <a:srgbClr val="F68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lang="id-ID" sz="1181" kern="0">
                  <a:solidFill>
                    <a:sysClr val="windowText" lastClr="000000"/>
                  </a:solidFill>
                  <a:latin typeface="Arial"/>
                  <a:sym typeface="Arial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757" t="5125" r="4814" b="5272"/>
          <a:stretch/>
        </p:blipFill>
        <p:spPr>
          <a:xfrm>
            <a:off x="-4" y="6160015"/>
            <a:ext cx="762004" cy="69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245072"/>
            <a:ext cx="1447800" cy="5777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00199" y="297895"/>
            <a:ext cx="441394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70C0"/>
                </a:solidFill>
                <a:latin typeface="Cooper Black" panose="0208090404030B020404" pitchFamily="18" charset="0"/>
                <a:ea typeface="MS PGothic" pitchFamily="34" charset="-128"/>
              </a:rPr>
              <a:t>Skills_Finance_Market</a:t>
            </a:r>
            <a:r>
              <a:rPr lang="en-US" sz="2400" dirty="0" smtClean="0">
                <a:solidFill>
                  <a:srgbClr val="0070C0"/>
                </a:solidFill>
                <a:latin typeface="Cooper Black" panose="0208090404030B020404" pitchFamily="18" charset="0"/>
                <a:ea typeface="MS PGothic" pitchFamily="34" charset="-128"/>
              </a:rPr>
              <a:t> Loop</a:t>
            </a:r>
            <a:endParaRPr lang="en-US" sz="2400" dirty="0">
              <a:solidFill>
                <a:srgbClr val="0070C0"/>
              </a:solidFill>
              <a:latin typeface="Cooper Black" panose="0208090404030B020404" pitchFamily="18" charset="0"/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321332"/>
            <a:ext cx="7657240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9858</TotalTime>
  <Words>962</Words>
  <Application>Microsoft Office PowerPoint</Application>
  <PresentationFormat>On-screen Show (4:3)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MS PGothic</vt:lpstr>
      <vt:lpstr>Arial</vt:lpstr>
      <vt:lpstr>Arial Narrow</vt:lpstr>
      <vt:lpstr>Arial Rounded MT Bold</vt:lpstr>
      <vt:lpstr>Bodoni MT Condensed</vt:lpstr>
      <vt:lpstr>Calibri</vt:lpstr>
      <vt:lpstr>Cambria</vt:lpstr>
      <vt:lpstr>Century Gothic</vt:lpstr>
      <vt:lpstr>Cooper Black</vt:lpstr>
      <vt:lpstr>Gill Sans MT</vt:lpstr>
      <vt:lpstr>Times New Roman</vt:lpstr>
      <vt:lpstr>Trebuchet MS</vt:lpstr>
      <vt:lpstr>Verdana</vt:lpstr>
      <vt:lpstr>Wingdings</vt:lpstr>
      <vt:lpstr>Wingdings 2</vt:lpstr>
      <vt:lpstr>Wingdings 3</vt:lpstr>
      <vt:lpstr>1_Aspect</vt:lpstr>
      <vt:lpstr>1_Austin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Scenario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Bongumusa Ntuli</dc:creator>
  <cp:lastModifiedBy>Musa Ntuli</cp:lastModifiedBy>
  <cp:revision>164</cp:revision>
  <cp:lastPrinted>2017-03-20T09:59:20Z</cp:lastPrinted>
  <dcterms:created xsi:type="dcterms:W3CDTF">2015-09-21T05:49:13Z</dcterms:created>
  <dcterms:modified xsi:type="dcterms:W3CDTF">2017-03-20T10:20:31Z</dcterms:modified>
</cp:coreProperties>
</file>