
<file path=[Content_Types].xml><?xml version="1.0" encoding="utf-8"?>
<Types xmlns="http://schemas.openxmlformats.org/package/2006/content-types">
  <Default Extension="bin" ContentType="application/vnd.openxmlformats-officedocument.oleObject"/>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charts/chart8.xml" ContentType="application/vnd.openxmlformats-officedocument.drawingml.chart+xml"/>
  <Override PartName="/ppt/charts/chart9.xml" ContentType="application/vnd.openxmlformats-officedocument.drawingml.chart+xml"/>
  <Override PartName="/ppt/charts/chart10.xml" ContentType="application/vnd.openxmlformats-officedocument.drawingml.chart+xml"/>
  <Override PartName="/ppt/charts/chart11.xml" ContentType="application/vnd.openxmlformats-officedocument.drawingml.chart+xml"/>
  <Override PartName="/ppt/theme/themeOverride1.xml" ContentType="application/vnd.openxmlformats-officedocument.themeOverride+xml"/>
  <Override PartName="/ppt/charts/chart12.xml" ContentType="application/vnd.openxmlformats-officedocument.drawingml.chart+xml"/>
  <Override PartName="/ppt/theme/themeOverride2.xml" ContentType="application/vnd.openxmlformats-officedocument.themeOverr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4"/>
  </p:sldMasterIdLst>
  <p:notesMasterIdLst>
    <p:notesMasterId r:id="rId40"/>
  </p:notesMasterIdLst>
  <p:handoutMasterIdLst>
    <p:handoutMasterId r:id="rId41"/>
  </p:handoutMasterIdLst>
  <p:sldIdLst>
    <p:sldId id="325" r:id="rId5"/>
    <p:sldId id="288" r:id="rId6"/>
    <p:sldId id="289" r:id="rId7"/>
    <p:sldId id="290" r:id="rId8"/>
    <p:sldId id="291" r:id="rId9"/>
    <p:sldId id="292" r:id="rId10"/>
    <p:sldId id="293" r:id="rId11"/>
    <p:sldId id="294" r:id="rId12"/>
    <p:sldId id="295" r:id="rId13"/>
    <p:sldId id="296" r:id="rId14"/>
    <p:sldId id="297" r:id="rId15"/>
    <p:sldId id="298" r:id="rId16"/>
    <p:sldId id="299" r:id="rId17"/>
    <p:sldId id="300" r:id="rId18"/>
    <p:sldId id="301" r:id="rId19"/>
    <p:sldId id="302" r:id="rId20"/>
    <p:sldId id="303" r:id="rId21"/>
    <p:sldId id="304" r:id="rId22"/>
    <p:sldId id="305" r:id="rId23"/>
    <p:sldId id="306" r:id="rId24"/>
    <p:sldId id="307" r:id="rId25"/>
    <p:sldId id="308" r:id="rId26"/>
    <p:sldId id="309" r:id="rId27"/>
    <p:sldId id="310" r:id="rId28"/>
    <p:sldId id="311" r:id="rId29"/>
    <p:sldId id="320" r:id="rId30"/>
    <p:sldId id="321" r:id="rId31"/>
    <p:sldId id="323" r:id="rId32"/>
    <p:sldId id="324" r:id="rId33"/>
    <p:sldId id="322" r:id="rId34"/>
    <p:sldId id="314" r:id="rId35"/>
    <p:sldId id="319" r:id="rId36"/>
    <p:sldId id="315" r:id="rId37"/>
    <p:sldId id="317" r:id="rId38"/>
    <p:sldId id="281" r:id="rId39"/>
  </p:sldIdLst>
  <p:sldSz cx="9144000" cy="6858000" type="screen4x3"/>
  <p:notesSz cx="6669088"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userDrawn="1">
          <p15:clr>
            <a:srgbClr val="A4A3A4"/>
          </p15:clr>
        </p15:guide>
        <p15:guide id="2" pos="2101"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570" autoAdjust="0"/>
  </p:normalViewPr>
  <p:slideViewPr>
    <p:cSldViewPr>
      <p:cViewPr varScale="1">
        <p:scale>
          <a:sx n="66" d="100"/>
          <a:sy n="66" d="100"/>
        </p:scale>
        <p:origin x="1422" y="48"/>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sorterViewPr>
    <p:cViewPr>
      <p:scale>
        <a:sx n="66" d="100"/>
        <a:sy n="66" d="100"/>
      </p:scale>
      <p:origin x="0" y="0"/>
    </p:cViewPr>
  </p:sorterViewPr>
  <p:notesViewPr>
    <p:cSldViewPr>
      <p:cViewPr varScale="1">
        <p:scale>
          <a:sx n="83" d="100"/>
          <a:sy n="83" d="100"/>
        </p:scale>
        <p:origin x="-2040" y="-72"/>
      </p:cViewPr>
      <p:guideLst>
        <p:guide orient="horz" pos="3127"/>
        <p:guide pos="210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oleObject" Target="../embeddings/oleObject1.bin"/></Relationships>
</file>

<file path=ppt/charts/_rels/chart10.xml.rels><?xml version="1.0" encoding="UTF-8" standalone="yes"?>
<Relationships xmlns="http://schemas.openxmlformats.org/package/2006/relationships"><Relationship Id="rId1" Type="http://schemas.openxmlformats.org/officeDocument/2006/relationships/oleObject" Target="../embeddings/oleObject10.bin"/></Relationships>
</file>

<file path=ppt/charts/_rels/chart11.xml.rels><?xml version="1.0" encoding="UTF-8" standalone="yes"?>
<Relationships xmlns="http://schemas.openxmlformats.org/package/2006/relationships"><Relationship Id="rId2" Type="http://schemas.openxmlformats.org/officeDocument/2006/relationships/oleObject" Target="../embeddings/oleObject11.bin"/><Relationship Id="rId1" Type="http://schemas.openxmlformats.org/officeDocument/2006/relationships/themeOverride" Target="../theme/themeOverride1.xml"/></Relationships>
</file>

<file path=ppt/charts/_rels/chart12.xml.rels><?xml version="1.0" encoding="UTF-8" standalone="yes"?>
<Relationships xmlns="http://schemas.openxmlformats.org/package/2006/relationships"><Relationship Id="rId2" Type="http://schemas.openxmlformats.org/officeDocument/2006/relationships/oleObject" Target="../embeddings/oleObject12.bin"/><Relationship Id="rId1" Type="http://schemas.openxmlformats.org/officeDocument/2006/relationships/themeOverride" Target="../theme/themeOverride2.xml"/></Relationships>
</file>

<file path=ppt/charts/_rels/chart2.xml.rels><?xml version="1.0" encoding="UTF-8" standalone="yes"?>
<Relationships xmlns="http://schemas.openxmlformats.org/package/2006/relationships"><Relationship Id="rId1" Type="http://schemas.openxmlformats.org/officeDocument/2006/relationships/oleObject" Target="../embeddings/oleObject2.bin"/></Relationships>
</file>

<file path=ppt/charts/_rels/chart3.xml.rels><?xml version="1.0" encoding="UTF-8" standalone="yes"?>
<Relationships xmlns="http://schemas.openxmlformats.org/package/2006/relationships"><Relationship Id="rId1" Type="http://schemas.openxmlformats.org/officeDocument/2006/relationships/oleObject" Target="../embeddings/oleObject3.bin"/></Relationships>
</file>

<file path=ppt/charts/_rels/chart4.xml.rels><?xml version="1.0" encoding="UTF-8" standalone="yes"?>
<Relationships xmlns="http://schemas.openxmlformats.org/package/2006/relationships"><Relationship Id="rId1" Type="http://schemas.openxmlformats.org/officeDocument/2006/relationships/oleObject" Target="../embeddings/oleObject4.bin"/></Relationships>
</file>

<file path=ppt/charts/_rels/chart5.xml.rels><?xml version="1.0" encoding="UTF-8" standalone="yes"?>
<Relationships xmlns="http://schemas.openxmlformats.org/package/2006/relationships"><Relationship Id="rId1" Type="http://schemas.openxmlformats.org/officeDocument/2006/relationships/oleObject" Target="../embeddings/oleObject5.bin"/></Relationships>
</file>

<file path=ppt/charts/_rels/chart6.xml.rels><?xml version="1.0" encoding="UTF-8" standalone="yes"?>
<Relationships xmlns="http://schemas.openxmlformats.org/package/2006/relationships"><Relationship Id="rId1" Type="http://schemas.openxmlformats.org/officeDocument/2006/relationships/oleObject" Target="../embeddings/oleObject6.bin"/></Relationships>
</file>

<file path=ppt/charts/_rels/chart7.xml.rels><?xml version="1.0" encoding="UTF-8" standalone="yes"?>
<Relationships xmlns="http://schemas.openxmlformats.org/package/2006/relationships"><Relationship Id="rId1" Type="http://schemas.openxmlformats.org/officeDocument/2006/relationships/oleObject" Target="../embeddings/oleObject7.bin"/></Relationships>
</file>

<file path=ppt/charts/_rels/chart8.xml.rels><?xml version="1.0" encoding="UTF-8" standalone="yes"?>
<Relationships xmlns="http://schemas.openxmlformats.org/package/2006/relationships"><Relationship Id="rId1" Type="http://schemas.openxmlformats.org/officeDocument/2006/relationships/oleObject" Target="../embeddings/oleObject8.bin"/></Relationships>
</file>

<file path=ppt/charts/_rels/chart9.xml.rels><?xml version="1.0" encoding="UTF-8" standalone="yes"?>
<Relationships xmlns="http://schemas.openxmlformats.org/package/2006/relationships"><Relationship Id="rId1" Type="http://schemas.openxmlformats.org/officeDocument/2006/relationships/oleObject" Target="../embeddings/oleObject9.bin"/></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lgn="ctr">
              <a:defRPr sz="1400"/>
            </a:pPr>
            <a:r>
              <a:rPr lang="en-US" sz="1400" dirty="0" smtClean="0"/>
              <a:t> </a:t>
            </a:r>
            <a:r>
              <a:rPr lang="en-US" sz="1400" dirty="0"/>
              <a:t>National Departments</a:t>
            </a:r>
          </a:p>
          <a:p>
            <a:pPr algn="ctr">
              <a:defRPr sz="1400"/>
            </a:pPr>
            <a:r>
              <a:rPr lang="en-US" sz="1400" dirty="0"/>
              <a:t>Timeous Submission Rate of  Exception Reports </a:t>
            </a:r>
          </a:p>
        </c:rich>
      </c:tx>
      <c:layout>
        <c:manualLayout>
          <c:xMode val="edge"/>
          <c:yMode val="edge"/>
          <c:x val="0.21315318669924355"/>
          <c:y val="2.8262508042525811E-2"/>
        </c:manualLayout>
      </c:layout>
      <c:overlay val="0"/>
      <c:spPr>
        <a:ln>
          <a:solidFill>
            <a:schemeClr val="bg1"/>
          </a:solidFill>
        </a:ln>
      </c:spPr>
    </c:title>
    <c:autoTitleDeleted val="0"/>
    <c:view3D>
      <c:rotX val="15"/>
      <c:rotY val="20"/>
      <c:rAngAx val="1"/>
    </c:view3D>
    <c:floor>
      <c:thickness val="0"/>
    </c:floor>
    <c:sideWall>
      <c:thickness val="0"/>
    </c:sideWall>
    <c:backWall>
      <c:thickness val="0"/>
      <c:spPr>
        <a:scene3d>
          <a:camera prst="orthographicFront"/>
          <a:lightRig rig="threePt" dir="t"/>
        </a:scene3d>
        <a:sp3d prstMaterial="softEdge"/>
      </c:spPr>
    </c:backWall>
    <c:plotArea>
      <c:layout>
        <c:manualLayout>
          <c:layoutTarget val="inner"/>
          <c:xMode val="edge"/>
          <c:yMode val="edge"/>
          <c:x val="8.9472634341934865E-2"/>
          <c:y val="0.19785386636867611"/>
          <c:w val="0.89571255331207711"/>
          <c:h val="0.57420314408150308"/>
        </c:manualLayout>
      </c:layout>
      <c:bar3DChart>
        <c:barDir val="col"/>
        <c:grouping val="clustered"/>
        <c:varyColors val="0"/>
        <c:ser>
          <c:idx val="0"/>
          <c:order val="0"/>
          <c:tx>
            <c:strRef>
              <c:f>'SUBMISSION DATES'!$A$29</c:f>
              <c:strCache>
                <c:ptCount val="1"/>
                <c:pt idx="0">
                  <c:v>2017</c:v>
                </c:pt>
              </c:strCache>
            </c:strRef>
          </c:tx>
          <c:spPr>
            <a:solidFill>
              <a:srgbClr val="FFC000"/>
            </a:solidFill>
            <a:scene3d>
              <a:camera prst="orthographicFront"/>
              <a:lightRig rig="threePt" dir="t"/>
            </a:scene3d>
            <a:sp3d prstMaterial="matte">
              <a:bevelT/>
            </a:sp3d>
          </c:spPr>
          <c:invertIfNegative val="0"/>
          <c:dLbls>
            <c:dLbl>
              <c:idx val="0"/>
              <c:layout>
                <c:manualLayout>
                  <c:x val="6.1823802163833074E-3"/>
                  <c:y val="1.0139416983523447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0-1C8A-454A-A00F-F8F54E5432AD}"/>
                </c:ext>
              </c:extLst>
            </c:dLbl>
            <c:numFmt formatCode="0%" sourceLinked="0"/>
            <c:spPr>
              <a:noFill/>
              <a:ln>
                <a:noFill/>
              </a:ln>
              <a:effectLst/>
            </c:spPr>
            <c:txPr>
              <a:bodyPr/>
              <a:lstStyle/>
              <a:p>
                <a:pPr>
                  <a:defRPr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'SUBMISSION DATES'!$B$28:$M$28</c:f>
              <c:strCache>
                <c:ptCount val="12"/>
                <c:pt idx="0">
                  <c:v>January</c:v>
                </c:pt>
                <c:pt idx="1">
                  <c:v>February</c:v>
                </c:pt>
                <c:pt idx="2">
                  <c:v>March</c:v>
                </c:pt>
                <c:pt idx="3">
                  <c:v>April</c:v>
                </c:pt>
                <c:pt idx="4">
                  <c:v>May</c:v>
                </c:pt>
                <c:pt idx="5">
                  <c:v>June</c:v>
                </c:pt>
                <c:pt idx="6">
                  <c:v>July</c:v>
                </c:pt>
                <c:pt idx="7">
                  <c:v>August</c:v>
                </c:pt>
                <c:pt idx="8">
                  <c:v>September</c:v>
                </c:pt>
                <c:pt idx="9">
                  <c:v>October</c:v>
                </c:pt>
                <c:pt idx="10">
                  <c:v>November</c:v>
                </c:pt>
                <c:pt idx="11">
                  <c:v>December</c:v>
                </c:pt>
              </c:strCache>
            </c:strRef>
          </c:cat>
          <c:val>
            <c:numRef>
              <c:f>'SUBMISSION DATES'!$B$29:$M$29</c:f>
              <c:numCache>
                <c:formatCode>General</c:formatCode>
                <c:ptCount val="12"/>
                <c:pt idx="0" formatCode="0%">
                  <c:v>0.85</c:v>
                </c:pt>
              </c:numCache>
            </c:numRef>
          </c:val>
          <c:extLst>
            <c:ext xmlns:c16="http://schemas.microsoft.com/office/drawing/2014/chart" uri="{C3380CC4-5D6E-409C-BE32-E72D297353CC}">
              <c16:uniqueId val="{00000001-1C8A-454A-A00F-F8F54E5432AD}"/>
            </c:ext>
          </c:extLst>
        </c:ser>
        <c:ser>
          <c:idx val="1"/>
          <c:order val="1"/>
          <c:tx>
            <c:strRef>
              <c:f>'SUBMISSION DATES'!$A$30</c:f>
              <c:strCache>
                <c:ptCount val="1"/>
                <c:pt idx="0">
                  <c:v>2016</c:v>
                </c:pt>
              </c:strCache>
            </c:strRef>
          </c:tx>
          <c:spPr>
            <a:solidFill>
              <a:srgbClr val="00B050"/>
            </a:solidFill>
            <a:scene3d>
              <a:camera prst="orthographicFront"/>
              <a:lightRig rig="threePt" dir="t"/>
            </a:scene3d>
            <a:sp3d>
              <a:bevelT w="165100" prst="coolSlant"/>
            </a:sp3d>
          </c:spPr>
          <c:invertIfNegative val="0"/>
          <c:dPt>
            <c:idx val="11"/>
            <c:invertIfNegative val="0"/>
            <c:bubble3D val="0"/>
            <c:spPr>
              <a:solidFill>
                <a:srgbClr val="00B050"/>
              </a:solidFill>
              <a:scene3d>
                <a:camera prst="orthographicFront"/>
                <a:lightRig rig="threePt" dir="t"/>
              </a:scene3d>
              <a:sp3d>
                <a:bevelT prst="angle"/>
              </a:sp3d>
            </c:spPr>
            <c:extLst>
              <c:ext xmlns:c16="http://schemas.microsoft.com/office/drawing/2014/chart" uri="{C3380CC4-5D6E-409C-BE32-E72D297353CC}">
                <c16:uniqueId val="{00000003-1C8A-454A-A00F-F8F54E5432AD}"/>
              </c:ext>
            </c:extLst>
          </c:dPt>
          <c:dLbls>
            <c:dLbl>
              <c:idx val="0"/>
              <c:layout>
                <c:manualLayout>
                  <c:x val="1.2364760432766615E-2"/>
                  <c:y val="0"/>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4-1C8A-454A-A00F-F8F54E5432AD}"/>
                </c:ext>
              </c:extLst>
            </c:dLbl>
            <c:dLbl>
              <c:idx val="1"/>
              <c:layout>
                <c:manualLayout>
                  <c:x val="6.8020786427971623E-3"/>
                  <c:y val="5.3756873546700196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5-1C8A-454A-A00F-F8F54E5432AD}"/>
                </c:ext>
              </c:extLst>
            </c:dLbl>
            <c:numFmt formatCode="0%" sourceLinked="0"/>
            <c:spPr>
              <a:scene3d>
                <a:camera prst="orthographicFront"/>
                <a:lightRig rig="threePt" dir="t"/>
              </a:scene3d>
              <a:sp3d>
                <a:bevelT/>
              </a:sp3d>
            </c:spPr>
            <c:txPr>
              <a:bodyPr/>
              <a:lstStyle/>
              <a:p>
                <a:pPr>
                  <a:defRPr b="1"/>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'SUBMISSION DATES'!$B$28:$M$28</c:f>
              <c:strCache>
                <c:ptCount val="12"/>
                <c:pt idx="0">
                  <c:v>January</c:v>
                </c:pt>
                <c:pt idx="1">
                  <c:v>February</c:v>
                </c:pt>
                <c:pt idx="2">
                  <c:v>March</c:v>
                </c:pt>
                <c:pt idx="3">
                  <c:v>April</c:v>
                </c:pt>
                <c:pt idx="4">
                  <c:v>May</c:v>
                </c:pt>
                <c:pt idx="5">
                  <c:v>June</c:v>
                </c:pt>
                <c:pt idx="6">
                  <c:v>July</c:v>
                </c:pt>
                <c:pt idx="7">
                  <c:v>August</c:v>
                </c:pt>
                <c:pt idx="8">
                  <c:v>September</c:v>
                </c:pt>
                <c:pt idx="9">
                  <c:v>October</c:v>
                </c:pt>
                <c:pt idx="10">
                  <c:v>November</c:v>
                </c:pt>
                <c:pt idx="11">
                  <c:v>December</c:v>
                </c:pt>
              </c:strCache>
            </c:strRef>
          </c:cat>
          <c:val>
            <c:numRef>
              <c:f>'SUBMISSION DATES'!$B$30:$M$30</c:f>
              <c:numCache>
                <c:formatCode>0%</c:formatCode>
                <c:ptCount val="12"/>
                <c:pt idx="0">
                  <c:v>0.72499999999999998</c:v>
                </c:pt>
                <c:pt idx="1">
                  <c:v>0.77500000000000002</c:v>
                </c:pt>
                <c:pt idx="2">
                  <c:v>0.82499999999999996</c:v>
                </c:pt>
                <c:pt idx="3">
                  <c:v>0.77500000000000002</c:v>
                </c:pt>
                <c:pt idx="4">
                  <c:v>0.82051282051282048</c:v>
                </c:pt>
                <c:pt idx="5">
                  <c:v>0.82499999999999996</c:v>
                </c:pt>
                <c:pt idx="6">
                  <c:v>0.8</c:v>
                </c:pt>
                <c:pt idx="7">
                  <c:v>0.82499999999999996</c:v>
                </c:pt>
                <c:pt idx="8">
                  <c:v>0.9</c:v>
                </c:pt>
                <c:pt idx="9">
                  <c:v>0.875</c:v>
                </c:pt>
                <c:pt idx="10">
                  <c:v>0.875</c:v>
                </c:pt>
                <c:pt idx="11">
                  <c:v>0.9</c:v>
                </c:pt>
              </c:numCache>
            </c:numRef>
          </c:val>
          <c:extLst>
            <c:ext xmlns:c16="http://schemas.microsoft.com/office/drawing/2014/chart" uri="{C3380CC4-5D6E-409C-BE32-E72D297353CC}">
              <c16:uniqueId val="{00000006-1C8A-454A-A00F-F8F54E5432AD}"/>
            </c:ext>
          </c:extLst>
        </c:ser>
        <c:ser>
          <c:idx val="2"/>
          <c:order val="2"/>
          <c:tx>
            <c:strRef>
              <c:f>'SUBMISSION DATES'!$A$31</c:f>
              <c:strCache>
                <c:ptCount val="1"/>
                <c:pt idx="0">
                  <c:v>2015</c:v>
                </c:pt>
              </c:strCache>
            </c:strRef>
          </c:tx>
          <c:spPr>
            <a:solidFill>
              <a:srgbClr val="FF0000"/>
            </a:solidFill>
            <a:scene3d>
              <a:camera prst="orthographicFront"/>
              <a:lightRig rig="threePt" dir="t"/>
            </a:scene3d>
            <a:sp3d>
              <a:bevelT/>
            </a:sp3d>
          </c:spPr>
          <c:invertIfNegative val="0"/>
          <c:dLbls>
            <c:dLbl>
              <c:idx val="1"/>
              <c:layout>
                <c:manualLayout>
                  <c:x val="1.0303967027305513E-2"/>
                  <c:y val="1.7743979721166033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7-1C8A-454A-A00F-F8F54E5432AD}"/>
                </c:ext>
              </c:extLst>
            </c:dLbl>
            <c:dLbl>
              <c:idx val="2"/>
              <c:layout>
                <c:manualLayout>
                  <c:x val="8.2431736218444487E-3"/>
                  <c:y val="0"/>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8-1C8A-454A-A00F-F8F54E5432AD}"/>
                </c:ext>
              </c:extLst>
            </c:dLbl>
            <c:dLbl>
              <c:idx val="3"/>
              <c:layout>
                <c:manualLayout>
                  <c:x val="8.2431736218444105E-3"/>
                  <c:y val="5.0697084917616774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9-1C8A-454A-A00F-F8F54E5432AD}"/>
                </c:ext>
              </c:extLst>
            </c:dLbl>
            <c:dLbl>
              <c:idx val="4"/>
              <c:layout>
                <c:manualLayout>
                  <c:x val="6.1823802163833074E-3"/>
                  <c:y val="5.0697084917617702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A-1C8A-454A-A00F-F8F54E5432AD}"/>
                </c:ext>
              </c:extLst>
            </c:dLbl>
            <c:dLbl>
              <c:idx val="5"/>
              <c:layout>
                <c:manualLayout>
                  <c:x val="6.1823802163833074E-3"/>
                  <c:y val="5.0697084917617234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B-1C8A-454A-A00F-F8F54E5432AD}"/>
                </c:ext>
              </c:extLst>
            </c:dLbl>
            <c:dLbl>
              <c:idx val="6"/>
              <c:layout>
                <c:manualLayout>
                  <c:x val="8.2431736218444105E-3"/>
                  <c:y val="1.0139416983523447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C-1C8A-454A-A00F-F8F54E5432AD}"/>
                </c:ext>
              </c:extLst>
            </c:dLbl>
            <c:dLbl>
              <c:idx val="7"/>
              <c:layout>
                <c:manualLayout>
                  <c:x val="6.1823802163833074E-3"/>
                  <c:y val="2.5348542458808617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D-1C8A-454A-A00F-F8F54E5432AD}"/>
                </c:ext>
              </c:extLst>
            </c:dLbl>
            <c:dLbl>
              <c:idx val="8"/>
              <c:layout>
                <c:manualLayout>
                  <c:x val="1.0303967027305513E-2"/>
                  <c:y val="0"/>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E-1C8A-454A-A00F-F8F54E5432AD}"/>
                </c:ext>
              </c:extLst>
            </c:dLbl>
            <c:dLbl>
              <c:idx val="9"/>
              <c:layout>
                <c:manualLayout>
                  <c:x val="6.1823802163833074E-3"/>
                  <c:y val="2.5348542458808617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F-1C8A-454A-A00F-F8F54E5432AD}"/>
                </c:ext>
              </c:extLst>
            </c:dLbl>
            <c:dLbl>
              <c:idx val="10"/>
              <c:layout>
                <c:manualLayout>
                  <c:x val="9.5582332944337961E-3"/>
                  <c:y val="6.2672812879213695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10-1C8A-454A-A00F-F8F54E5432AD}"/>
                </c:ext>
              </c:extLst>
            </c:dLbl>
            <c:dLbl>
              <c:idx val="11"/>
              <c:layout>
                <c:manualLayout>
                  <c:x val="1.2364760432766615E-2"/>
                  <c:y val="2.5348542458808617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11-1C8A-454A-A00F-F8F54E5432AD}"/>
                </c:ext>
              </c:extLst>
            </c:dLbl>
            <c:spPr>
              <a:noFill/>
              <a:ln>
                <a:noFill/>
              </a:ln>
              <a:effectLst/>
            </c:spPr>
            <c:txPr>
              <a:bodyPr/>
              <a:lstStyle/>
              <a:p>
                <a:pPr>
                  <a:defRPr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'SUBMISSION DATES'!$B$28:$M$28</c:f>
              <c:strCache>
                <c:ptCount val="12"/>
                <c:pt idx="0">
                  <c:v>January</c:v>
                </c:pt>
                <c:pt idx="1">
                  <c:v>February</c:v>
                </c:pt>
                <c:pt idx="2">
                  <c:v>March</c:v>
                </c:pt>
                <c:pt idx="3">
                  <c:v>April</c:v>
                </c:pt>
                <c:pt idx="4">
                  <c:v>May</c:v>
                </c:pt>
                <c:pt idx="5">
                  <c:v>June</c:v>
                </c:pt>
                <c:pt idx="6">
                  <c:v>July</c:v>
                </c:pt>
                <c:pt idx="7">
                  <c:v>August</c:v>
                </c:pt>
                <c:pt idx="8">
                  <c:v>September</c:v>
                </c:pt>
                <c:pt idx="9">
                  <c:v>October</c:v>
                </c:pt>
                <c:pt idx="10">
                  <c:v>November</c:v>
                </c:pt>
                <c:pt idx="11">
                  <c:v>December</c:v>
                </c:pt>
              </c:strCache>
            </c:strRef>
          </c:cat>
          <c:val>
            <c:numRef>
              <c:f>'SUBMISSION DATES'!$B$31:$M$31</c:f>
              <c:numCache>
                <c:formatCode>0%</c:formatCode>
                <c:ptCount val="12"/>
                <c:pt idx="1">
                  <c:v>0.76315789473684215</c:v>
                </c:pt>
                <c:pt idx="2">
                  <c:v>0.39473684210526316</c:v>
                </c:pt>
                <c:pt idx="3">
                  <c:v>0.5641025641025641</c:v>
                </c:pt>
                <c:pt idx="4">
                  <c:v>0.65</c:v>
                </c:pt>
                <c:pt idx="5">
                  <c:v>0.7</c:v>
                </c:pt>
                <c:pt idx="6">
                  <c:v>0.72499999999999998</c:v>
                </c:pt>
                <c:pt idx="7">
                  <c:v>0.7</c:v>
                </c:pt>
                <c:pt idx="8">
                  <c:v>0.77500000000000002</c:v>
                </c:pt>
                <c:pt idx="9">
                  <c:v>0.75</c:v>
                </c:pt>
                <c:pt idx="10">
                  <c:v>0.6</c:v>
                </c:pt>
                <c:pt idx="11">
                  <c:v>0.77500000000000002</c:v>
                </c:pt>
              </c:numCache>
            </c:numRef>
          </c:val>
          <c:extLst>
            <c:ext xmlns:c16="http://schemas.microsoft.com/office/drawing/2014/chart" uri="{C3380CC4-5D6E-409C-BE32-E72D297353CC}">
              <c16:uniqueId val="{00000012-1C8A-454A-A00F-F8F54E5432AD}"/>
            </c:ext>
          </c:extLst>
        </c:ser>
        <c:dLbls>
          <c:showLegendKey val="0"/>
          <c:showVal val="1"/>
          <c:showCatName val="0"/>
          <c:showSerName val="0"/>
          <c:showPercent val="0"/>
          <c:showBubbleSize val="0"/>
        </c:dLbls>
        <c:gapWidth val="150"/>
        <c:shape val="box"/>
        <c:axId val="170277144"/>
        <c:axId val="170277536"/>
        <c:axId val="0"/>
      </c:bar3DChart>
      <c:catAx>
        <c:axId val="170277144"/>
        <c:scaling>
          <c:orientation val="minMax"/>
        </c:scaling>
        <c:delete val="0"/>
        <c:axPos val="b"/>
        <c:numFmt formatCode="General" sourceLinked="0"/>
        <c:majorTickMark val="out"/>
        <c:minorTickMark val="none"/>
        <c:tickLblPos val="nextTo"/>
        <c:txPr>
          <a:bodyPr rot="-2700000"/>
          <a:lstStyle/>
          <a:p>
            <a:pPr>
              <a:defRPr b="1"/>
            </a:pPr>
            <a:endParaRPr lang="en-US"/>
          </a:p>
        </c:txPr>
        <c:crossAx val="170277536"/>
        <c:crosses val="autoZero"/>
        <c:auto val="1"/>
        <c:lblAlgn val="ctr"/>
        <c:lblOffset val="100"/>
        <c:noMultiLvlLbl val="0"/>
      </c:catAx>
      <c:valAx>
        <c:axId val="170277536"/>
        <c:scaling>
          <c:orientation val="minMax"/>
        </c:scaling>
        <c:delete val="0"/>
        <c:axPos val="l"/>
        <c:majorGridlines>
          <c:spPr>
            <a:effectLst>
              <a:outerShdw blurRad="50800" dist="50800" dir="5400000" algn="ctr" rotWithShape="0">
                <a:schemeClr val="bg1">
                  <a:lumMod val="75000"/>
                </a:schemeClr>
              </a:outerShdw>
            </a:effectLst>
          </c:spPr>
        </c:majorGridlines>
        <c:numFmt formatCode="0%" sourceLinked="1"/>
        <c:majorTickMark val="out"/>
        <c:minorTickMark val="none"/>
        <c:tickLblPos val="nextTo"/>
        <c:txPr>
          <a:bodyPr/>
          <a:lstStyle/>
          <a:p>
            <a:pPr>
              <a:defRPr sz="1000" b="1"/>
            </a:pPr>
            <a:endParaRPr lang="en-US"/>
          </a:p>
        </c:txPr>
        <c:crossAx val="170277144"/>
        <c:crosses val="autoZero"/>
        <c:crossBetween val="between"/>
      </c:valAx>
    </c:plotArea>
    <c:legend>
      <c:legendPos val="b"/>
      <c:layout>
        <c:manualLayout>
          <c:xMode val="edge"/>
          <c:yMode val="edge"/>
          <c:x val="0.35881690986462861"/>
          <c:y val="0.91507340099597811"/>
          <c:w val="0.27824443119262332"/>
          <c:h val="5.1973493807570631E-2"/>
        </c:manualLayout>
      </c:layout>
      <c:overlay val="0"/>
      <c:txPr>
        <a:bodyPr/>
        <a:lstStyle/>
        <a:p>
          <a:pPr>
            <a:defRPr sz="1200" b="1"/>
          </a:pPr>
          <a:endParaRPr lang="en-US"/>
        </a:p>
      </c:txPr>
    </c:legend>
    <c:plotVisOnly val="1"/>
    <c:dispBlanksAs val="gap"/>
    <c:showDLblsOverMax val="0"/>
  </c:chart>
  <c:spPr>
    <a:solidFill>
      <a:schemeClr val="tx1"/>
    </a:solidFill>
  </c:spPr>
  <c:txPr>
    <a:bodyPr/>
    <a:lstStyle/>
    <a:p>
      <a:pPr>
        <a:defRPr>
          <a:solidFill>
            <a:schemeClr val="bg1"/>
          </a:solidFill>
        </a:defRPr>
      </a:pPr>
      <a:endParaRPr lang="en-US"/>
    </a:p>
  </c:tx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lgn="ctr">
              <a:defRPr sz="1400"/>
            </a:pPr>
            <a:r>
              <a:rPr lang="en-US" sz="1400" b="1" i="0" u="none" strike="noStrike" baseline="0" dirty="0" smtClean="0">
                <a:effectLst/>
              </a:rPr>
              <a:t>Provincial </a:t>
            </a:r>
            <a:r>
              <a:rPr lang="en-US" sz="1400" dirty="0"/>
              <a:t>Departments</a:t>
            </a:r>
          </a:p>
          <a:p>
            <a:pPr algn="ctr">
              <a:defRPr sz="1400"/>
            </a:pPr>
            <a:r>
              <a:rPr lang="en-US" sz="1400" b="1" i="0" u="none" strike="noStrike" baseline="0" dirty="0">
                <a:effectLst/>
              </a:rPr>
              <a:t>Rand Value of Invoices Older than 30 Days and Not Paid</a:t>
            </a:r>
            <a:endParaRPr lang="en-US" sz="1400" dirty="0"/>
          </a:p>
        </c:rich>
      </c:tx>
      <c:layout>
        <c:manualLayout>
          <c:xMode val="edge"/>
          <c:yMode val="edge"/>
          <c:x val="0.17565827127599376"/>
          <c:y val="2.9169574319609211E-2"/>
        </c:manualLayout>
      </c:layout>
      <c:overlay val="0"/>
      <c:spPr>
        <a:ln>
          <a:noFill/>
        </a:ln>
      </c:spPr>
    </c:title>
    <c:autoTitleDeleted val="0"/>
    <c:view3D>
      <c:rotX val="15"/>
      <c:rotY val="20"/>
      <c:rAngAx val="1"/>
    </c:view3D>
    <c:floor>
      <c:thickness val="0"/>
    </c:floor>
    <c:sideWall>
      <c:thickness val="0"/>
    </c:sideWall>
    <c:backWall>
      <c:thickness val="0"/>
      <c:spPr>
        <a:scene3d>
          <a:camera prst="orthographicFront"/>
          <a:lightRig rig="threePt" dir="t"/>
        </a:scene3d>
        <a:sp3d prstMaterial="softEdge"/>
      </c:spPr>
    </c:backWall>
    <c:plotArea>
      <c:layout>
        <c:manualLayout>
          <c:layoutTarget val="inner"/>
          <c:xMode val="edge"/>
          <c:yMode val="edge"/>
          <c:x val="0.13094892049641238"/>
          <c:y val="0.24042532673488654"/>
          <c:w val="0.89571255331207711"/>
          <c:h val="0.57420314408150308"/>
        </c:manualLayout>
      </c:layout>
      <c:bar3DChart>
        <c:barDir val="col"/>
        <c:grouping val="clustered"/>
        <c:varyColors val="0"/>
        <c:ser>
          <c:idx val="0"/>
          <c:order val="0"/>
          <c:tx>
            <c:strRef>
              <c:f>'DATA FOR GRAPHS'!$F$124</c:f>
              <c:strCache>
                <c:ptCount val="1"/>
                <c:pt idx="0">
                  <c:v>2015</c:v>
                </c:pt>
              </c:strCache>
            </c:strRef>
          </c:tx>
          <c:spPr>
            <a:solidFill>
              <a:srgbClr val="00B050"/>
            </a:solidFill>
            <a:scene3d>
              <a:camera prst="orthographicFront"/>
              <a:lightRig rig="threePt" dir="t"/>
            </a:scene3d>
            <a:sp3d prstMaterial="matte">
              <a:bevelT/>
            </a:sp3d>
          </c:spPr>
          <c:invertIfNegative val="0"/>
          <c:dLbls>
            <c:dLbl>
              <c:idx val="0"/>
              <c:layout>
                <c:manualLayout>
                  <c:x val="1.4423076923076924E-2"/>
                  <c:y val="2.015113350125944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DCC5-4A99-AE39-C1A9306246E3}"/>
                </c:ext>
              </c:extLst>
            </c:dLbl>
            <c:dLbl>
              <c:idx val="1"/>
              <c:layout>
                <c:manualLayout>
                  <c:x val="2.3035856908655262E-3"/>
                  <c:y val="8.0292769947609248E-3"/>
                </c:manualLayout>
              </c:layout>
              <c:tx>
                <c:rich>
                  <a:bodyPr/>
                  <a:lstStyle/>
                  <a:p>
                    <a:r>
                      <a:rPr lang="en-US" sz="1000" b="1"/>
                      <a:t>R 2.7bn</a:t>
                    </a:r>
                    <a:endParaRPr lang="en-US"/>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1-DCC5-4A99-AE39-C1A9306246E3}"/>
                </c:ext>
              </c:extLst>
            </c:dLbl>
            <c:dLbl>
              <c:idx val="2"/>
              <c:layout>
                <c:manualLayout>
                  <c:x val="8.2132336535632178E-3"/>
                  <c:y val="8.7632259159641131E-3"/>
                </c:manualLayout>
              </c:layout>
              <c:tx>
                <c:rich>
                  <a:bodyPr/>
                  <a:lstStyle/>
                  <a:p>
                    <a:r>
                      <a:rPr lang="en-US" sz="1000" b="1"/>
                      <a:t>R 2.8bn</a:t>
                    </a:r>
                    <a:endParaRPr lang="en-US"/>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2-DCC5-4A99-AE39-C1A9306246E3}"/>
                </c:ext>
              </c:extLst>
            </c:dLbl>
            <c:dLbl>
              <c:idx val="3"/>
              <c:layout>
                <c:manualLayout>
                  <c:x val="-4.1067785046094351E-3"/>
                  <c:y val="4.0922654986045538E-3"/>
                </c:manualLayout>
              </c:layout>
              <c:tx>
                <c:rich>
                  <a:bodyPr/>
                  <a:lstStyle/>
                  <a:p>
                    <a:r>
                      <a:rPr lang="en-US" sz="1000" b="1"/>
                      <a:t>R 3.3bn</a:t>
                    </a:r>
                    <a:endParaRPr lang="en-US"/>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3-DCC5-4A99-AE39-C1A9306246E3}"/>
                </c:ext>
              </c:extLst>
            </c:dLbl>
            <c:dLbl>
              <c:idx val="4"/>
              <c:layout/>
              <c:tx>
                <c:rich>
                  <a:bodyPr/>
                  <a:lstStyle/>
                  <a:p>
                    <a:r>
                      <a:rPr lang="en-US" sz="1000" b="1"/>
                      <a:t>R 2.6bn</a:t>
                    </a:r>
                    <a:endParaRPr lang="en-US"/>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4-DCC5-4A99-AE39-C1A9306246E3}"/>
                </c:ext>
              </c:extLst>
            </c:dLbl>
            <c:dLbl>
              <c:idx val="5"/>
              <c:layout>
                <c:manualLayout>
                  <c:x val="0"/>
                  <c:y val="1.1684301221285484E-2"/>
                </c:manualLayout>
              </c:layout>
              <c:tx>
                <c:rich>
                  <a:bodyPr/>
                  <a:lstStyle/>
                  <a:p>
                    <a:r>
                      <a:rPr lang="en-US" sz="1000" b="1"/>
                      <a:t>R 2.9bn</a:t>
                    </a:r>
                    <a:endParaRPr lang="en-US"/>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5-DCC5-4A99-AE39-C1A9306246E3}"/>
                </c:ext>
              </c:extLst>
            </c:dLbl>
            <c:dLbl>
              <c:idx val="6"/>
              <c:layout>
                <c:manualLayout>
                  <c:x val="3.4767200095713272E-3"/>
                  <c:y val="1.0960012549123516E-2"/>
                </c:manualLayout>
              </c:layout>
              <c:tx>
                <c:rich>
                  <a:bodyPr/>
                  <a:lstStyle/>
                  <a:p>
                    <a:r>
                      <a:rPr lang="en-US" sz="1000" b="1"/>
                      <a:t>R 2.5bn</a:t>
                    </a:r>
                    <a:endParaRPr lang="en-US"/>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6-DCC5-4A99-AE39-C1A9306246E3}"/>
                </c:ext>
              </c:extLst>
            </c:dLbl>
            <c:dLbl>
              <c:idx val="7"/>
              <c:layout>
                <c:manualLayout>
                  <c:x val="-4.1066168267816089E-3"/>
                  <c:y val="5.842150610642742E-3"/>
                </c:manualLayout>
              </c:layout>
              <c:tx>
                <c:rich>
                  <a:bodyPr/>
                  <a:lstStyle/>
                  <a:p>
                    <a:r>
                      <a:rPr lang="en-US" sz="1000" b="1"/>
                      <a:t>R 2.9bn</a:t>
                    </a:r>
                    <a:endParaRPr lang="en-US"/>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7-DCC5-4A99-AE39-C1A9306246E3}"/>
                </c:ext>
              </c:extLst>
            </c:dLbl>
            <c:dLbl>
              <c:idx val="8"/>
              <c:layout>
                <c:manualLayout>
                  <c:x val="3.0106028319488321E-3"/>
                  <c:y val="-1.1711901932831828E-3"/>
                </c:manualLayout>
              </c:layout>
              <c:tx>
                <c:rich>
                  <a:bodyPr/>
                  <a:lstStyle/>
                  <a:p>
                    <a:r>
                      <a:rPr lang="en-US" sz="1000" b="1"/>
                      <a:t>R 5.3bn</a:t>
                    </a:r>
                    <a:endParaRPr lang="en-US"/>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8-DCC5-4A99-AE39-C1A9306246E3}"/>
                </c:ext>
              </c:extLst>
            </c:dLbl>
            <c:dLbl>
              <c:idx val="9"/>
              <c:layout>
                <c:manualLayout>
                  <c:x val="6.4102025176471346E-3"/>
                  <c:y val="2.5854966541037426E-3"/>
                </c:manualLayout>
              </c:layout>
              <c:tx>
                <c:rich>
                  <a:bodyPr/>
                  <a:lstStyle/>
                  <a:p>
                    <a:r>
                      <a:rPr lang="en-US" sz="1000" b="1"/>
                      <a:t>R 2.8bn</a:t>
                    </a:r>
                    <a:endParaRPr lang="en-US"/>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9-DCC5-4A99-AE39-C1A9306246E3}"/>
                </c:ext>
              </c:extLst>
            </c:dLbl>
            <c:dLbl>
              <c:idx val="10"/>
              <c:layout>
                <c:manualLayout>
                  <c:x val="0"/>
                  <c:y val="3.2175529485150129E-3"/>
                </c:manualLayout>
              </c:layout>
              <c:tx>
                <c:rich>
                  <a:bodyPr/>
                  <a:lstStyle/>
                  <a:p>
                    <a:r>
                      <a:rPr lang="en-US" sz="1000" b="1"/>
                      <a:t>R 2.9bn</a:t>
                    </a:r>
                    <a:endParaRPr lang="en-US"/>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A-DCC5-4A99-AE39-C1A9306246E3}"/>
                </c:ext>
              </c:extLst>
            </c:dLbl>
            <c:dLbl>
              <c:idx val="11"/>
              <c:layout>
                <c:manualLayout>
                  <c:x val="0"/>
                  <c:y val="8.4667482727704725E-3"/>
                </c:manualLayout>
              </c:layout>
              <c:tx>
                <c:rich>
                  <a:bodyPr/>
                  <a:lstStyle/>
                  <a:p>
                    <a:r>
                      <a:rPr lang="en-US" sz="1000" b="1"/>
                      <a:t>R 3.3bn</a:t>
                    </a:r>
                    <a:endParaRPr lang="en-US"/>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B-DCC5-4A99-AE39-C1A9306246E3}"/>
                </c:ext>
              </c:extLst>
            </c:dLbl>
            <c:numFmt formatCode="&quot;R&quot;\ #,##0" sourceLinked="0"/>
            <c:spPr>
              <a:noFill/>
              <a:ln>
                <a:noFill/>
              </a:ln>
              <a:effectLst/>
            </c:spPr>
            <c:txPr>
              <a:bodyPr/>
              <a:lstStyle/>
              <a:p>
                <a:pPr>
                  <a:defRPr sz="1000"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'DATA FOR GRAPHS'!$B$125:$B$136</c:f>
              <c:strCache>
                <c:ptCount val="12"/>
                <c:pt idx="0">
                  <c:v>January</c:v>
                </c:pt>
                <c:pt idx="1">
                  <c:v>February</c:v>
                </c:pt>
                <c:pt idx="2">
                  <c:v>March</c:v>
                </c:pt>
                <c:pt idx="3">
                  <c:v>April</c:v>
                </c:pt>
                <c:pt idx="4">
                  <c:v>May</c:v>
                </c:pt>
                <c:pt idx="5">
                  <c:v>June</c:v>
                </c:pt>
                <c:pt idx="6">
                  <c:v>July</c:v>
                </c:pt>
                <c:pt idx="7">
                  <c:v>August</c:v>
                </c:pt>
                <c:pt idx="8">
                  <c:v>September</c:v>
                </c:pt>
                <c:pt idx="9">
                  <c:v>October</c:v>
                </c:pt>
                <c:pt idx="10">
                  <c:v>November</c:v>
                </c:pt>
                <c:pt idx="11">
                  <c:v>December</c:v>
                </c:pt>
              </c:strCache>
            </c:strRef>
          </c:cat>
          <c:val>
            <c:numRef>
              <c:f>'DATA FOR GRAPHS'!$F$125:$F$136</c:f>
              <c:numCache>
                <c:formatCode>_ * #,##0_ ;_ * \-#,##0_ ;_ * "-"??_ ;_ @_ </c:formatCode>
                <c:ptCount val="12"/>
                <c:pt idx="1">
                  <c:v>2713268604.7600002</c:v>
                </c:pt>
                <c:pt idx="2">
                  <c:v>2844493463</c:v>
                </c:pt>
                <c:pt idx="3">
                  <c:v>3318548976</c:v>
                </c:pt>
                <c:pt idx="4">
                  <c:v>2573662041.27</c:v>
                </c:pt>
                <c:pt idx="5">
                  <c:v>2855759779.4099998</c:v>
                </c:pt>
                <c:pt idx="6">
                  <c:v>2479338002.23</c:v>
                </c:pt>
                <c:pt idx="7">
                  <c:v>2882955948.4700003</c:v>
                </c:pt>
                <c:pt idx="8">
                  <c:v>5350200885.3399992</c:v>
                </c:pt>
                <c:pt idx="9">
                  <c:v>2776623266.5500002</c:v>
                </c:pt>
                <c:pt idx="10">
                  <c:v>2939907943.1200004</c:v>
                </c:pt>
                <c:pt idx="11">
                  <c:v>3300794678.9000001</c:v>
                </c:pt>
              </c:numCache>
            </c:numRef>
          </c:val>
          <c:extLst>
            <c:ext xmlns:c16="http://schemas.microsoft.com/office/drawing/2014/chart" uri="{C3380CC4-5D6E-409C-BE32-E72D297353CC}">
              <c16:uniqueId val="{0000000C-DCC5-4A99-AE39-C1A9306246E3}"/>
            </c:ext>
          </c:extLst>
        </c:ser>
        <c:ser>
          <c:idx val="1"/>
          <c:order val="1"/>
          <c:tx>
            <c:strRef>
              <c:f>'DATA FOR GRAPHS'!$G$124</c:f>
              <c:strCache>
                <c:ptCount val="1"/>
                <c:pt idx="0">
                  <c:v>2016</c:v>
                </c:pt>
              </c:strCache>
            </c:strRef>
          </c:tx>
          <c:spPr>
            <a:solidFill>
              <a:srgbClr val="FFC000"/>
            </a:solidFill>
            <a:scene3d>
              <a:camera prst="orthographicFront"/>
              <a:lightRig rig="threePt" dir="t"/>
            </a:scene3d>
            <a:sp3d>
              <a:bevelT/>
            </a:sp3d>
          </c:spPr>
          <c:invertIfNegative val="0"/>
          <c:dLbls>
            <c:dLbl>
              <c:idx val="0"/>
              <c:layout>
                <c:manualLayout>
                  <c:x val="5.335368318278392E-6"/>
                  <c:y val="8.7554057143593156E-3"/>
                </c:manualLayout>
              </c:layout>
              <c:tx>
                <c:rich>
                  <a:bodyPr/>
                  <a:lstStyle/>
                  <a:p>
                    <a:r>
                      <a:rPr lang="en-US" sz="1000" b="1"/>
                      <a:t> R 4.2bn</a:t>
                    </a:r>
                    <a:endParaRPr lang="en-US"/>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D-DCC5-4A99-AE39-C1A9306246E3}"/>
                </c:ext>
              </c:extLst>
            </c:dLbl>
            <c:dLbl>
              <c:idx val="1"/>
              <c:layout>
                <c:manualLayout>
                  <c:x val="6.1599252401724506E-3"/>
                  <c:y val="5.8421506106427958E-3"/>
                </c:manualLayout>
              </c:layout>
              <c:tx>
                <c:rich>
                  <a:bodyPr/>
                  <a:lstStyle/>
                  <a:p>
                    <a:r>
                      <a:rPr lang="en-US" sz="1000" b="1"/>
                      <a:t>R 4.3bn</a:t>
                    </a:r>
                    <a:endParaRPr lang="en-US"/>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E-DCC5-4A99-AE39-C1A9306246E3}"/>
                </c:ext>
              </c:extLst>
            </c:dLbl>
            <c:dLbl>
              <c:idx val="2"/>
              <c:layout>
                <c:manualLayout>
                  <c:x val="1.0266542066954022E-2"/>
                  <c:y val="5.842150610642742E-3"/>
                </c:manualLayout>
              </c:layout>
              <c:tx>
                <c:rich>
                  <a:bodyPr/>
                  <a:lstStyle/>
                  <a:p>
                    <a:r>
                      <a:rPr lang="en-US" sz="1000" b="1"/>
                      <a:t> R 4.3bn</a:t>
                    </a:r>
                    <a:endParaRPr lang="en-US"/>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F-DCC5-4A99-AE39-C1A9306246E3}"/>
                </c:ext>
              </c:extLst>
            </c:dLbl>
            <c:dLbl>
              <c:idx val="3"/>
              <c:layout>
                <c:manualLayout>
                  <c:x val="4.1066168267816089E-3"/>
                  <c:y val="-5.3552428621999888E-17"/>
                </c:manualLayout>
              </c:layout>
              <c:tx>
                <c:rich>
                  <a:bodyPr/>
                  <a:lstStyle/>
                  <a:p>
                    <a:r>
                      <a:rPr lang="en-US" sz="1000" b="1"/>
                      <a:t> R 3.8bn</a:t>
                    </a:r>
                    <a:endParaRPr lang="en-US"/>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10-DCC5-4A99-AE39-C1A9306246E3}"/>
                </c:ext>
              </c:extLst>
            </c:dLbl>
            <c:dLbl>
              <c:idx val="4"/>
              <c:layout>
                <c:manualLayout>
                  <c:x val="0"/>
                  <c:y val="1.4605376526606855E-2"/>
                </c:manualLayout>
              </c:layout>
              <c:tx>
                <c:rich>
                  <a:bodyPr/>
                  <a:lstStyle/>
                  <a:p>
                    <a:r>
                      <a:rPr lang="en-US" sz="1000" b="1"/>
                      <a:t> R 3.5bn</a:t>
                    </a:r>
                    <a:endParaRPr lang="en-US"/>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11-DCC5-4A99-AE39-C1A9306246E3}"/>
                </c:ext>
              </c:extLst>
            </c:dLbl>
            <c:dLbl>
              <c:idx val="5"/>
              <c:layout>
                <c:manualLayout>
                  <c:x val="0"/>
                  <c:y val="8.7632259159641131E-3"/>
                </c:manualLayout>
              </c:layout>
              <c:tx>
                <c:rich>
                  <a:bodyPr/>
                  <a:lstStyle/>
                  <a:p>
                    <a:r>
                      <a:rPr lang="en-US" sz="1000" b="1"/>
                      <a:t> R 3.3bn</a:t>
                    </a:r>
                    <a:endParaRPr lang="en-US"/>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12-DCC5-4A99-AE39-C1A9306246E3}"/>
                </c:ext>
              </c:extLst>
            </c:dLbl>
            <c:dLbl>
              <c:idx val="6"/>
              <c:layout>
                <c:manualLayout>
                  <c:x val="-6.1600869180002396E-3"/>
                  <c:y val="1.1684301221285538E-2"/>
                </c:manualLayout>
              </c:layout>
              <c:tx>
                <c:rich>
                  <a:bodyPr/>
                  <a:lstStyle/>
                  <a:p>
                    <a:r>
                      <a:rPr lang="en-US" sz="1000" b="1"/>
                      <a:t> R 3.9bn</a:t>
                    </a:r>
                    <a:endParaRPr lang="en-US"/>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13-DCC5-4A99-AE39-C1A9306246E3}"/>
                </c:ext>
              </c:extLst>
            </c:dLbl>
            <c:dLbl>
              <c:idx val="7"/>
              <c:layout>
                <c:manualLayout>
                  <c:x val="-4.1067785046094351E-3"/>
                  <c:y val="1.1684301221285484E-2"/>
                </c:manualLayout>
              </c:layout>
              <c:tx>
                <c:rich>
                  <a:bodyPr/>
                  <a:lstStyle/>
                  <a:p>
                    <a:r>
                      <a:rPr lang="en-US" sz="1000" b="1"/>
                      <a:t> R 3.9bn</a:t>
                    </a:r>
                    <a:endParaRPr lang="en-US"/>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14-DCC5-4A99-AE39-C1A9306246E3}"/>
                </c:ext>
              </c:extLst>
            </c:dLbl>
            <c:dLbl>
              <c:idx val="8"/>
              <c:layout>
                <c:manualLayout>
                  <c:x val="4.1066168267816089E-3"/>
                  <c:y val="5.842150610642742E-3"/>
                </c:manualLayout>
              </c:layout>
              <c:tx>
                <c:rich>
                  <a:bodyPr/>
                  <a:lstStyle/>
                  <a:p>
                    <a:r>
                      <a:rPr lang="en-US" sz="1000" b="1"/>
                      <a:t> R 3.9bn</a:t>
                    </a:r>
                    <a:endParaRPr lang="en-US"/>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15-DCC5-4A99-AE39-C1A9306246E3}"/>
                </c:ext>
              </c:extLst>
            </c:dLbl>
            <c:dLbl>
              <c:idx val="9"/>
              <c:layout>
                <c:manualLayout>
                  <c:x val="6.1599252401724133E-3"/>
                  <c:y val="2.921075305321371E-3"/>
                </c:manualLayout>
              </c:layout>
              <c:tx>
                <c:rich>
                  <a:bodyPr/>
                  <a:lstStyle/>
                  <a:p>
                    <a:r>
                      <a:rPr lang="en-US" sz="1000" b="1"/>
                      <a:t> R 5.0bn</a:t>
                    </a:r>
                    <a:endParaRPr lang="en-US"/>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16-DCC5-4A99-AE39-C1A9306246E3}"/>
                </c:ext>
              </c:extLst>
            </c:dLbl>
            <c:dLbl>
              <c:idx val="10"/>
              <c:layout>
                <c:manualLayout>
                  <c:x val="2.0533084133908044E-3"/>
                  <c:y val="8.7632259159641131E-3"/>
                </c:manualLayout>
              </c:layout>
              <c:tx>
                <c:rich>
                  <a:bodyPr/>
                  <a:lstStyle/>
                  <a:p>
                    <a:r>
                      <a:rPr lang="en-US" sz="1000" b="1"/>
                      <a:t> R 4.5bn</a:t>
                    </a:r>
                    <a:endParaRPr lang="en-US"/>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17-DCC5-4A99-AE39-C1A9306246E3}"/>
                </c:ext>
              </c:extLst>
            </c:dLbl>
            <c:dLbl>
              <c:idx val="11"/>
              <c:layout>
                <c:manualLayout>
                  <c:x val="4.1066168267816089E-3"/>
                  <c:y val="8.7632259159641131E-3"/>
                </c:manualLayout>
              </c:layout>
              <c:tx>
                <c:rich>
                  <a:bodyPr/>
                  <a:lstStyle/>
                  <a:p>
                    <a:r>
                      <a:rPr lang="en-US" sz="1000" b="1"/>
                      <a:t> R 4.8bn</a:t>
                    </a:r>
                    <a:endParaRPr lang="en-US"/>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18-DCC5-4A99-AE39-C1A9306246E3}"/>
                </c:ext>
              </c:extLst>
            </c:dLbl>
            <c:spPr>
              <a:noFill/>
              <a:ln>
                <a:noFill/>
              </a:ln>
              <a:effectLst/>
            </c:spPr>
            <c:txPr>
              <a:bodyPr/>
              <a:lstStyle/>
              <a:p>
                <a:pPr>
                  <a:defRPr sz="1000"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'DATA FOR GRAPHS'!$B$125:$B$136</c:f>
              <c:strCache>
                <c:ptCount val="12"/>
                <c:pt idx="0">
                  <c:v>January</c:v>
                </c:pt>
                <c:pt idx="1">
                  <c:v>February</c:v>
                </c:pt>
                <c:pt idx="2">
                  <c:v>March</c:v>
                </c:pt>
                <c:pt idx="3">
                  <c:v>April</c:v>
                </c:pt>
                <c:pt idx="4">
                  <c:v>May</c:v>
                </c:pt>
                <c:pt idx="5">
                  <c:v>June</c:v>
                </c:pt>
                <c:pt idx="6">
                  <c:v>July</c:v>
                </c:pt>
                <c:pt idx="7">
                  <c:v>August</c:v>
                </c:pt>
                <c:pt idx="8">
                  <c:v>September</c:v>
                </c:pt>
                <c:pt idx="9">
                  <c:v>October</c:v>
                </c:pt>
                <c:pt idx="10">
                  <c:v>November</c:v>
                </c:pt>
                <c:pt idx="11">
                  <c:v>December</c:v>
                </c:pt>
              </c:strCache>
            </c:strRef>
          </c:cat>
          <c:val>
            <c:numRef>
              <c:f>'DATA FOR GRAPHS'!$G$125:$G$136</c:f>
              <c:numCache>
                <c:formatCode>_ * #,##0_ ;_ * \-#,##0_ ;_ * "-"??_ ;_ @_ </c:formatCode>
                <c:ptCount val="12"/>
                <c:pt idx="0">
                  <c:v>4198682298</c:v>
                </c:pt>
                <c:pt idx="1">
                  <c:v>4292435341</c:v>
                </c:pt>
                <c:pt idx="2">
                  <c:v>4291873501</c:v>
                </c:pt>
                <c:pt idx="3">
                  <c:v>3820344617.75</c:v>
                </c:pt>
                <c:pt idx="4">
                  <c:v>3534631889.6700001</c:v>
                </c:pt>
                <c:pt idx="5">
                  <c:v>3358458171.5700002</c:v>
                </c:pt>
                <c:pt idx="6">
                  <c:v>3865116951.3299999</c:v>
                </c:pt>
                <c:pt idx="7">
                  <c:v>3908683478.1300001</c:v>
                </c:pt>
                <c:pt idx="8">
                  <c:v>3916577425.5300007</c:v>
                </c:pt>
                <c:pt idx="9">
                  <c:v>4907576128.8199997</c:v>
                </c:pt>
                <c:pt idx="10">
                  <c:v>4515402058.5699997</c:v>
                </c:pt>
                <c:pt idx="11">
                  <c:v>4775874101.1399994</c:v>
                </c:pt>
              </c:numCache>
            </c:numRef>
          </c:val>
          <c:extLst>
            <c:ext xmlns:c16="http://schemas.microsoft.com/office/drawing/2014/chart" uri="{C3380CC4-5D6E-409C-BE32-E72D297353CC}">
              <c16:uniqueId val="{00000019-DCC5-4A99-AE39-C1A9306246E3}"/>
            </c:ext>
          </c:extLst>
        </c:ser>
        <c:ser>
          <c:idx val="2"/>
          <c:order val="2"/>
          <c:tx>
            <c:strRef>
              <c:f>'DATA FOR GRAPHS'!$H$124</c:f>
              <c:strCache>
                <c:ptCount val="1"/>
                <c:pt idx="0">
                  <c:v>2017</c:v>
                </c:pt>
              </c:strCache>
            </c:strRef>
          </c:tx>
          <c:spPr>
            <a:solidFill>
              <a:srgbClr val="FF0000"/>
            </a:solidFill>
            <a:scene3d>
              <a:camera prst="orthographicFront"/>
              <a:lightRig rig="threePt" dir="t"/>
            </a:scene3d>
            <a:sp3d>
              <a:bevelT/>
            </a:sp3d>
          </c:spPr>
          <c:invertIfNegative val="0"/>
          <c:dLbls>
            <c:dLbl>
              <c:idx val="0"/>
              <c:layout>
                <c:manualLayout>
                  <c:x val="4.1066168267816089E-3"/>
                  <c:y val="3.4886774561113387E-3"/>
                </c:manualLayout>
              </c:layout>
              <c:tx>
                <c:rich>
                  <a:bodyPr/>
                  <a:lstStyle/>
                  <a:p>
                    <a:r>
                      <a:rPr lang="en-US" b="1"/>
                      <a:t>R 6.3bn</a:t>
                    </a:r>
                    <a:endParaRPr lang="en-US"/>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1A-DCC5-4A99-AE39-C1A9306246E3}"/>
                </c:ext>
              </c:extLst>
            </c:dLbl>
            <c:spPr>
              <a:noFill/>
              <a:ln>
                <a:noFill/>
              </a:ln>
              <a:effectLst/>
            </c:spPr>
            <c:txPr>
              <a:bodyPr/>
              <a:lstStyle/>
              <a:p>
                <a:pPr>
                  <a:defRPr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'DATA FOR GRAPHS'!$B$125:$B$136</c:f>
              <c:strCache>
                <c:ptCount val="12"/>
                <c:pt idx="0">
                  <c:v>January</c:v>
                </c:pt>
                <c:pt idx="1">
                  <c:v>February</c:v>
                </c:pt>
                <c:pt idx="2">
                  <c:v>March</c:v>
                </c:pt>
                <c:pt idx="3">
                  <c:v>April</c:v>
                </c:pt>
                <c:pt idx="4">
                  <c:v>May</c:v>
                </c:pt>
                <c:pt idx="5">
                  <c:v>June</c:v>
                </c:pt>
                <c:pt idx="6">
                  <c:v>July</c:v>
                </c:pt>
                <c:pt idx="7">
                  <c:v>August</c:v>
                </c:pt>
                <c:pt idx="8">
                  <c:v>September</c:v>
                </c:pt>
                <c:pt idx="9">
                  <c:v>October</c:v>
                </c:pt>
                <c:pt idx="10">
                  <c:v>November</c:v>
                </c:pt>
                <c:pt idx="11">
                  <c:v>December</c:v>
                </c:pt>
              </c:strCache>
            </c:strRef>
          </c:cat>
          <c:val>
            <c:numRef>
              <c:f>'DATA FOR GRAPHS'!$H$125:$H$136</c:f>
              <c:numCache>
                <c:formatCode>General</c:formatCode>
                <c:ptCount val="12"/>
                <c:pt idx="0" formatCode="_ * #,##0_ ;_ * \-#,##0_ ;_ * &quot;-&quot;??_ ;_ @_ ">
                  <c:v>6282369616.2600002</c:v>
                </c:pt>
              </c:numCache>
            </c:numRef>
          </c:val>
          <c:extLst>
            <c:ext xmlns:c16="http://schemas.microsoft.com/office/drawing/2014/chart" uri="{C3380CC4-5D6E-409C-BE32-E72D297353CC}">
              <c16:uniqueId val="{0000001B-DCC5-4A99-AE39-C1A9306246E3}"/>
            </c:ext>
          </c:extLst>
        </c:ser>
        <c:dLbls>
          <c:showLegendKey val="0"/>
          <c:showVal val="1"/>
          <c:showCatName val="0"/>
          <c:showSerName val="0"/>
          <c:showPercent val="0"/>
          <c:showBubbleSize val="0"/>
        </c:dLbls>
        <c:gapWidth val="150"/>
        <c:shape val="cylinder"/>
        <c:axId val="221964360"/>
        <c:axId val="221965536"/>
        <c:axId val="0"/>
      </c:bar3DChart>
      <c:catAx>
        <c:axId val="221964360"/>
        <c:scaling>
          <c:orientation val="minMax"/>
        </c:scaling>
        <c:delete val="0"/>
        <c:axPos val="b"/>
        <c:numFmt formatCode="General" sourceLinked="1"/>
        <c:majorTickMark val="out"/>
        <c:minorTickMark val="none"/>
        <c:tickLblPos val="nextTo"/>
        <c:txPr>
          <a:bodyPr rot="-2700000"/>
          <a:lstStyle/>
          <a:p>
            <a:pPr>
              <a:defRPr b="1"/>
            </a:pPr>
            <a:endParaRPr lang="en-US"/>
          </a:p>
        </c:txPr>
        <c:crossAx val="221965536"/>
        <c:crosses val="autoZero"/>
        <c:auto val="1"/>
        <c:lblAlgn val="ctr"/>
        <c:lblOffset val="100"/>
        <c:noMultiLvlLbl val="0"/>
      </c:catAx>
      <c:valAx>
        <c:axId val="221965536"/>
        <c:scaling>
          <c:orientation val="minMax"/>
        </c:scaling>
        <c:delete val="0"/>
        <c:axPos val="l"/>
        <c:majorGridlines>
          <c:spPr>
            <a:effectLst>
              <a:outerShdw blurRad="50800" dist="50800" dir="5400000" algn="ctr" rotWithShape="0">
                <a:schemeClr val="bg1">
                  <a:lumMod val="75000"/>
                </a:schemeClr>
              </a:outerShdw>
            </a:effectLst>
          </c:spPr>
        </c:majorGridlines>
        <c:numFmt formatCode="&quot;R&quot;\ #,##0" sourceLinked="0"/>
        <c:majorTickMark val="out"/>
        <c:minorTickMark val="none"/>
        <c:tickLblPos val="nextTo"/>
        <c:txPr>
          <a:bodyPr/>
          <a:lstStyle/>
          <a:p>
            <a:pPr>
              <a:defRPr b="1"/>
            </a:pPr>
            <a:endParaRPr lang="en-US"/>
          </a:p>
        </c:txPr>
        <c:crossAx val="221964360"/>
        <c:crosses val="autoZero"/>
        <c:crossBetween val="between"/>
      </c:valAx>
    </c:plotArea>
    <c:legend>
      <c:legendPos val="b"/>
      <c:layout>
        <c:manualLayout>
          <c:xMode val="edge"/>
          <c:yMode val="edge"/>
          <c:x val="0.366688062032549"/>
          <c:y val="0.9165549395299768"/>
          <c:w val="0.26301007291952977"/>
          <c:h val="6.8861606404992823E-2"/>
        </c:manualLayout>
      </c:layout>
      <c:overlay val="0"/>
      <c:txPr>
        <a:bodyPr/>
        <a:lstStyle/>
        <a:p>
          <a:pPr>
            <a:defRPr sz="1200" b="1"/>
          </a:pPr>
          <a:endParaRPr lang="en-US"/>
        </a:p>
      </c:txPr>
    </c:legend>
    <c:plotVisOnly val="1"/>
    <c:dispBlanksAs val="gap"/>
    <c:showDLblsOverMax val="0"/>
  </c:chart>
  <c:spPr>
    <a:solidFill>
      <a:schemeClr val="tx1"/>
    </a:solidFill>
    <a:scene3d>
      <a:camera prst="orthographicFront"/>
      <a:lightRig rig="threePt" dir="t"/>
    </a:scene3d>
    <a:sp3d>
      <a:bevelT w="152400" h="152400"/>
      <a:bevelB w="152400" h="152400"/>
    </a:sp3d>
  </c:spPr>
  <c:txPr>
    <a:bodyPr/>
    <a:lstStyle/>
    <a:p>
      <a:pPr>
        <a:defRPr>
          <a:solidFill>
            <a:schemeClr val="bg1"/>
          </a:solidFill>
        </a:defRPr>
      </a:pPr>
      <a:endParaRPr lang="en-US"/>
    </a:p>
  </c:txPr>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a:pPr>
            <a:r>
              <a:rPr lang="en-ZA" dirty="0" smtClean="0"/>
              <a:t> </a:t>
            </a:r>
            <a:r>
              <a:rPr lang="en-ZA" dirty="0"/>
              <a:t>Provincial</a:t>
            </a:r>
            <a:r>
              <a:rPr lang="en-ZA" baseline="0" dirty="0"/>
              <a:t> Departments</a:t>
            </a:r>
          </a:p>
          <a:p>
            <a:pPr>
              <a:defRPr/>
            </a:pPr>
            <a:r>
              <a:rPr lang="en-ZA" baseline="0" dirty="0"/>
              <a:t>% Number of </a:t>
            </a:r>
            <a:r>
              <a:rPr lang="en-ZA" dirty="0"/>
              <a:t>Invoices Older than 30 Days not</a:t>
            </a:r>
            <a:r>
              <a:rPr lang="en-ZA" baseline="0" dirty="0"/>
              <a:t> </a:t>
            </a:r>
            <a:r>
              <a:rPr lang="en-ZA" dirty="0"/>
              <a:t>Paid</a:t>
            </a:r>
          </a:p>
        </c:rich>
      </c:tx>
      <c:layout>
        <c:manualLayout>
          <c:xMode val="edge"/>
          <c:yMode val="edge"/>
          <c:x val="0.1316066095677691"/>
          <c:y val="1.8555184059807186E-2"/>
        </c:manualLayout>
      </c:layout>
      <c:overlay val="0"/>
    </c:title>
    <c:autoTitleDeleted val="0"/>
    <c:plotArea>
      <c:layout>
        <c:manualLayout>
          <c:layoutTarget val="inner"/>
          <c:xMode val="edge"/>
          <c:yMode val="edge"/>
          <c:x val="0.14615320402022919"/>
          <c:y val="0.20139169223565365"/>
          <c:w val="0.83693622687407976"/>
          <c:h val="0.56420070730595295"/>
        </c:manualLayout>
      </c:layout>
      <c:lineChart>
        <c:grouping val="standard"/>
        <c:varyColors val="0"/>
        <c:ser>
          <c:idx val="0"/>
          <c:order val="0"/>
          <c:tx>
            <c:strRef>
              <c:f>'Older than 30 days'!$N$3</c:f>
              <c:strCache>
                <c:ptCount val="1"/>
                <c:pt idx="0">
                  <c:v>December 2016</c:v>
                </c:pt>
              </c:strCache>
            </c:strRef>
          </c:tx>
          <c:spPr>
            <a:ln>
              <a:solidFill>
                <a:srgbClr val="00B0F0"/>
              </a:solidFill>
            </a:ln>
          </c:spPr>
          <c:marker>
            <c:spPr>
              <a:solidFill>
                <a:srgbClr val="00B0F0"/>
              </a:solidFill>
              <a:ln>
                <a:solidFill>
                  <a:srgbClr val="00B0F0"/>
                </a:solidFill>
              </a:ln>
            </c:spPr>
          </c:marker>
          <c:dLbls>
            <c:dLbl>
              <c:idx val="0"/>
              <c:layout>
                <c:manualLayout>
                  <c:x val="-6.7692625404487936E-2"/>
                  <c:y val="-1.7562698251934329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0-CFBF-44FE-B9D1-154915E71E42}"/>
                </c:ext>
              </c:extLst>
            </c:dLbl>
            <c:dLbl>
              <c:idx val="1"/>
              <c:layout>
                <c:manualLayout>
                  <c:x val="-8.2141795488718909E-3"/>
                  <c:y val="-2.6640994198283516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1-CFBF-44FE-B9D1-154915E71E42}"/>
                </c:ext>
              </c:extLst>
            </c:dLbl>
            <c:dLbl>
              <c:idx val="2"/>
              <c:layout>
                <c:manualLayout>
                  <c:x val="-1.3105393097658484E-2"/>
                  <c:y val="-2.7037891333920452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2-CFBF-44FE-B9D1-154915E71E42}"/>
                </c:ext>
              </c:extLst>
            </c:dLbl>
            <c:dLbl>
              <c:idx val="3"/>
              <c:layout>
                <c:manualLayout>
                  <c:x val="-4.0237951622745793E-3"/>
                  <c:y val="-4.587550062886415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3-CFBF-44FE-B9D1-154915E71E42}"/>
                </c:ext>
              </c:extLst>
            </c:dLbl>
            <c:numFmt formatCode="0%" sourceLinked="0"/>
            <c:spPr>
              <a:noFill/>
              <a:ln>
                <a:noFill/>
              </a:ln>
              <a:effectLst/>
            </c:spPr>
            <c:txPr>
              <a:bodyPr/>
              <a:lstStyle/>
              <a:p>
                <a:pPr>
                  <a:defRPr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'Older than 30 days'!$M$4:$M$7</c:f>
              <c:strCache>
                <c:ptCount val="4"/>
                <c:pt idx="0">
                  <c:v>Health</c:v>
                </c:pt>
                <c:pt idx="1">
                  <c:v>Education</c:v>
                </c:pt>
                <c:pt idx="2">
                  <c:v>Public Works</c:v>
                </c:pt>
                <c:pt idx="3">
                  <c:v>Others</c:v>
                </c:pt>
              </c:strCache>
            </c:strRef>
          </c:cat>
          <c:val>
            <c:numRef>
              <c:f>'Older than 30 days'!$N$4:$N$7</c:f>
              <c:numCache>
                <c:formatCode>0%</c:formatCode>
                <c:ptCount val="4"/>
                <c:pt idx="0">
                  <c:v>0.89987661429629018</c:v>
                </c:pt>
                <c:pt idx="1">
                  <c:v>5.4766801019988487E-2</c:v>
                </c:pt>
                <c:pt idx="2">
                  <c:v>3.0862877354610511E-2</c:v>
                </c:pt>
                <c:pt idx="3">
                  <c:v>1.4493707329110801E-2</c:v>
                </c:pt>
              </c:numCache>
            </c:numRef>
          </c:val>
          <c:smooth val="0"/>
          <c:extLst>
            <c:ext xmlns:c16="http://schemas.microsoft.com/office/drawing/2014/chart" uri="{C3380CC4-5D6E-409C-BE32-E72D297353CC}">
              <c16:uniqueId val="{00000004-CFBF-44FE-B9D1-154915E71E42}"/>
            </c:ext>
          </c:extLst>
        </c:ser>
        <c:ser>
          <c:idx val="1"/>
          <c:order val="1"/>
          <c:tx>
            <c:strRef>
              <c:f>'Older than 30 days'!$O$3</c:f>
              <c:strCache>
                <c:ptCount val="1"/>
                <c:pt idx="0">
                  <c:v>January 2017</c:v>
                </c:pt>
              </c:strCache>
            </c:strRef>
          </c:tx>
          <c:spPr>
            <a:ln>
              <a:solidFill>
                <a:srgbClr val="FF0000"/>
              </a:solidFill>
            </a:ln>
          </c:spPr>
          <c:marker>
            <c:spPr>
              <a:solidFill>
                <a:srgbClr val="FF0000"/>
              </a:solidFill>
              <a:ln>
                <a:solidFill>
                  <a:srgbClr val="FF0000"/>
                </a:solidFill>
              </a:ln>
            </c:spPr>
          </c:marker>
          <c:dLbls>
            <c:dLbl>
              <c:idx val="0"/>
              <c:layout>
                <c:manualLayout>
                  <c:x val="-3.0077131291869771E-2"/>
                  <c:y val="-2.9233894144145778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5-CFBF-44FE-B9D1-154915E71E42}"/>
                </c:ext>
              </c:extLst>
            </c:dLbl>
            <c:dLbl>
              <c:idx val="1"/>
              <c:layout>
                <c:manualLayout>
                  <c:x val="-5.7539982215518037E-2"/>
                  <c:y val="-5.8353559356570531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6-CFBF-44FE-B9D1-154915E71E42}"/>
                </c:ext>
              </c:extLst>
            </c:dLbl>
            <c:dLbl>
              <c:idx val="2"/>
              <c:layout>
                <c:manualLayout>
                  <c:x val="-4.2864738208000193E-2"/>
                  <c:y val="-2.5959492775141074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7-CFBF-44FE-B9D1-154915E71E42}"/>
                </c:ext>
              </c:extLst>
            </c:dLbl>
            <c:dLbl>
              <c:idx val="3"/>
              <c:layout>
                <c:manualLayout>
                  <c:x val="-3.3642365162938372E-2"/>
                  <c:y val="-3.6752674759980085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8-CFBF-44FE-B9D1-154915E71E42}"/>
                </c:ext>
              </c:extLst>
            </c:dLbl>
            <c:numFmt formatCode="0%" sourceLinked="0"/>
            <c:spPr>
              <a:noFill/>
              <a:ln>
                <a:noFill/>
              </a:ln>
              <a:effectLst/>
            </c:spPr>
            <c:txPr>
              <a:bodyPr/>
              <a:lstStyle/>
              <a:p>
                <a:pPr>
                  <a:defRPr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'Older than 30 days'!$M$4:$M$7</c:f>
              <c:strCache>
                <c:ptCount val="4"/>
                <c:pt idx="0">
                  <c:v>Health</c:v>
                </c:pt>
                <c:pt idx="1">
                  <c:v>Education</c:v>
                </c:pt>
                <c:pt idx="2">
                  <c:v>Public Works</c:v>
                </c:pt>
                <c:pt idx="3">
                  <c:v>Others</c:v>
                </c:pt>
              </c:strCache>
            </c:strRef>
          </c:cat>
          <c:val>
            <c:numRef>
              <c:f>'Older than 30 days'!$O$4:$O$7</c:f>
              <c:numCache>
                <c:formatCode>0%</c:formatCode>
                <c:ptCount val="4"/>
                <c:pt idx="0">
                  <c:v>0.92214820169183587</c:v>
                </c:pt>
                <c:pt idx="1">
                  <c:v>2.5338464844589445E-2</c:v>
                </c:pt>
                <c:pt idx="2">
                  <c:v>3.4618164768398227E-2</c:v>
                </c:pt>
                <c:pt idx="3">
                  <c:v>1.789516869517651E-2</c:v>
                </c:pt>
              </c:numCache>
            </c:numRef>
          </c:val>
          <c:smooth val="0"/>
          <c:extLst>
            <c:ext xmlns:c16="http://schemas.microsoft.com/office/drawing/2014/chart" uri="{C3380CC4-5D6E-409C-BE32-E72D297353CC}">
              <c16:uniqueId val="{00000009-CFBF-44FE-B9D1-154915E71E42}"/>
            </c:ext>
          </c:extLst>
        </c:ser>
        <c:dLbls>
          <c:showLegendKey val="0"/>
          <c:showVal val="0"/>
          <c:showCatName val="0"/>
          <c:showSerName val="0"/>
          <c:showPercent val="0"/>
          <c:showBubbleSize val="0"/>
        </c:dLbls>
        <c:marker val="1"/>
        <c:smooth val="0"/>
        <c:axId val="221966320"/>
        <c:axId val="221967496"/>
      </c:lineChart>
      <c:catAx>
        <c:axId val="221966320"/>
        <c:scaling>
          <c:orientation val="minMax"/>
        </c:scaling>
        <c:delete val="0"/>
        <c:axPos val="b"/>
        <c:numFmt formatCode="General" sourceLinked="1"/>
        <c:majorTickMark val="none"/>
        <c:minorTickMark val="none"/>
        <c:tickLblPos val="nextTo"/>
        <c:txPr>
          <a:bodyPr rot="-2700000"/>
          <a:lstStyle/>
          <a:p>
            <a:pPr>
              <a:defRPr sz="1050" b="1"/>
            </a:pPr>
            <a:endParaRPr lang="en-US"/>
          </a:p>
        </c:txPr>
        <c:crossAx val="221967496"/>
        <c:crosses val="autoZero"/>
        <c:auto val="1"/>
        <c:lblAlgn val="ctr"/>
        <c:lblOffset val="100"/>
        <c:noMultiLvlLbl val="0"/>
      </c:catAx>
      <c:valAx>
        <c:axId val="221967496"/>
        <c:scaling>
          <c:orientation val="minMax"/>
        </c:scaling>
        <c:delete val="0"/>
        <c:axPos val="l"/>
        <c:majorGridlines>
          <c:spPr>
            <a:effectLst>
              <a:outerShdw blurRad="50800" dist="50800" dir="5400000" algn="ctr" rotWithShape="0">
                <a:schemeClr val="bg1">
                  <a:lumMod val="75000"/>
                </a:schemeClr>
              </a:outerShdw>
            </a:effectLst>
          </c:spPr>
        </c:majorGridlines>
        <c:title>
          <c:tx>
            <c:rich>
              <a:bodyPr/>
              <a:lstStyle/>
              <a:p>
                <a:pPr>
                  <a:defRPr/>
                </a:pPr>
                <a:r>
                  <a:rPr lang="en-ZA"/>
                  <a:t> Percentage </a:t>
                </a:r>
                <a:r>
                  <a:rPr lang="en-ZA" sz="1000" b="1" i="0" u="none" strike="noStrike" baseline="0">
                    <a:effectLst/>
                  </a:rPr>
                  <a:t>Contributed</a:t>
                </a:r>
                <a:endParaRPr lang="en-ZA"/>
              </a:p>
            </c:rich>
          </c:tx>
          <c:layout>
            <c:manualLayout>
              <c:xMode val="edge"/>
              <c:yMode val="edge"/>
              <c:x val="6.8130182664523295E-2"/>
              <c:y val="0.3623458201887973"/>
            </c:manualLayout>
          </c:layout>
          <c:overlay val="0"/>
        </c:title>
        <c:numFmt formatCode="0%" sourceLinked="0"/>
        <c:majorTickMark val="none"/>
        <c:minorTickMark val="none"/>
        <c:tickLblPos val="nextTo"/>
        <c:txPr>
          <a:bodyPr/>
          <a:lstStyle/>
          <a:p>
            <a:pPr>
              <a:defRPr sz="1050" b="1"/>
            </a:pPr>
            <a:endParaRPr lang="en-US"/>
          </a:p>
        </c:txPr>
        <c:crossAx val="221966320"/>
        <c:crosses val="autoZero"/>
        <c:crossBetween val="between"/>
      </c:valAx>
      <c:dTable>
        <c:showHorzBorder val="1"/>
        <c:showVertBorder val="1"/>
        <c:showOutline val="1"/>
        <c:showKeys val="1"/>
        <c:txPr>
          <a:bodyPr/>
          <a:lstStyle/>
          <a:p>
            <a:pPr rtl="0">
              <a:defRPr b="1"/>
            </a:pPr>
            <a:endParaRPr lang="en-US"/>
          </a:p>
        </c:txPr>
      </c:dTable>
      <c:spPr>
        <a:solidFill>
          <a:sysClr val="windowText" lastClr="000000"/>
        </a:solidFill>
        <a:effectLst/>
        <a:scene3d>
          <a:camera prst="orthographicFront"/>
          <a:lightRig rig="threePt" dir="t"/>
        </a:scene3d>
        <a:sp3d/>
      </c:spPr>
    </c:plotArea>
    <c:plotVisOnly val="1"/>
    <c:dispBlanksAs val="gap"/>
    <c:showDLblsOverMax val="0"/>
  </c:chart>
  <c:spPr>
    <a:solidFill>
      <a:schemeClr val="tx1"/>
    </a:solidFill>
    <a:scene3d>
      <a:camera prst="orthographicFront"/>
      <a:lightRig rig="threePt" dir="t"/>
    </a:scene3d>
    <a:sp3d>
      <a:bevelT w="152400"/>
    </a:sp3d>
  </c:spPr>
  <c:txPr>
    <a:bodyPr/>
    <a:lstStyle/>
    <a:p>
      <a:pPr>
        <a:defRPr>
          <a:solidFill>
            <a:schemeClr val="bg1"/>
          </a:solidFill>
        </a:defRPr>
      </a:pPr>
      <a:endParaRPr lang="en-US"/>
    </a:p>
  </c:txPr>
  <c:externalData r:id="rId2">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a:pPr>
            <a:r>
              <a:rPr lang="en-ZA" dirty="0" smtClean="0"/>
              <a:t> </a:t>
            </a:r>
            <a:r>
              <a:rPr lang="en-ZA" dirty="0"/>
              <a:t>Provincial</a:t>
            </a:r>
            <a:r>
              <a:rPr lang="en-ZA" baseline="0" dirty="0"/>
              <a:t> Departments</a:t>
            </a:r>
          </a:p>
          <a:p>
            <a:pPr>
              <a:defRPr/>
            </a:pPr>
            <a:r>
              <a:rPr lang="en-ZA" baseline="0" dirty="0"/>
              <a:t>% Number of </a:t>
            </a:r>
            <a:r>
              <a:rPr lang="en-ZA" dirty="0"/>
              <a:t>Invoices Older than 30 Days not</a:t>
            </a:r>
            <a:r>
              <a:rPr lang="en-ZA" baseline="0" dirty="0"/>
              <a:t> </a:t>
            </a:r>
            <a:r>
              <a:rPr lang="en-ZA" dirty="0"/>
              <a:t>Paid</a:t>
            </a:r>
          </a:p>
        </c:rich>
      </c:tx>
      <c:layout>
        <c:manualLayout>
          <c:xMode val="edge"/>
          <c:yMode val="edge"/>
          <c:x val="0.13160656845868071"/>
          <c:y val="1.5961069068701039E-2"/>
        </c:manualLayout>
      </c:layout>
      <c:overlay val="0"/>
    </c:title>
    <c:autoTitleDeleted val="0"/>
    <c:plotArea>
      <c:layout>
        <c:manualLayout>
          <c:layoutTarget val="inner"/>
          <c:xMode val="edge"/>
          <c:yMode val="edge"/>
          <c:x val="0.14615320402022919"/>
          <c:y val="0.20139169223565365"/>
          <c:w val="0.83693622687407976"/>
          <c:h val="0.56420070730595295"/>
        </c:manualLayout>
      </c:layout>
      <c:lineChart>
        <c:grouping val="standard"/>
        <c:varyColors val="0"/>
        <c:ser>
          <c:idx val="0"/>
          <c:order val="0"/>
          <c:tx>
            <c:strRef>
              <c:f>'Older than 30 days'!$N$3</c:f>
              <c:strCache>
                <c:ptCount val="1"/>
                <c:pt idx="0">
                  <c:v>December 2016</c:v>
                </c:pt>
              </c:strCache>
            </c:strRef>
          </c:tx>
          <c:spPr>
            <a:ln>
              <a:solidFill>
                <a:srgbClr val="00B0F0"/>
              </a:solidFill>
            </a:ln>
          </c:spPr>
          <c:marker>
            <c:spPr>
              <a:solidFill>
                <a:srgbClr val="00B0F0"/>
              </a:solidFill>
              <a:ln>
                <a:solidFill>
                  <a:srgbClr val="00B0F0"/>
                </a:solidFill>
              </a:ln>
            </c:spPr>
          </c:marker>
          <c:dLbls>
            <c:dLbl>
              <c:idx val="0"/>
              <c:layout>
                <c:manualLayout>
                  <c:x val="-6.7692625404487936E-2"/>
                  <c:y val="-1.7562698251934329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0-003F-4DE3-84D5-946AF62E4BB5}"/>
                </c:ext>
              </c:extLst>
            </c:dLbl>
            <c:dLbl>
              <c:idx val="1"/>
              <c:layout>
                <c:manualLayout>
                  <c:x val="-8.2141795488718909E-3"/>
                  <c:y val="-2.6640994198283516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1-003F-4DE3-84D5-946AF62E4BB5}"/>
                </c:ext>
              </c:extLst>
            </c:dLbl>
            <c:dLbl>
              <c:idx val="2"/>
              <c:layout>
                <c:manualLayout>
                  <c:x val="-1.3105393097658484E-2"/>
                  <c:y val="-2.7037891333920452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2-003F-4DE3-84D5-946AF62E4BB5}"/>
                </c:ext>
              </c:extLst>
            </c:dLbl>
            <c:dLbl>
              <c:idx val="3"/>
              <c:layout>
                <c:manualLayout>
                  <c:x val="-4.0237951622745793E-3"/>
                  <c:y val="-4.587550062886415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3-003F-4DE3-84D5-946AF62E4BB5}"/>
                </c:ext>
              </c:extLst>
            </c:dLbl>
            <c:numFmt formatCode="0%" sourceLinked="0"/>
            <c:spPr>
              <a:noFill/>
              <a:ln>
                <a:noFill/>
              </a:ln>
              <a:effectLst/>
            </c:spPr>
            <c:txPr>
              <a:bodyPr/>
              <a:lstStyle/>
              <a:p>
                <a:pPr>
                  <a:defRPr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'Older than 30 days'!$M$4:$M$7</c:f>
              <c:strCache>
                <c:ptCount val="4"/>
                <c:pt idx="0">
                  <c:v>Health</c:v>
                </c:pt>
                <c:pt idx="1">
                  <c:v>Education</c:v>
                </c:pt>
                <c:pt idx="2">
                  <c:v>Public Works</c:v>
                </c:pt>
                <c:pt idx="3">
                  <c:v>Others</c:v>
                </c:pt>
              </c:strCache>
            </c:strRef>
          </c:cat>
          <c:val>
            <c:numRef>
              <c:f>'Older than 30 days'!$N$4:$N$7</c:f>
              <c:numCache>
                <c:formatCode>0%</c:formatCode>
                <c:ptCount val="4"/>
                <c:pt idx="0">
                  <c:v>0.89987661429629018</c:v>
                </c:pt>
                <c:pt idx="1">
                  <c:v>5.4766801019988487E-2</c:v>
                </c:pt>
                <c:pt idx="2">
                  <c:v>3.0862877354610511E-2</c:v>
                </c:pt>
                <c:pt idx="3">
                  <c:v>1.4493707329110801E-2</c:v>
                </c:pt>
              </c:numCache>
            </c:numRef>
          </c:val>
          <c:smooth val="0"/>
          <c:extLst>
            <c:ext xmlns:c16="http://schemas.microsoft.com/office/drawing/2014/chart" uri="{C3380CC4-5D6E-409C-BE32-E72D297353CC}">
              <c16:uniqueId val="{00000004-003F-4DE3-84D5-946AF62E4BB5}"/>
            </c:ext>
          </c:extLst>
        </c:ser>
        <c:ser>
          <c:idx val="1"/>
          <c:order val="1"/>
          <c:tx>
            <c:strRef>
              <c:f>'Older than 30 days'!$O$3</c:f>
              <c:strCache>
                <c:ptCount val="1"/>
                <c:pt idx="0">
                  <c:v>January 2017</c:v>
                </c:pt>
              </c:strCache>
            </c:strRef>
          </c:tx>
          <c:spPr>
            <a:ln>
              <a:solidFill>
                <a:srgbClr val="FF0000"/>
              </a:solidFill>
            </a:ln>
          </c:spPr>
          <c:marker>
            <c:spPr>
              <a:solidFill>
                <a:srgbClr val="FF0000"/>
              </a:solidFill>
              <a:ln>
                <a:solidFill>
                  <a:srgbClr val="FF0000"/>
                </a:solidFill>
              </a:ln>
            </c:spPr>
          </c:marker>
          <c:dLbls>
            <c:dLbl>
              <c:idx val="0"/>
              <c:layout>
                <c:manualLayout>
                  <c:x val="-3.0077131291869771E-2"/>
                  <c:y val="-2.9233894144145778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5-003F-4DE3-84D5-946AF62E4BB5}"/>
                </c:ext>
              </c:extLst>
            </c:dLbl>
            <c:dLbl>
              <c:idx val="1"/>
              <c:layout>
                <c:manualLayout>
                  <c:x val="-5.7539982215518037E-2"/>
                  <c:y val="-5.8353559356570531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6-003F-4DE3-84D5-946AF62E4BB5}"/>
                </c:ext>
              </c:extLst>
            </c:dLbl>
            <c:dLbl>
              <c:idx val="2"/>
              <c:layout>
                <c:manualLayout>
                  <c:x val="-4.2864738208000193E-2"/>
                  <c:y val="-2.5959492775141074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7-003F-4DE3-84D5-946AF62E4BB5}"/>
                </c:ext>
              </c:extLst>
            </c:dLbl>
            <c:dLbl>
              <c:idx val="3"/>
              <c:layout>
                <c:manualLayout>
                  <c:x val="-3.3642365162938372E-2"/>
                  <c:y val="-3.6752674759980085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8-003F-4DE3-84D5-946AF62E4BB5}"/>
                </c:ext>
              </c:extLst>
            </c:dLbl>
            <c:numFmt formatCode="0%" sourceLinked="0"/>
            <c:spPr>
              <a:noFill/>
              <a:ln>
                <a:noFill/>
              </a:ln>
              <a:effectLst/>
            </c:spPr>
            <c:txPr>
              <a:bodyPr/>
              <a:lstStyle/>
              <a:p>
                <a:pPr>
                  <a:defRPr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'Older than 30 days'!$M$4:$M$7</c:f>
              <c:strCache>
                <c:ptCount val="4"/>
                <c:pt idx="0">
                  <c:v>Health</c:v>
                </c:pt>
                <c:pt idx="1">
                  <c:v>Education</c:v>
                </c:pt>
                <c:pt idx="2">
                  <c:v>Public Works</c:v>
                </c:pt>
                <c:pt idx="3">
                  <c:v>Others</c:v>
                </c:pt>
              </c:strCache>
            </c:strRef>
          </c:cat>
          <c:val>
            <c:numRef>
              <c:f>'Older than 30 days'!$O$4:$O$7</c:f>
              <c:numCache>
                <c:formatCode>0%</c:formatCode>
                <c:ptCount val="4"/>
                <c:pt idx="0">
                  <c:v>0.92214820169183587</c:v>
                </c:pt>
                <c:pt idx="1">
                  <c:v>2.5338464844589445E-2</c:v>
                </c:pt>
                <c:pt idx="2">
                  <c:v>3.4618164768398227E-2</c:v>
                </c:pt>
                <c:pt idx="3">
                  <c:v>1.789516869517651E-2</c:v>
                </c:pt>
              </c:numCache>
            </c:numRef>
          </c:val>
          <c:smooth val="0"/>
          <c:extLst>
            <c:ext xmlns:c16="http://schemas.microsoft.com/office/drawing/2014/chart" uri="{C3380CC4-5D6E-409C-BE32-E72D297353CC}">
              <c16:uniqueId val="{00000009-003F-4DE3-84D5-946AF62E4BB5}"/>
            </c:ext>
          </c:extLst>
        </c:ser>
        <c:dLbls>
          <c:showLegendKey val="0"/>
          <c:showVal val="0"/>
          <c:showCatName val="0"/>
          <c:showSerName val="0"/>
          <c:showPercent val="0"/>
          <c:showBubbleSize val="0"/>
        </c:dLbls>
        <c:marker val="1"/>
        <c:smooth val="0"/>
        <c:axId val="170275576"/>
        <c:axId val="223680632"/>
      </c:lineChart>
      <c:catAx>
        <c:axId val="170275576"/>
        <c:scaling>
          <c:orientation val="minMax"/>
        </c:scaling>
        <c:delete val="0"/>
        <c:axPos val="b"/>
        <c:numFmt formatCode="General" sourceLinked="1"/>
        <c:majorTickMark val="none"/>
        <c:minorTickMark val="none"/>
        <c:tickLblPos val="nextTo"/>
        <c:txPr>
          <a:bodyPr rot="-2700000"/>
          <a:lstStyle/>
          <a:p>
            <a:pPr>
              <a:defRPr sz="1050" b="1"/>
            </a:pPr>
            <a:endParaRPr lang="en-US"/>
          </a:p>
        </c:txPr>
        <c:crossAx val="223680632"/>
        <c:crosses val="autoZero"/>
        <c:auto val="1"/>
        <c:lblAlgn val="ctr"/>
        <c:lblOffset val="100"/>
        <c:noMultiLvlLbl val="0"/>
      </c:catAx>
      <c:valAx>
        <c:axId val="223680632"/>
        <c:scaling>
          <c:orientation val="minMax"/>
        </c:scaling>
        <c:delete val="0"/>
        <c:axPos val="l"/>
        <c:majorGridlines>
          <c:spPr>
            <a:effectLst>
              <a:outerShdw blurRad="50800" dist="50800" dir="5400000" algn="ctr" rotWithShape="0">
                <a:schemeClr val="bg1">
                  <a:lumMod val="75000"/>
                </a:schemeClr>
              </a:outerShdw>
            </a:effectLst>
          </c:spPr>
        </c:majorGridlines>
        <c:title>
          <c:tx>
            <c:rich>
              <a:bodyPr/>
              <a:lstStyle/>
              <a:p>
                <a:pPr>
                  <a:defRPr/>
                </a:pPr>
                <a:r>
                  <a:rPr lang="en-ZA"/>
                  <a:t> Percentage </a:t>
                </a:r>
                <a:r>
                  <a:rPr lang="en-ZA" sz="1000" b="1" i="0" u="none" strike="noStrike" baseline="0">
                    <a:effectLst/>
                  </a:rPr>
                  <a:t>Contributed</a:t>
                </a:r>
                <a:endParaRPr lang="en-ZA"/>
              </a:p>
            </c:rich>
          </c:tx>
          <c:layout>
            <c:manualLayout>
              <c:xMode val="edge"/>
              <c:yMode val="edge"/>
              <c:x val="6.8130182664523295E-2"/>
              <c:y val="0.3623458201887973"/>
            </c:manualLayout>
          </c:layout>
          <c:overlay val="0"/>
        </c:title>
        <c:numFmt formatCode="0%" sourceLinked="0"/>
        <c:majorTickMark val="none"/>
        <c:minorTickMark val="none"/>
        <c:tickLblPos val="nextTo"/>
        <c:txPr>
          <a:bodyPr/>
          <a:lstStyle/>
          <a:p>
            <a:pPr>
              <a:defRPr sz="1050" b="1"/>
            </a:pPr>
            <a:endParaRPr lang="en-US"/>
          </a:p>
        </c:txPr>
        <c:crossAx val="170275576"/>
        <c:crosses val="autoZero"/>
        <c:crossBetween val="between"/>
      </c:valAx>
      <c:dTable>
        <c:showHorzBorder val="1"/>
        <c:showVertBorder val="1"/>
        <c:showOutline val="1"/>
        <c:showKeys val="1"/>
        <c:txPr>
          <a:bodyPr/>
          <a:lstStyle/>
          <a:p>
            <a:pPr rtl="0">
              <a:defRPr b="1"/>
            </a:pPr>
            <a:endParaRPr lang="en-US"/>
          </a:p>
        </c:txPr>
      </c:dTable>
      <c:spPr>
        <a:solidFill>
          <a:sysClr val="windowText" lastClr="000000"/>
        </a:solidFill>
        <a:effectLst/>
        <a:scene3d>
          <a:camera prst="orthographicFront"/>
          <a:lightRig rig="threePt" dir="t"/>
        </a:scene3d>
        <a:sp3d/>
      </c:spPr>
    </c:plotArea>
    <c:plotVisOnly val="1"/>
    <c:dispBlanksAs val="gap"/>
    <c:showDLblsOverMax val="0"/>
  </c:chart>
  <c:spPr>
    <a:solidFill>
      <a:schemeClr val="tx1"/>
    </a:solidFill>
    <a:scene3d>
      <a:camera prst="orthographicFront"/>
      <a:lightRig rig="threePt" dir="t"/>
    </a:scene3d>
    <a:sp3d>
      <a:bevelT w="152400"/>
    </a:sp3d>
  </c:spPr>
  <c:txPr>
    <a:bodyPr/>
    <a:lstStyle/>
    <a:p>
      <a:pPr>
        <a:defRPr>
          <a:solidFill>
            <a:schemeClr val="bg1"/>
          </a:solidFill>
        </a:defRPr>
      </a:pPr>
      <a:endParaRPr lang="en-US"/>
    </a:p>
  </c:txPr>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lgn="ctr">
              <a:defRPr sz="1400"/>
            </a:pPr>
            <a:r>
              <a:rPr lang="en-US" sz="1400" dirty="0" smtClean="0"/>
              <a:t>National </a:t>
            </a:r>
            <a:r>
              <a:rPr lang="en-US" sz="1400" dirty="0"/>
              <a:t>Departments</a:t>
            </a:r>
          </a:p>
          <a:p>
            <a:pPr algn="ctr">
              <a:defRPr sz="1400"/>
            </a:pPr>
            <a:r>
              <a:rPr lang="en-US" sz="1400" b="1" i="0" u="none" strike="noStrike" baseline="0" dirty="0">
                <a:effectLst/>
              </a:rPr>
              <a:t>Number of Invoices Paid After 30 Days</a:t>
            </a:r>
            <a:endParaRPr lang="en-US" sz="1400" dirty="0"/>
          </a:p>
        </c:rich>
      </c:tx>
      <c:layout>
        <c:manualLayout>
          <c:xMode val="edge"/>
          <c:yMode val="edge"/>
          <c:x val="0.27049126737765028"/>
          <c:y val="3.2396773268661819E-2"/>
        </c:manualLayout>
      </c:layout>
      <c:overlay val="0"/>
      <c:spPr>
        <a:ln>
          <a:noFill/>
        </a:ln>
      </c:spPr>
    </c:title>
    <c:autoTitleDeleted val="0"/>
    <c:view3D>
      <c:rotX val="15"/>
      <c:rotY val="20"/>
      <c:rAngAx val="1"/>
    </c:view3D>
    <c:floor>
      <c:thickness val="0"/>
    </c:floor>
    <c:sideWall>
      <c:thickness val="0"/>
      <c:spPr>
        <a:solidFill>
          <a:schemeClr val="tx1"/>
        </a:solidFill>
      </c:spPr>
    </c:sideWall>
    <c:backWall>
      <c:thickness val="0"/>
      <c:spPr>
        <a:solidFill>
          <a:schemeClr val="tx1"/>
        </a:solidFill>
        <a:scene3d>
          <a:camera prst="orthographicFront"/>
          <a:lightRig rig="threePt" dir="t"/>
        </a:scene3d>
        <a:sp3d prstMaterial="softEdge"/>
      </c:spPr>
    </c:backWall>
    <c:plotArea>
      <c:layout>
        <c:manualLayout>
          <c:layoutTarget val="inner"/>
          <c:xMode val="edge"/>
          <c:yMode val="edge"/>
          <c:x val="0.11644028871391077"/>
          <c:y val="0.1880117926435666"/>
          <c:w val="0.85230971128608912"/>
          <c:h val="0.57420314408150308"/>
        </c:manualLayout>
      </c:layout>
      <c:bar3DChart>
        <c:barDir val="col"/>
        <c:grouping val="clustered"/>
        <c:varyColors val="0"/>
        <c:ser>
          <c:idx val="0"/>
          <c:order val="0"/>
          <c:tx>
            <c:strRef>
              <c:f>'Cluster Tables'!$J$73</c:f>
              <c:strCache>
                <c:ptCount val="1"/>
                <c:pt idx="0">
                  <c:v>2015</c:v>
                </c:pt>
              </c:strCache>
            </c:strRef>
          </c:tx>
          <c:spPr>
            <a:solidFill>
              <a:srgbClr val="FF0000"/>
            </a:solidFill>
            <a:scene3d>
              <a:camera prst="orthographicFront"/>
              <a:lightRig rig="threePt" dir="t"/>
            </a:scene3d>
            <a:sp3d prstMaterial="matte">
              <a:bevelT/>
            </a:sp3d>
          </c:spPr>
          <c:invertIfNegative val="0"/>
          <c:dLbls>
            <c:dLbl>
              <c:idx val="0"/>
              <c:layout>
                <c:manualLayout>
                  <c:x val="1.4672366184512837E-17"/>
                  <c:y val="1.867413632119514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B8D4-4069-88B3-2EC3E99730A7}"/>
                </c:ext>
              </c:extLst>
            </c:dLbl>
            <c:dLbl>
              <c:idx val="1"/>
              <c:layout>
                <c:manualLayout>
                  <c:x val="1.6005853867548747E-3"/>
                  <c:y val="6.5444045154017735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1-B8D4-4069-88B3-2EC3E99730A7}"/>
                </c:ext>
              </c:extLst>
            </c:dLbl>
            <c:dLbl>
              <c:idx val="2"/>
              <c:layout>
                <c:manualLayout>
                  <c:x val="0"/>
                  <c:y val="8.2302850906997762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2-B8D4-4069-88B3-2EC3E99730A7}"/>
                </c:ext>
              </c:extLst>
            </c:dLbl>
            <c:dLbl>
              <c:idx val="3"/>
              <c:layout>
                <c:manualLayout>
                  <c:x val="1.4015108469537438E-3"/>
                  <c:y val="5.0573918917838556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3-B8D4-4069-88B3-2EC3E99730A7}"/>
                </c:ext>
              </c:extLst>
            </c:dLbl>
            <c:dLbl>
              <c:idx val="4"/>
              <c:layout>
                <c:manualLayout>
                  <c:x val="-4.1412721629391688E-3"/>
                  <c:y val="9.7172977143177505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4-B8D4-4069-88B3-2EC3E99730A7}"/>
                </c:ext>
              </c:extLst>
            </c:dLbl>
            <c:dLbl>
              <c:idx val="5"/>
              <c:layout>
                <c:manualLayout>
                  <c:x val="-2.0706360814695844E-3"/>
                  <c:y val="1.0478042579727061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5-B8D4-4069-88B3-2EC3E99730A7}"/>
                </c:ext>
              </c:extLst>
            </c:dLbl>
            <c:dLbl>
              <c:idx val="6"/>
              <c:layout>
                <c:manualLayout>
                  <c:x val="0"/>
                  <c:y val="4.7356055579095479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6-B8D4-4069-88B3-2EC3E99730A7}"/>
                </c:ext>
              </c:extLst>
            </c:dLbl>
            <c:dLbl>
              <c:idx val="7"/>
              <c:layout>
                <c:manualLayout>
                  <c:x val="-1.6304221113933735E-7"/>
                  <c:y val="1.4576071488531616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7-B8D4-4069-88B3-2EC3E99730A7}"/>
                </c:ext>
              </c:extLst>
            </c:dLbl>
            <c:dLbl>
              <c:idx val="8"/>
              <c:layout>
                <c:manualLayout>
                  <c:x val="7.5922445924644057E-17"/>
                  <c:y val="1.1403178289615696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8-B8D4-4069-88B3-2EC3E99730A7}"/>
                </c:ext>
              </c:extLst>
            </c:dLbl>
            <c:dLbl>
              <c:idx val="9"/>
              <c:layout>
                <c:manualLayout>
                  <c:x val="0"/>
                  <c:y val="2.6407465442945884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9-B8D4-4069-88B3-2EC3E99730A7}"/>
                </c:ext>
              </c:extLst>
            </c:dLbl>
            <c:dLbl>
              <c:idx val="10"/>
              <c:layout>
                <c:manualLayout>
                  <c:x val="3.472146928423328E-3"/>
                  <c:y val="6.3797638368122984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A-B8D4-4069-88B3-2EC3E99730A7}"/>
                </c:ext>
              </c:extLst>
            </c:dLbl>
            <c:dLbl>
              <c:idx val="11"/>
              <c:layout>
                <c:manualLayout>
                  <c:x val="2.0706360814695844E-3"/>
                  <c:y val="7.6684081769704919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B-B8D4-4069-88B3-2EC3E99730A7}"/>
                </c:ext>
              </c:extLst>
            </c:dLbl>
            <c:numFmt formatCode="#,##0" sourceLinked="0"/>
            <c:spPr>
              <a:noFill/>
              <a:ln>
                <a:noFill/>
              </a:ln>
              <a:effectLst/>
            </c:spPr>
            <c:txPr>
              <a:bodyPr/>
              <a:lstStyle/>
              <a:p>
                <a:pPr>
                  <a:defRPr sz="1100" b="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'Cluster Tables'!$I$74:$I$85</c:f>
              <c:strCache>
                <c:ptCount val="12"/>
                <c:pt idx="0">
                  <c:v>January</c:v>
                </c:pt>
                <c:pt idx="1">
                  <c:v>February</c:v>
                </c:pt>
                <c:pt idx="2">
                  <c:v>March</c:v>
                </c:pt>
                <c:pt idx="3">
                  <c:v>April</c:v>
                </c:pt>
                <c:pt idx="4">
                  <c:v>May</c:v>
                </c:pt>
                <c:pt idx="5">
                  <c:v>June</c:v>
                </c:pt>
                <c:pt idx="6">
                  <c:v>July</c:v>
                </c:pt>
                <c:pt idx="7">
                  <c:v>August</c:v>
                </c:pt>
                <c:pt idx="8">
                  <c:v>September</c:v>
                </c:pt>
                <c:pt idx="9">
                  <c:v>October</c:v>
                </c:pt>
                <c:pt idx="10">
                  <c:v>November</c:v>
                </c:pt>
                <c:pt idx="11">
                  <c:v>December</c:v>
                </c:pt>
              </c:strCache>
            </c:strRef>
          </c:cat>
          <c:val>
            <c:numRef>
              <c:f>'Cluster Tables'!$J$74:$J$85</c:f>
              <c:numCache>
                <c:formatCode>_ * #,##0_ ;_ * \-#,##0_ ;_ * "-"??_ ;_ @_ </c:formatCode>
                <c:ptCount val="12"/>
                <c:pt idx="1">
                  <c:v>13923</c:v>
                </c:pt>
                <c:pt idx="2">
                  <c:v>16007</c:v>
                </c:pt>
                <c:pt idx="3">
                  <c:v>9793</c:v>
                </c:pt>
                <c:pt idx="4">
                  <c:v>13393</c:v>
                </c:pt>
                <c:pt idx="5">
                  <c:v>13803</c:v>
                </c:pt>
                <c:pt idx="6">
                  <c:v>12979</c:v>
                </c:pt>
                <c:pt idx="7">
                  <c:v>10750</c:v>
                </c:pt>
                <c:pt idx="8">
                  <c:v>13402</c:v>
                </c:pt>
                <c:pt idx="9">
                  <c:v>16024</c:v>
                </c:pt>
                <c:pt idx="10">
                  <c:v>15036</c:v>
                </c:pt>
                <c:pt idx="11">
                  <c:v>13139</c:v>
                </c:pt>
              </c:numCache>
            </c:numRef>
          </c:val>
          <c:extLst>
            <c:ext xmlns:c16="http://schemas.microsoft.com/office/drawing/2014/chart" uri="{C3380CC4-5D6E-409C-BE32-E72D297353CC}">
              <c16:uniqueId val="{0000000C-B8D4-4069-88B3-2EC3E99730A7}"/>
            </c:ext>
          </c:extLst>
        </c:ser>
        <c:ser>
          <c:idx val="1"/>
          <c:order val="1"/>
          <c:tx>
            <c:strRef>
              <c:f>'Cluster Tables'!$K$73</c:f>
              <c:strCache>
                <c:ptCount val="1"/>
                <c:pt idx="0">
                  <c:v>2016</c:v>
                </c:pt>
              </c:strCache>
            </c:strRef>
          </c:tx>
          <c:spPr>
            <a:solidFill>
              <a:srgbClr val="FFC000"/>
            </a:solidFill>
            <a:scene3d>
              <a:camera prst="orthographicFront"/>
              <a:lightRig rig="threePt" dir="t"/>
            </a:scene3d>
            <a:sp3d>
              <a:bevelT/>
            </a:sp3d>
          </c:spPr>
          <c:invertIfNegative val="0"/>
          <c:dLbls>
            <c:dLbl>
              <c:idx val="0"/>
              <c:layout>
                <c:manualLayout>
                  <c:x val="0"/>
                  <c:y val="1.1601796407185628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D-B8D4-4069-88B3-2EC3E99730A7}"/>
                </c:ext>
              </c:extLst>
            </c:dLbl>
            <c:dLbl>
              <c:idx val="1"/>
              <c:layout>
                <c:manualLayout>
                  <c:x val="0"/>
                  <c:y val="9.9161656659977771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E-B8D4-4069-88B3-2EC3E99730A7}"/>
                </c:ext>
              </c:extLst>
            </c:dLbl>
            <c:dLbl>
              <c:idx val="2"/>
              <c:layout>
                <c:manualLayout>
                  <c:x val="1.7359104220005246E-3"/>
                  <c:y val="1.4575821654421464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F-B8D4-4069-88B3-2EC3E99730A7}"/>
                </c:ext>
              </c:extLst>
            </c:dLbl>
            <c:dLbl>
              <c:idx val="3"/>
              <c:layout>
                <c:manualLayout>
                  <c:x val="1.7360734642117019E-3"/>
                  <c:y val="1.0279174628046978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10-B8D4-4069-88B3-2EC3E99730A7}"/>
                </c:ext>
              </c:extLst>
            </c:dLbl>
            <c:dLbl>
              <c:idx val="4"/>
              <c:layout>
                <c:manualLayout>
                  <c:x val="0"/>
                  <c:y val="1.1965055203344978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11-B8D4-4069-88B3-2EC3E99730A7}"/>
                </c:ext>
              </c:extLst>
            </c:dLbl>
            <c:dLbl>
              <c:idx val="5"/>
              <c:layout>
                <c:manualLayout>
                  <c:x val="-6.6912523451584046E-4"/>
                  <c:y val="8.2302850906997762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12-B8D4-4069-88B3-2EC3E99730A7}"/>
                </c:ext>
              </c:extLst>
            </c:dLbl>
            <c:dLbl>
              <c:idx val="6"/>
              <c:layout>
                <c:manualLayout>
                  <c:x val="1.4015108469537438E-3"/>
                  <c:y val="8.7921620044290587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13-B8D4-4069-88B3-2EC3E99730A7}"/>
                </c:ext>
              </c:extLst>
            </c:dLbl>
            <c:dLbl>
              <c:idx val="7"/>
              <c:layout>
                <c:manualLayout>
                  <c:x val="3.472146928423328E-3"/>
                  <c:y val="5.0573918917838556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14-B8D4-4069-88B3-2EC3E99730A7}"/>
                </c:ext>
              </c:extLst>
            </c:dLbl>
            <c:dLbl>
              <c:idx val="8"/>
              <c:layout>
                <c:manualLayout>
                  <c:x val="3.4721469284234039E-3"/>
                  <c:y val="8.7921620044290587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15-B8D4-4069-88B3-2EC3E99730A7}"/>
                </c:ext>
              </c:extLst>
            </c:dLbl>
            <c:dLbl>
              <c:idx val="9"/>
              <c:layout>
                <c:manualLayout>
                  <c:x val="5.5427830098929119E-3"/>
                  <c:y val="6.7432724670818574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16-B8D4-4069-88B3-2EC3E99730A7}"/>
                </c:ext>
              </c:extLst>
            </c:dLbl>
            <c:dLbl>
              <c:idx val="10"/>
              <c:layout>
                <c:manualLayout>
                  <c:x val="0"/>
                  <c:y val="3.9336380643252879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17-B8D4-4069-88B3-2EC3E99730A7}"/>
                </c:ext>
              </c:extLst>
            </c:dLbl>
            <c:dLbl>
              <c:idx val="11"/>
              <c:layout>
                <c:manualLayout>
                  <c:x val="2.0706360814695844E-3"/>
                  <c:y val="1.322621779138652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18-B8D4-4069-88B3-2EC3E99730A7}"/>
                </c:ext>
              </c:extLst>
            </c:dLbl>
            <c:spPr>
              <a:noFill/>
              <a:ln>
                <a:noFill/>
              </a:ln>
              <a:effectLst/>
            </c:spPr>
            <c:txPr>
              <a:bodyPr/>
              <a:lstStyle/>
              <a:p>
                <a:pPr>
                  <a:defRPr sz="1100" b="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'Cluster Tables'!$I$74:$I$85</c:f>
              <c:strCache>
                <c:ptCount val="12"/>
                <c:pt idx="0">
                  <c:v>January</c:v>
                </c:pt>
                <c:pt idx="1">
                  <c:v>February</c:v>
                </c:pt>
                <c:pt idx="2">
                  <c:v>March</c:v>
                </c:pt>
                <c:pt idx="3">
                  <c:v>April</c:v>
                </c:pt>
                <c:pt idx="4">
                  <c:v>May</c:v>
                </c:pt>
                <c:pt idx="5">
                  <c:v>June</c:v>
                </c:pt>
                <c:pt idx="6">
                  <c:v>July</c:v>
                </c:pt>
                <c:pt idx="7">
                  <c:v>August</c:v>
                </c:pt>
                <c:pt idx="8">
                  <c:v>September</c:v>
                </c:pt>
                <c:pt idx="9">
                  <c:v>October</c:v>
                </c:pt>
                <c:pt idx="10">
                  <c:v>November</c:v>
                </c:pt>
                <c:pt idx="11">
                  <c:v>December</c:v>
                </c:pt>
              </c:strCache>
            </c:strRef>
          </c:cat>
          <c:val>
            <c:numRef>
              <c:f>'Cluster Tables'!$K$74:$K$85</c:f>
              <c:numCache>
                <c:formatCode>_ * #,##0_ ;_ * \-#,##0_ ;_ * "-"??_ ;_ @_ </c:formatCode>
                <c:ptCount val="12"/>
                <c:pt idx="0">
                  <c:v>19223</c:v>
                </c:pt>
                <c:pt idx="1">
                  <c:v>16991</c:v>
                </c:pt>
                <c:pt idx="2">
                  <c:v>14741</c:v>
                </c:pt>
                <c:pt idx="3">
                  <c:v>11432</c:v>
                </c:pt>
                <c:pt idx="4">
                  <c:v>20948</c:v>
                </c:pt>
                <c:pt idx="5">
                  <c:v>17739</c:v>
                </c:pt>
                <c:pt idx="6">
                  <c:v>18187</c:v>
                </c:pt>
                <c:pt idx="7">
                  <c:v>11428</c:v>
                </c:pt>
                <c:pt idx="8">
                  <c:v>14889</c:v>
                </c:pt>
                <c:pt idx="9">
                  <c:v>9362</c:v>
                </c:pt>
                <c:pt idx="10">
                  <c:v>11428</c:v>
                </c:pt>
                <c:pt idx="11">
                  <c:v>10626</c:v>
                </c:pt>
              </c:numCache>
            </c:numRef>
          </c:val>
          <c:extLst>
            <c:ext xmlns:c16="http://schemas.microsoft.com/office/drawing/2014/chart" uri="{C3380CC4-5D6E-409C-BE32-E72D297353CC}">
              <c16:uniqueId val="{00000019-B8D4-4069-88B3-2EC3E99730A7}"/>
            </c:ext>
          </c:extLst>
        </c:ser>
        <c:ser>
          <c:idx val="2"/>
          <c:order val="2"/>
          <c:tx>
            <c:strRef>
              <c:f>'Cluster Tables'!$L$73</c:f>
              <c:strCache>
                <c:ptCount val="1"/>
                <c:pt idx="0">
                  <c:v>2017</c:v>
                </c:pt>
              </c:strCache>
            </c:strRef>
          </c:tx>
          <c:spPr>
            <a:solidFill>
              <a:srgbClr val="00B050"/>
            </a:solidFill>
            <a:scene3d>
              <a:camera prst="orthographicFront"/>
              <a:lightRig rig="threePt" dir="t"/>
            </a:scene3d>
            <a:sp3d>
              <a:bevelT/>
            </a:sp3d>
          </c:spPr>
          <c:invertIfNegative val="0"/>
          <c:dLbls>
            <c:dLbl>
              <c:idx val="0"/>
              <c:layout>
                <c:manualLayout>
                  <c:x val="0"/>
                  <c:y val="1.289019091323367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1A-B8D4-4069-88B3-2EC3E99730A7}"/>
                </c:ext>
              </c:extLst>
            </c:dLbl>
            <c:dLbl>
              <c:idx val="1"/>
              <c:layout>
                <c:manualLayout>
                  <c:x val="-3.472222222222222E-3"/>
                  <c:y val="1.867413632119514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B-B8D4-4069-88B3-2EC3E99730A7}"/>
                </c:ext>
              </c:extLst>
            </c:dLbl>
            <c:dLbl>
              <c:idx val="2"/>
              <c:layout>
                <c:manualLayout>
                  <c:x val="8.6805555555555559E-3"/>
                  <c:y val="4.481792717086834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C-B8D4-4069-88B3-2EC3E99730A7}"/>
                </c:ext>
              </c:extLst>
            </c:dLbl>
            <c:spPr>
              <a:noFill/>
              <a:ln>
                <a:noFill/>
              </a:ln>
              <a:effectLst/>
            </c:spPr>
            <c:txPr>
              <a:bodyPr/>
              <a:lstStyle/>
              <a:p>
                <a:pPr>
                  <a:defRPr sz="1100" b="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'Cluster Tables'!$I$74:$I$85</c:f>
              <c:strCache>
                <c:ptCount val="12"/>
                <c:pt idx="0">
                  <c:v>January</c:v>
                </c:pt>
                <c:pt idx="1">
                  <c:v>February</c:v>
                </c:pt>
                <c:pt idx="2">
                  <c:v>March</c:v>
                </c:pt>
                <c:pt idx="3">
                  <c:v>April</c:v>
                </c:pt>
                <c:pt idx="4">
                  <c:v>May</c:v>
                </c:pt>
                <c:pt idx="5">
                  <c:v>June</c:v>
                </c:pt>
                <c:pt idx="6">
                  <c:v>July</c:v>
                </c:pt>
                <c:pt idx="7">
                  <c:v>August</c:v>
                </c:pt>
                <c:pt idx="8">
                  <c:v>September</c:v>
                </c:pt>
                <c:pt idx="9">
                  <c:v>October</c:v>
                </c:pt>
                <c:pt idx="10">
                  <c:v>November</c:v>
                </c:pt>
                <c:pt idx="11">
                  <c:v>December</c:v>
                </c:pt>
              </c:strCache>
            </c:strRef>
          </c:cat>
          <c:val>
            <c:numRef>
              <c:f>'Cluster Tables'!$L$74:$L$85</c:f>
              <c:numCache>
                <c:formatCode>General</c:formatCode>
                <c:ptCount val="12"/>
                <c:pt idx="0" formatCode="_ * #,##0_ ;_ * \-#,##0_ ;_ * &quot;-&quot;??_ ;_ @_ ">
                  <c:v>12531</c:v>
                </c:pt>
              </c:numCache>
            </c:numRef>
          </c:val>
          <c:extLst>
            <c:ext xmlns:c16="http://schemas.microsoft.com/office/drawing/2014/chart" uri="{C3380CC4-5D6E-409C-BE32-E72D297353CC}">
              <c16:uniqueId val="{0000001D-B8D4-4069-88B3-2EC3E99730A7}"/>
            </c:ext>
          </c:extLst>
        </c:ser>
        <c:dLbls>
          <c:showLegendKey val="0"/>
          <c:showVal val="1"/>
          <c:showCatName val="0"/>
          <c:showSerName val="0"/>
          <c:showPercent val="0"/>
          <c:showBubbleSize val="0"/>
        </c:dLbls>
        <c:gapWidth val="150"/>
        <c:shape val="box"/>
        <c:axId val="220280800"/>
        <c:axId val="220281584"/>
        <c:axId val="0"/>
      </c:bar3DChart>
      <c:catAx>
        <c:axId val="220280800"/>
        <c:scaling>
          <c:orientation val="minMax"/>
        </c:scaling>
        <c:delete val="0"/>
        <c:axPos val="b"/>
        <c:numFmt formatCode="General" sourceLinked="1"/>
        <c:majorTickMark val="out"/>
        <c:minorTickMark val="none"/>
        <c:tickLblPos val="nextTo"/>
        <c:txPr>
          <a:bodyPr rot="-2700000"/>
          <a:lstStyle/>
          <a:p>
            <a:pPr>
              <a:defRPr sz="1100" b="0"/>
            </a:pPr>
            <a:endParaRPr lang="en-US"/>
          </a:p>
        </c:txPr>
        <c:crossAx val="220281584"/>
        <c:crosses val="autoZero"/>
        <c:auto val="1"/>
        <c:lblAlgn val="ctr"/>
        <c:lblOffset val="100"/>
        <c:noMultiLvlLbl val="0"/>
      </c:catAx>
      <c:valAx>
        <c:axId val="220281584"/>
        <c:scaling>
          <c:orientation val="minMax"/>
        </c:scaling>
        <c:delete val="0"/>
        <c:axPos val="l"/>
        <c:majorGridlines>
          <c:spPr>
            <a:effectLst>
              <a:outerShdw blurRad="50800" dist="50800" dir="5400000" algn="ctr" rotWithShape="0">
                <a:schemeClr val="bg1">
                  <a:lumMod val="75000"/>
                </a:schemeClr>
              </a:outerShdw>
            </a:effectLst>
          </c:spPr>
        </c:majorGridlines>
        <c:numFmt formatCode="_ * #,##0_ ;_ * \-#,##0_ ;_ * &quot;-&quot;??_ ;_ @_ " sourceLinked="1"/>
        <c:majorTickMark val="out"/>
        <c:minorTickMark val="none"/>
        <c:tickLblPos val="nextTo"/>
        <c:txPr>
          <a:bodyPr/>
          <a:lstStyle/>
          <a:p>
            <a:pPr>
              <a:defRPr sz="1050" b="1"/>
            </a:pPr>
            <a:endParaRPr lang="en-US"/>
          </a:p>
        </c:txPr>
        <c:crossAx val="220280800"/>
        <c:crosses val="autoZero"/>
        <c:crossBetween val="between"/>
      </c:valAx>
      <c:spPr>
        <a:solidFill>
          <a:schemeClr val="tx1"/>
        </a:solidFill>
        <a:scene3d>
          <a:camera prst="orthographicFront"/>
          <a:lightRig rig="threePt" dir="t"/>
        </a:scene3d>
        <a:sp3d/>
      </c:spPr>
    </c:plotArea>
    <c:legend>
      <c:legendPos val="b"/>
      <c:legendEntry>
        <c:idx val="0"/>
        <c:delete val="1"/>
      </c:legendEntry>
      <c:layout>
        <c:manualLayout>
          <c:xMode val="edge"/>
          <c:yMode val="edge"/>
          <c:x val="0.38241257146751523"/>
          <c:y val="0.907662798311763"/>
          <c:w val="0.23806119332876924"/>
          <c:h val="6.7536557930258714E-2"/>
        </c:manualLayout>
      </c:layout>
      <c:overlay val="0"/>
      <c:txPr>
        <a:bodyPr/>
        <a:lstStyle/>
        <a:p>
          <a:pPr>
            <a:defRPr sz="1000" b="1"/>
          </a:pPr>
          <a:endParaRPr lang="en-US"/>
        </a:p>
      </c:txPr>
    </c:legend>
    <c:plotVisOnly val="1"/>
    <c:dispBlanksAs val="gap"/>
    <c:showDLblsOverMax val="0"/>
  </c:chart>
  <c:spPr>
    <a:solidFill>
      <a:schemeClr val="tx1"/>
    </a:solidFill>
    <a:scene3d>
      <a:camera prst="orthographicFront"/>
      <a:lightRig rig="threePt" dir="t"/>
    </a:scene3d>
    <a:sp3d>
      <a:bevelT w="152400" h="152400"/>
      <a:bevelB w="152400" h="152400" prst="angle"/>
    </a:sp3d>
  </c:spPr>
  <c:txPr>
    <a:bodyPr/>
    <a:lstStyle/>
    <a:p>
      <a:pPr>
        <a:defRPr>
          <a:solidFill>
            <a:schemeClr val="bg1"/>
          </a:solidFill>
        </a:defRPr>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lgn="ctr">
              <a:defRPr sz="1400"/>
            </a:pPr>
            <a:r>
              <a:rPr lang="en-US" sz="1400" dirty="0" smtClean="0"/>
              <a:t>National </a:t>
            </a:r>
            <a:r>
              <a:rPr lang="en-US" sz="1400" dirty="0"/>
              <a:t>Departments</a:t>
            </a:r>
          </a:p>
          <a:p>
            <a:pPr algn="ctr">
              <a:defRPr sz="1400"/>
            </a:pPr>
            <a:r>
              <a:rPr lang="en-US" sz="1400" b="1" i="0" u="none" strike="noStrike" baseline="0" dirty="0">
                <a:effectLst/>
              </a:rPr>
              <a:t>Rand Value of Invoices Paid After 30 Days</a:t>
            </a:r>
            <a:endParaRPr lang="en-US" sz="1400" dirty="0"/>
          </a:p>
        </c:rich>
      </c:tx>
      <c:layout>
        <c:manualLayout>
          <c:xMode val="edge"/>
          <c:yMode val="edge"/>
          <c:x val="0.25496304410249399"/>
          <c:y val="2.1520288041316709E-2"/>
        </c:manualLayout>
      </c:layout>
      <c:overlay val="0"/>
      <c:spPr>
        <a:noFill/>
        <a:ln>
          <a:noFill/>
        </a:ln>
      </c:spPr>
    </c:title>
    <c:autoTitleDeleted val="0"/>
    <c:view3D>
      <c:rotX val="15"/>
      <c:rotY val="20"/>
      <c:rAngAx val="1"/>
    </c:view3D>
    <c:floor>
      <c:thickness val="0"/>
    </c:floor>
    <c:sideWall>
      <c:thickness val="0"/>
    </c:sideWall>
    <c:backWall>
      <c:thickness val="0"/>
      <c:spPr>
        <a:scene3d>
          <a:camera prst="orthographicFront"/>
          <a:lightRig rig="threePt" dir="t"/>
        </a:scene3d>
        <a:sp3d prstMaterial="softEdge"/>
      </c:spPr>
    </c:backWall>
    <c:plotArea>
      <c:layout>
        <c:manualLayout>
          <c:layoutTarget val="inner"/>
          <c:xMode val="edge"/>
          <c:yMode val="edge"/>
          <c:x val="0.13094892049641238"/>
          <c:y val="0.19340592501504059"/>
          <c:w val="0.89571255331207711"/>
          <c:h val="0.62122242276390516"/>
        </c:manualLayout>
      </c:layout>
      <c:bar3DChart>
        <c:barDir val="col"/>
        <c:grouping val="clustered"/>
        <c:varyColors val="0"/>
        <c:ser>
          <c:idx val="0"/>
          <c:order val="0"/>
          <c:tx>
            <c:strRef>
              <c:f>'Cluster Tables'!$C$73</c:f>
              <c:strCache>
                <c:ptCount val="1"/>
                <c:pt idx="0">
                  <c:v>2015</c:v>
                </c:pt>
              </c:strCache>
            </c:strRef>
          </c:tx>
          <c:spPr>
            <a:solidFill>
              <a:srgbClr val="FF0000"/>
            </a:solidFill>
            <a:scene3d>
              <a:camera prst="orthographicFront"/>
              <a:lightRig rig="threePt" dir="t"/>
            </a:scene3d>
            <a:sp3d prstMaterial="matte">
              <a:bevelT/>
            </a:sp3d>
          </c:spPr>
          <c:invertIfNegative val="0"/>
          <c:dLbls>
            <c:dLbl>
              <c:idx val="1"/>
              <c:layout>
                <c:manualLayout>
                  <c:x val="-4.0951935809291672E-3"/>
                  <c:y val="8.9045696568725748E-3"/>
                </c:manualLayout>
              </c:layout>
              <c:tx>
                <c:rich>
                  <a:bodyPr/>
                  <a:lstStyle/>
                  <a:p>
                    <a:r>
                      <a:rPr lang="en-US" b="1"/>
                      <a:t> R 378m</a:t>
                    </a:r>
                    <a:endParaRPr lang="en-US"/>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0-D0D1-4C86-8142-197784569F24}"/>
                </c:ext>
              </c:extLst>
            </c:dLbl>
            <c:dLbl>
              <c:idx val="2"/>
              <c:layout>
                <c:manualLayout>
                  <c:x val="3.7538840839958004E-17"/>
                  <c:y val="2.9681898856241916E-3"/>
                </c:manualLayout>
              </c:layout>
              <c:tx>
                <c:rich>
                  <a:bodyPr/>
                  <a:lstStyle/>
                  <a:p>
                    <a:r>
                      <a:rPr lang="en-US" b="1"/>
                      <a:t> R 377m</a:t>
                    </a:r>
                    <a:endParaRPr lang="en-US"/>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1-D0D1-4C86-8142-197784569F24}"/>
                </c:ext>
              </c:extLst>
            </c:dLbl>
            <c:dLbl>
              <c:idx val="3"/>
              <c:layout/>
              <c:tx>
                <c:rich>
                  <a:bodyPr/>
                  <a:lstStyle/>
                  <a:p>
                    <a:r>
                      <a:rPr lang="en-US" b="1"/>
                      <a:t> R 255m</a:t>
                    </a:r>
                    <a:endParaRPr lang="en-US"/>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2-D0D1-4C86-8142-197784569F24}"/>
                </c:ext>
              </c:extLst>
            </c:dLbl>
            <c:dLbl>
              <c:idx val="4"/>
              <c:layout>
                <c:manualLayout>
                  <c:x val="0"/>
                  <c:y val="8.9045696568725748E-3"/>
                </c:manualLayout>
              </c:layout>
              <c:tx>
                <c:rich>
                  <a:bodyPr/>
                  <a:lstStyle/>
                  <a:p>
                    <a:r>
                      <a:rPr lang="en-US" b="1"/>
                      <a:t> R 234m</a:t>
                    </a:r>
                    <a:endParaRPr lang="en-US"/>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3-D0D1-4C86-8142-197784569F24}"/>
                </c:ext>
              </c:extLst>
            </c:dLbl>
            <c:dLbl>
              <c:idx val="5"/>
              <c:layout>
                <c:manualLayout>
                  <c:x val="0"/>
                  <c:y val="1.4840949428120958E-2"/>
                </c:manualLayout>
              </c:layout>
              <c:tx>
                <c:rich>
                  <a:bodyPr/>
                  <a:lstStyle/>
                  <a:p>
                    <a:r>
                      <a:rPr lang="en-US" b="1"/>
                      <a:t> R 224m</a:t>
                    </a:r>
                    <a:endParaRPr lang="en-US"/>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4-D0D1-4C86-8142-197784569F24}"/>
                </c:ext>
              </c:extLst>
            </c:dLbl>
            <c:dLbl>
              <c:idx val="6"/>
              <c:layout/>
              <c:tx>
                <c:rich>
                  <a:bodyPr/>
                  <a:lstStyle/>
                  <a:p>
                    <a:r>
                      <a:rPr lang="en-US" b="1"/>
                      <a:t> R 292m</a:t>
                    </a:r>
                    <a:endParaRPr lang="en-US"/>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5-D0D1-4C86-8142-197784569F24}"/>
                </c:ext>
              </c:extLst>
            </c:dLbl>
            <c:dLbl>
              <c:idx val="7"/>
              <c:layout/>
              <c:tx>
                <c:rich>
                  <a:bodyPr/>
                  <a:lstStyle/>
                  <a:p>
                    <a:r>
                      <a:rPr lang="en-US" b="1"/>
                      <a:t> R 378m</a:t>
                    </a:r>
                    <a:endParaRPr lang="en-US"/>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6-D0D1-4C86-8142-197784569F24}"/>
                </c:ext>
              </c:extLst>
            </c:dLbl>
            <c:dLbl>
              <c:idx val="8"/>
              <c:layout>
                <c:manualLayout>
                  <c:x val="8.1903871618583344E-3"/>
                  <c:y val="-5.936613486987409E-3"/>
                </c:manualLayout>
              </c:layout>
              <c:tx>
                <c:rich>
                  <a:bodyPr/>
                  <a:lstStyle/>
                  <a:p>
                    <a:r>
                      <a:rPr lang="en-US" b="1"/>
                      <a:t> R 215m</a:t>
                    </a:r>
                    <a:endParaRPr lang="en-US"/>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7-D0D1-4C86-8142-197784569F24}"/>
                </c:ext>
              </c:extLst>
            </c:dLbl>
            <c:dLbl>
              <c:idx val="9"/>
              <c:layout/>
              <c:tx>
                <c:rich>
                  <a:bodyPr/>
                  <a:lstStyle/>
                  <a:p>
                    <a:r>
                      <a:rPr lang="en-US" b="1"/>
                      <a:t> R 455m</a:t>
                    </a:r>
                    <a:endParaRPr lang="en-US"/>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8-D0D1-4C86-8142-197784569F24}"/>
                </c:ext>
              </c:extLst>
            </c:dLbl>
            <c:dLbl>
              <c:idx val="10"/>
              <c:layout/>
              <c:tx>
                <c:rich>
                  <a:bodyPr/>
                  <a:lstStyle/>
                  <a:p>
                    <a:r>
                      <a:rPr lang="en-US" b="1"/>
                      <a:t> R 353m</a:t>
                    </a:r>
                    <a:endParaRPr lang="en-US"/>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9-D0D1-4C86-8142-197784569F24}"/>
                </c:ext>
              </c:extLst>
            </c:dLbl>
            <c:dLbl>
              <c:idx val="11"/>
              <c:layout/>
              <c:tx>
                <c:rich>
                  <a:bodyPr/>
                  <a:lstStyle/>
                  <a:p>
                    <a:r>
                      <a:rPr lang="en-US" b="1"/>
                      <a:t> R 147m</a:t>
                    </a:r>
                    <a:endParaRPr lang="en-US"/>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A-D0D1-4C86-8142-197784569F24}"/>
                </c:ext>
              </c:extLst>
            </c:dLbl>
            <c:spPr>
              <a:noFill/>
              <a:ln>
                <a:noFill/>
              </a:ln>
              <a:effectLst/>
            </c:spPr>
            <c:txPr>
              <a:bodyPr/>
              <a:lstStyle/>
              <a:p>
                <a:pPr>
                  <a:defRPr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'Cluster Tables'!$B$74:$B$85</c:f>
              <c:strCache>
                <c:ptCount val="12"/>
                <c:pt idx="0">
                  <c:v>January</c:v>
                </c:pt>
                <c:pt idx="1">
                  <c:v>February</c:v>
                </c:pt>
                <c:pt idx="2">
                  <c:v>March</c:v>
                </c:pt>
                <c:pt idx="3">
                  <c:v>April</c:v>
                </c:pt>
                <c:pt idx="4">
                  <c:v>May</c:v>
                </c:pt>
                <c:pt idx="5">
                  <c:v>June</c:v>
                </c:pt>
                <c:pt idx="6">
                  <c:v>July</c:v>
                </c:pt>
                <c:pt idx="7">
                  <c:v>August</c:v>
                </c:pt>
                <c:pt idx="8">
                  <c:v>September</c:v>
                </c:pt>
                <c:pt idx="9">
                  <c:v>October</c:v>
                </c:pt>
                <c:pt idx="10">
                  <c:v>November</c:v>
                </c:pt>
                <c:pt idx="11">
                  <c:v>December</c:v>
                </c:pt>
              </c:strCache>
            </c:strRef>
          </c:cat>
          <c:val>
            <c:numRef>
              <c:f>'Cluster Tables'!$C$74:$C$85</c:f>
              <c:numCache>
                <c:formatCode>_ "R"\ * #,##0_ ;_ "R"\ * \-#,##0_ ;_ "R"\ * "-"??_ ;_ @_ </c:formatCode>
                <c:ptCount val="12"/>
                <c:pt idx="1">
                  <c:v>378259325.04999995</c:v>
                </c:pt>
                <c:pt idx="2">
                  <c:v>377177796.62</c:v>
                </c:pt>
                <c:pt idx="3">
                  <c:v>255443066.13999999</c:v>
                </c:pt>
                <c:pt idx="4">
                  <c:v>233612924.98999998</c:v>
                </c:pt>
                <c:pt idx="5">
                  <c:v>223533811.35999998</c:v>
                </c:pt>
                <c:pt idx="6">
                  <c:v>291999900.45000005</c:v>
                </c:pt>
                <c:pt idx="7">
                  <c:v>377652670.5</c:v>
                </c:pt>
                <c:pt idx="8">
                  <c:v>214808165.64999998</c:v>
                </c:pt>
                <c:pt idx="9">
                  <c:v>454941372.43000001</c:v>
                </c:pt>
                <c:pt idx="10">
                  <c:v>353358260.99000001</c:v>
                </c:pt>
                <c:pt idx="11">
                  <c:v>146591702.34999999</c:v>
                </c:pt>
              </c:numCache>
            </c:numRef>
          </c:val>
          <c:extLst>
            <c:ext xmlns:c16="http://schemas.microsoft.com/office/drawing/2014/chart" uri="{C3380CC4-5D6E-409C-BE32-E72D297353CC}">
              <c16:uniqueId val="{0000000B-D0D1-4C86-8142-197784569F24}"/>
            </c:ext>
          </c:extLst>
        </c:ser>
        <c:ser>
          <c:idx val="1"/>
          <c:order val="1"/>
          <c:tx>
            <c:strRef>
              <c:f>'Cluster Tables'!$D$73</c:f>
              <c:strCache>
                <c:ptCount val="1"/>
                <c:pt idx="0">
                  <c:v>2016</c:v>
                </c:pt>
              </c:strCache>
            </c:strRef>
          </c:tx>
          <c:spPr>
            <a:solidFill>
              <a:srgbClr val="FFC000"/>
            </a:solidFill>
            <a:scene3d>
              <a:camera prst="orthographicFront"/>
              <a:lightRig rig="threePt" dir="t"/>
            </a:scene3d>
            <a:sp3d>
              <a:bevelT w="165100" prst="coolSlant"/>
            </a:sp3d>
          </c:spPr>
          <c:invertIfNegative val="0"/>
          <c:dLbls>
            <c:dLbl>
              <c:idx val="0"/>
              <c:layout>
                <c:manualLayout>
                  <c:x val="4.0951935809291672E-3"/>
                  <c:y val="5.9363797712483832E-3"/>
                </c:manualLayout>
              </c:layout>
              <c:tx>
                <c:rich>
                  <a:bodyPr/>
                  <a:lstStyle/>
                  <a:p>
                    <a:r>
                      <a:rPr lang="en-US" b="1"/>
                      <a:t> R 587m</a:t>
                    </a:r>
                    <a:endParaRPr lang="en-US"/>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C-D0D1-4C86-8142-197784569F24}"/>
                </c:ext>
              </c:extLst>
            </c:dLbl>
            <c:dLbl>
              <c:idx val="1"/>
              <c:layout/>
              <c:tx>
                <c:rich>
                  <a:bodyPr/>
                  <a:lstStyle/>
                  <a:p>
                    <a:r>
                      <a:rPr lang="en-US" b="1"/>
                      <a:t> R 269m</a:t>
                    </a:r>
                    <a:endParaRPr lang="en-US"/>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D-D0D1-4C86-8142-197784569F24}"/>
                </c:ext>
              </c:extLst>
            </c:dLbl>
            <c:dLbl>
              <c:idx val="2"/>
              <c:layout/>
              <c:tx>
                <c:rich>
                  <a:bodyPr/>
                  <a:lstStyle/>
                  <a:p>
                    <a:r>
                      <a:rPr lang="en-US" b="1"/>
                      <a:t> R 503m</a:t>
                    </a:r>
                    <a:endParaRPr lang="en-US"/>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E-D0D1-4C86-8142-197784569F24}"/>
                </c:ext>
              </c:extLst>
            </c:dLbl>
            <c:dLbl>
              <c:idx val="3"/>
              <c:layout/>
              <c:tx>
                <c:rich>
                  <a:bodyPr/>
                  <a:lstStyle/>
                  <a:p>
                    <a:r>
                      <a:rPr lang="en-US" b="1"/>
                      <a:t> R 335m</a:t>
                    </a:r>
                    <a:endParaRPr lang="en-US"/>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F-D0D1-4C86-8142-197784569F24}"/>
                </c:ext>
              </c:extLst>
            </c:dLbl>
            <c:dLbl>
              <c:idx val="4"/>
              <c:layout/>
              <c:tx>
                <c:rich>
                  <a:bodyPr/>
                  <a:lstStyle/>
                  <a:p>
                    <a:r>
                      <a:rPr lang="en-US" b="1"/>
                      <a:t> R 305m</a:t>
                    </a:r>
                    <a:endParaRPr lang="en-US"/>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10-D0D1-4C86-8142-197784569F24}"/>
                </c:ext>
              </c:extLst>
            </c:dLbl>
            <c:dLbl>
              <c:idx val="5"/>
              <c:layout/>
              <c:tx>
                <c:rich>
                  <a:bodyPr/>
                  <a:lstStyle/>
                  <a:p>
                    <a:r>
                      <a:rPr lang="en-US" b="1"/>
                      <a:t> R 354</a:t>
                    </a:r>
                    <a:endParaRPr lang="en-US"/>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11-D0D1-4C86-8142-197784569F24}"/>
                </c:ext>
              </c:extLst>
            </c:dLbl>
            <c:dLbl>
              <c:idx val="6"/>
              <c:layout>
                <c:manualLayout>
                  <c:x val="-4.0951935809291672E-3"/>
                  <c:y val="8.9045696568725748E-3"/>
                </c:manualLayout>
              </c:layout>
              <c:tx>
                <c:rich>
                  <a:bodyPr/>
                  <a:lstStyle/>
                  <a:p>
                    <a:r>
                      <a:rPr lang="en-US" b="1"/>
                      <a:t>R 208m</a:t>
                    </a:r>
                    <a:endParaRPr lang="en-US"/>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12-D0D1-4C86-8142-197784569F24}"/>
                </c:ext>
              </c:extLst>
            </c:dLbl>
            <c:dLbl>
              <c:idx val="7"/>
              <c:layout>
                <c:manualLayout>
                  <c:x val="0"/>
                  <c:y val="8.9045696568725748E-3"/>
                </c:manualLayout>
              </c:layout>
              <c:tx>
                <c:rich>
                  <a:bodyPr/>
                  <a:lstStyle/>
                  <a:p>
                    <a:r>
                      <a:rPr lang="en-US" b="1"/>
                      <a:t>R 213m</a:t>
                    </a:r>
                    <a:endParaRPr lang="en-US"/>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13-D0D1-4C86-8142-197784569F24}"/>
                </c:ext>
              </c:extLst>
            </c:dLbl>
            <c:dLbl>
              <c:idx val="8"/>
              <c:layout>
                <c:manualLayout>
                  <c:x val="2.0475967904645836E-3"/>
                  <c:y val="2.0777329199369341E-2"/>
                </c:manualLayout>
              </c:layout>
              <c:tx>
                <c:rich>
                  <a:bodyPr/>
                  <a:lstStyle/>
                  <a:p>
                    <a:r>
                      <a:rPr lang="en-US" b="1"/>
                      <a:t>R 202m</a:t>
                    </a:r>
                    <a:endParaRPr lang="en-US"/>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14-D0D1-4C86-8142-197784569F24}"/>
                </c:ext>
              </c:extLst>
            </c:dLbl>
            <c:dLbl>
              <c:idx val="9"/>
              <c:layout/>
              <c:tx>
                <c:rich>
                  <a:bodyPr/>
                  <a:lstStyle/>
                  <a:p>
                    <a:r>
                      <a:rPr lang="en-US" b="1"/>
                      <a:t> R 147m</a:t>
                    </a:r>
                    <a:endParaRPr lang="en-US"/>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15-D0D1-4C86-8142-197784569F24}"/>
                </c:ext>
              </c:extLst>
            </c:dLbl>
            <c:dLbl>
              <c:idx val="10"/>
              <c:layout>
                <c:manualLayout>
                  <c:x val="4.0951935809291672E-3"/>
                  <c:y val="2.9681898856241916E-3"/>
                </c:manualLayout>
              </c:layout>
              <c:tx>
                <c:rich>
                  <a:bodyPr/>
                  <a:lstStyle/>
                  <a:p>
                    <a:r>
                      <a:rPr lang="en-US" b="1"/>
                      <a:t> R 181m</a:t>
                    </a:r>
                    <a:endParaRPr lang="en-US"/>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16-D0D1-4C86-8142-197784569F24}"/>
                </c:ext>
              </c:extLst>
            </c:dLbl>
            <c:dLbl>
              <c:idx val="11"/>
              <c:layout/>
              <c:tx>
                <c:rich>
                  <a:bodyPr/>
                  <a:lstStyle/>
                  <a:p>
                    <a:r>
                      <a:rPr lang="en-US" b="1"/>
                      <a:t> R 217m</a:t>
                    </a:r>
                    <a:endParaRPr lang="en-US"/>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17-D0D1-4C86-8142-197784569F24}"/>
                </c:ext>
              </c:extLst>
            </c:dLbl>
            <c:numFmt formatCode="_ * #,##0_ ;_ * \-#,##0_ ;_ * &quot;-&quot;??_ ;_ @_ " sourceLinked="0"/>
            <c:spPr>
              <a:noFill/>
              <a:ln>
                <a:noFill/>
              </a:ln>
              <a:effectLst/>
            </c:spPr>
            <c:txPr>
              <a:bodyPr/>
              <a:lstStyle/>
              <a:p>
                <a:pPr>
                  <a:defRPr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'Cluster Tables'!$B$74:$B$85</c:f>
              <c:strCache>
                <c:ptCount val="12"/>
                <c:pt idx="0">
                  <c:v>January</c:v>
                </c:pt>
                <c:pt idx="1">
                  <c:v>February</c:v>
                </c:pt>
                <c:pt idx="2">
                  <c:v>March</c:v>
                </c:pt>
                <c:pt idx="3">
                  <c:v>April</c:v>
                </c:pt>
                <c:pt idx="4">
                  <c:v>May</c:v>
                </c:pt>
                <c:pt idx="5">
                  <c:v>June</c:v>
                </c:pt>
                <c:pt idx="6">
                  <c:v>July</c:v>
                </c:pt>
                <c:pt idx="7">
                  <c:v>August</c:v>
                </c:pt>
                <c:pt idx="8">
                  <c:v>September</c:v>
                </c:pt>
                <c:pt idx="9">
                  <c:v>October</c:v>
                </c:pt>
                <c:pt idx="10">
                  <c:v>November</c:v>
                </c:pt>
                <c:pt idx="11">
                  <c:v>December</c:v>
                </c:pt>
              </c:strCache>
            </c:strRef>
          </c:cat>
          <c:val>
            <c:numRef>
              <c:f>'Cluster Tables'!$D$74:$D$85</c:f>
              <c:numCache>
                <c:formatCode>_ "R"\ * #,##0_ ;_ "R"\ * \-#,##0_ ;_ "R"\ * "-"??_ ;_ @_ </c:formatCode>
                <c:ptCount val="12"/>
                <c:pt idx="0">
                  <c:v>586516770</c:v>
                </c:pt>
                <c:pt idx="1">
                  <c:v>269408536</c:v>
                </c:pt>
                <c:pt idx="2">
                  <c:v>502852739.28999996</c:v>
                </c:pt>
                <c:pt idx="3">
                  <c:v>335254866.75</c:v>
                </c:pt>
                <c:pt idx="4">
                  <c:v>305158184.96000004</c:v>
                </c:pt>
                <c:pt idx="5">
                  <c:v>353947512.61000001</c:v>
                </c:pt>
                <c:pt idx="6">
                  <c:v>207853626.34</c:v>
                </c:pt>
                <c:pt idx="7">
                  <c:v>213208593.47999999</c:v>
                </c:pt>
                <c:pt idx="8">
                  <c:v>201735301.14999998</c:v>
                </c:pt>
                <c:pt idx="9">
                  <c:v>147311233.97000003</c:v>
                </c:pt>
                <c:pt idx="10">
                  <c:v>181073655.63999999</c:v>
                </c:pt>
                <c:pt idx="11">
                  <c:v>216600535.52000001</c:v>
                </c:pt>
              </c:numCache>
            </c:numRef>
          </c:val>
          <c:extLst>
            <c:ext xmlns:c16="http://schemas.microsoft.com/office/drawing/2014/chart" uri="{C3380CC4-5D6E-409C-BE32-E72D297353CC}">
              <c16:uniqueId val="{00000018-D0D1-4C86-8142-197784569F24}"/>
            </c:ext>
          </c:extLst>
        </c:ser>
        <c:ser>
          <c:idx val="2"/>
          <c:order val="2"/>
          <c:tx>
            <c:strRef>
              <c:f>'Cluster Tables'!$E$73</c:f>
              <c:strCache>
                <c:ptCount val="1"/>
                <c:pt idx="0">
                  <c:v>2017</c:v>
                </c:pt>
              </c:strCache>
            </c:strRef>
          </c:tx>
          <c:spPr>
            <a:solidFill>
              <a:srgbClr val="00B050"/>
            </a:solidFill>
            <a:scene3d>
              <a:camera prst="orthographicFront"/>
              <a:lightRig rig="threePt" dir="t"/>
            </a:scene3d>
            <a:sp3d>
              <a:bevelT/>
            </a:sp3d>
          </c:spPr>
          <c:invertIfNegative val="0"/>
          <c:dLbls>
            <c:dLbl>
              <c:idx val="0"/>
              <c:layout>
                <c:manualLayout>
                  <c:x val="1.5934916599347058E-17"/>
                  <c:y val="-6.7170445004197535E-3"/>
                </c:manualLayout>
              </c:layout>
              <c:tx>
                <c:rich>
                  <a:bodyPr/>
                  <a:lstStyle/>
                  <a:p>
                    <a:r>
                      <a:rPr lang="en-US" b="1"/>
                      <a:t> R 186m</a:t>
                    </a:r>
                    <a:endParaRPr lang="en-US"/>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19-D0D1-4C86-8142-197784569F24}"/>
                </c:ext>
              </c:extLst>
            </c:dLbl>
            <c:dLbl>
              <c:idx val="1"/>
              <c:layout>
                <c:manualLayout>
                  <c:x val="0"/>
                  <c:y val="2.350965575146941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A-D0D1-4C86-8142-197784569F24}"/>
                </c:ext>
              </c:extLst>
            </c:dLbl>
            <c:spPr>
              <a:noFill/>
              <a:ln>
                <a:noFill/>
              </a:ln>
              <a:effectLst/>
            </c:spPr>
            <c:txPr>
              <a:bodyPr/>
              <a:lstStyle/>
              <a:p>
                <a:pPr>
                  <a:defRPr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'Cluster Tables'!$B$74:$B$85</c:f>
              <c:strCache>
                <c:ptCount val="12"/>
                <c:pt idx="0">
                  <c:v>January</c:v>
                </c:pt>
                <c:pt idx="1">
                  <c:v>February</c:v>
                </c:pt>
                <c:pt idx="2">
                  <c:v>March</c:v>
                </c:pt>
                <c:pt idx="3">
                  <c:v>April</c:v>
                </c:pt>
                <c:pt idx="4">
                  <c:v>May</c:v>
                </c:pt>
                <c:pt idx="5">
                  <c:v>June</c:v>
                </c:pt>
                <c:pt idx="6">
                  <c:v>July</c:v>
                </c:pt>
                <c:pt idx="7">
                  <c:v>August</c:v>
                </c:pt>
                <c:pt idx="8">
                  <c:v>September</c:v>
                </c:pt>
                <c:pt idx="9">
                  <c:v>October</c:v>
                </c:pt>
                <c:pt idx="10">
                  <c:v>November</c:v>
                </c:pt>
                <c:pt idx="11">
                  <c:v>December</c:v>
                </c:pt>
              </c:strCache>
            </c:strRef>
          </c:cat>
          <c:val>
            <c:numRef>
              <c:f>'Cluster Tables'!$E$74:$E$85</c:f>
              <c:numCache>
                <c:formatCode>General</c:formatCode>
                <c:ptCount val="12"/>
                <c:pt idx="0" formatCode="_ &quot;R&quot;\ * #,##0_ ;_ &quot;R&quot;\ * \-#,##0_ ;_ &quot;R&quot;\ * &quot;-&quot;??_ ;_ @_ ">
                  <c:v>186496788.47999999</c:v>
                </c:pt>
              </c:numCache>
            </c:numRef>
          </c:val>
          <c:extLst>
            <c:ext xmlns:c16="http://schemas.microsoft.com/office/drawing/2014/chart" uri="{C3380CC4-5D6E-409C-BE32-E72D297353CC}">
              <c16:uniqueId val="{0000001B-D0D1-4C86-8142-197784569F24}"/>
            </c:ext>
          </c:extLst>
        </c:ser>
        <c:dLbls>
          <c:showLegendKey val="0"/>
          <c:showVal val="1"/>
          <c:showCatName val="0"/>
          <c:showSerName val="0"/>
          <c:showPercent val="0"/>
          <c:showBubbleSize val="0"/>
        </c:dLbls>
        <c:gapWidth val="150"/>
        <c:shape val="box"/>
        <c:axId val="220279624"/>
        <c:axId val="220280016"/>
        <c:axId val="0"/>
      </c:bar3DChart>
      <c:catAx>
        <c:axId val="220279624"/>
        <c:scaling>
          <c:orientation val="minMax"/>
        </c:scaling>
        <c:delete val="0"/>
        <c:axPos val="b"/>
        <c:numFmt formatCode="General" sourceLinked="1"/>
        <c:majorTickMark val="out"/>
        <c:minorTickMark val="none"/>
        <c:tickLblPos val="nextTo"/>
        <c:txPr>
          <a:bodyPr rot="-2700000"/>
          <a:lstStyle/>
          <a:p>
            <a:pPr>
              <a:defRPr b="1"/>
            </a:pPr>
            <a:endParaRPr lang="en-US"/>
          </a:p>
        </c:txPr>
        <c:crossAx val="220280016"/>
        <c:crosses val="autoZero"/>
        <c:auto val="1"/>
        <c:lblAlgn val="ctr"/>
        <c:lblOffset val="100"/>
        <c:noMultiLvlLbl val="0"/>
      </c:catAx>
      <c:valAx>
        <c:axId val="220280016"/>
        <c:scaling>
          <c:orientation val="minMax"/>
        </c:scaling>
        <c:delete val="0"/>
        <c:axPos val="l"/>
        <c:majorGridlines>
          <c:spPr>
            <a:effectLst>
              <a:outerShdw blurRad="50800" dist="50800" dir="5400000" algn="ctr" rotWithShape="0">
                <a:schemeClr val="bg1">
                  <a:lumMod val="75000"/>
                </a:schemeClr>
              </a:outerShdw>
            </a:effectLst>
          </c:spPr>
        </c:majorGridlines>
        <c:numFmt formatCode="&quot;R&quot;\ #,##0" sourceLinked="0"/>
        <c:majorTickMark val="out"/>
        <c:minorTickMark val="none"/>
        <c:tickLblPos val="nextTo"/>
        <c:txPr>
          <a:bodyPr/>
          <a:lstStyle/>
          <a:p>
            <a:pPr>
              <a:defRPr b="1"/>
            </a:pPr>
            <a:endParaRPr lang="en-US"/>
          </a:p>
        </c:txPr>
        <c:crossAx val="220279624"/>
        <c:crosses val="autoZero"/>
        <c:crossBetween val="between"/>
      </c:valAx>
    </c:plotArea>
    <c:legend>
      <c:legendPos val="b"/>
      <c:legendEntry>
        <c:idx val="0"/>
        <c:delete val="1"/>
      </c:legendEntry>
      <c:layout>
        <c:manualLayout>
          <c:xMode val="edge"/>
          <c:yMode val="edge"/>
          <c:x val="0.38125220378650626"/>
          <c:y val="0.92479784272262955"/>
          <c:w val="0.23471205603862749"/>
          <c:h val="5.404903560510721E-2"/>
        </c:manualLayout>
      </c:layout>
      <c:overlay val="0"/>
      <c:txPr>
        <a:bodyPr/>
        <a:lstStyle/>
        <a:p>
          <a:pPr>
            <a:defRPr sz="1200" b="1"/>
          </a:pPr>
          <a:endParaRPr lang="en-US"/>
        </a:p>
      </c:txPr>
    </c:legend>
    <c:plotVisOnly val="1"/>
    <c:dispBlanksAs val="gap"/>
    <c:showDLblsOverMax val="0"/>
  </c:chart>
  <c:spPr>
    <a:solidFill>
      <a:schemeClr val="tx1"/>
    </a:solidFill>
    <a:scene3d>
      <a:camera prst="orthographicFront"/>
      <a:lightRig rig="threePt" dir="t"/>
    </a:scene3d>
    <a:sp3d>
      <a:bevelT w="152400"/>
      <a:bevelB/>
    </a:sp3d>
  </c:spPr>
  <c:txPr>
    <a:bodyPr/>
    <a:lstStyle/>
    <a:p>
      <a:pPr>
        <a:defRPr>
          <a:solidFill>
            <a:schemeClr val="bg1"/>
          </a:solidFill>
        </a:defRPr>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lgn="ctr">
              <a:defRPr sz="1400"/>
            </a:pPr>
            <a:r>
              <a:rPr lang="en-US" sz="1400" dirty="0" smtClean="0"/>
              <a:t>National </a:t>
            </a:r>
            <a:r>
              <a:rPr lang="en-US" sz="1400" dirty="0"/>
              <a:t>Departments</a:t>
            </a:r>
          </a:p>
          <a:p>
            <a:pPr algn="ctr">
              <a:defRPr sz="1400"/>
            </a:pPr>
            <a:r>
              <a:rPr lang="en-US" sz="1400" b="1" i="0" u="none" strike="noStrike" baseline="0" dirty="0">
                <a:effectLst/>
              </a:rPr>
              <a:t>Number of Invoices Older Than 30 Days Not Paid</a:t>
            </a:r>
            <a:endParaRPr lang="en-US" sz="1400" dirty="0"/>
          </a:p>
        </c:rich>
      </c:tx>
      <c:layout>
        <c:manualLayout>
          <c:xMode val="edge"/>
          <c:yMode val="edge"/>
          <c:x val="0.21481827321602989"/>
          <c:y val="2.8057232145592696E-2"/>
        </c:manualLayout>
      </c:layout>
      <c:overlay val="0"/>
      <c:spPr>
        <a:ln>
          <a:noFill/>
        </a:ln>
      </c:spPr>
    </c:title>
    <c:autoTitleDeleted val="0"/>
    <c:view3D>
      <c:rotX val="15"/>
      <c:rotY val="20"/>
      <c:rAngAx val="1"/>
    </c:view3D>
    <c:floor>
      <c:thickness val="0"/>
    </c:floor>
    <c:sideWall>
      <c:thickness val="0"/>
    </c:sideWall>
    <c:backWall>
      <c:thickness val="0"/>
      <c:spPr>
        <a:scene3d>
          <a:camera prst="orthographicFront"/>
          <a:lightRig rig="threePt" dir="t"/>
        </a:scene3d>
        <a:sp3d prstMaterial="softEdge">
          <a:bevelT w="152400" prst="angle"/>
          <a:bevelB prst="angle"/>
        </a:sp3d>
      </c:spPr>
    </c:backWall>
    <c:plotArea>
      <c:layout>
        <c:manualLayout>
          <c:layoutTarget val="inner"/>
          <c:xMode val="edge"/>
          <c:yMode val="edge"/>
          <c:x val="0.1060236220472441"/>
          <c:y val="0.1992162744362837"/>
          <c:w val="0.8575180446194226"/>
          <c:h val="0.49203702478366673"/>
        </c:manualLayout>
      </c:layout>
      <c:bar3DChart>
        <c:barDir val="col"/>
        <c:grouping val="clustered"/>
        <c:varyColors val="0"/>
        <c:ser>
          <c:idx val="0"/>
          <c:order val="0"/>
          <c:tx>
            <c:strRef>
              <c:f>'Cluster Tables'!$M$73</c:f>
              <c:strCache>
                <c:ptCount val="1"/>
                <c:pt idx="0">
                  <c:v>2015</c:v>
                </c:pt>
              </c:strCache>
            </c:strRef>
          </c:tx>
          <c:spPr>
            <a:solidFill>
              <a:srgbClr val="00B050"/>
            </a:solidFill>
            <a:scene3d>
              <a:camera prst="orthographicFront"/>
              <a:lightRig rig="threePt" dir="t"/>
            </a:scene3d>
            <a:sp3d prstMaterial="matte">
              <a:bevelT/>
            </a:sp3d>
          </c:spPr>
          <c:invertIfNegative val="0"/>
          <c:dLbls>
            <c:dLbl>
              <c:idx val="0"/>
              <c:layout>
                <c:manualLayout>
                  <c:x val="1.4672366184512837E-17"/>
                  <c:y val="1.867413632119514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F5ED-4D20-B049-C49EE6094826}"/>
                </c:ext>
              </c:extLst>
            </c:dLbl>
            <c:dLbl>
              <c:idx val="1"/>
              <c:layout>
                <c:manualLayout>
                  <c:x val="1.6006402561024411E-3"/>
                  <c:y val="2.2408963585434174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1-F5ED-4D20-B049-C49EE6094826}"/>
                </c:ext>
              </c:extLst>
            </c:dLbl>
            <c:dLbl>
              <c:idx val="4"/>
              <c:layout>
                <c:manualLayout>
                  <c:x val="0"/>
                  <c:y val="2.2408963585434174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2-F5ED-4D20-B049-C49EE6094826}"/>
                </c:ext>
              </c:extLst>
            </c:dLbl>
            <c:dLbl>
              <c:idx val="5"/>
              <c:layout>
                <c:manualLayout>
                  <c:x val="0"/>
                  <c:y val="1.8674136321195144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3-F5ED-4D20-B049-C49EE6094826}"/>
                </c:ext>
              </c:extLst>
            </c:dLbl>
            <c:dLbl>
              <c:idx val="6"/>
              <c:layout>
                <c:manualLayout>
                  <c:x val="0"/>
                  <c:y val="2.3773204819985804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4-F5ED-4D20-B049-C49EE6094826}"/>
                </c:ext>
              </c:extLst>
            </c:dLbl>
            <c:dLbl>
              <c:idx val="7"/>
              <c:layout>
                <c:manualLayout>
                  <c:x val="-1.736111111111111E-3"/>
                  <c:y val="0"/>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5-F5ED-4D20-B049-C49EE6094826}"/>
                </c:ext>
              </c:extLst>
            </c:dLbl>
            <c:dLbl>
              <c:idx val="8"/>
              <c:layout>
                <c:manualLayout>
                  <c:x val="0"/>
                  <c:y val="1.1204481792717087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6-F5ED-4D20-B049-C49EE6094826}"/>
                </c:ext>
              </c:extLst>
            </c:dLbl>
            <c:dLbl>
              <c:idx val="9"/>
              <c:layout>
                <c:manualLayout>
                  <c:x val="0"/>
                  <c:y val="2.1678172581368439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7-F5ED-4D20-B049-C49EE6094826}"/>
                </c:ext>
              </c:extLst>
            </c:dLbl>
            <c:numFmt formatCode="#,##0" sourceLinked="0"/>
            <c:spPr>
              <a:noFill/>
              <a:ln>
                <a:noFill/>
              </a:ln>
              <a:effectLst/>
            </c:spPr>
            <c:txPr>
              <a:bodyPr/>
              <a:lstStyle/>
              <a:p>
                <a:pPr>
                  <a:defRPr sz="1100" b="1"/>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'Cluster Tables'!$I$74:$I$85</c:f>
              <c:strCache>
                <c:ptCount val="12"/>
                <c:pt idx="0">
                  <c:v>January</c:v>
                </c:pt>
                <c:pt idx="1">
                  <c:v>February</c:v>
                </c:pt>
                <c:pt idx="2">
                  <c:v>March</c:v>
                </c:pt>
                <c:pt idx="3">
                  <c:v>April</c:v>
                </c:pt>
                <c:pt idx="4">
                  <c:v>May</c:v>
                </c:pt>
                <c:pt idx="5">
                  <c:v>June</c:v>
                </c:pt>
                <c:pt idx="6">
                  <c:v>July</c:v>
                </c:pt>
                <c:pt idx="7">
                  <c:v>August</c:v>
                </c:pt>
                <c:pt idx="8">
                  <c:v>September</c:v>
                </c:pt>
                <c:pt idx="9">
                  <c:v>October</c:v>
                </c:pt>
                <c:pt idx="10">
                  <c:v>November</c:v>
                </c:pt>
                <c:pt idx="11">
                  <c:v>December</c:v>
                </c:pt>
              </c:strCache>
            </c:strRef>
          </c:cat>
          <c:val>
            <c:numRef>
              <c:f>'Cluster Tables'!$M$74:$M$85</c:f>
              <c:numCache>
                <c:formatCode>_ * #,##0_ ;_ * \-#,##0_ ;_ * "-"??_ ;_ @_ </c:formatCode>
                <c:ptCount val="12"/>
                <c:pt idx="1">
                  <c:v>5306</c:v>
                </c:pt>
                <c:pt idx="2">
                  <c:v>3805</c:v>
                </c:pt>
                <c:pt idx="3">
                  <c:v>3902</c:v>
                </c:pt>
                <c:pt idx="4">
                  <c:v>4455</c:v>
                </c:pt>
                <c:pt idx="5">
                  <c:v>4544</c:v>
                </c:pt>
                <c:pt idx="6">
                  <c:v>4323</c:v>
                </c:pt>
                <c:pt idx="7">
                  <c:v>4257</c:v>
                </c:pt>
                <c:pt idx="8">
                  <c:v>5152</c:v>
                </c:pt>
                <c:pt idx="9">
                  <c:v>5713</c:v>
                </c:pt>
                <c:pt idx="10">
                  <c:v>6360</c:v>
                </c:pt>
                <c:pt idx="11">
                  <c:v>8612</c:v>
                </c:pt>
              </c:numCache>
            </c:numRef>
          </c:val>
          <c:extLst>
            <c:ext xmlns:c16="http://schemas.microsoft.com/office/drawing/2014/chart" uri="{C3380CC4-5D6E-409C-BE32-E72D297353CC}">
              <c16:uniqueId val="{00000008-F5ED-4D20-B049-C49EE6094826}"/>
            </c:ext>
          </c:extLst>
        </c:ser>
        <c:ser>
          <c:idx val="1"/>
          <c:order val="1"/>
          <c:tx>
            <c:strRef>
              <c:f>'Cluster Tables'!$N$73</c:f>
              <c:strCache>
                <c:ptCount val="1"/>
                <c:pt idx="0">
                  <c:v>2016</c:v>
                </c:pt>
              </c:strCache>
            </c:strRef>
          </c:tx>
          <c:spPr>
            <a:solidFill>
              <a:srgbClr val="FFC000"/>
            </a:solidFill>
            <a:scene3d>
              <a:camera prst="orthographicFront"/>
              <a:lightRig rig="threePt" dir="t"/>
            </a:scene3d>
            <a:sp3d>
              <a:bevelT w="165100" prst="coolSlant"/>
            </a:sp3d>
          </c:spPr>
          <c:invertIfNegative val="0"/>
          <c:dLbls>
            <c:dLbl>
              <c:idx val="0"/>
              <c:layout>
                <c:manualLayout>
                  <c:x val="-9.6038415366146452E-3"/>
                  <c:y val="-1.1204481792717087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9-F5ED-4D20-B049-C49EE6094826}"/>
                </c:ext>
              </c:extLst>
            </c:dLbl>
            <c:dLbl>
              <c:idx val="1"/>
              <c:layout>
                <c:manualLayout>
                  <c:x val="0"/>
                  <c:y val="3.3613445378151259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A-F5ED-4D20-B049-C49EE6094826}"/>
                </c:ext>
              </c:extLst>
            </c:dLbl>
            <c:dLbl>
              <c:idx val="2"/>
              <c:layout>
                <c:manualLayout>
                  <c:x val="0"/>
                  <c:y val="1.1204481792717087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B-F5ED-4D20-B049-C49EE6094826}"/>
                </c:ext>
              </c:extLst>
            </c:dLbl>
            <c:dLbl>
              <c:idx val="5"/>
              <c:layout>
                <c:manualLayout>
                  <c:x val="0"/>
                  <c:y val="2.3705860296874656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C-F5ED-4D20-B049-C49EE6094826}"/>
                </c:ext>
              </c:extLst>
            </c:dLbl>
            <c:dLbl>
              <c:idx val="9"/>
              <c:layout>
                <c:manualLayout>
                  <c:x val="1.1060594035951523E-2"/>
                  <c:y val="-2.3042679429814916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D-F5ED-4D20-B049-C49EE6094826}"/>
                </c:ext>
              </c:extLst>
            </c:dLbl>
            <c:numFmt formatCode="#,##0" sourceLinked="0"/>
            <c:spPr>
              <a:scene3d>
                <a:camera prst="orthographicFront"/>
                <a:lightRig rig="threePt" dir="t"/>
              </a:scene3d>
              <a:sp3d>
                <a:bevelT/>
              </a:sp3d>
            </c:spPr>
            <c:txPr>
              <a:bodyPr/>
              <a:lstStyle/>
              <a:p>
                <a:pPr>
                  <a:defRPr sz="1100" b="1"/>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'Cluster Tables'!$I$74:$I$85</c:f>
              <c:strCache>
                <c:ptCount val="12"/>
                <c:pt idx="0">
                  <c:v>January</c:v>
                </c:pt>
                <c:pt idx="1">
                  <c:v>February</c:v>
                </c:pt>
                <c:pt idx="2">
                  <c:v>March</c:v>
                </c:pt>
                <c:pt idx="3">
                  <c:v>April</c:v>
                </c:pt>
                <c:pt idx="4">
                  <c:v>May</c:v>
                </c:pt>
                <c:pt idx="5">
                  <c:v>June</c:v>
                </c:pt>
                <c:pt idx="6">
                  <c:v>July</c:v>
                </c:pt>
                <c:pt idx="7">
                  <c:v>August</c:v>
                </c:pt>
                <c:pt idx="8">
                  <c:v>September</c:v>
                </c:pt>
                <c:pt idx="9">
                  <c:v>October</c:v>
                </c:pt>
                <c:pt idx="10">
                  <c:v>November</c:v>
                </c:pt>
                <c:pt idx="11">
                  <c:v>December</c:v>
                </c:pt>
              </c:strCache>
            </c:strRef>
          </c:cat>
          <c:val>
            <c:numRef>
              <c:f>'Cluster Tables'!$N$74:$N$85</c:f>
              <c:numCache>
                <c:formatCode>_ * #,##0_ ;_ * \-#,##0_ ;_ * "-"??_ ;_ @_ </c:formatCode>
                <c:ptCount val="12"/>
                <c:pt idx="0">
                  <c:v>9122</c:v>
                </c:pt>
                <c:pt idx="1">
                  <c:v>7507</c:v>
                </c:pt>
                <c:pt idx="2">
                  <c:v>7860</c:v>
                </c:pt>
                <c:pt idx="3">
                  <c:v>9918</c:v>
                </c:pt>
                <c:pt idx="4">
                  <c:v>12780</c:v>
                </c:pt>
                <c:pt idx="5">
                  <c:v>12882</c:v>
                </c:pt>
                <c:pt idx="6">
                  <c:v>12304</c:v>
                </c:pt>
                <c:pt idx="7">
                  <c:v>12594</c:v>
                </c:pt>
                <c:pt idx="8">
                  <c:v>11951</c:v>
                </c:pt>
                <c:pt idx="9">
                  <c:v>7960</c:v>
                </c:pt>
                <c:pt idx="10">
                  <c:v>1295</c:v>
                </c:pt>
                <c:pt idx="11">
                  <c:v>11680</c:v>
                </c:pt>
              </c:numCache>
            </c:numRef>
          </c:val>
          <c:extLst>
            <c:ext xmlns:c16="http://schemas.microsoft.com/office/drawing/2014/chart" uri="{C3380CC4-5D6E-409C-BE32-E72D297353CC}">
              <c16:uniqueId val="{0000000E-F5ED-4D20-B049-C49EE6094826}"/>
            </c:ext>
          </c:extLst>
        </c:ser>
        <c:ser>
          <c:idx val="2"/>
          <c:order val="2"/>
          <c:tx>
            <c:strRef>
              <c:f>'Cluster Tables'!$O$73</c:f>
              <c:strCache>
                <c:ptCount val="1"/>
                <c:pt idx="0">
                  <c:v>2017</c:v>
                </c:pt>
              </c:strCache>
            </c:strRef>
          </c:tx>
          <c:spPr>
            <a:solidFill>
              <a:srgbClr val="FF0000"/>
            </a:solidFill>
            <a:scene3d>
              <a:camera prst="orthographicFront"/>
              <a:lightRig rig="threePt" dir="t"/>
            </a:scene3d>
            <a:sp3d>
              <a:bevelT/>
            </a:sp3d>
          </c:spPr>
          <c:invertIfNegative val="0"/>
          <c:dLbls>
            <c:dLbl>
              <c:idx val="5"/>
              <c:layout>
                <c:manualLayout>
                  <c:x val="0"/>
                  <c:y val="-2.614379084967320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F-F5ED-4D20-B049-C49EE6094826}"/>
                </c:ext>
              </c:extLst>
            </c:dLbl>
            <c:spPr>
              <a:noFill/>
              <a:ln>
                <a:noFill/>
              </a:ln>
              <a:effectLst/>
            </c:spPr>
            <c:txPr>
              <a:bodyPr/>
              <a:lstStyle/>
              <a:p>
                <a:pPr>
                  <a:defRPr sz="1100" b="1"/>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'Cluster Tables'!$I$74:$I$85</c:f>
              <c:strCache>
                <c:ptCount val="12"/>
                <c:pt idx="0">
                  <c:v>January</c:v>
                </c:pt>
                <c:pt idx="1">
                  <c:v>February</c:v>
                </c:pt>
                <c:pt idx="2">
                  <c:v>March</c:v>
                </c:pt>
                <c:pt idx="3">
                  <c:v>April</c:v>
                </c:pt>
                <c:pt idx="4">
                  <c:v>May</c:v>
                </c:pt>
                <c:pt idx="5">
                  <c:v>June</c:v>
                </c:pt>
                <c:pt idx="6">
                  <c:v>July</c:v>
                </c:pt>
                <c:pt idx="7">
                  <c:v>August</c:v>
                </c:pt>
                <c:pt idx="8">
                  <c:v>September</c:v>
                </c:pt>
                <c:pt idx="9">
                  <c:v>October</c:v>
                </c:pt>
                <c:pt idx="10">
                  <c:v>November</c:v>
                </c:pt>
                <c:pt idx="11">
                  <c:v>December</c:v>
                </c:pt>
              </c:strCache>
            </c:strRef>
          </c:cat>
          <c:val>
            <c:numRef>
              <c:f>'Cluster Tables'!$O$74:$O$85</c:f>
              <c:numCache>
                <c:formatCode>General</c:formatCode>
                <c:ptCount val="12"/>
                <c:pt idx="0" formatCode="_ * #,##0_ ;_ * \-#,##0_ ;_ * &quot;-&quot;??_ ;_ @_ ">
                  <c:v>13295</c:v>
                </c:pt>
              </c:numCache>
            </c:numRef>
          </c:val>
          <c:extLst>
            <c:ext xmlns:c16="http://schemas.microsoft.com/office/drawing/2014/chart" uri="{C3380CC4-5D6E-409C-BE32-E72D297353CC}">
              <c16:uniqueId val="{00000010-F5ED-4D20-B049-C49EE6094826}"/>
            </c:ext>
          </c:extLst>
        </c:ser>
        <c:dLbls>
          <c:showLegendKey val="0"/>
          <c:showVal val="1"/>
          <c:showCatName val="0"/>
          <c:showSerName val="0"/>
          <c:showPercent val="0"/>
          <c:showBubbleSize val="0"/>
        </c:dLbls>
        <c:gapWidth val="150"/>
        <c:shape val="box"/>
        <c:axId val="220284720"/>
        <c:axId val="220282760"/>
        <c:axId val="0"/>
      </c:bar3DChart>
      <c:catAx>
        <c:axId val="220284720"/>
        <c:scaling>
          <c:orientation val="minMax"/>
        </c:scaling>
        <c:delete val="0"/>
        <c:axPos val="b"/>
        <c:numFmt formatCode="General" sourceLinked="1"/>
        <c:majorTickMark val="out"/>
        <c:minorTickMark val="none"/>
        <c:tickLblPos val="nextTo"/>
        <c:txPr>
          <a:bodyPr rot="-2700000"/>
          <a:lstStyle/>
          <a:p>
            <a:pPr>
              <a:defRPr sz="1100" b="1"/>
            </a:pPr>
            <a:endParaRPr lang="en-US"/>
          </a:p>
        </c:txPr>
        <c:crossAx val="220282760"/>
        <c:crosses val="autoZero"/>
        <c:auto val="1"/>
        <c:lblAlgn val="ctr"/>
        <c:lblOffset val="100"/>
        <c:noMultiLvlLbl val="0"/>
      </c:catAx>
      <c:valAx>
        <c:axId val="220282760"/>
        <c:scaling>
          <c:orientation val="minMax"/>
        </c:scaling>
        <c:delete val="0"/>
        <c:axPos val="l"/>
        <c:majorGridlines>
          <c:spPr>
            <a:effectLst>
              <a:outerShdw blurRad="50800" dist="50800" dir="5400000" algn="ctr" rotWithShape="0">
                <a:schemeClr val="bg1">
                  <a:lumMod val="75000"/>
                </a:schemeClr>
              </a:outerShdw>
            </a:effectLst>
          </c:spPr>
        </c:majorGridlines>
        <c:numFmt formatCode="_ * #,##0_ ;_ * \-#,##0_ ;_ * &quot;-&quot;??_ ;_ @_ " sourceLinked="1"/>
        <c:majorTickMark val="out"/>
        <c:minorTickMark val="none"/>
        <c:tickLblPos val="nextTo"/>
        <c:txPr>
          <a:bodyPr/>
          <a:lstStyle/>
          <a:p>
            <a:pPr>
              <a:defRPr sz="1050" b="1"/>
            </a:pPr>
            <a:endParaRPr lang="en-US"/>
          </a:p>
        </c:txPr>
        <c:crossAx val="220284720"/>
        <c:crosses val="autoZero"/>
        <c:crossBetween val="between"/>
      </c:valAx>
      <c:spPr>
        <a:scene3d>
          <a:camera prst="orthographicFront"/>
          <a:lightRig rig="threePt" dir="t"/>
        </a:scene3d>
        <a:sp3d>
          <a:bevelT prst="angle"/>
        </a:sp3d>
      </c:spPr>
    </c:plotArea>
    <c:legend>
      <c:legendPos val="b"/>
      <c:legendEntry>
        <c:idx val="0"/>
        <c:delete val="1"/>
      </c:legendEntry>
      <c:layout>
        <c:manualLayout>
          <c:xMode val="edge"/>
          <c:yMode val="edge"/>
          <c:x val="0.37784285621191771"/>
          <c:y val="0.91225690768213219"/>
          <c:w val="0.24002824722775368"/>
          <c:h val="6.3806185038112653E-2"/>
        </c:manualLayout>
      </c:layout>
      <c:overlay val="0"/>
      <c:txPr>
        <a:bodyPr/>
        <a:lstStyle/>
        <a:p>
          <a:pPr>
            <a:defRPr sz="1200" b="1"/>
          </a:pPr>
          <a:endParaRPr lang="en-US"/>
        </a:p>
      </c:txPr>
    </c:legend>
    <c:plotVisOnly val="1"/>
    <c:dispBlanksAs val="gap"/>
    <c:showDLblsOverMax val="0"/>
  </c:chart>
  <c:spPr>
    <a:solidFill>
      <a:schemeClr val="tx1"/>
    </a:solidFill>
    <a:scene3d>
      <a:camera prst="orthographicFront"/>
      <a:lightRig rig="threePt" dir="t"/>
    </a:scene3d>
    <a:sp3d>
      <a:bevelT w="152400" h="152400"/>
      <a:bevelB w="152400" h="152400"/>
    </a:sp3d>
  </c:spPr>
  <c:txPr>
    <a:bodyPr/>
    <a:lstStyle/>
    <a:p>
      <a:pPr>
        <a:defRPr>
          <a:solidFill>
            <a:schemeClr val="bg1"/>
          </a:solidFill>
        </a:defRPr>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lgn="ctr">
              <a:defRPr sz="1400"/>
            </a:pPr>
            <a:r>
              <a:rPr lang="en-US" sz="1400" dirty="0" smtClean="0"/>
              <a:t>National </a:t>
            </a:r>
            <a:r>
              <a:rPr lang="en-US" sz="1400" dirty="0"/>
              <a:t>Departments</a:t>
            </a:r>
          </a:p>
          <a:p>
            <a:pPr algn="ctr">
              <a:defRPr sz="1400"/>
            </a:pPr>
            <a:r>
              <a:rPr lang="en-US" sz="1400" b="1" i="0" u="none" strike="noStrike" baseline="0" dirty="0">
                <a:effectLst/>
              </a:rPr>
              <a:t>Rand Value of Invoices Older Than 30 Days and not Paid</a:t>
            </a:r>
            <a:endParaRPr lang="en-US" sz="1400" dirty="0"/>
          </a:p>
        </c:rich>
      </c:tx>
      <c:layout>
        <c:manualLayout>
          <c:xMode val="edge"/>
          <c:yMode val="edge"/>
          <c:x val="0.17269867639771655"/>
          <c:y val="2.9193704872494047E-2"/>
        </c:manualLayout>
      </c:layout>
      <c:overlay val="0"/>
      <c:spPr>
        <a:ln>
          <a:noFill/>
        </a:ln>
      </c:spPr>
    </c:title>
    <c:autoTitleDeleted val="0"/>
    <c:view3D>
      <c:rotX val="15"/>
      <c:rotY val="20"/>
      <c:rAngAx val="1"/>
    </c:view3D>
    <c:floor>
      <c:thickness val="0"/>
    </c:floor>
    <c:sideWall>
      <c:thickness val="0"/>
    </c:sideWall>
    <c:backWall>
      <c:thickness val="0"/>
      <c:spPr>
        <a:scene3d>
          <a:camera prst="orthographicFront"/>
          <a:lightRig rig="threePt" dir="t"/>
        </a:scene3d>
        <a:sp3d prstMaterial="softEdge"/>
      </c:spPr>
    </c:backWall>
    <c:plotArea>
      <c:layout>
        <c:manualLayout>
          <c:layoutTarget val="inner"/>
          <c:xMode val="edge"/>
          <c:yMode val="edge"/>
          <c:x val="0.13094892049641238"/>
          <c:y val="0.24042532673488654"/>
          <c:w val="0.89571255331207711"/>
          <c:h val="0.57420314408150308"/>
        </c:manualLayout>
      </c:layout>
      <c:bar3DChart>
        <c:barDir val="col"/>
        <c:grouping val="clustered"/>
        <c:varyColors val="0"/>
        <c:ser>
          <c:idx val="0"/>
          <c:order val="0"/>
          <c:tx>
            <c:strRef>
              <c:f>'Cluster Tables'!$F$73</c:f>
              <c:strCache>
                <c:ptCount val="1"/>
                <c:pt idx="0">
                  <c:v>2015</c:v>
                </c:pt>
              </c:strCache>
            </c:strRef>
          </c:tx>
          <c:spPr>
            <a:solidFill>
              <a:srgbClr val="FF0000"/>
            </a:solidFill>
            <a:scene3d>
              <a:camera prst="orthographicFront"/>
              <a:lightRig rig="threePt" dir="t"/>
            </a:scene3d>
            <a:sp3d prstMaterial="matte">
              <a:bevelT/>
            </a:sp3d>
          </c:spPr>
          <c:invertIfNegative val="0"/>
          <c:dLbls>
            <c:dLbl>
              <c:idx val="1"/>
              <c:layout/>
              <c:tx>
                <c:rich>
                  <a:bodyPr/>
                  <a:lstStyle/>
                  <a:p>
                    <a:r>
                      <a:rPr lang="en-US" b="1"/>
                      <a:t> R 664m</a:t>
                    </a:r>
                    <a:endParaRPr lang="en-US"/>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0-7AE1-4A60-A803-344031A12F50}"/>
                </c:ext>
              </c:extLst>
            </c:dLbl>
            <c:dLbl>
              <c:idx val="2"/>
              <c:layout/>
              <c:tx>
                <c:rich>
                  <a:bodyPr/>
                  <a:lstStyle/>
                  <a:p>
                    <a:r>
                      <a:rPr lang="en-US" b="1"/>
                      <a:t> R 591m</a:t>
                    </a:r>
                    <a:endParaRPr lang="en-US"/>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1-7AE1-4A60-A803-344031A12F50}"/>
                </c:ext>
              </c:extLst>
            </c:dLbl>
            <c:dLbl>
              <c:idx val="3"/>
              <c:layout/>
              <c:tx>
                <c:rich>
                  <a:bodyPr/>
                  <a:lstStyle/>
                  <a:p>
                    <a:r>
                      <a:rPr lang="en-US" b="1"/>
                      <a:t> R 147m</a:t>
                    </a:r>
                    <a:endParaRPr lang="en-US"/>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2-7AE1-4A60-A803-344031A12F50}"/>
                </c:ext>
              </c:extLst>
            </c:dLbl>
            <c:dLbl>
              <c:idx val="4"/>
              <c:layout/>
              <c:tx>
                <c:rich>
                  <a:bodyPr/>
                  <a:lstStyle/>
                  <a:p>
                    <a:r>
                      <a:rPr lang="en-US" b="1"/>
                      <a:t> R 299m</a:t>
                    </a:r>
                    <a:endParaRPr lang="en-US"/>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3-7AE1-4A60-A803-344031A12F50}"/>
                </c:ext>
              </c:extLst>
            </c:dLbl>
            <c:dLbl>
              <c:idx val="5"/>
              <c:layout/>
              <c:tx>
                <c:rich>
                  <a:bodyPr/>
                  <a:lstStyle/>
                  <a:p>
                    <a:r>
                      <a:rPr lang="en-US" b="1"/>
                      <a:t> R 411m</a:t>
                    </a:r>
                    <a:endParaRPr lang="en-US"/>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4-7AE1-4A60-A803-344031A12F50}"/>
                </c:ext>
              </c:extLst>
            </c:dLbl>
            <c:dLbl>
              <c:idx val="6"/>
              <c:layout>
                <c:manualLayout>
                  <c:x val="0"/>
                  <c:y val="8.2477440471744982E-3"/>
                </c:manualLayout>
              </c:layout>
              <c:tx>
                <c:rich>
                  <a:bodyPr/>
                  <a:lstStyle/>
                  <a:p>
                    <a:r>
                      <a:rPr lang="en-US" b="1"/>
                      <a:t> R 297m</a:t>
                    </a:r>
                    <a:endParaRPr lang="en-US"/>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5-7AE1-4A60-A803-344031A12F50}"/>
                </c:ext>
              </c:extLst>
            </c:dLbl>
            <c:dLbl>
              <c:idx val="7"/>
              <c:layout>
                <c:manualLayout>
                  <c:x val="1.2183748041900491E-2"/>
                  <c:y val="0"/>
                </c:manualLayout>
              </c:layout>
              <c:tx>
                <c:rich>
                  <a:bodyPr/>
                  <a:lstStyle/>
                  <a:p>
                    <a:r>
                      <a:rPr lang="en-US" b="1"/>
                      <a:t> R 309m</a:t>
                    </a:r>
                    <a:endParaRPr lang="en-US"/>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6-7AE1-4A60-A803-344031A12F50}"/>
                </c:ext>
              </c:extLst>
            </c:dLbl>
            <c:dLbl>
              <c:idx val="8"/>
              <c:layout/>
              <c:tx>
                <c:rich>
                  <a:bodyPr/>
                  <a:lstStyle/>
                  <a:p>
                    <a:r>
                      <a:rPr lang="en-US" b="1"/>
                      <a:t> R 189m</a:t>
                    </a:r>
                    <a:endParaRPr lang="en-US"/>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7-7AE1-4A60-A803-344031A12F50}"/>
                </c:ext>
              </c:extLst>
            </c:dLbl>
            <c:dLbl>
              <c:idx val="9"/>
              <c:layout/>
              <c:tx>
                <c:rich>
                  <a:bodyPr/>
                  <a:lstStyle/>
                  <a:p>
                    <a:r>
                      <a:rPr lang="en-US" b="1"/>
                      <a:t> R 248m</a:t>
                    </a:r>
                    <a:endParaRPr lang="en-US"/>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8-7AE1-4A60-A803-344031A12F50}"/>
                </c:ext>
              </c:extLst>
            </c:dLbl>
            <c:dLbl>
              <c:idx val="10"/>
              <c:layout/>
              <c:tx>
                <c:rich>
                  <a:bodyPr/>
                  <a:lstStyle/>
                  <a:p>
                    <a:r>
                      <a:rPr lang="en-US" b="1"/>
                      <a:t> R 300m</a:t>
                    </a:r>
                    <a:endParaRPr lang="en-US"/>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9-7AE1-4A60-A803-344031A12F50}"/>
                </c:ext>
              </c:extLst>
            </c:dLbl>
            <c:dLbl>
              <c:idx val="11"/>
              <c:layout/>
              <c:tx>
                <c:rich>
                  <a:bodyPr/>
                  <a:lstStyle/>
                  <a:p>
                    <a:r>
                      <a:rPr lang="en-US" b="1"/>
                      <a:t> R 433m</a:t>
                    </a:r>
                    <a:endParaRPr lang="en-US"/>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A-7AE1-4A60-A803-344031A12F50}"/>
                </c:ext>
              </c:extLst>
            </c:dLbl>
            <c:spPr>
              <a:noFill/>
              <a:ln>
                <a:noFill/>
              </a:ln>
              <a:effectLst/>
            </c:spPr>
            <c:txPr>
              <a:bodyPr/>
              <a:lstStyle/>
              <a:p>
                <a:pPr>
                  <a:defRPr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'Cluster Tables'!$B$74:$B$85</c:f>
              <c:strCache>
                <c:ptCount val="12"/>
                <c:pt idx="0">
                  <c:v>January</c:v>
                </c:pt>
                <c:pt idx="1">
                  <c:v>February</c:v>
                </c:pt>
                <c:pt idx="2">
                  <c:v>March</c:v>
                </c:pt>
                <c:pt idx="3">
                  <c:v>April</c:v>
                </c:pt>
                <c:pt idx="4">
                  <c:v>May</c:v>
                </c:pt>
                <c:pt idx="5">
                  <c:v>June</c:v>
                </c:pt>
                <c:pt idx="6">
                  <c:v>July</c:v>
                </c:pt>
                <c:pt idx="7">
                  <c:v>August</c:v>
                </c:pt>
                <c:pt idx="8">
                  <c:v>September</c:v>
                </c:pt>
                <c:pt idx="9">
                  <c:v>October</c:v>
                </c:pt>
                <c:pt idx="10">
                  <c:v>November</c:v>
                </c:pt>
                <c:pt idx="11">
                  <c:v>December</c:v>
                </c:pt>
              </c:strCache>
            </c:strRef>
          </c:cat>
          <c:val>
            <c:numRef>
              <c:f>'Cluster Tables'!$F$74:$F$85</c:f>
              <c:numCache>
                <c:formatCode>_ "R"\ * #,##0_ ;_ "R"\ * \-#,##0_ ;_ "R"\ * "-"??_ ;_ @_ </c:formatCode>
                <c:ptCount val="12"/>
                <c:pt idx="1">
                  <c:v>663884361.84000003</c:v>
                </c:pt>
                <c:pt idx="2">
                  <c:v>590827529.22000003</c:v>
                </c:pt>
                <c:pt idx="3">
                  <c:v>147174871.54999998</c:v>
                </c:pt>
                <c:pt idx="4">
                  <c:v>298981417.55000001</c:v>
                </c:pt>
                <c:pt idx="5">
                  <c:v>410868216.36000001</c:v>
                </c:pt>
                <c:pt idx="6">
                  <c:v>296968813.69999999</c:v>
                </c:pt>
                <c:pt idx="7">
                  <c:v>309241757.18000001</c:v>
                </c:pt>
                <c:pt idx="8">
                  <c:v>188772325.85000002</c:v>
                </c:pt>
                <c:pt idx="9">
                  <c:v>247645237.62</c:v>
                </c:pt>
                <c:pt idx="10">
                  <c:v>300111698.36000001</c:v>
                </c:pt>
                <c:pt idx="11">
                  <c:v>433294077.39999998</c:v>
                </c:pt>
              </c:numCache>
            </c:numRef>
          </c:val>
          <c:extLst>
            <c:ext xmlns:c16="http://schemas.microsoft.com/office/drawing/2014/chart" uri="{C3380CC4-5D6E-409C-BE32-E72D297353CC}">
              <c16:uniqueId val="{0000000B-7AE1-4A60-A803-344031A12F50}"/>
            </c:ext>
          </c:extLst>
        </c:ser>
        <c:ser>
          <c:idx val="1"/>
          <c:order val="1"/>
          <c:tx>
            <c:strRef>
              <c:f>'Cluster Tables'!$G$73</c:f>
              <c:strCache>
                <c:ptCount val="1"/>
                <c:pt idx="0">
                  <c:v>2016</c:v>
                </c:pt>
              </c:strCache>
            </c:strRef>
          </c:tx>
          <c:spPr>
            <a:solidFill>
              <a:srgbClr val="FFC000"/>
            </a:solidFill>
            <a:scene3d>
              <a:camera prst="orthographicFront"/>
              <a:lightRig rig="threePt" dir="t"/>
            </a:scene3d>
            <a:sp3d>
              <a:bevelT/>
            </a:sp3d>
          </c:spPr>
          <c:invertIfNegative val="0"/>
          <c:dLbls>
            <c:dLbl>
              <c:idx val="0"/>
              <c:layout/>
              <c:tx>
                <c:rich>
                  <a:bodyPr/>
                  <a:lstStyle/>
                  <a:p>
                    <a:r>
                      <a:rPr lang="en-US" b="1"/>
                      <a:t> R 532m</a:t>
                    </a:r>
                    <a:endParaRPr lang="en-US"/>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C-7AE1-4A60-A803-344031A12F50}"/>
                </c:ext>
              </c:extLst>
            </c:dLbl>
            <c:dLbl>
              <c:idx val="1"/>
              <c:layout>
                <c:manualLayout>
                  <c:x val="4.0613026452351406E-3"/>
                  <c:y val="3.5382017282728382E-3"/>
                </c:manualLayout>
              </c:layout>
              <c:tx>
                <c:rich>
                  <a:bodyPr/>
                  <a:lstStyle/>
                  <a:p>
                    <a:r>
                      <a:rPr lang="en-US" b="1"/>
                      <a:t> R 475m</a:t>
                    </a:r>
                    <a:endParaRPr lang="en-US"/>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D-7AE1-4A60-A803-344031A12F50}"/>
                </c:ext>
              </c:extLst>
            </c:dLbl>
            <c:dLbl>
              <c:idx val="2"/>
              <c:layout>
                <c:manualLayout>
                  <c:x val="1.4214559258322991E-2"/>
                  <c:y val="0"/>
                </c:manualLayout>
              </c:layout>
              <c:tx>
                <c:rich>
                  <a:bodyPr/>
                  <a:lstStyle/>
                  <a:p>
                    <a:r>
                      <a:rPr lang="en-US" b="1"/>
                      <a:t> R 528m</a:t>
                    </a:r>
                    <a:endParaRPr lang="en-US"/>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E-7AE1-4A60-A803-344031A12F50}"/>
                </c:ext>
              </c:extLst>
            </c:dLbl>
            <c:dLbl>
              <c:idx val="3"/>
              <c:layout>
                <c:manualLayout>
                  <c:x val="0"/>
                  <c:y val="4.7176023043637126E-3"/>
                </c:manualLayout>
              </c:layout>
              <c:tx>
                <c:rich>
                  <a:bodyPr/>
                  <a:lstStyle/>
                  <a:p>
                    <a:r>
                      <a:rPr lang="en-US" b="1"/>
                      <a:t> R 511m</a:t>
                    </a:r>
                    <a:endParaRPr lang="en-US"/>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F-7AE1-4A60-A803-344031A12F50}"/>
                </c:ext>
              </c:extLst>
            </c:dLbl>
            <c:dLbl>
              <c:idx val="4"/>
              <c:layout>
                <c:manualLayout>
                  <c:x val="0"/>
                  <c:y val="4.7176023043637126E-3"/>
                </c:manualLayout>
              </c:layout>
              <c:tx>
                <c:rich>
                  <a:bodyPr/>
                  <a:lstStyle/>
                  <a:p>
                    <a:r>
                      <a:rPr lang="en-US" b="1"/>
                      <a:t> R 55m</a:t>
                    </a:r>
                    <a:endParaRPr lang="en-US"/>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10-7AE1-4A60-A803-344031A12F50}"/>
                </c:ext>
              </c:extLst>
            </c:dLbl>
            <c:dLbl>
              <c:idx val="5"/>
              <c:layout>
                <c:manualLayout>
                  <c:x val="-2.0306513226175703E-3"/>
                  <c:y val="5.9375759295633322E-4"/>
                </c:manualLayout>
              </c:layout>
              <c:tx>
                <c:rich>
                  <a:bodyPr/>
                  <a:lstStyle/>
                  <a:p>
                    <a:r>
                      <a:rPr lang="en-US" b="1"/>
                      <a:t> R 63m</a:t>
                    </a:r>
                    <a:endParaRPr lang="en-US"/>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11-7AE1-4A60-A803-344031A12F50}"/>
                </c:ext>
              </c:extLst>
            </c:dLbl>
            <c:dLbl>
              <c:idx val="6"/>
              <c:layout>
                <c:manualLayout>
                  <c:x val="0"/>
                  <c:y val="4.7176023043637126E-3"/>
                </c:manualLayout>
              </c:layout>
              <c:tx>
                <c:rich>
                  <a:bodyPr/>
                  <a:lstStyle/>
                  <a:p>
                    <a:r>
                      <a:rPr lang="en-US" b="1"/>
                      <a:t> R 77m</a:t>
                    </a:r>
                    <a:endParaRPr lang="en-US"/>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12-7AE1-4A60-A803-344031A12F50}"/>
                </c:ext>
              </c:extLst>
            </c:dLbl>
            <c:dLbl>
              <c:idx val="7"/>
              <c:layout>
                <c:manualLayout>
                  <c:x val="2.0304914288126396E-3"/>
                  <c:y val="5.8972347264495475E-3"/>
                </c:manualLayout>
              </c:layout>
              <c:tx>
                <c:rich>
                  <a:bodyPr/>
                  <a:lstStyle/>
                  <a:p>
                    <a:r>
                      <a:rPr lang="en-US" b="1"/>
                      <a:t> R 66m</a:t>
                    </a:r>
                    <a:endParaRPr lang="en-US"/>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13-7AE1-4A60-A803-344031A12F50}"/>
                </c:ext>
              </c:extLst>
            </c:dLbl>
            <c:dLbl>
              <c:idx val="8"/>
              <c:layout/>
              <c:tx>
                <c:rich>
                  <a:bodyPr/>
                  <a:lstStyle/>
                  <a:p>
                    <a:r>
                      <a:rPr lang="en-US" b="1"/>
                      <a:t> R 85m</a:t>
                    </a:r>
                    <a:endParaRPr lang="en-US"/>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14-7AE1-4A60-A803-344031A12F50}"/>
                </c:ext>
              </c:extLst>
            </c:dLbl>
            <c:dLbl>
              <c:idx val="9"/>
              <c:layout>
                <c:manualLayout>
                  <c:x val="1.0153256613087851E-2"/>
                  <c:y val="8.2477440471745746E-3"/>
                </c:manualLayout>
              </c:layout>
              <c:tx>
                <c:rich>
                  <a:bodyPr/>
                  <a:lstStyle/>
                  <a:p>
                    <a:r>
                      <a:rPr lang="en-US" b="1"/>
                      <a:t> R 96m</a:t>
                    </a:r>
                    <a:endParaRPr lang="en-US"/>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15-7AE1-4A60-A803-344031A12F50}"/>
                </c:ext>
              </c:extLst>
            </c:dLbl>
            <c:dLbl>
              <c:idx val="10"/>
              <c:layout>
                <c:manualLayout>
                  <c:x val="8.1226052904702813E-3"/>
                  <c:y val="8.2477440471744982E-3"/>
                </c:manualLayout>
              </c:layout>
              <c:tx>
                <c:rich>
                  <a:bodyPr/>
                  <a:lstStyle/>
                  <a:p>
                    <a:r>
                      <a:rPr lang="en-US" b="1"/>
                      <a:t> R 60m</a:t>
                    </a:r>
                    <a:endParaRPr lang="en-US"/>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16-7AE1-4A60-A803-344031A12F50}"/>
                </c:ext>
              </c:extLst>
            </c:dLbl>
            <c:dLbl>
              <c:idx val="11"/>
              <c:layout>
                <c:manualLayout>
                  <c:x val="1.4214559258322991E-2"/>
                  <c:y val="7.5603447054961033E-17"/>
                </c:manualLayout>
              </c:layout>
              <c:tx>
                <c:rich>
                  <a:bodyPr/>
                  <a:lstStyle/>
                  <a:p>
                    <a:r>
                      <a:rPr lang="en-US" b="1"/>
                      <a:t> R 33m</a:t>
                    </a:r>
                    <a:endParaRPr lang="en-US"/>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17-7AE1-4A60-A803-344031A12F50}"/>
                </c:ext>
              </c:extLst>
            </c:dLbl>
            <c:spPr>
              <a:noFill/>
              <a:ln>
                <a:noFill/>
              </a:ln>
              <a:effectLst/>
            </c:spPr>
            <c:txPr>
              <a:bodyPr/>
              <a:lstStyle/>
              <a:p>
                <a:pPr>
                  <a:defRPr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'Cluster Tables'!$B$74:$B$85</c:f>
              <c:strCache>
                <c:ptCount val="12"/>
                <c:pt idx="0">
                  <c:v>January</c:v>
                </c:pt>
                <c:pt idx="1">
                  <c:v>February</c:v>
                </c:pt>
                <c:pt idx="2">
                  <c:v>March</c:v>
                </c:pt>
                <c:pt idx="3">
                  <c:v>April</c:v>
                </c:pt>
                <c:pt idx="4">
                  <c:v>May</c:v>
                </c:pt>
                <c:pt idx="5">
                  <c:v>June</c:v>
                </c:pt>
                <c:pt idx="6">
                  <c:v>July</c:v>
                </c:pt>
                <c:pt idx="7">
                  <c:v>August</c:v>
                </c:pt>
                <c:pt idx="8">
                  <c:v>September</c:v>
                </c:pt>
                <c:pt idx="9">
                  <c:v>October</c:v>
                </c:pt>
                <c:pt idx="10">
                  <c:v>November</c:v>
                </c:pt>
                <c:pt idx="11">
                  <c:v>December</c:v>
                </c:pt>
              </c:strCache>
            </c:strRef>
          </c:cat>
          <c:val>
            <c:numRef>
              <c:f>'Cluster Tables'!$G$74:$G$85</c:f>
              <c:numCache>
                <c:formatCode>_ "R"\ * #,##0_ ;_ "R"\ * \-#,##0_ ;_ "R"\ * "-"??_ ;_ @_ </c:formatCode>
                <c:ptCount val="12"/>
                <c:pt idx="0">
                  <c:v>532498187</c:v>
                </c:pt>
                <c:pt idx="1">
                  <c:v>474555582</c:v>
                </c:pt>
                <c:pt idx="2">
                  <c:v>527501326.25</c:v>
                </c:pt>
                <c:pt idx="3">
                  <c:v>511116192.45000005</c:v>
                </c:pt>
                <c:pt idx="4">
                  <c:v>55172333.889999993</c:v>
                </c:pt>
                <c:pt idx="5">
                  <c:v>63243300.820000008</c:v>
                </c:pt>
                <c:pt idx="6">
                  <c:v>76617917.590000004</c:v>
                </c:pt>
                <c:pt idx="7">
                  <c:v>66499193.810000002</c:v>
                </c:pt>
                <c:pt idx="8">
                  <c:v>84775890.679999992</c:v>
                </c:pt>
                <c:pt idx="9">
                  <c:v>96315664.170000002</c:v>
                </c:pt>
                <c:pt idx="10">
                  <c:v>59804577.359999999</c:v>
                </c:pt>
                <c:pt idx="11">
                  <c:v>33133791.140000001</c:v>
                </c:pt>
              </c:numCache>
            </c:numRef>
          </c:val>
          <c:extLst>
            <c:ext xmlns:c16="http://schemas.microsoft.com/office/drawing/2014/chart" uri="{C3380CC4-5D6E-409C-BE32-E72D297353CC}">
              <c16:uniqueId val="{00000018-7AE1-4A60-A803-344031A12F50}"/>
            </c:ext>
          </c:extLst>
        </c:ser>
        <c:ser>
          <c:idx val="2"/>
          <c:order val="2"/>
          <c:tx>
            <c:strRef>
              <c:f>'Cluster Tables'!$H$73</c:f>
              <c:strCache>
                <c:ptCount val="1"/>
                <c:pt idx="0">
                  <c:v>2017</c:v>
                </c:pt>
              </c:strCache>
            </c:strRef>
          </c:tx>
          <c:spPr>
            <a:solidFill>
              <a:srgbClr val="00B050"/>
            </a:solidFill>
            <a:scene3d>
              <a:camera prst="orthographicFront"/>
              <a:lightRig rig="threePt" dir="t"/>
            </a:scene3d>
            <a:sp3d>
              <a:bevelT/>
            </a:sp3d>
          </c:spPr>
          <c:invertIfNegative val="0"/>
          <c:dLbls>
            <c:dLbl>
              <c:idx val="0"/>
              <c:layout/>
              <c:tx>
                <c:rich>
                  <a:bodyPr/>
                  <a:lstStyle/>
                  <a:p>
                    <a:r>
                      <a:rPr lang="en-US" b="1"/>
                      <a:t> R 29m</a:t>
                    </a:r>
                    <a:endParaRPr lang="en-US"/>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19-7AE1-4A60-A803-344031A12F50}"/>
                </c:ext>
              </c:extLst>
            </c:dLbl>
            <c:spPr>
              <a:noFill/>
              <a:ln>
                <a:noFill/>
              </a:ln>
              <a:effectLst/>
            </c:spPr>
            <c:txPr>
              <a:bodyPr/>
              <a:lstStyle/>
              <a:p>
                <a:pPr>
                  <a:defRPr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'Cluster Tables'!$B$74:$B$85</c:f>
              <c:strCache>
                <c:ptCount val="12"/>
                <c:pt idx="0">
                  <c:v>January</c:v>
                </c:pt>
                <c:pt idx="1">
                  <c:v>February</c:v>
                </c:pt>
                <c:pt idx="2">
                  <c:v>March</c:v>
                </c:pt>
                <c:pt idx="3">
                  <c:v>April</c:v>
                </c:pt>
                <c:pt idx="4">
                  <c:v>May</c:v>
                </c:pt>
                <c:pt idx="5">
                  <c:v>June</c:v>
                </c:pt>
                <c:pt idx="6">
                  <c:v>July</c:v>
                </c:pt>
                <c:pt idx="7">
                  <c:v>August</c:v>
                </c:pt>
                <c:pt idx="8">
                  <c:v>September</c:v>
                </c:pt>
                <c:pt idx="9">
                  <c:v>October</c:v>
                </c:pt>
                <c:pt idx="10">
                  <c:v>November</c:v>
                </c:pt>
                <c:pt idx="11">
                  <c:v>December</c:v>
                </c:pt>
              </c:strCache>
            </c:strRef>
          </c:cat>
          <c:val>
            <c:numRef>
              <c:f>'Cluster Tables'!$H$74:$H$85</c:f>
              <c:numCache>
                <c:formatCode>General</c:formatCode>
                <c:ptCount val="12"/>
                <c:pt idx="0" formatCode="_ &quot;R&quot;\ * #,##0_ ;_ &quot;R&quot;\ * \-#,##0_ ;_ &quot;R&quot;\ * &quot;-&quot;??_ ;_ @_ ">
                  <c:v>29391559.799999997</c:v>
                </c:pt>
              </c:numCache>
            </c:numRef>
          </c:val>
          <c:extLst>
            <c:ext xmlns:c16="http://schemas.microsoft.com/office/drawing/2014/chart" uri="{C3380CC4-5D6E-409C-BE32-E72D297353CC}">
              <c16:uniqueId val="{0000001A-7AE1-4A60-A803-344031A12F50}"/>
            </c:ext>
          </c:extLst>
        </c:ser>
        <c:dLbls>
          <c:showLegendKey val="0"/>
          <c:showVal val="1"/>
          <c:showCatName val="0"/>
          <c:showSerName val="0"/>
          <c:showPercent val="0"/>
          <c:showBubbleSize val="0"/>
        </c:dLbls>
        <c:gapWidth val="150"/>
        <c:shape val="cylinder"/>
        <c:axId val="220283544"/>
        <c:axId val="220283152"/>
        <c:axId val="0"/>
      </c:bar3DChart>
      <c:catAx>
        <c:axId val="220283544"/>
        <c:scaling>
          <c:orientation val="minMax"/>
        </c:scaling>
        <c:delete val="0"/>
        <c:axPos val="b"/>
        <c:numFmt formatCode="General" sourceLinked="1"/>
        <c:majorTickMark val="out"/>
        <c:minorTickMark val="none"/>
        <c:tickLblPos val="nextTo"/>
        <c:txPr>
          <a:bodyPr rot="-2700000"/>
          <a:lstStyle/>
          <a:p>
            <a:pPr>
              <a:defRPr b="1"/>
            </a:pPr>
            <a:endParaRPr lang="en-US"/>
          </a:p>
        </c:txPr>
        <c:crossAx val="220283152"/>
        <c:crosses val="autoZero"/>
        <c:auto val="1"/>
        <c:lblAlgn val="ctr"/>
        <c:lblOffset val="100"/>
        <c:noMultiLvlLbl val="0"/>
      </c:catAx>
      <c:valAx>
        <c:axId val="220283152"/>
        <c:scaling>
          <c:orientation val="minMax"/>
        </c:scaling>
        <c:delete val="0"/>
        <c:axPos val="l"/>
        <c:majorGridlines>
          <c:spPr>
            <a:effectLst>
              <a:outerShdw blurRad="50800" dist="50800" dir="5400000" algn="ctr" rotWithShape="0">
                <a:schemeClr val="bg1">
                  <a:lumMod val="75000"/>
                </a:schemeClr>
              </a:outerShdw>
            </a:effectLst>
          </c:spPr>
        </c:majorGridlines>
        <c:numFmt formatCode="&quot;R&quot;\ #,##0" sourceLinked="0"/>
        <c:majorTickMark val="out"/>
        <c:minorTickMark val="none"/>
        <c:tickLblPos val="nextTo"/>
        <c:txPr>
          <a:bodyPr/>
          <a:lstStyle/>
          <a:p>
            <a:pPr>
              <a:defRPr b="1"/>
            </a:pPr>
            <a:endParaRPr lang="en-US"/>
          </a:p>
        </c:txPr>
        <c:crossAx val="220283544"/>
        <c:crosses val="autoZero"/>
        <c:crossBetween val="between"/>
      </c:valAx>
    </c:plotArea>
    <c:legend>
      <c:legendPos val="b"/>
      <c:legendEntry>
        <c:idx val="0"/>
        <c:delete val="1"/>
      </c:legendEntry>
      <c:layout>
        <c:manualLayout>
          <c:xMode val="edge"/>
          <c:yMode val="edge"/>
          <c:x val="0.40211772948878272"/>
          <c:y val="0.9245494364629635"/>
          <c:w val="0.19099600822818255"/>
          <c:h val="5.1194841519351719E-2"/>
        </c:manualLayout>
      </c:layout>
      <c:overlay val="0"/>
      <c:txPr>
        <a:bodyPr/>
        <a:lstStyle/>
        <a:p>
          <a:pPr>
            <a:defRPr sz="1200" b="1"/>
          </a:pPr>
          <a:endParaRPr lang="en-US"/>
        </a:p>
      </c:txPr>
    </c:legend>
    <c:plotVisOnly val="1"/>
    <c:dispBlanksAs val="gap"/>
    <c:showDLblsOverMax val="0"/>
  </c:chart>
  <c:spPr>
    <a:solidFill>
      <a:schemeClr val="tx1"/>
    </a:solidFill>
    <a:scene3d>
      <a:camera prst="orthographicFront"/>
      <a:lightRig rig="threePt" dir="t"/>
    </a:scene3d>
    <a:sp3d prstMaterial="matte">
      <a:bevelT w="152400"/>
      <a:bevelB/>
    </a:sp3d>
  </c:spPr>
  <c:txPr>
    <a:bodyPr/>
    <a:lstStyle/>
    <a:p>
      <a:pPr>
        <a:defRPr>
          <a:solidFill>
            <a:schemeClr val="bg1"/>
          </a:solidFill>
        </a:defRPr>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lgn="ctr">
              <a:defRPr sz="1400"/>
            </a:pPr>
            <a:r>
              <a:rPr lang="en-US" sz="1400" dirty="0" smtClean="0"/>
              <a:t>Provincial </a:t>
            </a:r>
            <a:r>
              <a:rPr lang="en-US" sz="1400" dirty="0"/>
              <a:t>Departments</a:t>
            </a:r>
          </a:p>
          <a:p>
            <a:pPr algn="ctr">
              <a:defRPr sz="1400"/>
            </a:pPr>
            <a:r>
              <a:rPr lang="en-US" sz="1400" dirty="0"/>
              <a:t>Timeous</a:t>
            </a:r>
            <a:r>
              <a:rPr lang="en-US" sz="1400" baseline="0" dirty="0"/>
              <a:t> </a:t>
            </a:r>
            <a:r>
              <a:rPr lang="en-US" sz="1400" dirty="0"/>
              <a:t>Submission Rate of </a:t>
            </a:r>
            <a:r>
              <a:rPr lang="en-US" sz="1400" dirty="0" err="1"/>
              <a:t>of</a:t>
            </a:r>
            <a:r>
              <a:rPr lang="en-US" sz="1400" dirty="0"/>
              <a:t> Exception Reports </a:t>
            </a:r>
          </a:p>
        </c:rich>
      </c:tx>
      <c:layout>
        <c:manualLayout>
          <c:xMode val="edge"/>
          <c:yMode val="edge"/>
          <c:x val="0.20341813803067976"/>
          <c:y val="1.7095258032711606E-2"/>
        </c:manualLayout>
      </c:layout>
      <c:overlay val="0"/>
      <c:spPr>
        <a:noFill/>
        <a:ln>
          <a:noFill/>
        </a:ln>
      </c:spPr>
    </c:title>
    <c:autoTitleDeleted val="0"/>
    <c:view3D>
      <c:rotX val="15"/>
      <c:rotY val="20"/>
      <c:rAngAx val="1"/>
    </c:view3D>
    <c:floor>
      <c:thickness val="0"/>
    </c:floor>
    <c:sideWall>
      <c:thickness val="0"/>
    </c:sideWall>
    <c:backWall>
      <c:thickness val="0"/>
      <c:spPr>
        <a:scene3d>
          <a:camera prst="orthographicFront"/>
          <a:lightRig rig="threePt" dir="t"/>
        </a:scene3d>
        <a:sp3d prstMaterial="softEdge"/>
      </c:spPr>
    </c:backWall>
    <c:plotArea>
      <c:layout>
        <c:manualLayout>
          <c:layoutTarget val="inner"/>
          <c:xMode val="edge"/>
          <c:yMode val="edge"/>
          <c:x val="8.9472634341934865E-2"/>
          <c:y val="0.19785386636867611"/>
          <c:w val="0.89571255331207711"/>
          <c:h val="0.57420314408150308"/>
        </c:manualLayout>
      </c:layout>
      <c:bar3DChart>
        <c:barDir val="col"/>
        <c:grouping val="clustered"/>
        <c:varyColors val="0"/>
        <c:ser>
          <c:idx val="0"/>
          <c:order val="0"/>
          <c:tx>
            <c:strRef>
              <c:f>'SUBMISSION DATES'!$A$30</c:f>
              <c:strCache>
                <c:ptCount val="1"/>
                <c:pt idx="0">
                  <c:v>2017</c:v>
                </c:pt>
              </c:strCache>
            </c:strRef>
          </c:tx>
          <c:spPr>
            <a:solidFill>
              <a:srgbClr val="FFC000"/>
            </a:solidFill>
            <a:scene3d>
              <a:camera prst="orthographicFront"/>
              <a:lightRig rig="threePt" dir="t"/>
            </a:scene3d>
            <a:sp3d prstMaterial="matte">
              <a:bevelT/>
            </a:sp3d>
          </c:spPr>
          <c:invertIfNegative val="0"/>
          <c:dLbls>
            <c:dLbl>
              <c:idx val="8"/>
              <c:layout>
                <c:manualLayout>
                  <c:x val="-4.1002276433473482E-3"/>
                  <c:y val="-2.0944057385496968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4E62-4D0E-9CD7-52CF32690D04}"/>
                </c:ext>
              </c:extLst>
            </c:dLbl>
            <c:numFmt formatCode="0%" sourceLinked="0"/>
            <c:spPr>
              <a:noFill/>
              <a:ln>
                <a:noFill/>
              </a:ln>
              <a:effectLst/>
            </c:spPr>
            <c:txPr>
              <a:bodyPr/>
              <a:lstStyle/>
              <a:p>
                <a:pPr>
                  <a:defRPr sz="1000" b="1"/>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'SUBMISSION DATES'!$B$29:$M$29</c:f>
              <c:strCache>
                <c:ptCount val="12"/>
                <c:pt idx="0">
                  <c:v>January</c:v>
                </c:pt>
                <c:pt idx="1">
                  <c:v>February</c:v>
                </c:pt>
                <c:pt idx="2">
                  <c:v>March</c:v>
                </c:pt>
                <c:pt idx="3">
                  <c:v>April</c:v>
                </c:pt>
                <c:pt idx="4">
                  <c:v>May</c:v>
                </c:pt>
                <c:pt idx="5">
                  <c:v>June</c:v>
                </c:pt>
                <c:pt idx="6">
                  <c:v>July</c:v>
                </c:pt>
                <c:pt idx="7">
                  <c:v>August</c:v>
                </c:pt>
                <c:pt idx="8">
                  <c:v>September</c:v>
                </c:pt>
                <c:pt idx="9">
                  <c:v>October</c:v>
                </c:pt>
                <c:pt idx="10">
                  <c:v>November</c:v>
                </c:pt>
                <c:pt idx="11">
                  <c:v>December</c:v>
                </c:pt>
              </c:strCache>
            </c:strRef>
          </c:cat>
          <c:val>
            <c:numRef>
              <c:f>'SUBMISSION DATES'!$B$30:$M$30</c:f>
              <c:numCache>
                <c:formatCode>General</c:formatCode>
                <c:ptCount val="12"/>
                <c:pt idx="0" formatCode="0%">
                  <c:v>0.77777777777777779</c:v>
                </c:pt>
              </c:numCache>
            </c:numRef>
          </c:val>
          <c:extLst>
            <c:ext xmlns:c16="http://schemas.microsoft.com/office/drawing/2014/chart" uri="{C3380CC4-5D6E-409C-BE32-E72D297353CC}">
              <c16:uniqueId val="{00000001-4E62-4D0E-9CD7-52CF32690D04}"/>
            </c:ext>
          </c:extLst>
        </c:ser>
        <c:ser>
          <c:idx val="1"/>
          <c:order val="1"/>
          <c:tx>
            <c:strRef>
              <c:f>'SUBMISSION DATES'!$A$31</c:f>
              <c:strCache>
                <c:ptCount val="1"/>
                <c:pt idx="0">
                  <c:v>2016</c:v>
                </c:pt>
              </c:strCache>
            </c:strRef>
          </c:tx>
          <c:spPr>
            <a:solidFill>
              <a:srgbClr val="00B050"/>
            </a:solidFill>
            <a:scene3d>
              <a:camera prst="orthographicFront"/>
              <a:lightRig rig="threePt" dir="t"/>
            </a:scene3d>
            <a:sp3d>
              <a:bevelT w="165100" prst="coolSlant"/>
            </a:sp3d>
          </c:spPr>
          <c:invertIfNegative val="0"/>
          <c:dPt>
            <c:idx val="11"/>
            <c:invertIfNegative val="0"/>
            <c:bubble3D val="0"/>
            <c:spPr>
              <a:solidFill>
                <a:srgbClr val="00B050"/>
              </a:solidFill>
              <a:scene3d>
                <a:camera prst="orthographicFront"/>
                <a:lightRig rig="threePt" dir="t"/>
              </a:scene3d>
              <a:sp3d>
                <a:bevelT prst="angle"/>
              </a:sp3d>
            </c:spPr>
            <c:extLst>
              <c:ext xmlns:c16="http://schemas.microsoft.com/office/drawing/2014/chart" uri="{C3380CC4-5D6E-409C-BE32-E72D297353CC}">
                <c16:uniqueId val="{00000003-4E62-4D0E-9CD7-52CF32690D04}"/>
              </c:ext>
            </c:extLst>
          </c:dPt>
          <c:dLbls>
            <c:dLbl>
              <c:idx val="0"/>
              <c:layout>
                <c:manualLayout>
                  <c:x val="2.1339669801451938E-2"/>
                  <c:y val="0"/>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4-4E62-4D0E-9CD7-52CF32690D04}"/>
                </c:ext>
              </c:extLst>
            </c:dLbl>
            <c:dLbl>
              <c:idx val="1"/>
              <c:layout>
                <c:manualLayout>
                  <c:x val="1.2285418981155049E-2"/>
                  <c:y val="2.0886076157540876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5-4E62-4D0E-9CD7-52CF32690D04}"/>
                </c:ext>
              </c:extLst>
            </c:dLbl>
            <c:dLbl>
              <c:idx val="2"/>
              <c:layout>
                <c:manualLayout>
                  <c:x val="-2.7378974140262438E-3"/>
                  <c:y val="1.0471204188481676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6-4E62-4D0E-9CD7-52CF32690D04}"/>
                </c:ext>
              </c:extLst>
            </c:dLbl>
            <c:dLbl>
              <c:idx val="5"/>
              <c:layout>
                <c:manualLayout>
                  <c:x val="-4.4123184613449152E-6"/>
                  <c:y val="2.0942408376963353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7-4E62-4D0E-9CD7-52CF32690D04}"/>
                </c:ext>
              </c:extLst>
            </c:dLbl>
            <c:dLbl>
              <c:idx val="6"/>
              <c:layout>
                <c:manualLayout>
                  <c:x val="8.19599132128415E-3"/>
                  <c:y val="2.0932877820725891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8-4E62-4D0E-9CD7-52CF32690D04}"/>
                </c:ext>
              </c:extLst>
            </c:dLbl>
            <c:dLbl>
              <c:idx val="7"/>
              <c:layout>
                <c:manualLayout>
                  <c:x val="-5.471382509591143E-3"/>
                  <c:y val="2.0942408376963353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9-4E62-4D0E-9CD7-52CF32690D04}"/>
                </c:ext>
              </c:extLst>
            </c:dLbl>
            <c:dLbl>
              <c:idx val="8"/>
              <c:layout>
                <c:manualLayout>
                  <c:x val="-1.4956854344963784E-3"/>
                  <c:y val="0"/>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A-4E62-4D0E-9CD7-52CF32690D04}"/>
                </c:ext>
              </c:extLst>
            </c:dLbl>
            <c:dLbl>
              <c:idx val="10"/>
              <c:layout>
                <c:manualLayout>
                  <c:x val="8.190279320770032E-3"/>
                  <c:y val="0"/>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B-4E62-4D0E-9CD7-52CF32690D04}"/>
                </c:ext>
              </c:extLst>
            </c:dLbl>
            <c:dLbl>
              <c:idx val="11"/>
              <c:layout>
                <c:manualLayout>
                  <c:x val="8.3294036474917676E-3"/>
                  <c:y val="0"/>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3-4E62-4D0E-9CD7-52CF32690D04}"/>
                </c:ext>
              </c:extLst>
            </c:dLbl>
            <c:numFmt formatCode="0%" sourceLinked="0"/>
            <c:spPr>
              <a:scene3d>
                <a:camera prst="orthographicFront"/>
                <a:lightRig rig="threePt" dir="t"/>
              </a:scene3d>
              <a:sp3d>
                <a:bevelT/>
              </a:sp3d>
            </c:spPr>
            <c:txPr>
              <a:bodyPr/>
              <a:lstStyle/>
              <a:p>
                <a:pPr>
                  <a:defRPr sz="1000" b="1"/>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'SUBMISSION DATES'!$B$29:$M$29</c:f>
              <c:strCache>
                <c:ptCount val="12"/>
                <c:pt idx="0">
                  <c:v>January</c:v>
                </c:pt>
                <c:pt idx="1">
                  <c:v>February</c:v>
                </c:pt>
                <c:pt idx="2">
                  <c:v>March</c:v>
                </c:pt>
                <c:pt idx="3">
                  <c:v>April</c:v>
                </c:pt>
                <c:pt idx="4">
                  <c:v>May</c:v>
                </c:pt>
                <c:pt idx="5">
                  <c:v>June</c:v>
                </c:pt>
                <c:pt idx="6">
                  <c:v>July</c:v>
                </c:pt>
                <c:pt idx="7">
                  <c:v>August</c:v>
                </c:pt>
                <c:pt idx="8">
                  <c:v>September</c:v>
                </c:pt>
                <c:pt idx="9">
                  <c:v>October</c:v>
                </c:pt>
                <c:pt idx="10">
                  <c:v>November</c:v>
                </c:pt>
                <c:pt idx="11">
                  <c:v>December</c:v>
                </c:pt>
              </c:strCache>
            </c:strRef>
          </c:cat>
          <c:val>
            <c:numRef>
              <c:f>'SUBMISSION DATES'!$B$31:$M$31</c:f>
              <c:numCache>
                <c:formatCode>0%</c:formatCode>
                <c:ptCount val="12"/>
                <c:pt idx="0">
                  <c:v>0.77777777777777779</c:v>
                </c:pt>
                <c:pt idx="1">
                  <c:v>0.66666666666666663</c:v>
                </c:pt>
                <c:pt idx="2">
                  <c:v>0.66666666666666663</c:v>
                </c:pt>
                <c:pt idx="3">
                  <c:v>0.55555555555555558</c:v>
                </c:pt>
                <c:pt idx="4">
                  <c:v>0.77777777777777779</c:v>
                </c:pt>
                <c:pt idx="5">
                  <c:v>0.88888888888888884</c:v>
                </c:pt>
                <c:pt idx="6">
                  <c:v>0.88888888888888884</c:v>
                </c:pt>
                <c:pt idx="7">
                  <c:v>0.77777777777777779</c:v>
                </c:pt>
                <c:pt idx="8">
                  <c:v>0.66666666666666663</c:v>
                </c:pt>
                <c:pt idx="9">
                  <c:v>0.88888888888888884</c:v>
                </c:pt>
                <c:pt idx="10">
                  <c:v>0.88888888888888884</c:v>
                </c:pt>
                <c:pt idx="11">
                  <c:v>0.88888888888888884</c:v>
                </c:pt>
              </c:numCache>
            </c:numRef>
          </c:val>
          <c:extLst>
            <c:ext xmlns:c16="http://schemas.microsoft.com/office/drawing/2014/chart" uri="{C3380CC4-5D6E-409C-BE32-E72D297353CC}">
              <c16:uniqueId val="{0000000C-4E62-4D0E-9CD7-52CF32690D04}"/>
            </c:ext>
          </c:extLst>
        </c:ser>
        <c:ser>
          <c:idx val="2"/>
          <c:order val="2"/>
          <c:tx>
            <c:strRef>
              <c:f>'SUBMISSION DATES'!$A$32</c:f>
              <c:strCache>
                <c:ptCount val="1"/>
                <c:pt idx="0">
                  <c:v>2015</c:v>
                </c:pt>
              </c:strCache>
            </c:strRef>
          </c:tx>
          <c:spPr>
            <a:solidFill>
              <a:srgbClr val="FF0000"/>
            </a:solidFill>
            <a:scene3d>
              <a:camera prst="orthographicFront"/>
              <a:lightRig rig="threePt" dir="t"/>
            </a:scene3d>
            <a:sp3d>
              <a:bevelT/>
            </a:sp3d>
          </c:spPr>
          <c:invertIfNegative val="0"/>
          <c:dLbls>
            <c:dLbl>
              <c:idx val="2"/>
              <c:layout>
                <c:manualLayout>
                  <c:x val="8.2004552866946964E-3"/>
                  <c:y val="8.3769633507853412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D-4E62-4D0E-9CD7-52CF32690D04}"/>
                </c:ext>
              </c:extLst>
            </c:dLbl>
            <c:dLbl>
              <c:idx val="5"/>
              <c:layout>
                <c:manualLayout>
                  <c:x val="1.3667425477824494E-2"/>
                  <c:y val="0"/>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E-4E62-4D0E-9CD7-52CF32690D04}"/>
                </c:ext>
              </c:extLst>
            </c:dLbl>
            <c:dLbl>
              <c:idx val="7"/>
              <c:layout>
                <c:manualLayout>
                  <c:x val="8.2004552866946964E-3"/>
                  <c:y val="0"/>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F-4E62-4D0E-9CD7-52CF32690D04}"/>
                </c:ext>
              </c:extLst>
            </c:dLbl>
            <c:dLbl>
              <c:idx val="8"/>
              <c:layout>
                <c:manualLayout>
                  <c:x val="1.6658807294983535E-2"/>
                  <c:y val="2.8586837809536931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10-4E62-4D0E-9CD7-52CF32690D04}"/>
                </c:ext>
              </c:extLst>
            </c:dLbl>
            <c:dLbl>
              <c:idx val="11"/>
              <c:layout>
                <c:manualLayout>
                  <c:x val="8.3294036474917676E-3"/>
                  <c:y val="0"/>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11-4E62-4D0E-9CD7-52CF32690D04}"/>
                </c:ext>
              </c:extLst>
            </c:dLbl>
            <c:spPr>
              <a:noFill/>
              <a:ln>
                <a:noFill/>
              </a:ln>
              <a:effectLst/>
            </c:spPr>
            <c:txPr>
              <a:bodyPr/>
              <a:lstStyle/>
              <a:p>
                <a:pPr>
                  <a:defRPr b="1"/>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'SUBMISSION DATES'!$B$29:$M$29</c:f>
              <c:strCache>
                <c:ptCount val="12"/>
                <c:pt idx="0">
                  <c:v>January</c:v>
                </c:pt>
                <c:pt idx="1">
                  <c:v>February</c:v>
                </c:pt>
                <c:pt idx="2">
                  <c:v>March</c:v>
                </c:pt>
                <c:pt idx="3">
                  <c:v>April</c:v>
                </c:pt>
                <c:pt idx="4">
                  <c:v>May</c:v>
                </c:pt>
                <c:pt idx="5">
                  <c:v>June</c:v>
                </c:pt>
                <c:pt idx="6">
                  <c:v>July</c:v>
                </c:pt>
                <c:pt idx="7">
                  <c:v>August</c:v>
                </c:pt>
                <c:pt idx="8">
                  <c:v>September</c:v>
                </c:pt>
                <c:pt idx="9">
                  <c:v>October</c:v>
                </c:pt>
                <c:pt idx="10">
                  <c:v>November</c:v>
                </c:pt>
                <c:pt idx="11">
                  <c:v>December</c:v>
                </c:pt>
              </c:strCache>
            </c:strRef>
          </c:cat>
          <c:val>
            <c:numRef>
              <c:f>'SUBMISSION DATES'!$B$32:$M$32</c:f>
              <c:numCache>
                <c:formatCode>0%</c:formatCode>
                <c:ptCount val="12"/>
                <c:pt idx="1">
                  <c:v>0.55555555555555558</c:v>
                </c:pt>
                <c:pt idx="2">
                  <c:v>0.55555555555555558</c:v>
                </c:pt>
                <c:pt idx="3">
                  <c:v>0.44444444444444442</c:v>
                </c:pt>
                <c:pt idx="4">
                  <c:v>0.66666666666666663</c:v>
                </c:pt>
                <c:pt idx="5">
                  <c:v>0.66666666666666663</c:v>
                </c:pt>
                <c:pt idx="6">
                  <c:v>0.77777777777777779</c:v>
                </c:pt>
                <c:pt idx="7">
                  <c:v>0.66666666666666663</c:v>
                </c:pt>
                <c:pt idx="8">
                  <c:v>0.66666666666666663</c:v>
                </c:pt>
                <c:pt idx="9">
                  <c:v>0.66666666666666663</c:v>
                </c:pt>
                <c:pt idx="10">
                  <c:v>0.55555555555555558</c:v>
                </c:pt>
                <c:pt idx="11">
                  <c:v>0.66666666666666663</c:v>
                </c:pt>
              </c:numCache>
            </c:numRef>
          </c:val>
          <c:shape val="cylinder"/>
          <c:extLst>
            <c:ext xmlns:c16="http://schemas.microsoft.com/office/drawing/2014/chart" uri="{C3380CC4-5D6E-409C-BE32-E72D297353CC}">
              <c16:uniqueId val="{00000012-4E62-4D0E-9CD7-52CF32690D04}"/>
            </c:ext>
          </c:extLst>
        </c:ser>
        <c:dLbls>
          <c:showLegendKey val="0"/>
          <c:showVal val="1"/>
          <c:showCatName val="0"/>
          <c:showSerName val="0"/>
          <c:showPercent val="0"/>
          <c:showBubbleSize val="0"/>
        </c:dLbls>
        <c:gapWidth val="150"/>
        <c:shape val="box"/>
        <c:axId val="220283936"/>
        <c:axId val="220286288"/>
        <c:axId val="0"/>
      </c:bar3DChart>
      <c:catAx>
        <c:axId val="220283936"/>
        <c:scaling>
          <c:orientation val="minMax"/>
        </c:scaling>
        <c:delete val="0"/>
        <c:axPos val="b"/>
        <c:numFmt formatCode="General" sourceLinked="0"/>
        <c:majorTickMark val="out"/>
        <c:minorTickMark val="none"/>
        <c:tickLblPos val="nextTo"/>
        <c:txPr>
          <a:bodyPr rot="-2700000"/>
          <a:lstStyle/>
          <a:p>
            <a:pPr>
              <a:defRPr b="1"/>
            </a:pPr>
            <a:endParaRPr lang="en-US"/>
          </a:p>
        </c:txPr>
        <c:crossAx val="220286288"/>
        <c:crosses val="autoZero"/>
        <c:auto val="1"/>
        <c:lblAlgn val="ctr"/>
        <c:lblOffset val="100"/>
        <c:noMultiLvlLbl val="0"/>
      </c:catAx>
      <c:valAx>
        <c:axId val="220286288"/>
        <c:scaling>
          <c:orientation val="minMax"/>
        </c:scaling>
        <c:delete val="0"/>
        <c:axPos val="l"/>
        <c:majorGridlines>
          <c:spPr>
            <a:effectLst>
              <a:outerShdw blurRad="50800" dist="50800" dir="5400000" algn="ctr" rotWithShape="0">
                <a:schemeClr val="bg1">
                  <a:lumMod val="75000"/>
                </a:schemeClr>
              </a:outerShdw>
            </a:effectLst>
          </c:spPr>
        </c:majorGridlines>
        <c:numFmt formatCode="0%" sourceLinked="1"/>
        <c:majorTickMark val="out"/>
        <c:minorTickMark val="none"/>
        <c:tickLblPos val="nextTo"/>
        <c:txPr>
          <a:bodyPr/>
          <a:lstStyle/>
          <a:p>
            <a:pPr>
              <a:defRPr sz="1000" b="1"/>
            </a:pPr>
            <a:endParaRPr lang="en-US"/>
          </a:p>
        </c:txPr>
        <c:crossAx val="220283936"/>
        <c:crosses val="autoZero"/>
        <c:crossBetween val="between"/>
      </c:valAx>
    </c:plotArea>
    <c:legend>
      <c:legendPos val="b"/>
      <c:legendEntry>
        <c:idx val="2"/>
        <c:txPr>
          <a:bodyPr/>
          <a:lstStyle/>
          <a:p>
            <a:pPr>
              <a:defRPr lang="en-ZA" sz="1200" b="1" i="0" u="none" strike="noStrike" kern="1200" baseline="0">
                <a:solidFill>
                  <a:sysClr val="window" lastClr="FFFFFF"/>
                </a:solidFill>
                <a:latin typeface="+mn-lt"/>
                <a:ea typeface="+mn-ea"/>
                <a:cs typeface="+mn-cs"/>
              </a:defRPr>
            </a:pPr>
            <a:endParaRPr lang="en-US"/>
          </a:p>
        </c:txPr>
      </c:legendEntry>
      <c:layout>
        <c:manualLayout>
          <c:xMode val="edge"/>
          <c:yMode val="edge"/>
          <c:x val="0.35811680709691424"/>
          <c:y val="0.91355812942139325"/>
          <c:w val="0.28309341140049804"/>
          <c:h val="5.7234730307082114E-2"/>
        </c:manualLayout>
      </c:layout>
      <c:overlay val="0"/>
      <c:txPr>
        <a:bodyPr/>
        <a:lstStyle/>
        <a:p>
          <a:pPr>
            <a:defRPr sz="1200" b="1"/>
          </a:pPr>
          <a:endParaRPr lang="en-US"/>
        </a:p>
      </c:txPr>
    </c:legend>
    <c:plotVisOnly val="1"/>
    <c:dispBlanksAs val="gap"/>
    <c:showDLblsOverMax val="0"/>
  </c:chart>
  <c:spPr>
    <a:solidFill>
      <a:schemeClr val="tx1"/>
    </a:solidFill>
    <a:scene3d>
      <a:camera prst="orthographicFront"/>
      <a:lightRig rig="threePt" dir="t"/>
    </a:scene3d>
    <a:sp3d>
      <a:bevelT/>
    </a:sp3d>
  </c:spPr>
  <c:txPr>
    <a:bodyPr/>
    <a:lstStyle/>
    <a:p>
      <a:pPr>
        <a:defRPr>
          <a:solidFill>
            <a:schemeClr val="bg1"/>
          </a:solidFill>
        </a:defRPr>
      </a:pPr>
      <a:endParaRPr lang="en-US"/>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lgn="ctr">
              <a:defRPr sz="1400"/>
            </a:pPr>
            <a:r>
              <a:rPr lang="en-US" sz="1400" dirty="0" smtClean="0"/>
              <a:t>Provincial </a:t>
            </a:r>
            <a:r>
              <a:rPr lang="en-US" sz="1400" dirty="0"/>
              <a:t>Departments</a:t>
            </a:r>
          </a:p>
          <a:p>
            <a:pPr algn="ctr">
              <a:defRPr sz="1400"/>
            </a:pPr>
            <a:r>
              <a:rPr lang="en-US" sz="1400" b="1" i="0" u="none" strike="noStrike" baseline="0" dirty="0">
                <a:effectLst/>
              </a:rPr>
              <a:t>Number of Invoices Paid After 30 Days</a:t>
            </a:r>
            <a:endParaRPr lang="en-US" sz="1400" dirty="0"/>
          </a:p>
        </c:rich>
      </c:tx>
      <c:layout>
        <c:manualLayout>
          <c:xMode val="edge"/>
          <c:yMode val="edge"/>
          <c:x val="0.2829150838664678"/>
          <c:y val="2.8835284925724489E-2"/>
        </c:manualLayout>
      </c:layout>
      <c:overlay val="0"/>
      <c:spPr>
        <a:ln>
          <a:noFill/>
        </a:ln>
      </c:spPr>
    </c:title>
    <c:autoTitleDeleted val="0"/>
    <c:view3D>
      <c:rotX val="15"/>
      <c:rotY val="20"/>
      <c:rAngAx val="1"/>
    </c:view3D>
    <c:floor>
      <c:thickness val="0"/>
    </c:floor>
    <c:sideWall>
      <c:thickness val="0"/>
    </c:sideWall>
    <c:backWall>
      <c:thickness val="0"/>
      <c:spPr>
        <a:scene3d>
          <a:camera prst="orthographicFront"/>
          <a:lightRig rig="threePt" dir="t"/>
        </a:scene3d>
        <a:sp3d prstMaterial="softEdge"/>
      </c:spPr>
    </c:backWall>
    <c:plotArea>
      <c:layout>
        <c:manualLayout>
          <c:layoutTarget val="inner"/>
          <c:xMode val="edge"/>
          <c:yMode val="edge"/>
          <c:x val="0.18179396325459318"/>
          <c:y val="0.1954815543890347"/>
          <c:w val="0.89571255331207711"/>
          <c:h val="0.57420314408150308"/>
        </c:manualLayout>
      </c:layout>
      <c:bar3DChart>
        <c:barDir val="col"/>
        <c:grouping val="clustered"/>
        <c:varyColors val="0"/>
        <c:ser>
          <c:idx val="0"/>
          <c:order val="0"/>
          <c:tx>
            <c:strRef>
              <c:f>'DATA FOR GRAPHS'!$J$124</c:f>
              <c:strCache>
                <c:ptCount val="1"/>
                <c:pt idx="0">
                  <c:v>2015</c:v>
                </c:pt>
              </c:strCache>
            </c:strRef>
          </c:tx>
          <c:spPr>
            <a:solidFill>
              <a:srgbClr val="FFC000"/>
            </a:solidFill>
            <a:scene3d>
              <a:camera prst="orthographicFront"/>
              <a:lightRig rig="threePt" dir="t"/>
            </a:scene3d>
            <a:sp3d prstMaterial="matte">
              <a:bevelT/>
            </a:sp3d>
          </c:spPr>
          <c:invertIfNegative val="0"/>
          <c:dLbls>
            <c:dLbl>
              <c:idx val="0"/>
              <c:layout>
                <c:manualLayout>
                  <c:x val="0"/>
                  <c:y val="4.108309990662938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83D5-439C-911C-047CE21BD7CD}"/>
                </c:ext>
              </c:extLst>
            </c:dLbl>
            <c:dLbl>
              <c:idx val="1"/>
              <c:layout>
                <c:manualLayout>
                  <c:x val="1.2686314448751838E-2"/>
                  <c:y val="1.9180429347335614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1-83D5-439C-911C-047CE21BD7CD}"/>
                </c:ext>
              </c:extLst>
            </c:dLbl>
            <c:dLbl>
              <c:idx val="2"/>
              <c:layout>
                <c:manualLayout>
                  <c:x val="1.5624987262327255E-2"/>
                  <c:y val="5.4187909686817186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2-83D5-439C-911C-047CE21BD7CD}"/>
                </c:ext>
              </c:extLst>
            </c:dLbl>
            <c:dLbl>
              <c:idx val="3"/>
              <c:layout>
                <c:manualLayout>
                  <c:x val="-2.0707991236807236E-3"/>
                  <c:y val="1.2914230948649437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3-83D5-439C-911C-047CE21BD7CD}"/>
                </c:ext>
              </c:extLst>
            </c:dLbl>
            <c:dLbl>
              <c:idx val="4"/>
              <c:layout>
                <c:manualLayout>
                  <c:x val="-2.0706360814695844E-3"/>
                  <c:y val="1.272331387301091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4-83D5-439C-911C-047CE21BD7CD}"/>
                </c:ext>
              </c:extLst>
            </c:dLbl>
            <c:dLbl>
              <c:idx val="5"/>
              <c:layout>
                <c:manualLayout>
                  <c:x val="0"/>
                  <c:y val="8.9883555836889201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5-83D5-439C-911C-047CE21BD7CD}"/>
                </c:ext>
              </c:extLst>
            </c:dLbl>
            <c:dLbl>
              <c:idx val="6"/>
              <c:layout>
                <c:manualLayout>
                  <c:x val="0"/>
                  <c:y val="5.9287251391521092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6-83D5-439C-911C-047CE21BD7CD}"/>
                </c:ext>
              </c:extLst>
            </c:dLbl>
            <c:dLbl>
              <c:idx val="7"/>
              <c:layout>
                <c:manualLayout>
                  <c:x val="0"/>
                  <c:y val="1.1204481792717018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7-83D5-439C-911C-047CE21BD7CD}"/>
                </c:ext>
              </c:extLst>
            </c:dLbl>
            <c:dLbl>
              <c:idx val="8"/>
              <c:layout>
                <c:manualLayout>
                  <c:x val="0"/>
                  <c:y val="-3.7348272642390291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8-83D5-439C-911C-047CE21BD7CD}"/>
                </c:ext>
              </c:extLst>
            </c:dLbl>
            <c:dLbl>
              <c:idx val="9"/>
              <c:layout>
                <c:manualLayout>
                  <c:x val="0"/>
                  <c:y val="2.1678172581368439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9-83D5-439C-911C-047CE21BD7CD}"/>
                </c:ext>
              </c:extLst>
            </c:dLbl>
            <c:dLbl>
              <c:idx val="10"/>
              <c:layout>
                <c:manualLayout>
                  <c:x val="3.472146928423328E-3"/>
                  <c:y val="1.272331387301091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A-83D5-439C-911C-047CE21BD7CD}"/>
                </c:ext>
              </c:extLst>
            </c:dLbl>
            <c:numFmt formatCode="#,##0" sourceLinked="0"/>
            <c:spPr>
              <a:noFill/>
              <a:ln>
                <a:noFill/>
              </a:ln>
              <a:effectLst/>
            </c:spPr>
            <c:txPr>
              <a:bodyPr/>
              <a:lstStyle/>
              <a:p>
                <a:pPr>
                  <a:defRPr sz="1000" b="1"/>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'DATA FOR GRAPHS'!$I$125:$I$136</c:f>
              <c:strCache>
                <c:ptCount val="12"/>
                <c:pt idx="0">
                  <c:v>January</c:v>
                </c:pt>
                <c:pt idx="1">
                  <c:v>February</c:v>
                </c:pt>
                <c:pt idx="2">
                  <c:v>March</c:v>
                </c:pt>
                <c:pt idx="3">
                  <c:v>April</c:v>
                </c:pt>
                <c:pt idx="4">
                  <c:v>May</c:v>
                </c:pt>
                <c:pt idx="5">
                  <c:v>June</c:v>
                </c:pt>
                <c:pt idx="6">
                  <c:v>July</c:v>
                </c:pt>
                <c:pt idx="7">
                  <c:v>August</c:v>
                </c:pt>
                <c:pt idx="8">
                  <c:v>September</c:v>
                </c:pt>
                <c:pt idx="9">
                  <c:v>October</c:v>
                </c:pt>
                <c:pt idx="10">
                  <c:v>November</c:v>
                </c:pt>
                <c:pt idx="11">
                  <c:v>December</c:v>
                </c:pt>
              </c:strCache>
            </c:strRef>
          </c:cat>
          <c:val>
            <c:numRef>
              <c:f>'DATA FOR GRAPHS'!$J$125:$J$136</c:f>
              <c:numCache>
                <c:formatCode>_ * #,##0_ ;_ * \-#,##0_ ;_ * "-"??_ ;_ @_ </c:formatCode>
                <c:ptCount val="12"/>
                <c:pt idx="1">
                  <c:v>24231</c:v>
                </c:pt>
                <c:pt idx="2">
                  <c:v>33745</c:v>
                </c:pt>
                <c:pt idx="3">
                  <c:v>34157</c:v>
                </c:pt>
                <c:pt idx="4">
                  <c:v>24888</c:v>
                </c:pt>
                <c:pt idx="5">
                  <c:v>30466</c:v>
                </c:pt>
                <c:pt idx="6">
                  <c:v>29334</c:v>
                </c:pt>
                <c:pt idx="7">
                  <c:v>24859</c:v>
                </c:pt>
                <c:pt idx="8">
                  <c:v>28603</c:v>
                </c:pt>
                <c:pt idx="9">
                  <c:v>25943</c:v>
                </c:pt>
                <c:pt idx="10">
                  <c:v>28087</c:v>
                </c:pt>
                <c:pt idx="11">
                  <c:v>21790</c:v>
                </c:pt>
              </c:numCache>
            </c:numRef>
          </c:val>
          <c:extLst>
            <c:ext xmlns:c16="http://schemas.microsoft.com/office/drawing/2014/chart" uri="{C3380CC4-5D6E-409C-BE32-E72D297353CC}">
              <c16:uniqueId val="{0000000B-83D5-439C-911C-047CE21BD7CD}"/>
            </c:ext>
          </c:extLst>
        </c:ser>
        <c:ser>
          <c:idx val="1"/>
          <c:order val="1"/>
          <c:tx>
            <c:strRef>
              <c:f>'DATA FOR GRAPHS'!$K$124</c:f>
              <c:strCache>
                <c:ptCount val="1"/>
                <c:pt idx="0">
                  <c:v>2016</c:v>
                </c:pt>
              </c:strCache>
            </c:strRef>
          </c:tx>
          <c:spPr>
            <a:solidFill>
              <a:srgbClr val="C00000"/>
            </a:solidFill>
            <a:scene3d>
              <a:camera prst="orthographicFront"/>
              <a:lightRig rig="threePt" dir="t"/>
            </a:scene3d>
            <a:sp3d>
              <a:bevelT/>
            </a:sp3d>
          </c:spPr>
          <c:invertIfNegative val="0"/>
          <c:dLbls>
            <c:dLbl>
              <c:idx val="0"/>
              <c:layout>
                <c:manualLayout>
                  <c:x val="1.6564925609545533E-2"/>
                  <c:y val="6.7799712480409391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C-83D5-439C-911C-047CE21BD7CD}"/>
                </c:ext>
              </c:extLst>
            </c:dLbl>
            <c:dLbl>
              <c:idx val="1"/>
              <c:layout>
                <c:manualLayout>
                  <c:x val="4.1412721629391688E-3"/>
                  <c:y val="6.4571154743247039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D-83D5-439C-911C-047CE21BD7CD}"/>
                </c:ext>
              </c:extLst>
            </c:dLbl>
            <c:dLbl>
              <c:idx val="2"/>
              <c:layout>
                <c:manualLayout>
                  <c:x val="-2.6918269059104594E-2"/>
                  <c:y val="1.291397673150475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E-83D5-439C-911C-047CE21BD7CD}"/>
                </c:ext>
              </c:extLst>
            </c:dLbl>
            <c:dLbl>
              <c:idx val="5"/>
              <c:layout>
                <c:manualLayout>
                  <c:x val="4.1412721629391688E-3"/>
                  <c:y val="2.5828461897298816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F-83D5-439C-911C-047CE21BD7CD}"/>
                </c:ext>
              </c:extLst>
            </c:dLbl>
            <c:dLbl>
              <c:idx val="6"/>
              <c:layout>
                <c:manualLayout>
                  <c:x val="0"/>
                  <c:y val="1.2914230948649408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10-83D5-439C-911C-047CE21BD7CD}"/>
                </c:ext>
              </c:extLst>
            </c:dLbl>
            <c:dLbl>
              <c:idx val="8"/>
              <c:layout>
                <c:manualLayout>
                  <c:x val="0"/>
                  <c:y val="1.9371346422974112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11-83D5-439C-911C-047CE21BD7CD}"/>
                </c:ext>
              </c:extLst>
            </c:dLbl>
            <c:dLbl>
              <c:idx val="10"/>
              <c:layout>
                <c:manualLayout>
                  <c:x val="4.1412721629391688E-3"/>
                  <c:y val="3.8742692845948223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12-83D5-439C-911C-047CE21BD7CD}"/>
                </c:ext>
              </c:extLst>
            </c:dLbl>
            <c:dLbl>
              <c:idx val="11"/>
              <c:layout>
                <c:manualLayout>
                  <c:x val="8.2825443258783375E-3"/>
                  <c:y val="3.8742692845948223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13-83D5-439C-911C-047CE21BD7CD}"/>
                </c:ext>
              </c:extLst>
            </c:dLbl>
            <c:spPr>
              <a:noFill/>
              <a:ln>
                <a:noFill/>
              </a:ln>
              <a:effectLst/>
            </c:spPr>
            <c:txPr>
              <a:bodyPr/>
              <a:lstStyle/>
              <a:p>
                <a:pPr>
                  <a:defRPr sz="1000" b="1"/>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'DATA FOR GRAPHS'!$I$125:$I$136</c:f>
              <c:strCache>
                <c:ptCount val="12"/>
                <c:pt idx="0">
                  <c:v>January</c:v>
                </c:pt>
                <c:pt idx="1">
                  <c:v>February</c:v>
                </c:pt>
                <c:pt idx="2">
                  <c:v>March</c:v>
                </c:pt>
                <c:pt idx="3">
                  <c:v>April</c:v>
                </c:pt>
                <c:pt idx="4">
                  <c:v>May</c:v>
                </c:pt>
                <c:pt idx="5">
                  <c:v>June</c:v>
                </c:pt>
                <c:pt idx="6">
                  <c:v>July</c:v>
                </c:pt>
                <c:pt idx="7">
                  <c:v>August</c:v>
                </c:pt>
                <c:pt idx="8">
                  <c:v>September</c:v>
                </c:pt>
                <c:pt idx="9">
                  <c:v>October</c:v>
                </c:pt>
                <c:pt idx="10">
                  <c:v>November</c:v>
                </c:pt>
                <c:pt idx="11">
                  <c:v>December</c:v>
                </c:pt>
              </c:strCache>
            </c:strRef>
          </c:cat>
          <c:val>
            <c:numRef>
              <c:f>'DATA FOR GRAPHS'!$K$125:$K$136</c:f>
              <c:numCache>
                <c:formatCode>_ * #,##0_ ;_ * \-#,##0_ ;_ * "-"??_ ;_ @_ </c:formatCode>
                <c:ptCount val="12"/>
                <c:pt idx="0">
                  <c:v>23498</c:v>
                </c:pt>
                <c:pt idx="1">
                  <c:v>23569</c:v>
                </c:pt>
                <c:pt idx="2">
                  <c:v>33776</c:v>
                </c:pt>
                <c:pt idx="3">
                  <c:v>38238</c:v>
                </c:pt>
                <c:pt idx="4">
                  <c:v>34613</c:v>
                </c:pt>
                <c:pt idx="5">
                  <c:v>29306</c:v>
                </c:pt>
                <c:pt idx="6">
                  <c:v>29824</c:v>
                </c:pt>
                <c:pt idx="7">
                  <c:v>27500</c:v>
                </c:pt>
                <c:pt idx="8">
                  <c:v>23951</c:v>
                </c:pt>
                <c:pt idx="9">
                  <c:v>28834</c:v>
                </c:pt>
                <c:pt idx="10">
                  <c:v>26362</c:v>
                </c:pt>
                <c:pt idx="11">
                  <c:v>21439</c:v>
                </c:pt>
              </c:numCache>
            </c:numRef>
          </c:val>
          <c:extLst>
            <c:ext xmlns:c16="http://schemas.microsoft.com/office/drawing/2014/chart" uri="{C3380CC4-5D6E-409C-BE32-E72D297353CC}">
              <c16:uniqueId val="{00000014-83D5-439C-911C-047CE21BD7CD}"/>
            </c:ext>
          </c:extLst>
        </c:ser>
        <c:ser>
          <c:idx val="2"/>
          <c:order val="2"/>
          <c:tx>
            <c:strRef>
              <c:f>'DATA FOR GRAPHS'!$L$124</c:f>
              <c:strCache>
                <c:ptCount val="1"/>
                <c:pt idx="0">
                  <c:v>2017</c:v>
                </c:pt>
              </c:strCache>
            </c:strRef>
          </c:tx>
          <c:spPr>
            <a:solidFill>
              <a:srgbClr val="00B050"/>
            </a:solidFill>
            <a:scene3d>
              <a:camera prst="orthographicFront"/>
              <a:lightRig rig="threePt" dir="t"/>
            </a:scene3d>
            <a:sp3d>
              <a:bevelT/>
            </a:sp3d>
          </c:spPr>
          <c:invertIfNegative val="0"/>
          <c:dLbls>
            <c:dLbl>
              <c:idx val="0"/>
              <c:layout>
                <c:manualLayout>
                  <c:x val="-1.035611516714843E-2"/>
                  <c:y val="1.3003969600713842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15-83D5-439C-911C-047CE21BD7CD}"/>
                </c:ext>
              </c:extLst>
            </c:dLbl>
            <c:dLbl>
              <c:idx val="1"/>
              <c:layout>
                <c:manualLayout>
                  <c:x val="0"/>
                  <c:y val="2.240896358543417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6-83D5-439C-911C-047CE21BD7CD}"/>
                </c:ext>
              </c:extLst>
            </c:dLbl>
            <c:spPr>
              <a:noFill/>
              <a:ln>
                <a:noFill/>
              </a:ln>
              <a:effectLst/>
            </c:spPr>
            <c:txPr>
              <a:bodyPr/>
              <a:lstStyle/>
              <a:p>
                <a:pPr>
                  <a:defRPr sz="1000"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'DATA FOR GRAPHS'!$I$125:$I$136</c:f>
              <c:strCache>
                <c:ptCount val="12"/>
                <c:pt idx="0">
                  <c:v>January</c:v>
                </c:pt>
                <c:pt idx="1">
                  <c:v>February</c:v>
                </c:pt>
                <c:pt idx="2">
                  <c:v>March</c:v>
                </c:pt>
                <c:pt idx="3">
                  <c:v>April</c:v>
                </c:pt>
                <c:pt idx="4">
                  <c:v>May</c:v>
                </c:pt>
                <c:pt idx="5">
                  <c:v>June</c:v>
                </c:pt>
                <c:pt idx="6">
                  <c:v>July</c:v>
                </c:pt>
                <c:pt idx="7">
                  <c:v>August</c:v>
                </c:pt>
                <c:pt idx="8">
                  <c:v>September</c:v>
                </c:pt>
                <c:pt idx="9">
                  <c:v>October</c:v>
                </c:pt>
                <c:pt idx="10">
                  <c:v>November</c:v>
                </c:pt>
                <c:pt idx="11">
                  <c:v>December</c:v>
                </c:pt>
              </c:strCache>
            </c:strRef>
          </c:cat>
          <c:val>
            <c:numRef>
              <c:f>'DATA FOR GRAPHS'!$L$125:$L$136</c:f>
              <c:numCache>
                <c:formatCode>General</c:formatCode>
                <c:ptCount val="12"/>
                <c:pt idx="0" formatCode="_ * #,##0_ ;_ * \-#,##0_ ;_ * &quot;-&quot;??_ ;_ @_ ">
                  <c:v>23561</c:v>
                </c:pt>
              </c:numCache>
            </c:numRef>
          </c:val>
          <c:extLst>
            <c:ext xmlns:c16="http://schemas.microsoft.com/office/drawing/2014/chart" uri="{C3380CC4-5D6E-409C-BE32-E72D297353CC}">
              <c16:uniqueId val="{00000017-83D5-439C-911C-047CE21BD7CD}"/>
            </c:ext>
          </c:extLst>
        </c:ser>
        <c:dLbls>
          <c:showLegendKey val="0"/>
          <c:showVal val="1"/>
          <c:showCatName val="0"/>
          <c:showSerName val="0"/>
          <c:showPercent val="0"/>
          <c:showBubbleSize val="0"/>
        </c:dLbls>
        <c:gapWidth val="150"/>
        <c:shape val="box"/>
        <c:axId val="220284328"/>
        <c:axId val="220285504"/>
        <c:axId val="0"/>
      </c:bar3DChart>
      <c:catAx>
        <c:axId val="220284328"/>
        <c:scaling>
          <c:orientation val="minMax"/>
        </c:scaling>
        <c:delete val="0"/>
        <c:axPos val="b"/>
        <c:numFmt formatCode="General" sourceLinked="1"/>
        <c:majorTickMark val="out"/>
        <c:minorTickMark val="none"/>
        <c:tickLblPos val="nextTo"/>
        <c:txPr>
          <a:bodyPr rot="-2700000"/>
          <a:lstStyle/>
          <a:p>
            <a:pPr>
              <a:defRPr sz="1050" b="0"/>
            </a:pPr>
            <a:endParaRPr lang="en-US"/>
          </a:p>
        </c:txPr>
        <c:crossAx val="220285504"/>
        <c:crosses val="autoZero"/>
        <c:auto val="1"/>
        <c:lblAlgn val="ctr"/>
        <c:lblOffset val="100"/>
        <c:noMultiLvlLbl val="0"/>
      </c:catAx>
      <c:valAx>
        <c:axId val="220285504"/>
        <c:scaling>
          <c:orientation val="minMax"/>
        </c:scaling>
        <c:delete val="0"/>
        <c:axPos val="l"/>
        <c:majorGridlines>
          <c:spPr>
            <a:effectLst>
              <a:outerShdw blurRad="50800" dist="50800" dir="5400000" algn="ctr" rotWithShape="0">
                <a:schemeClr val="bg1">
                  <a:lumMod val="75000"/>
                </a:schemeClr>
              </a:outerShdw>
            </a:effectLst>
          </c:spPr>
        </c:majorGridlines>
        <c:numFmt formatCode="_ * #,##0_ ;_ * \-#,##0_ ;_ * &quot;-&quot;??_ ;_ @_ " sourceLinked="1"/>
        <c:majorTickMark val="out"/>
        <c:minorTickMark val="none"/>
        <c:tickLblPos val="nextTo"/>
        <c:txPr>
          <a:bodyPr/>
          <a:lstStyle/>
          <a:p>
            <a:pPr>
              <a:defRPr sz="1050" b="1"/>
            </a:pPr>
            <a:endParaRPr lang="en-US"/>
          </a:p>
        </c:txPr>
        <c:crossAx val="220284328"/>
        <c:crosses val="autoZero"/>
        <c:crossBetween val="between"/>
      </c:valAx>
    </c:plotArea>
    <c:legend>
      <c:legendPos val="b"/>
      <c:layout>
        <c:manualLayout>
          <c:xMode val="edge"/>
          <c:yMode val="edge"/>
          <c:x val="0.37197053305509636"/>
          <c:y val="0.90259761344264944"/>
          <c:w val="0.25476641722514215"/>
          <c:h val="7.6577192556812737E-2"/>
        </c:manualLayout>
      </c:layout>
      <c:overlay val="0"/>
      <c:txPr>
        <a:bodyPr/>
        <a:lstStyle/>
        <a:p>
          <a:pPr>
            <a:defRPr sz="1200" b="1"/>
          </a:pPr>
          <a:endParaRPr lang="en-US"/>
        </a:p>
      </c:txPr>
    </c:legend>
    <c:plotVisOnly val="1"/>
    <c:dispBlanksAs val="gap"/>
    <c:showDLblsOverMax val="0"/>
  </c:chart>
  <c:spPr>
    <a:solidFill>
      <a:schemeClr val="tx1"/>
    </a:solidFill>
    <a:scene3d>
      <a:camera prst="orthographicFront"/>
      <a:lightRig rig="threePt" dir="t"/>
    </a:scene3d>
    <a:sp3d>
      <a:bevelT w="152400" h="152400"/>
      <a:bevelB w="152400" h="152400"/>
    </a:sp3d>
  </c:spPr>
  <c:txPr>
    <a:bodyPr/>
    <a:lstStyle/>
    <a:p>
      <a:pPr>
        <a:defRPr>
          <a:solidFill>
            <a:schemeClr val="bg1"/>
          </a:solidFill>
        </a:defRPr>
      </a:pPr>
      <a:endParaRPr lang="en-US"/>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lgn="ctr">
              <a:defRPr sz="1400"/>
            </a:pPr>
            <a:r>
              <a:rPr lang="en-US" sz="1400" dirty="0" smtClean="0"/>
              <a:t> </a:t>
            </a:r>
            <a:r>
              <a:rPr lang="en-US" sz="1400" b="1" i="0" u="none" strike="noStrike" baseline="0" dirty="0">
                <a:effectLst/>
              </a:rPr>
              <a:t>Provincial</a:t>
            </a:r>
            <a:r>
              <a:rPr lang="en-US" sz="1400" dirty="0"/>
              <a:t> Departments</a:t>
            </a:r>
          </a:p>
          <a:p>
            <a:pPr algn="ctr">
              <a:defRPr sz="1400"/>
            </a:pPr>
            <a:r>
              <a:rPr lang="en-US" sz="1400" b="1" i="0" u="none" strike="noStrike" baseline="0" dirty="0">
                <a:effectLst/>
              </a:rPr>
              <a:t>Rand Value of Invoices Paid After 30 Days</a:t>
            </a:r>
            <a:endParaRPr lang="en-US" sz="1400" dirty="0"/>
          </a:p>
        </c:rich>
      </c:tx>
      <c:layout>
        <c:manualLayout>
          <c:xMode val="edge"/>
          <c:yMode val="edge"/>
          <c:x val="0.24752846122114167"/>
          <c:y val="2.5568310872198668E-2"/>
        </c:manualLayout>
      </c:layout>
      <c:overlay val="0"/>
      <c:spPr>
        <a:ln>
          <a:noFill/>
        </a:ln>
      </c:spPr>
    </c:title>
    <c:autoTitleDeleted val="0"/>
    <c:view3D>
      <c:rotX val="15"/>
      <c:rotY val="20"/>
      <c:rAngAx val="1"/>
    </c:view3D>
    <c:floor>
      <c:thickness val="0"/>
    </c:floor>
    <c:sideWall>
      <c:thickness val="0"/>
    </c:sideWall>
    <c:backWall>
      <c:thickness val="0"/>
      <c:spPr>
        <a:scene3d>
          <a:camera prst="orthographicFront"/>
          <a:lightRig rig="threePt" dir="t"/>
        </a:scene3d>
        <a:sp3d prstMaterial="softEdge"/>
      </c:spPr>
    </c:backWall>
    <c:plotArea>
      <c:layout>
        <c:manualLayout>
          <c:layoutTarget val="inner"/>
          <c:xMode val="edge"/>
          <c:yMode val="edge"/>
          <c:x val="0.13094892049641238"/>
          <c:y val="0.24042532673488654"/>
          <c:w val="0.89571255331207711"/>
          <c:h val="0.57420314408150308"/>
        </c:manualLayout>
      </c:layout>
      <c:bar3DChart>
        <c:barDir val="col"/>
        <c:grouping val="clustered"/>
        <c:varyColors val="0"/>
        <c:ser>
          <c:idx val="0"/>
          <c:order val="0"/>
          <c:tx>
            <c:strRef>
              <c:f>'DATA FOR GRAPHS'!$C$124</c:f>
              <c:strCache>
                <c:ptCount val="1"/>
                <c:pt idx="0">
                  <c:v>2015</c:v>
                </c:pt>
              </c:strCache>
            </c:strRef>
          </c:tx>
          <c:spPr>
            <a:solidFill>
              <a:srgbClr val="FF0000"/>
            </a:solidFill>
            <a:scene3d>
              <a:camera prst="orthographicFront"/>
              <a:lightRig rig="threePt" dir="t"/>
            </a:scene3d>
            <a:sp3d prstMaterial="matte">
              <a:bevelT/>
            </a:sp3d>
          </c:spPr>
          <c:invertIfNegative val="0"/>
          <c:dLbls>
            <c:dLbl>
              <c:idx val="0"/>
              <c:layout>
                <c:manualLayout>
                  <c:x val="1.4423034148110886E-2"/>
                  <c:y val="3.022670025188916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B202-40A1-8645-B964E3B1B5A9}"/>
                </c:ext>
              </c:extLst>
            </c:dLbl>
            <c:dLbl>
              <c:idx val="1"/>
              <c:layout>
                <c:manualLayout>
                  <c:x val="6.4102221902835807E-3"/>
                  <c:y val="6.7170445004198151E-3"/>
                </c:manualLayout>
              </c:layout>
              <c:tx>
                <c:rich>
                  <a:bodyPr/>
                  <a:lstStyle/>
                  <a:p>
                    <a:r>
                      <a:rPr lang="en-US" sz="1000" b="1"/>
                      <a:t>R 3.8bn</a:t>
                    </a:r>
                    <a:endParaRPr lang="en-US"/>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1-B202-40A1-8645-B964E3B1B5A9}"/>
                </c:ext>
              </c:extLst>
            </c:dLbl>
            <c:dLbl>
              <c:idx val="2"/>
              <c:layout>
                <c:manualLayout>
                  <c:x val="-8.2825443258783375E-3"/>
                  <c:y val="4.7988543172782269E-2"/>
                </c:manualLayout>
              </c:layout>
              <c:tx>
                <c:rich>
                  <a:bodyPr/>
                  <a:lstStyle/>
                  <a:p>
                    <a:r>
                      <a:rPr lang="en-US" sz="1000" b="1"/>
                      <a:t>R 2.0bn</a:t>
                    </a:r>
                    <a:endParaRPr lang="en-US"/>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2-B202-40A1-8645-B964E3B1B5A9}"/>
                </c:ext>
              </c:extLst>
            </c:dLbl>
            <c:dLbl>
              <c:idx val="3"/>
              <c:layout>
                <c:manualLayout>
                  <c:x val="-4.1412721629391688E-3"/>
                  <c:y val="4.5460540608708654E-2"/>
                </c:manualLayout>
              </c:layout>
              <c:tx>
                <c:rich>
                  <a:bodyPr/>
                  <a:lstStyle/>
                  <a:p>
                    <a:r>
                      <a:rPr lang="en-US" sz="1000" b="1"/>
                      <a:t>R 1.9bn</a:t>
                    </a:r>
                    <a:endParaRPr lang="en-US"/>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3-B202-40A1-8645-B964E3B1B5A9}"/>
                </c:ext>
              </c:extLst>
            </c:dLbl>
            <c:dLbl>
              <c:idx val="4"/>
              <c:layout>
                <c:manualLayout>
                  <c:x val="-3.4767121103352295E-3"/>
                  <c:y val="2.6662290412727187E-3"/>
                </c:manualLayout>
              </c:layout>
              <c:tx>
                <c:rich>
                  <a:bodyPr/>
                  <a:lstStyle/>
                  <a:p>
                    <a:r>
                      <a:rPr lang="en-US" sz="1000" b="1"/>
                      <a:t>R 6.2bn</a:t>
                    </a:r>
                    <a:endParaRPr lang="en-US"/>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4-B202-40A1-8645-B964E3B1B5A9}"/>
                </c:ext>
              </c:extLst>
            </c:dLbl>
            <c:dLbl>
              <c:idx val="5"/>
              <c:layout>
                <c:manualLayout>
                  <c:x val="-3.3260611072424818E-4"/>
                  <c:y val="5.8617663636606449E-2"/>
                </c:manualLayout>
              </c:layout>
              <c:tx>
                <c:rich>
                  <a:bodyPr/>
                  <a:lstStyle/>
                  <a:p>
                    <a:r>
                      <a:rPr lang="en-US" sz="1000" b="1"/>
                      <a:t>R 1.6bn</a:t>
                    </a:r>
                    <a:endParaRPr lang="en-US"/>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5-B202-40A1-8645-B964E3B1B5A9}"/>
                </c:ext>
              </c:extLst>
            </c:dLbl>
            <c:dLbl>
              <c:idx val="6"/>
              <c:layout>
                <c:manualLayout>
                  <c:x val="-1.2423816488817505E-2"/>
                  <c:y val="5.5747674449661746E-3"/>
                </c:manualLayout>
              </c:layout>
              <c:tx>
                <c:rich>
                  <a:bodyPr/>
                  <a:lstStyle/>
                  <a:p>
                    <a:r>
                      <a:rPr lang="en-US" sz="1000" b="1"/>
                      <a:t>R 1.9bn</a:t>
                    </a:r>
                    <a:endParaRPr lang="en-US"/>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6-B202-40A1-8645-B964E3B1B5A9}"/>
                </c:ext>
              </c:extLst>
            </c:dLbl>
            <c:dLbl>
              <c:idx val="7"/>
              <c:layout>
                <c:manualLayout>
                  <c:x val="-1.242381648881743E-2"/>
                  <c:y val="4.8957505270917009E-2"/>
                </c:manualLayout>
              </c:layout>
              <c:tx>
                <c:rich>
                  <a:bodyPr/>
                  <a:lstStyle/>
                  <a:p>
                    <a:r>
                      <a:rPr lang="en-US" sz="1000" b="1"/>
                      <a:t>R 1.8bn</a:t>
                    </a:r>
                    <a:endParaRPr lang="en-US"/>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7-B202-40A1-8645-B964E3B1B5A9}"/>
                </c:ext>
              </c:extLst>
            </c:dLbl>
            <c:dLbl>
              <c:idx val="8"/>
              <c:layout>
                <c:manualLayout>
                  <c:x val="-8.2825443258783375E-3"/>
                  <c:y val="3.2303417580810859E-2"/>
                </c:manualLayout>
              </c:layout>
              <c:tx>
                <c:rich>
                  <a:bodyPr/>
                  <a:lstStyle/>
                  <a:p>
                    <a:r>
                      <a:rPr lang="en-US" sz="1000" b="1"/>
                      <a:t>R 2.2bn</a:t>
                    </a:r>
                    <a:endParaRPr lang="en-US"/>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8-B202-40A1-8645-B964E3B1B5A9}"/>
                </c:ext>
              </c:extLst>
            </c:dLbl>
            <c:dLbl>
              <c:idx val="9"/>
              <c:layout>
                <c:manualLayout>
                  <c:x val="-6.0136489156633185E-3"/>
                  <c:y val="2.06877125197668E-2"/>
                </c:manualLayout>
              </c:layout>
              <c:tx>
                <c:rich>
                  <a:bodyPr/>
                  <a:lstStyle/>
                  <a:p>
                    <a:r>
                      <a:rPr lang="en-US" sz="1000" b="1"/>
                      <a:t>R 1.2bn</a:t>
                    </a:r>
                    <a:endParaRPr lang="en-US"/>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9-B202-40A1-8645-B964E3B1B5A9}"/>
                </c:ext>
              </c:extLst>
            </c:dLbl>
            <c:dLbl>
              <c:idx val="10"/>
              <c:layout>
                <c:manualLayout>
                  <c:x val="-4.1412721629391688E-3"/>
                  <c:y val="3.0780448167686891E-2"/>
                </c:manualLayout>
              </c:layout>
              <c:tx>
                <c:rich>
                  <a:bodyPr/>
                  <a:lstStyle/>
                  <a:p>
                    <a:r>
                      <a:rPr lang="en-US" sz="1000" b="1"/>
                      <a:t>R 1.5bn</a:t>
                    </a:r>
                    <a:endParaRPr lang="en-US"/>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A-B202-40A1-8645-B964E3B1B5A9}"/>
                </c:ext>
              </c:extLst>
            </c:dLbl>
            <c:dLbl>
              <c:idx val="11"/>
              <c:layout>
                <c:manualLayout>
                  <c:x val="0"/>
                  <c:y val="2.0151133501259445E-2"/>
                </c:manualLayout>
              </c:layout>
              <c:tx>
                <c:rich>
                  <a:bodyPr/>
                  <a:lstStyle/>
                  <a:p>
                    <a:r>
                      <a:rPr lang="en-US" sz="1000" b="1"/>
                      <a:t>R 1.2bn</a:t>
                    </a:r>
                    <a:endParaRPr lang="en-US"/>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B-B202-40A1-8645-B964E3B1B5A9}"/>
                </c:ext>
              </c:extLst>
            </c:dLbl>
            <c:numFmt formatCode="&quot;R&quot;\ #,##0" sourceLinked="0"/>
            <c:spPr>
              <a:noFill/>
              <a:ln>
                <a:noFill/>
              </a:ln>
              <a:effectLst/>
            </c:spPr>
            <c:txPr>
              <a:bodyPr/>
              <a:lstStyle/>
              <a:p>
                <a:pPr>
                  <a:defRPr sz="1000"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'DATA FOR GRAPHS'!$B$125:$B$136</c:f>
              <c:strCache>
                <c:ptCount val="12"/>
                <c:pt idx="0">
                  <c:v>January</c:v>
                </c:pt>
                <c:pt idx="1">
                  <c:v>February</c:v>
                </c:pt>
                <c:pt idx="2">
                  <c:v>March</c:v>
                </c:pt>
                <c:pt idx="3">
                  <c:v>April</c:v>
                </c:pt>
                <c:pt idx="4">
                  <c:v>May</c:v>
                </c:pt>
                <c:pt idx="5">
                  <c:v>June</c:v>
                </c:pt>
                <c:pt idx="6">
                  <c:v>July</c:v>
                </c:pt>
                <c:pt idx="7">
                  <c:v>August</c:v>
                </c:pt>
                <c:pt idx="8">
                  <c:v>September</c:v>
                </c:pt>
                <c:pt idx="9">
                  <c:v>October</c:v>
                </c:pt>
                <c:pt idx="10">
                  <c:v>November</c:v>
                </c:pt>
                <c:pt idx="11">
                  <c:v>December</c:v>
                </c:pt>
              </c:strCache>
            </c:strRef>
          </c:cat>
          <c:val>
            <c:numRef>
              <c:f>'DATA FOR GRAPHS'!$C$125:$C$136</c:f>
              <c:numCache>
                <c:formatCode>_ * #,##0_ ;_ * \-#,##0_ ;_ * "-"??_ ;_ @_ </c:formatCode>
                <c:ptCount val="12"/>
                <c:pt idx="1">
                  <c:v>3757443087.2399998</c:v>
                </c:pt>
                <c:pt idx="2">
                  <c:v>2022486202.9300001</c:v>
                </c:pt>
                <c:pt idx="3">
                  <c:v>1943515292.8800001</c:v>
                </c:pt>
                <c:pt idx="4">
                  <c:v>6193376160.3499994</c:v>
                </c:pt>
                <c:pt idx="5">
                  <c:v>1600931207.1199999</c:v>
                </c:pt>
                <c:pt idx="6">
                  <c:v>1907144512.0999999</c:v>
                </c:pt>
                <c:pt idx="7">
                  <c:v>1839275871.77</c:v>
                </c:pt>
                <c:pt idx="8">
                  <c:v>2232326594.3599997</c:v>
                </c:pt>
                <c:pt idx="9">
                  <c:v>1227632909.6799998</c:v>
                </c:pt>
                <c:pt idx="10">
                  <c:v>1466954538.8500001</c:v>
                </c:pt>
                <c:pt idx="11">
                  <c:v>1200823971.2</c:v>
                </c:pt>
              </c:numCache>
            </c:numRef>
          </c:val>
          <c:extLst>
            <c:ext xmlns:c16="http://schemas.microsoft.com/office/drawing/2014/chart" uri="{C3380CC4-5D6E-409C-BE32-E72D297353CC}">
              <c16:uniqueId val="{0000000C-B202-40A1-8645-B964E3B1B5A9}"/>
            </c:ext>
          </c:extLst>
        </c:ser>
        <c:ser>
          <c:idx val="1"/>
          <c:order val="1"/>
          <c:tx>
            <c:strRef>
              <c:f>'DATA FOR GRAPHS'!$D$124</c:f>
              <c:strCache>
                <c:ptCount val="1"/>
                <c:pt idx="0">
                  <c:v>2016</c:v>
                </c:pt>
              </c:strCache>
            </c:strRef>
          </c:tx>
          <c:spPr>
            <a:solidFill>
              <a:srgbClr val="FFC000"/>
            </a:solidFill>
            <a:scene3d>
              <a:camera prst="orthographicFront"/>
              <a:lightRig rig="threePt" dir="t"/>
            </a:scene3d>
            <a:sp3d>
              <a:bevelT w="165100" prst="coolSlant"/>
            </a:sp3d>
          </c:spPr>
          <c:invertIfNegative val="0"/>
          <c:dLbls>
            <c:dLbl>
              <c:idx val="0"/>
              <c:layout>
                <c:manualLayout>
                  <c:x val="-1.8635724733226239E-2"/>
                  <c:y val="2.0981787973250149E-2"/>
                </c:manualLayout>
              </c:layout>
              <c:tx>
                <c:rich>
                  <a:bodyPr/>
                  <a:lstStyle/>
                  <a:p>
                    <a:r>
                      <a:rPr lang="en-US" sz="1000" b="1"/>
                      <a:t>R 1.7bn</a:t>
                    </a:r>
                    <a:endParaRPr lang="en-US"/>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D-B202-40A1-8645-B964E3B1B5A9}"/>
                </c:ext>
              </c:extLst>
            </c:dLbl>
            <c:dLbl>
              <c:idx val="1"/>
              <c:layout>
                <c:manualLayout>
                  <c:x val="0"/>
                  <c:y val="-8.3073562093563904E-4"/>
                </c:manualLayout>
              </c:layout>
              <c:tx>
                <c:rich>
                  <a:bodyPr/>
                  <a:lstStyle/>
                  <a:p>
                    <a:r>
                      <a:rPr lang="en-US" sz="1000" b="1"/>
                      <a:t>R 2.1bn</a:t>
                    </a:r>
                    <a:endParaRPr lang="en-US"/>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E-B202-40A1-8645-B964E3B1B5A9}"/>
                </c:ext>
              </c:extLst>
            </c:dLbl>
            <c:dLbl>
              <c:idx val="2"/>
              <c:layout/>
              <c:tx>
                <c:rich>
                  <a:bodyPr/>
                  <a:lstStyle/>
                  <a:p>
                    <a:r>
                      <a:rPr lang="en-US" sz="1000" b="1"/>
                      <a:t>R 2.4bn</a:t>
                    </a:r>
                    <a:endParaRPr lang="en-US"/>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F-B202-40A1-8645-B964E3B1B5A9}"/>
                </c:ext>
              </c:extLst>
            </c:dLbl>
            <c:dLbl>
              <c:idx val="3"/>
              <c:layout>
                <c:manualLayout>
                  <c:x val="8.2825443258783375E-3"/>
                  <c:y val="6.993929324416716E-3"/>
                </c:manualLayout>
              </c:layout>
              <c:tx>
                <c:rich>
                  <a:bodyPr/>
                  <a:lstStyle/>
                  <a:p>
                    <a:r>
                      <a:rPr lang="en-US" sz="1000" b="1"/>
                      <a:t>R 2.0bn</a:t>
                    </a:r>
                    <a:endParaRPr lang="en-US"/>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10-B202-40A1-8645-B964E3B1B5A9}"/>
                </c:ext>
              </c:extLst>
            </c:dLbl>
            <c:dLbl>
              <c:idx val="4"/>
              <c:layout>
                <c:manualLayout>
                  <c:x val="-2.0706360814695844E-3"/>
                  <c:y val="4.4629804987773011E-2"/>
                </c:manualLayout>
              </c:layout>
              <c:tx>
                <c:rich>
                  <a:bodyPr/>
                  <a:lstStyle/>
                  <a:p>
                    <a:r>
                      <a:rPr lang="en-US" sz="1000" b="1"/>
                      <a:t>R 1.8bn</a:t>
                    </a:r>
                    <a:endParaRPr lang="en-US"/>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11-B202-40A1-8645-B964E3B1B5A9}"/>
                </c:ext>
              </c:extLst>
            </c:dLbl>
            <c:dLbl>
              <c:idx val="5"/>
              <c:layout>
                <c:manualLayout>
                  <c:x val="6.2119082444087523E-3"/>
                  <c:y val="2.8425641727434458E-2"/>
                </c:manualLayout>
              </c:layout>
              <c:tx>
                <c:rich>
                  <a:bodyPr/>
                  <a:lstStyle/>
                  <a:p>
                    <a:r>
                      <a:rPr lang="en-US" sz="1000" b="1"/>
                      <a:t>R 1.8bn</a:t>
                    </a:r>
                    <a:endParaRPr lang="en-US"/>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12-B202-40A1-8645-B964E3B1B5A9}"/>
                </c:ext>
              </c:extLst>
            </c:dLbl>
            <c:dLbl>
              <c:idx val="6"/>
              <c:layout>
                <c:manualLayout>
                  <c:x val="4.1412721629391688E-3"/>
                  <c:y val="-6.993929324416716E-3"/>
                </c:manualLayout>
              </c:layout>
              <c:tx>
                <c:rich>
                  <a:bodyPr/>
                  <a:lstStyle/>
                  <a:p>
                    <a:r>
                      <a:rPr lang="en-US" sz="1000" b="1"/>
                      <a:t>R 2.4bn</a:t>
                    </a:r>
                    <a:endParaRPr lang="en-US"/>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13-B202-40A1-8645-B964E3B1B5A9}"/>
                </c:ext>
              </c:extLst>
            </c:dLbl>
            <c:dLbl>
              <c:idx val="7"/>
              <c:layout>
                <c:manualLayout>
                  <c:x val="-2.0707991236807236E-3"/>
                  <c:y val="2.4478752635458505E-2"/>
                </c:manualLayout>
              </c:layout>
              <c:tx>
                <c:rich>
                  <a:bodyPr/>
                  <a:lstStyle/>
                  <a:p>
                    <a:r>
                      <a:rPr lang="en-US" sz="1000" b="1"/>
                      <a:t>R 1.8bn</a:t>
                    </a:r>
                    <a:endParaRPr lang="en-US"/>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14-B202-40A1-8645-B964E3B1B5A9}"/>
                </c:ext>
              </c:extLst>
            </c:dLbl>
            <c:dLbl>
              <c:idx val="8"/>
              <c:layout>
                <c:manualLayout>
                  <c:x val="1.8303444706924289E-2"/>
                  <c:y val="4.1467943159730606E-4"/>
                </c:manualLayout>
              </c:layout>
              <c:tx>
                <c:rich>
                  <a:bodyPr/>
                  <a:lstStyle/>
                  <a:p>
                    <a:r>
                      <a:rPr lang="en-US" sz="1000" b="1"/>
                      <a:t>R 2.3bn</a:t>
                    </a:r>
                    <a:endParaRPr lang="en-US"/>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15-B202-40A1-8645-B964E3B1B5A9}"/>
                </c:ext>
              </c:extLst>
            </c:dLbl>
            <c:dLbl>
              <c:idx val="9"/>
              <c:layout>
                <c:manualLayout>
                  <c:x val="5.2453940167747608E-3"/>
                  <c:y val="9.158192493311023E-3"/>
                </c:manualLayout>
              </c:layout>
              <c:tx>
                <c:rich>
                  <a:bodyPr/>
                  <a:lstStyle/>
                  <a:p>
                    <a:r>
                      <a:rPr lang="en-US" sz="1000" b="1"/>
                      <a:t>R 1.8bn</a:t>
                    </a:r>
                    <a:endParaRPr lang="en-US"/>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16-B202-40A1-8645-B964E3B1B5A9}"/>
                </c:ext>
              </c:extLst>
            </c:dLbl>
            <c:dLbl>
              <c:idx val="10"/>
              <c:layout>
                <c:manualLayout>
                  <c:x val="1.2423816488817505E-2"/>
                  <c:y val="9.6601583656894356E-3"/>
                </c:manualLayout>
              </c:layout>
              <c:tx>
                <c:rich>
                  <a:bodyPr/>
                  <a:lstStyle/>
                  <a:p>
                    <a:r>
                      <a:rPr lang="en-US" sz="1000" b="1"/>
                      <a:t>R 1.6bn</a:t>
                    </a:r>
                    <a:endParaRPr lang="en-US"/>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17-B202-40A1-8645-B964E3B1B5A9}"/>
                </c:ext>
              </c:extLst>
            </c:dLbl>
            <c:dLbl>
              <c:idx val="11"/>
              <c:layout>
                <c:manualLayout>
                  <c:x val="4.1412721629391688E-3"/>
                  <c:y val="-3.496964662208358E-3"/>
                </c:manualLayout>
              </c:layout>
              <c:tx>
                <c:rich>
                  <a:bodyPr/>
                  <a:lstStyle/>
                  <a:p>
                    <a:r>
                      <a:rPr lang="en-US" sz="1000" b="1"/>
                      <a:t>R 2.0bn</a:t>
                    </a:r>
                    <a:endParaRPr lang="en-US"/>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18-B202-40A1-8645-B964E3B1B5A9}"/>
                </c:ext>
              </c:extLst>
            </c:dLbl>
            <c:numFmt formatCode="&quot;R&quot;\ #,##0" sourceLinked="0"/>
            <c:spPr>
              <a:scene3d>
                <a:camera prst="orthographicFront"/>
                <a:lightRig rig="threePt" dir="t"/>
              </a:scene3d>
              <a:sp3d>
                <a:bevelT/>
              </a:sp3d>
            </c:spPr>
            <c:txPr>
              <a:bodyPr/>
              <a:lstStyle/>
              <a:p>
                <a:pPr>
                  <a:defRPr sz="1000"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'DATA FOR GRAPHS'!$B$125:$B$136</c:f>
              <c:strCache>
                <c:ptCount val="12"/>
                <c:pt idx="0">
                  <c:v>January</c:v>
                </c:pt>
                <c:pt idx="1">
                  <c:v>February</c:v>
                </c:pt>
                <c:pt idx="2">
                  <c:v>March</c:v>
                </c:pt>
                <c:pt idx="3">
                  <c:v>April</c:v>
                </c:pt>
                <c:pt idx="4">
                  <c:v>May</c:v>
                </c:pt>
                <c:pt idx="5">
                  <c:v>June</c:v>
                </c:pt>
                <c:pt idx="6">
                  <c:v>July</c:v>
                </c:pt>
                <c:pt idx="7">
                  <c:v>August</c:v>
                </c:pt>
                <c:pt idx="8">
                  <c:v>September</c:v>
                </c:pt>
                <c:pt idx="9">
                  <c:v>October</c:v>
                </c:pt>
                <c:pt idx="10">
                  <c:v>November</c:v>
                </c:pt>
                <c:pt idx="11">
                  <c:v>December</c:v>
                </c:pt>
              </c:strCache>
            </c:strRef>
          </c:cat>
          <c:val>
            <c:numRef>
              <c:f>'DATA FOR GRAPHS'!$D$125:$D$136</c:f>
              <c:numCache>
                <c:formatCode>_ * #,##0_ ;_ * \-#,##0_ ;_ * "-"??_ ;_ @_ </c:formatCode>
                <c:ptCount val="12"/>
                <c:pt idx="0">
                  <c:v>1681864752</c:v>
                </c:pt>
                <c:pt idx="1">
                  <c:v>2059623609</c:v>
                </c:pt>
                <c:pt idx="2">
                  <c:v>2430847026</c:v>
                </c:pt>
                <c:pt idx="3">
                  <c:v>2003595461.8499999</c:v>
                </c:pt>
                <c:pt idx="4">
                  <c:v>1819735174.79</c:v>
                </c:pt>
                <c:pt idx="5">
                  <c:v>1811938746</c:v>
                </c:pt>
                <c:pt idx="6">
                  <c:v>2352730004.3999996</c:v>
                </c:pt>
                <c:pt idx="7">
                  <c:v>1808898978.9000001</c:v>
                </c:pt>
                <c:pt idx="8">
                  <c:v>2288318070.4299998</c:v>
                </c:pt>
                <c:pt idx="9">
                  <c:v>1849970692.45</c:v>
                </c:pt>
                <c:pt idx="10">
                  <c:v>1609716993.72</c:v>
                </c:pt>
                <c:pt idx="11">
                  <c:v>2005779453.02</c:v>
                </c:pt>
              </c:numCache>
            </c:numRef>
          </c:val>
          <c:extLst>
            <c:ext xmlns:c16="http://schemas.microsoft.com/office/drawing/2014/chart" uri="{C3380CC4-5D6E-409C-BE32-E72D297353CC}">
              <c16:uniqueId val="{00000019-B202-40A1-8645-B964E3B1B5A9}"/>
            </c:ext>
          </c:extLst>
        </c:ser>
        <c:ser>
          <c:idx val="2"/>
          <c:order val="2"/>
          <c:tx>
            <c:strRef>
              <c:f>'DATA FOR GRAPHS'!$E$124</c:f>
              <c:strCache>
                <c:ptCount val="1"/>
                <c:pt idx="0">
                  <c:v>2017</c:v>
                </c:pt>
              </c:strCache>
            </c:strRef>
          </c:tx>
          <c:spPr>
            <a:solidFill>
              <a:srgbClr val="00B050"/>
            </a:solidFill>
            <a:scene3d>
              <a:camera prst="orthographicFront"/>
              <a:lightRig rig="threePt" dir="t"/>
            </a:scene3d>
            <a:sp3d>
              <a:bevelT/>
            </a:sp3d>
          </c:spPr>
          <c:invertIfNegative val="0"/>
          <c:dLbls>
            <c:dLbl>
              <c:idx val="0"/>
              <c:layout>
                <c:manualLayout>
                  <c:x val="1.449445257028709E-2"/>
                  <c:y val="5.9448123905993883E-2"/>
                </c:manualLayout>
              </c:layout>
              <c:tx>
                <c:rich>
                  <a:bodyPr/>
                  <a:lstStyle/>
                  <a:p>
                    <a:r>
                      <a:rPr lang="en-US" sz="1000" b="1"/>
                      <a:t>R 1.7bn </a:t>
                    </a:r>
                    <a:endParaRPr lang="en-US"/>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1A-B202-40A1-8645-B964E3B1B5A9}"/>
                </c:ext>
              </c:extLst>
            </c:dLbl>
            <c:spPr>
              <a:noFill/>
              <a:ln>
                <a:noFill/>
              </a:ln>
              <a:effectLst/>
            </c:spPr>
            <c:txPr>
              <a:bodyPr/>
              <a:lstStyle/>
              <a:p>
                <a:pPr>
                  <a:defRPr sz="1000"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'DATA FOR GRAPHS'!$B$125:$B$136</c:f>
              <c:strCache>
                <c:ptCount val="12"/>
                <c:pt idx="0">
                  <c:v>January</c:v>
                </c:pt>
                <c:pt idx="1">
                  <c:v>February</c:v>
                </c:pt>
                <c:pt idx="2">
                  <c:v>March</c:v>
                </c:pt>
                <c:pt idx="3">
                  <c:v>April</c:v>
                </c:pt>
                <c:pt idx="4">
                  <c:v>May</c:v>
                </c:pt>
                <c:pt idx="5">
                  <c:v>June</c:v>
                </c:pt>
                <c:pt idx="6">
                  <c:v>July</c:v>
                </c:pt>
                <c:pt idx="7">
                  <c:v>August</c:v>
                </c:pt>
                <c:pt idx="8">
                  <c:v>September</c:v>
                </c:pt>
                <c:pt idx="9">
                  <c:v>October</c:v>
                </c:pt>
                <c:pt idx="10">
                  <c:v>November</c:v>
                </c:pt>
                <c:pt idx="11">
                  <c:v>December</c:v>
                </c:pt>
              </c:strCache>
            </c:strRef>
          </c:cat>
          <c:val>
            <c:numRef>
              <c:f>'DATA FOR GRAPHS'!$E$125:$E$136</c:f>
              <c:numCache>
                <c:formatCode>General</c:formatCode>
                <c:ptCount val="12"/>
                <c:pt idx="0" formatCode="_ * #,##0_ ;_ * \-#,##0_ ;_ * &quot;-&quot;??_ ;_ @_ ">
                  <c:v>1727297253.5999999</c:v>
                </c:pt>
              </c:numCache>
            </c:numRef>
          </c:val>
          <c:extLst>
            <c:ext xmlns:c16="http://schemas.microsoft.com/office/drawing/2014/chart" uri="{C3380CC4-5D6E-409C-BE32-E72D297353CC}">
              <c16:uniqueId val="{0000001B-B202-40A1-8645-B964E3B1B5A9}"/>
            </c:ext>
          </c:extLst>
        </c:ser>
        <c:dLbls>
          <c:showLegendKey val="0"/>
          <c:showVal val="1"/>
          <c:showCatName val="0"/>
          <c:showSerName val="0"/>
          <c:showPercent val="0"/>
          <c:showBubbleSize val="0"/>
        </c:dLbls>
        <c:gapWidth val="150"/>
        <c:shape val="box"/>
        <c:axId val="220279232"/>
        <c:axId val="170273224"/>
        <c:axId val="0"/>
      </c:bar3DChart>
      <c:catAx>
        <c:axId val="220279232"/>
        <c:scaling>
          <c:orientation val="minMax"/>
        </c:scaling>
        <c:delete val="0"/>
        <c:axPos val="b"/>
        <c:numFmt formatCode="General" sourceLinked="1"/>
        <c:majorTickMark val="out"/>
        <c:minorTickMark val="none"/>
        <c:tickLblPos val="nextTo"/>
        <c:txPr>
          <a:bodyPr rot="-2700000"/>
          <a:lstStyle/>
          <a:p>
            <a:pPr>
              <a:defRPr b="1"/>
            </a:pPr>
            <a:endParaRPr lang="en-US"/>
          </a:p>
        </c:txPr>
        <c:crossAx val="170273224"/>
        <c:crosses val="autoZero"/>
        <c:auto val="1"/>
        <c:lblAlgn val="ctr"/>
        <c:lblOffset val="100"/>
        <c:noMultiLvlLbl val="0"/>
      </c:catAx>
      <c:valAx>
        <c:axId val="170273224"/>
        <c:scaling>
          <c:orientation val="minMax"/>
        </c:scaling>
        <c:delete val="0"/>
        <c:axPos val="l"/>
        <c:majorGridlines>
          <c:spPr>
            <a:effectLst>
              <a:outerShdw blurRad="50800" dist="50800" dir="5400000" algn="ctr" rotWithShape="0">
                <a:schemeClr val="bg1">
                  <a:lumMod val="75000"/>
                </a:schemeClr>
              </a:outerShdw>
            </a:effectLst>
          </c:spPr>
        </c:majorGridlines>
        <c:numFmt formatCode="&quot;R&quot;\ #,##0" sourceLinked="0"/>
        <c:majorTickMark val="out"/>
        <c:minorTickMark val="none"/>
        <c:tickLblPos val="nextTo"/>
        <c:txPr>
          <a:bodyPr/>
          <a:lstStyle/>
          <a:p>
            <a:pPr>
              <a:defRPr b="1"/>
            </a:pPr>
            <a:endParaRPr lang="en-US"/>
          </a:p>
        </c:txPr>
        <c:crossAx val="220279232"/>
        <c:crosses val="autoZero"/>
        <c:crossBetween val="between"/>
      </c:valAx>
    </c:plotArea>
    <c:legend>
      <c:legendPos val="b"/>
      <c:layout>
        <c:manualLayout>
          <c:xMode val="edge"/>
          <c:yMode val="edge"/>
          <c:x val="0.38048736903838193"/>
          <c:y val="0.91823969856528675"/>
          <c:w val="0.23471205603862749"/>
          <c:h val="6.8861606404992823E-2"/>
        </c:manualLayout>
      </c:layout>
      <c:overlay val="0"/>
      <c:txPr>
        <a:bodyPr/>
        <a:lstStyle/>
        <a:p>
          <a:pPr>
            <a:defRPr sz="1200" b="1"/>
          </a:pPr>
          <a:endParaRPr lang="en-US"/>
        </a:p>
      </c:txPr>
    </c:legend>
    <c:plotVisOnly val="1"/>
    <c:dispBlanksAs val="gap"/>
    <c:showDLblsOverMax val="0"/>
  </c:chart>
  <c:spPr>
    <a:solidFill>
      <a:schemeClr val="tx1"/>
    </a:solidFill>
    <a:scene3d>
      <a:camera prst="orthographicFront"/>
      <a:lightRig rig="threePt" dir="t"/>
    </a:scene3d>
    <a:sp3d>
      <a:bevelT w="152400" h="152400"/>
      <a:bevelB w="152400" h="152400"/>
    </a:sp3d>
  </c:spPr>
  <c:txPr>
    <a:bodyPr/>
    <a:lstStyle/>
    <a:p>
      <a:pPr>
        <a:defRPr>
          <a:solidFill>
            <a:schemeClr val="bg1"/>
          </a:solidFill>
        </a:defRPr>
      </a:pPr>
      <a:endParaRPr lang="en-US"/>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lgn="ctr">
              <a:defRPr sz="1400"/>
            </a:pPr>
            <a:r>
              <a:rPr lang="en-US" sz="1400" dirty="0" smtClean="0"/>
              <a:t> </a:t>
            </a:r>
            <a:r>
              <a:rPr lang="en-US" sz="1400" b="1" i="0" u="none" strike="noStrike" baseline="0" dirty="0">
                <a:effectLst/>
              </a:rPr>
              <a:t>Provincial</a:t>
            </a:r>
            <a:r>
              <a:rPr lang="en-US" sz="1400" dirty="0"/>
              <a:t> Departments</a:t>
            </a:r>
          </a:p>
          <a:p>
            <a:pPr algn="ctr">
              <a:defRPr sz="1400"/>
            </a:pPr>
            <a:r>
              <a:rPr lang="en-US" sz="1400" b="1" i="0" u="none" strike="noStrike" baseline="0" dirty="0">
                <a:effectLst/>
              </a:rPr>
              <a:t>Number of Invoices Older than 30 Days Not Paid</a:t>
            </a:r>
            <a:endParaRPr lang="en-US" sz="1400" dirty="0"/>
          </a:p>
        </c:rich>
      </c:tx>
      <c:layout>
        <c:manualLayout>
          <c:xMode val="edge"/>
          <c:yMode val="edge"/>
          <c:x val="0.24916245616726557"/>
          <c:y val="2.5668556136365307E-2"/>
        </c:manualLayout>
      </c:layout>
      <c:overlay val="0"/>
      <c:spPr>
        <a:ln>
          <a:noFill/>
        </a:ln>
      </c:spPr>
    </c:title>
    <c:autoTitleDeleted val="0"/>
    <c:view3D>
      <c:rotX val="15"/>
      <c:rotY val="20"/>
      <c:rAngAx val="1"/>
    </c:view3D>
    <c:floor>
      <c:thickness val="0"/>
    </c:floor>
    <c:sideWall>
      <c:thickness val="0"/>
    </c:sideWall>
    <c:backWall>
      <c:thickness val="0"/>
      <c:spPr>
        <a:scene3d>
          <a:camera prst="orthographicFront"/>
          <a:lightRig rig="threePt" dir="t"/>
        </a:scene3d>
        <a:sp3d prstMaterial="softEdge"/>
      </c:spPr>
    </c:backWall>
    <c:plotArea>
      <c:layout>
        <c:manualLayout>
          <c:layoutTarget val="inner"/>
          <c:xMode val="edge"/>
          <c:yMode val="edge"/>
          <c:x val="0.18179396325459318"/>
          <c:y val="0.1954815543890347"/>
          <c:w val="0.89571255331207711"/>
          <c:h val="0.57420314408150308"/>
        </c:manualLayout>
      </c:layout>
      <c:bar3DChart>
        <c:barDir val="col"/>
        <c:grouping val="clustered"/>
        <c:varyColors val="0"/>
        <c:ser>
          <c:idx val="0"/>
          <c:order val="0"/>
          <c:tx>
            <c:strRef>
              <c:f>'DATA FOR GRAPHS'!$M$124</c:f>
              <c:strCache>
                <c:ptCount val="1"/>
                <c:pt idx="0">
                  <c:v>2015</c:v>
                </c:pt>
              </c:strCache>
            </c:strRef>
          </c:tx>
          <c:spPr>
            <a:solidFill>
              <a:srgbClr val="00B050"/>
            </a:solidFill>
            <a:scene3d>
              <a:camera prst="orthographicFront"/>
              <a:lightRig rig="threePt" dir="t"/>
            </a:scene3d>
            <a:sp3d prstMaterial="matte">
              <a:bevelT/>
            </a:sp3d>
          </c:spPr>
          <c:invertIfNegative val="0"/>
          <c:dLbls>
            <c:dLbl>
              <c:idx val="0"/>
              <c:layout>
                <c:manualLayout>
                  <c:x val="1.4672366184512837E-17"/>
                  <c:y val="1.867413632119514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FFBC-4977-82CF-EB66EC10359B}"/>
                </c:ext>
              </c:extLst>
            </c:dLbl>
            <c:dLbl>
              <c:idx val="1"/>
              <c:layout>
                <c:manualLayout>
                  <c:x val="1.6006402561024411E-3"/>
                  <c:y val="2.2408963585434174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1-FFBC-4977-82CF-EB66EC10359B}"/>
                </c:ext>
              </c:extLst>
            </c:dLbl>
            <c:dLbl>
              <c:idx val="3"/>
              <c:layout>
                <c:manualLayout>
                  <c:x val="0"/>
                  <c:y val="-1.8674136321195144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2-FFBC-4977-82CF-EB66EC10359B}"/>
                </c:ext>
              </c:extLst>
            </c:dLbl>
            <c:dLbl>
              <c:idx val="4"/>
              <c:layout>
                <c:manualLayout>
                  <c:x val="0"/>
                  <c:y val="2.2408963585434174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3-FFBC-4977-82CF-EB66EC10359B}"/>
                </c:ext>
              </c:extLst>
            </c:dLbl>
            <c:dLbl>
              <c:idx val="5"/>
              <c:layout>
                <c:manualLayout>
                  <c:x val="0"/>
                  <c:y val="1.8674136321195144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4-FFBC-4977-82CF-EB66EC10359B}"/>
                </c:ext>
              </c:extLst>
            </c:dLbl>
            <c:dLbl>
              <c:idx val="6"/>
              <c:layout>
                <c:manualLayout>
                  <c:x val="0"/>
                  <c:y val="2.3773204819985804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5-FFBC-4977-82CF-EB66EC10359B}"/>
                </c:ext>
              </c:extLst>
            </c:dLbl>
            <c:dLbl>
              <c:idx val="7"/>
              <c:layout>
                <c:manualLayout>
                  <c:x val="0"/>
                  <c:y val="1.1204481792717018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6-FFBC-4977-82CF-EB66EC10359B}"/>
                </c:ext>
              </c:extLst>
            </c:dLbl>
            <c:dLbl>
              <c:idx val="8"/>
              <c:layout>
                <c:manualLayout>
                  <c:x val="0"/>
                  <c:y val="1.1204481792717087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7-FFBC-4977-82CF-EB66EC10359B}"/>
                </c:ext>
              </c:extLst>
            </c:dLbl>
            <c:dLbl>
              <c:idx val="9"/>
              <c:layout>
                <c:manualLayout>
                  <c:x val="0"/>
                  <c:y val="2.1678172581368439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8-FFBC-4977-82CF-EB66EC10359B}"/>
                </c:ext>
              </c:extLst>
            </c:dLbl>
            <c:numFmt formatCode="#,##0" sourceLinked="0"/>
            <c:spPr>
              <a:noFill/>
              <a:ln>
                <a:noFill/>
              </a:ln>
              <a:effectLst/>
            </c:spPr>
            <c:txPr>
              <a:bodyPr/>
              <a:lstStyle/>
              <a:p>
                <a:pPr>
                  <a:defRPr sz="1100" b="1"/>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'DATA FOR GRAPHS'!$B$125:$B$136</c:f>
              <c:strCache>
                <c:ptCount val="12"/>
                <c:pt idx="0">
                  <c:v>January</c:v>
                </c:pt>
                <c:pt idx="1">
                  <c:v>February</c:v>
                </c:pt>
                <c:pt idx="2">
                  <c:v>March</c:v>
                </c:pt>
                <c:pt idx="3">
                  <c:v>April</c:v>
                </c:pt>
                <c:pt idx="4">
                  <c:v>May</c:v>
                </c:pt>
                <c:pt idx="5">
                  <c:v>June</c:v>
                </c:pt>
                <c:pt idx="6">
                  <c:v>July</c:v>
                </c:pt>
                <c:pt idx="7">
                  <c:v>August</c:v>
                </c:pt>
                <c:pt idx="8">
                  <c:v>September</c:v>
                </c:pt>
                <c:pt idx="9">
                  <c:v>October</c:v>
                </c:pt>
                <c:pt idx="10">
                  <c:v>November</c:v>
                </c:pt>
                <c:pt idx="11">
                  <c:v>December</c:v>
                </c:pt>
              </c:strCache>
            </c:strRef>
          </c:cat>
          <c:val>
            <c:numRef>
              <c:f>'DATA FOR GRAPHS'!$M$125:$M$136</c:f>
              <c:numCache>
                <c:formatCode>_ * #,##0_ ;_ * \-#,##0_ ;_ * "-"??_ ;_ @_ </c:formatCode>
                <c:ptCount val="12"/>
                <c:pt idx="1">
                  <c:v>40651</c:v>
                </c:pt>
                <c:pt idx="2">
                  <c:v>43989</c:v>
                </c:pt>
                <c:pt idx="3">
                  <c:v>41162</c:v>
                </c:pt>
                <c:pt idx="4">
                  <c:v>37195</c:v>
                </c:pt>
                <c:pt idx="5">
                  <c:v>32339</c:v>
                </c:pt>
                <c:pt idx="6">
                  <c:v>33346</c:v>
                </c:pt>
                <c:pt idx="7">
                  <c:v>36559</c:v>
                </c:pt>
                <c:pt idx="8">
                  <c:v>32226</c:v>
                </c:pt>
                <c:pt idx="9">
                  <c:v>39026</c:v>
                </c:pt>
                <c:pt idx="10">
                  <c:v>39267</c:v>
                </c:pt>
                <c:pt idx="11">
                  <c:v>43369</c:v>
                </c:pt>
              </c:numCache>
            </c:numRef>
          </c:val>
          <c:extLst>
            <c:ext xmlns:c16="http://schemas.microsoft.com/office/drawing/2014/chart" uri="{C3380CC4-5D6E-409C-BE32-E72D297353CC}">
              <c16:uniqueId val="{00000009-FFBC-4977-82CF-EB66EC10359B}"/>
            </c:ext>
          </c:extLst>
        </c:ser>
        <c:ser>
          <c:idx val="1"/>
          <c:order val="1"/>
          <c:tx>
            <c:strRef>
              <c:f>'DATA FOR GRAPHS'!$N$124</c:f>
              <c:strCache>
                <c:ptCount val="1"/>
                <c:pt idx="0">
                  <c:v>2016</c:v>
                </c:pt>
              </c:strCache>
            </c:strRef>
          </c:tx>
          <c:spPr>
            <a:solidFill>
              <a:srgbClr val="FFC000"/>
            </a:solidFill>
            <a:scene3d>
              <a:camera prst="orthographicFront"/>
              <a:lightRig rig="threePt" dir="t"/>
            </a:scene3d>
            <a:sp3d>
              <a:bevelT/>
            </a:sp3d>
          </c:spPr>
          <c:invertIfNegative val="0"/>
          <c:dLbls>
            <c:spPr>
              <a:noFill/>
              <a:ln>
                <a:noFill/>
              </a:ln>
              <a:effectLst/>
            </c:spPr>
            <c:txPr>
              <a:bodyPr/>
              <a:lstStyle/>
              <a:p>
                <a:pPr>
                  <a:defRPr sz="1100" b="1"/>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'DATA FOR GRAPHS'!$B$125:$B$136</c:f>
              <c:strCache>
                <c:ptCount val="12"/>
                <c:pt idx="0">
                  <c:v>January</c:v>
                </c:pt>
                <c:pt idx="1">
                  <c:v>February</c:v>
                </c:pt>
                <c:pt idx="2">
                  <c:v>March</c:v>
                </c:pt>
                <c:pt idx="3">
                  <c:v>April</c:v>
                </c:pt>
                <c:pt idx="4">
                  <c:v>May</c:v>
                </c:pt>
                <c:pt idx="5">
                  <c:v>June</c:v>
                </c:pt>
                <c:pt idx="6">
                  <c:v>July</c:v>
                </c:pt>
                <c:pt idx="7">
                  <c:v>August</c:v>
                </c:pt>
                <c:pt idx="8">
                  <c:v>September</c:v>
                </c:pt>
                <c:pt idx="9">
                  <c:v>October</c:v>
                </c:pt>
                <c:pt idx="10">
                  <c:v>November</c:v>
                </c:pt>
                <c:pt idx="11">
                  <c:v>December</c:v>
                </c:pt>
              </c:strCache>
            </c:strRef>
          </c:cat>
          <c:val>
            <c:numRef>
              <c:f>'DATA FOR GRAPHS'!$N$125:$N$136</c:f>
              <c:numCache>
                <c:formatCode>_ * #,##0_ ;_ * \-#,##0_ ;_ * "-"??_ ;_ @_ </c:formatCode>
                <c:ptCount val="12"/>
                <c:pt idx="0">
                  <c:v>44521</c:v>
                </c:pt>
                <c:pt idx="1">
                  <c:v>53999</c:v>
                </c:pt>
                <c:pt idx="2">
                  <c:v>61228</c:v>
                </c:pt>
                <c:pt idx="3">
                  <c:v>50460</c:v>
                </c:pt>
                <c:pt idx="4">
                  <c:v>43423</c:v>
                </c:pt>
                <c:pt idx="5">
                  <c:v>39833</c:v>
                </c:pt>
                <c:pt idx="6">
                  <c:v>55571</c:v>
                </c:pt>
                <c:pt idx="7">
                  <c:v>51761</c:v>
                </c:pt>
                <c:pt idx="8">
                  <c:v>51045</c:v>
                </c:pt>
                <c:pt idx="9">
                  <c:v>60785</c:v>
                </c:pt>
                <c:pt idx="10">
                  <c:v>60282</c:v>
                </c:pt>
                <c:pt idx="11">
                  <c:v>65586</c:v>
                </c:pt>
              </c:numCache>
            </c:numRef>
          </c:val>
          <c:extLst>
            <c:ext xmlns:c16="http://schemas.microsoft.com/office/drawing/2014/chart" uri="{C3380CC4-5D6E-409C-BE32-E72D297353CC}">
              <c16:uniqueId val="{0000000A-FFBC-4977-82CF-EB66EC10359B}"/>
            </c:ext>
          </c:extLst>
        </c:ser>
        <c:ser>
          <c:idx val="2"/>
          <c:order val="2"/>
          <c:tx>
            <c:strRef>
              <c:f>'DATA FOR GRAPHS'!$O$124</c:f>
              <c:strCache>
                <c:ptCount val="1"/>
                <c:pt idx="0">
                  <c:v>2017</c:v>
                </c:pt>
              </c:strCache>
            </c:strRef>
          </c:tx>
          <c:spPr>
            <a:solidFill>
              <a:srgbClr val="FF0000"/>
            </a:solidFill>
            <a:scene3d>
              <a:camera prst="orthographicFront"/>
              <a:lightRig rig="threePt" dir="t"/>
            </a:scene3d>
            <a:sp3d>
              <a:bevelT/>
            </a:sp3d>
          </c:spPr>
          <c:invertIfNegative val="0"/>
          <c:dLbls>
            <c:dLbl>
              <c:idx val="1"/>
              <c:spPr>
                <a:noFill/>
                <a:ln>
                  <a:noFill/>
                </a:ln>
                <a:effectLst/>
              </c:spPr>
              <c:txPr>
                <a:bodyPr/>
                <a:lstStyle/>
                <a:p>
                  <a:pPr>
                    <a:defRPr sz="1100" b="1"/>
                  </a:pPr>
                  <a:endParaRPr lang="en-US"/>
                </a:p>
              </c:txPr>
              <c:showLegendKey val="0"/>
              <c:showVal val="1"/>
              <c:showCatName val="0"/>
              <c:showSerName val="0"/>
              <c:showPercent val="0"/>
              <c:showBubbleSize val="0"/>
              <c:extLst>
                <c:ext xmlns:c16="http://schemas.microsoft.com/office/drawing/2014/chart" uri="{C3380CC4-5D6E-409C-BE32-E72D297353CC}">
                  <c16:uniqueId val="{00000000-A17E-44E5-8AC9-FFEDA3890251}"/>
                </c:ext>
              </c:extLst>
            </c:dLbl>
            <c:spPr>
              <a:noFill/>
              <a:ln>
                <a:noFill/>
              </a:ln>
              <a:effectLst/>
            </c:spPr>
            <c:txPr>
              <a:bodyPr/>
              <a:lstStyle/>
              <a:p>
                <a:pPr>
                  <a:defRPr sz="1000" b="1"/>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'DATA FOR GRAPHS'!$B$125:$B$136</c:f>
              <c:strCache>
                <c:ptCount val="12"/>
                <c:pt idx="0">
                  <c:v>January</c:v>
                </c:pt>
                <c:pt idx="1">
                  <c:v>February</c:v>
                </c:pt>
                <c:pt idx="2">
                  <c:v>March</c:v>
                </c:pt>
                <c:pt idx="3">
                  <c:v>April</c:v>
                </c:pt>
                <c:pt idx="4">
                  <c:v>May</c:v>
                </c:pt>
                <c:pt idx="5">
                  <c:v>June</c:v>
                </c:pt>
                <c:pt idx="6">
                  <c:v>July</c:v>
                </c:pt>
                <c:pt idx="7">
                  <c:v>August</c:v>
                </c:pt>
                <c:pt idx="8">
                  <c:v>September</c:v>
                </c:pt>
                <c:pt idx="9">
                  <c:v>October</c:v>
                </c:pt>
                <c:pt idx="10">
                  <c:v>November</c:v>
                </c:pt>
                <c:pt idx="11">
                  <c:v>December</c:v>
                </c:pt>
              </c:strCache>
            </c:strRef>
          </c:cat>
          <c:val>
            <c:numRef>
              <c:f>'DATA FOR GRAPHS'!$O$125:$O$136</c:f>
              <c:numCache>
                <c:formatCode>General</c:formatCode>
                <c:ptCount val="12"/>
                <c:pt idx="0" formatCode="_ * #,##0_ ;_ * \-#,##0_ ;_ * &quot;-&quot;??_ ;_ @_ ">
                  <c:v>77033</c:v>
                </c:pt>
              </c:numCache>
            </c:numRef>
          </c:val>
          <c:extLst>
            <c:ext xmlns:c16="http://schemas.microsoft.com/office/drawing/2014/chart" uri="{C3380CC4-5D6E-409C-BE32-E72D297353CC}">
              <c16:uniqueId val="{0000000B-FFBC-4977-82CF-EB66EC10359B}"/>
            </c:ext>
          </c:extLst>
        </c:ser>
        <c:dLbls>
          <c:showLegendKey val="0"/>
          <c:showVal val="1"/>
          <c:showCatName val="0"/>
          <c:showSerName val="0"/>
          <c:showPercent val="0"/>
          <c:showBubbleSize val="0"/>
        </c:dLbls>
        <c:gapWidth val="150"/>
        <c:shape val="box"/>
        <c:axId val="221965144"/>
        <c:axId val="221966712"/>
        <c:axId val="0"/>
      </c:bar3DChart>
      <c:catAx>
        <c:axId val="221965144"/>
        <c:scaling>
          <c:orientation val="minMax"/>
        </c:scaling>
        <c:delete val="0"/>
        <c:axPos val="b"/>
        <c:numFmt formatCode="General" sourceLinked="1"/>
        <c:majorTickMark val="out"/>
        <c:minorTickMark val="none"/>
        <c:tickLblPos val="nextTo"/>
        <c:txPr>
          <a:bodyPr rot="-2700000"/>
          <a:lstStyle/>
          <a:p>
            <a:pPr>
              <a:defRPr sz="1050" b="1"/>
            </a:pPr>
            <a:endParaRPr lang="en-US"/>
          </a:p>
        </c:txPr>
        <c:crossAx val="221966712"/>
        <c:crosses val="autoZero"/>
        <c:auto val="1"/>
        <c:lblAlgn val="ctr"/>
        <c:lblOffset val="100"/>
        <c:noMultiLvlLbl val="0"/>
      </c:catAx>
      <c:valAx>
        <c:axId val="221966712"/>
        <c:scaling>
          <c:orientation val="minMax"/>
        </c:scaling>
        <c:delete val="0"/>
        <c:axPos val="l"/>
        <c:majorGridlines>
          <c:spPr>
            <a:effectLst>
              <a:outerShdw blurRad="50800" dist="50800" dir="5400000" algn="ctr" rotWithShape="0">
                <a:schemeClr val="bg1">
                  <a:lumMod val="75000"/>
                </a:schemeClr>
              </a:outerShdw>
            </a:effectLst>
          </c:spPr>
        </c:majorGridlines>
        <c:numFmt formatCode="_ * #,##0_ ;_ * \-#,##0_ ;_ * &quot;-&quot;??_ ;_ @_ " sourceLinked="1"/>
        <c:majorTickMark val="out"/>
        <c:minorTickMark val="none"/>
        <c:tickLblPos val="nextTo"/>
        <c:txPr>
          <a:bodyPr/>
          <a:lstStyle/>
          <a:p>
            <a:pPr>
              <a:defRPr sz="1050" b="1"/>
            </a:pPr>
            <a:endParaRPr lang="en-US"/>
          </a:p>
        </c:txPr>
        <c:crossAx val="221965144"/>
        <c:crosses val="autoZero"/>
        <c:crossBetween val="between"/>
      </c:valAx>
      <c:spPr>
        <a:scene3d>
          <a:camera prst="orthographicFront"/>
          <a:lightRig rig="threePt" dir="t"/>
        </a:scene3d>
        <a:sp3d>
          <a:bevelB w="254000"/>
        </a:sp3d>
      </c:spPr>
    </c:plotArea>
    <c:legend>
      <c:legendPos val="b"/>
      <c:layout>
        <c:manualLayout>
          <c:xMode val="edge"/>
          <c:yMode val="edge"/>
          <c:x val="0.37189176414300829"/>
          <c:y val="0.90216302417362415"/>
          <c:w val="0.25069804620822966"/>
          <c:h val="7.6577192556812737E-2"/>
        </c:manualLayout>
      </c:layout>
      <c:overlay val="0"/>
      <c:txPr>
        <a:bodyPr/>
        <a:lstStyle/>
        <a:p>
          <a:pPr>
            <a:defRPr sz="1200" b="1"/>
          </a:pPr>
          <a:endParaRPr lang="en-US"/>
        </a:p>
      </c:txPr>
    </c:legend>
    <c:plotVisOnly val="1"/>
    <c:dispBlanksAs val="gap"/>
    <c:showDLblsOverMax val="0"/>
  </c:chart>
  <c:spPr>
    <a:solidFill>
      <a:schemeClr val="tx1"/>
    </a:solidFill>
    <a:ln>
      <a:noFill/>
    </a:ln>
    <a:scene3d>
      <a:camera prst="orthographicFront"/>
      <a:lightRig rig="threePt" dir="t"/>
    </a:scene3d>
    <a:sp3d>
      <a:bevelT w="152400" h="152400"/>
      <a:bevelB w="152400" h="152400"/>
    </a:sp3d>
  </c:spPr>
  <c:txPr>
    <a:bodyPr/>
    <a:lstStyle/>
    <a:p>
      <a:pPr>
        <a:defRPr>
          <a:solidFill>
            <a:schemeClr val="bg1"/>
          </a:solidFill>
        </a:defRPr>
      </a:pPr>
      <a:endParaRPr lang="en-US"/>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9938" cy="49633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777607" y="0"/>
            <a:ext cx="2889938" cy="496332"/>
          </a:xfrm>
          <a:prstGeom prst="rect">
            <a:avLst/>
          </a:prstGeom>
        </p:spPr>
        <p:txBody>
          <a:bodyPr vert="horz" lIns="91440" tIns="45720" rIns="91440" bIns="45720" rtlCol="0"/>
          <a:lstStyle>
            <a:lvl1pPr algn="r">
              <a:defRPr sz="1200"/>
            </a:lvl1pPr>
          </a:lstStyle>
          <a:p>
            <a:fld id="{D40938AC-713D-485D-BDE5-F4DAB012A587}" type="datetimeFigureOut">
              <a:rPr lang="en-US" smtClean="0"/>
              <a:pPr/>
              <a:t>3/13/2017</a:t>
            </a:fld>
            <a:endParaRPr lang="en-GB"/>
          </a:p>
        </p:txBody>
      </p:sp>
      <p:sp>
        <p:nvSpPr>
          <p:cNvPr id="4" name="Footer Placeholder 3"/>
          <p:cNvSpPr>
            <a:spLocks noGrp="1"/>
          </p:cNvSpPr>
          <p:nvPr>
            <p:ph type="ftr" sz="quarter" idx="2"/>
          </p:nvPr>
        </p:nvSpPr>
        <p:spPr>
          <a:xfrm>
            <a:off x="0" y="9428583"/>
            <a:ext cx="2889938" cy="496332"/>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777607" y="9428583"/>
            <a:ext cx="2889938" cy="496332"/>
          </a:xfrm>
          <a:prstGeom prst="rect">
            <a:avLst/>
          </a:prstGeom>
        </p:spPr>
        <p:txBody>
          <a:bodyPr vert="horz" lIns="91440" tIns="45720" rIns="91440" bIns="45720" rtlCol="0" anchor="b"/>
          <a:lstStyle>
            <a:lvl1pPr algn="r">
              <a:defRPr sz="1200"/>
            </a:lvl1pPr>
          </a:lstStyle>
          <a:p>
            <a:fld id="{D7A2BDF3-54C1-46FC-8737-1872CECCB628}" type="slidenum">
              <a:rPr lang="en-GB" smtClean="0"/>
              <a:pPr/>
              <a:t>‹#›</a:t>
            </a:fld>
            <a:endParaRPr lang="en-GB"/>
          </a:p>
        </p:txBody>
      </p:sp>
    </p:spTree>
    <p:extLst>
      <p:ext uri="{BB962C8B-B14F-4D97-AF65-F5344CB8AC3E}">
        <p14:creationId xmlns:p14="http://schemas.microsoft.com/office/powerpoint/2010/main" val="354758105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9938" cy="49633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777607" y="0"/>
            <a:ext cx="2889938" cy="496332"/>
          </a:xfrm>
          <a:prstGeom prst="rect">
            <a:avLst/>
          </a:prstGeom>
        </p:spPr>
        <p:txBody>
          <a:bodyPr vert="horz" lIns="91440" tIns="45720" rIns="91440" bIns="45720" rtlCol="0"/>
          <a:lstStyle>
            <a:lvl1pPr algn="r">
              <a:defRPr sz="1200"/>
            </a:lvl1pPr>
          </a:lstStyle>
          <a:p>
            <a:fld id="{3855B797-24DC-4F4F-949B-7A2B5A6280D2}" type="datetimeFigureOut">
              <a:rPr lang="en-US" smtClean="0"/>
              <a:pPr/>
              <a:t>3/13/2017</a:t>
            </a:fld>
            <a:endParaRPr lang="en-GB"/>
          </a:p>
        </p:txBody>
      </p:sp>
      <p:sp>
        <p:nvSpPr>
          <p:cNvPr id="4" name="Slide Image Placeholder 3"/>
          <p:cNvSpPr>
            <a:spLocks noGrp="1" noRot="1" noChangeAspect="1"/>
          </p:cNvSpPr>
          <p:nvPr>
            <p:ph type="sldImg" idx="2"/>
          </p:nvPr>
        </p:nvSpPr>
        <p:spPr>
          <a:xfrm>
            <a:off x="854075" y="744538"/>
            <a:ext cx="4960938" cy="37226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66909" y="4715153"/>
            <a:ext cx="5335270" cy="446698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28583"/>
            <a:ext cx="2889938" cy="496332"/>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777607" y="9428583"/>
            <a:ext cx="2889938" cy="496332"/>
          </a:xfrm>
          <a:prstGeom prst="rect">
            <a:avLst/>
          </a:prstGeom>
        </p:spPr>
        <p:txBody>
          <a:bodyPr vert="horz" lIns="91440" tIns="45720" rIns="91440" bIns="45720" rtlCol="0" anchor="b"/>
          <a:lstStyle>
            <a:lvl1pPr algn="r">
              <a:defRPr sz="1200"/>
            </a:lvl1pPr>
          </a:lstStyle>
          <a:p>
            <a:fld id="{B5BE54C7-EA55-4BBF-BB81-082164262C93}" type="slidenum">
              <a:rPr lang="en-GB" smtClean="0"/>
              <a:pPr/>
              <a:t>‹#›</a:t>
            </a:fld>
            <a:endParaRPr lang="en-GB"/>
          </a:p>
        </p:txBody>
      </p:sp>
    </p:spTree>
    <p:extLst>
      <p:ext uri="{BB962C8B-B14F-4D97-AF65-F5344CB8AC3E}">
        <p14:creationId xmlns:p14="http://schemas.microsoft.com/office/powerpoint/2010/main" val="15736145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79512" y="1556792"/>
            <a:ext cx="8750206" cy="969313"/>
          </a:xfrm>
        </p:spPr>
        <p:txBody>
          <a:bodyPr anchor="ctr"/>
          <a:lstStyle>
            <a:lvl1pPr algn="l">
              <a:defRPr>
                <a:latin typeface="Calibri" pitchFamily="34" charset="0"/>
              </a:defRPr>
            </a:lvl1pPr>
            <a:extLst/>
          </a:lstStyle>
          <a:p>
            <a:r>
              <a:rPr kumimoji="0" lang="en-US" dirty="0" smtClean="0"/>
              <a:t>Click to edit Master title style</a:t>
            </a:r>
            <a:endParaRPr kumimoji="0" lang="en-US" dirty="0"/>
          </a:p>
        </p:txBody>
      </p:sp>
      <p:sp>
        <p:nvSpPr>
          <p:cNvPr id="22" name="Subtitle 21"/>
          <p:cNvSpPr>
            <a:spLocks noGrp="1"/>
          </p:cNvSpPr>
          <p:nvPr>
            <p:ph type="subTitle" idx="1"/>
          </p:nvPr>
        </p:nvSpPr>
        <p:spPr>
          <a:xfrm>
            <a:off x="179512" y="2924944"/>
            <a:ext cx="8750206" cy="1901856"/>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dirty="0" smtClean="0"/>
              <a:t>Click to edit Master subtitle style</a:t>
            </a:r>
            <a:endParaRPr kumimoji="0" lang="en-US" dirty="0"/>
          </a:p>
        </p:txBody>
      </p:sp>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51520" y="285729"/>
            <a:ext cx="2880320" cy="981712"/>
          </a:xfrm>
          <a:prstGeom prst="rect">
            <a:avLst/>
          </a:prstGeom>
        </p:spPr>
      </p:pic>
      <p:pic>
        <p:nvPicPr>
          <p:cNvPr id="5" name="Picture 4"/>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524329" y="285728"/>
            <a:ext cx="1426112" cy="1008582"/>
          </a:xfrm>
          <a:prstGeom prst="rect">
            <a:avLst/>
          </a:prstGeom>
        </p:spPr>
      </p:pic>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1520" y="179941"/>
            <a:ext cx="8712968" cy="939784"/>
          </a:xfrm>
        </p:spPr>
        <p:txBody>
          <a:bodyPr/>
          <a:lstStyle>
            <a:lvl1pPr>
              <a:defRPr>
                <a:latin typeface="Calibri" pitchFamily="34" charset="0"/>
              </a:defRPr>
            </a:lvl1pPr>
            <a:extLst/>
          </a:lstStyle>
          <a:p>
            <a:r>
              <a:rPr kumimoji="0" lang="en-US" dirty="0" smtClean="0"/>
              <a:t>Click to edit Master title style</a:t>
            </a:r>
            <a:endParaRPr kumimoji="0" lang="en-US" dirty="0"/>
          </a:p>
        </p:txBody>
      </p:sp>
      <p:sp>
        <p:nvSpPr>
          <p:cNvPr id="3" name="Content Placeholder 2"/>
          <p:cNvSpPr>
            <a:spLocks noGrp="1"/>
          </p:cNvSpPr>
          <p:nvPr>
            <p:ph idx="1"/>
          </p:nvPr>
        </p:nvSpPr>
        <p:spPr>
          <a:xfrm>
            <a:off x="251520" y="1340768"/>
            <a:ext cx="8726816" cy="4896544"/>
          </a:xfrm>
        </p:spPr>
        <p:txBody>
          <a:bodyPr/>
          <a:lstStyle>
            <a:lvl1pPr>
              <a:buFont typeface="Wingdings" pitchFamily="2" charset="2"/>
              <a:buChar char="Ø"/>
              <a:defRPr>
                <a:solidFill>
                  <a:schemeClr val="accent2"/>
                </a:solidFill>
              </a:defRPr>
            </a:lvl1pPr>
            <a:lvl2pPr>
              <a:buFont typeface="Wingdings" pitchFamily="2" charset="2"/>
              <a:buChar char="§"/>
              <a:defRPr/>
            </a:lvl2pPr>
            <a:lvl3pPr>
              <a:buFont typeface="Wingdings" pitchFamily="2" charset="2"/>
              <a:buChar char="§"/>
              <a:defRPr/>
            </a:lvl3pPr>
            <a:extLst/>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7" name="Slide Number Placeholder 21"/>
          <p:cNvSpPr>
            <a:spLocks noGrp="1"/>
          </p:cNvSpPr>
          <p:nvPr>
            <p:ph type="sldNum" sz="quarter" idx="4"/>
          </p:nvPr>
        </p:nvSpPr>
        <p:spPr>
          <a:xfrm>
            <a:off x="7380312" y="6428973"/>
            <a:ext cx="683568" cy="400110"/>
          </a:xfrm>
          <a:prstGeom prst="rect">
            <a:avLst/>
          </a:prstGeom>
        </p:spPr>
        <p:txBody>
          <a:bodyPr anchor="ctr"/>
          <a:lstStyle>
            <a:lvl1pPr algn="ctr" eaLnBrk="1" latinLnBrk="0" hangingPunct="1">
              <a:defRPr kumimoji="0" lang="en-GB" sz="1800" kern="1200" smtClean="0">
                <a:solidFill>
                  <a:schemeClr val="tx2">
                    <a:satMod val="130000"/>
                  </a:schemeClr>
                </a:solidFill>
                <a:effectLst>
                  <a:outerShdw blurRad="50000" dist="30000" dir="5400000" algn="tl" rotWithShape="0">
                    <a:srgbClr val="000000">
                      <a:alpha val="30000"/>
                    </a:srgbClr>
                  </a:outerShdw>
                </a:effectLst>
                <a:latin typeface="Calibri" pitchFamily="34" charset="0"/>
                <a:ea typeface="+mn-ea"/>
                <a:cs typeface="+mn-cs"/>
              </a:defRPr>
            </a:lvl1pPr>
            <a:extLst/>
          </a:lstStyle>
          <a:p>
            <a:fld id="{62AAA1A3-262B-4979-8C18-306C3DA11E9E}" type="slidenum">
              <a:rPr lang="en-ZA" smtClean="0"/>
              <a:pPr/>
              <a:t>‹#›</a:t>
            </a:fld>
            <a:endParaRPr lang="en-ZA" dirty="0"/>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3437" y="6237402"/>
            <a:ext cx="1763688" cy="601125"/>
          </a:xfrm>
          <a:prstGeom prst="rect">
            <a:avLst/>
          </a:prstGeom>
        </p:spPr>
      </p:pic>
      <p:pic>
        <p:nvPicPr>
          <p:cNvPr id="10" name="Picture 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244408" y="6199372"/>
            <a:ext cx="899592" cy="636214"/>
          </a:xfrm>
          <a:prstGeom prst="rect">
            <a:avLst/>
          </a:prstGeom>
        </p:spPr>
      </p:pic>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Title Placeholder 4"/>
          <p:cNvSpPr>
            <a:spLocks noGrp="1"/>
          </p:cNvSpPr>
          <p:nvPr>
            <p:ph type="title"/>
          </p:nvPr>
        </p:nvSpPr>
        <p:spPr>
          <a:xfrm>
            <a:off x="179512" y="285728"/>
            <a:ext cx="8784976" cy="939784"/>
          </a:xfrm>
          <a:prstGeom prst="rect">
            <a:avLst/>
          </a:prstGeom>
        </p:spPr>
        <p:txBody>
          <a:bodyPr anchor="ctr">
            <a:normAutofit/>
          </a:bodyPr>
          <a:lstStyle/>
          <a:p>
            <a:r>
              <a:rPr kumimoji="0" lang="en-US" dirty="0" smtClean="0"/>
              <a:t>Click to edit Master title style</a:t>
            </a:r>
            <a:endParaRPr kumimoji="0" lang="en-US" dirty="0"/>
          </a:p>
        </p:txBody>
      </p:sp>
      <p:sp>
        <p:nvSpPr>
          <p:cNvPr id="9" name="Text Placeholder 8"/>
          <p:cNvSpPr>
            <a:spLocks noGrp="1"/>
          </p:cNvSpPr>
          <p:nvPr>
            <p:ph type="body" idx="1"/>
          </p:nvPr>
        </p:nvSpPr>
        <p:spPr>
          <a:xfrm>
            <a:off x="179512" y="1340768"/>
            <a:ext cx="8798824" cy="5040560"/>
          </a:xfrm>
          <a:prstGeom prst="rect">
            <a:avLst/>
          </a:prstGeom>
        </p:spPr>
        <p:txBody>
          <a:bodyPr>
            <a:normAutofit/>
          </a:bodyPr>
          <a:lstStyle/>
          <a:p>
            <a:pPr lvl="0" eaLnBrk="1" latinLnBrk="0" hangingPunct="1"/>
            <a:r>
              <a:rPr kumimoji="0" lang="en-US" dirty="0" smtClean="0"/>
              <a:t>Click to edit Master text styles</a:t>
            </a:r>
          </a:p>
          <a:p>
            <a:pPr lvl="1" eaLnBrk="1" latinLnBrk="0" hangingPunct="1"/>
            <a:r>
              <a:rPr kumimoji="0" lang="en-US" dirty="0" smtClean="0"/>
              <a:t>Second level</a:t>
            </a:r>
          </a:p>
          <a:p>
            <a:pPr lvl="2" eaLnBrk="1" latinLnBrk="0" hangingPunct="1"/>
            <a:r>
              <a:rPr kumimoji="0" lang="en-US" dirty="0" smtClean="0"/>
              <a:t>Third level</a:t>
            </a:r>
          </a:p>
          <a:p>
            <a:pPr lvl="3" eaLnBrk="1" latinLnBrk="0" hangingPunct="1"/>
            <a:r>
              <a:rPr kumimoji="0" lang="en-US" dirty="0" smtClean="0"/>
              <a:t>Fourth level</a:t>
            </a:r>
          </a:p>
          <a:p>
            <a:pPr lvl="4" eaLnBrk="1" latinLnBrk="0" hangingPunct="1"/>
            <a:r>
              <a:rPr kumimoji="0" lang="en-US" dirty="0" smtClean="0"/>
              <a:t>Fifth level</a:t>
            </a:r>
            <a:endParaRPr kumimoji="0"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Lst>
  <p:timing>
    <p:tnLst>
      <p:par>
        <p:cTn id="1" dur="indefinite" restart="never" nodeType="tmRoot"/>
      </p:par>
    </p:tnLst>
  </p:timing>
  <p:hf hdr="0" ftr="0" dt="0"/>
  <p:txStyles>
    <p:titleStyle>
      <a:lvl1pPr algn="l" rtl="0" eaLnBrk="1" latinLnBrk="0" hangingPunct="1">
        <a:spcBef>
          <a:spcPct val="0"/>
        </a:spcBef>
        <a:buNone/>
        <a:defRPr kumimoji="0" sz="40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pitchFamily="2" charset="2"/>
        <a:buChar char="Ø"/>
        <a:defRPr kumimoji="0" sz="3200" kern="1200">
          <a:solidFill>
            <a:schemeClr val="accent2"/>
          </a:solidFill>
          <a:latin typeface="Calibri" pitchFamily="34" charset="0"/>
          <a:ea typeface="+mn-ea"/>
          <a:cs typeface="+mn-cs"/>
        </a:defRPr>
      </a:lvl1pPr>
      <a:lvl2pPr marL="640080" indent="-237744" algn="l" rtl="0" eaLnBrk="1" latinLnBrk="0" hangingPunct="1">
        <a:lnSpc>
          <a:spcPct val="100000"/>
        </a:lnSpc>
        <a:spcBef>
          <a:spcPts val="550"/>
        </a:spcBef>
        <a:buClr>
          <a:schemeClr val="accent1"/>
        </a:buClr>
        <a:buFont typeface="Wingdings" pitchFamily="2" charset="2"/>
        <a:buChar char="§"/>
        <a:defRPr kumimoji="0" sz="2800" kern="1200">
          <a:solidFill>
            <a:schemeClr val="accent2"/>
          </a:solidFill>
          <a:latin typeface="Calibri" pitchFamily="34" charset="0"/>
          <a:ea typeface="+mn-ea"/>
          <a:cs typeface="+mn-cs"/>
        </a:defRPr>
      </a:lvl2pPr>
      <a:lvl3pPr marL="886968" indent="-228600" algn="l" rtl="0" eaLnBrk="1" latinLnBrk="0" hangingPunct="1">
        <a:lnSpc>
          <a:spcPct val="100000"/>
        </a:lnSpc>
        <a:spcBef>
          <a:spcPct val="20000"/>
        </a:spcBef>
        <a:buClr>
          <a:schemeClr val="accent2"/>
        </a:buClr>
        <a:buFont typeface="Wingdings" pitchFamily="2" charset="2"/>
        <a:buChar char="§"/>
        <a:defRPr kumimoji="0" sz="2400" kern="1200">
          <a:solidFill>
            <a:schemeClr val="accent3"/>
          </a:solidFill>
          <a:latin typeface="Calibri" pitchFamily="34" charset="0"/>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accent3"/>
          </a:solidFill>
          <a:latin typeface="Calibri" pitchFamily="34" charset="0"/>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accent3"/>
          </a:solidFill>
          <a:latin typeface="Calibri" pitchFamily="34" charset="0"/>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6"/>
          <p:cNvSpPr>
            <a:spLocks noGrp="1"/>
          </p:cNvSpPr>
          <p:nvPr>
            <p:ph type="subTitle" idx="1"/>
          </p:nvPr>
        </p:nvSpPr>
        <p:spPr>
          <a:xfrm>
            <a:off x="1115616" y="2564904"/>
            <a:ext cx="7128792" cy="2261896"/>
          </a:xfrm>
        </p:spPr>
        <p:txBody>
          <a:bodyPr>
            <a:normAutofit lnSpcReduction="10000"/>
          </a:bodyPr>
          <a:lstStyle/>
          <a:p>
            <a:pPr lvl="0" algn="ctr"/>
            <a:r>
              <a:rPr lang="en-US" sz="2900" b="1" dirty="0">
                <a:latin typeface="Arial Black" panose="020B0A04020102020204" pitchFamily="34" charset="0"/>
              </a:rPr>
              <a:t>PAYMENT OF LEGITIMATE INVOICES WITHIN 30 DAYS BY GOVERNMENT DEPARTMENTS</a:t>
            </a:r>
          </a:p>
          <a:p>
            <a:pPr lvl="0" algn="ctr"/>
            <a:endParaRPr lang="en-US" sz="2900" b="1" dirty="0">
              <a:latin typeface="Arial Black" panose="020B0A04020102020204" pitchFamily="34" charset="0"/>
            </a:endParaRPr>
          </a:p>
          <a:p>
            <a:pPr lvl="0" algn="ctr"/>
            <a:r>
              <a:rPr lang="en-US" sz="2900" b="1" dirty="0">
                <a:latin typeface="Arial Black" panose="020B0A04020102020204" pitchFamily="34" charset="0"/>
              </a:rPr>
              <a:t>15 MARCH 2017</a:t>
            </a:r>
          </a:p>
          <a:p>
            <a:endParaRPr lang="en-ZA" dirty="0"/>
          </a:p>
        </p:txBody>
      </p:sp>
      <p:sp>
        <p:nvSpPr>
          <p:cNvPr id="4" name="Slide Number Placeholder 3"/>
          <p:cNvSpPr>
            <a:spLocks noGrp="1"/>
          </p:cNvSpPr>
          <p:nvPr>
            <p:ph type="sldNum" sz="quarter" idx="4294967295"/>
          </p:nvPr>
        </p:nvSpPr>
        <p:spPr>
          <a:xfrm>
            <a:off x="8459788" y="6429375"/>
            <a:ext cx="684212" cy="400050"/>
          </a:xfrm>
          <a:prstGeom prst="rect">
            <a:avLst/>
          </a:prstGeom>
        </p:spPr>
        <p:txBody>
          <a:bodyPr/>
          <a:lstStyle/>
          <a:p>
            <a:fld id="{62AAA1A3-262B-4979-8C18-306C3DA11E9E}" type="slidenum">
              <a:rPr lang="en-ZA" smtClean="0"/>
              <a:pPr/>
              <a:t>1</a:t>
            </a:fld>
            <a:endParaRPr lang="en-ZA" dirty="0"/>
          </a:p>
        </p:txBody>
      </p:sp>
      <p:pic>
        <p:nvPicPr>
          <p:cNvPr id="5" name="Picture 1" descr="image0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96641" y="4327"/>
            <a:ext cx="2016223" cy="1733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5108320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b="1" dirty="0">
                <a:latin typeface="Arial" panose="020B0604020202020204" pitchFamily="34" charset="0"/>
                <a:cs typeface="Arial" panose="020B0604020202020204" pitchFamily="34" charset="0"/>
              </a:rPr>
              <a:t>NATIONAL DEPARTMENTS:</a:t>
            </a:r>
            <a:br>
              <a:rPr lang="en-US" sz="2400" b="1" dirty="0">
                <a:latin typeface="Arial" panose="020B0604020202020204" pitchFamily="34" charset="0"/>
                <a:cs typeface="Arial" panose="020B0604020202020204" pitchFamily="34" charset="0"/>
              </a:rPr>
            </a:br>
            <a:r>
              <a:rPr lang="en-US" sz="2400" b="1" dirty="0">
                <a:latin typeface="Arial" panose="020B0604020202020204" pitchFamily="34" charset="0"/>
                <a:cs typeface="Arial" panose="020B0604020202020204" pitchFamily="34" charset="0"/>
              </a:rPr>
              <a:t>RAND VALUE OF INVOICES PAID AFTER 30 DAYS</a:t>
            </a:r>
            <a:endParaRPr lang="en-ZA" sz="2400" dirty="0">
              <a:latin typeface="Arial" panose="020B0604020202020204" pitchFamily="34" charset="0"/>
              <a:cs typeface="Arial" panose="020B0604020202020204" pitchFamily="34" charset="0"/>
            </a:endParaRPr>
          </a:p>
        </p:txBody>
      </p:sp>
      <p:sp>
        <p:nvSpPr>
          <p:cNvPr id="4" name="Rectangle 3"/>
          <p:cNvSpPr>
            <a:spLocks noGrp="1" noChangeArrowheads="1"/>
          </p:cNvSpPr>
          <p:nvPr>
            <p:ph idx="1"/>
          </p:nvPr>
        </p:nvSpPr>
        <p:spPr>
          <a:xfrm>
            <a:off x="395536" y="1700808"/>
            <a:ext cx="8119814" cy="4032448"/>
          </a:xfrm>
        </p:spPr>
        <p:txBody>
          <a:bodyPr>
            <a:normAutofit/>
          </a:bodyPr>
          <a:lstStyle/>
          <a:p>
            <a:pPr algn="just">
              <a:spcBef>
                <a:spcPts val="0"/>
              </a:spcBef>
            </a:pPr>
            <a:r>
              <a:rPr lang="en-ZA" sz="1800" dirty="0" smtClean="0">
                <a:latin typeface="Arial" panose="020B0604020202020204" pitchFamily="34" charset="0"/>
                <a:cs typeface="Arial" panose="020B0604020202020204" pitchFamily="34" charset="0"/>
              </a:rPr>
              <a:t>The Rand value of invoices paid after 30 days from receipt during the months of October, November and December 2016 was R147m million, R181 million and R217 million, respectively. </a:t>
            </a:r>
          </a:p>
          <a:p>
            <a:pPr algn="just">
              <a:spcBef>
                <a:spcPts val="0"/>
              </a:spcBef>
            </a:pPr>
            <a:endParaRPr lang="en-ZA" sz="1800" dirty="0" smtClean="0">
              <a:latin typeface="Arial" panose="020B0604020202020204" pitchFamily="34" charset="0"/>
              <a:cs typeface="Arial" panose="020B0604020202020204" pitchFamily="34" charset="0"/>
            </a:endParaRPr>
          </a:p>
          <a:p>
            <a:pPr algn="just">
              <a:spcBef>
                <a:spcPts val="0"/>
              </a:spcBef>
            </a:pPr>
            <a:r>
              <a:rPr lang="en-ZA" sz="1800" dirty="0" smtClean="0">
                <a:latin typeface="Arial" panose="020B0604020202020204" pitchFamily="34" charset="0"/>
                <a:cs typeface="Arial" panose="020B0604020202020204" pitchFamily="34" charset="0"/>
              </a:rPr>
              <a:t>This represent a regression of R34 million from October to November  2016 and a further regression of R36 million from November to December 2016.</a:t>
            </a:r>
          </a:p>
          <a:p>
            <a:pPr algn="just">
              <a:spcBef>
                <a:spcPts val="0"/>
              </a:spcBef>
            </a:pPr>
            <a:endParaRPr lang="en-ZA" sz="1800" dirty="0" smtClean="0">
              <a:latin typeface="Arial" panose="020B0604020202020204" pitchFamily="34" charset="0"/>
              <a:cs typeface="Arial" panose="020B0604020202020204" pitchFamily="34" charset="0"/>
            </a:endParaRPr>
          </a:p>
          <a:p>
            <a:pPr algn="just">
              <a:spcBef>
                <a:spcPts val="0"/>
              </a:spcBef>
            </a:pPr>
            <a:r>
              <a:rPr lang="en-ZA" sz="1800" dirty="0" smtClean="0">
                <a:latin typeface="Arial" panose="020B0604020202020204" pitchFamily="34" charset="0"/>
                <a:cs typeface="Arial" panose="020B0604020202020204" pitchFamily="34" charset="0"/>
              </a:rPr>
              <a:t>The </a:t>
            </a:r>
            <a:r>
              <a:rPr lang="en-ZA" sz="1800" dirty="0">
                <a:latin typeface="Arial" panose="020B0604020202020204" pitchFamily="34" charset="0"/>
                <a:cs typeface="Arial" panose="020B0604020202020204" pitchFamily="34" charset="0"/>
              </a:rPr>
              <a:t>average </a:t>
            </a:r>
            <a:r>
              <a:rPr lang="en-ZA" sz="1800" dirty="0" smtClean="0">
                <a:latin typeface="Arial" panose="020B0604020202020204" pitchFamily="34" charset="0"/>
                <a:cs typeface="Arial" panose="020B0604020202020204" pitchFamily="34" charset="0"/>
              </a:rPr>
              <a:t>Rand value </a:t>
            </a:r>
            <a:r>
              <a:rPr lang="en-ZA" sz="1800" dirty="0">
                <a:latin typeface="Arial" panose="020B0604020202020204" pitchFamily="34" charset="0"/>
                <a:cs typeface="Arial" panose="020B0604020202020204" pitchFamily="34" charset="0"/>
              </a:rPr>
              <a:t>of invoices paid after 30 days </a:t>
            </a:r>
            <a:r>
              <a:rPr lang="en-ZA" sz="1800" dirty="0" smtClean="0">
                <a:latin typeface="Arial" panose="020B0604020202020204" pitchFamily="34" charset="0"/>
                <a:cs typeface="Arial" panose="020B0604020202020204" pitchFamily="34" charset="0"/>
              </a:rPr>
              <a:t>from </a:t>
            </a:r>
            <a:r>
              <a:rPr lang="en-ZA" sz="1800" dirty="0">
                <a:latin typeface="Arial" panose="020B0604020202020204" pitchFamily="34" charset="0"/>
                <a:cs typeface="Arial" panose="020B0604020202020204" pitchFamily="34" charset="0"/>
              </a:rPr>
              <a:t>October to December 2016 was </a:t>
            </a:r>
            <a:r>
              <a:rPr lang="en-ZA" sz="1800" dirty="0" smtClean="0">
                <a:latin typeface="Arial" panose="020B0604020202020204" pitchFamily="34" charset="0"/>
                <a:cs typeface="Arial" panose="020B0604020202020204" pitchFamily="34" charset="0"/>
              </a:rPr>
              <a:t>R182 million, </a:t>
            </a:r>
            <a:r>
              <a:rPr lang="en-ZA" sz="1800" dirty="0">
                <a:latin typeface="Arial" panose="020B0604020202020204" pitchFamily="34" charset="0"/>
                <a:cs typeface="Arial" panose="020B0604020202020204" pitchFamily="34" charset="0"/>
              </a:rPr>
              <a:t>which indicates an improvement of </a:t>
            </a:r>
            <a:r>
              <a:rPr lang="en-ZA" sz="1800" dirty="0" smtClean="0">
                <a:latin typeface="Arial" panose="020B0604020202020204" pitchFamily="34" charset="0"/>
                <a:cs typeface="Arial" panose="020B0604020202020204" pitchFamily="34" charset="0"/>
              </a:rPr>
              <a:t>R136 million when </a:t>
            </a:r>
            <a:r>
              <a:rPr lang="en-ZA" sz="1800" dirty="0">
                <a:latin typeface="Arial" panose="020B0604020202020204" pitchFamily="34" charset="0"/>
                <a:cs typeface="Arial" panose="020B0604020202020204" pitchFamily="34" charset="0"/>
              </a:rPr>
              <a:t>compared to an average </a:t>
            </a:r>
            <a:r>
              <a:rPr lang="en-ZA" sz="1800" dirty="0" smtClean="0">
                <a:latin typeface="Arial" panose="020B0604020202020204" pitchFamily="34" charset="0"/>
                <a:cs typeface="Arial" panose="020B0604020202020204" pitchFamily="34" charset="0"/>
              </a:rPr>
              <a:t>Rand value of R 318 million that was </a:t>
            </a:r>
            <a:r>
              <a:rPr lang="en-ZA" sz="1800" dirty="0">
                <a:latin typeface="Arial" panose="020B0604020202020204" pitchFamily="34" charset="0"/>
                <a:cs typeface="Arial" panose="020B0604020202020204" pitchFamily="34" charset="0"/>
              </a:rPr>
              <a:t>paid after 30 days during same period last year (October to December 2015</a:t>
            </a:r>
            <a:r>
              <a:rPr lang="en-ZA" sz="1800" dirty="0" smtClean="0">
                <a:latin typeface="Arial" panose="020B0604020202020204" pitchFamily="34" charset="0"/>
                <a:cs typeface="Arial" panose="020B0604020202020204" pitchFamily="34" charset="0"/>
              </a:rPr>
              <a:t>).</a:t>
            </a:r>
            <a:endParaRPr lang="en-ZA" sz="1800" dirty="0">
              <a:latin typeface="Arial" panose="020B0604020202020204" pitchFamily="34" charset="0"/>
              <a:cs typeface="Arial" panose="020B0604020202020204" pitchFamily="34" charset="0"/>
            </a:endParaRPr>
          </a:p>
          <a:p>
            <a:pPr marL="82296" indent="0" algn="just">
              <a:spcBef>
                <a:spcPts val="0"/>
              </a:spcBef>
              <a:buNone/>
            </a:pPr>
            <a:endParaRPr lang="en-ZA" sz="1350" dirty="0">
              <a:latin typeface="Arial" panose="020B0604020202020204" pitchFamily="34" charset="0"/>
              <a:cs typeface="Arial" panose="020B0604020202020204" pitchFamily="34" charset="0"/>
            </a:endParaRPr>
          </a:p>
          <a:p>
            <a:pPr algn="just">
              <a:lnSpc>
                <a:spcPct val="200000"/>
              </a:lnSpc>
              <a:spcAft>
                <a:spcPts val="900"/>
              </a:spcAft>
              <a:buNone/>
            </a:pPr>
            <a:endParaRPr lang="en-ZA" dirty="0" smtClean="0"/>
          </a:p>
          <a:p>
            <a:pPr algn="just">
              <a:lnSpc>
                <a:spcPct val="200000"/>
              </a:lnSpc>
              <a:spcAft>
                <a:spcPts val="900"/>
              </a:spcAft>
            </a:pPr>
            <a:endParaRPr lang="en-ZA" dirty="0" smtClean="0"/>
          </a:p>
        </p:txBody>
      </p:sp>
      <p:sp>
        <p:nvSpPr>
          <p:cNvPr id="3" name="Slide Number Placeholder 2"/>
          <p:cNvSpPr>
            <a:spLocks noGrp="1"/>
          </p:cNvSpPr>
          <p:nvPr>
            <p:ph type="sldNum" sz="quarter" idx="4"/>
          </p:nvPr>
        </p:nvSpPr>
        <p:spPr/>
        <p:txBody>
          <a:bodyPr/>
          <a:lstStyle/>
          <a:p>
            <a:fld id="{62AAA1A3-262B-4979-8C18-306C3DA11E9E}" type="slidenum">
              <a:rPr lang="en-ZA" smtClean="0"/>
              <a:pPr/>
              <a:t>10</a:t>
            </a:fld>
            <a:endParaRPr lang="en-ZA" dirty="0"/>
          </a:p>
        </p:txBody>
      </p:sp>
      <p:pic>
        <p:nvPicPr>
          <p:cNvPr id="5" name="Picture 1" descr="image0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50861" y="5846265"/>
            <a:ext cx="1093139" cy="9308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4072516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1" descr="image0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50861" y="5846265"/>
            <a:ext cx="1093139" cy="9308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noAutofit/>
          </a:bodyPr>
          <a:lstStyle/>
          <a:p>
            <a:r>
              <a:rPr lang="en-US" sz="2400" b="1" dirty="0">
                <a:latin typeface="Arial" panose="020B0604020202020204" pitchFamily="34" charset="0"/>
                <a:cs typeface="Arial" panose="020B0604020202020204" pitchFamily="34" charset="0"/>
              </a:rPr>
              <a:t>NATIONAL DEPARTMENTS:</a:t>
            </a:r>
            <a:br>
              <a:rPr lang="en-US" sz="2400" b="1" dirty="0">
                <a:latin typeface="Arial" panose="020B0604020202020204" pitchFamily="34" charset="0"/>
                <a:cs typeface="Arial" panose="020B0604020202020204" pitchFamily="34" charset="0"/>
              </a:rPr>
            </a:br>
            <a:r>
              <a:rPr lang="en-US" sz="2400" b="1" dirty="0">
                <a:latin typeface="Arial" panose="020B0604020202020204" pitchFamily="34" charset="0"/>
                <a:cs typeface="Arial" panose="020B0604020202020204" pitchFamily="34" charset="0"/>
              </a:rPr>
              <a:t>NUMBER OF INVOICES OLDER THAN 30 DAYS NOT PAID</a:t>
            </a:r>
            <a:endParaRPr lang="en-ZA" sz="2400" dirty="0">
              <a:latin typeface="Arial" panose="020B0604020202020204" pitchFamily="34" charset="0"/>
              <a:cs typeface="Arial" panose="020B0604020202020204" pitchFamily="34" charset="0"/>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617484533"/>
              </p:ext>
            </p:extLst>
          </p:nvPr>
        </p:nvGraphicFramePr>
        <p:xfrm>
          <a:off x="250825" y="1341438"/>
          <a:ext cx="8728075" cy="4895850"/>
        </p:xfrm>
        <a:graphic>
          <a:graphicData uri="http://schemas.openxmlformats.org/drawingml/2006/chart">
            <c:chart xmlns:c="http://schemas.openxmlformats.org/drawingml/2006/chart" xmlns:r="http://schemas.openxmlformats.org/officeDocument/2006/relationships" r:id="rId3"/>
          </a:graphicData>
        </a:graphic>
      </p:graphicFrame>
      <p:sp>
        <p:nvSpPr>
          <p:cNvPr id="4" name="Slide Number Placeholder 3"/>
          <p:cNvSpPr>
            <a:spLocks noGrp="1"/>
          </p:cNvSpPr>
          <p:nvPr>
            <p:ph type="sldNum" sz="quarter" idx="4"/>
          </p:nvPr>
        </p:nvSpPr>
        <p:spPr/>
        <p:txBody>
          <a:bodyPr/>
          <a:lstStyle/>
          <a:p>
            <a:fld id="{62AAA1A3-262B-4979-8C18-306C3DA11E9E}" type="slidenum">
              <a:rPr lang="en-ZA" smtClean="0"/>
              <a:pPr/>
              <a:t>11</a:t>
            </a:fld>
            <a:endParaRPr lang="en-ZA" dirty="0"/>
          </a:p>
        </p:txBody>
      </p:sp>
    </p:spTree>
    <p:extLst>
      <p:ext uri="{BB962C8B-B14F-4D97-AF65-F5344CB8AC3E}">
        <p14:creationId xmlns:p14="http://schemas.microsoft.com/office/powerpoint/2010/main" val="6992187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b="1" dirty="0">
                <a:latin typeface="Arial" panose="020B0604020202020204" pitchFamily="34" charset="0"/>
                <a:cs typeface="Arial" panose="020B0604020202020204" pitchFamily="34" charset="0"/>
              </a:rPr>
              <a:t>NATIONAL DEPARTMENTS:</a:t>
            </a:r>
            <a:br>
              <a:rPr lang="en-US" sz="2400" b="1" dirty="0">
                <a:latin typeface="Arial" panose="020B0604020202020204" pitchFamily="34" charset="0"/>
                <a:cs typeface="Arial" panose="020B0604020202020204" pitchFamily="34" charset="0"/>
              </a:rPr>
            </a:br>
            <a:r>
              <a:rPr lang="en-US" sz="2400" b="1" dirty="0">
                <a:latin typeface="Arial" panose="020B0604020202020204" pitchFamily="34" charset="0"/>
                <a:cs typeface="Arial" panose="020B0604020202020204" pitchFamily="34" charset="0"/>
              </a:rPr>
              <a:t>NUMBER OF INVOICES OLDER THAN 30 DAYS NOT PAID</a:t>
            </a:r>
            <a:endParaRPr lang="en-ZA" sz="2400" dirty="0">
              <a:latin typeface="Arial" panose="020B0604020202020204" pitchFamily="34" charset="0"/>
              <a:cs typeface="Arial" panose="020B0604020202020204" pitchFamily="34" charset="0"/>
            </a:endParaRPr>
          </a:p>
        </p:txBody>
      </p:sp>
      <p:sp>
        <p:nvSpPr>
          <p:cNvPr id="4" name="Rectangle 3"/>
          <p:cNvSpPr>
            <a:spLocks noGrp="1" noChangeArrowheads="1"/>
          </p:cNvSpPr>
          <p:nvPr>
            <p:ph idx="1"/>
          </p:nvPr>
        </p:nvSpPr>
        <p:spPr>
          <a:xfrm>
            <a:off x="467544" y="1268760"/>
            <a:ext cx="8047806" cy="4221213"/>
          </a:xfrm>
        </p:spPr>
        <p:txBody>
          <a:bodyPr>
            <a:normAutofit/>
          </a:bodyPr>
          <a:lstStyle/>
          <a:p>
            <a:pPr algn="just">
              <a:spcBef>
                <a:spcPts val="0"/>
              </a:spcBef>
            </a:pPr>
            <a:r>
              <a:rPr lang="en-ZA" sz="1800" dirty="0" smtClean="0">
                <a:latin typeface="Arial" panose="020B0604020202020204" pitchFamily="34" charset="0"/>
                <a:cs typeface="Arial" panose="020B0604020202020204" pitchFamily="34" charset="0"/>
              </a:rPr>
              <a:t>The number of invoices older than 30 days and not paid during the months of October, November and December 2016 was 7 960,</a:t>
            </a:r>
          </a:p>
          <a:p>
            <a:pPr marL="82296" indent="0" algn="just" defTabSz="449263">
              <a:spcBef>
                <a:spcPts val="0"/>
              </a:spcBef>
              <a:buNone/>
              <a:tabLst>
                <a:tab pos="363538" algn="l"/>
              </a:tabLst>
            </a:pPr>
            <a:r>
              <a:rPr lang="en-ZA" sz="1800" dirty="0">
                <a:latin typeface="Arial" panose="020B0604020202020204" pitchFamily="34" charset="0"/>
                <a:cs typeface="Arial" panose="020B0604020202020204" pitchFamily="34" charset="0"/>
              </a:rPr>
              <a:t>	</a:t>
            </a:r>
            <a:r>
              <a:rPr lang="en-ZA" sz="1800" dirty="0" smtClean="0">
                <a:latin typeface="Arial" panose="020B0604020202020204" pitchFamily="34" charset="0"/>
                <a:cs typeface="Arial" panose="020B0604020202020204" pitchFamily="34" charset="0"/>
              </a:rPr>
              <a:t>1 295 and 11 680, respectively. </a:t>
            </a:r>
          </a:p>
          <a:p>
            <a:pPr algn="just">
              <a:spcBef>
                <a:spcPts val="0"/>
              </a:spcBef>
            </a:pPr>
            <a:endParaRPr lang="en-ZA" sz="1800" dirty="0">
              <a:latin typeface="Arial" panose="020B0604020202020204" pitchFamily="34" charset="0"/>
              <a:cs typeface="Arial" panose="020B0604020202020204" pitchFamily="34" charset="0"/>
            </a:endParaRPr>
          </a:p>
          <a:p>
            <a:pPr algn="just">
              <a:spcBef>
                <a:spcPts val="0"/>
              </a:spcBef>
            </a:pPr>
            <a:r>
              <a:rPr lang="en-ZA" sz="1800" dirty="0" smtClean="0">
                <a:latin typeface="Arial" panose="020B0604020202020204" pitchFamily="34" charset="0"/>
                <a:cs typeface="Arial" panose="020B0604020202020204" pitchFamily="34" charset="0"/>
              </a:rPr>
              <a:t>This represent an overwhelming  improvement of 6 665 invoices from October to November 2016 and a huge regression of  10 385 invoices during November to December 2016.</a:t>
            </a:r>
          </a:p>
          <a:p>
            <a:pPr algn="just">
              <a:spcBef>
                <a:spcPts val="0"/>
              </a:spcBef>
            </a:pPr>
            <a:endParaRPr lang="en-ZA" sz="1800" dirty="0" smtClean="0">
              <a:latin typeface="Arial" panose="020B0604020202020204" pitchFamily="34" charset="0"/>
              <a:cs typeface="Arial" panose="020B0604020202020204" pitchFamily="34" charset="0"/>
            </a:endParaRPr>
          </a:p>
          <a:p>
            <a:pPr algn="just">
              <a:spcBef>
                <a:spcPts val="0"/>
              </a:spcBef>
            </a:pPr>
            <a:r>
              <a:rPr lang="en-ZA" sz="1800" dirty="0" smtClean="0">
                <a:latin typeface="Arial" panose="020B0604020202020204" pitchFamily="34" charset="0"/>
                <a:cs typeface="Arial" panose="020B0604020202020204" pitchFamily="34" charset="0"/>
              </a:rPr>
              <a:t>The </a:t>
            </a:r>
            <a:r>
              <a:rPr lang="en-ZA" sz="1800" dirty="0">
                <a:latin typeface="Arial" panose="020B0604020202020204" pitchFamily="34" charset="0"/>
                <a:cs typeface="Arial" panose="020B0604020202020204" pitchFamily="34" charset="0"/>
              </a:rPr>
              <a:t>number of invoices older than 30 days and not paid </a:t>
            </a:r>
            <a:r>
              <a:rPr lang="en-ZA" sz="1800" dirty="0" smtClean="0">
                <a:latin typeface="Arial" panose="020B0604020202020204" pitchFamily="34" charset="0"/>
                <a:cs typeface="Arial" panose="020B0604020202020204" pitchFamily="34" charset="0"/>
              </a:rPr>
              <a:t>in </a:t>
            </a:r>
            <a:r>
              <a:rPr lang="en-ZA" sz="1800" dirty="0">
                <a:latin typeface="Arial" panose="020B0604020202020204" pitchFamily="34" charset="0"/>
                <a:cs typeface="Arial" panose="020B0604020202020204" pitchFamily="34" charset="0"/>
              </a:rPr>
              <a:t>December 2016 amounted to </a:t>
            </a:r>
            <a:r>
              <a:rPr lang="en-ZA" sz="1800" dirty="0" smtClean="0">
                <a:latin typeface="Arial" panose="020B0604020202020204" pitchFamily="34" charset="0"/>
                <a:cs typeface="Arial" panose="020B0604020202020204" pitchFamily="34" charset="0"/>
              </a:rPr>
              <a:t>11 680 invoices. This indicates a regression of 3 068 when compared to 8 612 invoices older than 30 days and not paid in December 2015.</a:t>
            </a:r>
            <a:endParaRPr lang="en-ZA" dirty="0" smtClean="0">
              <a:solidFill>
                <a:srgbClr val="FF0000"/>
              </a:solidFill>
            </a:endParaRPr>
          </a:p>
        </p:txBody>
      </p:sp>
      <p:sp>
        <p:nvSpPr>
          <p:cNvPr id="3" name="Slide Number Placeholder 2"/>
          <p:cNvSpPr>
            <a:spLocks noGrp="1"/>
          </p:cNvSpPr>
          <p:nvPr>
            <p:ph type="sldNum" sz="quarter" idx="4"/>
          </p:nvPr>
        </p:nvSpPr>
        <p:spPr/>
        <p:txBody>
          <a:bodyPr/>
          <a:lstStyle/>
          <a:p>
            <a:fld id="{62AAA1A3-262B-4979-8C18-306C3DA11E9E}" type="slidenum">
              <a:rPr lang="en-ZA" smtClean="0"/>
              <a:pPr/>
              <a:t>12</a:t>
            </a:fld>
            <a:endParaRPr lang="en-ZA" dirty="0"/>
          </a:p>
        </p:txBody>
      </p:sp>
      <p:pic>
        <p:nvPicPr>
          <p:cNvPr id="5" name="Picture 1" descr="image0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50861" y="5846265"/>
            <a:ext cx="1093139" cy="9308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8336008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1" descr="image0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50861" y="5846265"/>
            <a:ext cx="1093139" cy="9308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noAutofit/>
          </a:bodyPr>
          <a:lstStyle/>
          <a:p>
            <a:r>
              <a:rPr lang="en-US" sz="2400" b="1" dirty="0">
                <a:latin typeface="Arial" panose="020B0604020202020204" pitchFamily="34" charset="0"/>
                <a:cs typeface="Arial" panose="020B0604020202020204" pitchFamily="34" charset="0"/>
              </a:rPr>
              <a:t>NATIONAL DEPARTMENTS:</a:t>
            </a:r>
            <a:br>
              <a:rPr lang="en-US" sz="2400" b="1" dirty="0">
                <a:latin typeface="Arial" panose="020B0604020202020204" pitchFamily="34" charset="0"/>
                <a:cs typeface="Arial" panose="020B0604020202020204" pitchFamily="34" charset="0"/>
              </a:rPr>
            </a:br>
            <a:r>
              <a:rPr lang="en-US" sz="2400" b="1" dirty="0">
                <a:latin typeface="Arial" panose="020B0604020202020204" pitchFamily="34" charset="0"/>
                <a:cs typeface="Arial" panose="020B0604020202020204" pitchFamily="34" charset="0"/>
              </a:rPr>
              <a:t>RAND VALUE OF INVOICES OLDER THAN 30 DAYS AND NOT PAID</a:t>
            </a:r>
            <a:endParaRPr lang="en-ZA" sz="2400" b="1" dirty="0">
              <a:latin typeface="Arial" panose="020B0604020202020204" pitchFamily="34" charset="0"/>
              <a:cs typeface="Arial" panose="020B0604020202020204" pitchFamily="34" charset="0"/>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094005719"/>
              </p:ext>
            </p:extLst>
          </p:nvPr>
        </p:nvGraphicFramePr>
        <p:xfrm>
          <a:off x="250825" y="1341438"/>
          <a:ext cx="8728075" cy="4895850"/>
        </p:xfrm>
        <a:graphic>
          <a:graphicData uri="http://schemas.openxmlformats.org/drawingml/2006/chart">
            <c:chart xmlns:c="http://schemas.openxmlformats.org/drawingml/2006/chart" xmlns:r="http://schemas.openxmlformats.org/officeDocument/2006/relationships" r:id="rId3"/>
          </a:graphicData>
        </a:graphic>
      </p:graphicFrame>
      <p:sp>
        <p:nvSpPr>
          <p:cNvPr id="4" name="Slide Number Placeholder 3"/>
          <p:cNvSpPr>
            <a:spLocks noGrp="1"/>
          </p:cNvSpPr>
          <p:nvPr>
            <p:ph type="sldNum" sz="quarter" idx="4"/>
          </p:nvPr>
        </p:nvSpPr>
        <p:spPr/>
        <p:txBody>
          <a:bodyPr/>
          <a:lstStyle/>
          <a:p>
            <a:fld id="{62AAA1A3-262B-4979-8C18-306C3DA11E9E}" type="slidenum">
              <a:rPr lang="en-ZA" smtClean="0"/>
              <a:pPr/>
              <a:t>13</a:t>
            </a:fld>
            <a:endParaRPr lang="en-ZA" dirty="0"/>
          </a:p>
        </p:txBody>
      </p:sp>
    </p:spTree>
    <p:extLst>
      <p:ext uri="{BB962C8B-B14F-4D97-AF65-F5344CB8AC3E}">
        <p14:creationId xmlns:p14="http://schemas.microsoft.com/office/powerpoint/2010/main" val="170025091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179940"/>
            <a:ext cx="8712968" cy="1160827"/>
          </a:xfrm>
        </p:spPr>
        <p:txBody>
          <a:bodyPr>
            <a:normAutofit fontScale="90000"/>
          </a:bodyPr>
          <a:lstStyle/>
          <a:p>
            <a:r>
              <a:rPr lang="en-US" sz="2400" b="1" dirty="0">
                <a:latin typeface="Arial" panose="020B0604020202020204" pitchFamily="34" charset="0"/>
                <a:cs typeface="Arial" panose="020B0604020202020204" pitchFamily="34" charset="0"/>
              </a:rPr>
              <a:t>NATIONAL DEPARTMENTS:</a:t>
            </a:r>
            <a:br>
              <a:rPr lang="en-US" sz="2400" b="1" dirty="0">
                <a:latin typeface="Arial" panose="020B0604020202020204" pitchFamily="34" charset="0"/>
                <a:cs typeface="Arial" panose="020B0604020202020204" pitchFamily="34" charset="0"/>
              </a:rPr>
            </a:br>
            <a:r>
              <a:rPr lang="en-US" sz="2400" b="1" dirty="0">
                <a:latin typeface="Arial" panose="020B0604020202020204" pitchFamily="34" charset="0"/>
                <a:cs typeface="Arial" panose="020B0604020202020204" pitchFamily="34" charset="0"/>
              </a:rPr>
              <a:t>RAND VALUE OF INVOICES OLDER THAN 30 DAYS AND NOT PAID</a:t>
            </a:r>
            <a:endParaRPr lang="en-ZA" sz="2400" dirty="0">
              <a:latin typeface="Arial" panose="020B0604020202020204" pitchFamily="34" charset="0"/>
              <a:cs typeface="Arial" panose="020B0604020202020204" pitchFamily="34" charset="0"/>
            </a:endParaRPr>
          </a:p>
        </p:txBody>
      </p:sp>
      <p:sp>
        <p:nvSpPr>
          <p:cNvPr id="4" name="Rectangle 3"/>
          <p:cNvSpPr>
            <a:spLocks noGrp="1" noChangeArrowheads="1"/>
          </p:cNvSpPr>
          <p:nvPr>
            <p:ph idx="1"/>
          </p:nvPr>
        </p:nvSpPr>
        <p:spPr>
          <a:xfrm>
            <a:off x="395536" y="1340768"/>
            <a:ext cx="8030716" cy="4392488"/>
          </a:xfrm>
        </p:spPr>
        <p:txBody>
          <a:bodyPr>
            <a:normAutofit fontScale="70000" lnSpcReduction="20000"/>
          </a:bodyPr>
          <a:lstStyle/>
          <a:p>
            <a:pPr algn="just">
              <a:lnSpc>
                <a:spcPct val="150000"/>
              </a:lnSpc>
              <a:spcBef>
                <a:spcPts val="0"/>
              </a:spcBef>
            </a:pPr>
            <a:r>
              <a:rPr lang="en-ZA" sz="2500" dirty="0">
                <a:latin typeface="Arial" panose="020B0604020202020204" pitchFamily="34" charset="0"/>
                <a:cs typeface="Arial" panose="020B0604020202020204" pitchFamily="34" charset="0"/>
              </a:rPr>
              <a:t>The Rand value of national departments’ invoices older than 30 days and not paid during the months of October, November and December 2016, </a:t>
            </a:r>
            <a:r>
              <a:rPr lang="en-ZA" sz="2500" dirty="0" smtClean="0">
                <a:latin typeface="Arial" panose="020B0604020202020204" pitchFamily="34" charset="0"/>
                <a:cs typeface="Arial" panose="020B0604020202020204" pitchFamily="34" charset="0"/>
              </a:rPr>
              <a:t>was </a:t>
            </a:r>
            <a:r>
              <a:rPr lang="en-ZA" sz="2500" dirty="0">
                <a:latin typeface="Arial" panose="020B0604020202020204" pitchFamily="34" charset="0"/>
                <a:cs typeface="Arial" panose="020B0604020202020204" pitchFamily="34" charset="0"/>
              </a:rPr>
              <a:t>R96 million, R59 million and R33 million, respectively.</a:t>
            </a:r>
          </a:p>
          <a:p>
            <a:pPr algn="just">
              <a:lnSpc>
                <a:spcPct val="150000"/>
              </a:lnSpc>
              <a:spcBef>
                <a:spcPts val="0"/>
              </a:spcBef>
            </a:pPr>
            <a:endParaRPr lang="en-ZA" sz="2500" dirty="0">
              <a:latin typeface="Arial" panose="020B0604020202020204" pitchFamily="34" charset="0"/>
              <a:cs typeface="Arial" panose="020B0604020202020204" pitchFamily="34" charset="0"/>
            </a:endParaRPr>
          </a:p>
          <a:p>
            <a:pPr algn="just">
              <a:lnSpc>
                <a:spcPct val="150000"/>
              </a:lnSpc>
              <a:spcBef>
                <a:spcPts val="0"/>
              </a:spcBef>
            </a:pPr>
            <a:r>
              <a:rPr lang="en-ZA" sz="2500" dirty="0">
                <a:latin typeface="Arial" panose="020B0604020202020204" pitchFamily="34" charset="0"/>
                <a:cs typeface="Arial" panose="020B0604020202020204" pitchFamily="34" charset="0"/>
              </a:rPr>
              <a:t>This represent an improvement of R37 million from October to November 2016 and a further improvement of R26 million from November to December 2016. </a:t>
            </a:r>
          </a:p>
          <a:p>
            <a:pPr marL="82296" indent="0" algn="just">
              <a:lnSpc>
                <a:spcPct val="150000"/>
              </a:lnSpc>
              <a:spcBef>
                <a:spcPts val="0"/>
              </a:spcBef>
              <a:buNone/>
            </a:pPr>
            <a:endParaRPr lang="en-ZA" sz="2100" dirty="0">
              <a:latin typeface="Arial" panose="020B0604020202020204" pitchFamily="34" charset="0"/>
              <a:cs typeface="Arial" panose="020B0604020202020204" pitchFamily="34" charset="0"/>
            </a:endParaRPr>
          </a:p>
          <a:p>
            <a:pPr algn="just">
              <a:lnSpc>
                <a:spcPct val="150000"/>
              </a:lnSpc>
              <a:spcBef>
                <a:spcPts val="0"/>
              </a:spcBef>
            </a:pPr>
            <a:r>
              <a:rPr lang="en-ZA" sz="2400" dirty="0">
                <a:latin typeface="Arial" panose="020B0604020202020204" pitchFamily="34" charset="0"/>
                <a:cs typeface="Arial" panose="020B0604020202020204" pitchFamily="34" charset="0"/>
              </a:rPr>
              <a:t>The </a:t>
            </a:r>
            <a:r>
              <a:rPr lang="en-ZA" sz="2400" dirty="0" smtClean="0">
                <a:latin typeface="Arial" panose="020B0604020202020204" pitchFamily="34" charset="0"/>
                <a:cs typeface="Arial" panose="020B0604020202020204" pitchFamily="34" charset="0"/>
              </a:rPr>
              <a:t>Rand value of invoices </a:t>
            </a:r>
            <a:r>
              <a:rPr lang="en-ZA" sz="2400" dirty="0">
                <a:latin typeface="Arial" panose="020B0604020202020204" pitchFamily="34" charset="0"/>
                <a:cs typeface="Arial" panose="020B0604020202020204" pitchFamily="34" charset="0"/>
              </a:rPr>
              <a:t>older than 30 </a:t>
            </a:r>
            <a:r>
              <a:rPr lang="en-ZA" sz="2400" dirty="0" smtClean="0">
                <a:latin typeface="Arial" panose="020B0604020202020204" pitchFamily="34" charset="0"/>
                <a:cs typeface="Arial" panose="020B0604020202020204" pitchFamily="34" charset="0"/>
              </a:rPr>
              <a:t>days and not paid in December </a:t>
            </a:r>
            <a:r>
              <a:rPr lang="en-ZA" sz="2400" dirty="0">
                <a:latin typeface="Arial" panose="020B0604020202020204" pitchFamily="34" charset="0"/>
                <a:cs typeface="Arial" panose="020B0604020202020204" pitchFamily="34" charset="0"/>
              </a:rPr>
              <a:t>2016 amounted to </a:t>
            </a:r>
            <a:r>
              <a:rPr lang="en-ZA" sz="2400" dirty="0" smtClean="0">
                <a:latin typeface="Arial" panose="020B0604020202020204" pitchFamily="34" charset="0"/>
                <a:cs typeface="Arial" panose="020B0604020202020204" pitchFamily="34" charset="0"/>
              </a:rPr>
              <a:t>R33 million. </a:t>
            </a:r>
            <a:r>
              <a:rPr lang="en-ZA" sz="2400" dirty="0">
                <a:latin typeface="Arial" panose="020B0604020202020204" pitchFamily="34" charset="0"/>
                <a:cs typeface="Arial" panose="020B0604020202020204" pitchFamily="34" charset="0"/>
              </a:rPr>
              <a:t>This indicates </a:t>
            </a:r>
            <a:r>
              <a:rPr lang="en-ZA" sz="2400" dirty="0" smtClean="0">
                <a:latin typeface="Arial" panose="020B0604020202020204" pitchFamily="34" charset="0"/>
                <a:cs typeface="Arial" panose="020B0604020202020204" pitchFamily="34" charset="0"/>
              </a:rPr>
              <a:t>an improvement of R400 million when </a:t>
            </a:r>
            <a:r>
              <a:rPr lang="en-ZA" sz="2400" dirty="0">
                <a:latin typeface="Arial" panose="020B0604020202020204" pitchFamily="34" charset="0"/>
                <a:cs typeface="Arial" panose="020B0604020202020204" pitchFamily="34" charset="0"/>
              </a:rPr>
              <a:t>compared to </a:t>
            </a:r>
            <a:r>
              <a:rPr lang="en-ZA" sz="2400" dirty="0" smtClean="0">
                <a:latin typeface="Arial" panose="020B0604020202020204" pitchFamily="34" charset="0"/>
                <a:cs typeface="Arial" panose="020B0604020202020204" pitchFamily="34" charset="0"/>
              </a:rPr>
              <a:t>R433 million in </a:t>
            </a:r>
            <a:r>
              <a:rPr lang="en-ZA" sz="2400" dirty="0">
                <a:latin typeface="Arial" panose="020B0604020202020204" pitchFamily="34" charset="0"/>
                <a:cs typeface="Arial" panose="020B0604020202020204" pitchFamily="34" charset="0"/>
              </a:rPr>
              <a:t>December 2015</a:t>
            </a:r>
            <a:r>
              <a:rPr lang="en-ZA" sz="2400" dirty="0" smtClean="0">
                <a:latin typeface="Arial" panose="020B0604020202020204" pitchFamily="34" charset="0"/>
                <a:cs typeface="Arial" panose="020B0604020202020204" pitchFamily="34" charset="0"/>
              </a:rPr>
              <a:t>.</a:t>
            </a:r>
            <a:endParaRPr lang="en-ZA" sz="2100" dirty="0">
              <a:solidFill>
                <a:srgbClr val="FF0000"/>
              </a:solidFill>
              <a:latin typeface="Arial" panose="020B0604020202020204" pitchFamily="34" charset="0"/>
              <a:cs typeface="Arial" panose="020B0604020202020204" pitchFamily="34" charset="0"/>
            </a:endParaRPr>
          </a:p>
          <a:p>
            <a:pPr algn="just">
              <a:lnSpc>
                <a:spcPct val="200000"/>
              </a:lnSpc>
              <a:spcBef>
                <a:spcPts val="0"/>
              </a:spcBef>
            </a:pPr>
            <a:endParaRPr lang="en-ZA" sz="1350" dirty="0">
              <a:latin typeface="Arial" panose="020B0604020202020204" pitchFamily="34" charset="0"/>
              <a:cs typeface="Arial" panose="020B0604020202020204" pitchFamily="34" charset="0"/>
            </a:endParaRPr>
          </a:p>
          <a:p>
            <a:pPr algn="just">
              <a:lnSpc>
                <a:spcPct val="200000"/>
              </a:lnSpc>
              <a:spcBef>
                <a:spcPts val="0"/>
              </a:spcBef>
              <a:spcAft>
                <a:spcPts val="900"/>
              </a:spcAft>
            </a:pPr>
            <a:endParaRPr lang="en-ZA" sz="1350" dirty="0">
              <a:latin typeface="Arial" panose="020B0604020202020204" pitchFamily="34" charset="0"/>
              <a:cs typeface="Arial" panose="020B0604020202020204" pitchFamily="34" charset="0"/>
            </a:endParaRPr>
          </a:p>
        </p:txBody>
      </p:sp>
      <p:sp>
        <p:nvSpPr>
          <p:cNvPr id="3" name="Slide Number Placeholder 2"/>
          <p:cNvSpPr>
            <a:spLocks noGrp="1"/>
          </p:cNvSpPr>
          <p:nvPr>
            <p:ph type="sldNum" sz="quarter" idx="4"/>
          </p:nvPr>
        </p:nvSpPr>
        <p:spPr/>
        <p:txBody>
          <a:bodyPr/>
          <a:lstStyle/>
          <a:p>
            <a:fld id="{62AAA1A3-262B-4979-8C18-306C3DA11E9E}" type="slidenum">
              <a:rPr lang="en-ZA" smtClean="0"/>
              <a:pPr/>
              <a:t>14</a:t>
            </a:fld>
            <a:endParaRPr lang="en-ZA" dirty="0"/>
          </a:p>
        </p:txBody>
      </p:sp>
      <p:pic>
        <p:nvPicPr>
          <p:cNvPr id="5" name="Picture 1" descr="image0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50861" y="5846265"/>
            <a:ext cx="1093139" cy="9308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7937552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1" descr="image0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50861" y="5927108"/>
            <a:ext cx="1093139" cy="9308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51520" y="1"/>
            <a:ext cx="8712968" cy="764704"/>
          </a:xfrm>
        </p:spPr>
        <p:txBody>
          <a:bodyPr>
            <a:normAutofit/>
          </a:bodyPr>
          <a:lstStyle/>
          <a:p>
            <a:r>
              <a:rPr lang="en-US" sz="1800" b="1" dirty="0">
                <a:latin typeface="Arial" panose="020B0604020202020204" pitchFamily="34" charset="0"/>
                <a:cs typeface="Arial" panose="020B0604020202020204" pitchFamily="34" charset="0"/>
              </a:rPr>
              <a:t>NATIONAL DEPARTMENTS:</a:t>
            </a:r>
            <a:br>
              <a:rPr lang="en-US" sz="1800" b="1" dirty="0">
                <a:latin typeface="Arial" panose="020B0604020202020204" pitchFamily="34" charset="0"/>
                <a:cs typeface="Arial" panose="020B0604020202020204" pitchFamily="34" charset="0"/>
              </a:rPr>
            </a:br>
            <a:r>
              <a:rPr lang="en-US" sz="1800" b="1" dirty="0">
                <a:latin typeface="Arial" panose="020B0604020202020204" pitchFamily="34" charset="0"/>
                <a:cs typeface="Arial" panose="020B0604020202020204" pitchFamily="34" charset="0"/>
              </a:rPr>
              <a:t>OVERALL ASSESSMENT OF PERFORMANCE</a:t>
            </a:r>
            <a:endParaRPr lang="en-ZA" sz="1800" dirty="0">
              <a:latin typeface="Arial" panose="020B0604020202020204" pitchFamily="34" charset="0"/>
              <a:cs typeface="Arial" panose="020B0604020202020204" pitchFamily="34" charset="0"/>
            </a:endParaRPr>
          </a:p>
        </p:txBody>
      </p:sp>
      <p:sp>
        <p:nvSpPr>
          <p:cNvPr id="4" name="Rectangle 3"/>
          <p:cNvSpPr>
            <a:spLocks noGrp="1" noChangeArrowheads="1"/>
          </p:cNvSpPr>
          <p:nvPr>
            <p:ph idx="1"/>
          </p:nvPr>
        </p:nvSpPr>
        <p:spPr>
          <a:xfrm>
            <a:off x="467544" y="764704"/>
            <a:ext cx="8047806" cy="6192687"/>
          </a:xfrm>
        </p:spPr>
        <p:txBody>
          <a:bodyPr>
            <a:normAutofit fontScale="92500" lnSpcReduction="20000"/>
          </a:bodyPr>
          <a:lstStyle/>
          <a:p>
            <a:pPr marL="82296" indent="0" algn="just">
              <a:spcBef>
                <a:spcPts val="0"/>
              </a:spcBef>
              <a:buNone/>
            </a:pPr>
            <a:r>
              <a:rPr lang="en-ZA" sz="2300" dirty="0" smtClean="0">
                <a:latin typeface="Arial" panose="020B0604020202020204" pitchFamily="34" charset="0"/>
                <a:cs typeface="Arial" panose="020B0604020202020204" pitchFamily="34" charset="0"/>
              </a:rPr>
              <a:t>Concerted effort is still required to arrive at an acceptable level of performance with regards to the payment of invoices. However: </a:t>
            </a:r>
          </a:p>
          <a:p>
            <a:pPr marL="82296" indent="0" algn="just">
              <a:spcBef>
                <a:spcPts val="0"/>
              </a:spcBef>
              <a:buNone/>
            </a:pPr>
            <a:endParaRPr lang="en-ZA" sz="2300" dirty="0" smtClean="0">
              <a:latin typeface="Arial" panose="020B0604020202020204" pitchFamily="34" charset="0"/>
              <a:cs typeface="Arial" panose="020B0604020202020204" pitchFamily="34" charset="0"/>
            </a:endParaRPr>
          </a:p>
          <a:p>
            <a:pPr algn="just">
              <a:lnSpc>
                <a:spcPct val="120000"/>
              </a:lnSpc>
              <a:spcBef>
                <a:spcPts val="0"/>
              </a:spcBef>
              <a:spcAft>
                <a:spcPts val="1200"/>
              </a:spcAft>
            </a:pPr>
            <a:r>
              <a:rPr lang="en-ZA" sz="1900" b="1" dirty="0" smtClean="0">
                <a:latin typeface="Arial" panose="020B0604020202020204" pitchFamily="34" charset="0"/>
                <a:cs typeface="Arial" panose="020B0604020202020204" pitchFamily="34" charset="0"/>
              </a:rPr>
              <a:t>Paid after 30 days</a:t>
            </a:r>
            <a:r>
              <a:rPr lang="en-ZA" sz="1900" dirty="0" smtClean="0">
                <a:latin typeface="Arial" panose="020B0604020202020204" pitchFamily="34" charset="0"/>
                <a:cs typeface="Arial" panose="020B0604020202020204" pitchFamily="34" charset="0"/>
              </a:rPr>
              <a:t>: </a:t>
            </a:r>
            <a:r>
              <a:rPr lang="en-US" sz="1900" dirty="0">
                <a:latin typeface="Arial" panose="020B0604020202020204" pitchFamily="34" charset="0"/>
                <a:cs typeface="Arial" panose="020B0604020202020204" pitchFamily="34" charset="0"/>
              </a:rPr>
              <a:t>O</a:t>
            </a:r>
            <a:r>
              <a:rPr lang="en-US" sz="1900" dirty="0" smtClean="0">
                <a:latin typeface="Arial" panose="020B0604020202020204" pitchFamily="34" charset="0"/>
                <a:cs typeface="Arial" panose="020B0604020202020204" pitchFamily="34" charset="0"/>
              </a:rPr>
              <a:t>f the 40 </a:t>
            </a:r>
            <a:r>
              <a:rPr lang="en-US" sz="1900" dirty="0">
                <a:latin typeface="Arial" panose="020B0604020202020204" pitchFamily="34" charset="0"/>
                <a:cs typeface="Arial" panose="020B0604020202020204" pitchFamily="34" charset="0"/>
              </a:rPr>
              <a:t>national departments, </a:t>
            </a:r>
            <a:r>
              <a:rPr lang="en-US" sz="1900" dirty="0" smtClean="0">
                <a:latin typeface="Arial" panose="020B0604020202020204" pitchFamily="34" charset="0"/>
                <a:cs typeface="Arial" panose="020B0604020202020204" pitchFamily="34" charset="0"/>
              </a:rPr>
              <a:t>12 have </a:t>
            </a:r>
            <a:r>
              <a:rPr lang="en-US" sz="1900" dirty="0">
                <a:latin typeface="Arial" panose="020B0604020202020204" pitchFamily="34" charset="0"/>
                <a:cs typeface="Arial" panose="020B0604020202020204" pitchFamily="34" charset="0"/>
              </a:rPr>
              <a:t>maintained a clean record of all invoices paid on time. </a:t>
            </a:r>
            <a:r>
              <a:rPr lang="en-US" sz="1900" dirty="0" smtClean="0">
                <a:latin typeface="Arial" panose="020B0604020202020204" pitchFamily="34" charset="0"/>
                <a:cs typeface="Arial" panose="020B0604020202020204" pitchFamily="34" charset="0"/>
              </a:rPr>
              <a:t>Another 12 </a:t>
            </a:r>
            <a:r>
              <a:rPr lang="en-US" sz="1900" dirty="0">
                <a:latin typeface="Arial" panose="020B0604020202020204" pitchFamily="34" charset="0"/>
                <a:cs typeface="Arial" panose="020B0604020202020204" pitchFamily="34" charset="0"/>
              </a:rPr>
              <a:t>have demonstrated </a:t>
            </a:r>
            <a:r>
              <a:rPr lang="en-US" sz="1900" dirty="0" smtClean="0">
                <a:latin typeface="Arial" panose="020B0604020202020204" pitchFamily="34" charset="0"/>
                <a:cs typeface="Arial" panose="020B0604020202020204" pitchFamily="34" charset="0"/>
              </a:rPr>
              <a:t>an improvement in </a:t>
            </a:r>
            <a:r>
              <a:rPr lang="en-US" sz="1900" dirty="0">
                <a:latin typeface="Arial" panose="020B0604020202020204" pitchFamily="34" charset="0"/>
                <a:cs typeface="Arial" panose="020B0604020202020204" pitchFamily="34" charset="0"/>
              </a:rPr>
              <a:t>the payment of invoices during the third quarter of 2016/17. </a:t>
            </a:r>
            <a:r>
              <a:rPr lang="en-US" sz="1900" dirty="0" smtClean="0">
                <a:latin typeface="Arial" panose="020B0604020202020204" pitchFamily="34" charset="0"/>
                <a:cs typeface="Arial" panose="020B0604020202020204" pitchFamily="34" charset="0"/>
              </a:rPr>
              <a:t>However</a:t>
            </a:r>
            <a:r>
              <a:rPr lang="en-US" sz="1900" dirty="0">
                <a:latin typeface="Arial" panose="020B0604020202020204" pitchFamily="34" charset="0"/>
                <a:cs typeface="Arial" panose="020B0604020202020204" pitchFamily="34" charset="0"/>
              </a:rPr>
              <a:t>, the remaining 16 departments have shown a downward trend. The Department of Defense was the main transgressor with 6 717 invoices paid after 30 days, followed by Public Works/PMTE (1 750), Justice and Constitutional Development (490), Military Veterans (395), IPID (243</a:t>
            </a:r>
            <a:r>
              <a:rPr lang="en-US" sz="1900" dirty="0" smtClean="0">
                <a:latin typeface="Arial" panose="020B0604020202020204" pitchFamily="34" charset="0"/>
                <a:cs typeface="Arial" panose="020B0604020202020204" pitchFamily="34" charset="0"/>
              </a:rPr>
              <a:t>).</a:t>
            </a:r>
          </a:p>
          <a:p>
            <a:pPr algn="just">
              <a:lnSpc>
                <a:spcPct val="120000"/>
              </a:lnSpc>
            </a:pPr>
            <a:r>
              <a:rPr lang="en-US" sz="1900" b="1" dirty="0" smtClean="0">
                <a:latin typeface="Arial" panose="020B0604020202020204" pitchFamily="34" charset="0"/>
                <a:cs typeface="Arial" panose="020B0604020202020204" pitchFamily="34" charset="0"/>
              </a:rPr>
              <a:t>Older than 30 days and not paid</a:t>
            </a:r>
            <a:r>
              <a:rPr lang="en-US" sz="1900" dirty="0" smtClean="0">
                <a:latin typeface="Arial" panose="020B0604020202020204" pitchFamily="34" charset="0"/>
                <a:cs typeface="Arial" panose="020B0604020202020204" pitchFamily="34" charset="0"/>
              </a:rPr>
              <a:t>:  Of </a:t>
            </a:r>
            <a:r>
              <a:rPr lang="en-US" sz="1900" dirty="0">
                <a:latin typeface="Arial" panose="020B0604020202020204" pitchFamily="34" charset="0"/>
                <a:cs typeface="Arial" panose="020B0604020202020204" pitchFamily="34" charset="0"/>
              </a:rPr>
              <a:t>the 40 national departments, 19 departments did not have unpaid invoices. </a:t>
            </a:r>
            <a:r>
              <a:rPr lang="en-US" sz="1900" dirty="0" smtClean="0">
                <a:latin typeface="Arial" panose="020B0604020202020204" pitchFamily="34" charset="0"/>
                <a:cs typeface="Arial" panose="020B0604020202020204" pitchFamily="34" charset="0"/>
              </a:rPr>
              <a:t>Eleven (11) have </a:t>
            </a:r>
            <a:r>
              <a:rPr lang="en-US" sz="1900" dirty="0">
                <a:latin typeface="Arial" panose="020B0604020202020204" pitchFamily="34" charset="0"/>
                <a:cs typeface="Arial" panose="020B0604020202020204" pitchFamily="34" charset="0"/>
              </a:rPr>
              <a:t>demonstrated an improvement in eradicating invoices </a:t>
            </a:r>
            <a:r>
              <a:rPr lang="en-US" sz="1900" dirty="0" smtClean="0">
                <a:latin typeface="Arial" panose="020B0604020202020204" pitchFamily="34" charset="0"/>
                <a:cs typeface="Arial" panose="020B0604020202020204" pitchFamily="34" charset="0"/>
              </a:rPr>
              <a:t>older </a:t>
            </a:r>
            <a:r>
              <a:rPr lang="en-US" sz="1900" dirty="0">
                <a:latin typeface="Arial" panose="020B0604020202020204" pitchFamily="34" charset="0"/>
                <a:cs typeface="Arial" panose="020B0604020202020204" pitchFamily="34" charset="0"/>
              </a:rPr>
              <a:t>than 30 days and </a:t>
            </a:r>
            <a:r>
              <a:rPr lang="en-US" sz="1900" dirty="0" smtClean="0">
                <a:latin typeface="Arial" panose="020B0604020202020204" pitchFamily="34" charset="0"/>
                <a:cs typeface="Arial" panose="020B0604020202020204" pitchFamily="34" charset="0"/>
              </a:rPr>
              <a:t>unpaid</a:t>
            </a:r>
            <a:r>
              <a:rPr lang="en-US" sz="1900" dirty="0">
                <a:latin typeface="Arial" panose="020B0604020202020204" pitchFamily="34" charset="0"/>
                <a:cs typeface="Arial" panose="020B0604020202020204" pitchFamily="34" charset="0"/>
              </a:rPr>
              <a:t>. </a:t>
            </a:r>
            <a:r>
              <a:rPr lang="en-US" sz="1900" dirty="0" smtClean="0">
                <a:latin typeface="Arial" panose="020B0604020202020204" pitchFamily="34" charset="0"/>
                <a:cs typeface="Arial" panose="020B0604020202020204" pitchFamily="34" charset="0"/>
              </a:rPr>
              <a:t>However</a:t>
            </a:r>
            <a:r>
              <a:rPr lang="en-US" sz="1900" dirty="0">
                <a:latin typeface="Arial" panose="020B0604020202020204" pitchFamily="34" charset="0"/>
                <a:cs typeface="Arial" panose="020B0604020202020204" pitchFamily="34" charset="0"/>
              </a:rPr>
              <a:t>, 10 departments have shown a downward trend and amongst </a:t>
            </a:r>
            <a:r>
              <a:rPr lang="en-US" sz="1900">
                <a:latin typeface="Arial" panose="020B0604020202020204" pitchFamily="34" charset="0"/>
                <a:cs typeface="Arial" panose="020B0604020202020204" pitchFamily="34" charset="0"/>
              </a:rPr>
              <a:t>them </a:t>
            </a:r>
            <a:r>
              <a:rPr lang="en-US" sz="1900" smtClean="0">
                <a:latin typeface="Arial" panose="020B0604020202020204" pitchFamily="34" charset="0"/>
                <a:cs typeface="Arial" panose="020B0604020202020204" pitchFamily="34" charset="0"/>
              </a:rPr>
              <a:t>was the </a:t>
            </a:r>
            <a:r>
              <a:rPr lang="en-US" sz="1900" dirty="0">
                <a:latin typeface="Arial" panose="020B0604020202020204" pitchFamily="34" charset="0"/>
                <a:cs typeface="Arial" panose="020B0604020202020204" pitchFamily="34" charset="0"/>
              </a:rPr>
              <a:t>Department of Public Works/PMTE with </a:t>
            </a:r>
            <a:r>
              <a:rPr lang="en-US" sz="1900" dirty="0" smtClean="0">
                <a:latin typeface="Arial" panose="020B0604020202020204" pitchFamily="34" charset="0"/>
                <a:cs typeface="Arial" panose="020B0604020202020204" pitchFamily="34" charset="0"/>
              </a:rPr>
              <a:t>10 639 </a:t>
            </a:r>
            <a:r>
              <a:rPr lang="en-US" sz="1900" dirty="0">
                <a:latin typeface="Arial" panose="020B0604020202020204" pitchFamily="34" charset="0"/>
                <a:cs typeface="Arial" panose="020B0604020202020204" pitchFamily="34" charset="0"/>
              </a:rPr>
              <a:t>invoices, followed by Justice and Constitutional Development (592), Home Affairs (</a:t>
            </a:r>
            <a:r>
              <a:rPr lang="en-US" sz="1900" dirty="0" smtClean="0">
                <a:latin typeface="Arial" panose="020B0604020202020204" pitchFamily="34" charset="0"/>
                <a:cs typeface="Arial" panose="020B0604020202020204" pitchFamily="34" charset="0"/>
              </a:rPr>
              <a:t>159), </a:t>
            </a:r>
            <a:r>
              <a:rPr lang="en-US" sz="1900" dirty="0">
                <a:latin typeface="Arial" panose="020B0604020202020204" pitchFamily="34" charset="0"/>
                <a:cs typeface="Arial" panose="020B0604020202020204" pitchFamily="34" charset="0"/>
              </a:rPr>
              <a:t>International Relations (116). This further confirms that the challenge of non-payment of invoices is with few departments while the majority are striving to comply with the rule</a:t>
            </a:r>
            <a:r>
              <a:rPr lang="en-US" sz="1900" dirty="0" smtClean="0">
                <a:latin typeface="Arial" panose="020B0604020202020204" pitchFamily="34" charset="0"/>
                <a:cs typeface="Arial" panose="020B0604020202020204" pitchFamily="34" charset="0"/>
              </a:rPr>
              <a:t>.</a:t>
            </a:r>
            <a:endParaRPr lang="en-ZA" sz="1900" dirty="0">
              <a:latin typeface="Arial" panose="020B0604020202020204" pitchFamily="34" charset="0"/>
              <a:cs typeface="Arial" panose="020B0604020202020204" pitchFamily="34" charset="0"/>
            </a:endParaRPr>
          </a:p>
        </p:txBody>
      </p:sp>
      <p:sp>
        <p:nvSpPr>
          <p:cNvPr id="3" name="Slide Number Placeholder 2"/>
          <p:cNvSpPr>
            <a:spLocks noGrp="1"/>
          </p:cNvSpPr>
          <p:nvPr>
            <p:ph type="sldNum" sz="quarter" idx="4"/>
          </p:nvPr>
        </p:nvSpPr>
        <p:spPr/>
        <p:txBody>
          <a:bodyPr/>
          <a:lstStyle/>
          <a:p>
            <a:fld id="{62AAA1A3-262B-4979-8C18-306C3DA11E9E}" type="slidenum">
              <a:rPr lang="en-ZA" smtClean="0"/>
              <a:pPr/>
              <a:t>15</a:t>
            </a:fld>
            <a:endParaRPr lang="en-ZA" dirty="0"/>
          </a:p>
        </p:txBody>
      </p:sp>
    </p:spTree>
    <p:extLst>
      <p:ext uri="{BB962C8B-B14F-4D97-AF65-F5344CB8AC3E}">
        <p14:creationId xmlns:p14="http://schemas.microsoft.com/office/powerpoint/2010/main" val="319076688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1" descr="image0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50861" y="5846265"/>
            <a:ext cx="1093139" cy="9308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628650" y="332657"/>
            <a:ext cx="7886700" cy="864096"/>
          </a:xfrm>
        </p:spPr>
        <p:txBody>
          <a:bodyPr>
            <a:normAutofit/>
          </a:bodyPr>
          <a:lstStyle/>
          <a:p>
            <a:r>
              <a:rPr lang="en-US" sz="2400" b="1" dirty="0">
                <a:latin typeface="Arial" panose="020B0604020202020204" pitchFamily="34" charset="0"/>
                <a:cs typeface="Arial" panose="020B0604020202020204" pitchFamily="34" charset="0"/>
              </a:rPr>
              <a:t>PROVINCIAL </a:t>
            </a:r>
            <a:r>
              <a:rPr lang="en-US" sz="2400" b="1" dirty="0" smtClean="0">
                <a:latin typeface="Arial" panose="020B0604020202020204" pitchFamily="34" charset="0"/>
                <a:cs typeface="Arial" panose="020B0604020202020204" pitchFamily="34" charset="0"/>
              </a:rPr>
              <a:t>DEPARTMENTS:</a:t>
            </a:r>
            <a:r>
              <a:rPr lang="en-US" sz="2400" b="1" dirty="0">
                <a:latin typeface="Arial" panose="020B0604020202020204" pitchFamily="34" charset="0"/>
                <a:cs typeface="Arial" panose="020B0604020202020204" pitchFamily="34" charset="0"/>
              </a:rPr>
              <a:t/>
            </a:r>
            <a:br>
              <a:rPr lang="en-US" sz="2400" b="1" dirty="0">
                <a:latin typeface="Arial" panose="020B0604020202020204" pitchFamily="34" charset="0"/>
                <a:cs typeface="Arial" panose="020B0604020202020204" pitchFamily="34" charset="0"/>
              </a:rPr>
            </a:br>
            <a:r>
              <a:rPr lang="en-US" sz="2400" b="1" dirty="0">
                <a:latin typeface="Arial" panose="020B0604020202020204" pitchFamily="34" charset="0"/>
                <a:cs typeface="Arial" panose="020B0604020202020204" pitchFamily="34" charset="0"/>
              </a:rPr>
              <a:t>SUBMISSION OF EXCEPTION REPORTS </a:t>
            </a:r>
            <a:endParaRPr lang="en-ZA" sz="2400" b="1" dirty="0">
              <a:latin typeface="Arial" panose="020B0604020202020204" pitchFamily="34" charset="0"/>
              <a:cs typeface="Arial" panose="020B0604020202020204" pitchFamily="34" charset="0"/>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502434917"/>
              </p:ext>
            </p:extLst>
          </p:nvPr>
        </p:nvGraphicFramePr>
        <p:xfrm>
          <a:off x="250825" y="1341438"/>
          <a:ext cx="8728075" cy="4895850"/>
        </p:xfrm>
        <a:graphic>
          <a:graphicData uri="http://schemas.openxmlformats.org/drawingml/2006/chart">
            <c:chart xmlns:c="http://schemas.openxmlformats.org/drawingml/2006/chart" xmlns:r="http://schemas.openxmlformats.org/officeDocument/2006/relationships" r:id="rId3"/>
          </a:graphicData>
        </a:graphic>
      </p:graphicFrame>
      <p:sp>
        <p:nvSpPr>
          <p:cNvPr id="4" name="Slide Number Placeholder 3"/>
          <p:cNvSpPr>
            <a:spLocks noGrp="1"/>
          </p:cNvSpPr>
          <p:nvPr>
            <p:ph type="sldNum" sz="quarter" idx="4"/>
          </p:nvPr>
        </p:nvSpPr>
        <p:spPr/>
        <p:txBody>
          <a:bodyPr/>
          <a:lstStyle/>
          <a:p>
            <a:fld id="{62AAA1A3-262B-4979-8C18-306C3DA11E9E}" type="slidenum">
              <a:rPr lang="en-ZA" smtClean="0"/>
              <a:pPr/>
              <a:t>16</a:t>
            </a:fld>
            <a:endParaRPr lang="en-ZA" dirty="0"/>
          </a:p>
        </p:txBody>
      </p:sp>
    </p:spTree>
    <p:extLst>
      <p:ext uri="{BB962C8B-B14F-4D97-AF65-F5344CB8AC3E}">
        <p14:creationId xmlns:p14="http://schemas.microsoft.com/office/powerpoint/2010/main" val="364008977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16632"/>
            <a:ext cx="7886700" cy="936104"/>
          </a:xfrm>
        </p:spPr>
        <p:txBody>
          <a:bodyPr>
            <a:normAutofit fontScale="90000"/>
          </a:bodyPr>
          <a:lstStyle/>
          <a:p>
            <a:r>
              <a:rPr lang="en-US" sz="2400" b="1" dirty="0">
                <a:latin typeface="Arial" panose="020B0604020202020204" pitchFamily="34" charset="0"/>
                <a:cs typeface="Arial" panose="020B0604020202020204" pitchFamily="34" charset="0"/>
              </a:rPr>
              <a:t>PROVINCIAL DEPARTMENTS:</a:t>
            </a:r>
            <a:br>
              <a:rPr lang="en-US" sz="2400" b="1" dirty="0">
                <a:latin typeface="Arial" panose="020B0604020202020204" pitchFamily="34" charset="0"/>
                <a:cs typeface="Arial" panose="020B0604020202020204" pitchFamily="34" charset="0"/>
              </a:rPr>
            </a:br>
            <a:r>
              <a:rPr lang="en-US" sz="2400" b="1" dirty="0">
                <a:latin typeface="Arial" panose="020B0604020202020204" pitchFamily="34" charset="0"/>
                <a:cs typeface="Arial" panose="020B0604020202020204" pitchFamily="34" charset="0"/>
              </a:rPr>
              <a:t>SUBMISSION OF EXCEPTION REPORTS </a:t>
            </a:r>
            <a:br>
              <a:rPr lang="en-US" sz="2400" b="1" dirty="0">
                <a:latin typeface="Arial" panose="020B0604020202020204" pitchFamily="34" charset="0"/>
                <a:cs typeface="Arial" panose="020B0604020202020204" pitchFamily="34" charset="0"/>
              </a:rPr>
            </a:br>
            <a:endParaRPr lang="en-ZA" sz="2400" dirty="0">
              <a:latin typeface="Arial" panose="020B0604020202020204" pitchFamily="34" charset="0"/>
              <a:cs typeface="Arial" panose="020B0604020202020204" pitchFamily="34" charset="0"/>
            </a:endParaRPr>
          </a:p>
        </p:txBody>
      </p:sp>
      <p:sp>
        <p:nvSpPr>
          <p:cNvPr id="4" name="Rectangle 3"/>
          <p:cNvSpPr>
            <a:spLocks noGrp="1" noChangeArrowheads="1"/>
          </p:cNvSpPr>
          <p:nvPr>
            <p:ph idx="1"/>
          </p:nvPr>
        </p:nvSpPr>
        <p:spPr>
          <a:xfrm>
            <a:off x="628650" y="1196752"/>
            <a:ext cx="7886700" cy="4680520"/>
          </a:xfrm>
        </p:spPr>
        <p:txBody>
          <a:bodyPr>
            <a:normAutofit fontScale="92500" lnSpcReduction="10000"/>
          </a:bodyPr>
          <a:lstStyle/>
          <a:p>
            <a:pPr algn="just">
              <a:lnSpc>
                <a:spcPct val="120000"/>
              </a:lnSpc>
              <a:spcBef>
                <a:spcPts val="0"/>
              </a:spcBef>
            </a:pPr>
            <a:r>
              <a:rPr lang="en-GB" sz="1800" dirty="0">
                <a:latin typeface="Arial" panose="020B0604020202020204" pitchFamily="34" charset="0"/>
                <a:cs typeface="Arial" panose="020B0604020202020204" pitchFamily="34" charset="0"/>
              </a:rPr>
              <a:t>In terms of Instruction Note 34, </a:t>
            </a:r>
            <a:r>
              <a:rPr lang="en-GB" sz="1800" dirty="0" smtClean="0">
                <a:latin typeface="Arial" panose="020B0604020202020204" pitchFamily="34" charset="0"/>
                <a:cs typeface="Arial" panose="020B0604020202020204" pitchFamily="34" charset="0"/>
              </a:rPr>
              <a:t>provincial governments are </a:t>
            </a:r>
            <a:r>
              <a:rPr lang="en-GB" sz="1800" dirty="0">
                <a:latin typeface="Arial" panose="020B0604020202020204" pitchFamily="34" charset="0"/>
                <a:cs typeface="Arial" panose="020B0604020202020204" pitchFamily="34" charset="0"/>
              </a:rPr>
              <a:t>required to submit their exceptions reports to National Treasury  by the </a:t>
            </a:r>
            <a:r>
              <a:rPr lang="en-GB" sz="1800" dirty="0" smtClean="0">
                <a:latin typeface="Arial" panose="020B0604020202020204" pitchFamily="34" charset="0"/>
                <a:cs typeface="Arial" panose="020B0604020202020204" pitchFamily="34" charset="0"/>
              </a:rPr>
              <a:t>15th </a:t>
            </a:r>
            <a:r>
              <a:rPr lang="en-GB" sz="1800" dirty="0">
                <a:latin typeface="Arial" panose="020B0604020202020204" pitchFamily="34" charset="0"/>
                <a:cs typeface="Arial" panose="020B0604020202020204" pitchFamily="34" charset="0"/>
              </a:rPr>
              <a:t>day of each month.</a:t>
            </a:r>
          </a:p>
          <a:p>
            <a:pPr marL="82296" indent="0" algn="just">
              <a:lnSpc>
                <a:spcPct val="120000"/>
              </a:lnSpc>
              <a:spcBef>
                <a:spcPts val="0"/>
              </a:spcBef>
              <a:buNone/>
            </a:pPr>
            <a:endParaRPr lang="en-GB" sz="1800" dirty="0">
              <a:latin typeface="Arial" panose="020B0604020202020204" pitchFamily="34" charset="0"/>
              <a:cs typeface="Arial" panose="020B0604020202020204" pitchFamily="34" charset="0"/>
            </a:endParaRPr>
          </a:p>
          <a:p>
            <a:pPr algn="just">
              <a:lnSpc>
                <a:spcPct val="120000"/>
              </a:lnSpc>
              <a:spcBef>
                <a:spcPts val="0"/>
              </a:spcBef>
            </a:pPr>
            <a:r>
              <a:rPr lang="en-GB" sz="1800" dirty="0">
                <a:latin typeface="Arial" panose="020B0604020202020204" pitchFamily="34" charset="0"/>
                <a:cs typeface="Arial" panose="020B0604020202020204" pitchFamily="34" charset="0"/>
              </a:rPr>
              <a:t>During </a:t>
            </a:r>
            <a:r>
              <a:rPr lang="en-GB" sz="1800" dirty="0" smtClean="0">
                <a:latin typeface="Arial" panose="020B0604020202020204" pitchFamily="34" charset="0"/>
                <a:cs typeface="Arial" panose="020B0604020202020204" pitchFamily="34" charset="0"/>
              </a:rPr>
              <a:t>December </a:t>
            </a:r>
            <a:r>
              <a:rPr lang="en-ZA" sz="1800" dirty="0" smtClean="0">
                <a:latin typeface="Arial" panose="020B0604020202020204" pitchFamily="34" charset="0"/>
                <a:cs typeface="Arial" panose="020B0604020202020204" pitchFamily="34" charset="0"/>
              </a:rPr>
              <a:t>2016</a:t>
            </a:r>
            <a:r>
              <a:rPr lang="en-ZA" sz="1800" dirty="0">
                <a:latin typeface="Arial" panose="020B0604020202020204" pitchFamily="34" charset="0"/>
                <a:cs typeface="Arial" panose="020B0604020202020204" pitchFamily="34" charset="0"/>
              </a:rPr>
              <a:t>, </a:t>
            </a:r>
            <a:r>
              <a:rPr lang="en-ZA" sz="1800" dirty="0" smtClean="0">
                <a:latin typeface="Arial" panose="020B0604020202020204" pitchFamily="34" charset="0"/>
                <a:cs typeface="Arial" panose="020B0604020202020204" pitchFamily="34" charset="0"/>
              </a:rPr>
              <a:t>89% </a:t>
            </a:r>
            <a:r>
              <a:rPr lang="en-ZA" sz="1800" dirty="0">
                <a:latin typeface="Arial" panose="020B0604020202020204" pitchFamily="34" charset="0"/>
                <a:cs typeface="Arial" panose="020B0604020202020204" pitchFamily="34" charset="0"/>
              </a:rPr>
              <a:t>of </a:t>
            </a:r>
            <a:r>
              <a:rPr lang="en-ZA" sz="1800" dirty="0" smtClean="0">
                <a:latin typeface="Arial" panose="020B0604020202020204" pitchFamily="34" charset="0"/>
                <a:cs typeface="Arial" panose="020B0604020202020204" pitchFamily="34" charset="0"/>
              </a:rPr>
              <a:t>provincial departments </a:t>
            </a:r>
            <a:r>
              <a:rPr lang="en-ZA" sz="1800" dirty="0">
                <a:latin typeface="Arial" panose="020B0604020202020204" pitchFamily="34" charset="0"/>
                <a:cs typeface="Arial" panose="020B0604020202020204" pitchFamily="34" charset="0"/>
              </a:rPr>
              <a:t>submitted their exceptions reports timeously to the National Treasury, compared to </a:t>
            </a:r>
            <a:r>
              <a:rPr lang="en-ZA" sz="1800" dirty="0" smtClean="0">
                <a:latin typeface="Arial" panose="020B0604020202020204" pitchFamily="34" charset="0"/>
                <a:cs typeface="Arial" panose="020B0604020202020204" pitchFamily="34" charset="0"/>
              </a:rPr>
              <a:t>67% </a:t>
            </a:r>
            <a:r>
              <a:rPr lang="en-ZA" sz="1800" dirty="0">
                <a:latin typeface="Arial" panose="020B0604020202020204" pitchFamily="34" charset="0"/>
                <a:cs typeface="Arial" panose="020B0604020202020204" pitchFamily="34" charset="0"/>
              </a:rPr>
              <a:t>in </a:t>
            </a:r>
            <a:r>
              <a:rPr lang="en-ZA" sz="1800" dirty="0" smtClean="0">
                <a:latin typeface="Arial" panose="020B0604020202020204" pitchFamily="34" charset="0"/>
                <a:cs typeface="Arial" panose="020B0604020202020204" pitchFamily="34" charset="0"/>
              </a:rPr>
              <a:t>December 2015</a:t>
            </a:r>
            <a:r>
              <a:rPr lang="en-ZA" sz="1800" dirty="0">
                <a:latin typeface="Arial" panose="020B0604020202020204" pitchFamily="34" charset="0"/>
                <a:cs typeface="Arial" panose="020B0604020202020204" pitchFamily="34" charset="0"/>
              </a:rPr>
              <a:t>. </a:t>
            </a:r>
          </a:p>
          <a:p>
            <a:pPr marL="82296" indent="0" algn="just">
              <a:lnSpc>
                <a:spcPct val="120000"/>
              </a:lnSpc>
              <a:spcBef>
                <a:spcPts val="0"/>
              </a:spcBef>
              <a:buNone/>
            </a:pPr>
            <a:endParaRPr lang="en-ZA" sz="1800" dirty="0">
              <a:latin typeface="Arial" panose="020B0604020202020204" pitchFamily="34" charset="0"/>
              <a:cs typeface="Arial" panose="020B0604020202020204" pitchFamily="34" charset="0"/>
            </a:endParaRPr>
          </a:p>
          <a:p>
            <a:pPr algn="just">
              <a:lnSpc>
                <a:spcPct val="120000"/>
              </a:lnSpc>
              <a:spcBef>
                <a:spcPts val="0"/>
              </a:spcBef>
            </a:pPr>
            <a:r>
              <a:rPr lang="en-ZA" sz="1800" dirty="0">
                <a:latin typeface="Arial" panose="020B0604020202020204" pitchFamily="34" charset="0"/>
                <a:cs typeface="Arial" panose="020B0604020202020204" pitchFamily="34" charset="0"/>
              </a:rPr>
              <a:t>This represents </a:t>
            </a:r>
            <a:r>
              <a:rPr lang="en-ZA" sz="1800" dirty="0" smtClean="0">
                <a:latin typeface="Arial" panose="020B0604020202020204" pitchFamily="34" charset="0"/>
                <a:cs typeface="Arial" panose="020B0604020202020204" pitchFamily="34" charset="0"/>
              </a:rPr>
              <a:t>an improvement of 22% </a:t>
            </a:r>
            <a:r>
              <a:rPr lang="en-ZA" sz="1800" dirty="0">
                <a:latin typeface="Arial" panose="020B0604020202020204" pitchFamily="34" charset="0"/>
                <a:cs typeface="Arial" panose="020B0604020202020204" pitchFamily="34" charset="0"/>
              </a:rPr>
              <a:t>in the compliance of </a:t>
            </a:r>
            <a:r>
              <a:rPr lang="en-ZA" sz="1800" dirty="0" smtClean="0">
                <a:latin typeface="Arial" panose="020B0604020202020204" pitchFamily="34" charset="0"/>
                <a:cs typeface="Arial" panose="020B0604020202020204" pitchFamily="34" charset="0"/>
              </a:rPr>
              <a:t>provincial governments with </a:t>
            </a:r>
            <a:r>
              <a:rPr lang="en-ZA" sz="1800" dirty="0">
                <a:latin typeface="Arial" panose="020B0604020202020204" pitchFamily="34" charset="0"/>
                <a:cs typeface="Arial" panose="020B0604020202020204" pitchFamily="34" charset="0"/>
              </a:rPr>
              <a:t>this requirement.</a:t>
            </a:r>
          </a:p>
          <a:p>
            <a:pPr marL="82296" indent="0" algn="just">
              <a:lnSpc>
                <a:spcPct val="120000"/>
              </a:lnSpc>
              <a:spcBef>
                <a:spcPts val="0"/>
              </a:spcBef>
              <a:buNone/>
            </a:pPr>
            <a:endParaRPr lang="en-ZA" sz="1800" dirty="0">
              <a:latin typeface="Arial" panose="020B0604020202020204" pitchFamily="34" charset="0"/>
              <a:cs typeface="Arial" panose="020B0604020202020204" pitchFamily="34" charset="0"/>
            </a:endParaRPr>
          </a:p>
          <a:p>
            <a:pPr algn="just">
              <a:lnSpc>
                <a:spcPct val="120000"/>
              </a:lnSpc>
              <a:spcBef>
                <a:spcPts val="0"/>
              </a:spcBef>
            </a:pPr>
            <a:r>
              <a:rPr lang="en-ZA" sz="1800" dirty="0" smtClean="0">
                <a:latin typeface="Arial" panose="020B0604020202020204" pitchFamily="34" charset="0"/>
                <a:cs typeface="Arial" panose="020B0604020202020204" pitchFamily="34" charset="0"/>
              </a:rPr>
              <a:t>On average, for </a:t>
            </a:r>
            <a:r>
              <a:rPr lang="en-ZA" sz="1800" dirty="0">
                <a:latin typeface="Arial" panose="020B0604020202020204" pitchFamily="34" charset="0"/>
                <a:cs typeface="Arial" panose="020B0604020202020204" pitchFamily="34" charset="0"/>
              </a:rPr>
              <a:t>the past twelve months, the submission rate </a:t>
            </a:r>
            <a:r>
              <a:rPr lang="en-ZA" sz="1800" dirty="0" smtClean="0">
                <a:latin typeface="Arial" panose="020B0604020202020204" pitchFamily="34" charset="0"/>
                <a:cs typeface="Arial" panose="020B0604020202020204" pitchFamily="34" charset="0"/>
              </a:rPr>
              <a:t>of provincial departments has </a:t>
            </a:r>
            <a:r>
              <a:rPr lang="en-ZA" sz="1800" dirty="0">
                <a:latin typeface="Arial" panose="020B0604020202020204" pitchFamily="34" charset="0"/>
                <a:cs typeface="Arial" panose="020B0604020202020204" pitchFamily="34" charset="0"/>
              </a:rPr>
              <a:t>improved </a:t>
            </a:r>
            <a:r>
              <a:rPr lang="en-ZA" sz="1800" dirty="0" smtClean="0">
                <a:latin typeface="Arial" panose="020B0604020202020204" pitchFamily="34" charset="0"/>
                <a:cs typeface="Arial" panose="020B0604020202020204" pitchFamily="34" charset="0"/>
              </a:rPr>
              <a:t>compared  </a:t>
            </a:r>
            <a:r>
              <a:rPr lang="en-ZA" sz="1800" dirty="0">
                <a:latin typeface="Arial" panose="020B0604020202020204" pitchFamily="34" charset="0"/>
                <a:cs typeface="Arial" panose="020B0604020202020204" pitchFamily="34" charset="0"/>
              </a:rPr>
              <a:t>to the same period last year. </a:t>
            </a:r>
          </a:p>
          <a:p>
            <a:pPr marL="82296" indent="0" algn="just">
              <a:lnSpc>
                <a:spcPct val="120000"/>
              </a:lnSpc>
              <a:spcBef>
                <a:spcPts val="0"/>
              </a:spcBef>
              <a:buNone/>
            </a:pPr>
            <a:endParaRPr lang="en-ZA" sz="1800" dirty="0">
              <a:latin typeface="Arial" panose="020B0604020202020204" pitchFamily="34" charset="0"/>
              <a:cs typeface="Arial" panose="020B0604020202020204" pitchFamily="34" charset="0"/>
            </a:endParaRPr>
          </a:p>
          <a:p>
            <a:pPr algn="just">
              <a:lnSpc>
                <a:spcPct val="120000"/>
              </a:lnSpc>
              <a:spcBef>
                <a:spcPts val="0"/>
              </a:spcBef>
            </a:pPr>
            <a:r>
              <a:rPr lang="en-ZA" sz="1800" dirty="0">
                <a:latin typeface="Arial" panose="020B0604020202020204" pitchFamily="34" charset="0"/>
                <a:cs typeface="Arial" panose="020B0604020202020204" pitchFamily="34" charset="0"/>
              </a:rPr>
              <a:t>Late and/or non-submission of exception reports adversely affects the completeness of data.  </a:t>
            </a:r>
          </a:p>
          <a:p>
            <a:pPr algn="just">
              <a:lnSpc>
                <a:spcPct val="200000"/>
              </a:lnSpc>
              <a:spcBef>
                <a:spcPts val="0"/>
              </a:spcBef>
              <a:buFont typeface="Wingdings" pitchFamily="2" charset="2"/>
              <a:buChar char="q"/>
            </a:pPr>
            <a:endParaRPr lang="en-ZA" sz="1800" dirty="0">
              <a:latin typeface="Arial" panose="020B0604020202020204" pitchFamily="34" charset="0"/>
              <a:cs typeface="Arial" panose="020B0604020202020204" pitchFamily="34" charset="0"/>
            </a:endParaRPr>
          </a:p>
          <a:p>
            <a:pPr algn="just">
              <a:spcBef>
                <a:spcPts val="0"/>
              </a:spcBef>
            </a:pPr>
            <a:endParaRPr lang="en-ZA" sz="1800" dirty="0" smtClean="0">
              <a:latin typeface="Arial" panose="020B0604020202020204" pitchFamily="34" charset="0"/>
              <a:cs typeface="Arial" panose="020B0604020202020204" pitchFamily="34" charset="0"/>
            </a:endParaRPr>
          </a:p>
          <a:p>
            <a:pPr algn="just">
              <a:spcBef>
                <a:spcPts val="0"/>
              </a:spcBef>
            </a:pPr>
            <a:endParaRPr lang="en-ZA" sz="1800" dirty="0">
              <a:latin typeface="Arial" panose="020B0604020202020204" pitchFamily="34" charset="0"/>
              <a:cs typeface="Arial" panose="020B0604020202020204" pitchFamily="34" charset="0"/>
            </a:endParaRPr>
          </a:p>
          <a:p>
            <a:pPr algn="just">
              <a:spcBef>
                <a:spcPts val="0"/>
              </a:spcBef>
            </a:pPr>
            <a:endParaRPr lang="en-ZA" sz="1800" dirty="0" smtClean="0">
              <a:latin typeface="Arial" panose="020B0604020202020204" pitchFamily="34" charset="0"/>
              <a:cs typeface="Arial" panose="020B0604020202020204" pitchFamily="34" charset="0"/>
            </a:endParaRPr>
          </a:p>
          <a:p>
            <a:pPr algn="just">
              <a:spcBef>
                <a:spcPts val="0"/>
              </a:spcBef>
            </a:pPr>
            <a:endParaRPr lang="en-ZA" sz="1800" dirty="0">
              <a:latin typeface="Arial" panose="020B0604020202020204" pitchFamily="34" charset="0"/>
              <a:cs typeface="Arial" panose="020B0604020202020204" pitchFamily="34" charset="0"/>
            </a:endParaRPr>
          </a:p>
          <a:p>
            <a:pPr algn="just">
              <a:spcBef>
                <a:spcPts val="0"/>
              </a:spcBef>
            </a:pPr>
            <a:endParaRPr lang="en-ZA" sz="1800" dirty="0" smtClean="0">
              <a:latin typeface="Arial" panose="020B0604020202020204" pitchFamily="34" charset="0"/>
              <a:cs typeface="Arial" panose="020B0604020202020204" pitchFamily="34" charset="0"/>
            </a:endParaRPr>
          </a:p>
          <a:p>
            <a:pPr algn="just">
              <a:spcBef>
                <a:spcPts val="0"/>
              </a:spcBef>
            </a:pPr>
            <a:endParaRPr lang="en-ZA" sz="1800" dirty="0">
              <a:latin typeface="Arial" panose="020B0604020202020204" pitchFamily="34" charset="0"/>
              <a:cs typeface="Arial" panose="020B0604020202020204" pitchFamily="34" charset="0"/>
            </a:endParaRPr>
          </a:p>
          <a:p>
            <a:pPr algn="just">
              <a:spcBef>
                <a:spcPts val="0"/>
              </a:spcBef>
            </a:pPr>
            <a:endParaRPr lang="en-ZA" sz="1800" dirty="0" smtClean="0">
              <a:latin typeface="Arial" panose="020B0604020202020204" pitchFamily="34" charset="0"/>
              <a:cs typeface="Arial" panose="020B0604020202020204" pitchFamily="34" charset="0"/>
            </a:endParaRPr>
          </a:p>
          <a:p>
            <a:pPr algn="just">
              <a:spcBef>
                <a:spcPts val="0"/>
              </a:spcBef>
            </a:pPr>
            <a:endParaRPr lang="en-ZA" sz="1800" dirty="0">
              <a:latin typeface="Arial" panose="020B0604020202020204" pitchFamily="34" charset="0"/>
              <a:cs typeface="Arial" panose="020B0604020202020204" pitchFamily="34" charset="0"/>
            </a:endParaRPr>
          </a:p>
          <a:p>
            <a:pPr algn="just">
              <a:spcBef>
                <a:spcPts val="0"/>
              </a:spcBef>
            </a:pPr>
            <a:endParaRPr lang="en-ZA" sz="1350" dirty="0">
              <a:latin typeface="Arial" panose="020B0604020202020204" pitchFamily="34" charset="0"/>
              <a:cs typeface="Arial" panose="020B0604020202020204" pitchFamily="34" charset="0"/>
            </a:endParaRPr>
          </a:p>
          <a:p>
            <a:pPr marL="0" indent="0" algn="just">
              <a:spcBef>
                <a:spcPts val="0"/>
              </a:spcBef>
              <a:buNone/>
            </a:pPr>
            <a:endParaRPr lang="en-ZA" sz="1350" dirty="0">
              <a:latin typeface="Arial" panose="020B0604020202020204" pitchFamily="34" charset="0"/>
              <a:cs typeface="Arial" panose="020B0604020202020204" pitchFamily="34" charset="0"/>
            </a:endParaRPr>
          </a:p>
          <a:p>
            <a:pPr algn="just">
              <a:lnSpc>
                <a:spcPct val="200000"/>
              </a:lnSpc>
              <a:spcBef>
                <a:spcPts val="0"/>
              </a:spcBef>
              <a:spcAft>
                <a:spcPts val="900"/>
              </a:spcAft>
            </a:pPr>
            <a:endParaRPr lang="en-ZA" sz="1350" dirty="0">
              <a:latin typeface="Arial" panose="020B0604020202020204" pitchFamily="34" charset="0"/>
              <a:cs typeface="Arial" panose="020B0604020202020204" pitchFamily="34" charset="0"/>
            </a:endParaRPr>
          </a:p>
        </p:txBody>
      </p:sp>
      <p:sp>
        <p:nvSpPr>
          <p:cNvPr id="3" name="Slide Number Placeholder 2"/>
          <p:cNvSpPr>
            <a:spLocks noGrp="1"/>
          </p:cNvSpPr>
          <p:nvPr>
            <p:ph type="sldNum" sz="quarter" idx="4"/>
          </p:nvPr>
        </p:nvSpPr>
        <p:spPr/>
        <p:txBody>
          <a:bodyPr/>
          <a:lstStyle/>
          <a:p>
            <a:fld id="{62AAA1A3-262B-4979-8C18-306C3DA11E9E}" type="slidenum">
              <a:rPr lang="en-ZA" smtClean="0"/>
              <a:pPr/>
              <a:t>17</a:t>
            </a:fld>
            <a:endParaRPr lang="en-ZA" dirty="0"/>
          </a:p>
        </p:txBody>
      </p:sp>
      <p:pic>
        <p:nvPicPr>
          <p:cNvPr id="5" name="Picture 1" descr="image0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50861" y="5846265"/>
            <a:ext cx="1093139" cy="9308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236431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1" descr="image0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50861" y="5846265"/>
            <a:ext cx="1093139" cy="9308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normAutofit/>
          </a:bodyPr>
          <a:lstStyle/>
          <a:p>
            <a:r>
              <a:rPr lang="en-US" sz="2400" b="1" dirty="0">
                <a:latin typeface="Arial" panose="020B0604020202020204" pitchFamily="34" charset="0"/>
                <a:cs typeface="Arial" panose="020B0604020202020204" pitchFamily="34" charset="0"/>
              </a:rPr>
              <a:t>PROVINCIAL DEPARTMENTS:</a:t>
            </a:r>
            <a:br>
              <a:rPr lang="en-US" sz="2400" b="1" dirty="0">
                <a:latin typeface="Arial" panose="020B0604020202020204" pitchFamily="34" charset="0"/>
                <a:cs typeface="Arial" panose="020B0604020202020204" pitchFamily="34" charset="0"/>
              </a:rPr>
            </a:br>
            <a:r>
              <a:rPr lang="en-US" sz="2400" b="1" dirty="0">
                <a:latin typeface="Arial" panose="020B0604020202020204" pitchFamily="34" charset="0"/>
                <a:cs typeface="Arial" panose="020B0604020202020204" pitchFamily="34" charset="0"/>
              </a:rPr>
              <a:t>NUMBER OF INVOICES PAID AFTER 30 DAYS</a:t>
            </a:r>
            <a:endParaRPr lang="en-ZA" sz="2400" b="1" dirty="0">
              <a:latin typeface="Arial" panose="020B0604020202020204" pitchFamily="34" charset="0"/>
              <a:cs typeface="Arial" panose="020B0604020202020204" pitchFamily="34" charset="0"/>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4035962379"/>
              </p:ext>
            </p:extLst>
          </p:nvPr>
        </p:nvGraphicFramePr>
        <p:xfrm>
          <a:off x="250825" y="1341438"/>
          <a:ext cx="8728075" cy="4895850"/>
        </p:xfrm>
        <a:graphic>
          <a:graphicData uri="http://schemas.openxmlformats.org/drawingml/2006/chart">
            <c:chart xmlns:c="http://schemas.openxmlformats.org/drawingml/2006/chart" xmlns:r="http://schemas.openxmlformats.org/officeDocument/2006/relationships" r:id="rId3"/>
          </a:graphicData>
        </a:graphic>
      </p:graphicFrame>
      <p:sp>
        <p:nvSpPr>
          <p:cNvPr id="4" name="Slide Number Placeholder 3"/>
          <p:cNvSpPr>
            <a:spLocks noGrp="1"/>
          </p:cNvSpPr>
          <p:nvPr>
            <p:ph type="sldNum" sz="quarter" idx="4"/>
          </p:nvPr>
        </p:nvSpPr>
        <p:spPr/>
        <p:txBody>
          <a:bodyPr/>
          <a:lstStyle/>
          <a:p>
            <a:fld id="{62AAA1A3-262B-4979-8C18-306C3DA11E9E}" type="slidenum">
              <a:rPr lang="en-ZA" smtClean="0"/>
              <a:pPr/>
              <a:t>18</a:t>
            </a:fld>
            <a:endParaRPr lang="en-ZA" dirty="0"/>
          </a:p>
        </p:txBody>
      </p:sp>
    </p:spTree>
    <p:extLst>
      <p:ext uri="{BB962C8B-B14F-4D97-AF65-F5344CB8AC3E}">
        <p14:creationId xmlns:p14="http://schemas.microsoft.com/office/powerpoint/2010/main" val="84018951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32656"/>
            <a:ext cx="7886700" cy="1152128"/>
          </a:xfrm>
        </p:spPr>
        <p:txBody>
          <a:bodyPr>
            <a:normAutofit fontScale="90000"/>
          </a:bodyPr>
          <a:lstStyle/>
          <a:p>
            <a:r>
              <a:rPr lang="en-US" sz="2400" b="1" dirty="0">
                <a:latin typeface="Arial" panose="020B0604020202020204" pitchFamily="34" charset="0"/>
                <a:cs typeface="Arial" panose="020B0604020202020204" pitchFamily="34" charset="0"/>
              </a:rPr>
              <a:t>PROVINCIAL DEPARTMENTS:</a:t>
            </a:r>
            <a:br>
              <a:rPr lang="en-US" sz="2400" b="1" dirty="0">
                <a:latin typeface="Arial" panose="020B0604020202020204" pitchFamily="34" charset="0"/>
                <a:cs typeface="Arial" panose="020B0604020202020204" pitchFamily="34" charset="0"/>
              </a:rPr>
            </a:br>
            <a:r>
              <a:rPr lang="en-US" sz="2400" b="1" dirty="0">
                <a:latin typeface="Arial" panose="020B0604020202020204" pitchFamily="34" charset="0"/>
                <a:cs typeface="Arial" panose="020B0604020202020204" pitchFamily="34" charset="0"/>
              </a:rPr>
              <a:t>NUMBER OF INVOICES PAID AFTER 30 DAYS</a:t>
            </a:r>
            <a:br>
              <a:rPr lang="en-US" sz="2400" b="1" dirty="0">
                <a:latin typeface="Arial" panose="020B0604020202020204" pitchFamily="34" charset="0"/>
                <a:cs typeface="Arial" panose="020B0604020202020204" pitchFamily="34" charset="0"/>
              </a:rPr>
            </a:br>
            <a:endParaRPr lang="en-ZA" sz="2400" dirty="0">
              <a:latin typeface="Arial" panose="020B0604020202020204" pitchFamily="34" charset="0"/>
              <a:cs typeface="Arial" panose="020B0604020202020204" pitchFamily="34" charset="0"/>
            </a:endParaRPr>
          </a:p>
        </p:txBody>
      </p:sp>
      <p:sp>
        <p:nvSpPr>
          <p:cNvPr id="4" name="Rectangle 3"/>
          <p:cNvSpPr>
            <a:spLocks noGrp="1" noChangeArrowheads="1"/>
          </p:cNvSpPr>
          <p:nvPr>
            <p:ph idx="1"/>
          </p:nvPr>
        </p:nvSpPr>
        <p:spPr>
          <a:xfrm>
            <a:off x="628650" y="1484784"/>
            <a:ext cx="7886700" cy="4005189"/>
          </a:xfrm>
        </p:spPr>
        <p:txBody>
          <a:bodyPr>
            <a:noAutofit/>
          </a:bodyPr>
          <a:lstStyle/>
          <a:p>
            <a:pPr algn="just">
              <a:lnSpc>
                <a:spcPct val="110000"/>
              </a:lnSpc>
              <a:spcBef>
                <a:spcPts val="0"/>
              </a:spcBef>
            </a:pPr>
            <a:r>
              <a:rPr lang="en-ZA" sz="1800" dirty="0">
                <a:latin typeface="Arial" panose="020B0604020202020204" pitchFamily="34" charset="0"/>
                <a:cs typeface="Arial" panose="020B0604020202020204" pitchFamily="34" charset="0"/>
              </a:rPr>
              <a:t>During the months of </a:t>
            </a:r>
            <a:r>
              <a:rPr lang="en-ZA" sz="1800" dirty="0" smtClean="0">
                <a:latin typeface="Arial" panose="020B0604020202020204" pitchFamily="34" charset="0"/>
                <a:cs typeface="Arial" panose="020B0604020202020204" pitchFamily="34" charset="0"/>
              </a:rPr>
              <a:t>October, November and December 2016</a:t>
            </a:r>
            <a:r>
              <a:rPr lang="en-ZA" sz="1800" dirty="0">
                <a:latin typeface="Arial" panose="020B0604020202020204" pitchFamily="34" charset="0"/>
                <a:cs typeface="Arial" panose="020B0604020202020204" pitchFamily="34" charset="0"/>
              </a:rPr>
              <a:t>, </a:t>
            </a:r>
            <a:r>
              <a:rPr lang="en-ZA" sz="1800" dirty="0" smtClean="0">
                <a:latin typeface="Arial" panose="020B0604020202020204" pitchFamily="34" charset="0"/>
                <a:cs typeface="Arial" panose="020B0604020202020204" pitchFamily="34" charset="0"/>
              </a:rPr>
              <a:t>provincial governments paid 28 834, 26 362 and 21 439 invoices </a:t>
            </a:r>
            <a:r>
              <a:rPr lang="en-ZA" sz="1800" dirty="0">
                <a:latin typeface="Arial" panose="020B0604020202020204" pitchFamily="34" charset="0"/>
                <a:cs typeface="Arial" panose="020B0604020202020204" pitchFamily="34" charset="0"/>
              </a:rPr>
              <a:t>after 30 days from the date of receipt, respectively. </a:t>
            </a:r>
          </a:p>
          <a:p>
            <a:pPr marL="82296" indent="0" algn="just">
              <a:lnSpc>
                <a:spcPct val="110000"/>
              </a:lnSpc>
              <a:spcBef>
                <a:spcPts val="0"/>
              </a:spcBef>
              <a:buNone/>
            </a:pPr>
            <a:endParaRPr lang="en-ZA" sz="1800" dirty="0">
              <a:latin typeface="Arial" panose="020B0604020202020204" pitchFamily="34" charset="0"/>
              <a:cs typeface="Arial" panose="020B0604020202020204" pitchFamily="34" charset="0"/>
            </a:endParaRPr>
          </a:p>
          <a:p>
            <a:pPr algn="just">
              <a:lnSpc>
                <a:spcPct val="110000"/>
              </a:lnSpc>
              <a:spcBef>
                <a:spcPts val="0"/>
              </a:spcBef>
            </a:pPr>
            <a:r>
              <a:rPr lang="en-ZA" sz="1800" dirty="0" smtClean="0">
                <a:latin typeface="Arial" panose="020B0604020202020204" pitchFamily="34" charset="0"/>
                <a:cs typeface="Arial" panose="020B0604020202020204" pitchFamily="34" charset="0"/>
              </a:rPr>
              <a:t>This </a:t>
            </a:r>
            <a:r>
              <a:rPr lang="en-ZA" sz="1800" dirty="0">
                <a:latin typeface="Arial" panose="020B0604020202020204" pitchFamily="34" charset="0"/>
                <a:cs typeface="Arial" panose="020B0604020202020204" pitchFamily="34" charset="0"/>
              </a:rPr>
              <a:t>represent </a:t>
            </a:r>
            <a:r>
              <a:rPr lang="en-ZA" sz="1800" dirty="0" smtClean="0">
                <a:latin typeface="Arial" panose="020B0604020202020204" pitchFamily="34" charset="0"/>
                <a:cs typeface="Arial" panose="020B0604020202020204" pitchFamily="34" charset="0"/>
              </a:rPr>
              <a:t>an improvement of 2 472 invoices </a:t>
            </a:r>
            <a:r>
              <a:rPr lang="en-ZA" sz="1800" dirty="0">
                <a:latin typeface="Arial" panose="020B0604020202020204" pitchFamily="34" charset="0"/>
                <a:cs typeface="Arial" panose="020B0604020202020204" pitchFamily="34" charset="0"/>
              </a:rPr>
              <a:t>from </a:t>
            </a:r>
            <a:r>
              <a:rPr lang="en-ZA" sz="1800" dirty="0" smtClean="0">
                <a:latin typeface="Arial" panose="020B0604020202020204" pitchFamily="34" charset="0"/>
                <a:cs typeface="Arial" panose="020B0604020202020204" pitchFamily="34" charset="0"/>
              </a:rPr>
              <a:t>October to November 2016 </a:t>
            </a:r>
            <a:r>
              <a:rPr lang="en-ZA" sz="1800" dirty="0">
                <a:latin typeface="Arial" panose="020B0604020202020204" pitchFamily="34" charset="0"/>
                <a:cs typeface="Arial" panose="020B0604020202020204" pitchFamily="34" charset="0"/>
              </a:rPr>
              <a:t>and </a:t>
            </a:r>
            <a:r>
              <a:rPr lang="en-ZA" sz="1800" dirty="0" smtClean="0">
                <a:latin typeface="Arial" panose="020B0604020202020204" pitchFamily="34" charset="0"/>
                <a:cs typeface="Arial" panose="020B0604020202020204" pitchFamily="34" charset="0"/>
              </a:rPr>
              <a:t>a further improvement of 4 923 invoices from November to December 2016</a:t>
            </a:r>
            <a:r>
              <a:rPr lang="en-ZA" sz="1800" dirty="0">
                <a:latin typeface="Arial" panose="020B0604020202020204" pitchFamily="34" charset="0"/>
                <a:cs typeface="Arial" panose="020B0604020202020204" pitchFamily="34" charset="0"/>
              </a:rPr>
              <a:t>. </a:t>
            </a:r>
          </a:p>
          <a:p>
            <a:pPr algn="just">
              <a:lnSpc>
                <a:spcPct val="110000"/>
              </a:lnSpc>
              <a:spcBef>
                <a:spcPts val="0"/>
              </a:spcBef>
            </a:pPr>
            <a:endParaRPr lang="en-ZA" sz="1800" dirty="0" smtClean="0">
              <a:latin typeface="Arial" panose="020B0604020202020204" pitchFamily="34" charset="0"/>
              <a:cs typeface="Arial" panose="020B0604020202020204" pitchFamily="34" charset="0"/>
            </a:endParaRPr>
          </a:p>
          <a:p>
            <a:pPr algn="just">
              <a:lnSpc>
                <a:spcPct val="110000"/>
              </a:lnSpc>
              <a:spcBef>
                <a:spcPts val="0"/>
              </a:spcBef>
            </a:pPr>
            <a:r>
              <a:rPr lang="en-ZA" sz="1800" dirty="0" smtClean="0">
                <a:latin typeface="Arial" panose="020B0604020202020204" pitchFamily="34" charset="0"/>
                <a:cs typeface="Arial" panose="020B0604020202020204" pitchFamily="34" charset="0"/>
              </a:rPr>
              <a:t>The </a:t>
            </a:r>
            <a:r>
              <a:rPr lang="en-ZA" sz="1800" dirty="0">
                <a:latin typeface="Arial" panose="020B0604020202020204" pitchFamily="34" charset="0"/>
                <a:cs typeface="Arial" panose="020B0604020202020204" pitchFamily="34" charset="0"/>
              </a:rPr>
              <a:t>average number of invoices paid after 30 days for the period from October to December 2016 was </a:t>
            </a:r>
            <a:r>
              <a:rPr lang="en-ZA" sz="1800" dirty="0" smtClean="0">
                <a:latin typeface="Arial" panose="020B0604020202020204" pitchFamily="34" charset="0"/>
                <a:cs typeface="Arial" panose="020B0604020202020204" pitchFamily="34" charset="0"/>
              </a:rPr>
              <a:t>25 545, </a:t>
            </a:r>
            <a:r>
              <a:rPr lang="en-ZA" sz="1800" dirty="0">
                <a:latin typeface="Arial" panose="020B0604020202020204" pitchFamily="34" charset="0"/>
                <a:cs typeface="Arial" panose="020B0604020202020204" pitchFamily="34" charset="0"/>
              </a:rPr>
              <a:t>which indicates an </a:t>
            </a:r>
            <a:r>
              <a:rPr lang="en-ZA" sz="1800" dirty="0" smtClean="0">
                <a:latin typeface="Arial" panose="020B0604020202020204" pitchFamily="34" charset="0"/>
                <a:cs typeface="Arial" panose="020B0604020202020204" pitchFamily="34" charset="0"/>
              </a:rPr>
              <a:t>slight regression of 272 </a:t>
            </a:r>
            <a:r>
              <a:rPr lang="en-ZA" sz="1800" dirty="0">
                <a:latin typeface="Arial" panose="020B0604020202020204" pitchFamily="34" charset="0"/>
                <a:cs typeface="Arial" panose="020B0604020202020204" pitchFamily="34" charset="0"/>
              </a:rPr>
              <a:t>invoices when compared to an average of </a:t>
            </a:r>
            <a:r>
              <a:rPr lang="en-ZA" sz="1800" dirty="0" smtClean="0">
                <a:latin typeface="Arial" panose="020B0604020202020204" pitchFamily="34" charset="0"/>
                <a:cs typeface="Arial" panose="020B0604020202020204" pitchFamily="34" charset="0"/>
              </a:rPr>
              <a:t>25 273 </a:t>
            </a:r>
            <a:r>
              <a:rPr lang="en-ZA" sz="1800" dirty="0">
                <a:latin typeface="Arial" panose="020B0604020202020204" pitchFamily="34" charset="0"/>
                <a:cs typeface="Arial" panose="020B0604020202020204" pitchFamily="34" charset="0"/>
              </a:rPr>
              <a:t>invoices that were paid after 30 days during same period last year (October to December 2015). </a:t>
            </a:r>
          </a:p>
        </p:txBody>
      </p:sp>
      <p:sp>
        <p:nvSpPr>
          <p:cNvPr id="3" name="Slide Number Placeholder 2"/>
          <p:cNvSpPr>
            <a:spLocks noGrp="1"/>
          </p:cNvSpPr>
          <p:nvPr>
            <p:ph type="sldNum" sz="quarter" idx="4"/>
          </p:nvPr>
        </p:nvSpPr>
        <p:spPr/>
        <p:txBody>
          <a:bodyPr/>
          <a:lstStyle/>
          <a:p>
            <a:fld id="{62AAA1A3-262B-4979-8C18-306C3DA11E9E}" type="slidenum">
              <a:rPr lang="en-ZA" smtClean="0"/>
              <a:pPr/>
              <a:t>19</a:t>
            </a:fld>
            <a:endParaRPr lang="en-ZA" dirty="0"/>
          </a:p>
        </p:txBody>
      </p:sp>
      <p:pic>
        <p:nvPicPr>
          <p:cNvPr id="5" name="Picture 1" descr="image0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50861" y="5846265"/>
            <a:ext cx="1093139" cy="9308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4340515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700" b="1" dirty="0">
                <a:latin typeface="Arial" panose="020B0604020202020204" pitchFamily="34" charset="0"/>
                <a:cs typeface="Arial" panose="020B0604020202020204" pitchFamily="34" charset="0"/>
              </a:rPr>
              <a:t>PURPOSE </a:t>
            </a:r>
            <a:endParaRPr lang="en-ZA" sz="2700" dirty="0">
              <a:latin typeface="Arial" panose="020B0604020202020204" pitchFamily="34" charset="0"/>
              <a:cs typeface="Arial" panose="020B0604020202020204" pitchFamily="34" charset="0"/>
            </a:endParaRPr>
          </a:p>
        </p:txBody>
      </p:sp>
      <p:sp>
        <p:nvSpPr>
          <p:cNvPr id="4" name="Rectangle 3"/>
          <p:cNvSpPr>
            <a:spLocks noGrp="1" noChangeArrowheads="1"/>
          </p:cNvSpPr>
          <p:nvPr>
            <p:ph idx="1"/>
          </p:nvPr>
        </p:nvSpPr>
        <p:spPr/>
        <p:txBody>
          <a:bodyPr>
            <a:normAutofit fontScale="70000" lnSpcReduction="20000"/>
          </a:bodyPr>
          <a:lstStyle/>
          <a:p>
            <a:pPr algn="just">
              <a:lnSpc>
                <a:spcPct val="170000"/>
              </a:lnSpc>
              <a:defRPr/>
            </a:pPr>
            <a:r>
              <a:rPr lang="en-ZA" sz="2900" dirty="0">
                <a:latin typeface="Arial" panose="020B0604020202020204" pitchFamily="34" charset="0"/>
                <a:cs typeface="Arial" panose="020B0604020202020204" pitchFamily="34" charset="0"/>
              </a:rPr>
              <a:t>To present an analysis of the payment of suppliers by government within 30 days from receipt of a legitimate </a:t>
            </a:r>
            <a:r>
              <a:rPr lang="en-ZA" sz="2900" dirty="0" smtClean="0">
                <a:latin typeface="Arial" panose="020B0604020202020204" pitchFamily="34" charset="0"/>
                <a:cs typeface="Arial" panose="020B0604020202020204" pitchFamily="34" charset="0"/>
              </a:rPr>
              <a:t>invoice.</a:t>
            </a:r>
          </a:p>
          <a:p>
            <a:pPr marL="82296" indent="0" algn="just">
              <a:lnSpc>
                <a:spcPct val="170000"/>
              </a:lnSpc>
              <a:buNone/>
              <a:defRPr/>
            </a:pPr>
            <a:endParaRPr lang="en-ZA" sz="2900" dirty="0" smtClean="0">
              <a:latin typeface="Arial" panose="020B0604020202020204" pitchFamily="34" charset="0"/>
              <a:cs typeface="Arial" panose="020B0604020202020204" pitchFamily="34" charset="0"/>
            </a:endParaRPr>
          </a:p>
          <a:p>
            <a:pPr algn="just">
              <a:lnSpc>
                <a:spcPct val="170000"/>
              </a:lnSpc>
              <a:defRPr/>
            </a:pPr>
            <a:r>
              <a:rPr lang="en-ZA" sz="2900" dirty="0">
                <a:latin typeface="Arial" panose="020B0604020202020204" pitchFamily="34" charset="0"/>
                <a:cs typeface="Arial" panose="020B0604020202020204" pitchFamily="34" charset="0"/>
              </a:rPr>
              <a:t> To provide progress made </a:t>
            </a:r>
            <a:r>
              <a:rPr lang="en-ZA" sz="2900" dirty="0" smtClean="0">
                <a:latin typeface="Arial" panose="020B0604020202020204" pitchFamily="34" charset="0"/>
                <a:cs typeface="Arial" panose="020B0604020202020204" pitchFamily="34" charset="0"/>
              </a:rPr>
              <a:t>since the establishment of the 30 days payment Unit in the DPME.</a:t>
            </a:r>
          </a:p>
          <a:p>
            <a:pPr marL="82296" indent="0" algn="just">
              <a:lnSpc>
                <a:spcPct val="170000"/>
              </a:lnSpc>
              <a:buNone/>
              <a:defRPr/>
            </a:pPr>
            <a:endParaRPr lang="en-ZA" sz="2900" dirty="0" smtClean="0">
              <a:latin typeface="Arial" panose="020B0604020202020204" pitchFamily="34" charset="0"/>
              <a:cs typeface="Arial" panose="020B0604020202020204" pitchFamily="34" charset="0"/>
            </a:endParaRPr>
          </a:p>
          <a:p>
            <a:pPr algn="just">
              <a:lnSpc>
                <a:spcPct val="170000"/>
              </a:lnSpc>
              <a:defRPr/>
            </a:pPr>
            <a:r>
              <a:rPr lang="en-ZA" sz="2900" dirty="0">
                <a:latin typeface="Arial" panose="020B0604020202020204" pitchFamily="34" charset="0"/>
                <a:cs typeface="Arial" panose="020B0604020202020204" pitchFamily="34" charset="0"/>
              </a:rPr>
              <a:t>To highlight the impact of non-payment of invoices on small business</a:t>
            </a:r>
            <a:r>
              <a:rPr lang="en-ZA" sz="2400" dirty="0">
                <a:latin typeface="Arial" panose="020B0604020202020204" pitchFamily="34" charset="0"/>
                <a:cs typeface="Arial" panose="020B0604020202020204" pitchFamily="34" charset="0"/>
              </a:rPr>
              <a:t>.</a:t>
            </a:r>
          </a:p>
          <a:p>
            <a:pPr marL="82296" indent="0" algn="just">
              <a:lnSpc>
                <a:spcPct val="170000"/>
              </a:lnSpc>
              <a:buNone/>
              <a:defRPr/>
            </a:pPr>
            <a:endParaRPr lang="en-ZA" sz="2900" dirty="0" smtClean="0">
              <a:latin typeface="Arial" panose="020B0604020202020204" pitchFamily="34" charset="0"/>
              <a:cs typeface="Arial" panose="020B0604020202020204" pitchFamily="34" charset="0"/>
            </a:endParaRPr>
          </a:p>
          <a:p>
            <a:pPr algn="just">
              <a:lnSpc>
                <a:spcPct val="170000"/>
              </a:lnSpc>
              <a:defRPr/>
            </a:pPr>
            <a:r>
              <a:rPr lang="en-ZA" sz="2900" dirty="0" smtClean="0">
                <a:latin typeface="Arial" panose="020B0604020202020204" pitchFamily="34" charset="0"/>
                <a:cs typeface="Arial" panose="020B0604020202020204" pitchFamily="34" charset="0"/>
              </a:rPr>
              <a:t>To highlight the challenges experienced in the payment of suppliers. </a:t>
            </a:r>
          </a:p>
          <a:p>
            <a:pPr marL="82296" indent="0" algn="just">
              <a:lnSpc>
                <a:spcPct val="250000"/>
              </a:lnSpc>
              <a:buNone/>
              <a:defRPr/>
            </a:pPr>
            <a:endParaRPr lang="en-ZA" dirty="0">
              <a:latin typeface="Arial" panose="020B0604020202020204" pitchFamily="34" charset="0"/>
              <a:cs typeface="Arial" panose="020B0604020202020204" pitchFamily="34" charset="0"/>
            </a:endParaRPr>
          </a:p>
          <a:p>
            <a:pPr marL="266700" indent="-266700" algn="just">
              <a:lnSpc>
                <a:spcPct val="200000"/>
              </a:lnSpc>
              <a:spcBef>
                <a:spcPts val="0"/>
              </a:spcBef>
              <a:buFont typeface="Wingdings" pitchFamily="2" charset="2"/>
              <a:buChar char="q"/>
            </a:pPr>
            <a:endParaRPr lang="en-ZA" b="1" dirty="0" smtClean="0"/>
          </a:p>
          <a:p>
            <a:pPr marL="266700" indent="-266700" algn="just">
              <a:lnSpc>
                <a:spcPct val="200000"/>
              </a:lnSpc>
              <a:spcBef>
                <a:spcPts val="0"/>
              </a:spcBef>
              <a:buFont typeface="Wingdings" pitchFamily="2" charset="2"/>
              <a:buChar char="q"/>
            </a:pPr>
            <a:endParaRPr lang="en-ZA" b="1" dirty="0"/>
          </a:p>
          <a:p>
            <a:pPr marL="266700" indent="-266700" algn="just">
              <a:lnSpc>
                <a:spcPct val="200000"/>
              </a:lnSpc>
              <a:spcBef>
                <a:spcPts val="0"/>
              </a:spcBef>
              <a:buFont typeface="Wingdings" pitchFamily="2" charset="2"/>
              <a:buChar char="q"/>
            </a:pPr>
            <a:endParaRPr lang="en-ZA" b="1" dirty="0" smtClean="0"/>
          </a:p>
          <a:p>
            <a:pPr algn="just">
              <a:lnSpc>
                <a:spcPct val="200000"/>
              </a:lnSpc>
              <a:spcAft>
                <a:spcPts val="900"/>
              </a:spcAft>
              <a:buNone/>
            </a:pPr>
            <a:endParaRPr lang="en-ZA" dirty="0" smtClean="0"/>
          </a:p>
          <a:p>
            <a:pPr algn="just">
              <a:lnSpc>
                <a:spcPct val="200000"/>
              </a:lnSpc>
              <a:spcAft>
                <a:spcPts val="900"/>
              </a:spcAft>
            </a:pPr>
            <a:endParaRPr lang="en-ZA" dirty="0" smtClean="0"/>
          </a:p>
        </p:txBody>
      </p:sp>
      <p:sp>
        <p:nvSpPr>
          <p:cNvPr id="3" name="Slide Number Placeholder 2"/>
          <p:cNvSpPr>
            <a:spLocks noGrp="1"/>
          </p:cNvSpPr>
          <p:nvPr>
            <p:ph type="sldNum" sz="quarter" idx="4"/>
          </p:nvPr>
        </p:nvSpPr>
        <p:spPr/>
        <p:txBody>
          <a:bodyPr/>
          <a:lstStyle/>
          <a:p>
            <a:fld id="{62AAA1A3-262B-4979-8C18-306C3DA11E9E}" type="slidenum">
              <a:rPr lang="en-ZA" smtClean="0"/>
              <a:pPr/>
              <a:t>2</a:t>
            </a:fld>
            <a:endParaRPr lang="en-ZA" dirty="0"/>
          </a:p>
        </p:txBody>
      </p:sp>
      <p:pic>
        <p:nvPicPr>
          <p:cNvPr id="5" name="Picture 1" descr="image0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63880" y="6024666"/>
            <a:ext cx="1026369" cy="8333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5755880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1" descr="image0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50861" y="5846265"/>
            <a:ext cx="1093139" cy="9308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normAutofit/>
          </a:bodyPr>
          <a:lstStyle/>
          <a:p>
            <a:r>
              <a:rPr lang="en-US" sz="2400" b="1" dirty="0">
                <a:latin typeface="Arial" panose="020B0604020202020204" pitchFamily="34" charset="0"/>
                <a:cs typeface="Arial" panose="020B0604020202020204" pitchFamily="34" charset="0"/>
              </a:rPr>
              <a:t>PROVINCIAL DEPARTMENTS:</a:t>
            </a:r>
            <a:r>
              <a:rPr lang="en-US" sz="2400" b="1" dirty="0">
                <a:solidFill>
                  <a:prstClr val="white"/>
                </a:solidFill>
                <a:latin typeface="Arial" panose="020B0604020202020204" pitchFamily="34" charset="0"/>
                <a:cs typeface="Arial" panose="020B0604020202020204" pitchFamily="34" charset="0"/>
              </a:rPr>
              <a:t/>
            </a:r>
            <a:br>
              <a:rPr lang="en-US" sz="2400" b="1" dirty="0">
                <a:solidFill>
                  <a:prstClr val="white"/>
                </a:solidFill>
                <a:latin typeface="Arial" panose="020B0604020202020204" pitchFamily="34" charset="0"/>
                <a:cs typeface="Arial" panose="020B0604020202020204" pitchFamily="34" charset="0"/>
              </a:rPr>
            </a:br>
            <a:r>
              <a:rPr lang="en-US" sz="2400" b="1" dirty="0">
                <a:latin typeface="Arial" panose="020B0604020202020204" pitchFamily="34" charset="0"/>
                <a:cs typeface="Arial" panose="020B0604020202020204" pitchFamily="34" charset="0"/>
              </a:rPr>
              <a:t>RAND VALUE OF INVOICES PAID AFTER 30 DAYS</a:t>
            </a:r>
            <a:endParaRPr lang="en-ZA" sz="2400" dirty="0">
              <a:latin typeface="Arial" panose="020B0604020202020204" pitchFamily="34" charset="0"/>
              <a:cs typeface="Arial" panose="020B0604020202020204" pitchFamily="34" charset="0"/>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859767708"/>
              </p:ext>
            </p:extLst>
          </p:nvPr>
        </p:nvGraphicFramePr>
        <p:xfrm>
          <a:off x="250825" y="1341438"/>
          <a:ext cx="8728075" cy="4895850"/>
        </p:xfrm>
        <a:graphic>
          <a:graphicData uri="http://schemas.openxmlformats.org/drawingml/2006/chart">
            <c:chart xmlns:c="http://schemas.openxmlformats.org/drawingml/2006/chart" xmlns:r="http://schemas.openxmlformats.org/officeDocument/2006/relationships" r:id="rId3"/>
          </a:graphicData>
        </a:graphic>
      </p:graphicFrame>
      <p:sp>
        <p:nvSpPr>
          <p:cNvPr id="4" name="Slide Number Placeholder 3"/>
          <p:cNvSpPr>
            <a:spLocks noGrp="1"/>
          </p:cNvSpPr>
          <p:nvPr>
            <p:ph type="sldNum" sz="quarter" idx="4"/>
          </p:nvPr>
        </p:nvSpPr>
        <p:spPr/>
        <p:txBody>
          <a:bodyPr/>
          <a:lstStyle/>
          <a:p>
            <a:fld id="{62AAA1A3-262B-4979-8C18-306C3DA11E9E}" type="slidenum">
              <a:rPr lang="en-ZA" smtClean="0"/>
              <a:pPr/>
              <a:t>20</a:t>
            </a:fld>
            <a:endParaRPr lang="en-ZA" dirty="0"/>
          </a:p>
        </p:txBody>
      </p:sp>
    </p:spTree>
    <p:extLst>
      <p:ext uri="{BB962C8B-B14F-4D97-AF65-F5344CB8AC3E}">
        <p14:creationId xmlns:p14="http://schemas.microsoft.com/office/powerpoint/2010/main" val="35938878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260648"/>
            <a:ext cx="7886700" cy="1152128"/>
          </a:xfrm>
        </p:spPr>
        <p:txBody>
          <a:bodyPr>
            <a:normAutofit/>
          </a:bodyPr>
          <a:lstStyle/>
          <a:p>
            <a:r>
              <a:rPr lang="en-US" sz="2400" b="1" dirty="0">
                <a:latin typeface="Arial" panose="020B0604020202020204" pitchFamily="34" charset="0"/>
                <a:cs typeface="Arial" panose="020B0604020202020204" pitchFamily="34" charset="0"/>
              </a:rPr>
              <a:t>PROVINCIAL DEPARTMENTS:</a:t>
            </a:r>
            <a:r>
              <a:rPr lang="en-US" sz="2400" b="1" dirty="0">
                <a:solidFill>
                  <a:prstClr val="white"/>
                </a:solidFill>
                <a:latin typeface="Arial" panose="020B0604020202020204" pitchFamily="34" charset="0"/>
                <a:cs typeface="Arial" panose="020B0604020202020204" pitchFamily="34" charset="0"/>
              </a:rPr>
              <a:t/>
            </a:r>
            <a:br>
              <a:rPr lang="en-US" sz="2400" b="1" dirty="0">
                <a:solidFill>
                  <a:prstClr val="white"/>
                </a:solidFill>
                <a:latin typeface="Arial" panose="020B0604020202020204" pitchFamily="34" charset="0"/>
                <a:cs typeface="Arial" panose="020B0604020202020204" pitchFamily="34" charset="0"/>
              </a:rPr>
            </a:br>
            <a:r>
              <a:rPr lang="en-US" sz="2400" b="1" dirty="0">
                <a:latin typeface="Arial" panose="020B0604020202020204" pitchFamily="34" charset="0"/>
                <a:cs typeface="Arial" panose="020B0604020202020204" pitchFamily="34" charset="0"/>
              </a:rPr>
              <a:t>RAND VALUE OF INVOICES PAID AFTER 30 DAYS</a:t>
            </a:r>
            <a:endParaRPr lang="en-ZA" sz="2400" dirty="0">
              <a:latin typeface="Arial" panose="020B0604020202020204" pitchFamily="34" charset="0"/>
              <a:cs typeface="Arial" panose="020B0604020202020204" pitchFamily="34" charset="0"/>
            </a:endParaRPr>
          </a:p>
        </p:txBody>
      </p:sp>
      <p:sp>
        <p:nvSpPr>
          <p:cNvPr id="4" name="Rectangle 3"/>
          <p:cNvSpPr>
            <a:spLocks noGrp="1" noChangeArrowheads="1"/>
          </p:cNvSpPr>
          <p:nvPr>
            <p:ph idx="1"/>
          </p:nvPr>
        </p:nvSpPr>
        <p:spPr>
          <a:xfrm>
            <a:off x="628650" y="1412776"/>
            <a:ext cx="7886700" cy="4077197"/>
          </a:xfrm>
        </p:spPr>
        <p:txBody>
          <a:bodyPr>
            <a:normAutofit/>
          </a:bodyPr>
          <a:lstStyle/>
          <a:p>
            <a:pPr algn="just">
              <a:spcBef>
                <a:spcPts val="0"/>
              </a:spcBef>
            </a:pPr>
            <a:r>
              <a:rPr lang="en-ZA" sz="1800" dirty="0" smtClean="0">
                <a:latin typeface="Arial" panose="020B0604020202020204" pitchFamily="34" charset="0"/>
                <a:cs typeface="Arial" panose="020B0604020202020204" pitchFamily="34" charset="0"/>
              </a:rPr>
              <a:t>The </a:t>
            </a:r>
            <a:r>
              <a:rPr lang="en-ZA" sz="1800" dirty="0">
                <a:latin typeface="Arial" panose="020B0604020202020204" pitchFamily="34" charset="0"/>
                <a:cs typeface="Arial" panose="020B0604020202020204" pitchFamily="34" charset="0"/>
              </a:rPr>
              <a:t>Rand value of invoices paid after 30 days from receipt during the months of </a:t>
            </a:r>
            <a:r>
              <a:rPr lang="en-ZA" sz="1800" dirty="0" smtClean="0">
                <a:latin typeface="Arial" panose="020B0604020202020204" pitchFamily="34" charset="0"/>
                <a:cs typeface="Arial" panose="020B0604020202020204" pitchFamily="34" charset="0"/>
              </a:rPr>
              <a:t>October, November and December 2016 </a:t>
            </a:r>
            <a:r>
              <a:rPr lang="en-ZA" sz="1800" dirty="0">
                <a:latin typeface="Arial" panose="020B0604020202020204" pitchFamily="34" charset="0"/>
                <a:cs typeface="Arial" panose="020B0604020202020204" pitchFamily="34" charset="0"/>
              </a:rPr>
              <a:t>amounted to </a:t>
            </a:r>
            <a:r>
              <a:rPr lang="en-ZA" sz="1800" dirty="0" smtClean="0">
                <a:latin typeface="Arial" panose="020B0604020202020204" pitchFamily="34" charset="0"/>
                <a:cs typeface="Arial" panose="020B0604020202020204" pitchFamily="34" charset="0"/>
              </a:rPr>
              <a:t>R1.8 billion, R1.6 billion and R2 billion,  </a:t>
            </a:r>
            <a:r>
              <a:rPr lang="en-ZA" sz="1800" dirty="0">
                <a:latin typeface="Arial" panose="020B0604020202020204" pitchFamily="34" charset="0"/>
                <a:cs typeface="Arial" panose="020B0604020202020204" pitchFamily="34" charset="0"/>
              </a:rPr>
              <a:t>respectively. </a:t>
            </a:r>
          </a:p>
          <a:p>
            <a:pPr algn="just">
              <a:spcBef>
                <a:spcPts val="0"/>
              </a:spcBef>
            </a:pPr>
            <a:endParaRPr lang="en-ZA" sz="1800" dirty="0" smtClean="0">
              <a:latin typeface="Arial" panose="020B0604020202020204" pitchFamily="34" charset="0"/>
              <a:cs typeface="Arial" panose="020B0604020202020204" pitchFamily="34" charset="0"/>
            </a:endParaRPr>
          </a:p>
          <a:p>
            <a:pPr algn="just">
              <a:spcBef>
                <a:spcPts val="0"/>
              </a:spcBef>
            </a:pPr>
            <a:r>
              <a:rPr lang="en-ZA" sz="1800" dirty="0">
                <a:latin typeface="Arial" panose="020B0604020202020204" pitchFamily="34" charset="0"/>
                <a:cs typeface="Arial" panose="020B0604020202020204" pitchFamily="34" charset="0"/>
              </a:rPr>
              <a:t>This represent an improvement of R200 million from October to November and a regression of R 400 million from November to December 2016.</a:t>
            </a:r>
          </a:p>
          <a:p>
            <a:pPr algn="just">
              <a:spcBef>
                <a:spcPts val="0"/>
              </a:spcBef>
            </a:pPr>
            <a:endParaRPr lang="en-ZA" sz="1800" dirty="0" smtClean="0">
              <a:latin typeface="Arial" panose="020B0604020202020204" pitchFamily="34" charset="0"/>
              <a:cs typeface="Arial" panose="020B0604020202020204" pitchFamily="34" charset="0"/>
            </a:endParaRPr>
          </a:p>
          <a:p>
            <a:pPr algn="just">
              <a:spcBef>
                <a:spcPts val="0"/>
              </a:spcBef>
            </a:pPr>
            <a:r>
              <a:rPr lang="en-ZA" sz="1800" dirty="0" smtClean="0">
                <a:latin typeface="Arial" panose="020B0604020202020204" pitchFamily="34" charset="0"/>
                <a:cs typeface="Arial" panose="020B0604020202020204" pitchFamily="34" charset="0"/>
              </a:rPr>
              <a:t>The </a:t>
            </a:r>
            <a:r>
              <a:rPr lang="en-ZA" sz="1800" dirty="0">
                <a:latin typeface="Arial" panose="020B0604020202020204" pitchFamily="34" charset="0"/>
                <a:cs typeface="Arial" panose="020B0604020202020204" pitchFamily="34" charset="0"/>
              </a:rPr>
              <a:t>average Rand value of invoices paid after 30 days for the period from October to December 2016 was </a:t>
            </a:r>
            <a:r>
              <a:rPr lang="en-ZA" sz="1800" dirty="0" smtClean="0">
                <a:latin typeface="Arial" panose="020B0604020202020204" pitchFamily="34" charset="0"/>
                <a:cs typeface="Arial" panose="020B0604020202020204" pitchFamily="34" charset="0"/>
              </a:rPr>
              <a:t>R1.8 billion, </a:t>
            </a:r>
            <a:r>
              <a:rPr lang="en-ZA" sz="1800" dirty="0">
                <a:latin typeface="Arial" panose="020B0604020202020204" pitchFamily="34" charset="0"/>
                <a:cs typeface="Arial" panose="020B0604020202020204" pitchFamily="34" charset="0"/>
              </a:rPr>
              <a:t>which indicates </a:t>
            </a:r>
            <a:r>
              <a:rPr lang="en-ZA" sz="1800" dirty="0" smtClean="0">
                <a:latin typeface="Arial" panose="020B0604020202020204" pitchFamily="34" charset="0"/>
                <a:cs typeface="Arial" panose="020B0604020202020204" pitchFamily="34" charset="0"/>
              </a:rPr>
              <a:t>a regression of R500 million </a:t>
            </a:r>
            <a:r>
              <a:rPr lang="en-ZA" sz="1800" dirty="0">
                <a:latin typeface="Arial" panose="020B0604020202020204" pitchFamily="34" charset="0"/>
                <a:cs typeface="Arial" panose="020B0604020202020204" pitchFamily="34" charset="0"/>
              </a:rPr>
              <a:t>when compared to an average Rand value of </a:t>
            </a:r>
            <a:r>
              <a:rPr lang="en-ZA" sz="1800" dirty="0" smtClean="0">
                <a:latin typeface="Arial" panose="020B0604020202020204" pitchFamily="34" charset="0"/>
                <a:cs typeface="Arial" panose="020B0604020202020204" pitchFamily="34" charset="0"/>
              </a:rPr>
              <a:t>R1.3 billion </a:t>
            </a:r>
            <a:r>
              <a:rPr lang="en-ZA" sz="1800" dirty="0">
                <a:latin typeface="Arial" panose="020B0604020202020204" pitchFamily="34" charset="0"/>
                <a:cs typeface="Arial" panose="020B0604020202020204" pitchFamily="34" charset="0"/>
              </a:rPr>
              <a:t>that was paid after 30 days during same period last year (October to December 2015</a:t>
            </a:r>
            <a:r>
              <a:rPr lang="en-ZA" sz="1800" dirty="0" smtClean="0">
                <a:latin typeface="Arial" panose="020B0604020202020204" pitchFamily="34" charset="0"/>
                <a:cs typeface="Arial" panose="020B0604020202020204" pitchFamily="34" charset="0"/>
              </a:rPr>
              <a:t>).</a:t>
            </a:r>
            <a:endParaRPr lang="en-ZA" sz="1800" dirty="0">
              <a:solidFill>
                <a:srgbClr val="FF0000"/>
              </a:solidFill>
              <a:latin typeface="Arial" panose="020B0604020202020204" pitchFamily="34" charset="0"/>
              <a:cs typeface="Arial" panose="020B0604020202020204" pitchFamily="34" charset="0"/>
            </a:endParaRPr>
          </a:p>
          <a:p>
            <a:pPr algn="just">
              <a:spcBef>
                <a:spcPts val="0"/>
              </a:spcBef>
            </a:pPr>
            <a:endParaRPr lang="en-ZA" sz="1800" dirty="0">
              <a:latin typeface="Arial" panose="020B0604020202020204" pitchFamily="34" charset="0"/>
              <a:cs typeface="Arial" panose="020B0604020202020204" pitchFamily="34" charset="0"/>
            </a:endParaRPr>
          </a:p>
        </p:txBody>
      </p:sp>
      <p:sp>
        <p:nvSpPr>
          <p:cNvPr id="3" name="Slide Number Placeholder 2"/>
          <p:cNvSpPr>
            <a:spLocks noGrp="1"/>
          </p:cNvSpPr>
          <p:nvPr>
            <p:ph type="sldNum" sz="quarter" idx="4"/>
          </p:nvPr>
        </p:nvSpPr>
        <p:spPr/>
        <p:txBody>
          <a:bodyPr/>
          <a:lstStyle/>
          <a:p>
            <a:fld id="{62AAA1A3-262B-4979-8C18-306C3DA11E9E}" type="slidenum">
              <a:rPr lang="en-ZA" smtClean="0"/>
              <a:pPr/>
              <a:t>21</a:t>
            </a:fld>
            <a:endParaRPr lang="en-ZA" dirty="0"/>
          </a:p>
        </p:txBody>
      </p:sp>
      <p:pic>
        <p:nvPicPr>
          <p:cNvPr id="5" name="Picture 1" descr="image0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50861" y="5846265"/>
            <a:ext cx="1093139" cy="9308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0622031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1" descr="image0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50861" y="5846265"/>
            <a:ext cx="1093139" cy="9308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noAutofit/>
          </a:bodyPr>
          <a:lstStyle/>
          <a:p>
            <a:r>
              <a:rPr lang="en-US" sz="2400" b="1" dirty="0">
                <a:latin typeface="Arial" panose="020B0604020202020204" pitchFamily="34" charset="0"/>
                <a:cs typeface="Arial" panose="020B0604020202020204" pitchFamily="34" charset="0"/>
              </a:rPr>
              <a:t>PROVINCIAL DEPARTMENTS:</a:t>
            </a:r>
            <a:br>
              <a:rPr lang="en-US" sz="2400" b="1" dirty="0">
                <a:latin typeface="Arial" panose="020B0604020202020204" pitchFamily="34" charset="0"/>
                <a:cs typeface="Arial" panose="020B0604020202020204" pitchFamily="34" charset="0"/>
              </a:rPr>
            </a:br>
            <a:r>
              <a:rPr lang="en-US" sz="2400" b="1" dirty="0">
                <a:latin typeface="Arial" panose="020B0604020202020204" pitchFamily="34" charset="0"/>
                <a:cs typeface="Arial" panose="020B0604020202020204" pitchFamily="34" charset="0"/>
              </a:rPr>
              <a:t>NUMBER OF INVOICES OLDER THAN 30 DAYS NOT PAID</a:t>
            </a:r>
            <a:endParaRPr lang="en-ZA" sz="2400" b="1" dirty="0">
              <a:latin typeface="Arial" panose="020B0604020202020204" pitchFamily="34" charset="0"/>
              <a:cs typeface="Arial" panose="020B0604020202020204" pitchFamily="34" charset="0"/>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779620245"/>
              </p:ext>
            </p:extLst>
          </p:nvPr>
        </p:nvGraphicFramePr>
        <p:xfrm>
          <a:off x="250825" y="1341438"/>
          <a:ext cx="8728075" cy="4895850"/>
        </p:xfrm>
        <a:graphic>
          <a:graphicData uri="http://schemas.openxmlformats.org/drawingml/2006/chart">
            <c:chart xmlns:c="http://schemas.openxmlformats.org/drawingml/2006/chart" xmlns:r="http://schemas.openxmlformats.org/officeDocument/2006/relationships" r:id="rId3"/>
          </a:graphicData>
        </a:graphic>
      </p:graphicFrame>
      <p:sp>
        <p:nvSpPr>
          <p:cNvPr id="4" name="Slide Number Placeholder 3"/>
          <p:cNvSpPr>
            <a:spLocks noGrp="1"/>
          </p:cNvSpPr>
          <p:nvPr>
            <p:ph type="sldNum" sz="quarter" idx="4"/>
          </p:nvPr>
        </p:nvSpPr>
        <p:spPr/>
        <p:txBody>
          <a:bodyPr/>
          <a:lstStyle/>
          <a:p>
            <a:fld id="{62AAA1A3-262B-4979-8C18-306C3DA11E9E}" type="slidenum">
              <a:rPr lang="en-ZA" smtClean="0"/>
              <a:pPr/>
              <a:t>22</a:t>
            </a:fld>
            <a:endParaRPr lang="en-ZA" dirty="0"/>
          </a:p>
        </p:txBody>
      </p:sp>
    </p:spTree>
    <p:extLst>
      <p:ext uri="{BB962C8B-B14F-4D97-AF65-F5344CB8AC3E}">
        <p14:creationId xmlns:p14="http://schemas.microsoft.com/office/powerpoint/2010/main" val="42936149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88640"/>
            <a:ext cx="7886700" cy="1656184"/>
          </a:xfrm>
        </p:spPr>
        <p:txBody>
          <a:bodyPr>
            <a:normAutofit/>
          </a:bodyPr>
          <a:lstStyle/>
          <a:p>
            <a:r>
              <a:rPr lang="en-US" sz="2400" b="1" dirty="0">
                <a:latin typeface="Arial" panose="020B0604020202020204" pitchFamily="34" charset="0"/>
                <a:cs typeface="Arial" panose="020B0604020202020204" pitchFamily="34" charset="0"/>
              </a:rPr>
              <a:t>PROVINCIAL DEPARTMENTS:</a:t>
            </a:r>
            <a:br>
              <a:rPr lang="en-US" sz="2400" b="1" dirty="0">
                <a:latin typeface="Arial" panose="020B0604020202020204" pitchFamily="34" charset="0"/>
                <a:cs typeface="Arial" panose="020B0604020202020204" pitchFamily="34" charset="0"/>
              </a:rPr>
            </a:br>
            <a:r>
              <a:rPr lang="en-US" sz="2400" b="1" dirty="0">
                <a:latin typeface="Arial" panose="020B0604020202020204" pitchFamily="34" charset="0"/>
                <a:cs typeface="Arial" panose="020B0604020202020204" pitchFamily="34" charset="0"/>
              </a:rPr>
              <a:t>NUMBER OF INVOICES OLDER THAN 30 DAYS NOT PAID</a:t>
            </a:r>
            <a:endParaRPr lang="en-ZA" sz="2400" dirty="0">
              <a:latin typeface="Arial" panose="020B0604020202020204" pitchFamily="34" charset="0"/>
              <a:cs typeface="Arial" panose="020B0604020202020204" pitchFamily="34" charset="0"/>
            </a:endParaRPr>
          </a:p>
        </p:txBody>
      </p:sp>
      <p:sp>
        <p:nvSpPr>
          <p:cNvPr id="4" name="Rectangle 3"/>
          <p:cNvSpPr>
            <a:spLocks noGrp="1" noChangeArrowheads="1"/>
          </p:cNvSpPr>
          <p:nvPr>
            <p:ph idx="1"/>
          </p:nvPr>
        </p:nvSpPr>
        <p:spPr>
          <a:xfrm>
            <a:off x="628650" y="1700808"/>
            <a:ext cx="7886700" cy="4248472"/>
          </a:xfrm>
        </p:spPr>
        <p:txBody>
          <a:bodyPr>
            <a:noAutofit/>
          </a:bodyPr>
          <a:lstStyle/>
          <a:p>
            <a:pPr algn="just">
              <a:spcBef>
                <a:spcPts val="0"/>
              </a:spcBef>
            </a:pPr>
            <a:r>
              <a:rPr lang="en-ZA" sz="1800" dirty="0">
                <a:latin typeface="Arial" panose="020B0604020202020204" pitchFamily="34" charset="0"/>
                <a:cs typeface="Arial" panose="020B0604020202020204" pitchFamily="34" charset="0"/>
              </a:rPr>
              <a:t>The number of invoices older than 30 days and not paid </a:t>
            </a:r>
            <a:r>
              <a:rPr lang="en-ZA" sz="1800" dirty="0" smtClean="0">
                <a:latin typeface="Arial" panose="020B0604020202020204" pitchFamily="34" charset="0"/>
                <a:cs typeface="Arial" panose="020B0604020202020204" pitchFamily="34" charset="0"/>
              </a:rPr>
              <a:t>by provincial governments during </a:t>
            </a:r>
            <a:r>
              <a:rPr lang="en-ZA" sz="1800" dirty="0">
                <a:latin typeface="Arial" panose="020B0604020202020204" pitchFamily="34" charset="0"/>
                <a:cs typeface="Arial" panose="020B0604020202020204" pitchFamily="34" charset="0"/>
              </a:rPr>
              <a:t>the months of </a:t>
            </a:r>
            <a:r>
              <a:rPr lang="en-ZA" sz="1800" dirty="0" smtClean="0">
                <a:latin typeface="Arial" panose="020B0604020202020204" pitchFamily="34" charset="0"/>
                <a:cs typeface="Arial" panose="020B0604020202020204" pitchFamily="34" charset="0"/>
              </a:rPr>
              <a:t>October, November and December 2016 amounted </a:t>
            </a:r>
            <a:r>
              <a:rPr lang="en-ZA" sz="1800" dirty="0">
                <a:latin typeface="Arial" panose="020B0604020202020204" pitchFamily="34" charset="0"/>
                <a:cs typeface="Arial" panose="020B0604020202020204" pitchFamily="34" charset="0"/>
              </a:rPr>
              <a:t>to </a:t>
            </a:r>
            <a:r>
              <a:rPr lang="en-ZA" sz="1800" dirty="0" smtClean="0">
                <a:latin typeface="Arial" panose="020B0604020202020204" pitchFamily="34" charset="0"/>
                <a:cs typeface="Arial" panose="020B0604020202020204" pitchFamily="34" charset="0"/>
              </a:rPr>
              <a:t>60 785, 60 282 </a:t>
            </a:r>
            <a:r>
              <a:rPr lang="en-ZA" sz="1800" dirty="0">
                <a:latin typeface="Arial" panose="020B0604020202020204" pitchFamily="34" charset="0"/>
                <a:cs typeface="Arial" panose="020B0604020202020204" pitchFamily="34" charset="0"/>
              </a:rPr>
              <a:t>and </a:t>
            </a:r>
            <a:r>
              <a:rPr lang="en-ZA" sz="1800" dirty="0" smtClean="0">
                <a:latin typeface="Arial" panose="020B0604020202020204" pitchFamily="34" charset="0"/>
                <a:cs typeface="Arial" panose="020B0604020202020204" pitchFamily="34" charset="0"/>
              </a:rPr>
              <a:t>65 586, </a:t>
            </a:r>
            <a:r>
              <a:rPr lang="en-ZA" sz="1800" dirty="0">
                <a:latin typeface="Arial" panose="020B0604020202020204" pitchFamily="34" charset="0"/>
                <a:cs typeface="Arial" panose="020B0604020202020204" pitchFamily="34" charset="0"/>
              </a:rPr>
              <a:t>respectively. </a:t>
            </a:r>
          </a:p>
          <a:p>
            <a:pPr algn="just">
              <a:spcBef>
                <a:spcPts val="0"/>
              </a:spcBef>
            </a:pPr>
            <a:endParaRPr lang="en-ZA" sz="1800" dirty="0">
              <a:latin typeface="Arial" panose="020B0604020202020204" pitchFamily="34" charset="0"/>
              <a:cs typeface="Arial" panose="020B0604020202020204" pitchFamily="34" charset="0"/>
            </a:endParaRPr>
          </a:p>
          <a:p>
            <a:pPr algn="just">
              <a:spcBef>
                <a:spcPts val="0"/>
              </a:spcBef>
            </a:pPr>
            <a:endParaRPr lang="en-ZA" sz="1800" dirty="0">
              <a:latin typeface="Arial" panose="020B0604020202020204" pitchFamily="34" charset="0"/>
              <a:cs typeface="Arial" panose="020B0604020202020204" pitchFamily="34" charset="0"/>
            </a:endParaRPr>
          </a:p>
          <a:p>
            <a:pPr algn="just">
              <a:spcBef>
                <a:spcPts val="0"/>
              </a:spcBef>
            </a:pPr>
            <a:r>
              <a:rPr lang="en-ZA" sz="1800" dirty="0">
                <a:latin typeface="Arial" panose="020B0604020202020204" pitchFamily="34" charset="0"/>
                <a:cs typeface="Arial" panose="020B0604020202020204" pitchFamily="34" charset="0"/>
              </a:rPr>
              <a:t>This represent </a:t>
            </a:r>
            <a:r>
              <a:rPr lang="en-ZA" sz="1800" dirty="0" smtClean="0">
                <a:latin typeface="Arial" panose="020B0604020202020204" pitchFamily="34" charset="0"/>
                <a:cs typeface="Arial" panose="020B0604020202020204" pitchFamily="34" charset="0"/>
              </a:rPr>
              <a:t>a slight improvement of  503 invoices </a:t>
            </a:r>
            <a:r>
              <a:rPr lang="en-ZA" sz="1800" dirty="0">
                <a:latin typeface="Arial" panose="020B0604020202020204" pitchFamily="34" charset="0"/>
                <a:cs typeface="Arial" panose="020B0604020202020204" pitchFamily="34" charset="0"/>
              </a:rPr>
              <a:t>from </a:t>
            </a:r>
            <a:r>
              <a:rPr lang="en-ZA" sz="1800" dirty="0" smtClean="0">
                <a:latin typeface="Arial" panose="020B0604020202020204" pitchFamily="34" charset="0"/>
                <a:cs typeface="Arial" panose="020B0604020202020204" pitchFamily="34" charset="0"/>
              </a:rPr>
              <a:t>October to November 2016 and </a:t>
            </a:r>
            <a:r>
              <a:rPr lang="en-ZA" sz="1800" dirty="0">
                <a:latin typeface="Arial" panose="020B0604020202020204" pitchFamily="34" charset="0"/>
                <a:cs typeface="Arial" panose="020B0604020202020204" pitchFamily="34" charset="0"/>
              </a:rPr>
              <a:t>a </a:t>
            </a:r>
            <a:r>
              <a:rPr lang="en-ZA" sz="1800" dirty="0" smtClean="0">
                <a:latin typeface="Arial" panose="020B0604020202020204" pitchFamily="34" charset="0"/>
                <a:cs typeface="Arial" panose="020B0604020202020204" pitchFamily="34" charset="0"/>
              </a:rPr>
              <a:t>decline of 5 304 invoices </a:t>
            </a:r>
            <a:r>
              <a:rPr lang="en-ZA" sz="1800" dirty="0">
                <a:latin typeface="Arial" panose="020B0604020202020204" pitchFamily="34" charset="0"/>
                <a:cs typeface="Arial" panose="020B0604020202020204" pitchFamily="34" charset="0"/>
              </a:rPr>
              <a:t>from </a:t>
            </a:r>
            <a:r>
              <a:rPr lang="en-ZA" sz="1800" dirty="0" smtClean="0">
                <a:latin typeface="Arial" panose="020B0604020202020204" pitchFamily="34" charset="0"/>
                <a:cs typeface="Arial" panose="020B0604020202020204" pitchFamily="34" charset="0"/>
              </a:rPr>
              <a:t>November to December 2016</a:t>
            </a:r>
            <a:r>
              <a:rPr lang="en-ZA" sz="1800" dirty="0">
                <a:latin typeface="Arial" panose="020B0604020202020204" pitchFamily="34" charset="0"/>
                <a:cs typeface="Arial" panose="020B0604020202020204" pitchFamily="34" charset="0"/>
              </a:rPr>
              <a:t>.</a:t>
            </a:r>
          </a:p>
          <a:p>
            <a:pPr marL="0" indent="0" algn="just">
              <a:lnSpc>
                <a:spcPct val="200000"/>
              </a:lnSpc>
              <a:spcBef>
                <a:spcPts val="0"/>
              </a:spcBef>
              <a:buNone/>
            </a:pPr>
            <a:endParaRPr lang="en-ZA" sz="1800" dirty="0">
              <a:latin typeface="Arial" panose="020B0604020202020204" pitchFamily="34" charset="0"/>
              <a:cs typeface="Arial" panose="020B0604020202020204" pitchFamily="34" charset="0"/>
            </a:endParaRPr>
          </a:p>
          <a:p>
            <a:pPr algn="just">
              <a:spcBef>
                <a:spcPts val="0"/>
              </a:spcBef>
            </a:pPr>
            <a:r>
              <a:rPr lang="en-ZA" sz="1800" dirty="0">
                <a:latin typeface="Arial" panose="020B0604020202020204" pitchFamily="34" charset="0"/>
                <a:cs typeface="Arial" panose="020B0604020202020204" pitchFamily="34" charset="0"/>
              </a:rPr>
              <a:t>The number of invoices older than 30 days and not paid in December 2016 </a:t>
            </a:r>
            <a:r>
              <a:rPr lang="en-ZA" sz="1800" dirty="0" smtClean="0">
                <a:latin typeface="Arial" panose="020B0604020202020204" pitchFamily="34" charset="0"/>
                <a:cs typeface="Arial" panose="020B0604020202020204" pitchFamily="34" charset="0"/>
              </a:rPr>
              <a:t>was 65 586 </a:t>
            </a:r>
            <a:r>
              <a:rPr lang="en-ZA" sz="1800" dirty="0">
                <a:latin typeface="Arial" panose="020B0604020202020204" pitchFamily="34" charset="0"/>
                <a:cs typeface="Arial" panose="020B0604020202020204" pitchFamily="34" charset="0"/>
              </a:rPr>
              <a:t>invoices. This indicates a regression of </a:t>
            </a:r>
            <a:r>
              <a:rPr lang="en-ZA" sz="1800" dirty="0" smtClean="0">
                <a:latin typeface="Arial" panose="020B0604020202020204" pitchFamily="34" charset="0"/>
                <a:cs typeface="Arial" panose="020B0604020202020204" pitchFamily="34" charset="0"/>
              </a:rPr>
              <a:t>22 217 </a:t>
            </a:r>
            <a:r>
              <a:rPr lang="en-ZA" sz="1800" dirty="0">
                <a:latin typeface="Arial" panose="020B0604020202020204" pitchFamily="34" charset="0"/>
                <a:cs typeface="Arial" panose="020B0604020202020204" pitchFamily="34" charset="0"/>
              </a:rPr>
              <a:t>when compared to </a:t>
            </a:r>
            <a:r>
              <a:rPr lang="en-ZA" sz="1800" dirty="0" smtClean="0">
                <a:latin typeface="Arial" panose="020B0604020202020204" pitchFamily="34" charset="0"/>
                <a:cs typeface="Arial" panose="020B0604020202020204" pitchFamily="34" charset="0"/>
              </a:rPr>
              <a:t>43 369 </a:t>
            </a:r>
            <a:r>
              <a:rPr lang="en-ZA" sz="1800" dirty="0">
                <a:latin typeface="Arial" panose="020B0604020202020204" pitchFamily="34" charset="0"/>
                <a:cs typeface="Arial" panose="020B0604020202020204" pitchFamily="34" charset="0"/>
              </a:rPr>
              <a:t>invoices older than 30 days and not paid in December 2015</a:t>
            </a:r>
            <a:r>
              <a:rPr lang="en-ZA" sz="1800" dirty="0" smtClean="0">
                <a:latin typeface="Arial" panose="020B0604020202020204" pitchFamily="34" charset="0"/>
                <a:cs typeface="Arial" panose="020B0604020202020204" pitchFamily="34" charset="0"/>
              </a:rPr>
              <a:t>.</a:t>
            </a:r>
            <a:endParaRPr lang="en-ZA" sz="1800" dirty="0">
              <a:solidFill>
                <a:srgbClr val="FF0000"/>
              </a:solidFill>
            </a:endParaRPr>
          </a:p>
        </p:txBody>
      </p:sp>
      <p:sp>
        <p:nvSpPr>
          <p:cNvPr id="3" name="Slide Number Placeholder 2"/>
          <p:cNvSpPr>
            <a:spLocks noGrp="1"/>
          </p:cNvSpPr>
          <p:nvPr>
            <p:ph type="sldNum" sz="quarter" idx="4"/>
          </p:nvPr>
        </p:nvSpPr>
        <p:spPr/>
        <p:txBody>
          <a:bodyPr/>
          <a:lstStyle/>
          <a:p>
            <a:fld id="{62AAA1A3-262B-4979-8C18-306C3DA11E9E}" type="slidenum">
              <a:rPr lang="en-ZA" smtClean="0"/>
              <a:pPr/>
              <a:t>23</a:t>
            </a:fld>
            <a:endParaRPr lang="en-ZA" dirty="0"/>
          </a:p>
        </p:txBody>
      </p:sp>
      <p:pic>
        <p:nvPicPr>
          <p:cNvPr id="5" name="Picture 1" descr="image0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50861" y="5846265"/>
            <a:ext cx="1093139" cy="9308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5955573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1" descr="image0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50861" y="5846265"/>
            <a:ext cx="1093139" cy="9308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normAutofit fontScale="90000"/>
          </a:bodyPr>
          <a:lstStyle/>
          <a:p>
            <a:r>
              <a:rPr lang="en-US" sz="2400" b="1" dirty="0">
                <a:latin typeface="Arial" panose="020B0604020202020204" pitchFamily="34" charset="0"/>
                <a:cs typeface="Arial" panose="020B0604020202020204" pitchFamily="34" charset="0"/>
              </a:rPr>
              <a:t>PROVINCIAL DEPARTMENTS:</a:t>
            </a:r>
            <a:br>
              <a:rPr lang="en-US" sz="2400" b="1" dirty="0">
                <a:latin typeface="Arial" panose="020B0604020202020204" pitchFamily="34" charset="0"/>
                <a:cs typeface="Arial" panose="020B0604020202020204" pitchFamily="34" charset="0"/>
              </a:rPr>
            </a:br>
            <a:r>
              <a:rPr lang="en-US" sz="2400" b="1" dirty="0">
                <a:latin typeface="Arial" panose="020B0604020202020204" pitchFamily="34" charset="0"/>
                <a:cs typeface="Arial" panose="020B0604020202020204" pitchFamily="34" charset="0"/>
              </a:rPr>
              <a:t>RAND VALUE OF INVOICES OLDER THAN 30 DAYS AND NOT PAID</a:t>
            </a:r>
            <a:endParaRPr lang="en-ZA" sz="2400" dirty="0">
              <a:latin typeface="Arial" panose="020B0604020202020204" pitchFamily="34" charset="0"/>
              <a:cs typeface="Arial" panose="020B0604020202020204" pitchFamily="34" charset="0"/>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797884013"/>
              </p:ext>
            </p:extLst>
          </p:nvPr>
        </p:nvGraphicFramePr>
        <p:xfrm>
          <a:off x="250825" y="1341438"/>
          <a:ext cx="8728075" cy="4895850"/>
        </p:xfrm>
        <a:graphic>
          <a:graphicData uri="http://schemas.openxmlformats.org/drawingml/2006/chart">
            <c:chart xmlns:c="http://schemas.openxmlformats.org/drawingml/2006/chart" xmlns:r="http://schemas.openxmlformats.org/officeDocument/2006/relationships" r:id="rId3"/>
          </a:graphicData>
        </a:graphic>
      </p:graphicFrame>
      <p:sp>
        <p:nvSpPr>
          <p:cNvPr id="4" name="Slide Number Placeholder 3"/>
          <p:cNvSpPr>
            <a:spLocks noGrp="1"/>
          </p:cNvSpPr>
          <p:nvPr>
            <p:ph type="sldNum" sz="quarter" idx="4"/>
          </p:nvPr>
        </p:nvSpPr>
        <p:spPr/>
        <p:txBody>
          <a:bodyPr/>
          <a:lstStyle/>
          <a:p>
            <a:fld id="{62AAA1A3-262B-4979-8C18-306C3DA11E9E}" type="slidenum">
              <a:rPr lang="en-ZA" smtClean="0"/>
              <a:pPr/>
              <a:t>24</a:t>
            </a:fld>
            <a:endParaRPr lang="en-ZA" dirty="0"/>
          </a:p>
        </p:txBody>
      </p:sp>
    </p:spTree>
    <p:extLst>
      <p:ext uri="{BB962C8B-B14F-4D97-AF65-F5344CB8AC3E}">
        <p14:creationId xmlns:p14="http://schemas.microsoft.com/office/powerpoint/2010/main" val="236683277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404664"/>
            <a:ext cx="7886700" cy="864096"/>
          </a:xfrm>
        </p:spPr>
        <p:txBody>
          <a:bodyPr>
            <a:normAutofit fontScale="90000"/>
          </a:bodyPr>
          <a:lstStyle/>
          <a:p>
            <a:r>
              <a:rPr lang="en-US" sz="2400" b="1" dirty="0">
                <a:latin typeface="Arial" panose="020B0604020202020204" pitchFamily="34" charset="0"/>
                <a:cs typeface="Arial" panose="020B0604020202020204" pitchFamily="34" charset="0"/>
              </a:rPr>
              <a:t>PROVINCIAL DEPARTMENTS:</a:t>
            </a:r>
            <a:br>
              <a:rPr lang="en-US" sz="2400" b="1" dirty="0">
                <a:latin typeface="Arial" panose="020B0604020202020204" pitchFamily="34" charset="0"/>
                <a:cs typeface="Arial" panose="020B0604020202020204" pitchFamily="34" charset="0"/>
              </a:rPr>
            </a:br>
            <a:r>
              <a:rPr lang="en-US" sz="2400" b="1" dirty="0">
                <a:latin typeface="Arial" panose="020B0604020202020204" pitchFamily="34" charset="0"/>
                <a:cs typeface="Arial" panose="020B0604020202020204" pitchFamily="34" charset="0"/>
              </a:rPr>
              <a:t>RAND VALUE OF INVOICES OLDER THAN 30 DAYS AND NOT PAID</a:t>
            </a:r>
            <a:endParaRPr lang="en-ZA" sz="2400" dirty="0">
              <a:latin typeface="Arial" panose="020B0604020202020204" pitchFamily="34" charset="0"/>
              <a:cs typeface="Arial" panose="020B0604020202020204" pitchFamily="34" charset="0"/>
            </a:endParaRPr>
          </a:p>
        </p:txBody>
      </p:sp>
      <p:sp>
        <p:nvSpPr>
          <p:cNvPr id="4" name="Rectangle 3"/>
          <p:cNvSpPr>
            <a:spLocks noGrp="1" noChangeArrowheads="1"/>
          </p:cNvSpPr>
          <p:nvPr>
            <p:ph idx="1"/>
          </p:nvPr>
        </p:nvSpPr>
        <p:spPr>
          <a:xfrm>
            <a:off x="755576" y="1772816"/>
            <a:ext cx="7759774" cy="4248472"/>
          </a:xfrm>
        </p:spPr>
        <p:txBody>
          <a:bodyPr>
            <a:noAutofit/>
          </a:bodyPr>
          <a:lstStyle/>
          <a:p>
            <a:pPr algn="just">
              <a:spcBef>
                <a:spcPts val="0"/>
              </a:spcBef>
            </a:pPr>
            <a:r>
              <a:rPr lang="en-ZA" sz="1800" dirty="0">
                <a:latin typeface="Arial" panose="020B0604020202020204" pitchFamily="34" charset="0"/>
                <a:cs typeface="Arial" panose="020B0604020202020204" pitchFamily="34" charset="0"/>
              </a:rPr>
              <a:t>The Rand value of </a:t>
            </a:r>
            <a:r>
              <a:rPr lang="en-ZA" sz="1800" dirty="0" smtClean="0">
                <a:latin typeface="Arial" panose="020B0604020202020204" pitchFamily="34" charset="0"/>
                <a:cs typeface="Arial" panose="020B0604020202020204" pitchFamily="34" charset="0"/>
              </a:rPr>
              <a:t>provincial governments’ invoices </a:t>
            </a:r>
            <a:r>
              <a:rPr lang="en-ZA" sz="1800" dirty="0">
                <a:latin typeface="Arial" panose="020B0604020202020204" pitchFamily="34" charset="0"/>
                <a:cs typeface="Arial" panose="020B0604020202020204" pitchFamily="34" charset="0"/>
              </a:rPr>
              <a:t>older than 30 days and not paid during the months of </a:t>
            </a:r>
            <a:r>
              <a:rPr lang="en-ZA" sz="1800" dirty="0" smtClean="0">
                <a:latin typeface="Arial" panose="020B0604020202020204" pitchFamily="34" charset="0"/>
                <a:cs typeface="Arial" panose="020B0604020202020204" pitchFamily="34" charset="0"/>
              </a:rPr>
              <a:t> October, November and December  2016 amounted to R5 billion, R4,5 billion and R4,8 billion,  </a:t>
            </a:r>
            <a:r>
              <a:rPr lang="en-ZA" sz="1800" dirty="0">
                <a:latin typeface="Arial" panose="020B0604020202020204" pitchFamily="34" charset="0"/>
                <a:cs typeface="Arial" panose="020B0604020202020204" pitchFamily="34" charset="0"/>
              </a:rPr>
              <a:t>respectively</a:t>
            </a:r>
            <a:r>
              <a:rPr lang="en-ZA" sz="1800" dirty="0" smtClean="0">
                <a:latin typeface="Arial" panose="020B0604020202020204" pitchFamily="34" charset="0"/>
                <a:cs typeface="Arial" panose="020B0604020202020204" pitchFamily="34" charset="0"/>
              </a:rPr>
              <a:t>.</a:t>
            </a:r>
          </a:p>
          <a:p>
            <a:pPr marL="82296" indent="0" algn="just">
              <a:spcBef>
                <a:spcPts val="0"/>
              </a:spcBef>
              <a:buNone/>
            </a:pPr>
            <a:endParaRPr lang="en-ZA" sz="1800" dirty="0">
              <a:latin typeface="Arial" panose="020B0604020202020204" pitchFamily="34" charset="0"/>
              <a:cs typeface="Arial" panose="020B0604020202020204" pitchFamily="34" charset="0"/>
            </a:endParaRPr>
          </a:p>
          <a:p>
            <a:pPr marL="82296" indent="0" algn="just">
              <a:spcBef>
                <a:spcPts val="0"/>
              </a:spcBef>
              <a:buNone/>
            </a:pPr>
            <a:endParaRPr lang="en-ZA" sz="1800" dirty="0">
              <a:latin typeface="Arial" panose="020B0604020202020204" pitchFamily="34" charset="0"/>
              <a:cs typeface="Arial" panose="020B0604020202020204" pitchFamily="34" charset="0"/>
            </a:endParaRPr>
          </a:p>
          <a:p>
            <a:pPr algn="just">
              <a:spcBef>
                <a:spcPts val="0"/>
              </a:spcBef>
            </a:pPr>
            <a:r>
              <a:rPr lang="en-ZA" sz="1800" dirty="0">
                <a:latin typeface="Arial" panose="020B0604020202020204" pitchFamily="34" charset="0"/>
                <a:cs typeface="Arial" panose="020B0604020202020204" pitchFamily="34" charset="0"/>
              </a:rPr>
              <a:t>This represent an improvement of R500 million from October to November 2016 and a regression of R300 million  from November to December 2016. </a:t>
            </a:r>
          </a:p>
          <a:p>
            <a:pPr marL="82296" indent="0" algn="just">
              <a:spcBef>
                <a:spcPts val="0"/>
              </a:spcBef>
              <a:buNone/>
            </a:pPr>
            <a:endParaRPr lang="en-ZA" sz="1800" dirty="0">
              <a:solidFill>
                <a:srgbClr val="FF0000"/>
              </a:solidFill>
              <a:latin typeface="Arial" panose="020B0604020202020204" pitchFamily="34" charset="0"/>
              <a:cs typeface="Arial" panose="020B0604020202020204" pitchFamily="34" charset="0"/>
            </a:endParaRPr>
          </a:p>
          <a:p>
            <a:pPr marL="82296" indent="0" algn="just">
              <a:spcBef>
                <a:spcPts val="0"/>
              </a:spcBef>
              <a:buNone/>
            </a:pPr>
            <a:endParaRPr lang="en-ZA" sz="1800" dirty="0">
              <a:solidFill>
                <a:srgbClr val="FF0000"/>
              </a:solidFill>
              <a:latin typeface="Arial" panose="020B0604020202020204" pitchFamily="34" charset="0"/>
              <a:cs typeface="Arial" panose="020B0604020202020204" pitchFamily="34" charset="0"/>
            </a:endParaRPr>
          </a:p>
          <a:p>
            <a:pPr algn="just">
              <a:spcBef>
                <a:spcPts val="0"/>
              </a:spcBef>
            </a:pPr>
            <a:r>
              <a:rPr lang="en-ZA" sz="1800" dirty="0">
                <a:latin typeface="Arial" panose="020B0604020202020204" pitchFamily="34" charset="0"/>
                <a:cs typeface="Arial" panose="020B0604020202020204" pitchFamily="34" charset="0"/>
              </a:rPr>
              <a:t>The Rand value of invoices older than 30 days and not paid in December 2016 amounted to </a:t>
            </a:r>
            <a:r>
              <a:rPr lang="en-ZA" sz="1800" dirty="0" smtClean="0">
                <a:latin typeface="Arial" panose="020B0604020202020204" pitchFamily="34" charset="0"/>
                <a:cs typeface="Arial" panose="020B0604020202020204" pitchFamily="34" charset="0"/>
              </a:rPr>
              <a:t>R4.8 billion. </a:t>
            </a:r>
            <a:r>
              <a:rPr lang="en-ZA" sz="1800" dirty="0">
                <a:latin typeface="Arial" panose="020B0604020202020204" pitchFamily="34" charset="0"/>
                <a:cs typeface="Arial" panose="020B0604020202020204" pitchFamily="34" charset="0"/>
              </a:rPr>
              <a:t>This indicates </a:t>
            </a:r>
            <a:r>
              <a:rPr lang="en-ZA" sz="1800" dirty="0" smtClean="0">
                <a:latin typeface="Arial" panose="020B0604020202020204" pitchFamily="34" charset="0"/>
                <a:cs typeface="Arial" panose="020B0604020202020204" pitchFamily="34" charset="0"/>
              </a:rPr>
              <a:t>a regression </a:t>
            </a:r>
            <a:r>
              <a:rPr lang="en-ZA" sz="1800" dirty="0">
                <a:latin typeface="Arial" panose="020B0604020202020204" pitchFamily="34" charset="0"/>
                <a:cs typeface="Arial" panose="020B0604020202020204" pitchFamily="34" charset="0"/>
              </a:rPr>
              <a:t>of </a:t>
            </a:r>
            <a:r>
              <a:rPr lang="en-ZA" sz="1800" dirty="0" smtClean="0">
                <a:latin typeface="Arial" panose="020B0604020202020204" pitchFamily="34" charset="0"/>
                <a:cs typeface="Arial" panose="020B0604020202020204" pitchFamily="34" charset="0"/>
              </a:rPr>
              <a:t>R1.5 billion when </a:t>
            </a:r>
            <a:r>
              <a:rPr lang="en-ZA" sz="1800" dirty="0">
                <a:latin typeface="Arial" panose="020B0604020202020204" pitchFamily="34" charset="0"/>
                <a:cs typeface="Arial" panose="020B0604020202020204" pitchFamily="34" charset="0"/>
              </a:rPr>
              <a:t>compared to </a:t>
            </a:r>
            <a:r>
              <a:rPr lang="en-ZA" sz="1800" dirty="0" smtClean="0">
                <a:latin typeface="Arial" panose="020B0604020202020204" pitchFamily="34" charset="0"/>
                <a:cs typeface="Arial" panose="020B0604020202020204" pitchFamily="34" charset="0"/>
              </a:rPr>
              <a:t>R3.3 billion in </a:t>
            </a:r>
            <a:r>
              <a:rPr lang="en-ZA" sz="1800" dirty="0">
                <a:latin typeface="Arial" panose="020B0604020202020204" pitchFamily="34" charset="0"/>
                <a:cs typeface="Arial" panose="020B0604020202020204" pitchFamily="34" charset="0"/>
              </a:rPr>
              <a:t>December 2015</a:t>
            </a:r>
            <a:r>
              <a:rPr lang="en-ZA" sz="1800" dirty="0" smtClean="0">
                <a:latin typeface="Arial" panose="020B0604020202020204" pitchFamily="34" charset="0"/>
                <a:cs typeface="Arial" panose="020B0604020202020204" pitchFamily="34" charset="0"/>
              </a:rPr>
              <a:t>.</a:t>
            </a:r>
            <a:endParaRPr lang="en-ZA" sz="1800" dirty="0">
              <a:solidFill>
                <a:srgbClr val="FF0000"/>
              </a:solidFill>
              <a:latin typeface="Arial" panose="020B0604020202020204" pitchFamily="34" charset="0"/>
              <a:cs typeface="Arial" panose="020B0604020202020204" pitchFamily="34" charset="0"/>
            </a:endParaRPr>
          </a:p>
        </p:txBody>
      </p:sp>
      <p:sp>
        <p:nvSpPr>
          <p:cNvPr id="3" name="Slide Number Placeholder 2"/>
          <p:cNvSpPr>
            <a:spLocks noGrp="1"/>
          </p:cNvSpPr>
          <p:nvPr>
            <p:ph type="sldNum" sz="quarter" idx="4"/>
          </p:nvPr>
        </p:nvSpPr>
        <p:spPr/>
        <p:txBody>
          <a:bodyPr/>
          <a:lstStyle/>
          <a:p>
            <a:fld id="{62AAA1A3-262B-4979-8C18-306C3DA11E9E}" type="slidenum">
              <a:rPr lang="en-ZA" smtClean="0"/>
              <a:pPr/>
              <a:t>25</a:t>
            </a:fld>
            <a:endParaRPr lang="en-ZA" dirty="0"/>
          </a:p>
        </p:txBody>
      </p:sp>
      <p:pic>
        <p:nvPicPr>
          <p:cNvPr id="5" name="Picture 1" descr="image0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50861" y="5846265"/>
            <a:ext cx="1093139" cy="9308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0783715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1" descr="image0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50861" y="5846265"/>
            <a:ext cx="1093139" cy="9308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normAutofit/>
          </a:bodyPr>
          <a:lstStyle/>
          <a:p>
            <a:r>
              <a:rPr lang="en-US" sz="2400" b="1" dirty="0">
                <a:latin typeface="Arial" panose="020B0604020202020204" pitchFamily="34" charset="0"/>
                <a:cs typeface="Arial" panose="020B0604020202020204" pitchFamily="34" charset="0"/>
              </a:rPr>
              <a:t>PROVINCIAL DEPARTMENTS:</a:t>
            </a:r>
            <a:br>
              <a:rPr lang="en-US" sz="2400" b="1" dirty="0">
                <a:latin typeface="Arial" panose="020B0604020202020204" pitchFamily="34" charset="0"/>
                <a:cs typeface="Arial" panose="020B0604020202020204" pitchFamily="34" charset="0"/>
              </a:rPr>
            </a:br>
            <a:r>
              <a:rPr lang="en-US" sz="2400" b="1" dirty="0" smtClean="0">
                <a:latin typeface="Arial" panose="020B0604020202020204" pitchFamily="34" charset="0"/>
                <a:cs typeface="Arial" panose="020B0604020202020204" pitchFamily="34" charset="0"/>
              </a:rPr>
              <a:t>% OF INVOICES PAID AFTER 30 DAYS</a:t>
            </a:r>
            <a:endParaRPr lang="en-ZA" sz="2400" dirty="0">
              <a:latin typeface="Arial" panose="020B0604020202020204" pitchFamily="34" charset="0"/>
              <a:cs typeface="Arial" panose="020B0604020202020204" pitchFamily="34" charset="0"/>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629868395"/>
              </p:ext>
            </p:extLst>
          </p:nvPr>
        </p:nvGraphicFramePr>
        <p:xfrm>
          <a:off x="250825" y="1341438"/>
          <a:ext cx="8728075" cy="4895850"/>
        </p:xfrm>
        <a:graphic>
          <a:graphicData uri="http://schemas.openxmlformats.org/drawingml/2006/chart">
            <c:chart xmlns:c="http://schemas.openxmlformats.org/drawingml/2006/chart" xmlns:r="http://schemas.openxmlformats.org/officeDocument/2006/relationships" r:id="rId3"/>
          </a:graphicData>
        </a:graphic>
      </p:graphicFrame>
      <p:sp>
        <p:nvSpPr>
          <p:cNvPr id="4" name="Slide Number Placeholder 3"/>
          <p:cNvSpPr>
            <a:spLocks noGrp="1"/>
          </p:cNvSpPr>
          <p:nvPr>
            <p:ph type="sldNum" sz="quarter" idx="4"/>
          </p:nvPr>
        </p:nvSpPr>
        <p:spPr/>
        <p:txBody>
          <a:bodyPr/>
          <a:lstStyle/>
          <a:p>
            <a:fld id="{62AAA1A3-262B-4979-8C18-306C3DA11E9E}" type="slidenum">
              <a:rPr lang="en-ZA" smtClean="0"/>
              <a:pPr/>
              <a:t>26</a:t>
            </a:fld>
            <a:endParaRPr lang="en-ZA" dirty="0"/>
          </a:p>
        </p:txBody>
      </p:sp>
    </p:spTree>
    <p:extLst>
      <p:ext uri="{BB962C8B-B14F-4D97-AF65-F5344CB8AC3E}">
        <p14:creationId xmlns:p14="http://schemas.microsoft.com/office/powerpoint/2010/main" val="314277939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1" descr="image0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50861" y="5846265"/>
            <a:ext cx="1093139" cy="9308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normAutofit/>
          </a:bodyPr>
          <a:lstStyle/>
          <a:p>
            <a:r>
              <a:rPr lang="en-US" sz="2400" b="1" dirty="0">
                <a:latin typeface="Arial" panose="020B0604020202020204" pitchFamily="34" charset="0"/>
                <a:cs typeface="Arial" panose="020B0604020202020204" pitchFamily="34" charset="0"/>
              </a:rPr>
              <a:t>PROVINCIAL DEPARTMENTS:</a:t>
            </a:r>
            <a:br>
              <a:rPr lang="en-US" sz="2400" b="1" dirty="0">
                <a:latin typeface="Arial" panose="020B0604020202020204" pitchFamily="34" charset="0"/>
                <a:cs typeface="Arial" panose="020B0604020202020204" pitchFamily="34" charset="0"/>
              </a:rPr>
            </a:br>
            <a:r>
              <a:rPr lang="en-US" sz="2400" b="1" dirty="0" smtClean="0">
                <a:latin typeface="Arial" panose="020B0604020202020204" pitchFamily="34" charset="0"/>
                <a:cs typeface="Arial" panose="020B0604020202020204" pitchFamily="34" charset="0"/>
              </a:rPr>
              <a:t>% OF INVOICES OLDER THAN 30 DAYS AND NOT PAID </a:t>
            </a:r>
            <a:endParaRPr lang="en-ZA" sz="2400" dirty="0">
              <a:latin typeface="Arial" panose="020B0604020202020204" pitchFamily="34" charset="0"/>
              <a:cs typeface="Arial" panose="020B0604020202020204" pitchFamily="34" charset="0"/>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023754850"/>
              </p:ext>
            </p:extLst>
          </p:nvPr>
        </p:nvGraphicFramePr>
        <p:xfrm>
          <a:off x="250825" y="1341438"/>
          <a:ext cx="8728075" cy="4895850"/>
        </p:xfrm>
        <a:graphic>
          <a:graphicData uri="http://schemas.openxmlformats.org/drawingml/2006/chart">
            <c:chart xmlns:c="http://schemas.openxmlformats.org/drawingml/2006/chart" xmlns:r="http://schemas.openxmlformats.org/officeDocument/2006/relationships" r:id="rId3"/>
          </a:graphicData>
        </a:graphic>
      </p:graphicFrame>
      <p:sp>
        <p:nvSpPr>
          <p:cNvPr id="4" name="Slide Number Placeholder 3"/>
          <p:cNvSpPr>
            <a:spLocks noGrp="1"/>
          </p:cNvSpPr>
          <p:nvPr>
            <p:ph type="sldNum" sz="quarter" idx="4"/>
          </p:nvPr>
        </p:nvSpPr>
        <p:spPr/>
        <p:txBody>
          <a:bodyPr/>
          <a:lstStyle/>
          <a:p>
            <a:fld id="{62AAA1A3-262B-4979-8C18-306C3DA11E9E}" type="slidenum">
              <a:rPr lang="en-ZA" smtClean="0"/>
              <a:pPr/>
              <a:t>27</a:t>
            </a:fld>
            <a:endParaRPr lang="en-ZA" dirty="0"/>
          </a:p>
        </p:txBody>
      </p:sp>
    </p:spTree>
    <p:extLst>
      <p:ext uri="{BB962C8B-B14F-4D97-AF65-F5344CB8AC3E}">
        <p14:creationId xmlns:p14="http://schemas.microsoft.com/office/powerpoint/2010/main" val="151054759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88641"/>
            <a:ext cx="7886700" cy="1080119"/>
          </a:xfrm>
        </p:spPr>
        <p:txBody>
          <a:bodyPr>
            <a:normAutofit/>
          </a:bodyPr>
          <a:lstStyle/>
          <a:p>
            <a:r>
              <a:rPr lang="en-US" sz="2400" b="1" dirty="0">
                <a:latin typeface="Arial" panose="020B0604020202020204" pitchFamily="34" charset="0"/>
                <a:cs typeface="Arial" panose="020B0604020202020204" pitchFamily="34" charset="0"/>
              </a:rPr>
              <a:t>PROVINCIAL DEPARTMENTS:</a:t>
            </a:r>
            <a:br>
              <a:rPr lang="en-US" sz="2400" b="1" dirty="0">
                <a:latin typeface="Arial" panose="020B0604020202020204" pitchFamily="34" charset="0"/>
                <a:cs typeface="Arial" panose="020B0604020202020204" pitchFamily="34" charset="0"/>
              </a:rPr>
            </a:br>
            <a:r>
              <a:rPr lang="en-US" sz="2400" b="1" dirty="0">
                <a:latin typeface="Arial" panose="020B0604020202020204" pitchFamily="34" charset="0"/>
                <a:cs typeface="Arial" panose="020B0604020202020204" pitchFamily="34" charset="0"/>
              </a:rPr>
              <a:t>OVERALL ASSESSMENT OF PERFORMANCE</a:t>
            </a:r>
            <a:endParaRPr lang="en-ZA" sz="2400" dirty="0">
              <a:latin typeface="Arial" panose="020B0604020202020204" pitchFamily="34" charset="0"/>
              <a:cs typeface="Arial" panose="020B0604020202020204" pitchFamily="34" charset="0"/>
            </a:endParaRPr>
          </a:p>
        </p:txBody>
      </p:sp>
      <p:sp>
        <p:nvSpPr>
          <p:cNvPr id="4" name="Rectangle 3"/>
          <p:cNvSpPr>
            <a:spLocks noGrp="1" noChangeArrowheads="1"/>
          </p:cNvSpPr>
          <p:nvPr>
            <p:ph idx="1"/>
          </p:nvPr>
        </p:nvSpPr>
        <p:spPr>
          <a:xfrm>
            <a:off x="628650" y="1268760"/>
            <a:ext cx="7886700" cy="4896544"/>
          </a:xfrm>
        </p:spPr>
        <p:txBody>
          <a:bodyPr>
            <a:normAutofit/>
          </a:bodyPr>
          <a:lstStyle/>
          <a:p>
            <a:pPr algn="just"/>
            <a:endParaRPr lang="en-US" sz="1700" dirty="0" smtClean="0">
              <a:latin typeface="Arial" panose="020B0604020202020204" pitchFamily="34" charset="0"/>
              <a:cs typeface="Arial" panose="020B0604020202020204" pitchFamily="34" charset="0"/>
            </a:endParaRPr>
          </a:p>
          <a:p>
            <a:pPr algn="just"/>
            <a:r>
              <a:rPr lang="en-US" sz="1700" dirty="0" smtClean="0">
                <a:latin typeface="Arial" panose="020B0604020202020204" pitchFamily="34" charset="0"/>
                <a:cs typeface="Arial" panose="020B0604020202020204" pitchFamily="34" charset="0"/>
              </a:rPr>
              <a:t>Overall</a:t>
            </a:r>
            <a:r>
              <a:rPr lang="en-US" sz="1700" dirty="0">
                <a:latin typeface="Arial" panose="020B0604020202020204" pitchFamily="34" charset="0"/>
                <a:cs typeface="Arial" panose="020B0604020202020204" pitchFamily="34" charset="0"/>
              </a:rPr>
              <a:t>, Provincial </a:t>
            </a:r>
            <a:r>
              <a:rPr lang="en-US" sz="1700" dirty="0" smtClean="0">
                <a:latin typeface="Arial" panose="020B0604020202020204" pitchFamily="34" charset="0"/>
                <a:cs typeface="Arial" panose="020B0604020202020204" pitchFamily="34" charset="0"/>
              </a:rPr>
              <a:t>governments remain </a:t>
            </a:r>
            <a:r>
              <a:rPr lang="en-US" sz="1700" dirty="0">
                <a:latin typeface="Arial" panose="020B0604020202020204" pitchFamily="34" charset="0"/>
                <a:cs typeface="Arial" panose="020B0604020202020204" pitchFamily="34" charset="0"/>
              </a:rPr>
              <a:t>with the highest number of invoices and rand values</a:t>
            </a:r>
            <a:r>
              <a:rPr lang="en-US" sz="1700" dirty="0" smtClean="0">
                <a:latin typeface="Arial" panose="020B0604020202020204" pitchFamily="34" charset="0"/>
                <a:cs typeface="Arial" panose="020B0604020202020204" pitchFamily="34" charset="0"/>
              </a:rPr>
              <a:t>.</a:t>
            </a:r>
          </a:p>
          <a:p>
            <a:pPr marL="82296" indent="0" algn="just">
              <a:buNone/>
            </a:pPr>
            <a:endParaRPr lang="en-US" sz="1700" dirty="0" smtClean="0">
              <a:latin typeface="Arial" panose="020B0604020202020204" pitchFamily="34" charset="0"/>
              <a:cs typeface="Arial" panose="020B0604020202020204" pitchFamily="34" charset="0"/>
            </a:endParaRPr>
          </a:p>
          <a:p>
            <a:pPr algn="just"/>
            <a:r>
              <a:rPr lang="en-US" sz="1700" b="1" dirty="0" smtClean="0">
                <a:latin typeface="Arial" panose="020B0604020202020204" pitchFamily="34" charset="0"/>
                <a:cs typeface="Arial" panose="020B0604020202020204" pitchFamily="34" charset="0"/>
              </a:rPr>
              <a:t>Paid after 30 days</a:t>
            </a:r>
            <a:r>
              <a:rPr lang="en-US" sz="1700" dirty="0" smtClean="0">
                <a:latin typeface="Arial" panose="020B0604020202020204" pitchFamily="34" charset="0"/>
                <a:cs typeface="Arial" panose="020B0604020202020204" pitchFamily="34" charset="0"/>
              </a:rPr>
              <a:t>: </a:t>
            </a:r>
            <a:r>
              <a:rPr lang="en-US" sz="1700" dirty="0">
                <a:latin typeface="Arial" panose="020B0604020202020204" pitchFamily="34" charset="0"/>
                <a:cs typeface="Arial" panose="020B0604020202020204" pitchFamily="34" charset="0"/>
              </a:rPr>
              <a:t>The performance of Eastern Cape (7 </a:t>
            </a:r>
            <a:r>
              <a:rPr lang="en-US" sz="1700" dirty="0" smtClean="0">
                <a:latin typeface="Arial" panose="020B0604020202020204" pitchFamily="34" charset="0"/>
                <a:cs typeface="Arial" panose="020B0604020202020204" pitchFamily="34" charset="0"/>
              </a:rPr>
              <a:t>902), </a:t>
            </a:r>
            <a:r>
              <a:rPr lang="en-US" sz="1700" dirty="0">
                <a:latin typeface="Arial" panose="020B0604020202020204" pitchFamily="34" charset="0"/>
                <a:cs typeface="Arial" panose="020B0604020202020204" pitchFamily="34" charset="0"/>
              </a:rPr>
              <a:t>Gauteng </a:t>
            </a:r>
            <a:r>
              <a:rPr lang="en-US" sz="1700" dirty="0" smtClean="0">
                <a:latin typeface="Arial" panose="020B0604020202020204" pitchFamily="34" charset="0"/>
                <a:cs typeface="Arial" panose="020B0604020202020204" pitchFamily="34" charset="0"/>
              </a:rPr>
              <a:t>(5 313), North West (3 467) </a:t>
            </a:r>
            <a:r>
              <a:rPr lang="en-US" sz="1700" dirty="0">
                <a:latin typeface="Arial" panose="020B0604020202020204" pitchFamily="34" charset="0"/>
                <a:cs typeface="Arial" panose="020B0604020202020204" pitchFamily="34" charset="0"/>
              </a:rPr>
              <a:t>provinces is worrisome as these </a:t>
            </a:r>
            <a:r>
              <a:rPr lang="en-US" sz="1700" dirty="0" smtClean="0">
                <a:latin typeface="Arial" panose="020B0604020202020204" pitchFamily="34" charset="0"/>
                <a:cs typeface="Arial" panose="020B0604020202020204" pitchFamily="34" charset="0"/>
              </a:rPr>
              <a:t>have </a:t>
            </a:r>
            <a:r>
              <a:rPr lang="en-US" sz="1700" dirty="0">
                <a:latin typeface="Arial" panose="020B0604020202020204" pitchFamily="34" charset="0"/>
                <a:cs typeface="Arial" panose="020B0604020202020204" pitchFamily="34" charset="0"/>
              </a:rPr>
              <a:t>contributed to the </a:t>
            </a:r>
            <a:r>
              <a:rPr lang="en-US" sz="1700" dirty="0" smtClean="0">
                <a:latin typeface="Arial" panose="020B0604020202020204" pitchFamily="34" charset="0"/>
                <a:cs typeface="Arial" panose="020B0604020202020204" pitchFamily="34" charset="0"/>
              </a:rPr>
              <a:t>21 439 </a:t>
            </a:r>
            <a:r>
              <a:rPr lang="en-US" sz="1700" dirty="0">
                <a:latin typeface="Arial" panose="020B0604020202020204" pitchFamily="34" charset="0"/>
                <a:cs typeface="Arial" panose="020B0604020202020204" pitchFamily="34" charset="0"/>
              </a:rPr>
              <a:t>invoices paid after 30 </a:t>
            </a:r>
            <a:r>
              <a:rPr lang="en-US" sz="1700" dirty="0" smtClean="0">
                <a:latin typeface="Arial" panose="020B0604020202020204" pitchFamily="34" charset="0"/>
                <a:cs typeface="Arial" panose="020B0604020202020204" pitchFamily="34" charset="0"/>
              </a:rPr>
              <a:t>days during December 2016. </a:t>
            </a:r>
          </a:p>
          <a:p>
            <a:pPr algn="just"/>
            <a:endParaRPr lang="en-US" sz="1700" dirty="0" smtClean="0">
              <a:latin typeface="Arial" panose="020B0604020202020204" pitchFamily="34" charset="0"/>
              <a:cs typeface="Arial" panose="020B0604020202020204" pitchFamily="34" charset="0"/>
            </a:endParaRPr>
          </a:p>
          <a:p>
            <a:pPr algn="just"/>
            <a:r>
              <a:rPr lang="en-US" sz="1700" b="1" dirty="0" smtClean="0">
                <a:latin typeface="Arial" panose="020B0604020202020204" pitchFamily="34" charset="0"/>
                <a:cs typeface="Arial" panose="020B0604020202020204" pitchFamily="34" charset="0"/>
              </a:rPr>
              <a:t>Older than 30 days and not paid</a:t>
            </a:r>
            <a:r>
              <a:rPr lang="en-US" sz="1700" dirty="0" smtClean="0">
                <a:latin typeface="Arial" panose="020B0604020202020204" pitchFamily="34" charset="0"/>
                <a:cs typeface="Arial" panose="020B0604020202020204" pitchFamily="34" charset="0"/>
              </a:rPr>
              <a:t>: </a:t>
            </a:r>
            <a:r>
              <a:rPr lang="en-US" sz="1700" dirty="0">
                <a:latin typeface="Arial" panose="020B0604020202020204" pitchFamily="34" charset="0"/>
                <a:cs typeface="Arial" panose="020B0604020202020204" pitchFamily="34" charset="0"/>
              </a:rPr>
              <a:t>Gauteng province </a:t>
            </a:r>
            <a:r>
              <a:rPr lang="en-US" sz="1700" dirty="0" smtClean="0">
                <a:latin typeface="Arial" panose="020B0604020202020204" pitchFamily="34" charset="0"/>
                <a:cs typeface="Arial" panose="020B0604020202020204" pitchFamily="34" charset="0"/>
              </a:rPr>
              <a:t>had 39 865 of the 65 586 invoices </a:t>
            </a:r>
            <a:r>
              <a:rPr lang="en-US" sz="1700" dirty="0">
                <a:latin typeface="Arial" panose="020B0604020202020204" pitchFamily="34" charset="0"/>
                <a:cs typeface="Arial" panose="020B0604020202020204" pitchFamily="34" charset="0"/>
              </a:rPr>
              <a:t>at provincial government with </a:t>
            </a:r>
            <a:r>
              <a:rPr lang="en-US" sz="1700" dirty="0" smtClean="0">
                <a:latin typeface="Arial" panose="020B0604020202020204" pitchFamily="34" charset="0"/>
                <a:cs typeface="Arial" panose="020B0604020202020204" pitchFamily="34" charset="0"/>
              </a:rPr>
              <a:t>R3,4 billion </a:t>
            </a:r>
            <a:r>
              <a:rPr lang="en-US" sz="1700" dirty="0">
                <a:latin typeface="Arial" panose="020B0604020202020204" pitchFamily="34" charset="0"/>
                <a:cs typeface="Arial" panose="020B0604020202020204" pitchFamily="34" charset="0"/>
              </a:rPr>
              <a:t>of the </a:t>
            </a:r>
            <a:r>
              <a:rPr lang="en-US" sz="1700" dirty="0" smtClean="0">
                <a:latin typeface="Arial" panose="020B0604020202020204" pitchFamily="34" charset="0"/>
                <a:cs typeface="Arial" panose="020B0604020202020204" pitchFamily="34" charset="0"/>
              </a:rPr>
              <a:t>R4,8 </a:t>
            </a:r>
            <a:r>
              <a:rPr lang="en-US" sz="1700" dirty="0">
                <a:latin typeface="Arial" panose="020B0604020202020204" pitchFamily="34" charset="0"/>
                <a:cs typeface="Arial" panose="020B0604020202020204" pitchFamily="34" charset="0"/>
              </a:rPr>
              <a:t>billion owed to suppliers by the same provincial government. </a:t>
            </a:r>
            <a:endParaRPr lang="en-US" sz="1700" dirty="0" smtClean="0">
              <a:latin typeface="Arial" panose="020B0604020202020204" pitchFamily="34" charset="0"/>
              <a:cs typeface="Arial" panose="020B0604020202020204" pitchFamily="34" charset="0"/>
            </a:endParaRPr>
          </a:p>
          <a:p>
            <a:pPr marL="82296" indent="0" algn="just">
              <a:buNone/>
            </a:pPr>
            <a:endParaRPr lang="en-US" sz="1700" dirty="0">
              <a:latin typeface="Arial" panose="020B0604020202020204" pitchFamily="34" charset="0"/>
              <a:cs typeface="Arial" panose="020B0604020202020204" pitchFamily="34" charset="0"/>
            </a:endParaRPr>
          </a:p>
          <a:p>
            <a:pPr algn="just"/>
            <a:r>
              <a:rPr lang="en-US" sz="1700" dirty="0" smtClean="0">
                <a:latin typeface="Arial" panose="020B0604020202020204" pitchFamily="34" charset="0"/>
                <a:cs typeface="Arial" panose="020B0604020202020204" pitchFamily="34" charset="0"/>
              </a:rPr>
              <a:t>Departments with major challenges related to non-compliance with regards to the non-payment of invoices are the provincial departments of Heath and Education.</a:t>
            </a:r>
          </a:p>
          <a:p>
            <a:pPr marL="82296" indent="0" algn="just">
              <a:buNone/>
            </a:pPr>
            <a:endParaRPr lang="en-US" sz="1700" dirty="0" smtClean="0">
              <a:latin typeface="Arial" panose="020B0604020202020204" pitchFamily="34" charset="0"/>
              <a:cs typeface="Arial" panose="020B0604020202020204" pitchFamily="34" charset="0"/>
            </a:endParaRPr>
          </a:p>
          <a:p>
            <a:pPr marL="82296" indent="0">
              <a:buNone/>
            </a:pPr>
            <a:endParaRPr lang="en-ZA" sz="1350" dirty="0">
              <a:latin typeface="Arial" panose="020B0604020202020204" pitchFamily="34" charset="0"/>
              <a:cs typeface="Arial" panose="020B0604020202020204" pitchFamily="34" charset="0"/>
            </a:endParaRPr>
          </a:p>
        </p:txBody>
      </p:sp>
      <p:sp>
        <p:nvSpPr>
          <p:cNvPr id="3" name="Slide Number Placeholder 2"/>
          <p:cNvSpPr>
            <a:spLocks noGrp="1"/>
          </p:cNvSpPr>
          <p:nvPr>
            <p:ph type="sldNum" sz="quarter" idx="4"/>
          </p:nvPr>
        </p:nvSpPr>
        <p:spPr/>
        <p:txBody>
          <a:bodyPr/>
          <a:lstStyle/>
          <a:p>
            <a:fld id="{62AAA1A3-262B-4979-8C18-306C3DA11E9E}" type="slidenum">
              <a:rPr lang="en-ZA" smtClean="0"/>
              <a:pPr/>
              <a:t>28</a:t>
            </a:fld>
            <a:endParaRPr lang="en-ZA" dirty="0"/>
          </a:p>
        </p:txBody>
      </p:sp>
      <p:pic>
        <p:nvPicPr>
          <p:cNvPr id="5" name="Picture 1" descr="image0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50861" y="5846265"/>
            <a:ext cx="1093139" cy="9308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7659519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88641"/>
            <a:ext cx="7886700" cy="1080119"/>
          </a:xfrm>
        </p:spPr>
        <p:txBody>
          <a:bodyPr>
            <a:normAutofit/>
          </a:bodyPr>
          <a:lstStyle/>
          <a:p>
            <a:r>
              <a:rPr lang="en-US" sz="2400" b="1" dirty="0">
                <a:latin typeface="Arial" panose="020B0604020202020204" pitchFamily="34" charset="0"/>
                <a:cs typeface="Arial" panose="020B0604020202020204" pitchFamily="34" charset="0"/>
              </a:rPr>
              <a:t>PROVINCIAL DEPARTMENTS:</a:t>
            </a:r>
            <a:br>
              <a:rPr lang="en-US" sz="2400" b="1" dirty="0">
                <a:latin typeface="Arial" panose="020B0604020202020204" pitchFamily="34" charset="0"/>
                <a:cs typeface="Arial" panose="020B0604020202020204" pitchFamily="34" charset="0"/>
              </a:rPr>
            </a:br>
            <a:r>
              <a:rPr lang="en-US" sz="2400" b="1" dirty="0">
                <a:latin typeface="Arial" panose="020B0604020202020204" pitchFamily="34" charset="0"/>
                <a:cs typeface="Arial" panose="020B0604020202020204" pitchFamily="34" charset="0"/>
              </a:rPr>
              <a:t>OVERALL ASSESSMENT OF PERFORMANCE</a:t>
            </a:r>
            <a:endParaRPr lang="en-ZA" sz="2400" dirty="0">
              <a:latin typeface="Arial" panose="020B0604020202020204" pitchFamily="34" charset="0"/>
              <a:cs typeface="Arial" panose="020B0604020202020204" pitchFamily="34" charset="0"/>
            </a:endParaRPr>
          </a:p>
        </p:txBody>
      </p:sp>
      <p:sp>
        <p:nvSpPr>
          <p:cNvPr id="4" name="Rectangle 3"/>
          <p:cNvSpPr>
            <a:spLocks noGrp="1" noChangeArrowheads="1"/>
          </p:cNvSpPr>
          <p:nvPr>
            <p:ph idx="1"/>
          </p:nvPr>
        </p:nvSpPr>
        <p:spPr>
          <a:xfrm>
            <a:off x="628650" y="1268760"/>
            <a:ext cx="7886700" cy="4896544"/>
          </a:xfrm>
        </p:spPr>
        <p:txBody>
          <a:bodyPr>
            <a:normAutofit/>
          </a:bodyPr>
          <a:lstStyle/>
          <a:p>
            <a:pPr algn="just"/>
            <a:endParaRPr lang="en-ZA" sz="2000" b="1" dirty="0" smtClean="0">
              <a:latin typeface="Arial" panose="020B0604020202020204" pitchFamily="34" charset="0"/>
              <a:cs typeface="Arial" panose="020B0604020202020204" pitchFamily="34" charset="0"/>
            </a:endParaRPr>
          </a:p>
          <a:p>
            <a:pPr algn="just"/>
            <a:r>
              <a:rPr lang="en-ZA" sz="2000" b="1" dirty="0" smtClean="0">
                <a:latin typeface="Arial" panose="020B0604020202020204" pitchFamily="34" charset="0"/>
                <a:cs typeface="Arial" panose="020B0604020202020204" pitchFamily="34" charset="0"/>
              </a:rPr>
              <a:t>Paid after 30 days: </a:t>
            </a:r>
            <a:r>
              <a:rPr lang="en-ZA" sz="2000" dirty="0" smtClean="0">
                <a:latin typeface="Arial" panose="020B0604020202020204" pitchFamily="34" charset="0"/>
                <a:cs typeface="Arial" panose="020B0604020202020204" pitchFamily="34" charset="0"/>
              </a:rPr>
              <a:t>In </a:t>
            </a:r>
            <a:r>
              <a:rPr lang="en-ZA" sz="2000" dirty="0">
                <a:latin typeface="Arial" panose="020B0604020202020204" pitchFamily="34" charset="0"/>
                <a:cs typeface="Arial" panose="020B0604020202020204" pitchFamily="34" charset="0"/>
              </a:rPr>
              <a:t>December 2016, </a:t>
            </a:r>
            <a:r>
              <a:rPr lang="en-ZA" sz="2000" dirty="0" smtClean="0">
                <a:latin typeface="Arial" panose="020B0604020202020204" pitchFamily="34" charset="0"/>
                <a:cs typeface="Arial" panose="020B0604020202020204" pitchFamily="34" charset="0"/>
              </a:rPr>
              <a:t>provincial departments </a:t>
            </a:r>
            <a:r>
              <a:rPr lang="en-ZA" sz="2000" dirty="0">
                <a:latin typeface="Arial" panose="020B0604020202020204" pitchFamily="34" charset="0"/>
                <a:cs typeface="Arial" panose="020B0604020202020204" pitchFamily="34" charset="0"/>
              </a:rPr>
              <a:t>of Health </a:t>
            </a:r>
            <a:r>
              <a:rPr lang="en-ZA" sz="2000" dirty="0" smtClean="0">
                <a:latin typeface="Arial" panose="020B0604020202020204" pitchFamily="34" charset="0"/>
                <a:cs typeface="Arial" panose="020B0604020202020204" pitchFamily="34" charset="0"/>
              </a:rPr>
              <a:t>across all provinces contributed </a:t>
            </a:r>
            <a:r>
              <a:rPr lang="en-ZA" sz="2000" dirty="0">
                <a:latin typeface="Arial" panose="020B0604020202020204" pitchFamily="34" charset="0"/>
                <a:cs typeface="Arial" panose="020B0604020202020204" pitchFamily="34" charset="0"/>
              </a:rPr>
              <a:t>83% towards the </a:t>
            </a:r>
            <a:r>
              <a:rPr lang="en-ZA" sz="2000" dirty="0" smtClean="0">
                <a:latin typeface="Arial" panose="020B0604020202020204" pitchFamily="34" charset="0"/>
                <a:cs typeface="Arial" panose="020B0604020202020204" pitchFamily="34" charset="0"/>
              </a:rPr>
              <a:t>transgressions. Departments of Education contributed 9% and regional Public Works contributed 3% whilst others contributed only 5% of the transgressions. </a:t>
            </a:r>
          </a:p>
          <a:p>
            <a:pPr algn="just"/>
            <a:endParaRPr lang="en-ZA" sz="2000" dirty="0">
              <a:latin typeface="Arial" panose="020B0604020202020204" pitchFamily="34" charset="0"/>
              <a:cs typeface="Arial" panose="020B0604020202020204" pitchFamily="34" charset="0"/>
            </a:endParaRPr>
          </a:p>
          <a:p>
            <a:pPr marL="82296" indent="0">
              <a:buNone/>
            </a:pPr>
            <a:endParaRPr lang="en-US" sz="1700" dirty="0" smtClean="0">
              <a:latin typeface="Arial" panose="020B0604020202020204" pitchFamily="34" charset="0"/>
              <a:cs typeface="Arial" panose="020B0604020202020204" pitchFamily="34" charset="0"/>
            </a:endParaRPr>
          </a:p>
          <a:p>
            <a:pPr algn="just"/>
            <a:r>
              <a:rPr lang="en-ZA" sz="2000" b="1" dirty="0" smtClean="0">
                <a:latin typeface="Arial" panose="020B0604020202020204" pitchFamily="34" charset="0"/>
                <a:cs typeface="Arial" panose="020B0604020202020204" pitchFamily="34" charset="0"/>
              </a:rPr>
              <a:t>Older than 30 days and not paid: </a:t>
            </a:r>
            <a:r>
              <a:rPr lang="en-ZA" sz="2000" dirty="0" smtClean="0">
                <a:latin typeface="Arial" panose="020B0604020202020204" pitchFamily="34" charset="0"/>
                <a:cs typeface="Arial" panose="020B0604020202020204" pitchFamily="34" charset="0"/>
              </a:rPr>
              <a:t>In December </a:t>
            </a:r>
            <a:r>
              <a:rPr lang="en-ZA" sz="2000" dirty="0">
                <a:latin typeface="Arial" panose="020B0604020202020204" pitchFamily="34" charset="0"/>
                <a:cs typeface="Arial" panose="020B0604020202020204" pitchFamily="34" charset="0"/>
              </a:rPr>
              <a:t>2016, the </a:t>
            </a:r>
            <a:r>
              <a:rPr lang="en-ZA" sz="2000" dirty="0" smtClean="0">
                <a:latin typeface="Arial" panose="020B0604020202020204" pitchFamily="34" charset="0"/>
                <a:cs typeface="Arial" panose="020B0604020202020204" pitchFamily="34" charset="0"/>
              </a:rPr>
              <a:t>provincial departments </a:t>
            </a:r>
            <a:r>
              <a:rPr lang="en-ZA" sz="2000" dirty="0">
                <a:latin typeface="Arial" panose="020B0604020202020204" pitchFamily="34" charset="0"/>
                <a:cs typeface="Arial" panose="020B0604020202020204" pitchFamily="34" charset="0"/>
              </a:rPr>
              <a:t>of Health </a:t>
            </a:r>
            <a:r>
              <a:rPr lang="en-ZA" sz="2000" dirty="0" smtClean="0">
                <a:latin typeface="Arial" panose="020B0604020202020204" pitchFamily="34" charset="0"/>
                <a:cs typeface="Arial" panose="020B0604020202020204" pitchFamily="34" charset="0"/>
              </a:rPr>
              <a:t>across all provinces contributed </a:t>
            </a:r>
            <a:r>
              <a:rPr lang="en-ZA" sz="2000" dirty="0">
                <a:latin typeface="Arial" panose="020B0604020202020204" pitchFamily="34" charset="0"/>
                <a:cs typeface="Arial" panose="020B0604020202020204" pitchFamily="34" charset="0"/>
              </a:rPr>
              <a:t>90% of the </a:t>
            </a:r>
            <a:r>
              <a:rPr lang="en-ZA" sz="2000" dirty="0" smtClean="0">
                <a:latin typeface="Arial" panose="020B0604020202020204" pitchFamily="34" charset="0"/>
                <a:cs typeface="Arial" panose="020B0604020202020204" pitchFamily="34" charset="0"/>
              </a:rPr>
              <a:t>transgressions. Departments of Education contributed 5%, regional Public Works contributed 3%, while others contributed 1%. </a:t>
            </a:r>
            <a:endParaRPr lang="en-ZA" sz="2000" dirty="0">
              <a:latin typeface="Arial" panose="020B0604020202020204" pitchFamily="34" charset="0"/>
              <a:cs typeface="Arial" panose="020B0604020202020204" pitchFamily="34" charset="0"/>
            </a:endParaRPr>
          </a:p>
        </p:txBody>
      </p:sp>
      <p:sp>
        <p:nvSpPr>
          <p:cNvPr id="3" name="Slide Number Placeholder 2"/>
          <p:cNvSpPr>
            <a:spLocks noGrp="1"/>
          </p:cNvSpPr>
          <p:nvPr>
            <p:ph type="sldNum" sz="quarter" idx="4"/>
          </p:nvPr>
        </p:nvSpPr>
        <p:spPr/>
        <p:txBody>
          <a:bodyPr/>
          <a:lstStyle/>
          <a:p>
            <a:fld id="{62AAA1A3-262B-4979-8C18-306C3DA11E9E}" type="slidenum">
              <a:rPr lang="en-ZA" smtClean="0"/>
              <a:pPr/>
              <a:t>29</a:t>
            </a:fld>
            <a:endParaRPr lang="en-ZA" dirty="0"/>
          </a:p>
        </p:txBody>
      </p:sp>
      <p:pic>
        <p:nvPicPr>
          <p:cNvPr id="5" name="Picture 1" descr="image0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50861" y="5846265"/>
            <a:ext cx="1093139" cy="9308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5390427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179941"/>
            <a:ext cx="8712968" cy="656771"/>
          </a:xfrm>
        </p:spPr>
        <p:txBody>
          <a:bodyPr>
            <a:normAutofit/>
          </a:bodyPr>
          <a:lstStyle/>
          <a:p>
            <a:pPr algn="ctr"/>
            <a:r>
              <a:rPr lang="en-US" sz="2700" b="1" dirty="0">
                <a:latin typeface="Arial" panose="020B0604020202020204" pitchFamily="34" charset="0"/>
                <a:cs typeface="Arial" panose="020B0604020202020204" pitchFamily="34" charset="0"/>
              </a:rPr>
              <a:t>BACKGROUND</a:t>
            </a:r>
            <a:endParaRPr lang="en-ZA" sz="2700" b="1" dirty="0">
              <a:latin typeface="Arial" panose="020B0604020202020204" pitchFamily="34" charset="0"/>
              <a:cs typeface="Arial" panose="020B0604020202020204" pitchFamily="34" charset="0"/>
            </a:endParaRPr>
          </a:p>
        </p:txBody>
      </p:sp>
      <p:sp>
        <p:nvSpPr>
          <p:cNvPr id="4" name="Rectangle 3"/>
          <p:cNvSpPr>
            <a:spLocks noGrp="1" noChangeArrowheads="1"/>
          </p:cNvSpPr>
          <p:nvPr>
            <p:ph idx="1"/>
          </p:nvPr>
        </p:nvSpPr>
        <p:spPr>
          <a:xfrm>
            <a:off x="664654" y="649833"/>
            <a:ext cx="7886700" cy="5544616"/>
          </a:xfrm>
        </p:spPr>
        <p:txBody>
          <a:bodyPr>
            <a:normAutofit fontScale="25000" lnSpcReduction="20000"/>
          </a:bodyPr>
          <a:lstStyle/>
          <a:p>
            <a:pPr algn="just">
              <a:lnSpc>
                <a:spcPct val="200000"/>
              </a:lnSpc>
              <a:spcBef>
                <a:spcPts val="0"/>
              </a:spcBef>
            </a:pPr>
            <a:r>
              <a:rPr lang="en-ZA" sz="7200" b="1" dirty="0">
                <a:latin typeface="Arial" panose="020B0604020202020204" pitchFamily="34" charset="0"/>
                <a:cs typeface="Arial" panose="020B0604020202020204" pitchFamily="34" charset="0"/>
              </a:rPr>
              <a:t>Section 38(1)(f) of the PFMA</a:t>
            </a:r>
            <a:r>
              <a:rPr lang="en-ZA" sz="7200" dirty="0">
                <a:latin typeface="Arial" panose="020B0604020202020204" pitchFamily="34" charset="0"/>
                <a:cs typeface="Arial" panose="020B0604020202020204" pitchFamily="34" charset="0"/>
              </a:rPr>
              <a:t> - “Accounting Officers are required to settle all contractual obligations and pay all money owing, including </a:t>
            </a:r>
            <a:r>
              <a:rPr lang="en-ZA" sz="7200" dirty="0" smtClean="0">
                <a:latin typeface="Arial" panose="020B0604020202020204" pitchFamily="34" charset="0"/>
                <a:cs typeface="Arial" panose="020B0604020202020204" pitchFamily="34" charset="0"/>
              </a:rPr>
              <a:t>inter-governmental </a:t>
            </a:r>
            <a:r>
              <a:rPr lang="en-ZA" sz="7200" dirty="0">
                <a:latin typeface="Arial" panose="020B0604020202020204" pitchFamily="34" charset="0"/>
                <a:cs typeface="Arial" panose="020B0604020202020204" pitchFamily="34" charset="0"/>
              </a:rPr>
              <a:t>claims, within the prescribed or agreed period</a:t>
            </a:r>
            <a:r>
              <a:rPr lang="en-ZA" sz="7200" dirty="0" smtClean="0">
                <a:latin typeface="Arial" panose="020B0604020202020204" pitchFamily="34" charset="0"/>
                <a:cs typeface="Arial" panose="020B0604020202020204" pitchFamily="34" charset="0"/>
              </a:rPr>
              <a:t>”.</a:t>
            </a:r>
            <a:endParaRPr lang="en-ZA" sz="7200" dirty="0">
              <a:latin typeface="Arial" panose="020B0604020202020204" pitchFamily="34" charset="0"/>
              <a:cs typeface="Arial" panose="020B0604020202020204" pitchFamily="34" charset="0"/>
            </a:endParaRPr>
          </a:p>
          <a:p>
            <a:pPr algn="just">
              <a:lnSpc>
                <a:spcPct val="200000"/>
              </a:lnSpc>
              <a:spcBef>
                <a:spcPts val="0"/>
              </a:spcBef>
            </a:pPr>
            <a:r>
              <a:rPr lang="en-ZA" sz="7200" b="1" dirty="0">
                <a:latin typeface="Arial" panose="020B0604020202020204" pitchFamily="34" charset="0"/>
                <a:cs typeface="Arial" panose="020B0604020202020204" pitchFamily="34" charset="0"/>
              </a:rPr>
              <a:t>Treasury Regulation 8.2.3 </a:t>
            </a:r>
            <a:r>
              <a:rPr lang="en-ZA" sz="7200" dirty="0">
                <a:latin typeface="Arial" panose="020B0604020202020204" pitchFamily="34" charset="0"/>
                <a:cs typeface="Arial" panose="020B0604020202020204" pitchFamily="34" charset="0"/>
              </a:rPr>
              <a:t>– prescribe the period for settlement of contractual obligation and other payment as 30 days from receipt of an invoice. </a:t>
            </a:r>
          </a:p>
          <a:p>
            <a:pPr algn="just">
              <a:lnSpc>
                <a:spcPct val="200000"/>
              </a:lnSpc>
              <a:spcBef>
                <a:spcPts val="0"/>
              </a:spcBef>
            </a:pPr>
            <a:r>
              <a:rPr lang="en-ZA" sz="7200" b="1" dirty="0">
                <a:latin typeface="Arial" panose="020B0604020202020204" pitchFamily="34" charset="0"/>
                <a:cs typeface="Arial" panose="020B0604020202020204" pitchFamily="34" charset="0"/>
              </a:rPr>
              <a:t>Instruction Note No. 34 </a:t>
            </a:r>
            <a:r>
              <a:rPr lang="en-ZA" sz="7200" dirty="0">
                <a:latin typeface="Arial" panose="020B0604020202020204" pitchFamily="34" charset="0"/>
                <a:cs typeface="Arial" panose="020B0604020202020204" pitchFamily="34" charset="0"/>
              </a:rPr>
              <a:t>– requires national departments to submit exception reports on  the 7</a:t>
            </a:r>
            <a:r>
              <a:rPr lang="en-ZA" sz="7200" baseline="30000" dirty="0">
                <a:latin typeface="Arial" panose="020B0604020202020204" pitchFamily="34" charset="0"/>
                <a:cs typeface="Arial" panose="020B0604020202020204" pitchFamily="34" charset="0"/>
              </a:rPr>
              <a:t>th</a:t>
            </a:r>
            <a:r>
              <a:rPr lang="en-ZA" sz="7200" dirty="0">
                <a:latin typeface="Arial" panose="020B0604020202020204" pitchFamily="34" charset="0"/>
                <a:cs typeface="Arial" panose="020B0604020202020204" pitchFamily="34" charset="0"/>
              </a:rPr>
              <a:t> day of each month and Provincial Treasuries on the 15</a:t>
            </a:r>
            <a:r>
              <a:rPr lang="en-ZA" sz="7200" baseline="30000" dirty="0">
                <a:latin typeface="Arial" panose="020B0604020202020204" pitchFamily="34" charset="0"/>
                <a:cs typeface="Arial" panose="020B0604020202020204" pitchFamily="34" charset="0"/>
              </a:rPr>
              <a:t>th</a:t>
            </a:r>
            <a:r>
              <a:rPr lang="en-ZA" sz="7200" dirty="0">
                <a:latin typeface="Arial" panose="020B0604020202020204" pitchFamily="34" charset="0"/>
                <a:cs typeface="Arial" panose="020B0604020202020204" pitchFamily="34" charset="0"/>
              </a:rPr>
              <a:t> of each month to National Treasury.</a:t>
            </a:r>
          </a:p>
          <a:p>
            <a:pPr algn="just">
              <a:lnSpc>
                <a:spcPct val="200000"/>
              </a:lnSpc>
              <a:spcBef>
                <a:spcPts val="0"/>
              </a:spcBef>
            </a:pPr>
            <a:r>
              <a:rPr lang="en-ZA" sz="7200" dirty="0" smtClean="0">
                <a:latin typeface="Arial" panose="020B0604020202020204" pitchFamily="34" charset="0"/>
                <a:cs typeface="Arial" panose="020B0604020202020204" pitchFamily="34" charset="0"/>
              </a:rPr>
              <a:t>Furthermore, a series of legislative frameworks and Cabinet directives have been issued to enforce the payment of suppliers.  </a:t>
            </a:r>
            <a:endParaRPr lang="en-ZA" sz="7200" dirty="0">
              <a:latin typeface="Arial" panose="020B0604020202020204" pitchFamily="34" charset="0"/>
              <a:cs typeface="Arial" panose="020B0604020202020204" pitchFamily="34" charset="0"/>
            </a:endParaRPr>
          </a:p>
          <a:p>
            <a:pPr algn="just">
              <a:lnSpc>
                <a:spcPct val="200000"/>
              </a:lnSpc>
              <a:spcBef>
                <a:spcPts val="0"/>
              </a:spcBef>
              <a:buFont typeface="Wingdings" pitchFamily="2" charset="2"/>
              <a:buChar char="q"/>
            </a:pPr>
            <a:endParaRPr lang="en-ZA" dirty="0" smtClean="0"/>
          </a:p>
          <a:p>
            <a:pPr algn="just">
              <a:lnSpc>
                <a:spcPct val="200000"/>
              </a:lnSpc>
              <a:spcAft>
                <a:spcPts val="900"/>
              </a:spcAft>
              <a:buFont typeface="Wingdings" pitchFamily="2" charset="2"/>
              <a:buChar char="§"/>
            </a:pPr>
            <a:endParaRPr lang="en-ZA" dirty="0" smtClean="0"/>
          </a:p>
          <a:p>
            <a:pPr algn="just">
              <a:lnSpc>
                <a:spcPct val="200000"/>
              </a:lnSpc>
              <a:spcAft>
                <a:spcPts val="900"/>
              </a:spcAft>
              <a:buNone/>
            </a:pPr>
            <a:endParaRPr lang="en-ZA" dirty="0" smtClean="0"/>
          </a:p>
          <a:p>
            <a:pPr algn="just">
              <a:lnSpc>
                <a:spcPct val="200000"/>
              </a:lnSpc>
              <a:spcAft>
                <a:spcPts val="900"/>
              </a:spcAft>
            </a:pPr>
            <a:endParaRPr lang="en-ZA" dirty="0" smtClean="0"/>
          </a:p>
        </p:txBody>
      </p:sp>
      <p:sp>
        <p:nvSpPr>
          <p:cNvPr id="3" name="Slide Number Placeholder 2"/>
          <p:cNvSpPr>
            <a:spLocks noGrp="1"/>
          </p:cNvSpPr>
          <p:nvPr>
            <p:ph type="sldNum" sz="quarter" idx="4"/>
          </p:nvPr>
        </p:nvSpPr>
        <p:spPr/>
        <p:txBody>
          <a:bodyPr/>
          <a:lstStyle/>
          <a:p>
            <a:fld id="{62AAA1A3-262B-4979-8C18-306C3DA11E9E}" type="slidenum">
              <a:rPr lang="en-ZA" smtClean="0"/>
              <a:pPr/>
              <a:t>3</a:t>
            </a:fld>
            <a:endParaRPr lang="en-ZA" dirty="0"/>
          </a:p>
        </p:txBody>
      </p:sp>
      <p:pic>
        <p:nvPicPr>
          <p:cNvPr id="5" name="Picture 1" descr="image0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50861" y="5846265"/>
            <a:ext cx="1093139" cy="9308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3710418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88640"/>
            <a:ext cx="7886700" cy="1080120"/>
          </a:xfrm>
        </p:spPr>
        <p:txBody>
          <a:bodyPr>
            <a:normAutofit/>
          </a:bodyPr>
          <a:lstStyle/>
          <a:p>
            <a:r>
              <a:rPr lang="en-ZA" sz="2400" b="1" dirty="0">
                <a:latin typeface="Arial" panose="020B0604020202020204" pitchFamily="34" charset="0"/>
                <a:cs typeface="Arial" panose="020B0604020202020204" pitchFamily="34" charset="0"/>
              </a:rPr>
              <a:t>IMPACT OF NON-PAYMENT OF SMALL BUSINESS</a:t>
            </a:r>
            <a:endParaRPr lang="en-ZA" sz="2400" dirty="0">
              <a:latin typeface="Arial" panose="020B0604020202020204" pitchFamily="34" charset="0"/>
              <a:cs typeface="Arial" panose="020B0604020202020204" pitchFamily="34" charset="0"/>
            </a:endParaRPr>
          </a:p>
        </p:txBody>
      </p:sp>
      <p:sp>
        <p:nvSpPr>
          <p:cNvPr id="4" name="Rectangle 3"/>
          <p:cNvSpPr>
            <a:spLocks noGrp="1" noChangeArrowheads="1"/>
          </p:cNvSpPr>
          <p:nvPr>
            <p:ph idx="1"/>
          </p:nvPr>
        </p:nvSpPr>
        <p:spPr>
          <a:xfrm>
            <a:off x="628650" y="1268760"/>
            <a:ext cx="7886700" cy="4221213"/>
          </a:xfrm>
        </p:spPr>
        <p:txBody>
          <a:bodyPr>
            <a:normAutofit/>
          </a:bodyPr>
          <a:lstStyle/>
          <a:p>
            <a:pPr lvl="0">
              <a:lnSpc>
                <a:spcPct val="150000"/>
              </a:lnSpc>
            </a:pPr>
            <a:r>
              <a:rPr lang="en-ZA" sz="1700" dirty="0">
                <a:latin typeface="Arial" panose="020B0604020202020204" pitchFamily="34" charset="0"/>
                <a:cs typeface="Arial" panose="020B0604020202020204" pitchFamily="34" charset="0"/>
              </a:rPr>
              <a:t>Cash flow positions of SMME’s </a:t>
            </a:r>
            <a:r>
              <a:rPr lang="en-ZA" sz="1700" dirty="0" smtClean="0">
                <a:latin typeface="Arial" panose="020B0604020202020204" pitchFamily="34" charset="0"/>
                <a:cs typeface="Arial" panose="020B0604020202020204" pitchFamily="34" charset="0"/>
              </a:rPr>
              <a:t>is severely compromised</a:t>
            </a:r>
            <a:r>
              <a:rPr lang="en-ZA" sz="1700" dirty="0">
                <a:latin typeface="Arial" panose="020B0604020202020204" pitchFamily="34" charset="0"/>
                <a:cs typeface="Arial" panose="020B0604020202020204" pitchFamily="34" charset="0"/>
              </a:rPr>
              <a:t>.</a:t>
            </a:r>
          </a:p>
          <a:p>
            <a:pPr lvl="0">
              <a:lnSpc>
                <a:spcPct val="150000"/>
              </a:lnSpc>
            </a:pPr>
            <a:r>
              <a:rPr lang="en-ZA" sz="1700" dirty="0">
                <a:latin typeface="Arial" panose="020B0604020202020204" pitchFamily="34" charset="0"/>
                <a:cs typeface="Arial" panose="020B0604020202020204" pitchFamily="34" charset="0"/>
              </a:rPr>
              <a:t>Suppliers forced to borrow money to meet contractual </a:t>
            </a:r>
            <a:r>
              <a:rPr lang="en-ZA" sz="1700" dirty="0" smtClean="0">
                <a:latin typeface="Arial" panose="020B0604020202020204" pitchFamily="34" charset="0"/>
                <a:cs typeface="Arial" panose="020B0604020202020204" pitchFamily="34" charset="0"/>
              </a:rPr>
              <a:t>obligations. This comes with a baggage of having to pay interest.</a:t>
            </a:r>
            <a:endParaRPr lang="en-ZA" sz="1700" dirty="0">
              <a:latin typeface="Arial" panose="020B0604020202020204" pitchFamily="34" charset="0"/>
              <a:cs typeface="Arial" panose="020B0604020202020204" pitchFamily="34" charset="0"/>
            </a:endParaRPr>
          </a:p>
          <a:p>
            <a:pPr lvl="0">
              <a:lnSpc>
                <a:spcPct val="150000"/>
              </a:lnSpc>
            </a:pPr>
            <a:r>
              <a:rPr lang="en-ZA" sz="1700" dirty="0">
                <a:latin typeface="Arial" panose="020B0604020202020204" pitchFamily="34" charset="0"/>
                <a:cs typeface="Arial" panose="020B0604020202020204" pitchFamily="34" charset="0"/>
              </a:rPr>
              <a:t>Retrenchments &amp; forced closures due to constrained cash flow positions;</a:t>
            </a:r>
          </a:p>
          <a:p>
            <a:pPr lvl="0">
              <a:lnSpc>
                <a:spcPct val="150000"/>
              </a:lnSpc>
            </a:pPr>
            <a:r>
              <a:rPr lang="en-US" sz="1700" dirty="0">
                <a:latin typeface="Arial" panose="020B0604020202020204" pitchFamily="34" charset="0"/>
                <a:cs typeface="Arial" panose="020B0604020202020204" pitchFamily="34" charset="0"/>
              </a:rPr>
              <a:t>Counter productive towards the government mandate to create sustainable jobs and promote </a:t>
            </a:r>
            <a:r>
              <a:rPr lang="en-US" sz="1700" dirty="0" smtClean="0">
                <a:latin typeface="Arial" panose="020B0604020202020204" pitchFamily="34" charset="0"/>
                <a:cs typeface="Arial" panose="020B0604020202020204" pitchFamily="34" charset="0"/>
              </a:rPr>
              <a:t>SMMEs</a:t>
            </a:r>
          </a:p>
          <a:p>
            <a:pPr lvl="0">
              <a:lnSpc>
                <a:spcPct val="150000"/>
              </a:lnSpc>
            </a:pPr>
            <a:r>
              <a:rPr lang="en-US" sz="1700" dirty="0" smtClean="0">
                <a:latin typeface="Arial" panose="020B0604020202020204" pitchFamily="34" charset="0"/>
                <a:cs typeface="Arial" panose="020B0604020202020204" pitchFamily="34" charset="0"/>
              </a:rPr>
              <a:t>Service delivery is compromised </a:t>
            </a:r>
            <a:endParaRPr lang="en-ZA" sz="1700" dirty="0">
              <a:latin typeface="Arial" panose="020B0604020202020204" pitchFamily="34" charset="0"/>
              <a:cs typeface="Arial" panose="020B0604020202020204" pitchFamily="34" charset="0"/>
            </a:endParaRPr>
          </a:p>
          <a:p>
            <a:pPr lvl="0">
              <a:lnSpc>
                <a:spcPct val="150000"/>
              </a:lnSpc>
            </a:pPr>
            <a:r>
              <a:rPr lang="en-ZA" sz="1700" dirty="0" smtClean="0">
                <a:latin typeface="Arial" panose="020B0604020202020204" pitchFamily="34" charset="0"/>
                <a:cs typeface="Arial" panose="020B0604020202020204" pitchFamily="34" charset="0"/>
              </a:rPr>
              <a:t>Reputational </a:t>
            </a:r>
            <a:r>
              <a:rPr lang="en-ZA" sz="1700" dirty="0">
                <a:latin typeface="Arial" panose="020B0604020202020204" pitchFamily="34" charset="0"/>
                <a:cs typeface="Arial" panose="020B0604020202020204" pitchFamily="34" charset="0"/>
              </a:rPr>
              <a:t>risk to </a:t>
            </a:r>
            <a:r>
              <a:rPr lang="en-ZA" sz="1700" dirty="0" smtClean="0">
                <a:latin typeface="Arial" panose="020B0604020202020204" pitchFamily="34" charset="0"/>
                <a:cs typeface="Arial" panose="020B0604020202020204" pitchFamily="34" charset="0"/>
              </a:rPr>
              <a:t>government</a:t>
            </a:r>
            <a:r>
              <a:rPr lang="en-ZA" sz="1700" dirty="0">
                <a:latin typeface="Arial" panose="020B0604020202020204" pitchFamily="34" charset="0"/>
                <a:cs typeface="Arial" panose="020B0604020202020204" pitchFamily="34" charset="0"/>
              </a:rPr>
              <a:t> </a:t>
            </a:r>
            <a:r>
              <a:rPr lang="en-ZA" sz="1700" dirty="0" smtClean="0">
                <a:latin typeface="Arial" panose="020B0604020202020204" pitchFamily="34" charset="0"/>
                <a:cs typeface="Arial" panose="020B0604020202020204" pitchFamily="34" charset="0"/>
              </a:rPr>
              <a:t>- worsens </a:t>
            </a:r>
            <a:r>
              <a:rPr lang="en-ZA" sz="1700" dirty="0">
                <a:latin typeface="Arial" panose="020B0604020202020204" pitchFamily="34" charset="0"/>
                <a:cs typeface="Arial" panose="020B0604020202020204" pitchFamily="34" charset="0"/>
              </a:rPr>
              <a:t>the perception of corruption in the Public Service and government.</a:t>
            </a:r>
          </a:p>
          <a:p>
            <a:pPr marL="0" indent="0">
              <a:lnSpc>
                <a:spcPct val="150000"/>
              </a:lnSpc>
              <a:buNone/>
            </a:pPr>
            <a:endParaRPr lang="en-ZA" sz="1700" dirty="0">
              <a:latin typeface="Arial" panose="020B0604020202020204" pitchFamily="34" charset="0"/>
              <a:cs typeface="Arial" panose="020B0604020202020204" pitchFamily="34" charset="0"/>
            </a:endParaRPr>
          </a:p>
        </p:txBody>
      </p:sp>
      <p:sp>
        <p:nvSpPr>
          <p:cNvPr id="3" name="Slide Number Placeholder 2"/>
          <p:cNvSpPr>
            <a:spLocks noGrp="1"/>
          </p:cNvSpPr>
          <p:nvPr>
            <p:ph type="sldNum" sz="quarter" idx="4"/>
          </p:nvPr>
        </p:nvSpPr>
        <p:spPr/>
        <p:txBody>
          <a:bodyPr/>
          <a:lstStyle/>
          <a:p>
            <a:fld id="{62AAA1A3-262B-4979-8C18-306C3DA11E9E}" type="slidenum">
              <a:rPr lang="en-ZA" smtClean="0"/>
              <a:pPr/>
              <a:t>30</a:t>
            </a:fld>
            <a:endParaRPr lang="en-ZA" dirty="0"/>
          </a:p>
        </p:txBody>
      </p:sp>
      <p:pic>
        <p:nvPicPr>
          <p:cNvPr id="5" name="Picture 1" descr="image0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50861" y="5846265"/>
            <a:ext cx="1093139" cy="9308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9242502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44625"/>
            <a:ext cx="7886700" cy="576063"/>
          </a:xfrm>
        </p:spPr>
        <p:txBody>
          <a:bodyPr>
            <a:normAutofit/>
          </a:bodyPr>
          <a:lstStyle/>
          <a:p>
            <a:r>
              <a:rPr lang="en-US" sz="2400" b="1" dirty="0">
                <a:latin typeface="Arial" panose="020B0604020202020204" pitchFamily="34" charset="0"/>
                <a:cs typeface="Arial" panose="020B0604020202020204" pitchFamily="34" charset="0"/>
              </a:rPr>
              <a:t>THE SPECIAL UNIT IN DPME</a:t>
            </a:r>
            <a:endParaRPr lang="en-ZA" sz="2400" dirty="0">
              <a:latin typeface="Arial" panose="020B0604020202020204" pitchFamily="34" charset="0"/>
              <a:cs typeface="Arial" panose="020B0604020202020204" pitchFamily="34" charset="0"/>
            </a:endParaRPr>
          </a:p>
        </p:txBody>
      </p:sp>
      <p:sp>
        <p:nvSpPr>
          <p:cNvPr id="4" name="Rectangle 3"/>
          <p:cNvSpPr>
            <a:spLocks noGrp="1" noChangeArrowheads="1"/>
          </p:cNvSpPr>
          <p:nvPr>
            <p:ph idx="1"/>
          </p:nvPr>
        </p:nvSpPr>
        <p:spPr>
          <a:xfrm>
            <a:off x="628650" y="764704"/>
            <a:ext cx="7886700" cy="5616624"/>
          </a:xfrm>
        </p:spPr>
        <p:txBody>
          <a:bodyPr>
            <a:noAutofit/>
          </a:bodyPr>
          <a:lstStyle/>
          <a:p>
            <a:pPr algn="just"/>
            <a:r>
              <a:rPr lang="en-US" sz="1600" dirty="0" smtClean="0">
                <a:latin typeface="Arial" panose="020B0604020202020204" pitchFamily="34" charset="0"/>
                <a:cs typeface="Arial" panose="020B0604020202020204" pitchFamily="34" charset="0"/>
              </a:rPr>
              <a:t>In 2015, the Portfolio Committee (PC) of Public Service and Administration as well as Monitoring and Evaluation, supported by the Public Service Commission and the DPME held a public hearing with suppliers on non-payment of invoices. </a:t>
            </a:r>
          </a:p>
          <a:p>
            <a:pPr marL="82296" indent="0" algn="just">
              <a:buNone/>
            </a:pPr>
            <a:endParaRPr lang="en-US" sz="1600" dirty="0" smtClean="0">
              <a:latin typeface="Arial" panose="020B0604020202020204" pitchFamily="34" charset="0"/>
              <a:cs typeface="Arial" panose="020B0604020202020204" pitchFamily="34" charset="0"/>
            </a:endParaRPr>
          </a:p>
          <a:p>
            <a:pPr algn="just"/>
            <a:r>
              <a:rPr lang="en-US" sz="1600" dirty="0" smtClean="0">
                <a:latin typeface="Arial" panose="020B0604020202020204" pitchFamily="34" charset="0"/>
                <a:cs typeface="Arial" panose="020B0604020202020204" pitchFamily="34" charset="0"/>
              </a:rPr>
              <a:t>The </a:t>
            </a:r>
            <a:r>
              <a:rPr lang="en-US" sz="1600" dirty="0">
                <a:latin typeface="Arial" panose="020B0604020202020204" pitchFamily="34" charset="0"/>
                <a:cs typeface="Arial" panose="020B0604020202020204" pitchFamily="34" charset="0"/>
              </a:rPr>
              <a:t>DPME 30 days payment Unit was </a:t>
            </a:r>
            <a:r>
              <a:rPr lang="en-US" sz="1600" dirty="0" smtClean="0">
                <a:latin typeface="Arial" panose="020B0604020202020204" pitchFamily="34" charset="0"/>
                <a:cs typeface="Arial" panose="020B0604020202020204" pitchFamily="34" charset="0"/>
              </a:rPr>
              <a:t>further tasked to assist in resolving cases of non-payment to suppliers as reported to the PC. </a:t>
            </a:r>
          </a:p>
          <a:p>
            <a:pPr marL="82296" indent="0" algn="just">
              <a:buNone/>
            </a:pPr>
            <a:endParaRPr lang="en-ZA" sz="1600" dirty="0" smtClean="0">
              <a:latin typeface="Arial" panose="020B0604020202020204" pitchFamily="34" charset="0"/>
              <a:cs typeface="Arial" panose="020B0604020202020204" pitchFamily="34" charset="0"/>
            </a:endParaRPr>
          </a:p>
          <a:p>
            <a:pPr algn="just"/>
            <a:r>
              <a:rPr lang="en-ZA" sz="1600" dirty="0" smtClean="0">
                <a:latin typeface="Arial" panose="020B0604020202020204" pitchFamily="34" charset="0"/>
                <a:cs typeface="Arial" panose="020B0604020202020204" pitchFamily="34" charset="0"/>
              </a:rPr>
              <a:t>The </a:t>
            </a:r>
            <a:r>
              <a:rPr lang="en-ZA" sz="1600" dirty="0">
                <a:latin typeface="Arial" panose="020B0604020202020204" pitchFamily="34" charset="0"/>
                <a:cs typeface="Arial" panose="020B0604020202020204" pitchFamily="34" charset="0"/>
              </a:rPr>
              <a:t>unit reports regularly to the Forum of South African Directors-General (FOSAD) on the timeous payment of invoices. The 30 days payment of invoices is also one of the impact indicators of the  Outcome </a:t>
            </a:r>
            <a:r>
              <a:rPr lang="en-ZA" sz="1600" dirty="0" smtClean="0">
                <a:latin typeface="Arial" panose="020B0604020202020204" pitchFamily="34" charset="0"/>
                <a:cs typeface="Arial" panose="020B0604020202020204" pitchFamily="34" charset="0"/>
              </a:rPr>
              <a:t>12 Chapter </a:t>
            </a:r>
            <a:r>
              <a:rPr lang="en-ZA" sz="1600" dirty="0">
                <a:latin typeface="Arial" panose="020B0604020202020204" pitchFamily="34" charset="0"/>
                <a:cs typeface="Arial" panose="020B0604020202020204" pitchFamily="34" charset="0"/>
              </a:rPr>
              <a:t>of the 2014-2019 MTSF. </a:t>
            </a:r>
          </a:p>
          <a:p>
            <a:pPr marL="0" indent="0" algn="just">
              <a:buNone/>
            </a:pPr>
            <a:endParaRPr lang="en-ZA" sz="1600" dirty="0">
              <a:latin typeface="Arial" panose="020B0604020202020204" pitchFamily="34" charset="0"/>
              <a:cs typeface="Arial" panose="020B0604020202020204" pitchFamily="34" charset="0"/>
            </a:endParaRPr>
          </a:p>
          <a:p>
            <a:pPr algn="just"/>
            <a:r>
              <a:rPr lang="en-ZA" sz="1600" dirty="0">
                <a:latin typeface="Arial" panose="020B0604020202020204" pitchFamily="34" charset="0"/>
                <a:cs typeface="Arial" panose="020B0604020202020204" pitchFamily="34" charset="0"/>
              </a:rPr>
              <a:t>The unit </a:t>
            </a:r>
            <a:r>
              <a:rPr lang="en-ZA" sz="1600" dirty="0" smtClean="0">
                <a:latin typeface="Arial" panose="020B0604020202020204" pitchFamily="34" charset="0"/>
                <a:cs typeface="Arial" panose="020B0604020202020204" pitchFamily="34" charset="0"/>
              </a:rPr>
              <a:t>monitors the performance of departments and therefore engages </a:t>
            </a:r>
            <a:r>
              <a:rPr lang="en-ZA" sz="1600" dirty="0">
                <a:latin typeface="Arial" panose="020B0604020202020204" pitchFamily="34" charset="0"/>
                <a:cs typeface="Arial" panose="020B0604020202020204" pitchFamily="34" charset="0"/>
              </a:rPr>
              <a:t>with CFOs and PAGs regularly and in </a:t>
            </a:r>
            <a:r>
              <a:rPr lang="en-ZA" sz="1600" dirty="0" smtClean="0">
                <a:latin typeface="Arial" panose="020B0604020202020204" pitchFamily="34" charset="0"/>
                <a:cs typeface="Arial" panose="020B0604020202020204" pitchFamily="34" charset="0"/>
              </a:rPr>
              <a:t>particular, alerts them of poor performance.</a:t>
            </a:r>
          </a:p>
          <a:p>
            <a:pPr marL="82296" indent="0" algn="just">
              <a:buNone/>
            </a:pPr>
            <a:endParaRPr lang="en-ZA" sz="1600" dirty="0" smtClean="0">
              <a:latin typeface="Arial" panose="020B0604020202020204" pitchFamily="34" charset="0"/>
              <a:cs typeface="Arial" panose="020B0604020202020204" pitchFamily="34" charset="0"/>
            </a:endParaRPr>
          </a:p>
          <a:p>
            <a:pPr algn="just"/>
            <a:r>
              <a:rPr lang="en-ZA" sz="1600" dirty="0" smtClean="0">
                <a:latin typeface="Arial" panose="020B0604020202020204" pitchFamily="34" charset="0"/>
                <a:cs typeface="Arial" panose="020B0604020202020204" pitchFamily="34" charset="0"/>
              </a:rPr>
              <a:t>Concerted effort was also made during 2016 to visit poor performing departments and provinces to investigate the root causes and provide support . Theses were the Departments of Defence, Public Works, Home Affairs, Water and Sanitation, Northern Cape, KwaZulu-Natal North West and Gauteng provinces. </a:t>
            </a:r>
          </a:p>
          <a:p>
            <a:pPr marL="0" indent="0" algn="just">
              <a:buNone/>
            </a:pPr>
            <a:endParaRPr lang="en-ZA" sz="1600" dirty="0">
              <a:latin typeface="Arial" panose="020B0604020202020204" pitchFamily="34" charset="0"/>
              <a:cs typeface="Arial" panose="020B0604020202020204" pitchFamily="34" charset="0"/>
            </a:endParaRPr>
          </a:p>
        </p:txBody>
      </p:sp>
      <p:sp>
        <p:nvSpPr>
          <p:cNvPr id="3" name="Slide Number Placeholder 2"/>
          <p:cNvSpPr>
            <a:spLocks noGrp="1"/>
          </p:cNvSpPr>
          <p:nvPr>
            <p:ph type="sldNum" sz="quarter" idx="4"/>
          </p:nvPr>
        </p:nvSpPr>
        <p:spPr/>
        <p:txBody>
          <a:bodyPr/>
          <a:lstStyle/>
          <a:p>
            <a:fld id="{62AAA1A3-262B-4979-8C18-306C3DA11E9E}" type="slidenum">
              <a:rPr lang="en-ZA" smtClean="0"/>
              <a:pPr/>
              <a:t>31</a:t>
            </a:fld>
            <a:endParaRPr lang="en-ZA" dirty="0"/>
          </a:p>
        </p:txBody>
      </p:sp>
      <p:pic>
        <p:nvPicPr>
          <p:cNvPr id="5" name="Picture 1" descr="image0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50861" y="5846265"/>
            <a:ext cx="1093139" cy="9308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7860950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88641"/>
            <a:ext cx="7886700" cy="576063"/>
          </a:xfrm>
        </p:spPr>
        <p:txBody>
          <a:bodyPr>
            <a:normAutofit/>
          </a:bodyPr>
          <a:lstStyle/>
          <a:p>
            <a:r>
              <a:rPr lang="en-US" sz="2400" b="1" dirty="0">
                <a:latin typeface="Arial" panose="020B0604020202020204" pitchFamily="34" charset="0"/>
                <a:cs typeface="Arial" panose="020B0604020202020204" pitchFamily="34" charset="0"/>
              </a:rPr>
              <a:t>THE SPECIAL UNIT IN DPME</a:t>
            </a:r>
            <a:endParaRPr lang="en-ZA" sz="2400" dirty="0">
              <a:latin typeface="Arial" panose="020B0604020202020204" pitchFamily="34" charset="0"/>
              <a:cs typeface="Arial" panose="020B0604020202020204" pitchFamily="34" charset="0"/>
            </a:endParaRPr>
          </a:p>
        </p:txBody>
      </p:sp>
      <p:sp>
        <p:nvSpPr>
          <p:cNvPr id="4" name="Rectangle 3"/>
          <p:cNvSpPr>
            <a:spLocks noGrp="1" noChangeArrowheads="1"/>
          </p:cNvSpPr>
          <p:nvPr>
            <p:ph idx="1"/>
          </p:nvPr>
        </p:nvSpPr>
        <p:spPr>
          <a:xfrm>
            <a:off x="628650" y="764704"/>
            <a:ext cx="7886700" cy="5616624"/>
          </a:xfrm>
        </p:spPr>
        <p:txBody>
          <a:bodyPr>
            <a:noAutofit/>
          </a:bodyPr>
          <a:lstStyle/>
          <a:p>
            <a:pPr algn="just"/>
            <a:r>
              <a:rPr lang="en-US" sz="1600" dirty="0" smtClean="0">
                <a:latin typeface="Arial" panose="020B0604020202020204" pitchFamily="34" charset="0"/>
                <a:cs typeface="Arial" panose="020B0604020202020204" pitchFamily="34" charset="0"/>
              </a:rPr>
              <a:t>The </a:t>
            </a:r>
            <a:r>
              <a:rPr lang="en-US" sz="1600" dirty="0">
                <a:latin typeface="Arial" panose="020B0604020202020204" pitchFamily="34" charset="0"/>
                <a:cs typeface="Arial" panose="020B0604020202020204" pitchFamily="34" charset="0"/>
              </a:rPr>
              <a:t>unit </a:t>
            </a:r>
            <a:r>
              <a:rPr lang="en-US" sz="1600" dirty="0" smtClean="0">
                <a:latin typeface="Arial" panose="020B0604020202020204" pitchFamily="34" charset="0"/>
                <a:cs typeface="Arial" panose="020B0604020202020204" pitchFamily="34" charset="0"/>
              </a:rPr>
              <a:t>also assist </a:t>
            </a:r>
            <a:r>
              <a:rPr lang="en-US" sz="1600" dirty="0">
                <a:latin typeface="Arial" panose="020B0604020202020204" pitchFamily="34" charset="0"/>
                <a:cs typeface="Arial" panose="020B0604020202020204" pitchFamily="34" charset="0"/>
              </a:rPr>
              <a:t>service providers whose invoices have not been paid by </a:t>
            </a:r>
            <a:r>
              <a:rPr lang="en-US" sz="1600" dirty="0" smtClean="0">
                <a:latin typeface="Arial" panose="020B0604020202020204" pitchFamily="34" charset="0"/>
                <a:cs typeface="Arial" panose="020B0604020202020204" pitchFamily="34" charset="0"/>
              </a:rPr>
              <a:t>government. </a:t>
            </a:r>
            <a:r>
              <a:rPr lang="en-US" sz="1600" dirty="0">
                <a:latin typeface="Arial" panose="020B0604020202020204" pitchFamily="34" charset="0"/>
                <a:cs typeface="Arial" panose="020B0604020202020204" pitchFamily="34" charset="0"/>
              </a:rPr>
              <a:t>In this regard, cases are </a:t>
            </a:r>
            <a:r>
              <a:rPr lang="en-US" sz="1600" dirty="0" smtClean="0">
                <a:latin typeface="Arial" panose="020B0604020202020204" pitchFamily="34" charset="0"/>
                <a:cs typeface="Arial" panose="020B0604020202020204" pitchFamily="34" charset="0"/>
              </a:rPr>
              <a:t>lodged, </a:t>
            </a:r>
            <a:r>
              <a:rPr lang="en-US" sz="1600" dirty="0">
                <a:latin typeface="Arial" panose="020B0604020202020204" pitchFamily="34" charset="0"/>
                <a:cs typeface="Arial" panose="020B0604020202020204" pitchFamily="34" charset="0"/>
              </a:rPr>
              <a:t>investigations are conducted and payment to the service provider is facilitated where invoices are proven to be legitimate. </a:t>
            </a:r>
            <a:endParaRPr lang="en-US" sz="1600" dirty="0" smtClean="0">
              <a:latin typeface="Arial" panose="020B0604020202020204" pitchFamily="34" charset="0"/>
              <a:cs typeface="Arial" panose="020B0604020202020204" pitchFamily="34" charset="0"/>
            </a:endParaRPr>
          </a:p>
          <a:p>
            <a:pPr marL="82296" indent="0" algn="just">
              <a:buNone/>
            </a:pPr>
            <a:endParaRPr lang="en-US" sz="1600" dirty="0" smtClean="0">
              <a:latin typeface="Arial" panose="020B0604020202020204" pitchFamily="34" charset="0"/>
              <a:cs typeface="Arial" panose="020B0604020202020204" pitchFamily="34" charset="0"/>
            </a:endParaRPr>
          </a:p>
          <a:p>
            <a:pPr algn="just"/>
            <a:r>
              <a:rPr lang="en-US" sz="1600" dirty="0">
                <a:latin typeface="Arial" panose="020B0604020202020204" pitchFamily="34" charset="0"/>
                <a:cs typeface="Arial" panose="020B0604020202020204" pitchFamily="34" charset="0"/>
              </a:rPr>
              <a:t>To date, a total of 190 cases have been </a:t>
            </a:r>
            <a:r>
              <a:rPr lang="en-US" sz="1600" dirty="0" smtClean="0">
                <a:latin typeface="Arial" panose="020B0604020202020204" pitchFamily="34" charset="0"/>
                <a:cs typeface="Arial" panose="020B0604020202020204" pitchFamily="34" charset="0"/>
              </a:rPr>
              <a:t>lodged, </a:t>
            </a:r>
            <a:r>
              <a:rPr lang="en-US" sz="1600" dirty="0">
                <a:latin typeface="Arial" panose="020B0604020202020204" pitchFamily="34" charset="0"/>
                <a:cs typeface="Arial" panose="020B0604020202020204" pitchFamily="34" charset="0"/>
              </a:rPr>
              <a:t>68 have been resolved and closed. In 30 cases, payments were made, however there are still outstanding amounts. Thirty eight (38) </a:t>
            </a:r>
            <a:r>
              <a:rPr lang="en-US" sz="1600" dirty="0" smtClean="0">
                <a:latin typeface="Arial" panose="020B0604020202020204" pitchFamily="34" charset="0"/>
                <a:cs typeface="Arial" panose="020B0604020202020204" pitchFamily="34" charset="0"/>
              </a:rPr>
              <a:t>cases are </a:t>
            </a:r>
            <a:r>
              <a:rPr lang="en-US" sz="1600" dirty="0">
                <a:latin typeface="Arial" panose="020B0604020202020204" pitchFamily="34" charset="0"/>
                <a:cs typeface="Arial" panose="020B0604020202020204" pitchFamily="34" charset="0"/>
              </a:rPr>
              <a:t>still under investigations and 54 are either under litigation or in disputes. A total of </a:t>
            </a:r>
            <a:r>
              <a:rPr lang="en-US" sz="1600" b="1" dirty="0">
                <a:latin typeface="Arial" panose="020B0604020202020204" pitchFamily="34" charset="0"/>
                <a:cs typeface="Arial" panose="020B0604020202020204" pitchFamily="34" charset="0"/>
              </a:rPr>
              <a:t>R280 million </a:t>
            </a:r>
            <a:r>
              <a:rPr lang="en-US" sz="1600" dirty="0">
                <a:latin typeface="Arial" panose="020B0604020202020204" pitchFamily="34" charset="0"/>
                <a:cs typeface="Arial" panose="020B0604020202020204" pitchFamily="34" charset="0"/>
              </a:rPr>
              <a:t>has been paid to various service providers through the intervention of the unit</a:t>
            </a:r>
            <a:r>
              <a:rPr lang="en-US" sz="1600" dirty="0" smtClean="0">
                <a:latin typeface="Arial" panose="020B0604020202020204" pitchFamily="34" charset="0"/>
                <a:cs typeface="Arial" panose="020B0604020202020204" pitchFamily="34" charset="0"/>
              </a:rPr>
              <a:t>.</a:t>
            </a:r>
            <a:endParaRPr lang="en-US" sz="1600" dirty="0">
              <a:latin typeface="Arial" panose="020B0604020202020204" pitchFamily="34" charset="0"/>
              <a:cs typeface="Arial" panose="020B0604020202020204" pitchFamily="34" charset="0"/>
            </a:endParaRPr>
          </a:p>
          <a:p>
            <a:pPr marL="82296" indent="0" algn="just">
              <a:buNone/>
            </a:pPr>
            <a:endParaRPr lang="en-US" sz="1600" b="1" dirty="0">
              <a:latin typeface="Arial" panose="020B0604020202020204" pitchFamily="34" charset="0"/>
              <a:cs typeface="Arial" panose="020B0604020202020204" pitchFamily="34" charset="0"/>
            </a:endParaRPr>
          </a:p>
          <a:p>
            <a:pPr algn="just"/>
            <a:r>
              <a:rPr lang="en-US" sz="1600" dirty="0" smtClean="0">
                <a:latin typeface="Arial" panose="020B0604020202020204" pitchFamily="34" charset="0"/>
                <a:cs typeface="Arial" panose="020B0604020202020204" pitchFamily="34" charset="0"/>
              </a:rPr>
              <a:t>The unit also relies on data from DPME’s Management Performance Assessment Tool (MPAT). In monitoring the payment of suppliers, attention is given to invoice tracking system, exception reports, payments exceeding 30 days and disciplinary actions.</a:t>
            </a:r>
          </a:p>
          <a:p>
            <a:pPr marL="82296" indent="0" algn="just">
              <a:buNone/>
            </a:pPr>
            <a:endParaRPr lang="en-US" sz="1600" dirty="0" smtClean="0">
              <a:latin typeface="Arial" panose="020B0604020202020204" pitchFamily="34" charset="0"/>
              <a:cs typeface="Arial" panose="020B0604020202020204" pitchFamily="34" charset="0"/>
            </a:endParaRPr>
          </a:p>
          <a:p>
            <a:pPr algn="just"/>
            <a:r>
              <a:rPr lang="en-US" sz="1600" dirty="0" smtClean="0">
                <a:latin typeface="Arial" panose="020B0604020202020204" pitchFamily="34" charset="0"/>
                <a:cs typeface="Arial" panose="020B0604020202020204" pitchFamily="34" charset="0"/>
              </a:rPr>
              <a:t>MPAT data shows steady improvements as a result of:</a:t>
            </a:r>
          </a:p>
          <a:p>
            <a:pPr marL="365125" indent="77788" algn="just">
              <a:buFont typeface="Wingdings" panose="05000000000000000000" pitchFamily="2" charset="2"/>
              <a:buChar char="ü"/>
            </a:pPr>
            <a:r>
              <a:rPr lang="en-US" sz="1600" dirty="0" smtClean="0">
                <a:latin typeface="Arial" panose="020B0604020202020204" pitchFamily="34" charset="0"/>
                <a:cs typeface="Arial" panose="020B0604020202020204" pitchFamily="34" charset="0"/>
              </a:rPr>
              <a:t>Increased spotlight on the matter.</a:t>
            </a:r>
          </a:p>
          <a:p>
            <a:pPr marL="365125" indent="77788" algn="just">
              <a:buFont typeface="Wingdings" panose="05000000000000000000" pitchFamily="2" charset="2"/>
              <a:buChar char="ü"/>
            </a:pPr>
            <a:r>
              <a:rPr lang="en-US" sz="1600" dirty="0" smtClean="0">
                <a:latin typeface="Arial" panose="020B0604020202020204" pitchFamily="34" charset="0"/>
                <a:cs typeface="Arial" panose="020B0604020202020204" pitchFamily="34" charset="0"/>
              </a:rPr>
              <a:t>Implementation of better systems to track invoices</a:t>
            </a:r>
          </a:p>
          <a:p>
            <a:pPr marL="365125" indent="77788" algn="just">
              <a:buFont typeface="Wingdings" panose="05000000000000000000" pitchFamily="2" charset="2"/>
              <a:buChar char="ü"/>
            </a:pPr>
            <a:r>
              <a:rPr lang="en-US" sz="1600" dirty="0" smtClean="0">
                <a:latin typeface="Arial" panose="020B0604020202020204" pitchFamily="34" charset="0"/>
                <a:cs typeface="Arial" panose="020B0604020202020204" pitchFamily="34" charset="0"/>
              </a:rPr>
              <a:t>Better delegations systems</a:t>
            </a:r>
          </a:p>
          <a:p>
            <a:pPr marL="365125" indent="77788" algn="just">
              <a:buFont typeface="Wingdings" panose="05000000000000000000" pitchFamily="2" charset="2"/>
              <a:buChar char="ü"/>
            </a:pPr>
            <a:r>
              <a:rPr lang="en-US" sz="1600" dirty="0" smtClean="0">
                <a:latin typeface="Arial" panose="020B0604020202020204" pitchFamily="34" charset="0"/>
                <a:cs typeface="Arial" panose="020B0604020202020204" pitchFamily="34" charset="0"/>
              </a:rPr>
              <a:t>Consequence management and better tone from management</a:t>
            </a:r>
          </a:p>
          <a:p>
            <a:pPr marL="365125" indent="77788" algn="just">
              <a:buFont typeface="Wingdings" panose="05000000000000000000" pitchFamily="2" charset="2"/>
              <a:buChar char="ü"/>
            </a:pPr>
            <a:endParaRPr lang="en-US" sz="1600" dirty="0" smtClean="0">
              <a:latin typeface="Arial" panose="020B0604020202020204" pitchFamily="34" charset="0"/>
              <a:cs typeface="Arial" panose="020B0604020202020204" pitchFamily="34" charset="0"/>
            </a:endParaRPr>
          </a:p>
        </p:txBody>
      </p:sp>
      <p:sp>
        <p:nvSpPr>
          <p:cNvPr id="3" name="Slide Number Placeholder 2"/>
          <p:cNvSpPr>
            <a:spLocks noGrp="1"/>
          </p:cNvSpPr>
          <p:nvPr>
            <p:ph type="sldNum" sz="quarter" idx="4"/>
          </p:nvPr>
        </p:nvSpPr>
        <p:spPr/>
        <p:txBody>
          <a:bodyPr/>
          <a:lstStyle/>
          <a:p>
            <a:fld id="{62AAA1A3-262B-4979-8C18-306C3DA11E9E}" type="slidenum">
              <a:rPr lang="en-ZA" smtClean="0"/>
              <a:pPr/>
              <a:t>32</a:t>
            </a:fld>
            <a:endParaRPr lang="en-ZA" dirty="0"/>
          </a:p>
        </p:txBody>
      </p:sp>
      <p:pic>
        <p:nvPicPr>
          <p:cNvPr id="5" name="Picture 1" descr="image0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50861" y="5846265"/>
            <a:ext cx="1093139" cy="9308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1526133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0"/>
            <a:ext cx="7886700" cy="764704"/>
          </a:xfrm>
        </p:spPr>
        <p:txBody>
          <a:bodyPr>
            <a:normAutofit/>
          </a:bodyPr>
          <a:lstStyle/>
          <a:p>
            <a:r>
              <a:rPr lang="en-US" sz="2400" b="1" dirty="0">
                <a:latin typeface="Arial" panose="020B0604020202020204" pitchFamily="34" charset="0"/>
                <a:cs typeface="Arial" panose="020B0604020202020204" pitchFamily="34" charset="0"/>
              </a:rPr>
              <a:t>THE SPECIAL UNIT IN DPME</a:t>
            </a:r>
            <a:endParaRPr lang="en-ZA" sz="2400" dirty="0">
              <a:latin typeface="Arial" panose="020B0604020202020204" pitchFamily="34" charset="0"/>
              <a:cs typeface="Arial" panose="020B0604020202020204" pitchFamily="34" charset="0"/>
            </a:endParaRPr>
          </a:p>
        </p:txBody>
      </p:sp>
      <p:sp>
        <p:nvSpPr>
          <p:cNvPr id="4" name="Rectangle 3"/>
          <p:cNvSpPr>
            <a:spLocks noGrp="1" noChangeArrowheads="1"/>
          </p:cNvSpPr>
          <p:nvPr>
            <p:ph idx="1"/>
          </p:nvPr>
        </p:nvSpPr>
        <p:spPr>
          <a:xfrm>
            <a:off x="628650" y="764704"/>
            <a:ext cx="7886700" cy="5400600"/>
          </a:xfrm>
        </p:spPr>
        <p:txBody>
          <a:bodyPr>
            <a:normAutofit fontScale="92500" lnSpcReduction="20000"/>
          </a:bodyPr>
          <a:lstStyle/>
          <a:p>
            <a:r>
              <a:rPr lang="en-ZA" sz="1700" dirty="0" smtClean="0">
                <a:latin typeface="Arial" panose="020B0604020202020204" pitchFamily="34" charset="0"/>
                <a:cs typeface="Arial" panose="020B0604020202020204" pitchFamily="34" charset="0"/>
              </a:rPr>
              <a:t>The unit is faced with a number of challenges in conducting its work and these includes:</a:t>
            </a:r>
          </a:p>
          <a:p>
            <a:pPr marL="628650" indent="-85725">
              <a:buFont typeface="Wingdings" panose="05000000000000000000" pitchFamily="2" charset="2"/>
              <a:buChar char="ü"/>
            </a:pPr>
            <a:r>
              <a:rPr lang="en-ZA" sz="1700" dirty="0" smtClean="0">
                <a:latin typeface="Arial" panose="020B0604020202020204" pitchFamily="34" charset="0"/>
                <a:cs typeface="Arial" panose="020B0604020202020204" pitchFamily="34" charset="0"/>
              </a:rPr>
              <a:t>Cases that are already in court</a:t>
            </a:r>
          </a:p>
          <a:p>
            <a:pPr marL="628650" indent="-85725">
              <a:buFont typeface="Wingdings" panose="05000000000000000000" pitchFamily="2" charset="2"/>
              <a:buChar char="ü"/>
            </a:pPr>
            <a:r>
              <a:rPr lang="en-ZA" sz="1700" dirty="0" smtClean="0">
                <a:latin typeface="Arial" panose="020B0604020202020204" pitchFamily="34" charset="0"/>
                <a:cs typeface="Arial" panose="020B0604020202020204" pitchFamily="34" charset="0"/>
              </a:rPr>
              <a:t>Reluctance of service providers to provide information</a:t>
            </a:r>
          </a:p>
          <a:p>
            <a:pPr marL="542925" indent="0">
              <a:buNone/>
            </a:pPr>
            <a:endParaRPr lang="en-ZA" sz="1700" dirty="0" smtClean="0">
              <a:latin typeface="Arial" panose="020B0604020202020204" pitchFamily="34" charset="0"/>
              <a:cs typeface="Arial" panose="020B0604020202020204" pitchFamily="34" charset="0"/>
            </a:endParaRPr>
          </a:p>
          <a:p>
            <a:pPr marL="82296" indent="0" algn="just">
              <a:buNone/>
            </a:pPr>
            <a:r>
              <a:rPr lang="en-ZA" sz="1700" i="1" dirty="0" smtClean="0"/>
              <a:t>“</a:t>
            </a:r>
            <a:r>
              <a:rPr lang="en-ZA" sz="1700" i="1" dirty="0" smtClean="0">
                <a:latin typeface="Arial" panose="020B0604020202020204" pitchFamily="34" charset="0"/>
                <a:cs typeface="Arial" panose="020B0604020202020204" pitchFamily="34" charset="0"/>
              </a:rPr>
              <a:t>Please </a:t>
            </a:r>
            <a:r>
              <a:rPr lang="en-ZA" sz="1700" i="1" dirty="0">
                <a:latin typeface="Arial" panose="020B0604020202020204" pitchFamily="34" charset="0"/>
                <a:cs typeface="Arial" panose="020B0604020202020204" pitchFamily="34" charset="0"/>
              </a:rPr>
              <a:t>assist in confidence because when ever we complain about payments, we end up regretting because </a:t>
            </a:r>
            <a:r>
              <a:rPr lang="en-ZA" sz="1700" i="1" dirty="0" smtClean="0">
                <a:latin typeface="Arial" panose="020B0604020202020204" pitchFamily="34" charset="0"/>
                <a:cs typeface="Arial" panose="020B0604020202020204" pitchFamily="34" charset="0"/>
              </a:rPr>
              <a:t>of victimisation</a:t>
            </a:r>
            <a:r>
              <a:rPr lang="en-ZA" sz="1700" i="1" dirty="0">
                <a:latin typeface="Arial" panose="020B0604020202020204" pitchFamily="34" charset="0"/>
                <a:cs typeface="Arial" panose="020B0604020202020204" pitchFamily="34" charset="0"/>
              </a:rPr>
              <a:t>. I therefore request that we deal with this in confidence. Please guys don't burn </a:t>
            </a:r>
            <a:r>
              <a:rPr lang="en-ZA" sz="1700" i="1" dirty="0" smtClean="0">
                <a:latin typeface="Arial" panose="020B0604020202020204" pitchFamily="34" charset="0"/>
                <a:cs typeface="Arial" panose="020B0604020202020204" pitchFamily="34" charset="0"/>
              </a:rPr>
              <a:t>us”.</a:t>
            </a:r>
            <a:r>
              <a:rPr lang="en-ZA" sz="1700" b="1" i="1" dirty="0" smtClean="0">
                <a:latin typeface="Arial" panose="020B0604020202020204" pitchFamily="34" charset="0"/>
                <a:cs typeface="Arial" panose="020B0604020202020204" pitchFamily="34" charset="0"/>
              </a:rPr>
              <a:t> </a:t>
            </a:r>
            <a:r>
              <a:rPr lang="en-ZA" sz="1700" i="1" dirty="0" err="1">
                <a:latin typeface="Arial" panose="020B0604020202020204" pitchFamily="34" charset="0"/>
                <a:cs typeface="Arial" panose="020B0604020202020204" pitchFamily="34" charset="0"/>
              </a:rPr>
              <a:t>Sibusiso</a:t>
            </a:r>
            <a:r>
              <a:rPr lang="en-ZA" sz="1700" i="1" dirty="0">
                <a:latin typeface="Arial" panose="020B0604020202020204" pitchFamily="34" charset="0"/>
                <a:cs typeface="Arial" panose="020B0604020202020204" pitchFamily="34" charset="0"/>
              </a:rPr>
              <a:t> John </a:t>
            </a:r>
            <a:r>
              <a:rPr lang="en-ZA" sz="1700" i="1" dirty="0" err="1" smtClean="0">
                <a:latin typeface="Arial" panose="020B0604020202020204" pitchFamily="34" charset="0"/>
                <a:cs typeface="Arial" panose="020B0604020202020204" pitchFamily="34" charset="0"/>
              </a:rPr>
              <a:t>Dladla</a:t>
            </a:r>
            <a:r>
              <a:rPr lang="en-ZA" sz="1700" i="1" dirty="0" smtClean="0">
                <a:latin typeface="Arial" panose="020B0604020202020204" pitchFamily="34" charset="0"/>
                <a:cs typeface="Arial" panose="020B0604020202020204" pitchFamily="34" charset="0"/>
              </a:rPr>
              <a:t>- </a:t>
            </a:r>
            <a:r>
              <a:rPr lang="en-ZA" sz="1700" i="1" dirty="0" err="1" smtClean="0">
                <a:latin typeface="Arial" panose="020B0604020202020204" pitchFamily="34" charset="0"/>
                <a:cs typeface="Arial" panose="020B0604020202020204" pitchFamily="34" charset="0"/>
              </a:rPr>
              <a:t>Dladla</a:t>
            </a:r>
            <a:r>
              <a:rPr lang="en-ZA" sz="1700" i="1" dirty="0" smtClean="0">
                <a:latin typeface="Arial" panose="020B0604020202020204" pitchFamily="34" charset="0"/>
                <a:cs typeface="Arial" panose="020B0604020202020204" pitchFamily="34" charset="0"/>
              </a:rPr>
              <a:t> </a:t>
            </a:r>
            <a:r>
              <a:rPr lang="en-ZA" sz="1700" i="1" dirty="0">
                <a:latin typeface="Arial" panose="020B0604020202020204" pitchFamily="34" charset="0"/>
                <a:cs typeface="Arial" panose="020B0604020202020204" pitchFamily="34" charset="0"/>
              </a:rPr>
              <a:t>Accountants and Tax Practitioners</a:t>
            </a:r>
          </a:p>
          <a:p>
            <a:pPr marL="542925" indent="0">
              <a:buNone/>
            </a:pPr>
            <a:endParaRPr lang="en-ZA" sz="1700" dirty="0" smtClean="0">
              <a:latin typeface="Arial" panose="020B0604020202020204" pitchFamily="34" charset="0"/>
              <a:cs typeface="Arial" panose="020B0604020202020204" pitchFamily="34" charset="0"/>
            </a:endParaRPr>
          </a:p>
          <a:p>
            <a:pPr marL="371475" indent="-285750"/>
            <a:r>
              <a:rPr lang="en-ZA" sz="1700" dirty="0" smtClean="0">
                <a:latin typeface="Arial" panose="020B0604020202020204" pitchFamily="34" charset="0"/>
                <a:cs typeface="Arial" panose="020B0604020202020204" pitchFamily="34" charset="0"/>
              </a:rPr>
              <a:t>Some of the challenges associated with non- payment of invoices as experienced by the unit include:</a:t>
            </a:r>
          </a:p>
          <a:p>
            <a:pPr marL="85725" indent="0">
              <a:buNone/>
            </a:pPr>
            <a:endParaRPr lang="en-ZA" sz="1700" dirty="0" smtClean="0">
              <a:latin typeface="Arial" panose="020B0604020202020204" pitchFamily="34" charset="0"/>
              <a:cs typeface="Arial" panose="020B0604020202020204" pitchFamily="34" charset="0"/>
            </a:endParaRPr>
          </a:p>
          <a:p>
            <a:pPr marL="628650" indent="-85725">
              <a:buFont typeface="Wingdings" panose="05000000000000000000" pitchFamily="2" charset="2"/>
              <a:buChar char="ü"/>
            </a:pPr>
            <a:r>
              <a:rPr lang="en-ZA" sz="1700" dirty="0" smtClean="0">
                <a:latin typeface="Arial" panose="020B0604020202020204" pitchFamily="34" charset="0"/>
                <a:cs typeface="Arial" panose="020B0604020202020204" pitchFamily="34" charset="0"/>
              </a:rPr>
              <a:t>Systematic challenges: IT, financial delegations, capacity constraints</a:t>
            </a:r>
          </a:p>
          <a:p>
            <a:pPr marL="628650" indent="-85725">
              <a:buFont typeface="Wingdings" panose="05000000000000000000" pitchFamily="2" charset="2"/>
              <a:buChar char="ü"/>
            </a:pPr>
            <a:r>
              <a:rPr lang="en-ZA" sz="1700" dirty="0" smtClean="0">
                <a:latin typeface="Arial" panose="020B0604020202020204" pitchFamily="34" charset="0"/>
                <a:cs typeface="Arial" panose="020B0604020202020204" pitchFamily="34" charset="0"/>
              </a:rPr>
              <a:t>Non- adherence to supply chain management processes</a:t>
            </a:r>
          </a:p>
          <a:p>
            <a:pPr marL="628650" indent="-85725">
              <a:buFont typeface="Wingdings" panose="05000000000000000000" pitchFamily="2" charset="2"/>
              <a:buChar char="ü"/>
            </a:pPr>
            <a:r>
              <a:rPr lang="en-ZA" sz="1700" dirty="0" smtClean="0">
                <a:latin typeface="Arial" panose="020B0604020202020204" pitchFamily="34" charset="0"/>
                <a:cs typeface="Arial" panose="020B0604020202020204" pitchFamily="34" charset="0"/>
              </a:rPr>
              <a:t>Lack of documented processes (Standard Operating Procedures)</a:t>
            </a:r>
          </a:p>
          <a:p>
            <a:pPr marL="628650" indent="-85725">
              <a:buFont typeface="Wingdings" panose="05000000000000000000" pitchFamily="2" charset="2"/>
              <a:buChar char="ü"/>
            </a:pPr>
            <a:r>
              <a:rPr lang="en-ZA" sz="1700" dirty="0" smtClean="0">
                <a:latin typeface="Arial" panose="020B0604020202020204" pitchFamily="34" charset="0"/>
                <a:cs typeface="Arial" panose="020B0604020202020204" pitchFamily="34" charset="0"/>
              </a:rPr>
              <a:t>Poor financial management</a:t>
            </a:r>
          </a:p>
          <a:p>
            <a:pPr marL="628650" indent="-85725">
              <a:buFont typeface="Wingdings" panose="05000000000000000000" pitchFamily="2" charset="2"/>
              <a:buChar char="ü"/>
            </a:pPr>
            <a:r>
              <a:rPr lang="en-ZA" sz="1700" dirty="0" smtClean="0">
                <a:latin typeface="Arial" panose="020B0604020202020204" pitchFamily="34" charset="0"/>
                <a:cs typeface="Arial" panose="020B0604020202020204" pitchFamily="34" charset="0"/>
              </a:rPr>
              <a:t>Contractual disagreements </a:t>
            </a:r>
          </a:p>
          <a:p>
            <a:pPr marL="628650" indent="-85725">
              <a:buFont typeface="Wingdings" panose="05000000000000000000" pitchFamily="2" charset="2"/>
              <a:buChar char="ü"/>
            </a:pPr>
            <a:r>
              <a:rPr lang="en-ZA" sz="1700" dirty="0" smtClean="0">
                <a:latin typeface="Arial" panose="020B0604020202020204" pitchFamily="34" charset="0"/>
                <a:cs typeface="Arial" panose="020B0604020202020204" pitchFamily="34" charset="0"/>
              </a:rPr>
              <a:t>Bad culture in the public service</a:t>
            </a:r>
          </a:p>
          <a:p>
            <a:pPr marL="628650" indent="-85725">
              <a:buFont typeface="Wingdings" panose="05000000000000000000" pitchFamily="2" charset="2"/>
              <a:buChar char="ü"/>
            </a:pPr>
            <a:r>
              <a:rPr lang="en-ZA" sz="1700" dirty="0" smtClean="0">
                <a:latin typeface="Arial" panose="020B0604020202020204" pitchFamily="34" charset="0"/>
                <a:cs typeface="Arial" panose="020B0604020202020204" pitchFamily="34" charset="0"/>
              </a:rPr>
              <a:t>Sub-contracting matters</a:t>
            </a:r>
          </a:p>
          <a:p>
            <a:pPr marL="628650" indent="-85725">
              <a:buFont typeface="Wingdings" panose="05000000000000000000" pitchFamily="2" charset="2"/>
              <a:buChar char="ü"/>
            </a:pPr>
            <a:endParaRPr lang="en-ZA" sz="1700" dirty="0">
              <a:latin typeface="Arial" panose="020B0604020202020204" pitchFamily="34" charset="0"/>
              <a:cs typeface="Arial" panose="020B0604020202020204" pitchFamily="34" charset="0"/>
            </a:endParaRPr>
          </a:p>
          <a:p>
            <a:pPr marL="628650" indent="-85725">
              <a:buFont typeface="Wingdings" panose="05000000000000000000" pitchFamily="2" charset="2"/>
              <a:buChar char="ü"/>
            </a:pPr>
            <a:endParaRPr lang="en-ZA" sz="1350" dirty="0" smtClean="0">
              <a:latin typeface="Arial" panose="020B0604020202020204" pitchFamily="34" charset="0"/>
              <a:cs typeface="Arial" panose="020B0604020202020204" pitchFamily="34" charset="0"/>
            </a:endParaRPr>
          </a:p>
          <a:p>
            <a:endParaRPr lang="en-US" sz="1200" b="1" dirty="0">
              <a:latin typeface="Arial" panose="020B0604020202020204" pitchFamily="34" charset="0"/>
              <a:cs typeface="Arial" panose="020B0604020202020204" pitchFamily="34" charset="0"/>
            </a:endParaRPr>
          </a:p>
          <a:p>
            <a:endParaRPr lang="en-ZA" sz="1350" dirty="0">
              <a:latin typeface="Arial" panose="020B0604020202020204" pitchFamily="34" charset="0"/>
              <a:cs typeface="Arial" panose="020B0604020202020204" pitchFamily="34" charset="0"/>
            </a:endParaRPr>
          </a:p>
          <a:p>
            <a:pPr>
              <a:buFont typeface="Wingdings" panose="05000000000000000000" pitchFamily="2" charset="2"/>
              <a:buChar char="ü"/>
            </a:pPr>
            <a:endParaRPr lang="en-ZA" sz="1350" dirty="0">
              <a:latin typeface="Arial" panose="020B0604020202020204" pitchFamily="34" charset="0"/>
              <a:cs typeface="Arial" panose="020B0604020202020204" pitchFamily="34" charset="0"/>
            </a:endParaRPr>
          </a:p>
        </p:txBody>
      </p:sp>
      <p:sp>
        <p:nvSpPr>
          <p:cNvPr id="3" name="Slide Number Placeholder 2"/>
          <p:cNvSpPr>
            <a:spLocks noGrp="1"/>
          </p:cNvSpPr>
          <p:nvPr>
            <p:ph type="sldNum" sz="quarter" idx="4"/>
          </p:nvPr>
        </p:nvSpPr>
        <p:spPr/>
        <p:txBody>
          <a:bodyPr/>
          <a:lstStyle/>
          <a:p>
            <a:fld id="{62AAA1A3-262B-4979-8C18-306C3DA11E9E}" type="slidenum">
              <a:rPr lang="en-ZA" smtClean="0"/>
              <a:pPr/>
              <a:t>33</a:t>
            </a:fld>
            <a:endParaRPr lang="en-ZA" dirty="0"/>
          </a:p>
        </p:txBody>
      </p:sp>
      <p:pic>
        <p:nvPicPr>
          <p:cNvPr id="5" name="Picture 1" descr="image0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50861" y="5846265"/>
            <a:ext cx="1093139" cy="9308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6722414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
            <a:ext cx="7886700" cy="692695"/>
          </a:xfrm>
        </p:spPr>
        <p:txBody>
          <a:bodyPr>
            <a:normAutofit/>
          </a:bodyPr>
          <a:lstStyle/>
          <a:p>
            <a:r>
              <a:rPr lang="en-US" sz="2400" b="1" dirty="0">
                <a:latin typeface="Arial" panose="020B0604020202020204" pitchFamily="34" charset="0"/>
                <a:cs typeface="Arial" panose="020B0604020202020204" pitchFamily="34" charset="0"/>
              </a:rPr>
              <a:t>THE SPECIAL UNIT IN DPME</a:t>
            </a:r>
            <a:endParaRPr lang="en-ZA" sz="2400" dirty="0">
              <a:latin typeface="Arial" panose="020B0604020202020204" pitchFamily="34" charset="0"/>
              <a:cs typeface="Arial" panose="020B0604020202020204" pitchFamily="34" charset="0"/>
            </a:endParaRPr>
          </a:p>
        </p:txBody>
      </p:sp>
      <p:sp>
        <p:nvSpPr>
          <p:cNvPr id="4" name="Rectangle 3"/>
          <p:cNvSpPr>
            <a:spLocks noGrp="1" noChangeArrowheads="1"/>
          </p:cNvSpPr>
          <p:nvPr>
            <p:ph idx="1"/>
          </p:nvPr>
        </p:nvSpPr>
        <p:spPr>
          <a:xfrm>
            <a:off x="628650" y="692696"/>
            <a:ext cx="7886700" cy="5328592"/>
          </a:xfrm>
        </p:spPr>
        <p:txBody>
          <a:bodyPr>
            <a:noAutofit/>
          </a:bodyPr>
          <a:lstStyle/>
          <a:p>
            <a:pPr marL="82296" indent="0">
              <a:buNone/>
            </a:pPr>
            <a:r>
              <a:rPr lang="en-GB" sz="1600" i="1" dirty="0" smtClean="0">
                <a:latin typeface="Arial" panose="020B0604020202020204" pitchFamily="34" charset="0"/>
                <a:cs typeface="Arial" panose="020B0604020202020204" pitchFamily="34" charset="0"/>
              </a:rPr>
              <a:t>Reviews: </a:t>
            </a:r>
          </a:p>
          <a:p>
            <a:endParaRPr lang="en-GB" sz="1600" i="1" dirty="0">
              <a:latin typeface="Arial" panose="020B0604020202020204" pitchFamily="34" charset="0"/>
              <a:cs typeface="Arial" panose="020B0604020202020204" pitchFamily="34" charset="0"/>
            </a:endParaRPr>
          </a:p>
          <a:p>
            <a:r>
              <a:rPr lang="en-GB" sz="1600" i="1" dirty="0" smtClean="0">
                <a:latin typeface="Arial" panose="020B0604020202020204" pitchFamily="34" charset="0"/>
                <a:cs typeface="Arial" panose="020B0604020202020204" pitchFamily="34" charset="0"/>
              </a:rPr>
              <a:t>“</a:t>
            </a:r>
            <a:r>
              <a:rPr lang="en-GB" sz="1600" i="1" dirty="0">
                <a:latin typeface="Arial" panose="020B0604020202020204" pitchFamily="34" charset="0"/>
                <a:cs typeface="Arial" panose="020B0604020202020204" pitchFamily="34" charset="0"/>
              </a:rPr>
              <a:t>Just to let you know that we have received the </a:t>
            </a:r>
            <a:r>
              <a:rPr lang="en-GB" sz="1600" i="1" dirty="0" smtClean="0">
                <a:latin typeface="Arial" panose="020B0604020202020204" pitchFamily="34" charset="0"/>
                <a:cs typeface="Arial" panose="020B0604020202020204" pitchFamily="34" charset="0"/>
              </a:rPr>
              <a:t>payment. </a:t>
            </a:r>
            <a:r>
              <a:rPr lang="en-GB" sz="1600" i="1" dirty="0">
                <a:latin typeface="Arial" panose="020B0604020202020204" pitchFamily="34" charset="0"/>
                <a:cs typeface="Arial" panose="020B0604020202020204" pitchFamily="34" charset="0"/>
              </a:rPr>
              <a:t>Our sincere thanks to you and your team for all the assistance in this matter – it is highly appreciated” Anne </a:t>
            </a:r>
            <a:r>
              <a:rPr lang="en-GB" sz="1600" i="1" dirty="0" err="1">
                <a:latin typeface="Arial" panose="020B0604020202020204" pitchFamily="34" charset="0"/>
                <a:cs typeface="Arial" panose="020B0604020202020204" pitchFamily="34" charset="0"/>
              </a:rPr>
              <a:t>Turmer</a:t>
            </a:r>
            <a:r>
              <a:rPr lang="en-GB" sz="1600" i="1" dirty="0">
                <a:latin typeface="Arial" panose="020B0604020202020204" pitchFamily="34" charset="0"/>
                <a:cs typeface="Arial" panose="020B0604020202020204" pitchFamily="34" charset="0"/>
              </a:rPr>
              <a:t>, </a:t>
            </a:r>
            <a:r>
              <a:rPr lang="en-GB" sz="1600" i="1" dirty="0" err="1">
                <a:latin typeface="Arial" panose="020B0604020202020204" pitchFamily="34" charset="0"/>
                <a:cs typeface="Arial" panose="020B0604020202020204" pitchFamily="34" charset="0"/>
              </a:rPr>
              <a:t>Acardia</a:t>
            </a:r>
            <a:r>
              <a:rPr lang="en-GB" sz="1600" i="1" dirty="0">
                <a:latin typeface="Arial" panose="020B0604020202020204" pitchFamily="34" charset="0"/>
                <a:cs typeface="Arial" panose="020B0604020202020204" pitchFamily="34" charset="0"/>
              </a:rPr>
              <a:t> Guesthouse &amp; Restaurant </a:t>
            </a:r>
          </a:p>
          <a:p>
            <a:pPr marL="82296" indent="0">
              <a:buNone/>
            </a:pPr>
            <a:r>
              <a:rPr lang="en-ZA" sz="1600" dirty="0">
                <a:latin typeface="Arial" panose="020B0604020202020204" pitchFamily="34" charset="0"/>
                <a:cs typeface="Arial" panose="020B0604020202020204" pitchFamily="34" charset="0"/>
              </a:rPr>
              <a:t> </a:t>
            </a:r>
          </a:p>
          <a:p>
            <a:r>
              <a:rPr lang="en-ZA" sz="1600" i="1" dirty="0">
                <a:latin typeface="Arial" panose="020B0604020202020204" pitchFamily="34" charset="0"/>
                <a:cs typeface="Arial" panose="020B0604020202020204" pitchFamily="34" charset="0"/>
              </a:rPr>
              <a:t> “This letter serves to present my heartfelt gratitude for all the efforts your organisation put into assisting </a:t>
            </a:r>
            <a:r>
              <a:rPr lang="en-ZA" sz="1600" i="1" dirty="0" err="1">
                <a:latin typeface="Arial" panose="020B0604020202020204" pitchFamily="34" charset="0"/>
                <a:cs typeface="Arial" panose="020B0604020202020204" pitchFamily="34" charset="0"/>
              </a:rPr>
              <a:t>Dikgwetlo</a:t>
            </a:r>
            <a:r>
              <a:rPr lang="en-ZA" sz="1600" i="1" dirty="0">
                <a:latin typeface="Arial" panose="020B0604020202020204" pitchFamily="34" charset="0"/>
                <a:cs typeface="Arial" panose="020B0604020202020204" pitchFamily="34" charset="0"/>
              </a:rPr>
              <a:t> Trading in </a:t>
            </a:r>
            <a:r>
              <a:rPr lang="en-ZA" sz="1600" i="1" dirty="0" smtClean="0">
                <a:latin typeface="Arial" panose="020B0604020202020204" pitchFamily="34" charset="0"/>
                <a:cs typeface="Arial" panose="020B0604020202020204" pitchFamily="34" charset="0"/>
              </a:rPr>
              <a:t>obtaining our payment. </a:t>
            </a:r>
            <a:r>
              <a:rPr lang="en-ZA" sz="1600" i="1" dirty="0">
                <a:latin typeface="Arial" panose="020B0604020202020204" pitchFamily="34" charset="0"/>
                <a:cs typeface="Arial" panose="020B0604020202020204" pitchFamily="34" charset="0"/>
              </a:rPr>
              <a:t>This payment has gone a long way in alleviating the frustrations of the financial constraints borne from the costs incurred from the project. Without your assistance, the situation may have continued for an extended period of time. I am forever grateful for your intervention in assisting me with what was a highly urgent matter. Thank you once again”. Kelebogile Jacques </a:t>
            </a:r>
            <a:r>
              <a:rPr lang="en-ZA" sz="1600" i="1" dirty="0" err="1">
                <a:latin typeface="Arial" panose="020B0604020202020204" pitchFamily="34" charset="0"/>
                <a:cs typeface="Arial" panose="020B0604020202020204" pitchFamily="34" charset="0"/>
              </a:rPr>
              <a:t>Seeco</a:t>
            </a:r>
            <a:r>
              <a:rPr lang="en-ZA" sz="1600" i="1" dirty="0">
                <a:latin typeface="Arial" panose="020B0604020202020204" pitchFamily="34" charset="0"/>
                <a:cs typeface="Arial" panose="020B0604020202020204" pitchFamily="34" charset="0"/>
              </a:rPr>
              <a:t> Director/ Project Manager</a:t>
            </a:r>
            <a:endParaRPr lang="en-ZA" sz="1600" dirty="0">
              <a:latin typeface="Arial" panose="020B0604020202020204" pitchFamily="34" charset="0"/>
              <a:cs typeface="Arial" panose="020B0604020202020204" pitchFamily="34" charset="0"/>
            </a:endParaRPr>
          </a:p>
          <a:p>
            <a:pPr marL="82296" indent="0">
              <a:buNone/>
            </a:pPr>
            <a:endParaRPr lang="en-ZA" sz="1600" i="1" dirty="0">
              <a:latin typeface="Arial" panose="020B0604020202020204" pitchFamily="34" charset="0"/>
              <a:cs typeface="Arial" panose="020B0604020202020204" pitchFamily="34" charset="0"/>
            </a:endParaRPr>
          </a:p>
          <a:p>
            <a:r>
              <a:rPr lang="en-US" sz="1600" i="1" dirty="0" smtClean="0">
                <a:latin typeface="Arial" panose="020B0604020202020204" pitchFamily="34" charset="0"/>
                <a:cs typeface="Arial" panose="020B0604020202020204" pitchFamily="34" charset="0"/>
              </a:rPr>
              <a:t>“</a:t>
            </a:r>
            <a:r>
              <a:rPr lang="en-US" sz="1600" i="1" dirty="0">
                <a:latin typeface="Arial" panose="020B0604020202020204" pitchFamily="34" charset="0"/>
                <a:cs typeface="Arial" panose="020B0604020202020204" pitchFamily="34" charset="0"/>
              </a:rPr>
              <a:t>We actually received payment of all outstanding invoices – We are really so grateful for that as it just could not have come at a better time. Thank you so much for your assistance in this regard – I really appreciate it” Leonie Van der Berg, </a:t>
            </a:r>
            <a:r>
              <a:rPr lang="en-US" sz="1600" i="1" dirty="0" err="1">
                <a:latin typeface="Arial" panose="020B0604020202020204" pitchFamily="34" charset="0"/>
                <a:cs typeface="Arial" panose="020B0604020202020204" pitchFamily="34" charset="0"/>
              </a:rPr>
              <a:t>Cardiomed</a:t>
            </a:r>
            <a:endParaRPr lang="en-ZA" sz="1600" dirty="0">
              <a:latin typeface="Arial" panose="020B0604020202020204" pitchFamily="34" charset="0"/>
              <a:cs typeface="Arial" panose="020B0604020202020204" pitchFamily="34" charset="0"/>
            </a:endParaRPr>
          </a:p>
        </p:txBody>
      </p:sp>
      <p:sp>
        <p:nvSpPr>
          <p:cNvPr id="3" name="Slide Number Placeholder 2"/>
          <p:cNvSpPr>
            <a:spLocks noGrp="1"/>
          </p:cNvSpPr>
          <p:nvPr>
            <p:ph type="sldNum" sz="quarter" idx="4"/>
          </p:nvPr>
        </p:nvSpPr>
        <p:spPr/>
        <p:txBody>
          <a:bodyPr/>
          <a:lstStyle/>
          <a:p>
            <a:fld id="{62AAA1A3-262B-4979-8C18-306C3DA11E9E}" type="slidenum">
              <a:rPr lang="en-ZA" smtClean="0"/>
              <a:pPr/>
              <a:t>34</a:t>
            </a:fld>
            <a:endParaRPr lang="en-ZA" dirty="0"/>
          </a:p>
        </p:txBody>
      </p:sp>
      <p:pic>
        <p:nvPicPr>
          <p:cNvPr id="5" name="Picture 1" descr="image0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50861" y="5846265"/>
            <a:ext cx="1093139" cy="9308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9870182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 descr="image0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50861" y="5846265"/>
            <a:ext cx="1093139" cy="9308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4"/>
          <p:cNvSpPr/>
          <p:nvPr/>
        </p:nvSpPr>
        <p:spPr>
          <a:xfrm>
            <a:off x="457201" y="1556792"/>
            <a:ext cx="8305800" cy="4401205"/>
          </a:xfrm>
          <a:prstGeom prst="rect">
            <a:avLst/>
          </a:prstGeom>
          <a:solidFill>
            <a:srgbClr val="FCD7AE"/>
          </a:solidFill>
          <a:ln w="76200">
            <a:solidFill>
              <a:srgbClr val="904E06"/>
            </a:solidFill>
          </a:ln>
        </p:spPr>
        <p:txBody>
          <a:bodyPr wrap="square">
            <a:spAutoFit/>
          </a:bodyPr>
          <a:lstStyle/>
          <a:p>
            <a:pPr algn="ctr" fontAlgn="auto">
              <a:spcBef>
                <a:spcPts val="0"/>
              </a:spcBef>
              <a:spcAft>
                <a:spcPts val="0"/>
              </a:spcAft>
              <a:defRPr/>
            </a:pPr>
            <a:r>
              <a:rPr lang="en-US" sz="3600" b="1" dirty="0">
                <a:solidFill>
                  <a:schemeClr val="bg2">
                    <a:lumMod val="50000"/>
                  </a:schemeClr>
                </a:solidFill>
                <a:latin typeface="Arial Narrow" pitchFamily="34" charset="0"/>
              </a:rPr>
              <a:t>	Ke ya leboga		Ke a leboha		</a:t>
            </a:r>
          </a:p>
          <a:p>
            <a:pPr algn="ctr" fontAlgn="auto">
              <a:spcBef>
                <a:spcPts val="0"/>
              </a:spcBef>
              <a:spcAft>
                <a:spcPts val="0"/>
              </a:spcAft>
              <a:defRPr/>
            </a:pPr>
            <a:r>
              <a:rPr lang="en-US" sz="3600" b="1" dirty="0">
                <a:solidFill>
                  <a:schemeClr val="bg2">
                    <a:lumMod val="50000"/>
                  </a:schemeClr>
                </a:solidFill>
                <a:latin typeface="Arial Narrow" pitchFamily="34" charset="0"/>
              </a:rPr>
              <a:t>Ke a leboga		Ngiyabonga 		Ndiyabulela	Ngiyathokoza	Ngiyabonga			Inkomu	Ndi khou livhuha	Thank you			Dankie</a:t>
            </a:r>
            <a:r>
              <a:rPr lang="en-US" sz="2800" b="1" dirty="0">
                <a:solidFill>
                  <a:schemeClr val="bg2">
                    <a:lumMod val="50000"/>
                  </a:schemeClr>
                </a:solidFill>
                <a:latin typeface="Arial Narrow" pitchFamily="34" charset="0"/>
              </a:rPr>
              <a:t/>
            </a:r>
            <a:br>
              <a:rPr lang="en-US" sz="2800" b="1" dirty="0">
                <a:solidFill>
                  <a:schemeClr val="bg2">
                    <a:lumMod val="50000"/>
                  </a:schemeClr>
                </a:solidFill>
                <a:latin typeface="Arial Narrow" pitchFamily="34" charset="0"/>
              </a:rPr>
            </a:br>
            <a:r>
              <a:rPr lang="en-US" sz="2800" b="1" dirty="0">
                <a:solidFill>
                  <a:schemeClr val="bg2">
                    <a:lumMod val="50000"/>
                  </a:schemeClr>
                </a:solidFill>
                <a:latin typeface="Arial Narrow" pitchFamily="34" charset="0"/>
              </a:rPr>
              <a:t>			</a:t>
            </a:r>
            <a:endParaRPr lang="en-ZA" sz="2800" dirty="0">
              <a:solidFill>
                <a:schemeClr val="bg2">
                  <a:lumMod val="50000"/>
                </a:schemeClr>
              </a:solidFill>
              <a:latin typeface="Arial Narrow" pitchFamily="34" charset="0"/>
            </a:endParaRPr>
          </a:p>
        </p:txBody>
      </p:sp>
      <p:sp>
        <p:nvSpPr>
          <p:cNvPr id="2" name="Slide Number Placeholder 1"/>
          <p:cNvSpPr>
            <a:spLocks noGrp="1"/>
          </p:cNvSpPr>
          <p:nvPr>
            <p:ph type="sldNum" sz="quarter" idx="4"/>
          </p:nvPr>
        </p:nvSpPr>
        <p:spPr/>
        <p:txBody>
          <a:bodyPr/>
          <a:lstStyle/>
          <a:p>
            <a:fld id="{62AAA1A3-262B-4979-8C18-306C3DA11E9E}" type="slidenum">
              <a:rPr lang="en-ZA" smtClean="0"/>
              <a:pPr/>
              <a:t>35</a:t>
            </a:fld>
            <a:endParaRPr lang="en-ZA" dirty="0"/>
          </a:p>
        </p:txBody>
      </p:sp>
    </p:spTree>
    <p:extLst>
      <p:ext uri="{BB962C8B-B14F-4D97-AF65-F5344CB8AC3E}">
        <p14:creationId xmlns:p14="http://schemas.microsoft.com/office/powerpoint/2010/main" val="402026937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700" b="1" dirty="0">
                <a:latin typeface="Arial" panose="020B0604020202020204" pitchFamily="34" charset="0"/>
                <a:cs typeface="Arial" panose="020B0604020202020204" pitchFamily="34" charset="0"/>
              </a:rPr>
              <a:t>BACKGROUND</a:t>
            </a:r>
            <a:endParaRPr lang="en-ZA" sz="2700" b="1" dirty="0">
              <a:latin typeface="Arial" panose="020B0604020202020204" pitchFamily="34" charset="0"/>
              <a:cs typeface="Arial" panose="020B0604020202020204" pitchFamily="34" charset="0"/>
            </a:endParaRPr>
          </a:p>
        </p:txBody>
      </p:sp>
      <p:sp>
        <p:nvSpPr>
          <p:cNvPr id="4" name="Rectangle 3"/>
          <p:cNvSpPr>
            <a:spLocks noGrp="1" noChangeArrowheads="1"/>
          </p:cNvSpPr>
          <p:nvPr>
            <p:ph idx="1"/>
          </p:nvPr>
        </p:nvSpPr>
        <p:spPr>
          <a:xfrm>
            <a:off x="628650" y="908720"/>
            <a:ext cx="7886700" cy="5328592"/>
          </a:xfrm>
        </p:spPr>
        <p:txBody>
          <a:bodyPr>
            <a:normAutofit fontScale="25000" lnSpcReduction="20000"/>
          </a:bodyPr>
          <a:lstStyle/>
          <a:p>
            <a:pPr algn="just">
              <a:lnSpc>
                <a:spcPct val="80000"/>
              </a:lnSpc>
              <a:spcBef>
                <a:spcPts val="0"/>
              </a:spcBef>
            </a:pPr>
            <a:endParaRPr lang="en-ZA" sz="4125" dirty="0">
              <a:solidFill>
                <a:prstClr val="black"/>
              </a:solidFill>
              <a:latin typeface="Arial" panose="020B0604020202020204" pitchFamily="34" charset="0"/>
              <a:cs typeface="Arial" panose="020B0604020202020204" pitchFamily="34" charset="0"/>
            </a:endParaRPr>
          </a:p>
          <a:p>
            <a:pPr algn="just">
              <a:lnSpc>
                <a:spcPct val="170000"/>
              </a:lnSpc>
            </a:pPr>
            <a:r>
              <a:rPr lang="en-ZA" sz="6400" dirty="0">
                <a:latin typeface="Arial" panose="020B0604020202020204" pitchFamily="34" charset="0"/>
                <a:cs typeface="Arial" panose="020B0604020202020204" pitchFamily="34" charset="0"/>
              </a:rPr>
              <a:t>The NDP envisages to reduce unemployment </a:t>
            </a:r>
            <a:r>
              <a:rPr lang="en-ZA" sz="6400" dirty="0" smtClean="0">
                <a:latin typeface="Arial" panose="020B0604020202020204" pitchFamily="34" charset="0"/>
                <a:cs typeface="Arial" panose="020B0604020202020204" pitchFamily="34" charset="0"/>
              </a:rPr>
              <a:t>through </a:t>
            </a:r>
            <a:r>
              <a:rPr lang="en-ZA" sz="6400" dirty="0">
                <a:latin typeface="Arial" panose="020B0604020202020204" pitchFamily="34" charset="0"/>
                <a:cs typeface="Arial" panose="020B0604020202020204" pitchFamily="34" charset="0"/>
              </a:rPr>
              <a:t>creating </a:t>
            </a:r>
            <a:r>
              <a:rPr lang="en-ZA" sz="6400" dirty="0" smtClean="0">
                <a:latin typeface="Arial" panose="020B0604020202020204" pitchFamily="34" charset="0"/>
                <a:cs typeface="Arial" panose="020B0604020202020204" pitchFamily="34" charset="0"/>
              </a:rPr>
              <a:t>11 </a:t>
            </a:r>
            <a:r>
              <a:rPr lang="en-ZA" sz="6400" dirty="0">
                <a:latin typeface="Arial" panose="020B0604020202020204" pitchFamily="34" charset="0"/>
                <a:cs typeface="Arial" panose="020B0604020202020204" pitchFamily="34" charset="0"/>
              </a:rPr>
              <a:t>million jobs by 2030</a:t>
            </a:r>
          </a:p>
          <a:p>
            <a:pPr lvl="0" algn="just">
              <a:lnSpc>
                <a:spcPct val="170000"/>
              </a:lnSpc>
            </a:pPr>
            <a:r>
              <a:rPr lang="en-ZA" sz="6400" dirty="0" smtClean="0">
                <a:latin typeface="Arial" panose="020B0604020202020204" pitchFamily="34" charset="0"/>
                <a:cs typeface="Arial" panose="020B0604020202020204" pitchFamily="34" charset="0"/>
              </a:rPr>
              <a:t>Of </a:t>
            </a:r>
            <a:r>
              <a:rPr lang="en-ZA" sz="6400" dirty="0">
                <a:latin typeface="Arial" panose="020B0604020202020204" pitchFamily="34" charset="0"/>
                <a:cs typeface="Arial" panose="020B0604020202020204" pitchFamily="34" charset="0"/>
              </a:rPr>
              <a:t>the 2.15m SMEs, 150 000 are medium-sized businesses, 450 000 are small businesses and 1.3 million are micro enterprises. In addition, some 250 000 new businesses are registered every </a:t>
            </a:r>
            <a:r>
              <a:rPr lang="en-ZA" sz="6400" dirty="0" smtClean="0">
                <a:latin typeface="Arial" panose="020B0604020202020204" pitchFamily="34" charset="0"/>
                <a:cs typeface="Arial" panose="020B0604020202020204" pitchFamily="34" charset="0"/>
              </a:rPr>
              <a:t>year</a:t>
            </a:r>
            <a:endParaRPr lang="en-ZA" sz="6400" dirty="0">
              <a:latin typeface="Arial" panose="020B0604020202020204" pitchFamily="34" charset="0"/>
              <a:cs typeface="Arial" panose="020B0604020202020204" pitchFamily="34" charset="0"/>
            </a:endParaRPr>
          </a:p>
          <a:p>
            <a:pPr lvl="0" algn="just">
              <a:lnSpc>
                <a:spcPct val="170000"/>
              </a:lnSpc>
            </a:pPr>
            <a:r>
              <a:rPr lang="en-ZA" sz="6400" dirty="0">
                <a:latin typeface="Arial" panose="020B0604020202020204" pitchFamily="34" charset="0"/>
                <a:cs typeface="Arial" panose="020B0604020202020204" pitchFamily="34" charset="0"/>
              </a:rPr>
              <a:t>The SMEs employ 7.3 million people (47% of the workforce) and contribute 42% to the country's GDP.</a:t>
            </a:r>
          </a:p>
          <a:p>
            <a:pPr lvl="0" algn="just">
              <a:lnSpc>
                <a:spcPct val="170000"/>
              </a:lnSpc>
            </a:pPr>
            <a:r>
              <a:rPr lang="en-ZA" sz="6400" dirty="0">
                <a:latin typeface="Arial" panose="020B0604020202020204" pitchFamily="34" charset="0"/>
                <a:cs typeface="Arial" panose="020B0604020202020204" pitchFamily="34" charset="0"/>
              </a:rPr>
              <a:t>However, entrepreneurial participation rates remain low and South Africa’s entrepreneurial environment underperforms when compared other countries.</a:t>
            </a:r>
          </a:p>
          <a:p>
            <a:pPr algn="just">
              <a:lnSpc>
                <a:spcPct val="170000"/>
              </a:lnSpc>
              <a:spcBef>
                <a:spcPts val="0"/>
              </a:spcBef>
            </a:pPr>
            <a:r>
              <a:rPr lang="en-ZA" sz="6400" dirty="0">
                <a:latin typeface="Arial" panose="020B0604020202020204" pitchFamily="34" charset="0"/>
                <a:cs typeface="Arial" panose="020B0604020202020204" pitchFamily="34" charset="0"/>
              </a:rPr>
              <a:t>Small business </a:t>
            </a:r>
            <a:r>
              <a:rPr lang="en-ZA" sz="6400" dirty="0" smtClean="0">
                <a:latin typeface="Arial" panose="020B0604020202020204" pitchFamily="34" charset="0"/>
                <a:cs typeface="Arial" panose="020B0604020202020204" pitchFamily="34" charset="0"/>
              </a:rPr>
              <a:t>is not </a:t>
            </a:r>
            <a:r>
              <a:rPr lang="en-ZA" sz="6400" dirty="0">
                <a:latin typeface="Arial" panose="020B0604020202020204" pitchFamily="34" charset="0"/>
                <a:cs typeface="Arial" panose="020B0604020202020204" pitchFamily="34" charset="0"/>
              </a:rPr>
              <a:t>realising </a:t>
            </a:r>
            <a:r>
              <a:rPr lang="en-ZA" sz="6400" dirty="0" smtClean="0">
                <a:latin typeface="Arial" panose="020B0604020202020204" pitchFamily="34" charset="0"/>
                <a:cs typeface="Arial" panose="020B0604020202020204" pitchFamily="34" charset="0"/>
              </a:rPr>
              <a:t>its potential </a:t>
            </a:r>
            <a:r>
              <a:rPr lang="en-ZA" sz="6400" dirty="0">
                <a:latin typeface="Arial" panose="020B0604020202020204" pitchFamily="34" charset="0"/>
                <a:cs typeface="Arial" panose="020B0604020202020204" pitchFamily="34" charset="0"/>
              </a:rPr>
              <a:t>contribution to growth and employment</a:t>
            </a:r>
          </a:p>
          <a:p>
            <a:pPr algn="just">
              <a:lnSpc>
                <a:spcPct val="170000"/>
              </a:lnSpc>
            </a:pPr>
            <a:r>
              <a:rPr lang="en-ZA" sz="6400" dirty="0" smtClean="0">
                <a:latin typeface="Arial" panose="020B0604020202020204" pitchFamily="34" charset="0"/>
                <a:cs typeface="Arial" panose="020B0604020202020204" pitchFamily="34" charset="0"/>
              </a:rPr>
              <a:t>Amongst </a:t>
            </a:r>
            <a:r>
              <a:rPr lang="en-ZA" sz="6400" dirty="0">
                <a:latin typeface="Arial" panose="020B0604020202020204" pitchFamily="34" charset="0"/>
                <a:cs typeface="Arial" panose="020B0604020202020204" pitchFamily="34" charset="0"/>
              </a:rPr>
              <a:t>others, non-payment of  invoices is a </a:t>
            </a:r>
            <a:r>
              <a:rPr lang="en-ZA" sz="6400" dirty="0" smtClean="0">
                <a:latin typeface="Arial" panose="020B0604020202020204" pitchFamily="34" charset="0"/>
                <a:cs typeface="Arial" panose="020B0604020202020204" pitchFamily="34" charset="0"/>
              </a:rPr>
              <a:t>contributing </a:t>
            </a:r>
            <a:r>
              <a:rPr lang="en-ZA" sz="6400" dirty="0">
                <a:latin typeface="Arial" panose="020B0604020202020204" pitchFamily="34" charset="0"/>
                <a:cs typeface="Arial" panose="020B0604020202020204" pitchFamily="34" charset="0"/>
              </a:rPr>
              <a:t>factor to the lack of sustainability in the small businesses environment.  </a:t>
            </a:r>
          </a:p>
          <a:p>
            <a:pPr marL="0" indent="0">
              <a:lnSpc>
                <a:spcPct val="110000"/>
              </a:lnSpc>
              <a:buNone/>
            </a:pPr>
            <a:r>
              <a:rPr lang="en-ZA" sz="5400" dirty="0">
                <a:latin typeface="Arial" panose="020B0604020202020204" pitchFamily="34" charset="0"/>
                <a:cs typeface="Arial" panose="020B0604020202020204" pitchFamily="34" charset="0"/>
              </a:rPr>
              <a:t/>
            </a:r>
            <a:br>
              <a:rPr lang="en-ZA" sz="5400" dirty="0">
                <a:latin typeface="Arial" panose="020B0604020202020204" pitchFamily="34" charset="0"/>
                <a:cs typeface="Arial" panose="020B0604020202020204" pitchFamily="34" charset="0"/>
              </a:rPr>
            </a:br>
            <a:endParaRPr lang="en-ZA" sz="5400" dirty="0">
              <a:latin typeface="Arial" panose="020B0604020202020204" pitchFamily="34" charset="0"/>
              <a:cs typeface="Arial" panose="020B0604020202020204" pitchFamily="34" charset="0"/>
            </a:endParaRPr>
          </a:p>
          <a:p>
            <a:pPr algn="just">
              <a:lnSpc>
                <a:spcPct val="200000"/>
              </a:lnSpc>
              <a:spcAft>
                <a:spcPts val="900"/>
              </a:spcAft>
              <a:buFont typeface="Wingdings" pitchFamily="2" charset="2"/>
              <a:buChar char="§"/>
            </a:pPr>
            <a:endParaRPr lang="en-ZA" dirty="0" smtClean="0"/>
          </a:p>
          <a:p>
            <a:pPr algn="just">
              <a:lnSpc>
                <a:spcPct val="200000"/>
              </a:lnSpc>
              <a:spcAft>
                <a:spcPts val="900"/>
              </a:spcAft>
              <a:buNone/>
            </a:pPr>
            <a:endParaRPr lang="en-ZA" dirty="0" smtClean="0"/>
          </a:p>
          <a:p>
            <a:pPr algn="just">
              <a:lnSpc>
                <a:spcPct val="200000"/>
              </a:lnSpc>
              <a:spcAft>
                <a:spcPts val="900"/>
              </a:spcAft>
            </a:pPr>
            <a:endParaRPr lang="en-ZA" dirty="0" smtClean="0"/>
          </a:p>
        </p:txBody>
      </p:sp>
      <p:sp>
        <p:nvSpPr>
          <p:cNvPr id="3" name="Slide Number Placeholder 2"/>
          <p:cNvSpPr>
            <a:spLocks noGrp="1"/>
          </p:cNvSpPr>
          <p:nvPr>
            <p:ph type="sldNum" sz="quarter" idx="4"/>
          </p:nvPr>
        </p:nvSpPr>
        <p:spPr/>
        <p:txBody>
          <a:bodyPr/>
          <a:lstStyle/>
          <a:p>
            <a:fld id="{62AAA1A3-262B-4979-8C18-306C3DA11E9E}" type="slidenum">
              <a:rPr lang="en-ZA" smtClean="0"/>
              <a:pPr/>
              <a:t>4</a:t>
            </a:fld>
            <a:endParaRPr lang="en-ZA" dirty="0"/>
          </a:p>
        </p:txBody>
      </p:sp>
      <p:pic>
        <p:nvPicPr>
          <p:cNvPr id="5" name="Picture 1" descr="image0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50861" y="5846265"/>
            <a:ext cx="1093139" cy="9308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1720927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1" descr="image0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50861" y="5898191"/>
            <a:ext cx="1093139" cy="9308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628650" y="188641"/>
            <a:ext cx="7886700" cy="936104"/>
          </a:xfrm>
        </p:spPr>
        <p:txBody>
          <a:bodyPr>
            <a:normAutofit/>
          </a:bodyPr>
          <a:lstStyle/>
          <a:p>
            <a:r>
              <a:rPr lang="en-US" sz="2400" b="1" dirty="0">
                <a:latin typeface="Arial" panose="020B0604020202020204" pitchFamily="34" charset="0"/>
                <a:cs typeface="Arial" panose="020B0604020202020204" pitchFamily="34" charset="0"/>
              </a:rPr>
              <a:t>NATIONAL DEPARTMENTS: SUBMISSION OF EXCEPTION REPORTS</a:t>
            </a:r>
            <a:endParaRPr lang="en-ZA" sz="2400" dirty="0">
              <a:latin typeface="Arial" panose="020B0604020202020204" pitchFamily="34" charset="0"/>
              <a:cs typeface="Arial" panose="020B0604020202020204" pitchFamily="34" charset="0"/>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4117761698"/>
              </p:ext>
            </p:extLst>
          </p:nvPr>
        </p:nvGraphicFramePr>
        <p:xfrm>
          <a:off x="250825" y="1341438"/>
          <a:ext cx="8728075" cy="4895850"/>
        </p:xfrm>
        <a:graphic>
          <a:graphicData uri="http://schemas.openxmlformats.org/drawingml/2006/chart">
            <c:chart xmlns:c="http://schemas.openxmlformats.org/drawingml/2006/chart" xmlns:r="http://schemas.openxmlformats.org/officeDocument/2006/relationships" r:id="rId3"/>
          </a:graphicData>
        </a:graphic>
      </p:graphicFrame>
      <p:sp>
        <p:nvSpPr>
          <p:cNvPr id="4" name="Slide Number Placeholder 3"/>
          <p:cNvSpPr>
            <a:spLocks noGrp="1"/>
          </p:cNvSpPr>
          <p:nvPr>
            <p:ph type="sldNum" sz="quarter" idx="4"/>
          </p:nvPr>
        </p:nvSpPr>
        <p:spPr/>
        <p:txBody>
          <a:bodyPr/>
          <a:lstStyle/>
          <a:p>
            <a:fld id="{62AAA1A3-262B-4979-8C18-306C3DA11E9E}" type="slidenum">
              <a:rPr lang="en-ZA" smtClean="0"/>
              <a:pPr/>
              <a:t>5</a:t>
            </a:fld>
            <a:endParaRPr lang="en-ZA" dirty="0"/>
          </a:p>
        </p:txBody>
      </p:sp>
    </p:spTree>
    <p:extLst>
      <p:ext uri="{BB962C8B-B14F-4D97-AF65-F5344CB8AC3E}">
        <p14:creationId xmlns:p14="http://schemas.microsoft.com/office/powerpoint/2010/main" val="69127887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400" b="1" dirty="0">
                <a:latin typeface="Arial" panose="020B0604020202020204" pitchFamily="34" charset="0"/>
                <a:cs typeface="Arial" panose="020B0604020202020204" pitchFamily="34" charset="0"/>
              </a:rPr>
              <a:t>NATIONAL DEPARTMENTS: SUBMISSION OF EXCEPTION REPORTS</a:t>
            </a:r>
            <a:endParaRPr lang="en-ZA" sz="2400" dirty="0">
              <a:latin typeface="Arial" panose="020B0604020202020204" pitchFamily="34" charset="0"/>
              <a:cs typeface="Arial" panose="020B0604020202020204" pitchFamily="34" charset="0"/>
            </a:endParaRPr>
          </a:p>
        </p:txBody>
      </p:sp>
      <p:sp>
        <p:nvSpPr>
          <p:cNvPr id="4" name="Rectangle 3"/>
          <p:cNvSpPr>
            <a:spLocks noGrp="1" noChangeArrowheads="1"/>
          </p:cNvSpPr>
          <p:nvPr>
            <p:ph idx="1"/>
          </p:nvPr>
        </p:nvSpPr>
        <p:spPr>
          <a:xfrm>
            <a:off x="628650" y="1119724"/>
            <a:ext cx="7886700" cy="5045579"/>
          </a:xfrm>
        </p:spPr>
        <p:txBody>
          <a:bodyPr>
            <a:normAutofit fontScale="62500" lnSpcReduction="20000"/>
          </a:bodyPr>
          <a:lstStyle/>
          <a:p>
            <a:pPr algn="just">
              <a:lnSpc>
                <a:spcPct val="120000"/>
              </a:lnSpc>
              <a:spcBef>
                <a:spcPts val="0"/>
              </a:spcBef>
            </a:pPr>
            <a:r>
              <a:rPr lang="en-GB" sz="2900" dirty="0" smtClean="0">
                <a:latin typeface="Arial" panose="020B0604020202020204" pitchFamily="34" charset="0"/>
                <a:cs typeface="Arial" panose="020B0604020202020204" pitchFamily="34" charset="0"/>
              </a:rPr>
              <a:t>In terms of Instruction Note 34, national departments are required to submit their exceptions reports to National Treasury  by the 7th day of each month.</a:t>
            </a:r>
          </a:p>
          <a:p>
            <a:pPr marL="82296" indent="0" algn="just">
              <a:lnSpc>
                <a:spcPct val="120000"/>
              </a:lnSpc>
              <a:spcBef>
                <a:spcPts val="0"/>
              </a:spcBef>
              <a:buNone/>
            </a:pPr>
            <a:endParaRPr lang="en-GB" sz="2900" dirty="0">
              <a:latin typeface="Arial" panose="020B0604020202020204" pitchFamily="34" charset="0"/>
              <a:cs typeface="Arial" panose="020B0604020202020204" pitchFamily="34" charset="0"/>
            </a:endParaRPr>
          </a:p>
          <a:p>
            <a:pPr algn="just">
              <a:lnSpc>
                <a:spcPct val="120000"/>
              </a:lnSpc>
              <a:spcBef>
                <a:spcPts val="0"/>
              </a:spcBef>
            </a:pPr>
            <a:r>
              <a:rPr lang="en-GB" sz="2900" dirty="0" smtClean="0">
                <a:latin typeface="Arial" panose="020B0604020202020204" pitchFamily="34" charset="0"/>
                <a:cs typeface="Arial" panose="020B0604020202020204" pitchFamily="34" charset="0"/>
              </a:rPr>
              <a:t>During December </a:t>
            </a:r>
            <a:r>
              <a:rPr lang="en-ZA" sz="2900" dirty="0" smtClean="0">
                <a:latin typeface="Arial" panose="020B0604020202020204" pitchFamily="34" charset="0"/>
                <a:cs typeface="Arial" panose="020B0604020202020204" pitchFamily="34" charset="0"/>
              </a:rPr>
              <a:t>2016</a:t>
            </a:r>
            <a:r>
              <a:rPr lang="en-ZA" sz="2900" dirty="0">
                <a:latin typeface="Arial" panose="020B0604020202020204" pitchFamily="34" charset="0"/>
                <a:cs typeface="Arial" panose="020B0604020202020204" pitchFamily="34" charset="0"/>
              </a:rPr>
              <a:t>, </a:t>
            </a:r>
            <a:r>
              <a:rPr lang="en-ZA" sz="2900" dirty="0" smtClean="0">
                <a:latin typeface="Arial" panose="020B0604020202020204" pitchFamily="34" charset="0"/>
                <a:cs typeface="Arial" panose="020B0604020202020204" pitchFamily="34" charset="0"/>
              </a:rPr>
              <a:t>90% </a:t>
            </a:r>
            <a:r>
              <a:rPr lang="en-ZA" sz="2900" dirty="0">
                <a:latin typeface="Arial" panose="020B0604020202020204" pitchFamily="34" charset="0"/>
                <a:cs typeface="Arial" panose="020B0604020202020204" pitchFamily="34" charset="0"/>
              </a:rPr>
              <a:t>of </a:t>
            </a:r>
            <a:r>
              <a:rPr lang="en-ZA" sz="2900" dirty="0" smtClean="0">
                <a:latin typeface="Arial" panose="020B0604020202020204" pitchFamily="34" charset="0"/>
                <a:cs typeface="Arial" panose="020B0604020202020204" pitchFamily="34" charset="0"/>
              </a:rPr>
              <a:t>national departments </a:t>
            </a:r>
            <a:r>
              <a:rPr lang="en-ZA" sz="2900" dirty="0">
                <a:latin typeface="Arial" panose="020B0604020202020204" pitchFamily="34" charset="0"/>
                <a:cs typeface="Arial" panose="020B0604020202020204" pitchFamily="34" charset="0"/>
              </a:rPr>
              <a:t>submitted their exceptions reports timeously to the National Treasury, compared to </a:t>
            </a:r>
            <a:r>
              <a:rPr lang="en-ZA" sz="2900" dirty="0" smtClean="0">
                <a:latin typeface="Arial" panose="020B0604020202020204" pitchFamily="34" charset="0"/>
                <a:cs typeface="Arial" panose="020B0604020202020204" pitchFamily="34" charset="0"/>
              </a:rPr>
              <a:t>78% in December 2015. </a:t>
            </a:r>
          </a:p>
          <a:p>
            <a:pPr marL="82296" indent="0" algn="just">
              <a:lnSpc>
                <a:spcPct val="120000"/>
              </a:lnSpc>
              <a:spcBef>
                <a:spcPts val="0"/>
              </a:spcBef>
              <a:buNone/>
            </a:pPr>
            <a:endParaRPr lang="en-ZA" sz="2900" dirty="0" smtClean="0">
              <a:latin typeface="Arial" panose="020B0604020202020204" pitchFamily="34" charset="0"/>
              <a:cs typeface="Arial" panose="020B0604020202020204" pitchFamily="34" charset="0"/>
            </a:endParaRPr>
          </a:p>
          <a:p>
            <a:pPr algn="just">
              <a:lnSpc>
                <a:spcPct val="120000"/>
              </a:lnSpc>
              <a:spcBef>
                <a:spcPts val="0"/>
              </a:spcBef>
            </a:pPr>
            <a:r>
              <a:rPr lang="en-ZA" sz="2900" dirty="0" smtClean="0">
                <a:latin typeface="Arial" panose="020B0604020202020204" pitchFamily="34" charset="0"/>
                <a:cs typeface="Arial" panose="020B0604020202020204" pitchFamily="34" charset="0"/>
              </a:rPr>
              <a:t>This represents an improvement of 12% over the year in compliance of departments with this requirement.</a:t>
            </a:r>
          </a:p>
          <a:p>
            <a:pPr marL="82296" indent="0" algn="just">
              <a:lnSpc>
                <a:spcPct val="120000"/>
              </a:lnSpc>
              <a:spcBef>
                <a:spcPts val="0"/>
              </a:spcBef>
              <a:buNone/>
            </a:pPr>
            <a:endParaRPr lang="en-ZA" sz="2900" dirty="0">
              <a:latin typeface="Arial" panose="020B0604020202020204" pitchFamily="34" charset="0"/>
              <a:cs typeface="Arial" panose="020B0604020202020204" pitchFamily="34" charset="0"/>
            </a:endParaRPr>
          </a:p>
          <a:p>
            <a:pPr algn="just">
              <a:lnSpc>
                <a:spcPct val="120000"/>
              </a:lnSpc>
              <a:spcBef>
                <a:spcPts val="0"/>
              </a:spcBef>
            </a:pPr>
            <a:r>
              <a:rPr lang="en-ZA" sz="2900" dirty="0" smtClean="0">
                <a:latin typeface="Arial" panose="020B0604020202020204" pitchFamily="34" charset="0"/>
                <a:cs typeface="Arial" panose="020B0604020202020204" pitchFamily="34" charset="0"/>
              </a:rPr>
              <a:t>Generally, for the past twelve months, the submission rate has improved from month to month compared  to the same period last year. </a:t>
            </a:r>
          </a:p>
          <a:p>
            <a:pPr marL="82296" indent="0" algn="just">
              <a:lnSpc>
                <a:spcPct val="120000"/>
              </a:lnSpc>
              <a:spcBef>
                <a:spcPts val="0"/>
              </a:spcBef>
              <a:buNone/>
            </a:pPr>
            <a:endParaRPr lang="en-ZA" sz="2900" dirty="0" smtClean="0">
              <a:latin typeface="Arial" panose="020B0604020202020204" pitchFamily="34" charset="0"/>
              <a:cs typeface="Arial" panose="020B0604020202020204" pitchFamily="34" charset="0"/>
            </a:endParaRPr>
          </a:p>
          <a:p>
            <a:pPr algn="just">
              <a:lnSpc>
                <a:spcPct val="120000"/>
              </a:lnSpc>
              <a:spcBef>
                <a:spcPts val="0"/>
              </a:spcBef>
            </a:pPr>
            <a:r>
              <a:rPr lang="en-ZA" sz="2900" dirty="0" smtClean="0">
                <a:latin typeface="Arial" panose="020B0604020202020204" pitchFamily="34" charset="0"/>
                <a:cs typeface="Arial" panose="020B0604020202020204" pitchFamily="34" charset="0"/>
              </a:rPr>
              <a:t>Late </a:t>
            </a:r>
            <a:r>
              <a:rPr lang="en-ZA" sz="2900" dirty="0">
                <a:latin typeface="Arial" panose="020B0604020202020204" pitchFamily="34" charset="0"/>
                <a:cs typeface="Arial" panose="020B0604020202020204" pitchFamily="34" charset="0"/>
              </a:rPr>
              <a:t>and/or non-submission of exception reports adversely affects the completeness of data</a:t>
            </a:r>
            <a:r>
              <a:rPr lang="en-ZA" sz="2300" dirty="0">
                <a:latin typeface="Arial" panose="020B0604020202020204" pitchFamily="34" charset="0"/>
                <a:cs typeface="Arial" panose="020B0604020202020204" pitchFamily="34" charset="0"/>
              </a:rPr>
              <a:t>.  </a:t>
            </a:r>
          </a:p>
          <a:p>
            <a:pPr algn="just">
              <a:lnSpc>
                <a:spcPct val="200000"/>
              </a:lnSpc>
              <a:spcBef>
                <a:spcPts val="0"/>
              </a:spcBef>
              <a:buFont typeface="Wingdings" pitchFamily="2" charset="2"/>
              <a:buChar char="q"/>
            </a:pPr>
            <a:endParaRPr lang="en-ZA" sz="2300" dirty="0">
              <a:latin typeface="Arial" panose="020B0604020202020204" pitchFamily="34" charset="0"/>
              <a:cs typeface="Arial" panose="020B0604020202020204" pitchFamily="34" charset="0"/>
            </a:endParaRPr>
          </a:p>
          <a:p>
            <a:pPr algn="just">
              <a:lnSpc>
                <a:spcPct val="200000"/>
              </a:lnSpc>
              <a:spcBef>
                <a:spcPts val="0"/>
              </a:spcBef>
              <a:buFont typeface="Wingdings" pitchFamily="2" charset="2"/>
              <a:buChar char="q"/>
            </a:pPr>
            <a:endParaRPr lang="en-ZA" dirty="0" smtClean="0"/>
          </a:p>
          <a:p>
            <a:pPr algn="just">
              <a:lnSpc>
                <a:spcPct val="200000"/>
              </a:lnSpc>
              <a:spcAft>
                <a:spcPts val="900"/>
              </a:spcAft>
              <a:buFont typeface="Wingdings" pitchFamily="2" charset="2"/>
              <a:buChar char="§"/>
            </a:pPr>
            <a:endParaRPr lang="en-ZA" dirty="0" smtClean="0"/>
          </a:p>
          <a:p>
            <a:pPr algn="just">
              <a:lnSpc>
                <a:spcPct val="200000"/>
              </a:lnSpc>
              <a:spcAft>
                <a:spcPts val="900"/>
              </a:spcAft>
              <a:buNone/>
            </a:pPr>
            <a:endParaRPr lang="en-ZA" dirty="0" smtClean="0"/>
          </a:p>
          <a:p>
            <a:pPr algn="just">
              <a:lnSpc>
                <a:spcPct val="200000"/>
              </a:lnSpc>
              <a:spcAft>
                <a:spcPts val="900"/>
              </a:spcAft>
            </a:pPr>
            <a:endParaRPr lang="en-ZA" dirty="0" smtClean="0"/>
          </a:p>
        </p:txBody>
      </p:sp>
      <p:sp>
        <p:nvSpPr>
          <p:cNvPr id="3" name="Slide Number Placeholder 2"/>
          <p:cNvSpPr>
            <a:spLocks noGrp="1"/>
          </p:cNvSpPr>
          <p:nvPr>
            <p:ph type="sldNum" sz="quarter" idx="4"/>
          </p:nvPr>
        </p:nvSpPr>
        <p:spPr/>
        <p:txBody>
          <a:bodyPr/>
          <a:lstStyle/>
          <a:p>
            <a:fld id="{62AAA1A3-262B-4979-8C18-306C3DA11E9E}" type="slidenum">
              <a:rPr lang="en-ZA" smtClean="0"/>
              <a:pPr/>
              <a:t>6</a:t>
            </a:fld>
            <a:endParaRPr lang="en-ZA" dirty="0"/>
          </a:p>
        </p:txBody>
      </p:sp>
      <p:pic>
        <p:nvPicPr>
          <p:cNvPr id="5" name="Picture 1" descr="image0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50861" y="5846265"/>
            <a:ext cx="1093139" cy="9308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9061530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1" descr="image0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50861" y="5846265"/>
            <a:ext cx="1093139" cy="9308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514350" y="116633"/>
            <a:ext cx="8001000" cy="1008111"/>
          </a:xfrm>
        </p:spPr>
        <p:txBody>
          <a:bodyPr>
            <a:normAutofit/>
          </a:bodyPr>
          <a:lstStyle/>
          <a:p>
            <a:r>
              <a:rPr lang="en-US" sz="2400" b="1" dirty="0">
                <a:latin typeface="Arial" panose="020B0604020202020204" pitchFamily="34" charset="0"/>
                <a:cs typeface="Arial" panose="020B0604020202020204" pitchFamily="34" charset="0"/>
              </a:rPr>
              <a:t>NATIONAL DEPARTMENTS:</a:t>
            </a:r>
            <a:r>
              <a:rPr lang="en-US" sz="2400" b="1" dirty="0">
                <a:solidFill>
                  <a:srgbClr val="FFFFFF"/>
                </a:solidFill>
                <a:latin typeface="Arial" panose="020B0604020202020204" pitchFamily="34" charset="0"/>
                <a:cs typeface="Arial" panose="020B0604020202020204" pitchFamily="34" charset="0"/>
              </a:rPr>
              <a:t/>
            </a:r>
            <a:br>
              <a:rPr lang="en-US" sz="2400" b="1" dirty="0">
                <a:solidFill>
                  <a:srgbClr val="FFFFFF"/>
                </a:solidFill>
                <a:latin typeface="Arial" panose="020B0604020202020204" pitchFamily="34" charset="0"/>
                <a:cs typeface="Arial" panose="020B0604020202020204" pitchFamily="34" charset="0"/>
              </a:rPr>
            </a:br>
            <a:r>
              <a:rPr lang="en-US" sz="2400" b="1" dirty="0">
                <a:latin typeface="Arial" panose="020B0604020202020204" pitchFamily="34" charset="0"/>
                <a:cs typeface="Arial" panose="020B0604020202020204" pitchFamily="34" charset="0"/>
              </a:rPr>
              <a:t>NUMBER OF INVOICES PAID AFTER 30 DAYS</a:t>
            </a:r>
            <a:endParaRPr lang="en-ZA" sz="2400" b="1" dirty="0">
              <a:latin typeface="Arial" panose="020B0604020202020204" pitchFamily="34" charset="0"/>
              <a:cs typeface="Arial" panose="020B0604020202020204" pitchFamily="34" charset="0"/>
            </a:endParaRPr>
          </a:p>
        </p:txBody>
      </p:sp>
      <p:sp>
        <p:nvSpPr>
          <p:cNvPr id="3" name="TextBox 2"/>
          <p:cNvSpPr txBox="1"/>
          <p:nvPr/>
        </p:nvSpPr>
        <p:spPr>
          <a:xfrm>
            <a:off x="628650" y="4961965"/>
            <a:ext cx="7886701" cy="300082"/>
          </a:xfrm>
          <a:prstGeom prst="rect">
            <a:avLst/>
          </a:prstGeom>
          <a:noFill/>
        </p:spPr>
        <p:txBody>
          <a:bodyPr wrap="square" rtlCol="0">
            <a:spAutoFit/>
          </a:bodyPr>
          <a:lstStyle/>
          <a:p>
            <a:endParaRPr lang="en-ZA" sz="1350"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096323689"/>
              </p:ext>
            </p:extLst>
          </p:nvPr>
        </p:nvGraphicFramePr>
        <p:xfrm>
          <a:off x="250825" y="1341438"/>
          <a:ext cx="8728075" cy="4895850"/>
        </p:xfrm>
        <a:graphic>
          <a:graphicData uri="http://schemas.openxmlformats.org/drawingml/2006/chart">
            <c:chart xmlns:c="http://schemas.openxmlformats.org/drawingml/2006/chart" xmlns:r="http://schemas.openxmlformats.org/officeDocument/2006/relationships" r:id="rId3"/>
          </a:graphicData>
        </a:graphic>
      </p:graphicFrame>
      <p:sp>
        <p:nvSpPr>
          <p:cNvPr id="5" name="Slide Number Placeholder 4"/>
          <p:cNvSpPr>
            <a:spLocks noGrp="1"/>
          </p:cNvSpPr>
          <p:nvPr>
            <p:ph type="sldNum" sz="quarter" idx="4"/>
          </p:nvPr>
        </p:nvSpPr>
        <p:spPr/>
        <p:txBody>
          <a:bodyPr/>
          <a:lstStyle/>
          <a:p>
            <a:fld id="{62AAA1A3-262B-4979-8C18-306C3DA11E9E}" type="slidenum">
              <a:rPr lang="en-ZA" smtClean="0"/>
              <a:pPr/>
              <a:t>7</a:t>
            </a:fld>
            <a:endParaRPr lang="en-ZA" dirty="0"/>
          </a:p>
        </p:txBody>
      </p:sp>
    </p:spTree>
    <p:extLst>
      <p:ext uri="{BB962C8B-B14F-4D97-AF65-F5344CB8AC3E}">
        <p14:creationId xmlns:p14="http://schemas.microsoft.com/office/powerpoint/2010/main" val="395753500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179940"/>
            <a:ext cx="8712968" cy="1304843"/>
          </a:xfrm>
        </p:spPr>
        <p:txBody>
          <a:bodyPr>
            <a:normAutofit/>
          </a:bodyPr>
          <a:lstStyle/>
          <a:p>
            <a:r>
              <a:rPr lang="en-US" sz="2400" b="1" dirty="0">
                <a:latin typeface="Arial" panose="020B0604020202020204" pitchFamily="34" charset="0"/>
                <a:cs typeface="Arial" panose="020B0604020202020204" pitchFamily="34" charset="0"/>
              </a:rPr>
              <a:t>NATIONAL DEPARTMENTS:</a:t>
            </a:r>
            <a:r>
              <a:rPr lang="en-US" sz="2400" b="1" dirty="0">
                <a:solidFill>
                  <a:srgbClr val="FFFFFF"/>
                </a:solidFill>
                <a:latin typeface="Arial" panose="020B0604020202020204" pitchFamily="34" charset="0"/>
                <a:cs typeface="Arial" panose="020B0604020202020204" pitchFamily="34" charset="0"/>
              </a:rPr>
              <a:t/>
            </a:r>
            <a:br>
              <a:rPr lang="en-US" sz="2400" b="1" dirty="0">
                <a:solidFill>
                  <a:srgbClr val="FFFFFF"/>
                </a:solidFill>
                <a:latin typeface="Arial" panose="020B0604020202020204" pitchFamily="34" charset="0"/>
                <a:cs typeface="Arial" panose="020B0604020202020204" pitchFamily="34" charset="0"/>
              </a:rPr>
            </a:br>
            <a:r>
              <a:rPr lang="en-US" sz="2400" b="1" dirty="0">
                <a:latin typeface="Arial" panose="020B0604020202020204" pitchFamily="34" charset="0"/>
                <a:cs typeface="Arial" panose="020B0604020202020204" pitchFamily="34" charset="0"/>
              </a:rPr>
              <a:t>NUMBER OF INVOICES PAID AFTER 30 DAYS</a:t>
            </a:r>
            <a:endParaRPr lang="en-ZA" sz="2400" dirty="0">
              <a:latin typeface="Arial" panose="020B0604020202020204" pitchFamily="34" charset="0"/>
              <a:cs typeface="Arial" panose="020B0604020202020204" pitchFamily="34" charset="0"/>
            </a:endParaRPr>
          </a:p>
        </p:txBody>
      </p:sp>
      <p:sp>
        <p:nvSpPr>
          <p:cNvPr id="4" name="Rectangle 3"/>
          <p:cNvSpPr>
            <a:spLocks noGrp="1" noChangeArrowheads="1"/>
          </p:cNvSpPr>
          <p:nvPr>
            <p:ph idx="1"/>
          </p:nvPr>
        </p:nvSpPr>
        <p:spPr>
          <a:xfrm>
            <a:off x="395536" y="1700808"/>
            <a:ext cx="8208912" cy="4104456"/>
          </a:xfrm>
        </p:spPr>
        <p:txBody>
          <a:bodyPr>
            <a:normAutofit lnSpcReduction="10000"/>
          </a:bodyPr>
          <a:lstStyle/>
          <a:p>
            <a:pPr algn="just">
              <a:lnSpc>
                <a:spcPct val="110000"/>
              </a:lnSpc>
              <a:spcBef>
                <a:spcPts val="0"/>
              </a:spcBef>
            </a:pPr>
            <a:r>
              <a:rPr lang="en-ZA" sz="1800" dirty="0">
                <a:latin typeface="Arial" panose="020B0604020202020204" pitchFamily="34" charset="0"/>
                <a:cs typeface="Arial" panose="020B0604020202020204" pitchFamily="34" charset="0"/>
              </a:rPr>
              <a:t>During </a:t>
            </a:r>
            <a:r>
              <a:rPr lang="en-ZA" sz="1800" dirty="0" smtClean="0">
                <a:latin typeface="Arial" panose="020B0604020202020204" pitchFamily="34" charset="0"/>
                <a:cs typeface="Arial" panose="020B0604020202020204" pitchFamily="34" charset="0"/>
              </a:rPr>
              <a:t>the months of October, November and December 2016, </a:t>
            </a:r>
            <a:r>
              <a:rPr lang="en-ZA" sz="1800" dirty="0">
                <a:latin typeface="Arial" panose="020B0604020202020204" pitchFamily="34" charset="0"/>
                <a:cs typeface="Arial" panose="020B0604020202020204" pitchFamily="34" charset="0"/>
              </a:rPr>
              <a:t>national departments paid </a:t>
            </a:r>
            <a:r>
              <a:rPr lang="en-ZA" sz="1800" dirty="0" smtClean="0">
                <a:latin typeface="Arial" panose="020B0604020202020204" pitchFamily="34" charset="0"/>
                <a:cs typeface="Arial" panose="020B0604020202020204" pitchFamily="34" charset="0"/>
              </a:rPr>
              <a:t>9 362, 11 428 and 10 626 invoices, respectively after 30 days from the date of receipt. </a:t>
            </a:r>
          </a:p>
          <a:p>
            <a:pPr marL="82296" indent="0" algn="just">
              <a:lnSpc>
                <a:spcPct val="110000"/>
              </a:lnSpc>
              <a:spcBef>
                <a:spcPts val="0"/>
              </a:spcBef>
              <a:buNone/>
            </a:pPr>
            <a:endParaRPr lang="en-ZA" sz="1800" dirty="0" smtClean="0">
              <a:latin typeface="Arial" panose="020B0604020202020204" pitchFamily="34" charset="0"/>
              <a:cs typeface="Arial" panose="020B0604020202020204" pitchFamily="34" charset="0"/>
            </a:endParaRPr>
          </a:p>
          <a:p>
            <a:pPr marL="82296" indent="0" algn="just">
              <a:lnSpc>
                <a:spcPct val="110000"/>
              </a:lnSpc>
              <a:spcBef>
                <a:spcPts val="0"/>
              </a:spcBef>
              <a:buNone/>
            </a:pPr>
            <a:endParaRPr lang="en-ZA" sz="1800" dirty="0">
              <a:latin typeface="Arial" panose="020B0604020202020204" pitchFamily="34" charset="0"/>
              <a:cs typeface="Arial" panose="020B0604020202020204" pitchFamily="34" charset="0"/>
            </a:endParaRPr>
          </a:p>
          <a:p>
            <a:pPr algn="just">
              <a:lnSpc>
                <a:spcPct val="110000"/>
              </a:lnSpc>
              <a:spcBef>
                <a:spcPts val="0"/>
              </a:spcBef>
            </a:pPr>
            <a:r>
              <a:rPr lang="en-ZA" sz="1800" dirty="0" smtClean="0">
                <a:latin typeface="Arial" panose="020B0604020202020204" pitchFamily="34" charset="0"/>
                <a:cs typeface="Arial" panose="020B0604020202020204" pitchFamily="34" charset="0"/>
              </a:rPr>
              <a:t>This represent a regression of 2 066 invoices from October to November 2016 and a slight improvement of 802 invoices from November to December 2016. </a:t>
            </a:r>
          </a:p>
          <a:p>
            <a:pPr marL="82296" indent="0" algn="just">
              <a:lnSpc>
                <a:spcPct val="200000"/>
              </a:lnSpc>
              <a:spcBef>
                <a:spcPts val="0"/>
              </a:spcBef>
              <a:buNone/>
            </a:pPr>
            <a:endParaRPr lang="en-ZA" sz="1800" dirty="0" smtClean="0">
              <a:latin typeface="Arial" panose="020B0604020202020204" pitchFamily="34" charset="0"/>
              <a:cs typeface="Arial" panose="020B0604020202020204" pitchFamily="34" charset="0"/>
            </a:endParaRPr>
          </a:p>
          <a:p>
            <a:pPr algn="just">
              <a:lnSpc>
                <a:spcPct val="110000"/>
              </a:lnSpc>
              <a:spcBef>
                <a:spcPts val="0"/>
              </a:spcBef>
            </a:pPr>
            <a:r>
              <a:rPr lang="en-ZA" sz="1800" dirty="0">
                <a:latin typeface="Arial" panose="020B0604020202020204" pitchFamily="34" charset="0"/>
                <a:cs typeface="Arial" panose="020B0604020202020204" pitchFamily="34" charset="0"/>
              </a:rPr>
              <a:t>The average number of invoices paid after 30 days </a:t>
            </a:r>
            <a:r>
              <a:rPr lang="en-ZA" sz="1800" dirty="0" smtClean="0">
                <a:latin typeface="Arial" panose="020B0604020202020204" pitchFamily="34" charset="0"/>
                <a:cs typeface="Arial" panose="020B0604020202020204" pitchFamily="34" charset="0"/>
              </a:rPr>
              <a:t>from </a:t>
            </a:r>
            <a:r>
              <a:rPr lang="en-ZA" sz="1800" dirty="0">
                <a:latin typeface="Arial" panose="020B0604020202020204" pitchFamily="34" charset="0"/>
                <a:cs typeface="Arial" panose="020B0604020202020204" pitchFamily="34" charset="0"/>
              </a:rPr>
              <a:t>October to December 2016 was 10 </a:t>
            </a:r>
            <a:r>
              <a:rPr lang="en-ZA" sz="1800" dirty="0" smtClean="0">
                <a:latin typeface="Arial" panose="020B0604020202020204" pitchFamily="34" charset="0"/>
                <a:cs typeface="Arial" panose="020B0604020202020204" pitchFamily="34" charset="0"/>
              </a:rPr>
              <a:t>472, which </a:t>
            </a:r>
            <a:r>
              <a:rPr lang="en-ZA" sz="1800" dirty="0">
                <a:latin typeface="Arial" panose="020B0604020202020204" pitchFamily="34" charset="0"/>
                <a:cs typeface="Arial" panose="020B0604020202020204" pitchFamily="34" charset="0"/>
              </a:rPr>
              <a:t>indicates an improvement of 4 261 invoices when compared to </a:t>
            </a:r>
            <a:r>
              <a:rPr lang="en-ZA" sz="1800" dirty="0" smtClean="0">
                <a:latin typeface="Arial" panose="020B0604020202020204" pitchFamily="34" charset="0"/>
                <a:cs typeface="Arial" panose="020B0604020202020204" pitchFamily="34" charset="0"/>
              </a:rPr>
              <a:t>an average of 14 733 invoices that </a:t>
            </a:r>
            <a:r>
              <a:rPr lang="en-ZA" sz="1800" dirty="0">
                <a:latin typeface="Arial" panose="020B0604020202020204" pitchFamily="34" charset="0"/>
                <a:cs typeface="Arial" panose="020B0604020202020204" pitchFamily="34" charset="0"/>
              </a:rPr>
              <a:t>were paid after 30 days during same period last year (October to December 2015). </a:t>
            </a:r>
          </a:p>
          <a:p>
            <a:pPr algn="just">
              <a:lnSpc>
                <a:spcPct val="200000"/>
              </a:lnSpc>
              <a:spcBef>
                <a:spcPts val="0"/>
              </a:spcBef>
            </a:pPr>
            <a:endParaRPr lang="en-ZA" sz="1425" dirty="0">
              <a:latin typeface="Arial" panose="020B0604020202020204" pitchFamily="34" charset="0"/>
              <a:cs typeface="Arial" panose="020B0604020202020204" pitchFamily="34" charset="0"/>
            </a:endParaRPr>
          </a:p>
          <a:p>
            <a:pPr algn="just">
              <a:lnSpc>
                <a:spcPct val="200000"/>
              </a:lnSpc>
              <a:spcAft>
                <a:spcPts val="900"/>
              </a:spcAft>
              <a:buFont typeface="Wingdings" pitchFamily="2" charset="2"/>
              <a:buChar char="§"/>
            </a:pPr>
            <a:endParaRPr lang="en-ZA" dirty="0" smtClean="0"/>
          </a:p>
          <a:p>
            <a:pPr algn="just">
              <a:lnSpc>
                <a:spcPct val="200000"/>
              </a:lnSpc>
              <a:spcAft>
                <a:spcPts val="900"/>
              </a:spcAft>
              <a:buNone/>
            </a:pPr>
            <a:endParaRPr lang="en-ZA" dirty="0" smtClean="0"/>
          </a:p>
          <a:p>
            <a:pPr algn="just">
              <a:lnSpc>
                <a:spcPct val="200000"/>
              </a:lnSpc>
              <a:spcAft>
                <a:spcPts val="900"/>
              </a:spcAft>
            </a:pPr>
            <a:endParaRPr lang="en-ZA" dirty="0" smtClean="0"/>
          </a:p>
        </p:txBody>
      </p:sp>
      <p:sp>
        <p:nvSpPr>
          <p:cNvPr id="3" name="Slide Number Placeholder 2"/>
          <p:cNvSpPr>
            <a:spLocks noGrp="1"/>
          </p:cNvSpPr>
          <p:nvPr>
            <p:ph type="sldNum" sz="quarter" idx="4"/>
          </p:nvPr>
        </p:nvSpPr>
        <p:spPr/>
        <p:txBody>
          <a:bodyPr/>
          <a:lstStyle/>
          <a:p>
            <a:fld id="{62AAA1A3-262B-4979-8C18-306C3DA11E9E}" type="slidenum">
              <a:rPr lang="en-ZA" smtClean="0"/>
              <a:pPr/>
              <a:t>8</a:t>
            </a:fld>
            <a:endParaRPr lang="en-ZA" dirty="0"/>
          </a:p>
        </p:txBody>
      </p:sp>
      <p:pic>
        <p:nvPicPr>
          <p:cNvPr id="5" name="Picture 1" descr="image0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50861" y="5846265"/>
            <a:ext cx="1093139" cy="9308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2168355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1" descr="image0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50861" y="5846265"/>
            <a:ext cx="1093139" cy="9308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normAutofit/>
          </a:bodyPr>
          <a:lstStyle/>
          <a:p>
            <a:r>
              <a:rPr lang="en-US" sz="2400" b="1" dirty="0">
                <a:latin typeface="Arial" panose="020B0604020202020204" pitchFamily="34" charset="0"/>
                <a:cs typeface="Arial" panose="020B0604020202020204" pitchFamily="34" charset="0"/>
              </a:rPr>
              <a:t>NATIONAL DEPARTMENTS:</a:t>
            </a:r>
            <a:br>
              <a:rPr lang="en-US" sz="2400" b="1" dirty="0">
                <a:latin typeface="Arial" panose="020B0604020202020204" pitchFamily="34" charset="0"/>
                <a:cs typeface="Arial" panose="020B0604020202020204" pitchFamily="34" charset="0"/>
              </a:rPr>
            </a:br>
            <a:r>
              <a:rPr lang="en-US" sz="2400" b="1" dirty="0">
                <a:latin typeface="Arial" panose="020B0604020202020204" pitchFamily="34" charset="0"/>
                <a:cs typeface="Arial" panose="020B0604020202020204" pitchFamily="34" charset="0"/>
              </a:rPr>
              <a:t>RAND VALUE OF INVOICES PAID AFTER 30 DAYS</a:t>
            </a:r>
            <a:endParaRPr lang="en-ZA" sz="2400" dirty="0">
              <a:latin typeface="Arial" panose="020B0604020202020204" pitchFamily="34" charset="0"/>
              <a:cs typeface="Arial" panose="020B0604020202020204" pitchFamily="34" charset="0"/>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200533844"/>
              </p:ext>
            </p:extLst>
          </p:nvPr>
        </p:nvGraphicFramePr>
        <p:xfrm>
          <a:off x="250825" y="1341438"/>
          <a:ext cx="8728075" cy="4895850"/>
        </p:xfrm>
        <a:graphic>
          <a:graphicData uri="http://schemas.openxmlformats.org/drawingml/2006/chart">
            <c:chart xmlns:c="http://schemas.openxmlformats.org/drawingml/2006/chart" xmlns:r="http://schemas.openxmlformats.org/officeDocument/2006/relationships" r:id="rId3"/>
          </a:graphicData>
        </a:graphic>
      </p:graphicFrame>
      <p:sp>
        <p:nvSpPr>
          <p:cNvPr id="4" name="Slide Number Placeholder 3"/>
          <p:cNvSpPr>
            <a:spLocks noGrp="1"/>
          </p:cNvSpPr>
          <p:nvPr>
            <p:ph type="sldNum" sz="quarter" idx="4"/>
          </p:nvPr>
        </p:nvSpPr>
        <p:spPr/>
        <p:txBody>
          <a:bodyPr/>
          <a:lstStyle/>
          <a:p>
            <a:fld id="{62AAA1A3-262B-4979-8C18-306C3DA11E9E}" type="slidenum">
              <a:rPr lang="en-ZA" smtClean="0"/>
              <a:pPr/>
              <a:t>9</a:t>
            </a:fld>
            <a:endParaRPr lang="en-ZA" dirty="0"/>
          </a:p>
        </p:txBody>
      </p:sp>
    </p:spTree>
    <p:extLst>
      <p:ext uri="{BB962C8B-B14F-4D97-AF65-F5344CB8AC3E}">
        <p14:creationId xmlns:p14="http://schemas.microsoft.com/office/powerpoint/2010/main" val="48113651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Custom 1">
      <a:dk1>
        <a:sysClr val="windowText" lastClr="000000"/>
      </a:dk1>
      <a:lt1>
        <a:sysClr val="window" lastClr="FFFFFF"/>
      </a:lt1>
      <a:dk2>
        <a:srgbClr val="531A17"/>
      </a:dk2>
      <a:lt2>
        <a:srgbClr val="E7DEC9"/>
      </a:lt2>
      <a:accent1>
        <a:srgbClr val="531A17"/>
      </a:accent1>
      <a:accent2>
        <a:srgbClr val="874515"/>
      </a:accent2>
      <a:accent3>
        <a:srgbClr val="B46E12"/>
      </a:accent3>
      <a:accent4>
        <a:srgbClr val="B46E12"/>
      </a:accent4>
      <a:accent5>
        <a:srgbClr val="B46E12"/>
      </a:accent5>
      <a:accent6>
        <a:srgbClr val="B46E12"/>
      </a:accent6>
      <a:hlink>
        <a:srgbClr val="531A17"/>
      </a:hlink>
      <a:folHlink>
        <a:srgbClr val="B46E12"/>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5301C80929617446A548DA57D3E39F5E" ma:contentTypeVersion="0" ma:contentTypeDescription="Create a new document." ma:contentTypeScope="" ma:versionID="87735470b9e028ab23c4679e0267b394">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039C6E9-9E48-4BF4-9EBB-E80E1D81898D}">
  <ds:schemaRefs>
    <ds:schemaRef ds:uri="http://schemas.microsoft.com/office/infopath/2007/PartnerControls"/>
    <ds:schemaRef ds:uri="http://purl.org/dc/elements/1.1/"/>
    <ds:schemaRef ds:uri="http://schemas.microsoft.com/office/2006/metadata/properties"/>
    <ds:schemaRef ds:uri="http://purl.org/dc/terms/"/>
    <ds:schemaRef ds:uri="http://schemas.openxmlformats.org/package/2006/metadata/core-properties"/>
    <ds:schemaRef ds:uri="http://schemas.microsoft.com/office/2006/documentManagement/types"/>
    <ds:schemaRef ds:uri="http://www.w3.org/XML/1998/namespace"/>
    <ds:schemaRef ds:uri="http://purl.org/dc/dcmitype/"/>
  </ds:schemaRefs>
</ds:datastoreItem>
</file>

<file path=customXml/itemProps2.xml><?xml version="1.0" encoding="utf-8"?>
<ds:datastoreItem xmlns:ds="http://schemas.openxmlformats.org/officeDocument/2006/customXml" ds:itemID="{B3E13614-D0F8-4F52-BCDE-2311250CBD2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D8F615B2-2570-4B7F-8812-0A50C08DA4D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3871</TotalTime>
  <Words>2777</Words>
  <Application>Microsoft Office PowerPoint</Application>
  <PresentationFormat>On-screen Show (4:3)</PresentationFormat>
  <Paragraphs>475</Paragraphs>
  <Slides>35</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35</vt:i4>
      </vt:variant>
    </vt:vector>
  </HeadingPairs>
  <TitlesOfParts>
    <vt:vector size="44" baseType="lpstr">
      <vt:lpstr>Arial</vt:lpstr>
      <vt:lpstr>Arial Black</vt:lpstr>
      <vt:lpstr>Arial Narrow</vt:lpstr>
      <vt:lpstr>Calibri</vt:lpstr>
      <vt:lpstr>Georgia</vt:lpstr>
      <vt:lpstr>Trebuchet MS</vt:lpstr>
      <vt:lpstr>Wingdings</vt:lpstr>
      <vt:lpstr>Wingdings 2</vt:lpstr>
      <vt:lpstr>Solstice</vt:lpstr>
      <vt:lpstr>PowerPoint Presentation</vt:lpstr>
      <vt:lpstr>PURPOSE </vt:lpstr>
      <vt:lpstr>BACKGROUND</vt:lpstr>
      <vt:lpstr>BACKGROUND</vt:lpstr>
      <vt:lpstr>NATIONAL DEPARTMENTS: SUBMISSION OF EXCEPTION REPORTS</vt:lpstr>
      <vt:lpstr>NATIONAL DEPARTMENTS: SUBMISSION OF EXCEPTION REPORTS</vt:lpstr>
      <vt:lpstr>NATIONAL DEPARTMENTS: NUMBER OF INVOICES PAID AFTER 30 DAYS</vt:lpstr>
      <vt:lpstr>NATIONAL DEPARTMENTS: NUMBER OF INVOICES PAID AFTER 30 DAYS</vt:lpstr>
      <vt:lpstr>NATIONAL DEPARTMENTS: RAND VALUE OF INVOICES PAID AFTER 30 DAYS</vt:lpstr>
      <vt:lpstr>NATIONAL DEPARTMENTS: RAND VALUE OF INVOICES PAID AFTER 30 DAYS</vt:lpstr>
      <vt:lpstr>NATIONAL DEPARTMENTS: NUMBER OF INVOICES OLDER THAN 30 DAYS NOT PAID</vt:lpstr>
      <vt:lpstr>NATIONAL DEPARTMENTS: NUMBER OF INVOICES OLDER THAN 30 DAYS NOT PAID</vt:lpstr>
      <vt:lpstr>NATIONAL DEPARTMENTS: RAND VALUE OF INVOICES OLDER THAN 30 DAYS AND NOT PAID</vt:lpstr>
      <vt:lpstr>NATIONAL DEPARTMENTS: RAND VALUE OF INVOICES OLDER THAN 30 DAYS AND NOT PAID</vt:lpstr>
      <vt:lpstr>NATIONAL DEPARTMENTS: OVERALL ASSESSMENT OF PERFORMANCE</vt:lpstr>
      <vt:lpstr>PROVINCIAL DEPARTMENTS: SUBMISSION OF EXCEPTION REPORTS </vt:lpstr>
      <vt:lpstr>PROVINCIAL DEPARTMENTS: SUBMISSION OF EXCEPTION REPORTS  </vt:lpstr>
      <vt:lpstr>PROVINCIAL DEPARTMENTS: NUMBER OF INVOICES PAID AFTER 30 DAYS</vt:lpstr>
      <vt:lpstr>PROVINCIAL DEPARTMENTS: NUMBER OF INVOICES PAID AFTER 30 DAYS </vt:lpstr>
      <vt:lpstr>PROVINCIAL DEPARTMENTS: RAND VALUE OF INVOICES PAID AFTER 30 DAYS</vt:lpstr>
      <vt:lpstr>PROVINCIAL DEPARTMENTS: RAND VALUE OF INVOICES PAID AFTER 30 DAYS</vt:lpstr>
      <vt:lpstr>PROVINCIAL DEPARTMENTS: NUMBER OF INVOICES OLDER THAN 30 DAYS NOT PAID</vt:lpstr>
      <vt:lpstr>PROVINCIAL DEPARTMENTS: NUMBER OF INVOICES OLDER THAN 30 DAYS NOT PAID</vt:lpstr>
      <vt:lpstr>PROVINCIAL DEPARTMENTS: RAND VALUE OF INVOICES OLDER THAN 30 DAYS AND NOT PAID</vt:lpstr>
      <vt:lpstr>PROVINCIAL DEPARTMENTS: RAND VALUE OF INVOICES OLDER THAN 30 DAYS AND NOT PAID</vt:lpstr>
      <vt:lpstr>PROVINCIAL DEPARTMENTS: % OF INVOICES PAID AFTER 30 DAYS</vt:lpstr>
      <vt:lpstr>PROVINCIAL DEPARTMENTS: % OF INVOICES OLDER THAN 30 DAYS AND NOT PAID </vt:lpstr>
      <vt:lpstr>PROVINCIAL DEPARTMENTS: OVERALL ASSESSMENT OF PERFORMANCE</vt:lpstr>
      <vt:lpstr>PROVINCIAL DEPARTMENTS: OVERALL ASSESSMENT OF PERFORMANCE</vt:lpstr>
      <vt:lpstr>IMPACT OF NON-PAYMENT OF SMALL BUSINESS</vt:lpstr>
      <vt:lpstr>THE SPECIAL UNIT IN DPME</vt:lpstr>
      <vt:lpstr>THE SPECIAL UNIT IN DPME</vt:lpstr>
      <vt:lpstr>THE SPECIAL UNIT IN DPME</vt:lpstr>
      <vt:lpstr>THE SPECIAL UNIT IN DPME</vt:lpstr>
      <vt:lpstr>PowerPoint Presentation</vt:lpstr>
    </vt:vector>
  </TitlesOfParts>
  <Company>SA Government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Pieter Pretorius</dc:creator>
  <cp:lastModifiedBy>Irene Mathenjwa</cp:lastModifiedBy>
  <cp:revision>233</cp:revision>
  <cp:lastPrinted>2017-03-10T06:08:28Z</cp:lastPrinted>
  <dcterms:created xsi:type="dcterms:W3CDTF">2010-04-21T14:27:00Z</dcterms:created>
  <dcterms:modified xsi:type="dcterms:W3CDTF">2017-03-13T10:31:37Z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0x0101005301C80929617446A548DA57D3E39F5E</vt:lpwstr>
  </property>
</Properties>
</file>