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
  </p:notesMasterIdLst>
  <p:sldIdLst>
    <p:sldId id="368" r:id="rId2"/>
    <p:sldId id="879" r:id="rId3"/>
    <p:sldId id="965" r:id="rId4"/>
    <p:sldId id="883" r:id="rId5"/>
    <p:sldId id="783" r:id="rId6"/>
    <p:sldId id="919" r:id="rId7"/>
    <p:sldId id="920" r:id="rId8"/>
    <p:sldId id="921" r:id="rId9"/>
    <p:sldId id="966" r:id="rId10"/>
    <p:sldId id="948" r:id="rId11"/>
    <p:sldId id="958" r:id="rId12"/>
  </p:sldIdLst>
  <p:sldSz cx="9906000" cy="6858000" type="A4"/>
  <p:notesSz cx="6794500" cy="9931400"/>
  <p:defaultTextStyle>
    <a:defPPr>
      <a:defRPr lang="en-US"/>
    </a:defPPr>
    <a:lvl1pPr marL="0" algn="l" defTabSz="536438" rtl="0" eaLnBrk="1" latinLnBrk="0" hangingPunct="1">
      <a:defRPr sz="2200" kern="1200">
        <a:solidFill>
          <a:schemeClr val="tx1"/>
        </a:solidFill>
        <a:latin typeface="+mn-lt"/>
        <a:ea typeface="+mn-ea"/>
        <a:cs typeface="+mn-cs"/>
      </a:defRPr>
    </a:lvl1pPr>
    <a:lvl2pPr marL="536438" algn="l" defTabSz="536438" rtl="0" eaLnBrk="1" latinLnBrk="0" hangingPunct="1">
      <a:defRPr sz="2200" kern="1200">
        <a:solidFill>
          <a:schemeClr val="tx1"/>
        </a:solidFill>
        <a:latin typeface="+mn-lt"/>
        <a:ea typeface="+mn-ea"/>
        <a:cs typeface="+mn-cs"/>
      </a:defRPr>
    </a:lvl2pPr>
    <a:lvl3pPr marL="1072876" algn="l" defTabSz="536438" rtl="0" eaLnBrk="1" latinLnBrk="0" hangingPunct="1">
      <a:defRPr sz="2200" kern="1200">
        <a:solidFill>
          <a:schemeClr val="tx1"/>
        </a:solidFill>
        <a:latin typeface="+mn-lt"/>
        <a:ea typeface="+mn-ea"/>
        <a:cs typeface="+mn-cs"/>
      </a:defRPr>
    </a:lvl3pPr>
    <a:lvl4pPr marL="1609315" algn="l" defTabSz="536438" rtl="0" eaLnBrk="1" latinLnBrk="0" hangingPunct="1">
      <a:defRPr sz="2200" kern="1200">
        <a:solidFill>
          <a:schemeClr val="tx1"/>
        </a:solidFill>
        <a:latin typeface="+mn-lt"/>
        <a:ea typeface="+mn-ea"/>
        <a:cs typeface="+mn-cs"/>
      </a:defRPr>
    </a:lvl4pPr>
    <a:lvl5pPr marL="2145753" algn="l" defTabSz="536438" rtl="0" eaLnBrk="1" latinLnBrk="0" hangingPunct="1">
      <a:defRPr sz="2200" kern="1200">
        <a:solidFill>
          <a:schemeClr val="tx1"/>
        </a:solidFill>
        <a:latin typeface="+mn-lt"/>
        <a:ea typeface="+mn-ea"/>
        <a:cs typeface="+mn-cs"/>
      </a:defRPr>
    </a:lvl5pPr>
    <a:lvl6pPr marL="2682191" algn="l" defTabSz="536438" rtl="0" eaLnBrk="1" latinLnBrk="0" hangingPunct="1">
      <a:defRPr sz="2200" kern="1200">
        <a:solidFill>
          <a:schemeClr val="tx1"/>
        </a:solidFill>
        <a:latin typeface="+mn-lt"/>
        <a:ea typeface="+mn-ea"/>
        <a:cs typeface="+mn-cs"/>
      </a:defRPr>
    </a:lvl6pPr>
    <a:lvl7pPr marL="3218629" algn="l" defTabSz="536438" rtl="0" eaLnBrk="1" latinLnBrk="0" hangingPunct="1">
      <a:defRPr sz="2200" kern="1200">
        <a:solidFill>
          <a:schemeClr val="tx1"/>
        </a:solidFill>
        <a:latin typeface="+mn-lt"/>
        <a:ea typeface="+mn-ea"/>
        <a:cs typeface="+mn-cs"/>
      </a:defRPr>
    </a:lvl7pPr>
    <a:lvl8pPr marL="3755068" algn="l" defTabSz="536438" rtl="0" eaLnBrk="1" latinLnBrk="0" hangingPunct="1">
      <a:defRPr sz="2200" kern="1200">
        <a:solidFill>
          <a:schemeClr val="tx1"/>
        </a:solidFill>
        <a:latin typeface="+mn-lt"/>
        <a:ea typeface="+mn-ea"/>
        <a:cs typeface="+mn-cs"/>
      </a:defRPr>
    </a:lvl8pPr>
    <a:lvl9pPr marL="4291506" algn="l" defTabSz="536438"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4">
          <p15:clr>
            <a:srgbClr val="A4A3A4"/>
          </p15:clr>
        </p15:guide>
        <p15:guide id="2" pos="312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6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3" autoAdjust="0"/>
    <p:restoredTop sz="94434" autoAdjust="0"/>
  </p:normalViewPr>
  <p:slideViewPr>
    <p:cSldViewPr snapToGrid="0" snapToObjects="1" showGuides="1">
      <p:cViewPr varScale="1">
        <p:scale>
          <a:sx n="116" d="100"/>
          <a:sy n="116" d="100"/>
        </p:scale>
        <p:origin x="-1278" y="-114"/>
      </p:cViewPr>
      <p:guideLst>
        <p:guide orient="horz" pos="2164"/>
        <p:guide pos="3123"/>
      </p:guideLst>
    </p:cSldViewPr>
  </p:slideViewPr>
  <p:notesTextViewPr>
    <p:cViewPr>
      <p:scale>
        <a:sx n="3" d="2"/>
        <a:sy n="3" d="2"/>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4283" cy="496570"/>
          </a:xfrm>
          <a:prstGeom prst="rect">
            <a:avLst/>
          </a:prstGeom>
        </p:spPr>
        <p:txBody>
          <a:bodyPr vert="horz" lIns="91423" tIns="45712" rIns="91423" bIns="45712" rtlCol="0"/>
          <a:lstStyle>
            <a:lvl1pPr algn="l">
              <a:defRPr sz="1200"/>
            </a:lvl1pPr>
          </a:lstStyle>
          <a:p>
            <a:endParaRPr lang="en-US" dirty="0"/>
          </a:p>
        </p:txBody>
      </p:sp>
      <p:sp>
        <p:nvSpPr>
          <p:cNvPr id="3" name="Date Placeholder 2"/>
          <p:cNvSpPr>
            <a:spLocks noGrp="1"/>
          </p:cNvSpPr>
          <p:nvPr>
            <p:ph type="dt" idx="1"/>
          </p:nvPr>
        </p:nvSpPr>
        <p:spPr>
          <a:xfrm>
            <a:off x="3848647" y="0"/>
            <a:ext cx="2944283" cy="496570"/>
          </a:xfrm>
          <a:prstGeom prst="rect">
            <a:avLst/>
          </a:prstGeom>
        </p:spPr>
        <p:txBody>
          <a:bodyPr vert="horz" lIns="91423" tIns="45712" rIns="91423" bIns="45712" rtlCol="0"/>
          <a:lstStyle>
            <a:lvl1pPr algn="r">
              <a:defRPr sz="1200"/>
            </a:lvl1pPr>
          </a:lstStyle>
          <a:p>
            <a:fld id="{E0195594-76F2-2F4E-AD54-687667A69460}" type="datetimeFigureOut">
              <a:rPr lang="en-US" smtClean="0"/>
              <a:pPr/>
              <a:t>3/16/2017</a:t>
            </a:fld>
            <a:endParaRPr lang="en-US" dirty="0"/>
          </a:p>
        </p:txBody>
      </p:sp>
      <p:sp>
        <p:nvSpPr>
          <p:cNvPr id="4" name="Slide Image Placeholder 3"/>
          <p:cNvSpPr>
            <a:spLocks noGrp="1" noRot="1" noChangeAspect="1"/>
          </p:cNvSpPr>
          <p:nvPr>
            <p:ph type="sldImg" idx="2"/>
          </p:nvPr>
        </p:nvSpPr>
        <p:spPr>
          <a:xfrm>
            <a:off x="708025" y="742950"/>
            <a:ext cx="5378450" cy="3724275"/>
          </a:xfrm>
          <a:prstGeom prst="rect">
            <a:avLst/>
          </a:prstGeom>
          <a:noFill/>
          <a:ln w="12700">
            <a:solidFill>
              <a:prstClr val="black"/>
            </a:solidFill>
          </a:ln>
        </p:spPr>
        <p:txBody>
          <a:bodyPr vert="horz" lIns="91423" tIns="45712" rIns="91423" bIns="45712" rtlCol="0" anchor="ctr"/>
          <a:lstStyle/>
          <a:p>
            <a:endParaRPr lang="en-US" dirty="0"/>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1423" tIns="45712" rIns="91423"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33107"/>
            <a:ext cx="2944283" cy="496570"/>
          </a:xfrm>
          <a:prstGeom prst="rect">
            <a:avLst/>
          </a:prstGeom>
        </p:spPr>
        <p:txBody>
          <a:bodyPr vert="horz" lIns="91423" tIns="45712" rIns="91423"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7" y="9433107"/>
            <a:ext cx="2944283" cy="496570"/>
          </a:xfrm>
          <a:prstGeom prst="rect">
            <a:avLst/>
          </a:prstGeom>
        </p:spPr>
        <p:txBody>
          <a:bodyPr vert="horz" lIns="91423" tIns="45712" rIns="91423" bIns="45712" rtlCol="0" anchor="b"/>
          <a:lstStyle>
            <a:lvl1pPr algn="r">
              <a:defRPr sz="1200"/>
            </a:lvl1pPr>
          </a:lstStyle>
          <a:p>
            <a:fld id="{F8139C6D-7942-104F-BA0A-A267CFC5EE1E}" type="slidenum">
              <a:rPr lang="en-US" smtClean="0"/>
              <a:pPr/>
              <a:t>‹#›</a:t>
            </a:fld>
            <a:endParaRPr lang="en-US" dirty="0"/>
          </a:p>
        </p:txBody>
      </p:sp>
    </p:spTree>
    <p:extLst>
      <p:ext uri="{BB962C8B-B14F-4D97-AF65-F5344CB8AC3E}">
        <p14:creationId xmlns:p14="http://schemas.microsoft.com/office/powerpoint/2010/main" xmlns="" val="2448336966"/>
      </p:ext>
    </p:extLst>
  </p:cSld>
  <p:clrMap bg1="lt1" tx1="dk1" bg2="lt2" tx2="dk2" accent1="accent1" accent2="accent2" accent3="accent3" accent4="accent4" accent5="accent5" accent6="accent6" hlink="hlink" folHlink="folHlink"/>
  <p:notesStyle>
    <a:lvl1pPr marL="0" algn="l" defTabSz="536438" rtl="0" eaLnBrk="1" latinLnBrk="0" hangingPunct="1">
      <a:defRPr sz="1500" kern="1200">
        <a:solidFill>
          <a:schemeClr val="tx1"/>
        </a:solidFill>
        <a:latin typeface="+mn-lt"/>
        <a:ea typeface="+mn-ea"/>
        <a:cs typeface="+mn-cs"/>
      </a:defRPr>
    </a:lvl1pPr>
    <a:lvl2pPr marL="536438" algn="l" defTabSz="536438" rtl="0" eaLnBrk="1" latinLnBrk="0" hangingPunct="1">
      <a:defRPr sz="1500" kern="1200">
        <a:solidFill>
          <a:schemeClr val="tx1"/>
        </a:solidFill>
        <a:latin typeface="+mn-lt"/>
        <a:ea typeface="+mn-ea"/>
        <a:cs typeface="+mn-cs"/>
      </a:defRPr>
    </a:lvl2pPr>
    <a:lvl3pPr marL="1072876" algn="l" defTabSz="536438" rtl="0" eaLnBrk="1" latinLnBrk="0" hangingPunct="1">
      <a:defRPr sz="1500" kern="1200">
        <a:solidFill>
          <a:schemeClr val="tx1"/>
        </a:solidFill>
        <a:latin typeface="+mn-lt"/>
        <a:ea typeface="+mn-ea"/>
        <a:cs typeface="+mn-cs"/>
      </a:defRPr>
    </a:lvl3pPr>
    <a:lvl4pPr marL="1609315" algn="l" defTabSz="536438" rtl="0" eaLnBrk="1" latinLnBrk="0" hangingPunct="1">
      <a:defRPr sz="1500" kern="1200">
        <a:solidFill>
          <a:schemeClr val="tx1"/>
        </a:solidFill>
        <a:latin typeface="+mn-lt"/>
        <a:ea typeface="+mn-ea"/>
        <a:cs typeface="+mn-cs"/>
      </a:defRPr>
    </a:lvl4pPr>
    <a:lvl5pPr marL="2145753" algn="l" defTabSz="536438" rtl="0" eaLnBrk="1" latinLnBrk="0" hangingPunct="1">
      <a:defRPr sz="1500" kern="1200">
        <a:solidFill>
          <a:schemeClr val="tx1"/>
        </a:solidFill>
        <a:latin typeface="+mn-lt"/>
        <a:ea typeface="+mn-ea"/>
        <a:cs typeface="+mn-cs"/>
      </a:defRPr>
    </a:lvl5pPr>
    <a:lvl6pPr marL="2682191" algn="l" defTabSz="536438" rtl="0" eaLnBrk="1" latinLnBrk="0" hangingPunct="1">
      <a:defRPr sz="1500" kern="1200">
        <a:solidFill>
          <a:schemeClr val="tx1"/>
        </a:solidFill>
        <a:latin typeface="+mn-lt"/>
        <a:ea typeface="+mn-ea"/>
        <a:cs typeface="+mn-cs"/>
      </a:defRPr>
    </a:lvl6pPr>
    <a:lvl7pPr marL="3218629" algn="l" defTabSz="536438" rtl="0" eaLnBrk="1" latinLnBrk="0" hangingPunct="1">
      <a:defRPr sz="1500" kern="1200">
        <a:solidFill>
          <a:schemeClr val="tx1"/>
        </a:solidFill>
        <a:latin typeface="+mn-lt"/>
        <a:ea typeface="+mn-ea"/>
        <a:cs typeface="+mn-cs"/>
      </a:defRPr>
    </a:lvl7pPr>
    <a:lvl8pPr marL="3755068" algn="l" defTabSz="536438" rtl="0" eaLnBrk="1" latinLnBrk="0" hangingPunct="1">
      <a:defRPr sz="1500" kern="1200">
        <a:solidFill>
          <a:schemeClr val="tx1"/>
        </a:solidFill>
        <a:latin typeface="+mn-lt"/>
        <a:ea typeface="+mn-ea"/>
        <a:cs typeface="+mn-cs"/>
      </a:defRPr>
    </a:lvl8pPr>
    <a:lvl9pPr marL="4291506" algn="l" defTabSz="536438"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742950"/>
            <a:ext cx="5378450" cy="3724275"/>
          </a:xfrm>
        </p:spPr>
      </p:sp>
      <p:sp>
        <p:nvSpPr>
          <p:cNvPr id="3" name="Notes Placeholder 2"/>
          <p:cNvSpPr>
            <a:spLocks noGrp="1"/>
          </p:cNvSpPr>
          <p:nvPr>
            <p:ph type="body" idx="1"/>
          </p:nvPr>
        </p:nvSpPr>
        <p:spPr/>
        <p:txBody>
          <a:bodyPr/>
          <a:lstStyle/>
          <a:p>
            <a:pPr lvl="0"/>
            <a:r>
              <a:rPr lang="en-US" dirty="0" smtClean="0"/>
              <a:t>QUESTION: </a:t>
            </a:r>
          </a:p>
          <a:p>
            <a:pPr lvl="0"/>
            <a:endParaRPr lang="en-US" dirty="0"/>
          </a:p>
        </p:txBody>
      </p:sp>
      <p:sp>
        <p:nvSpPr>
          <p:cNvPr id="4" name="Slide Number Placeholder 3"/>
          <p:cNvSpPr>
            <a:spLocks noGrp="1"/>
          </p:cNvSpPr>
          <p:nvPr>
            <p:ph type="sldNum" sz="quarter" idx="10"/>
          </p:nvPr>
        </p:nvSpPr>
        <p:spPr/>
        <p:txBody>
          <a:bodyPr/>
          <a:lstStyle/>
          <a:p>
            <a:fld id="{F8139C6D-7942-104F-BA0A-A267CFC5EE1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55924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xmlns="" val="55560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Intertek </a:t>
            </a:r>
            <a:r>
              <a:rPr lang="en-US" dirty="0" smtClean="0"/>
              <a:t>pioneered the development of the product conformity assessment programmes, which is now being applied in many parts of the world to prevent dangerous and unsafe products entering into the market.</a:t>
            </a:r>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pPr>
                <a:defRPr/>
              </a:pPr>
              <a:t>2</a:t>
            </a:fld>
            <a:endParaRPr lang="en-US" dirty="0"/>
          </a:p>
        </p:txBody>
      </p:sp>
    </p:spTree>
    <p:extLst>
      <p:ext uri="{BB962C8B-B14F-4D97-AF65-F5344CB8AC3E}">
        <p14:creationId xmlns:p14="http://schemas.microsoft.com/office/powerpoint/2010/main" xmlns="" val="158530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Intertek </a:t>
            </a:r>
            <a:r>
              <a:rPr lang="en-US" dirty="0" smtClean="0"/>
              <a:t>pioneered the development of the product conformity assessment programmes, which is now being applied in many parts of the world to prevent dangerous and unsafe products entering into the market.</a:t>
            </a:r>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pPr>
                <a:defRPr/>
              </a:pPr>
              <a:t>3</a:t>
            </a:fld>
            <a:endParaRPr lang="en-US" dirty="0"/>
          </a:p>
        </p:txBody>
      </p:sp>
    </p:spTree>
    <p:extLst>
      <p:ext uri="{BB962C8B-B14F-4D97-AF65-F5344CB8AC3E}">
        <p14:creationId xmlns:p14="http://schemas.microsoft.com/office/powerpoint/2010/main" xmlns="" val="185338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Intertek </a:t>
            </a:r>
            <a:r>
              <a:rPr lang="en-US" dirty="0" smtClean="0"/>
              <a:t>pioneered the development of the product conformity assessment programmes, which is now being applied in many parts of the world to prevent dangerous and unsafe products entering into the market.</a:t>
            </a:r>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pPr>
                <a:defRPr/>
              </a:pPr>
              <a:t>4</a:t>
            </a:fld>
            <a:endParaRPr lang="en-US" dirty="0"/>
          </a:p>
        </p:txBody>
      </p:sp>
    </p:spTree>
    <p:extLst>
      <p:ext uri="{BB962C8B-B14F-4D97-AF65-F5344CB8AC3E}">
        <p14:creationId xmlns:p14="http://schemas.microsoft.com/office/powerpoint/2010/main" xmlns="" val="346198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xmlns="" val="361356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xmlns="" val="113173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xmlns="" val="3278698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xmlns="" val="222110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8430BB-B801-4CC0-A7B9-E2599C8BFB29}"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xmlns="" val="421619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2" y="2130431"/>
            <a:ext cx="84201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3"/>
            <a:ext cx="6934201" cy="1752599"/>
          </a:xfrm>
        </p:spPr>
        <p:txBody>
          <a:bodyPr/>
          <a:lstStyle>
            <a:lvl1pPr marL="0" indent="0" algn="ctr">
              <a:buNone/>
              <a:defRPr>
                <a:solidFill>
                  <a:schemeClr val="tx1">
                    <a:tint val="75000"/>
                  </a:schemeClr>
                </a:solidFill>
              </a:defRPr>
            </a:lvl1pPr>
            <a:lvl2pPr marL="536438" indent="0" algn="ctr">
              <a:buNone/>
              <a:defRPr>
                <a:solidFill>
                  <a:schemeClr val="tx1">
                    <a:tint val="75000"/>
                  </a:schemeClr>
                </a:solidFill>
              </a:defRPr>
            </a:lvl2pPr>
            <a:lvl3pPr marL="1072876" indent="0" algn="ctr">
              <a:buNone/>
              <a:defRPr>
                <a:solidFill>
                  <a:schemeClr val="tx1">
                    <a:tint val="75000"/>
                  </a:schemeClr>
                </a:solidFill>
              </a:defRPr>
            </a:lvl3pPr>
            <a:lvl4pPr marL="1609315" indent="0" algn="ctr">
              <a:buNone/>
              <a:defRPr>
                <a:solidFill>
                  <a:schemeClr val="tx1">
                    <a:tint val="75000"/>
                  </a:schemeClr>
                </a:solidFill>
              </a:defRPr>
            </a:lvl4pPr>
            <a:lvl5pPr marL="2145753" indent="0" algn="ctr">
              <a:buNone/>
              <a:defRPr>
                <a:solidFill>
                  <a:schemeClr val="tx1">
                    <a:tint val="75000"/>
                  </a:schemeClr>
                </a:solidFill>
              </a:defRPr>
            </a:lvl5pPr>
            <a:lvl6pPr marL="2682191" indent="0" algn="ctr">
              <a:buNone/>
              <a:defRPr>
                <a:solidFill>
                  <a:schemeClr val="tx1">
                    <a:tint val="75000"/>
                  </a:schemeClr>
                </a:solidFill>
              </a:defRPr>
            </a:lvl6pPr>
            <a:lvl7pPr marL="3218629" indent="0" algn="ctr">
              <a:buNone/>
              <a:defRPr>
                <a:solidFill>
                  <a:schemeClr val="tx1">
                    <a:tint val="75000"/>
                  </a:schemeClr>
                </a:solidFill>
              </a:defRPr>
            </a:lvl7pPr>
            <a:lvl8pPr marL="3755068" indent="0" algn="ctr">
              <a:buNone/>
              <a:defRPr>
                <a:solidFill>
                  <a:schemeClr val="tx1">
                    <a:tint val="75000"/>
                  </a:schemeClr>
                </a:solidFill>
              </a:defRPr>
            </a:lvl8pPr>
            <a:lvl9pPr marL="42915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172619355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22818310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5" y="206376"/>
            <a:ext cx="222885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1" y="206376"/>
            <a:ext cx="652145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252621860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242701000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1"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5"/>
            <a:ext cx="8420101" cy="1500188"/>
          </a:xfrm>
        </p:spPr>
        <p:txBody>
          <a:bodyPr anchor="b"/>
          <a:lstStyle>
            <a:lvl1pPr marL="0" indent="0">
              <a:buNone/>
              <a:defRPr sz="2400">
                <a:solidFill>
                  <a:schemeClr val="tx1">
                    <a:tint val="75000"/>
                  </a:schemeClr>
                </a:solidFill>
              </a:defRPr>
            </a:lvl1pPr>
            <a:lvl2pPr marL="536438" indent="0">
              <a:buNone/>
              <a:defRPr sz="2200">
                <a:solidFill>
                  <a:schemeClr val="tx1">
                    <a:tint val="75000"/>
                  </a:schemeClr>
                </a:solidFill>
              </a:defRPr>
            </a:lvl2pPr>
            <a:lvl3pPr marL="1072876" indent="0">
              <a:buNone/>
              <a:defRPr sz="1800">
                <a:solidFill>
                  <a:schemeClr val="tx1">
                    <a:tint val="75000"/>
                  </a:schemeClr>
                </a:solidFill>
              </a:defRPr>
            </a:lvl3pPr>
            <a:lvl4pPr marL="1609315" indent="0">
              <a:buNone/>
              <a:defRPr sz="1600">
                <a:solidFill>
                  <a:schemeClr val="tx1">
                    <a:tint val="75000"/>
                  </a:schemeClr>
                </a:solidFill>
              </a:defRPr>
            </a:lvl4pPr>
            <a:lvl5pPr marL="2145753" indent="0">
              <a:buNone/>
              <a:defRPr sz="1600">
                <a:solidFill>
                  <a:schemeClr val="tx1">
                    <a:tint val="75000"/>
                  </a:schemeClr>
                </a:solidFill>
              </a:defRPr>
            </a:lvl5pPr>
            <a:lvl6pPr marL="2682191" indent="0">
              <a:buNone/>
              <a:defRPr sz="1600">
                <a:solidFill>
                  <a:schemeClr val="tx1">
                    <a:tint val="75000"/>
                  </a:schemeClr>
                </a:solidFill>
              </a:defRPr>
            </a:lvl6pPr>
            <a:lvl7pPr marL="3218629" indent="0">
              <a:buNone/>
              <a:defRPr sz="1600">
                <a:solidFill>
                  <a:schemeClr val="tx1">
                    <a:tint val="75000"/>
                  </a:schemeClr>
                </a:solidFill>
              </a:defRPr>
            </a:lvl7pPr>
            <a:lvl8pPr marL="3755068" indent="0">
              <a:buNone/>
              <a:defRPr sz="1600">
                <a:solidFill>
                  <a:schemeClr val="tx1">
                    <a:tint val="75000"/>
                  </a:schemeClr>
                </a:solidFill>
              </a:defRPr>
            </a:lvl8pPr>
            <a:lvl9pPr marL="429150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162260348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1" y="1200150"/>
            <a:ext cx="4375152" cy="3394074"/>
          </a:xfrm>
        </p:spPr>
        <p:txBody>
          <a:bodyPr/>
          <a:lstStyle>
            <a:lvl1pPr>
              <a:defRPr sz="33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2" y="1200150"/>
            <a:ext cx="4375152" cy="3394074"/>
          </a:xfrm>
        </p:spPr>
        <p:txBody>
          <a:bodyPr/>
          <a:lstStyle>
            <a:lvl1pPr>
              <a:defRPr sz="33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309066554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4641"/>
            <a:ext cx="89154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2" y="1535117"/>
            <a:ext cx="4376869" cy="639762"/>
          </a:xfrm>
        </p:spPr>
        <p:txBody>
          <a:bodyPr anchor="b"/>
          <a:lstStyle>
            <a:lvl1pPr marL="0" indent="0">
              <a:buNone/>
              <a:defRPr sz="2700" b="1"/>
            </a:lvl1pPr>
            <a:lvl2pPr marL="536438" indent="0">
              <a:buNone/>
              <a:defRPr sz="2400" b="1"/>
            </a:lvl2pPr>
            <a:lvl3pPr marL="1072876" indent="0">
              <a:buNone/>
              <a:defRPr sz="2200" b="1"/>
            </a:lvl3pPr>
            <a:lvl4pPr marL="1609315" indent="0">
              <a:buNone/>
              <a:defRPr sz="1800" b="1"/>
            </a:lvl4pPr>
            <a:lvl5pPr marL="2145753" indent="0">
              <a:buNone/>
              <a:defRPr sz="1800" b="1"/>
            </a:lvl5pPr>
            <a:lvl6pPr marL="2682191" indent="0">
              <a:buNone/>
              <a:defRPr sz="1800" b="1"/>
            </a:lvl6pPr>
            <a:lvl7pPr marL="3218629" indent="0">
              <a:buNone/>
              <a:defRPr sz="1800" b="1"/>
            </a:lvl7pPr>
            <a:lvl8pPr marL="3755068" indent="0">
              <a:buNone/>
              <a:defRPr sz="1800" b="1"/>
            </a:lvl8pPr>
            <a:lvl9pPr marL="4291506"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95302" y="2174874"/>
            <a:ext cx="4376869" cy="3951288"/>
          </a:xfrm>
        </p:spPr>
        <p:txBody>
          <a:bodyPr/>
          <a:lstStyle>
            <a:lvl1pPr>
              <a:defRPr sz="2700"/>
            </a:lvl1pPr>
            <a:lvl2pPr>
              <a:defRPr sz="24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20" y="1535117"/>
            <a:ext cx="4378587" cy="639762"/>
          </a:xfrm>
        </p:spPr>
        <p:txBody>
          <a:bodyPr anchor="b"/>
          <a:lstStyle>
            <a:lvl1pPr marL="0" indent="0">
              <a:buNone/>
              <a:defRPr sz="2700" b="1"/>
            </a:lvl1pPr>
            <a:lvl2pPr marL="536438" indent="0">
              <a:buNone/>
              <a:defRPr sz="2400" b="1"/>
            </a:lvl2pPr>
            <a:lvl3pPr marL="1072876" indent="0">
              <a:buNone/>
              <a:defRPr sz="2200" b="1"/>
            </a:lvl3pPr>
            <a:lvl4pPr marL="1609315" indent="0">
              <a:buNone/>
              <a:defRPr sz="1800" b="1"/>
            </a:lvl4pPr>
            <a:lvl5pPr marL="2145753" indent="0">
              <a:buNone/>
              <a:defRPr sz="1800" b="1"/>
            </a:lvl5pPr>
            <a:lvl6pPr marL="2682191" indent="0">
              <a:buNone/>
              <a:defRPr sz="1800" b="1"/>
            </a:lvl6pPr>
            <a:lvl7pPr marL="3218629" indent="0">
              <a:buNone/>
              <a:defRPr sz="1800" b="1"/>
            </a:lvl7pPr>
            <a:lvl8pPr marL="3755068" indent="0">
              <a:buNone/>
              <a:defRPr sz="1800" b="1"/>
            </a:lvl8pPr>
            <a:lvl9pPr marL="4291506"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032120" y="2174874"/>
            <a:ext cx="4378587" cy="3951288"/>
          </a:xfrm>
        </p:spPr>
        <p:txBody>
          <a:bodyPr/>
          <a:lstStyle>
            <a:lvl1pPr>
              <a:defRPr sz="2700"/>
            </a:lvl1pPr>
            <a:lvl2pPr>
              <a:defRPr sz="24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353112947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2839408129"/>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40506880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49"/>
            <a:ext cx="3259003"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3872976" y="273053"/>
            <a:ext cx="5537729" cy="5853113"/>
          </a:xfrm>
        </p:spPr>
        <p:txBody>
          <a:bodyPr/>
          <a:lstStyle>
            <a:lvl1pPr>
              <a:defRPr sz="3700"/>
            </a:lvl1pPr>
            <a:lvl2pPr>
              <a:defRPr sz="33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8" y="1435106"/>
            <a:ext cx="3259003" cy="4691062"/>
          </a:xfrm>
        </p:spPr>
        <p:txBody>
          <a:bodyPr/>
          <a:lstStyle>
            <a:lvl1pPr marL="0" indent="0">
              <a:buNone/>
              <a:defRPr sz="1600"/>
            </a:lvl1pPr>
            <a:lvl2pPr marL="536438" indent="0">
              <a:buNone/>
              <a:defRPr sz="1500"/>
            </a:lvl2pPr>
            <a:lvl3pPr marL="1072876" indent="0">
              <a:buNone/>
              <a:defRPr sz="1100"/>
            </a:lvl3pPr>
            <a:lvl4pPr marL="1609315" indent="0">
              <a:buNone/>
              <a:defRPr sz="1100"/>
            </a:lvl4pPr>
            <a:lvl5pPr marL="2145753" indent="0">
              <a:buNone/>
              <a:defRPr sz="1100"/>
            </a:lvl5pPr>
            <a:lvl6pPr marL="2682191" indent="0">
              <a:buNone/>
              <a:defRPr sz="1100"/>
            </a:lvl6pPr>
            <a:lvl7pPr marL="3218629" indent="0">
              <a:buNone/>
              <a:defRPr sz="1100"/>
            </a:lvl7pPr>
            <a:lvl8pPr marL="3755068" indent="0">
              <a:buNone/>
              <a:defRPr sz="1100"/>
            </a:lvl8pPr>
            <a:lvl9pPr marL="429150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41638224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50" y="4800604"/>
            <a:ext cx="5943600" cy="566739"/>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1941650" y="612779"/>
            <a:ext cx="5943600" cy="4114800"/>
          </a:xfrm>
        </p:spPr>
        <p:txBody>
          <a:bodyPr/>
          <a:lstStyle>
            <a:lvl1pPr marL="0" indent="0">
              <a:buNone/>
              <a:defRPr sz="3700"/>
            </a:lvl1pPr>
            <a:lvl2pPr marL="536438" indent="0">
              <a:buNone/>
              <a:defRPr sz="3300"/>
            </a:lvl2pPr>
            <a:lvl3pPr marL="1072876" indent="0">
              <a:buNone/>
              <a:defRPr sz="2700"/>
            </a:lvl3pPr>
            <a:lvl4pPr marL="1609315" indent="0">
              <a:buNone/>
              <a:defRPr sz="2400"/>
            </a:lvl4pPr>
            <a:lvl5pPr marL="2145753" indent="0">
              <a:buNone/>
              <a:defRPr sz="2400"/>
            </a:lvl5pPr>
            <a:lvl6pPr marL="2682191" indent="0">
              <a:buNone/>
              <a:defRPr sz="2400"/>
            </a:lvl6pPr>
            <a:lvl7pPr marL="3218629" indent="0">
              <a:buNone/>
              <a:defRPr sz="2400"/>
            </a:lvl7pPr>
            <a:lvl8pPr marL="3755068" indent="0">
              <a:buNone/>
              <a:defRPr sz="2400"/>
            </a:lvl8pPr>
            <a:lvl9pPr marL="4291506" indent="0">
              <a:buNone/>
              <a:defRPr sz="2400"/>
            </a:lvl9pPr>
          </a:lstStyle>
          <a:p>
            <a:endParaRPr lang="en-US" dirty="0"/>
          </a:p>
        </p:txBody>
      </p:sp>
      <p:sp>
        <p:nvSpPr>
          <p:cNvPr id="4" name="Text Placeholder 3"/>
          <p:cNvSpPr>
            <a:spLocks noGrp="1"/>
          </p:cNvSpPr>
          <p:nvPr>
            <p:ph type="body" sz="half" idx="2"/>
          </p:nvPr>
        </p:nvSpPr>
        <p:spPr>
          <a:xfrm>
            <a:off x="1941650" y="5367343"/>
            <a:ext cx="5943600" cy="804863"/>
          </a:xfrm>
        </p:spPr>
        <p:txBody>
          <a:bodyPr/>
          <a:lstStyle>
            <a:lvl1pPr marL="0" indent="0">
              <a:buNone/>
              <a:defRPr sz="1600"/>
            </a:lvl1pPr>
            <a:lvl2pPr marL="536438" indent="0">
              <a:buNone/>
              <a:defRPr sz="1500"/>
            </a:lvl2pPr>
            <a:lvl3pPr marL="1072876" indent="0">
              <a:buNone/>
              <a:defRPr sz="1100"/>
            </a:lvl3pPr>
            <a:lvl4pPr marL="1609315" indent="0">
              <a:buNone/>
              <a:defRPr sz="1100"/>
            </a:lvl4pPr>
            <a:lvl5pPr marL="2145753" indent="0">
              <a:buNone/>
              <a:defRPr sz="1100"/>
            </a:lvl5pPr>
            <a:lvl6pPr marL="2682191" indent="0">
              <a:buNone/>
              <a:defRPr sz="1100"/>
            </a:lvl6pPr>
            <a:lvl7pPr marL="3218629" indent="0">
              <a:buNone/>
              <a:defRPr sz="1100"/>
            </a:lvl7pPr>
            <a:lvl8pPr marL="3755068" indent="0">
              <a:buNone/>
              <a:defRPr sz="1100"/>
            </a:lvl8pPr>
            <a:lvl9pPr marL="4291506"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42DF1-83E7-A74C-A763-C753638347B0}" type="datetimeFigureOut">
              <a:rPr lang="en-US" smtClean="0"/>
              <a:pPr/>
              <a:t>3/16/2017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212609144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2" y="274641"/>
            <a:ext cx="8915401" cy="1143000"/>
          </a:xfrm>
          <a:prstGeom prst="rect">
            <a:avLst/>
          </a:prstGeom>
        </p:spPr>
        <p:txBody>
          <a:bodyPr vert="horz" lIns="107288" tIns="53644" rIns="107288" bIns="536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2" y="1600205"/>
            <a:ext cx="8915401" cy="4525962"/>
          </a:xfrm>
          <a:prstGeom prst="rect">
            <a:avLst/>
          </a:prstGeom>
        </p:spPr>
        <p:txBody>
          <a:bodyPr vert="horz" lIns="107288" tIns="53644" rIns="107288" bIns="53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107288" tIns="53644" rIns="107288" bIns="53644" rtlCol="0" anchor="ctr"/>
          <a:lstStyle>
            <a:lvl1pPr algn="l">
              <a:defRPr sz="1500">
                <a:solidFill>
                  <a:schemeClr val="tx1">
                    <a:tint val="75000"/>
                  </a:schemeClr>
                </a:solidFill>
              </a:defRPr>
            </a:lvl1pPr>
          </a:lstStyle>
          <a:p>
            <a:fld id="{95742DF1-83E7-A74C-A763-C753638347B0}" type="datetimeFigureOut">
              <a:rPr lang="en-US" smtClean="0"/>
              <a:pPr/>
              <a:t>3/16/2017</a:t>
            </a:fld>
            <a:endParaRPr lang="en-US" dirty="0"/>
          </a:p>
        </p:txBody>
      </p:sp>
      <p:sp>
        <p:nvSpPr>
          <p:cNvPr id="5" name="Footer Placeholder 4"/>
          <p:cNvSpPr>
            <a:spLocks noGrp="1"/>
          </p:cNvSpPr>
          <p:nvPr>
            <p:ph type="ftr" sz="quarter" idx="3"/>
          </p:nvPr>
        </p:nvSpPr>
        <p:spPr>
          <a:xfrm>
            <a:off x="3384553" y="6356351"/>
            <a:ext cx="3136900" cy="365125"/>
          </a:xfrm>
          <a:prstGeom prst="rect">
            <a:avLst/>
          </a:prstGeom>
        </p:spPr>
        <p:txBody>
          <a:bodyPr vert="horz" lIns="107288" tIns="53644" rIns="107288" bIns="53644" rtlCol="0" anchor="ctr"/>
          <a:lstStyle>
            <a:lvl1pPr algn="ctr">
              <a:defRPr sz="1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107288" tIns="53644" rIns="107288" bIns="53644" rtlCol="0" anchor="ctr"/>
          <a:lstStyle>
            <a:lvl1pPr algn="r">
              <a:defRPr sz="1500">
                <a:solidFill>
                  <a:schemeClr val="tx1">
                    <a:tint val="75000"/>
                  </a:schemeClr>
                </a:solidFill>
              </a:defRPr>
            </a:lvl1pPr>
          </a:lstStyle>
          <a:p>
            <a:fld id="{4C6CBE2C-BA15-514E-9EDD-C72D67DA8C02}" type="slidenum">
              <a:rPr lang="en-US" smtClean="0"/>
              <a:pPr/>
              <a:t>‹#›</a:t>
            </a:fld>
            <a:endParaRPr lang="en-US" dirty="0"/>
          </a:p>
        </p:txBody>
      </p:sp>
    </p:spTree>
    <p:extLst>
      <p:ext uri="{BB962C8B-B14F-4D97-AF65-F5344CB8AC3E}">
        <p14:creationId xmlns:p14="http://schemas.microsoft.com/office/powerpoint/2010/main" xmlns="" val="1516115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xStyles>
    <p:titleStyle>
      <a:lvl1pPr algn="ctr" defTabSz="536438" rtl="0" eaLnBrk="1" latinLnBrk="0" hangingPunct="1">
        <a:spcBef>
          <a:spcPct val="0"/>
        </a:spcBef>
        <a:buNone/>
        <a:defRPr sz="5100" kern="1200">
          <a:solidFill>
            <a:schemeClr val="tx1"/>
          </a:solidFill>
          <a:latin typeface="+mj-lt"/>
          <a:ea typeface="+mj-ea"/>
          <a:cs typeface="+mj-cs"/>
        </a:defRPr>
      </a:lvl1pPr>
    </p:titleStyle>
    <p:bodyStyle>
      <a:lvl1pPr marL="402329" indent="-402329" algn="l" defTabSz="536438" rtl="0" eaLnBrk="1" latinLnBrk="0" hangingPunct="1">
        <a:spcBef>
          <a:spcPct val="20000"/>
        </a:spcBef>
        <a:buFont typeface="Arial"/>
        <a:buChar char="•"/>
        <a:defRPr sz="3700" kern="1200">
          <a:solidFill>
            <a:schemeClr val="tx1"/>
          </a:solidFill>
          <a:latin typeface="+mn-lt"/>
          <a:ea typeface="+mn-ea"/>
          <a:cs typeface="+mn-cs"/>
        </a:defRPr>
      </a:lvl1pPr>
      <a:lvl2pPr marL="871712" indent="-335274" algn="l" defTabSz="536438" rtl="0" eaLnBrk="1" latinLnBrk="0" hangingPunct="1">
        <a:spcBef>
          <a:spcPct val="20000"/>
        </a:spcBef>
        <a:buFont typeface="Arial"/>
        <a:buChar char="–"/>
        <a:defRPr sz="3300" kern="1200">
          <a:solidFill>
            <a:schemeClr val="tx1"/>
          </a:solidFill>
          <a:latin typeface="+mn-lt"/>
          <a:ea typeface="+mn-ea"/>
          <a:cs typeface="+mn-cs"/>
        </a:defRPr>
      </a:lvl2pPr>
      <a:lvl3pPr marL="1341096" indent="-268219" algn="l" defTabSz="536438" rtl="0" eaLnBrk="1" latinLnBrk="0" hangingPunct="1">
        <a:spcBef>
          <a:spcPct val="20000"/>
        </a:spcBef>
        <a:buFont typeface="Arial"/>
        <a:buChar char="•"/>
        <a:defRPr sz="2700" kern="1200">
          <a:solidFill>
            <a:schemeClr val="tx1"/>
          </a:solidFill>
          <a:latin typeface="+mn-lt"/>
          <a:ea typeface="+mn-ea"/>
          <a:cs typeface="+mn-cs"/>
        </a:defRPr>
      </a:lvl3pPr>
      <a:lvl4pPr marL="1877534" indent="-268219" algn="l" defTabSz="536438" rtl="0" eaLnBrk="1" latinLnBrk="0" hangingPunct="1">
        <a:spcBef>
          <a:spcPct val="20000"/>
        </a:spcBef>
        <a:buFont typeface="Arial"/>
        <a:buChar char="–"/>
        <a:defRPr sz="2400" kern="1200">
          <a:solidFill>
            <a:schemeClr val="tx1"/>
          </a:solidFill>
          <a:latin typeface="+mn-lt"/>
          <a:ea typeface="+mn-ea"/>
          <a:cs typeface="+mn-cs"/>
        </a:defRPr>
      </a:lvl4pPr>
      <a:lvl5pPr marL="2413972" indent="-268219" algn="l" defTabSz="536438" rtl="0" eaLnBrk="1" latinLnBrk="0" hangingPunct="1">
        <a:spcBef>
          <a:spcPct val="20000"/>
        </a:spcBef>
        <a:buFont typeface="Arial"/>
        <a:buChar char="»"/>
        <a:defRPr sz="2400" kern="1200">
          <a:solidFill>
            <a:schemeClr val="tx1"/>
          </a:solidFill>
          <a:latin typeface="+mn-lt"/>
          <a:ea typeface="+mn-ea"/>
          <a:cs typeface="+mn-cs"/>
        </a:defRPr>
      </a:lvl5pPr>
      <a:lvl6pPr marL="2950410" indent="-268219" algn="l" defTabSz="536438" rtl="0" eaLnBrk="1" latinLnBrk="0" hangingPunct="1">
        <a:spcBef>
          <a:spcPct val="20000"/>
        </a:spcBef>
        <a:buFont typeface="Arial"/>
        <a:buChar char="•"/>
        <a:defRPr sz="2400" kern="1200">
          <a:solidFill>
            <a:schemeClr val="tx1"/>
          </a:solidFill>
          <a:latin typeface="+mn-lt"/>
          <a:ea typeface="+mn-ea"/>
          <a:cs typeface="+mn-cs"/>
        </a:defRPr>
      </a:lvl6pPr>
      <a:lvl7pPr marL="3486849" indent="-268219" algn="l" defTabSz="536438" rtl="0" eaLnBrk="1" latinLnBrk="0" hangingPunct="1">
        <a:spcBef>
          <a:spcPct val="20000"/>
        </a:spcBef>
        <a:buFont typeface="Arial"/>
        <a:buChar char="•"/>
        <a:defRPr sz="2400" kern="1200">
          <a:solidFill>
            <a:schemeClr val="tx1"/>
          </a:solidFill>
          <a:latin typeface="+mn-lt"/>
          <a:ea typeface="+mn-ea"/>
          <a:cs typeface="+mn-cs"/>
        </a:defRPr>
      </a:lvl7pPr>
      <a:lvl8pPr marL="4023287" indent="-268219" algn="l" defTabSz="536438" rtl="0" eaLnBrk="1" latinLnBrk="0" hangingPunct="1">
        <a:spcBef>
          <a:spcPct val="20000"/>
        </a:spcBef>
        <a:buFont typeface="Arial"/>
        <a:buChar char="•"/>
        <a:defRPr sz="2400" kern="1200">
          <a:solidFill>
            <a:schemeClr val="tx1"/>
          </a:solidFill>
          <a:latin typeface="+mn-lt"/>
          <a:ea typeface="+mn-ea"/>
          <a:cs typeface="+mn-cs"/>
        </a:defRPr>
      </a:lvl8pPr>
      <a:lvl9pPr marL="4559725" indent="-268219" algn="l" defTabSz="53643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36438" rtl="0" eaLnBrk="1" latinLnBrk="0" hangingPunct="1">
        <a:defRPr sz="2200" kern="1200">
          <a:solidFill>
            <a:schemeClr val="tx1"/>
          </a:solidFill>
          <a:latin typeface="+mn-lt"/>
          <a:ea typeface="+mn-ea"/>
          <a:cs typeface="+mn-cs"/>
        </a:defRPr>
      </a:lvl1pPr>
      <a:lvl2pPr marL="536438" algn="l" defTabSz="536438" rtl="0" eaLnBrk="1" latinLnBrk="0" hangingPunct="1">
        <a:defRPr sz="2200" kern="1200">
          <a:solidFill>
            <a:schemeClr val="tx1"/>
          </a:solidFill>
          <a:latin typeface="+mn-lt"/>
          <a:ea typeface="+mn-ea"/>
          <a:cs typeface="+mn-cs"/>
        </a:defRPr>
      </a:lvl2pPr>
      <a:lvl3pPr marL="1072876" algn="l" defTabSz="536438" rtl="0" eaLnBrk="1" latinLnBrk="0" hangingPunct="1">
        <a:defRPr sz="2200" kern="1200">
          <a:solidFill>
            <a:schemeClr val="tx1"/>
          </a:solidFill>
          <a:latin typeface="+mn-lt"/>
          <a:ea typeface="+mn-ea"/>
          <a:cs typeface="+mn-cs"/>
        </a:defRPr>
      </a:lvl3pPr>
      <a:lvl4pPr marL="1609315" algn="l" defTabSz="536438" rtl="0" eaLnBrk="1" latinLnBrk="0" hangingPunct="1">
        <a:defRPr sz="2200" kern="1200">
          <a:solidFill>
            <a:schemeClr val="tx1"/>
          </a:solidFill>
          <a:latin typeface="+mn-lt"/>
          <a:ea typeface="+mn-ea"/>
          <a:cs typeface="+mn-cs"/>
        </a:defRPr>
      </a:lvl4pPr>
      <a:lvl5pPr marL="2145753" algn="l" defTabSz="536438" rtl="0" eaLnBrk="1" latinLnBrk="0" hangingPunct="1">
        <a:defRPr sz="2200" kern="1200">
          <a:solidFill>
            <a:schemeClr val="tx1"/>
          </a:solidFill>
          <a:latin typeface="+mn-lt"/>
          <a:ea typeface="+mn-ea"/>
          <a:cs typeface="+mn-cs"/>
        </a:defRPr>
      </a:lvl5pPr>
      <a:lvl6pPr marL="2682191" algn="l" defTabSz="536438" rtl="0" eaLnBrk="1" latinLnBrk="0" hangingPunct="1">
        <a:defRPr sz="2200" kern="1200">
          <a:solidFill>
            <a:schemeClr val="tx1"/>
          </a:solidFill>
          <a:latin typeface="+mn-lt"/>
          <a:ea typeface="+mn-ea"/>
          <a:cs typeface="+mn-cs"/>
        </a:defRPr>
      </a:lvl6pPr>
      <a:lvl7pPr marL="3218629" algn="l" defTabSz="536438" rtl="0" eaLnBrk="1" latinLnBrk="0" hangingPunct="1">
        <a:defRPr sz="2200" kern="1200">
          <a:solidFill>
            <a:schemeClr val="tx1"/>
          </a:solidFill>
          <a:latin typeface="+mn-lt"/>
          <a:ea typeface="+mn-ea"/>
          <a:cs typeface="+mn-cs"/>
        </a:defRPr>
      </a:lvl7pPr>
      <a:lvl8pPr marL="3755068" algn="l" defTabSz="536438" rtl="0" eaLnBrk="1" latinLnBrk="0" hangingPunct="1">
        <a:defRPr sz="2200" kern="1200">
          <a:solidFill>
            <a:schemeClr val="tx1"/>
          </a:solidFill>
          <a:latin typeface="+mn-lt"/>
          <a:ea typeface="+mn-ea"/>
          <a:cs typeface="+mn-cs"/>
        </a:defRPr>
      </a:lvl8pPr>
      <a:lvl9pPr marL="4291506" algn="l" defTabSz="536438"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abs.westeurope.cloudapp.azure.com/"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5076" y="111485"/>
            <a:ext cx="4527160" cy="6024397"/>
            <a:chOff x="-576329" y="175303"/>
            <a:chExt cx="4527160" cy="6024397"/>
          </a:xfrm>
        </p:grpSpPr>
        <p:grpSp>
          <p:nvGrpSpPr>
            <p:cNvPr id="7" name="Group 6"/>
            <p:cNvGrpSpPr/>
            <p:nvPr/>
          </p:nvGrpSpPr>
          <p:grpSpPr>
            <a:xfrm>
              <a:off x="1891963" y="175303"/>
              <a:ext cx="2058868" cy="2343227"/>
              <a:chOff x="2202357" y="462544"/>
              <a:chExt cx="2058868" cy="2343227"/>
            </a:xfrm>
          </p:grpSpPr>
          <p:pic>
            <p:nvPicPr>
              <p:cNvPr id="1028" name="Picture 4" descr="F:\WERKfiles\SABS\DI Booklet\State of DI-12.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202357" y="462544"/>
                <a:ext cx="1912647" cy="17604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2" name="Picture 4" descr="F:\WERKfiles\SABS\DI Booklet\State of DI-12.pn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2488145" y="1082322"/>
                <a:ext cx="1773080" cy="17234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grpSp>
        <p:pic>
          <p:nvPicPr>
            <p:cNvPr id="34" name="Picture 3" descr="F:\WERKfiles\SABS\DI Booklet\State of DI-07.png"/>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a:stretch/>
          </p:blipFill>
          <p:spPr bwMode="auto">
            <a:xfrm>
              <a:off x="-576329" y="543505"/>
              <a:ext cx="3424616" cy="565619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5" name="Picture 4"/>
          <p:cNvPicPr>
            <a:picLocks noChangeAspect="1"/>
          </p:cNvPicPr>
          <p:nvPr/>
        </p:nvPicPr>
        <p:blipFill rotWithShape="1">
          <a:blip r:embed="rId6">
            <a:extLst>
              <a:ext uri="{28A0092B-C50C-407E-A947-70E740481C1C}">
                <a14:useLocalDpi xmlns:a14="http://schemas.microsoft.com/office/drawing/2010/main" xmlns="" val="0"/>
              </a:ext>
            </a:extLst>
          </a:blip>
          <a:srcRect/>
          <a:stretch/>
        </p:blipFill>
        <p:spPr>
          <a:xfrm>
            <a:off x="7527408" y="6269627"/>
            <a:ext cx="2378592" cy="579818"/>
          </a:xfrm>
          <a:prstGeom prst="rect">
            <a:avLst/>
          </a:prstGeom>
          <a:effectLst/>
        </p:spPr>
      </p:pic>
      <p:sp>
        <p:nvSpPr>
          <p:cNvPr id="17" name="Text Box 2"/>
          <p:cNvSpPr txBox="1">
            <a:spLocks noChangeArrowheads="1"/>
          </p:cNvSpPr>
          <p:nvPr/>
        </p:nvSpPr>
        <p:spPr bwMode="auto">
          <a:xfrm>
            <a:off x="3875480" y="2123474"/>
            <a:ext cx="5774855" cy="1292297"/>
          </a:xfrm>
          <a:prstGeom prst="rect">
            <a:avLst/>
          </a:prstGeom>
          <a:noFill/>
          <a:ln w="25400" cap="flat" cmpd="sng" algn="ctr">
            <a:noFill/>
            <a:prstDash val="solid"/>
            <a:headEnd/>
            <a:tailEnd/>
          </a:ln>
          <a:effectLst/>
        </p:spPr>
        <p:txBody>
          <a:bodyPr lIns="89991" tIns="0" rIns="89991" bIns="0" anchor="t"/>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5pPr>
            <a:lvl6pPr marL="25146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6pPr>
            <a:lvl7pPr marL="29718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7pPr>
            <a:lvl8pPr marL="34290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8pPr>
            <a:lvl9pPr marL="38862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ZA" altLang="en-US" sz="2000" b="1" i="0" u="none" strike="noStrike" kern="0" cap="none" spc="0" normalizeH="0" baseline="0" noProof="0" dirty="0" smtClean="0">
                <a:ln>
                  <a:noFill/>
                </a:ln>
                <a:effectLst/>
                <a:uLnTx/>
                <a:uFillTx/>
              </a:rPr>
              <a:t>BRIEFING ON THE 2015/16 SABS ANNUAL REPORT</a:t>
            </a:r>
          </a:p>
        </p:txBody>
      </p:sp>
      <p:pic>
        <p:nvPicPr>
          <p:cNvPr id="19" name="Picture 18"/>
          <p:cNvPicPr>
            <a:picLocks noChangeAspect="1"/>
          </p:cNvPicPr>
          <p:nvPr/>
        </p:nvPicPr>
        <p:blipFill>
          <a:blip r:embed="rId7" cstate="screen">
            <a:extLst>
              <a:ext uri="{28A0092B-C50C-407E-A947-70E740481C1C}">
                <a14:useLocalDpi xmlns:a14="http://schemas.microsoft.com/office/drawing/2010/main" xmlns="" val="0"/>
              </a:ext>
            </a:extLst>
          </a:blip>
          <a:stretch>
            <a:fillRect/>
          </a:stretch>
        </p:blipFill>
        <p:spPr>
          <a:xfrm>
            <a:off x="1941009" y="2454712"/>
            <a:ext cx="6444702" cy="3882125"/>
          </a:xfrm>
          <a:prstGeom prst="teardrop">
            <a:avLst/>
          </a:prstGeom>
          <a:solidFill>
            <a:srgbClr val="000000">
              <a:alpha val="30980"/>
            </a:srgbClr>
          </a:solidFill>
          <a:ln>
            <a:noFill/>
          </a:ln>
          <a:effectLst>
            <a:outerShdw blurRad="292100" dist="139700" dir="2700000" algn="tl" rotWithShape="0">
              <a:srgbClr val="333333">
                <a:alpha val="65000"/>
              </a:srgbClr>
            </a:outerShdw>
            <a:softEdge rad="635000"/>
          </a:effectLst>
        </p:spPr>
      </p:pic>
      <p:sp>
        <p:nvSpPr>
          <p:cNvPr id="2" name="TextBox 1"/>
          <p:cNvSpPr txBox="1"/>
          <p:nvPr/>
        </p:nvSpPr>
        <p:spPr>
          <a:xfrm>
            <a:off x="8102522" y="2461845"/>
            <a:ext cx="1826530" cy="307777"/>
          </a:xfrm>
          <a:prstGeom prst="rect">
            <a:avLst/>
          </a:prstGeom>
          <a:noFill/>
        </p:spPr>
        <p:txBody>
          <a:bodyPr wrap="square" rtlCol="0">
            <a:spAutoFit/>
          </a:bodyPr>
          <a:lstStyle/>
          <a:p>
            <a:r>
              <a:rPr lang="en-ZA" sz="1400" dirty="0" smtClean="0">
                <a:effectLst>
                  <a:outerShdw blurRad="38100" dist="38100" dir="2700000" algn="tl">
                    <a:srgbClr val="000000">
                      <a:alpha val="43137"/>
                    </a:srgbClr>
                  </a:outerShdw>
                </a:effectLst>
              </a:rPr>
              <a:t>15 MARCH 2016</a:t>
            </a:r>
            <a:endParaRPr lang="en-ZA" sz="1400" dirty="0">
              <a:effectLst>
                <a:outerShdw blurRad="38100" dist="38100" dir="2700000" algn="tl">
                  <a:srgbClr val="000000">
                    <a:alpha val="43137"/>
                  </a:srgbClr>
                </a:outerShdw>
              </a:effectLst>
            </a:endParaRPr>
          </a:p>
        </p:txBody>
      </p:sp>
      <p:sp>
        <p:nvSpPr>
          <p:cNvPr id="11" name="Text Box 2"/>
          <p:cNvSpPr txBox="1">
            <a:spLocks noChangeArrowheads="1"/>
          </p:cNvSpPr>
          <p:nvPr/>
        </p:nvSpPr>
        <p:spPr bwMode="auto">
          <a:xfrm>
            <a:off x="165077" y="125326"/>
            <a:ext cx="9555226" cy="876730"/>
          </a:xfrm>
          <a:prstGeom prst="rect">
            <a:avLst/>
          </a:prstGeom>
          <a:noFill/>
          <a:ln w="25400" cap="flat" cmpd="sng" algn="ctr">
            <a:noFill/>
            <a:prstDash val="solid"/>
            <a:headEnd/>
            <a:tailEnd/>
          </a:ln>
          <a:effectLst/>
        </p:spPr>
        <p:txBody>
          <a:bodyPr lIns="89991" tIns="0" rIns="89991" bIns="0" anchor="t"/>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5pPr>
            <a:lvl6pPr marL="25146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6pPr>
            <a:lvl7pPr marL="29718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7pPr>
            <a:lvl8pPr marL="34290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8pPr>
            <a:lvl9pPr marL="38862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ZA" altLang="en-US" sz="2400" b="1" i="0" u="none" strike="noStrike" kern="0" cap="none" spc="0" normalizeH="0" baseline="0" noProof="0" dirty="0" smtClean="0">
                <a:ln>
                  <a:noFill/>
                </a:ln>
                <a:effectLst/>
                <a:uLnTx/>
                <a:uFillTx/>
              </a:rPr>
              <a:t>SELECT COMMITTEE ON TRADE &amp; INTERNATIONAL RELATIONS</a:t>
            </a:r>
          </a:p>
        </p:txBody>
      </p:sp>
    </p:spTree>
    <p:extLst>
      <p:ext uri="{BB962C8B-B14F-4D97-AF65-F5344CB8AC3E}">
        <p14:creationId xmlns:p14="http://schemas.microsoft.com/office/powerpoint/2010/main" xmlns="" val="67512215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3000"/>
                                        <p:tgtEl>
                                          <p:spTgt spid="13"/>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walam\Pictures\presentatio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1" y="0"/>
            <a:ext cx="1113151" cy="688538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Object 7"/>
          <p:cNvGraphicFramePr>
            <a:graphicFrameLocks noChangeAspect="1"/>
          </p:cNvGraphicFramePr>
          <p:nvPr>
            <p:extLst/>
          </p:nvPr>
        </p:nvGraphicFramePr>
        <p:xfrm>
          <a:off x="2072681" y="905643"/>
          <a:ext cx="5836587" cy="5063855"/>
        </p:xfrm>
        <a:graphic>
          <a:graphicData uri="http://schemas.openxmlformats.org/presentationml/2006/ole">
            <p:oleObj spid="_x0000_s2120" name="Bitmap Image" r:id="rId4" imgW="8329382" imgH="7216765" progId="PBrush">
              <p:embed/>
            </p:oleObj>
          </a:graphicData>
        </a:graphic>
      </p:graphicFrame>
      <p:sp>
        <p:nvSpPr>
          <p:cNvPr id="10" name="Text Box 2"/>
          <p:cNvSpPr txBox="1">
            <a:spLocks noChangeArrowheads="1"/>
          </p:cNvSpPr>
          <p:nvPr/>
        </p:nvSpPr>
        <p:spPr bwMode="auto">
          <a:xfrm>
            <a:off x="546077" y="5267240"/>
            <a:ext cx="4938713" cy="1292297"/>
          </a:xfrm>
          <a:prstGeom prst="rect">
            <a:avLst/>
          </a:prstGeom>
          <a:noFill/>
          <a:ln w="25400" cap="flat" cmpd="sng" algn="ctr">
            <a:noFill/>
            <a:prstDash val="solid"/>
            <a:headEnd/>
            <a:tailEnd/>
          </a:ln>
          <a:effectLst/>
        </p:spPr>
        <p:txBody>
          <a:bodyPr lIns="89991" tIns="0" rIns="89991" bIns="0" anchor="t"/>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5pPr>
            <a:lvl6pPr marL="25146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6pPr>
            <a:lvl7pPr marL="29718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7pPr>
            <a:lvl8pPr marL="34290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8pPr>
            <a:lvl9pPr marL="3886200" indent="-228600" defTabSz="4556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itchFamily="34" charset="0"/>
                <a:ea typeface="ヒラギノ角ゴ Pro W3"/>
                <a:cs typeface="ヒラギノ角ゴ Pro W3"/>
              </a:defRPr>
            </a:lvl9pPr>
          </a:lstStyle>
          <a:p>
            <a:pPr algn="ctr" defTabSz="914400">
              <a:defRPr/>
            </a:pPr>
            <a:r>
              <a:rPr lang="en-ZA" altLang="en-US" sz="2400" b="1" kern="0" dirty="0"/>
              <a:t> </a:t>
            </a:r>
          </a:p>
        </p:txBody>
      </p:sp>
      <p:sp>
        <p:nvSpPr>
          <p:cNvPr id="12" name="Oval Callout 11"/>
          <p:cNvSpPr/>
          <p:nvPr/>
        </p:nvSpPr>
        <p:spPr>
          <a:xfrm>
            <a:off x="2579664" y="1406139"/>
            <a:ext cx="1143000" cy="381000"/>
          </a:xfrm>
          <a:prstGeom prst="wedgeEllipseCallout">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CoC </a:t>
            </a:r>
          </a:p>
          <a:p>
            <a:pPr algn="ctr"/>
            <a:r>
              <a:rPr lang="en-US" sz="1000" dirty="0">
                <a:solidFill>
                  <a:schemeClr val="bg1"/>
                </a:solidFill>
              </a:rPr>
              <a:t>Query Type </a:t>
            </a:r>
            <a:endParaRPr lang="en-ZA" sz="1000" dirty="0">
              <a:solidFill>
                <a:schemeClr val="bg1"/>
              </a:solidFill>
            </a:endParaRPr>
          </a:p>
        </p:txBody>
      </p:sp>
      <p:sp>
        <p:nvSpPr>
          <p:cNvPr id="13" name="Oval Callout 12"/>
          <p:cNvSpPr/>
          <p:nvPr/>
        </p:nvSpPr>
        <p:spPr>
          <a:xfrm>
            <a:off x="5198173" y="1592987"/>
            <a:ext cx="1143000" cy="478988"/>
          </a:xfrm>
          <a:prstGeom prst="wedgeEllipseCallout">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CoC Product Selection</a:t>
            </a:r>
          </a:p>
        </p:txBody>
      </p:sp>
      <p:sp>
        <p:nvSpPr>
          <p:cNvPr id="14" name="Oval Callout 13"/>
          <p:cNvSpPr/>
          <p:nvPr/>
        </p:nvSpPr>
        <p:spPr>
          <a:xfrm>
            <a:off x="4760889" y="3079477"/>
            <a:ext cx="1447800" cy="533400"/>
          </a:xfrm>
          <a:prstGeom prst="wedgeEllipseCallout">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Client</a:t>
            </a:r>
          </a:p>
          <a:p>
            <a:pPr algn="ctr"/>
            <a:r>
              <a:rPr lang="en-ZA" sz="1000" dirty="0"/>
              <a:t>Information</a:t>
            </a:r>
          </a:p>
        </p:txBody>
      </p:sp>
      <p:sp>
        <p:nvSpPr>
          <p:cNvPr id="15" name="Oval Callout 14"/>
          <p:cNvSpPr/>
          <p:nvPr/>
        </p:nvSpPr>
        <p:spPr>
          <a:xfrm>
            <a:off x="5073236" y="5212827"/>
            <a:ext cx="1447800" cy="533400"/>
          </a:xfrm>
          <a:prstGeom prst="wedgeEllipseCallout">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Submit Details of</a:t>
            </a:r>
          </a:p>
          <a:p>
            <a:pPr algn="ctr"/>
            <a:r>
              <a:rPr lang="en-ZA" sz="1000" dirty="0"/>
              <a:t>Query</a:t>
            </a:r>
          </a:p>
        </p:txBody>
      </p:sp>
      <p:sp>
        <p:nvSpPr>
          <p:cNvPr id="16" name="Rectangle 2"/>
          <p:cNvSpPr>
            <a:spLocks noChangeArrowheads="1"/>
          </p:cNvSpPr>
          <p:nvPr/>
        </p:nvSpPr>
        <p:spPr bwMode="auto">
          <a:xfrm>
            <a:off x="3724787" y="1797484"/>
            <a:ext cx="184731"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17" name="TextBox 16"/>
          <p:cNvSpPr txBox="1"/>
          <p:nvPr/>
        </p:nvSpPr>
        <p:spPr>
          <a:xfrm>
            <a:off x="2792760" y="187300"/>
            <a:ext cx="6048672" cy="646331"/>
          </a:xfrm>
          <a:prstGeom prst="rect">
            <a:avLst/>
          </a:prstGeom>
          <a:noFill/>
        </p:spPr>
        <p:txBody>
          <a:bodyPr wrap="square" rtlCol="0">
            <a:spAutoFit/>
          </a:bodyPr>
          <a:lstStyle/>
          <a:p>
            <a:pPr algn="r"/>
            <a:r>
              <a:rPr lang="en-ZA" sz="3600" dirty="0" err="1">
                <a:solidFill>
                  <a:srgbClr val="E61E28"/>
                </a:solidFill>
                <a:latin typeface="Sansation"/>
                <a:ea typeface="+mj-ea"/>
                <a:cs typeface="+mj-cs"/>
              </a:rPr>
              <a:t>CoC</a:t>
            </a:r>
            <a:r>
              <a:rPr lang="en-ZA" sz="3600" dirty="0">
                <a:solidFill>
                  <a:srgbClr val="E61E28"/>
                </a:solidFill>
                <a:latin typeface="Sansation"/>
                <a:ea typeface="+mj-ea"/>
                <a:cs typeface="+mj-cs"/>
              </a:rPr>
              <a:t> Enquiries</a:t>
            </a:r>
          </a:p>
        </p:txBody>
      </p:sp>
    </p:spTree>
    <p:extLst>
      <p:ext uri="{BB962C8B-B14F-4D97-AF65-F5344CB8AC3E}">
        <p14:creationId xmlns:p14="http://schemas.microsoft.com/office/powerpoint/2010/main" xmlns="" val="148995700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7" name="Rounded Rectangle 6"/>
          <p:cNvSpPr/>
          <p:nvPr/>
        </p:nvSpPr>
        <p:spPr bwMode="auto">
          <a:xfrm>
            <a:off x="141310" y="135346"/>
            <a:ext cx="9534318"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ZA" sz="2800" b="1" dirty="0" smtClean="0">
                <a:solidFill>
                  <a:schemeClr val="bg1"/>
                </a:solidFill>
              </a:rPr>
              <a:t>The New SABS Website</a:t>
            </a:r>
            <a:endParaRPr lang="en-GB" sz="2800" b="1" dirty="0" smtClean="0">
              <a:solidFill>
                <a:schemeClr val="bg1"/>
              </a:solidFill>
            </a:endParaRPr>
          </a:p>
        </p:txBody>
      </p:sp>
      <p:sp>
        <p:nvSpPr>
          <p:cNvPr id="10" name="Oval 9"/>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fld id="{FA5A77BA-1B1C-4C25-AD4A-D6E2D9389F19}" type="slidenum">
              <a:rPr lang="en-ZA" sz="1500" b="1" smtClean="0">
                <a:solidFill>
                  <a:prstClr val="white"/>
                </a:solidFill>
                <a:ea typeface="Arial Unicode MS" pitchFamily="34" charset="-128"/>
                <a:cs typeface="Arial Unicode MS" pitchFamily="34" charset="-128"/>
              </a:rPr>
              <a:pPr algn="ctr" defTabSz="454139">
                <a:buClr>
                  <a:srgbClr val="000000"/>
                </a:buClr>
                <a:buSzPct val="100000"/>
                <a:defRPr/>
              </a:pPr>
              <a:t>11</a:t>
            </a:fld>
            <a:endParaRPr lang="en-ZA" sz="1500" b="1" dirty="0">
              <a:solidFill>
                <a:prstClr val="white"/>
              </a:solidFill>
              <a:ea typeface="Arial Unicode MS" pitchFamily="34" charset="-128"/>
              <a:cs typeface="Arial Unicode MS" pitchFamily="34" charset="-128"/>
            </a:endParaRPr>
          </a:p>
        </p:txBody>
      </p:sp>
      <p:sp>
        <p:nvSpPr>
          <p:cNvPr id="11" name="Content Placeholder 3"/>
          <p:cNvSpPr txBox="1">
            <a:spLocks/>
          </p:cNvSpPr>
          <p:nvPr/>
        </p:nvSpPr>
        <p:spPr>
          <a:xfrm>
            <a:off x="141310" y="824514"/>
            <a:ext cx="9514417" cy="5318709"/>
          </a:xfrm>
          <a:prstGeom prst="rect">
            <a:avLst/>
          </a:prstGeom>
        </p:spPr>
        <p:style>
          <a:lnRef idx="2">
            <a:schemeClr val="accent2"/>
          </a:lnRef>
          <a:fillRef idx="1">
            <a:schemeClr val="lt1"/>
          </a:fillRef>
          <a:effectRef idx="0">
            <a:schemeClr val="accent2"/>
          </a:effectRef>
          <a:fontRef idx="minor">
            <a:schemeClr val="dk1"/>
          </a:fontRef>
        </p:style>
        <p:txBody>
          <a:bodyPr vert="horz" lIns="107288" tIns="53644" rIns="107288" bIns="53644" rtlCol="0">
            <a:normAutofit/>
          </a:bodyPr>
          <a:lstStyle>
            <a:lvl1pPr marL="402329" indent="-402329" algn="l" defTabSz="536438" rtl="0" eaLnBrk="1" latinLnBrk="0" hangingPunct="1">
              <a:spcBef>
                <a:spcPct val="20000"/>
              </a:spcBef>
              <a:buFont typeface="Arial"/>
              <a:buChar char="•"/>
              <a:defRPr sz="3700" kern="1200">
                <a:solidFill>
                  <a:schemeClr val="dk1"/>
                </a:solidFill>
                <a:latin typeface="+mn-lt"/>
                <a:ea typeface="+mn-ea"/>
                <a:cs typeface="+mn-cs"/>
              </a:defRPr>
            </a:lvl1pPr>
            <a:lvl2pPr marL="871712" indent="-335274" algn="l" defTabSz="536438" rtl="0" eaLnBrk="1" latinLnBrk="0" hangingPunct="1">
              <a:spcBef>
                <a:spcPct val="20000"/>
              </a:spcBef>
              <a:buFont typeface="Arial"/>
              <a:buChar char="–"/>
              <a:defRPr sz="3300" kern="1200">
                <a:solidFill>
                  <a:schemeClr val="dk1"/>
                </a:solidFill>
                <a:latin typeface="+mn-lt"/>
                <a:ea typeface="+mn-ea"/>
                <a:cs typeface="+mn-cs"/>
              </a:defRPr>
            </a:lvl2pPr>
            <a:lvl3pPr marL="1341096" indent="-268219" algn="l" defTabSz="536438" rtl="0" eaLnBrk="1" latinLnBrk="0" hangingPunct="1">
              <a:spcBef>
                <a:spcPct val="20000"/>
              </a:spcBef>
              <a:buFont typeface="Arial"/>
              <a:buChar char="•"/>
              <a:defRPr sz="2700" kern="1200">
                <a:solidFill>
                  <a:schemeClr val="dk1"/>
                </a:solidFill>
                <a:latin typeface="+mn-lt"/>
                <a:ea typeface="+mn-ea"/>
                <a:cs typeface="+mn-cs"/>
              </a:defRPr>
            </a:lvl3pPr>
            <a:lvl4pPr marL="1877534" indent="-268219" algn="l" defTabSz="536438" rtl="0" eaLnBrk="1" latinLnBrk="0" hangingPunct="1">
              <a:spcBef>
                <a:spcPct val="20000"/>
              </a:spcBef>
              <a:buFont typeface="Arial"/>
              <a:buChar char="–"/>
              <a:defRPr sz="2400" kern="1200">
                <a:solidFill>
                  <a:schemeClr val="dk1"/>
                </a:solidFill>
                <a:latin typeface="+mn-lt"/>
                <a:ea typeface="+mn-ea"/>
                <a:cs typeface="+mn-cs"/>
              </a:defRPr>
            </a:lvl4pPr>
            <a:lvl5pPr marL="2413972" indent="-268219" algn="l" defTabSz="536438" rtl="0" eaLnBrk="1" latinLnBrk="0" hangingPunct="1">
              <a:spcBef>
                <a:spcPct val="20000"/>
              </a:spcBef>
              <a:buFont typeface="Arial"/>
              <a:buChar char="»"/>
              <a:defRPr sz="2400" kern="1200">
                <a:solidFill>
                  <a:schemeClr val="dk1"/>
                </a:solidFill>
                <a:latin typeface="+mn-lt"/>
                <a:ea typeface="+mn-ea"/>
                <a:cs typeface="+mn-cs"/>
              </a:defRPr>
            </a:lvl5pPr>
            <a:lvl6pPr marL="2950410" indent="-268219" algn="l" defTabSz="536438" rtl="0" eaLnBrk="1" latinLnBrk="0" hangingPunct="1">
              <a:spcBef>
                <a:spcPct val="20000"/>
              </a:spcBef>
              <a:buFont typeface="Arial"/>
              <a:buChar char="•"/>
              <a:defRPr sz="2400" kern="1200">
                <a:solidFill>
                  <a:schemeClr val="dk1"/>
                </a:solidFill>
                <a:latin typeface="+mn-lt"/>
                <a:ea typeface="+mn-ea"/>
                <a:cs typeface="+mn-cs"/>
              </a:defRPr>
            </a:lvl6pPr>
            <a:lvl7pPr marL="3486849" indent="-268219" algn="l" defTabSz="536438" rtl="0" eaLnBrk="1" latinLnBrk="0" hangingPunct="1">
              <a:spcBef>
                <a:spcPct val="20000"/>
              </a:spcBef>
              <a:buFont typeface="Arial"/>
              <a:buChar char="•"/>
              <a:defRPr sz="2400" kern="1200">
                <a:solidFill>
                  <a:schemeClr val="dk1"/>
                </a:solidFill>
                <a:latin typeface="+mn-lt"/>
                <a:ea typeface="+mn-ea"/>
                <a:cs typeface="+mn-cs"/>
              </a:defRPr>
            </a:lvl7pPr>
            <a:lvl8pPr marL="4023287" indent="-268219" algn="l" defTabSz="536438" rtl="0" eaLnBrk="1" latinLnBrk="0" hangingPunct="1">
              <a:spcBef>
                <a:spcPct val="20000"/>
              </a:spcBef>
              <a:buFont typeface="Arial"/>
              <a:buChar char="•"/>
              <a:defRPr sz="2400" kern="1200">
                <a:solidFill>
                  <a:schemeClr val="dk1"/>
                </a:solidFill>
                <a:latin typeface="+mn-lt"/>
                <a:ea typeface="+mn-ea"/>
                <a:cs typeface="+mn-cs"/>
              </a:defRPr>
            </a:lvl8pPr>
            <a:lvl9pPr marL="4559725" indent="-268219" algn="l" defTabSz="536438" rtl="0" eaLnBrk="1" latinLnBrk="0" hangingPunct="1">
              <a:spcBef>
                <a:spcPct val="20000"/>
              </a:spcBef>
              <a:buFont typeface="Arial"/>
              <a:buChar char="•"/>
              <a:defRPr sz="2400" kern="1200">
                <a:solidFill>
                  <a:schemeClr val="dk1"/>
                </a:solidFill>
                <a:latin typeface="+mn-lt"/>
                <a:ea typeface="+mn-ea"/>
                <a:cs typeface="+mn-cs"/>
              </a:defRPr>
            </a:lvl9pPr>
          </a:lstStyle>
          <a:p>
            <a:pPr marL="342900" indent="-342900">
              <a:buFont typeface="Arial" panose="020B0604020202020204" pitchFamily="34" charset="0"/>
              <a:buChar char="•"/>
            </a:pPr>
            <a:endParaRPr lang="en-ZA" sz="2400" dirty="0"/>
          </a:p>
          <a:p>
            <a:pPr marL="0" indent="0">
              <a:buNone/>
            </a:pPr>
            <a:endParaRPr lang="en-US" sz="2400" dirty="0" smtClean="0"/>
          </a:p>
        </p:txBody>
      </p:sp>
      <p:pic>
        <p:nvPicPr>
          <p:cNvPr id="12" name="Picture 11"/>
          <p:cNvPicPr>
            <a:picLocks noChangeAspect="1"/>
          </p:cNvPicPr>
          <p:nvPr/>
        </p:nvPicPr>
        <p:blipFill>
          <a:blip r:embed="rId4"/>
          <a:stretch>
            <a:fillRect/>
          </a:stretch>
        </p:blipFill>
        <p:spPr>
          <a:xfrm>
            <a:off x="141310" y="824514"/>
            <a:ext cx="9514418" cy="5318709"/>
          </a:xfrm>
          <a:prstGeom prst="rect">
            <a:avLst/>
          </a:prstGeom>
        </p:spPr>
      </p:pic>
      <p:sp>
        <p:nvSpPr>
          <p:cNvPr id="13" name="TextBox 12">
            <a:hlinkClick r:id="rId5"/>
          </p:cNvPr>
          <p:cNvSpPr txBox="1"/>
          <p:nvPr/>
        </p:nvSpPr>
        <p:spPr>
          <a:xfrm>
            <a:off x="722376" y="6306228"/>
            <a:ext cx="6912863" cy="769441"/>
          </a:xfrm>
          <a:prstGeom prst="rect">
            <a:avLst/>
          </a:prstGeom>
          <a:solidFill>
            <a:srgbClr val="FF0000"/>
          </a:solidFill>
        </p:spPr>
        <p:txBody>
          <a:bodyPr wrap="square" rtlCol="0">
            <a:spAutoFit/>
          </a:bodyPr>
          <a:lstStyle/>
          <a:p>
            <a:pPr algn="ctr"/>
            <a:r>
              <a:rPr lang="en-ZA" dirty="0" smtClean="0">
                <a:solidFill>
                  <a:srgbClr val="FF0000"/>
                </a:solidFill>
              </a:rPr>
              <a:t>http://</a:t>
            </a:r>
            <a:r>
              <a:rPr lang="en-ZA" smtClean="0">
                <a:solidFill>
                  <a:srgbClr val="FF0000"/>
                </a:solidFill>
              </a:rPr>
              <a:t>sabs.westeurope.cloudapp.azure.com/</a:t>
            </a:r>
            <a:endParaRPr lang="en-ZA" dirty="0" smtClean="0">
              <a:solidFill>
                <a:srgbClr val="FF0000"/>
              </a:solidFill>
            </a:endParaRPr>
          </a:p>
          <a:p>
            <a:pPr algn="ctr"/>
            <a:endParaRPr lang="en-ZA" dirty="0">
              <a:solidFill>
                <a:srgbClr val="FF0000"/>
              </a:solidFill>
            </a:endParaRPr>
          </a:p>
        </p:txBody>
      </p:sp>
      <p:sp>
        <p:nvSpPr>
          <p:cNvPr id="2" name="Rectangle 1"/>
          <p:cNvSpPr/>
          <p:nvPr/>
        </p:nvSpPr>
        <p:spPr>
          <a:xfrm>
            <a:off x="906716" y="6408964"/>
            <a:ext cx="6546797" cy="33312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t>THANK YOU</a:t>
            </a:r>
            <a:endParaRPr lang="en-ZA" b="1" dirty="0"/>
          </a:p>
        </p:txBody>
      </p:sp>
    </p:spTree>
    <p:extLst>
      <p:ext uri="{BB962C8B-B14F-4D97-AF65-F5344CB8AC3E}">
        <p14:creationId xmlns:p14="http://schemas.microsoft.com/office/powerpoint/2010/main" xmlns="" val="26081356"/>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7" name="Rounded Rectangle 6"/>
          <p:cNvSpPr/>
          <p:nvPr/>
        </p:nvSpPr>
        <p:spPr bwMode="auto">
          <a:xfrm>
            <a:off x="141310" y="135346"/>
            <a:ext cx="9482192"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GB" sz="2800" b="1" dirty="0">
                <a:solidFill>
                  <a:prstClr val="white"/>
                </a:solidFill>
              </a:rPr>
              <a:t>RENEWAL AFTER 62 YEARS OF REGULATORY</a:t>
            </a:r>
          </a:p>
        </p:txBody>
      </p:sp>
      <p:sp>
        <p:nvSpPr>
          <p:cNvPr id="10" name="Content Placeholder 3"/>
          <p:cNvSpPr txBox="1">
            <a:spLocks/>
          </p:cNvSpPr>
          <p:nvPr/>
        </p:nvSpPr>
        <p:spPr>
          <a:xfrm>
            <a:off x="773723" y="1300139"/>
            <a:ext cx="8524823" cy="4843084"/>
          </a:xfrm>
          <a:prstGeom prst="rect">
            <a:avLst/>
          </a:prstGeom>
        </p:spPr>
        <p:style>
          <a:lnRef idx="2">
            <a:schemeClr val="accent2"/>
          </a:lnRef>
          <a:fillRef idx="1">
            <a:schemeClr val="lt1"/>
          </a:fillRef>
          <a:effectRef idx="0">
            <a:schemeClr val="accent2"/>
          </a:effectRef>
          <a:fontRef idx="minor">
            <a:schemeClr val="dk1"/>
          </a:fontRef>
        </p:style>
        <p:txBody>
          <a:bodyPr vert="horz" lIns="107288" tIns="53644" rIns="107288" bIns="53644" rtlCol="0">
            <a:normAutofit/>
          </a:bodyPr>
          <a:lstStyle>
            <a:lvl1pPr marL="402329" indent="-402329" algn="l" defTabSz="536438" rtl="0" eaLnBrk="1" latinLnBrk="0" hangingPunct="1">
              <a:spcBef>
                <a:spcPct val="20000"/>
              </a:spcBef>
              <a:buFont typeface="Arial"/>
              <a:buChar char="•"/>
              <a:defRPr sz="3700" kern="1200">
                <a:solidFill>
                  <a:schemeClr val="dk1"/>
                </a:solidFill>
                <a:latin typeface="+mn-lt"/>
                <a:ea typeface="+mn-ea"/>
                <a:cs typeface="+mn-cs"/>
              </a:defRPr>
            </a:lvl1pPr>
            <a:lvl2pPr marL="871712" indent="-335274" algn="l" defTabSz="536438" rtl="0" eaLnBrk="1" latinLnBrk="0" hangingPunct="1">
              <a:spcBef>
                <a:spcPct val="20000"/>
              </a:spcBef>
              <a:buFont typeface="Arial"/>
              <a:buChar char="–"/>
              <a:defRPr sz="3300" kern="1200">
                <a:solidFill>
                  <a:schemeClr val="dk1"/>
                </a:solidFill>
                <a:latin typeface="+mn-lt"/>
                <a:ea typeface="+mn-ea"/>
                <a:cs typeface="+mn-cs"/>
              </a:defRPr>
            </a:lvl2pPr>
            <a:lvl3pPr marL="1341096" indent="-268219" algn="l" defTabSz="536438" rtl="0" eaLnBrk="1" latinLnBrk="0" hangingPunct="1">
              <a:spcBef>
                <a:spcPct val="20000"/>
              </a:spcBef>
              <a:buFont typeface="Arial"/>
              <a:buChar char="•"/>
              <a:defRPr sz="2700" kern="1200">
                <a:solidFill>
                  <a:schemeClr val="dk1"/>
                </a:solidFill>
                <a:latin typeface="+mn-lt"/>
                <a:ea typeface="+mn-ea"/>
                <a:cs typeface="+mn-cs"/>
              </a:defRPr>
            </a:lvl3pPr>
            <a:lvl4pPr marL="1877534" indent="-268219" algn="l" defTabSz="536438" rtl="0" eaLnBrk="1" latinLnBrk="0" hangingPunct="1">
              <a:spcBef>
                <a:spcPct val="20000"/>
              </a:spcBef>
              <a:buFont typeface="Arial"/>
              <a:buChar char="–"/>
              <a:defRPr sz="2400" kern="1200">
                <a:solidFill>
                  <a:schemeClr val="dk1"/>
                </a:solidFill>
                <a:latin typeface="+mn-lt"/>
                <a:ea typeface="+mn-ea"/>
                <a:cs typeface="+mn-cs"/>
              </a:defRPr>
            </a:lvl4pPr>
            <a:lvl5pPr marL="2413972" indent="-268219" algn="l" defTabSz="536438" rtl="0" eaLnBrk="1" latinLnBrk="0" hangingPunct="1">
              <a:spcBef>
                <a:spcPct val="20000"/>
              </a:spcBef>
              <a:buFont typeface="Arial"/>
              <a:buChar char="»"/>
              <a:defRPr sz="2400" kern="1200">
                <a:solidFill>
                  <a:schemeClr val="dk1"/>
                </a:solidFill>
                <a:latin typeface="+mn-lt"/>
                <a:ea typeface="+mn-ea"/>
                <a:cs typeface="+mn-cs"/>
              </a:defRPr>
            </a:lvl5pPr>
            <a:lvl6pPr marL="2950410" indent="-268219" algn="l" defTabSz="536438" rtl="0" eaLnBrk="1" latinLnBrk="0" hangingPunct="1">
              <a:spcBef>
                <a:spcPct val="20000"/>
              </a:spcBef>
              <a:buFont typeface="Arial"/>
              <a:buChar char="•"/>
              <a:defRPr sz="2400" kern="1200">
                <a:solidFill>
                  <a:schemeClr val="dk1"/>
                </a:solidFill>
                <a:latin typeface="+mn-lt"/>
                <a:ea typeface="+mn-ea"/>
                <a:cs typeface="+mn-cs"/>
              </a:defRPr>
            </a:lvl6pPr>
            <a:lvl7pPr marL="3486849" indent="-268219" algn="l" defTabSz="536438" rtl="0" eaLnBrk="1" latinLnBrk="0" hangingPunct="1">
              <a:spcBef>
                <a:spcPct val="20000"/>
              </a:spcBef>
              <a:buFont typeface="Arial"/>
              <a:buChar char="•"/>
              <a:defRPr sz="2400" kern="1200">
                <a:solidFill>
                  <a:schemeClr val="dk1"/>
                </a:solidFill>
                <a:latin typeface="+mn-lt"/>
                <a:ea typeface="+mn-ea"/>
                <a:cs typeface="+mn-cs"/>
              </a:defRPr>
            </a:lvl7pPr>
            <a:lvl8pPr marL="4023287" indent="-268219" algn="l" defTabSz="536438" rtl="0" eaLnBrk="1" latinLnBrk="0" hangingPunct="1">
              <a:spcBef>
                <a:spcPct val="20000"/>
              </a:spcBef>
              <a:buFont typeface="Arial"/>
              <a:buChar char="•"/>
              <a:defRPr sz="2400" kern="1200">
                <a:solidFill>
                  <a:schemeClr val="dk1"/>
                </a:solidFill>
                <a:latin typeface="+mn-lt"/>
                <a:ea typeface="+mn-ea"/>
                <a:cs typeface="+mn-cs"/>
              </a:defRPr>
            </a:lvl8pPr>
            <a:lvl9pPr marL="4559725" indent="-268219" algn="l" defTabSz="536438" rtl="0" eaLnBrk="1" latinLnBrk="0" hangingPunct="1">
              <a:spcBef>
                <a:spcPct val="20000"/>
              </a:spcBef>
              <a:buFont typeface="Arial"/>
              <a:buChar char="•"/>
              <a:defRPr sz="2400" kern="1200">
                <a:solidFill>
                  <a:schemeClr val="dk1"/>
                </a:solidFill>
                <a:latin typeface="+mn-lt"/>
                <a:ea typeface="+mn-ea"/>
                <a:cs typeface="+mn-cs"/>
              </a:defRPr>
            </a:lvl9pPr>
          </a:lstStyle>
          <a:p>
            <a:pPr>
              <a:spcBef>
                <a:spcPts val="0"/>
              </a:spcBef>
              <a:spcAft>
                <a:spcPts val="600"/>
              </a:spcAft>
              <a:buClr>
                <a:srgbClr val="FF0000"/>
              </a:buClr>
              <a:buFont typeface="Wingdings" panose="05000000000000000000" pitchFamily="2" charset="2"/>
              <a:buChar char="§"/>
            </a:pPr>
            <a:endParaRPr lang="en-ZA" altLang="en-US" sz="2400" dirty="0" smtClean="0">
              <a:cs typeface="Arial" panose="020B0604020202020204" pitchFamily="34" charset="0"/>
            </a:endParaRPr>
          </a:p>
          <a:p>
            <a:pPr>
              <a:spcBef>
                <a:spcPts val="0"/>
              </a:spcBef>
              <a:spcAft>
                <a:spcPts val="600"/>
              </a:spcAft>
              <a:buClr>
                <a:srgbClr val="FF0000"/>
              </a:buClr>
              <a:buFont typeface="Wingdings" panose="05000000000000000000" pitchFamily="2" charset="2"/>
              <a:buChar char="§"/>
            </a:pPr>
            <a:r>
              <a:rPr lang="en-ZA" altLang="en-US" sz="2400" dirty="0" smtClean="0">
                <a:cs typeface="Arial" panose="020B0604020202020204" pitchFamily="34" charset="0"/>
              </a:rPr>
              <a:t>The </a:t>
            </a:r>
            <a:r>
              <a:rPr lang="en-ZA" altLang="en-US" sz="2400" dirty="0">
                <a:cs typeface="Arial" panose="020B0604020202020204" pitchFamily="34" charset="0"/>
              </a:rPr>
              <a:t>SABS  was established in terms of the Standards Act, 1945 (Act No. 24 of 1945)</a:t>
            </a:r>
          </a:p>
          <a:p>
            <a:pPr>
              <a:spcBef>
                <a:spcPts val="0"/>
              </a:spcBef>
              <a:spcAft>
                <a:spcPts val="600"/>
              </a:spcAft>
              <a:buClr>
                <a:srgbClr val="FF0000"/>
              </a:buClr>
              <a:buFont typeface="Wingdings" panose="05000000000000000000" pitchFamily="2" charset="2"/>
              <a:buChar char="§"/>
            </a:pPr>
            <a:endParaRPr lang="en-ZA" altLang="en-US" sz="2400" dirty="0">
              <a:cs typeface="Arial" panose="020B0604020202020204" pitchFamily="34" charset="0"/>
            </a:endParaRPr>
          </a:p>
          <a:p>
            <a:pPr marL="360363" indent="-360363">
              <a:spcBef>
                <a:spcPts val="0"/>
              </a:spcBef>
              <a:spcAft>
                <a:spcPts val="600"/>
              </a:spcAft>
              <a:buClr>
                <a:srgbClr val="FF0000"/>
              </a:buClr>
              <a:buFont typeface="Wingdings" panose="05000000000000000000" pitchFamily="2" charset="2"/>
              <a:buChar char="§"/>
            </a:pPr>
            <a:r>
              <a:rPr lang="en-ZA" sz="2400" dirty="0" smtClean="0">
                <a:cs typeface="Arial" panose="020B0604020202020204" pitchFamily="34" charset="0"/>
              </a:rPr>
              <a:t>A </a:t>
            </a:r>
            <a:r>
              <a:rPr lang="en-ZA" sz="2400" dirty="0">
                <a:cs typeface="Arial" panose="020B0604020202020204" pitchFamily="34" charset="0"/>
              </a:rPr>
              <a:t>key focus for the SABS is to ensure the integrity of full conformity assessments to eliminate the exposure of consumers to non-compliant products by conforming to </a:t>
            </a:r>
            <a:r>
              <a:rPr lang="en-US" sz="2400" dirty="0">
                <a:cs typeface="Arial" panose="020B0604020202020204" pitchFamily="34" charset="0"/>
              </a:rPr>
              <a:t>the Consumer Protection Act (CPA) Act No.68 of 2008 which stipulates that the South African consumer has the right to receive goods that comply with applicable standards set under the Standards Act or any other public regulation.  </a:t>
            </a:r>
            <a:endParaRPr lang="en-US" sz="2400" dirty="0" smtClean="0"/>
          </a:p>
          <a:p>
            <a:pPr marL="285750" indent="-285750">
              <a:buFont typeface="Arial" panose="020B0604020202020204" pitchFamily="34" charset="0"/>
              <a:buChar char="•"/>
            </a:pPr>
            <a:endParaRPr lang="en-US" sz="2400" dirty="0" smtClean="0"/>
          </a:p>
        </p:txBody>
      </p:sp>
      <p:sp>
        <p:nvSpPr>
          <p:cNvPr id="6" name="Oval 5"/>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r>
              <a:rPr lang="en-ZA" sz="1500" b="1" dirty="0" smtClean="0">
                <a:solidFill>
                  <a:prstClr val="white"/>
                </a:solidFill>
                <a:ea typeface="Arial Unicode MS" pitchFamily="34" charset="-128"/>
                <a:cs typeface="Arial Unicode MS" pitchFamily="34" charset="-128"/>
              </a:rPr>
              <a:t>4</a:t>
            </a:r>
            <a:endParaRPr lang="en-ZA" sz="1500" b="1" dirty="0">
              <a:solidFill>
                <a:prstClr val="white"/>
              </a:solidFill>
              <a:ea typeface="Arial Unicode MS" pitchFamily="34" charset="-128"/>
              <a:cs typeface="Arial Unicode MS" pitchFamily="34" charset="-128"/>
            </a:endParaRPr>
          </a:p>
        </p:txBody>
      </p:sp>
    </p:spTree>
    <p:extLst>
      <p:ext uri="{BB962C8B-B14F-4D97-AF65-F5344CB8AC3E}">
        <p14:creationId xmlns:p14="http://schemas.microsoft.com/office/powerpoint/2010/main" xmlns="" val="2196491648"/>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1000"/>
                                        <p:tgtEl>
                                          <p:spTgt spid="10">
                                            <p:txEl>
                                              <p:pRg st="3" end="3"/>
                                            </p:txEl>
                                          </p:spTgt>
                                        </p:tgtEl>
                                      </p:cBhvr>
                                    </p:animEffect>
                                    <p:anim calcmode="lin" valueType="num">
                                      <p:cBhvr>
                                        <p:cTn id="1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7" name="Rounded Rectangle 6"/>
          <p:cNvSpPr/>
          <p:nvPr/>
        </p:nvSpPr>
        <p:spPr bwMode="auto">
          <a:xfrm>
            <a:off x="141310" y="135346"/>
            <a:ext cx="9488827"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GB" sz="2800" b="1" dirty="0" smtClean="0">
                <a:solidFill>
                  <a:prstClr val="white"/>
                </a:solidFill>
              </a:rPr>
              <a:t>SABS VALUE CHAIN OF SERVICES</a:t>
            </a:r>
            <a:endParaRPr lang="en-GB" sz="2800" b="1" dirty="0">
              <a:solidFill>
                <a:prstClr val="white"/>
              </a:solidFill>
            </a:endParaRPr>
          </a:p>
        </p:txBody>
      </p:sp>
      <p:sp>
        <p:nvSpPr>
          <p:cNvPr id="10" name="Content Placeholder 3"/>
          <p:cNvSpPr txBox="1">
            <a:spLocks/>
          </p:cNvSpPr>
          <p:nvPr/>
        </p:nvSpPr>
        <p:spPr>
          <a:xfrm>
            <a:off x="773723" y="855677"/>
            <a:ext cx="8524823" cy="5287546"/>
          </a:xfrm>
          <a:prstGeom prst="rect">
            <a:avLst/>
          </a:prstGeom>
        </p:spPr>
        <p:style>
          <a:lnRef idx="2">
            <a:schemeClr val="accent2"/>
          </a:lnRef>
          <a:fillRef idx="1">
            <a:schemeClr val="lt1"/>
          </a:fillRef>
          <a:effectRef idx="0">
            <a:schemeClr val="accent2"/>
          </a:effectRef>
          <a:fontRef idx="minor">
            <a:schemeClr val="dk1"/>
          </a:fontRef>
        </p:style>
        <p:txBody>
          <a:bodyPr vert="horz" lIns="107288" tIns="53644" rIns="107288" bIns="53644" rtlCol="0">
            <a:normAutofit/>
          </a:bodyPr>
          <a:lstStyle>
            <a:lvl1pPr marL="402329" indent="-402329" algn="l" defTabSz="536438" rtl="0" eaLnBrk="1" latinLnBrk="0" hangingPunct="1">
              <a:spcBef>
                <a:spcPct val="20000"/>
              </a:spcBef>
              <a:buFont typeface="Arial"/>
              <a:buChar char="•"/>
              <a:defRPr sz="3700" kern="1200">
                <a:solidFill>
                  <a:schemeClr val="dk1"/>
                </a:solidFill>
                <a:latin typeface="+mn-lt"/>
                <a:ea typeface="+mn-ea"/>
                <a:cs typeface="+mn-cs"/>
              </a:defRPr>
            </a:lvl1pPr>
            <a:lvl2pPr marL="871712" indent="-335274" algn="l" defTabSz="536438" rtl="0" eaLnBrk="1" latinLnBrk="0" hangingPunct="1">
              <a:spcBef>
                <a:spcPct val="20000"/>
              </a:spcBef>
              <a:buFont typeface="Arial"/>
              <a:buChar char="–"/>
              <a:defRPr sz="3300" kern="1200">
                <a:solidFill>
                  <a:schemeClr val="dk1"/>
                </a:solidFill>
                <a:latin typeface="+mn-lt"/>
                <a:ea typeface="+mn-ea"/>
                <a:cs typeface="+mn-cs"/>
              </a:defRPr>
            </a:lvl2pPr>
            <a:lvl3pPr marL="1341096" indent="-268219" algn="l" defTabSz="536438" rtl="0" eaLnBrk="1" latinLnBrk="0" hangingPunct="1">
              <a:spcBef>
                <a:spcPct val="20000"/>
              </a:spcBef>
              <a:buFont typeface="Arial"/>
              <a:buChar char="•"/>
              <a:defRPr sz="2700" kern="1200">
                <a:solidFill>
                  <a:schemeClr val="dk1"/>
                </a:solidFill>
                <a:latin typeface="+mn-lt"/>
                <a:ea typeface="+mn-ea"/>
                <a:cs typeface="+mn-cs"/>
              </a:defRPr>
            </a:lvl3pPr>
            <a:lvl4pPr marL="1877534" indent="-268219" algn="l" defTabSz="536438" rtl="0" eaLnBrk="1" latinLnBrk="0" hangingPunct="1">
              <a:spcBef>
                <a:spcPct val="20000"/>
              </a:spcBef>
              <a:buFont typeface="Arial"/>
              <a:buChar char="–"/>
              <a:defRPr sz="2400" kern="1200">
                <a:solidFill>
                  <a:schemeClr val="dk1"/>
                </a:solidFill>
                <a:latin typeface="+mn-lt"/>
                <a:ea typeface="+mn-ea"/>
                <a:cs typeface="+mn-cs"/>
              </a:defRPr>
            </a:lvl4pPr>
            <a:lvl5pPr marL="2413972" indent="-268219" algn="l" defTabSz="536438" rtl="0" eaLnBrk="1" latinLnBrk="0" hangingPunct="1">
              <a:spcBef>
                <a:spcPct val="20000"/>
              </a:spcBef>
              <a:buFont typeface="Arial"/>
              <a:buChar char="»"/>
              <a:defRPr sz="2400" kern="1200">
                <a:solidFill>
                  <a:schemeClr val="dk1"/>
                </a:solidFill>
                <a:latin typeface="+mn-lt"/>
                <a:ea typeface="+mn-ea"/>
                <a:cs typeface="+mn-cs"/>
              </a:defRPr>
            </a:lvl5pPr>
            <a:lvl6pPr marL="2950410" indent="-268219" algn="l" defTabSz="536438" rtl="0" eaLnBrk="1" latinLnBrk="0" hangingPunct="1">
              <a:spcBef>
                <a:spcPct val="20000"/>
              </a:spcBef>
              <a:buFont typeface="Arial"/>
              <a:buChar char="•"/>
              <a:defRPr sz="2400" kern="1200">
                <a:solidFill>
                  <a:schemeClr val="dk1"/>
                </a:solidFill>
                <a:latin typeface="+mn-lt"/>
                <a:ea typeface="+mn-ea"/>
                <a:cs typeface="+mn-cs"/>
              </a:defRPr>
            </a:lvl6pPr>
            <a:lvl7pPr marL="3486849" indent="-268219" algn="l" defTabSz="536438" rtl="0" eaLnBrk="1" latinLnBrk="0" hangingPunct="1">
              <a:spcBef>
                <a:spcPct val="20000"/>
              </a:spcBef>
              <a:buFont typeface="Arial"/>
              <a:buChar char="•"/>
              <a:defRPr sz="2400" kern="1200">
                <a:solidFill>
                  <a:schemeClr val="dk1"/>
                </a:solidFill>
                <a:latin typeface="+mn-lt"/>
                <a:ea typeface="+mn-ea"/>
                <a:cs typeface="+mn-cs"/>
              </a:defRPr>
            </a:lvl7pPr>
            <a:lvl8pPr marL="4023287" indent="-268219" algn="l" defTabSz="536438" rtl="0" eaLnBrk="1" latinLnBrk="0" hangingPunct="1">
              <a:spcBef>
                <a:spcPct val="20000"/>
              </a:spcBef>
              <a:buFont typeface="Arial"/>
              <a:buChar char="•"/>
              <a:defRPr sz="2400" kern="1200">
                <a:solidFill>
                  <a:schemeClr val="dk1"/>
                </a:solidFill>
                <a:latin typeface="+mn-lt"/>
                <a:ea typeface="+mn-ea"/>
                <a:cs typeface="+mn-cs"/>
              </a:defRPr>
            </a:lvl8pPr>
            <a:lvl9pPr marL="4559725" indent="-268219" algn="l" defTabSz="536438" rtl="0" eaLnBrk="1" latinLnBrk="0" hangingPunct="1">
              <a:spcBef>
                <a:spcPct val="20000"/>
              </a:spcBef>
              <a:buFont typeface="Arial"/>
              <a:buChar char="•"/>
              <a:defRPr sz="2400" kern="1200">
                <a:solidFill>
                  <a:schemeClr val="dk1"/>
                </a:solidFill>
                <a:latin typeface="+mn-lt"/>
                <a:ea typeface="+mn-ea"/>
                <a:cs typeface="+mn-cs"/>
              </a:defRPr>
            </a:lvl9pPr>
          </a:lstStyle>
          <a:p>
            <a:pPr marL="0" indent="0">
              <a:buNone/>
            </a:pPr>
            <a:endParaRPr lang="en-US" sz="2600" dirty="0"/>
          </a:p>
          <a:p>
            <a:pPr marL="0" indent="0">
              <a:buNone/>
            </a:pPr>
            <a:endParaRPr lang="en-US" sz="2400" dirty="0" smtClean="0"/>
          </a:p>
        </p:txBody>
      </p:sp>
      <p:sp>
        <p:nvSpPr>
          <p:cNvPr id="8" name="Oval 7"/>
          <p:cNvSpPr/>
          <p:nvPr/>
        </p:nvSpPr>
        <p:spPr>
          <a:xfrm>
            <a:off x="5139276" y="1887452"/>
            <a:ext cx="1638300" cy="164757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803242" y="1590209"/>
            <a:ext cx="1498092" cy="815339"/>
            <a:chOff x="1803242" y="1590209"/>
            <a:chExt cx="1498092" cy="815339"/>
          </a:xfrm>
        </p:grpSpPr>
        <p:sp>
          <p:nvSpPr>
            <p:cNvPr id="12" name="object 13"/>
            <p:cNvSpPr/>
            <p:nvPr/>
          </p:nvSpPr>
          <p:spPr>
            <a:xfrm>
              <a:off x="1803242" y="1590209"/>
              <a:ext cx="1498092" cy="815339"/>
            </a:xfrm>
            <a:prstGeom prst="rect">
              <a:avLst/>
            </a:prstGeom>
            <a:blipFill>
              <a:blip r:embed="rId4" cstate="print"/>
              <a:stretch>
                <a:fillRect/>
              </a:stretch>
            </a:blipFill>
          </p:spPr>
          <p:txBody>
            <a:bodyPr wrap="square" lIns="0" tIns="0" rIns="0" bIns="0" rtlCol="0"/>
            <a:lstStyle/>
            <a:p>
              <a:endParaRPr/>
            </a:p>
          </p:txBody>
        </p:sp>
        <p:sp>
          <p:nvSpPr>
            <p:cNvPr id="13" name="object 14"/>
            <p:cNvSpPr txBox="1"/>
            <p:nvPr/>
          </p:nvSpPr>
          <p:spPr>
            <a:xfrm>
              <a:off x="1863185" y="1708319"/>
              <a:ext cx="1343534" cy="430887"/>
            </a:xfrm>
            <a:prstGeom prst="rect">
              <a:avLst/>
            </a:prstGeom>
          </p:spPr>
          <p:txBody>
            <a:bodyPr vert="horz" wrap="square" lIns="0" tIns="0" rIns="0" bIns="0" rtlCol="0">
              <a:spAutoFit/>
            </a:bodyPr>
            <a:lstStyle/>
            <a:p>
              <a:pPr marL="227329" marR="5080" indent="-215265" algn="ctr">
                <a:lnSpc>
                  <a:spcPct val="100000"/>
                </a:lnSpc>
              </a:pPr>
              <a:r>
                <a:rPr lang="en-US" sz="1400" b="1" dirty="0" smtClean="0">
                  <a:solidFill>
                    <a:srgbClr val="FFFFFF"/>
                  </a:solidFill>
                  <a:latin typeface="Arial"/>
                  <a:cs typeface="Arial"/>
                </a:rPr>
                <a:t>Stakeholder</a:t>
              </a:r>
            </a:p>
            <a:p>
              <a:pPr marL="227329" marR="5080" indent="-215265" algn="ctr">
                <a:lnSpc>
                  <a:spcPct val="100000"/>
                </a:lnSpc>
              </a:pPr>
              <a:r>
                <a:rPr lang="en-US" sz="1400" b="1" dirty="0" smtClean="0">
                  <a:solidFill>
                    <a:srgbClr val="FFFFFF"/>
                  </a:solidFill>
                  <a:latin typeface="Arial"/>
                  <a:cs typeface="Arial"/>
                </a:rPr>
                <a:t>Management</a:t>
              </a:r>
              <a:endParaRPr sz="1400" dirty="0">
                <a:latin typeface="Arial"/>
                <a:cs typeface="Arial"/>
              </a:endParaRPr>
            </a:p>
          </p:txBody>
        </p:sp>
      </p:grpSp>
      <p:grpSp>
        <p:nvGrpSpPr>
          <p:cNvPr id="4" name="Group 3"/>
          <p:cNvGrpSpPr/>
          <p:nvPr/>
        </p:nvGrpSpPr>
        <p:grpSpPr>
          <a:xfrm>
            <a:off x="1698085" y="3117258"/>
            <a:ext cx="1711452" cy="816863"/>
            <a:chOff x="1698085" y="3117258"/>
            <a:chExt cx="1711452" cy="816863"/>
          </a:xfrm>
        </p:grpSpPr>
        <p:sp>
          <p:nvSpPr>
            <p:cNvPr id="14" name="object 16"/>
            <p:cNvSpPr/>
            <p:nvPr/>
          </p:nvSpPr>
          <p:spPr>
            <a:xfrm>
              <a:off x="1698085" y="3117258"/>
              <a:ext cx="1711452" cy="816863"/>
            </a:xfrm>
            <a:prstGeom prst="rect">
              <a:avLst/>
            </a:prstGeom>
            <a:blipFill>
              <a:blip r:embed="rId5" cstate="print"/>
              <a:stretch>
                <a:fillRect/>
              </a:stretch>
            </a:blipFill>
          </p:spPr>
          <p:txBody>
            <a:bodyPr wrap="square" lIns="0" tIns="0" rIns="0" bIns="0" rtlCol="0"/>
            <a:lstStyle/>
            <a:p>
              <a:endParaRPr/>
            </a:p>
          </p:txBody>
        </p:sp>
        <p:sp>
          <p:nvSpPr>
            <p:cNvPr id="15" name="object 17"/>
            <p:cNvSpPr txBox="1"/>
            <p:nvPr/>
          </p:nvSpPr>
          <p:spPr>
            <a:xfrm>
              <a:off x="1867250" y="3168235"/>
              <a:ext cx="1351280" cy="646331"/>
            </a:xfrm>
            <a:prstGeom prst="rect">
              <a:avLst/>
            </a:prstGeom>
          </p:spPr>
          <p:txBody>
            <a:bodyPr vert="horz" wrap="square" lIns="0" tIns="0" rIns="0" bIns="0" rtlCol="0">
              <a:spAutoFit/>
            </a:bodyPr>
            <a:lstStyle/>
            <a:p>
              <a:pPr marL="12700" algn="ctr">
                <a:lnSpc>
                  <a:spcPct val="100000"/>
                </a:lnSpc>
              </a:pPr>
              <a:r>
                <a:rPr lang="en-US" sz="1400" b="1" dirty="0" smtClean="0">
                  <a:solidFill>
                    <a:srgbClr val="FFFFFF"/>
                  </a:solidFill>
                  <a:latin typeface="Arial"/>
                  <a:cs typeface="Arial"/>
                </a:rPr>
                <a:t>International Standards Engagement</a:t>
              </a:r>
              <a:endParaRPr sz="1400" dirty="0">
                <a:latin typeface="Arial"/>
                <a:cs typeface="Arial"/>
              </a:endParaRPr>
            </a:p>
          </p:txBody>
        </p:sp>
      </p:grpSp>
      <p:sp>
        <p:nvSpPr>
          <p:cNvPr id="6" name="object 15"/>
          <p:cNvSpPr/>
          <p:nvPr/>
        </p:nvSpPr>
        <p:spPr>
          <a:xfrm>
            <a:off x="1064101" y="2308014"/>
            <a:ext cx="4275073" cy="845819"/>
          </a:xfrm>
          <a:prstGeom prst="rect">
            <a:avLst/>
          </a:prstGeom>
          <a:blipFill>
            <a:blip r:embed="rId6" cstate="print"/>
            <a:stretch>
              <a:fillRect/>
            </a:stretch>
          </a:blipFill>
        </p:spPr>
        <p:txBody>
          <a:bodyPr wrap="square" lIns="0" tIns="0" rIns="0" bIns="0" rtlCol="0"/>
          <a:lstStyle/>
          <a:p>
            <a:endParaRPr/>
          </a:p>
        </p:txBody>
      </p:sp>
      <p:grpSp>
        <p:nvGrpSpPr>
          <p:cNvPr id="3" name="Group 2"/>
          <p:cNvGrpSpPr/>
          <p:nvPr/>
        </p:nvGrpSpPr>
        <p:grpSpPr>
          <a:xfrm>
            <a:off x="1853534" y="2308014"/>
            <a:ext cx="1353312" cy="845819"/>
            <a:chOff x="1853534" y="2308014"/>
            <a:chExt cx="1353312" cy="845819"/>
          </a:xfrm>
        </p:grpSpPr>
        <p:sp>
          <p:nvSpPr>
            <p:cNvPr id="16" name="object 18"/>
            <p:cNvSpPr/>
            <p:nvPr/>
          </p:nvSpPr>
          <p:spPr>
            <a:xfrm>
              <a:off x="1853534" y="2308014"/>
              <a:ext cx="1353312" cy="845819"/>
            </a:xfrm>
            <a:prstGeom prst="rect">
              <a:avLst/>
            </a:prstGeom>
            <a:blipFill>
              <a:blip r:embed="rId7" cstate="print"/>
              <a:stretch>
                <a:fillRect/>
              </a:stretch>
            </a:blipFill>
          </p:spPr>
          <p:txBody>
            <a:bodyPr wrap="square" lIns="0" tIns="0" rIns="0" bIns="0" rtlCol="0"/>
            <a:lstStyle/>
            <a:p>
              <a:endParaRPr/>
            </a:p>
          </p:txBody>
        </p:sp>
        <p:sp>
          <p:nvSpPr>
            <p:cNvPr id="17" name="object 19"/>
            <p:cNvSpPr txBox="1"/>
            <p:nvPr/>
          </p:nvSpPr>
          <p:spPr>
            <a:xfrm>
              <a:off x="1946878" y="2474892"/>
              <a:ext cx="1167130" cy="430887"/>
            </a:xfrm>
            <a:prstGeom prst="rect">
              <a:avLst/>
            </a:prstGeom>
          </p:spPr>
          <p:txBody>
            <a:bodyPr vert="horz" wrap="square" lIns="0" tIns="0" rIns="0" bIns="0" rtlCol="0">
              <a:spAutoFit/>
            </a:bodyPr>
            <a:lstStyle/>
            <a:p>
              <a:pPr marR="41910" algn="ctr">
                <a:lnSpc>
                  <a:spcPct val="100000"/>
                </a:lnSpc>
              </a:pPr>
              <a:r>
                <a:rPr sz="1400" b="1" dirty="0">
                  <a:latin typeface="Arial"/>
                  <a:cs typeface="Arial"/>
                </a:rPr>
                <a:t>Standards</a:t>
              </a:r>
              <a:endParaRPr sz="1400" dirty="0">
                <a:latin typeface="Arial"/>
                <a:cs typeface="Arial"/>
              </a:endParaRPr>
            </a:p>
            <a:p>
              <a:pPr algn="ctr">
                <a:lnSpc>
                  <a:spcPct val="100000"/>
                </a:lnSpc>
              </a:pPr>
              <a:r>
                <a:rPr sz="1400" b="1" dirty="0">
                  <a:latin typeface="Arial"/>
                  <a:cs typeface="Arial"/>
                </a:rPr>
                <a:t>Development</a:t>
              </a:r>
              <a:endParaRPr sz="1400" dirty="0">
                <a:latin typeface="Arial"/>
                <a:cs typeface="Arial"/>
              </a:endParaRPr>
            </a:p>
          </p:txBody>
        </p:sp>
      </p:grpSp>
      <p:sp>
        <p:nvSpPr>
          <p:cNvPr id="18" name="object 26"/>
          <p:cNvSpPr/>
          <p:nvPr/>
        </p:nvSpPr>
        <p:spPr>
          <a:xfrm>
            <a:off x="997188" y="5282959"/>
            <a:ext cx="7788909" cy="0"/>
          </a:xfrm>
          <a:custGeom>
            <a:avLst/>
            <a:gdLst/>
            <a:ahLst/>
            <a:cxnLst/>
            <a:rect l="l" t="t" r="r" b="b"/>
            <a:pathLst>
              <a:path w="7788909">
                <a:moveTo>
                  <a:pt x="0" y="0"/>
                </a:moveTo>
                <a:lnTo>
                  <a:pt x="7788656" y="0"/>
                </a:lnTo>
              </a:path>
            </a:pathLst>
          </a:custGeom>
          <a:ln w="6350">
            <a:solidFill>
              <a:srgbClr val="AEABAB"/>
            </a:solidFill>
          </a:ln>
        </p:spPr>
        <p:txBody>
          <a:bodyPr wrap="square" lIns="0" tIns="0" rIns="0" bIns="0" rtlCol="0"/>
          <a:lstStyle/>
          <a:p>
            <a:endParaRPr/>
          </a:p>
        </p:txBody>
      </p:sp>
      <p:sp>
        <p:nvSpPr>
          <p:cNvPr id="19" name="object 27"/>
          <p:cNvSpPr/>
          <p:nvPr/>
        </p:nvSpPr>
        <p:spPr>
          <a:xfrm>
            <a:off x="1532230" y="4712437"/>
            <a:ext cx="2008632" cy="1137714"/>
          </a:xfrm>
          <a:prstGeom prst="rect">
            <a:avLst/>
          </a:prstGeom>
          <a:blipFill>
            <a:blip r:embed="rId8" cstate="print"/>
            <a:stretch>
              <a:fillRect/>
            </a:stretch>
          </a:blipFill>
        </p:spPr>
        <p:txBody>
          <a:bodyPr wrap="square" lIns="0" tIns="0" rIns="0" bIns="0" rtlCol="0" anchor="ctr"/>
          <a:lstStyle/>
          <a:p>
            <a:pPr algn="ctr"/>
            <a:r>
              <a:rPr lang="en-US" b="1" dirty="0" smtClean="0"/>
              <a:t>23%</a:t>
            </a:r>
            <a:br>
              <a:rPr lang="en-US" b="1" dirty="0" smtClean="0"/>
            </a:br>
            <a:r>
              <a:rPr lang="en-US" b="1" dirty="0" smtClean="0"/>
              <a:t>Government Grant</a:t>
            </a:r>
            <a:endParaRPr b="1" dirty="0"/>
          </a:p>
        </p:txBody>
      </p:sp>
      <p:sp>
        <p:nvSpPr>
          <p:cNvPr id="25" name="object 33"/>
          <p:cNvSpPr/>
          <p:nvPr/>
        </p:nvSpPr>
        <p:spPr>
          <a:xfrm>
            <a:off x="870429" y="5146180"/>
            <a:ext cx="571500" cy="573024"/>
          </a:xfrm>
          <a:prstGeom prst="rect">
            <a:avLst/>
          </a:prstGeom>
          <a:blipFill>
            <a:blip r:embed="rId9" cstate="print"/>
            <a:stretch>
              <a:fillRect/>
            </a:stretch>
          </a:blipFill>
        </p:spPr>
        <p:txBody>
          <a:bodyPr wrap="square" lIns="0" tIns="0" rIns="0" bIns="0" rtlCol="0"/>
          <a:lstStyle/>
          <a:p>
            <a:endParaRPr/>
          </a:p>
        </p:txBody>
      </p:sp>
      <p:sp>
        <p:nvSpPr>
          <p:cNvPr id="26" name="object 34"/>
          <p:cNvSpPr/>
          <p:nvPr/>
        </p:nvSpPr>
        <p:spPr>
          <a:xfrm>
            <a:off x="8644353" y="5172087"/>
            <a:ext cx="571500" cy="574547"/>
          </a:xfrm>
          <a:prstGeom prst="rect">
            <a:avLst/>
          </a:prstGeom>
          <a:blipFill>
            <a:blip r:embed="rId9" cstate="print"/>
            <a:stretch>
              <a:fillRect/>
            </a:stretch>
          </a:blipFill>
        </p:spPr>
        <p:txBody>
          <a:bodyPr wrap="square" lIns="0" tIns="0" rIns="0" bIns="0" rtlCol="0"/>
          <a:lstStyle/>
          <a:p>
            <a:endParaRPr/>
          </a:p>
        </p:txBody>
      </p:sp>
      <p:grpSp>
        <p:nvGrpSpPr>
          <p:cNvPr id="31" name="Group 30"/>
          <p:cNvGrpSpPr/>
          <p:nvPr/>
        </p:nvGrpSpPr>
        <p:grpSpPr>
          <a:xfrm>
            <a:off x="5143850" y="1890597"/>
            <a:ext cx="1638300" cy="1647570"/>
            <a:chOff x="6553200" y="2579751"/>
            <a:chExt cx="1638300" cy="1647570"/>
          </a:xfrm>
          <a:solidFill>
            <a:schemeClr val="accent6">
              <a:lumMod val="60000"/>
              <a:lumOff val="40000"/>
            </a:schemeClr>
          </a:solidFill>
        </p:grpSpPr>
        <p:sp>
          <p:nvSpPr>
            <p:cNvPr id="32" name="Oval 31"/>
            <p:cNvSpPr/>
            <p:nvPr/>
          </p:nvSpPr>
          <p:spPr>
            <a:xfrm>
              <a:off x="6553200" y="2579751"/>
              <a:ext cx="1638300" cy="16475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object 40"/>
            <p:cNvSpPr txBox="1"/>
            <p:nvPr/>
          </p:nvSpPr>
          <p:spPr>
            <a:xfrm>
              <a:off x="6705600" y="3194389"/>
              <a:ext cx="966661" cy="430887"/>
            </a:xfrm>
            <a:prstGeom prst="rect">
              <a:avLst/>
            </a:prstGeom>
            <a:grpFill/>
          </p:spPr>
          <p:txBody>
            <a:bodyPr vert="horz" wrap="square" lIns="0" tIns="0" rIns="0" bIns="0" rtlCol="0">
              <a:spAutoFit/>
            </a:bodyPr>
            <a:lstStyle/>
            <a:p>
              <a:pPr marL="243840" marR="5080" indent="-231775">
                <a:lnSpc>
                  <a:spcPct val="100000"/>
                </a:lnSpc>
              </a:pPr>
              <a:r>
                <a:rPr sz="1400" b="1" dirty="0">
                  <a:solidFill>
                    <a:srgbClr val="FFFFFF"/>
                  </a:solidFill>
                  <a:latin typeface="Arial"/>
                  <a:cs typeface="Arial"/>
                </a:rPr>
                <a:t>Standards  Sales</a:t>
              </a:r>
              <a:endParaRPr sz="1400" dirty="0">
                <a:latin typeface="Arial"/>
                <a:cs typeface="Arial"/>
              </a:endParaRPr>
            </a:p>
          </p:txBody>
        </p:sp>
      </p:grpSp>
      <p:sp>
        <p:nvSpPr>
          <p:cNvPr id="34" name="Oval 33"/>
          <p:cNvSpPr/>
          <p:nvPr/>
        </p:nvSpPr>
        <p:spPr>
          <a:xfrm>
            <a:off x="6278976" y="1063667"/>
            <a:ext cx="1638300" cy="1647570"/>
          </a:xfrm>
          <a:prstGeom prst="ellipse">
            <a:avLst/>
          </a:prstGeom>
          <a:solidFill>
            <a:schemeClr val="accent3">
              <a:lumMod val="7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object 40"/>
          <p:cNvSpPr txBox="1"/>
          <p:nvPr/>
        </p:nvSpPr>
        <p:spPr>
          <a:xfrm>
            <a:off x="6662834" y="1355514"/>
            <a:ext cx="870585" cy="215444"/>
          </a:xfrm>
          <a:prstGeom prst="rect">
            <a:avLst/>
          </a:prstGeom>
        </p:spPr>
        <p:txBody>
          <a:bodyPr vert="horz" wrap="square" lIns="0" tIns="0" rIns="0" bIns="0" rtlCol="0">
            <a:spAutoFit/>
          </a:bodyPr>
          <a:lstStyle/>
          <a:p>
            <a:pPr marL="243840" marR="5080" indent="-231775" algn="ctr">
              <a:lnSpc>
                <a:spcPct val="100000"/>
              </a:lnSpc>
            </a:pPr>
            <a:r>
              <a:rPr lang="en-ZA" sz="1400" b="1" dirty="0" smtClean="0">
                <a:solidFill>
                  <a:srgbClr val="FFFFFF"/>
                </a:solidFill>
                <a:latin typeface="Arial"/>
                <a:cs typeface="Arial"/>
              </a:rPr>
              <a:t>Testing</a:t>
            </a:r>
            <a:endParaRPr sz="1400" dirty="0">
              <a:latin typeface="Arial"/>
              <a:cs typeface="Arial"/>
            </a:endParaRPr>
          </a:p>
        </p:txBody>
      </p:sp>
      <p:sp>
        <p:nvSpPr>
          <p:cNvPr id="36" name="Oval 35"/>
          <p:cNvSpPr/>
          <p:nvPr/>
        </p:nvSpPr>
        <p:spPr>
          <a:xfrm>
            <a:off x="6278976" y="2585975"/>
            <a:ext cx="1638300" cy="1647570"/>
          </a:xfrm>
          <a:prstGeom prst="ellipse">
            <a:avLst/>
          </a:prstGeom>
          <a:solidFill>
            <a:srgbClr val="59595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object 40"/>
          <p:cNvSpPr txBox="1"/>
          <p:nvPr/>
        </p:nvSpPr>
        <p:spPr>
          <a:xfrm>
            <a:off x="6662834" y="3578470"/>
            <a:ext cx="870585" cy="215444"/>
          </a:xfrm>
          <a:prstGeom prst="rect">
            <a:avLst/>
          </a:prstGeom>
        </p:spPr>
        <p:txBody>
          <a:bodyPr vert="horz" wrap="square" lIns="0" tIns="0" rIns="0" bIns="0" rtlCol="0">
            <a:spAutoFit/>
          </a:bodyPr>
          <a:lstStyle/>
          <a:p>
            <a:pPr marL="243840" marR="5080" indent="-231775" algn="ctr">
              <a:lnSpc>
                <a:spcPct val="100000"/>
              </a:lnSpc>
            </a:pPr>
            <a:r>
              <a:rPr lang="en-ZA" sz="1400" b="1" dirty="0" smtClean="0">
                <a:solidFill>
                  <a:srgbClr val="FFFFFF"/>
                </a:solidFill>
                <a:latin typeface="Arial"/>
                <a:cs typeface="Arial"/>
              </a:rPr>
              <a:t>Training</a:t>
            </a:r>
            <a:endParaRPr sz="1400" dirty="0">
              <a:latin typeface="Arial"/>
              <a:cs typeface="Arial"/>
            </a:endParaRPr>
          </a:p>
        </p:txBody>
      </p:sp>
      <p:grpSp>
        <p:nvGrpSpPr>
          <p:cNvPr id="38" name="Group 37"/>
          <p:cNvGrpSpPr/>
          <p:nvPr/>
        </p:nvGrpSpPr>
        <p:grpSpPr>
          <a:xfrm>
            <a:off x="7414992" y="1890597"/>
            <a:ext cx="1638300" cy="1647570"/>
            <a:chOff x="8824342" y="2605215"/>
            <a:chExt cx="1638300" cy="1647570"/>
          </a:xfrm>
          <a:solidFill>
            <a:schemeClr val="accent2">
              <a:lumMod val="60000"/>
              <a:lumOff val="40000"/>
            </a:schemeClr>
          </a:solidFill>
        </p:grpSpPr>
        <p:sp>
          <p:nvSpPr>
            <p:cNvPr id="39" name="Oval 38"/>
            <p:cNvSpPr/>
            <p:nvPr/>
          </p:nvSpPr>
          <p:spPr>
            <a:xfrm>
              <a:off x="8824342" y="2605215"/>
              <a:ext cx="1638300" cy="16475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object 40"/>
            <p:cNvSpPr txBox="1"/>
            <p:nvPr/>
          </p:nvSpPr>
          <p:spPr>
            <a:xfrm>
              <a:off x="9246045" y="3226804"/>
              <a:ext cx="1155001" cy="430887"/>
            </a:xfrm>
            <a:prstGeom prst="rect">
              <a:avLst/>
            </a:prstGeom>
            <a:grpFill/>
          </p:spPr>
          <p:txBody>
            <a:bodyPr vert="horz" wrap="square" lIns="0" tIns="0" rIns="0" bIns="0" rtlCol="0">
              <a:spAutoFit/>
            </a:bodyPr>
            <a:lstStyle/>
            <a:p>
              <a:pPr marL="243840" marR="5080" indent="-231775" algn="ctr">
                <a:lnSpc>
                  <a:spcPct val="100000"/>
                </a:lnSpc>
              </a:pPr>
              <a:r>
                <a:rPr lang="en-ZA" sz="1400" b="1" dirty="0" smtClean="0">
                  <a:solidFill>
                    <a:srgbClr val="FFFFFF"/>
                  </a:solidFill>
                  <a:latin typeface="Arial"/>
                  <a:cs typeface="Arial"/>
                </a:rPr>
                <a:t>Design</a:t>
              </a:r>
            </a:p>
            <a:p>
              <a:pPr marL="243840" marR="5080" indent="-231775" algn="ctr">
                <a:lnSpc>
                  <a:spcPct val="100000"/>
                </a:lnSpc>
              </a:pPr>
              <a:r>
                <a:rPr lang="en-ZA" sz="1400" b="1" dirty="0" smtClean="0">
                  <a:solidFill>
                    <a:srgbClr val="FFFFFF"/>
                  </a:solidFill>
                  <a:latin typeface="Arial"/>
                  <a:cs typeface="Arial"/>
                </a:rPr>
                <a:t>Institute</a:t>
              </a:r>
              <a:endParaRPr sz="1400" dirty="0">
                <a:latin typeface="Arial"/>
                <a:cs typeface="Arial"/>
              </a:endParaRPr>
            </a:p>
          </p:txBody>
        </p:sp>
      </p:grpSp>
      <p:grpSp>
        <p:nvGrpSpPr>
          <p:cNvPr id="41" name="Group 40"/>
          <p:cNvGrpSpPr/>
          <p:nvPr/>
        </p:nvGrpSpPr>
        <p:grpSpPr>
          <a:xfrm>
            <a:off x="6287711" y="1731414"/>
            <a:ext cx="1638300" cy="1647570"/>
            <a:chOff x="8824342" y="2605215"/>
            <a:chExt cx="1638300" cy="1647570"/>
          </a:xfrm>
        </p:grpSpPr>
        <p:sp>
          <p:nvSpPr>
            <p:cNvPr id="42" name="Oval 41"/>
            <p:cNvSpPr/>
            <p:nvPr/>
          </p:nvSpPr>
          <p:spPr>
            <a:xfrm>
              <a:off x="8824342" y="2605215"/>
              <a:ext cx="1638300" cy="1647570"/>
            </a:xfrm>
            <a:prstGeom prst="ellipse">
              <a:avLst/>
            </a:prstGeom>
            <a:solidFill>
              <a:srgbClr val="95B3D7">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object 40"/>
            <p:cNvSpPr txBox="1"/>
            <p:nvPr/>
          </p:nvSpPr>
          <p:spPr>
            <a:xfrm>
              <a:off x="9065992" y="3305890"/>
              <a:ext cx="1155001" cy="215444"/>
            </a:xfrm>
            <a:prstGeom prst="rect">
              <a:avLst/>
            </a:prstGeom>
          </p:spPr>
          <p:txBody>
            <a:bodyPr vert="horz" wrap="square" lIns="0" tIns="0" rIns="0" bIns="0" rtlCol="0">
              <a:spAutoFit/>
            </a:bodyPr>
            <a:lstStyle/>
            <a:p>
              <a:pPr marL="243840" marR="5080" indent="-231775" algn="ctr">
                <a:lnSpc>
                  <a:spcPct val="100000"/>
                </a:lnSpc>
              </a:pPr>
              <a:r>
                <a:rPr lang="en-ZA" sz="1400" b="1" dirty="0" smtClean="0">
                  <a:solidFill>
                    <a:srgbClr val="FFFFFF"/>
                  </a:solidFill>
                  <a:latin typeface="Arial"/>
                  <a:cs typeface="Arial"/>
                </a:rPr>
                <a:t>Certification</a:t>
              </a:r>
              <a:endParaRPr sz="1400" dirty="0">
                <a:latin typeface="Arial"/>
                <a:cs typeface="Arial"/>
              </a:endParaRPr>
            </a:p>
          </p:txBody>
        </p:sp>
      </p:grpSp>
      <p:sp>
        <p:nvSpPr>
          <p:cNvPr id="44" name="object 27"/>
          <p:cNvSpPr/>
          <p:nvPr/>
        </p:nvSpPr>
        <p:spPr>
          <a:xfrm>
            <a:off x="6102545" y="4731352"/>
            <a:ext cx="2008632" cy="1137714"/>
          </a:xfrm>
          <a:prstGeom prst="rect">
            <a:avLst/>
          </a:prstGeom>
          <a:blipFill>
            <a:blip r:embed="rId8" cstate="print"/>
            <a:stretch>
              <a:fillRect/>
            </a:stretch>
          </a:blipFill>
        </p:spPr>
        <p:txBody>
          <a:bodyPr wrap="square" lIns="0" tIns="0" rIns="0" bIns="0" rtlCol="0" anchor="ctr"/>
          <a:lstStyle/>
          <a:p>
            <a:pPr algn="ctr"/>
            <a:endParaRPr b="1" dirty="0"/>
          </a:p>
        </p:txBody>
      </p:sp>
      <p:sp>
        <p:nvSpPr>
          <p:cNvPr id="22" name="object 30"/>
          <p:cNvSpPr/>
          <p:nvPr/>
        </p:nvSpPr>
        <p:spPr>
          <a:xfrm>
            <a:off x="6136101" y="4764041"/>
            <a:ext cx="2008632" cy="1175365"/>
          </a:xfrm>
          <a:prstGeom prst="rect">
            <a:avLst/>
          </a:prstGeom>
          <a:blipFill>
            <a:blip r:embed="rId10"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lstStyle/>
          <a:p>
            <a:pPr algn="ctr"/>
            <a:r>
              <a:rPr lang="en-US" b="1" dirty="0" smtClean="0">
                <a:solidFill>
                  <a:schemeClr val="bg1"/>
                </a:solidFill>
              </a:rPr>
              <a:t>77% Services</a:t>
            </a:r>
          </a:p>
          <a:p>
            <a:pPr algn="ctr"/>
            <a:r>
              <a:rPr lang="en-US" b="1" dirty="0" smtClean="0">
                <a:solidFill>
                  <a:schemeClr val="bg1"/>
                </a:solidFill>
              </a:rPr>
              <a:t>&amp; Other</a:t>
            </a:r>
          </a:p>
          <a:p>
            <a:pPr algn="ctr"/>
            <a:r>
              <a:rPr lang="en-US" b="1" dirty="0" smtClean="0">
                <a:solidFill>
                  <a:schemeClr val="bg1"/>
                </a:solidFill>
              </a:rPr>
              <a:t>Income</a:t>
            </a:r>
            <a:endParaRPr b="1" dirty="0">
              <a:solidFill>
                <a:schemeClr val="bg1"/>
              </a:solidFill>
            </a:endParaRPr>
          </a:p>
        </p:txBody>
      </p:sp>
      <p:sp>
        <p:nvSpPr>
          <p:cNvPr id="45" name="Oval 44"/>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r>
              <a:rPr lang="en-ZA" sz="1500" b="1" dirty="0" smtClean="0">
                <a:solidFill>
                  <a:prstClr val="white"/>
                </a:solidFill>
                <a:ea typeface="Arial Unicode MS" pitchFamily="34" charset="-128"/>
                <a:cs typeface="Arial Unicode MS" pitchFamily="34" charset="-128"/>
              </a:rPr>
              <a:t>5</a:t>
            </a:r>
            <a:endParaRPr lang="en-ZA" sz="1500" b="1" dirty="0">
              <a:solidFill>
                <a:prstClr val="white"/>
              </a:solidFill>
              <a:ea typeface="Arial Unicode MS" pitchFamily="34" charset="-128"/>
              <a:cs typeface="Arial Unicode MS" pitchFamily="34" charset="-128"/>
            </a:endParaRPr>
          </a:p>
        </p:txBody>
      </p:sp>
    </p:spTree>
    <p:extLst>
      <p:ext uri="{BB962C8B-B14F-4D97-AF65-F5344CB8AC3E}">
        <p14:creationId xmlns:p14="http://schemas.microsoft.com/office/powerpoint/2010/main" xmlns="" val="120000395"/>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0-#ppt_w/2"/>
                                          </p:val>
                                        </p:tav>
                                        <p:tav tm="100000">
                                          <p:val>
                                            <p:strVal val="#ppt_x"/>
                                          </p:val>
                                        </p:tav>
                                      </p:tavLst>
                                    </p:anim>
                                    <p:anim calcmode="lin" valueType="num">
                                      <p:cBhvr additive="base">
                                        <p:cTn id="21" dur="20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5000"/>
                                        <p:tgtEl>
                                          <p:spTgt spid="34"/>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heel(1)">
                                      <p:cBhvr>
                                        <p:cTn id="28" dur="3000"/>
                                        <p:tgtEl>
                                          <p:spTgt spid="36"/>
                                        </p:tgtEl>
                                      </p:cBhvr>
                                    </p:animEffect>
                                  </p:childTnLst>
                                </p:cTn>
                              </p:par>
                              <p:par>
                                <p:cTn id="29" presetID="21" presetClass="entr" presetSubtype="1"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heel(1)">
                                      <p:cBhvr>
                                        <p:cTn id="31" dur="2000"/>
                                        <p:tgtEl>
                                          <p:spTgt spid="31"/>
                                        </p:tgtEl>
                                      </p:cBhvr>
                                    </p:animEffect>
                                  </p:childTnLst>
                                </p:cTn>
                              </p:par>
                              <p:par>
                                <p:cTn id="32" presetID="21" presetClass="entr" presetSubtype="1"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1000"/>
                                        <p:tgtEl>
                                          <p:spTgt spid="38"/>
                                        </p:tgtEl>
                                      </p:cBhvr>
                                    </p:animEffect>
                                  </p:childTnLst>
                                </p:cTn>
                              </p:par>
                            </p:childTnLst>
                          </p:cTn>
                        </p:par>
                        <p:par>
                          <p:cTn id="35" fill="hold">
                            <p:stCondLst>
                              <p:cond delay="7000"/>
                            </p:stCondLst>
                            <p:childTnLst>
                              <p:par>
                                <p:cTn id="36" presetID="21" presetClass="entr" presetSubtype="1"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heel(1)">
                                      <p:cBhvr>
                                        <p:cTn id="38"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7" name="Rounded Rectangle 6"/>
          <p:cNvSpPr/>
          <p:nvPr/>
        </p:nvSpPr>
        <p:spPr bwMode="auto">
          <a:xfrm>
            <a:off x="141310" y="135346"/>
            <a:ext cx="9514417"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GB" sz="2800" b="1" dirty="0" smtClean="0">
                <a:solidFill>
                  <a:prstClr val="white"/>
                </a:solidFill>
              </a:rPr>
              <a:t>FINANCIAL SUMMARY</a:t>
            </a:r>
            <a:endParaRPr lang="en-GB" sz="2800" b="1" dirty="0">
              <a:solidFill>
                <a:prstClr val="white"/>
              </a:solidFill>
            </a:endParaRPr>
          </a:p>
        </p:txBody>
      </p:sp>
      <p:sp>
        <p:nvSpPr>
          <p:cNvPr id="10" name="Content Placeholder 3"/>
          <p:cNvSpPr txBox="1">
            <a:spLocks/>
          </p:cNvSpPr>
          <p:nvPr/>
        </p:nvSpPr>
        <p:spPr>
          <a:xfrm>
            <a:off x="141310" y="824514"/>
            <a:ext cx="9514417" cy="5318709"/>
          </a:xfrm>
          <a:prstGeom prst="rect">
            <a:avLst/>
          </a:prstGeom>
        </p:spPr>
        <p:style>
          <a:lnRef idx="2">
            <a:schemeClr val="accent2"/>
          </a:lnRef>
          <a:fillRef idx="1">
            <a:schemeClr val="lt1"/>
          </a:fillRef>
          <a:effectRef idx="0">
            <a:schemeClr val="accent2"/>
          </a:effectRef>
          <a:fontRef idx="minor">
            <a:schemeClr val="dk1"/>
          </a:fontRef>
        </p:style>
        <p:txBody>
          <a:bodyPr vert="horz" lIns="107288" tIns="53644" rIns="107288" bIns="53644" rtlCol="0">
            <a:normAutofit/>
          </a:bodyPr>
          <a:lstStyle>
            <a:lvl1pPr marL="402329" indent="-402329" algn="l" defTabSz="536438" rtl="0" eaLnBrk="1" latinLnBrk="0" hangingPunct="1">
              <a:spcBef>
                <a:spcPct val="20000"/>
              </a:spcBef>
              <a:buFont typeface="Arial"/>
              <a:buChar char="•"/>
              <a:defRPr sz="3700" kern="1200">
                <a:solidFill>
                  <a:schemeClr val="dk1"/>
                </a:solidFill>
                <a:latin typeface="+mn-lt"/>
                <a:ea typeface="+mn-ea"/>
                <a:cs typeface="+mn-cs"/>
              </a:defRPr>
            </a:lvl1pPr>
            <a:lvl2pPr marL="871712" indent="-335274" algn="l" defTabSz="536438" rtl="0" eaLnBrk="1" latinLnBrk="0" hangingPunct="1">
              <a:spcBef>
                <a:spcPct val="20000"/>
              </a:spcBef>
              <a:buFont typeface="Arial"/>
              <a:buChar char="–"/>
              <a:defRPr sz="3300" kern="1200">
                <a:solidFill>
                  <a:schemeClr val="dk1"/>
                </a:solidFill>
                <a:latin typeface="+mn-lt"/>
                <a:ea typeface="+mn-ea"/>
                <a:cs typeface="+mn-cs"/>
              </a:defRPr>
            </a:lvl2pPr>
            <a:lvl3pPr marL="1341096" indent="-268219" algn="l" defTabSz="536438" rtl="0" eaLnBrk="1" latinLnBrk="0" hangingPunct="1">
              <a:spcBef>
                <a:spcPct val="20000"/>
              </a:spcBef>
              <a:buFont typeface="Arial"/>
              <a:buChar char="•"/>
              <a:defRPr sz="2700" kern="1200">
                <a:solidFill>
                  <a:schemeClr val="dk1"/>
                </a:solidFill>
                <a:latin typeface="+mn-lt"/>
                <a:ea typeface="+mn-ea"/>
                <a:cs typeface="+mn-cs"/>
              </a:defRPr>
            </a:lvl3pPr>
            <a:lvl4pPr marL="1877534" indent="-268219" algn="l" defTabSz="536438" rtl="0" eaLnBrk="1" latinLnBrk="0" hangingPunct="1">
              <a:spcBef>
                <a:spcPct val="20000"/>
              </a:spcBef>
              <a:buFont typeface="Arial"/>
              <a:buChar char="–"/>
              <a:defRPr sz="2400" kern="1200">
                <a:solidFill>
                  <a:schemeClr val="dk1"/>
                </a:solidFill>
                <a:latin typeface="+mn-lt"/>
                <a:ea typeface="+mn-ea"/>
                <a:cs typeface="+mn-cs"/>
              </a:defRPr>
            </a:lvl4pPr>
            <a:lvl5pPr marL="2413972" indent="-268219" algn="l" defTabSz="536438" rtl="0" eaLnBrk="1" latinLnBrk="0" hangingPunct="1">
              <a:spcBef>
                <a:spcPct val="20000"/>
              </a:spcBef>
              <a:buFont typeface="Arial"/>
              <a:buChar char="»"/>
              <a:defRPr sz="2400" kern="1200">
                <a:solidFill>
                  <a:schemeClr val="dk1"/>
                </a:solidFill>
                <a:latin typeface="+mn-lt"/>
                <a:ea typeface="+mn-ea"/>
                <a:cs typeface="+mn-cs"/>
              </a:defRPr>
            </a:lvl5pPr>
            <a:lvl6pPr marL="2950410" indent="-268219" algn="l" defTabSz="536438" rtl="0" eaLnBrk="1" latinLnBrk="0" hangingPunct="1">
              <a:spcBef>
                <a:spcPct val="20000"/>
              </a:spcBef>
              <a:buFont typeface="Arial"/>
              <a:buChar char="•"/>
              <a:defRPr sz="2400" kern="1200">
                <a:solidFill>
                  <a:schemeClr val="dk1"/>
                </a:solidFill>
                <a:latin typeface="+mn-lt"/>
                <a:ea typeface="+mn-ea"/>
                <a:cs typeface="+mn-cs"/>
              </a:defRPr>
            </a:lvl6pPr>
            <a:lvl7pPr marL="3486849" indent="-268219" algn="l" defTabSz="536438" rtl="0" eaLnBrk="1" latinLnBrk="0" hangingPunct="1">
              <a:spcBef>
                <a:spcPct val="20000"/>
              </a:spcBef>
              <a:buFont typeface="Arial"/>
              <a:buChar char="•"/>
              <a:defRPr sz="2400" kern="1200">
                <a:solidFill>
                  <a:schemeClr val="dk1"/>
                </a:solidFill>
                <a:latin typeface="+mn-lt"/>
                <a:ea typeface="+mn-ea"/>
                <a:cs typeface="+mn-cs"/>
              </a:defRPr>
            </a:lvl7pPr>
            <a:lvl8pPr marL="4023287" indent="-268219" algn="l" defTabSz="536438" rtl="0" eaLnBrk="1" latinLnBrk="0" hangingPunct="1">
              <a:spcBef>
                <a:spcPct val="20000"/>
              </a:spcBef>
              <a:buFont typeface="Arial"/>
              <a:buChar char="•"/>
              <a:defRPr sz="2400" kern="1200">
                <a:solidFill>
                  <a:schemeClr val="dk1"/>
                </a:solidFill>
                <a:latin typeface="+mn-lt"/>
                <a:ea typeface="+mn-ea"/>
                <a:cs typeface="+mn-cs"/>
              </a:defRPr>
            </a:lvl8pPr>
            <a:lvl9pPr marL="4559725" indent="-268219" algn="l" defTabSz="536438" rtl="0" eaLnBrk="1" latinLnBrk="0" hangingPunct="1">
              <a:spcBef>
                <a:spcPct val="20000"/>
              </a:spcBef>
              <a:buFont typeface="Arial"/>
              <a:buChar char="•"/>
              <a:defRPr sz="2400" kern="1200">
                <a:solidFill>
                  <a:schemeClr val="dk1"/>
                </a:solidFill>
                <a:latin typeface="+mn-lt"/>
                <a:ea typeface="+mn-ea"/>
                <a:cs typeface="+mn-cs"/>
              </a:defRPr>
            </a:lvl9pPr>
          </a:lstStyle>
          <a:p>
            <a:pPr marL="342900" indent="-342900">
              <a:buFont typeface="Arial" panose="020B0604020202020204" pitchFamily="34" charset="0"/>
              <a:buChar char="•"/>
            </a:pPr>
            <a:endParaRPr lang="en-ZA" sz="2400" dirty="0"/>
          </a:p>
          <a:p>
            <a:pPr marL="0" indent="0">
              <a:buNone/>
            </a:pPr>
            <a:endParaRPr lang="en-US" sz="2400" dirty="0" smtClean="0"/>
          </a:p>
        </p:txBody>
      </p:sp>
      <p:sp>
        <p:nvSpPr>
          <p:cNvPr id="9" name="object 16"/>
          <p:cNvSpPr txBox="1"/>
          <p:nvPr/>
        </p:nvSpPr>
        <p:spPr>
          <a:xfrm>
            <a:off x="283260" y="933974"/>
            <a:ext cx="9267140" cy="5162952"/>
          </a:xfrm>
          <a:prstGeom prst="rect">
            <a:avLst/>
          </a:prstGeom>
        </p:spPr>
        <p:txBody>
          <a:bodyPr vert="horz" wrap="square" lIns="0" tIns="0" rIns="0" bIns="0" rtlCol="0">
            <a:spAutoFit/>
          </a:bodyPr>
          <a:lstStyle/>
          <a:p>
            <a:pPr marL="12700">
              <a:lnSpc>
                <a:spcPct val="100000"/>
              </a:lnSpc>
            </a:pPr>
            <a:r>
              <a:rPr sz="1800" b="1" dirty="0" smtClean="0">
                <a:solidFill>
                  <a:srgbClr val="EF1E28"/>
                </a:solidFill>
                <a:latin typeface="Arial" panose="020B0604020202020204" pitchFamily="34" charset="0"/>
                <a:cs typeface="Arial" panose="020B0604020202020204" pitchFamily="34" charset="0"/>
              </a:rPr>
              <a:t>HIGH</a:t>
            </a:r>
            <a:r>
              <a:rPr lang="en-US" sz="1800" b="1" dirty="0" smtClean="0">
                <a:solidFill>
                  <a:srgbClr val="EF1E28"/>
                </a:solidFill>
                <a:latin typeface="Arial" panose="020B0604020202020204" pitchFamily="34" charset="0"/>
                <a:cs typeface="Arial" panose="020B0604020202020204" pitchFamily="34" charset="0"/>
              </a:rPr>
              <a:t> </a:t>
            </a:r>
            <a:r>
              <a:rPr sz="1800" b="1" dirty="0" smtClean="0">
                <a:solidFill>
                  <a:srgbClr val="EF1E28"/>
                </a:solidFill>
                <a:latin typeface="Arial" panose="020B0604020202020204" pitchFamily="34" charset="0"/>
                <a:cs typeface="Arial" panose="020B0604020202020204" pitchFamily="34" charset="0"/>
              </a:rPr>
              <a:t>LIGHTS</a:t>
            </a:r>
            <a:endParaRPr sz="1800" b="1" dirty="0">
              <a:latin typeface="Arial" panose="020B0604020202020204" pitchFamily="34" charset="0"/>
              <a:cs typeface="Arial" panose="020B0604020202020204" pitchFamily="34" charset="0"/>
            </a:endParaRPr>
          </a:p>
          <a:p>
            <a:pPr marL="212725" indent="-200025">
              <a:lnSpc>
                <a:spcPct val="100000"/>
              </a:lnSpc>
              <a:spcBef>
                <a:spcPts val="535"/>
              </a:spcBef>
              <a:buClr>
                <a:srgbClr val="FF0000"/>
              </a:buClr>
              <a:buSzPct val="110714"/>
              <a:buFont typeface="Wingdings"/>
              <a:buChar char=""/>
              <a:tabLst>
                <a:tab pos="212725" algn="l"/>
              </a:tabLst>
            </a:pPr>
            <a:r>
              <a:rPr sz="1800" b="1" dirty="0">
                <a:latin typeface="Arial" panose="020B0604020202020204" pitchFamily="34" charset="0"/>
                <a:cs typeface="Arial" panose="020B0604020202020204" pitchFamily="34" charset="0"/>
              </a:rPr>
              <a:t>Total </a:t>
            </a:r>
            <a:r>
              <a:rPr sz="1800" b="1" spc="-5" dirty="0" smtClean="0">
                <a:latin typeface="Arial" panose="020B0604020202020204" pitchFamily="34" charset="0"/>
                <a:cs typeface="Arial" panose="020B0604020202020204" pitchFamily="34" charset="0"/>
              </a:rPr>
              <a:t>Revenue</a:t>
            </a:r>
            <a:r>
              <a:rPr lang="en-ZA" sz="1800" spc="-5" dirty="0" smtClean="0">
                <a:latin typeface="Arial" panose="020B0604020202020204" pitchFamily="34" charset="0"/>
                <a:cs typeface="Arial" panose="020B0604020202020204" pitchFamily="34" charset="0"/>
              </a:rPr>
              <a:t>:</a:t>
            </a:r>
            <a:r>
              <a:rPr sz="1800" spc="-5" dirty="0" smtClean="0">
                <a:latin typeface="Arial" panose="020B0604020202020204" pitchFamily="34" charset="0"/>
                <a:cs typeface="Arial" panose="020B0604020202020204" pitchFamily="34" charset="0"/>
              </a:rPr>
              <a:t> </a:t>
            </a:r>
            <a:r>
              <a:rPr lang="en-ZA" sz="1800" spc="-5" dirty="0" smtClean="0">
                <a:latin typeface="Arial" panose="020B0604020202020204" pitchFamily="34" charset="0"/>
                <a:cs typeface="Arial" panose="020B0604020202020204" pitchFamily="34" charset="0"/>
              </a:rPr>
              <a:t/>
            </a:r>
            <a:br>
              <a:rPr lang="en-ZA" sz="1800" spc="-5" dirty="0" smtClean="0">
                <a:latin typeface="Arial" panose="020B0604020202020204" pitchFamily="34" charset="0"/>
                <a:cs typeface="Arial" panose="020B0604020202020204" pitchFamily="34" charset="0"/>
              </a:rPr>
            </a:br>
            <a:r>
              <a:rPr sz="1800" dirty="0" smtClean="0">
                <a:latin typeface="Arial" panose="020B0604020202020204" pitchFamily="34" charset="0"/>
                <a:cs typeface="Arial" panose="020B0604020202020204" pitchFamily="34" charset="0"/>
              </a:rPr>
              <a:t>R815.8</a:t>
            </a:r>
            <a:r>
              <a:rPr lang="en-ZA" sz="1800" dirty="0" smtClean="0">
                <a:latin typeface="Arial" panose="020B0604020202020204" pitchFamily="34" charset="0"/>
                <a:cs typeface="Arial" panose="020B0604020202020204" pitchFamily="34" charset="0"/>
              </a:rPr>
              <a:t>, </a:t>
            </a:r>
            <a:r>
              <a:rPr sz="1800" dirty="0" smtClean="0">
                <a:latin typeface="Arial" panose="020B0604020202020204" pitchFamily="34" charset="0"/>
                <a:cs typeface="Arial" panose="020B0604020202020204" pitchFamily="34" charset="0"/>
              </a:rPr>
              <a:t> </a:t>
            </a:r>
            <a:r>
              <a:rPr sz="1800" spc="-5" dirty="0" smtClean="0">
                <a:latin typeface="Arial" panose="020B0604020202020204" pitchFamily="34" charset="0"/>
                <a:cs typeface="Arial" panose="020B0604020202020204" pitchFamily="34" charset="0"/>
              </a:rPr>
              <a:t>3.8</a:t>
            </a:r>
            <a:r>
              <a:rPr sz="1800" spc="-5" dirty="0">
                <a:latin typeface="Arial" panose="020B0604020202020204" pitchFamily="34" charset="0"/>
                <a:cs typeface="Arial" panose="020B0604020202020204" pitchFamily="34" charset="0"/>
              </a:rPr>
              <a:t>% growth</a:t>
            </a:r>
            <a:r>
              <a:rPr sz="1800" spc="5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year-on-year</a:t>
            </a:r>
            <a:endParaRPr sz="1800" dirty="0">
              <a:latin typeface="Arial" panose="020B0604020202020204" pitchFamily="34" charset="0"/>
              <a:cs typeface="Arial" panose="020B0604020202020204" pitchFamily="34" charset="0"/>
            </a:endParaRPr>
          </a:p>
          <a:p>
            <a:pPr marL="212725" indent="-200025">
              <a:lnSpc>
                <a:spcPct val="100000"/>
              </a:lnSpc>
              <a:spcBef>
                <a:spcPts val="775"/>
              </a:spcBef>
              <a:buClr>
                <a:srgbClr val="FF0000"/>
              </a:buClr>
              <a:buSzPct val="110714"/>
              <a:buFont typeface="Wingdings"/>
              <a:buChar char=""/>
              <a:tabLst>
                <a:tab pos="212725" algn="l"/>
              </a:tabLst>
            </a:pPr>
            <a:r>
              <a:rPr sz="1800" b="1" spc="-5" dirty="0">
                <a:latin typeface="Arial" panose="020B0604020202020204" pitchFamily="34" charset="0"/>
                <a:cs typeface="Arial" panose="020B0604020202020204" pitchFamily="34" charset="0"/>
              </a:rPr>
              <a:t>Revenue </a:t>
            </a:r>
            <a:r>
              <a:rPr sz="1800" b="1" dirty="0">
                <a:latin typeface="Arial" panose="020B0604020202020204" pitchFamily="34" charset="0"/>
                <a:cs typeface="Arial" panose="020B0604020202020204" pitchFamily="34" charset="0"/>
              </a:rPr>
              <a:t>from </a:t>
            </a:r>
            <a:r>
              <a:rPr sz="1800" b="1" dirty="0" smtClean="0">
                <a:latin typeface="Arial" panose="020B0604020202020204" pitchFamily="34" charset="0"/>
                <a:cs typeface="Arial" panose="020B0604020202020204" pitchFamily="34" charset="0"/>
              </a:rPr>
              <a:t>services</a:t>
            </a:r>
            <a:r>
              <a:rPr lang="en-ZA" sz="1800" b="1" dirty="0" smtClean="0">
                <a:latin typeface="Arial" panose="020B0604020202020204" pitchFamily="34" charset="0"/>
                <a:cs typeface="Arial" panose="020B0604020202020204" pitchFamily="34" charset="0"/>
              </a:rPr>
              <a:t> (excl. rental)</a:t>
            </a:r>
            <a:r>
              <a:rPr lang="en-ZA" sz="1800" dirty="0" smtClean="0">
                <a:latin typeface="Arial" panose="020B0604020202020204" pitchFamily="34" charset="0"/>
                <a:cs typeface="Arial" panose="020B0604020202020204" pitchFamily="34" charset="0"/>
              </a:rPr>
              <a:t>:</a:t>
            </a:r>
            <a:r>
              <a:rPr sz="180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
            </a:r>
            <a:br>
              <a:rPr lang="en-ZA" sz="1800" dirty="0" smtClean="0">
                <a:latin typeface="Arial" panose="020B0604020202020204" pitchFamily="34" charset="0"/>
                <a:cs typeface="Arial" panose="020B0604020202020204" pitchFamily="34" charset="0"/>
              </a:rPr>
            </a:br>
            <a:r>
              <a:rPr sz="1800" dirty="0" smtClean="0">
                <a:latin typeface="Arial" panose="020B0604020202020204" pitchFamily="34" charset="0"/>
                <a:cs typeface="Arial" panose="020B0604020202020204" pitchFamily="34" charset="0"/>
              </a:rPr>
              <a:t>R544.7m,</a:t>
            </a:r>
            <a:r>
              <a:rPr lang="en-ZA" sz="1800" dirty="0" smtClean="0">
                <a:latin typeface="Arial" panose="020B0604020202020204" pitchFamily="34" charset="0"/>
                <a:cs typeface="Arial" panose="020B0604020202020204" pitchFamily="34" charset="0"/>
              </a:rPr>
              <a:t> </a:t>
            </a:r>
            <a:r>
              <a:rPr sz="1800" dirty="0" smtClean="0">
                <a:latin typeface="Arial" panose="020B0604020202020204" pitchFamily="34" charset="0"/>
                <a:cs typeface="Arial" panose="020B0604020202020204" pitchFamily="34" charset="0"/>
              </a:rPr>
              <a:t> -2.3% </a:t>
            </a:r>
            <a:r>
              <a:rPr sz="1800" spc="-5" dirty="0" smtClean="0">
                <a:latin typeface="Arial" panose="020B0604020202020204" pitchFamily="34" charset="0"/>
                <a:cs typeface="Arial" panose="020B0604020202020204" pitchFamily="34" charset="0"/>
              </a:rPr>
              <a:t>growth</a:t>
            </a:r>
            <a:r>
              <a:rPr lang="en-ZA" sz="1800" spc="-5" dirty="0" smtClean="0">
                <a:latin typeface="Arial" panose="020B0604020202020204" pitchFamily="34" charset="0"/>
                <a:cs typeface="Arial" panose="020B0604020202020204" pitchFamily="34" charset="0"/>
              </a:rPr>
              <a:t> </a:t>
            </a:r>
            <a:r>
              <a:rPr sz="1800" spc="-5" dirty="0" smtClean="0">
                <a:latin typeface="Arial" panose="020B0604020202020204" pitchFamily="34" charset="0"/>
                <a:cs typeface="Arial" panose="020B0604020202020204" pitchFamily="34" charset="0"/>
              </a:rPr>
              <a:t>year-on-year</a:t>
            </a:r>
            <a:endParaRPr sz="1800" dirty="0">
              <a:latin typeface="Arial" panose="020B0604020202020204" pitchFamily="34" charset="0"/>
              <a:cs typeface="Arial" panose="020B0604020202020204" pitchFamily="34" charset="0"/>
            </a:endParaRPr>
          </a:p>
          <a:p>
            <a:pPr marL="212725" indent="-200025">
              <a:lnSpc>
                <a:spcPct val="100000"/>
              </a:lnSpc>
              <a:spcBef>
                <a:spcPts val="775"/>
              </a:spcBef>
              <a:buClr>
                <a:srgbClr val="FF0000"/>
              </a:buClr>
              <a:buSzPct val="110714"/>
              <a:buFont typeface="Wingdings"/>
              <a:buChar char=""/>
              <a:tabLst>
                <a:tab pos="212725" algn="l"/>
              </a:tabLst>
            </a:pPr>
            <a:r>
              <a:rPr sz="1800" b="1" dirty="0">
                <a:latin typeface="Arial" panose="020B0604020202020204" pitchFamily="34" charset="0"/>
                <a:cs typeface="Arial" panose="020B0604020202020204" pitchFamily="34" charset="0"/>
              </a:rPr>
              <a:t>Total </a:t>
            </a:r>
            <a:r>
              <a:rPr sz="1800" b="1" spc="-5" dirty="0" smtClean="0">
                <a:latin typeface="Arial" panose="020B0604020202020204" pitchFamily="34" charset="0"/>
                <a:cs typeface="Arial" panose="020B0604020202020204" pitchFamily="34" charset="0"/>
              </a:rPr>
              <a:t>Expenses</a:t>
            </a:r>
            <a:r>
              <a:rPr lang="en-ZA" sz="1800" spc="-5" dirty="0" smtClean="0">
                <a:latin typeface="Arial" panose="020B0604020202020204" pitchFamily="34" charset="0"/>
                <a:cs typeface="Arial" panose="020B0604020202020204" pitchFamily="34" charset="0"/>
              </a:rPr>
              <a:t>:</a:t>
            </a:r>
            <a:r>
              <a:rPr sz="1800" spc="-5" dirty="0" smtClean="0">
                <a:latin typeface="Arial" panose="020B0604020202020204" pitchFamily="34" charset="0"/>
                <a:cs typeface="Arial" panose="020B0604020202020204" pitchFamily="34" charset="0"/>
              </a:rPr>
              <a:t> </a:t>
            </a:r>
            <a:r>
              <a:rPr lang="en-ZA" sz="1800" spc="-5" dirty="0" smtClean="0">
                <a:latin typeface="Arial" panose="020B0604020202020204" pitchFamily="34" charset="0"/>
                <a:cs typeface="Arial" panose="020B0604020202020204" pitchFamily="34" charset="0"/>
              </a:rPr>
              <a:t/>
            </a:r>
            <a:br>
              <a:rPr lang="en-ZA" sz="1800" spc="-5" dirty="0" smtClean="0">
                <a:latin typeface="Arial" panose="020B0604020202020204" pitchFamily="34" charset="0"/>
                <a:cs typeface="Arial" panose="020B0604020202020204" pitchFamily="34" charset="0"/>
              </a:rPr>
            </a:br>
            <a:r>
              <a:rPr sz="1800" spc="-5" dirty="0" smtClean="0">
                <a:latin typeface="Arial" panose="020B0604020202020204" pitchFamily="34" charset="0"/>
                <a:cs typeface="Arial" panose="020B0604020202020204" pitchFamily="34" charset="0"/>
              </a:rPr>
              <a:t>R819m</a:t>
            </a:r>
            <a:r>
              <a:rPr sz="1800" spc="-5" dirty="0">
                <a:latin typeface="Arial" panose="020B0604020202020204" pitchFamily="34" charset="0"/>
                <a:cs typeface="Arial" panose="020B0604020202020204" pitchFamily="34" charset="0"/>
              </a:rPr>
              <a:t>, 5.6% growth</a:t>
            </a:r>
            <a:r>
              <a:rPr sz="1800" spc="9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year-on-year</a:t>
            </a:r>
            <a:endParaRPr sz="1800" dirty="0">
              <a:latin typeface="Arial" panose="020B0604020202020204" pitchFamily="34" charset="0"/>
              <a:cs typeface="Arial" panose="020B0604020202020204" pitchFamily="34" charset="0"/>
            </a:endParaRPr>
          </a:p>
          <a:p>
            <a:pPr marL="212725" indent="-200025">
              <a:lnSpc>
                <a:spcPct val="100000"/>
              </a:lnSpc>
              <a:spcBef>
                <a:spcPts val="775"/>
              </a:spcBef>
              <a:buClr>
                <a:srgbClr val="FF0000"/>
              </a:buClr>
              <a:buSzPct val="110714"/>
              <a:buFont typeface="Wingdings"/>
              <a:buChar char=""/>
              <a:tabLst>
                <a:tab pos="212725" algn="l"/>
              </a:tabLst>
            </a:pPr>
            <a:r>
              <a:rPr sz="1800" b="1" spc="-5" dirty="0">
                <a:latin typeface="Arial" panose="020B0604020202020204" pitchFamily="34" charset="0"/>
                <a:cs typeface="Arial" panose="020B0604020202020204" pitchFamily="34" charset="0"/>
              </a:rPr>
              <a:t>Employee </a:t>
            </a:r>
            <a:r>
              <a:rPr sz="1800" b="1" dirty="0" smtClean="0">
                <a:latin typeface="Arial" panose="020B0604020202020204" pitchFamily="34" charset="0"/>
                <a:cs typeface="Arial" panose="020B0604020202020204" pitchFamily="34" charset="0"/>
              </a:rPr>
              <a:t>benefits</a:t>
            </a:r>
            <a:r>
              <a:rPr lang="en-ZA" sz="1800" dirty="0" smtClean="0">
                <a:latin typeface="Arial" panose="020B0604020202020204" pitchFamily="34" charset="0"/>
                <a:cs typeface="Arial" panose="020B0604020202020204" pitchFamily="34" charset="0"/>
              </a:rPr>
              <a:t>:</a:t>
            </a:r>
            <a:r>
              <a:rPr sz="180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
            </a:r>
            <a:br>
              <a:rPr lang="en-ZA" sz="1800" dirty="0" smtClean="0">
                <a:latin typeface="Arial" panose="020B0604020202020204" pitchFamily="34" charset="0"/>
                <a:cs typeface="Arial" panose="020B0604020202020204" pitchFamily="34" charset="0"/>
              </a:rPr>
            </a:br>
            <a:r>
              <a:rPr sz="1800" dirty="0" smtClean="0">
                <a:latin typeface="Arial" panose="020B0604020202020204" pitchFamily="34" charset="0"/>
                <a:cs typeface="Arial" panose="020B0604020202020204" pitchFamily="34" charset="0"/>
              </a:rPr>
              <a:t>R500.4m</a:t>
            </a:r>
            <a:r>
              <a:rPr sz="1800" dirty="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6.1% growth</a:t>
            </a:r>
            <a:r>
              <a:rPr sz="1800" spc="55" dirty="0">
                <a:latin typeface="Arial" panose="020B0604020202020204" pitchFamily="34" charset="0"/>
                <a:cs typeface="Arial" panose="020B0604020202020204" pitchFamily="34" charset="0"/>
              </a:rPr>
              <a:t> </a:t>
            </a:r>
            <a:r>
              <a:rPr sz="1800" spc="-5" dirty="0" smtClean="0">
                <a:latin typeface="Arial" panose="020B0604020202020204" pitchFamily="34" charset="0"/>
                <a:cs typeface="Arial" panose="020B0604020202020204" pitchFamily="34" charset="0"/>
              </a:rPr>
              <a:t>year-on-year</a:t>
            </a:r>
            <a:endParaRPr sz="1800" dirty="0">
              <a:latin typeface="Arial" panose="020B0604020202020204" pitchFamily="34" charset="0"/>
              <a:cs typeface="Arial" panose="020B0604020202020204" pitchFamily="34" charset="0"/>
            </a:endParaRPr>
          </a:p>
          <a:p>
            <a:pPr marL="212725" indent="-200025">
              <a:lnSpc>
                <a:spcPct val="100000"/>
              </a:lnSpc>
              <a:spcBef>
                <a:spcPts val="775"/>
              </a:spcBef>
              <a:buClr>
                <a:srgbClr val="FF0000"/>
              </a:buClr>
              <a:buSzPct val="110714"/>
              <a:buFont typeface="Wingdings"/>
              <a:buChar char=""/>
              <a:tabLst>
                <a:tab pos="212725" algn="l"/>
              </a:tabLst>
            </a:pPr>
            <a:r>
              <a:rPr sz="1800" b="1" dirty="0">
                <a:latin typeface="Arial" panose="020B0604020202020204" pitchFamily="34" charset="0"/>
                <a:cs typeface="Arial" panose="020B0604020202020204" pitchFamily="34" charset="0"/>
              </a:rPr>
              <a:t>Net </a:t>
            </a:r>
            <a:r>
              <a:rPr sz="1800" b="1" dirty="0" smtClean="0">
                <a:latin typeface="Arial" panose="020B0604020202020204" pitchFamily="34" charset="0"/>
                <a:cs typeface="Arial" panose="020B0604020202020204" pitchFamily="34" charset="0"/>
              </a:rPr>
              <a:t>profit</a:t>
            </a:r>
            <a:r>
              <a:rPr lang="en-ZA" sz="1800" dirty="0" smtClean="0">
                <a:latin typeface="Arial" panose="020B0604020202020204" pitchFamily="34" charset="0"/>
                <a:cs typeface="Arial" panose="020B0604020202020204" pitchFamily="34" charset="0"/>
              </a:rPr>
              <a:t>:</a:t>
            </a:r>
            <a:br>
              <a:rPr lang="en-ZA" sz="1800" dirty="0" smtClean="0">
                <a:latin typeface="Arial" panose="020B0604020202020204" pitchFamily="34" charset="0"/>
                <a:cs typeface="Arial" panose="020B0604020202020204" pitchFamily="34" charset="0"/>
              </a:rPr>
            </a:br>
            <a:r>
              <a:rPr sz="1800" spc="-5" dirty="0" smtClean="0">
                <a:latin typeface="Arial" panose="020B0604020202020204" pitchFamily="34" charset="0"/>
                <a:cs typeface="Arial" panose="020B0604020202020204" pitchFamily="34" charset="0"/>
              </a:rPr>
              <a:t>R22.4</a:t>
            </a:r>
            <a:r>
              <a:rPr lang="en-ZA" sz="1800" spc="-5" dirty="0" smtClean="0">
                <a:latin typeface="Arial" panose="020B0604020202020204" pitchFamily="34" charset="0"/>
                <a:cs typeface="Arial" panose="020B0604020202020204" pitchFamily="34" charset="0"/>
              </a:rPr>
              <a:t>m</a:t>
            </a:r>
            <a:r>
              <a:rPr sz="1800" spc="-5" dirty="0" smtClean="0">
                <a:latin typeface="Arial" panose="020B0604020202020204" pitchFamily="34" charset="0"/>
                <a:cs typeface="Arial" panose="020B0604020202020204" pitchFamily="34" charset="0"/>
              </a:rPr>
              <a:t>, </a:t>
            </a:r>
            <a:r>
              <a:rPr sz="1800" spc="-5" dirty="0">
                <a:latin typeface="Arial" panose="020B0604020202020204" pitchFamily="34" charset="0"/>
                <a:cs typeface="Arial" panose="020B0604020202020204" pitchFamily="34" charset="0"/>
              </a:rPr>
              <a:t>31.6% lower than </a:t>
            </a:r>
            <a:r>
              <a:rPr sz="1800" spc="-5" dirty="0" smtClean="0">
                <a:latin typeface="Arial" panose="020B0604020202020204" pitchFamily="34" charset="0"/>
                <a:cs typeface="Arial" panose="020B0604020202020204" pitchFamily="34" charset="0"/>
              </a:rPr>
              <a:t>prior</a:t>
            </a:r>
            <a:r>
              <a:rPr sz="1800" spc="95" dirty="0" smtClean="0">
                <a:latin typeface="Arial" panose="020B0604020202020204" pitchFamily="34" charset="0"/>
                <a:cs typeface="Arial" panose="020B0604020202020204" pitchFamily="34" charset="0"/>
              </a:rPr>
              <a:t> </a:t>
            </a:r>
            <a:r>
              <a:rPr sz="1800" spc="-5" dirty="0" smtClean="0">
                <a:latin typeface="Arial" panose="020B0604020202020204" pitchFamily="34" charset="0"/>
                <a:cs typeface="Arial" panose="020B0604020202020204" pitchFamily="34" charset="0"/>
              </a:rPr>
              <a:t>year</a:t>
            </a:r>
            <a:endParaRPr lang="en-US" sz="1800" spc="-5" dirty="0" smtClean="0">
              <a:latin typeface="Arial" panose="020B0604020202020204" pitchFamily="34" charset="0"/>
              <a:cs typeface="Arial" panose="020B0604020202020204" pitchFamily="34" charset="0"/>
            </a:endParaRPr>
          </a:p>
          <a:p>
            <a:pPr>
              <a:lnSpc>
                <a:spcPct val="100000"/>
              </a:lnSpc>
              <a:spcBef>
                <a:spcPts val="40"/>
              </a:spcBef>
            </a:pPr>
            <a:endParaRPr sz="1800" dirty="0">
              <a:latin typeface="Arial" panose="020B0604020202020204" pitchFamily="34" charset="0"/>
              <a:cs typeface="Arial" panose="020B0604020202020204" pitchFamily="34" charset="0"/>
            </a:endParaRPr>
          </a:p>
          <a:p>
            <a:pPr marL="12700">
              <a:lnSpc>
                <a:spcPct val="100000"/>
              </a:lnSpc>
            </a:pPr>
            <a:r>
              <a:rPr sz="1800" b="1" dirty="0">
                <a:solidFill>
                  <a:srgbClr val="EF1E28"/>
                </a:solidFill>
                <a:latin typeface="Arial" panose="020B0604020202020204" pitchFamily="34" charset="0"/>
                <a:cs typeface="Arial" panose="020B0604020202020204" pitchFamily="34" charset="0"/>
              </a:rPr>
              <a:t>LOW</a:t>
            </a:r>
            <a:r>
              <a:rPr sz="1800" b="1" spc="-100" dirty="0">
                <a:solidFill>
                  <a:srgbClr val="EF1E28"/>
                </a:solidFill>
                <a:latin typeface="Arial" panose="020B0604020202020204" pitchFamily="34" charset="0"/>
                <a:cs typeface="Arial" panose="020B0604020202020204" pitchFamily="34" charset="0"/>
              </a:rPr>
              <a:t> </a:t>
            </a:r>
            <a:r>
              <a:rPr sz="1800" b="1" dirty="0">
                <a:solidFill>
                  <a:srgbClr val="EF1E28"/>
                </a:solidFill>
                <a:latin typeface="Arial" panose="020B0604020202020204" pitchFamily="34" charset="0"/>
                <a:cs typeface="Arial" panose="020B0604020202020204" pitchFamily="34" charset="0"/>
              </a:rPr>
              <a:t>LIGHTS</a:t>
            </a:r>
            <a:endParaRPr sz="1800" b="1" dirty="0">
              <a:latin typeface="Arial" panose="020B0604020202020204" pitchFamily="34" charset="0"/>
              <a:cs typeface="Arial" panose="020B0604020202020204" pitchFamily="34" charset="0"/>
            </a:endParaRPr>
          </a:p>
          <a:p>
            <a:pPr marL="189865" indent="-177165">
              <a:spcBef>
                <a:spcPts val="359"/>
              </a:spcBef>
              <a:buClr>
                <a:srgbClr val="FF0000"/>
              </a:buClr>
              <a:buFont typeface="Wingdings"/>
              <a:buChar char=""/>
              <a:tabLst>
                <a:tab pos="190500" algn="l"/>
              </a:tabLst>
            </a:pPr>
            <a:r>
              <a:rPr lang="en-ZA" sz="1800" spc="-5" dirty="0">
                <a:latin typeface="Arial" panose="020B0604020202020204" pitchFamily="34" charset="0"/>
                <a:cs typeface="Arial" panose="020B0604020202020204" pitchFamily="34" charset="0"/>
              </a:rPr>
              <a:t>R45m reduction in </a:t>
            </a:r>
            <a:r>
              <a:rPr lang="en-ZA" sz="1800" dirty="0">
                <a:latin typeface="Arial" panose="020B0604020202020204" pitchFamily="34" charset="0"/>
                <a:cs typeface="Arial" panose="020B0604020202020204" pitchFamily="34" charset="0"/>
              </a:rPr>
              <a:t>the </a:t>
            </a:r>
            <a:r>
              <a:rPr lang="en-ZA" sz="1800" spc="-5" dirty="0">
                <a:latin typeface="Arial" panose="020B0604020202020204" pitchFamily="34" charset="0"/>
                <a:cs typeface="Arial" panose="020B0604020202020204" pitchFamily="34" charset="0"/>
              </a:rPr>
              <a:t>government</a:t>
            </a:r>
            <a:r>
              <a:rPr lang="en-ZA" sz="1800" spc="60" dirty="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grant</a:t>
            </a:r>
          </a:p>
          <a:p>
            <a:pPr marL="189865" indent="-177165">
              <a:lnSpc>
                <a:spcPct val="100000"/>
              </a:lnSpc>
              <a:spcBef>
                <a:spcPts val="359"/>
              </a:spcBef>
              <a:buClr>
                <a:srgbClr val="FF0000"/>
              </a:buClr>
              <a:buFont typeface="Wingdings"/>
              <a:buChar char=""/>
              <a:tabLst>
                <a:tab pos="190500" algn="l"/>
              </a:tabLst>
            </a:pPr>
            <a:r>
              <a:rPr lang="en-US" sz="1800" spc="-5" dirty="0" smtClean="0">
                <a:latin typeface="Arial" panose="020B0604020202020204" pitchFamily="34" charset="0"/>
                <a:cs typeface="Arial" panose="020B0604020202020204" pitchFamily="34" charset="0"/>
              </a:rPr>
              <a:t>Slower uptake of Local Content Verification</a:t>
            </a:r>
            <a:endParaRPr sz="1800" dirty="0">
              <a:latin typeface="Arial" panose="020B0604020202020204" pitchFamily="34" charset="0"/>
              <a:cs typeface="Arial" panose="020B0604020202020204" pitchFamily="34" charset="0"/>
            </a:endParaRPr>
          </a:p>
          <a:p>
            <a:pPr marL="189865" indent="-177165">
              <a:lnSpc>
                <a:spcPct val="100000"/>
              </a:lnSpc>
              <a:spcBef>
                <a:spcPts val="835"/>
              </a:spcBef>
              <a:buClr>
                <a:srgbClr val="FF0000"/>
              </a:buClr>
              <a:buFont typeface="Wingdings"/>
              <a:buChar char=""/>
              <a:tabLst>
                <a:tab pos="190500" algn="l"/>
              </a:tabLst>
            </a:pPr>
            <a:r>
              <a:rPr lang="en-US" sz="1800" dirty="0" smtClean="0">
                <a:latin typeface="Arial" panose="020B0604020202020204" pitchFamily="34" charset="0"/>
                <a:cs typeface="Arial" panose="020B0604020202020204" pitchFamily="34" charset="0"/>
              </a:rPr>
              <a:t>High staff costs due to the introduction of additional benefits in 2014/15 &amp; 2015/16</a:t>
            </a:r>
            <a:endParaRPr sz="1800" dirty="0">
              <a:latin typeface="Arial" panose="020B0604020202020204" pitchFamily="34" charset="0"/>
              <a:cs typeface="Arial" panose="020B0604020202020204" pitchFamily="34" charset="0"/>
            </a:endParaRPr>
          </a:p>
        </p:txBody>
      </p:sp>
      <p:sp>
        <p:nvSpPr>
          <p:cNvPr id="11" name="Oval 10"/>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r>
              <a:rPr lang="en-ZA" sz="1500" b="1" dirty="0" smtClean="0">
                <a:solidFill>
                  <a:prstClr val="white"/>
                </a:solidFill>
                <a:ea typeface="Arial Unicode MS" pitchFamily="34" charset="-128"/>
                <a:cs typeface="Arial Unicode MS" pitchFamily="34" charset="-128"/>
              </a:rPr>
              <a:t>9</a:t>
            </a:r>
            <a:endParaRPr lang="en-ZA" sz="1500" b="1" dirty="0">
              <a:solidFill>
                <a:prstClr val="white"/>
              </a:solidFill>
              <a:ea typeface="Arial Unicode MS" pitchFamily="34" charset="-128"/>
              <a:cs typeface="Arial Unicode MS" pitchFamily="34" charset="-128"/>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51633" y="933974"/>
            <a:ext cx="4498767" cy="32880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525652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anim calcmode="lin" valueType="num">
                                      <p:cBhvr>
                                        <p:cTn id="1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300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7000"/>
                            </p:stCondLst>
                            <p:childTnLst>
                              <p:par>
                                <p:cTn id="21" presetID="42" presetClass="entr" presetSubtype="0" fill="hold" nodeType="afterEffect">
                                  <p:stCondLst>
                                    <p:cond delay="300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fade">
                                      <p:cBhvr>
                                        <p:cTn id="23" dur="1000"/>
                                        <p:tgtEl>
                                          <p:spTgt spid="9">
                                            <p:txEl>
                                              <p:pRg st="3" end="3"/>
                                            </p:txEl>
                                          </p:spTgt>
                                        </p:tgtEl>
                                      </p:cBhvr>
                                    </p:animEffect>
                                    <p:anim calcmode="lin" valueType="num">
                                      <p:cBhvr>
                                        <p:cTn id="2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11000"/>
                            </p:stCondLst>
                            <p:childTnLst>
                              <p:par>
                                <p:cTn id="27" presetID="42" presetClass="entr" presetSubtype="0" fill="hold" nodeType="afterEffect">
                                  <p:stCondLst>
                                    <p:cond delay="300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1000"/>
                                        <p:tgtEl>
                                          <p:spTgt spid="9">
                                            <p:txEl>
                                              <p:pRg st="4" end="4"/>
                                            </p:txEl>
                                          </p:spTgt>
                                        </p:tgtEl>
                                      </p:cBhvr>
                                    </p:animEffect>
                                    <p:anim calcmode="lin" valueType="num">
                                      <p:cBhvr>
                                        <p:cTn id="3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5000"/>
                            </p:stCondLst>
                            <p:childTnLst>
                              <p:par>
                                <p:cTn id="33" presetID="42" presetClass="entr" presetSubtype="0" fill="hold" nodeType="afterEffect">
                                  <p:stCondLst>
                                    <p:cond delay="300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19000"/>
                            </p:stCondLst>
                            <p:childTnLst>
                              <p:par>
                                <p:cTn id="39" presetID="10" presetClass="entr" presetSubtype="0" fill="hold" nodeType="after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Effect transition="in" filter="fade">
                                      <p:cBhvr>
                                        <p:cTn id="41" dur="500"/>
                                        <p:tgtEl>
                                          <p:spTgt spid="9">
                                            <p:txEl>
                                              <p:pRg st="7" end="7"/>
                                            </p:txEl>
                                          </p:spTgt>
                                        </p:tgtEl>
                                      </p:cBhvr>
                                    </p:animEffect>
                                  </p:childTnLst>
                                </p:cTn>
                              </p:par>
                            </p:childTnLst>
                          </p:cTn>
                        </p:par>
                        <p:par>
                          <p:cTn id="42" fill="hold">
                            <p:stCondLst>
                              <p:cond delay="19500"/>
                            </p:stCondLst>
                            <p:childTnLst>
                              <p:par>
                                <p:cTn id="43" presetID="42" presetClass="entr" presetSubtype="0" fill="hold" nodeType="afterEffect">
                                  <p:stCondLst>
                                    <p:cond delay="0"/>
                                  </p:stCondLst>
                                  <p:childTnLst>
                                    <p:set>
                                      <p:cBhvr>
                                        <p:cTn id="44" dur="1" fill="hold">
                                          <p:stCondLst>
                                            <p:cond delay="0"/>
                                          </p:stCondLst>
                                        </p:cTn>
                                        <p:tgtEl>
                                          <p:spTgt spid="9">
                                            <p:txEl>
                                              <p:pRg st="9" end="9"/>
                                            </p:txEl>
                                          </p:spTgt>
                                        </p:tgtEl>
                                        <p:attrNameLst>
                                          <p:attrName>style.visibility</p:attrName>
                                        </p:attrNameLst>
                                      </p:cBhvr>
                                      <p:to>
                                        <p:strVal val="visible"/>
                                      </p:to>
                                    </p:set>
                                    <p:animEffect transition="in" filter="fade">
                                      <p:cBhvr>
                                        <p:cTn id="45" dur="1000"/>
                                        <p:tgtEl>
                                          <p:spTgt spid="9">
                                            <p:txEl>
                                              <p:pRg st="9" end="9"/>
                                            </p:txEl>
                                          </p:spTgt>
                                        </p:tgtEl>
                                      </p:cBhvr>
                                    </p:animEffect>
                                    <p:anim calcmode="lin" valueType="num">
                                      <p:cBhvr>
                                        <p:cTn id="46"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500"/>
                            </p:stCondLst>
                            <p:childTnLst>
                              <p:par>
                                <p:cTn id="49" presetID="42" presetClass="entr" presetSubtype="0" fill="hold" nodeType="afterEffect">
                                  <p:stCondLst>
                                    <p:cond delay="0"/>
                                  </p:stCondLst>
                                  <p:childTnLst>
                                    <p:set>
                                      <p:cBhvr>
                                        <p:cTn id="50" dur="1" fill="hold">
                                          <p:stCondLst>
                                            <p:cond delay="0"/>
                                          </p:stCondLst>
                                        </p:cTn>
                                        <p:tgtEl>
                                          <p:spTgt spid="9">
                                            <p:txEl>
                                              <p:pRg st="8" end="8"/>
                                            </p:txEl>
                                          </p:spTgt>
                                        </p:tgtEl>
                                        <p:attrNameLst>
                                          <p:attrName>style.visibility</p:attrName>
                                        </p:attrNameLst>
                                      </p:cBhvr>
                                      <p:to>
                                        <p:strVal val="visible"/>
                                      </p:to>
                                    </p:set>
                                    <p:animEffect transition="in" filter="fade">
                                      <p:cBhvr>
                                        <p:cTn id="51" dur="1000"/>
                                        <p:tgtEl>
                                          <p:spTgt spid="9">
                                            <p:txEl>
                                              <p:pRg st="8" end="8"/>
                                            </p:txEl>
                                          </p:spTgt>
                                        </p:tgtEl>
                                      </p:cBhvr>
                                    </p:animEffect>
                                    <p:anim calcmode="lin" valueType="num">
                                      <p:cBhvr>
                                        <p:cTn id="52"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par>
                          <p:cTn id="54" fill="hold">
                            <p:stCondLst>
                              <p:cond delay="21500"/>
                            </p:stCondLst>
                            <p:childTnLst>
                              <p:par>
                                <p:cTn id="55" presetID="42" presetClass="entr" presetSubtype="0" fill="hold" nodeType="afterEffect">
                                  <p:stCondLst>
                                    <p:cond delay="300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1000"/>
                                        <p:tgtEl>
                                          <p:spTgt spid="9">
                                            <p:txEl>
                                              <p:pRg st="10" end="10"/>
                                            </p:txEl>
                                          </p:spTgt>
                                        </p:tgtEl>
                                      </p:cBhvr>
                                    </p:animEffect>
                                    <p:anim calcmode="lin" valueType="num">
                                      <p:cBhvr>
                                        <p:cTn id="5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7" name="Rounded Rectangle 6"/>
          <p:cNvSpPr/>
          <p:nvPr/>
        </p:nvSpPr>
        <p:spPr bwMode="auto">
          <a:xfrm>
            <a:off x="141310" y="135346"/>
            <a:ext cx="9534318"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GB" sz="2800" b="1" dirty="0" smtClean="0">
                <a:solidFill>
                  <a:prstClr val="white"/>
                </a:solidFill>
              </a:rPr>
              <a:t>GROWTH</a:t>
            </a:r>
          </a:p>
        </p:txBody>
      </p:sp>
      <p:sp>
        <p:nvSpPr>
          <p:cNvPr id="10" name="Oval 9"/>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fld id="{FA5A77BA-1B1C-4C25-AD4A-D6E2D9389F19}" type="slidenum">
              <a:rPr lang="en-ZA" sz="1500" b="1" smtClean="0">
                <a:solidFill>
                  <a:prstClr val="white"/>
                </a:solidFill>
                <a:ea typeface="Arial Unicode MS" pitchFamily="34" charset="-128"/>
                <a:cs typeface="Arial Unicode MS" pitchFamily="34" charset="-128"/>
              </a:rPr>
              <a:pPr algn="ctr" defTabSz="454139">
                <a:buClr>
                  <a:srgbClr val="000000"/>
                </a:buClr>
                <a:buSzPct val="100000"/>
                <a:defRPr/>
              </a:pPr>
              <a:t>5</a:t>
            </a:fld>
            <a:endParaRPr lang="en-ZA" sz="1500" b="1" dirty="0">
              <a:solidFill>
                <a:prstClr val="white"/>
              </a:solidFill>
              <a:ea typeface="Arial Unicode MS" pitchFamily="34" charset="-128"/>
              <a:cs typeface="Arial Unicode MS" pitchFamily="34" charset="-128"/>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2201534587"/>
              </p:ext>
            </p:extLst>
          </p:nvPr>
        </p:nvGraphicFramePr>
        <p:xfrm>
          <a:off x="422030" y="988706"/>
          <a:ext cx="8991595" cy="4693281"/>
        </p:xfrm>
        <a:graphic>
          <a:graphicData uri="http://schemas.openxmlformats.org/drawingml/2006/table">
            <a:tbl>
              <a:tblPr firstRow="1" bandRow="1">
                <a:tableStyleId>{F5AB1C69-6EDB-4FF4-983F-18BD219EF322}</a:tableStyleId>
              </a:tblPr>
              <a:tblGrid>
                <a:gridCol w="2518252"/>
                <a:gridCol w="1142642"/>
                <a:gridCol w="1030373"/>
                <a:gridCol w="1464244"/>
                <a:gridCol w="2836084"/>
              </a:tblGrid>
              <a:tr h="459717">
                <a:tc rowSpan="2">
                  <a:txBody>
                    <a:bodyPr/>
                    <a:lstStyle/>
                    <a:p>
                      <a:pPr algn="ctr"/>
                      <a:r>
                        <a:rPr lang="en-ZA" sz="2000" dirty="0" smtClean="0"/>
                        <a:t>INDICATOR</a:t>
                      </a:r>
                      <a:endParaRPr lang="en-ZA" sz="2000" b="1" dirty="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rowSpan="2">
                  <a:txBody>
                    <a:bodyPr/>
                    <a:lstStyle/>
                    <a:p>
                      <a:pPr algn="ctr"/>
                      <a:r>
                        <a:rPr lang="en-ZA" sz="2000" b="1" dirty="0" smtClean="0">
                          <a:solidFill>
                            <a:schemeClr val="bg2"/>
                          </a:solidFill>
                        </a:rPr>
                        <a:t>TREND</a:t>
                      </a:r>
                      <a:endParaRPr lang="en-ZA" sz="2000" b="1" dirty="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gridSpan="3">
                  <a:txBody>
                    <a:bodyPr/>
                    <a:lstStyle/>
                    <a:p>
                      <a:pPr algn="ctr"/>
                      <a:r>
                        <a:rPr lang="en-ZA" sz="2000" dirty="0" smtClean="0"/>
                        <a:t>2015/16</a:t>
                      </a:r>
                      <a:endParaRPr lang="en-ZA" sz="2000" b="1" dirty="0" smtClean="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hMerge="1">
                  <a:txBody>
                    <a:bodyPr/>
                    <a:lstStyle/>
                    <a:p>
                      <a:endParaRPr lang="en-ZA" dirty="0"/>
                    </a:p>
                  </a:txBody>
                  <a:tcPr/>
                </a:tc>
                <a:tc hMerge="1">
                  <a:txBody>
                    <a:bodyPr/>
                    <a:lstStyle/>
                    <a:p>
                      <a:endParaRPr lang="en-ZA" dirty="0"/>
                    </a:p>
                  </a:txBody>
                  <a:tcPr/>
                </a:tc>
              </a:tr>
              <a:tr h="430249">
                <a:tc vMerge="1">
                  <a:txBody>
                    <a:bodyPr/>
                    <a:lstStyle/>
                    <a:p>
                      <a:endParaRPr lang="en-ZA" dirty="0"/>
                    </a:p>
                  </a:txBody>
                  <a:tcPr/>
                </a:tc>
                <a:tc vMerge="1">
                  <a:txBody>
                    <a:bodyPr/>
                    <a:lstStyle/>
                    <a:p>
                      <a:endParaRPr lang="en-ZA"/>
                    </a:p>
                  </a:txBody>
                  <a:tcPr/>
                </a:tc>
                <a:tc>
                  <a:txBody>
                    <a:bodyPr/>
                    <a:lstStyle/>
                    <a:p>
                      <a:pPr algn="ctr"/>
                      <a:r>
                        <a:rPr lang="en-ZA" sz="1600" b="1" dirty="0" smtClean="0">
                          <a:solidFill>
                            <a:schemeClr val="bg1"/>
                          </a:solidFill>
                        </a:rPr>
                        <a:t>Target</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en-ZA" sz="1600" b="1" dirty="0" smtClean="0">
                          <a:solidFill>
                            <a:schemeClr val="bg1"/>
                          </a:solidFill>
                        </a:rPr>
                        <a:t>Actual</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en-ZA" sz="1600" b="1" dirty="0" smtClean="0">
                          <a:solidFill>
                            <a:schemeClr val="bg1"/>
                          </a:solidFill>
                        </a:rPr>
                        <a:t>Comment on variance</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r>
              <a:tr h="1312124">
                <a:tc>
                  <a:txBody>
                    <a:bodyPr/>
                    <a:lstStyle/>
                    <a:p>
                      <a:pPr algn="ctr"/>
                      <a:r>
                        <a:rPr lang="en-ZA" sz="1600" dirty="0" smtClean="0">
                          <a:latin typeface="+mj-lt"/>
                        </a:rPr>
                        <a:t>Revenue generated from sales  (R million)</a:t>
                      </a:r>
                      <a:endParaRPr lang="en-ZA" sz="1600" b="1" dirty="0">
                        <a:solidFill>
                          <a:schemeClr val="bg2"/>
                        </a:solidFill>
                        <a:latin typeface="+mj-lt"/>
                      </a:endParaRPr>
                    </a:p>
                  </a:txBody>
                  <a:tcPr anchor="ctr">
                    <a:lnT w="19050" cap="flat" cmpd="sng" algn="ctr">
                      <a:solidFill>
                        <a:schemeClr val="bg1"/>
                      </a:solidFill>
                      <a:prstDash val="solid"/>
                      <a:round/>
                      <a:headEnd type="none" w="med" len="med"/>
                      <a:tailEnd type="none" w="med" len="med"/>
                    </a:lnT>
                  </a:tcPr>
                </a:tc>
                <a:tc>
                  <a:txBody>
                    <a:bodyPr/>
                    <a:lstStyle/>
                    <a:p>
                      <a:pPr algn="ctr"/>
                      <a:endParaRPr lang="en-ZA" sz="1600" dirty="0" smtClean="0">
                        <a:latin typeface="+mj-lt"/>
                      </a:endParaRPr>
                    </a:p>
                    <a:p>
                      <a:pPr algn="ctr"/>
                      <a:endParaRPr lang="en-ZA" sz="1600" b="1" dirty="0" smtClean="0">
                        <a:solidFill>
                          <a:schemeClr val="bg2"/>
                        </a:solidFill>
                        <a:latin typeface="+mj-lt"/>
                      </a:endParaRP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baseline="0" dirty="0" smtClean="0">
                          <a:solidFill>
                            <a:srgbClr val="000000"/>
                          </a:solidFill>
                          <a:latin typeface="+mj-lt"/>
                        </a:rPr>
                        <a:t>R622.6m</a:t>
                      </a: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baseline="0" dirty="0" smtClean="0">
                          <a:solidFill>
                            <a:srgbClr val="000000"/>
                          </a:solidFill>
                          <a:latin typeface="+mj-lt"/>
                        </a:rPr>
                        <a:t>R554.7m</a:t>
                      </a: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kern="1200" baseline="0" dirty="0" smtClean="0">
                          <a:solidFill>
                            <a:schemeClr val="dk1"/>
                          </a:solidFill>
                          <a:latin typeface="+mj-lt"/>
                          <a:ea typeface="+mn-ea"/>
                          <a:cs typeface="+mn-cs"/>
                        </a:rPr>
                        <a:t>Target not met. Focus was on reviewing Certification and Testing processes to improve governance; Low demand in the organisation’s services</a:t>
                      </a:r>
                    </a:p>
                  </a:txBody>
                  <a:tcPr anchor="ctr">
                    <a:lnT w="19050" cap="flat" cmpd="sng" algn="ctr">
                      <a:solidFill>
                        <a:schemeClr val="bg1"/>
                      </a:solidFill>
                      <a:prstDash val="solid"/>
                      <a:round/>
                      <a:headEnd type="none" w="med" len="med"/>
                      <a:tailEnd type="none" w="med" len="med"/>
                    </a:lnT>
                  </a:tcPr>
                </a:tc>
              </a:tr>
              <a:tr h="713433">
                <a:tc>
                  <a:txBody>
                    <a:bodyPr/>
                    <a:lstStyle/>
                    <a:p>
                      <a:pPr marL="0" algn="ctr" defTabSz="536438" rtl="0" eaLnBrk="1" latinLnBrk="0" hangingPunct="1"/>
                      <a:r>
                        <a:rPr lang="en-ZA" sz="1600" kern="1200" dirty="0" smtClean="0">
                          <a:solidFill>
                            <a:schemeClr val="dk1"/>
                          </a:solidFill>
                          <a:latin typeface="+mj-lt"/>
                          <a:ea typeface="+mn-ea"/>
                          <a:cs typeface="+mn-cs"/>
                        </a:rPr>
                        <a:t>Operating profit %</a:t>
                      </a:r>
                    </a:p>
                  </a:txBody>
                  <a:tcPr anchor="ctr"/>
                </a:tc>
                <a:tc>
                  <a:txBody>
                    <a:bodyPr/>
                    <a:lstStyle/>
                    <a:p>
                      <a:pPr algn="ctr"/>
                      <a:endParaRPr lang="en-ZA" sz="1600" b="1" dirty="0">
                        <a:solidFill>
                          <a:schemeClr val="bg2"/>
                        </a:solidFill>
                        <a:latin typeface="+mn-lt"/>
                      </a:endParaRP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0.00%	</a:t>
                      </a: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2.28%</a:t>
                      </a:r>
                    </a:p>
                  </a:txBody>
                  <a:tcPr anchor="ctr"/>
                </a:tc>
                <a:tc>
                  <a:txBody>
                    <a:bodyPr/>
                    <a:lstStyle/>
                    <a:p>
                      <a:pPr algn="ctr"/>
                      <a:r>
                        <a:rPr lang="en-ZA" sz="1600" dirty="0" smtClean="0">
                          <a:latin typeface="+mj-lt"/>
                        </a:rPr>
                        <a:t>Target exceeded</a:t>
                      </a:r>
                      <a:endParaRPr lang="en-ZA" sz="1600" b="1" dirty="0">
                        <a:solidFill>
                          <a:schemeClr val="bg2"/>
                        </a:solidFill>
                        <a:latin typeface="+mj-lt"/>
                      </a:endParaRPr>
                    </a:p>
                  </a:txBody>
                  <a:tcPr anchor="ctr"/>
                </a:tc>
              </a:tr>
              <a:tr h="954798">
                <a:tc>
                  <a:txBody>
                    <a:bodyPr/>
                    <a:lstStyle/>
                    <a:p>
                      <a:pPr algn="ctr"/>
                      <a:r>
                        <a:rPr lang="en-ZA" sz="1600" dirty="0" smtClean="0">
                          <a:latin typeface="+mj-lt"/>
                        </a:rPr>
                        <a:t>Implementation</a:t>
                      </a:r>
                      <a:r>
                        <a:rPr lang="en-ZA" sz="1600" baseline="0" dirty="0" smtClean="0">
                          <a:latin typeface="+mj-lt"/>
                        </a:rPr>
                        <a:t> of the standardisation road map</a:t>
                      </a:r>
                      <a:endParaRPr lang="en-ZA" sz="1600" b="1" dirty="0">
                        <a:solidFill>
                          <a:schemeClr val="bg2"/>
                        </a:solidFill>
                        <a:latin typeface="+mj-lt"/>
                      </a:endParaRPr>
                    </a:p>
                  </a:txBody>
                  <a:tcPr anchor="ctr"/>
                </a:tc>
                <a:tc>
                  <a:txBody>
                    <a:bodyPr/>
                    <a:lstStyle/>
                    <a:p>
                      <a:pPr algn="ctr"/>
                      <a:endParaRPr lang="en-ZA" sz="1600" b="1" dirty="0" smtClean="0">
                        <a:solidFill>
                          <a:schemeClr val="bg2"/>
                        </a:solidFill>
                        <a:latin typeface="+mj-lt"/>
                      </a:endParaRPr>
                    </a:p>
                  </a:txBody>
                  <a:tcPr anchor="ctr"/>
                </a:tc>
                <a:tc>
                  <a:txBody>
                    <a:bodyPr/>
                    <a:lstStyle/>
                    <a:p>
                      <a:pPr algn="ctr"/>
                      <a:r>
                        <a:rPr lang="en-ZA" sz="1600" dirty="0" smtClean="0">
                          <a:latin typeface="+mj-lt"/>
                        </a:rPr>
                        <a:t>25%</a:t>
                      </a:r>
                      <a:endParaRPr lang="en-ZA" sz="1600" b="1" dirty="0">
                        <a:solidFill>
                          <a:schemeClr val="bg2"/>
                        </a:solidFill>
                        <a:latin typeface="+mj-lt"/>
                      </a:endParaRPr>
                    </a:p>
                  </a:txBody>
                  <a:tcPr anchor="ctr"/>
                </a:tc>
                <a:tc>
                  <a:txBody>
                    <a:bodyPr/>
                    <a:lstStyle/>
                    <a:p>
                      <a:pPr algn="ctr"/>
                      <a:r>
                        <a:rPr lang="en-ZA" sz="1600" b="0" dirty="0" smtClean="0">
                          <a:solidFill>
                            <a:schemeClr val="dk1"/>
                          </a:solidFill>
                          <a:latin typeface="+mj-lt"/>
                        </a:rPr>
                        <a:t>26%</a:t>
                      </a:r>
                      <a:endParaRPr lang="en-ZA" sz="1600" b="1" dirty="0">
                        <a:solidFill>
                          <a:schemeClr val="bg2"/>
                        </a:solidFill>
                        <a:latin typeface="+mj-lt"/>
                      </a:endParaRPr>
                    </a:p>
                  </a:txBody>
                  <a:tcPr anchor="ctr"/>
                </a:tc>
                <a:tc>
                  <a:txBody>
                    <a:bodyPr/>
                    <a:lstStyle/>
                    <a:p>
                      <a:pPr algn="ctr"/>
                      <a:endParaRPr lang="en-ZA" sz="1600" dirty="0" smtClean="0">
                        <a:latin typeface="+mj-lt"/>
                      </a:endParaRPr>
                    </a:p>
                    <a:p>
                      <a:pPr algn="ctr"/>
                      <a:r>
                        <a:rPr lang="en-ZA" sz="1600" dirty="0" smtClean="0">
                          <a:latin typeface="+mj-lt"/>
                        </a:rPr>
                        <a:t>Target exceeded</a:t>
                      </a:r>
                      <a:endParaRPr lang="en-ZA" sz="1600" b="1" dirty="0">
                        <a:solidFill>
                          <a:schemeClr val="bg2"/>
                        </a:solidFill>
                        <a:latin typeface="+mj-lt"/>
                      </a:endParaRPr>
                    </a:p>
                  </a:txBody>
                  <a:tcPr anchor="ctr"/>
                </a:tc>
              </a:tr>
              <a:tr h="671895">
                <a:tc>
                  <a:txBody>
                    <a:bodyPr/>
                    <a:lstStyle/>
                    <a:p>
                      <a:pPr algn="ctr"/>
                      <a:r>
                        <a:rPr lang="en-ZA" sz="1600" dirty="0" smtClean="0">
                          <a:latin typeface="+mj-lt"/>
                        </a:rPr>
                        <a:t>Number of new certificates</a:t>
                      </a:r>
                    </a:p>
                    <a:p>
                      <a:pPr algn="ctr"/>
                      <a:r>
                        <a:rPr lang="en-ZA" sz="1600" dirty="0" smtClean="0">
                          <a:latin typeface="+mj-lt"/>
                        </a:rPr>
                        <a:t>issued against a new scheme</a:t>
                      </a:r>
                      <a:endParaRPr lang="en-ZA" sz="1600" b="1" dirty="0">
                        <a:solidFill>
                          <a:schemeClr val="bg2"/>
                        </a:solidFill>
                        <a:latin typeface="+mj-lt"/>
                      </a:endParaRPr>
                    </a:p>
                  </a:txBody>
                  <a:tcPr anchor="ctr"/>
                </a:tc>
                <a:tc>
                  <a:txBody>
                    <a:bodyPr/>
                    <a:lstStyle/>
                    <a:p>
                      <a:pPr algn="ctr"/>
                      <a:endParaRPr lang="en-ZA" sz="1600" b="1" dirty="0" smtClean="0">
                        <a:solidFill>
                          <a:schemeClr val="bg2"/>
                        </a:solidFill>
                        <a:latin typeface="+mj-lt"/>
                      </a:endParaRPr>
                    </a:p>
                  </a:txBody>
                  <a:tcPr anchor="ctr"/>
                </a:tc>
                <a:tc>
                  <a:txBody>
                    <a:bodyPr/>
                    <a:lstStyle/>
                    <a:p>
                      <a:pPr algn="ctr"/>
                      <a:r>
                        <a:rPr lang="en-ZA" sz="1600" dirty="0" smtClean="0">
                          <a:latin typeface="+mj-lt"/>
                        </a:rPr>
                        <a:t>3</a:t>
                      </a:r>
                      <a:endParaRPr lang="en-ZA" sz="1600" b="1" dirty="0">
                        <a:solidFill>
                          <a:schemeClr val="bg2"/>
                        </a:solidFill>
                        <a:latin typeface="+mj-lt"/>
                      </a:endParaRPr>
                    </a:p>
                  </a:txBody>
                  <a:tcPr anchor="ctr"/>
                </a:tc>
                <a:tc>
                  <a:txBody>
                    <a:bodyPr/>
                    <a:lstStyle/>
                    <a:p>
                      <a:pPr algn="ctr"/>
                      <a:r>
                        <a:rPr lang="en-ZA" sz="1600" b="0" dirty="0" smtClean="0">
                          <a:solidFill>
                            <a:schemeClr val="dk1"/>
                          </a:solidFill>
                          <a:latin typeface="+mj-lt"/>
                        </a:rPr>
                        <a:t>3</a:t>
                      </a:r>
                      <a:endParaRPr lang="en-ZA" sz="1600" b="1" dirty="0">
                        <a:solidFill>
                          <a:schemeClr val="bg2"/>
                        </a:solidFill>
                        <a:latin typeface="+mj-lt"/>
                      </a:endParaRPr>
                    </a:p>
                  </a:txBody>
                  <a:tcPr anchor="ctr"/>
                </a:tc>
                <a:tc>
                  <a:txBody>
                    <a:bodyPr/>
                    <a:lstStyle/>
                    <a:p>
                      <a:pPr algn="ctr"/>
                      <a:r>
                        <a:rPr lang="en-ZA" sz="1600" dirty="0" smtClean="0">
                          <a:latin typeface="+mj-lt"/>
                        </a:rPr>
                        <a:t>Target exceeded</a:t>
                      </a:r>
                      <a:endParaRPr lang="en-ZA" sz="1600" b="1" dirty="0">
                        <a:solidFill>
                          <a:schemeClr val="bg2"/>
                        </a:solidFill>
                        <a:latin typeface="+mj-lt"/>
                      </a:endParaRPr>
                    </a:p>
                  </a:txBody>
                  <a:tcPr anchor="ctr"/>
                </a:tc>
              </a:tr>
            </a:tbl>
          </a:graphicData>
        </a:graphic>
      </p:graphicFrame>
      <p:pic>
        <p:nvPicPr>
          <p:cNvPr id="9" name="Picture 8"/>
          <p:cNvPicPr>
            <a:picLocks noChangeAspect="1"/>
          </p:cNvPicPr>
          <p:nvPr/>
        </p:nvPicPr>
        <p:blipFill>
          <a:blip r:embed="rId4"/>
          <a:stretch>
            <a:fillRect/>
          </a:stretch>
        </p:blipFill>
        <p:spPr>
          <a:xfrm>
            <a:off x="3257846" y="2167127"/>
            <a:ext cx="408467" cy="707197"/>
          </a:xfrm>
          <a:prstGeom prst="rect">
            <a:avLst/>
          </a:prstGeom>
        </p:spPr>
      </p:pic>
      <p:pic>
        <p:nvPicPr>
          <p:cNvPr id="12" name="Picture 11"/>
          <p:cNvPicPr>
            <a:picLocks noChangeAspect="1"/>
          </p:cNvPicPr>
          <p:nvPr/>
        </p:nvPicPr>
        <p:blipFill>
          <a:blip r:embed="rId5"/>
          <a:stretch>
            <a:fillRect/>
          </a:stretch>
        </p:blipFill>
        <p:spPr>
          <a:xfrm>
            <a:off x="3055046" y="5080243"/>
            <a:ext cx="1048934" cy="420660"/>
          </a:xfrm>
          <a:prstGeom prst="rect">
            <a:avLst/>
          </a:prstGeom>
        </p:spPr>
      </p:pic>
      <p:pic>
        <p:nvPicPr>
          <p:cNvPr id="13" name="Picture 12"/>
          <p:cNvPicPr>
            <a:picLocks noChangeAspect="1"/>
          </p:cNvPicPr>
          <p:nvPr/>
        </p:nvPicPr>
        <p:blipFill>
          <a:blip r:embed="rId6"/>
          <a:stretch>
            <a:fillRect/>
          </a:stretch>
        </p:blipFill>
        <p:spPr>
          <a:xfrm>
            <a:off x="3323305" y="3081858"/>
            <a:ext cx="329213" cy="639174"/>
          </a:xfrm>
          <a:prstGeom prst="rect">
            <a:avLst/>
          </a:prstGeom>
        </p:spPr>
      </p:pic>
      <p:pic>
        <p:nvPicPr>
          <p:cNvPr id="14" name="Picture 13"/>
          <p:cNvPicPr>
            <a:picLocks noChangeAspect="1"/>
          </p:cNvPicPr>
          <p:nvPr/>
        </p:nvPicPr>
        <p:blipFill>
          <a:blip r:embed="rId6"/>
          <a:stretch>
            <a:fillRect/>
          </a:stretch>
        </p:blipFill>
        <p:spPr>
          <a:xfrm>
            <a:off x="3339908" y="3941443"/>
            <a:ext cx="329213" cy="639174"/>
          </a:xfrm>
          <a:prstGeom prst="rect">
            <a:avLst/>
          </a:prstGeom>
        </p:spPr>
      </p:pic>
    </p:spTree>
    <p:extLst>
      <p:ext uri="{BB962C8B-B14F-4D97-AF65-F5344CB8AC3E}">
        <p14:creationId xmlns:p14="http://schemas.microsoft.com/office/powerpoint/2010/main" xmlns="" val="227082624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0-#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7" name="Rounded Rectangle 6"/>
          <p:cNvSpPr/>
          <p:nvPr/>
        </p:nvSpPr>
        <p:spPr bwMode="auto">
          <a:xfrm>
            <a:off x="141310" y="135346"/>
            <a:ext cx="9534318"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GB" sz="2800" b="1" dirty="0" smtClean="0">
                <a:solidFill>
                  <a:prstClr val="white"/>
                </a:solidFill>
              </a:rPr>
              <a:t>CUSTOMER CENTRICITY</a:t>
            </a:r>
            <a:endParaRPr lang="en-GB" sz="2800" b="1" dirty="0">
              <a:solidFill>
                <a:prstClr val="white"/>
              </a:solidFill>
            </a:endParaRPr>
          </a:p>
        </p:txBody>
      </p:sp>
      <p:sp>
        <p:nvSpPr>
          <p:cNvPr id="10" name="Oval 9"/>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fld id="{FA5A77BA-1B1C-4C25-AD4A-D6E2D9389F19}" type="slidenum">
              <a:rPr lang="en-ZA" sz="1500" b="1" smtClean="0">
                <a:solidFill>
                  <a:prstClr val="white"/>
                </a:solidFill>
                <a:ea typeface="Arial Unicode MS" pitchFamily="34" charset="-128"/>
                <a:cs typeface="Arial Unicode MS" pitchFamily="34" charset="-128"/>
              </a:rPr>
              <a:pPr algn="ctr" defTabSz="454139">
                <a:buClr>
                  <a:srgbClr val="000000"/>
                </a:buClr>
                <a:buSzPct val="100000"/>
                <a:defRPr/>
              </a:pPr>
              <a:t>6</a:t>
            </a:fld>
            <a:endParaRPr lang="en-ZA" sz="1500" b="1" dirty="0">
              <a:solidFill>
                <a:prstClr val="white"/>
              </a:solidFill>
              <a:ea typeface="Arial Unicode MS" pitchFamily="34" charset="-128"/>
              <a:cs typeface="Arial Unicode MS" pitchFamily="34" charset="-128"/>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293158538"/>
              </p:ext>
            </p:extLst>
          </p:nvPr>
        </p:nvGraphicFramePr>
        <p:xfrm>
          <a:off x="422030" y="1324881"/>
          <a:ext cx="8991595" cy="3163718"/>
        </p:xfrm>
        <a:graphic>
          <a:graphicData uri="http://schemas.openxmlformats.org/drawingml/2006/table">
            <a:tbl>
              <a:tblPr firstRow="1" bandRow="1">
                <a:tableStyleId>{F5AB1C69-6EDB-4FF4-983F-18BD219EF322}</a:tableStyleId>
              </a:tblPr>
              <a:tblGrid>
                <a:gridCol w="2518252"/>
                <a:gridCol w="1142642"/>
                <a:gridCol w="1030373"/>
                <a:gridCol w="1464244"/>
                <a:gridCol w="2836084"/>
              </a:tblGrid>
              <a:tr h="459717">
                <a:tc rowSpan="2">
                  <a:txBody>
                    <a:bodyPr/>
                    <a:lstStyle/>
                    <a:p>
                      <a:pPr algn="ctr"/>
                      <a:r>
                        <a:rPr lang="en-ZA" sz="2000" dirty="0" smtClean="0"/>
                        <a:t>INDICATOR</a:t>
                      </a:r>
                      <a:endParaRPr lang="en-ZA" sz="2000" b="1" dirty="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rowSpan="2">
                  <a:txBody>
                    <a:bodyPr/>
                    <a:lstStyle/>
                    <a:p>
                      <a:pPr algn="ctr"/>
                      <a:r>
                        <a:rPr lang="en-ZA" sz="2000" b="1" dirty="0" smtClean="0">
                          <a:solidFill>
                            <a:schemeClr val="bg2"/>
                          </a:solidFill>
                        </a:rPr>
                        <a:t>TREND</a:t>
                      </a:r>
                      <a:endParaRPr lang="en-ZA" sz="2000" b="1" dirty="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gridSpan="3">
                  <a:txBody>
                    <a:bodyPr/>
                    <a:lstStyle/>
                    <a:p>
                      <a:pPr algn="ctr"/>
                      <a:r>
                        <a:rPr lang="en-ZA" sz="2000" dirty="0" smtClean="0"/>
                        <a:t>2015/16</a:t>
                      </a:r>
                      <a:endParaRPr lang="en-ZA" sz="2000" b="1" dirty="0" smtClean="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hMerge="1">
                  <a:txBody>
                    <a:bodyPr/>
                    <a:lstStyle/>
                    <a:p>
                      <a:endParaRPr lang="en-ZA" dirty="0"/>
                    </a:p>
                  </a:txBody>
                  <a:tcPr/>
                </a:tc>
                <a:tc hMerge="1">
                  <a:txBody>
                    <a:bodyPr/>
                    <a:lstStyle/>
                    <a:p>
                      <a:endParaRPr lang="en-ZA" dirty="0"/>
                    </a:p>
                  </a:txBody>
                  <a:tcPr/>
                </a:tc>
              </a:tr>
              <a:tr h="430249">
                <a:tc vMerge="1">
                  <a:txBody>
                    <a:bodyPr/>
                    <a:lstStyle/>
                    <a:p>
                      <a:endParaRPr lang="en-ZA" dirty="0"/>
                    </a:p>
                  </a:txBody>
                  <a:tcPr/>
                </a:tc>
                <a:tc vMerge="1">
                  <a:txBody>
                    <a:bodyPr/>
                    <a:lstStyle/>
                    <a:p>
                      <a:endParaRPr lang="en-ZA"/>
                    </a:p>
                  </a:txBody>
                  <a:tcPr/>
                </a:tc>
                <a:tc>
                  <a:txBody>
                    <a:bodyPr/>
                    <a:lstStyle/>
                    <a:p>
                      <a:pPr algn="ctr"/>
                      <a:r>
                        <a:rPr lang="en-ZA" sz="1600" b="1" dirty="0" smtClean="0">
                          <a:solidFill>
                            <a:schemeClr val="bg1"/>
                          </a:solidFill>
                        </a:rPr>
                        <a:t>Target</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en-ZA" sz="1600" b="1" dirty="0" smtClean="0">
                          <a:solidFill>
                            <a:schemeClr val="bg1"/>
                          </a:solidFill>
                        </a:rPr>
                        <a:t>Actual</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en-ZA" sz="1600" b="1" dirty="0" smtClean="0">
                          <a:solidFill>
                            <a:schemeClr val="bg1"/>
                          </a:solidFill>
                        </a:rPr>
                        <a:t>Comment on variance</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r>
              <a:tr h="719272">
                <a:tc>
                  <a:txBody>
                    <a:bodyPr/>
                    <a:lstStyle/>
                    <a:p>
                      <a:pPr algn="ctr"/>
                      <a:r>
                        <a:rPr lang="en-ZA" sz="1600" dirty="0" smtClean="0">
                          <a:latin typeface="+mj-lt"/>
                        </a:rPr>
                        <a:t>Retention of customers in Certification</a:t>
                      </a:r>
                      <a:endParaRPr lang="en-ZA" sz="1600" b="1" dirty="0">
                        <a:solidFill>
                          <a:schemeClr val="bg2"/>
                        </a:solidFill>
                        <a:latin typeface="+mj-lt"/>
                      </a:endParaRPr>
                    </a:p>
                  </a:txBody>
                  <a:tcPr anchor="ctr">
                    <a:lnT w="19050" cap="flat" cmpd="sng" algn="ctr">
                      <a:solidFill>
                        <a:schemeClr val="bg1"/>
                      </a:solidFill>
                      <a:prstDash val="solid"/>
                      <a:round/>
                      <a:headEnd type="none" w="med" len="med"/>
                      <a:tailEnd type="none" w="med" len="med"/>
                    </a:lnT>
                  </a:tcPr>
                </a:tc>
                <a:tc>
                  <a:txBody>
                    <a:bodyPr/>
                    <a:lstStyle/>
                    <a:p>
                      <a:pPr algn="ctr"/>
                      <a:endParaRPr lang="en-ZA" sz="1600" dirty="0" smtClean="0">
                        <a:latin typeface="+mj-lt"/>
                      </a:endParaRPr>
                    </a:p>
                    <a:p>
                      <a:pPr algn="ctr"/>
                      <a:endParaRPr lang="en-ZA" sz="1600" b="1" dirty="0" smtClean="0">
                        <a:solidFill>
                          <a:schemeClr val="bg2"/>
                        </a:solidFill>
                        <a:latin typeface="+mj-lt"/>
                      </a:endParaRP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baseline="0" dirty="0" smtClean="0">
                          <a:solidFill>
                            <a:srgbClr val="000000"/>
                          </a:solidFill>
                          <a:latin typeface="+mj-lt"/>
                        </a:rPr>
                        <a:t>95%</a:t>
                      </a: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baseline="0" dirty="0" smtClean="0">
                          <a:solidFill>
                            <a:srgbClr val="000000"/>
                          </a:solidFill>
                          <a:latin typeface="+mj-lt"/>
                        </a:rPr>
                        <a:t>97%</a:t>
                      </a: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kern="1200" baseline="0" dirty="0" smtClean="0">
                          <a:solidFill>
                            <a:schemeClr val="dk1"/>
                          </a:solidFill>
                          <a:latin typeface="+mj-lt"/>
                          <a:ea typeface="+mn-ea"/>
                          <a:cs typeface="+mn-cs"/>
                        </a:rPr>
                        <a:t>Target exceeded</a:t>
                      </a:r>
                    </a:p>
                  </a:txBody>
                  <a:tcPr anchor="ctr">
                    <a:lnT w="19050" cap="flat" cmpd="sng" algn="ctr">
                      <a:solidFill>
                        <a:schemeClr val="bg1"/>
                      </a:solidFill>
                      <a:prstDash val="solid"/>
                      <a:round/>
                      <a:headEnd type="none" w="med" len="med"/>
                      <a:tailEnd type="none" w="med" len="med"/>
                    </a:lnT>
                  </a:tcPr>
                </a:tc>
              </a:tr>
              <a:tr h="713433">
                <a:tc>
                  <a:txBody>
                    <a:bodyPr/>
                    <a:lstStyle/>
                    <a:p>
                      <a:pPr marL="0" algn="ctr" defTabSz="536438" rtl="0" eaLnBrk="1" latinLnBrk="0" hangingPunct="1"/>
                      <a:r>
                        <a:rPr lang="en-ZA" sz="1600" kern="1200" dirty="0" smtClean="0">
                          <a:solidFill>
                            <a:schemeClr val="dk1"/>
                          </a:solidFill>
                          <a:latin typeface="+mj-lt"/>
                          <a:ea typeface="+mn-ea"/>
                          <a:cs typeface="+mn-cs"/>
                        </a:rPr>
                        <a:t>Number of SMEs and new</a:t>
                      </a:r>
                    </a:p>
                    <a:p>
                      <a:pPr marL="0" algn="ctr" defTabSz="536438" rtl="0" eaLnBrk="1" latinLnBrk="0" hangingPunct="1"/>
                      <a:r>
                        <a:rPr lang="en-ZA" sz="1600" kern="1200" dirty="0" smtClean="0">
                          <a:solidFill>
                            <a:schemeClr val="dk1"/>
                          </a:solidFill>
                          <a:latin typeface="+mj-lt"/>
                          <a:ea typeface="+mn-ea"/>
                          <a:cs typeface="+mn-cs"/>
                        </a:rPr>
                        <a:t>and existing entrepreneurs for which design, innovation and standardisation interventions are</a:t>
                      </a:r>
                    </a:p>
                    <a:p>
                      <a:pPr marL="0" algn="ctr" defTabSz="536438" rtl="0" eaLnBrk="1" latinLnBrk="0" hangingPunct="1"/>
                      <a:r>
                        <a:rPr lang="en-ZA" sz="1600" kern="1200" dirty="0" smtClean="0">
                          <a:solidFill>
                            <a:schemeClr val="dk1"/>
                          </a:solidFill>
                          <a:latin typeface="+mj-lt"/>
                          <a:ea typeface="+mn-ea"/>
                          <a:cs typeface="+mn-cs"/>
                        </a:rPr>
                        <a:t>implemented</a:t>
                      </a:r>
                    </a:p>
                  </a:txBody>
                  <a:tcPr anchor="ctr"/>
                </a:tc>
                <a:tc>
                  <a:txBody>
                    <a:bodyPr/>
                    <a:lstStyle/>
                    <a:p>
                      <a:pPr algn="ctr"/>
                      <a:endParaRPr lang="en-ZA" sz="1600" b="1" dirty="0">
                        <a:solidFill>
                          <a:schemeClr val="bg2"/>
                        </a:solidFill>
                        <a:latin typeface="+mn-lt"/>
                      </a:endParaRP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50</a:t>
                      </a: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120</a:t>
                      </a:r>
                    </a:p>
                  </a:txBody>
                  <a:tcPr anchor="ctr"/>
                </a:tc>
                <a:tc>
                  <a:txBody>
                    <a:bodyPr/>
                    <a:lstStyle/>
                    <a:p>
                      <a:pPr algn="ctr"/>
                      <a:r>
                        <a:rPr lang="en-ZA" sz="1600" dirty="0" smtClean="0">
                          <a:latin typeface="+mj-lt"/>
                        </a:rPr>
                        <a:t>Target exceeded</a:t>
                      </a:r>
                      <a:endParaRPr lang="en-ZA" sz="1600" b="1" dirty="0">
                        <a:solidFill>
                          <a:schemeClr val="bg2"/>
                        </a:solidFill>
                        <a:latin typeface="+mj-lt"/>
                      </a:endParaRPr>
                    </a:p>
                  </a:txBody>
                  <a:tcPr anchor="ctr"/>
                </a:tc>
              </a:tr>
            </a:tbl>
          </a:graphicData>
        </a:graphic>
      </p:graphicFrame>
      <p:pic>
        <p:nvPicPr>
          <p:cNvPr id="9" name="Picture 8"/>
          <p:cNvPicPr>
            <a:picLocks noChangeAspect="1"/>
          </p:cNvPicPr>
          <p:nvPr/>
        </p:nvPicPr>
        <p:blipFill>
          <a:blip r:embed="rId4"/>
          <a:stretch>
            <a:fillRect/>
          </a:stretch>
        </p:blipFill>
        <p:spPr>
          <a:xfrm>
            <a:off x="3297472" y="3337292"/>
            <a:ext cx="329213" cy="639174"/>
          </a:xfrm>
          <a:prstGeom prst="rect">
            <a:avLst/>
          </a:prstGeom>
        </p:spPr>
      </p:pic>
      <p:pic>
        <p:nvPicPr>
          <p:cNvPr id="12" name="Picture 11"/>
          <p:cNvPicPr>
            <a:picLocks noChangeAspect="1"/>
          </p:cNvPicPr>
          <p:nvPr/>
        </p:nvPicPr>
        <p:blipFill>
          <a:blip r:embed="rId4"/>
          <a:stretch>
            <a:fillRect/>
          </a:stretch>
        </p:blipFill>
        <p:spPr>
          <a:xfrm>
            <a:off x="3285265" y="2143566"/>
            <a:ext cx="329213" cy="639174"/>
          </a:xfrm>
          <a:prstGeom prst="rect">
            <a:avLst/>
          </a:prstGeom>
        </p:spPr>
      </p:pic>
    </p:spTree>
    <p:extLst>
      <p:ext uri="{BB962C8B-B14F-4D97-AF65-F5344CB8AC3E}">
        <p14:creationId xmlns:p14="http://schemas.microsoft.com/office/powerpoint/2010/main" xmlns="" val="1423600510"/>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7" name="Rounded Rectangle 6"/>
          <p:cNvSpPr/>
          <p:nvPr/>
        </p:nvSpPr>
        <p:spPr bwMode="auto">
          <a:xfrm>
            <a:off x="141310" y="135346"/>
            <a:ext cx="9534318"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GB" sz="2800" b="1" dirty="0" smtClean="0">
                <a:solidFill>
                  <a:prstClr val="white"/>
                </a:solidFill>
              </a:rPr>
              <a:t>PRODUCTIVITY</a:t>
            </a:r>
            <a:endParaRPr lang="en-GB" sz="2800" b="1" dirty="0">
              <a:solidFill>
                <a:prstClr val="white"/>
              </a:solidFill>
            </a:endParaRPr>
          </a:p>
        </p:txBody>
      </p:sp>
      <p:sp>
        <p:nvSpPr>
          <p:cNvPr id="10" name="Oval 9"/>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fld id="{FA5A77BA-1B1C-4C25-AD4A-D6E2D9389F19}" type="slidenum">
              <a:rPr lang="en-ZA" sz="1500" b="1" smtClean="0">
                <a:solidFill>
                  <a:prstClr val="white"/>
                </a:solidFill>
                <a:ea typeface="Arial Unicode MS" pitchFamily="34" charset="-128"/>
                <a:cs typeface="Arial Unicode MS" pitchFamily="34" charset="-128"/>
              </a:rPr>
              <a:pPr algn="ctr" defTabSz="454139">
                <a:buClr>
                  <a:srgbClr val="000000"/>
                </a:buClr>
                <a:buSzPct val="100000"/>
                <a:defRPr/>
              </a:pPr>
              <a:t>7</a:t>
            </a:fld>
            <a:endParaRPr lang="en-ZA" sz="1500" b="1" dirty="0">
              <a:solidFill>
                <a:prstClr val="white"/>
              </a:solidFill>
              <a:ea typeface="Arial Unicode MS" pitchFamily="34" charset="-128"/>
              <a:cs typeface="Arial Unicode MS" pitchFamily="34" charset="-128"/>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xmlns="" val="2541868951"/>
              </p:ext>
            </p:extLst>
          </p:nvPr>
        </p:nvGraphicFramePr>
        <p:xfrm>
          <a:off x="314454" y="1312781"/>
          <a:ext cx="9253598" cy="2432198"/>
        </p:xfrm>
        <a:graphic>
          <a:graphicData uri="http://schemas.openxmlformats.org/drawingml/2006/table">
            <a:tbl>
              <a:tblPr firstRow="1" bandRow="1">
                <a:tableStyleId>{F5AB1C69-6EDB-4FF4-983F-18BD219EF322}</a:tableStyleId>
              </a:tblPr>
              <a:tblGrid>
                <a:gridCol w="2591630"/>
                <a:gridCol w="1175937"/>
                <a:gridCol w="1060397"/>
                <a:gridCol w="1506910"/>
                <a:gridCol w="2918724"/>
              </a:tblGrid>
              <a:tr h="459717">
                <a:tc rowSpan="2">
                  <a:txBody>
                    <a:bodyPr/>
                    <a:lstStyle/>
                    <a:p>
                      <a:pPr algn="ctr"/>
                      <a:r>
                        <a:rPr lang="en-ZA" sz="2000" dirty="0" smtClean="0"/>
                        <a:t>INDICATOR</a:t>
                      </a:r>
                      <a:endParaRPr lang="en-ZA" sz="2000" b="1" dirty="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rowSpan="2">
                  <a:txBody>
                    <a:bodyPr/>
                    <a:lstStyle/>
                    <a:p>
                      <a:pPr algn="ctr"/>
                      <a:r>
                        <a:rPr lang="en-ZA" sz="2000" b="1" dirty="0" smtClean="0">
                          <a:solidFill>
                            <a:schemeClr val="bg2"/>
                          </a:solidFill>
                        </a:rPr>
                        <a:t>TREND</a:t>
                      </a:r>
                      <a:endParaRPr lang="en-ZA" sz="2000" b="1" dirty="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gridSpan="3">
                  <a:txBody>
                    <a:bodyPr/>
                    <a:lstStyle/>
                    <a:p>
                      <a:pPr algn="ctr"/>
                      <a:r>
                        <a:rPr lang="en-ZA" sz="2000" dirty="0" smtClean="0"/>
                        <a:t>2015/16</a:t>
                      </a:r>
                      <a:endParaRPr lang="en-ZA" sz="2000" b="1" dirty="0" smtClean="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hMerge="1">
                  <a:txBody>
                    <a:bodyPr/>
                    <a:lstStyle/>
                    <a:p>
                      <a:endParaRPr lang="en-ZA" dirty="0"/>
                    </a:p>
                  </a:txBody>
                  <a:tcPr/>
                </a:tc>
                <a:tc hMerge="1">
                  <a:txBody>
                    <a:bodyPr/>
                    <a:lstStyle/>
                    <a:p>
                      <a:endParaRPr lang="en-ZA" dirty="0"/>
                    </a:p>
                  </a:txBody>
                  <a:tcPr/>
                </a:tc>
              </a:tr>
              <a:tr h="430249">
                <a:tc vMerge="1">
                  <a:txBody>
                    <a:bodyPr/>
                    <a:lstStyle/>
                    <a:p>
                      <a:endParaRPr lang="en-ZA" dirty="0"/>
                    </a:p>
                  </a:txBody>
                  <a:tcPr/>
                </a:tc>
                <a:tc vMerge="1">
                  <a:txBody>
                    <a:bodyPr/>
                    <a:lstStyle/>
                    <a:p>
                      <a:endParaRPr lang="en-ZA"/>
                    </a:p>
                  </a:txBody>
                  <a:tcPr/>
                </a:tc>
                <a:tc>
                  <a:txBody>
                    <a:bodyPr/>
                    <a:lstStyle/>
                    <a:p>
                      <a:pPr algn="ctr"/>
                      <a:r>
                        <a:rPr lang="en-ZA" sz="1600" b="1" dirty="0" smtClean="0">
                          <a:solidFill>
                            <a:schemeClr val="bg1"/>
                          </a:solidFill>
                        </a:rPr>
                        <a:t>Target</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en-ZA" sz="1600" b="1" dirty="0" smtClean="0">
                          <a:solidFill>
                            <a:schemeClr val="bg1"/>
                          </a:solidFill>
                        </a:rPr>
                        <a:t>Actual</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en-ZA" sz="1600" b="1" dirty="0" smtClean="0">
                          <a:solidFill>
                            <a:schemeClr val="bg1"/>
                          </a:solidFill>
                        </a:rPr>
                        <a:t>Comment on variance</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r>
              <a:tr h="719272">
                <a:tc>
                  <a:txBody>
                    <a:bodyPr/>
                    <a:lstStyle/>
                    <a:p>
                      <a:pPr algn="ctr"/>
                      <a:r>
                        <a:rPr lang="en-ZA" sz="1600" b="0" i="0" u="none" strike="noStrike" kern="1200" baseline="0" dirty="0" smtClean="0">
                          <a:solidFill>
                            <a:schemeClr val="dk1"/>
                          </a:solidFill>
                          <a:latin typeface="+mn-lt"/>
                          <a:ea typeface="+mn-ea"/>
                          <a:cs typeface="+mn-cs"/>
                        </a:rPr>
                        <a:t>% of accreditation retained in Certification</a:t>
                      </a:r>
                    </a:p>
                  </a:txBody>
                  <a:tcPr anchor="ctr">
                    <a:lnT w="19050" cap="flat" cmpd="sng" algn="ctr">
                      <a:solidFill>
                        <a:schemeClr val="bg1"/>
                      </a:solidFill>
                      <a:prstDash val="solid"/>
                      <a:round/>
                      <a:headEnd type="none" w="med" len="med"/>
                      <a:tailEnd type="none" w="med" len="med"/>
                    </a:lnT>
                  </a:tcPr>
                </a:tc>
                <a:tc>
                  <a:txBody>
                    <a:bodyPr/>
                    <a:lstStyle/>
                    <a:p>
                      <a:pPr algn="ctr"/>
                      <a:endParaRPr lang="en-ZA" sz="1600" dirty="0" smtClean="0">
                        <a:latin typeface="+mj-lt"/>
                      </a:endParaRPr>
                    </a:p>
                    <a:p>
                      <a:pPr algn="ctr"/>
                      <a:endParaRPr lang="en-ZA" sz="1600" b="1" dirty="0" smtClean="0">
                        <a:solidFill>
                          <a:schemeClr val="bg2"/>
                        </a:solidFill>
                        <a:latin typeface="+mj-lt"/>
                      </a:endParaRP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baseline="0" dirty="0" smtClean="0">
                          <a:solidFill>
                            <a:srgbClr val="000000"/>
                          </a:solidFill>
                          <a:latin typeface="+mj-lt"/>
                        </a:rPr>
                        <a:t>100%</a:t>
                      </a: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baseline="0" dirty="0" smtClean="0">
                          <a:solidFill>
                            <a:srgbClr val="000000"/>
                          </a:solidFill>
                          <a:latin typeface="+mj-lt"/>
                        </a:rPr>
                        <a:t>100%</a:t>
                      </a: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kern="1200" baseline="0" dirty="0" smtClean="0">
                          <a:solidFill>
                            <a:schemeClr val="dk1"/>
                          </a:solidFill>
                          <a:latin typeface="+mj-lt"/>
                          <a:ea typeface="+mn-ea"/>
                          <a:cs typeface="+mn-cs"/>
                        </a:rPr>
                        <a:t>Target met</a:t>
                      </a:r>
                    </a:p>
                  </a:txBody>
                  <a:tcPr anchor="ctr">
                    <a:lnT w="19050" cap="flat" cmpd="sng" algn="ctr">
                      <a:solidFill>
                        <a:schemeClr val="bg1"/>
                      </a:solidFill>
                      <a:prstDash val="solid"/>
                      <a:round/>
                      <a:headEnd type="none" w="med" len="med"/>
                      <a:tailEnd type="none" w="med" len="med"/>
                    </a:lnT>
                  </a:tcPr>
                </a:tc>
              </a:tr>
              <a:tr h="713433">
                <a:tc>
                  <a:txBody>
                    <a:bodyPr/>
                    <a:lstStyle/>
                    <a:p>
                      <a:pPr algn="ctr"/>
                      <a:r>
                        <a:rPr lang="en-ZA" sz="1600" b="0" i="0" u="none" strike="noStrike" kern="1200" baseline="0" dirty="0" smtClean="0">
                          <a:solidFill>
                            <a:schemeClr val="dk1"/>
                          </a:solidFill>
                          <a:latin typeface="+mn-lt"/>
                          <a:ea typeface="+mn-ea"/>
                          <a:cs typeface="+mn-cs"/>
                        </a:rPr>
                        <a:t>% implementation of a technology solution in Certification</a:t>
                      </a:r>
                    </a:p>
                  </a:txBody>
                  <a:tcPr anchor="ctr"/>
                </a:tc>
                <a:tc>
                  <a:txBody>
                    <a:bodyPr/>
                    <a:lstStyle/>
                    <a:p>
                      <a:pPr algn="ctr"/>
                      <a:endParaRPr lang="en-ZA" sz="1600" b="1" dirty="0">
                        <a:solidFill>
                          <a:schemeClr val="bg2"/>
                        </a:solidFill>
                        <a:latin typeface="+mn-lt"/>
                      </a:endParaRP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20%</a:t>
                      </a: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30%</a:t>
                      </a:r>
                    </a:p>
                  </a:txBody>
                  <a:tcPr anchor="ctr"/>
                </a:tc>
                <a:tc>
                  <a:txBody>
                    <a:bodyPr/>
                    <a:lstStyle/>
                    <a:p>
                      <a:pPr algn="ctr"/>
                      <a:r>
                        <a:rPr lang="en-ZA" sz="1600" dirty="0" smtClean="0">
                          <a:latin typeface="+mj-lt"/>
                        </a:rPr>
                        <a:t>Target exceeded</a:t>
                      </a:r>
                      <a:endParaRPr lang="en-ZA" sz="1600" b="1" dirty="0">
                        <a:solidFill>
                          <a:schemeClr val="bg2"/>
                        </a:solidFill>
                        <a:latin typeface="+mj-lt"/>
                      </a:endParaRPr>
                    </a:p>
                  </a:txBody>
                  <a:tcPr anchor="ctr"/>
                </a:tc>
              </a:tr>
            </a:tbl>
          </a:graphicData>
        </a:graphic>
      </p:graphicFrame>
      <p:pic>
        <p:nvPicPr>
          <p:cNvPr id="13" name="Picture 12"/>
          <p:cNvPicPr>
            <a:picLocks noChangeAspect="1"/>
          </p:cNvPicPr>
          <p:nvPr/>
        </p:nvPicPr>
        <p:blipFill>
          <a:blip r:embed="rId4"/>
          <a:stretch>
            <a:fillRect/>
          </a:stretch>
        </p:blipFill>
        <p:spPr>
          <a:xfrm>
            <a:off x="3285265" y="2878425"/>
            <a:ext cx="329213" cy="639174"/>
          </a:xfrm>
          <a:prstGeom prst="rect">
            <a:avLst/>
          </a:prstGeom>
        </p:spPr>
      </p:pic>
      <p:pic>
        <p:nvPicPr>
          <p:cNvPr id="11" name="Picture 10"/>
          <p:cNvPicPr>
            <a:picLocks noChangeAspect="1"/>
          </p:cNvPicPr>
          <p:nvPr/>
        </p:nvPicPr>
        <p:blipFill>
          <a:blip r:embed="rId5"/>
          <a:stretch>
            <a:fillRect/>
          </a:stretch>
        </p:blipFill>
        <p:spPr>
          <a:xfrm>
            <a:off x="2937610" y="2383680"/>
            <a:ext cx="1048934" cy="420660"/>
          </a:xfrm>
          <a:prstGeom prst="rect">
            <a:avLst/>
          </a:prstGeom>
        </p:spPr>
      </p:pic>
    </p:spTree>
    <p:extLst>
      <p:ext uri="{BB962C8B-B14F-4D97-AF65-F5344CB8AC3E}">
        <p14:creationId xmlns:p14="http://schemas.microsoft.com/office/powerpoint/2010/main" xmlns="" val="2781301627"/>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7" name="Rounded Rectangle 6"/>
          <p:cNvSpPr/>
          <p:nvPr/>
        </p:nvSpPr>
        <p:spPr bwMode="auto">
          <a:xfrm>
            <a:off x="141310" y="135346"/>
            <a:ext cx="9534318"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GB" sz="2800" b="1" dirty="0" smtClean="0">
                <a:solidFill>
                  <a:prstClr val="white"/>
                </a:solidFill>
              </a:rPr>
              <a:t>COMPETENT &amp; EMPOWERED EMPLOYEES</a:t>
            </a:r>
            <a:endParaRPr lang="en-GB" sz="2800" b="1" dirty="0">
              <a:solidFill>
                <a:prstClr val="white"/>
              </a:solidFill>
            </a:endParaRPr>
          </a:p>
        </p:txBody>
      </p:sp>
      <p:sp>
        <p:nvSpPr>
          <p:cNvPr id="10" name="Oval 9"/>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fld id="{FA5A77BA-1B1C-4C25-AD4A-D6E2D9389F19}" type="slidenum">
              <a:rPr lang="en-ZA" sz="1500" b="1" smtClean="0">
                <a:solidFill>
                  <a:prstClr val="white"/>
                </a:solidFill>
                <a:ea typeface="Arial Unicode MS" pitchFamily="34" charset="-128"/>
                <a:cs typeface="Arial Unicode MS" pitchFamily="34" charset="-128"/>
              </a:rPr>
              <a:pPr algn="ctr" defTabSz="454139">
                <a:buClr>
                  <a:srgbClr val="000000"/>
                </a:buClr>
                <a:buSzPct val="100000"/>
                <a:defRPr/>
              </a:pPr>
              <a:t>8</a:t>
            </a:fld>
            <a:endParaRPr lang="en-ZA" sz="1500" b="1" dirty="0">
              <a:solidFill>
                <a:prstClr val="white"/>
              </a:solidFill>
              <a:ea typeface="Arial Unicode MS" pitchFamily="34" charset="-128"/>
              <a:cs typeface="Arial Unicode MS" pitchFamily="34" charset="-128"/>
            </a:endParaRPr>
          </a:p>
        </p:txBody>
      </p:sp>
      <p:graphicFrame>
        <p:nvGraphicFramePr>
          <p:cNvPr id="9" name="Content Placeholder 3"/>
          <p:cNvGraphicFramePr>
            <a:graphicFrameLocks noGrp="1"/>
          </p:cNvGraphicFramePr>
          <p:nvPr>
            <p:ph idx="1"/>
            <p:extLst>
              <p:ext uri="{D42A27DB-BD31-4B8C-83A1-F6EECF244321}">
                <p14:modId xmlns:p14="http://schemas.microsoft.com/office/powerpoint/2010/main" xmlns="" val="2345419280"/>
              </p:ext>
            </p:extLst>
          </p:nvPr>
        </p:nvGraphicFramePr>
        <p:xfrm>
          <a:off x="422030" y="1324881"/>
          <a:ext cx="8991595" cy="4230518"/>
        </p:xfrm>
        <a:graphic>
          <a:graphicData uri="http://schemas.openxmlformats.org/drawingml/2006/table">
            <a:tbl>
              <a:tblPr firstRow="1" bandRow="1">
                <a:tableStyleId>{F5AB1C69-6EDB-4FF4-983F-18BD219EF322}</a:tableStyleId>
              </a:tblPr>
              <a:tblGrid>
                <a:gridCol w="2518252"/>
                <a:gridCol w="1142642"/>
                <a:gridCol w="1030373"/>
                <a:gridCol w="1464244"/>
                <a:gridCol w="2836084"/>
              </a:tblGrid>
              <a:tr h="459717">
                <a:tc rowSpan="2">
                  <a:txBody>
                    <a:bodyPr/>
                    <a:lstStyle/>
                    <a:p>
                      <a:pPr algn="ctr"/>
                      <a:r>
                        <a:rPr lang="en-ZA" sz="2000" dirty="0" smtClean="0"/>
                        <a:t>INDICATOR</a:t>
                      </a:r>
                      <a:endParaRPr lang="en-ZA" sz="2000" b="1" dirty="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rowSpan="2">
                  <a:txBody>
                    <a:bodyPr/>
                    <a:lstStyle/>
                    <a:p>
                      <a:pPr algn="ctr"/>
                      <a:r>
                        <a:rPr lang="en-ZA" sz="2000" b="1" dirty="0" smtClean="0">
                          <a:solidFill>
                            <a:schemeClr val="bg2"/>
                          </a:solidFill>
                        </a:rPr>
                        <a:t>TREND</a:t>
                      </a:r>
                      <a:endParaRPr lang="en-ZA" sz="2000" b="1" dirty="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gridSpan="3">
                  <a:txBody>
                    <a:bodyPr/>
                    <a:lstStyle/>
                    <a:p>
                      <a:pPr algn="ctr"/>
                      <a:r>
                        <a:rPr lang="en-ZA" sz="2000" dirty="0" smtClean="0"/>
                        <a:t>2015/16</a:t>
                      </a:r>
                      <a:endParaRPr lang="en-ZA" sz="2000" b="1" dirty="0" smtClean="0">
                        <a:solidFill>
                          <a:schemeClr val="bg2"/>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hMerge="1">
                  <a:txBody>
                    <a:bodyPr/>
                    <a:lstStyle/>
                    <a:p>
                      <a:endParaRPr lang="en-ZA" dirty="0"/>
                    </a:p>
                  </a:txBody>
                  <a:tcPr/>
                </a:tc>
                <a:tc hMerge="1">
                  <a:txBody>
                    <a:bodyPr/>
                    <a:lstStyle/>
                    <a:p>
                      <a:endParaRPr lang="en-ZA" dirty="0"/>
                    </a:p>
                  </a:txBody>
                  <a:tcPr/>
                </a:tc>
              </a:tr>
              <a:tr h="430249">
                <a:tc vMerge="1">
                  <a:txBody>
                    <a:bodyPr/>
                    <a:lstStyle/>
                    <a:p>
                      <a:endParaRPr lang="en-ZA" dirty="0"/>
                    </a:p>
                  </a:txBody>
                  <a:tcPr/>
                </a:tc>
                <a:tc vMerge="1">
                  <a:txBody>
                    <a:bodyPr/>
                    <a:lstStyle/>
                    <a:p>
                      <a:endParaRPr lang="en-ZA"/>
                    </a:p>
                  </a:txBody>
                  <a:tcPr/>
                </a:tc>
                <a:tc>
                  <a:txBody>
                    <a:bodyPr/>
                    <a:lstStyle/>
                    <a:p>
                      <a:pPr algn="ctr"/>
                      <a:r>
                        <a:rPr lang="en-ZA" sz="1600" b="1" dirty="0" smtClean="0">
                          <a:solidFill>
                            <a:schemeClr val="bg1"/>
                          </a:solidFill>
                        </a:rPr>
                        <a:t>Target</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en-ZA" sz="1600" b="1" dirty="0" smtClean="0">
                          <a:solidFill>
                            <a:schemeClr val="bg1"/>
                          </a:solidFill>
                        </a:rPr>
                        <a:t>Actual</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c>
                  <a:txBody>
                    <a:bodyPr/>
                    <a:lstStyle/>
                    <a:p>
                      <a:pPr algn="ctr"/>
                      <a:r>
                        <a:rPr lang="en-ZA" sz="1600" b="1" dirty="0" smtClean="0">
                          <a:solidFill>
                            <a:schemeClr val="bg1"/>
                          </a:solidFill>
                        </a:rPr>
                        <a:t>Comment on variance</a:t>
                      </a:r>
                      <a:endParaRPr lang="en-ZA" sz="16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00000"/>
                    </a:solidFill>
                  </a:tcPr>
                </a:tc>
              </a:tr>
              <a:tr h="719272">
                <a:tc>
                  <a:txBody>
                    <a:bodyPr/>
                    <a:lstStyle/>
                    <a:p>
                      <a:pPr algn="ctr"/>
                      <a:r>
                        <a:rPr lang="en-ZA" sz="1600" b="0" i="0" u="none" strike="noStrike" kern="1200" baseline="0" dirty="0" smtClean="0">
                          <a:solidFill>
                            <a:schemeClr val="dk1"/>
                          </a:solidFill>
                          <a:latin typeface="+mn-lt"/>
                          <a:ea typeface="+mn-ea"/>
                          <a:cs typeface="+mn-cs"/>
                        </a:rPr>
                        <a:t>% implementation of the Knowledge Hub programme</a:t>
                      </a:r>
                    </a:p>
                  </a:txBody>
                  <a:tcPr anchor="ctr">
                    <a:lnT w="19050" cap="flat" cmpd="sng" algn="ctr">
                      <a:solidFill>
                        <a:schemeClr val="bg1"/>
                      </a:solidFill>
                      <a:prstDash val="solid"/>
                      <a:round/>
                      <a:headEnd type="none" w="med" len="med"/>
                      <a:tailEnd type="none" w="med" len="med"/>
                    </a:lnT>
                  </a:tcPr>
                </a:tc>
                <a:tc>
                  <a:txBody>
                    <a:bodyPr/>
                    <a:lstStyle/>
                    <a:p>
                      <a:pPr algn="ctr"/>
                      <a:endParaRPr lang="en-ZA" sz="1600" dirty="0" smtClean="0">
                        <a:latin typeface="+mj-lt"/>
                      </a:endParaRPr>
                    </a:p>
                    <a:p>
                      <a:pPr algn="ctr"/>
                      <a:endParaRPr lang="en-ZA" sz="1600" b="1" dirty="0" smtClean="0">
                        <a:solidFill>
                          <a:schemeClr val="bg2"/>
                        </a:solidFill>
                        <a:latin typeface="+mj-lt"/>
                      </a:endParaRP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baseline="0" dirty="0" smtClean="0">
                          <a:solidFill>
                            <a:srgbClr val="000000"/>
                          </a:solidFill>
                          <a:latin typeface="+mj-lt"/>
                        </a:rPr>
                        <a:t>25%</a:t>
                      </a: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baseline="0" dirty="0" smtClean="0">
                          <a:solidFill>
                            <a:srgbClr val="000000"/>
                          </a:solidFill>
                          <a:latin typeface="+mj-lt"/>
                        </a:rPr>
                        <a:t>30%</a:t>
                      </a:r>
                    </a:p>
                  </a:txBody>
                  <a:tcPr anchor="ctr">
                    <a:lnT w="19050" cap="flat" cmpd="sng" algn="ctr">
                      <a:solidFill>
                        <a:schemeClr val="bg1"/>
                      </a:solidFill>
                      <a:prstDash val="solid"/>
                      <a:round/>
                      <a:headEnd type="none" w="med" len="med"/>
                      <a:tailEnd type="none" w="med" len="med"/>
                    </a:lnT>
                  </a:tcPr>
                </a:tc>
                <a:tc>
                  <a:txBody>
                    <a:bodyPr/>
                    <a:lstStyle/>
                    <a:p>
                      <a:pPr algn="ctr"/>
                      <a:r>
                        <a:rPr lang="en-ZA" sz="1600" b="0" i="0" u="none" strike="noStrike" kern="1200" baseline="0" dirty="0" smtClean="0">
                          <a:solidFill>
                            <a:schemeClr val="dk1"/>
                          </a:solidFill>
                          <a:latin typeface="+mj-lt"/>
                          <a:ea typeface="+mn-ea"/>
                          <a:cs typeface="+mn-cs"/>
                        </a:rPr>
                        <a:t>Target exceeded</a:t>
                      </a:r>
                    </a:p>
                  </a:txBody>
                  <a:tcPr anchor="ctr">
                    <a:lnT w="19050" cap="flat" cmpd="sng" algn="ctr">
                      <a:solidFill>
                        <a:schemeClr val="bg1"/>
                      </a:solidFill>
                      <a:prstDash val="solid"/>
                      <a:round/>
                      <a:headEnd type="none" w="med" len="med"/>
                      <a:tailEnd type="none" w="med" len="med"/>
                    </a:lnT>
                  </a:tcPr>
                </a:tc>
              </a:tr>
              <a:tr h="713433">
                <a:tc>
                  <a:txBody>
                    <a:bodyPr/>
                    <a:lstStyle/>
                    <a:p>
                      <a:pPr algn="ctr"/>
                      <a:r>
                        <a:rPr lang="en-ZA" sz="1600" b="0" i="0" u="none" strike="noStrike" kern="1200" baseline="0" dirty="0" smtClean="0">
                          <a:solidFill>
                            <a:schemeClr val="dk1"/>
                          </a:solidFill>
                          <a:latin typeface="+mn-lt"/>
                          <a:ea typeface="+mn-ea"/>
                          <a:cs typeface="+mn-cs"/>
                        </a:rPr>
                        <a:t>% implementation of the Academic Engagement Plan (AEP)</a:t>
                      </a:r>
                    </a:p>
                  </a:txBody>
                  <a:tcPr anchor="ctr"/>
                </a:tc>
                <a:tc>
                  <a:txBody>
                    <a:bodyPr/>
                    <a:lstStyle/>
                    <a:p>
                      <a:pPr algn="ctr"/>
                      <a:endParaRPr lang="en-ZA" sz="1600" b="1" dirty="0">
                        <a:solidFill>
                          <a:schemeClr val="bg2"/>
                        </a:solidFill>
                        <a:latin typeface="+mn-lt"/>
                      </a:endParaRP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40%</a:t>
                      </a: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46%</a:t>
                      </a:r>
                    </a:p>
                  </a:txBody>
                  <a:tcPr anchor="ctr"/>
                </a:tc>
                <a:tc>
                  <a:txBody>
                    <a:bodyPr/>
                    <a:lstStyle/>
                    <a:p>
                      <a:pPr algn="ctr"/>
                      <a:r>
                        <a:rPr lang="en-ZA" sz="1600" dirty="0" smtClean="0">
                          <a:latin typeface="+mj-lt"/>
                        </a:rPr>
                        <a:t>Target exceeded</a:t>
                      </a:r>
                      <a:endParaRPr lang="en-ZA" sz="1600" b="1" dirty="0">
                        <a:solidFill>
                          <a:schemeClr val="bg2"/>
                        </a:solidFill>
                        <a:latin typeface="+mj-lt"/>
                      </a:endParaRPr>
                    </a:p>
                  </a:txBody>
                  <a:tcPr anchor="ctr"/>
                </a:tc>
              </a:tr>
              <a:tr h="713433">
                <a:tc>
                  <a:txBody>
                    <a:bodyPr/>
                    <a:lstStyle/>
                    <a:p>
                      <a:pPr algn="ctr"/>
                      <a:r>
                        <a:rPr lang="en-ZA" sz="1600" b="0" i="0" u="none" strike="noStrike" kern="1200" baseline="0" dirty="0" smtClean="0">
                          <a:solidFill>
                            <a:schemeClr val="dk1"/>
                          </a:solidFill>
                          <a:latin typeface="+mn-lt"/>
                          <a:ea typeface="+mn-ea"/>
                          <a:cs typeface="+mn-cs"/>
                        </a:rPr>
                        <a:t>Progress against the implementation</a:t>
                      </a:r>
                    </a:p>
                    <a:p>
                      <a:pPr algn="ctr"/>
                      <a:r>
                        <a:rPr lang="en-ZA" sz="1600" b="0" i="0" u="none" strike="noStrike" kern="1200" baseline="0" dirty="0" smtClean="0">
                          <a:solidFill>
                            <a:schemeClr val="dk1"/>
                          </a:solidFill>
                          <a:latin typeface="+mn-lt"/>
                          <a:ea typeface="+mn-ea"/>
                          <a:cs typeface="+mn-cs"/>
                        </a:rPr>
                        <a:t>of culture programme for customer centricity</a:t>
                      </a:r>
                    </a:p>
                  </a:txBody>
                  <a:tcPr anchor="ctr"/>
                </a:tc>
                <a:tc>
                  <a:txBody>
                    <a:bodyPr/>
                    <a:lstStyle/>
                    <a:p>
                      <a:pPr algn="ctr"/>
                      <a:endParaRPr lang="en-ZA" sz="1600" b="1" dirty="0">
                        <a:solidFill>
                          <a:schemeClr val="bg2"/>
                        </a:solidFill>
                        <a:latin typeface="+mn-lt"/>
                      </a:endParaRP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100%</a:t>
                      </a:r>
                    </a:p>
                  </a:txBody>
                  <a:tcPr anchor="ctr"/>
                </a:tc>
                <a:tc>
                  <a:txBody>
                    <a:bodyPr/>
                    <a:lstStyle/>
                    <a:p>
                      <a:pPr marL="0" algn="ctr" defTabSz="536438" rtl="0" eaLnBrk="1" latinLnBrk="0" hangingPunct="1"/>
                      <a:r>
                        <a:rPr lang="en-ZA" sz="1600" b="0" i="0" u="none" strike="noStrike" kern="1200" baseline="0" dirty="0" smtClean="0">
                          <a:solidFill>
                            <a:srgbClr val="000000"/>
                          </a:solidFill>
                          <a:latin typeface="+mj-lt"/>
                          <a:ea typeface="+mn-ea"/>
                          <a:cs typeface="+mn-cs"/>
                        </a:rPr>
                        <a:t>0%</a:t>
                      </a:r>
                    </a:p>
                  </a:txBody>
                  <a:tcPr anchor="ctr"/>
                </a:tc>
                <a:tc>
                  <a:txBody>
                    <a:bodyPr/>
                    <a:lstStyle/>
                    <a:p>
                      <a:pPr algn="ctr"/>
                      <a:r>
                        <a:rPr lang="en-ZA" sz="1600" b="0" dirty="0" smtClean="0">
                          <a:solidFill>
                            <a:schemeClr val="tx1"/>
                          </a:solidFill>
                          <a:latin typeface="+mj-lt"/>
                        </a:rPr>
                        <a:t>Target not met</a:t>
                      </a:r>
                    </a:p>
                    <a:p>
                      <a:pPr algn="ctr"/>
                      <a:r>
                        <a:rPr lang="en-ZA" sz="1600" b="0" dirty="0" smtClean="0">
                          <a:solidFill>
                            <a:schemeClr val="tx1"/>
                          </a:solidFill>
                          <a:latin typeface="+mj-lt"/>
                        </a:rPr>
                        <a:t>The</a:t>
                      </a:r>
                      <a:r>
                        <a:rPr lang="en-ZA" sz="1600" b="0" baseline="0" dirty="0" smtClean="0">
                          <a:solidFill>
                            <a:schemeClr val="tx1"/>
                          </a:solidFill>
                          <a:latin typeface="+mj-lt"/>
                        </a:rPr>
                        <a:t> organisation underwent substantial changes  in terms of culture, however, activities were not integrated and collectively managed as was planned. </a:t>
                      </a:r>
                      <a:endParaRPr lang="en-ZA" sz="1600" b="0" dirty="0">
                        <a:solidFill>
                          <a:schemeClr val="tx1"/>
                        </a:solidFill>
                        <a:latin typeface="+mj-lt"/>
                      </a:endParaRPr>
                    </a:p>
                  </a:txBody>
                  <a:tcPr anchor="ctr"/>
                </a:tc>
              </a:tr>
            </a:tbl>
          </a:graphicData>
        </a:graphic>
      </p:graphicFrame>
      <p:pic>
        <p:nvPicPr>
          <p:cNvPr id="12" name="Picture 11"/>
          <p:cNvPicPr>
            <a:picLocks noChangeAspect="1"/>
          </p:cNvPicPr>
          <p:nvPr/>
        </p:nvPicPr>
        <p:blipFill>
          <a:blip r:embed="rId4"/>
          <a:stretch>
            <a:fillRect/>
          </a:stretch>
        </p:blipFill>
        <p:spPr>
          <a:xfrm>
            <a:off x="3297472" y="2151940"/>
            <a:ext cx="329213" cy="639174"/>
          </a:xfrm>
          <a:prstGeom prst="rect">
            <a:avLst/>
          </a:prstGeom>
        </p:spPr>
      </p:pic>
      <p:pic>
        <p:nvPicPr>
          <p:cNvPr id="13" name="Picture 12"/>
          <p:cNvPicPr>
            <a:picLocks noChangeAspect="1"/>
          </p:cNvPicPr>
          <p:nvPr/>
        </p:nvPicPr>
        <p:blipFill>
          <a:blip r:embed="rId4"/>
          <a:stretch>
            <a:fillRect/>
          </a:stretch>
        </p:blipFill>
        <p:spPr>
          <a:xfrm>
            <a:off x="3285265" y="2874483"/>
            <a:ext cx="329213" cy="639174"/>
          </a:xfrm>
          <a:prstGeom prst="rect">
            <a:avLst/>
          </a:prstGeom>
        </p:spPr>
      </p:pic>
      <p:pic>
        <p:nvPicPr>
          <p:cNvPr id="14" name="Picture 13"/>
          <p:cNvPicPr>
            <a:picLocks noChangeAspect="1"/>
          </p:cNvPicPr>
          <p:nvPr/>
        </p:nvPicPr>
        <p:blipFill>
          <a:blip r:embed="rId5"/>
          <a:stretch>
            <a:fillRect/>
          </a:stretch>
        </p:blipFill>
        <p:spPr>
          <a:xfrm>
            <a:off x="3257844" y="4258767"/>
            <a:ext cx="408467" cy="707197"/>
          </a:xfrm>
          <a:prstGeom prst="rect">
            <a:avLst/>
          </a:prstGeom>
        </p:spPr>
      </p:pic>
    </p:spTree>
    <p:extLst>
      <p:ext uri="{BB962C8B-B14F-4D97-AF65-F5344CB8AC3E}">
        <p14:creationId xmlns:p14="http://schemas.microsoft.com/office/powerpoint/2010/main" xmlns="" val="291756323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ppt_x"/>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ppt_x"/>
                                          </p:val>
                                        </p:tav>
                                        <p:tav tm="100000">
                                          <p:val>
                                            <p:strVal val="#ppt_x"/>
                                          </p:val>
                                        </p:tav>
                                      </p:tavLst>
                                    </p:anim>
                                    <p:anim calcmode="lin" valueType="num">
                                      <p:cBhvr additive="base">
                                        <p:cTn id="16"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txBox="1">
            <a:spLocks/>
          </p:cNvSpPr>
          <p:nvPr/>
        </p:nvSpPr>
        <p:spPr>
          <a:xfrm>
            <a:off x="141310" y="824514"/>
            <a:ext cx="9514417" cy="5318709"/>
          </a:xfrm>
          <a:prstGeom prst="rect">
            <a:avLst/>
          </a:prstGeom>
        </p:spPr>
        <p:style>
          <a:lnRef idx="2">
            <a:schemeClr val="accent2"/>
          </a:lnRef>
          <a:fillRef idx="1">
            <a:schemeClr val="lt1"/>
          </a:fillRef>
          <a:effectRef idx="0">
            <a:schemeClr val="accent2"/>
          </a:effectRef>
          <a:fontRef idx="minor">
            <a:schemeClr val="dk1"/>
          </a:fontRef>
        </p:style>
        <p:txBody>
          <a:bodyPr vert="horz" lIns="107288" tIns="53644" rIns="107288" bIns="53644" rtlCol="0">
            <a:normAutofit/>
          </a:bodyPr>
          <a:lstStyle>
            <a:lvl1pPr marL="402329" indent="-402329" algn="l" defTabSz="536438" rtl="0" eaLnBrk="1" latinLnBrk="0" hangingPunct="1">
              <a:spcBef>
                <a:spcPct val="20000"/>
              </a:spcBef>
              <a:buFont typeface="Arial"/>
              <a:buChar char="•"/>
              <a:defRPr sz="3700" kern="1200">
                <a:solidFill>
                  <a:schemeClr val="dk1"/>
                </a:solidFill>
                <a:latin typeface="+mn-lt"/>
                <a:ea typeface="+mn-ea"/>
                <a:cs typeface="+mn-cs"/>
              </a:defRPr>
            </a:lvl1pPr>
            <a:lvl2pPr marL="871712" indent="-335274" algn="l" defTabSz="536438" rtl="0" eaLnBrk="1" latinLnBrk="0" hangingPunct="1">
              <a:spcBef>
                <a:spcPct val="20000"/>
              </a:spcBef>
              <a:buFont typeface="Arial"/>
              <a:buChar char="–"/>
              <a:defRPr sz="3300" kern="1200">
                <a:solidFill>
                  <a:schemeClr val="dk1"/>
                </a:solidFill>
                <a:latin typeface="+mn-lt"/>
                <a:ea typeface="+mn-ea"/>
                <a:cs typeface="+mn-cs"/>
              </a:defRPr>
            </a:lvl2pPr>
            <a:lvl3pPr marL="1341096" indent="-268219" algn="l" defTabSz="536438" rtl="0" eaLnBrk="1" latinLnBrk="0" hangingPunct="1">
              <a:spcBef>
                <a:spcPct val="20000"/>
              </a:spcBef>
              <a:buFont typeface="Arial"/>
              <a:buChar char="•"/>
              <a:defRPr sz="2700" kern="1200">
                <a:solidFill>
                  <a:schemeClr val="dk1"/>
                </a:solidFill>
                <a:latin typeface="+mn-lt"/>
                <a:ea typeface="+mn-ea"/>
                <a:cs typeface="+mn-cs"/>
              </a:defRPr>
            </a:lvl3pPr>
            <a:lvl4pPr marL="1877534" indent="-268219" algn="l" defTabSz="536438" rtl="0" eaLnBrk="1" latinLnBrk="0" hangingPunct="1">
              <a:spcBef>
                <a:spcPct val="20000"/>
              </a:spcBef>
              <a:buFont typeface="Arial"/>
              <a:buChar char="–"/>
              <a:defRPr sz="2400" kern="1200">
                <a:solidFill>
                  <a:schemeClr val="dk1"/>
                </a:solidFill>
                <a:latin typeface="+mn-lt"/>
                <a:ea typeface="+mn-ea"/>
                <a:cs typeface="+mn-cs"/>
              </a:defRPr>
            </a:lvl4pPr>
            <a:lvl5pPr marL="2413972" indent="-268219" algn="l" defTabSz="536438" rtl="0" eaLnBrk="1" latinLnBrk="0" hangingPunct="1">
              <a:spcBef>
                <a:spcPct val="20000"/>
              </a:spcBef>
              <a:buFont typeface="Arial"/>
              <a:buChar char="»"/>
              <a:defRPr sz="2400" kern="1200">
                <a:solidFill>
                  <a:schemeClr val="dk1"/>
                </a:solidFill>
                <a:latin typeface="+mn-lt"/>
                <a:ea typeface="+mn-ea"/>
                <a:cs typeface="+mn-cs"/>
              </a:defRPr>
            </a:lvl5pPr>
            <a:lvl6pPr marL="2950410" indent="-268219" algn="l" defTabSz="536438" rtl="0" eaLnBrk="1" latinLnBrk="0" hangingPunct="1">
              <a:spcBef>
                <a:spcPct val="20000"/>
              </a:spcBef>
              <a:buFont typeface="Arial"/>
              <a:buChar char="•"/>
              <a:defRPr sz="2400" kern="1200">
                <a:solidFill>
                  <a:schemeClr val="dk1"/>
                </a:solidFill>
                <a:latin typeface="+mn-lt"/>
                <a:ea typeface="+mn-ea"/>
                <a:cs typeface="+mn-cs"/>
              </a:defRPr>
            </a:lvl6pPr>
            <a:lvl7pPr marL="3486849" indent="-268219" algn="l" defTabSz="536438" rtl="0" eaLnBrk="1" latinLnBrk="0" hangingPunct="1">
              <a:spcBef>
                <a:spcPct val="20000"/>
              </a:spcBef>
              <a:buFont typeface="Arial"/>
              <a:buChar char="•"/>
              <a:defRPr sz="2400" kern="1200">
                <a:solidFill>
                  <a:schemeClr val="dk1"/>
                </a:solidFill>
                <a:latin typeface="+mn-lt"/>
                <a:ea typeface="+mn-ea"/>
                <a:cs typeface="+mn-cs"/>
              </a:defRPr>
            </a:lvl7pPr>
            <a:lvl8pPr marL="4023287" indent="-268219" algn="l" defTabSz="536438" rtl="0" eaLnBrk="1" latinLnBrk="0" hangingPunct="1">
              <a:spcBef>
                <a:spcPct val="20000"/>
              </a:spcBef>
              <a:buFont typeface="Arial"/>
              <a:buChar char="•"/>
              <a:defRPr sz="2400" kern="1200">
                <a:solidFill>
                  <a:schemeClr val="dk1"/>
                </a:solidFill>
                <a:latin typeface="+mn-lt"/>
                <a:ea typeface="+mn-ea"/>
                <a:cs typeface="+mn-cs"/>
              </a:defRPr>
            </a:lvl8pPr>
            <a:lvl9pPr marL="4559725" indent="-268219" algn="l" defTabSz="536438" rtl="0" eaLnBrk="1" latinLnBrk="0" hangingPunct="1">
              <a:spcBef>
                <a:spcPct val="20000"/>
              </a:spcBef>
              <a:buFont typeface="Arial"/>
              <a:buChar char="•"/>
              <a:defRPr sz="2400" kern="1200">
                <a:solidFill>
                  <a:schemeClr val="dk1"/>
                </a:solidFill>
                <a:latin typeface="+mn-lt"/>
                <a:ea typeface="+mn-ea"/>
                <a:cs typeface="+mn-cs"/>
              </a:defRPr>
            </a:lvl9pPr>
          </a:lstStyle>
          <a:p>
            <a:pPr marL="342900" indent="-342900">
              <a:buFont typeface="Arial" panose="020B0604020202020204" pitchFamily="34" charset="0"/>
              <a:buChar char="•"/>
            </a:pPr>
            <a:endParaRPr lang="en-ZA" sz="2400" dirty="0"/>
          </a:p>
          <a:p>
            <a:pPr marL="0" indent="0">
              <a:buNone/>
            </a:pPr>
            <a:endParaRPr lang="en-US" sz="2400" dirty="0" smtClean="0"/>
          </a:p>
        </p:txBody>
      </p:sp>
      <p:pic>
        <p:nvPicPr>
          <p:cNvPr id="2" name="Picture 1"/>
          <p:cNvPicPr>
            <a:picLocks noChangeAspect="1"/>
          </p:cNvPicPr>
          <p:nvPr/>
        </p:nvPicPr>
        <p:blipFill>
          <a:blip r:embed="rId3"/>
          <a:stretch>
            <a:fillRect/>
          </a:stretch>
        </p:blipFill>
        <p:spPr>
          <a:xfrm>
            <a:off x="0" y="0"/>
            <a:ext cx="9903403" cy="6869771"/>
          </a:xfrm>
          <a:prstGeom prst="rect">
            <a:avLst/>
          </a:prstGeom>
        </p:spPr>
      </p:pic>
      <p:sp>
        <p:nvSpPr>
          <p:cNvPr id="9" name="Rounded Rectangle 8"/>
          <p:cNvSpPr/>
          <p:nvPr/>
        </p:nvSpPr>
        <p:spPr>
          <a:xfrm>
            <a:off x="361509" y="2598044"/>
            <a:ext cx="9346047" cy="559293"/>
          </a:xfrm>
          <a:prstGeom prst="roundRect">
            <a:avLst>
              <a:gd name="adj" fmla="val 66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b="1" dirty="0" smtClean="0">
                <a:solidFill>
                  <a:schemeClr val="tx1"/>
                </a:solidFill>
              </a:rPr>
              <a:t>CERTIFICATION</a:t>
            </a:r>
            <a:endParaRPr lang="en-ZA" sz="1400" b="1" dirty="0">
              <a:solidFill>
                <a:schemeClr val="tx1"/>
              </a:solidFill>
            </a:endParaRPr>
          </a:p>
        </p:txBody>
      </p:sp>
      <p:sp>
        <p:nvSpPr>
          <p:cNvPr id="12" name="Rounded Rectangle 11"/>
          <p:cNvSpPr/>
          <p:nvPr/>
        </p:nvSpPr>
        <p:spPr>
          <a:xfrm>
            <a:off x="361508" y="1998168"/>
            <a:ext cx="9346047" cy="559293"/>
          </a:xfrm>
          <a:prstGeom prst="roundRect">
            <a:avLst>
              <a:gd name="adj" fmla="val 66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b="1" dirty="0" smtClean="0">
                <a:solidFill>
                  <a:schemeClr val="tx1"/>
                </a:solidFill>
              </a:rPr>
              <a:t>TRAINING</a:t>
            </a:r>
            <a:endParaRPr lang="en-ZA" sz="1400" b="1" dirty="0">
              <a:solidFill>
                <a:schemeClr val="tx1"/>
              </a:solidFill>
            </a:endParaRPr>
          </a:p>
        </p:txBody>
      </p:sp>
      <p:sp>
        <p:nvSpPr>
          <p:cNvPr id="13" name="Rounded Rectangle 12"/>
          <p:cNvSpPr/>
          <p:nvPr/>
        </p:nvSpPr>
        <p:spPr>
          <a:xfrm>
            <a:off x="361508" y="1372375"/>
            <a:ext cx="9346047" cy="559293"/>
          </a:xfrm>
          <a:prstGeom prst="roundRect">
            <a:avLst>
              <a:gd name="adj" fmla="val 66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b="1" dirty="0" smtClean="0">
                <a:solidFill>
                  <a:schemeClr val="tx1"/>
                </a:solidFill>
              </a:rPr>
              <a:t>TESTING</a:t>
            </a:r>
            <a:endParaRPr lang="en-ZA" sz="1400" b="1" dirty="0">
              <a:solidFill>
                <a:schemeClr val="tx1"/>
              </a:solidFill>
            </a:endParaRPr>
          </a:p>
        </p:txBody>
      </p:sp>
      <p:sp>
        <p:nvSpPr>
          <p:cNvPr id="14" name="Rounded Rectangle 13"/>
          <p:cNvSpPr/>
          <p:nvPr/>
        </p:nvSpPr>
        <p:spPr>
          <a:xfrm>
            <a:off x="361507" y="772499"/>
            <a:ext cx="9346047" cy="559293"/>
          </a:xfrm>
          <a:prstGeom prst="roundRect">
            <a:avLst>
              <a:gd name="adj" fmla="val 6667"/>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b="1" dirty="0" smtClean="0">
                <a:solidFill>
                  <a:schemeClr val="tx1"/>
                </a:solidFill>
              </a:rPr>
              <a:t>STANDARDS</a:t>
            </a:r>
            <a:endParaRPr lang="en-ZA" sz="1400" b="1" dirty="0">
              <a:solidFill>
                <a:schemeClr val="tx1"/>
              </a:solidFill>
            </a:endParaRPr>
          </a:p>
        </p:txBody>
      </p:sp>
      <p:sp>
        <p:nvSpPr>
          <p:cNvPr id="15" name="Rounded Rectangle 14"/>
          <p:cNvSpPr/>
          <p:nvPr/>
        </p:nvSpPr>
        <p:spPr>
          <a:xfrm>
            <a:off x="2717411" y="2629279"/>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Attract Customer</a:t>
            </a:r>
            <a:endParaRPr lang="en-ZA" sz="1400" dirty="0">
              <a:solidFill>
                <a:schemeClr val="bg1"/>
              </a:solidFill>
            </a:endParaRPr>
          </a:p>
        </p:txBody>
      </p:sp>
      <p:sp>
        <p:nvSpPr>
          <p:cNvPr id="16" name="Rounded Rectangle 15"/>
          <p:cNvSpPr/>
          <p:nvPr/>
        </p:nvSpPr>
        <p:spPr>
          <a:xfrm>
            <a:off x="4141842" y="2629279"/>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Onboard Customers</a:t>
            </a:r>
            <a:endParaRPr lang="en-ZA" sz="1400" dirty="0">
              <a:solidFill>
                <a:schemeClr val="bg1"/>
              </a:solidFill>
            </a:endParaRPr>
          </a:p>
        </p:txBody>
      </p:sp>
      <p:sp>
        <p:nvSpPr>
          <p:cNvPr id="17" name="Rounded Rectangle 16"/>
          <p:cNvSpPr/>
          <p:nvPr/>
        </p:nvSpPr>
        <p:spPr>
          <a:xfrm>
            <a:off x="5566273" y="2629279"/>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Conduct Audit</a:t>
            </a:r>
            <a:endParaRPr lang="en-ZA" sz="1400" dirty="0">
              <a:solidFill>
                <a:schemeClr val="bg1"/>
              </a:solidFill>
            </a:endParaRPr>
          </a:p>
        </p:txBody>
      </p:sp>
      <p:sp>
        <p:nvSpPr>
          <p:cNvPr id="18" name="Rounded Rectangle 17"/>
          <p:cNvSpPr/>
          <p:nvPr/>
        </p:nvSpPr>
        <p:spPr>
          <a:xfrm>
            <a:off x="6990704" y="2629279"/>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Review AB Pack</a:t>
            </a:r>
            <a:endParaRPr lang="en-ZA" sz="1400" dirty="0">
              <a:solidFill>
                <a:schemeClr val="bg1"/>
              </a:solidFill>
            </a:endParaRPr>
          </a:p>
        </p:txBody>
      </p:sp>
      <p:sp>
        <p:nvSpPr>
          <p:cNvPr id="19" name="Rounded Rectangle 18"/>
          <p:cNvSpPr/>
          <p:nvPr/>
        </p:nvSpPr>
        <p:spPr>
          <a:xfrm>
            <a:off x="2717411" y="3219620"/>
            <a:ext cx="1237487" cy="2984830"/>
          </a:xfrm>
          <a:prstGeom prst="roundRect">
            <a:avLst>
              <a:gd name="adj" fmla="val 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tIns="0" rtlCol="0" anchor="t" anchorCtr="1"/>
          <a:lstStyle/>
          <a:p>
            <a:pPr algn="ctr"/>
            <a:r>
              <a:rPr lang="en-US" sz="900" b="1" dirty="0" smtClean="0">
                <a:solidFill>
                  <a:schemeClr val="bg1"/>
                </a:solidFill>
              </a:rPr>
              <a:t>Market Certification</a:t>
            </a:r>
            <a:endParaRPr lang="en-ZA" sz="900" b="1" dirty="0">
              <a:solidFill>
                <a:schemeClr val="bg1"/>
              </a:solidFill>
            </a:endParaRPr>
          </a:p>
        </p:txBody>
      </p:sp>
      <p:sp>
        <p:nvSpPr>
          <p:cNvPr id="20" name="Isosceles Triangle 19"/>
          <p:cNvSpPr/>
          <p:nvPr/>
        </p:nvSpPr>
        <p:spPr>
          <a:xfrm rot="5400000">
            <a:off x="3830561" y="2792935"/>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21" name="Isosceles Triangle 20"/>
          <p:cNvSpPr/>
          <p:nvPr/>
        </p:nvSpPr>
        <p:spPr>
          <a:xfrm rot="5400000">
            <a:off x="5244833" y="2789887"/>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22" name="Isosceles Triangle 21"/>
          <p:cNvSpPr/>
          <p:nvPr/>
        </p:nvSpPr>
        <p:spPr>
          <a:xfrm rot="5400000">
            <a:off x="6686537" y="2777695"/>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23" name="Isosceles Triangle 22"/>
          <p:cNvSpPr/>
          <p:nvPr/>
        </p:nvSpPr>
        <p:spPr>
          <a:xfrm rot="5400000">
            <a:off x="8109953" y="2783791"/>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24" name="Rounded Rectangle 23"/>
          <p:cNvSpPr/>
          <p:nvPr/>
        </p:nvSpPr>
        <p:spPr>
          <a:xfrm>
            <a:off x="4140461" y="3219620"/>
            <a:ext cx="1237487" cy="2984830"/>
          </a:xfrm>
          <a:prstGeom prst="roundRect">
            <a:avLst>
              <a:gd name="adj" fmla="val 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tIns="0" rtlCol="0" anchor="t" anchorCtr="1"/>
          <a:lstStyle/>
          <a:p>
            <a:pPr algn="ctr"/>
            <a:r>
              <a:rPr lang="en-US" sz="900" b="1" dirty="0" smtClean="0">
                <a:solidFill>
                  <a:schemeClr val="bg1"/>
                </a:solidFill>
              </a:rPr>
              <a:t>Sell Certification Services</a:t>
            </a:r>
            <a:endParaRPr lang="en-ZA" sz="900" b="1" dirty="0">
              <a:solidFill>
                <a:schemeClr val="bg1"/>
              </a:solidFill>
            </a:endParaRPr>
          </a:p>
        </p:txBody>
      </p:sp>
      <p:sp>
        <p:nvSpPr>
          <p:cNvPr id="25" name="Rounded Rectangle 24"/>
          <p:cNvSpPr/>
          <p:nvPr/>
        </p:nvSpPr>
        <p:spPr>
          <a:xfrm>
            <a:off x="5582165" y="3219620"/>
            <a:ext cx="1237487" cy="2984830"/>
          </a:xfrm>
          <a:prstGeom prst="roundRect">
            <a:avLst>
              <a:gd name="adj" fmla="val 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tIns="0" rtlCol="0" anchor="t" anchorCtr="1"/>
          <a:lstStyle/>
          <a:p>
            <a:pPr algn="ctr"/>
            <a:r>
              <a:rPr lang="en-US" sz="900" b="1" dirty="0" smtClean="0">
                <a:solidFill>
                  <a:schemeClr val="bg1"/>
                </a:solidFill>
              </a:rPr>
              <a:t>Conduct Audit</a:t>
            </a:r>
            <a:endParaRPr lang="en-ZA" sz="900" b="1" dirty="0">
              <a:solidFill>
                <a:schemeClr val="bg1"/>
              </a:solidFill>
            </a:endParaRPr>
          </a:p>
        </p:txBody>
      </p:sp>
      <p:sp>
        <p:nvSpPr>
          <p:cNvPr id="26" name="Rounded Rectangle 25"/>
          <p:cNvSpPr/>
          <p:nvPr/>
        </p:nvSpPr>
        <p:spPr>
          <a:xfrm>
            <a:off x="7005581" y="3219620"/>
            <a:ext cx="1237487" cy="2984830"/>
          </a:xfrm>
          <a:prstGeom prst="roundRect">
            <a:avLst>
              <a:gd name="adj" fmla="val 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tIns="0" rtlCol="0" anchor="t" anchorCtr="1"/>
          <a:lstStyle/>
          <a:p>
            <a:pPr algn="ctr"/>
            <a:r>
              <a:rPr lang="en-US" sz="900" b="1" dirty="0" smtClean="0">
                <a:solidFill>
                  <a:schemeClr val="bg1"/>
                </a:solidFill>
              </a:rPr>
              <a:t>Make Decision</a:t>
            </a:r>
            <a:endParaRPr lang="en-ZA" sz="900" b="1" dirty="0">
              <a:solidFill>
                <a:schemeClr val="bg1"/>
              </a:solidFill>
            </a:endParaRPr>
          </a:p>
        </p:txBody>
      </p:sp>
      <p:sp>
        <p:nvSpPr>
          <p:cNvPr id="27" name="Rounded Rectangle 26"/>
          <p:cNvSpPr/>
          <p:nvPr/>
        </p:nvSpPr>
        <p:spPr>
          <a:xfrm>
            <a:off x="8438141" y="3219620"/>
            <a:ext cx="1237487" cy="2984830"/>
          </a:xfrm>
          <a:prstGeom prst="roundRect">
            <a:avLst>
              <a:gd name="adj" fmla="val 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tIns="0" rtlCol="0" anchor="t" anchorCtr="1"/>
          <a:lstStyle/>
          <a:p>
            <a:pPr algn="ctr"/>
            <a:r>
              <a:rPr lang="en-US" sz="900" b="1" dirty="0" smtClean="0">
                <a:solidFill>
                  <a:schemeClr val="bg1"/>
                </a:solidFill>
              </a:rPr>
              <a:t>Provide Customer Services</a:t>
            </a:r>
            <a:endParaRPr lang="en-ZA" sz="900" b="1" dirty="0">
              <a:solidFill>
                <a:schemeClr val="bg1"/>
              </a:solidFill>
            </a:endParaRPr>
          </a:p>
        </p:txBody>
      </p:sp>
      <p:sp>
        <p:nvSpPr>
          <p:cNvPr id="28" name="Rounded Rectangle 27"/>
          <p:cNvSpPr/>
          <p:nvPr/>
        </p:nvSpPr>
        <p:spPr>
          <a:xfrm>
            <a:off x="2789624" y="3499289"/>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Perform Customer and Market Analytics</a:t>
            </a:r>
            <a:endParaRPr lang="en-ZA" sz="1000" dirty="0">
              <a:solidFill>
                <a:schemeClr val="tx1"/>
              </a:solidFill>
            </a:endParaRPr>
          </a:p>
        </p:txBody>
      </p:sp>
      <p:sp>
        <p:nvSpPr>
          <p:cNvPr id="29" name="Rounded Rectangle 28"/>
          <p:cNvSpPr/>
          <p:nvPr/>
        </p:nvSpPr>
        <p:spPr>
          <a:xfrm>
            <a:off x="2789624" y="4054025"/>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Evaluate and Prioritize Market Opportunity</a:t>
            </a:r>
            <a:endParaRPr lang="en-ZA" sz="1000" dirty="0">
              <a:solidFill>
                <a:schemeClr val="tx1"/>
              </a:solidFill>
            </a:endParaRPr>
          </a:p>
        </p:txBody>
      </p:sp>
      <p:sp>
        <p:nvSpPr>
          <p:cNvPr id="30" name="Rounded Rectangle 29"/>
          <p:cNvSpPr/>
          <p:nvPr/>
        </p:nvSpPr>
        <p:spPr>
          <a:xfrm>
            <a:off x="2789624" y="4608761"/>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Develop Marketing Strategy</a:t>
            </a:r>
            <a:endParaRPr lang="en-ZA" sz="1000" dirty="0">
              <a:solidFill>
                <a:schemeClr val="tx1"/>
              </a:solidFill>
            </a:endParaRPr>
          </a:p>
        </p:txBody>
      </p:sp>
      <p:sp>
        <p:nvSpPr>
          <p:cNvPr id="31" name="Rounded Rectangle 30"/>
          <p:cNvSpPr/>
          <p:nvPr/>
        </p:nvSpPr>
        <p:spPr>
          <a:xfrm>
            <a:off x="2789624" y="5163497"/>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Develop and Manage Marketing Plan</a:t>
            </a:r>
            <a:endParaRPr lang="en-ZA" sz="1000" dirty="0">
              <a:solidFill>
                <a:schemeClr val="tx1"/>
              </a:solidFill>
            </a:endParaRPr>
          </a:p>
        </p:txBody>
      </p:sp>
      <p:sp>
        <p:nvSpPr>
          <p:cNvPr id="32" name="Rounded Rectangle 31"/>
          <p:cNvSpPr/>
          <p:nvPr/>
        </p:nvSpPr>
        <p:spPr>
          <a:xfrm>
            <a:off x="2789624" y="5718233"/>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Develop Sales Strategy</a:t>
            </a:r>
            <a:endParaRPr lang="en-ZA" sz="1000" dirty="0">
              <a:solidFill>
                <a:schemeClr val="tx1"/>
              </a:solidFill>
            </a:endParaRPr>
          </a:p>
        </p:txBody>
      </p:sp>
      <p:sp>
        <p:nvSpPr>
          <p:cNvPr id="33" name="Rounded Rectangle 32"/>
          <p:cNvSpPr/>
          <p:nvPr/>
        </p:nvSpPr>
        <p:spPr>
          <a:xfrm>
            <a:off x="4196711" y="3508470"/>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Sales Leads and Opportunities</a:t>
            </a:r>
            <a:endParaRPr lang="en-ZA" sz="1000" dirty="0">
              <a:solidFill>
                <a:schemeClr val="tx1"/>
              </a:solidFill>
            </a:endParaRPr>
          </a:p>
        </p:txBody>
      </p:sp>
      <p:sp>
        <p:nvSpPr>
          <p:cNvPr id="34" name="Rounded Rectangle 33"/>
          <p:cNvSpPr/>
          <p:nvPr/>
        </p:nvSpPr>
        <p:spPr>
          <a:xfrm>
            <a:off x="4196711" y="4063206"/>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Customer and Accounts</a:t>
            </a:r>
            <a:endParaRPr lang="en-ZA" sz="1000" dirty="0">
              <a:solidFill>
                <a:schemeClr val="tx1"/>
              </a:solidFill>
            </a:endParaRPr>
          </a:p>
        </p:txBody>
      </p:sp>
      <p:sp>
        <p:nvSpPr>
          <p:cNvPr id="35" name="Rounded Rectangle 34"/>
          <p:cNvSpPr/>
          <p:nvPr/>
        </p:nvSpPr>
        <p:spPr>
          <a:xfrm>
            <a:off x="4196711" y="4617942"/>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Sales Proposal and Quotations</a:t>
            </a:r>
            <a:endParaRPr lang="en-ZA" sz="1000" dirty="0">
              <a:solidFill>
                <a:schemeClr val="tx1"/>
              </a:solidFill>
            </a:endParaRPr>
          </a:p>
        </p:txBody>
      </p:sp>
      <p:sp>
        <p:nvSpPr>
          <p:cNvPr id="36" name="Rounded Rectangle 35"/>
          <p:cNvSpPr/>
          <p:nvPr/>
        </p:nvSpPr>
        <p:spPr>
          <a:xfrm>
            <a:off x="4196711" y="5172678"/>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Sales Order</a:t>
            </a:r>
            <a:endParaRPr lang="en-ZA" sz="1000" dirty="0">
              <a:solidFill>
                <a:schemeClr val="tx1"/>
              </a:solidFill>
            </a:endParaRPr>
          </a:p>
        </p:txBody>
      </p:sp>
      <p:sp>
        <p:nvSpPr>
          <p:cNvPr id="37" name="Rounded Rectangle 36"/>
          <p:cNvSpPr/>
          <p:nvPr/>
        </p:nvSpPr>
        <p:spPr>
          <a:xfrm>
            <a:off x="4196711" y="5727414"/>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Sales Partners and Alliance</a:t>
            </a:r>
            <a:endParaRPr lang="en-ZA" sz="1000" dirty="0">
              <a:solidFill>
                <a:schemeClr val="tx1"/>
              </a:solidFill>
            </a:endParaRPr>
          </a:p>
        </p:txBody>
      </p:sp>
      <p:sp>
        <p:nvSpPr>
          <p:cNvPr id="38" name="Rounded Rectangle 37"/>
          <p:cNvSpPr/>
          <p:nvPr/>
        </p:nvSpPr>
        <p:spPr>
          <a:xfrm>
            <a:off x="5638309" y="3489726"/>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Plan Audit</a:t>
            </a:r>
            <a:endParaRPr lang="en-ZA" sz="1000" dirty="0">
              <a:solidFill>
                <a:schemeClr val="tx1"/>
              </a:solidFill>
            </a:endParaRPr>
          </a:p>
        </p:txBody>
      </p:sp>
      <p:sp>
        <p:nvSpPr>
          <p:cNvPr id="39" name="Rounded Rectangle 38"/>
          <p:cNvSpPr/>
          <p:nvPr/>
        </p:nvSpPr>
        <p:spPr>
          <a:xfrm>
            <a:off x="5638309" y="4000004"/>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Initiate Certification Audit</a:t>
            </a:r>
            <a:endParaRPr lang="en-ZA" sz="1000" dirty="0">
              <a:solidFill>
                <a:schemeClr val="tx1"/>
              </a:solidFill>
            </a:endParaRPr>
          </a:p>
        </p:txBody>
      </p:sp>
      <p:sp>
        <p:nvSpPr>
          <p:cNvPr id="40" name="Rounded Rectangle 39"/>
          <p:cNvSpPr/>
          <p:nvPr/>
        </p:nvSpPr>
        <p:spPr>
          <a:xfrm>
            <a:off x="5633231" y="4587577"/>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Conduct Audit</a:t>
            </a:r>
            <a:endParaRPr lang="en-ZA" sz="1000" dirty="0">
              <a:solidFill>
                <a:schemeClr val="tx1"/>
              </a:solidFill>
            </a:endParaRPr>
          </a:p>
        </p:txBody>
      </p:sp>
      <p:sp>
        <p:nvSpPr>
          <p:cNvPr id="41" name="Rounded Rectangle 40"/>
          <p:cNvSpPr/>
          <p:nvPr/>
        </p:nvSpPr>
        <p:spPr>
          <a:xfrm>
            <a:off x="7063866" y="3495840"/>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Make Certification Decision</a:t>
            </a:r>
            <a:endParaRPr lang="en-ZA" sz="1000" dirty="0">
              <a:solidFill>
                <a:schemeClr val="tx1"/>
              </a:solidFill>
            </a:endParaRPr>
          </a:p>
        </p:txBody>
      </p:sp>
      <p:sp>
        <p:nvSpPr>
          <p:cNvPr id="42" name="Rounded Rectangle 41"/>
          <p:cNvSpPr/>
          <p:nvPr/>
        </p:nvSpPr>
        <p:spPr>
          <a:xfrm>
            <a:off x="7063866" y="4050576"/>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Maintain Certification</a:t>
            </a:r>
            <a:endParaRPr lang="en-ZA" sz="1000" dirty="0">
              <a:solidFill>
                <a:schemeClr val="tx1"/>
              </a:solidFill>
            </a:endParaRPr>
          </a:p>
        </p:txBody>
      </p:sp>
      <p:sp>
        <p:nvSpPr>
          <p:cNvPr id="43" name="Rounded Rectangle 42"/>
          <p:cNvSpPr/>
          <p:nvPr/>
        </p:nvSpPr>
        <p:spPr>
          <a:xfrm>
            <a:off x="7063866" y="4605312"/>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Appeals</a:t>
            </a:r>
            <a:endParaRPr lang="en-ZA" sz="1000" dirty="0">
              <a:solidFill>
                <a:schemeClr val="tx1"/>
              </a:solidFill>
            </a:endParaRPr>
          </a:p>
        </p:txBody>
      </p:sp>
      <p:sp>
        <p:nvSpPr>
          <p:cNvPr id="44" name="Rounded Rectangle 43"/>
          <p:cNvSpPr/>
          <p:nvPr/>
        </p:nvSpPr>
        <p:spPr>
          <a:xfrm>
            <a:off x="7063866" y="5160048"/>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Client Records</a:t>
            </a:r>
            <a:endParaRPr lang="en-ZA" sz="1000" dirty="0">
              <a:solidFill>
                <a:schemeClr val="tx1"/>
              </a:solidFill>
            </a:endParaRPr>
          </a:p>
        </p:txBody>
      </p:sp>
      <p:sp>
        <p:nvSpPr>
          <p:cNvPr id="45" name="Rounded Rectangle 44"/>
          <p:cNvSpPr/>
          <p:nvPr/>
        </p:nvSpPr>
        <p:spPr>
          <a:xfrm>
            <a:off x="8491773" y="3514128"/>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Develop Customer Services Strategy</a:t>
            </a:r>
            <a:endParaRPr lang="en-ZA" sz="1000" dirty="0">
              <a:solidFill>
                <a:schemeClr val="tx1"/>
              </a:solidFill>
            </a:endParaRPr>
          </a:p>
        </p:txBody>
      </p:sp>
      <p:sp>
        <p:nvSpPr>
          <p:cNvPr id="46" name="Rounded Rectangle 45"/>
          <p:cNvSpPr/>
          <p:nvPr/>
        </p:nvSpPr>
        <p:spPr>
          <a:xfrm>
            <a:off x="8491773" y="4068864"/>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Customer Problems, Request, and Enquiries</a:t>
            </a:r>
            <a:endParaRPr lang="en-ZA" sz="1000" dirty="0">
              <a:solidFill>
                <a:schemeClr val="tx1"/>
              </a:solidFill>
            </a:endParaRPr>
          </a:p>
        </p:txBody>
      </p:sp>
      <p:sp>
        <p:nvSpPr>
          <p:cNvPr id="47" name="Rounded Rectangle 46"/>
          <p:cNvSpPr/>
          <p:nvPr/>
        </p:nvSpPr>
        <p:spPr>
          <a:xfrm>
            <a:off x="8491773" y="4623600"/>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Manage Customer Complaints</a:t>
            </a:r>
            <a:endParaRPr lang="en-ZA" sz="1000" dirty="0">
              <a:solidFill>
                <a:schemeClr val="tx1"/>
              </a:solidFill>
            </a:endParaRPr>
          </a:p>
        </p:txBody>
      </p:sp>
      <p:sp>
        <p:nvSpPr>
          <p:cNvPr id="48" name="Rounded Rectangle 47"/>
          <p:cNvSpPr/>
          <p:nvPr/>
        </p:nvSpPr>
        <p:spPr>
          <a:xfrm>
            <a:off x="8491773" y="5178336"/>
            <a:ext cx="1124988" cy="457200"/>
          </a:xfrm>
          <a:prstGeom prst="roundRect">
            <a:avLst>
              <a:gd name="adj" fmla="val 6667"/>
            </a:avLst>
          </a:prstGeom>
          <a:solidFill>
            <a:schemeClr val="bg1"/>
          </a:solidFill>
          <a:ln>
            <a:noFill/>
          </a:ln>
          <a:effectLst>
            <a:outerShdw blurRad="44450" dist="27940" dir="5400000" algn="ctr">
              <a:srgbClr val="000000">
                <a:alpha val="32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00" dirty="0" smtClean="0">
                <a:solidFill>
                  <a:schemeClr val="tx1"/>
                </a:solidFill>
              </a:rPr>
              <a:t>Evaluate Customer Satisfaction</a:t>
            </a:r>
            <a:endParaRPr lang="en-ZA" sz="1000" dirty="0">
              <a:solidFill>
                <a:schemeClr val="tx1"/>
              </a:solidFill>
            </a:endParaRPr>
          </a:p>
        </p:txBody>
      </p:sp>
      <p:sp>
        <p:nvSpPr>
          <p:cNvPr id="49" name="Rounded Rectangle 48"/>
          <p:cNvSpPr/>
          <p:nvPr/>
        </p:nvSpPr>
        <p:spPr>
          <a:xfrm>
            <a:off x="2717411" y="2038782"/>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Attract Customer</a:t>
            </a:r>
            <a:endParaRPr lang="en-ZA" sz="1400" dirty="0">
              <a:solidFill>
                <a:schemeClr val="bg1"/>
              </a:solidFill>
            </a:endParaRPr>
          </a:p>
        </p:txBody>
      </p:sp>
      <p:sp>
        <p:nvSpPr>
          <p:cNvPr id="50" name="Rounded Rectangle 49"/>
          <p:cNvSpPr/>
          <p:nvPr/>
        </p:nvSpPr>
        <p:spPr>
          <a:xfrm>
            <a:off x="4141842" y="2038782"/>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Onboard Customers</a:t>
            </a:r>
            <a:endParaRPr lang="en-ZA" sz="1400" dirty="0">
              <a:solidFill>
                <a:schemeClr val="bg1"/>
              </a:solidFill>
            </a:endParaRPr>
          </a:p>
        </p:txBody>
      </p:sp>
      <p:sp>
        <p:nvSpPr>
          <p:cNvPr id="51" name="Rounded Rectangle 50"/>
          <p:cNvSpPr/>
          <p:nvPr/>
        </p:nvSpPr>
        <p:spPr>
          <a:xfrm>
            <a:off x="5566273" y="2038782"/>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Develop Course</a:t>
            </a:r>
            <a:endParaRPr lang="en-ZA" sz="1400" dirty="0">
              <a:solidFill>
                <a:schemeClr val="bg1"/>
              </a:solidFill>
            </a:endParaRPr>
          </a:p>
        </p:txBody>
      </p:sp>
      <p:sp>
        <p:nvSpPr>
          <p:cNvPr id="52" name="Rounded Rectangle 51"/>
          <p:cNvSpPr/>
          <p:nvPr/>
        </p:nvSpPr>
        <p:spPr>
          <a:xfrm>
            <a:off x="6990704" y="2038782"/>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Conduct Training</a:t>
            </a:r>
            <a:endParaRPr lang="en-ZA" sz="1400" dirty="0">
              <a:solidFill>
                <a:schemeClr val="bg1"/>
              </a:solidFill>
            </a:endParaRPr>
          </a:p>
        </p:txBody>
      </p:sp>
      <p:sp>
        <p:nvSpPr>
          <p:cNvPr id="53" name="Isosceles Triangle 52"/>
          <p:cNvSpPr/>
          <p:nvPr/>
        </p:nvSpPr>
        <p:spPr>
          <a:xfrm rot="5400000">
            <a:off x="3830561" y="2202438"/>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54" name="Isosceles Triangle 53"/>
          <p:cNvSpPr/>
          <p:nvPr/>
        </p:nvSpPr>
        <p:spPr>
          <a:xfrm rot="5400000">
            <a:off x="5244833" y="2199390"/>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55" name="Isosceles Triangle 54"/>
          <p:cNvSpPr/>
          <p:nvPr/>
        </p:nvSpPr>
        <p:spPr>
          <a:xfrm rot="5400000">
            <a:off x="6686537" y="2187198"/>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56" name="Isosceles Triangle 55"/>
          <p:cNvSpPr/>
          <p:nvPr/>
        </p:nvSpPr>
        <p:spPr>
          <a:xfrm rot="5400000">
            <a:off x="8109953" y="2193294"/>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57" name="Rounded Rectangle 56"/>
          <p:cNvSpPr/>
          <p:nvPr/>
        </p:nvSpPr>
        <p:spPr>
          <a:xfrm>
            <a:off x="2717411" y="1433381"/>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Attract Customers</a:t>
            </a:r>
            <a:endParaRPr lang="en-ZA" sz="1400" dirty="0">
              <a:solidFill>
                <a:schemeClr val="bg1"/>
              </a:solidFill>
            </a:endParaRPr>
          </a:p>
        </p:txBody>
      </p:sp>
      <p:sp>
        <p:nvSpPr>
          <p:cNvPr id="58" name="Rounded Rectangle 57"/>
          <p:cNvSpPr/>
          <p:nvPr/>
        </p:nvSpPr>
        <p:spPr>
          <a:xfrm>
            <a:off x="4141842" y="1433381"/>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Onboard Customers</a:t>
            </a:r>
            <a:endParaRPr lang="en-ZA" sz="1400" dirty="0">
              <a:solidFill>
                <a:schemeClr val="bg1"/>
              </a:solidFill>
            </a:endParaRPr>
          </a:p>
        </p:txBody>
      </p:sp>
      <p:sp>
        <p:nvSpPr>
          <p:cNvPr id="59" name="Rounded Rectangle 58"/>
          <p:cNvSpPr/>
          <p:nvPr/>
        </p:nvSpPr>
        <p:spPr>
          <a:xfrm>
            <a:off x="5566273" y="1433381"/>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Manage Samples</a:t>
            </a:r>
            <a:endParaRPr lang="en-ZA" sz="1400" dirty="0">
              <a:solidFill>
                <a:schemeClr val="bg1"/>
              </a:solidFill>
            </a:endParaRPr>
          </a:p>
        </p:txBody>
      </p:sp>
      <p:sp>
        <p:nvSpPr>
          <p:cNvPr id="60" name="Rounded Rectangle 59"/>
          <p:cNvSpPr/>
          <p:nvPr/>
        </p:nvSpPr>
        <p:spPr>
          <a:xfrm>
            <a:off x="6990704" y="1433381"/>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Manage Test &amp; Reports</a:t>
            </a:r>
            <a:endParaRPr lang="en-ZA" sz="1400" dirty="0">
              <a:solidFill>
                <a:schemeClr val="bg1"/>
              </a:solidFill>
            </a:endParaRPr>
          </a:p>
        </p:txBody>
      </p:sp>
      <p:sp>
        <p:nvSpPr>
          <p:cNvPr id="61" name="Isosceles Triangle 60"/>
          <p:cNvSpPr/>
          <p:nvPr/>
        </p:nvSpPr>
        <p:spPr>
          <a:xfrm rot="5400000">
            <a:off x="3830561" y="1597037"/>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62" name="Isosceles Triangle 61"/>
          <p:cNvSpPr/>
          <p:nvPr/>
        </p:nvSpPr>
        <p:spPr>
          <a:xfrm rot="5400000">
            <a:off x="5244833" y="1593989"/>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63" name="Isosceles Triangle 62"/>
          <p:cNvSpPr/>
          <p:nvPr/>
        </p:nvSpPr>
        <p:spPr>
          <a:xfrm rot="5400000">
            <a:off x="6686537" y="1581797"/>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64" name="Isosceles Triangle 63"/>
          <p:cNvSpPr/>
          <p:nvPr/>
        </p:nvSpPr>
        <p:spPr>
          <a:xfrm rot="5400000">
            <a:off x="8109953" y="1587893"/>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65" name="Rounded Rectangle 64"/>
          <p:cNvSpPr/>
          <p:nvPr/>
        </p:nvSpPr>
        <p:spPr>
          <a:xfrm>
            <a:off x="2717411" y="821618"/>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Develop Standards</a:t>
            </a:r>
            <a:endParaRPr lang="en-ZA" sz="1400" dirty="0">
              <a:solidFill>
                <a:schemeClr val="bg1"/>
              </a:solidFill>
            </a:endParaRPr>
          </a:p>
        </p:txBody>
      </p:sp>
      <p:sp>
        <p:nvSpPr>
          <p:cNvPr id="66" name="Rounded Rectangle 65"/>
          <p:cNvSpPr/>
          <p:nvPr/>
        </p:nvSpPr>
        <p:spPr>
          <a:xfrm>
            <a:off x="4141842" y="821618"/>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bg1"/>
                </a:solidFill>
              </a:rPr>
              <a:t>Attract Customer</a:t>
            </a:r>
            <a:endParaRPr lang="en-ZA" sz="1400" dirty="0">
              <a:solidFill>
                <a:schemeClr val="bg1"/>
              </a:solidFill>
            </a:endParaRPr>
          </a:p>
        </p:txBody>
      </p:sp>
      <p:sp>
        <p:nvSpPr>
          <p:cNvPr id="67" name="Rounded Rectangle 66"/>
          <p:cNvSpPr/>
          <p:nvPr/>
        </p:nvSpPr>
        <p:spPr>
          <a:xfrm>
            <a:off x="5566273" y="821618"/>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Sell Standards Online</a:t>
            </a:r>
            <a:endParaRPr lang="en-ZA" sz="1400" dirty="0">
              <a:solidFill>
                <a:schemeClr val="bg1"/>
              </a:solidFill>
            </a:endParaRPr>
          </a:p>
        </p:txBody>
      </p:sp>
      <p:sp>
        <p:nvSpPr>
          <p:cNvPr id="68" name="Rounded Rectangle 67"/>
          <p:cNvSpPr/>
          <p:nvPr/>
        </p:nvSpPr>
        <p:spPr>
          <a:xfrm>
            <a:off x="6990704" y="821618"/>
            <a:ext cx="1237487" cy="45720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bg1"/>
                </a:solidFill>
              </a:rPr>
              <a:t>Sell Standards </a:t>
            </a:r>
            <a:r>
              <a:rPr lang="en-US" sz="1400" dirty="0" smtClean="0">
                <a:solidFill>
                  <a:schemeClr val="bg1"/>
                </a:solidFill>
              </a:rPr>
              <a:t>Over Counter</a:t>
            </a:r>
            <a:endParaRPr lang="en-ZA" sz="1400" dirty="0">
              <a:solidFill>
                <a:schemeClr val="bg1"/>
              </a:solidFill>
            </a:endParaRPr>
          </a:p>
        </p:txBody>
      </p:sp>
      <p:sp>
        <p:nvSpPr>
          <p:cNvPr id="69" name="Rounded Rectangle 68"/>
          <p:cNvSpPr/>
          <p:nvPr/>
        </p:nvSpPr>
        <p:spPr>
          <a:xfrm>
            <a:off x="8415134" y="821618"/>
            <a:ext cx="1237487" cy="2261850"/>
          </a:xfrm>
          <a:prstGeom prst="roundRect">
            <a:avLst>
              <a:gd name="adj" fmla="val 6667"/>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solidFill>
                  <a:schemeClr val="bg1"/>
                </a:solidFill>
              </a:rPr>
              <a:t>Enable Customer Services</a:t>
            </a:r>
            <a:endParaRPr lang="en-ZA" sz="2000" dirty="0">
              <a:solidFill>
                <a:schemeClr val="bg1"/>
              </a:solidFill>
            </a:endParaRPr>
          </a:p>
        </p:txBody>
      </p:sp>
      <p:sp>
        <p:nvSpPr>
          <p:cNvPr id="70" name="Isosceles Triangle 69"/>
          <p:cNvSpPr/>
          <p:nvPr/>
        </p:nvSpPr>
        <p:spPr>
          <a:xfrm rot="5400000">
            <a:off x="3830561" y="985274"/>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71" name="Isosceles Triangle 70"/>
          <p:cNvSpPr/>
          <p:nvPr/>
        </p:nvSpPr>
        <p:spPr>
          <a:xfrm rot="5400000">
            <a:off x="5244833" y="982226"/>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72" name="Isosceles Triangle 71"/>
          <p:cNvSpPr/>
          <p:nvPr/>
        </p:nvSpPr>
        <p:spPr>
          <a:xfrm rot="5400000">
            <a:off x="6686537" y="970034"/>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sp>
        <p:nvSpPr>
          <p:cNvPr id="73" name="Isosceles Triangle 72"/>
          <p:cNvSpPr/>
          <p:nvPr/>
        </p:nvSpPr>
        <p:spPr>
          <a:xfrm rot="5400000">
            <a:off x="8109953" y="976130"/>
            <a:ext cx="449842" cy="149512"/>
          </a:xfrm>
          <a:prstGeom prst="triangl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40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7803380" y="6287940"/>
            <a:ext cx="2100024" cy="570060"/>
          </a:xfrm>
          <a:prstGeom prst="rect">
            <a:avLst/>
          </a:prstGeom>
        </p:spPr>
      </p:pic>
      <p:sp>
        <p:nvSpPr>
          <p:cNvPr id="10" name="Oval 9"/>
          <p:cNvSpPr/>
          <p:nvPr/>
        </p:nvSpPr>
        <p:spPr bwMode="auto">
          <a:xfrm>
            <a:off x="13759" y="6320876"/>
            <a:ext cx="519377" cy="451950"/>
          </a:xfrm>
          <a:prstGeom prst="ellipse">
            <a:avLst/>
          </a:prstGeom>
          <a:solidFill>
            <a:srgbClr val="F41E2C"/>
          </a:solidFill>
          <a:ln w="9525" cap="flat" cmpd="sng" algn="ctr">
            <a:solidFill>
              <a:schemeClr val="bg1">
                <a:lumMod val="95000"/>
              </a:schemeClr>
            </a:solidFill>
            <a:prstDash val="solid"/>
            <a:round/>
            <a:headEnd type="none" w="med" len="med"/>
            <a:tailEnd type="none" w="med" len="med"/>
          </a:ln>
          <a:effectLst/>
          <a:extLst/>
        </p:spPr>
        <p:txBody>
          <a:bodyPr lIns="83960" tIns="41980" rIns="83960" bIns="41980" anchor="ctr"/>
          <a:lstStyle/>
          <a:p>
            <a:pPr algn="ctr" defTabSz="454139">
              <a:buClr>
                <a:srgbClr val="000000"/>
              </a:buClr>
              <a:buSzPct val="100000"/>
              <a:defRPr/>
            </a:pPr>
            <a:fld id="{FA5A77BA-1B1C-4C25-AD4A-D6E2D9389F19}" type="slidenum">
              <a:rPr lang="en-ZA" sz="1500" b="1" smtClean="0">
                <a:solidFill>
                  <a:prstClr val="white"/>
                </a:solidFill>
                <a:ea typeface="Arial Unicode MS" pitchFamily="34" charset="-128"/>
                <a:cs typeface="Arial Unicode MS" pitchFamily="34" charset="-128"/>
              </a:rPr>
              <a:pPr algn="ctr" defTabSz="454139">
                <a:buClr>
                  <a:srgbClr val="000000"/>
                </a:buClr>
                <a:buSzPct val="100000"/>
                <a:defRPr/>
              </a:pPr>
              <a:t>9</a:t>
            </a:fld>
            <a:endParaRPr lang="en-ZA" sz="1500" b="1" dirty="0">
              <a:solidFill>
                <a:prstClr val="white"/>
              </a:solidFill>
              <a:ea typeface="Arial Unicode MS" pitchFamily="34" charset="-128"/>
              <a:cs typeface="Arial Unicode MS" pitchFamily="34" charset="-128"/>
            </a:endParaRPr>
          </a:p>
        </p:txBody>
      </p:sp>
      <p:sp>
        <p:nvSpPr>
          <p:cNvPr id="7" name="Rounded Rectangle 6"/>
          <p:cNvSpPr/>
          <p:nvPr/>
        </p:nvSpPr>
        <p:spPr bwMode="auto">
          <a:xfrm>
            <a:off x="141310" y="135346"/>
            <a:ext cx="9534318" cy="392690"/>
          </a:xfrm>
          <a:prstGeom prst="roundRect">
            <a:avLst/>
          </a:prstGeom>
          <a:gradFill flip="none" rotWithShape="1">
            <a:gsLst>
              <a:gs pos="0">
                <a:srgbClr val="FF0000">
                  <a:shade val="30000"/>
                  <a:satMod val="115000"/>
                </a:srgbClr>
              </a:gs>
              <a:gs pos="60000">
                <a:srgbClr val="FF0000">
                  <a:shade val="67500"/>
                  <a:satMod val="115000"/>
                </a:srgbClr>
              </a:gs>
              <a:gs pos="91000">
                <a:schemeClr val="bg1">
                  <a:lumMod val="95000"/>
                </a:schemeClr>
              </a:gs>
              <a:gs pos="100000">
                <a:schemeClr val="bg1">
                  <a:lumMod val="85000"/>
                  <a:alpha val="16000"/>
                </a:schemeClr>
              </a:gs>
            </a:gsLst>
            <a:lin ang="0" scaled="1"/>
            <a:tileRect/>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3960" tIns="41980" rIns="83960" bIns="41980" anchor="ctr"/>
          <a:lstStyle/>
          <a:p>
            <a:pPr marL="85725" defTabSz="454139">
              <a:buClr>
                <a:srgbClr val="000000"/>
              </a:buClr>
              <a:buSzPct val="100000"/>
              <a:defRPr/>
            </a:pPr>
            <a:r>
              <a:rPr lang="en-ZA" sz="2800" b="1" dirty="0">
                <a:solidFill>
                  <a:schemeClr val="bg1"/>
                </a:solidFill>
              </a:rPr>
              <a:t>2016/17:  </a:t>
            </a:r>
            <a:r>
              <a:rPr lang="en-ZA" sz="2800" b="1" dirty="0" smtClean="0">
                <a:solidFill>
                  <a:schemeClr val="bg1"/>
                </a:solidFill>
              </a:rPr>
              <a:t>Digitisation is enabling our Quantum Leap</a:t>
            </a:r>
            <a:endParaRPr lang="en-ZA" sz="2800" dirty="0">
              <a:solidFill>
                <a:schemeClr val="bg1"/>
              </a:solidFill>
            </a:endParaRPr>
          </a:p>
        </p:txBody>
      </p:sp>
      <p:sp>
        <p:nvSpPr>
          <p:cNvPr id="3" name="Rectangle 2"/>
          <p:cNvSpPr/>
          <p:nvPr/>
        </p:nvSpPr>
        <p:spPr>
          <a:xfrm>
            <a:off x="89481" y="3243047"/>
            <a:ext cx="2627930" cy="2939266"/>
          </a:xfrm>
          <a:prstGeom prst="rect">
            <a:avLst/>
          </a:prstGeom>
        </p:spPr>
        <p:txBody>
          <a:bodyPr wrap="square">
            <a:spAutoFit/>
          </a:bodyPr>
          <a:lstStyle/>
          <a:p>
            <a:pPr marL="241300" indent="-228600">
              <a:spcAft>
                <a:spcPts val="600"/>
              </a:spcAft>
              <a:buClr>
                <a:srgbClr val="FF0000"/>
              </a:buClr>
              <a:buFont typeface="Wingdings"/>
              <a:buChar char=""/>
              <a:tabLst>
                <a:tab pos="241300" algn="l"/>
              </a:tabLst>
            </a:pPr>
            <a:r>
              <a:rPr lang="en-ZA" sz="1500" b="1" dirty="0">
                <a:solidFill>
                  <a:schemeClr val="bg1"/>
                </a:solidFill>
              </a:rPr>
              <a:t>The SABS Business Transformational </a:t>
            </a:r>
            <a:r>
              <a:rPr lang="en-ZA" sz="1500" b="1" dirty="0" smtClean="0">
                <a:solidFill>
                  <a:schemeClr val="bg1"/>
                </a:solidFill>
              </a:rPr>
              <a:t>journey is empowered by technology.</a:t>
            </a:r>
            <a:r>
              <a:rPr lang="en-ZA" sz="1500" b="1" dirty="0">
                <a:solidFill>
                  <a:schemeClr val="bg1"/>
                </a:solidFill>
              </a:rPr>
              <a:t>  </a:t>
            </a:r>
            <a:endParaRPr lang="en-ZA" sz="1500" dirty="0">
              <a:solidFill>
                <a:schemeClr val="bg1"/>
              </a:solidFill>
            </a:endParaRPr>
          </a:p>
          <a:p>
            <a:pPr marL="241300" indent="-228600">
              <a:spcAft>
                <a:spcPts val="600"/>
              </a:spcAft>
              <a:buClr>
                <a:srgbClr val="FF0000"/>
              </a:buClr>
              <a:buFont typeface="Wingdings"/>
              <a:buChar char=""/>
              <a:tabLst>
                <a:tab pos="241300" algn="l"/>
              </a:tabLst>
            </a:pPr>
            <a:r>
              <a:rPr lang="en-ZA" sz="1500" b="1" dirty="0">
                <a:solidFill>
                  <a:schemeClr val="bg1"/>
                </a:solidFill>
              </a:rPr>
              <a:t>Customer Centricity is no longer just a SABS value and strategic objective, it is rapidly becoming part of our SABS DNA and an integral part of who we are, what we do and is our north star for every initiative we implement</a:t>
            </a:r>
            <a:r>
              <a:rPr lang="en-ZA" sz="1500" b="1" dirty="0" smtClean="0">
                <a:solidFill>
                  <a:schemeClr val="bg1"/>
                </a:solidFill>
              </a:rPr>
              <a:t>. </a:t>
            </a:r>
            <a:endParaRPr lang="en-ZA" sz="1500" b="1" dirty="0">
              <a:solidFill>
                <a:schemeClr val="bg1"/>
              </a:solidFill>
            </a:endParaRPr>
          </a:p>
        </p:txBody>
      </p:sp>
      <p:sp>
        <p:nvSpPr>
          <p:cNvPr id="4" name="Rectangle 3"/>
          <p:cNvSpPr/>
          <p:nvPr/>
        </p:nvSpPr>
        <p:spPr>
          <a:xfrm>
            <a:off x="691814" y="6276467"/>
            <a:ext cx="7057352" cy="584775"/>
          </a:xfrm>
          <a:prstGeom prst="rect">
            <a:avLst/>
          </a:prstGeom>
        </p:spPr>
        <p:txBody>
          <a:bodyPr wrap="square">
            <a:spAutoFit/>
          </a:bodyPr>
          <a:lstStyle/>
          <a:p>
            <a:pPr algn="ctr"/>
            <a:r>
              <a:rPr lang="en-ZA" sz="1600" b="1" dirty="0">
                <a:solidFill>
                  <a:schemeClr val="bg1"/>
                </a:solidFill>
              </a:rPr>
              <a:t>The </a:t>
            </a:r>
            <a:r>
              <a:rPr lang="en-ZA" sz="1600" b="1" u="sng" dirty="0">
                <a:solidFill>
                  <a:schemeClr val="bg1"/>
                </a:solidFill>
              </a:rPr>
              <a:t>SABS Customer Portal </a:t>
            </a:r>
            <a:r>
              <a:rPr lang="en-ZA" sz="1600" b="1" dirty="0">
                <a:solidFill>
                  <a:schemeClr val="bg1"/>
                </a:solidFill>
              </a:rPr>
              <a:t>went live in 2016 and enables our customers to engage with the SABS for products and services via a self-service online channel. </a:t>
            </a:r>
            <a:endParaRPr lang="en-ZA" sz="1600" dirty="0"/>
          </a:p>
        </p:txBody>
      </p:sp>
    </p:spTree>
    <p:extLst>
      <p:ext uri="{BB962C8B-B14F-4D97-AF65-F5344CB8AC3E}">
        <p14:creationId xmlns:p14="http://schemas.microsoft.com/office/powerpoint/2010/main" xmlns="" val="309218355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703</Words>
  <Application>Microsoft Office PowerPoint</Application>
  <PresentationFormat>A4 Paper (210x297 mm)</PresentationFormat>
  <Paragraphs>200</Paragraphs>
  <Slides>11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2017-03-10T11:59:01Z</dcterms:created>
  <dcterms:modified xsi:type="dcterms:W3CDTF">2017-03-16T09:05:38Z</dcterms:modified>
</cp:coreProperties>
</file>