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8" r:id="rId1"/>
  </p:sldMasterIdLst>
  <p:notesMasterIdLst>
    <p:notesMasterId r:id="rId41"/>
  </p:notesMasterIdLst>
  <p:handoutMasterIdLst>
    <p:handoutMasterId r:id="rId42"/>
  </p:handoutMasterIdLst>
  <p:sldIdLst>
    <p:sldId id="337" r:id="rId2"/>
    <p:sldId id="574" r:id="rId3"/>
    <p:sldId id="522" r:id="rId4"/>
    <p:sldId id="585" r:id="rId5"/>
    <p:sldId id="586" r:id="rId6"/>
    <p:sldId id="580" r:id="rId7"/>
    <p:sldId id="582" r:id="rId8"/>
    <p:sldId id="583" r:id="rId9"/>
    <p:sldId id="584" r:id="rId10"/>
    <p:sldId id="587" r:id="rId11"/>
    <p:sldId id="601" r:id="rId12"/>
    <p:sldId id="600" r:id="rId13"/>
    <p:sldId id="599" r:id="rId14"/>
    <p:sldId id="602" r:id="rId15"/>
    <p:sldId id="588" r:id="rId16"/>
    <p:sldId id="589" r:id="rId17"/>
    <p:sldId id="590" r:id="rId18"/>
    <p:sldId id="591" r:id="rId19"/>
    <p:sldId id="592" r:id="rId20"/>
    <p:sldId id="593" r:id="rId21"/>
    <p:sldId id="594" r:id="rId22"/>
    <p:sldId id="595" r:id="rId23"/>
    <p:sldId id="622" r:id="rId24"/>
    <p:sldId id="623" r:id="rId25"/>
    <p:sldId id="624" r:id="rId26"/>
    <p:sldId id="625" r:id="rId27"/>
    <p:sldId id="607" r:id="rId28"/>
    <p:sldId id="606" r:id="rId29"/>
    <p:sldId id="608" r:id="rId30"/>
    <p:sldId id="619" r:id="rId31"/>
    <p:sldId id="620" r:id="rId32"/>
    <p:sldId id="621" r:id="rId33"/>
    <p:sldId id="614" r:id="rId34"/>
    <p:sldId id="615" r:id="rId35"/>
    <p:sldId id="616" r:id="rId36"/>
    <p:sldId id="617" r:id="rId37"/>
    <p:sldId id="618" r:id="rId38"/>
    <p:sldId id="627" r:id="rId39"/>
    <p:sldId id="626" r:id="rId40"/>
  </p:sldIdLst>
  <p:sldSz cx="9906000" cy="6858000" type="A4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41353" autoAdjust="0"/>
    <p:restoredTop sz="94585" autoAdjust="0"/>
  </p:normalViewPr>
  <p:slideViewPr>
    <p:cSldViewPr>
      <p:cViewPr>
        <p:scale>
          <a:sx n="63" d="100"/>
          <a:sy n="63" d="100"/>
        </p:scale>
        <p:origin x="-2814" y="-111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81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F:\GRAPHNEWE.xls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4.xlsx"/><Relationship Id="rId1" Type="http://schemas.openxmlformats.org/officeDocument/2006/relationships/themeOverride" Target="../theme/themeOverride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5.xlsx"/><Relationship Id="rId1" Type="http://schemas.openxmlformats.org/officeDocument/2006/relationships/themeOverride" Target="../theme/themeOverride2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Presentations\national%20presentation\National%20presentation%20-2015-2016\National%202015-2016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Presentations\national%20presentation\National%20presentation%20-2015-2016\National%202015-2016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AppData\Local\Microsoft\Windows\Temporary%20Internet%20Files\Content.Outlook\ULLZ8STR\February%20Reg%202016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ulani%20Gijima\Desktop\Work%20with%20Phiri\Reports\Tertiary%20Hospital%20graph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plotArea>
      <c:layout>
        <c:manualLayout>
          <c:layoutTarget val="inner"/>
          <c:xMode val="edge"/>
          <c:yMode val="edge"/>
          <c:x val="5.6305288227860413E-2"/>
          <c:y val="1.5423986486150301E-2"/>
          <c:w val="0.78687445319335414"/>
          <c:h val="0.89753602701496038"/>
        </c:manualLayout>
      </c:layout>
      <c:barChart>
        <c:barDir val="col"/>
        <c:grouping val="clustered"/>
        <c:ser>
          <c:idx val="0"/>
          <c:order val="0"/>
          <c:tx>
            <c:strRef>
              <c:f>Sheet1!$B$8</c:f>
              <c:strCache>
                <c:ptCount val="1"/>
                <c:pt idx="0">
                  <c:v>Clinic</c:v>
                </c:pt>
              </c:strCache>
            </c:strRef>
          </c:tx>
          <c:cat>
            <c:strRef>
              <c:f>Sheet1!$C$7:$K$7</c:f>
              <c:strCache>
                <c:ptCount val="9"/>
                <c:pt idx="0">
                  <c:v>EC</c:v>
                </c:pt>
                <c:pt idx="1">
                  <c:v>FS</c:v>
                </c:pt>
                <c:pt idx="2">
                  <c:v>GP</c:v>
                </c:pt>
                <c:pt idx="3">
                  <c:v>KZN</c:v>
                </c:pt>
                <c:pt idx="4">
                  <c:v>LP</c:v>
                </c:pt>
                <c:pt idx="5">
                  <c:v>MP</c:v>
                </c:pt>
                <c:pt idx="6">
                  <c:v>NW</c:v>
                </c:pt>
                <c:pt idx="7">
                  <c:v>NC</c:v>
                </c:pt>
                <c:pt idx="8">
                  <c:v>WC</c:v>
                </c:pt>
              </c:strCache>
            </c:strRef>
          </c:cat>
          <c:val>
            <c:numRef>
              <c:f>Sheet1!$C$8:$K$8</c:f>
              <c:numCache>
                <c:formatCode>General</c:formatCode>
                <c:ptCount val="9"/>
                <c:pt idx="0">
                  <c:v>100</c:v>
                </c:pt>
                <c:pt idx="1">
                  <c:v>53</c:v>
                </c:pt>
                <c:pt idx="2">
                  <c:v>49</c:v>
                </c:pt>
                <c:pt idx="3">
                  <c:v>90</c:v>
                </c:pt>
                <c:pt idx="4">
                  <c:v>59</c:v>
                </c:pt>
                <c:pt idx="5">
                  <c:v>57</c:v>
                </c:pt>
                <c:pt idx="6">
                  <c:v>52</c:v>
                </c:pt>
                <c:pt idx="7">
                  <c:v>42</c:v>
                </c:pt>
                <c:pt idx="8">
                  <c:v>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D7A-45F1-BE51-DF20CE4E6206}"/>
            </c:ext>
          </c:extLst>
        </c:ser>
        <c:ser>
          <c:idx val="1"/>
          <c:order val="1"/>
          <c:tx>
            <c:strRef>
              <c:f>Sheet1!$B$9</c:f>
              <c:strCache>
                <c:ptCount val="1"/>
                <c:pt idx="0">
                  <c:v>CHC/CDC</c:v>
                </c:pt>
              </c:strCache>
            </c:strRef>
          </c:tx>
          <c:cat>
            <c:strRef>
              <c:f>Sheet1!$C$7:$K$7</c:f>
              <c:strCache>
                <c:ptCount val="9"/>
                <c:pt idx="0">
                  <c:v>EC</c:v>
                </c:pt>
                <c:pt idx="1">
                  <c:v>FS</c:v>
                </c:pt>
                <c:pt idx="2">
                  <c:v>GP</c:v>
                </c:pt>
                <c:pt idx="3">
                  <c:v>KZN</c:v>
                </c:pt>
                <c:pt idx="4">
                  <c:v>LP</c:v>
                </c:pt>
                <c:pt idx="5">
                  <c:v>MP</c:v>
                </c:pt>
                <c:pt idx="6">
                  <c:v>NW</c:v>
                </c:pt>
                <c:pt idx="7">
                  <c:v>NC</c:v>
                </c:pt>
                <c:pt idx="8">
                  <c:v>WC</c:v>
                </c:pt>
              </c:strCache>
            </c:strRef>
          </c:cat>
          <c:val>
            <c:numRef>
              <c:f>Sheet1!$C$9:$K$9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D7A-45F1-BE51-DF20CE4E6206}"/>
            </c:ext>
          </c:extLst>
        </c:ser>
        <c:ser>
          <c:idx val="2"/>
          <c:order val="2"/>
          <c:tx>
            <c:strRef>
              <c:f>Sheet1!$B$10</c:f>
              <c:strCache>
                <c:ptCount val="1"/>
                <c:pt idx="0">
                  <c:v>District Hospitals</c:v>
                </c:pt>
              </c:strCache>
            </c:strRef>
          </c:tx>
          <c:cat>
            <c:strRef>
              <c:f>Sheet1!$C$7:$K$7</c:f>
              <c:strCache>
                <c:ptCount val="9"/>
                <c:pt idx="0">
                  <c:v>EC</c:v>
                </c:pt>
                <c:pt idx="1">
                  <c:v>FS</c:v>
                </c:pt>
                <c:pt idx="2">
                  <c:v>GP</c:v>
                </c:pt>
                <c:pt idx="3">
                  <c:v>KZN</c:v>
                </c:pt>
                <c:pt idx="4">
                  <c:v>LP</c:v>
                </c:pt>
                <c:pt idx="5">
                  <c:v>MP</c:v>
                </c:pt>
                <c:pt idx="6">
                  <c:v>NW</c:v>
                </c:pt>
                <c:pt idx="7">
                  <c:v>NC</c:v>
                </c:pt>
                <c:pt idx="8">
                  <c:v>WC</c:v>
                </c:pt>
              </c:strCache>
            </c:strRef>
          </c:cat>
          <c:val>
            <c:numRef>
              <c:f>Sheet1!$C$10:$K$10</c:f>
              <c:numCache>
                <c:formatCode>General</c:formatCode>
                <c:ptCount val="9"/>
                <c:pt idx="0">
                  <c:v>5</c:v>
                </c:pt>
                <c:pt idx="1">
                  <c:v>2</c:v>
                </c:pt>
                <c:pt idx="2">
                  <c:v>2</c:v>
                </c:pt>
                <c:pt idx="3">
                  <c:v>4</c:v>
                </c:pt>
                <c:pt idx="4">
                  <c:v>3</c:v>
                </c:pt>
                <c:pt idx="5">
                  <c:v>3</c:v>
                </c:pt>
                <c:pt idx="6">
                  <c:v>1</c:v>
                </c:pt>
                <c:pt idx="7">
                  <c:v>3</c:v>
                </c:pt>
                <c:pt idx="8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D7A-45F1-BE51-DF20CE4E6206}"/>
            </c:ext>
          </c:extLst>
        </c:ser>
        <c:ser>
          <c:idx val="3"/>
          <c:order val="3"/>
          <c:tx>
            <c:strRef>
              <c:f>Sheet1!$B$11</c:f>
              <c:strCache>
                <c:ptCount val="1"/>
                <c:pt idx="0">
                  <c:v>Other Hospitals</c:v>
                </c:pt>
              </c:strCache>
            </c:strRef>
          </c:tx>
          <c:cat>
            <c:strRef>
              <c:f>Sheet1!$C$7:$K$7</c:f>
              <c:strCache>
                <c:ptCount val="9"/>
                <c:pt idx="0">
                  <c:v>EC</c:v>
                </c:pt>
                <c:pt idx="1">
                  <c:v>FS</c:v>
                </c:pt>
                <c:pt idx="2">
                  <c:v>GP</c:v>
                </c:pt>
                <c:pt idx="3">
                  <c:v>KZN</c:v>
                </c:pt>
                <c:pt idx="4">
                  <c:v>LP</c:v>
                </c:pt>
                <c:pt idx="5">
                  <c:v>MP</c:v>
                </c:pt>
                <c:pt idx="6">
                  <c:v>NW</c:v>
                </c:pt>
                <c:pt idx="7">
                  <c:v>NC</c:v>
                </c:pt>
                <c:pt idx="8">
                  <c:v>WC</c:v>
                </c:pt>
              </c:strCache>
            </c:strRef>
          </c:cat>
          <c:val>
            <c:numRef>
              <c:f>Sheet1!$C$11:$K$11</c:f>
              <c:numCache>
                <c:formatCode>General</c:formatCode>
                <c:ptCount val="9"/>
                <c:pt idx="0">
                  <c:v>4</c:v>
                </c:pt>
                <c:pt idx="1">
                  <c:v>3</c:v>
                </c:pt>
                <c:pt idx="2">
                  <c:v>9</c:v>
                </c:pt>
                <c:pt idx="3">
                  <c:v>2</c:v>
                </c:pt>
                <c:pt idx="4">
                  <c:v>3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D7A-45F1-BE51-DF20CE4E6206}"/>
            </c:ext>
          </c:extLst>
        </c:ser>
        <c:axId val="54068736"/>
        <c:axId val="54070272"/>
      </c:barChart>
      <c:catAx>
        <c:axId val="54068736"/>
        <c:scaling>
          <c:orientation val="minMax"/>
        </c:scaling>
        <c:axPos val="b"/>
        <c:numFmt formatCode="General" sourceLinked="0"/>
        <c:tickLblPos val="nextTo"/>
        <c:crossAx val="54070272"/>
        <c:crosses val="autoZero"/>
        <c:auto val="1"/>
        <c:lblAlgn val="ctr"/>
        <c:lblOffset val="100"/>
      </c:catAx>
      <c:valAx>
        <c:axId val="54070272"/>
        <c:scaling>
          <c:orientation val="minMax"/>
        </c:scaling>
        <c:axPos val="l"/>
        <c:majorGridlines/>
        <c:numFmt formatCode="General" sourceLinked="1"/>
        <c:tickLblPos val="nextTo"/>
        <c:crossAx val="540687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500558884020296"/>
          <c:y val="0.42727417083160757"/>
          <c:w val="0.12277867554068123"/>
          <c:h val="0.30644486566441409"/>
        </c:manualLayout>
      </c:layout>
    </c:legend>
    <c:plotVisOnly val="1"/>
    <c:dispBlanksAs val="gap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'23 dISTRICT HOSPITALS'!$B$1</c:f>
              <c:strCache>
                <c:ptCount val="1"/>
                <c:pt idx="0">
                  <c:v>Score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'23 dISTRICT HOSPITALS'!$A$2:$A$24</c:f>
              <c:strCache>
                <c:ptCount val="23"/>
                <c:pt idx="0">
                  <c:v>gp Bheki Mlangeni Hospital</c:v>
                </c:pt>
                <c:pt idx="1">
                  <c:v>ec Nompumelelo (Peddie) Hospital</c:v>
                </c:pt>
                <c:pt idx="2">
                  <c:v>wc Oudtshoorn Hospital</c:v>
                </c:pt>
                <c:pt idx="3">
                  <c:v>lp Malamulele Hospital</c:v>
                </c:pt>
                <c:pt idx="4">
                  <c:v>gp Heidelberg Hospital</c:v>
                </c:pt>
                <c:pt idx="5">
                  <c:v>ec Holy Cross Hospital</c:v>
                </c:pt>
                <c:pt idx="6">
                  <c:v>lp Siloam Hospital</c:v>
                </c:pt>
                <c:pt idx="7">
                  <c:v>wc Swellendam Hospital</c:v>
                </c:pt>
                <c:pt idx="8">
                  <c:v>mp Evander Hospital</c:v>
                </c:pt>
                <c:pt idx="9">
                  <c:v>wc False Bay Hospital</c:v>
                </c:pt>
                <c:pt idx="10">
                  <c:v>fs Katleho Hospital</c:v>
                </c:pt>
                <c:pt idx="11">
                  <c:v>kz Niemeyer Memorial Hospital</c:v>
                </c:pt>
                <c:pt idx="12">
                  <c:v>kz Nkonjeni Hospital</c:v>
                </c:pt>
                <c:pt idx="13">
                  <c:v>kz St Apollinaris Hospital</c:v>
                </c:pt>
                <c:pt idx="14">
                  <c:v>nc Tshwaragano Hospital</c:v>
                </c:pt>
                <c:pt idx="15">
                  <c:v>ec St Elizabeth's Hospital</c:v>
                </c:pt>
                <c:pt idx="16">
                  <c:v>nw Lehurutshe-Zeerust Hospital Complex</c:v>
                </c:pt>
                <c:pt idx="17">
                  <c:v>wc Prince Albert Hospital</c:v>
                </c:pt>
                <c:pt idx="18">
                  <c:v>mp Bernice Samuels Hospital</c:v>
                </c:pt>
                <c:pt idx="19">
                  <c:v>ec Nessie Knight Hospital</c:v>
                </c:pt>
                <c:pt idx="20">
                  <c:v>mp Matikwana Hospital</c:v>
                </c:pt>
                <c:pt idx="21">
                  <c:v>nc Prieska (Bill Pickard) Hospital</c:v>
                </c:pt>
                <c:pt idx="22">
                  <c:v>fs Diamond_Diamant Hospital</c:v>
                </c:pt>
              </c:strCache>
            </c:strRef>
          </c:cat>
          <c:val>
            <c:numRef>
              <c:f>'23 dISTRICT HOSPITALS'!$B$2:$B$24</c:f>
              <c:numCache>
                <c:formatCode>0%</c:formatCode>
                <c:ptCount val="23"/>
                <c:pt idx="0">
                  <c:v>0.67000000000000104</c:v>
                </c:pt>
                <c:pt idx="1">
                  <c:v>0.65000000000000102</c:v>
                </c:pt>
                <c:pt idx="2">
                  <c:v>0.6400000000000009</c:v>
                </c:pt>
                <c:pt idx="3">
                  <c:v>0.63000000000000089</c:v>
                </c:pt>
                <c:pt idx="4">
                  <c:v>0.61000000000000065</c:v>
                </c:pt>
                <c:pt idx="5">
                  <c:v>0.60000000000000064</c:v>
                </c:pt>
                <c:pt idx="6">
                  <c:v>0.58000000000000007</c:v>
                </c:pt>
                <c:pt idx="7">
                  <c:v>0.58000000000000007</c:v>
                </c:pt>
                <c:pt idx="8">
                  <c:v>0.56999999999999995</c:v>
                </c:pt>
                <c:pt idx="9">
                  <c:v>0.56000000000000005</c:v>
                </c:pt>
                <c:pt idx="10">
                  <c:v>0.55000000000000004</c:v>
                </c:pt>
                <c:pt idx="11">
                  <c:v>0.55000000000000004</c:v>
                </c:pt>
                <c:pt idx="12">
                  <c:v>0.52</c:v>
                </c:pt>
                <c:pt idx="13">
                  <c:v>0.5</c:v>
                </c:pt>
                <c:pt idx="14">
                  <c:v>0.48000000000000032</c:v>
                </c:pt>
                <c:pt idx="15">
                  <c:v>0.47000000000000008</c:v>
                </c:pt>
                <c:pt idx="16">
                  <c:v>0.45</c:v>
                </c:pt>
                <c:pt idx="17">
                  <c:v>0.45</c:v>
                </c:pt>
                <c:pt idx="18">
                  <c:v>0.44000000000000006</c:v>
                </c:pt>
                <c:pt idx="19">
                  <c:v>0.43000000000000038</c:v>
                </c:pt>
                <c:pt idx="20">
                  <c:v>0.43000000000000038</c:v>
                </c:pt>
                <c:pt idx="21">
                  <c:v>0.42000000000000032</c:v>
                </c:pt>
                <c:pt idx="22">
                  <c:v>0.41000000000000031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0CF-4BB3-A375-01B41034EEF9}"/>
            </c:ext>
          </c:extLst>
        </c:ser>
        <c:dLbls>
          <c:showVal val="1"/>
        </c:dLbls>
        <c:gapWidth val="75"/>
        <c:axId val="63851520"/>
        <c:axId val="63873792"/>
      </c:barChart>
      <c:catAx>
        <c:axId val="63851520"/>
        <c:scaling>
          <c:orientation val="minMax"/>
        </c:scaling>
        <c:axPos val="b"/>
        <c:numFmt formatCode="General" sourceLinked="1"/>
        <c:majorTickMark val="none"/>
        <c:tickLblPos val="nextTo"/>
        <c:crossAx val="63873792"/>
        <c:crosses val="autoZero"/>
        <c:auto val="1"/>
        <c:lblAlgn val="ctr"/>
        <c:lblOffset val="100"/>
      </c:catAx>
      <c:valAx>
        <c:axId val="63873792"/>
        <c:scaling>
          <c:orientation val="minMax"/>
        </c:scaling>
        <c:axPos val="l"/>
        <c:numFmt formatCode="0%" sourceLinked="1"/>
        <c:majorTickMark val="none"/>
        <c:tickLblPos val="nextTo"/>
        <c:crossAx val="63851520"/>
        <c:crosses val="autoZero"/>
        <c:crossBetween val="between"/>
      </c:valAx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c:spPr>
    </c:plotArea>
    <c:legend>
      <c:legendPos val="b"/>
    </c:legend>
    <c:plotVisOnly val="1"/>
    <c:dispBlanksAs val="gap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</c:sp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2015/16</a:t>
            </a:r>
            <a:r>
              <a:rPr lang="en-US" b="1" baseline="0"/>
              <a:t> : Domain scores for District Hospitals in South Africa  </a:t>
            </a:r>
          </a:p>
          <a:p>
            <a:pPr algn="l"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   </a:t>
            </a:r>
          </a:p>
          <a:p>
            <a:pPr algn="l"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 b="1"/>
          </a:p>
        </c:rich>
      </c:tx>
      <c:layout>
        <c:manualLayout>
          <c:xMode val="edge"/>
          <c:yMode val="edge"/>
          <c:x val="0.24313508529276193"/>
          <c:y val="3.0739673390970241E-2"/>
        </c:manualLayout>
      </c:layout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740291799624632"/>
          <c:y val="0.18862632084534126"/>
          <c:w val="0.83574752326083812"/>
          <c:h val="0.46873524094790725"/>
        </c:manualLayout>
      </c:layout>
      <c:bar3DChart>
        <c:barDir val="col"/>
        <c:grouping val="clustered"/>
        <c:ser>
          <c:idx val="0"/>
          <c:order val="0"/>
          <c:tx>
            <c:v>Average score %</c:v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cat>
            <c:strRef>
              <c:f>Sheet2!$A$43:$A$49</c:f>
              <c:strCache>
                <c:ptCount val="7"/>
                <c:pt idx="0">
                  <c:v>Clinical Support Services</c:v>
                </c:pt>
                <c:pt idx="1">
                  <c:v>Facilities and Infrastruc</c:v>
                </c:pt>
                <c:pt idx="2">
                  <c:v>Leadership and Corporate</c:v>
                </c:pt>
                <c:pt idx="3">
                  <c:v>Operational Management</c:v>
                </c:pt>
                <c:pt idx="4">
                  <c:v>Patient Safety / Clinical</c:v>
                </c:pt>
                <c:pt idx="5">
                  <c:v>Patients Rights</c:v>
                </c:pt>
                <c:pt idx="6">
                  <c:v>Public Health</c:v>
                </c:pt>
              </c:strCache>
            </c:strRef>
          </c:cat>
          <c:val>
            <c:numRef>
              <c:f>Sheet2!$D$43:$D$49</c:f>
              <c:numCache>
                <c:formatCode>0%</c:formatCode>
                <c:ptCount val="7"/>
                <c:pt idx="0">
                  <c:v>0.58030079999999895</c:v>
                </c:pt>
                <c:pt idx="1">
                  <c:v>0.55621580000000004</c:v>
                </c:pt>
                <c:pt idx="2">
                  <c:v>0.38157970000000052</c:v>
                </c:pt>
                <c:pt idx="3">
                  <c:v>0.4882474</c:v>
                </c:pt>
                <c:pt idx="4">
                  <c:v>0.57433639999999908</c:v>
                </c:pt>
                <c:pt idx="5">
                  <c:v>0.5407613999999995</c:v>
                </c:pt>
                <c:pt idx="6">
                  <c:v>0.46622420000000031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B2-42CC-9F5E-70EB49DF6AA5}"/>
            </c:ext>
          </c:extLst>
        </c:ser>
        <c:shape val="box"/>
        <c:axId val="102007552"/>
        <c:axId val="102009088"/>
        <c:axId val="0"/>
      </c:bar3DChart>
      <c:dateAx>
        <c:axId val="102007552"/>
        <c:scaling>
          <c:orientation val="minMax"/>
        </c:scaling>
        <c:axPos val="b"/>
        <c:numFmt formatCode="General" sourceLinked="1"/>
        <c:minorTickMark val="cross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009088"/>
        <c:crosses val="autoZero"/>
        <c:lblOffset val="100"/>
        <c:baseTimeUnit val="days"/>
      </c:dateAx>
      <c:valAx>
        <c:axId val="102009088"/>
        <c:scaling>
          <c:orientation val="minMax"/>
        </c:scaling>
        <c:axPos val="r"/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007552"/>
        <c:crosses val="max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2015/16</a:t>
            </a:r>
            <a:r>
              <a:rPr lang="en-US" b="1" baseline="0"/>
              <a:t> : Priority Area scores for District Hospitals in South Africa  </a:t>
            </a:r>
          </a:p>
          <a:p>
            <a:pPr algn="l"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   </a:t>
            </a:r>
          </a:p>
          <a:p>
            <a:pPr algn="l"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 b="1"/>
          </a:p>
        </c:rich>
      </c:tx>
      <c:layout>
        <c:manualLayout>
          <c:xMode val="edge"/>
          <c:yMode val="edge"/>
          <c:x val="0.24313508529276193"/>
          <c:y val="3.0739673390970241E-2"/>
        </c:manualLayout>
      </c:layout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740291799624632"/>
          <c:y val="0.18862632084534126"/>
          <c:w val="0.83574752326083812"/>
          <c:h val="0.46873524094790725"/>
        </c:manualLayout>
      </c:layout>
      <c:bar3DChart>
        <c:barDir val="col"/>
        <c:grouping val="clustered"/>
        <c:ser>
          <c:idx val="0"/>
          <c:order val="0"/>
          <c:tx>
            <c:v>Average score %</c:v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cat>
            <c:strRef>
              <c:f>Sheet2!$A$15:$A$20</c:f>
              <c:strCache>
                <c:ptCount val="6"/>
                <c:pt idx="0">
                  <c:v>Availability of medicines and supplies</c:v>
                </c:pt>
                <c:pt idx="1">
                  <c:v>Cleanliness</c:v>
                </c:pt>
                <c:pt idx="2">
                  <c:v>Improve patient safety and security</c:v>
                </c:pt>
                <c:pt idx="3">
                  <c:v>Infection prevention and control</c:v>
                </c:pt>
                <c:pt idx="4">
                  <c:v>Positive and caring attitudes</c:v>
                </c:pt>
                <c:pt idx="5">
                  <c:v>Waiting times</c:v>
                </c:pt>
              </c:strCache>
            </c:strRef>
          </c:cat>
          <c:val>
            <c:numRef>
              <c:f>Sheet2!$D$15:$D$20</c:f>
              <c:numCache>
                <c:formatCode>0%</c:formatCode>
                <c:ptCount val="6"/>
                <c:pt idx="0">
                  <c:v>0.64083369999999995</c:v>
                </c:pt>
                <c:pt idx="1">
                  <c:v>0.51477039999999996</c:v>
                </c:pt>
                <c:pt idx="2">
                  <c:v>0.53260790000000002</c:v>
                </c:pt>
                <c:pt idx="3">
                  <c:v>0.53606669999999956</c:v>
                </c:pt>
                <c:pt idx="4">
                  <c:v>0.61681870000000005</c:v>
                </c:pt>
                <c:pt idx="5">
                  <c:v>0.62014110000000089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F22-494A-B4B5-A0F5532F457D}"/>
            </c:ext>
          </c:extLst>
        </c:ser>
        <c:shape val="box"/>
        <c:axId val="101971072"/>
        <c:axId val="101972608"/>
        <c:axId val="0"/>
      </c:bar3DChart>
      <c:dateAx>
        <c:axId val="101971072"/>
        <c:scaling>
          <c:orientation val="minMax"/>
        </c:scaling>
        <c:axPos val="b"/>
        <c:numFmt formatCode="General" sourceLinked="1"/>
        <c:minorTickMark val="cross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972608"/>
        <c:crosses val="autoZero"/>
        <c:lblOffset val="100"/>
        <c:baseTimeUnit val="days"/>
      </c:dateAx>
      <c:valAx>
        <c:axId val="101972608"/>
        <c:scaling>
          <c:orientation val="minMax"/>
        </c:scaling>
        <c:axPos val="r"/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971072"/>
        <c:crosses val="max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autoTitleDeleted val="1"/>
    <c:plotArea>
      <c:layout>
        <c:manualLayout>
          <c:layoutTarget val="inner"/>
          <c:xMode val="edge"/>
          <c:yMode val="edge"/>
          <c:x val="0.253754178163627"/>
          <c:y val="1.7123869549972033E-2"/>
          <c:w val="0.74624582183637345"/>
          <c:h val="0.63369961265702035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clinical support</c:v>
                </c:pt>
              </c:strCache>
            </c:strRef>
          </c:tx>
          <c:cat>
            <c:strRef>
              <c:f>Sheet1!$B$1:$J$1</c:f>
              <c:strCache>
                <c:ptCount val="9"/>
                <c:pt idx="0">
                  <c:v>lp</c:v>
                </c:pt>
                <c:pt idx="1">
                  <c:v>gp</c:v>
                </c:pt>
                <c:pt idx="2">
                  <c:v>nw</c:v>
                </c:pt>
                <c:pt idx="3">
                  <c:v>wc</c:v>
                </c:pt>
                <c:pt idx="4">
                  <c:v>ec</c:v>
                </c:pt>
                <c:pt idx="5">
                  <c:v>mp</c:v>
                </c:pt>
                <c:pt idx="6">
                  <c:v>nc</c:v>
                </c:pt>
                <c:pt idx="7">
                  <c:v>fs</c:v>
                </c:pt>
                <c:pt idx="8">
                  <c:v>kzn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43</c:v>
                </c:pt>
                <c:pt idx="1">
                  <c:v>51</c:v>
                </c:pt>
                <c:pt idx="2">
                  <c:v>47</c:v>
                </c:pt>
                <c:pt idx="3">
                  <c:v>45</c:v>
                </c:pt>
                <c:pt idx="4">
                  <c:v>42</c:v>
                </c:pt>
                <c:pt idx="5">
                  <c:v>49</c:v>
                </c:pt>
                <c:pt idx="6">
                  <c:v>43</c:v>
                </c:pt>
                <c:pt idx="7">
                  <c:v>42</c:v>
                </c:pt>
                <c:pt idx="8">
                  <c:v>47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facilities and infrustructure</c:v>
                </c:pt>
              </c:strCache>
            </c:strRef>
          </c:tx>
          <c:cat>
            <c:strRef>
              <c:f>Sheet1!$B$1:$J$1</c:f>
              <c:strCache>
                <c:ptCount val="9"/>
                <c:pt idx="0">
                  <c:v>lp</c:v>
                </c:pt>
                <c:pt idx="1">
                  <c:v>gp</c:v>
                </c:pt>
                <c:pt idx="2">
                  <c:v>nw</c:v>
                </c:pt>
                <c:pt idx="3">
                  <c:v>wc</c:v>
                </c:pt>
                <c:pt idx="4">
                  <c:v>ec</c:v>
                </c:pt>
                <c:pt idx="5">
                  <c:v>mp</c:v>
                </c:pt>
                <c:pt idx="6">
                  <c:v>nc</c:v>
                </c:pt>
                <c:pt idx="7">
                  <c:v>fs</c:v>
                </c:pt>
                <c:pt idx="8">
                  <c:v>kzn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  <c:pt idx="0">
                  <c:v>38</c:v>
                </c:pt>
                <c:pt idx="1">
                  <c:v>51</c:v>
                </c:pt>
                <c:pt idx="2">
                  <c:v>41</c:v>
                </c:pt>
                <c:pt idx="3">
                  <c:v>48</c:v>
                </c:pt>
                <c:pt idx="4">
                  <c:v>33</c:v>
                </c:pt>
                <c:pt idx="5">
                  <c:v>45</c:v>
                </c:pt>
                <c:pt idx="6">
                  <c:v>36</c:v>
                </c:pt>
                <c:pt idx="7">
                  <c:v>34</c:v>
                </c:pt>
                <c:pt idx="8">
                  <c:v>47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leadership and corporate governance</c:v>
                </c:pt>
              </c:strCache>
            </c:strRef>
          </c:tx>
          <c:cat>
            <c:strRef>
              <c:f>Sheet1!$B$1:$J$1</c:f>
              <c:strCache>
                <c:ptCount val="9"/>
                <c:pt idx="0">
                  <c:v>lp</c:v>
                </c:pt>
                <c:pt idx="1">
                  <c:v>gp</c:v>
                </c:pt>
                <c:pt idx="2">
                  <c:v>nw</c:v>
                </c:pt>
                <c:pt idx="3">
                  <c:v>wc</c:v>
                </c:pt>
                <c:pt idx="4">
                  <c:v>ec</c:v>
                </c:pt>
                <c:pt idx="5">
                  <c:v>mp</c:v>
                </c:pt>
                <c:pt idx="6">
                  <c:v>nc</c:v>
                </c:pt>
                <c:pt idx="7">
                  <c:v>fs</c:v>
                </c:pt>
                <c:pt idx="8">
                  <c:v>kzn</c:v>
                </c:pt>
              </c:strCache>
            </c:strRef>
          </c:cat>
          <c:val>
            <c:numRef>
              <c:f>Sheet1!$B$4:$J$4</c:f>
              <c:numCache>
                <c:formatCode>General</c:formatCode>
                <c:ptCount val="9"/>
                <c:pt idx="0">
                  <c:v>11</c:v>
                </c:pt>
                <c:pt idx="1">
                  <c:v>18</c:v>
                </c:pt>
                <c:pt idx="2">
                  <c:v>14</c:v>
                </c:pt>
                <c:pt idx="3">
                  <c:v>19</c:v>
                </c:pt>
                <c:pt idx="4">
                  <c:v>7</c:v>
                </c:pt>
                <c:pt idx="5">
                  <c:v>20</c:v>
                </c:pt>
                <c:pt idx="6">
                  <c:v>13</c:v>
                </c:pt>
                <c:pt idx="7">
                  <c:v>8</c:v>
                </c:pt>
                <c:pt idx="8">
                  <c:v>19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operationa management</c:v>
                </c:pt>
              </c:strCache>
            </c:strRef>
          </c:tx>
          <c:cat>
            <c:strRef>
              <c:f>Sheet1!$B$1:$J$1</c:f>
              <c:strCache>
                <c:ptCount val="9"/>
                <c:pt idx="0">
                  <c:v>lp</c:v>
                </c:pt>
                <c:pt idx="1">
                  <c:v>gp</c:v>
                </c:pt>
                <c:pt idx="2">
                  <c:v>nw</c:v>
                </c:pt>
                <c:pt idx="3">
                  <c:v>wc</c:v>
                </c:pt>
                <c:pt idx="4">
                  <c:v>ec</c:v>
                </c:pt>
                <c:pt idx="5">
                  <c:v>mp</c:v>
                </c:pt>
                <c:pt idx="6">
                  <c:v>nc</c:v>
                </c:pt>
                <c:pt idx="7">
                  <c:v>fs</c:v>
                </c:pt>
                <c:pt idx="8">
                  <c:v>kzn</c:v>
                </c:pt>
              </c:strCache>
            </c:strRef>
          </c:cat>
          <c:val>
            <c:numRef>
              <c:f>Sheet1!$B$5:$J$5</c:f>
              <c:numCache>
                <c:formatCode>General</c:formatCode>
                <c:ptCount val="9"/>
                <c:pt idx="0">
                  <c:v>25</c:v>
                </c:pt>
                <c:pt idx="1">
                  <c:v>39</c:v>
                </c:pt>
                <c:pt idx="2">
                  <c:v>33</c:v>
                </c:pt>
                <c:pt idx="3">
                  <c:v>41</c:v>
                </c:pt>
                <c:pt idx="4">
                  <c:v>29</c:v>
                </c:pt>
                <c:pt idx="5">
                  <c:v>35</c:v>
                </c:pt>
                <c:pt idx="6">
                  <c:v>33</c:v>
                </c:pt>
                <c:pt idx="7">
                  <c:v>31</c:v>
                </c:pt>
                <c:pt idx="8">
                  <c:v>30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patient safety</c:v>
                </c:pt>
              </c:strCache>
            </c:strRef>
          </c:tx>
          <c:cat>
            <c:strRef>
              <c:f>Sheet1!$B$1:$J$1</c:f>
              <c:strCache>
                <c:ptCount val="9"/>
                <c:pt idx="0">
                  <c:v>lp</c:v>
                </c:pt>
                <c:pt idx="1">
                  <c:v>gp</c:v>
                </c:pt>
                <c:pt idx="2">
                  <c:v>nw</c:v>
                </c:pt>
                <c:pt idx="3">
                  <c:v>wc</c:v>
                </c:pt>
                <c:pt idx="4">
                  <c:v>ec</c:v>
                </c:pt>
                <c:pt idx="5">
                  <c:v>mp</c:v>
                </c:pt>
                <c:pt idx="6">
                  <c:v>nc</c:v>
                </c:pt>
                <c:pt idx="7">
                  <c:v>fs</c:v>
                </c:pt>
                <c:pt idx="8">
                  <c:v>kzn</c:v>
                </c:pt>
              </c:strCache>
            </c:strRef>
          </c:cat>
          <c:val>
            <c:numRef>
              <c:f>Sheet1!$B$6:$J$6</c:f>
              <c:numCache>
                <c:formatCode>General</c:formatCode>
                <c:ptCount val="9"/>
                <c:pt idx="0">
                  <c:v>35</c:v>
                </c:pt>
                <c:pt idx="1">
                  <c:v>57</c:v>
                </c:pt>
                <c:pt idx="2">
                  <c:v>48</c:v>
                </c:pt>
                <c:pt idx="3">
                  <c:v>51</c:v>
                </c:pt>
                <c:pt idx="4">
                  <c:v>40</c:v>
                </c:pt>
                <c:pt idx="5">
                  <c:v>49</c:v>
                </c:pt>
                <c:pt idx="6">
                  <c:v>47</c:v>
                </c:pt>
                <c:pt idx="7">
                  <c:v>42</c:v>
                </c:pt>
                <c:pt idx="8">
                  <c:v>52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patinets rights</c:v>
                </c:pt>
              </c:strCache>
            </c:strRef>
          </c:tx>
          <c:cat>
            <c:strRef>
              <c:f>Sheet1!$B$1:$J$1</c:f>
              <c:strCache>
                <c:ptCount val="9"/>
                <c:pt idx="0">
                  <c:v>lp</c:v>
                </c:pt>
                <c:pt idx="1">
                  <c:v>gp</c:v>
                </c:pt>
                <c:pt idx="2">
                  <c:v>nw</c:v>
                </c:pt>
                <c:pt idx="3">
                  <c:v>wc</c:v>
                </c:pt>
                <c:pt idx="4">
                  <c:v>ec</c:v>
                </c:pt>
                <c:pt idx="5">
                  <c:v>mp</c:v>
                </c:pt>
                <c:pt idx="6">
                  <c:v>nc</c:v>
                </c:pt>
                <c:pt idx="7">
                  <c:v>fs</c:v>
                </c:pt>
                <c:pt idx="8">
                  <c:v>kzn</c:v>
                </c:pt>
              </c:strCache>
            </c:strRef>
          </c:cat>
          <c:val>
            <c:numRef>
              <c:f>Sheet1!$B$7:$J$7</c:f>
              <c:numCache>
                <c:formatCode>General</c:formatCode>
                <c:ptCount val="9"/>
                <c:pt idx="0">
                  <c:v>41</c:v>
                </c:pt>
                <c:pt idx="1">
                  <c:v>57</c:v>
                </c:pt>
                <c:pt idx="2">
                  <c:v>49</c:v>
                </c:pt>
                <c:pt idx="3">
                  <c:v>48</c:v>
                </c:pt>
                <c:pt idx="4">
                  <c:v>44</c:v>
                </c:pt>
                <c:pt idx="5">
                  <c:v>53</c:v>
                </c:pt>
                <c:pt idx="6">
                  <c:v>45</c:v>
                </c:pt>
                <c:pt idx="7">
                  <c:v>45</c:v>
                </c:pt>
                <c:pt idx="8">
                  <c:v>52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public health</c:v>
                </c:pt>
              </c:strCache>
            </c:strRef>
          </c:tx>
          <c:cat>
            <c:strRef>
              <c:f>Sheet1!$B$1:$J$1</c:f>
              <c:strCache>
                <c:ptCount val="9"/>
                <c:pt idx="0">
                  <c:v>lp</c:v>
                </c:pt>
                <c:pt idx="1">
                  <c:v>gp</c:v>
                </c:pt>
                <c:pt idx="2">
                  <c:v>nw</c:v>
                </c:pt>
                <c:pt idx="3">
                  <c:v>wc</c:v>
                </c:pt>
                <c:pt idx="4">
                  <c:v>ec</c:v>
                </c:pt>
                <c:pt idx="5">
                  <c:v>mp</c:v>
                </c:pt>
                <c:pt idx="6">
                  <c:v>nc</c:v>
                </c:pt>
                <c:pt idx="7">
                  <c:v>fs</c:v>
                </c:pt>
                <c:pt idx="8">
                  <c:v>kzn</c:v>
                </c:pt>
              </c:strCache>
            </c:strRef>
          </c:cat>
          <c:val>
            <c:numRef>
              <c:f>Sheet1!$B$8:$J$8</c:f>
              <c:numCache>
                <c:formatCode>General</c:formatCode>
                <c:ptCount val="9"/>
                <c:pt idx="0">
                  <c:v>30</c:v>
                </c:pt>
                <c:pt idx="1">
                  <c:v>40</c:v>
                </c:pt>
                <c:pt idx="2">
                  <c:v>30</c:v>
                </c:pt>
                <c:pt idx="3">
                  <c:v>33</c:v>
                </c:pt>
                <c:pt idx="4">
                  <c:v>24</c:v>
                </c:pt>
                <c:pt idx="5">
                  <c:v>38</c:v>
                </c:pt>
                <c:pt idx="6">
                  <c:v>27</c:v>
                </c:pt>
                <c:pt idx="7">
                  <c:v>24</c:v>
                </c:pt>
                <c:pt idx="8">
                  <c:v>39</c:v>
                </c:pt>
              </c:numCache>
            </c:numRef>
          </c:val>
        </c:ser>
        <c:axId val="54489472"/>
        <c:axId val="54491008"/>
      </c:barChart>
      <c:catAx>
        <c:axId val="54489472"/>
        <c:scaling>
          <c:orientation val="minMax"/>
        </c:scaling>
        <c:axPos val="b"/>
        <c:majorTickMark val="none"/>
        <c:tickLblPos val="nextTo"/>
        <c:crossAx val="54491008"/>
        <c:crosses val="autoZero"/>
        <c:auto val="1"/>
        <c:lblAlgn val="ctr"/>
        <c:lblOffset val="100"/>
      </c:catAx>
      <c:valAx>
        <c:axId val="5449100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5448947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Sheet1!$E$4</c:f>
              <c:strCache>
                <c:ptCount val="1"/>
                <c:pt idx="0">
                  <c:v>Percentage outcome</c:v>
                </c:pt>
              </c:strCache>
            </c:strRef>
          </c:tx>
          <c:dPt>
            <c:idx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9D7-4A71-90B1-9C1455A4D421}"/>
              </c:ext>
            </c:extLst>
          </c:dPt>
          <c:dPt>
            <c:idx val="1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9D7-4A71-90B1-9C1455A4D421}"/>
              </c:ext>
            </c:extLst>
          </c:dPt>
          <c:dPt>
            <c:idx val="2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9D7-4A71-90B1-9C1455A4D421}"/>
              </c:ext>
            </c:extLst>
          </c:dPt>
          <c:dPt>
            <c:idx val="3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9D7-4A71-90B1-9C1455A4D421}"/>
              </c:ext>
            </c:extLst>
          </c:dPt>
          <c:dPt>
            <c:idx val="4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9D7-4A71-90B1-9C1455A4D421}"/>
              </c:ext>
            </c:extLst>
          </c:dPt>
          <c:dPt>
            <c:idx val="5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9D7-4A71-90B1-9C1455A4D421}"/>
              </c:ext>
            </c:extLst>
          </c:dPt>
          <c:dPt>
            <c:idx val="6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9D7-4A71-90B1-9C1455A4D421}"/>
              </c:ext>
            </c:extLst>
          </c:dPt>
          <c:dPt>
            <c:idx val="7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69D7-4A71-90B1-9C1455A4D421}"/>
              </c:ext>
            </c:extLst>
          </c:dPt>
          <c:dPt>
            <c:idx val="8"/>
            <c:spPr>
              <a:solidFill>
                <a:schemeClr val="accent6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69D7-4A71-90B1-9C1455A4D421}"/>
              </c:ext>
            </c:extLst>
          </c:dPt>
          <c:dLbls>
            <c:dLbl>
              <c:idx val="0"/>
              <c:layout/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D7-4A71-90B1-9C1455A4D421}"/>
                </c:ext>
              </c:extLst>
            </c:dLbl>
            <c:dLbl>
              <c:idx val="1"/>
              <c:layout/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D7-4A71-90B1-9C1455A4D421}"/>
                </c:ext>
              </c:extLst>
            </c:dLbl>
            <c:dLbl>
              <c:idx val="2"/>
              <c:layout/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9D7-4A71-90B1-9C1455A4D421}"/>
                </c:ext>
              </c:extLst>
            </c:dLbl>
            <c:dLbl>
              <c:idx val="3"/>
              <c:layout/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9D7-4A71-90B1-9C1455A4D421}"/>
                </c:ext>
              </c:extLst>
            </c:dLbl>
            <c:dLbl>
              <c:idx val="4"/>
              <c:layout/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9D7-4A71-90B1-9C1455A4D421}"/>
                </c:ext>
              </c:extLst>
            </c:dLbl>
            <c:dLbl>
              <c:idx val="5"/>
              <c:layout/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9D7-4A71-90B1-9C1455A4D421}"/>
                </c:ext>
              </c:extLst>
            </c:dLbl>
            <c:dLbl>
              <c:idx val="6"/>
              <c:layout/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9D7-4A71-90B1-9C1455A4D421}"/>
                </c:ext>
              </c:extLst>
            </c:dLbl>
            <c:dLbl>
              <c:idx val="7"/>
              <c:layout/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9D7-4A71-90B1-9C1455A4D421}"/>
                </c:ext>
              </c:extLst>
            </c:dLbl>
            <c:dLbl>
              <c:idx val="8"/>
              <c:layout/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9D7-4A71-90B1-9C1455A4D421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ctr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Sheet1!$D$5:$D$13</c:f>
              <c:strCache>
                <c:ptCount val="9"/>
                <c:pt idx="0">
                  <c:v>Gauteng</c:v>
                </c:pt>
                <c:pt idx="1">
                  <c:v>KZN</c:v>
                </c:pt>
                <c:pt idx="2">
                  <c:v>Mpumalanga</c:v>
                </c:pt>
                <c:pt idx="3">
                  <c:v>North West</c:v>
                </c:pt>
                <c:pt idx="4">
                  <c:v>Western Cape</c:v>
                </c:pt>
                <c:pt idx="5">
                  <c:v>Northern Cape</c:v>
                </c:pt>
                <c:pt idx="6">
                  <c:v>Free State</c:v>
                </c:pt>
                <c:pt idx="7">
                  <c:v>Eastern Cape
</c:v>
                </c:pt>
                <c:pt idx="8">
                  <c:v>Limpopo</c:v>
                </c:pt>
              </c:strCache>
            </c:strRef>
          </c:cat>
          <c:val>
            <c:numRef>
              <c:f>Sheet1!$E$5:$E$13</c:f>
              <c:numCache>
                <c:formatCode>0%</c:formatCode>
                <c:ptCount val="9"/>
                <c:pt idx="0">
                  <c:v>0.55209677419354963</c:v>
                </c:pt>
                <c:pt idx="1">
                  <c:v>0.48968750000000044</c:v>
                </c:pt>
                <c:pt idx="2">
                  <c:v>0.484032258064516</c:v>
                </c:pt>
                <c:pt idx="3">
                  <c:v>0.45055555555555499</c:v>
                </c:pt>
                <c:pt idx="4">
                  <c:v>0.42583333333333301</c:v>
                </c:pt>
                <c:pt idx="5">
                  <c:v>0.40645833333333298</c:v>
                </c:pt>
                <c:pt idx="6">
                  <c:v>0.39610169491525576</c:v>
                </c:pt>
                <c:pt idx="7">
                  <c:v>0.39504587155963489</c:v>
                </c:pt>
                <c:pt idx="8">
                  <c:v>0.38600000000000051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69D7-4A71-90B1-9C1455A4D421}"/>
            </c:ext>
          </c:extLst>
        </c:ser>
        <c:axId val="54132096"/>
        <c:axId val="54137984"/>
      </c:barChart>
      <c:catAx>
        <c:axId val="54132096"/>
        <c:scaling>
          <c:orientation val="minMax"/>
        </c:scaling>
        <c:axPos val="b"/>
        <c:numFmt formatCode="General" sourceLinked="0"/>
        <c:tickLblPos val="nextTo"/>
        <c:crossAx val="54137984"/>
        <c:crosses val="autoZero"/>
        <c:auto val="1"/>
        <c:lblAlgn val="ctr"/>
        <c:lblOffset val="100"/>
      </c:catAx>
      <c:valAx>
        <c:axId val="54137984"/>
        <c:scaling>
          <c:orientation val="minMax"/>
        </c:scaling>
        <c:axPos val="l"/>
        <c:majorGridlines/>
        <c:numFmt formatCode="0%" sourceLinked="1"/>
        <c:tickLblPos val="nextTo"/>
        <c:crossAx val="54132096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Sheet3!$A$2</c:f>
              <c:strCache>
                <c:ptCount val="1"/>
                <c:pt idx="0">
                  <c:v>kz King Edward VIII Hospital</c:v>
                </c:pt>
              </c:strCache>
            </c:strRef>
          </c:tx>
          <c:cat>
            <c:strRef>
              <c:f>Sheet3!$B$1:$H$1</c:f>
              <c:strCache>
                <c:ptCount val="7"/>
                <c:pt idx="0">
                  <c:v>Patients Rights</c:v>
                </c:pt>
                <c:pt idx="1">
                  <c:v>Patient Safety / Clinical Governance / Clinical Care</c:v>
                </c:pt>
                <c:pt idx="2">
                  <c:v> Clinical Support Services</c:v>
                </c:pt>
                <c:pt idx="3">
                  <c:v>Public Health</c:v>
                </c:pt>
                <c:pt idx="4">
                  <c:v>Leadership and Corporate Governance</c:v>
                </c:pt>
                <c:pt idx="5">
                  <c:v>Operational Management</c:v>
                </c:pt>
                <c:pt idx="6">
                  <c:v>Facilities and Infrastructure</c:v>
                </c:pt>
              </c:strCache>
            </c:strRef>
          </c:cat>
          <c:val>
            <c:numRef>
              <c:f>Sheet3!$B$2:$H$2</c:f>
              <c:numCache>
                <c:formatCode>0%</c:formatCode>
                <c:ptCount val="7"/>
                <c:pt idx="0">
                  <c:v>0.71000000000000063</c:v>
                </c:pt>
                <c:pt idx="1">
                  <c:v>0.69000000000000061</c:v>
                </c:pt>
                <c:pt idx="2">
                  <c:v>0.69000000000000061</c:v>
                </c:pt>
                <c:pt idx="3">
                  <c:v>0.38000000000000056</c:v>
                </c:pt>
                <c:pt idx="4">
                  <c:v>0.39000000000000057</c:v>
                </c:pt>
                <c:pt idx="5">
                  <c:v>0.63000000000000111</c:v>
                </c:pt>
                <c:pt idx="6">
                  <c:v>0.67000000000000126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031-49D7-B93D-C88AC38D6D87}"/>
            </c:ext>
          </c:extLst>
        </c:ser>
        <c:ser>
          <c:idx val="1"/>
          <c:order val="1"/>
          <c:tx>
            <c:strRef>
              <c:f>Sheet3!$A$3</c:f>
              <c:strCache>
                <c:ptCount val="1"/>
                <c:pt idx="0">
                  <c:v>gp Charllote Maxeke Hospital</c:v>
                </c:pt>
              </c:strCache>
            </c:strRef>
          </c:tx>
          <c:cat>
            <c:strRef>
              <c:f>Sheet3!$B$1:$H$1</c:f>
              <c:strCache>
                <c:ptCount val="7"/>
                <c:pt idx="0">
                  <c:v>Patients Rights</c:v>
                </c:pt>
                <c:pt idx="1">
                  <c:v>Patient Safety / Clinical Governance / Clinical Care</c:v>
                </c:pt>
                <c:pt idx="2">
                  <c:v> Clinical Support Services</c:v>
                </c:pt>
                <c:pt idx="3">
                  <c:v>Public Health</c:v>
                </c:pt>
                <c:pt idx="4">
                  <c:v>Leadership and Corporate Governance</c:v>
                </c:pt>
                <c:pt idx="5">
                  <c:v>Operational Management</c:v>
                </c:pt>
                <c:pt idx="6">
                  <c:v>Facilities and Infrastructure</c:v>
                </c:pt>
              </c:strCache>
            </c:strRef>
          </c:cat>
          <c:val>
            <c:numRef>
              <c:f>Sheet3!$B$3:$H$3</c:f>
              <c:numCache>
                <c:formatCode>0%</c:formatCode>
                <c:ptCount val="7"/>
                <c:pt idx="0">
                  <c:v>0.73000000000000065</c:v>
                </c:pt>
                <c:pt idx="1">
                  <c:v>0.79</c:v>
                </c:pt>
                <c:pt idx="2">
                  <c:v>0.73000000000000065</c:v>
                </c:pt>
                <c:pt idx="3">
                  <c:v>0.85000000000000064</c:v>
                </c:pt>
                <c:pt idx="4">
                  <c:v>0.69000000000000061</c:v>
                </c:pt>
                <c:pt idx="5">
                  <c:v>0.73000000000000065</c:v>
                </c:pt>
                <c:pt idx="6">
                  <c:v>0.72000000000000064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031-49D7-B93D-C88AC38D6D87}"/>
            </c:ext>
          </c:extLst>
        </c:ser>
        <c:ser>
          <c:idx val="2"/>
          <c:order val="2"/>
          <c:tx>
            <c:strRef>
              <c:f>Sheet3!$A$4</c:f>
              <c:strCache>
                <c:ptCount val="1"/>
                <c:pt idx="0">
                  <c:v>ec Nelson Mandela Academic Hospital</c:v>
                </c:pt>
              </c:strCache>
            </c:strRef>
          </c:tx>
          <c:cat>
            <c:strRef>
              <c:f>Sheet3!$B$1:$H$1</c:f>
              <c:strCache>
                <c:ptCount val="7"/>
                <c:pt idx="0">
                  <c:v>Patients Rights</c:v>
                </c:pt>
                <c:pt idx="1">
                  <c:v>Patient Safety / Clinical Governance / Clinical Care</c:v>
                </c:pt>
                <c:pt idx="2">
                  <c:v> Clinical Support Services</c:v>
                </c:pt>
                <c:pt idx="3">
                  <c:v>Public Health</c:v>
                </c:pt>
                <c:pt idx="4">
                  <c:v>Leadership and Corporate Governance</c:v>
                </c:pt>
                <c:pt idx="5">
                  <c:v>Operational Management</c:v>
                </c:pt>
                <c:pt idx="6">
                  <c:v>Facilities and Infrastructure</c:v>
                </c:pt>
              </c:strCache>
            </c:strRef>
          </c:cat>
          <c:val>
            <c:numRef>
              <c:f>Sheet3!$B$4:$H$4</c:f>
              <c:numCache>
                <c:formatCode>0%</c:formatCode>
                <c:ptCount val="7"/>
                <c:pt idx="0">
                  <c:v>0.61000000000000065</c:v>
                </c:pt>
                <c:pt idx="1">
                  <c:v>0.66000000000000125</c:v>
                </c:pt>
                <c:pt idx="2">
                  <c:v>0.60000000000000064</c:v>
                </c:pt>
                <c:pt idx="3">
                  <c:v>0.4</c:v>
                </c:pt>
                <c:pt idx="4">
                  <c:v>0.56999999999999995</c:v>
                </c:pt>
                <c:pt idx="5">
                  <c:v>0.52</c:v>
                </c:pt>
                <c:pt idx="6">
                  <c:v>0.73000000000000065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031-49D7-B93D-C88AC38D6D87}"/>
            </c:ext>
          </c:extLst>
        </c:ser>
        <c:ser>
          <c:idx val="3"/>
          <c:order val="3"/>
          <c:tx>
            <c:strRef>
              <c:f>Sheet3!$A$5</c:f>
              <c:strCache>
                <c:ptCount val="1"/>
                <c:pt idx="0">
                  <c:v>gp Dr George Mukhari Academic Hospital</c:v>
                </c:pt>
              </c:strCache>
            </c:strRef>
          </c:tx>
          <c:cat>
            <c:strRef>
              <c:f>Sheet3!$B$1:$H$1</c:f>
              <c:strCache>
                <c:ptCount val="7"/>
                <c:pt idx="0">
                  <c:v>Patients Rights</c:v>
                </c:pt>
                <c:pt idx="1">
                  <c:v>Patient Safety / Clinical Governance / Clinical Care</c:v>
                </c:pt>
                <c:pt idx="2">
                  <c:v> Clinical Support Services</c:v>
                </c:pt>
                <c:pt idx="3">
                  <c:v>Public Health</c:v>
                </c:pt>
                <c:pt idx="4">
                  <c:v>Leadership and Corporate Governance</c:v>
                </c:pt>
                <c:pt idx="5">
                  <c:v>Operational Management</c:v>
                </c:pt>
                <c:pt idx="6">
                  <c:v>Facilities and Infrastructure</c:v>
                </c:pt>
              </c:strCache>
            </c:strRef>
          </c:cat>
          <c:val>
            <c:numRef>
              <c:f>Sheet3!$B$5:$H$5</c:f>
              <c:numCache>
                <c:formatCode>0%</c:formatCode>
                <c:ptCount val="7"/>
                <c:pt idx="0">
                  <c:v>0.67000000000000126</c:v>
                </c:pt>
                <c:pt idx="1">
                  <c:v>0.74000000000000099</c:v>
                </c:pt>
                <c:pt idx="2">
                  <c:v>0.67000000000000126</c:v>
                </c:pt>
                <c:pt idx="3">
                  <c:v>0.36000000000000032</c:v>
                </c:pt>
                <c:pt idx="4">
                  <c:v>0.4</c:v>
                </c:pt>
                <c:pt idx="5">
                  <c:v>0.63000000000000111</c:v>
                </c:pt>
                <c:pt idx="6">
                  <c:v>0.62000000000000099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031-49D7-B93D-C88AC38D6D87}"/>
            </c:ext>
          </c:extLst>
        </c:ser>
        <c:axId val="54247424"/>
        <c:axId val="54248960"/>
      </c:barChart>
      <c:catAx>
        <c:axId val="54247424"/>
        <c:scaling>
          <c:orientation val="minMax"/>
        </c:scaling>
        <c:axPos val="b"/>
        <c:numFmt formatCode="General" sourceLinked="0"/>
        <c:majorTickMark val="none"/>
        <c:tickLblPos val="nextTo"/>
        <c:crossAx val="54248960"/>
        <c:crosses val="autoZero"/>
        <c:auto val="1"/>
        <c:lblAlgn val="ctr"/>
        <c:lblOffset val="100"/>
      </c:catAx>
      <c:valAx>
        <c:axId val="54248960"/>
        <c:scaling>
          <c:orientation val="minMax"/>
        </c:scaling>
        <c:axPos val="l"/>
        <c:majorGridlines/>
        <c:title>
          <c:layout/>
        </c:title>
        <c:numFmt formatCode="0%" sourceLinked="1"/>
        <c:majorTickMark val="none"/>
        <c:tickLblPos val="nextTo"/>
        <c:crossAx val="5424742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</c:chart>
  <c:txPr>
    <a:bodyPr/>
    <a:lstStyle/>
    <a:p>
      <a:pPr>
        <a:defRPr sz="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Sheet11!$A$2</c:f>
              <c:strCache>
                <c:ptCount val="1"/>
                <c:pt idx="0">
                  <c:v>kz King Edward VIII Hospital</c:v>
                </c:pt>
              </c:strCache>
            </c:strRef>
          </c:tx>
          <c:cat>
            <c:strRef>
              <c:f>Sheet11!$B$1:$G$1</c:f>
              <c:strCache>
                <c:ptCount val="6"/>
                <c:pt idx="0">
                  <c:v>Availability of medicines and supplies</c:v>
                </c:pt>
                <c:pt idx="1">
                  <c:v>Cleanliness</c:v>
                </c:pt>
                <c:pt idx="2">
                  <c:v>Improve patient safety and security</c:v>
                </c:pt>
                <c:pt idx="3">
                  <c:v>Infection prevention and control</c:v>
                </c:pt>
                <c:pt idx="4">
                  <c:v>Positive and caring attitudes</c:v>
                </c:pt>
                <c:pt idx="5">
                  <c:v>Waiting times</c:v>
                </c:pt>
              </c:strCache>
            </c:strRef>
          </c:cat>
          <c:val>
            <c:numRef>
              <c:f>Sheet11!$B$2:$G$2</c:f>
              <c:numCache>
                <c:formatCode>0%</c:formatCode>
                <c:ptCount val="6"/>
                <c:pt idx="0">
                  <c:v>0.77000000000000113</c:v>
                </c:pt>
                <c:pt idx="1">
                  <c:v>0.64000000000000112</c:v>
                </c:pt>
                <c:pt idx="2">
                  <c:v>0.65000000000000124</c:v>
                </c:pt>
                <c:pt idx="3">
                  <c:v>0.70000000000000062</c:v>
                </c:pt>
                <c:pt idx="4">
                  <c:v>0.75000000000000111</c:v>
                </c:pt>
                <c:pt idx="5">
                  <c:v>0.82000000000000062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4A8-4AE5-B051-67A28D654E8B}"/>
            </c:ext>
          </c:extLst>
        </c:ser>
        <c:ser>
          <c:idx val="1"/>
          <c:order val="1"/>
          <c:tx>
            <c:strRef>
              <c:f>Sheet11!$A$3</c:f>
              <c:strCache>
                <c:ptCount val="1"/>
                <c:pt idx="0">
                  <c:v>gp Charllote Maxeke Hospital</c:v>
                </c:pt>
              </c:strCache>
            </c:strRef>
          </c:tx>
          <c:cat>
            <c:strRef>
              <c:f>Sheet11!$B$1:$G$1</c:f>
              <c:strCache>
                <c:ptCount val="6"/>
                <c:pt idx="0">
                  <c:v>Availability of medicines and supplies</c:v>
                </c:pt>
                <c:pt idx="1">
                  <c:v>Cleanliness</c:v>
                </c:pt>
                <c:pt idx="2">
                  <c:v>Improve patient safety and security</c:v>
                </c:pt>
                <c:pt idx="3">
                  <c:v>Infection prevention and control</c:v>
                </c:pt>
                <c:pt idx="4">
                  <c:v>Positive and caring attitudes</c:v>
                </c:pt>
                <c:pt idx="5">
                  <c:v>Waiting times</c:v>
                </c:pt>
              </c:strCache>
            </c:strRef>
          </c:cat>
          <c:val>
            <c:numRef>
              <c:f>Sheet11!$B$3:$G$3</c:f>
              <c:numCache>
                <c:formatCode>0%</c:formatCode>
                <c:ptCount val="6"/>
                <c:pt idx="0">
                  <c:v>0.75000000000000111</c:v>
                </c:pt>
                <c:pt idx="1">
                  <c:v>0.59</c:v>
                </c:pt>
                <c:pt idx="2">
                  <c:v>0.77000000000000113</c:v>
                </c:pt>
                <c:pt idx="3">
                  <c:v>0.84000000000000064</c:v>
                </c:pt>
                <c:pt idx="4">
                  <c:v>0.8</c:v>
                </c:pt>
                <c:pt idx="5">
                  <c:v>0.65000000000000124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4A8-4AE5-B051-67A28D654E8B}"/>
            </c:ext>
          </c:extLst>
        </c:ser>
        <c:ser>
          <c:idx val="2"/>
          <c:order val="2"/>
          <c:tx>
            <c:strRef>
              <c:f>Sheet11!$A$4</c:f>
              <c:strCache>
                <c:ptCount val="1"/>
                <c:pt idx="0">
                  <c:v>ec Nelson Mandela Academic Hospital</c:v>
                </c:pt>
              </c:strCache>
            </c:strRef>
          </c:tx>
          <c:cat>
            <c:strRef>
              <c:f>Sheet11!$B$1:$G$1</c:f>
              <c:strCache>
                <c:ptCount val="6"/>
                <c:pt idx="0">
                  <c:v>Availability of medicines and supplies</c:v>
                </c:pt>
                <c:pt idx="1">
                  <c:v>Cleanliness</c:v>
                </c:pt>
                <c:pt idx="2">
                  <c:v>Improve patient safety and security</c:v>
                </c:pt>
                <c:pt idx="3">
                  <c:v>Infection prevention and control</c:v>
                </c:pt>
                <c:pt idx="4">
                  <c:v>Positive and caring attitudes</c:v>
                </c:pt>
                <c:pt idx="5">
                  <c:v>Waiting times</c:v>
                </c:pt>
              </c:strCache>
            </c:strRef>
          </c:cat>
          <c:val>
            <c:numRef>
              <c:f>Sheet11!$B$4:$G$4</c:f>
              <c:numCache>
                <c:formatCode>0%</c:formatCode>
                <c:ptCount val="6"/>
                <c:pt idx="0">
                  <c:v>0.62000000000000099</c:v>
                </c:pt>
                <c:pt idx="1">
                  <c:v>0.69000000000000061</c:v>
                </c:pt>
                <c:pt idx="2">
                  <c:v>0.67000000000000126</c:v>
                </c:pt>
                <c:pt idx="3">
                  <c:v>0.61000000000000065</c:v>
                </c:pt>
                <c:pt idx="4">
                  <c:v>0.62000000000000099</c:v>
                </c:pt>
                <c:pt idx="5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4A8-4AE5-B051-67A28D654E8B}"/>
            </c:ext>
          </c:extLst>
        </c:ser>
        <c:ser>
          <c:idx val="3"/>
          <c:order val="3"/>
          <c:tx>
            <c:strRef>
              <c:f>Sheet11!$A$5</c:f>
              <c:strCache>
                <c:ptCount val="1"/>
                <c:pt idx="0">
                  <c:v>gp Dr George Mukhari Academic Hospital</c:v>
                </c:pt>
              </c:strCache>
            </c:strRef>
          </c:tx>
          <c:cat>
            <c:strRef>
              <c:f>Sheet11!$B$1:$G$1</c:f>
              <c:strCache>
                <c:ptCount val="6"/>
                <c:pt idx="0">
                  <c:v>Availability of medicines and supplies</c:v>
                </c:pt>
                <c:pt idx="1">
                  <c:v>Cleanliness</c:v>
                </c:pt>
                <c:pt idx="2">
                  <c:v>Improve patient safety and security</c:v>
                </c:pt>
                <c:pt idx="3">
                  <c:v>Infection prevention and control</c:v>
                </c:pt>
                <c:pt idx="4">
                  <c:v>Positive and caring attitudes</c:v>
                </c:pt>
                <c:pt idx="5">
                  <c:v>Waiting times</c:v>
                </c:pt>
              </c:strCache>
            </c:strRef>
          </c:cat>
          <c:val>
            <c:numRef>
              <c:f>Sheet11!$B$5:$G$5</c:f>
              <c:numCache>
                <c:formatCode>0%</c:formatCode>
                <c:ptCount val="6"/>
                <c:pt idx="0">
                  <c:v>0.72000000000000064</c:v>
                </c:pt>
                <c:pt idx="1">
                  <c:v>0.47000000000000008</c:v>
                </c:pt>
                <c:pt idx="2">
                  <c:v>0.69000000000000061</c:v>
                </c:pt>
                <c:pt idx="3">
                  <c:v>0.70000000000000062</c:v>
                </c:pt>
                <c:pt idx="4">
                  <c:v>0.67000000000000126</c:v>
                </c:pt>
                <c:pt idx="5">
                  <c:v>0.70000000000000062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4A8-4AE5-B051-67A28D654E8B}"/>
            </c:ext>
          </c:extLst>
        </c:ser>
        <c:axId val="57407360"/>
        <c:axId val="57408896"/>
      </c:barChart>
      <c:catAx>
        <c:axId val="57407360"/>
        <c:scaling>
          <c:orientation val="minMax"/>
        </c:scaling>
        <c:axPos val="b"/>
        <c:numFmt formatCode="General" sourceLinked="0"/>
        <c:majorTickMark val="none"/>
        <c:tickLblPos val="nextTo"/>
        <c:crossAx val="57408896"/>
        <c:crosses val="autoZero"/>
        <c:auto val="1"/>
        <c:lblAlgn val="ctr"/>
        <c:lblOffset val="100"/>
      </c:catAx>
      <c:valAx>
        <c:axId val="57408896"/>
        <c:scaling>
          <c:orientation val="minMax"/>
        </c:scaling>
        <c:axPos val="l"/>
        <c:majorGridlines/>
        <c:title>
          <c:layout/>
        </c:title>
        <c:numFmt formatCode="0%" sourceLinked="1"/>
        <c:majorTickMark val="none"/>
        <c:tickLblPos val="nextTo"/>
        <c:crossAx val="5740736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plotArea>
      <c:layout/>
      <c:barChart>
        <c:barDir val="col"/>
        <c:grouping val="clustered"/>
        <c:ser>
          <c:idx val="0"/>
          <c:order val="0"/>
          <c:tx>
            <c:strRef>
              <c:f>Sheet18!$F$11</c:f>
              <c:strCache>
                <c:ptCount val="1"/>
                <c:pt idx="0">
                  <c:v>1st Inspection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dPt>
            <c:idx val="0"/>
            <c:spPr>
              <a:solidFill>
                <a:srgbClr val="FFFF00"/>
              </a:solidFill>
              <a:ln>
                <a:solidFill>
                  <a:srgbClr val="000000"/>
                </a:solidFill>
              </a:ln>
            </c:spPr>
          </c:dPt>
          <c:dPt>
            <c:idx val="1"/>
            <c:spPr>
              <a:solidFill>
                <a:srgbClr val="00B050"/>
              </a:solidFill>
              <a:ln>
                <a:solidFill>
                  <a:srgbClr val="000000"/>
                </a:solidFill>
              </a:ln>
            </c:spPr>
          </c:dPt>
          <c:dPt>
            <c:idx val="2"/>
            <c:spPr>
              <a:solidFill>
                <a:srgbClr val="FFFF00"/>
              </a:solidFill>
              <a:ln>
                <a:solidFill>
                  <a:srgbClr val="000000"/>
                </a:solidFill>
              </a:ln>
            </c:spPr>
          </c:dPt>
          <c:dPt>
            <c:idx val="3"/>
            <c:spPr>
              <a:solidFill>
                <a:srgbClr val="92D050"/>
              </a:solidFill>
              <a:ln>
                <a:solidFill>
                  <a:srgbClr val="000000"/>
                </a:solidFill>
              </a:ln>
            </c:spPr>
          </c:dPt>
          <c:dPt>
            <c:idx val="4"/>
            <c:spPr>
              <a:solidFill>
                <a:srgbClr val="FFFF00"/>
              </a:solidFill>
              <a:ln>
                <a:solidFill>
                  <a:srgbClr val="000000"/>
                </a:solidFill>
              </a:ln>
            </c:spPr>
          </c:dPt>
          <c:dPt>
            <c:idx val="5"/>
            <c:spPr>
              <a:solidFill>
                <a:srgbClr val="00B050"/>
              </a:solidFill>
              <a:ln>
                <a:solidFill>
                  <a:srgbClr val="000000"/>
                </a:solidFill>
              </a:ln>
            </c:spPr>
          </c:dPt>
          <c:dPt>
            <c:idx val="6"/>
            <c:spPr>
              <a:solidFill>
                <a:srgbClr val="00B050"/>
              </a:solidFill>
              <a:ln>
                <a:solidFill>
                  <a:srgbClr val="000000"/>
                </a:solidFill>
              </a:ln>
            </c:spPr>
          </c:dPt>
          <c:dPt>
            <c:idx val="7"/>
            <c:spPr>
              <a:solidFill>
                <a:srgbClr val="92D050"/>
              </a:solidFill>
              <a:ln>
                <a:solidFill>
                  <a:srgbClr val="000000"/>
                </a:solidFill>
              </a:ln>
            </c:spPr>
          </c:dPt>
          <c:dPt>
            <c:idx val="8"/>
            <c:spPr>
              <a:solidFill>
                <a:srgbClr val="00B050"/>
              </a:solidFill>
              <a:ln>
                <a:solidFill>
                  <a:srgbClr val="000000"/>
                </a:solidFill>
              </a:ln>
            </c:spPr>
          </c:dPt>
          <c:dPt>
            <c:idx val="9"/>
            <c:spPr>
              <a:solidFill>
                <a:srgbClr val="92D050"/>
              </a:solidFill>
              <a:ln>
                <a:solidFill>
                  <a:srgbClr val="000000"/>
                </a:solidFill>
              </a:ln>
            </c:spPr>
          </c:dPt>
          <c:dLbls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dLblPos val="ctr"/>
            <c:showVal val="1"/>
          </c:dLbls>
          <c:cat>
            <c:strRef>
              <c:f>Sheet18!$E$12:$E$21</c:f>
              <c:strCache>
                <c:ptCount val="10"/>
                <c:pt idx="0">
                  <c:v>ec Nelson Mandela Academic Hospital</c:v>
                </c:pt>
                <c:pt idx="1">
                  <c:v>fs Universitas (C) Hospital</c:v>
                </c:pt>
                <c:pt idx="2">
                  <c:v>gp Charlotte Maxeke Hospital</c:v>
                </c:pt>
                <c:pt idx="3">
                  <c:v>gp Chris Hani Baragwanath Hospital</c:v>
                </c:pt>
                <c:pt idx="4">
                  <c:v>gp Dr George Mukhari Academic Hospital</c:v>
                </c:pt>
                <c:pt idx="5">
                  <c:v>gp Steve Biko Academic Hospital</c:v>
                </c:pt>
                <c:pt idx="6">
                  <c:v>kz Inkosi Albert Luthuli Central Hospital</c:v>
                </c:pt>
                <c:pt idx="7">
                  <c:v>kz King Edward VIII Hospital</c:v>
                </c:pt>
                <c:pt idx="8">
                  <c:v>wc Groote Schuur Level 3 Hospital</c:v>
                </c:pt>
                <c:pt idx="9">
                  <c:v>wc Tygerberg Level 3 Hospital</c:v>
                </c:pt>
              </c:strCache>
            </c:strRef>
          </c:cat>
          <c:val>
            <c:numRef>
              <c:f>Sheet18!$F$12:$F$21</c:f>
              <c:numCache>
                <c:formatCode>0%</c:formatCode>
                <c:ptCount val="10"/>
                <c:pt idx="0">
                  <c:v>0.60000000000000064</c:v>
                </c:pt>
                <c:pt idx="1">
                  <c:v>0.92</c:v>
                </c:pt>
                <c:pt idx="2">
                  <c:v>0.64000000000000168</c:v>
                </c:pt>
                <c:pt idx="3">
                  <c:v>0.77000000000000168</c:v>
                </c:pt>
                <c:pt idx="4">
                  <c:v>0.61000000000000065</c:v>
                </c:pt>
                <c:pt idx="5">
                  <c:v>0.81</c:v>
                </c:pt>
                <c:pt idx="6">
                  <c:v>0.91663380281690132</c:v>
                </c:pt>
                <c:pt idx="7">
                  <c:v>0.73149693251533765</c:v>
                </c:pt>
                <c:pt idx="8">
                  <c:v>0.82000000000000062</c:v>
                </c:pt>
                <c:pt idx="9">
                  <c:v>0.78</c:v>
                </c:pt>
              </c:numCache>
            </c:numRef>
          </c:val>
        </c:ser>
        <c:ser>
          <c:idx val="1"/>
          <c:order val="1"/>
          <c:tx>
            <c:strRef>
              <c:f>Sheet18!$G$11</c:f>
              <c:strCache>
                <c:ptCount val="1"/>
                <c:pt idx="0">
                  <c:v>2nd Inspection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000000"/>
              </a:solidFill>
            </a:ln>
          </c:spPr>
          <c:dPt>
            <c:idx val="1"/>
            <c:spPr>
              <a:solidFill>
                <a:srgbClr val="92D050"/>
              </a:solidFill>
              <a:ln>
                <a:solidFill>
                  <a:srgbClr val="000000"/>
                </a:solidFill>
              </a:ln>
            </c:spPr>
          </c:dPt>
          <c:dPt>
            <c:idx val="2"/>
            <c:spPr>
              <a:solidFill>
                <a:srgbClr val="00B050"/>
              </a:solidFill>
              <a:ln>
                <a:solidFill>
                  <a:srgbClr val="000000"/>
                </a:solidFill>
              </a:ln>
            </c:spPr>
          </c:dPt>
          <c:dPt>
            <c:idx val="3"/>
            <c:spPr>
              <a:solidFill>
                <a:srgbClr val="92D050"/>
              </a:solidFill>
              <a:ln>
                <a:solidFill>
                  <a:srgbClr val="000000"/>
                </a:solidFill>
              </a:ln>
            </c:spPr>
          </c:dPt>
          <c:dPt>
            <c:idx val="5"/>
            <c:spPr>
              <a:solidFill>
                <a:srgbClr val="00B050"/>
              </a:solidFill>
              <a:ln>
                <a:solidFill>
                  <a:srgbClr val="000000"/>
                </a:solidFill>
              </a:ln>
            </c:spPr>
          </c:dPt>
          <c:dPt>
            <c:idx val="6"/>
            <c:spPr>
              <a:solidFill>
                <a:srgbClr val="00B050"/>
              </a:solidFill>
              <a:ln>
                <a:solidFill>
                  <a:srgbClr val="000000"/>
                </a:solidFill>
              </a:ln>
            </c:spPr>
          </c:dPt>
          <c:dPt>
            <c:idx val="8"/>
            <c:spPr>
              <a:solidFill>
                <a:srgbClr val="00B050"/>
              </a:solidFill>
              <a:ln>
                <a:solidFill>
                  <a:srgbClr val="000000"/>
                </a:solidFill>
              </a:ln>
            </c:spPr>
          </c:dPt>
          <c:dPt>
            <c:idx val="9"/>
            <c:spPr>
              <a:solidFill>
                <a:srgbClr val="92D050"/>
              </a:solidFill>
              <a:ln>
                <a:solidFill>
                  <a:srgbClr val="000000"/>
                </a:solidFill>
              </a:ln>
            </c:spPr>
          </c:dPt>
          <c:dLbls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dLblPos val="ctr"/>
            <c:showVal val="1"/>
          </c:dLbls>
          <c:cat>
            <c:strRef>
              <c:f>Sheet18!$E$12:$E$21</c:f>
              <c:strCache>
                <c:ptCount val="10"/>
                <c:pt idx="0">
                  <c:v>ec Nelson Mandela Academic Hospital</c:v>
                </c:pt>
                <c:pt idx="1">
                  <c:v>fs Universitas (C) Hospital</c:v>
                </c:pt>
                <c:pt idx="2">
                  <c:v>gp Charlotte Maxeke Hospital</c:v>
                </c:pt>
                <c:pt idx="3">
                  <c:v>gp Chris Hani Baragwanath Hospital</c:v>
                </c:pt>
                <c:pt idx="4">
                  <c:v>gp Dr George Mukhari Academic Hospital</c:v>
                </c:pt>
                <c:pt idx="5">
                  <c:v>gp Steve Biko Academic Hospital</c:v>
                </c:pt>
                <c:pt idx="6">
                  <c:v>kz Inkosi Albert Luthuli Central Hospital</c:v>
                </c:pt>
                <c:pt idx="7">
                  <c:v>kz King Edward VIII Hospital</c:v>
                </c:pt>
                <c:pt idx="8">
                  <c:v>wc Groote Schuur Level 3 Hospital</c:v>
                </c:pt>
                <c:pt idx="9">
                  <c:v>wc Tygerberg Level 3 Hospital</c:v>
                </c:pt>
              </c:strCache>
            </c:strRef>
          </c:cat>
          <c:val>
            <c:numRef>
              <c:f>Sheet18!$G$12:$G$21</c:f>
              <c:numCache>
                <c:formatCode>0%</c:formatCode>
                <c:ptCount val="10"/>
                <c:pt idx="0">
                  <c:v>0.61000000000000065</c:v>
                </c:pt>
                <c:pt idx="1">
                  <c:v>0.70000000000000062</c:v>
                </c:pt>
                <c:pt idx="2">
                  <c:v>0.8</c:v>
                </c:pt>
                <c:pt idx="3">
                  <c:v>0.74000000000000143</c:v>
                </c:pt>
                <c:pt idx="4">
                  <c:v>0.6500000000000018</c:v>
                </c:pt>
                <c:pt idx="5">
                  <c:v>0.93</c:v>
                </c:pt>
                <c:pt idx="6">
                  <c:v>0.89</c:v>
                </c:pt>
                <c:pt idx="7">
                  <c:v>0.67000000000000193</c:v>
                </c:pt>
                <c:pt idx="8">
                  <c:v>0.88</c:v>
                </c:pt>
                <c:pt idx="9">
                  <c:v>0.74000000000000143</c:v>
                </c:pt>
              </c:numCache>
            </c:numRef>
          </c:val>
        </c:ser>
        <c:ser>
          <c:idx val="2"/>
          <c:order val="2"/>
          <c:tx>
            <c:strRef>
              <c:f>Sheet18!$H$11</c:f>
              <c:strCache>
                <c:ptCount val="1"/>
                <c:pt idx="0">
                  <c:v>3rd Inpection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0000"/>
              </a:solidFill>
            </a:ln>
          </c:spPr>
          <c:dLbls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dLblPos val="ctr"/>
            <c:showVal val="1"/>
          </c:dLbls>
          <c:cat>
            <c:strRef>
              <c:f>Sheet18!$E$12:$E$21</c:f>
              <c:strCache>
                <c:ptCount val="10"/>
                <c:pt idx="0">
                  <c:v>ec Nelson Mandela Academic Hospital</c:v>
                </c:pt>
                <c:pt idx="1">
                  <c:v>fs Universitas (C) Hospital</c:v>
                </c:pt>
                <c:pt idx="2">
                  <c:v>gp Charlotte Maxeke Hospital</c:v>
                </c:pt>
                <c:pt idx="3">
                  <c:v>gp Chris Hani Baragwanath Hospital</c:v>
                </c:pt>
                <c:pt idx="4">
                  <c:v>gp Dr George Mukhari Academic Hospital</c:v>
                </c:pt>
                <c:pt idx="5">
                  <c:v>gp Steve Biko Academic Hospital</c:v>
                </c:pt>
                <c:pt idx="6">
                  <c:v>kz Inkosi Albert Luthuli Central Hospital</c:v>
                </c:pt>
                <c:pt idx="7">
                  <c:v>kz King Edward VIII Hospital</c:v>
                </c:pt>
                <c:pt idx="8">
                  <c:v>wc Groote Schuur Level 3 Hospital</c:v>
                </c:pt>
                <c:pt idx="9">
                  <c:v>wc Tygerberg Level 3 Hospital</c:v>
                </c:pt>
              </c:strCache>
            </c:strRef>
          </c:cat>
          <c:val>
            <c:numRef>
              <c:f>Sheet18!$H$12:$H$21</c:f>
              <c:numCache>
                <c:formatCode>0%</c:formatCode>
                <c:ptCount val="10"/>
                <c:pt idx="0">
                  <c:v>0.64000000000000168</c:v>
                </c:pt>
                <c:pt idx="1">
                  <c:v>0.62000000000000144</c:v>
                </c:pt>
                <c:pt idx="2">
                  <c:v>0.73000000000000065</c:v>
                </c:pt>
                <c:pt idx="5">
                  <c:v>0.96000000000000063</c:v>
                </c:pt>
              </c:numCache>
            </c:numRef>
          </c:val>
        </c:ser>
        <c:ser>
          <c:idx val="3"/>
          <c:order val="3"/>
          <c:tx>
            <c:strRef>
              <c:f>Sheet18!$I$11</c:f>
              <c:strCache>
                <c:ptCount val="1"/>
                <c:pt idx="0">
                  <c:v>4th Inspection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dPt>
            <c:idx val="2"/>
            <c:spPr>
              <a:solidFill>
                <a:srgbClr val="92D050"/>
              </a:solidFill>
              <a:ln>
                <a:solidFill>
                  <a:srgbClr val="000000"/>
                </a:solidFill>
              </a:ln>
            </c:spPr>
          </c:dPt>
          <c:dLbls>
            <c:dLbl>
              <c:idx val="2"/>
              <c:layout/>
              <c:spPr/>
              <c:txPr>
                <a:bodyPr/>
                <a:lstStyle/>
                <a:p>
                  <a:pPr>
                    <a:defRPr sz="800" b="1"/>
                  </a:pPr>
                  <a:endParaRPr lang="en-US"/>
                </a:p>
              </c:txPr>
              <c:dLblPos val="ctr"/>
              <c:showVal val="1"/>
            </c:dLbl>
            <c:delete val="1"/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</c:dLbls>
          <c:cat>
            <c:strRef>
              <c:f>Sheet18!$E$12:$E$21</c:f>
              <c:strCache>
                <c:ptCount val="10"/>
                <c:pt idx="0">
                  <c:v>ec Nelson Mandela Academic Hospital</c:v>
                </c:pt>
                <c:pt idx="1">
                  <c:v>fs Universitas (C) Hospital</c:v>
                </c:pt>
                <c:pt idx="2">
                  <c:v>gp Charlotte Maxeke Hospital</c:v>
                </c:pt>
                <c:pt idx="3">
                  <c:v>gp Chris Hani Baragwanath Hospital</c:v>
                </c:pt>
                <c:pt idx="4">
                  <c:v>gp Dr George Mukhari Academic Hospital</c:v>
                </c:pt>
                <c:pt idx="5">
                  <c:v>gp Steve Biko Academic Hospital</c:v>
                </c:pt>
                <c:pt idx="6">
                  <c:v>kz Inkosi Albert Luthuli Central Hospital</c:v>
                </c:pt>
                <c:pt idx="7">
                  <c:v>kz King Edward VIII Hospital</c:v>
                </c:pt>
                <c:pt idx="8">
                  <c:v>wc Groote Schuur Level 3 Hospital</c:v>
                </c:pt>
                <c:pt idx="9">
                  <c:v>wc Tygerberg Level 3 Hospital</c:v>
                </c:pt>
              </c:strCache>
            </c:strRef>
          </c:cat>
          <c:val>
            <c:numRef>
              <c:f>Sheet18!$I$12:$I$21</c:f>
              <c:numCache>
                <c:formatCode>General</c:formatCode>
                <c:ptCount val="10"/>
                <c:pt idx="2" formatCode="0%">
                  <c:v>0.76000000000000156</c:v>
                </c:pt>
              </c:numCache>
            </c:numRef>
          </c:val>
        </c:ser>
        <c:axId val="54851456"/>
        <c:axId val="54852992"/>
      </c:barChart>
      <c:catAx>
        <c:axId val="54851456"/>
        <c:scaling>
          <c:orientation val="minMax"/>
        </c:scaling>
        <c:axPos val="b"/>
        <c:tickLblPos val="nextTo"/>
        <c:crossAx val="54852992"/>
        <c:crosses val="autoZero"/>
        <c:auto val="1"/>
        <c:lblAlgn val="ctr"/>
        <c:lblOffset val="100"/>
      </c:catAx>
      <c:valAx>
        <c:axId val="54852992"/>
        <c:scaling>
          <c:orientation val="minMax"/>
        </c:scaling>
        <c:axPos val="l"/>
        <c:majorGridlines/>
        <c:numFmt formatCode="0%" sourceLinked="1"/>
        <c:tickLblPos val="nextTo"/>
        <c:crossAx val="54851456"/>
        <c:crosses val="autoZero"/>
        <c:crossBetween val="between"/>
      </c:valAx>
    </c:plotArea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title>
      <c:tx>
        <c:rich>
          <a:bodyPr/>
          <a:lstStyle/>
          <a:p>
            <a:pPr>
              <a:defRPr/>
            </a:pPr>
            <a:r>
              <a:rPr lang="en-ZA"/>
              <a:t>DGMAH Domain Outcome</a:t>
            </a:r>
          </a:p>
        </c:rich>
      </c:tx>
      <c:layout>
        <c:manualLayout>
          <c:xMode val="edge"/>
          <c:yMode val="edge"/>
          <c:x val="0.17119592875318065"/>
          <c:y val="7.356322904345799E-3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DGMAH!$A$2</c:f>
              <c:strCache>
                <c:ptCount val="1"/>
                <c:pt idx="0">
                  <c:v>Score %</c:v>
                </c:pt>
              </c:strCache>
            </c:strRef>
          </c:tx>
          <c:spPr>
            <a:solidFill>
              <a:schemeClr val="accent1"/>
            </a:solidFill>
          </c:spPr>
          <c:cat>
            <c:strRef>
              <c:f>DGMAH!$B$1:$H$1</c:f>
              <c:strCache>
                <c:ptCount val="7"/>
                <c:pt idx="0">
                  <c:v>1. Patients Rights</c:v>
                </c:pt>
                <c:pt idx="1">
                  <c:v>2. Patients Safety/Clinical Governance/Clinical Care</c:v>
                </c:pt>
                <c:pt idx="2">
                  <c:v>3. Clinical Support Services</c:v>
                </c:pt>
                <c:pt idx="3">
                  <c:v>4. Public Health</c:v>
                </c:pt>
                <c:pt idx="4">
                  <c:v>5. Leadership and Corporate Governance</c:v>
                </c:pt>
                <c:pt idx="5">
                  <c:v>6. Operational Management</c:v>
                </c:pt>
                <c:pt idx="6">
                  <c:v>7. Facilities and Infrustructure</c:v>
                </c:pt>
              </c:strCache>
            </c:strRef>
          </c:cat>
          <c:val>
            <c:numRef>
              <c:f>DGMAH!$B$2:$H$2</c:f>
              <c:numCache>
                <c:formatCode>General</c:formatCode>
                <c:ptCount val="7"/>
                <c:pt idx="0">
                  <c:v>67</c:v>
                </c:pt>
                <c:pt idx="1">
                  <c:v>74</c:v>
                </c:pt>
                <c:pt idx="2">
                  <c:v>67</c:v>
                </c:pt>
                <c:pt idx="3">
                  <c:v>36</c:v>
                </c:pt>
                <c:pt idx="4">
                  <c:v>40</c:v>
                </c:pt>
                <c:pt idx="5">
                  <c:v>63</c:v>
                </c:pt>
                <c:pt idx="6">
                  <c:v>62</c:v>
                </c:pt>
              </c:numCache>
            </c:numRef>
          </c:val>
        </c:ser>
        <c:ser>
          <c:idx val="1"/>
          <c:order val="1"/>
          <c:tx>
            <c:strRef>
              <c:f>DGMAH!$A$3</c:f>
              <c:strCache>
                <c:ptCount val="1"/>
                <c:pt idx="0">
                  <c:v>X &amp; V Failed %</c:v>
                </c:pt>
              </c:strCache>
            </c:strRef>
          </c:tx>
          <c:cat>
            <c:strRef>
              <c:f>DGMAH!$B$1:$H$1</c:f>
              <c:strCache>
                <c:ptCount val="7"/>
                <c:pt idx="0">
                  <c:v>1. Patients Rights</c:v>
                </c:pt>
                <c:pt idx="1">
                  <c:v>2. Patients Safety/Clinical Governance/Clinical Care</c:v>
                </c:pt>
                <c:pt idx="2">
                  <c:v>3. Clinical Support Services</c:v>
                </c:pt>
                <c:pt idx="3">
                  <c:v>4. Public Health</c:v>
                </c:pt>
                <c:pt idx="4">
                  <c:v>5. Leadership and Corporate Governance</c:v>
                </c:pt>
                <c:pt idx="5">
                  <c:v>6. Operational Management</c:v>
                </c:pt>
                <c:pt idx="6">
                  <c:v>7. Facilities and Infrustructure</c:v>
                </c:pt>
              </c:strCache>
            </c:strRef>
          </c:cat>
          <c:val>
            <c:numRef>
              <c:f>DGMAH!$B$3:$H$3</c:f>
              <c:numCache>
                <c:formatCode>General</c:formatCode>
                <c:ptCount val="7"/>
                <c:pt idx="0">
                  <c:v>31</c:v>
                </c:pt>
                <c:pt idx="1">
                  <c:v>27</c:v>
                </c:pt>
                <c:pt idx="2">
                  <c:v>47</c:v>
                </c:pt>
                <c:pt idx="3">
                  <c:v>0</c:v>
                </c:pt>
                <c:pt idx="4">
                  <c:v>71</c:v>
                </c:pt>
                <c:pt idx="5">
                  <c:v>26</c:v>
                </c:pt>
                <c:pt idx="6">
                  <c:v>32</c:v>
                </c:pt>
              </c:numCache>
            </c:numRef>
          </c:val>
        </c:ser>
        <c:axId val="62679296"/>
        <c:axId val="62689280"/>
      </c:barChart>
      <c:catAx>
        <c:axId val="62679296"/>
        <c:scaling>
          <c:orientation val="minMax"/>
        </c:scaling>
        <c:axPos val="b"/>
        <c:majorTickMark val="none"/>
        <c:tickLblPos val="nextTo"/>
        <c:crossAx val="62689280"/>
        <c:crosses val="autoZero"/>
        <c:auto val="1"/>
        <c:lblAlgn val="ctr"/>
        <c:lblOffset val="100"/>
      </c:catAx>
      <c:valAx>
        <c:axId val="6268928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ZA"/>
                  <a:t>Score</a:t>
                </a:r>
              </a:p>
            </c:rich>
          </c:tx>
        </c:title>
        <c:numFmt formatCode="General" sourceLinked="1"/>
        <c:majorTickMark val="none"/>
        <c:tickLblPos val="nextTo"/>
        <c:crossAx val="62679296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gradFill>
          <a:gsLst>
            <a:gs pos="0">
              <a:schemeClr val="lt1"/>
            </a:gs>
            <a:gs pos="39000">
              <a:schemeClr val="lt1"/>
            </a:gs>
            <a:gs pos="100000">
              <a:schemeClr val="lt1">
                <a:lumMod val="75000"/>
              </a:schemeClr>
            </a:gs>
          </a:gsLst>
          <a:path path="circle">
            <a:fillToRect l="50000" t="-80000" r="50000" b="180000"/>
          </a:path>
        </a:gradFill>
      </c:spPr>
    </c:plotArea>
    <c:plotVisOnly val="1"/>
    <c:dispBlanksAs val="gap"/>
  </c:chart>
  <c:spPr>
    <a:gradFill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</a:gradFill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Domain Outcome kz King Edward VIII Hospital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Score 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cat>
            <c:strRef>
              <c:f>Sheet1!$A$2:$A$8</c:f>
              <c:strCache>
                <c:ptCount val="7"/>
                <c:pt idx="0">
                  <c:v>1 Patients Rights</c:v>
                </c:pt>
                <c:pt idx="1">
                  <c:v>2 Patient Safety / Clinical Governance / Clinical Care</c:v>
                </c:pt>
                <c:pt idx="2">
                  <c:v>3 Clinical Support Services</c:v>
                </c:pt>
                <c:pt idx="3">
                  <c:v>4 Public Health</c:v>
                </c:pt>
                <c:pt idx="4">
                  <c:v>5 Leadership and Corporate Governance</c:v>
                </c:pt>
                <c:pt idx="5">
                  <c:v>6 Operational Management</c:v>
                </c:pt>
                <c:pt idx="6">
                  <c:v>7 Facilities and Infrastructure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71</c:v>
                </c:pt>
                <c:pt idx="1">
                  <c:v>69</c:v>
                </c:pt>
                <c:pt idx="2">
                  <c:v>69</c:v>
                </c:pt>
                <c:pt idx="3">
                  <c:v>38</c:v>
                </c:pt>
                <c:pt idx="4">
                  <c:v>39</c:v>
                </c:pt>
                <c:pt idx="5">
                  <c:v>63</c:v>
                </c:pt>
                <c:pt idx="6">
                  <c:v>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23C-41EB-88E1-5FA51C834F9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X &amp; V Failed %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cat>
            <c:strRef>
              <c:f>Sheet1!$A$2:$A$8</c:f>
              <c:strCache>
                <c:ptCount val="7"/>
                <c:pt idx="0">
                  <c:v>1 Patients Rights</c:v>
                </c:pt>
                <c:pt idx="1">
                  <c:v>2 Patient Safety / Clinical Governance / Clinical Care</c:v>
                </c:pt>
                <c:pt idx="2">
                  <c:v>3 Clinical Support Services</c:v>
                </c:pt>
                <c:pt idx="3">
                  <c:v>4 Public Health</c:v>
                </c:pt>
                <c:pt idx="4">
                  <c:v>5 Leadership and Corporate Governance</c:v>
                </c:pt>
                <c:pt idx="5">
                  <c:v>6 Operational Management</c:v>
                </c:pt>
                <c:pt idx="6">
                  <c:v>7 Facilities and Infrastructure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19</c:v>
                </c:pt>
                <c:pt idx="1">
                  <c:v>28</c:v>
                </c:pt>
                <c:pt idx="2">
                  <c:v>40</c:v>
                </c:pt>
                <c:pt idx="3">
                  <c:v>0</c:v>
                </c:pt>
                <c:pt idx="4">
                  <c:v>57</c:v>
                </c:pt>
                <c:pt idx="5">
                  <c:v>52</c:v>
                </c:pt>
                <c:pt idx="6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23C-41EB-88E1-5FA51C834F98}"/>
            </c:ext>
          </c:extLst>
        </c:ser>
        <c:axId val="102382208"/>
        <c:axId val="101474688"/>
      </c:barChart>
      <c:catAx>
        <c:axId val="1023822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8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474688"/>
        <c:crosses val="autoZero"/>
        <c:auto val="1"/>
        <c:lblAlgn val="ctr"/>
        <c:lblOffset val="100"/>
      </c:catAx>
      <c:valAx>
        <c:axId val="101474688"/>
        <c:scaling>
          <c:orientation val="minMax"/>
          <c:max val="100"/>
        </c:scaling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/>
                  <a:t>% Score</a:t>
                </a:r>
              </a:p>
            </c:rich>
          </c:tx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3822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8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Domain Outcome gp Charlotte Maxeke Hospital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Score 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cat>
            <c:strRef>
              <c:f>Sheet1!$A$2:$A$8</c:f>
              <c:strCache>
                <c:ptCount val="7"/>
                <c:pt idx="0">
                  <c:v>1 Patients Rights</c:v>
                </c:pt>
                <c:pt idx="1">
                  <c:v>2 Patient Safety / Clinical Governance / Clinical Care</c:v>
                </c:pt>
                <c:pt idx="2">
                  <c:v>3 Clinical Support Services</c:v>
                </c:pt>
                <c:pt idx="3">
                  <c:v>4 Public Health</c:v>
                </c:pt>
                <c:pt idx="4">
                  <c:v>5 Leadership and Corporate Governance</c:v>
                </c:pt>
                <c:pt idx="5">
                  <c:v>6 Operational Management</c:v>
                </c:pt>
                <c:pt idx="6">
                  <c:v>7 Facilities and Infrastructure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73</c:v>
                </c:pt>
                <c:pt idx="1">
                  <c:v>79</c:v>
                </c:pt>
                <c:pt idx="2">
                  <c:v>73</c:v>
                </c:pt>
                <c:pt idx="3">
                  <c:v>85</c:v>
                </c:pt>
                <c:pt idx="4">
                  <c:v>69</c:v>
                </c:pt>
                <c:pt idx="5">
                  <c:v>73</c:v>
                </c:pt>
                <c:pt idx="6">
                  <c:v>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B3C-479F-8979-119466A0578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X &amp; V Failed %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cat>
            <c:strRef>
              <c:f>Sheet1!$A$2:$A$8</c:f>
              <c:strCache>
                <c:ptCount val="7"/>
                <c:pt idx="0">
                  <c:v>1 Patients Rights</c:v>
                </c:pt>
                <c:pt idx="1">
                  <c:v>2 Patient Safety / Clinical Governance / Clinical Care</c:v>
                </c:pt>
                <c:pt idx="2">
                  <c:v>3 Clinical Support Services</c:v>
                </c:pt>
                <c:pt idx="3">
                  <c:v>4 Public Health</c:v>
                </c:pt>
                <c:pt idx="4">
                  <c:v>5 Leadership and Corporate Governance</c:v>
                </c:pt>
                <c:pt idx="5">
                  <c:v>6 Operational Management</c:v>
                </c:pt>
                <c:pt idx="6">
                  <c:v>7 Facilities and Infrastructure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14</c:v>
                </c:pt>
                <c:pt idx="1">
                  <c:v>18</c:v>
                </c:pt>
                <c:pt idx="2">
                  <c:v>30</c:v>
                </c:pt>
                <c:pt idx="3">
                  <c:v>0</c:v>
                </c:pt>
                <c:pt idx="4">
                  <c:v>29</c:v>
                </c:pt>
                <c:pt idx="5">
                  <c:v>19</c:v>
                </c:pt>
                <c:pt idx="6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B3C-479F-8979-119466A05787}"/>
            </c:ext>
          </c:extLst>
        </c:ser>
        <c:axId val="101671296"/>
        <c:axId val="101672832"/>
      </c:barChart>
      <c:catAx>
        <c:axId val="1016712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672832"/>
        <c:crosses val="autoZero"/>
        <c:auto val="1"/>
        <c:lblAlgn val="ctr"/>
        <c:lblOffset val="100"/>
      </c:catAx>
      <c:valAx>
        <c:axId val="101672832"/>
        <c:scaling>
          <c:orientation val="minMax"/>
          <c:max val="100"/>
        </c:scaling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/>
                  <a:t>% Score</a:t>
                </a:r>
              </a:p>
            </c:rich>
          </c:tx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6712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900"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title>
      <c:tx>
        <c:rich>
          <a:bodyPr rot="0" spcFirstLastPara="1" vertOverflow="ellipsis" vert="horz" wrap="square" anchor="ctr" anchorCtr="1"/>
          <a:lstStyle/>
          <a:p>
            <a:pPr>
              <a:defRPr sz="84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Domain Outcome ec Nelson Mandela Academic Hospital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Score 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cat>
            <c:strRef>
              <c:f>Sheet1!$A$2:$A$8</c:f>
              <c:strCache>
                <c:ptCount val="7"/>
                <c:pt idx="0">
                  <c:v>1 Patients Rights</c:v>
                </c:pt>
                <c:pt idx="1">
                  <c:v>2 Patient Safety / Clinical Governance / Clinical Care</c:v>
                </c:pt>
                <c:pt idx="2">
                  <c:v>3 Clinical Support Services</c:v>
                </c:pt>
                <c:pt idx="3">
                  <c:v>4 Public Health</c:v>
                </c:pt>
                <c:pt idx="4">
                  <c:v>5 Leadership and Corporate Governance</c:v>
                </c:pt>
                <c:pt idx="5">
                  <c:v>6 Operational Management</c:v>
                </c:pt>
                <c:pt idx="6">
                  <c:v>7 Facilities and Infrastructure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61</c:v>
                </c:pt>
                <c:pt idx="1">
                  <c:v>66</c:v>
                </c:pt>
                <c:pt idx="2">
                  <c:v>60</c:v>
                </c:pt>
                <c:pt idx="3">
                  <c:v>40</c:v>
                </c:pt>
                <c:pt idx="4">
                  <c:v>57</c:v>
                </c:pt>
                <c:pt idx="5">
                  <c:v>52</c:v>
                </c:pt>
                <c:pt idx="6">
                  <c:v>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9E-4189-BEA4-8DFF5ED789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X &amp; V Failed %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cat>
            <c:strRef>
              <c:f>Sheet1!$A$2:$A$8</c:f>
              <c:strCache>
                <c:ptCount val="7"/>
                <c:pt idx="0">
                  <c:v>1 Patients Rights</c:v>
                </c:pt>
                <c:pt idx="1">
                  <c:v>2 Patient Safety / Clinical Governance / Clinical Care</c:v>
                </c:pt>
                <c:pt idx="2">
                  <c:v>3 Clinical Support Services</c:v>
                </c:pt>
                <c:pt idx="3">
                  <c:v>4 Public Health</c:v>
                </c:pt>
                <c:pt idx="4">
                  <c:v>5 Leadership and Corporate Governance</c:v>
                </c:pt>
                <c:pt idx="5">
                  <c:v>6 Operational Management</c:v>
                </c:pt>
                <c:pt idx="6">
                  <c:v>7 Facilities and Infrastructure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30</c:v>
                </c:pt>
                <c:pt idx="1">
                  <c:v>30</c:v>
                </c:pt>
                <c:pt idx="2">
                  <c:v>35</c:v>
                </c:pt>
                <c:pt idx="3">
                  <c:v>0</c:v>
                </c:pt>
                <c:pt idx="4">
                  <c:v>33</c:v>
                </c:pt>
                <c:pt idx="5">
                  <c:v>52</c:v>
                </c:pt>
                <c:pt idx="6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F9E-4189-BEA4-8DFF5ED789E0}"/>
            </c:ext>
          </c:extLst>
        </c:ser>
        <c:axId val="102475648"/>
        <c:axId val="102477184"/>
      </c:barChart>
      <c:catAx>
        <c:axId val="1024756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7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477184"/>
        <c:crosses val="autoZero"/>
        <c:auto val="1"/>
        <c:lblAlgn val="ctr"/>
        <c:lblOffset val="100"/>
      </c:catAx>
      <c:valAx>
        <c:axId val="102477184"/>
        <c:scaling>
          <c:orientation val="minMax"/>
          <c:max val="100"/>
        </c:scaling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/>
                  <a:t>% Score</a:t>
                </a:r>
              </a:p>
            </c:rich>
          </c:tx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4756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7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700"/>
      </a:pPr>
      <a:endParaRPr lang="en-US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0.12639</cdr:x>
      <cdr:y>0.65728</cdr:y>
    </cdr:from>
    <cdr:to>
      <cdr:x>0.20837</cdr:x>
      <cdr:y>0.87956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09701" y="26860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ZA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38444BD3-C79B-46A6-889C-A17D95C27E75}" type="datetimeFigureOut">
              <a:rPr lang="en-US"/>
              <a:pPr>
                <a:defRPr/>
              </a:pPr>
              <a:t>3/17/2017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A2C38FA-4BA6-4DB4-A694-D4B0549C0ED7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4001303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1021439-0BA5-4857-AEB7-B7B53C635EF6}" type="datetimeFigureOut">
              <a:rPr lang="en-ZA"/>
              <a:pPr>
                <a:defRPr/>
              </a:pPr>
              <a:t>2017/03/17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7700" y="744538"/>
            <a:ext cx="537368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Z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  <a:endParaRPr lang="en-Z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2C4AAB21-B56A-41D2-B10A-296C6F16CD86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127009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47700" y="744538"/>
            <a:ext cx="5373688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ZA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B00273-A1E7-493E-81CC-1BBF085DBC7C}" type="slidenum">
              <a:rPr lang="en-ZA" smtClean="0"/>
              <a:pPr/>
              <a:t>4</a:t>
            </a:fld>
            <a:endParaRPr lang="en-Z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ZA" smtClean="0"/>
              <a:t>I will work over the weekend on combining this and next slide </a:t>
            </a: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AEF2789C-66F1-4B7F-A929-9218CE32E049}" type="slidenum">
              <a:rPr lang="en-ZA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ZA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PT Grey Cov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899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349382"/>
            <a:ext cx="84201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2841671"/>
            <a:ext cx="6934200" cy="815975"/>
          </a:xfrm>
        </p:spPr>
        <p:txBody>
          <a:bodyPr>
            <a:normAutofit/>
          </a:bodyPr>
          <a:lstStyle>
            <a:lvl1pPr marL="0" indent="0" algn="ctr">
              <a:buNone/>
              <a:defRPr sz="2800" b="1" i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C79A3-EB85-4364-A73B-8BC27AE739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FD740-E3D9-4184-BBA2-34FAD1BE6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3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3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B27E0-82EF-4942-BFD5-44EBCB9096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87779" y="1751269"/>
            <a:ext cx="8936688" cy="4193533"/>
          </a:xfrm>
        </p:spPr>
        <p:txBody>
          <a:bodyPr>
            <a:normAutofit/>
          </a:bodyPr>
          <a:lstStyle>
            <a:lvl1pPr marL="273050" indent="-273050">
              <a:buClr>
                <a:schemeClr val="accent4"/>
              </a:buClr>
              <a:buSzPct val="100000"/>
              <a:defRPr sz="2800">
                <a:solidFill>
                  <a:srgbClr val="5F5F5F"/>
                </a:solidFill>
                <a:latin typeface="+mn-lt"/>
              </a:defRPr>
            </a:lvl1pPr>
            <a:lvl2pPr marL="528638" indent="-255588">
              <a:buClr>
                <a:schemeClr val="accent4"/>
              </a:buClr>
              <a:defRPr sz="2400">
                <a:solidFill>
                  <a:srgbClr val="5F5F5F"/>
                </a:solidFill>
                <a:latin typeface="+mn-lt"/>
              </a:defRPr>
            </a:lvl2pPr>
            <a:lvl3pPr marL="804863" indent="-273050">
              <a:buClr>
                <a:schemeClr val="accent4"/>
              </a:buClr>
              <a:buFont typeface="Courier New" panose="02070309020205020404" pitchFamily="49" charset="0"/>
              <a:buChar char="o"/>
              <a:defRPr sz="2000">
                <a:solidFill>
                  <a:srgbClr val="5F5F5F"/>
                </a:solidFill>
                <a:latin typeface="+mn-lt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87780" y="6539458"/>
            <a:ext cx="5412585" cy="20644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255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6ACB6-257F-4E26-B74F-38DA39F19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781" y="472886"/>
            <a:ext cx="8946516" cy="511156"/>
          </a:xfrm>
        </p:spPr>
        <p:txBody>
          <a:bodyPr>
            <a:noAutofit/>
          </a:bodyPr>
          <a:lstStyle>
            <a:lvl1pPr>
              <a:defRPr sz="4000" b="1" baseline="0">
                <a:solidFill>
                  <a:srgbClr val="778746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87778" y="1578653"/>
            <a:ext cx="4118520" cy="4458896"/>
          </a:xfrm>
        </p:spPr>
        <p:txBody>
          <a:bodyPr>
            <a:normAutofit/>
          </a:bodyPr>
          <a:lstStyle>
            <a:lvl1pPr marL="273050" indent="-273050">
              <a:buClr>
                <a:schemeClr val="accent4"/>
              </a:buClr>
              <a:buSzPct val="100000"/>
              <a:defRPr sz="2800">
                <a:solidFill>
                  <a:srgbClr val="5F5F5F"/>
                </a:solidFill>
                <a:latin typeface="+mn-lt"/>
              </a:defRPr>
            </a:lvl1pPr>
            <a:lvl2pPr marL="528638" indent="-255588">
              <a:buClr>
                <a:schemeClr val="accent4"/>
              </a:buClr>
              <a:defRPr sz="2400">
                <a:solidFill>
                  <a:srgbClr val="5F5F5F"/>
                </a:solidFill>
                <a:latin typeface="+mn-lt"/>
              </a:defRPr>
            </a:lvl2pPr>
            <a:lvl3pPr marL="804863" indent="-273050">
              <a:buClr>
                <a:schemeClr val="accent4"/>
              </a:buClr>
              <a:buFont typeface="Courier New" panose="02070309020205020404" pitchFamily="49" charset="0"/>
              <a:buChar char="o"/>
              <a:defRPr sz="2000">
                <a:solidFill>
                  <a:srgbClr val="5F5F5F"/>
                </a:solidFill>
                <a:latin typeface="+mn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87780" y="6539458"/>
            <a:ext cx="5412585" cy="20644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315771" y="1578653"/>
            <a:ext cx="4118520" cy="4458896"/>
          </a:xfrm>
        </p:spPr>
        <p:txBody>
          <a:bodyPr>
            <a:normAutofit/>
          </a:bodyPr>
          <a:lstStyle>
            <a:lvl1pPr marL="273050" indent="-273050">
              <a:buClr>
                <a:schemeClr val="accent4"/>
              </a:buClr>
              <a:buSzPct val="100000"/>
              <a:defRPr sz="2800">
                <a:solidFill>
                  <a:srgbClr val="5F5F5F"/>
                </a:solidFill>
                <a:latin typeface="+mn-lt"/>
              </a:defRPr>
            </a:lvl1pPr>
            <a:lvl2pPr marL="528638" indent="-255588">
              <a:buClr>
                <a:schemeClr val="accent4"/>
              </a:buClr>
              <a:defRPr sz="2400">
                <a:solidFill>
                  <a:srgbClr val="5F5F5F"/>
                </a:solidFill>
                <a:latin typeface="+mn-lt"/>
              </a:defRPr>
            </a:lvl2pPr>
            <a:lvl3pPr marL="804863" indent="-273050">
              <a:buClr>
                <a:schemeClr val="accent4"/>
              </a:buClr>
              <a:buFont typeface="Courier New" panose="02070309020205020404" pitchFamily="49" charset="0"/>
              <a:buChar char="o"/>
              <a:defRPr sz="2000">
                <a:solidFill>
                  <a:srgbClr val="5F5F5F"/>
                </a:solidFill>
                <a:latin typeface="+mn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EF1C8-45E6-4134-8C27-C9E11257D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8" y="440694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8" y="2906722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017B1-922D-4561-87C3-294538E23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7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7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04510-F8DB-497D-80A3-57AD44239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21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21" y="2174875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BF1CE-CCCB-44C6-98E3-929101D04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F9B1D-5470-412D-BAB7-160384367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C8A70-1485-4B87-9F6E-0BD3A66CE4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15" y="273050"/>
            <a:ext cx="325900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9" y="273052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15" y="1435104"/>
            <a:ext cx="325900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59912-75AB-4BA1-9DBF-C1F2C31F0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8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8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8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4BF92-D3F7-491E-A7AF-72873C74F9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PPT Grey Text page1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175" y="0"/>
            <a:ext cx="9899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2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97300" y="6356352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61A191D5-3111-4FEC-9A05-6736DC712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30" r:id="rId1"/>
    <p:sldLayoutId id="2147484931" r:id="rId2"/>
    <p:sldLayoutId id="2147484932" r:id="rId3"/>
    <p:sldLayoutId id="2147484933" r:id="rId4"/>
    <p:sldLayoutId id="2147484934" r:id="rId5"/>
    <p:sldLayoutId id="2147484935" r:id="rId6"/>
    <p:sldLayoutId id="2147484936" r:id="rId7"/>
    <p:sldLayoutId id="2147484937" r:id="rId8"/>
    <p:sldLayoutId id="2147484938" r:id="rId9"/>
    <p:sldLayoutId id="2147484939" r:id="rId10"/>
    <p:sldLayoutId id="2147484940" r:id="rId11"/>
    <p:sldLayoutId id="2147484941" r:id="rId12"/>
    <p:sldLayoutId id="2147484942" r:id="rId13"/>
    <p:sldLayoutId id="2147484943" r:id="rId14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b="1" i="1" kern="1200">
          <a:solidFill>
            <a:srgbClr val="BC0000"/>
          </a:solidFill>
          <a:latin typeface="Arial"/>
          <a:ea typeface="ＭＳ Ｐゴシック" pitchFamily="34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BC0000"/>
          </a:solidFill>
          <a:latin typeface="Arial" charset="0"/>
          <a:ea typeface="ＭＳ Ｐゴシック" pitchFamily="34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BC0000"/>
          </a:solidFill>
          <a:latin typeface="Arial" charset="0"/>
          <a:ea typeface="ＭＳ Ｐゴシック" pitchFamily="34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BC0000"/>
          </a:solidFill>
          <a:latin typeface="Arial" charset="0"/>
          <a:ea typeface="ＭＳ Ｐゴシック" pitchFamily="34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BC0000"/>
          </a:solidFill>
          <a:latin typeface="Arial" charset="0"/>
          <a:ea typeface="ＭＳ Ｐゴシック" pitchFamily="34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 b="1" i="1">
          <a:solidFill>
            <a:srgbClr val="BC0000"/>
          </a:solidFill>
          <a:latin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 b="1" i="1">
          <a:solidFill>
            <a:srgbClr val="BC0000"/>
          </a:solidFill>
          <a:latin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 b="1" i="1">
          <a:solidFill>
            <a:srgbClr val="BC0000"/>
          </a:solidFill>
          <a:latin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 b="1" i="1">
          <a:solidFill>
            <a:srgbClr val="BC0000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b="1" i="1" kern="1200">
          <a:solidFill>
            <a:srgbClr val="7F7F7F"/>
          </a:solidFill>
          <a:latin typeface="Arial"/>
          <a:ea typeface="ＭＳ Ｐゴシック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Arial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Arial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Arial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/>
          </p:nvPr>
        </p:nvSpPr>
        <p:spPr>
          <a:xfrm>
            <a:off x="742950" y="1349377"/>
            <a:ext cx="8420100" cy="1470025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National Core Standards Inspectorate Annual Report </a:t>
            </a:r>
            <a:br>
              <a:rPr lang="en-US" sz="2700" dirty="0" smtClean="0"/>
            </a:br>
            <a:r>
              <a:rPr lang="en-US" sz="2700" dirty="0" smtClean="0"/>
              <a:t> </a:t>
            </a:r>
            <a:br>
              <a:rPr lang="en-US" sz="2700" dirty="0" smtClean="0"/>
            </a:br>
            <a:r>
              <a:rPr lang="en-US" sz="2700" dirty="0" smtClean="0"/>
              <a:t>2015/16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070226"/>
            <a:ext cx="6934200" cy="15017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sz="2400" dirty="0" smtClean="0"/>
              <a:t>15 March  2017</a:t>
            </a:r>
            <a:endParaRPr lang="en-ZA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DFE013D-9E42-49FC-86C0-DCDB70D16B75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Central Hospitals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There are 10(ten) central hospitals in South Africa which provides varying specialized services as will be defined in their individual profiles. For 2015/2016 financial year 4 Central Hospitals were inspected based on Compliance Inspections Operational plan:</a:t>
            </a:r>
          </a:p>
          <a:p>
            <a:pPr lvl="0"/>
            <a:endParaRPr lang="en-US" sz="2400" dirty="0" smtClean="0">
              <a:solidFill>
                <a:schemeClr val="tx1"/>
              </a:solidFill>
            </a:endParaRPr>
          </a:p>
          <a:p>
            <a:pPr lvl="0"/>
            <a:r>
              <a:rPr lang="en-US" sz="2400" dirty="0" smtClean="0">
                <a:solidFill>
                  <a:schemeClr val="tx1"/>
                </a:solidFill>
              </a:rPr>
              <a:t>Dr. George </a:t>
            </a:r>
            <a:r>
              <a:rPr lang="en-US" sz="2400" dirty="0" err="1" smtClean="0">
                <a:solidFill>
                  <a:schemeClr val="tx1"/>
                </a:solidFill>
              </a:rPr>
              <a:t>Mukhari</a:t>
            </a:r>
            <a:r>
              <a:rPr lang="en-US" sz="2400" dirty="0" smtClean="0">
                <a:solidFill>
                  <a:schemeClr val="tx1"/>
                </a:solidFill>
              </a:rPr>
              <a:t> Central Hospital- Gauteng Province</a:t>
            </a:r>
          </a:p>
          <a:p>
            <a:pPr lvl="0"/>
            <a:r>
              <a:rPr lang="en-US" sz="2400" dirty="0" smtClean="0">
                <a:solidFill>
                  <a:schemeClr val="tx1"/>
                </a:solidFill>
              </a:rPr>
              <a:t>King Edward VIII Central Hospital- KwaZulu-Natal Province</a:t>
            </a:r>
          </a:p>
          <a:p>
            <a:pPr lvl="0"/>
            <a:r>
              <a:rPr lang="en-US" sz="2400" dirty="0" smtClean="0">
                <a:solidFill>
                  <a:schemeClr val="tx1"/>
                </a:solidFill>
              </a:rPr>
              <a:t>Charlotte </a:t>
            </a:r>
            <a:r>
              <a:rPr lang="en-US" sz="2400" dirty="0" err="1" smtClean="0">
                <a:solidFill>
                  <a:schemeClr val="tx1"/>
                </a:solidFill>
              </a:rPr>
              <a:t>Maxeke</a:t>
            </a:r>
            <a:r>
              <a:rPr lang="en-US" sz="2400" dirty="0" smtClean="0">
                <a:solidFill>
                  <a:schemeClr val="tx1"/>
                </a:solidFill>
              </a:rPr>
              <a:t> Central Hospital- Gauteng Province</a:t>
            </a:r>
          </a:p>
          <a:p>
            <a:pPr lvl="0"/>
            <a:r>
              <a:rPr lang="en-US" sz="2400" dirty="0" smtClean="0">
                <a:solidFill>
                  <a:schemeClr val="tx1"/>
                </a:solidFill>
              </a:rPr>
              <a:t>Nelson Mandela Central Hospital- Eastern Cape Province</a:t>
            </a:r>
          </a:p>
          <a:p>
            <a:pPr>
              <a:buNone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4EF1C8-45E6-4134-8C27-C9E11257DCD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Hospitals Overall/Combined Scores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4EF1C8-45E6-4134-8C27-C9E11257DCD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8762999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Hospitals Performance Scores by Domains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4EF1C8-45E6-4134-8C27-C9E11257DCD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95300" y="1600200"/>
          <a:ext cx="89154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Hospitals Performance Scores in respect of the Six Priority Areas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4EF1C8-45E6-4134-8C27-C9E11257DCD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95300" y="1600200"/>
          <a:ext cx="89154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CENTRAL HOSPITALS( OVER THE YEARS)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E01E1-A001-472B-9805-AE8A1B4A1A8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417638"/>
          <a:ext cx="9596470" cy="5154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Dr. George </a:t>
            </a:r>
            <a:r>
              <a:rPr lang="en-US" dirty="0" err="1" smtClean="0"/>
              <a:t>Mukhari</a:t>
            </a:r>
            <a:r>
              <a:rPr lang="en-US" dirty="0" smtClean="0"/>
              <a:t> Academic Hospital 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4EF1C8-45E6-4134-8C27-C9E11257DCD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9220200" cy="4343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Dr. George </a:t>
            </a:r>
            <a:r>
              <a:rPr lang="en-US" dirty="0" err="1" smtClean="0"/>
              <a:t>Mukhari</a:t>
            </a:r>
            <a:r>
              <a:rPr lang="en-US" dirty="0" smtClean="0"/>
              <a:t> Academic Hospital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4EF1C8-45E6-4134-8C27-C9E11257DCD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95300" y="1600200"/>
          <a:ext cx="89154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King Edward VIII Central Hospital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4EF1C8-45E6-4134-8C27-C9E11257DCD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5300" y="1600200"/>
            <a:ext cx="8915400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 Edward VIII Central Hospital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4EF1C8-45E6-4134-8C27-C9E11257DCD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95300" y="1600200"/>
          <a:ext cx="89154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Charlotte </a:t>
            </a:r>
            <a:r>
              <a:rPr lang="en-US" dirty="0" err="1" smtClean="0"/>
              <a:t>Maxeke</a:t>
            </a:r>
            <a:r>
              <a:rPr lang="en-US" dirty="0" smtClean="0"/>
              <a:t> Academic Hospital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4EF1C8-45E6-4134-8C27-C9E11257DCD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5300" y="1600200"/>
            <a:ext cx="8915400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Outline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95300" y="1600200"/>
          <a:ext cx="89154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96100"/>
                <a:gridCol w="20193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Slide #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Vision, Mission of the new Office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altLang="en-US" sz="1800" dirty="0" smtClean="0">
                          <a:latin typeface="Arial" pitchFamily="34" charset="0"/>
                          <a:cs typeface="Arial" pitchFamily="34" charset="0"/>
                        </a:rPr>
                        <a:t>Organisational Structure and service model 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Evolution of process of policy reform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Legislation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r>
                        <a:rPr lang="en-US" baseline="0" dirty="0" smtClean="0"/>
                        <a:t> - 9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Detail on Domains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Problems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r>
                        <a:rPr lang="en-US" baseline="0" dirty="0" smtClean="0"/>
                        <a:t> - 15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Findings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53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C280C84-B820-446D-9938-776229508230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Charlotte </a:t>
            </a:r>
            <a:r>
              <a:rPr lang="en-US" dirty="0" err="1" smtClean="0"/>
              <a:t>Maxeke</a:t>
            </a:r>
            <a:r>
              <a:rPr lang="en-US" dirty="0" smtClean="0"/>
              <a:t> Academic Hospital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4EF1C8-45E6-4134-8C27-C9E11257DCD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95300" y="1600200"/>
          <a:ext cx="89154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Nelson Mandela Academic Hospital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4EF1C8-45E6-4134-8C27-C9E11257DCD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676400"/>
            <a:ext cx="8686800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Nelson Mandela Academic Hospital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4EF1C8-45E6-4134-8C27-C9E11257DCD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95300" y="1600200"/>
          <a:ext cx="89154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Tertiary Hospitals Scores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4EF1C8-45E6-4134-8C27-C9E11257DCD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4098" name="Chart 7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9601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6317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Provincial tertiary hospital-domains-comparison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4EF1C8-45E6-4134-8C27-C9E11257DCD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6146" name="Chart 6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9525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5290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Provincial tertiary hospital-priority areas-comparison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4EF1C8-45E6-4134-8C27-C9E11257DCD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7170" name="Chart 2059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97342"/>
            <a:ext cx="9525000" cy="4498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9079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Re-inspections of Provincial Tertiary Hospitals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4EF1C8-45E6-4134-8C27-C9E11257DCD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8194" name="Chart 36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9601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7421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US" dirty="0" smtClean="0"/>
              <a:t>Regional </a:t>
            </a:r>
            <a:r>
              <a:rPr lang="en-US" dirty="0"/>
              <a:t>Hospitals Performance Scores</a:t>
            </a:r>
            <a:r>
              <a:rPr lang="en-ZA" sz="4000" dirty="0"/>
              <a:t/>
            </a:r>
            <a:br>
              <a:rPr lang="en-ZA" sz="4000" dirty="0"/>
            </a:b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4EF1C8-45E6-4134-8C27-C9E11257DCD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1027" name="Chart 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9525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2895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915400" cy="1143000"/>
          </a:xfrm>
        </p:spPr>
        <p:txBody>
          <a:bodyPr/>
          <a:lstStyle/>
          <a:p>
            <a:r>
              <a:rPr lang="en-US" sz="2400" dirty="0"/>
              <a:t>Overall Performance of </a:t>
            </a:r>
            <a:r>
              <a:rPr lang="en-US" sz="2400" dirty="0" smtClean="0"/>
              <a:t>Regional </a:t>
            </a:r>
            <a:r>
              <a:rPr lang="en-US" sz="2400" dirty="0"/>
              <a:t>Hospitals Inspected (2015/16) by </a:t>
            </a:r>
            <a:r>
              <a:rPr lang="en-US" sz="2400" dirty="0" smtClean="0"/>
              <a:t>Domain</a:t>
            </a:r>
            <a:endParaRPr lang="en-Z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4EF1C8-45E6-4134-8C27-C9E11257DCD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867025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pic>
        <p:nvPicPr>
          <p:cNvPr id="2052" name="Chart 36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9601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4127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Regional Hospitals Performance Scores by Six Priority Areas</a:t>
            </a:r>
            <a:endParaRPr lang="en-Z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4EF1C8-45E6-4134-8C27-C9E11257DCD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867025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pic>
        <p:nvPicPr>
          <p:cNvPr id="3076" name="Chart 3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1447800"/>
            <a:ext cx="9723120" cy="46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9831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Vision, Mission of the new Office  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52679E-897D-44D8-933D-0A52EB81578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" name="Rectangle 4"/>
          <p:cNvSpPr/>
          <p:nvPr/>
        </p:nvSpPr>
        <p:spPr>
          <a:xfrm>
            <a:off x="2244726" y="1600200"/>
            <a:ext cx="5494338" cy="13144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/>
              <a:t>Our vision:</a:t>
            </a:r>
          </a:p>
          <a:p>
            <a:pPr algn="ctr">
              <a:defRPr/>
            </a:pPr>
            <a:r>
              <a:rPr lang="en-US" sz="2400" b="1" dirty="0"/>
              <a:t>Safe and Quality Healthcare for all South Africans</a:t>
            </a:r>
          </a:p>
        </p:txBody>
      </p:sp>
      <p:sp>
        <p:nvSpPr>
          <p:cNvPr id="6" name="Rectangle 5"/>
          <p:cNvSpPr/>
          <p:nvPr/>
        </p:nvSpPr>
        <p:spPr>
          <a:xfrm>
            <a:off x="1238250" y="3143252"/>
            <a:ext cx="7585075" cy="2771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1" dirty="0"/>
          </a:p>
          <a:p>
            <a:pPr algn="ctr">
              <a:defRPr/>
            </a:pPr>
            <a:endParaRPr lang="en-US" sz="2400" b="1" dirty="0"/>
          </a:p>
          <a:p>
            <a:pPr algn="ctr">
              <a:defRPr/>
            </a:pPr>
            <a:endParaRPr lang="en-US" sz="2400" b="1" dirty="0"/>
          </a:p>
          <a:p>
            <a:pPr algn="ctr">
              <a:defRPr/>
            </a:pPr>
            <a:r>
              <a:rPr lang="en-US" sz="2400" b="1" dirty="0"/>
              <a:t>Our Mission:</a:t>
            </a:r>
          </a:p>
          <a:p>
            <a:pPr algn="ctr">
              <a:defRPr/>
            </a:pPr>
            <a:r>
              <a:rPr lang="en-US" sz="2400" b="1" dirty="0"/>
              <a:t>We act independently, impartially, fairly and fearlessly in guiding, monitoring and enforcing health care safety and quality standards in health establishments </a:t>
            </a:r>
            <a:r>
              <a:rPr lang="en-US" sz="2400" b="1" dirty="0">
                <a:solidFill>
                  <a:schemeClr val="bg1"/>
                </a:solidFill>
              </a:rPr>
              <a:t>to serve the people of South Africa </a:t>
            </a:r>
          </a:p>
          <a:p>
            <a:pPr algn="ctr">
              <a:defRPr/>
            </a:pPr>
            <a:endParaRPr lang="en-US" sz="2400" b="1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US" dirty="0" smtClean="0"/>
              <a:t>District Hospitals Performance Scores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4EF1C8-45E6-4134-8C27-C9E11257DCD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EE6083CB-EFD1-4CE4-AB8B-E8253777038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5300" y="1600200"/>
          <a:ext cx="89154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49495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Overall Performance of District Hospitals Inspected (2015/16) by Domain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4EF1C8-45E6-4134-8C27-C9E11257DCD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E1C5665B-AB1B-4609-B4A3-FA4AAEC3028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5300" y="1600200"/>
          <a:ext cx="89154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19628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 </a:t>
            </a:r>
            <a:br>
              <a:rPr lang="en-US" dirty="0" smtClean="0"/>
            </a:br>
            <a:r>
              <a:rPr lang="en-US" sz="2800" dirty="0" smtClean="0"/>
              <a:t>Overall Performance of District Hospitals Inspected (2015/16) by Priority Areas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4EF1C8-45E6-4134-8C27-C9E11257DCD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E1C5665B-AB1B-4609-B4A3-FA4AAEC3028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5300" y="1600200"/>
          <a:ext cx="89154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44548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Overall Performance of Clinics Inspected 2015/16 by Domain </a:t>
            </a:r>
            <a:r>
              <a:rPr lang="en-US" sz="3200" dirty="0" smtClean="0"/>
              <a:t>Outcome</a:t>
            </a:r>
            <a:endParaRPr lang="en-Z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4EF1C8-45E6-4134-8C27-C9E11257DCD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9218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9448800" cy="4550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6542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Overall Performance of Clinics Inspected 2015/16 by Priority Areas </a:t>
            </a:r>
            <a:r>
              <a:rPr lang="en-US" sz="2800" dirty="0" smtClean="0"/>
              <a:t>Outcome</a:t>
            </a:r>
            <a:endParaRPr lang="en-ZA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4EF1C8-45E6-4134-8C27-C9E11257DCD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10242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0"/>
            <a:ext cx="949335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4978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Health Care </a:t>
            </a:r>
            <a:r>
              <a:rPr lang="en-US" dirty="0" err="1"/>
              <a:t>Centres</a:t>
            </a:r>
            <a:r>
              <a:rPr lang="en-US" dirty="0"/>
              <a:t> inspections for 2015 – 2016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4EF1C8-45E6-4134-8C27-C9E11257DCD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11266" name="Chart 40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29727"/>
            <a:ext cx="9067800" cy="4390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9424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CHC- Domains-Comparison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4EF1C8-45E6-4134-8C27-C9E11257DCD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12290" name="Chart 4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9448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7274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CHC’s-priority areas-comparison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4EF1C8-45E6-4134-8C27-C9E11257DCD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13314" name="Chart 42"/>
          <p:cNvPicPr>
            <a:picLocks noGrp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9525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8195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868362"/>
          </a:xfrm>
        </p:spPr>
        <p:txBody>
          <a:bodyPr/>
          <a:lstStyle/>
          <a:p>
            <a:r>
              <a:rPr lang="en-ZA" sz="3200" dirty="0" smtClean="0"/>
              <a:t>Overall PHC comparison per Domains per province</a:t>
            </a:r>
            <a:endParaRPr lang="en-Z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4EF1C8-45E6-4134-8C27-C9E11257DCD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00689281"/>
              </p:ext>
            </p:extLst>
          </p:nvPr>
        </p:nvGraphicFramePr>
        <p:xfrm>
          <a:off x="495300" y="1143000"/>
          <a:ext cx="89154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6350673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i="0" smtClean="0">
                <a:latin typeface="Calibri" pitchFamily="34" charset="0"/>
                <a:cs typeface="Arial" pitchFamily="34" charset="0"/>
              </a:rPr>
              <a:t>Inspection findings to date – what do they tell us?</a:t>
            </a:r>
          </a:p>
        </p:txBody>
      </p:sp>
      <p:sp>
        <p:nvSpPr>
          <p:cNvPr id="26627" name="Text Placeholder 2"/>
          <p:cNvSpPr>
            <a:spLocks noGrp="1"/>
          </p:cNvSpPr>
          <p:nvPr>
            <p:ph idx="1"/>
          </p:nvPr>
        </p:nvSpPr>
        <p:spPr>
          <a:xfrm>
            <a:off x="493713" y="1447800"/>
            <a:ext cx="8915400" cy="4724400"/>
          </a:xfrm>
        </p:spPr>
        <p:txBody>
          <a:bodyPr/>
          <a:lstStyle/>
          <a:p>
            <a:pPr>
              <a:buClr>
                <a:srgbClr val="D2A41A"/>
              </a:buClr>
            </a:pPr>
            <a:r>
              <a:rPr lang="en-ZA" dirty="0" smtClean="0">
                <a:latin typeface="Calibri" pitchFamily="34" charset="0"/>
                <a:cs typeface="Arial" pitchFamily="34" charset="0"/>
              </a:rPr>
              <a:t>Large variations and deficits in the quality of health services:</a:t>
            </a:r>
          </a:p>
          <a:p>
            <a:pPr lvl="1">
              <a:buClr>
                <a:srgbClr val="D2A41A"/>
              </a:buClr>
            </a:pPr>
            <a:r>
              <a:rPr lang="en-ZA" sz="2400" dirty="0" smtClean="0">
                <a:latin typeface="Calibri" pitchFamily="34" charset="0"/>
                <a:ea typeface="Arial" pitchFamily="34" charset="0"/>
                <a:cs typeface="Arial" pitchFamily="34" charset="0"/>
              </a:rPr>
              <a:t>Between  health establishments and types of HE (particular problem with clinics – cornerstone for NHI)</a:t>
            </a:r>
          </a:p>
          <a:p>
            <a:pPr lvl="1">
              <a:buClr>
                <a:srgbClr val="D2A41A"/>
              </a:buClr>
            </a:pPr>
            <a:r>
              <a:rPr lang="en-ZA" sz="2400" dirty="0" smtClean="0">
                <a:latin typeface="Calibri" pitchFamily="34" charset="0"/>
                <a:ea typeface="Arial" pitchFamily="34" charset="0"/>
                <a:cs typeface="Arial" pitchFamily="34" charset="0"/>
              </a:rPr>
              <a:t>Between provinces (persistent inequities)</a:t>
            </a:r>
          </a:p>
          <a:p>
            <a:pPr lvl="1">
              <a:buClr>
                <a:srgbClr val="D2A41A"/>
              </a:buClr>
            </a:pPr>
            <a:r>
              <a:rPr lang="en-ZA" sz="2400" dirty="0" smtClean="0">
                <a:latin typeface="Calibri" pitchFamily="34" charset="0"/>
                <a:ea typeface="Arial" pitchFamily="34" charset="0"/>
                <a:cs typeface="Arial" pitchFamily="34" charset="0"/>
              </a:rPr>
              <a:t>In the functionality of SCM and oversight at all levels</a:t>
            </a:r>
          </a:p>
          <a:p>
            <a:pPr lvl="1">
              <a:buClr>
                <a:srgbClr val="D2A41A"/>
              </a:buClr>
            </a:pPr>
            <a:r>
              <a:rPr lang="en-ZA" sz="2400" dirty="0" smtClean="0">
                <a:latin typeface="Calibri" pitchFamily="34" charset="0"/>
                <a:ea typeface="Arial" pitchFamily="34" charset="0"/>
                <a:cs typeface="Arial" pitchFamily="34" charset="0"/>
              </a:rPr>
              <a:t>In the degree of personal responsibility and accountability (managerial, clinical) for delivering basic quality care</a:t>
            </a:r>
          </a:p>
          <a:p>
            <a:pPr lvl="1">
              <a:buClr>
                <a:srgbClr val="D2A41A"/>
              </a:buClr>
            </a:pPr>
            <a:r>
              <a:rPr lang="en-ZA" sz="2400" dirty="0" smtClean="0">
                <a:latin typeface="Calibri" pitchFamily="34" charset="0"/>
                <a:ea typeface="Arial" pitchFamily="34" charset="0"/>
                <a:cs typeface="Arial" pitchFamily="34" charset="0"/>
              </a:rPr>
              <a:t>In the level of accountability (Clinical Policies development and implementation)</a:t>
            </a:r>
          </a:p>
          <a:p>
            <a:pPr lvl="1">
              <a:buClr>
                <a:srgbClr val="D2A41A"/>
              </a:buClr>
            </a:pPr>
            <a:r>
              <a:rPr lang="en-ZA" sz="2400" dirty="0" smtClean="0">
                <a:latin typeface="Calibri" pitchFamily="34" charset="0"/>
                <a:ea typeface="Arial" pitchFamily="34" charset="0"/>
                <a:cs typeface="Arial" pitchFamily="34" charset="0"/>
              </a:rPr>
              <a:t>Poor Contract and equipment management</a:t>
            </a:r>
          </a:p>
          <a:p>
            <a:pPr>
              <a:buClr>
                <a:srgbClr val="D2A41A"/>
              </a:buClr>
            </a:pPr>
            <a:endParaRPr lang="en-ZA" dirty="0" smtClean="0">
              <a:latin typeface="Calibri" pitchFamily="34" charset="0"/>
              <a:cs typeface="Arial" pitchFamily="34" charset="0"/>
            </a:endParaRPr>
          </a:p>
          <a:p>
            <a:pPr>
              <a:buClr>
                <a:srgbClr val="D2A41A"/>
              </a:buClr>
              <a:buFont typeface="Arial" pitchFamily="34" charset="0"/>
              <a:buNone/>
            </a:pPr>
            <a:r>
              <a:rPr lang="en-ZA" dirty="0" smtClean="0">
                <a:latin typeface="Calibri" pitchFamily="34" charset="0"/>
                <a:cs typeface="Arial" pitchFamily="34" charset="0"/>
              </a:rPr>
              <a:t>  </a:t>
            </a:r>
          </a:p>
        </p:txBody>
      </p:sp>
    </p:spTree>
    <p:extLst>
      <p:ext uri="{BB962C8B-B14F-4D97-AF65-F5344CB8AC3E}">
        <p14:creationId xmlns="" xmlns:p14="http://schemas.microsoft.com/office/powerpoint/2010/main" val="352998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1779588" y="121443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ZA">
              <a:latin typeface="Calibri" pitchFamily="34" charset="0"/>
            </a:endParaRPr>
          </a:p>
        </p:txBody>
      </p:sp>
      <p:sp>
        <p:nvSpPr>
          <p:cNvPr id="23555" name="TextBox 5"/>
          <p:cNvSpPr txBox="1">
            <a:spLocks noChangeArrowheads="1"/>
          </p:cNvSpPr>
          <p:nvPr/>
        </p:nvSpPr>
        <p:spPr bwMode="auto">
          <a:xfrm>
            <a:off x="619125" y="214313"/>
            <a:ext cx="8667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ZA">
              <a:latin typeface="Calibri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41338" y="1428752"/>
            <a:ext cx="8915400" cy="45259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ZA" sz="3200" dirty="0">
              <a:solidFill>
                <a:schemeClr val="tx1">
                  <a:tint val="75000"/>
                </a:schemeClr>
              </a:solidFill>
              <a:latin typeface="+mn-lt"/>
              <a:ea typeface="MS PGothic" pitchFamily="34" charset="-128"/>
            </a:endParaRPr>
          </a:p>
        </p:txBody>
      </p:sp>
      <p:sp>
        <p:nvSpPr>
          <p:cNvPr id="2355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0CC08A8-5AF2-4DDE-A9CB-B954707CA06B}" type="slidenum">
              <a:rPr lang="en-ZA" smtClean="0"/>
              <a:pPr/>
              <a:t>4</a:t>
            </a:fld>
            <a:endParaRPr lang="en-ZA" smtClean="0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533400" y="304800"/>
            <a:ext cx="6769100" cy="10620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dirty="0" smtClean="0"/>
              <a:t> National Core Standards </a:t>
            </a:r>
            <a:endParaRPr lang="en-ZA" dirty="0"/>
          </a:p>
        </p:txBody>
      </p:sp>
      <p:pic>
        <p:nvPicPr>
          <p:cNvPr id="23559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1" y="1828802"/>
            <a:ext cx="1412875" cy="1236663"/>
          </a:xfrm>
        </p:spPr>
      </p:pic>
      <p:pic>
        <p:nvPicPr>
          <p:cNvPr id="235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7675" y="1790700"/>
            <a:ext cx="27940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04975" y="2428877"/>
            <a:ext cx="28067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9564" y="3184527"/>
            <a:ext cx="41814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9564" y="3733800"/>
            <a:ext cx="41814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0200" y="4651375"/>
            <a:ext cx="41814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851" y="5426075"/>
            <a:ext cx="41878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70838" y="152402"/>
            <a:ext cx="1485900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>
          <a:xfrm>
            <a:off x="4908552" y="1749427"/>
            <a:ext cx="4378325" cy="17002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7 Domains</a:t>
            </a:r>
            <a:r>
              <a:rPr lang="en-US" dirty="0">
                <a:solidFill>
                  <a:schemeClr val="tx1"/>
                </a:solidFill>
              </a:rPr>
              <a:t> = areas of risk </a:t>
            </a:r>
          </a:p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Standards (</a:t>
            </a:r>
            <a:r>
              <a:rPr lang="en-US" sz="1600" i="1" dirty="0">
                <a:solidFill>
                  <a:schemeClr val="tx1"/>
                </a:solidFill>
              </a:rPr>
              <a:t>ca. 100</a:t>
            </a:r>
            <a:r>
              <a:rPr lang="en-US" dirty="0">
                <a:solidFill>
                  <a:schemeClr val="tx1"/>
                </a:solidFill>
              </a:rPr>
              <a:t>) </a:t>
            </a:r>
            <a:r>
              <a:rPr lang="en-US" b="1" dirty="0">
                <a:solidFill>
                  <a:schemeClr val="tx1"/>
                </a:solidFill>
              </a:rPr>
              <a:t> with explanatory criteria </a:t>
            </a:r>
            <a:r>
              <a:rPr lang="en-US" dirty="0">
                <a:solidFill>
                  <a:schemeClr val="tx1"/>
                </a:solidFill>
              </a:rPr>
              <a:t>specify</a:t>
            </a:r>
            <a:r>
              <a:rPr lang="en-US" b="1" dirty="0">
                <a:solidFill>
                  <a:schemeClr val="tx1"/>
                </a:solidFill>
              </a:rPr>
              <a:t>  p</a:t>
            </a:r>
            <a:r>
              <a:rPr lang="en-US" dirty="0">
                <a:solidFill>
                  <a:schemeClr val="tx1"/>
                </a:solidFill>
              </a:rPr>
              <a:t>erformance required / expected  to reduce risk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908552" y="3573463"/>
            <a:ext cx="4378325" cy="1320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Evidence </a:t>
            </a:r>
            <a:r>
              <a:rPr lang="en-US" dirty="0">
                <a:solidFill>
                  <a:schemeClr val="tx1"/>
                </a:solidFill>
              </a:rPr>
              <a:t> required to show that  standards are met specified in  </a:t>
            </a:r>
            <a:r>
              <a:rPr lang="en-US" b="1" dirty="0">
                <a:solidFill>
                  <a:schemeClr val="tx1"/>
                </a:solidFill>
              </a:rPr>
              <a:t>measures</a:t>
            </a:r>
            <a:r>
              <a:rPr lang="en-US" dirty="0">
                <a:solidFill>
                  <a:schemeClr val="tx1"/>
                </a:solidFill>
              </a:rPr>
              <a:t>, for different areas of a health establishment 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908552" y="5040313"/>
            <a:ext cx="4378325" cy="914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Captured on-site into database for immediate </a:t>
            </a:r>
            <a:r>
              <a:rPr lang="en-US" b="1" dirty="0">
                <a:solidFill>
                  <a:schemeClr val="tx1"/>
                </a:solidFill>
              </a:rPr>
              <a:t>reporting  </a:t>
            </a:r>
          </a:p>
        </p:txBody>
      </p:sp>
      <p:sp>
        <p:nvSpPr>
          <p:cNvPr id="20" name="Down Arrow 19"/>
          <p:cNvSpPr/>
          <p:nvPr/>
        </p:nvSpPr>
        <p:spPr>
          <a:xfrm>
            <a:off x="6740527" y="3171825"/>
            <a:ext cx="523875" cy="5556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6740527" y="4797425"/>
            <a:ext cx="523875" cy="4826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14"/>
          <p:cNvSpPr txBox="1">
            <a:spLocks noChangeArrowheads="1"/>
          </p:cNvSpPr>
          <p:nvPr/>
        </p:nvSpPr>
        <p:spPr bwMode="auto">
          <a:xfrm>
            <a:off x="3797301" y="4495800"/>
            <a:ext cx="1965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/>
              <a:t>Verify, comments etc</a:t>
            </a:r>
            <a:r>
              <a:rPr lang="en-US"/>
              <a:t>. 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0" y="3200400"/>
            <a:ext cx="9906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3467101" y="1428750"/>
            <a:ext cx="2532063" cy="514350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black"/>
                </a:solidFill>
              </a:rPr>
              <a:t>Medium risk </a:t>
            </a:r>
            <a:endParaRPr lang="en-ZA" sz="1600" dirty="0">
              <a:solidFill>
                <a:prstClr val="black"/>
              </a:solidFill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2743200" y="642938"/>
            <a:ext cx="4038600" cy="61436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</a:rPr>
              <a:t>Monitoring system: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</a:rPr>
              <a:t>facility profile submission, self assessments, EWS</a:t>
            </a:r>
          </a:p>
        </p:txBody>
      </p:sp>
      <p:cxnSp>
        <p:nvCxnSpPr>
          <p:cNvPr id="108" name="Straight Arrow Connector 107"/>
          <p:cNvCxnSpPr>
            <a:stCxn id="102" idx="2"/>
          </p:cNvCxnSpPr>
          <p:nvPr/>
        </p:nvCxnSpPr>
        <p:spPr>
          <a:xfrm rot="16200000" flipH="1">
            <a:off x="4641850" y="1377950"/>
            <a:ext cx="266700" cy="25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3298826" y="0"/>
            <a:ext cx="2862263" cy="5715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</a:rPr>
              <a:t>Certified HE or listed HE on register</a:t>
            </a:r>
          </a:p>
        </p:txBody>
      </p:sp>
      <p:cxnSp>
        <p:nvCxnSpPr>
          <p:cNvPr id="46" name="Straight Arrow Connector 45"/>
          <p:cNvCxnSpPr>
            <a:stCxn id="44" idx="2"/>
            <a:endCxn id="102" idx="0"/>
          </p:cNvCxnSpPr>
          <p:nvPr/>
        </p:nvCxnSpPr>
        <p:spPr>
          <a:xfrm rot="16200000" flipH="1">
            <a:off x="4710113" y="590552"/>
            <a:ext cx="71438" cy="3333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6934200" y="1428750"/>
            <a:ext cx="2641600" cy="514350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black"/>
                </a:solidFill>
              </a:rPr>
              <a:t>High or extreme risk </a:t>
            </a:r>
            <a:endParaRPr lang="en-ZA" sz="1600" dirty="0">
              <a:solidFill>
                <a:prstClr val="black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109538" y="1428750"/>
            <a:ext cx="2532062" cy="514350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black"/>
                </a:solidFill>
              </a:rPr>
              <a:t>Low risk </a:t>
            </a:r>
            <a:endParaRPr lang="en-ZA" sz="1600" dirty="0">
              <a:solidFill>
                <a:prstClr val="black"/>
              </a:solidFill>
            </a:endParaRPr>
          </a:p>
        </p:txBody>
      </p:sp>
      <p:cxnSp>
        <p:nvCxnSpPr>
          <p:cNvPr id="58" name="Straight Arrow Connector 57"/>
          <p:cNvCxnSpPr>
            <a:stCxn id="102" idx="2"/>
            <a:endCxn id="57" idx="0"/>
          </p:cNvCxnSpPr>
          <p:nvPr/>
        </p:nvCxnSpPr>
        <p:spPr>
          <a:xfrm rot="5400000">
            <a:off x="2983707" y="-350044"/>
            <a:ext cx="171450" cy="338613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02" idx="2"/>
            <a:endCxn id="56" idx="0"/>
          </p:cNvCxnSpPr>
          <p:nvPr/>
        </p:nvCxnSpPr>
        <p:spPr>
          <a:xfrm rot="16200000" flipH="1">
            <a:off x="6423025" y="-403225"/>
            <a:ext cx="171450" cy="3492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57" idx="2"/>
            <a:endCxn id="35" idx="0"/>
          </p:cNvCxnSpPr>
          <p:nvPr/>
        </p:nvCxnSpPr>
        <p:spPr>
          <a:xfrm>
            <a:off x="1376363" y="1943100"/>
            <a:ext cx="0" cy="3429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69"/>
          <p:cNvSpPr/>
          <p:nvPr/>
        </p:nvSpPr>
        <p:spPr>
          <a:xfrm>
            <a:off x="3467101" y="2133600"/>
            <a:ext cx="2532063" cy="533400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</a:rPr>
              <a:t>Schedule inspection before 4 years</a:t>
            </a:r>
            <a:endParaRPr lang="en-ZA" sz="1400" dirty="0">
              <a:solidFill>
                <a:prstClr val="black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6851650" y="2209800"/>
            <a:ext cx="2641600" cy="533400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</a:rPr>
              <a:t>Schedule inspection as soon as possible </a:t>
            </a:r>
            <a:endParaRPr lang="en-ZA" sz="1400" dirty="0">
              <a:solidFill>
                <a:prstClr val="black"/>
              </a:solidFill>
            </a:endParaRPr>
          </a:p>
        </p:txBody>
      </p:sp>
      <p:cxnSp>
        <p:nvCxnSpPr>
          <p:cNvPr id="73" name="Straight Arrow Connector 72"/>
          <p:cNvCxnSpPr>
            <a:stCxn id="36" idx="2"/>
          </p:cNvCxnSpPr>
          <p:nvPr/>
        </p:nvCxnSpPr>
        <p:spPr>
          <a:xfrm>
            <a:off x="4732338" y="1943100"/>
            <a:ext cx="0" cy="1714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56" idx="2"/>
          </p:cNvCxnSpPr>
          <p:nvPr/>
        </p:nvCxnSpPr>
        <p:spPr>
          <a:xfrm>
            <a:off x="8255000" y="1943100"/>
            <a:ext cx="0" cy="45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ounded Rectangle 124"/>
          <p:cNvSpPr/>
          <p:nvPr/>
        </p:nvSpPr>
        <p:spPr>
          <a:xfrm>
            <a:off x="3879851" y="3200402"/>
            <a:ext cx="1871663" cy="5175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</a:rPr>
              <a:t>Scheduling/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</a:rPr>
              <a:t>planning </a:t>
            </a:r>
            <a:endParaRPr lang="en-ZA" sz="1400" dirty="0">
              <a:solidFill>
                <a:prstClr val="black"/>
              </a:solidFill>
            </a:endParaRPr>
          </a:p>
        </p:txBody>
      </p:sp>
      <p:sp>
        <p:nvSpPr>
          <p:cNvPr id="132" name="Hexagon 131"/>
          <p:cNvSpPr/>
          <p:nvPr/>
        </p:nvSpPr>
        <p:spPr>
          <a:xfrm>
            <a:off x="3962400" y="4876800"/>
            <a:ext cx="1760538" cy="571500"/>
          </a:xfrm>
          <a:prstGeom prst="hexagon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</a:rPr>
              <a:t>Is HE compliant?</a:t>
            </a:r>
            <a:endParaRPr lang="en-ZA" sz="1600" b="1" dirty="0">
              <a:solidFill>
                <a:schemeClr val="tx1"/>
              </a:solidFill>
            </a:endParaRPr>
          </a:p>
        </p:txBody>
      </p:sp>
      <p:cxnSp>
        <p:nvCxnSpPr>
          <p:cNvPr id="142" name="Straight Arrow Connector 141"/>
          <p:cNvCxnSpPr>
            <a:stCxn id="70" idx="2"/>
          </p:cNvCxnSpPr>
          <p:nvPr/>
        </p:nvCxnSpPr>
        <p:spPr>
          <a:xfrm rot="5400000">
            <a:off x="4490244" y="2882106"/>
            <a:ext cx="457200" cy="269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>
            <a:stCxn id="71" idx="2"/>
          </p:cNvCxnSpPr>
          <p:nvPr/>
        </p:nvCxnSpPr>
        <p:spPr>
          <a:xfrm rot="5400000">
            <a:off x="6454775" y="1406525"/>
            <a:ext cx="381000" cy="30543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109538" y="2286000"/>
            <a:ext cx="2532062" cy="514350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</a:rPr>
              <a:t>Annual Self reporting &amp; renewal within 4 years </a:t>
            </a:r>
            <a:endParaRPr lang="en-ZA" sz="1400" dirty="0">
              <a:solidFill>
                <a:prstClr val="black"/>
              </a:solidFill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3879850" y="3886200"/>
            <a:ext cx="1981200" cy="5159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black"/>
                </a:solidFill>
              </a:rPr>
              <a:t>Conduct inspection </a:t>
            </a:r>
            <a:endParaRPr lang="en-ZA" sz="1200" dirty="0">
              <a:solidFill>
                <a:prstClr val="black"/>
              </a:solidFill>
            </a:endParaRPr>
          </a:p>
        </p:txBody>
      </p:sp>
      <p:cxnSp>
        <p:nvCxnSpPr>
          <p:cNvPr id="117" name="Straight Arrow Connector 116"/>
          <p:cNvCxnSpPr>
            <a:stCxn id="81" idx="2"/>
          </p:cNvCxnSpPr>
          <p:nvPr/>
        </p:nvCxnSpPr>
        <p:spPr>
          <a:xfrm rot="5400000">
            <a:off x="4633119" y="4639469"/>
            <a:ext cx="47625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57" name="TextBox 53"/>
          <p:cNvSpPr txBox="1">
            <a:spLocks noChangeArrowheads="1"/>
          </p:cNvSpPr>
          <p:nvPr/>
        </p:nvSpPr>
        <p:spPr bwMode="auto">
          <a:xfrm>
            <a:off x="330200" y="628652"/>
            <a:ext cx="1760538" cy="7080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ZA" sz="2000" dirty="0">
                <a:solidFill>
                  <a:schemeClr val="tx2">
                    <a:lumMod val="50000"/>
                  </a:schemeClr>
                </a:solidFill>
              </a:rPr>
              <a:t>Monitoring unit</a:t>
            </a:r>
          </a:p>
        </p:txBody>
      </p:sp>
      <p:sp>
        <p:nvSpPr>
          <p:cNvPr id="44058" name="TextBox 54"/>
          <p:cNvSpPr txBox="1">
            <a:spLocks noChangeArrowheads="1"/>
          </p:cNvSpPr>
          <p:nvPr/>
        </p:nvSpPr>
        <p:spPr bwMode="auto">
          <a:xfrm>
            <a:off x="330200" y="3733800"/>
            <a:ext cx="1760538" cy="7080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ZA" sz="2000" dirty="0">
                <a:solidFill>
                  <a:schemeClr val="tx2">
                    <a:lumMod val="50000"/>
                  </a:schemeClr>
                </a:solidFill>
              </a:rPr>
              <a:t>Inspectorate</a:t>
            </a:r>
          </a:p>
          <a:p>
            <a:pPr>
              <a:defRPr/>
            </a:pPr>
            <a:r>
              <a:rPr lang="en-ZA" sz="2000" dirty="0">
                <a:solidFill>
                  <a:schemeClr val="tx2">
                    <a:lumMod val="50000"/>
                  </a:schemeClr>
                </a:solidFill>
              </a:rPr>
              <a:t>unit</a:t>
            </a:r>
          </a:p>
        </p:txBody>
      </p:sp>
      <p:sp>
        <p:nvSpPr>
          <p:cNvPr id="48155" name="Slide Number Placeholder 4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3686DF-6B08-4010-8694-90A9E3E7F1DD}" type="slidenum">
              <a:rPr lang="en-ZA" smtClean="0"/>
              <a:pPr/>
              <a:t>5</a:t>
            </a:fld>
            <a:endParaRPr lang="en-ZA" smtClean="0"/>
          </a:p>
        </p:txBody>
      </p:sp>
      <p:cxnSp>
        <p:nvCxnSpPr>
          <p:cNvPr id="133" name="Straight Arrow Connector 132"/>
          <p:cNvCxnSpPr>
            <a:stCxn id="125" idx="2"/>
          </p:cNvCxnSpPr>
          <p:nvPr/>
        </p:nvCxnSpPr>
        <p:spPr>
          <a:xfrm rot="5400000">
            <a:off x="4679158" y="3826669"/>
            <a:ext cx="244475" cy="269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57" idx="3"/>
            <a:endCxn id="36" idx="1"/>
          </p:cNvCxnSpPr>
          <p:nvPr/>
        </p:nvCxnSpPr>
        <p:spPr>
          <a:xfrm>
            <a:off x="2641600" y="1685925"/>
            <a:ext cx="8255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36" idx="3"/>
            <a:endCxn id="56" idx="1"/>
          </p:cNvCxnSpPr>
          <p:nvPr/>
        </p:nvCxnSpPr>
        <p:spPr>
          <a:xfrm>
            <a:off x="5999164" y="1685925"/>
            <a:ext cx="935037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>
            <a:off x="1568450" y="2743200"/>
            <a:ext cx="2806700" cy="381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60" name="TextBox 112"/>
          <p:cNvSpPr txBox="1">
            <a:spLocks noChangeArrowheads="1"/>
          </p:cNvSpPr>
          <p:nvPr/>
        </p:nvSpPr>
        <p:spPr bwMode="auto">
          <a:xfrm>
            <a:off x="2971801" y="4800600"/>
            <a:ext cx="6251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Yes </a:t>
            </a:r>
          </a:p>
        </p:txBody>
      </p:sp>
      <p:sp>
        <p:nvSpPr>
          <p:cNvPr id="48161" name="TextBox 113"/>
          <p:cNvSpPr txBox="1">
            <a:spLocks noChangeArrowheads="1"/>
          </p:cNvSpPr>
          <p:nvPr/>
        </p:nvSpPr>
        <p:spPr bwMode="auto">
          <a:xfrm>
            <a:off x="6026152" y="4953000"/>
            <a:ext cx="519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No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7848601" y="4038600"/>
            <a:ext cx="173355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Review OR 1</a:t>
            </a:r>
            <a:r>
              <a:rPr lang="en-US" baseline="30000" dirty="0">
                <a:solidFill>
                  <a:schemeClr val="tx1"/>
                </a:solidFill>
              </a:rPr>
              <a:t>st</a:t>
            </a:r>
            <a:r>
              <a:rPr lang="en-US" dirty="0">
                <a:solidFill>
                  <a:schemeClr val="tx1"/>
                </a:solidFill>
              </a:rPr>
              <a:t> re-inspection </a:t>
            </a:r>
          </a:p>
        </p:txBody>
      </p:sp>
      <p:cxnSp>
        <p:nvCxnSpPr>
          <p:cNvPr id="111" name="Straight Arrow Connector 110"/>
          <p:cNvCxnSpPr>
            <a:stCxn id="132" idx="2"/>
          </p:cNvCxnSpPr>
          <p:nvPr/>
        </p:nvCxnSpPr>
        <p:spPr>
          <a:xfrm flipV="1">
            <a:off x="5722938" y="4876800"/>
            <a:ext cx="715962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6019800" y="4267200"/>
            <a:ext cx="1981200" cy="609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Compliance notice 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6521450" y="6096000"/>
            <a:ext cx="19812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Enforcement</a:t>
            </a:r>
            <a:r>
              <a:rPr lang="en-US" dirty="0"/>
              <a:t> </a:t>
            </a:r>
          </a:p>
        </p:txBody>
      </p:sp>
      <p:sp>
        <p:nvSpPr>
          <p:cNvPr id="44070" name="TextBox 136"/>
          <p:cNvSpPr txBox="1">
            <a:spLocks noChangeArrowheads="1"/>
          </p:cNvSpPr>
          <p:nvPr/>
        </p:nvSpPr>
        <p:spPr bwMode="auto">
          <a:xfrm>
            <a:off x="2476500" y="5791200"/>
            <a:ext cx="3483902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Certification and enforcement unit </a:t>
            </a:r>
          </a:p>
        </p:txBody>
      </p:sp>
      <p:cxnSp>
        <p:nvCxnSpPr>
          <p:cNvPr id="138" name="Straight Connector 137"/>
          <p:cNvCxnSpPr/>
          <p:nvPr/>
        </p:nvCxnSpPr>
        <p:spPr>
          <a:xfrm>
            <a:off x="0" y="5486400"/>
            <a:ext cx="9906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 122"/>
          <p:cNvSpPr/>
          <p:nvPr/>
        </p:nvSpPr>
        <p:spPr>
          <a:xfrm>
            <a:off x="7842250" y="5486400"/>
            <a:ext cx="1733550" cy="685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2</a:t>
            </a:r>
            <a:r>
              <a:rPr lang="en-US" baseline="30000" dirty="0">
                <a:solidFill>
                  <a:schemeClr val="tx1"/>
                </a:solidFill>
              </a:rPr>
              <a:t>nd</a:t>
            </a:r>
            <a:r>
              <a:rPr lang="en-US" dirty="0">
                <a:solidFill>
                  <a:schemeClr val="tx1"/>
                </a:solidFill>
              </a:rPr>
              <a:t> re-inspection </a:t>
            </a:r>
          </a:p>
        </p:txBody>
      </p:sp>
      <p:cxnSp>
        <p:nvCxnSpPr>
          <p:cNvPr id="104" name="Straight Arrow Connector 103"/>
          <p:cNvCxnSpPr>
            <a:stCxn id="132" idx="2"/>
            <a:endCxn id="134" idx="7"/>
          </p:cNvCxnSpPr>
          <p:nvPr/>
        </p:nvCxnSpPr>
        <p:spPr>
          <a:xfrm rot="10800000" flipV="1">
            <a:off x="2090738" y="5162550"/>
            <a:ext cx="1871662" cy="414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7759700" y="4800600"/>
            <a:ext cx="1981200" cy="6858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Compliance notice </a:t>
            </a:r>
          </a:p>
        </p:txBody>
      </p:sp>
      <p:sp>
        <p:nvSpPr>
          <p:cNvPr id="134" name="Oval 133"/>
          <p:cNvSpPr/>
          <p:nvPr/>
        </p:nvSpPr>
        <p:spPr>
          <a:xfrm>
            <a:off x="330200" y="5410200"/>
            <a:ext cx="2063750" cy="1143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Process for certification / renewal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INSPECTORATE  APP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4EF1C8-45E6-4134-8C27-C9E11257DCD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676400"/>
            <a:ext cx="8991600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 Coverage for 2015/2016 Financial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4EF1C8-45E6-4134-8C27-C9E11257DCD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524000"/>
            <a:ext cx="8686799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Health Establishments inspected in each province per facility type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4EF1C8-45E6-4134-8C27-C9E11257DCD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95300" y="1600200"/>
          <a:ext cx="89154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Figure Percentage outcome per province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4EF1C8-45E6-4134-8C27-C9E11257DCD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95300" y="1600200"/>
          <a:ext cx="89154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HSC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5957</TotalTime>
  <Words>711</Words>
  <Application>Microsoft Office PowerPoint</Application>
  <PresentationFormat>A4 Paper (210x297 mm)</PresentationFormat>
  <Paragraphs>174</Paragraphs>
  <Slides>39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OHSC PPT Template</vt:lpstr>
      <vt:lpstr>National Core Standards Inspectorate Annual Report    2015/16   </vt:lpstr>
      <vt:lpstr>Outline </vt:lpstr>
      <vt:lpstr>Vision, Mission of the new Office  </vt:lpstr>
      <vt:lpstr> National Core Standards </vt:lpstr>
      <vt:lpstr>Slide 5</vt:lpstr>
      <vt:lpstr>INSPECTORATE  APP</vt:lpstr>
      <vt:lpstr>Actual Coverage for 2015/2016 Financial Year</vt:lpstr>
      <vt:lpstr>Health Establishments inspected in each province per facility type </vt:lpstr>
      <vt:lpstr>Figure Percentage outcome per province </vt:lpstr>
      <vt:lpstr>Central Hospitals</vt:lpstr>
      <vt:lpstr>Central Hospitals Overall/Combined Scores</vt:lpstr>
      <vt:lpstr>Central Hospitals Performance Scores by Domains </vt:lpstr>
      <vt:lpstr>Central Hospitals Performance Scores in respect of the Six Priority Areas</vt:lpstr>
      <vt:lpstr>CENTRAL HOSPITALS( OVER THE YEARS)</vt:lpstr>
      <vt:lpstr>Dr. George Mukhari Academic Hospital  </vt:lpstr>
      <vt:lpstr>Dr. George Mukhari Academic Hospital</vt:lpstr>
      <vt:lpstr>King Edward VIII Central Hospital </vt:lpstr>
      <vt:lpstr>King Edward VIII Central Hospital</vt:lpstr>
      <vt:lpstr>Charlotte Maxeke Academic Hospital </vt:lpstr>
      <vt:lpstr>Charlotte Maxeke Academic Hospital</vt:lpstr>
      <vt:lpstr>Nelson Mandela Academic Hospital </vt:lpstr>
      <vt:lpstr>Nelson Mandela Academic Hospital</vt:lpstr>
      <vt:lpstr>Overall Tertiary Hospitals Scores</vt:lpstr>
      <vt:lpstr>Provincial tertiary hospital-domains-comparison </vt:lpstr>
      <vt:lpstr>Provincial tertiary hospital-priority areas-comparison </vt:lpstr>
      <vt:lpstr>Re-inspections of Provincial Tertiary Hospitals</vt:lpstr>
      <vt:lpstr>Regional Hospitals Performance Scores </vt:lpstr>
      <vt:lpstr>Overall Performance of Regional Hospitals Inspected (2015/16) by Domain</vt:lpstr>
      <vt:lpstr>Regional Hospitals Performance Scores by Six Priority Areas</vt:lpstr>
      <vt:lpstr>District Hospitals Performance Scores </vt:lpstr>
      <vt:lpstr>Overall Performance of District Hospitals Inspected (2015/16) by Domain </vt:lpstr>
      <vt:lpstr>  Overall Performance of District Hospitals Inspected (2015/16) by Priority Areas </vt:lpstr>
      <vt:lpstr>Overall Performance of Clinics Inspected 2015/16 by Domain Outcome</vt:lpstr>
      <vt:lpstr>Overall Performance of Clinics Inspected 2015/16 by Priority Areas Outcome</vt:lpstr>
      <vt:lpstr>Community Health Care Centres inspections for 2015 – 2016</vt:lpstr>
      <vt:lpstr>CHC- Domains-Comparison</vt:lpstr>
      <vt:lpstr>CHC’s-priority areas-comparison</vt:lpstr>
      <vt:lpstr>Overall PHC comparison per Domains per province</vt:lpstr>
      <vt:lpstr>Inspection findings to date – what do they tell us?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Core Standards PART 2: Assessment tools and methods</dc:title>
  <dc:creator>Kim Faure</dc:creator>
  <cp:lastModifiedBy>PUMZA</cp:lastModifiedBy>
  <cp:revision>227</cp:revision>
  <cp:lastPrinted>2014-09-15T03:49:34Z</cp:lastPrinted>
  <dcterms:created xsi:type="dcterms:W3CDTF">2011-02-04T03:52:50Z</dcterms:created>
  <dcterms:modified xsi:type="dcterms:W3CDTF">2017-03-17T11:04:01Z</dcterms:modified>
</cp:coreProperties>
</file>