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60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3" autoAdjust="0"/>
    <p:restoredTop sz="94660" autoAdjust="0"/>
  </p:normalViewPr>
  <p:slideViewPr>
    <p:cSldViewPr>
      <p:cViewPr>
        <p:scale>
          <a:sx n="60" d="100"/>
          <a:sy n="60" d="100"/>
        </p:scale>
        <p:origin x="-970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1"/>
          </a:xfrm>
          <a:prstGeom prst="rect">
            <a:avLst/>
          </a:prstGeom>
        </p:spPr>
        <p:txBody>
          <a:bodyPr vert="horz" lIns="94265" tIns="47133" rIns="94265" bIns="47133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1"/>
            <a:ext cx="3076363" cy="511731"/>
          </a:xfrm>
          <a:prstGeom prst="rect">
            <a:avLst/>
          </a:prstGeom>
        </p:spPr>
        <p:txBody>
          <a:bodyPr vert="horz" lIns="94265" tIns="47133" rIns="94265" bIns="47133" rtlCol="0"/>
          <a:lstStyle>
            <a:lvl1pPr algn="r">
              <a:defRPr sz="1200"/>
            </a:lvl1pPr>
          </a:lstStyle>
          <a:p>
            <a:fld id="{B735CEF4-AB68-448E-855C-65B663EBF02D}" type="datetimeFigureOut">
              <a:rPr lang="en-ZA" smtClean="0"/>
              <a:t>15 Mar 17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4265" tIns="47133" rIns="94265" bIns="47133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7"/>
            <a:ext cx="3076363" cy="511731"/>
          </a:xfrm>
          <a:prstGeom prst="rect">
            <a:avLst/>
          </a:prstGeom>
        </p:spPr>
        <p:txBody>
          <a:bodyPr vert="horz" lIns="94265" tIns="47133" rIns="94265" bIns="47133" rtlCol="0" anchor="b"/>
          <a:lstStyle>
            <a:lvl1pPr algn="r">
              <a:defRPr sz="1200"/>
            </a:lvl1pPr>
          </a:lstStyle>
          <a:p>
            <a:fld id="{FC7B44F4-516A-406D-9FF1-C370A1EC55A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84729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1"/>
          </a:xfrm>
          <a:prstGeom prst="rect">
            <a:avLst/>
          </a:prstGeom>
        </p:spPr>
        <p:txBody>
          <a:bodyPr vert="horz" lIns="94265" tIns="47133" rIns="94265" bIns="47133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1"/>
            <a:ext cx="3076363" cy="511731"/>
          </a:xfrm>
          <a:prstGeom prst="rect">
            <a:avLst/>
          </a:prstGeom>
        </p:spPr>
        <p:txBody>
          <a:bodyPr vert="horz" lIns="94265" tIns="47133" rIns="94265" bIns="47133" rtlCol="0"/>
          <a:lstStyle>
            <a:lvl1pPr algn="r">
              <a:defRPr sz="1200"/>
            </a:lvl1pPr>
          </a:lstStyle>
          <a:p>
            <a:fld id="{464FC4A0-1BFB-4109-8BE9-BBA138973D01}" type="datetimeFigureOut">
              <a:rPr lang="en-ZA" smtClean="0"/>
              <a:t>15 Mar 17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6513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65" tIns="47133" rIns="94265" bIns="47133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3"/>
            <a:ext cx="5679440" cy="4605576"/>
          </a:xfrm>
          <a:prstGeom prst="rect">
            <a:avLst/>
          </a:prstGeom>
        </p:spPr>
        <p:txBody>
          <a:bodyPr vert="horz" lIns="94265" tIns="47133" rIns="94265" bIns="4713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4265" tIns="47133" rIns="94265" bIns="47133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1731"/>
          </a:xfrm>
          <a:prstGeom prst="rect">
            <a:avLst/>
          </a:prstGeom>
        </p:spPr>
        <p:txBody>
          <a:bodyPr vert="horz" lIns="94265" tIns="47133" rIns="94265" bIns="47133" rtlCol="0" anchor="b"/>
          <a:lstStyle>
            <a:lvl1pPr algn="r">
              <a:defRPr sz="1200"/>
            </a:lvl1pPr>
          </a:lstStyle>
          <a:p>
            <a:fld id="{23031562-4CCC-47B2-A7F9-A69934CC121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94812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69967" indent="-29614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84564" indent="-2369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58389" indent="-2369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132215" indent="-2369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606040" indent="-236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79866" indent="-236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553692" indent="-236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4027517" indent="-236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7771B77-69BF-4243-A370-FF74AAD4FA01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7C14F-D1FF-4471-82F1-84F5473498E6}" type="datetime1">
              <a:rPr lang="en-US" smtClean="0"/>
              <a:t>3/15/2017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4D38-B5B0-4B40-96A8-E7817617FC1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5464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FD45B-1B5E-488C-831B-AAD74C876FDC}" type="datetime1">
              <a:rPr lang="en-US" smtClean="0"/>
              <a:t>3/15/2017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4D38-B5B0-4B40-96A8-E7817617FC1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06355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A1D47-E318-432A-83F2-6C793FD40081}" type="datetime1">
              <a:rPr lang="en-US" smtClean="0"/>
              <a:t>3/15/2017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4D38-B5B0-4B40-96A8-E7817617FC1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28550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6261-2D5A-44B5-8FC4-E19128795170}" type="datetime1">
              <a:rPr lang="en-US" smtClean="0"/>
              <a:t>3/15/2017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803A-3001-7B4B-A4AE-B92848C2B22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NPA link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8385"/>
            <a:ext cx="9144000" cy="6469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8233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F7DE0-32B7-45BE-87DA-85CDF855F6F1}" type="datetime1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803A-3001-7B4B-A4AE-B92848C2B22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NPA links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8385"/>
            <a:ext cx="9144000" cy="6469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40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E216-16AF-4E71-B2AD-CBD8A4FBFE06}" type="datetime1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803A-3001-7B4B-A4AE-B92848C2B22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NPA links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8385"/>
            <a:ext cx="9144000" cy="6469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905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29C0-471A-4C13-8C39-FAB41CC45168}" type="datetime1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803A-3001-7B4B-A4AE-B92848C2B22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NPA links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8385"/>
            <a:ext cx="9144000" cy="6469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303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1D12-4A62-4306-8D5C-70540F1E2EFB}" type="datetime1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803A-3001-7B4B-A4AE-B92848C2B22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NPA links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8385"/>
            <a:ext cx="9144000" cy="6469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827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A22A-F67A-4B93-9C9B-E7C192DE1C02}" type="datetime1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803A-3001-7B4B-A4AE-B92848C2B22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NPA links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8385"/>
            <a:ext cx="9144000" cy="6469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415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420A2-E0E1-4C6C-8F2A-30396240A83D}" type="datetime1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803A-3001-7B4B-A4AE-B92848C2B22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NPA links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8385"/>
            <a:ext cx="9144000" cy="6469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761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E1F3E-8630-46CB-8F74-8E22D4642CD7}" type="datetime1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803A-3001-7B4B-A4AE-B92848C2B22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NPA links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8385"/>
            <a:ext cx="9144000" cy="6469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715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BFBE-79CC-40F7-A0DD-5E5DC35383EF}" type="datetime1">
              <a:rPr lang="en-US" smtClean="0"/>
              <a:t>3/15/2017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4D38-B5B0-4B40-96A8-E7817617FC1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441735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087DD-FF1C-41D0-B33B-8069A384295A}" type="datetime1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803A-3001-7B4B-A4AE-B92848C2B22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NPA links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8385"/>
            <a:ext cx="9144000" cy="6469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847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5541-1D00-49B3-BBBC-A7F72B3105F3}" type="datetime1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803A-3001-7B4B-A4AE-B92848C2B22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NPA links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8385"/>
            <a:ext cx="9144000" cy="6469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57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0C474-8884-46A1-8F35-336345C0663F}" type="datetime1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803A-3001-7B4B-A4AE-B92848C2B22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NPA links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8385"/>
            <a:ext cx="9144000" cy="6469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622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AFD1B-B381-4826-8EEB-06AD47F3E05A}" type="datetime1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803A-3001-7B4B-A4AE-B92848C2B22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NPA links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8385"/>
            <a:ext cx="9144000" cy="6469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911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3685-6668-4F8C-B105-87701A53DEE3}" type="datetime1">
              <a:rPr lang="en-US" smtClean="0"/>
              <a:t>3/15/2017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4D38-B5B0-4B40-96A8-E7817617FC1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09652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BC59D-81F1-4851-8055-89318F82121D}" type="datetime1">
              <a:rPr lang="en-US" smtClean="0"/>
              <a:t>3/15/2017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4D38-B5B0-4B40-96A8-E7817617FC1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75263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66C6-5BCA-4A7B-8AD3-5CB7119B45AF}" type="datetime1">
              <a:rPr lang="en-US" smtClean="0"/>
              <a:t>3/15/2017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4D38-B5B0-4B40-96A8-E7817617FC1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68011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FF48-8F6E-404F-B2C5-C1E4A17AD8CE}" type="datetime1">
              <a:rPr lang="en-US" smtClean="0"/>
              <a:t>3/15/2017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4D38-B5B0-4B40-96A8-E7817617FC1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45987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88E4-FCA6-4B96-8CFA-6259C53DFEFD}" type="datetime1">
              <a:rPr lang="en-US" smtClean="0"/>
              <a:t>3/15/2017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4D38-B5B0-4B40-96A8-E7817617FC1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25734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57F72-D59B-4724-A4E6-EE7CB33834BB}" type="datetime1">
              <a:rPr lang="en-US" smtClean="0"/>
              <a:t>3/15/2017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4D38-B5B0-4B40-96A8-E7817617FC1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9060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9F93-744A-46B5-A0F1-D5108D12D5B2}" type="datetime1">
              <a:rPr lang="en-US" smtClean="0"/>
              <a:t>3/15/2017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34D38-B5B0-4B40-96A8-E7817617FC1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93054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F8B26-1693-4AA7-AE85-C9C59F699FCD}" type="datetime1">
              <a:rPr lang="en-US" smtClean="0"/>
              <a:t>3/15/2017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34D38-B5B0-4B40-96A8-E7817617FC1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82655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  <p:sldLayoutId id="2147483672" r:id="rId2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3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E5DFDDF-91B3-4CD9-9216-77F04D5994AC}" type="slidenum">
              <a:rPr lang="en-US" altLang="en-US" sz="240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2400"/>
          </a:p>
        </p:txBody>
      </p:sp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>
          <a:xfrm>
            <a:off x="0" y="115910"/>
            <a:ext cx="9015211" cy="326468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ZA" altLang="en-US" dirty="0"/>
              <a:t>Illicit Financial Flows</a:t>
            </a:r>
            <a:r>
              <a:rPr lang="en-ZA" dirty="0"/>
              <a:t/>
            </a:r>
            <a:br>
              <a:rPr lang="en-ZA" dirty="0"/>
            </a:br>
            <a:endParaRPr lang="en-ZA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2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24206" y="1120857"/>
            <a:ext cx="8276734" cy="38100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altLang="en-US" sz="2400" b="1" dirty="0" smtClean="0"/>
              <a:t>There is no electronic</a:t>
            </a:r>
            <a:r>
              <a:rPr lang="en-ZA" altLang="en-US" sz="2400" b="1" dirty="0"/>
              <a:t>, </a:t>
            </a:r>
            <a:r>
              <a:rPr lang="en-ZA" altLang="en-US" sz="2400" b="1" dirty="0" smtClean="0"/>
              <a:t>searchable, centralised </a:t>
            </a:r>
            <a:r>
              <a:rPr lang="en-ZA" altLang="en-US" sz="2400" b="1" dirty="0"/>
              <a:t>system to identify and </a:t>
            </a:r>
            <a:r>
              <a:rPr lang="en-ZA" altLang="en-US" sz="2400" b="1" dirty="0" smtClean="0"/>
              <a:t>individual interests in family trusts</a:t>
            </a:r>
            <a:endParaRPr lang="en-ZA" altLang="en-US" sz="2400" b="1" dirty="0"/>
          </a:p>
          <a:p>
            <a:pPr fontAlgn="auto">
              <a:spcAft>
                <a:spcPts val="0"/>
              </a:spcAft>
            </a:pPr>
            <a:r>
              <a:rPr lang="en-ZA" altLang="en-US" sz="2400" b="1" dirty="0" smtClean="0"/>
              <a:t>High value negotiable instruments/commodities are </a:t>
            </a:r>
            <a:r>
              <a:rPr lang="en-ZA" altLang="en-US" sz="2400" b="1" dirty="0"/>
              <a:t>not included for customer identification </a:t>
            </a:r>
            <a:r>
              <a:rPr lang="en-ZA" altLang="en-US" sz="2400" b="1" dirty="0" smtClean="0"/>
              <a:t>requirements, and purchasers </a:t>
            </a:r>
            <a:r>
              <a:rPr lang="en-ZA" altLang="en-US" sz="2400" b="1" dirty="0"/>
              <a:t>remain </a:t>
            </a:r>
            <a:r>
              <a:rPr lang="en-ZA" altLang="en-US" sz="2400" b="1" dirty="0" smtClean="0"/>
              <a:t>anonymous</a:t>
            </a:r>
            <a:endParaRPr lang="en-ZA" altLang="en-US" sz="2400" b="1" dirty="0"/>
          </a:p>
          <a:p>
            <a:pPr fontAlgn="auto">
              <a:spcAft>
                <a:spcPts val="0"/>
              </a:spcAft>
            </a:pPr>
            <a:r>
              <a:rPr lang="en-ZA" altLang="en-US" sz="2400" dirty="0"/>
              <a:t>No </a:t>
            </a:r>
            <a:r>
              <a:rPr lang="en-ZA" altLang="en-US" sz="2400" dirty="0" smtClean="0"/>
              <a:t>requirement to report suspicions </a:t>
            </a:r>
            <a:r>
              <a:rPr lang="en-ZA" altLang="en-US" sz="2400" dirty="0"/>
              <a:t>purchases </a:t>
            </a:r>
            <a:r>
              <a:rPr lang="en-ZA" altLang="en-US" sz="2400" dirty="0" smtClean="0"/>
              <a:t>at retailers</a:t>
            </a:r>
          </a:p>
          <a:p>
            <a:pPr fontAlgn="auto">
              <a:spcAft>
                <a:spcPts val="0"/>
              </a:spcAft>
            </a:pPr>
            <a:r>
              <a:rPr lang="en-ZA" altLang="en-US" sz="2400" dirty="0" smtClean="0"/>
              <a:t>Informal money remitters – </a:t>
            </a:r>
            <a:r>
              <a:rPr lang="en-ZA" altLang="en-US" sz="2400" dirty="0" err="1" smtClean="0"/>
              <a:t>Hawala</a:t>
            </a:r>
            <a:r>
              <a:rPr lang="en-ZA" altLang="en-US" sz="2400" dirty="0" smtClean="0"/>
              <a:t> banking</a:t>
            </a:r>
          </a:p>
          <a:p>
            <a:pPr fontAlgn="auto">
              <a:spcAft>
                <a:spcPts val="0"/>
              </a:spcAft>
            </a:pPr>
            <a:r>
              <a:rPr lang="en-ZA" altLang="en-US" sz="2400" b="1" dirty="0" smtClean="0"/>
              <a:t>Lack of coordination in the illicit money flow environment between law enforcement and private sector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08000" y="349250"/>
            <a:ext cx="8086725" cy="947738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ZA" altLang="en-US" sz="3200" b="1" dirty="0" smtClean="0"/>
              <a:t>9. Observations </a:t>
            </a:r>
            <a:r>
              <a:rPr lang="en-ZA" altLang="en-US" sz="3200" b="1" dirty="0"/>
              <a:t>in Systemic Weakness </a:t>
            </a:r>
            <a:endParaRPr lang="en-ZA" altLang="en-US" sz="3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803A-3001-7B4B-A4AE-B92848C2B22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246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1023" y="141402"/>
            <a:ext cx="7739406" cy="64633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defTabSz="457200" eaLnBrk="1" fontAlgn="auto" latinLnBrk="0" hangingPunct="1">
              <a:spcAft>
                <a:spcPts val="0"/>
              </a:spcAft>
              <a:buNone/>
              <a:defRPr sz="3600">
                <a:latin typeface="+mj-lt"/>
                <a:ea typeface="+mj-ea"/>
                <a:cs typeface="+mj-cs"/>
              </a:defRPr>
            </a:lvl1pPr>
          </a:lstStyle>
          <a:p>
            <a:r>
              <a:rPr lang="en-ZA" sz="3000" b="1" dirty="0" smtClean="0"/>
              <a:t>10. Steps </a:t>
            </a:r>
            <a:r>
              <a:rPr lang="en-ZA" sz="3000" b="1" dirty="0"/>
              <a:t>Forward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96863" y="938720"/>
            <a:ext cx="8478837" cy="38100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en-ZA" altLang="en-US" sz="24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9261" y="736843"/>
            <a:ext cx="8478837" cy="449235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ZA" altLang="en-US" sz="2400" dirty="0"/>
              <a:t>To work with the </a:t>
            </a:r>
            <a:r>
              <a:rPr lang="en-ZA" altLang="en-US" sz="2400" dirty="0" smtClean="0"/>
              <a:t>DOJ&amp;CD to </a:t>
            </a:r>
            <a:r>
              <a:rPr lang="en-ZA" altLang="en-US" sz="2400" dirty="0"/>
              <a:t>evaluate and </a:t>
            </a:r>
            <a:r>
              <a:rPr lang="en-ZA" altLang="en-US" sz="2400" b="1" dirty="0"/>
              <a:t>improve existing legislation relating </a:t>
            </a:r>
            <a:r>
              <a:rPr lang="en-ZA" altLang="en-US" sz="2400" b="1" dirty="0" smtClean="0"/>
              <a:t>to </a:t>
            </a:r>
          </a:p>
          <a:p>
            <a:pPr lvl="1"/>
            <a:r>
              <a:rPr lang="en-ZA" altLang="en-US" sz="2400" b="1" dirty="0" smtClean="0"/>
              <a:t>the detection and tracing of </a:t>
            </a:r>
            <a:r>
              <a:rPr lang="en-ZA" altLang="en-US" sz="2400" b="1" dirty="0"/>
              <a:t>f</a:t>
            </a:r>
            <a:r>
              <a:rPr lang="en-ZA" altLang="en-US" sz="2400" b="1" dirty="0" smtClean="0"/>
              <a:t>amily trusts </a:t>
            </a:r>
          </a:p>
          <a:p>
            <a:pPr lvl="1"/>
            <a:r>
              <a:rPr lang="en-ZA" altLang="en-US" sz="2400" b="1" dirty="0" smtClean="0"/>
              <a:t>the detection, </a:t>
            </a:r>
            <a:r>
              <a:rPr lang="en-ZA" altLang="en-US" sz="2400" b="1" dirty="0"/>
              <a:t>seizure and forfeiture of </a:t>
            </a:r>
            <a:r>
              <a:rPr lang="en-ZA" altLang="en-US" sz="2400" b="1" dirty="0" smtClean="0"/>
              <a:t>cash</a:t>
            </a:r>
            <a:endParaRPr lang="en-ZA" altLang="en-US" sz="2400" b="1" dirty="0"/>
          </a:p>
          <a:p>
            <a:r>
              <a:rPr lang="en-ZA" altLang="en-US" sz="2400" dirty="0" smtClean="0"/>
              <a:t>Create a </a:t>
            </a:r>
            <a:r>
              <a:rPr lang="en-ZA" altLang="en-US" sz="2400" dirty="0"/>
              <a:t>joint JCPS/Finance capacity to deal with illicit money flows </a:t>
            </a:r>
            <a:r>
              <a:rPr lang="en-ZA" altLang="en-US" sz="2400" dirty="0" smtClean="0"/>
              <a:t>funded by the Criminal Assets </a:t>
            </a:r>
            <a:r>
              <a:rPr lang="en-ZA" altLang="en-US" sz="2400" dirty="0"/>
              <a:t>Recovery </a:t>
            </a:r>
            <a:r>
              <a:rPr lang="en-ZA" altLang="en-US" sz="2400" dirty="0" smtClean="0"/>
              <a:t>Account</a:t>
            </a:r>
            <a:endParaRPr lang="en-ZA" altLang="en-US" sz="2400" dirty="0"/>
          </a:p>
          <a:p>
            <a:pPr fontAlgn="auto">
              <a:spcAft>
                <a:spcPts val="0"/>
              </a:spcAft>
            </a:pPr>
            <a:r>
              <a:rPr lang="en-ZA" altLang="en-US" sz="2400" dirty="0" smtClean="0"/>
              <a:t>To </a:t>
            </a:r>
            <a:r>
              <a:rPr lang="en-ZA" altLang="en-US" sz="2400" dirty="0"/>
              <a:t>retain the </a:t>
            </a:r>
            <a:r>
              <a:rPr lang="en-ZA" altLang="en-US" sz="2400" dirty="0" smtClean="0"/>
              <a:t>Counter </a:t>
            </a:r>
            <a:r>
              <a:rPr lang="en-ZA" altLang="en-US" sz="2400" dirty="0"/>
              <a:t>Money Laundering </a:t>
            </a:r>
            <a:r>
              <a:rPr lang="en-ZA" altLang="en-US" sz="2400" dirty="0" smtClean="0"/>
              <a:t> Advisory Council envisaged in FICA to </a:t>
            </a:r>
            <a:r>
              <a:rPr lang="en-ZA" altLang="en-US" sz="2400" dirty="0"/>
              <a:t>coordinate and facilitate illicit money flow and anti-money laundering </a:t>
            </a:r>
            <a:r>
              <a:rPr lang="en-ZA" altLang="en-US" sz="2400" dirty="0" smtClean="0"/>
              <a:t>initiatives </a:t>
            </a:r>
            <a:r>
              <a:rPr lang="en-ZA" altLang="en-US" sz="2400" dirty="0"/>
              <a:t>within government and the private </a:t>
            </a:r>
            <a:r>
              <a:rPr lang="en-ZA" altLang="en-US" sz="2400" dirty="0" smtClean="0"/>
              <a:t>sector</a:t>
            </a:r>
            <a:endParaRPr lang="en-ZA" alt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803A-3001-7B4B-A4AE-B92848C2B22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1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1023" y="141402"/>
            <a:ext cx="7739406" cy="64633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defTabSz="457200" eaLnBrk="1" fontAlgn="auto" latinLnBrk="0" hangingPunct="1">
              <a:spcAft>
                <a:spcPts val="0"/>
              </a:spcAft>
              <a:buNone/>
              <a:defRPr sz="3600">
                <a:latin typeface="+mj-lt"/>
                <a:ea typeface="+mj-ea"/>
                <a:cs typeface="+mj-cs"/>
              </a:defRPr>
            </a:lvl1pPr>
          </a:lstStyle>
          <a:p>
            <a:r>
              <a:rPr lang="en-ZA" sz="3000" b="1" dirty="0" smtClean="0"/>
              <a:t>11. Steps </a:t>
            </a:r>
            <a:r>
              <a:rPr lang="en-ZA" sz="3000" b="1" dirty="0"/>
              <a:t>Forward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96863" y="938720"/>
            <a:ext cx="8478837" cy="38100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en-ZA" altLang="en-US" sz="24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9259" y="790422"/>
            <a:ext cx="8478837" cy="38100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ZA" altLang="en-US" sz="2300" b="1" dirty="0" smtClean="0"/>
              <a:t>To </a:t>
            </a:r>
            <a:r>
              <a:rPr lang="en-ZA" altLang="en-US" sz="2300" b="1" dirty="0"/>
              <a:t>work with the FIC and border management agency to implement cash declaration </a:t>
            </a:r>
            <a:r>
              <a:rPr lang="en-ZA" altLang="en-US" sz="2300" b="1" dirty="0" smtClean="0"/>
              <a:t>reporting</a:t>
            </a:r>
            <a:endParaRPr lang="en-ZA" altLang="en-US" sz="2300" b="1" dirty="0"/>
          </a:p>
          <a:p>
            <a:pPr fontAlgn="auto">
              <a:spcAft>
                <a:spcPts val="0"/>
              </a:spcAft>
            </a:pPr>
            <a:r>
              <a:rPr lang="en-ZA" altLang="en-US" sz="2300" b="1" dirty="0"/>
              <a:t>Engage with the private sector to improve systems, controls, detection and reporting of illicit money </a:t>
            </a:r>
            <a:r>
              <a:rPr lang="en-ZA" altLang="en-US" sz="2300" b="1" dirty="0" smtClean="0"/>
              <a:t>flows</a:t>
            </a:r>
            <a:endParaRPr lang="en-ZA" altLang="en-US" sz="2300" b="1" dirty="0"/>
          </a:p>
          <a:p>
            <a:pPr fontAlgn="auto">
              <a:spcAft>
                <a:spcPts val="0"/>
              </a:spcAft>
            </a:pPr>
            <a:r>
              <a:rPr lang="en-ZA" altLang="en-US" sz="2300" b="1" dirty="0" smtClean="0"/>
              <a:t>To </a:t>
            </a:r>
            <a:r>
              <a:rPr lang="en-ZA" altLang="en-US" sz="2300" b="1" dirty="0"/>
              <a:t>work with the SARB to better enforce exchange control </a:t>
            </a:r>
            <a:r>
              <a:rPr lang="en-ZA" altLang="en-US" sz="2300" b="1" dirty="0" smtClean="0"/>
              <a:t>regulations</a:t>
            </a:r>
          </a:p>
          <a:p>
            <a:pPr fontAlgn="auto">
              <a:spcAft>
                <a:spcPts val="0"/>
              </a:spcAft>
            </a:pPr>
            <a:r>
              <a:rPr lang="en-ZA" altLang="en-US" sz="2300" b="1" dirty="0" smtClean="0"/>
              <a:t>Revise and improve training of law enforcement regarding cash seizures and financial investigations</a:t>
            </a:r>
          </a:p>
          <a:p>
            <a:pPr fontAlgn="auto">
              <a:spcAft>
                <a:spcPts val="0"/>
              </a:spcAft>
            </a:pPr>
            <a:r>
              <a:rPr lang="en-ZA" altLang="en-US" sz="2300" b="1" dirty="0" smtClean="0"/>
              <a:t>To make cash seizures, money laundering and illicit money flows a strategic objective for the JCPS, SARB and the FIC – “all of Government approach”</a:t>
            </a:r>
          </a:p>
          <a:p>
            <a:pPr fontAlgn="auto">
              <a:spcAft>
                <a:spcPts val="0"/>
              </a:spcAft>
            </a:pPr>
            <a:r>
              <a:rPr lang="en-ZA" altLang="en-US" sz="2300" b="1" dirty="0" smtClean="0"/>
              <a:t>Building sound relationships with our neighbouring countries and offshore jurisdictions to detect, trace and seize illicit money flows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803A-3001-7B4B-A4AE-B92848C2B22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6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296862" y="1131168"/>
            <a:ext cx="8478837" cy="424204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ZA" altLang="en-US" sz="2400" dirty="0"/>
              <a:t>The purpose of this presentation is to discuss efforts by </a:t>
            </a:r>
            <a:r>
              <a:rPr lang="en-ZA" altLang="en-US" sz="2400" dirty="0" smtClean="0"/>
              <a:t>the NPA and other law enforcement agencies to: </a:t>
            </a:r>
          </a:p>
          <a:p>
            <a:pPr marL="514350" indent="-457200">
              <a:buFont typeface="+mj-lt"/>
              <a:buAutoNum type="arabicPeriod"/>
            </a:pPr>
            <a:r>
              <a:rPr lang="en-ZA" altLang="en-US" sz="2400" dirty="0"/>
              <a:t>I</a:t>
            </a:r>
            <a:r>
              <a:rPr lang="en-ZA" altLang="en-US" sz="2400" dirty="0" smtClean="0"/>
              <a:t>dentify and investigate illicit </a:t>
            </a:r>
            <a:r>
              <a:rPr lang="en-ZA" altLang="en-US" sz="2400" dirty="0"/>
              <a:t>financial flows related to crime</a:t>
            </a:r>
          </a:p>
          <a:p>
            <a:pPr marL="514350" indent="-457200">
              <a:buFont typeface="+mj-lt"/>
              <a:buAutoNum type="arabicPeriod"/>
            </a:pPr>
            <a:r>
              <a:rPr lang="en-ZA" altLang="en-US" sz="2400" dirty="0"/>
              <a:t>P</a:t>
            </a:r>
            <a:r>
              <a:rPr lang="en-ZA" altLang="en-US" sz="2400" dirty="0" smtClean="0"/>
              <a:t>rosecute matters where there is evidence of a crime</a:t>
            </a:r>
          </a:p>
          <a:p>
            <a:pPr marL="514350" indent="-457200">
              <a:buFont typeface="+mj-lt"/>
              <a:buAutoNum type="arabicPeriod"/>
            </a:pPr>
            <a:r>
              <a:rPr lang="en-ZA" altLang="en-US" sz="2400" dirty="0"/>
              <a:t>F</a:t>
            </a:r>
            <a:r>
              <a:rPr lang="en-ZA" altLang="en-US" sz="2400" dirty="0" smtClean="0"/>
              <a:t>orfeit assets where there is asset forfeiture potential</a:t>
            </a:r>
          </a:p>
          <a:p>
            <a:pPr marL="514350" indent="-457200">
              <a:buFont typeface="+mj-lt"/>
              <a:buAutoNum type="arabicPeriod"/>
            </a:pPr>
            <a:r>
              <a:rPr lang="en-ZA" altLang="en-US" sz="2400" dirty="0" smtClean="0"/>
              <a:t>Improve controls by identifying systemic weaknesses </a:t>
            </a:r>
            <a:r>
              <a:rPr lang="en-ZA" altLang="en-US" sz="2400" dirty="0"/>
              <a:t>and legislative </a:t>
            </a:r>
            <a:r>
              <a:rPr lang="en-ZA" altLang="en-US" sz="2400" dirty="0" smtClean="0"/>
              <a:t>gaps</a:t>
            </a:r>
            <a:endParaRPr lang="en-ZA" altLang="en-US" sz="2400" dirty="0"/>
          </a:p>
          <a:p>
            <a:pPr marL="514350" indent="-457200">
              <a:buFont typeface="+mj-lt"/>
              <a:buAutoNum type="arabicPeriod"/>
            </a:pPr>
            <a:r>
              <a:rPr lang="en-ZA" altLang="en-US" sz="2400" dirty="0"/>
              <a:t>R</a:t>
            </a:r>
            <a:r>
              <a:rPr lang="en-ZA" altLang="en-US" sz="2400" dirty="0" smtClean="0"/>
              <a:t>ecommend </a:t>
            </a:r>
            <a:r>
              <a:rPr lang="en-ZA" altLang="en-US" sz="2400" dirty="0"/>
              <a:t>a way </a:t>
            </a:r>
            <a:r>
              <a:rPr lang="en-ZA" altLang="en-US" sz="2400" dirty="0" smtClean="0"/>
              <a:t>forward</a:t>
            </a:r>
          </a:p>
          <a:p>
            <a:pPr fontAlgn="auto">
              <a:spcAft>
                <a:spcPts val="0"/>
              </a:spcAft>
            </a:pPr>
            <a:endParaRPr lang="en-ZA" altLang="en-US" sz="2400" dirty="0"/>
          </a:p>
          <a:p>
            <a:pPr marL="0" indent="0" fontAlgn="auto">
              <a:spcAft>
                <a:spcPts val="0"/>
              </a:spcAft>
              <a:buNone/>
            </a:pPr>
            <a:endParaRPr lang="en-ZA" altLang="en-US" sz="2400" dirty="0" smtClean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92113" y="134938"/>
            <a:ext cx="8455025" cy="947737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ZA" altLang="en-US" sz="3600" b="1" dirty="0" smtClean="0"/>
              <a:t>1. Purpose </a:t>
            </a:r>
            <a:r>
              <a:rPr lang="en-ZA" altLang="en-US" sz="3600" b="1" dirty="0"/>
              <a:t>of this </a:t>
            </a:r>
            <a:r>
              <a:rPr lang="en-ZA" altLang="en-US" sz="3600" b="1" dirty="0" smtClean="0"/>
              <a:t>presentation</a:t>
            </a:r>
            <a:endParaRPr lang="en-ZA" alt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90507" y="6309320"/>
            <a:ext cx="370384" cy="365125"/>
          </a:xfrm>
        </p:spPr>
        <p:txBody>
          <a:bodyPr/>
          <a:lstStyle/>
          <a:p>
            <a:fld id="{1612803A-3001-7B4B-A4AE-B92848C2B224}" type="slidenum">
              <a:rPr lang="en-US" sz="2000" smtClean="0">
                <a:solidFill>
                  <a:schemeClr val="bg1"/>
                </a:solidFill>
              </a:rPr>
              <a:t>2</a:t>
            </a:fld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27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13393" y="925513"/>
            <a:ext cx="8353425" cy="452596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ZA" sz="2400" dirty="0" smtClean="0"/>
              <a:t>Law enforcement can only deal with illicit money that is derived from criminal activity</a:t>
            </a:r>
          </a:p>
          <a:p>
            <a:pPr>
              <a:defRPr/>
            </a:pPr>
            <a:r>
              <a:rPr lang="en-ZA" sz="2400" dirty="0" smtClean="0"/>
              <a:t>Thus it cannot deal with money derived from unlawful activity that is not a criminal offence </a:t>
            </a:r>
          </a:p>
          <a:p>
            <a:pPr>
              <a:defRPr/>
            </a:pPr>
            <a:r>
              <a:rPr lang="en-ZA" sz="2400" dirty="0" smtClean="0"/>
              <a:t>Asset </a:t>
            </a:r>
            <a:r>
              <a:rPr lang="en-ZA" sz="2400" dirty="0"/>
              <a:t>forfeiture </a:t>
            </a:r>
            <a:r>
              <a:rPr lang="en-ZA" sz="2400" dirty="0" smtClean="0"/>
              <a:t>provides a possible exception as it can deal with unlawful activities that have not been criminalised</a:t>
            </a:r>
          </a:p>
        </p:txBody>
      </p:sp>
      <p:sp>
        <p:nvSpPr>
          <p:cNvPr id="3" name="Rectangle 2"/>
          <p:cNvSpPr/>
          <p:nvPr/>
        </p:nvSpPr>
        <p:spPr>
          <a:xfrm>
            <a:off x="2413262" y="257006"/>
            <a:ext cx="37895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altLang="en-US" sz="3200" b="1" dirty="0" smtClean="0"/>
              <a:t>2. Illicit money flows</a:t>
            </a:r>
            <a:endParaRPr lang="en-ZA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803A-3001-7B4B-A4AE-B92848C2B22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33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16318" y="3174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</a:pPr>
            <a:r>
              <a:rPr lang="en-ZA" altLang="en-US" sz="3600" b="1" dirty="0" smtClean="0"/>
              <a:t>3. NPA and BEPS</a:t>
            </a:r>
            <a:endParaRPr lang="en-ZA" alt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323529" y="1218232"/>
            <a:ext cx="8311424" cy="4376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defTabSz="457200">
              <a:spcBef>
                <a:spcPct val="20000"/>
              </a:spcBef>
              <a:buFont typeface="Arial"/>
              <a:buChar char="•"/>
              <a:defRPr/>
            </a:pPr>
            <a:r>
              <a:rPr lang="en-ZA" altLang="en-US" sz="2400" b="1" dirty="0"/>
              <a:t>Thus the presentation will not deal much with Base Erosion and Profit Shifting (BEPS) to the extent that is not criminal </a:t>
            </a:r>
          </a:p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ZA" altLang="en-US" sz="2400" dirty="0"/>
              <a:t>In addition, to investigate the complex mechanisms utilised in BEPS effectively requires very high level specialist capacity of accountants, business process specialists and others</a:t>
            </a:r>
          </a:p>
          <a:p>
            <a:pPr marL="342900" indent="-342900" defTabSz="457200">
              <a:spcBef>
                <a:spcPct val="20000"/>
              </a:spcBef>
              <a:buFont typeface="Arial"/>
              <a:buChar char="•"/>
              <a:defRPr/>
            </a:pPr>
            <a:r>
              <a:rPr lang="en-ZA" altLang="en-US" sz="2400" b="1" dirty="0"/>
              <a:t>It is not aware of any criminal cases involving BEPS at the moment </a:t>
            </a:r>
          </a:p>
          <a:p>
            <a:pPr marL="342900" indent="-342900" defTabSz="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ZA" altLang="en-US" sz="2400" dirty="0"/>
              <a:t>However, any BEPS related cases where there is a suspicion of criminal activity should be reported to the DPCI and NPA as soon as possible for assessment</a:t>
            </a:r>
          </a:p>
          <a:p>
            <a:pPr marL="342900" indent="-3429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ZA" alt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803A-3001-7B4B-A4AE-B92848C2B22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98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3320" y="279778"/>
            <a:ext cx="62216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3200" b="1" dirty="0" smtClean="0"/>
              <a:t>4 .Focus on suspected proceeds</a:t>
            </a:r>
            <a:endParaRPr lang="en-ZA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160256" y="1367324"/>
            <a:ext cx="858781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altLang="en-US" sz="2400" b="1" dirty="0" smtClean="0"/>
              <a:t>The NPA has largely focussed its efforts on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ZA" altLang="en-US" sz="2400" b="1" dirty="0" smtClean="0"/>
              <a:t>identifying, freezing and forfeiting proceeds of crime and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ZA" altLang="en-US" sz="2400" b="1" dirty="0" smtClean="0"/>
              <a:t>prosecuting those who facilitate the flow of proceeds internally and across international borders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ZA" alt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altLang="en-US" sz="2400" dirty="0" smtClean="0"/>
              <a:t>This presentation focusses on </a:t>
            </a:r>
            <a:r>
              <a:rPr lang="en-ZA" altLang="en-US" sz="2400" dirty="0"/>
              <a:t>the lessons learn from </a:t>
            </a:r>
            <a:endParaRPr lang="en-ZA" altLang="en-US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ZA" altLang="en-US" sz="2400" dirty="0" smtClean="0"/>
              <a:t>cases done by the NPA and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ZA" altLang="en-US" sz="2400" dirty="0" smtClean="0"/>
              <a:t>working with different partners such as SARB, FIC and DPCI</a:t>
            </a:r>
            <a:endParaRPr lang="en-ZA" alt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803A-3001-7B4B-A4AE-B92848C2B22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55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67744" y="433757"/>
            <a:ext cx="49434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altLang="en-US" sz="3200" b="1" dirty="0" smtClean="0"/>
              <a:t>5. Lessons learnt from cases</a:t>
            </a:r>
            <a:endParaRPr lang="en-ZA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160256" y="1018532"/>
            <a:ext cx="8587818" cy="356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defTabSz="457200">
              <a:spcBef>
                <a:spcPct val="20000"/>
              </a:spcBef>
              <a:buFont typeface="Arial"/>
              <a:buChar char="•"/>
              <a:defRPr/>
            </a:pPr>
            <a:r>
              <a:rPr lang="en-ZA" altLang="en-US" sz="2400" b="1" dirty="0"/>
              <a:t>In 2016 investigators identified new patterns of illicit money flows across different crime types involving unrelated suspects</a:t>
            </a:r>
          </a:p>
          <a:p>
            <a:pPr marL="342900" indent="-342900" defTabSz="457200">
              <a:spcBef>
                <a:spcPct val="20000"/>
              </a:spcBef>
              <a:buFont typeface="Arial"/>
              <a:buChar char="•"/>
              <a:defRPr/>
            </a:pPr>
            <a:r>
              <a:rPr lang="en-ZA" altLang="en-US" sz="2400" dirty="0"/>
              <a:t>In August 2016 a </a:t>
            </a:r>
            <a:r>
              <a:rPr lang="en-ZA" altLang="en-US" sz="2400" b="1" dirty="0"/>
              <a:t>working group </a:t>
            </a:r>
            <a:r>
              <a:rPr lang="en-ZA" altLang="en-US" sz="2400" dirty="0"/>
              <a:t>was set up by various law enforcement agencies to verify the extent and veracity of the observations </a:t>
            </a:r>
          </a:p>
          <a:p>
            <a:pPr marL="342900" indent="-342900" defTabSz="457200">
              <a:spcBef>
                <a:spcPct val="20000"/>
              </a:spcBef>
              <a:buFont typeface="Arial"/>
              <a:buChar char="•"/>
              <a:defRPr/>
            </a:pPr>
            <a:r>
              <a:rPr lang="en-ZA" altLang="en-US" sz="2400" dirty="0"/>
              <a:t>The group analysed and further investigated several cases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ZA" altLang="en-US" sz="2400" dirty="0"/>
              <a:t>and engaged with domestic and foreign law enforcement agencies and the private sector</a:t>
            </a:r>
          </a:p>
          <a:p>
            <a:pPr algn="just"/>
            <a:endParaRPr lang="en-ZA" alt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803A-3001-7B4B-A4AE-B92848C2B22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1023" y="141402"/>
            <a:ext cx="7739406" cy="64633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defTabSz="457200" eaLnBrk="1" fontAlgn="auto" latinLnBrk="0" hangingPunct="1">
              <a:spcAft>
                <a:spcPts val="0"/>
              </a:spcAft>
              <a:buNone/>
              <a:defRPr sz="3600">
                <a:latin typeface="+mj-lt"/>
                <a:ea typeface="+mj-ea"/>
                <a:cs typeface="+mj-cs"/>
              </a:defRPr>
            </a:lvl1pPr>
          </a:lstStyle>
          <a:p>
            <a:r>
              <a:rPr lang="en-ZA" altLang="en-US" sz="3200" b="1" dirty="0" smtClean="0"/>
              <a:t>6. Background (</a:t>
            </a:r>
            <a:r>
              <a:rPr lang="en-ZA" altLang="en-US" sz="3200" b="1" dirty="0" err="1"/>
              <a:t>cont</a:t>
            </a:r>
            <a:r>
              <a:rPr lang="en-ZA" altLang="en-US" sz="3200" b="1" dirty="0"/>
              <a:t>)</a:t>
            </a:r>
            <a:endParaRPr lang="en-ZA" sz="3000" b="1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96863" y="938720"/>
            <a:ext cx="8478837" cy="38100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en-ZA" altLang="en-US" sz="24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36734" y="828518"/>
            <a:ext cx="8147983" cy="468871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altLang="en-US" sz="2400" dirty="0"/>
              <a:t>The </a:t>
            </a:r>
            <a:r>
              <a:rPr lang="en-ZA" altLang="en-US" sz="2400" dirty="0" smtClean="0"/>
              <a:t>group </a:t>
            </a:r>
            <a:r>
              <a:rPr lang="en-ZA" altLang="en-US" sz="2400" dirty="0"/>
              <a:t>identified a  </a:t>
            </a:r>
            <a:r>
              <a:rPr lang="en-ZA" altLang="en-US" sz="2400" b="1" dirty="0" smtClean="0"/>
              <a:t>new </a:t>
            </a:r>
            <a:r>
              <a:rPr lang="en-ZA" altLang="en-US" sz="2400" b="1" i="1" dirty="0" smtClean="0"/>
              <a:t>modus </a:t>
            </a:r>
            <a:r>
              <a:rPr lang="en-ZA" altLang="en-US" sz="2400" b="1" i="1" dirty="0"/>
              <a:t>operandi </a:t>
            </a:r>
            <a:r>
              <a:rPr lang="en-ZA" altLang="en-US" sz="2400" dirty="0"/>
              <a:t>used by these syndicates to circumvent controls and avoid </a:t>
            </a:r>
            <a:r>
              <a:rPr lang="en-ZA" altLang="en-US" sz="2400" dirty="0" smtClean="0"/>
              <a:t>detection , for example: </a:t>
            </a:r>
            <a:endParaRPr lang="en-ZA" altLang="en-US" sz="2400" dirty="0"/>
          </a:p>
          <a:p>
            <a:r>
              <a:rPr lang="en-ZA" altLang="en-US" sz="2400" u="sng" dirty="0" smtClean="0"/>
              <a:t>Controls</a:t>
            </a:r>
            <a:r>
              <a:rPr lang="en-ZA" altLang="en-US" sz="2400" dirty="0"/>
              <a:t>: </a:t>
            </a:r>
            <a:r>
              <a:rPr lang="en-ZA" altLang="en-US" sz="2400" b="1" dirty="0" smtClean="0"/>
              <a:t>Exchange </a:t>
            </a:r>
            <a:r>
              <a:rPr lang="en-ZA" altLang="en-US" sz="2400" b="1" dirty="0"/>
              <a:t>controls regulations in relation to allowances and pre-payments of </a:t>
            </a:r>
            <a:r>
              <a:rPr lang="en-ZA" altLang="en-US" sz="2400" b="1" dirty="0" smtClean="0"/>
              <a:t>goods</a:t>
            </a:r>
            <a:endParaRPr lang="en-ZA" altLang="en-US" sz="2400" b="1" dirty="0"/>
          </a:p>
          <a:p>
            <a:r>
              <a:rPr lang="en-ZA" altLang="en-US" sz="2400" u="sng" dirty="0" smtClean="0"/>
              <a:t>Avoiding </a:t>
            </a:r>
            <a:r>
              <a:rPr lang="en-ZA" altLang="en-US" sz="2400" u="sng" dirty="0"/>
              <a:t>detection</a:t>
            </a:r>
            <a:r>
              <a:rPr lang="en-ZA" altLang="en-US" sz="2400" dirty="0"/>
              <a:t>: </a:t>
            </a:r>
            <a:r>
              <a:rPr lang="en-ZA" altLang="en-US" sz="2400" b="1" dirty="0"/>
              <a:t>Exploiting gaps in customer verification </a:t>
            </a:r>
            <a:r>
              <a:rPr lang="en-ZA" altLang="en-US" sz="2400" b="1" dirty="0" smtClean="0"/>
              <a:t>processes, </a:t>
            </a:r>
            <a:r>
              <a:rPr lang="en-ZA" altLang="en-US" sz="2400" b="1" dirty="0" err="1" smtClean="0"/>
              <a:t>eg</a:t>
            </a:r>
            <a:r>
              <a:rPr lang="en-ZA" altLang="en-US" sz="2400" b="1" dirty="0" smtClean="0"/>
              <a:t> that no </a:t>
            </a:r>
            <a:r>
              <a:rPr lang="en-ZA" altLang="en-US" sz="2400" b="1" dirty="0"/>
              <a:t>customer verification </a:t>
            </a:r>
            <a:r>
              <a:rPr lang="en-ZA" altLang="en-US" sz="2400" b="1" dirty="0" smtClean="0"/>
              <a:t>is required </a:t>
            </a:r>
            <a:r>
              <a:rPr lang="en-ZA" altLang="en-US" sz="2400" b="1" dirty="0"/>
              <a:t>for </a:t>
            </a:r>
            <a:r>
              <a:rPr lang="en-ZA" altLang="en-US" sz="2400" b="1" dirty="0" smtClean="0"/>
              <a:t>(very large) cash </a:t>
            </a:r>
            <a:r>
              <a:rPr lang="en-ZA" altLang="en-US" sz="2400" b="1" dirty="0"/>
              <a:t>deposits in </a:t>
            </a:r>
            <a:r>
              <a:rPr lang="en-ZA" altLang="en-US" sz="2400" b="1" dirty="0" smtClean="0"/>
              <a:t>banks</a:t>
            </a:r>
            <a:endParaRPr lang="en-ZA" altLang="en-US" sz="2400" b="1" dirty="0"/>
          </a:p>
          <a:p>
            <a:r>
              <a:rPr lang="en-GB" altLang="en-US" sz="2400" dirty="0" smtClean="0"/>
              <a:t>Using these methods, </a:t>
            </a:r>
            <a:r>
              <a:rPr lang="en-GB" altLang="en-US" sz="2400" b="1" dirty="0" smtClean="0"/>
              <a:t>1 syndicate was able to smuggle currency </a:t>
            </a:r>
            <a:r>
              <a:rPr lang="en-GB" altLang="en-US" sz="2400" b="1" dirty="0"/>
              <a:t>or value </a:t>
            </a:r>
            <a:r>
              <a:rPr lang="en-GB" altLang="en-US" sz="2400" b="1" dirty="0" smtClean="0"/>
              <a:t>of R2.1bn from the RSA in a short period </a:t>
            </a:r>
            <a:endParaRPr lang="en-GB" altLang="en-US" sz="2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803A-3001-7B4B-A4AE-B92848C2B22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684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1EBDA86-35E4-4A17-91C8-8AD451B1AD00}" type="slidenum">
              <a:rPr lang="en-US" altLang="en-US" sz="240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240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23860" y="980727"/>
            <a:ext cx="8170865" cy="439248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ZA" altLang="en-US" sz="2200" dirty="0" smtClean="0"/>
              <a:t>A significant increase in cash </a:t>
            </a:r>
            <a:r>
              <a:rPr lang="en-ZA" altLang="en-US" sz="2200" dirty="0"/>
              <a:t>seizures at ports of entry</a:t>
            </a:r>
          </a:p>
          <a:p>
            <a:pPr marL="514350" indent="-457200">
              <a:buFont typeface="+mj-lt"/>
              <a:buAutoNum type="arabicPeriod"/>
              <a:defRPr/>
            </a:pPr>
            <a:r>
              <a:rPr lang="en-ZA" altLang="en-US" sz="2400" u="sng" dirty="0"/>
              <a:t>Aug </a:t>
            </a:r>
            <a:r>
              <a:rPr lang="en-ZA" altLang="en-US" sz="2400" u="sng" dirty="0" smtClean="0"/>
              <a:t>15</a:t>
            </a:r>
            <a:r>
              <a:rPr lang="en-ZA" altLang="en-US" sz="2400" dirty="0" smtClean="0"/>
              <a:t> </a:t>
            </a:r>
            <a:r>
              <a:rPr lang="en-ZA" altLang="en-US" sz="2400" dirty="0"/>
              <a:t>– </a:t>
            </a:r>
            <a:r>
              <a:rPr lang="en-ZA" altLang="en-US" sz="2400" dirty="0" smtClean="0"/>
              <a:t>ORTIA 		R23m </a:t>
            </a:r>
            <a:r>
              <a:rPr lang="en-ZA" altLang="en-US" sz="2400" dirty="0"/>
              <a:t>and </a:t>
            </a:r>
            <a:r>
              <a:rPr lang="en-ZA" altLang="en-US" sz="2400" dirty="0" smtClean="0"/>
              <a:t>US$3.8m</a:t>
            </a:r>
            <a:endParaRPr lang="en-ZA" altLang="en-US" sz="2400" dirty="0"/>
          </a:p>
          <a:p>
            <a:pPr marL="514350" indent="-457200">
              <a:buFont typeface="+mj-lt"/>
              <a:buAutoNum type="arabicPeriod"/>
              <a:defRPr/>
            </a:pPr>
            <a:r>
              <a:rPr lang="en-ZA" altLang="en-US" sz="2400" u="sng" dirty="0"/>
              <a:t>Oct </a:t>
            </a:r>
            <a:r>
              <a:rPr lang="en-ZA" altLang="en-US" sz="2400" u="sng" dirty="0" smtClean="0"/>
              <a:t>15</a:t>
            </a:r>
            <a:r>
              <a:rPr lang="en-ZA" altLang="en-US" sz="2400" dirty="0" smtClean="0"/>
              <a:t> </a:t>
            </a:r>
            <a:r>
              <a:rPr lang="en-ZA" altLang="en-US" sz="2400" dirty="0"/>
              <a:t>– </a:t>
            </a:r>
            <a:r>
              <a:rPr lang="en-ZA" altLang="en-US" sz="2400" dirty="0" smtClean="0"/>
              <a:t>ORTIA 		R  1.5m and US$15 000</a:t>
            </a:r>
            <a:endParaRPr lang="en-ZA" altLang="en-US" sz="2400" dirty="0"/>
          </a:p>
          <a:p>
            <a:pPr marL="514350" indent="-457200">
              <a:buFont typeface="+mj-lt"/>
              <a:buAutoNum type="arabicPeriod"/>
              <a:defRPr/>
            </a:pPr>
            <a:r>
              <a:rPr lang="en-ZA" altLang="en-US" sz="2400" u="sng" dirty="0"/>
              <a:t>Dec </a:t>
            </a:r>
            <a:r>
              <a:rPr lang="en-ZA" altLang="en-US" sz="2400" u="sng" dirty="0" smtClean="0"/>
              <a:t>15</a:t>
            </a:r>
            <a:r>
              <a:rPr lang="en-ZA" altLang="en-US" sz="2400" dirty="0" smtClean="0"/>
              <a:t> – </a:t>
            </a:r>
            <a:r>
              <a:rPr lang="en-ZA" altLang="en-US" sz="2400" dirty="0" err="1" smtClean="0"/>
              <a:t>Lebombo</a:t>
            </a:r>
            <a:r>
              <a:rPr lang="en-ZA" altLang="en-US" sz="2400" dirty="0" smtClean="0"/>
              <a:t>	R76m (US$5m, </a:t>
            </a:r>
            <a:r>
              <a:rPr lang="en-ZA" altLang="en-US" sz="2400" dirty="0" smtClean="0">
                <a:sym typeface="Symbol"/>
              </a:rPr>
              <a:t>Euro</a:t>
            </a:r>
            <a:r>
              <a:rPr lang="en-ZA" altLang="en-US" sz="2400" dirty="0" smtClean="0"/>
              <a:t>22k) </a:t>
            </a:r>
            <a:endParaRPr lang="en-ZA" altLang="en-US" sz="2400" dirty="0"/>
          </a:p>
          <a:p>
            <a:pPr marL="514350" indent="-457200">
              <a:buFont typeface="+mj-lt"/>
              <a:buAutoNum type="arabicPeriod"/>
              <a:defRPr/>
            </a:pPr>
            <a:r>
              <a:rPr lang="en-ZA" altLang="en-US" sz="2400" u="sng" dirty="0"/>
              <a:t>Feb </a:t>
            </a:r>
            <a:r>
              <a:rPr lang="en-ZA" altLang="en-US" sz="2400" u="sng" dirty="0" smtClean="0"/>
              <a:t>16</a:t>
            </a:r>
            <a:r>
              <a:rPr lang="en-ZA" altLang="en-US" sz="2400" dirty="0" smtClean="0"/>
              <a:t> </a:t>
            </a:r>
            <a:r>
              <a:rPr lang="en-ZA" altLang="en-US" sz="2400" dirty="0"/>
              <a:t>– </a:t>
            </a:r>
            <a:r>
              <a:rPr lang="en-ZA" altLang="en-US" sz="2400" dirty="0" smtClean="0"/>
              <a:t>ORTIA 	</a:t>
            </a:r>
            <a:r>
              <a:rPr lang="en-ZA" altLang="en-US" sz="2400" dirty="0"/>
              <a:t>	R15m </a:t>
            </a:r>
            <a:r>
              <a:rPr lang="en-ZA" altLang="en-US" sz="2400" dirty="0" smtClean="0"/>
              <a:t>(37kg </a:t>
            </a:r>
            <a:r>
              <a:rPr lang="en-ZA" altLang="en-US" sz="2400" dirty="0"/>
              <a:t>unwrought </a:t>
            </a:r>
            <a:r>
              <a:rPr lang="en-ZA" altLang="en-US" sz="2400" dirty="0" smtClean="0"/>
              <a:t>gold) </a:t>
            </a:r>
          </a:p>
          <a:p>
            <a:pPr marL="514350" indent="-457200">
              <a:buFont typeface="+mj-lt"/>
              <a:buAutoNum type="arabicPeriod"/>
              <a:defRPr/>
            </a:pPr>
            <a:r>
              <a:rPr lang="en-ZA" altLang="en-US" sz="2400" u="sng" dirty="0" smtClean="0"/>
              <a:t>Apr 16</a:t>
            </a:r>
            <a:r>
              <a:rPr lang="en-ZA" altLang="en-US" sz="2400" dirty="0" smtClean="0"/>
              <a:t> </a:t>
            </a:r>
            <a:r>
              <a:rPr lang="en-ZA" altLang="en-US" sz="2400" dirty="0"/>
              <a:t>– </a:t>
            </a:r>
            <a:r>
              <a:rPr lang="en-ZA" altLang="en-US" sz="2400" dirty="0" smtClean="0"/>
              <a:t>King </a:t>
            </a:r>
            <a:r>
              <a:rPr lang="en-ZA" altLang="en-US" sz="2400" dirty="0" err="1" smtClean="0"/>
              <a:t>Shaka</a:t>
            </a:r>
            <a:r>
              <a:rPr lang="en-ZA" altLang="en-US" sz="2400" dirty="0" smtClean="0"/>
              <a:t> 	R  7m </a:t>
            </a:r>
            <a:endParaRPr lang="en-ZA" altLang="en-US" sz="2400" dirty="0"/>
          </a:p>
          <a:p>
            <a:pPr marL="514350" indent="-457200">
              <a:buFont typeface="+mj-lt"/>
              <a:buAutoNum type="arabicPeriod"/>
              <a:defRPr/>
            </a:pPr>
            <a:r>
              <a:rPr lang="en-ZA" sz="2400" u="sng" dirty="0"/>
              <a:t>Oct </a:t>
            </a:r>
            <a:r>
              <a:rPr lang="en-ZA" sz="2400" u="sng" dirty="0" smtClean="0"/>
              <a:t>16</a:t>
            </a:r>
            <a:r>
              <a:rPr lang="en-ZA" sz="2400" dirty="0" smtClean="0"/>
              <a:t> </a:t>
            </a:r>
            <a:r>
              <a:rPr lang="en-ZA" altLang="en-US" sz="2400" dirty="0"/>
              <a:t>– ORTIA </a:t>
            </a:r>
            <a:r>
              <a:rPr lang="en-ZA" altLang="en-US" sz="2400" dirty="0" smtClean="0"/>
              <a:t> 		</a:t>
            </a:r>
            <a:r>
              <a:rPr lang="en-ZA" sz="2400" dirty="0" smtClean="0"/>
              <a:t>R14.9m</a:t>
            </a:r>
            <a:endParaRPr lang="en-ZA" sz="2400" dirty="0"/>
          </a:p>
          <a:p>
            <a:pPr marL="514350" indent="-457200">
              <a:buFont typeface="+mj-lt"/>
              <a:buAutoNum type="arabicPeriod"/>
              <a:defRPr/>
            </a:pPr>
            <a:r>
              <a:rPr lang="en-ZA" altLang="en-US" sz="2400" u="sng" dirty="0"/>
              <a:t>Dec </a:t>
            </a:r>
            <a:r>
              <a:rPr lang="en-ZA" altLang="en-US" sz="2400" u="sng" dirty="0" smtClean="0"/>
              <a:t>16</a:t>
            </a:r>
            <a:r>
              <a:rPr lang="en-ZA" altLang="en-US" sz="2400" dirty="0" smtClean="0"/>
              <a:t> </a:t>
            </a:r>
            <a:r>
              <a:rPr lang="en-ZA" altLang="en-US" sz="2400" dirty="0"/>
              <a:t>– ORTIA </a:t>
            </a:r>
            <a:r>
              <a:rPr lang="en-ZA" altLang="en-US" sz="2400" dirty="0" smtClean="0"/>
              <a:t>		</a:t>
            </a:r>
            <a:r>
              <a:rPr lang="en-ZA" sz="2400" dirty="0" smtClean="0"/>
              <a:t>R  4.2m </a:t>
            </a:r>
            <a:r>
              <a:rPr lang="en-ZA" sz="2400" dirty="0"/>
              <a:t>in </a:t>
            </a:r>
            <a:r>
              <a:rPr lang="en-ZA" sz="2400" dirty="0" smtClean="0"/>
              <a:t>4 incidents in 1 weekend.</a:t>
            </a:r>
            <a:endParaRPr lang="en-ZA" altLang="en-US" sz="2400" dirty="0"/>
          </a:p>
          <a:p>
            <a:pPr marL="514350" indent="-457200">
              <a:buFont typeface="+mj-lt"/>
              <a:buAutoNum type="arabicPeriod"/>
              <a:defRPr/>
            </a:pPr>
            <a:r>
              <a:rPr lang="en-ZA" altLang="en-US" sz="2400" u="sng" dirty="0"/>
              <a:t>Dec </a:t>
            </a:r>
            <a:r>
              <a:rPr lang="en-ZA" altLang="en-US" sz="2400" u="sng" dirty="0" smtClean="0"/>
              <a:t>16 </a:t>
            </a:r>
            <a:r>
              <a:rPr lang="en-ZA" altLang="en-US" sz="2400" dirty="0"/>
              <a:t>– King </a:t>
            </a:r>
            <a:r>
              <a:rPr lang="en-ZA" altLang="en-US" sz="2400" dirty="0" err="1" smtClean="0"/>
              <a:t>Shaka</a:t>
            </a:r>
            <a:r>
              <a:rPr lang="en-ZA" altLang="en-US" sz="2400" dirty="0" smtClean="0"/>
              <a:t> 	R12m</a:t>
            </a:r>
          </a:p>
          <a:p>
            <a:pPr marL="514350" indent="-457200">
              <a:buFont typeface="+mj-lt"/>
              <a:buAutoNum type="arabicPeriod"/>
              <a:defRPr/>
            </a:pPr>
            <a:r>
              <a:rPr lang="en-ZA" altLang="en-US" sz="2400" u="sng" dirty="0" smtClean="0"/>
              <a:t>Feb 17 </a:t>
            </a:r>
            <a:r>
              <a:rPr lang="en-ZA" altLang="en-US" sz="2400" dirty="0" smtClean="0"/>
              <a:t>– Bfn 			R21m </a:t>
            </a:r>
          </a:p>
          <a:p>
            <a:pPr marL="514350" indent="-457200">
              <a:buFont typeface="+mj-lt"/>
              <a:buAutoNum type="arabicPeriod"/>
              <a:defRPr/>
            </a:pPr>
            <a:r>
              <a:rPr lang="en-ZA" altLang="en-US" sz="2400" u="sng" dirty="0" smtClean="0"/>
              <a:t>Mar 17 </a:t>
            </a:r>
            <a:r>
              <a:rPr lang="en-ZA" altLang="en-US" sz="2400" dirty="0"/>
              <a:t>– </a:t>
            </a:r>
            <a:r>
              <a:rPr lang="en-ZA" altLang="en-US" sz="2400" dirty="0" err="1" smtClean="0"/>
              <a:t>Beitbridge</a:t>
            </a:r>
            <a:r>
              <a:rPr lang="en-ZA" altLang="en-US" sz="2400" dirty="0"/>
              <a:t>	</a:t>
            </a:r>
            <a:r>
              <a:rPr lang="en-ZA" altLang="en-US" sz="2400" dirty="0" smtClean="0"/>
              <a:t>R 892 000 from a pedestrian</a:t>
            </a:r>
            <a:endParaRPr lang="en-ZA" altLang="en-US" sz="2400" dirty="0"/>
          </a:p>
          <a:p>
            <a:pPr lvl="1" fontAlgn="auto">
              <a:spcAft>
                <a:spcPts val="0"/>
              </a:spcAft>
            </a:pPr>
            <a:endParaRPr lang="en-ZA" altLang="en-US" sz="1400" dirty="0" smtClean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08000" y="218125"/>
            <a:ext cx="8086725" cy="76260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ZA" altLang="en-US" sz="3200" b="1" dirty="0" smtClean="0"/>
              <a:t>7. Observations on </a:t>
            </a:r>
            <a:r>
              <a:rPr lang="en-ZA" altLang="en-US" sz="3200" b="1" dirty="0"/>
              <a:t>crime operations</a:t>
            </a:r>
            <a:endParaRPr lang="en-ZA" alt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081819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265112" y="1008127"/>
            <a:ext cx="8572500" cy="38100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altLang="en-US" sz="2400" b="1" dirty="0"/>
              <a:t>Cash declaration </a:t>
            </a:r>
            <a:r>
              <a:rPr lang="en-ZA" altLang="en-US" sz="2400" b="1" dirty="0" smtClean="0"/>
              <a:t>reports </a:t>
            </a:r>
            <a:r>
              <a:rPr lang="en-ZA" altLang="en-US" sz="2400" b="1" dirty="0"/>
              <a:t>not </a:t>
            </a:r>
            <a:r>
              <a:rPr lang="en-ZA" altLang="en-US" sz="2400" b="1" dirty="0" smtClean="0"/>
              <a:t>implemented due to admin burden</a:t>
            </a:r>
          </a:p>
          <a:p>
            <a:r>
              <a:rPr lang="en-ZA" altLang="en-US" sz="2400" b="1" dirty="0" smtClean="0"/>
              <a:t>The current Exchange </a:t>
            </a:r>
            <a:r>
              <a:rPr lang="en-ZA" altLang="en-US" sz="2400" b="1" dirty="0"/>
              <a:t>Control regime is </a:t>
            </a:r>
            <a:r>
              <a:rPr lang="en-ZA" altLang="en-US" sz="2400" b="1" dirty="0" smtClean="0"/>
              <a:t>too narrow </a:t>
            </a:r>
            <a:endParaRPr lang="en-ZA" altLang="en-US" sz="2400" b="1" dirty="0"/>
          </a:p>
          <a:p>
            <a:r>
              <a:rPr lang="en-ZA" altLang="en-US" sz="2400" b="1" dirty="0" smtClean="0"/>
              <a:t>Cash </a:t>
            </a:r>
            <a:r>
              <a:rPr lang="en-ZA" altLang="en-US" sz="2400" b="1" dirty="0"/>
              <a:t>seizure process is not based on international best </a:t>
            </a:r>
            <a:r>
              <a:rPr lang="en-ZA" altLang="en-US" sz="2400" b="1" dirty="0" smtClean="0"/>
              <a:t>practice</a:t>
            </a:r>
            <a:endParaRPr lang="en-ZA" altLang="en-US" sz="2400" b="1" dirty="0"/>
          </a:p>
          <a:p>
            <a:r>
              <a:rPr lang="en-ZA" altLang="en-US" sz="2400" b="1" dirty="0" smtClean="0"/>
              <a:t>Better training for law enforcement: </a:t>
            </a:r>
            <a:r>
              <a:rPr lang="en-ZA" altLang="en-US" sz="2400" b="1" dirty="0" err="1" smtClean="0"/>
              <a:t>eg</a:t>
            </a:r>
            <a:r>
              <a:rPr lang="en-ZA" altLang="en-US" sz="2400" b="1" dirty="0" smtClean="0"/>
              <a:t> some believe the area between the aircraft and customs/immigration is “no man’s land” where law enforcement may not operate</a:t>
            </a:r>
            <a:endParaRPr lang="en-ZA" altLang="en-US" sz="2400" b="1" dirty="0"/>
          </a:p>
          <a:p>
            <a:r>
              <a:rPr lang="en-ZA" altLang="en-US" sz="2400" b="1" dirty="0"/>
              <a:t>There is no KYC requirement for persons making cash deposits – </a:t>
            </a:r>
            <a:r>
              <a:rPr lang="en-ZA" altLang="en-US" sz="2400" b="1" dirty="0" smtClean="0"/>
              <a:t>even very large deposits can remain </a:t>
            </a:r>
            <a:r>
              <a:rPr lang="en-ZA" altLang="en-US" sz="2400" b="1" dirty="0"/>
              <a:t>anonymous</a:t>
            </a:r>
          </a:p>
          <a:p>
            <a:pPr lvl="1" fontAlgn="auto">
              <a:spcAft>
                <a:spcPts val="0"/>
              </a:spcAft>
            </a:pPr>
            <a:endParaRPr lang="en-ZA" altLang="en-US" sz="2400" dirty="0"/>
          </a:p>
          <a:p>
            <a:pPr fontAlgn="auto">
              <a:spcAft>
                <a:spcPts val="0"/>
              </a:spcAft>
            </a:pPr>
            <a:endParaRPr lang="en-ZA" altLang="en-US" sz="2400" dirty="0" smtClean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08000" y="349250"/>
            <a:ext cx="8086725" cy="473869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ZA" altLang="en-US" sz="3200" b="1" dirty="0" smtClean="0"/>
              <a:t>8. Observations on systemic weakness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803A-3001-7B4B-A4AE-B92848C2B22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74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797</Words>
  <Application>Microsoft Office PowerPoint</Application>
  <PresentationFormat>On-screen Show (4:3)</PresentationFormat>
  <Paragraphs>85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Illicit Financial Flows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Illicit Financial Flows</dc:title>
  <dc:creator>JP Willemse (JP)</dc:creator>
  <cp:lastModifiedBy>Willie Hofmeyr</cp:lastModifiedBy>
  <cp:revision>24</cp:revision>
  <cp:lastPrinted>2017-03-15T07:54:55Z</cp:lastPrinted>
  <dcterms:created xsi:type="dcterms:W3CDTF">2017-03-14T10:51:50Z</dcterms:created>
  <dcterms:modified xsi:type="dcterms:W3CDTF">2017-03-15T08:29:27Z</dcterms:modified>
</cp:coreProperties>
</file>