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handoutMasterIdLst>
    <p:handoutMasterId r:id="rId64"/>
  </p:handoutMasterIdLst>
  <p:sldIdLst>
    <p:sldId id="267" r:id="rId2"/>
    <p:sldId id="268" r:id="rId3"/>
    <p:sldId id="269" r:id="rId4"/>
    <p:sldId id="270" r:id="rId5"/>
    <p:sldId id="271" r:id="rId6"/>
    <p:sldId id="272" r:id="rId7"/>
    <p:sldId id="273" r:id="rId8"/>
    <p:sldId id="274" r:id="rId9"/>
    <p:sldId id="395" r:id="rId10"/>
    <p:sldId id="391" r:id="rId11"/>
    <p:sldId id="392" r:id="rId12"/>
    <p:sldId id="393" r:id="rId13"/>
    <p:sldId id="394" r:id="rId14"/>
    <p:sldId id="277" r:id="rId15"/>
    <p:sldId id="276" r:id="rId16"/>
    <p:sldId id="388" r:id="rId17"/>
    <p:sldId id="389" r:id="rId18"/>
    <p:sldId id="390" r:id="rId19"/>
    <p:sldId id="283" r:id="rId20"/>
    <p:sldId id="396" r:id="rId21"/>
    <p:sldId id="397" r:id="rId22"/>
    <p:sldId id="398" r:id="rId23"/>
    <p:sldId id="399" r:id="rId24"/>
    <p:sldId id="419" r:id="rId25"/>
    <p:sldId id="420" r:id="rId26"/>
    <p:sldId id="352" r:id="rId27"/>
    <p:sldId id="400" r:id="rId28"/>
    <p:sldId id="401" r:id="rId29"/>
    <p:sldId id="353" r:id="rId30"/>
    <p:sldId id="354" r:id="rId31"/>
    <p:sldId id="356" r:id="rId32"/>
    <p:sldId id="298" r:id="rId33"/>
    <p:sldId id="402" r:id="rId34"/>
    <p:sldId id="403" r:id="rId35"/>
    <p:sldId id="404" r:id="rId36"/>
    <p:sldId id="428" r:id="rId37"/>
    <p:sldId id="430" r:id="rId38"/>
    <p:sldId id="431" r:id="rId39"/>
    <p:sldId id="303" r:id="rId40"/>
    <p:sldId id="405" r:id="rId41"/>
    <p:sldId id="406" r:id="rId42"/>
    <p:sldId id="407" r:id="rId43"/>
    <p:sldId id="408" r:id="rId44"/>
    <p:sldId id="409" r:id="rId45"/>
    <p:sldId id="421" r:id="rId46"/>
    <p:sldId id="422" r:id="rId47"/>
    <p:sldId id="423" r:id="rId48"/>
    <p:sldId id="424" r:id="rId49"/>
    <p:sldId id="425" r:id="rId50"/>
    <p:sldId id="426" r:id="rId51"/>
    <p:sldId id="427" r:id="rId52"/>
    <p:sldId id="323" r:id="rId53"/>
    <p:sldId id="410" r:id="rId54"/>
    <p:sldId id="411" r:id="rId55"/>
    <p:sldId id="412" r:id="rId56"/>
    <p:sldId id="413" r:id="rId57"/>
    <p:sldId id="414" r:id="rId58"/>
    <p:sldId id="415" r:id="rId59"/>
    <p:sldId id="416" r:id="rId60"/>
    <p:sldId id="417" r:id="rId61"/>
    <p:sldId id="332" r:id="rId62"/>
  </p:sldIdLst>
  <p:sldSz cx="9906000" cy="6858000" type="A4"/>
  <p:notesSz cx="6669088" cy="9775825"/>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ヒラギノ角ゴ Pro W3" pitchFamily="1"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ヒラギノ角ゴ Pro W3" pitchFamily="1"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ヒラギノ角ゴ Pro W3" pitchFamily="1"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ヒラギノ角ゴ Pro W3" pitchFamily="1"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ヒラギノ角ゴ Pro W3" pitchFamily="1"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ヒラギノ角ゴ Pro W3" pitchFamily="1"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ヒラギノ角ゴ Pro W3" pitchFamily="1"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ヒラギノ角ゴ Pro W3" pitchFamily="1"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ヒラギノ角ゴ Pro W3" pitchFamily="1"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13B1F"/>
    <a:srgbClr val="CC3300"/>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910" autoAdjust="0"/>
  </p:normalViewPr>
  <p:slideViewPr>
    <p:cSldViewPr>
      <p:cViewPr varScale="1">
        <p:scale>
          <a:sx n="116" d="100"/>
          <a:sy n="116" d="100"/>
        </p:scale>
        <p:origin x="-1188" y="-11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chart1.xml><?xml version="1.0" encoding="utf-8"?>
<c:chartSpace xmlns:c="http://schemas.openxmlformats.org/drawingml/2006/chart" xmlns:a="http://schemas.openxmlformats.org/drawingml/2006/main" xmlns:r="http://schemas.openxmlformats.org/officeDocument/2006/relationships">
  <c:lang val="en-ZA"/>
  <c:style val="35"/>
  <c:chart>
    <c:autoTitleDeleted val="1"/>
    <c:view3D>
      <c:hPercent val="64"/>
      <c:depthPercent val="100"/>
      <c:rAngAx val="1"/>
    </c:view3D>
    <c:plotArea>
      <c:layout>
        <c:manualLayout>
          <c:layoutTarget val="inner"/>
          <c:xMode val="edge"/>
          <c:yMode val="edge"/>
          <c:x val="0.11402492404984819"/>
          <c:y val="1.7374517374517544E-2"/>
          <c:w val="0.88597507595015346"/>
          <c:h val="0.8938223938223937"/>
        </c:manualLayout>
      </c:layout>
      <c:bar3DChart>
        <c:barDir val="col"/>
        <c:grouping val="stacked"/>
        <c:ser>
          <c:idx val="0"/>
          <c:order val="0"/>
          <c:tx>
            <c:strRef>
              <c:f>Sheet1!$B$1:$C$1</c:f>
              <c:strCache>
                <c:ptCount val="2"/>
                <c:pt idx="0">
                  <c:v>AENE</c:v>
                </c:pt>
                <c:pt idx="1">
                  <c:v>31-Dec-16</c:v>
                </c:pt>
              </c:strCache>
            </c:strRef>
          </c:tx>
          <c:spPr>
            <a:solidFill>
              <a:schemeClr val="accent2">
                <a:lumMod val="60000"/>
                <a:lumOff val="40000"/>
              </a:schemeClr>
            </a:solidFill>
          </c:spPr>
          <c:dPt>
            <c:idx val="0"/>
            <c:spPr>
              <a:solidFill>
                <a:schemeClr val="accent2"/>
              </a:solidFill>
            </c:spPr>
            <c:extLst xmlns:c16r2="http://schemas.microsoft.com/office/drawing/2015/06/chart">
              <c:ext xmlns:c16="http://schemas.microsoft.com/office/drawing/2014/chart" uri="{C3380CC4-5D6E-409C-BE32-E72D297353CC}">
                <c16:uniqueId val="{00000001-3827-44FF-A941-5601B70B704F}"/>
              </c:ext>
            </c:extLst>
          </c:dPt>
          <c:dPt>
            <c:idx val="1"/>
            <c:extLst xmlns:c16r2="http://schemas.microsoft.com/office/drawing/2015/06/chart">
              <c:ext xmlns:c16="http://schemas.microsoft.com/office/drawing/2014/chart" uri="{C3380CC4-5D6E-409C-BE32-E72D297353CC}">
                <c16:uniqueId val="{00000002-3827-44FF-A941-5601B70B704F}"/>
              </c:ext>
            </c:extLst>
          </c:dPt>
          <c:dLbls>
            <c:dLbl>
              <c:idx val="0"/>
              <c:layout>
                <c:manualLayout>
                  <c:x val="3.0763316610119347E-3"/>
                  <c:y val="-0.33185987605481293"/>
                </c:manualLayout>
              </c:layout>
              <c:showVal val="1"/>
              <c:extLst xmlns:c16r2="http://schemas.microsoft.com/office/drawing/2015/06/chart">
                <c:ext xmlns:c16="http://schemas.microsoft.com/office/drawing/2014/chart" uri="{C3380CC4-5D6E-409C-BE32-E72D297353CC}">
                  <c16:uniqueId val="{00000001-3827-44FF-A941-5601B70B704F}"/>
                </c:ext>
                <c:ext xmlns:c15="http://schemas.microsoft.com/office/drawing/2012/chart" uri="{CE6537A1-D6FC-4f65-9D91-7224C49458BB}"/>
              </c:extLst>
            </c:dLbl>
            <c:dLbl>
              <c:idx val="1"/>
              <c:layout>
                <c:manualLayout>
                  <c:x val="9.2289949830359694E-3"/>
                  <c:y val="-4.8962932532677313E-2"/>
                </c:manualLayout>
              </c:layout>
              <c:spPr>
                <a:ln>
                  <a:solidFill>
                    <a:schemeClr val="tx1"/>
                  </a:solidFill>
                </a:ln>
              </c:spPr>
              <c:txPr>
                <a:bodyPr/>
                <a:lstStyle/>
                <a:p>
                  <a:pPr>
                    <a:defRPr sz="1600" b="1">
                      <a:solidFill>
                        <a:schemeClr val="bg1"/>
                      </a:solidFill>
                      <a:latin typeface="Calibri" pitchFamily="34" charset="0"/>
                      <a:cs typeface="Calibri" pitchFamily="34" charset="0"/>
                    </a:defRPr>
                  </a:pPr>
                  <a:endParaRPr lang="en-US"/>
                </a:p>
              </c:txPr>
              <c:showVal val="1"/>
              <c:extLst xmlns:c16r2="http://schemas.microsoft.com/office/drawing/2015/06/chart">
                <c:ext xmlns:c16="http://schemas.microsoft.com/office/drawing/2014/chart" uri="{C3380CC4-5D6E-409C-BE32-E72D297353CC}">
                  <c16:uniqueId val="{00000002-3827-44FF-A941-5601B70B704F}"/>
                </c:ext>
                <c:ext xmlns:c15="http://schemas.microsoft.com/office/drawing/2012/chart" uri="{CE6537A1-D6FC-4f65-9D91-7224C49458BB}"/>
              </c:extLst>
            </c:dLbl>
            <c:dLbl>
              <c:idx val="2"/>
              <c:layout>
                <c:manualLayout>
                  <c:x val="1.3843492474553954E-2"/>
                  <c:y val="-0.15232912343499616"/>
                </c:manualLayout>
              </c:layout>
              <c:showVal val="1"/>
              <c:extLst xmlns:c16r2="http://schemas.microsoft.com/office/drawing/2015/06/chart">
                <c:ext xmlns:c16="http://schemas.microsoft.com/office/drawing/2014/chart" uri="{C3380CC4-5D6E-409C-BE32-E72D297353CC}">
                  <c16:uniqueId val="{00000003-3827-44FF-A941-5601B70B704F}"/>
                </c:ext>
                <c:ext xmlns:c15="http://schemas.microsoft.com/office/drawing/2012/chart" uri="{CE6537A1-D6FC-4f65-9D91-7224C49458BB}"/>
              </c:extLst>
            </c:dLbl>
            <c:dLbl>
              <c:idx val="3"/>
              <c:layout>
                <c:manualLayout>
                  <c:x val="1.5381658305059838E-2"/>
                  <c:y val="-0.15232912343499616"/>
                </c:manualLayout>
              </c:layout>
              <c:showVal val="1"/>
              <c:extLst xmlns:c16r2="http://schemas.microsoft.com/office/drawing/2015/06/chart">
                <c:ext xmlns:c16="http://schemas.microsoft.com/office/drawing/2014/chart" uri="{C3380CC4-5D6E-409C-BE32-E72D297353CC}">
                  <c16:uniqueId val="{00000004-3827-44FF-A941-5601B70B704F}"/>
                </c:ext>
                <c:ext xmlns:c15="http://schemas.microsoft.com/office/drawing/2012/chart" uri="{CE6537A1-D6FC-4f65-9D91-7224C49458BB}"/>
              </c:extLst>
            </c:dLbl>
            <c:dLbl>
              <c:idx val="4"/>
              <c:layout>
                <c:manualLayout>
                  <c:x val="2.7686984949107908E-2"/>
                  <c:y val="-0.1550492863534782"/>
                </c:manualLayout>
              </c:layout>
              <c:showVal val="1"/>
              <c:extLst xmlns:c16r2="http://schemas.microsoft.com/office/drawing/2015/06/chart">
                <c:ext xmlns:c16="http://schemas.microsoft.com/office/drawing/2014/chart" uri="{C3380CC4-5D6E-409C-BE32-E72D297353CC}">
                  <c16:uniqueId val="{00000005-3827-44FF-A941-5601B70B704F}"/>
                </c:ext>
                <c:ext xmlns:c15="http://schemas.microsoft.com/office/drawing/2012/chart" uri="{CE6537A1-D6FC-4f65-9D91-7224C49458BB}"/>
              </c:extLst>
            </c:dLbl>
            <c:spPr>
              <a:noFill/>
              <a:ln>
                <a:solidFill>
                  <a:schemeClr val="tx1"/>
                </a:solidFill>
              </a:ln>
              <a:effectLst/>
            </c:spPr>
            <c:txPr>
              <a:bodyPr/>
              <a:lstStyle/>
              <a:p>
                <a:pPr>
                  <a:defRPr sz="1600" b="1">
                    <a:solidFill>
                      <a:schemeClr val="bg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Sheet1!$B$1:$C$1</c:f>
              <c:strCache>
                <c:ptCount val="2"/>
                <c:pt idx="0">
                  <c:v>AENE</c:v>
                </c:pt>
                <c:pt idx="1">
                  <c:v>31-Dec-16</c:v>
                </c:pt>
              </c:strCache>
            </c:strRef>
          </c:cat>
          <c:val>
            <c:numRef>
              <c:f>Sheet1!$B$2:$C$2</c:f>
              <c:numCache>
                <c:formatCode>_ * #,##0_ ;_ * \-#,##0_ ;_ * "-"??_ ;_ @_ </c:formatCode>
                <c:ptCount val="2"/>
                <c:pt idx="0">
                  <c:v>147933229</c:v>
                </c:pt>
                <c:pt idx="1">
                  <c:v>110103803</c:v>
                </c:pt>
              </c:numCache>
            </c:numRef>
          </c:val>
          <c:extLst xmlns:c16r2="http://schemas.microsoft.com/office/drawing/2015/06/chart">
            <c:ext xmlns:c16="http://schemas.microsoft.com/office/drawing/2014/chart" uri="{C3380CC4-5D6E-409C-BE32-E72D297353CC}">
              <c16:uniqueId val="{00000006-3827-44FF-A941-5601B70B704F}"/>
            </c:ext>
          </c:extLst>
        </c:ser>
        <c:dLbls>
          <c:showVal val="1"/>
        </c:dLbls>
        <c:gapDepth val="0"/>
        <c:shape val="box"/>
        <c:axId val="94319360"/>
        <c:axId val="94320896"/>
        <c:axId val="0"/>
      </c:bar3DChart>
      <c:catAx>
        <c:axId val="94319360"/>
        <c:scaling>
          <c:orientation val="minMax"/>
        </c:scaling>
        <c:axPos val="b"/>
        <c:numFmt formatCode="General" sourceLinked="1"/>
        <c:tickLblPos val="low"/>
        <c:txPr>
          <a:bodyPr rot="0" vert="horz"/>
          <a:lstStyle/>
          <a:p>
            <a:pPr>
              <a:defRPr sz="1100" b="1">
                <a:latin typeface="Calibri" panose="020F0502020204030204" pitchFamily="34" charset="0"/>
              </a:defRPr>
            </a:pPr>
            <a:endParaRPr lang="en-US"/>
          </a:p>
        </c:txPr>
        <c:crossAx val="94320896"/>
        <c:crosses val="autoZero"/>
        <c:auto val="1"/>
        <c:lblAlgn val="ctr"/>
        <c:lblOffset val="100"/>
        <c:tickLblSkip val="1"/>
        <c:tickMarkSkip val="1"/>
      </c:catAx>
      <c:valAx>
        <c:axId val="94320896"/>
        <c:scaling>
          <c:orientation val="minMax"/>
        </c:scaling>
        <c:axPos val="l"/>
        <c:majorGridlines/>
        <c:numFmt formatCode="#,##0" sourceLinked="0"/>
        <c:tickLblPos val="nextTo"/>
        <c:txPr>
          <a:bodyPr rot="0" vert="horz"/>
          <a:lstStyle/>
          <a:p>
            <a:pPr>
              <a:defRPr sz="900"/>
            </a:pPr>
            <a:endParaRPr lang="en-US"/>
          </a:p>
        </c:txPr>
        <c:crossAx val="94319360"/>
        <c:crosses val="autoZero"/>
        <c:crossBetween val="between"/>
      </c:valAx>
      <c:spPr>
        <a:noFill/>
        <a:ln w="25381">
          <a:noFill/>
        </a:ln>
      </c:spPr>
    </c:plotArea>
    <c:plotVisOnly val="1"/>
    <c:dispBlanksAs val="gap"/>
  </c:chart>
  <c:txPr>
    <a:bodyPr/>
    <a:lstStyle/>
    <a:p>
      <a:pPr>
        <a:defRPr sz="1798"/>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style val="35"/>
  <c:chart>
    <c:autoTitleDeleted val="1"/>
    <c:view3D>
      <c:hPercent val="64"/>
      <c:depthPercent val="100"/>
      <c:rAngAx val="1"/>
    </c:view3D>
    <c:plotArea>
      <c:layout>
        <c:manualLayout>
          <c:layoutTarget val="inner"/>
          <c:xMode val="edge"/>
          <c:yMode val="edge"/>
          <c:x val="0.11402492404984818"/>
          <c:y val="1.7374517374517541E-2"/>
          <c:w val="0.88597507595015335"/>
          <c:h val="0.89382239382239359"/>
        </c:manualLayout>
      </c:layout>
      <c:bar3DChart>
        <c:barDir val="col"/>
        <c:grouping val="stacked"/>
        <c:ser>
          <c:idx val="0"/>
          <c:order val="0"/>
          <c:tx>
            <c:strRef>
              <c:f>Sheet1!$B$1:$C$1</c:f>
              <c:strCache>
                <c:ptCount val="2"/>
                <c:pt idx="0">
                  <c:v>AENE</c:v>
                </c:pt>
                <c:pt idx="1">
                  <c:v>31-Dec-16</c:v>
                </c:pt>
              </c:strCache>
            </c:strRef>
          </c:tx>
          <c:spPr>
            <a:solidFill>
              <a:schemeClr val="accent2">
                <a:lumMod val="60000"/>
                <a:lumOff val="40000"/>
              </a:schemeClr>
            </a:solidFill>
          </c:spPr>
          <c:dPt>
            <c:idx val="0"/>
            <c:spPr>
              <a:solidFill>
                <a:srgbClr val="00B0F0"/>
              </a:solidFill>
            </c:spPr>
            <c:extLst xmlns:c16r2="http://schemas.microsoft.com/office/drawing/2015/06/chart">
              <c:ext xmlns:c16="http://schemas.microsoft.com/office/drawing/2014/chart" uri="{C3380CC4-5D6E-409C-BE32-E72D297353CC}">
                <c16:uniqueId val="{00000001-5DD5-4276-A4F9-7820237E1468}"/>
              </c:ext>
            </c:extLst>
          </c:dPt>
          <c:dPt>
            <c:idx val="1"/>
            <c:extLst xmlns:c16r2="http://schemas.microsoft.com/office/drawing/2015/06/chart">
              <c:ext xmlns:c16="http://schemas.microsoft.com/office/drawing/2014/chart" uri="{C3380CC4-5D6E-409C-BE32-E72D297353CC}">
                <c16:uniqueId val="{00000002-5DD5-4276-A4F9-7820237E1468}"/>
              </c:ext>
            </c:extLst>
          </c:dPt>
          <c:dLbls>
            <c:dLbl>
              <c:idx val="0"/>
              <c:layout>
                <c:manualLayout>
                  <c:x val="-3.076331661012047E-3"/>
                  <c:y val="-0.32913971313633072"/>
                </c:manualLayout>
              </c:layout>
              <c:tx>
                <c:rich>
                  <a:bodyPr/>
                  <a:lstStyle/>
                  <a:p>
                    <a:r>
                      <a:rPr lang="en-US" dirty="0" smtClean="0"/>
                      <a:t>338 512</a:t>
                    </a:r>
                    <a:endParaRPr lang="en-US" dirty="0"/>
                  </a:p>
                </c:rich>
              </c:tx>
              <c:showVal val="1"/>
              <c:extLst xmlns:c16r2="http://schemas.microsoft.com/office/drawing/2015/06/chart">
                <c:ext xmlns:c16="http://schemas.microsoft.com/office/drawing/2014/chart" uri="{C3380CC4-5D6E-409C-BE32-E72D297353CC}">
                  <c16:uniqueId val="{00000001-5DD5-4276-A4F9-7820237E1468}"/>
                </c:ext>
                <c:ext xmlns:c15="http://schemas.microsoft.com/office/drawing/2012/chart" uri="{CE6537A1-D6FC-4f65-9D91-7224C49458BB}"/>
              </c:extLst>
            </c:dLbl>
            <c:dLbl>
              <c:idx val="1"/>
              <c:layout>
                <c:manualLayout>
                  <c:x val="1.0767160813541964E-2"/>
                  <c:y val="-8.4325050472944238E-2"/>
                </c:manualLayout>
              </c:layout>
              <c:spPr/>
              <c:txPr>
                <a:bodyPr/>
                <a:lstStyle/>
                <a:p>
                  <a:pPr>
                    <a:defRPr sz="1800" b="1">
                      <a:solidFill>
                        <a:schemeClr val="tx1"/>
                      </a:solidFill>
                      <a:latin typeface="Calibri" pitchFamily="34" charset="0"/>
                      <a:cs typeface="Calibri" pitchFamily="34" charset="0"/>
                    </a:defRPr>
                  </a:pPr>
                  <a:endParaRPr lang="en-US"/>
                </a:p>
              </c:txPr>
              <c:showVal val="1"/>
              <c:extLst xmlns:c16r2="http://schemas.microsoft.com/office/drawing/2015/06/chart">
                <c:ext xmlns:c16="http://schemas.microsoft.com/office/drawing/2014/chart" uri="{C3380CC4-5D6E-409C-BE32-E72D297353CC}">
                  <c16:uniqueId val="{00000002-5DD5-4276-A4F9-7820237E1468}"/>
                </c:ext>
                <c:ext xmlns:c15="http://schemas.microsoft.com/office/drawing/2012/chart" uri="{CE6537A1-D6FC-4f65-9D91-7224C49458BB}"/>
              </c:extLst>
            </c:dLbl>
            <c:dLbl>
              <c:idx val="2"/>
              <c:layout>
                <c:manualLayout>
                  <c:x val="1.3843492474553952E-2"/>
                  <c:y val="-0.15232912343499616"/>
                </c:manualLayout>
              </c:layout>
              <c:showVal val="1"/>
              <c:extLst xmlns:c16r2="http://schemas.microsoft.com/office/drawing/2015/06/chart">
                <c:ext xmlns:c16="http://schemas.microsoft.com/office/drawing/2014/chart" uri="{C3380CC4-5D6E-409C-BE32-E72D297353CC}">
                  <c16:uniqueId val="{00000003-5DD5-4276-A4F9-7820237E1468}"/>
                </c:ext>
                <c:ext xmlns:c15="http://schemas.microsoft.com/office/drawing/2012/chart" uri="{CE6537A1-D6FC-4f65-9D91-7224C49458BB}"/>
              </c:extLst>
            </c:dLbl>
            <c:dLbl>
              <c:idx val="3"/>
              <c:layout>
                <c:manualLayout>
                  <c:x val="1.5381658305059838E-2"/>
                  <c:y val="-0.15232912343499616"/>
                </c:manualLayout>
              </c:layout>
              <c:showVal val="1"/>
              <c:extLst xmlns:c16r2="http://schemas.microsoft.com/office/drawing/2015/06/chart">
                <c:ext xmlns:c16="http://schemas.microsoft.com/office/drawing/2014/chart" uri="{C3380CC4-5D6E-409C-BE32-E72D297353CC}">
                  <c16:uniqueId val="{00000004-5DD5-4276-A4F9-7820237E1468}"/>
                </c:ext>
                <c:ext xmlns:c15="http://schemas.microsoft.com/office/drawing/2012/chart" uri="{CE6537A1-D6FC-4f65-9D91-7224C49458BB}"/>
              </c:extLst>
            </c:dLbl>
            <c:dLbl>
              <c:idx val="4"/>
              <c:layout>
                <c:manualLayout>
                  <c:x val="1.384349247455384E-2"/>
                  <c:y val="-0.16865010094588853"/>
                </c:manualLayout>
              </c:layout>
              <c:showVal val="1"/>
              <c:extLst xmlns:c16r2="http://schemas.microsoft.com/office/drawing/2015/06/chart">
                <c:ext xmlns:c16="http://schemas.microsoft.com/office/drawing/2014/chart" uri="{C3380CC4-5D6E-409C-BE32-E72D297353CC}">
                  <c16:uniqueId val="{00000005-5DD5-4276-A4F9-7820237E1468}"/>
                </c:ext>
                <c:ext xmlns:c15="http://schemas.microsoft.com/office/drawing/2012/chart" uri="{CE6537A1-D6FC-4f65-9D91-7224C49458BB}"/>
              </c:extLst>
            </c:dLbl>
            <c:spPr>
              <a:noFill/>
              <a:ln>
                <a:noFill/>
              </a:ln>
              <a:effectLst/>
            </c:spPr>
            <c:txPr>
              <a:bodyPr/>
              <a:lstStyle/>
              <a:p>
                <a:pPr>
                  <a:defRPr sz="18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Sheet1!$B$1:$C$1</c:f>
              <c:strCache>
                <c:ptCount val="2"/>
                <c:pt idx="0">
                  <c:v>AENE</c:v>
                </c:pt>
                <c:pt idx="1">
                  <c:v>31-Dec-16</c:v>
                </c:pt>
              </c:strCache>
            </c:strRef>
          </c:cat>
          <c:val>
            <c:numRef>
              <c:f>Sheet1!$B$2:$C$2</c:f>
              <c:numCache>
                <c:formatCode>_ * #,##0_ ;_ * \-#,##0_ ;_ * "-"??_ ;_ @_ </c:formatCode>
                <c:ptCount val="2"/>
                <c:pt idx="0" formatCode="#,##0_);\(#,##0\)">
                  <c:v>338512</c:v>
                </c:pt>
                <c:pt idx="1">
                  <c:v>270226</c:v>
                </c:pt>
              </c:numCache>
            </c:numRef>
          </c:val>
          <c:extLst xmlns:c16r2="http://schemas.microsoft.com/office/drawing/2015/06/chart">
            <c:ext xmlns:c16="http://schemas.microsoft.com/office/drawing/2014/chart" uri="{C3380CC4-5D6E-409C-BE32-E72D297353CC}">
              <c16:uniqueId val="{00000006-5DD5-4276-A4F9-7820237E1468}"/>
            </c:ext>
          </c:extLst>
        </c:ser>
        <c:dLbls>
          <c:showVal val="1"/>
        </c:dLbls>
        <c:gapDepth val="0"/>
        <c:shape val="box"/>
        <c:axId val="97837440"/>
        <c:axId val="97838976"/>
        <c:axId val="0"/>
      </c:bar3DChart>
      <c:catAx>
        <c:axId val="97837440"/>
        <c:scaling>
          <c:orientation val="minMax"/>
        </c:scaling>
        <c:axPos val="b"/>
        <c:numFmt formatCode="General" sourceLinked="1"/>
        <c:tickLblPos val="low"/>
        <c:txPr>
          <a:bodyPr rot="0" vert="horz"/>
          <a:lstStyle/>
          <a:p>
            <a:pPr>
              <a:defRPr sz="1100" b="1">
                <a:latin typeface="Calibri" panose="020F0502020204030204" pitchFamily="34" charset="0"/>
              </a:defRPr>
            </a:pPr>
            <a:endParaRPr lang="en-US"/>
          </a:p>
        </c:txPr>
        <c:crossAx val="97838976"/>
        <c:crosses val="autoZero"/>
        <c:auto val="1"/>
        <c:lblAlgn val="ctr"/>
        <c:lblOffset val="100"/>
        <c:tickLblSkip val="1"/>
        <c:tickMarkSkip val="1"/>
      </c:catAx>
      <c:valAx>
        <c:axId val="97838976"/>
        <c:scaling>
          <c:orientation val="minMax"/>
        </c:scaling>
        <c:axPos val="l"/>
        <c:numFmt formatCode="#,##0" sourceLinked="0"/>
        <c:tickLblPos val="nextTo"/>
        <c:txPr>
          <a:bodyPr rot="0" vert="horz"/>
          <a:lstStyle/>
          <a:p>
            <a:pPr>
              <a:defRPr sz="900"/>
            </a:pPr>
            <a:endParaRPr lang="en-US"/>
          </a:p>
        </c:txPr>
        <c:crossAx val="97837440"/>
        <c:crosses val="autoZero"/>
        <c:crossBetween val="between"/>
      </c:valAx>
      <c:spPr>
        <a:noFill/>
        <a:ln w="25381">
          <a:noFill/>
        </a:ln>
      </c:spPr>
    </c:plotArea>
    <c:plotVisOnly val="1"/>
    <c:dispBlanksAs val="gap"/>
  </c:chart>
  <c:txPr>
    <a:bodyPr/>
    <a:lstStyle/>
    <a:p>
      <a:pPr>
        <a:defRPr sz="1798"/>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style val="35"/>
  <c:chart>
    <c:autoTitleDeleted val="1"/>
    <c:view3D>
      <c:hPercent val="64"/>
      <c:depthPercent val="100"/>
      <c:rAngAx val="1"/>
    </c:view3D>
    <c:plotArea>
      <c:layout>
        <c:manualLayout>
          <c:layoutTarget val="inner"/>
          <c:xMode val="edge"/>
          <c:yMode val="edge"/>
          <c:x val="0.11402492404984818"/>
          <c:y val="1.7374517374517541E-2"/>
          <c:w val="0.88597507595015335"/>
          <c:h val="0.89382239382239359"/>
        </c:manualLayout>
      </c:layout>
      <c:bar3DChart>
        <c:barDir val="col"/>
        <c:grouping val="stacked"/>
        <c:ser>
          <c:idx val="0"/>
          <c:order val="0"/>
          <c:tx>
            <c:strRef>
              <c:f>Sheet1!$B$1:$C$1</c:f>
              <c:strCache>
                <c:ptCount val="2"/>
                <c:pt idx="0">
                  <c:v>Adjusted Voted</c:v>
                </c:pt>
                <c:pt idx="1">
                  <c:v>31-Dec-17</c:v>
                </c:pt>
              </c:strCache>
            </c:strRef>
          </c:tx>
          <c:spPr>
            <a:solidFill>
              <a:schemeClr val="accent2">
                <a:lumMod val="60000"/>
                <a:lumOff val="40000"/>
              </a:schemeClr>
            </a:solidFill>
          </c:spPr>
          <c:dPt>
            <c:idx val="0"/>
            <c:spPr>
              <a:solidFill>
                <a:srgbClr val="00B0F0"/>
              </a:solidFill>
            </c:spPr>
            <c:extLst xmlns:c16r2="http://schemas.microsoft.com/office/drawing/2015/06/chart">
              <c:ext xmlns:c16="http://schemas.microsoft.com/office/drawing/2014/chart" uri="{C3380CC4-5D6E-409C-BE32-E72D297353CC}">
                <c16:uniqueId val="{00000001-6FAC-4EE6-8B6A-B1C8A1005CAA}"/>
              </c:ext>
            </c:extLst>
          </c:dPt>
          <c:dPt>
            <c:idx val="1"/>
            <c:extLst xmlns:c16r2="http://schemas.microsoft.com/office/drawing/2015/06/chart">
              <c:ext xmlns:c16="http://schemas.microsoft.com/office/drawing/2014/chart" uri="{C3380CC4-5D6E-409C-BE32-E72D297353CC}">
                <c16:uniqueId val="{00000002-6FAC-4EE6-8B6A-B1C8A1005CAA}"/>
              </c:ext>
            </c:extLst>
          </c:dPt>
          <c:dLbls>
            <c:dLbl>
              <c:idx val="0"/>
              <c:layout>
                <c:manualLayout>
                  <c:x val="2.1997408865361417E-3"/>
                  <c:y val="-0.30125257962583718"/>
                </c:manualLayout>
              </c:layout>
              <c:showVal val="1"/>
              <c:extLst xmlns:c16r2="http://schemas.microsoft.com/office/drawing/2015/06/chart">
                <c:ext xmlns:c16="http://schemas.microsoft.com/office/drawing/2014/chart" uri="{C3380CC4-5D6E-409C-BE32-E72D297353CC}">
                  <c16:uniqueId val="{00000001-6FAC-4EE6-8B6A-B1C8A1005CAA}"/>
                </c:ext>
                <c:ext xmlns:c15="http://schemas.microsoft.com/office/drawing/2012/chart" uri="{CE6537A1-D6FC-4f65-9D91-7224C49458BB}"/>
              </c:extLst>
            </c:dLbl>
            <c:dLbl>
              <c:idx val="1"/>
              <c:layout>
                <c:manualLayout>
                  <c:x val="7.9270735064231324E-3"/>
                  <c:y val="-5.7752317394886767E-2"/>
                </c:manualLayout>
              </c:layout>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6="http://schemas.microsoft.com/office/drawing/2014/chart" uri="{C3380CC4-5D6E-409C-BE32-E72D297353CC}">
                  <c16:uniqueId val="{00000002-6FAC-4EE6-8B6A-B1C8A1005CAA}"/>
                </c:ext>
                <c:ext xmlns:c15="http://schemas.microsoft.com/office/drawing/2012/chart" uri="{CE6537A1-D6FC-4f65-9D91-7224C49458BB}"/>
              </c:extLst>
            </c:dLbl>
            <c:dLbl>
              <c:idx val="2"/>
              <c:layout>
                <c:manualLayout>
                  <c:x val="1.3843492474553952E-2"/>
                  <c:y val="-0.15232912343499616"/>
                </c:manualLayout>
              </c:layout>
              <c:showVal val="1"/>
              <c:extLst xmlns:c16r2="http://schemas.microsoft.com/office/drawing/2015/06/chart">
                <c:ext xmlns:c16="http://schemas.microsoft.com/office/drawing/2014/chart" uri="{C3380CC4-5D6E-409C-BE32-E72D297353CC}">
                  <c16:uniqueId val="{00000003-6FAC-4EE6-8B6A-B1C8A1005CAA}"/>
                </c:ext>
                <c:ext xmlns:c15="http://schemas.microsoft.com/office/drawing/2012/chart" uri="{CE6537A1-D6FC-4f65-9D91-7224C49458BB}"/>
              </c:extLst>
            </c:dLbl>
            <c:dLbl>
              <c:idx val="3"/>
              <c:layout>
                <c:manualLayout>
                  <c:x val="1.5381658305059838E-2"/>
                  <c:y val="-0.15232912343499616"/>
                </c:manualLayout>
              </c:layout>
              <c:showVal val="1"/>
              <c:extLst xmlns:c16r2="http://schemas.microsoft.com/office/drawing/2015/06/chart">
                <c:ext xmlns:c16="http://schemas.microsoft.com/office/drawing/2014/chart" uri="{C3380CC4-5D6E-409C-BE32-E72D297353CC}">
                  <c16:uniqueId val="{00000004-6FAC-4EE6-8B6A-B1C8A1005CAA}"/>
                </c:ext>
                <c:ext xmlns:c15="http://schemas.microsoft.com/office/drawing/2012/chart" uri="{CE6537A1-D6FC-4f65-9D91-7224C49458BB}"/>
              </c:extLst>
            </c:dLbl>
            <c:dLbl>
              <c:idx val="4"/>
              <c:layout>
                <c:manualLayout>
                  <c:x val="1.6919824135565833E-2"/>
                  <c:y val="-0.14733526949374104"/>
                </c:manualLayout>
              </c:layout>
              <c:showVal val="1"/>
              <c:extLst xmlns:c16r2="http://schemas.microsoft.com/office/drawing/2015/06/chart">
                <c:ext xmlns:c16="http://schemas.microsoft.com/office/drawing/2014/chart" uri="{C3380CC4-5D6E-409C-BE32-E72D297353CC}">
                  <c16:uniqueId val="{00000005-6FAC-4EE6-8B6A-B1C8A1005CAA}"/>
                </c:ext>
                <c:ext xmlns:c15="http://schemas.microsoft.com/office/drawing/2012/chart" uri="{CE6537A1-D6FC-4f65-9D91-7224C49458BB}"/>
              </c:extLst>
            </c:dLbl>
            <c:spPr>
              <a:noFill/>
              <a:ln>
                <a:noFill/>
              </a:ln>
              <a:effectLst/>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Sheet1!$B$1:$C$1</c:f>
              <c:strCache>
                <c:ptCount val="2"/>
                <c:pt idx="0">
                  <c:v>Adjusted Voted</c:v>
                </c:pt>
                <c:pt idx="1">
                  <c:v>31-Dec-17</c:v>
                </c:pt>
              </c:strCache>
            </c:strRef>
          </c:cat>
          <c:val>
            <c:numRef>
              <c:f>Sheet1!$B$2:$C$2</c:f>
              <c:numCache>
                <c:formatCode>#,##0</c:formatCode>
                <c:ptCount val="2"/>
                <c:pt idx="0" formatCode="#,##0_);\(#,##0\)">
                  <c:v>139498691</c:v>
                </c:pt>
                <c:pt idx="1">
                  <c:v>103914315</c:v>
                </c:pt>
              </c:numCache>
            </c:numRef>
          </c:val>
          <c:extLst xmlns:c16r2="http://schemas.microsoft.com/office/drawing/2015/06/chart">
            <c:ext xmlns:c16="http://schemas.microsoft.com/office/drawing/2014/chart" uri="{C3380CC4-5D6E-409C-BE32-E72D297353CC}">
              <c16:uniqueId val="{00000006-6FAC-4EE6-8B6A-B1C8A1005CAA}"/>
            </c:ext>
          </c:extLst>
        </c:ser>
        <c:dLbls>
          <c:showVal val="1"/>
        </c:dLbls>
        <c:gapDepth val="0"/>
        <c:shape val="box"/>
        <c:axId val="136270592"/>
        <c:axId val="136272128"/>
        <c:axId val="0"/>
      </c:bar3DChart>
      <c:catAx>
        <c:axId val="136270592"/>
        <c:scaling>
          <c:orientation val="minMax"/>
        </c:scaling>
        <c:axPos val="b"/>
        <c:numFmt formatCode="General" sourceLinked="1"/>
        <c:tickLblPos val="low"/>
        <c:txPr>
          <a:bodyPr rot="0" vert="horz"/>
          <a:lstStyle/>
          <a:p>
            <a:pPr>
              <a:defRPr sz="1100" b="0">
                <a:latin typeface="Calibri" panose="020F0502020204030204" pitchFamily="34" charset="0"/>
              </a:defRPr>
            </a:pPr>
            <a:endParaRPr lang="en-US"/>
          </a:p>
        </c:txPr>
        <c:crossAx val="136272128"/>
        <c:crosses val="autoZero"/>
        <c:auto val="1"/>
        <c:lblAlgn val="ctr"/>
        <c:lblOffset val="100"/>
        <c:tickLblSkip val="1"/>
        <c:tickMarkSkip val="1"/>
      </c:catAx>
      <c:valAx>
        <c:axId val="136272128"/>
        <c:scaling>
          <c:orientation val="minMax"/>
        </c:scaling>
        <c:axPos val="l"/>
        <c:majorGridlines/>
        <c:numFmt formatCode="#,##0" sourceLinked="0"/>
        <c:tickLblPos val="nextTo"/>
        <c:txPr>
          <a:bodyPr rot="0" vert="horz"/>
          <a:lstStyle/>
          <a:p>
            <a:pPr>
              <a:defRPr sz="900"/>
            </a:pPr>
            <a:endParaRPr lang="en-US"/>
          </a:p>
        </c:txPr>
        <c:crossAx val="136270592"/>
        <c:crosses val="autoZero"/>
        <c:crossBetween val="between"/>
      </c:valAx>
      <c:spPr>
        <a:noFill/>
        <a:ln w="25381">
          <a:noFill/>
        </a:ln>
      </c:spPr>
    </c:plotArea>
    <c:plotVisOnly val="1"/>
    <c:dispBlanksAs val="gap"/>
  </c:chart>
  <c:txPr>
    <a:bodyPr/>
    <a:lstStyle/>
    <a:p>
      <a:pPr>
        <a:defRPr sz="1798"/>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style val="35"/>
  <c:chart>
    <c:autoTitleDeleted val="1"/>
    <c:view3D>
      <c:hPercent val="64"/>
      <c:depthPercent val="100"/>
      <c:rAngAx val="1"/>
    </c:view3D>
    <c:plotArea>
      <c:layout>
        <c:manualLayout>
          <c:layoutTarget val="inner"/>
          <c:xMode val="edge"/>
          <c:yMode val="edge"/>
          <c:x val="0.11402492404984818"/>
          <c:y val="1.7374517374517541E-2"/>
          <c:w val="0.88597507595015335"/>
          <c:h val="0.89382239382239359"/>
        </c:manualLayout>
      </c:layout>
      <c:bar3DChart>
        <c:barDir val="col"/>
        <c:grouping val="stacked"/>
        <c:ser>
          <c:idx val="0"/>
          <c:order val="0"/>
          <c:tx>
            <c:strRef>
              <c:f>Sheet1!$B$1:$C$1</c:f>
              <c:strCache>
                <c:ptCount val="2"/>
                <c:pt idx="0">
                  <c:v>AENE</c:v>
                </c:pt>
                <c:pt idx="1">
                  <c:v>31-Dec-16</c:v>
                </c:pt>
              </c:strCache>
            </c:strRef>
          </c:tx>
          <c:spPr>
            <a:solidFill>
              <a:schemeClr val="accent2">
                <a:lumMod val="60000"/>
                <a:lumOff val="40000"/>
              </a:schemeClr>
            </a:solidFill>
          </c:spPr>
          <c:dPt>
            <c:idx val="0"/>
            <c:spPr>
              <a:solidFill>
                <a:srgbClr val="00B0F0"/>
              </a:solidFill>
            </c:spPr>
            <c:extLst xmlns:c16r2="http://schemas.microsoft.com/office/drawing/2015/06/chart">
              <c:ext xmlns:c16="http://schemas.microsoft.com/office/drawing/2014/chart" uri="{C3380CC4-5D6E-409C-BE32-E72D297353CC}">
                <c16:uniqueId val="{00000001-74D3-4E17-AA33-478BB45CE058}"/>
              </c:ext>
            </c:extLst>
          </c:dPt>
          <c:dPt>
            <c:idx val="1"/>
            <c:extLst xmlns:c16r2="http://schemas.microsoft.com/office/drawing/2015/06/chart">
              <c:ext xmlns:c16="http://schemas.microsoft.com/office/drawing/2014/chart" uri="{C3380CC4-5D6E-409C-BE32-E72D297353CC}">
                <c16:uniqueId val="{00000002-74D3-4E17-AA33-478BB45CE058}"/>
              </c:ext>
            </c:extLst>
          </c:dPt>
          <c:dLbls>
            <c:dLbl>
              <c:idx val="0"/>
              <c:layout>
                <c:manualLayout>
                  <c:x val="6.1526633220239813E-3"/>
                  <c:y val="-0.29348355504403106"/>
                </c:manualLayout>
              </c:layout>
              <c:showVal val="1"/>
              <c:extLst xmlns:c16r2="http://schemas.microsoft.com/office/drawing/2015/06/chart">
                <c:ext xmlns:c16="http://schemas.microsoft.com/office/drawing/2014/chart" uri="{C3380CC4-5D6E-409C-BE32-E72D297353CC}">
                  <c16:uniqueId val="{00000001-74D3-4E17-AA33-478BB45CE058}"/>
                </c:ext>
                <c:ext xmlns:c15="http://schemas.microsoft.com/office/drawing/2012/chart" uri="{CE6537A1-D6FC-4f65-9D91-7224C49458BB}"/>
              </c:extLst>
            </c:dLbl>
            <c:dLbl>
              <c:idx val="1"/>
              <c:layout>
                <c:manualLayout>
                  <c:x val="6.1526633220239813E-3"/>
                  <c:y val="-4.3324883737596492E-2"/>
                </c:manualLayout>
              </c:layout>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6="http://schemas.microsoft.com/office/drawing/2014/chart" uri="{C3380CC4-5D6E-409C-BE32-E72D297353CC}">
                  <c16:uniqueId val="{00000002-74D3-4E17-AA33-478BB45CE058}"/>
                </c:ext>
                <c:ext xmlns:c15="http://schemas.microsoft.com/office/drawing/2012/chart" uri="{CE6537A1-D6FC-4f65-9D91-7224C49458BB}"/>
              </c:extLst>
            </c:dLbl>
            <c:dLbl>
              <c:idx val="2"/>
              <c:layout>
                <c:manualLayout>
                  <c:x val="1.3843492474553952E-2"/>
                  <c:y val="-0.15232912343499616"/>
                </c:manualLayout>
              </c:layout>
              <c:showVal val="1"/>
              <c:extLst xmlns:c16r2="http://schemas.microsoft.com/office/drawing/2015/06/chart">
                <c:ext xmlns:c16="http://schemas.microsoft.com/office/drawing/2014/chart" uri="{C3380CC4-5D6E-409C-BE32-E72D297353CC}">
                  <c16:uniqueId val="{00000003-74D3-4E17-AA33-478BB45CE058}"/>
                </c:ext>
                <c:ext xmlns:c15="http://schemas.microsoft.com/office/drawing/2012/chart" uri="{CE6537A1-D6FC-4f65-9D91-7224C49458BB}"/>
              </c:extLst>
            </c:dLbl>
            <c:dLbl>
              <c:idx val="3"/>
              <c:layout>
                <c:manualLayout>
                  <c:x val="1.5381658305059838E-2"/>
                  <c:y val="-0.15232912343499616"/>
                </c:manualLayout>
              </c:layout>
              <c:showVal val="1"/>
              <c:extLst xmlns:c16r2="http://schemas.microsoft.com/office/drawing/2015/06/chart">
                <c:ext xmlns:c16="http://schemas.microsoft.com/office/drawing/2014/chart" uri="{C3380CC4-5D6E-409C-BE32-E72D297353CC}">
                  <c16:uniqueId val="{00000004-74D3-4E17-AA33-478BB45CE058}"/>
                </c:ext>
                <c:ext xmlns:c15="http://schemas.microsoft.com/office/drawing/2012/chart" uri="{CE6537A1-D6FC-4f65-9D91-7224C49458BB}"/>
              </c:extLst>
            </c:dLbl>
            <c:dLbl>
              <c:idx val="4"/>
              <c:layout>
                <c:manualLayout>
                  <c:x val="6.1526633220239813E-3"/>
                  <c:y val="-0.15125465409739225"/>
                </c:manualLayout>
              </c:layout>
              <c:showVal val="1"/>
              <c:extLst xmlns:c16r2="http://schemas.microsoft.com/office/drawing/2015/06/chart">
                <c:ext xmlns:c16="http://schemas.microsoft.com/office/drawing/2014/chart" uri="{C3380CC4-5D6E-409C-BE32-E72D297353CC}">
                  <c16:uniqueId val="{00000005-74D3-4E17-AA33-478BB45CE058}"/>
                </c:ext>
                <c:ext xmlns:c15="http://schemas.microsoft.com/office/drawing/2012/chart" uri="{CE6537A1-D6FC-4f65-9D91-7224C49458BB}"/>
              </c:extLst>
            </c:dLbl>
            <c:spPr>
              <a:noFill/>
              <a:ln>
                <a:noFill/>
              </a:ln>
              <a:effectLst/>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Sheet1!$B$1:$C$1</c:f>
              <c:strCache>
                <c:ptCount val="2"/>
                <c:pt idx="0">
                  <c:v>AENE</c:v>
                </c:pt>
                <c:pt idx="1">
                  <c:v>31-Dec-16</c:v>
                </c:pt>
              </c:strCache>
            </c:strRef>
          </c:cat>
          <c:val>
            <c:numRef>
              <c:f>Sheet1!$B$2:$C$2</c:f>
              <c:numCache>
                <c:formatCode>#,##0</c:formatCode>
                <c:ptCount val="2"/>
                <c:pt idx="0" formatCode="#,##0_);\(#,##0\)">
                  <c:v>6997000</c:v>
                </c:pt>
                <c:pt idx="1">
                  <c:v>5055984</c:v>
                </c:pt>
              </c:numCache>
            </c:numRef>
          </c:val>
          <c:extLst xmlns:c16r2="http://schemas.microsoft.com/office/drawing/2015/06/chart">
            <c:ext xmlns:c16="http://schemas.microsoft.com/office/drawing/2014/chart" uri="{C3380CC4-5D6E-409C-BE32-E72D297353CC}">
              <c16:uniqueId val="{00000006-74D3-4E17-AA33-478BB45CE058}"/>
            </c:ext>
          </c:extLst>
        </c:ser>
        <c:dLbls>
          <c:showVal val="1"/>
        </c:dLbls>
        <c:gapDepth val="0"/>
        <c:shape val="box"/>
        <c:axId val="137456256"/>
        <c:axId val="137466240"/>
        <c:axId val="0"/>
      </c:bar3DChart>
      <c:catAx>
        <c:axId val="137456256"/>
        <c:scaling>
          <c:orientation val="minMax"/>
        </c:scaling>
        <c:axPos val="b"/>
        <c:numFmt formatCode="General" sourceLinked="1"/>
        <c:tickLblPos val="low"/>
        <c:txPr>
          <a:bodyPr rot="0" vert="horz"/>
          <a:lstStyle/>
          <a:p>
            <a:pPr>
              <a:defRPr sz="1100" b="1">
                <a:latin typeface="Calibri" panose="020F0502020204030204" pitchFamily="34" charset="0"/>
              </a:defRPr>
            </a:pPr>
            <a:endParaRPr lang="en-US"/>
          </a:p>
        </c:txPr>
        <c:crossAx val="137466240"/>
        <c:crosses val="autoZero"/>
        <c:auto val="1"/>
        <c:lblAlgn val="ctr"/>
        <c:lblOffset val="100"/>
        <c:tickLblSkip val="1"/>
        <c:tickMarkSkip val="1"/>
      </c:catAx>
      <c:valAx>
        <c:axId val="137466240"/>
        <c:scaling>
          <c:orientation val="minMax"/>
        </c:scaling>
        <c:axPos val="l"/>
        <c:majorGridlines/>
        <c:numFmt formatCode="#,##0" sourceLinked="0"/>
        <c:tickLblPos val="nextTo"/>
        <c:txPr>
          <a:bodyPr rot="0" vert="horz"/>
          <a:lstStyle/>
          <a:p>
            <a:pPr>
              <a:defRPr sz="900"/>
            </a:pPr>
            <a:endParaRPr lang="en-US"/>
          </a:p>
        </c:txPr>
        <c:crossAx val="137456256"/>
        <c:crosses val="autoZero"/>
        <c:crossBetween val="between"/>
      </c:valAx>
      <c:spPr>
        <a:noFill/>
        <a:ln w="25381">
          <a:noFill/>
        </a:ln>
      </c:spPr>
    </c:plotArea>
    <c:plotVisOnly val="1"/>
    <c:dispBlanksAs val="gap"/>
  </c:chart>
  <c:txPr>
    <a:bodyPr/>
    <a:lstStyle/>
    <a:p>
      <a:pPr>
        <a:defRPr sz="1798"/>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style val="35"/>
  <c:chart>
    <c:autoTitleDeleted val="1"/>
    <c:view3D>
      <c:hPercent val="64"/>
      <c:depthPercent val="100"/>
      <c:rAngAx val="1"/>
    </c:view3D>
    <c:plotArea>
      <c:layout>
        <c:manualLayout>
          <c:layoutTarget val="inner"/>
          <c:xMode val="edge"/>
          <c:yMode val="edge"/>
          <c:x val="0.11402492404984818"/>
          <c:y val="1.7374517374517541E-2"/>
          <c:w val="0.88597507595015335"/>
          <c:h val="0.89382239382239359"/>
        </c:manualLayout>
      </c:layout>
      <c:bar3DChart>
        <c:barDir val="col"/>
        <c:grouping val="stacked"/>
        <c:ser>
          <c:idx val="0"/>
          <c:order val="0"/>
          <c:tx>
            <c:strRef>
              <c:f>Sheet1!$B$1:$C$1</c:f>
              <c:strCache>
                <c:ptCount val="2"/>
                <c:pt idx="0">
                  <c:v>AENE</c:v>
                </c:pt>
                <c:pt idx="1">
                  <c:v>31-Dec-16</c:v>
                </c:pt>
              </c:strCache>
            </c:strRef>
          </c:tx>
          <c:spPr>
            <a:solidFill>
              <a:schemeClr val="accent2">
                <a:lumMod val="60000"/>
                <a:lumOff val="40000"/>
              </a:schemeClr>
            </a:solidFill>
          </c:spPr>
          <c:dPt>
            <c:idx val="0"/>
            <c:spPr>
              <a:solidFill>
                <a:srgbClr val="00B0F0"/>
              </a:solidFill>
            </c:spPr>
            <c:extLst xmlns:c16r2="http://schemas.microsoft.com/office/drawing/2015/06/chart">
              <c:ext xmlns:c16="http://schemas.microsoft.com/office/drawing/2014/chart" uri="{C3380CC4-5D6E-409C-BE32-E72D297353CC}">
                <c16:uniqueId val="{00000001-EC43-418E-A61C-04C8AE045368}"/>
              </c:ext>
            </c:extLst>
          </c:dPt>
          <c:dPt>
            <c:idx val="1"/>
            <c:extLst xmlns:c16r2="http://schemas.microsoft.com/office/drawing/2015/06/chart">
              <c:ext xmlns:c16="http://schemas.microsoft.com/office/drawing/2014/chart" uri="{C3380CC4-5D6E-409C-BE32-E72D297353CC}">
                <c16:uniqueId val="{00000002-EC43-418E-A61C-04C8AE045368}"/>
              </c:ext>
            </c:extLst>
          </c:dPt>
          <c:dLbls>
            <c:dLbl>
              <c:idx val="0"/>
              <c:layout>
                <c:manualLayout>
                  <c:x val="1.0767160813541964E-2"/>
                  <c:y val="-0.31986842575387459"/>
                </c:manualLayout>
              </c:layout>
              <c:showVal val="1"/>
              <c:extLst xmlns:c16r2="http://schemas.microsoft.com/office/drawing/2015/06/chart">
                <c:ext xmlns:c16="http://schemas.microsoft.com/office/drawing/2014/chart" uri="{C3380CC4-5D6E-409C-BE32-E72D297353CC}">
                  <c16:uniqueId val="{00000001-EC43-418E-A61C-04C8AE045368}"/>
                </c:ext>
                <c:ext xmlns:c15="http://schemas.microsoft.com/office/drawing/2012/chart" uri="{CE6537A1-D6FC-4f65-9D91-7224C49458BB}"/>
              </c:extLst>
            </c:dLbl>
            <c:dLbl>
              <c:idx val="1"/>
              <c:layout>
                <c:manualLayout>
                  <c:x val="4.6144974915179856E-3"/>
                  <c:y val="-0.21498048026217778"/>
                </c:manualLayout>
              </c:layout>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6="http://schemas.microsoft.com/office/drawing/2014/chart" uri="{C3380CC4-5D6E-409C-BE32-E72D297353CC}">
                  <c16:uniqueId val="{00000002-EC43-418E-A61C-04C8AE045368}"/>
                </c:ext>
                <c:ext xmlns:c15="http://schemas.microsoft.com/office/drawing/2012/chart" uri="{CE6537A1-D6FC-4f65-9D91-7224C49458BB}"/>
              </c:extLst>
            </c:dLbl>
            <c:dLbl>
              <c:idx val="2"/>
              <c:layout>
                <c:manualLayout>
                  <c:x val="1.8457989966071939E-2"/>
                  <c:y val="-0.18657557081160447"/>
                </c:manualLayout>
              </c:layout>
              <c:showVal val="1"/>
              <c:extLst xmlns:c16r2="http://schemas.microsoft.com/office/drawing/2015/06/chart">
                <c:ext xmlns:c16="http://schemas.microsoft.com/office/drawing/2014/chart" uri="{C3380CC4-5D6E-409C-BE32-E72D297353CC}">
                  <c16:uniqueId val="{00000003-EC43-418E-A61C-04C8AE045368}"/>
                </c:ext>
                <c:ext xmlns:c15="http://schemas.microsoft.com/office/drawing/2012/chart" uri="{CE6537A1-D6FC-4f65-9D91-7224C49458BB}"/>
              </c:extLst>
            </c:dLbl>
            <c:dLbl>
              <c:idx val="3"/>
              <c:layout>
                <c:manualLayout>
                  <c:x val="1.5381658305059838E-2"/>
                  <c:y val="-0.15232912343499616"/>
                </c:manualLayout>
              </c:layout>
              <c:showVal val="1"/>
              <c:extLst xmlns:c16r2="http://schemas.microsoft.com/office/drawing/2015/06/chart">
                <c:ext xmlns:c16="http://schemas.microsoft.com/office/drawing/2014/chart" uri="{C3380CC4-5D6E-409C-BE32-E72D297353CC}">
                  <c16:uniqueId val="{00000004-EC43-418E-A61C-04C8AE045368}"/>
                </c:ext>
                <c:ext xmlns:c15="http://schemas.microsoft.com/office/drawing/2012/chart" uri="{CE6537A1-D6FC-4f65-9D91-7224C49458BB}"/>
              </c:extLst>
            </c:dLbl>
            <c:dLbl>
              <c:idx val="4"/>
              <c:layout>
                <c:manualLayout>
                  <c:x val="1.2305326644047961E-2"/>
                  <c:y val="-0.18550099087416039"/>
                </c:manualLayout>
              </c:layout>
              <c:showVal val="1"/>
              <c:extLst xmlns:c16r2="http://schemas.microsoft.com/office/drawing/2015/06/chart">
                <c:ext xmlns:c16="http://schemas.microsoft.com/office/drawing/2014/chart" uri="{C3380CC4-5D6E-409C-BE32-E72D297353CC}">
                  <c16:uniqueId val="{00000005-EC43-418E-A61C-04C8AE045368}"/>
                </c:ext>
                <c:ext xmlns:c15="http://schemas.microsoft.com/office/drawing/2012/chart" uri="{CE6537A1-D6FC-4f65-9D91-7224C49458BB}"/>
              </c:extLst>
            </c:dLbl>
            <c:spPr>
              <a:noFill/>
              <a:ln>
                <a:noFill/>
              </a:ln>
              <a:effectLst/>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Sheet1!$B$1:$C$1</c:f>
              <c:strCache>
                <c:ptCount val="2"/>
                <c:pt idx="0">
                  <c:v>AENE</c:v>
                </c:pt>
                <c:pt idx="1">
                  <c:v>31-Dec-16</c:v>
                </c:pt>
              </c:strCache>
            </c:strRef>
          </c:cat>
          <c:val>
            <c:numRef>
              <c:f>Sheet1!$B$2:$C$2</c:f>
              <c:numCache>
                <c:formatCode>#,##0</c:formatCode>
                <c:ptCount val="2"/>
                <c:pt idx="0" formatCode="#,##0_);\(#,##0\)">
                  <c:v>721322</c:v>
                </c:pt>
                <c:pt idx="1">
                  <c:v>504699</c:v>
                </c:pt>
              </c:numCache>
            </c:numRef>
          </c:val>
          <c:extLst xmlns:c16r2="http://schemas.microsoft.com/office/drawing/2015/06/chart">
            <c:ext xmlns:c16="http://schemas.microsoft.com/office/drawing/2014/chart" uri="{C3380CC4-5D6E-409C-BE32-E72D297353CC}">
              <c16:uniqueId val="{00000006-EC43-418E-A61C-04C8AE045368}"/>
            </c:ext>
          </c:extLst>
        </c:ser>
        <c:dLbls>
          <c:showVal val="1"/>
        </c:dLbls>
        <c:gapDepth val="0"/>
        <c:shape val="box"/>
        <c:axId val="138775168"/>
        <c:axId val="138785152"/>
        <c:axId val="0"/>
      </c:bar3DChart>
      <c:catAx>
        <c:axId val="138775168"/>
        <c:scaling>
          <c:orientation val="minMax"/>
        </c:scaling>
        <c:axPos val="b"/>
        <c:numFmt formatCode="General" sourceLinked="1"/>
        <c:tickLblPos val="low"/>
        <c:txPr>
          <a:bodyPr rot="0" vert="horz"/>
          <a:lstStyle/>
          <a:p>
            <a:pPr>
              <a:defRPr sz="1100" b="1">
                <a:latin typeface="Calibri" panose="020F0502020204030204" pitchFamily="34" charset="0"/>
              </a:defRPr>
            </a:pPr>
            <a:endParaRPr lang="en-US"/>
          </a:p>
        </c:txPr>
        <c:crossAx val="138785152"/>
        <c:crosses val="autoZero"/>
        <c:auto val="1"/>
        <c:lblAlgn val="ctr"/>
        <c:lblOffset val="100"/>
        <c:tickLblSkip val="1"/>
        <c:tickMarkSkip val="1"/>
      </c:catAx>
      <c:valAx>
        <c:axId val="138785152"/>
        <c:scaling>
          <c:orientation val="minMax"/>
        </c:scaling>
        <c:axPos val="l"/>
        <c:majorGridlines/>
        <c:numFmt formatCode="#,##0" sourceLinked="0"/>
        <c:tickLblPos val="nextTo"/>
        <c:txPr>
          <a:bodyPr rot="0" vert="horz"/>
          <a:lstStyle/>
          <a:p>
            <a:pPr>
              <a:defRPr sz="900"/>
            </a:pPr>
            <a:endParaRPr lang="en-US"/>
          </a:p>
        </c:txPr>
        <c:crossAx val="138775168"/>
        <c:crosses val="autoZero"/>
        <c:crossBetween val="between"/>
      </c:valAx>
      <c:spPr>
        <a:noFill/>
        <a:ln w="25381">
          <a:noFill/>
        </a:ln>
      </c:spPr>
    </c:plotArea>
    <c:plotVisOnly val="1"/>
    <c:dispBlanksAs val="gap"/>
  </c:chart>
  <c:txPr>
    <a:bodyPr/>
    <a:lstStyle/>
    <a:p>
      <a:pPr>
        <a:defRPr sz="1798"/>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ZA"/>
  <c:style val="35"/>
  <c:chart>
    <c:autoTitleDeleted val="1"/>
    <c:view3D>
      <c:hPercent val="64"/>
      <c:depthPercent val="100"/>
      <c:rAngAx val="1"/>
    </c:view3D>
    <c:plotArea>
      <c:layout>
        <c:manualLayout>
          <c:layoutTarget val="inner"/>
          <c:xMode val="edge"/>
          <c:yMode val="edge"/>
          <c:x val="8.4799808928313861E-2"/>
          <c:y val="1.7374517374517541E-2"/>
          <c:w val="0.91520019107168593"/>
          <c:h val="0.89382239382239359"/>
        </c:manualLayout>
      </c:layout>
      <c:bar3DChart>
        <c:barDir val="col"/>
        <c:grouping val="stacked"/>
        <c:ser>
          <c:idx val="0"/>
          <c:order val="0"/>
          <c:tx>
            <c:strRef>
              <c:f>Sheet1!$B$1:$C$1</c:f>
              <c:strCache>
                <c:ptCount val="2"/>
                <c:pt idx="0">
                  <c:v>AENE</c:v>
                </c:pt>
                <c:pt idx="1">
                  <c:v>31-Dec-16</c:v>
                </c:pt>
              </c:strCache>
            </c:strRef>
          </c:tx>
          <c:spPr>
            <a:solidFill>
              <a:schemeClr val="accent2">
                <a:lumMod val="60000"/>
                <a:lumOff val="40000"/>
              </a:schemeClr>
            </a:solidFill>
          </c:spPr>
          <c:dPt>
            <c:idx val="0"/>
            <c:spPr>
              <a:solidFill>
                <a:srgbClr val="00B0F0"/>
              </a:solidFill>
            </c:spPr>
            <c:extLst xmlns:c16r2="http://schemas.microsoft.com/office/drawing/2015/06/chart">
              <c:ext xmlns:c16="http://schemas.microsoft.com/office/drawing/2014/chart" uri="{C3380CC4-5D6E-409C-BE32-E72D297353CC}">
                <c16:uniqueId val="{00000001-32C4-48B1-A098-2D1216B7AF7D}"/>
              </c:ext>
            </c:extLst>
          </c:dPt>
          <c:dPt>
            <c:idx val="1"/>
            <c:extLst xmlns:c16r2="http://schemas.microsoft.com/office/drawing/2015/06/chart">
              <c:ext xmlns:c16="http://schemas.microsoft.com/office/drawing/2014/chart" uri="{C3380CC4-5D6E-409C-BE32-E72D297353CC}">
                <c16:uniqueId val="{00000002-32C4-48B1-A098-2D1216B7AF7D}"/>
              </c:ext>
            </c:extLst>
          </c:dPt>
          <c:dLbls>
            <c:dLbl>
              <c:idx val="0"/>
              <c:layout>
                <c:manualLayout>
                  <c:x val="-9.2289949830359694E-3"/>
                  <c:y val="-0.30559911876355444"/>
                </c:manualLayout>
              </c:layout>
              <c:showVal val="1"/>
              <c:extLst xmlns:c16r2="http://schemas.microsoft.com/office/drawing/2015/06/chart">
                <c:ext xmlns:c16="http://schemas.microsoft.com/office/drawing/2014/chart" uri="{C3380CC4-5D6E-409C-BE32-E72D297353CC}">
                  <c16:uniqueId val="{00000001-32C4-48B1-A098-2D1216B7AF7D}"/>
                </c:ext>
                <c:ext xmlns:c15="http://schemas.microsoft.com/office/drawing/2012/chart" uri="{CE6537A1-D6FC-4f65-9D91-7224C49458BB}"/>
              </c:extLst>
            </c:dLbl>
            <c:dLbl>
              <c:idx val="1"/>
              <c:layout>
                <c:manualLayout>
                  <c:x val="1.0767160813541964E-2"/>
                  <c:y val="-0.13792622251444978"/>
                </c:manualLayout>
              </c:layout>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6="http://schemas.microsoft.com/office/drawing/2014/chart" uri="{C3380CC4-5D6E-409C-BE32-E72D297353CC}">
                  <c16:uniqueId val="{00000002-32C4-48B1-A098-2D1216B7AF7D}"/>
                </c:ext>
                <c:ext xmlns:c15="http://schemas.microsoft.com/office/drawing/2012/chart" uri="{CE6537A1-D6FC-4f65-9D91-7224C49458BB}"/>
              </c:extLst>
            </c:dLbl>
            <c:dLbl>
              <c:idx val="2"/>
              <c:layout>
                <c:manualLayout>
                  <c:x val="1.8457989966071939E-2"/>
                  <c:y val="-0.20369873919998849"/>
                </c:manualLayout>
              </c:layout>
              <c:showVal val="1"/>
              <c:extLst xmlns:c16r2="http://schemas.microsoft.com/office/drawing/2015/06/chart">
                <c:ext xmlns:c16="http://schemas.microsoft.com/office/drawing/2014/chart" uri="{C3380CC4-5D6E-409C-BE32-E72D297353CC}">
                  <c16:uniqueId val="{00000003-32C4-48B1-A098-2D1216B7AF7D}"/>
                </c:ext>
                <c:ext xmlns:c15="http://schemas.microsoft.com/office/drawing/2012/chart" uri="{CE6537A1-D6FC-4f65-9D91-7224C49458BB}"/>
              </c:extLst>
            </c:dLbl>
            <c:dLbl>
              <c:idx val="3"/>
              <c:layout>
                <c:manualLayout>
                  <c:x val="1.5381658305059838E-2"/>
                  <c:y val="-0.15232912343499616"/>
                </c:manualLayout>
              </c:layout>
              <c:showVal val="1"/>
              <c:extLst xmlns:c16r2="http://schemas.microsoft.com/office/drawing/2015/06/chart">
                <c:ext xmlns:c16="http://schemas.microsoft.com/office/drawing/2014/chart" uri="{C3380CC4-5D6E-409C-BE32-E72D297353CC}">
                  <c16:uniqueId val="{00000004-32C4-48B1-A098-2D1216B7AF7D}"/>
                </c:ext>
                <c:ext xmlns:c15="http://schemas.microsoft.com/office/drawing/2012/chart" uri="{CE6537A1-D6FC-4f65-9D91-7224C49458BB}"/>
              </c:extLst>
            </c:dLbl>
            <c:dLbl>
              <c:idx val="4"/>
              <c:layout>
                <c:manualLayout>
                  <c:x val="1.9996155796577941E-2"/>
                  <c:y val="-0.14269306990320016"/>
                </c:manualLayout>
              </c:layout>
              <c:showVal val="1"/>
              <c:extLst xmlns:c16r2="http://schemas.microsoft.com/office/drawing/2015/06/chart">
                <c:ext xmlns:c16="http://schemas.microsoft.com/office/drawing/2014/chart" uri="{C3380CC4-5D6E-409C-BE32-E72D297353CC}">
                  <c16:uniqueId val="{00000005-32C4-48B1-A098-2D1216B7AF7D}"/>
                </c:ext>
                <c:ext xmlns:c15="http://schemas.microsoft.com/office/drawing/2012/chart" uri="{CE6537A1-D6FC-4f65-9D91-7224C49458BB}"/>
              </c:extLst>
            </c:dLbl>
            <c:spPr>
              <a:noFill/>
              <a:ln>
                <a:noFill/>
              </a:ln>
              <a:effectLst/>
            </c:spPr>
            <c:txPr>
              <a:bodyPr/>
              <a:lstStyle/>
              <a:p>
                <a:pPr>
                  <a:defRPr sz="1600" b="1">
                    <a:solidFill>
                      <a:schemeClr val="tx1"/>
                    </a:solidFill>
                    <a:latin typeface="Calibri" pitchFamily="34" charset="0"/>
                    <a:cs typeface="Calibri"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Sheet1!$B$1:$C$1</c:f>
              <c:strCache>
                <c:ptCount val="2"/>
                <c:pt idx="0">
                  <c:v>AENE</c:v>
                </c:pt>
                <c:pt idx="1">
                  <c:v>31-Dec-16</c:v>
                </c:pt>
              </c:strCache>
            </c:strRef>
          </c:cat>
          <c:val>
            <c:numRef>
              <c:f>Sheet1!$B$2:$C$2</c:f>
              <c:numCache>
                <c:formatCode>#,##0</c:formatCode>
                <c:ptCount val="2"/>
                <c:pt idx="0" formatCode="#,##0_);\(#,##0\)">
                  <c:v>377704</c:v>
                </c:pt>
                <c:pt idx="1">
                  <c:v>358576</c:v>
                </c:pt>
              </c:numCache>
            </c:numRef>
          </c:val>
          <c:extLst xmlns:c16r2="http://schemas.microsoft.com/office/drawing/2015/06/chart">
            <c:ext xmlns:c16="http://schemas.microsoft.com/office/drawing/2014/chart" uri="{C3380CC4-5D6E-409C-BE32-E72D297353CC}">
              <c16:uniqueId val="{00000006-32C4-48B1-A098-2D1216B7AF7D}"/>
            </c:ext>
          </c:extLst>
        </c:ser>
        <c:dLbls>
          <c:showVal val="1"/>
        </c:dLbls>
        <c:gapDepth val="0"/>
        <c:shape val="box"/>
        <c:axId val="104134528"/>
        <c:axId val="104136064"/>
        <c:axId val="0"/>
      </c:bar3DChart>
      <c:catAx>
        <c:axId val="104134528"/>
        <c:scaling>
          <c:orientation val="minMax"/>
        </c:scaling>
        <c:axPos val="b"/>
        <c:numFmt formatCode="General" sourceLinked="1"/>
        <c:tickLblPos val="low"/>
        <c:txPr>
          <a:bodyPr rot="0" vert="horz"/>
          <a:lstStyle/>
          <a:p>
            <a:pPr>
              <a:defRPr sz="1100" b="1">
                <a:latin typeface="Calibri" panose="020F0502020204030204" pitchFamily="34" charset="0"/>
              </a:defRPr>
            </a:pPr>
            <a:endParaRPr lang="en-US"/>
          </a:p>
        </c:txPr>
        <c:crossAx val="104136064"/>
        <c:crosses val="autoZero"/>
        <c:auto val="1"/>
        <c:lblAlgn val="ctr"/>
        <c:lblOffset val="100"/>
        <c:tickLblSkip val="1"/>
        <c:tickMarkSkip val="1"/>
      </c:catAx>
      <c:valAx>
        <c:axId val="104136064"/>
        <c:scaling>
          <c:orientation val="minMax"/>
          <c:min val="245000"/>
        </c:scaling>
        <c:axPos val="l"/>
        <c:majorGridlines/>
        <c:numFmt formatCode="#,##0" sourceLinked="0"/>
        <c:tickLblPos val="nextTo"/>
        <c:txPr>
          <a:bodyPr rot="0" vert="horz"/>
          <a:lstStyle/>
          <a:p>
            <a:pPr>
              <a:defRPr sz="900"/>
            </a:pPr>
            <a:endParaRPr lang="en-US"/>
          </a:p>
        </c:txPr>
        <c:crossAx val="104134528"/>
        <c:crosses val="autoZero"/>
        <c:crossBetween val="between"/>
      </c:valAx>
      <c:spPr>
        <a:noFill/>
        <a:ln w="25381">
          <a:noFill/>
        </a:ln>
      </c:spPr>
    </c:plotArea>
    <c:plotVisOnly val="1"/>
    <c:dispBlanksAs val="gap"/>
  </c:chart>
  <c:txPr>
    <a:bodyPr/>
    <a:lstStyle/>
    <a:p>
      <a:pPr>
        <a:defRPr sz="1798"/>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90665" cy="488870"/>
          </a:xfrm>
          <a:prstGeom prst="rect">
            <a:avLst/>
          </a:prstGeom>
        </p:spPr>
        <p:txBody>
          <a:bodyPr vert="horz" lIns="90196" tIns="45098" rIns="90196" bIns="45098" rtlCol="0"/>
          <a:lstStyle>
            <a:lvl1pPr algn="l">
              <a:defRPr sz="1200">
                <a:latin typeface="Times New Roman" charset="0"/>
                <a:ea typeface="ヒラギノ角ゴ Pro W3" charset="0"/>
                <a:cs typeface="ヒラギノ角ゴ Pro W3" charset="0"/>
              </a:defRPr>
            </a:lvl1pPr>
          </a:lstStyle>
          <a:p>
            <a:pPr>
              <a:defRPr/>
            </a:pPr>
            <a:endParaRPr lang="en-US" dirty="0"/>
          </a:p>
        </p:txBody>
      </p:sp>
      <p:sp>
        <p:nvSpPr>
          <p:cNvPr id="3" name="Date Placeholder 2"/>
          <p:cNvSpPr>
            <a:spLocks noGrp="1"/>
          </p:cNvSpPr>
          <p:nvPr>
            <p:ph type="dt" sz="quarter" idx="1"/>
          </p:nvPr>
        </p:nvSpPr>
        <p:spPr>
          <a:xfrm>
            <a:off x="3776866" y="1"/>
            <a:ext cx="2890665" cy="488870"/>
          </a:xfrm>
          <a:prstGeom prst="rect">
            <a:avLst/>
          </a:prstGeom>
        </p:spPr>
        <p:txBody>
          <a:bodyPr vert="horz" wrap="square" lIns="90196" tIns="45098" rIns="90196" bIns="45098" numCol="1" anchor="t" anchorCtr="0" compatLnSpc="1">
            <a:prstTxWarp prst="textNoShape">
              <a:avLst/>
            </a:prstTxWarp>
          </a:bodyPr>
          <a:lstStyle>
            <a:lvl1pPr algn="r">
              <a:defRPr sz="1200"/>
            </a:lvl1pPr>
          </a:lstStyle>
          <a:p>
            <a:pPr>
              <a:defRPr/>
            </a:pPr>
            <a:fld id="{C4A78036-2E29-4247-9BBC-E363DEBA723D}" type="datetime1">
              <a:rPr lang="en-US" altLang="en-US"/>
              <a:pPr>
                <a:defRPr/>
              </a:pPr>
              <a:t>3/16/2017</a:t>
            </a:fld>
            <a:endParaRPr lang="en-US" altLang="en-US" dirty="0"/>
          </a:p>
        </p:txBody>
      </p:sp>
      <p:sp>
        <p:nvSpPr>
          <p:cNvPr id="4" name="Footer Placeholder 3"/>
          <p:cNvSpPr>
            <a:spLocks noGrp="1"/>
          </p:cNvSpPr>
          <p:nvPr>
            <p:ph type="ftr" sz="quarter" idx="2"/>
          </p:nvPr>
        </p:nvSpPr>
        <p:spPr>
          <a:xfrm>
            <a:off x="0" y="9285383"/>
            <a:ext cx="2890665" cy="488869"/>
          </a:xfrm>
          <a:prstGeom prst="rect">
            <a:avLst/>
          </a:prstGeom>
        </p:spPr>
        <p:txBody>
          <a:bodyPr vert="horz" lIns="90196" tIns="45098" rIns="90196" bIns="45098" rtlCol="0" anchor="b"/>
          <a:lstStyle>
            <a:lvl1pPr algn="l">
              <a:defRPr sz="1200">
                <a:latin typeface="Times New Roman" charset="0"/>
                <a:ea typeface="ヒラギノ角ゴ Pro W3" charset="0"/>
                <a:cs typeface="ヒラギノ角ゴ Pro W3" charset="0"/>
              </a:defRPr>
            </a:lvl1pPr>
          </a:lstStyle>
          <a:p>
            <a:pPr>
              <a:defRPr/>
            </a:pPr>
            <a:endParaRPr lang="en-US" dirty="0"/>
          </a:p>
        </p:txBody>
      </p:sp>
      <p:sp>
        <p:nvSpPr>
          <p:cNvPr id="5" name="Slide Number Placeholder 4"/>
          <p:cNvSpPr>
            <a:spLocks noGrp="1"/>
          </p:cNvSpPr>
          <p:nvPr>
            <p:ph type="sldNum" sz="quarter" idx="3"/>
          </p:nvPr>
        </p:nvSpPr>
        <p:spPr>
          <a:xfrm>
            <a:off x="3776866" y="9285383"/>
            <a:ext cx="2890665" cy="488869"/>
          </a:xfrm>
          <a:prstGeom prst="rect">
            <a:avLst/>
          </a:prstGeom>
        </p:spPr>
        <p:txBody>
          <a:bodyPr vert="horz" wrap="square" lIns="90196" tIns="45098" rIns="90196" bIns="45098" numCol="1" anchor="b" anchorCtr="0" compatLnSpc="1">
            <a:prstTxWarp prst="textNoShape">
              <a:avLst/>
            </a:prstTxWarp>
          </a:bodyPr>
          <a:lstStyle>
            <a:lvl1pPr algn="r">
              <a:defRPr sz="1200"/>
            </a:lvl1pPr>
          </a:lstStyle>
          <a:p>
            <a:pPr>
              <a:defRPr/>
            </a:pPr>
            <a:fld id="{91468AA2-764B-43EE-9020-D7655AC7BC20}" type="slidenum">
              <a:rPr lang="en-US" altLang="en-US"/>
              <a:pPr>
                <a:defRPr/>
              </a:pPr>
              <a:t>‹#›</a:t>
            </a:fld>
            <a:endParaRPr lang="en-US" altLang="en-US" dirty="0"/>
          </a:p>
        </p:txBody>
      </p:sp>
    </p:spTree>
    <p:extLst>
      <p:ext uri="{BB962C8B-B14F-4D97-AF65-F5344CB8AC3E}">
        <p14:creationId xmlns:p14="http://schemas.microsoft.com/office/powerpoint/2010/main" xmlns="" val="638142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90665" cy="488870"/>
          </a:xfrm>
          <a:prstGeom prst="rect">
            <a:avLst/>
          </a:prstGeom>
        </p:spPr>
        <p:txBody>
          <a:bodyPr vert="horz" wrap="square" lIns="90196" tIns="45098" rIns="90196" bIns="45098" numCol="1" anchor="t" anchorCtr="0" compatLnSpc="1">
            <a:prstTxWarp prst="textNoShape">
              <a:avLst/>
            </a:prstTxWarp>
          </a:bodyPr>
          <a:lstStyle>
            <a:lvl1pPr eaLnBrk="1" hangingPunct="1">
              <a:defRPr sz="1200">
                <a:latin typeface="Times New Roman" panose="02020603050405020304" pitchFamily="18" charset="0"/>
                <a:ea typeface="ヒラギノ角ゴ Pro W3" pitchFamily="4" charset="-128"/>
                <a:cs typeface="+mn-cs"/>
              </a:defRPr>
            </a:lvl1pPr>
          </a:lstStyle>
          <a:p>
            <a:pPr>
              <a:defRPr/>
            </a:pPr>
            <a:endParaRPr lang="en-ZA" altLang="en-US" dirty="0"/>
          </a:p>
        </p:txBody>
      </p:sp>
      <p:sp>
        <p:nvSpPr>
          <p:cNvPr id="3" name="Date Placeholder 2"/>
          <p:cNvSpPr>
            <a:spLocks noGrp="1"/>
          </p:cNvSpPr>
          <p:nvPr>
            <p:ph type="dt" idx="1"/>
          </p:nvPr>
        </p:nvSpPr>
        <p:spPr>
          <a:xfrm>
            <a:off x="3776866" y="1"/>
            <a:ext cx="2890665" cy="488870"/>
          </a:xfrm>
          <a:prstGeom prst="rect">
            <a:avLst/>
          </a:prstGeom>
        </p:spPr>
        <p:txBody>
          <a:bodyPr vert="horz" wrap="square" lIns="90196" tIns="45098" rIns="90196" bIns="45098" numCol="1" anchor="t" anchorCtr="0" compatLnSpc="1">
            <a:prstTxWarp prst="textNoShape">
              <a:avLst/>
            </a:prstTxWarp>
          </a:bodyPr>
          <a:lstStyle>
            <a:lvl1pPr algn="r" eaLnBrk="1" hangingPunct="1">
              <a:defRPr sz="1200"/>
            </a:lvl1pPr>
          </a:lstStyle>
          <a:p>
            <a:pPr>
              <a:defRPr/>
            </a:pPr>
            <a:fld id="{AE44FE16-6E6C-4B29-B65D-8523B96E404B}" type="datetime1">
              <a:rPr lang="en-ZA" altLang="en-US"/>
              <a:pPr>
                <a:defRPr/>
              </a:pPr>
              <a:t>2017/03/16</a:t>
            </a:fld>
            <a:endParaRPr lang="en-ZA" altLang="en-US" dirty="0"/>
          </a:p>
        </p:txBody>
      </p:sp>
      <p:sp>
        <p:nvSpPr>
          <p:cNvPr id="4" name="Slide Image Placeholder 3"/>
          <p:cNvSpPr>
            <a:spLocks noGrp="1" noRot="1" noChangeAspect="1"/>
          </p:cNvSpPr>
          <p:nvPr>
            <p:ph type="sldImg" idx="2"/>
          </p:nvPr>
        </p:nvSpPr>
        <p:spPr>
          <a:xfrm>
            <a:off x="685800" y="731838"/>
            <a:ext cx="5297488" cy="3668712"/>
          </a:xfrm>
          <a:prstGeom prst="rect">
            <a:avLst/>
          </a:prstGeom>
          <a:noFill/>
          <a:ln w="12700">
            <a:solidFill>
              <a:prstClr val="black"/>
            </a:solidFill>
          </a:ln>
        </p:spPr>
        <p:txBody>
          <a:bodyPr vert="horz" wrap="square" lIns="90196" tIns="45098" rIns="90196" bIns="45098" numCol="1" anchor="ctr" anchorCtr="0" compatLnSpc="1">
            <a:prstTxWarp prst="textNoShape">
              <a:avLst/>
            </a:prstTxWarp>
          </a:bodyPr>
          <a:lstStyle/>
          <a:p>
            <a:pPr lvl="0"/>
            <a:endParaRPr lang="en-ZA" altLang="en-US" noProof="0" dirty="0" smtClean="0"/>
          </a:p>
        </p:txBody>
      </p:sp>
      <p:sp>
        <p:nvSpPr>
          <p:cNvPr id="5" name="Notes Placeholder 4"/>
          <p:cNvSpPr>
            <a:spLocks noGrp="1"/>
          </p:cNvSpPr>
          <p:nvPr>
            <p:ph type="body" sz="quarter" idx="3"/>
          </p:nvPr>
        </p:nvSpPr>
        <p:spPr>
          <a:xfrm>
            <a:off x="666598" y="4643478"/>
            <a:ext cx="5335893" cy="4399829"/>
          </a:xfrm>
          <a:prstGeom prst="rect">
            <a:avLst/>
          </a:prstGeom>
        </p:spPr>
        <p:txBody>
          <a:bodyPr vert="horz" wrap="square" lIns="90196" tIns="45098" rIns="90196" bIns="4509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endParaRPr lang="en-ZA" altLang="en-US" noProof="0" smtClean="0"/>
          </a:p>
        </p:txBody>
      </p:sp>
      <p:sp>
        <p:nvSpPr>
          <p:cNvPr id="6" name="Footer Placeholder 5"/>
          <p:cNvSpPr>
            <a:spLocks noGrp="1"/>
          </p:cNvSpPr>
          <p:nvPr>
            <p:ph type="ftr" sz="quarter" idx="4"/>
          </p:nvPr>
        </p:nvSpPr>
        <p:spPr>
          <a:xfrm>
            <a:off x="0" y="9285383"/>
            <a:ext cx="2890665" cy="488869"/>
          </a:xfrm>
          <a:prstGeom prst="rect">
            <a:avLst/>
          </a:prstGeom>
        </p:spPr>
        <p:txBody>
          <a:bodyPr vert="horz" wrap="square" lIns="90196" tIns="45098" rIns="90196" bIns="45098" numCol="1" anchor="b" anchorCtr="0" compatLnSpc="1">
            <a:prstTxWarp prst="textNoShape">
              <a:avLst/>
            </a:prstTxWarp>
          </a:bodyPr>
          <a:lstStyle>
            <a:lvl1pPr eaLnBrk="1" hangingPunct="1">
              <a:defRPr sz="1200">
                <a:latin typeface="Times New Roman" panose="02020603050405020304" pitchFamily="18" charset="0"/>
                <a:ea typeface="ヒラギノ角ゴ Pro W3" pitchFamily="4" charset="-128"/>
                <a:cs typeface="+mn-cs"/>
              </a:defRPr>
            </a:lvl1pPr>
          </a:lstStyle>
          <a:p>
            <a:pPr>
              <a:defRPr/>
            </a:pPr>
            <a:endParaRPr lang="en-ZA" altLang="en-US" dirty="0"/>
          </a:p>
        </p:txBody>
      </p:sp>
      <p:sp>
        <p:nvSpPr>
          <p:cNvPr id="7" name="Slide Number Placeholder 6"/>
          <p:cNvSpPr>
            <a:spLocks noGrp="1"/>
          </p:cNvSpPr>
          <p:nvPr>
            <p:ph type="sldNum" sz="quarter" idx="5"/>
          </p:nvPr>
        </p:nvSpPr>
        <p:spPr>
          <a:xfrm>
            <a:off x="3776866" y="9285383"/>
            <a:ext cx="2890665" cy="488869"/>
          </a:xfrm>
          <a:prstGeom prst="rect">
            <a:avLst/>
          </a:prstGeom>
        </p:spPr>
        <p:txBody>
          <a:bodyPr vert="horz" wrap="square" lIns="90196" tIns="45098" rIns="90196" bIns="45098" numCol="1" anchor="b" anchorCtr="0" compatLnSpc="1">
            <a:prstTxWarp prst="textNoShape">
              <a:avLst/>
            </a:prstTxWarp>
          </a:bodyPr>
          <a:lstStyle>
            <a:lvl1pPr algn="r" eaLnBrk="1" hangingPunct="1">
              <a:defRPr sz="1200"/>
            </a:lvl1pPr>
          </a:lstStyle>
          <a:p>
            <a:pPr>
              <a:defRPr/>
            </a:pPr>
            <a:fld id="{8A3B0552-3923-41F4-A251-3D06B9629B05}" type="slidenum">
              <a:rPr lang="en-ZA" altLang="en-US"/>
              <a:pPr>
                <a:defRPr/>
              </a:pPr>
              <a:t>‹#›</a:t>
            </a:fld>
            <a:endParaRPr lang="en-ZA" altLang="en-US" dirty="0"/>
          </a:p>
        </p:txBody>
      </p:sp>
    </p:spTree>
    <p:extLst>
      <p:ext uri="{BB962C8B-B14F-4D97-AF65-F5344CB8AC3E}">
        <p14:creationId xmlns:p14="http://schemas.microsoft.com/office/powerpoint/2010/main" xmlns="" val="25725560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pitchFamily="34" charset="-128"/>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pitchFamily="34" charset="-128"/>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pitchFamily="34" charset="-128"/>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pitchFamily="34" charset="-128"/>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pitchFamily="1" charset="-128"/>
              </a:defRPr>
            </a:lvl1pPr>
            <a:lvl2pPr marL="732846" indent="-281864">
              <a:defRPr sz="2400">
                <a:solidFill>
                  <a:schemeClr val="tx1"/>
                </a:solidFill>
                <a:latin typeface="Times New Roman" panose="02020603050405020304" pitchFamily="18" charset="0"/>
                <a:ea typeface="ヒラギノ角ゴ Pro W3" pitchFamily="1" charset="-128"/>
              </a:defRPr>
            </a:lvl2pPr>
            <a:lvl3pPr marL="1127455" indent="-225491">
              <a:defRPr sz="2400">
                <a:solidFill>
                  <a:schemeClr val="tx1"/>
                </a:solidFill>
                <a:latin typeface="Times New Roman" panose="02020603050405020304" pitchFamily="18" charset="0"/>
                <a:ea typeface="ヒラギノ角ゴ Pro W3" pitchFamily="1" charset="-128"/>
              </a:defRPr>
            </a:lvl3pPr>
            <a:lvl4pPr marL="1578437" indent="-225491">
              <a:defRPr sz="2400">
                <a:solidFill>
                  <a:schemeClr val="tx1"/>
                </a:solidFill>
                <a:latin typeface="Times New Roman" panose="02020603050405020304" pitchFamily="18" charset="0"/>
                <a:ea typeface="ヒラギノ角ゴ Pro W3" pitchFamily="1" charset="-128"/>
              </a:defRPr>
            </a:lvl4pPr>
            <a:lvl5pPr marL="2029419" indent="-225491">
              <a:defRPr sz="2400">
                <a:solidFill>
                  <a:schemeClr val="tx1"/>
                </a:solidFill>
                <a:latin typeface="Times New Roman" panose="02020603050405020304" pitchFamily="18" charset="0"/>
                <a:ea typeface="ヒラギノ角ゴ Pro W3" pitchFamily="1" charset="-128"/>
              </a:defRPr>
            </a:lvl5pPr>
            <a:lvl6pPr marL="2480401"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6pPr>
            <a:lvl7pPr marL="2931384"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7pPr>
            <a:lvl8pPr marL="3382366"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8pPr>
            <a:lvl9pPr marL="3833348"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9pPr>
          </a:lstStyle>
          <a:p>
            <a:fld id="{D6AD765A-A326-48D5-9A6B-8188654CED02}" type="slidenum">
              <a:rPr lang="en-US" altLang="en-US" sz="1200"/>
              <a:pPr/>
              <a:t>1</a:t>
            </a:fld>
            <a:endParaRPr lang="en-US" altLang="en-US" sz="1200" dirty="0"/>
          </a:p>
        </p:txBody>
      </p:sp>
    </p:spTree>
    <p:extLst>
      <p:ext uri="{BB962C8B-B14F-4D97-AF65-F5344CB8AC3E}">
        <p14:creationId xmlns:p14="http://schemas.microsoft.com/office/powerpoint/2010/main" xmlns="" val="1615582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16 March 2017</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28</a:t>
            </a:fld>
            <a:endParaRPr lang="en-US" dirty="0" smtClean="0"/>
          </a:p>
        </p:txBody>
      </p:sp>
    </p:spTree>
    <p:extLst>
      <p:ext uri="{BB962C8B-B14F-4D97-AF65-F5344CB8AC3E}">
        <p14:creationId xmlns:p14="http://schemas.microsoft.com/office/powerpoint/2010/main" xmlns="" val="4220685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pitchFamily="1" charset="-128"/>
              </a:defRPr>
            </a:lvl1pPr>
            <a:lvl2pPr marL="732846" indent="-281864">
              <a:defRPr sz="2400">
                <a:solidFill>
                  <a:schemeClr val="tx1"/>
                </a:solidFill>
                <a:latin typeface="Times New Roman" panose="02020603050405020304" pitchFamily="18" charset="0"/>
                <a:ea typeface="ヒラギノ角ゴ Pro W3" pitchFamily="1" charset="-128"/>
              </a:defRPr>
            </a:lvl2pPr>
            <a:lvl3pPr marL="1127455" indent="-225491">
              <a:defRPr sz="2400">
                <a:solidFill>
                  <a:schemeClr val="tx1"/>
                </a:solidFill>
                <a:latin typeface="Times New Roman" panose="02020603050405020304" pitchFamily="18" charset="0"/>
                <a:ea typeface="ヒラギノ角ゴ Pro W3" pitchFamily="1" charset="-128"/>
              </a:defRPr>
            </a:lvl3pPr>
            <a:lvl4pPr marL="1578437" indent="-225491">
              <a:defRPr sz="2400">
                <a:solidFill>
                  <a:schemeClr val="tx1"/>
                </a:solidFill>
                <a:latin typeface="Times New Roman" panose="02020603050405020304" pitchFamily="18" charset="0"/>
                <a:ea typeface="ヒラギノ角ゴ Pro W3" pitchFamily="1" charset="-128"/>
              </a:defRPr>
            </a:lvl4pPr>
            <a:lvl5pPr marL="2029419" indent="-225491">
              <a:defRPr sz="2400">
                <a:solidFill>
                  <a:schemeClr val="tx1"/>
                </a:solidFill>
                <a:latin typeface="Times New Roman" panose="02020603050405020304" pitchFamily="18" charset="0"/>
                <a:ea typeface="ヒラギノ角ゴ Pro W3" pitchFamily="1" charset="-128"/>
              </a:defRPr>
            </a:lvl5pPr>
            <a:lvl6pPr marL="2480401"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6pPr>
            <a:lvl7pPr marL="2931384"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7pPr>
            <a:lvl8pPr marL="3382366"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8pPr>
            <a:lvl9pPr marL="3833348"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9pPr>
          </a:lstStyle>
          <a:p>
            <a:fld id="{829A5385-0414-4BDE-BB58-D5D44B235FE0}" type="slidenum">
              <a:rPr lang="en-US" altLang="en-US" sz="1200">
                <a:solidFill>
                  <a:srgbClr val="000000"/>
                </a:solidFill>
              </a:rPr>
              <a:pPr/>
              <a:t>29</a:t>
            </a:fld>
            <a:endParaRPr lang="en-US" altLang="en-US" sz="1200" dirty="0">
              <a:solidFill>
                <a:srgbClr val="000000"/>
              </a:solidFill>
            </a:endParaRPr>
          </a:p>
        </p:txBody>
      </p:sp>
    </p:spTree>
    <p:extLst>
      <p:ext uri="{BB962C8B-B14F-4D97-AF65-F5344CB8AC3E}">
        <p14:creationId xmlns:p14="http://schemas.microsoft.com/office/powerpoint/2010/main" xmlns="" val="1019968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pitchFamily="1" charset="-128"/>
              </a:defRPr>
            </a:lvl1pPr>
            <a:lvl2pPr marL="732846" indent="-281864">
              <a:defRPr sz="2400">
                <a:solidFill>
                  <a:schemeClr val="tx1"/>
                </a:solidFill>
                <a:latin typeface="Times New Roman" panose="02020603050405020304" pitchFamily="18" charset="0"/>
                <a:ea typeface="ヒラギノ角ゴ Pro W3" pitchFamily="1" charset="-128"/>
              </a:defRPr>
            </a:lvl2pPr>
            <a:lvl3pPr marL="1127455" indent="-225491">
              <a:defRPr sz="2400">
                <a:solidFill>
                  <a:schemeClr val="tx1"/>
                </a:solidFill>
                <a:latin typeface="Times New Roman" panose="02020603050405020304" pitchFamily="18" charset="0"/>
                <a:ea typeface="ヒラギノ角ゴ Pro W3" pitchFamily="1" charset="-128"/>
              </a:defRPr>
            </a:lvl3pPr>
            <a:lvl4pPr marL="1578437" indent="-225491">
              <a:defRPr sz="2400">
                <a:solidFill>
                  <a:schemeClr val="tx1"/>
                </a:solidFill>
                <a:latin typeface="Times New Roman" panose="02020603050405020304" pitchFamily="18" charset="0"/>
                <a:ea typeface="ヒラギノ角ゴ Pro W3" pitchFamily="1" charset="-128"/>
              </a:defRPr>
            </a:lvl4pPr>
            <a:lvl5pPr marL="2029419" indent="-225491">
              <a:defRPr sz="2400">
                <a:solidFill>
                  <a:schemeClr val="tx1"/>
                </a:solidFill>
                <a:latin typeface="Times New Roman" panose="02020603050405020304" pitchFamily="18" charset="0"/>
                <a:ea typeface="ヒラギノ角ゴ Pro W3" pitchFamily="1" charset="-128"/>
              </a:defRPr>
            </a:lvl5pPr>
            <a:lvl6pPr marL="2480401"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6pPr>
            <a:lvl7pPr marL="2931384"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7pPr>
            <a:lvl8pPr marL="3382366"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8pPr>
            <a:lvl9pPr marL="3833348"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9pPr>
          </a:lstStyle>
          <a:p>
            <a:fld id="{15A9B1F1-8220-4AB8-A00F-F331D5C08AF8}" type="slidenum">
              <a:rPr lang="en-US" altLang="en-US" sz="1200">
                <a:solidFill>
                  <a:srgbClr val="000000"/>
                </a:solidFill>
              </a:rPr>
              <a:pPr/>
              <a:t>30</a:t>
            </a:fld>
            <a:endParaRPr lang="en-US" altLang="en-US" sz="1200" dirty="0">
              <a:solidFill>
                <a:srgbClr val="000000"/>
              </a:solidFill>
            </a:endParaRPr>
          </a:p>
        </p:txBody>
      </p:sp>
    </p:spTree>
    <p:extLst>
      <p:ext uri="{BB962C8B-B14F-4D97-AF65-F5344CB8AC3E}">
        <p14:creationId xmlns:p14="http://schemas.microsoft.com/office/powerpoint/2010/main" xmlns="" val="1955876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pitchFamily="1" charset="-128"/>
              </a:defRPr>
            </a:lvl1pPr>
            <a:lvl2pPr marL="732846" indent="-281864">
              <a:defRPr sz="2400">
                <a:solidFill>
                  <a:schemeClr val="tx1"/>
                </a:solidFill>
                <a:latin typeface="Times New Roman" panose="02020603050405020304" pitchFamily="18" charset="0"/>
                <a:ea typeface="ヒラギノ角ゴ Pro W3" pitchFamily="1" charset="-128"/>
              </a:defRPr>
            </a:lvl2pPr>
            <a:lvl3pPr marL="1127455" indent="-225491">
              <a:defRPr sz="2400">
                <a:solidFill>
                  <a:schemeClr val="tx1"/>
                </a:solidFill>
                <a:latin typeface="Times New Roman" panose="02020603050405020304" pitchFamily="18" charset="0"/>
                <a:ea typeface="ヒラギノ角ゴ Pro W3" pitchFamily="1" charset="-128"/>
              </a:defRPr>
            </a:lvl3pPr>
            <a:lvl4pPr marL="1578437" indent="-225491">
              <a:defRPr sz="2400">
                <a:solidFill>
                  <a:schemeClr val="tx1"/>
                </a:solidFill>
                <a:latin typeface="Times New Roman" panose="02020603050405020304" pitchFamily="18" charset="0"/>
                <a:ea typeface="ヒラギノ角ゴ Pro W3" pitchFamily="1" charset="-128"/>
              </a:defRPr>
            </a:lvl4pPr>
            <a:lvl5pPr marL="2029419" indent="-225491">
              <a:defRPr sz="2400">
                <a:solidFill>
                  <a:schemeClr val="tx1"/>
                </a:solidFill>
                <a:latin typeface="Times New Roman" panose="02020603050405020304" pitchFamily="18" charset="0"/>
                <a:ea typeface="ヒラギノ角ゴ Pro W3" pitchFamily="1" charset="-128"/>
              </a:defRPr>
            </a:lvl5pPr>
            <a:lvl6pPr marL="2480401"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6pPr>
            <a:lvl7pPr marL="2931384"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7pPr>
            <a:lvl8pPr marL="3382366"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8pPr>
            <a:lvl9pPr marL="3833348"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9pPr>
          </a:lstStyle>
          <a:p>
            <a:fld id="{DB4B8281-360A-4C7A-870E-1C248F21076B}" type="slidenum">
              <a:rPr lang="en-US" altLang="en-US" sz="1200">
                <a:solidFill>
                  <a:srgbClr val="000000"/>
                </a:solidFill>
              </a:rPr>
              <a:pPr/>
              <a:t>31</a:t>
            </a:fld>
            <a:endParaRPr lang="en-US" altLang="en-US" sz="1200" dirty="0">
              <a:solidFill>
                <a:srgbClr val="000000"/>
              </a:solidFill>
            </a:endParaRPr>
          </a:p>
        </p:txBody>
      </p:sp>
    </p:spTree>
    <p:extLst>
      <p:ext uri="{BB962C8B-B14F-4D97-AF65-F5344CB8AC3E}">
        <p14:creationId xmlns:p14="http://schemas.microsoft.com/office/powerpoint/2010/main" xmlns="" val="3482083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87F7D51-A094-4EE9-BBFE-9652D608BE9D}" type="datetime3">
              <a:rPr lang="en-US" smtClean="0"/>
              <a:pPr>
                <a:defRPr/>
              </a:pPr>
              <a:t>16 March 2017</a:t>
            </a:fld>
            <a:endParaRPr lang="en-US" dirty="0" smtClean="0"/>
          </a:p>
        </p:txBody>
      </p:sp>
      <p:sp>
        <p:nvSpPr>
          <p:cNvPr id="32774"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FC80FD8-05ED-482B-B09E-CCAE73057507}" type="slidenum">
              <a:rPr lang="en-US" smtClean="0"/>
              <a:pPr>
                <a:defRPr/>
              </a:pPr>
              <a:t>33</a:t>
            </a:fld>
            <a:endParaRPr lang="en-US" dirty="0" smtClean="0"/>
          </a:p>
        </p:txBody>
      </p:sp>
    </p:spTree>
    <p:extLst>
      <p:ext uri="{BB962C8B-B14F-4D97-AF65-F5344CB8AC3E}">
        <p14:creationId xmlns:p14="http://schemas.microsoft.com/office/powerpoint/2010/main" xmlns="" val="2081276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16 March 2017</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34</a:t>
            </a:fld>
            <a:endParaRPr lang="en-US" dirty="0" smtClean="0"/>
          </a:p>
        </p:txBody>
      </p:sp>
    </p:spTree>
    <p:extLst>
      <p:ext uri="{BB962C8B-B14F-4D97-AF65-F5344CB8AC3E}">
        <p14:creationId xmlns:p14="http://schemas.microsoft.com/office/powerpoint/2010/main" xmlns="" val="1050883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16 March 2017</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35</a:t>
            </a:fld>
            <a:endParaRPr lang="en-US" dirty="0" smtClean="0"/>
          </a:p>
        </p:txBody>
      </p:sp>
    </p:spTree>
    <p:extLst>
      <p:ext uri="{BB962C8B-B14F-4D97-AF65-F5344CB8AC3E}">
        <p14:creationId xmlns:p14="http://schemas.microsoft.com/office/powerpoint/2010/main" xmlns="" val="35383576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87F7D51-A094-4EE9-BBFE-9652D608BE9D}" type="datetime3">
              <a:rPr lang="en-US" smtClean="0"/>
              <a:pPr>
                <a:defRPr/>
              </a:pPr>
              <a:t>16 March 2017</a:t>
            </a:fld>
            <a:endParaRPr lang="en-US" dirty="0" smtClean="0"/>
          </a:p>
        </p:txBody>
      </p:sp>
      <p:sp>
        <p:nvSpPr>
          <p:cNvPr id="32774"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FC80FD8-05ED-482B-B09E-CCAE73057507}" type="slidenum">
              <a:rPr lang="en-US" smtClean="0"/>
              <a:pPr>
                <a:defRPr/>
              </a:pPr>
              <a:t>40</a:t>
            </a:fld>
            <a:endParaRPr lang="en-US" dirty="0" smtClean="0"/>
          </a:p>
        </p:txBody>
      </p:sp>
    </p:spTree>
    <p:extLst>
      <p:ext uri="{BB962C8B-B14F-4D97-AF65-F5344CB8AC3E}">
        <p14:creationId xmlns:p14="http://schemas.microsoft.com/office/powerpoint/2010/main" xmlns="" val="40809817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16 March 2017</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41</a:t>
            </a:fld>
            <a:endParaRPr lang="en-US" dirty="0" smtClean="0"/>
          </a:p>
        </p:txBody>
      </p:sp>
    </p:spTree>
    <p:extLst>
      <p:ext uri="{BB962C8B-B14F-4D97-AF65-F5344CB8AC3E}">
        <p14:creationId xmlns:p14="http://schemas.microsoft.com/office/powerpoint/2010/main" xmlns="" val="34855212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16 March 2017</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43</a:t>
            </a:fld>
            <a:endParaRPr lang="en-US" dirty="0" smtClean="0"/>
          </a:p>
        </p:txBody>
      </p:sp>
    </p:spTree>
    <p:extLst>
      <p:ext uri="{BB962C8B-B14F-4D97-AF65-F5344CB8AC3E}">
        <p14:creationId xmlns:p14="http://schemas.microsoft.com/office/powerpoint/2010/main" xmlns="" val="1403006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pitchFamily="1" charset="-128"/>
              </a:defRPr>
            </a:lvl1pPr>
            <a:lvl2pPr marL="732846" indent="-281864">
              <a:defRPr sz="2400">
                <a:solidFill>
                  <a:schemeClr val="tx1"/>
                </a:solidFill>
                <a:latin typeface="Times New Roman" panose="02020603050405020304" pitchFamily="18" charset="0"/>
                <a:ea typeface="ヒラギノ角ゴ Pro W3" pitchFamily="1" charset="-128"/>
              </a:defRPr>
            </a:lvl2pPr>
            <a:lvl3pPr marL="1127455" indent="-225491">
              <a:defRPr sz="2400">
                <a:solidFill>
                  <a:schemeClr val="tx1"/>
                </a:solidFill>
                <a:latin typeface="Times New Roman" panose="02020603050405020304" pitchFamily="18" charset="0"/>
                <a:ea typeface="ヒラギノ角ゴ Pro W3" pitchFamily="1" charset="-128"/>
              </a:defRPr>
            </a:lvl3pPr>
            <a:lvl4pPr marL="1578437" indent="-225491">
              <a:defRPr sz="2400">
                <a:solidFill>
                  <a:schemeClr val="tx1"/>
                </a:solidFill>
                <a:latin typeface="Times New Roman" panose="02020603050405020304" pitchFamily="18" charset="0"/>
                <a:ea typeface="ヒラギノ角ゴ Pro W3" pitchFamily="1" charset="-128"/>
              </a:defRPr>
            </a:lvl4pPr>
            <a:lvl5pPr marL="2029419" indent="-225491">
              <a:defRPr sz="2400">
                <a:solidFill>
                  <a:schemeClr val="tx1"/>
                </a:solidFill>
                <a:latin typeface="Times New Roman" panose="02020603050405020304" pitchFamily="18" charset="0"/>
                <a:ea typeface="ヒラギノ角ゴ Pro W3" pitchFamily="1" charset="-128"/>
              </a:defRPr>
            </a:lvl5pPr>
            <a:lvl6pPr marL="2480401"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6pPr>
            <a:lvl7pPr marL="2931384"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7pPr>
            <a:lvl8pPr marL="3382366"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8pPr>
            <a:lvl9pPr marL="3833348"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9pPr>
          </a:lstStyle>
          <a:p>
            <a:fld id="{1CA1EA15-67E3-456F-958E-5224EE9708AA}" type="slidenum">
              <a:rPr lang="en-US" altLang="en-US" sz="1200"/>
              <a:pPr/>
              <a:t>4</a:t>
            </a:fld>
            <a:endParaRPr lang="en-US" altLang="en-US" sz="1200" dirty="0"/>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220"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xmlns="" val="12956071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pitchFamily="1" charset="-128"/>
              </a:defRPr>
            </a:lvl1pPr>
            <a:lvl2pPr marL="732846" indent="-281864">
              <a:defRPr sz="2400">
                <a:solidFill>
                  <a:schemeClr val="tx1"/>
                </a:solidFill>
                <a:latin typeface="Times New Roman" panose="02020603050405020304" pitchFamily="18" charset="0"/>
                <a:ea typeface="ヒラギノ角ゴ Pro W3" pitchFamily="1" charset="-128"/>
              </a:defRPr>
            </a:lvl2pPr>
            <a:lvl3pPr marL="1127455" indent="-225491">
              <a:defRPr sz="2400">
                <a:solidFill>
                  <a:schemeClr val="tx1"/>
                </a:solidFill>
                <a:latin typeface="Times New Roman" panose="02020603050405020304" pitchFamily="18" charset="0"/>
                <a:ea typeface="ヒラギノ角ゴ Pro W3" pitchFamily="1" charset="-128"/>
              </a:defRPr>
            </a:lvl3pPr>
            <a:lvl4pPr marL="1578437" indent="-225491">
              <a:defRPr sz="2400">
                <a:solidFill>
                  <a:schemeClr val="tx1"/>
                </a:solidFill>
                <a:latin typeface="Times New Roman" panose="02020603050405020304" pitchFamily="18" charset="0"/>
                <a:ea typeface="ヒラギノ角ゴ Pro W3" pitchFamily="1" charset="-128"/>
              </a:defRPr>
            </a:lvl4pPr>
            <a:lvl5pPr marL="2029419" indent="-225491">
              <a:defRPr sz="2400">
                <a:solidFill>
                  <a:schemeClr val="tx1"/>
                </a:solidFill>
                <a:latin typeface="Times New Roman" panose="02020603050405020304" pitchFamily="18" charset="0"/>
                <a:ea typeface="ヒラギノ角ゴ Pro W3" pitchFamily="1" charset="-128"/>
              </a:defRPr>
            </a:lvl5pPr>
            <a:lvl6pPr marL="2480401"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6pPr>
            <a:lvl7pPr marL="2931384"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7pPr>
            <a:lvl8pPr marL="3382366"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8pPr>
            <a:lvl9pPr marL="3833348"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9pPr>
          </a:lstStyle>
          <a:p>
            <a:fld id="{33C96A90-F720-42BA-A697-03EACD41AB4A}" type="slidenum">
              <a:rPr lang="en-ZA" altLang="en-US" sz="1200"/>
              <a:pPr/>
              <a:t>51</a:t>
            </a:fld>
            <a:endParaRPr lang="en-ZA" altLang="en-US" sz="1200"/>
          </a:p>
        </p:txBody>
      </p:sp>
    </p:spTree>
    <p:extLst>
      <p:ext uri="{BB962C8B-B14F-4D97-AF65-F5344CB8AC3E}">
        <p14:creationId xmlns:p14="http://schemas.microsoft.com/office/powerpoint/2010/main" xmlns="" val="30682965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87F7D51-A094-4EE9-BBFE-9652D608BE9D}" type="datetime3">
              <a:rPr lang="en-US" smtClean="0"/>
              <a:pPr>
                <a:defRPr/>
              </a:pPr>
              <a:t>16 March 2017</a:t>
            </a:fld>
            <a:endParaRPr lang="en-US" dirty="0" smtClean="0"/>
          </a:p>
        </p:txBody>
      </p:sp>
      <p:sp>
        <p:nvSpPr>
          <p:cNvPr id="32774"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FC80FD8-05ED-482B-B09E-CCAE73057507}" type="slidenum">
              <a:rPr lang="en-US" smtClean="0"/>
              <a:pPr>
                <a:defRPr/>
              </a:pPr>
              <a:t>53</a:t>
            </a:fld>
            <a:endParaRPr lang="en-US" dirty="0" smtClean="0"/>
          </a:p>
        </p:txBody>
      </p:sp>
    </p:spTree>
    <p:extLst>
      <p:ext uri="{BB962C8B-B14F-4D97-AF65-F5344CB8AC3E}">
        <p14:creationId xmlns:p14="http://schemas.microsoft.com/office/powerpoint/2010/main" xmlns="" val="15753940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16 March 2017</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54</a:t>
            </a:fld>
            <a:endParaRPr lang="en-US" dirty="0" smtClean="0"/>
          </a:p>
        </p:txBody>
      </p:sp>
    </p:spTree>
    <p:extLst>
      <p:ext uri="{BB962C8B-B14F-4D97-AF65-F5344CB8AC3E}">
        <p14:creationId xmlns:p14="http://schemas.microsoft.com/office/powerpoint/2010/main" xmlns="" val="30037769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16 March 2017</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56</a:t>
            </a:fld>
            <a:endParaRPr lang="en-US" dirty="0" smtClean="0"/>
          </a:p>
        </p:txBody>
      </p:sp>
    </p:spTree>
    <p:extLst>
      <p:ext uri="{BB962C8B-B14F-4D97-AF65-F5344CB8AC3E}">
        <p14:creationId xmlns:p14="http://schemas.microsoft.com/office/powerpoint/2010/main" xmlns="" val="30741307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16 March 2017</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57</a:t>
            </a:fld>
            <a:endParaRPr lang="en-US" dirty="0" smtClean="0"/>
          </a:p>
        </p:txBody>
      </p:sp>
    </p:spTree>
    <p:extLst>
      <p:ext uri="{BB962C8B-B14F-4D97-AF65-F5344CB8AC3E}">
        <p14:creationId xmlns:p14="http://schemas.microsoft.com/office/powerpoint/2010/main" xmlns="" val="16698792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pitchFamily="1" charset="-128"/>
              </a:defRPr>
            </a:lvl1pPr>
            <a:lvl2pPr marL="732846" indent="-281864">
              <a:defRPr sz="2400">
                <a:solidFill>
                  <a:schemeClr val="tx1"/>
                </a:solidFill>
                <a:latin typeface="Times New Roman" panose="02020603050405020304" pitchFamily="18" charset="0"/>
                <a:ea typeface="ヒラギノ角ゴ Pro W3" pitchFamily="1" charset="-128"/>
              </a:defRPr>
            </a:lvl2pPr>
            <a:lvl3pPr marL="1127455" indent="-225491">
              <a:defRPr sz="2400">
                <a:solidFill>
                  <a:schemeClr val="tx1"/>
                </a:solidFill>
                <a:latin typeface="Times New Roman" panose="02020603050405020304" pitchFamily="18" charset="0"/>
                <a:ea typeface="ヒラギノ角ゴ Pro W3" pitchFamily="1" charset="-128"/>
              </a:defRPr>
            </a:lvl3pPr>
            <a:lvl4pPr marL="1578437" indent="-225491">
              <a:defRPr sz="2400">
                <a:solidFill>
                  <a:schemeClr val="tx1"/>
                </a:solidFill>
                <a:latin typeface="Times New Roman" panose="02020603050405020304" pitchFamily="18" charset="0"/>
                <a:ea typeface="ヒラギノ角ゴ Pro W3" pitchFamily="1" charset="-128"/>
              </a:defRPr>
            </a:lvl4pPr>
            <a:lvl5pPr marL="2029419" indent="-225491">
              <a:defRPr sz="2400">
                <a:solidFill>
                  <a:schemeClr val="tx1"/>
                </a:solidFill>
                <a:latin typeface="Times New Roman" panose="02020603050405020304" pitchFamily="18" charset="0"/>
                <a:ea typeface="ヒラギノ角ゴ Pro W3" pitchFamily="1" charset="-128"/>
              </a:defRPr>
            </a:lvl5pPr>
            <a:lvl6pPr marL="2480401"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6pPr>
            <a:lvl7pPr marL="2931384"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7pPr>
            <a:lvl8pPr marL="3382366"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8pPr>
            <a:lvl9pPr marL="3833348"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9pPr>
          </a:lstStyle>
          <a:p>
            <a:fld id="{BAA5A490-C32B-4F2A-9346-650A877D2A92}" type="slidenum">
              <a:rPr lang="en-ZA" altLang="en-US" sz="1200"/>
              <a:pPr/>
              <a:t>58</a:t>
            </a:fld>
            <a:endParaRPr lang="en-ZA" altLang="en-US" sz="1200"/>
          </a:p>
        </p:txBody>
      </p:sp>
    </p:spTree>
    <p:extLst>
      <p:ext uri="{BB962C8B-B14F-4D97-AF65-F5344CB8AC3E}">
        <p14:creationId xmlns:p14="http://schemas.microsoft.com/office/powerpoint/2010/main" xmlns="" val="40191496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pitchFamily="1" charset="-128"/>
              </a:defRPr>
            </a:lvl1pPr>
            <a:lvl2pPr marL="732846" indent="-281864">
              <a:defRPr sz="2400">
                <a:solidFill>
                  <a:schemeClr val="tx1"/>
                </a:solidFill>
                <a:latin typeface="Times New Roman" panose="02020603050405020304" pitchFamily="18" charset="0"/>
                <a:ea typeface="ヒラギノ角ゴ Pro W3" pitchFamily="1" charset="-128"/>
              </a:defRPr>
            </a:lvl2pPr>
            <a:lvl3pPr marL="1127455" indent="-225491">
              <a:defRPr sz="2400">
                <a:solidFill>
                  <a:schemeClr val="tx1"/>
                </a:solidFill>
                <a:latin typeface="Times New Roman" panose="02020603050405020304" pitchFamily="18" charset="0"/>
                <a:ea typeface="ヒラギノ角ゴ Pro W3" pitchFamily="1" charset="-128"/>
              </a:defRPr>
            </a:lvl3pPr>
            <a:lvl4pPr marL="1578437" indent="-225491">
              <a:defRPr sz="2400">
                <a:solidFill>
                  <a:schemeClr val="tx1"/>
                </a:solidFill>
                <a:latin typeface="Times New Roman" panose="02020603050405020304" pitchFamily="18" charset="0"/>
                <a:ea typeface="ヒラギノ角ゴ Pro W3" pitchFamily="1" charset="-128"/>
              </a:defRPr>
            </a:lvl4pPr>
            <a:lvl5pPr marL="2029419" indent="-225491">
              <a:defRPr sz="2400">
                <a:solidFill>
                  <a:schemeClr val="tx1"/>
                </a:solidFill>
                <a:latin typeface="Times New Roman" panose="02020603050405020304" pitchFamily="18" charset="0"/>
                <a:ea typeface="ヒラギノ角ゴ Pro W3" pitchFamily="1" charset="-128"/>
              </a:defRPr>
            </a:lvl5pPr>
            <a:lvl6pPr marL="2480401"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6pPr>
            <a:lvl7pPr marL="2931384"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7pPr>
            <a:lvl8pPr marL="3382366"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8pPr>
            <a:lvl9pPr marL="3833348"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9pPr>
          </a:lstStyle>
          <a:p>
            <a:fld id="{B8130764-6CAB-4D63-A7CC-1D225F56E897}" type="slidenum">
              <a:rPr lang="en-ZA" altLang="en-US" sz="1200"/>
              <a:pPr/>
              <a:t>59</a:t>
            </a:fld>
            <a:endParaRPr lang="en-ZA" altLang="en-US" sz="1200"/>
          </a:p>
        </p:txBody>
      </p:sp>
    </p:spTree>
    <p:extLst>
      <p:ext uri="{BB962C8B-B14F-4D97-AF65-F5344CB8AC3E}">
        <p14:creationId xmlns:p14="http://schemas.microsoft.com/office/powerpoint/2010/main" xmlns="" val="10234601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pitchFamily="1" charset="-128"/>
              </a:defRPr>
            </a:lvl1pPr>
            <a:lvl2pPr marL="732846" indent="-281864">
              <a:defRPr sz="2400">
                <a:solidFill>
                  <a:schemeClr val="tx1"/>
                </a:solidFill>
                <a:latin typeface="Times New Roman" panose="02020603050405020304" pitchFamily="18" charset="0"/>
                <a:ea typeface="ヒラギノ角ゴ Pro W3" pitchFamily="1" charset="-128"/>
              </a:defRPr>
            </a:lvl2pPr>
            <a:lvl3pPr marL="1127455" indent="-225491">
              <a:defRPr sz="2400">
                <a:solidFill>
                  <a:schemeClr val="tx1"/>
                </a:solidFill>
                <a:latin typeface="Times New Roman" panose="02020603050405020304" pitchFamily="18" charset="0"/>
                <a:ea typeface="ヒラギノ角ゴ Pro W3" pitchFamily="1" charset="-128"/>
              </a:defRPr>
            </a:lvl3pPr>
            <a:lvl4pPr marL="1578437" indent="-225491">
              <a:defRPr sz="2400">
                <a:solidFill>
                  <a:schemeClr val="tx1"/>
                </a:solidFill>
                <a:latin typeface="Times New Roman" panose="02020603050405020304" pitchFamily="18" charset="0"/>
                <a:ea typeface="ヒラギノ角ゴ Pro W3" pitchFamily="1" charset="-128"/>
              </a:defRPr>
            </a:lvl4pPr>
            <a:lvl5pPr marL="2029419" indent="-225491">
              <a:defRPr sz="2400">
                <a:solidFill>
                  <a:schemeClr val="tx1"/>
                </a:solidFill>
                <a:latin typeface="Times New Roman" panose="02020603050405020304" pitchFamily="18" charset="0"/>
                <a:ea typeface="ヒラギノ角ゴ Pro W3" pitchFamily="1" charset="-128"/>
              </a:defRPr>
            </a:lvl5pPr>
            <a:lvl6pPr marL="2480401"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6pPr>
            <a:lvl7pPr marL="2931384"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7pPr>
            <a:lvl8pPr marL="3382366"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8pPr>
            <a:lvl9pPr marL="3833348"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9pPr>
          </a:lstStyle>
          <a:p>
            <a:fld id="{9C7C46F2-7B64-4ADD-9EFD-19015E4D922B}" type="slidenum">
              <a:rPr lang="en-ZA" altLang="en-US" sz="1200"/>
              <a:pPr/>
              <a:t>60</a:t>
            </a:fld>
            <a:endParaRPr lang="en-ZA" altLang="en-US" sz="1200"/>
          </a:p>
        </p:txBody>
      </p:sp>
    </p:spTree>
    <p:extLst>
      <p:ext uri="{BB962C8B-B14F-4D97-AF65-F5344CB8AC3E}">
        <p14:creationId xmlns:p14="http://schemas.microsoft.com/office/powerpoint/2010/main" xmlns="" val="4184040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pitchFamily="1" charset="-128"/>
              </a:defRPr>
            </a:lvl1pPr>
            <a:lvl2pPr marL="732846" indent="-281864">
              <a:defRPr sz="2400">
                <a:solidFill>
                  <a:schemeClr val="tx1"/>
                </a:solidFill>
                <a:latin typeface="Times New Roman" panose="02020603050405020304" pitchFamily="18" charset="0"/>
                <a:ea typeface="ヒラギノ角ゴ Pro W3" pitchFamily="1" charset="-128"/>
              </a:defRPr>
            </a:lvl2pPr>
            <a:lvl3pPr marL="1127455" indent="-225491">
              <a:defRPr sz="2400">
                <a:solidFill>
                  <a:schemeClr val="tx1"/>
                </a:solidFill>
                <a:latin typeface="Times New Roman" panose="02020603050405020304" pitchFamily="18" charset="0"/>
                <a:ea typeface="ヒラギノ角ゴ Pro W3" pitchFamily="1" charset="-128"/>
              </a:defRPr>
            </a:lvl3pPr>
            <a:lvl4pPr marL="1578437" indent="-225491">
              <a:defRPr sz="2400">
                <a:solidFill>
                  <a:schemeClr val="tx1"/>
                </a:solidFill>
                <a:latin typeface="Times New Roman" panose="02020603050405020304" pitchFamily="18" charset="0"/>
                <a:ea typeface="ヒラギノ角ゴ Pro W3" pitchFamily="1" charset="-128"/>
              </a:defRPr>
            </a:lvl4pPr>
            <a:lvl5pPr marL="2029419" indent="-225491">
              <a:defRPr sz="2400">
                <a:solidFill>
                  <a:schemeClr val="tx1"/>
                </a:solidFill>
                <a:latin typeface="Times New Roman" panose="02020603050405020304" pitchFamily="18" charset="0"/>
                <a:ea typeface="ヒラギノ角ゴ Pro W3" pitchFamily="1" charset="-128"/>
              </a:defRPr>
            </a:lvl5pPr>
            <a:lvl6pPr marL="2480401"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6pPr>
            <a:lvl7pPr marL="2931384"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7pPr>
            <a:lvl8pPr marL="3382366"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8pPr>
            <a:lvl9pPr marL="3833348" indent="-225491"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9pPr>
          </a:lstStyle>
          <a:p>
            <a:fld id="{7253BD3E-9224-41A9-8E52-D5BBAA407618}" type="slidenum">
              <a:rPr lang="en-US" altLang="en-US" sz="1200"/>
              <a:pPr/>
              <a:t>5</a:t>
            </a:fld>
            <a:endParaRPr lang="en-US" altLang="en-US" sz="1200" dirty="0"/>
          </a:p>
        </p:txBody>
      </p:sp>
      <p:sp>
        <p:nvSpPr>
          <p:cNvPr id="112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268"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xmlns="" val="2685513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3072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072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D8869122-3F54-4384-AD31-D925D314F3C3}" type="datetime3">
              <a:rPr lang="en-US" smtClean="0"/>
              <a:pPr>
                <a:defRPr/>
              </a:pPr>
              <a:t>16 March 2017</a:t>
            </a:fld>
            <a:endParaRPr lang="en-US" dirty="0" smtClean="0"/>
          </a:p>
        </p:txBody>
      </p:sp>
      <p:sp>
        <p:nvSpPr>
          <p:cNvPr id="30726"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FBDC5AF-DB6E-4127-967C-B0A0C8059F63}" type="slidenum">
              <a:rPr lang="en-US" smtClean="0"/>
              <a:pPr>
                <a:defRPr/>
              </a:pPr>
              <a:t>12</a:t>
            </a:fld>
            <a:endParaRPr lang="en-US" dirty="0" smtClean="0"/>
          </a:p>
        </p:txBody>
      </p:sp>
    </p:spTree>
    <p:extLst>
      <p:ext uri="{BB962C8B-B14F-4D97-AF65-F5344CB8AC3E}">
        <p14:creationId xmlns:p14="http://schemas.microsoft.com/office/powerpoint/2010/main" xmlns="" val="4220717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87F7D51-A094-4EE9-BBFE-9652D608BE9D}" type="datetime3">
              <a:rPr lang="en-US" smtClean="0"/>
              <a:pPr>
                <a:defRPr/>
              </a:pPr>
              <a:t>16 March 2017</a:t>
            </a:fld>
            <a:endParaRPr lang="en-US" dirty="0" smtClean="0"/>
          </a:p>
        </p:txBody>
      </p:sp>
      <p:sp>
        <p:nvSpPr>
          <p:cNvPr id="32774"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FC80FD8-05ED-482B-B09E-CCAE73057507}" type="slidenum">
              <a:rPr lang="en-US" smtClean="0"/>
              <a:pPr>
                <a:defRPr/>
              </a:pPr>
              <a:t>20</a:t>
            </a:fld>
            <a:endParaRPr lang="en-US" dirty="0" smtClean="0"/>
          </a:p>
        </p:txBody>
      </p:sp>
    </p:spTree>
    <p:extLst>
      <p:ext uri="{BB962C8B-B14F-4D97-AF65-F5344CB8AC3E}">
        <p14:creationId xmlns:p14="http://schemas.microsoft.com/office/powerpoint/2010/main" xmlns="" val="3343118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16 March 2017</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21</a:t>
            </a:fld>
            <a:endParaRPr lang="en-US" dirty="0" smtClean="0"/>
          </a:p>
        </p:txBody>
      </p:sp>
    </p:spTree>
    <p:extLst>
      <p:ext uri="{BB962C8B-B14F-4D97-AF65-F5344CB8AC3E}">
        <p14:creationId xmlns:p14="http://schemas.microsoft.com/office/powerpoint/2010/main" xmlns="" val="1781423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16 March 2017</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22</a:t>
            </a:fld>
            <a:endParaRPr lang="en-US" dirty="0" smtClean="0"/>
          </a:p>
        </p:txBody>
      </p:sp>
    </p:spTree>
    <p:extLst>
      <p:ext uri="{BB962C8B-B14F-4D97-AF65-F5344CB8AC3E}">
        <p14:creationId xmlns:p14="http://schemas.microsoft.com/office/powerpoint/2010/main" xmlns="" val="2004473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smtClean="0"/>
              <a:t>Reasons for high expenditure</a:t>
            </a:r>
          </a:p>
          <a:p>
            <a:pPr eaLnBrk="1" hangingPunct="1">
              <a:spcBef>
                <a:spcPct val="0"/>
              </a:spcBef>
            </a:pPr>
            <a:endParaRPr lang="en-US" b="1" dirty="0" smtClean="0"/>
          </a:p>
          <a:p>
            <a:pPr eaLnBrk="1" hangingPunct="1">
              <a:spcBef>
                <a:spcPct val="0"/>
              </a:spcBef>
            </a:pPr>
            <a:r>
              <a:rPr lang="en-US" dirty="0" smtClean="0"/>
              <a:t>Goods &amp; Services:</a:t>
            </a:r>
          </a:p>
          <a:p>
            <a:pPr eaLnBrk="1" hangingPunct="1">
              <a:spcBef>
                <a:spcPct val="0"/>
              </a:spcBef>
              <a:buFontTx/>
              <a:buChar char="•"/>
            </a:pPr>
            <a:r>
              <a:rPr lang="en-US" dirty="0" smtClean="0"/>
              <a:t> Payment for the WSSF conference;</a:t>
            </a:r>
          </a:p>
          <a:p>
            <a:pPr eaLnBrk="1" hangingPunct="1">
              <a:spcBef>
                <a:spcPct val="0"/>
              </a:spcBef>
              <a:buFontTx/>
              <a:buChar char="•"/>
            </a:pPr>
            <a:r>
              <a:rPr lang="en-US" dirty="0" smtClean="0"/>
              <a:t> Payment for the Appeals Tribunal board members; and </a:t>
            </a:r>
          </a:p>
          <a:p>
            <a:pPr eaLnBrk="1" hangingPunct="1">
              <a:spcBef>
                <a:spcPct val="0"/>
              </a:spcBef>
              <a:buFontTx/>
              <a:buChar char="•"/>
            </a:pPr>
            <a:r>
              <a:rPr lang="en-US" dirty="0" smtClean="0"/>
              <a:t> Outstanding payments on the planned projects and operational costs.</a:t>
            </a:r>
          </a:p>
          <a:p>
            <a:pPr eaLnBrk="1" hangingPunct="1">
              <a:spcBef>
                <a:spcPct val="0"/>
              </a:spcBef>
            </a:pPr>
            <a:endParaRPr lang="en-US" dirty="0" smtClean="0"/>
          </a:p>
          <a:p>
            <a:pPr eaLnBrk="1" hangingPunct="1">
              <a:spcBef>
                <a:spcPct val="0"/>
              </a:spcBef>
            </a:pPr>
            <a:r>
              <a:rPr lang="en-US" dirty="0" smtClean="0"/>
              <a:t>Payments for Capital Assets:</a:t>
            </a:r>
          </a:p>
          <a:p>
            <a:pPr eaLnBrk="1" hangingPunct="1">
              <a:spcBef>
                <a:spcPct val="0"/>
              </a:spcBef>
            </a:pPr>
            <a:endParaRPr lang="en-US" dirty="0" smtClean="0"/>
          </a:p>
          <a:p>
            <a:pPr eaLnBrk="1" hangingPunct="1">
              <a:spcBef>
                <a:spcPct val="0"/>
              </a:spcBef>
              <a:buFontTx/>
              <a:buChar char="•"/>
            </a:pPr>
            <a:r>
              <a:rPr lang="en-US" dirty="0" smtClean="0"/>
              <a:t> Purchasing of office equipment </a:t>
            </a:r>
          </a:p>
          <a:p>
            <a:pPr eaLnBrk="1" hangingPunct="1">
              <a:spcBef>
                <a:spcPct val="0"/>
              </a:spcBef>
              <a:buFontTx/>
              <a:buChar char="•"/>
            </a:pPr>
            <a:endParaRPr lang="en-US" dirty="0" smtClean="0"/>
          </a:p>
          <a:p>
            <a:pPr eaLnBrk="1" hangingPunct="1">
              <a:spcBef>
                <a:spcPct val="0"/>
              </a:spcBef>
            </a:pPr>
            <a:r>
              <a:rPr lang="en-US" dirty="0" smtClean="0"/>
              <a:t>Payments for the Financial Assets:</a:t>
            </a:r>
          </a:p>
          <a:p>
            <a:pPr eaLnBrk="1" hangingPunct="1">
              <a:spcBef>
                <a:spcPct val="0"/>
              </a:spcBef>
            </a:pPr>
            <a:endParaRPr lang="en-US" dirty="0" smtClean="0"/>
          </a:p>
          <a:p>
            <a:pPr eaLnBrk="1" hangingPunct="1">
              <a:spcBef>
                <a:spcPct val="0"/>
              </a:spcBef>
              <a:buFontTx/>
              <a:buChar char="•"/>
            </a:pPr>
            <a:r>
              <a:rPr lang="en-US" dirty="0" smtClean="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16 March 2017</a:t>
            </a:fld>
            <a:endParaRPr lang="en-US" dirty="0" smtClean="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23</a:t>
            </a:fld>
            <a:endParaRPr lang="en-US" dirty="0" smtClean="0"/>
          </a:p>
        </p:txBody>
      </p:sp>
    </p:spTree>
    <p:extLst>
      <p:ext uri="{BB962C8B-B14F-4D97-AF65-F5344CB8AC3E}">
        <p14:creationId xmlns:p14="http://schemas.microsoft.com/office/powerpoint/2010/main" xmlns="" val="2409020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Portfolio Committee</a:t>
            </a:r>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87F7D51-A094-4EE9-BBFE-9652D608BE9D}" type="datetime3">
              <a:rPr lang="en-US" smtClean="0"/>
              <a:pPr>
                <a:defRPr/>
              </a:pPr>
              <a:t>16 March 2017</a:t>
            </a:fld>
            <a:endParaRPr lang="en-US" dirty="0" smtClean="0"/>
          </a:p>
        </p:txBody>
      </p:sp>
      <p:sp>
        <p:nvSpPr>
          <p:cNvPr id="32774"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FC80FD8-05ED-482B-B09E-CCAE73057507}" type="slidenum">
              <a:rPr lang="en-US" smtClean="0"/>
              <a:pPr>
                <a:defRPr/>
              </a:pPr>
              <a:t>27</a:t>
            </a:fld>
            <a:endParaRPr lang="en-US" dirty="0" smtClean="0"/>
          </a:p>
        </p:txBody>
      </p:sp>
    </p:spTree>
    <p:extLst>
      <p:ext uri="{BB962C8B-B14F-4D97-AF65-F5344CB8AC3E}">
        <p14:creationId xmlns:p14="http://schemas.microsoft.com/office/powerpoint/2010/main" xmlns="" val="2051313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2BA4B47-E373-4E74-ADB0-AD537EE2BAE2}" type="slidenum">
              <a:rPr lang="en-GB" altLang="en-US"/>
              <a:pPr>
                <a:defRPr/>
              </a:pPr>
              <a:t>‹#›</a:t>
            </a:fld>
            <a:endParaRPr lang="en-GB" altLang="en-US" dirty="0"/>
          </a:p>
        </p:txBody>
      </p:sp>
    </p:spTree>
    <p:extLst>
      <p:ext uri="{BB962C8B-B14F-4D97-AF65-F5344CB8AC3E}">
        <p14:creationId xmlns:p14="http://schemas.microsoft.com/office/powerpoint/2010/main" xmlns="" val="1802939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CDB789-237A-494D-963A-74613A717E0B}" type="slidenum">
              <a:rPr lang="en-GB" altLang="en-US"/>
              <a:pPr>
                <a:defRPr/>
              </a:pPr>
              <a:t>‹#›</a:t>
            </a:fld>
            <a:endParaRPr lang="en-GB" altLang="en-US" dirty="0"/>
          </a:p>
        </p:txBody>
      </p:sp>
    </p:spTree>
    <p:extLst>
      <p:ext uri="{BB962C8B-B14F-4D97-AF65-F5344CB8AC3E}">
        <p14:creationId xmlns:p14="http://schemas.microsoft.com/office/powerpoint/2010/main" xmlns="" val="3941883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742950" y="609600"/>
            <a:ext cx="61499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19021A9-D86D-4FFC-9081-BA94A6019EF6}" type="slidenum">
              <a:rPr lang="en-GB" altLang="en-US"/>
              <a:pPr>
                <a:defRPr/>
              </a:pPr>
              <a:t>‹#›</a:t>
            </a:fld>
            <a:endParaRPr lang="en-GB" altLang="en-US" dirty="0"/>
          </a:p>
        </p:txBody>
      </p:sp>
    </p:spTree>
    <p:extLst>
      <p:ext uri="{BB962C8B-B14F-4D97-AF65-F5344CB8AC3E}">
        <p14:creationId xmlns:p14="http://schemas.microsoft.com/office/powerpoint/2010/main" xmlns="" val="3681690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6E2CA11-EAB4-4299-AFC8-744E392FB1C4}" type="slidenum">
              <a:rPr lang="en-GB" altLang="en-US"/>
              <a:pPr>
                <a:defRPr/>
              </a:pPr>
              <a:t>‹#›</a:t>
            </a:fld>
            <a:endParaRPr lang="en-GB" altLang="en-US" dirty="0"/>
          </a:p>
        </p:txBody>
      </p:sp>
    </p:spTree>
    <p:extLst>
      <p:ext uri="{BB962C8B-B14F-4D97-AF65-F5344CB8AC3E}">
        <p14:creationId xmlns:p14="http://schemas.microsoft.com/office/powerpoint/2010/main" xmlns="" val="246240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FC02413-D7F0-497A-80F8-EE7529A670BC}" type="slidenum">
              <a:rPr lang="en-GB" altLang="en-US"/>
              <a:pPr>
                <a:defRPr/>
              </a:pPr>
              <a:t>‹#›</a:t>
            </a:fld>
            <a:endParaRPr lang="en-GB" altLang="en-US" dirty="0"/>
          </a:p>
        </p:txBody>
      </p:sp>
    </p:spTree>
    <p:extLst>
      <p:ext uri="{BB962C8B-B14F-4D97-AF65-F5344CB8AC3E}">
        <p14:creationId xmlns:p14="http://schemas.microsoft.com/office/powerpoint/2010/main" xmlns="" val="359511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76F94A-DDB7-4F0F-9DC8-A74A7D1C8ADC}" type="slidenum">
              <a:rPr lang="en-GB" altLang="en-US"/>
              <a:pPr>
                <a:defRPr/>
              </a:pPr>
              <a:t>‹#›</a:t>
            </a:fld>
            <a:endParaRPr lang="en-GB" altLang="en-US" dirty="0"/>
          </a:p>
        </p:txBody>
      </p:sp>
    </p:spTree>
    <p:extLst>
      <p:ext uri="{BB962C8B-B14F-4D97-AF65-F5344CB8AC3E}">
        <p14:creationId xmlns:p14="http://schemas.microsoft.com/office/powerpoint/2010/main" xmlns="" val="398923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D4BBBD87-B2EC-49B9-8D8D-DE17C93DEE66}" type="slidenum">
              <a:rPr lang="en-GB" altLang="en-US"/>
              <a:pPr>
                <a:defRPr/>
              </a:pPr>
              <a:t>‹#›</a:t>
            </a:fld>
            <a:endParaRPr lang="en-GB" altLang="en-US" dirty="0"/>
          </a:p>
        </p:txBody>
      </p:sp>
    </p:spTree>
    <p:extLst>
      <p:ext uri="{BB962C8B-B14F-4D97-AF65-F5344CB8AC3E}">
        <p14:creationId xmlns:p14="http://schemas.microsoft.com/office/powerpoint/2010/main" xmlns="" val="3399014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C084106-AE81-4914-B7FD-482CA3BF0DF3}" type="slidenum">
              <a:rPr lang="en-GB" altLang="en-US"/>
              <a:pPr>
                <a:defRPr/>
              </a:pPr>
              <a:t>‹#›</a:t>
            </a:fld>
            <a:endParaRPr lang="en-GB" altLang="en-US" dirty="0"/>
          </a:p>
        </p:txBody>
      </p:sp>
    </p:spTree>
    <p:extLst>
      <p:ext uri="{BB962C8B-B14F-4D97-AF65-F5344CB8AC3E}">
        <p14:creationId xmlns:p14="http://schemas.microsoft.com/office/powerpoint/2010/main" xmlns="" val="3006076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D01E762-EE49-42D1-96A4-601EE36B5F6D}" type="slidenum">
              <a:rPr lang="en-GB" altLang="en-US"/>
              <a:pPr>
                <a:defRPr/>
              </a:pPr>
              <a:t>‹#›</a:t>
            </a:fld>
            <a:endParaRPr lang="en-GB" altLang="en-US" dirty="0"/>
          </a:p>
        </p:txBody>
      </p:sp>
    </p:spTree>
    <p:extLst>
      <p:ext uri="{BB962C8B-B14F-4D97-AF65-F5344CB8AC3E}">
        <p14:creationId xmlns:p14="http://schemas.microsoft.com/office/powerpoint/2010/main" xmlns="" val="3701486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EA85929-3DE2-4963-89B4-114180CAF856}" type="slidenum">
              <a:rPr lang="en-GB" altLang="en-US"/>
              <a:pPr>
                <a:defRPr/>
              </a:pPr>
              <a:t>‹#›</a:t>
            </a:fld>
            <a:endParaRPr lang="en-GB" altLang="en-US" dirty="0"/>
          </a:p>
        </p:txBody>
      </p:sp>
    </p:spTree>
    <p:extLst>
      <p:ext uri="{BB962C8B-B14F-4D97-AF65-F5344CB8AC3E}">
        <p14:creationId xmlns:p14="http://schemas.microsoft.com/office/powerpoint/2010/main" xmlns="" val="185506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A3EF307-14F8-4CE4-8D61-81CF13B10DC6}" type="slidenum">
              <a:rPr lang="en-GB" altLang="en-US"/>
              <a:pPr>
                <a:defRPr/>
              </a:pPr>
              <a:t>‹#›</a:t>
            </a:fld>
            <a:endParaRPr lang="en-GB" altLang="en-US" dirty="0"/>
          </a:p>
        </p:txBody>
      </p:sp>
    </p:spTree>
    <p:extLst>
      <p:ext uri="{BB962C8B-B14F-4D97-AF65-F5344CB8AC3E}">
        <p14:creationId xmlns:p14="http://schemas.microsoft.com/office/powerpoint/2010/main" xmlns="" val="156177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Times New Roman" panose="02020603050405020304" pitchFamily="18" charset="0"/>
                <a:ea typeface="ヒラギノ角ゴ Pro W3" pitchFamily="4" charset="-128"/>
                <a:cs typeface="+mn-cs"/>
              </a:defRPr>
            </a:lvl1pPr>
          </a:lstStyle>
          <a:p>
            <a:pPr>
              <a:defRPr/>
            </a:pPr>
            <a:endParaRPr lang="en-US" altLang="en-US" dirty="0"/>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Times New Roman" panose="02020603050405020304" pitchFamily="18" charset="0"/>
                <a:ea typeface="ヒラギノ角ゴ Pro W3" pitchFamily="4" charset="-128"/>
                <a:cs typeface="+mn-cs"/>
              </a:defRPr>
            </a:lvl1pPr>
          </a:lstStyle>
          <a:p>
            <a:pPr>
              <a:defRPr/>
            </a:pPr>
            <a:endParaRPr lang="en-US" altLang="en-US" dirty="0"/>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ECA6E4D-938B-424F-80DE-DFF0F4C6BEF5}"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ヒラギノ角ゴ Pro W3" charset="-128"/>
          <a:cs typeface="ヒラギノ角ゴ Pro W3" charset="0"/>
        </a:defRPr>
      </a:lvl1pPr>
      <a:lvl2pPr algn="ctr" rtl="0" eaLnBrk="0" fontAlgn="base" hangingPunct="0">
        <a:spcBef>
          <a:spcPct val="0"/>
        </a:spcBef>
        <a:spcAft>
          <a:spcPct val="0"/>
        </a:spcAft>
        <a:defRPr sz="4400">
          <a:solidFill>
            <a:schemeClr val="tx2"/>
          </a:solidFill>
          <a:latin typeface="Times New Roman" pitchFamily="18" charset="0"/>
          <a:ea typeface="ヒラギノ角ゴ Pro W3" charset="-128"/>
          <a:cs typeface="ヒラギノ角ゴ Pro W3" charset="0"/>
        </a:defRPr>
      </a:lvl2pPr>
      <a:lvl3pPr algn="ctr" rtl="0" eaLnBrk="0" fontAlgn="base" hangingPunct="0">
        <a:spcBef>
          <a:spcPct val="0"/>
        </a:spcBef>
        <a:spcAft>
          <a:spcPct val="0"/>
        </a:spcAft>
        <a:defRPr sz="4400">
          <a:solidFill>
            <a:schemeClr val="tx2"/>
          </a:solidFill>
          <a:latin typeface="Times New Roman" pitchFamily="18" charset="0"/>
          <a:ea typeface="ヒラギノ角ゴ Pro W3" charset="-128"/>
          <a:cs typeface="ヒラギノ角ゴ Pro W3" charset="0"/>
        </a:defRPr>
      </a:lvl3pPr>
      <a:lvl4pPr algn="ctr" rtl="0" eaLnBrk="0" fontAlgn="base" hangingPunct="0">
        <a:spcBef>
          <a:spcPct val="0"/>
        </a:spcBef>
        <a:spcAft>
          <a:spcPct val="0"/>
        </a:spcAft>
        <a:defRPr sz="4400">
          <a:solidFill>
            <a:schemeClr val="tx2"/>
          </a:solidFill>
          <a:latin typeface="Times New Roman" pitchFamily="18" charset="0"/>
          <a:ea typeface="ヒラギノ角ゴ Pro W3" charset="-128"/>
          <a:cs typeface="ヒラギノ角ゴ Pro W3" charset="0"/>
        </a:defRPr>
      </a:lvl4pPr>
      <a:lvl5pPr algn="ctr" rtl="0" eaLnBrk="0" fontAlgn="base" hangingPunct="0">
        <a:spcBef>
          <a:spcPct val="0"/>
        </a:spcBef>
        <a:spcAft>
          <a:spcPct val="0"/>
        </a:spcAft>
        <a:defRPr sz="4400">
          <a:solidFill>
            <a:schemeClr val="tx2"/>
          </a:solidFill>
          <a:latin typeface="Times New Roman" pitchFamily="18" charset="0"/>
          <a:ea typeface="ヒラギノ角ゴ Pro W3" charset="-128"/>
          <a:cs typeface="ヒラギノ角ゴ Pro W3"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ヒラギノ角ゴ Pro W3" charset="-128"/>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ヒラギノ角ゴ Pro W3" charset="-128"/>
          <a:cs typeface="ヒラギノ角ゴ Pro W3" charset="0"/>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cs typeface="ヒラギノ角ゴ Pro W3" charset="0"/>
        </a:defRPr>
      </a:lvl3pPr>
      <a:lvl4pPr marL="1600200" indent="-228600"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ヒラギノ角ゴ Pro W3" charset="-128"/>
          <a:cs typeface="ヒラギノ角ゴ Pro W3"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0D661512-5F72-482A-AEBE-7CD733F0D026}" type="slidenum">
              <a:rPr lang="en-GB" altLang="en-US" sz="1400" smtClean="0"/>
              <a:pPr>
                <a:spcBef>
                  <a:spcPct val="0"/>
                </a:spcBef>
                <a:buFontTx/>
                <a:buNone/>
              </a:pPr>
              <a:t>1</a:t>
            </a:fld>
            <a:endParaRPr lang="en-GB" altLang="en-US" sz="1400" dirty="0" smtClean="0"/>
          </a:p>
        </p:txBody>
      </p:sp>
      <p:sp>
        <p:nvSpPr>
          <p:cNvPr id="4099" name="Slide Number Placeholder 5"/>
          <p:cNvSpPr txBox="1">
            <a:spLocks/>
          </p:cNvSpPr>
          <p:nvPr/>
        </p:nvSpPr>
        <p:spPr bwMode="auto">
          <a:xfrm>
            <a:off x="7099300" y="6248400"/>
            <a:ext cx="20637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r">
              <a:spcBef>
                <a:spcPct val="0"/>
              </a:spcBef>
              <a:buFontTx/>
              <a:buNone/>
            </a:pPr>
            <a:fld id="{6ED4CBC1-13B5-44CA-AFC1-AC066A7F9B55}" type="slidenum">
              <a:rPr lang="en-GB" altLang="en-US" sz="1400"/>
              <a:pPr algn="r">
                <a:spcBef>
                  <a:spcPct val="0"/>
                </a:spcBef>
                <a:buFontTx/>
                <a:buNone/>
              </a:pPr>
              <a:t>1</a:t>
            </a:fld>
            <a:endParaRPr lang="en-GB" altLang="en-US" sz="1400" dirty="0"/>
          </a:p>
        </p:txBody>
      </p:sp>
      <p:sp>
        <p:nvSpPr>
          <p:cNvPr id="4100" name="Rectangle 7"/>
          <p:cNvSpPr>
            <a:spLocks noGrp="1" noChangeArrowheads="1"/>
          </p:cNvSpPr>
          <p:nvPr>
            <p:ph type="ctrTitle"/>
          </p:nvPr>
        </p:nvSpPr>
        <p:spPr>
          <a:xfrm>
            <a:off x="-152400" y="404813"/>
            <a:ext cx="9728200" cy="1944687"/>
          </a:xfrm>
        </p:spPr>
        <p:txBody>
          <a:bodyPr/>
          <a:lstStyle/>
          <a:p>
            <a:pPr eaLnBrk="1" hangingPunct="1"/>
            <a:r>
              <a:rPr lang="en-GB" altLang="en-US" b="1" dirty="0" smtClean="0">
                <a:latin typeface="Calibri" panose="020F0502020204030204" pitchFamily="34" charset="0"/>
                <a:ea typeface="ヒラギノ角ゴ Pro W3" pitchFamily="1" charset="-128"/>
              </a:rPr>
              <a:t/>
            </a:r>
            <a:br>
              <a:rPr lang="en-GB" altLang="en-US" b="1" dirty="0" smtClean="0">
                <a:latin typeface="Calibri" panose="020F0502020204030204" pitchFamily="34" charset="0"/>
                <a:ea typeface="ヒラギノ角ゴ Pro W3" pitchFamily="1" charset="-128"/>
              </a:rPr>
            </a:br>
            <a:r>
              <a:rPr lang="en-GB" altLang="en-US" b="1" dirty="0" smtClean="0">
                <a:latin typeface="Calibri" panose="020F0502020204030204" pitchFamily="34" charset="0"/>
                <a:ea typeface="ヒラギノ角ゴ Pro W3" pitchFamily="1" charset="-128"/>
              </a:rPr>
              <a:t/>
            </a:r>
            <a:br>
              <a:rPr lang="en-GB" altLang="en-US" b="1" dirty="0" smtClean="0">
                <a:latin typeface="Calibri" panose="020F0502020204030204" pitchFamily="34" charset="0"/>
                <a:ea typeface="ヒラギノ角ゴ Pro W3" pitchFamily="1" charset="-128"/>
              </a:rPr>
            </a:br>
            <a:r>
              <a:rPr lang="en-GB" altLang="en-US" b="1" dirty="0" smtClean="0">
                <a:latin typeface="Calibri" panose="020F0502020204030204" pitchFamily="34" charset="0"/>
                <a:ea typeface="ヒラギノ角ゴ Pro W3" pitchFamily="1" charset="-128"/>
                <a:cs typeface="Arial" panose="020B0604020202020204" pitchFamily="34" charset="0"/>
              </a:rPr>
              <a:t>DSD Performance </a:t>
            </a:r>
            <a:br>
              <a:rPr lang="en-GB" altLang="en-US" b="1" dirty="0" smtClean="0">
                <a:latin typeface="Calibri" panose="020F0502020204030204" pitchFamily="34" charset="0"/>
                <a:ea typeface="ヒラギノ角ゴ Pro W3" pitchFamily="1" charset="-128"/>
                <a:cs typeface="Arial" panose="020B0604020202020204" pitchFamily="34" charset="0"/>
              </a:rPr>
            </a:br>
            <a:r>
              <a:rPr lang="en-GB" altLang="en-US" b="1" dirty="0" smtClean="0">
                <a:latin typeface="Calibri" panose="020F0502020204030204" pitchFamily="34" charset="0"/>
                <a:ea typeface="ヒラギノ角ゴ Pro W3" pitchFamily="1" charset="-128"/>
                <a:cs typeface="Arial" panose="020B0604020202020204" pitchFamily="34" charset="0"/>
              </a:rPr>
              <a:t>Report for the period </a:t>
            </a:r>
            <a:br>
              <a:rPr lang="en-GB" altLang="en-US" b="1" dirty="0" smtClean="0">
                <a:latin typeface="Calibri" panose="020F0502020204030204" pitchFamily="34" charset="0"/>
                <a:ea typeface="ヒラギノ角ゴ Pro W3" pitchFamily="1" charset="-128"/>
                <a:cs typeface="Arial" panose="020B0604020202020204" pitchFamily="34" charset="0"/>
              </a:rPr>
            </a:br>
            <a:r>
              <a:rPr lang="en-GB" altLang="en-US" b="1" dirty="0" smtClean="0">
                <a:latin typeface="Calibri" panose="020F0502020204030204" pitchFamily="34" charset="0"/>
                <a:ea typeface="ヒラギノ角ゴ Pro W3" pitchFamily="1" charset="-128"/>
                <a:cs typeface="Arial" panose="020B0604020202020204" pitchFamily="34" charset="0"/>
              </a:rPr>
              <a:t> </a:t>
            </a:r>
            <a:r>
              <a:rPr lang="en-GB" altLang="en-US" sz="2800" b="1" dirty="0" smtClean="0">
                <a:latin typeface="Calibri" panose="020F0502020204030204" pitchFamily="34" charset="0"/>
                <a:ea typeface="ヒラギノ角ゴ Pro W3" pitchFamily="1" charset="-128"/>
                <a:cs typeface="Arial" panose="020B0604020202020204" pitchFamily="34" charset="0"/>
              </a:rPr>
              <a:t> </a:t>
            </a:r>
            <a:r>
              <a:rPr lang="en-GB" altLang="en-US" sz="3200" b="1" dirty="0" smtClean="0">
                <a:latin typeface="Calibri" panose="020F0502020204030204" pitchFamily="34" charset="0"/>
                <a:ea typeface="ヒラギノ角ゴ Pro W3" pitchFamily="1" charset="-128"/>
                <a:cs typeface="Arial" panose="020B0604020202020204" pitchFamily="34" charset="0"/>
              </a:rPr>
              <a:t>(01  October 2016 – 31 December 2016)</a:t>
            </a:r>
            <a:br>
              <a:rPr lang="en-GB" altLang="en-US" sz="3200" b="1" dirty="0" smtClean="0">
                <a:latin typeface="Calibri" panose="020F0502020204030204" pitchFamily="34" charset="0"/>
                <a:ea typeface="ヒラギノ角ゴ Pro W3" pitchFamily="1" charset="-128"/>
                <a:cs typeface="Arial" panose="020B0604020202020204" pitchFamily="34" charset="0"/>
              </a:rPr>
            </a:br>
            <a:r>
              <a:rPr lang="en-GB" altLang="en-US" sz="3200" b="1" dirty="0" smtClean="0">
                <a:latin typeface="Calibri" panose="020F0502020204030204" pitchFamily="34" charset="0"/>
                <a:ea typeface="ヒラギノ角ゴ Pro W3" pitchFamily="1" charset="-128"/>
                <a:cs typeface="Arial" panose="020B0604020202020204" pitchFamily="34" charset="0"/>
              </a:rPr>
              <a:t/>
            </a:r>
            <a:br>
              <a:rPr lang="en-GB" altLang="en-US" sz="3200" b="1" dirty="0" smtClean="0">
                <a:latin typeface="Calibri" panose="020F0502020204030204" pitchFamily="34" charset="0"/>
                <a:ea typeface="ヒラギノ角ゴ Pro W3" pitchFamily="1" charset="-128"/>
                <a:cs typeface="Arial" panose="020B0604020202020204" pitchFamily="34" charset="0"/>
              </a:rPr>
            </a:br>
            <a:r>
              <a:rPr lang="en-GB" altLang="en-US" sz="3200" b="1" dirty="0" smtClean="0">
                <a:latin typeface="Calibri" panose="020F0502020204030204" pitchFamily="34" charset="0"/>
                <a:ea typeface="ヒラギノ角ゴ Pro W3" pitchFamily="1" charset="-128"/>
                <a:cs typeface="Arial" panose="020B0604020202020204" pitchFamily="34" charset="0"/>
              </a:rPr>
              <a:t>Presentation to Portfolio Committee on Social Development </a:t>
            </a:r>
            <a:r>
              <a:rPr lang="en-GB" altLang="en-US" b="1" dirty="0" smtClean="0">
                <a:latin typeface="Calibri" panose="020F0502020204030204" pitchFamily="34" charset="0"/>
                <a:ea typeface="ヒラギノ角ゴ Pro W3" pitchFamily="1" charset="-128"/>
              </a:rPr>
              <a:t>	</a:t>
            </a:r>
            <a:endParaRPr lang="en-US" altLang="en-US" b="1" dirty="0" smtClean="0">
              <a:latin typeface="Calibri" panose="020F0502020204030204" pitchFamily="34" charset="0"/>
              <a:ea typeface="ヒラギノ角ゴ Pro W3" pitchFamily="1" charset="-128"/>
            </a:endParaRPr>
          </a:p>
        </p:txBody>
      </p:sp>
      <p:sp>
        <p:nvSpPr>
          <p:cNvPr id="4101" name="Rectangle 9"/>
          <p:cNvSpPr>
            <a:spLocks noChangeArrowheads="1"/>
          </p:cNvSpPr>
          <p:nvPr/>
        </p:nvSpPr>
        <p:spPr bwMode="auto">
          <a:xfrm>
            <a:off x="1320800" y="3505200"/>
            <a:ext cx="7264400"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endParaRPr lang="en-US" altLang="en-US" sz="2800" b="1" dirty="0">
              <a:latin typeface="Calibri" panose="020F0502020204030204" pitchFamily="34" charset="0"/>
            </a:endParaRPr>
          </a:p>
          <a:p>
            <a:pPr algn="ctr">
              <a:spcBef>
                <a:spcPct val="0"/>
              </a:spcBef>
              <a:buFontTx/>
              <a:buNone/>
            </a:pPr>
            <a:r>
              <a:rPr lang="en-US" altLang="en-US" sz="2800" b="1" dirty="0">
                <a:latin typeface="Calibri" panose="020F0502020204030204" pitchFamily="34" charset="0"/>
              </a:rPr>
              <a:t> </a:t>
            </a:r>
          </a:p>
          <a:p>
            <a:pPr algn="ctr">
              <a:spcBef>
                <a:spcPct val="0"/>
              </a:spcBef>
              <a:buFontTx/>
              <a:buNone/>
            </a:pPr>
            <a:endParaRPr lang="en-US" altLang="en-US" sz="2800" b="1" dirty="0">
              <a:latin typeface="Calibri" panose="020F0502020204030204" pitchFamily="34" charset="0"/>
            </a:endParaRPr>
          </a:p>
          <a:p>
            <a:pPr algn="ctr">
              <a:spcBef>
                <a:spcPct val="0"/>
              </a:spcBef>
              <a:buFontTx/>
              <a:buNone/>
            </a:pPr>
            <a:r>
              <a:rPr lang="en-US" altLang="en-US" sz="2800" b="1" dirty="0" smtClean="0">
                <a:latin typeface="Calibri" panose="020F0502020204030204" pitchFamily="34" charset="0"/>
                <a:cs typeface="Arial" panose="020B0604020202020204" pitchFamily="34" charset="0"/>
              </a:rPr>
              <a:t>15 March 2017</a:t>
            </a:r>
            <a:endParaRPr lang="en-US" altLang="en-US" sz="2800" b="1" dirty="0">
              <a:latin typeface="Calibri" panose="020F0502020204030204" pitchFamily="34" charset="0"/>
              <a:cs typeface="Arial" panose="020B0604020202020204" pitchFamily="34" charset="0"/>
            </a:endParaRPr>
          </a:p>
        </p:txBody>
      </p:sp>
      <p:sp>
        <p:nvSpPr>
          <p:cNvPr id="4102"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60512" y="98822"/>
            <a:ext cx="8856984" cy="584775"/>
          </a:xfrm>
          <a:prstGeom prst="rect">
            <a:avLst/>
          </a:prstGeom>
          <a:noFill/>
          <a:ln w="9525">
            <a:noFill/>
            <a:miter lim="800000"/>
            <a:headEnd/>
            <a:tailEnd/>
          </a:ln>
        </p:spPr>
        <p:txBody>
          <a:bodyPr wrap="square" anchor="b">
            <a:spAutoFit/>
          </a:bodyPr>
          <a:lstStyle/>
          <a:p>
            <a:pPr algn="ctr">
              <a:defRPr/>
            </a:pPr>
            <a:r>
              <a:rPr lang="en-US" sz="3200" b="1" dirty="0">
                <a:solidFill>
                  <a:schemeClr val="tx2"/>
                </a:solidFill>
                <a:latin typeface="Calibri" panose="020F0502020204030204" pitchFamily="34" charset="0"/>
              </a:rPr>
              <a:t>ACTUAL EXPENDITURE – 3</a:t>
            </a:r>
            <a:r>
              <a:rPr lang="en-US" sz="3200" b="1" baseline="30000" dirty="0">
                <a:solidFill>
                  <a:schemeClr val="tx2"/>
                </a:solidFill>
                <a:latin typeface="Calibri" panose="020F0502020204030204" pitchFamily="34" charset="0"/>
              </a:rPr>
              <a:t>rd</a:t>
            </a:r>
            <a:r>
              <a:rPr lang="en-US" sz="3200" b="1" dirty="0">
                <a:solidFill>
                  <a:schemeClr val="tx2"/>
                </a:solidFill>
                <a:latin typeface="Calibri" panose="020F0502020204030204" pitchFamily="34" charset="0"/>
              </a:rPr>
              <a:t> QUARTER OF 2016/17</a:t>
            </a:r>
            <a:endParaRPr lang="en-US" sz="44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3" name="Object 3"/>
          <p:cNvGraphicFramePr>
            <a:graphicFrameLocks noChangeAspect="1"/>
          </p:cNvGraphicFramePr>
          <p:nvPr>
            <p:extLst/>
          </p:nvPr>
        </p:nvGraphicFramePr>
        <p:xfrm>
          <a:off x="704529" y="1340768"/>
          <a:ext cx="8256587" cy="4668838"/>
        </p:xfrm>
        <a:graphic>
          <a:graphicData uri="http://schemas.openxmlformats.org/drawingml/2006/chart">
            <c:chart xmlns:c="http://schemas.openxmlformats.org/drawingml/2006/chart" xmlns:r="http://schemas.openxmlformats.org/officeDocument/2006/relationships" r:id="rId2"/>
          </a:graphicData>
        </a:graphic>
      </p:graphicFrame>
      <p:sp>
        <p:nvSpPr>
          <p:cNvPr id="1031" name="TextBox 7"/>
          <p:cNvSpPr txBox="1">
            <a:spLocks noChangeArrowheads="1"/>
          </p:cNvSpPr>
          <p:nvPr/>
        </p:nvSpPr>
        <p:spPr bwMode="auto">
          <a:xfrm>
            <a:off x="1352601" y="1067385"/>
            <a:ext cx="9175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b="1" u="sng" dirty="0"/>
              <a:t>R’000</a:t>
            </a:r>
          </a:p>
        </p:txBody>
      </p:sp>
      <p:sp>
        <p:nvSpPr>
          <p:cNvPr id="4" name="Rounded Rectangular Callout 3"/>
          <p:cNvSpPr/>
          <p:nvPr/>
        </p:nvSpPr>
        <p:spPr>
          <a:xfrm>
            <a:off x="6177136" y="1700808"/>
            <a:ext cx="1224136" cy="720080"/>
          </a:xfrm>
          <a:prstGeom prst="wedgeRoundRectCallout">
            <a:avLst>
              <a:gd name="adj1" fmla="val 6810"/>
              <a:gd name="adj2" fmla="val 48634"/>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1600" b="1" dirty="0">
                <a:latin typeface="Calibri" panose="020F0502020204030204" pitchFamily="34" charset="0"/>
              </a:rPr>
              <a:t>74,4% Spent</a:t>
            </a:r>
          </a:p>
        </p:txBody>
      </p:sp>
      <p:sp>
        <p:nvSpPr>
          <p:cNvPr id="6" name="Slide Number Placeholder 5"/>
          <p:cNvSpPr>
            <a:spLocks noGrp="1"/>
          </p:cNvSpPr>
          <p:nvPr>
            <p:ph type="sldNum" sz="quarter" idx="12"/>
          </p:nvPr>
        </p:nvSpPr>
        <p:spPr/>
        <p:txBody>
          <a:bodyPr/>
          <a:lstStyle/>
          <a:p>
            <a:pPr>
              <a:defRPr/>
            </a:pPr>
            <a:fld id="{F7C7F45D-B1C3-41DB-8E2C-DAED463BE227}" type="slidenum">
              <a:rPr lang="en-GB" smtClean="0"/>
              <a:pPr>
                <a:defRPr/>
              </a:pPr>
              <a:t>10</a:t>
            </a:fld>
            <a:endParaRPr lang="en-GB" dirty="0"/>
          </a:p>
        </p:txBody>
      </p:sp>
    </p:spTree>
    <p:extLst>
      <p:ext uri="{BB962C8B-B14F-4D97-AF65-F5344CB8AC3E}">
        <p14:creationId xmlns:p14="http://schemas.microsoft.com/office/powerpoint/2010/main" xmlns="" val="15321496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ChangeArrowheads="1"/>
          </p:cNvSpPr>
          <p:nvPr/>
        </p:nvSpPr>
        <p:spPr bwMode="auto">
          <a:xfrm>
            <a:off x="704850" y="183576"/>
            <a:ext cx="849630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spAutoFit/>
          </a:bodyPr>
          <a:lstStyle/>
          <a:p>
            <a:pPr algn="ctr"/>
            <a:r>
              <a:rPr lang="en-US" sz="3200" b="1" dirty="0">
                <a:solidFill>
                  <a:schemeClr val="tx2"/>
                </a:solidFill>
                <a:latin typeface="Calibri" panose="020F0502020204030204" pitchFamily="34" charset="0"/>
              </a:rPr>
              <a:t>EXPENDITURE PER PROGRAMME</a:t>
            </a:r>
          </a:p>
        </p:txBody>
      </p:sp>
      <p:graphicFrame>
        <p:nvGraphicFramePr>
          <p:cNvPr id="2" name="Table 1"/>
          <p:cNvGraphicFramePr>
            <a:graphicFrameLocks noGrp="1"/>
          </p:cNvGraphicFramePr>
          <p:nvPr>
            <p:extLst/>
          </p:nvPr>
        </p:nvGraphicFramePr>
        <p:xfrm>
          <a:off x="632519" y="980730"/>
          <a:ext cx="8568631" cy="4217521"/>
        </p:xfrm>
        <a:graphic>
          <a:graphicData uri="http://schemas.openxmlformats.org/drawingml/2006/table">
            <a:tbl>
              <a:tblPr/>
              <a:tblGrid>
                <a:gridCol w="2600672">
                  <a:extLst>
                    <a:ext uri="{9D8B030D-6E8A-4147-A177-3AD203B41FA5}">
                      <a16:colId xmlns:a16="http://schemas.microsoft.com/office/drawing/2014/main" xmlns="" val="20000"/>
                    </a:ext>
                  </a:extLst>
                </a:gridCol>
                <a:gridCol w="1115959">
                  <a:extLst>
                    <a:ext uri="{9D8B030D-6E8A-4147-A177-3AD203B41FA5}">
                      <a16:colId xmlns:a16="http://schemas.microsoft.com/office/drawing/2014/main" xmlns="" val="20001"/>
                    </a:ext>
                  </a:extLst>
                </a:gridCol>
                <a:gridCol w="970400">
                  <a:extLst>
                    <a:ext uri="{9D8B030D-6E8A-4147-A177-3AD203B41FA5}">
                      <a16:colId xmlns:a16="http://schemas.microsoft.com/office/drawing/2014/main" xmlns="" val="20002"/>
                    </a:ext>
                  </a:extLst>
                </a:gridCol>
                <a:gridCol w="970400">
                  <a:extLst>
                    <a:ext uri="{9D8B030D-6E8A-4147-A177-3AD203B41FA5}">
                      <a16:colId xmlns:a16="http://schemas.microsoft.com/office/drawing/2014/main" xmlns="" val="20003"/>
                    </a:ext>
                  </a:extLst>
                </a:gridCol>
                <a:gridCol w="970400">
                  <a:extLst>
                    <a:ext uri="{9D8B030D-6E8A-4147-A177-3AD203B41FA5}">
                      <a16:colId xmlns:a16="http://schemas.microsoft.com/office/drawing/2014/main" xmlns="" val="20004"/>
                    </a:ext>
                  </a:extLst>
                </a:gridCol>
                <a:gridCol w="970400">
                  <a:extLst>
                    <a:ext uri="{9D8B030D-6E8A-4147-A177-3AD203B41FA5}">
                      <a16:colId xmlns:a16="http://schemas.microsoft.com/office/drawing/2014/main" xmlns="" val="20005"/>
                    </a:ext>
                  </a:extLst>
                </a:gridCol>
                <a:gridCol w="970400">
                  <a:extLst>
                    <a:ext uri="{9D8B030D-6E8A-4147-A177-3AD203B41FA5}">
                      <a16:colId xmlns:a16="http://schemas.microsoft.com/office/drawing/2014/main" xmlns="" val="20006"/>
                    </a:ext>
                  </a:extLst>
                </a:gridCol>
              </a:tblGrid>
              <a:tr h="354561">
                <a:tc rowSpan="3">
                  <a:txBody>
                    <a:bodyPr/>
                    <a:lstStyle/>
                    <a:p>
                      <a:pPr algn="ctr" rtl="0" fontAlgn="ctr"/>
                      <a:r>
                        <a:rPr lang="en-US" sz="1400" b="1" i="0" u="none" strike="noStrike" dirty="0" err="1">
                          <a:solidFill>
                            <a:srgbClr val="000000"/>
                          </a:solidFill>
                          <a:effectLst/>
                          <a:latin typeface="Calibri" panose="020F0502020204030204" pitchFamily="34" charset="0"/>
                        </a:rPr>
                        <a:t>Programme</a:t>
                      </a:r>
                      <a:endParaRPr lang="en-US" sz="1400" b="1" i="0" u="none" strike="noStrike" dirty="0">
                        <a:solidFill>
                          <a:srgbClr val="000000"/>
                        </a:solidFill>
                        <a:effectLst/>
                        <a:latin typeface="Calibri" panose="020F0502020204030204" pitchFamily="34" charset="0"/>
                      </a:endParaRP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rowSpan="2">
                  <a:txBody>
                    <a:bodyPr/>
                    <a:lstStyle/>
                    <a:p>
                      <a:pPr algn="ctr" rtl="0" fontAlgn="ctr"/>
                      <a:r>
                        <a:rPr lang="en-US" sz="1400" b="1" i="0" u="none" strike="noStrike" dirty="0">
                          <a:solidFill>
                            <a:srgbClr val="000000"/>
                          </a:solidFill>
                          <a:effectLst/>
                          <a:latin typeface="Calibri" panose="020F0502020204030204" pitchFamily="34" charset="0"/>
                        </a:rPr>
                        <a:t>Adjusted Voted</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5">
                  <a:txBody>
                    <a:bodyPr/>
                    <a:lstStyle/>
                    <a:p>
                      <a:pPr algn="ctr" rtl="0" fontAlgn="ctr"/>
                      <a:r>
                        <a:rPr lang="en-US" sz="1000" b="1" i="0" u="none" strike="noStrike">
                          <a:solidFill>
                            <a:srgbClr val="000000"/>
                          </a:solidFill>
                          <a:effectLst/>
                          <a:latin typeface="Calibri" panose="020F0502020204030204" pitchFamily="34" charset="0"/>
                        </a:rPr>
                        <a:t>Actual</a:t>
                      </a:r>
                    </a:p>
                  </a:txBody>
                  <a:tcPr marL="8806" marR="8806" marT="880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54561">
                <a:tc vMerge="1">
                  <a:txBody>
                    <a:bodyPr/>
                    <a:lstStyle/>
                    <a:p>
                      <a:endParaRPr lang="en-US"/>
                    </a:p>
                  </a:txBody>
                  <a:tcPr/>
                </a:tc>
                <a:tc vMerge="1">
                  <a:txBody>
                    <a:bodyPr/>
                    <a:lstStyle/>
                    <a:p>
                      <a:endParaRPr lang="en-US"/>
                    </a:p>
                  </a:txBody>
                  <a:tcPr/>
                </a:tc>
                <a:tc>
                  <a:txBody>
                    <a:bodyPr/>
                    <a:lstStyle/>
                    <a:p>
                      <a:pPr algn="ctr" rtl="0" fontAlgn="ctr"/>
                      <a:r>
                        <a:rPr lang="en-US" sz="1400" b="1" i="0" u="none" strike="noStrike" dirty="0">
                          <a:solidFill>
                            <a:srgbClr val="000000"/>
                          </a:solidFill>
                          <a:effectLst/>
                          <a:latin typeface="Calibri" panose="020F0502020204030204" pitchFamily="34" charset="0"/>
                        </a:rPr>
                        <a:t>Apr – Jun 2016</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sz="1400" b="1" i="0" u="none" strike="noStrike" dirty="0">
                          <a:solidFill>
                            <a:srgbClr val="000000"/>
                          </a:solidFill>
                          <a:effectLst/>
                          <a:latin typeface="Calibri" panose="020F0502020204030204" pitchFamily="34" charset="0"/>
                        </a:rPr>
                        <a:t>July-Sept 2016</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sz="1400" b="1" i="0" u="none" strike="noStrike" dirty="0">
                          <a:solidFill>
                            <a:srgbClr val="000000"/>
                          </a:solidFill>
                          <a:effectLst/>
                          <a:latin typeface="Calibri" panose="020F0502020204030204" pitchFamily="34" charset="0"/>
                        </a:rPr>
                        <a:t>Oct-Dec 2016</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sz="1400" b="1" i="0" u="none" strike="noStrike" dirty="0">
                          <a:solidFill>
                            <a:srgbClr val="000000"/>
                          </a:solidFill>
                          <a:effectLst/>
                          <a:latin typeface="Calibri" panose="020F0502020204030204" pitchFamily="34" charset="0"/>
                        </a:rPr>
                        <a:t>Total Spending</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sz="1400" b="1" i="0" u="none" strike="noStrike" dirty="0">
                          <a:solidFill>
                            <a:srgbClr val="000000"/>
                          </a:solidFill>
                          <a:effectLst/>
                          <a:latin typeface="Calibri" panose="020F0502020204030204" pitchFamily="34" charset="0"/>
                        </a:rPr>
                        <a:t>% Spent</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1"/>
                  </a:ext>
                </a:extLst>
              </a:tr>
              <a:tr h="354561">
                <a:tc vMerge="1">
                  <a:txBody>
                    <a:bodyPr/>
                    <a:lstStyle/>
                    <a:p>
                      <a:endParaRPr lang="en-US"/>
                    </a:p>
                  </a:txBody>
                  <a:tcPr/>
                </a:tc>
                <a:tc>
                  <a:txBody>
                    <a:bodyPr/>
                    <a:lstStyle/>
                    <a:p>
                      <a:pPr algn="ctr" rtl="0" fontAlgn="b"/>
                      <a:r>
                        <a:rPr lang="en-US" sz="1400" b="1" i="0" u="none" strike="noStrike" dirty="0">
                          <a:solidFill>
                            <a:srgbClr val="000000"/>
                          </a:solidFill>
                          <a:effectLst/>
                          <a:latin typeface="Calibri" panose="020F0502020204030204" pitchFamily="34" charset="0"/>
                        </a:rPr>
                        <a:t>R’ 000</a:t>
                      </a:r>
                    </a:p>
                  </a:txBody>
                  <a:tcPr marL="8806" marR="8806" marT="88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US" sz="1400" b="1" i="0" u="none" strike="noStrike" dirty="0">
                          <a:solidFill>
                            <a:srgbClr val="000000"/>
                          </a:solidFill>
                          <a:effectLst/>
                          <a:latin typeface="Calibri" panose="020F0502020204030204" pitchFamily="34" charset="0"/>
                        </a:rPr>
                        <a:t>R’000</a:t>
                      </a:r>
                    </a:p>
                  </a:txBody>
                  <a:tcPr marL="8806" marR="8806" marT="88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US" sz="1400" b="1" i="0" u="none" strike="noStrike" dirty="0">
                          <a:solidFill>
                            <a:srgbClr val="000000"/>
                          </a:solidFill>
                          <a:effectLst/>
                          <a:latin typeface="Calibri" panose="020F0502020204030204" pitchFamily="34" charset="0"/>
                        </a:rPr>
                        <a:t>R’000</a:t>
                      </a:r>
                    </a:p>
                  </a:txBody>
                  <a:tcPr marL="8806" marR="8806" marT="88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US" sz="1400" b="1" i="0" u="none" strike="noStrike" dirty="0">
                          <a:solidFill>
                            <a:srgbClr val="000000"/>
                          </a:solidFill>
                          <a:effectLst/>
                          <a:latin typeface="Calibri" panose="020F0502020204030204" pitchFamily="34" charset="0"/>
                        </a:rPr>
                        <a:t>R’000</a:t>
                      </a:r>
                    </a:p>
                  </a:txBody>
                  <a:tcPr marL="8806" marR="8806" marT="88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sz="1400" b="1" i="0" u="none" strike="noStrike" dirty="0">
                          <a:solidFill>
                            <a:srgbClr val="000000"/>
                          </a:solidFill>
                          <a:effectLst/>
                          <a:latin typeface="Calibri" panose="020F0502020204030204" pitchFamily="34" charset="0"/>
                        </a:rPr>
                        <a:t> R’000</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sz="1400" b="1" i="0" u="none" strike="noStrike" dirty="0">
                          <a:solidFill>
                            <a:srgbClr val="000000"/>
                          </a:solidFill>
                          <a:effectLst/>
                          <a:latin typeface="Calibri" panose="020F0502020204030204" pitchFamily="34" charset="0"/>
                        </a:rPr>
                        <a:t> R’000</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2"/>
                  </a:ext>
                </a:extLst>
              </a:tr>
              <a:tr h="337679">
                <a:tc>
                  <a:txBody>
                    <a:bodyPr/>
                    <a:lstStyle/>
                    <a:p>
                      <a:pPr algn="l" rtl="0" fontAlgn="ctr"/>
                      <a:r>
                        <a:rPr lang="en-US" sz="1400" b="0" i="0" u="none" strike="noStrike">
                          <a:solidFill>
                            <a:srgbClr val="000000"/>
                          </a:solidFill>
                          <a:effectLst/>
                          <a:latin typeface="Calibri" panose="020F0502020204030204" pitchFamily="34" charset="0"/>
                        </a:rPr>
                        <a:t>P1 :Administration</a:t>
                      </a:r>
                    </a:p>
                  </a:txBody>
                  <a:tcPr marL="8806"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00"/>
                          </a:solidFill>
                          <a:effectLst/>
                          <a:latin typeface="Calibri" panose="020F0502020204030204" pitchFamily="34" charset="0"/>
                        </a:rPr>
                        <a:t>338 512</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400" b="0" i="0" u="none" strike="noStrike">
                          <a:solidFill>
                            <a:srgbClr val="000000"/>
                          </a:solidFill>
                          <a:effectLst/>
                          <a:latin typeface="Calibri" panose="020F0502020204030204" pitchFamily="34" charset="0"/>
                        </a:rPr>
                        <a:t>99 322</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a:solidFill>
                            <a:srgbClr val="000000"/>
                          </a:solidFill>
                          <a:effectLst/>
                          <a:latin typeface="Calibri" panose="020F0502020204030204" pitchFamily="34" charset="0"/>
                        </a:rPr>
                        <a:t>88 755</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dirty="0">
                          <a:solidFill>
                            <a:srgbClr val="000000"/>
                          </a:solidFill>
                          <a:effectLst/>
                          <a:latin typeface="Calibri" panose="020F0502020204030204" pitchFamily="34" charset="0"/>
                        </a:rPr>
                        <a:t>82 149</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00"/>
                          </a:solidFill>
                          <a:effectLst/>
                          <a:latin typeface="Calibri" panose="020F0502020204030204" pitchFamily="34" charset="0"/>
                        </a:rPr>
                        <a:t>270 226</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sz="1400" b="0" i="0" u="none" strike="noStrike" dirty="0">
                          <a:solidFill>
                            <a:srgbClr val="000000"/>
                          </a:solidFill>
                          <a:effectLst/>
                          <a:latin typeface="Calibri" panose="020F0502020204030204" pitchFamily="34" charset="0"/>
                        </a:rPr>
                        <a:t>79.83%</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37679">
                <a:tc>
                  <a:txBody>
                    <a:bodyPr/>
                    <a:lstStyle/>
                    <a:p>
                      <a:pPr algn="l" rtl="0" fontAlgn="ctr"/>
                      <a:r>
                        <a:rPr lang="en-US" sz="1400" b="0" i="0" u="none" strike="noStrike">
                          <a:solidFill>
                            <a:srgbClr val="000000"/>
                          </a:solidFill>
                          <a:effectLst/>
                          <a:latin typeface="Calibri" panose="020F0502020204030204" pitchFamily="34" charset="0"/>
                        </a:rPr>
                        <a:t>P2: Social assistance</a:t>
                      </a:r>
                    </a:p>
                  </a:txBody>
                  <a:tcPr marL="8806"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00"/>
                          </a:solidFill>
                          <a:effectLst/>
                          <a:latin typeface="Calibri" panose="020F0502020204030204" pitchFamily="34" charset="0"/>
                        </a:rPr>
                        <a:t>139 498 691</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400" b="0" i="0" u="none" strike="noStrike">
                          <a:solidFill>
                            <a:srgbClr val="000000"/>
                          </a:solidFill>
                          <a:effectLst/>
                          <a:latin typeface="Calibri" panose="020F0502020204030204" pitchFamily="34" charset="0"/>
                        </a:rPr>
                        <a:t>34 273 879</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a:solidFill>
                            <a:srgbClr val="000000"/>
                          </a:solidFill>
                          <a:effectLst/>
                          <a:latin typeface="Calibri" panose="020F0502020204030204" pitchFamily="34" charset="0"/>
                        </a:rPr>
                        <a:t>34 517 889</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a:solidFill>
                            <a:srgbClr val="000000"/>
                          </a:solidFill>
                          <a:effectLst/>
                          <a:latin typeface="Calibri" panose="020F0502020204030204" pitchFamily="34" charset="0"/>
                        </a:rPr>
                        <a:t>35 122 547</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00"/>
                          </a:solidFill>
                          <a:effectLst/>
                          <a:latin typeface="Calibri" panose="020F0502020204030204" pitchFamily="34" charset="0"/>
                        </a:rPr>
                        <a:t>103 914 315</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sz="1400" b="0" i="0" u="none" strike="noStrike" dirty="0">
                          <a:solidFill>
                            <a:srgbClr val="000000"/>
                          </a:solidFill>
                          <a:effectLst/>
                          <a:latin typeface="Calibri" panose="020F0502020204030204" pitchFamily="34" charset="0"/>
                        </a:rPr>
                        <a:t>74.49%</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675357">
                <a:tc>
                  <a:txBody>
                    <a:bodyPr/>
                    <a:lstStyle/>
                    <a:p>
                      <a:pPr algn="l" rtl="0" fontAlgn="ctr"/>
                      <a:r>
                        <a:rPr lang="en-US" sz="1400" b="0" i="0" u="none" strike="noStrike">
                          <a:solidFill>
                            <a:srgbClr val="000000"/>
                          </a:solidFill>
                          <a:effectLst/>
                          <a:latin typeface="Calibri" panose="020F0502020204030204" pitchFamily="34" charset="0"/>
                        </a:rPr>
                        <a:t>P3: Social Security Policy And Administration</a:t>
                      </a:r>
                    </a:p>
                  </a:txBody>
                  <a:tcPr marL="8806"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00"/>
                          </a:solidFill>
                          <a:effectLst/>
                          <a:latin typeface="Calibri" panose="020F0502020204030204" pitchFamily="34" charset="0"/>
                        </a:rPr>
                        <a:t>6 997 000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400" b="0" i="0" u="none" strike="noStrike">
                          <a:solidFill>
                            <a:srgbClr val="000000"/>
                          </a:solidFill>
                          <a:effectLst/>
                          <a:latin typeface="Calibri" panose="020F0502020204030204" pitchFamily="34" charset="0"/>
                        </a:rPr>
                        <a:t>1 576 206</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a:solidFill>
                            <a:srgbClr val="000000"/>
                          </a:solidFill>
                          <a:effectLst/>
                          <a:latin typeface="Calibri" panose="020F0502020204030204" pitchFamily="34" charset="0"/>
                        </a:rPr>
                        <a:t>1 708 165</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a:solidFill>
                            <a:srgbClr val="000000"/>
                          </a:solidFill>
                          <a:effectLst/>
                          <a:latin typeface="Calibri" panose="020F0502020204030204" pitchFamily="34" charset="0"/>
                        </a:rPr>
                        <a:t>1 771 613</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00"/>
                          </a:solidFill>
                          <a:effectLst/>
                          <a:latin typeface="Calibri" panose="020F0502020204030204" pitchFamily="34" charset="0"/>
                        </a:rPr>
                        <a:t>5 055 984</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sz="1400" b="0" i="0" u="none" strike="noStrike" dirty="0">
                          <a:solidFill>
                            <a:srgbClr val="000000"/>
                          </a:solidFill>
                          <a:effectLst/>
                          <a:latin typeface="Calibri" panose="020F0502020204030204" pitchFamily="34" charset="0"/>
                        </a:rPr>
                        <a:t>72.26%</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675357">
                <a:tc>
                  <a:txBody>
                    <a:bodyPr/>
                    <a:lstStyle/>
                    <a:p>
                      <a:pPr algn="l" rtl="0" fontAlgn="ctr"/>
                      <a:r>
                        <a:rPr lang="en-US" sz="1400" b="0" i="0" u="none" strike="noStrike">
                          <a:solidFill>
                            <a:srgbClr val="000000"/>
                          </a:solidFill>
                          <a:effectLst/>
                          <a:latin typeface="Calibri" panose="020F0502020204030204" pitchFamily="34" charset="0"/>
                        </a:rPr>
                        <a:t>P4: Welfare Services Policy Development And Implementation Support</a:t>
                      </a:r>
                    </a:p>
                  </a:txBody>
                  <a:tcPr marL="8806"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00"/>
                          </a:solidFill>
                          <a:effectLst/>
                          <a:latin typeface="Calibri" panose="020F0502020204030204" pitchFamily="34" charset="0"/>
                        </a:rPr>
                        <a:t>721 322</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400" b="0" i="0" u="none" strike="noStrike">
                          <a:solidFill>
                            <a:srgbClr val="000000"/>
                          </a:solidFill>
                          <a:effectLst/>
                          <a:latin typeface="Calibri" panose="020F0502020204030204" pitchFamily="34" charset="0"/>
                        </a:rPr>
                        <a:t>61 705</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a:solidFill>
                            <a:srgbClr val="000000"/>
                          </a:solidFill>
                          <a:effectLst/>
                          <a:latin typeface="Calibri" panose="020F0502020204030204" pitchFamily="34" charset="0"/>
                        </a:rPr>
                        <a:t>166 720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a:solidFill>
                            <a:srgbClr val="000000"/>
                          </a:solidFill>
                          <a:effectLst/>
                          <a:latin typeface="Calibri" panose="020F0502020204030204" pitchFamily="34" charset="0"/>
                        </a:rPr>
                        <a:t>276 275</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00"/>
                          </a:solidFill>
                          <a:effectLst/>
                          <a:latin typeface="Calibri" panose="020F0502020204030204" pitchFamily="34" charset="0"/>
                        </a:rPr>
                        <a:t>504 699</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sz="1400" b="0" i="0" u="none" strike="noStrike" dirty="0">
                          <a:solidFill>
                            <a:srgbClr val="000000"/>
                          </a:solidFill>
                          <a:effectLst/>
                          <a:latin typeface="Calibri" panose="020F0502020204030204" pitchFamily="34" charset="0"/>
                        </a:rPr>
                        <a:t>69.97%</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692240">
                <a:tc>
                  <a:txBody>
                    <a:bodyPr/>
                    <a:lstStyle/>
                    <a:p>
                      <a:pPr algn="l" rtl="0" fontAlgn="ctr"/>
                      <a:r>
                        <a:rPr lang="en-US" sz="1400" b="0" i="0" u="none" strike="noStrike">
                          <a:solidFill>
                            <a:srgbClr val="000000"/>
                          </a:solidFill>
                          <a:effectLst/>
                          <a:latin typeface="Calibri" panose="020F0502020204030204" pitchFamily="34" charset="0"/>
                        </a:rPr>
                        <a:t>P5: Social Policy And Integrated Service Delivery</a:t>
                      </a:r>
                    </a:p>
                  </a:txBody>
                  <a:tcPr marL="8806"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00"/>
                          </a:solidFill>
                          <a:effectLst/>
                          <a:latin typeface="Calibri" panose="020F0502020204030204" pitchFamily="34" charset="0"/>
                        </a:rPr>
                        <a:t>377 704</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400" b="0" i="0" u="none" strike="noStrike">
                          <a:solidFill>
                            <a:srgbClr val="000000"/>
                          </a:solidFill>
                          <a:effectLst/>
                          <a:latin typeface="Calibri" panose="020F0502020204030204" pitchFamily="34" charset="0"/>
                        </a:rPr>
                        <a:t>155 975</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a:solidFill>
                            <a:srgbClr val="000000"/>
                          </a:solidFill>
                          <a:effectLst/>
                          <a:latin typeface="Calibri" panose="020F0502020204030204" pitchFamily="34" charset="0"/>
                        </a:rPr>
                        <a:t>68 948</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a:solidFill>
                            <a:srgbClr val="000000"/>
                          </a:solidFill>
                          <a:effectLst/>
                          <a:latin typeface="Calibri" panose="020F0502020204030204" pitchFamily="34" charset="0"/>
                        </a:rPr>
                        <a:t>133 653</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dirty="0">
                          <a:solidFill>
                            <a:srgbClr val="000000"/>
                          </a:solidFill>
                          <a:effectLst/>
                          <a:latin typeface="Calibri" panose="020F0502020204030204" pitchFamily="34" charset="0"/>
                        </a:rPr>
                        <a:t>358 576</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sz="1400" b="0" i="0" u="none" strike="noStrike" dirty="0">
                          <a:solidFill>
                            <a:srgbClr val="000000"/>
                          </a:solidFill>
                          <a:effectLst/>
                          <a:latin typeface="Calibri" panose="020F0502020204030204" pitchFamily="34" charset="0"/>
                        </a:rPr>
                        <a:t>94.94%</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54561">
                <a:tc>
                  <a:txBody>
                    <a:bodyPr/>
                    <a:lstStyle/>
                    <a:p>
                      <a:pPr algn="l" rtl="0" fontAlgn="ctr"/>
                      <a:r>
                        <a:rPr lang="en-US" sz="1400" b="1" i="0" u="none" strike="noStrike">
                          <a:solidFill>
                            <a:srgbClr val="000000"/>
                          </a:solidFill>
                          <a:effectLst/>
                          <a:latin typeface="Calibri" panose="020F0502020204030204" pitchFamily="34" charset="0"/>
                        </a:rPr>
                        <a:t>TOTAL</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US" sz="1400" b="1" i="0" u="none" strike="noStrike" dirty="0">
                          <a:solidFill>
                            <a:srgbClr val="000000"/>
                          </a:solidFill>
                          <a:effectLst/>
                          <a:latin typeface="Calibri" panose="020F0502020204030204" pitchFamily="34" charset="0"/>
                        </a:rPr>
                        <a:t>147 933 229</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400" b="1" i="0" u="none" strike="noStrike">
                          <a:solidFill>
                            <a:srgbClr val="000000"/>
                          </a:solidFill>
                          <a:effectLst/>
                          <a:latin typeface="Calibri" panose="020F0502020204030204" pitchFamily="34" charset="0"/>
                        </a:rPr>
                        <a:t>36 167 087</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US" sz="1400" b="1" i="0" u="none" strike="noStrike">
                          <a:solidFill>
                            <a:srgbClr val="000000"/>
                          </a:solidFill>
                          <a:effectLst/>
                          <a:latin typeface="Calibri" panose="020F0502020204030204" pitchFamily="34" charset="0"/>
                        </a:rPr>
                        <a:t>36 550 476</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US" sz="1400" b="1" i="0" u="none" strike="noStrike">
                          <a:solidFill>
                            <a:srgbClr val="000000"/>
                          </a:solidFill>
                          <a:effectLst/>
                          <a:latin typeface="Calibri" panose="020F0502020204030204" pitchFamily="34" charset="0"/>
                        </a:rPr>
                        <a:t>37 386 237</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US" sz="1400" b="1" i="0" u="none" strike="noStrike" dirty="0">
                          <a:solidFill>
                            <a:srgbClr val="000000"/>
                          </a:solidFill>
                          <a:effectLst/>
                          <a:latin typeface="Calibri" panose="020F0502020204030204" pitchFamily="34" charset="0"/>
                        </a:rPr>
                        <a:t>110 103 800</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400" b="1" i="0" u="none" strike="noStrike" dirty="0">
                          <a:solidFill>
                            <a:srgbClr val="000000"/>
                          </a:solidFill>
                          <a:effectLst/>
                          <a:latin typeface="Calibri" panose="020F0502020204030204" pitchFamily="34" charset="0"/>
                        </a:rPr>
                        <a:t>74.43%</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F5"/>
                    </a:solidFill>
                  </a:tcPr>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12"/>
          </p:nvPr>
        </p:nvSpPr>
        <p:spPr/>
        <p:txBody>
          <a:bodyPr/>
          <a:lstStyle/>
          <a:p>
            <a:pPr>
              <a:defRPr/>
            </a:pPr>
            <a:fld id="{F7C7F45D-B1C3-41DB-8E2C-DAED463BE227}" type="slidenum">
              <a:rPr lang="en-GB" smtClean="0"/>
              <a:pPr>
                <a:defRPr/>
              </a:pPr>
              <a:t>11</a:t>
            </a:fld>
            <a:endParaRPr lang="en-GB" dirty="0"/>
          </a:p>
        </p:txBody>
      </p:sp>
    </p:spTree>
    <p:extLst>
      <p:ext uri="{BB962C8B-B14F-4D97-AF65-F5344CB8AC3E}">
        <p14:creationId xmlns:p14="http://schemas.microsoft.com/office/powerpoint/2010/main" xmlns="" val="371262528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Date Placeholder 6"/>
          <p:cNvSpPr>
            <a:spLocks noGrp="1"/>
          </p:cNvSpPr>
          <p:nvPr>
            <p:ph type="dt" sz="half" idx="10"/>
          </p:nvPr>
        </p:nvSpPr>
        <p:spPr/>
        <p:txBody>
          <a:bodyPr/>
          <a:lstStyle/>
          <a:p>
            <a:pPr>
              <a:defRPr/>
            </a:pPr>
            <a:fld id="{2F46C106-45F9-4961-B190-4AB584C55E89}" type="datetime3">
              <a:rPr lang="en-US" smtClean="0"/>
              <a:pPr>
                <a:defRPr/>
              </a:pPr>
              <a:t>16 March 2017</a:t>
            </a:fld>
            <a:endParaRPr lang="en-US" dirty="0"/>
          </a:p>
        </p:txBody>
      </p:sp>
      <p:sp>
        <p:nvSpPr>
          <p:cNvPr id="15365" name="Rectangle 2"/>
          <p:cNvSpPr>
            <a:spLocks noChangeArrowheads="1"/>
          </p:cNvSpPr>
          <p:nvPr/>
        </p:nvSpPr>
        <p:spPr bwMode="auto">
          <a:xfrm>
            <a:off x="632521" y="218470"/>
            <a:ext cx="8424863"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spAutoFit/>
          </a:bodyPr>
          <a:lstStyle/>
          <a:p>
            <a:pPr algn="ctr"/>
            <a:r>
              <a:rPr lang="en-US" sz="2800" b="1" dirty="0">
                <a:solidFill>
                  <a:schemeClr val="tx2"/>
                </a:solidFill>
                <a:latin typeface="Calibri" panose="020F0502020204030204" pitchFamily="34" charset="0"/>
              </a:rPr>
              <a:t>EXPENDITURE PER ECONOMIC CLASSIFICATION</a:t>
            </a:r>
          </a:p>
        </p:txBody>
      </p:sp>
      <p:graphicFrame>
        <p:nvGraphicFramePr>
          <p:cNvPr id="2" name="Table 1"/>
          <p:cNvGraphicFramePr>
            <a:graphicFrameLocks noGrp="1"/>
          </p:cNvGraphicFramePr>
          <p:nvPr>
            <p:extLst/>
          </p:nvPr>
        </p:nvGraphicFramePr>
        <p:xfrm>
          <a:off x="665659" y="836713"/>
          <a:ext cx="8463804" cy="4464499"/>
        </p:xfrm>
        <a:graphic>
          <a:graphicData uri="http://schemas.openxmlformats.org/drawingml/2006/table">
            <a:tbl>
              <a:tblPr/>
              <a:tblGrid>
                <a:gridCol w="2568857">
                  <a:extLst>
                    <a:ext uri="{9D8B030D-6E8A-4147-A177-3AD203B41FA5}">
                      <a16:colId xmlns:a16="http://schemas.microsoft.com/office/drawing/2014/main" xmlns="" val="1420718479"/>
                    </a:ext>
                  </a:extLst>
                </a:gridCol>
                <a:gridCol w="1102307">
                  <a:extLst>
                    <a:ext uri="{9D8B030D-6E8A-4147-A177-3AD203B41FA5}">
                      <a16:colId xmlns:a16="http://schemas.microsoft.com/office/drawing/2014/main" xmlns="" val="1193080390"/>
                    </a:ext>
                  </a:extLst>
                </a:gridCol>
                <a:gridCol w="958528">
                  <a:extLst>
                    <a:ext uri="{9D8B030D-6E8A-4147-A177-3AD203B41FA5}">
                      <a16:colId xmlns:a16="http://schemas.microsoft.com/office/drawing/2014/main" xmlns="" val="1554447806"/>
                    </a:ext>
                  </a:extLst>
                </a:gridCol>
                <a:gridCol w="958528">
                  <a:extLst>
                    <a:ext uri="{9D8B030D-6E8A-4147-A177-3AD203B41FA5}">
                      <a16:colId xmlns:a16="http://schemas.microsoft.com/office/drawing/2014/main" xmlns="" val="4283166826"/>
                    </a:ext>
                  </a:extLst>
                </a:gridCol>
                <a:gridCol w="958528">
                  <a:extLst>
                    <a:ext uri="{9D8B030D-6E8A-4147-A177-3AD203B41FA5}">
                      <a16:colId xmlns:a16="http://schemas.microsoft.com/office/drawing/2014/main" xmlns="" val="2268384229"/>
                    </a:ext>
                  </a:extLst>
                </a:gridCol>
                <a:gridCol w="958528">
                  <a:extLst>
                    <a:ext uri="{9D8B030D-6E8A-4147-A177-3AD203B41FA5}">
                      <a16:colId xmlns:a16="http://schemas.microsoft.com/office/drawing/2014/main" xmlns="" val="397314612"/>
                    </a:ext>
                  </a:extLst>
                </a:gridCol>
                <a:gridCol w="958528">
                  <a:extLst>
                    <a:ext uri="{9D8B030D-6E8A-4147-A177-3AD203B41FA5}">
                      <a16:colId xmlns:a16="http://schemas.microsoft.com/office/drawing/2014/main" xmlns="" val="1459974498"/>
                    </a:ext>
                  </a:extLst>
                </a:gridCol>
              </a:tblGrid>
              <a:tr h="256159">
                <a:tc rowSpan="3">
                  <a:txBody>
                    <a:bodyPr/>
                    <a:lstStyle/>
                    <a:p>
                      <a:pPr marL="0" marR="0" indent="0" algn="ctr" defTabSz="844083" rtl="0" eaLnBrk="1" fontAlgn="ctr" latinLnBrk="0" hangingPunct="1">
                        <a:lnSpc>
                          <a:spcPct val="100000"/>
                        </a:lnSpc>
                        <a:spcBef>
                          <a:spcPts val="0"/>
                        </a:spcBef>
                        <a:spcAft>
                          <a:spcPts val="0"/>
                        </a:spcAft>
                        <a:buClrTx/>
                        <a:buSzTx/>
                        <a:buFontTx/>
                        <a:buNone/>
                        <a:tabLst/>
                        <a:defRPr/>
                      </a:pPr>
                      <a:r>
                        <a:rPr lang="en-ZA" sz="1200" b="1" i="0" u="none" strike="noStrike" dirty="0" smtClean="0">
                          <a:solidFill>
                            <a:srgbClr val="000000"/>
                          </a:solidFill>
                          <a:effectLst/>
                          <a:latin typeface="Calibri" panose="020F0502020204030204" pitchFamily="34" charset="0"/>
                        </a:rPr>
                        <a:t>Economic Classification</a:t>
                      </a:r>
                    </a:p>
                    <a:p>
                      <a:pPr algn="ctr" rtl="0" fontAlgn="ctr"/>
                      <a:endParaRPr lang="en-ZA" sz="1200" b="1" i="0" u="none" strike="noStrike" dirty="0">
                        <a:solidFill>
                          <a:srgbClr val="000000"/>
                        </a:solidFill>
                        <a:effectLst/>
                        <a:latin typeface="Calibri" panose="020F0502020204030204" pitchFamily="34" charset="0"/>
                      </a:endParaRP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rowSpan="2">
                  <a:txBody>
                    <a:bodyPr/>
                    <a:lstStyle/>
                    <a:p>
                      <a:pPr algn="ctr" rtl="0" fontAlgn="ctr"/>
                      <a:r>
                        <a:rPr lang="en-ZA" sz="1200" b="1" i="0" u="none" strike="noStrike" dirty="0">
                          <a:solidFill>
                            <a:srgbClr val="000000"/>
                          </a:solidFill>
                          <a:effectLst/>
                          <a:latin typeface="Calibri" panose="020F0502020204030204" pitchFamily="34" charset="0"/>
                        </a:rPr>
                        <a:t>Adjusted Voted</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5">
                  <a:txBody>
                    <a:bodyPr/>
                    <a:lstStyle/>
                    <a:p>
                      <a:pPr algn="ctr" rtl="0" fontAlgn="ctr"/>
                      <a:r>
                        <a:rPr lang="en-ZA" sz="1200" b="1" i="0" u="none" strike="noStrike">
                          <a:solidFill>
                            <a:srgbClr val="000000"/>
                          </a:solidFill>
                          <a:effectLst/>
                          <a:latin typeface="Calibri" panose="020F0502020204030204" pitchFamily="34" charset="0"/>
                        </a:rPr>
                        <a:t>Actual</a:t>
                      </a:r>
                    </a:p>
                  </a:txBody>
                  <a:tcPr marL="8806" marR="8806" marT="880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911288191"/>
                  </a:ext>
                </a:extLst>
              </a:tr>
              <a:tr h="256159">
                <a:tc vMerge="1">
                  <a:txBody>
                    <a:bodyPr/>
                    <a:lstStyle/>
                    <a:p>
                      <a:endParaRPr lang="en-ZA"/>
                    </a:p>
                  </a:txBody>
                  <a:tcPr/>
                </a:tc>
                <a:tc vMerge="1">
                  <a:txBody>
                    <a:bodyPr/>
                    <a:lstStyle/>
                    <a:p>
                      <a:endParaRPr lang="en-ZA"/>
                    </a:p>
                  </a:txBody>
                  <a:tcPr/>
                </a:tc>
                <a:tc>
                  <a:txBody>
                    <a:bodyPr/>
                    <a:lstStyle/>
                    <a:p>
                      <a:pPr algn="ctr" rtl="0" fontAlgn="ctr"/>
                      <a:r>
                        <a:rPr lang="en-ZA" sz="1200" b="1" i="0" u="none" strike="noStrike">
                          <a:solidFill>
                            <a:srgbClr val="000000"/>
                          </a:solidFill>
                          <a:effectLst/>
                          <a:latin typeface="Calibri" panose="020F0502020204030204" pitchFamily="34" charset="0"/>
                        </a:rPr>
                        <a:t>Apr – Jun 2016</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ZA" sz="1200" b="1" i="0" u="none" strike="noStrike">
                          <a:solidFill>
                            <a:srgbClr val="000000"/>
                          </a:solidFill>
                          <a:effectLst/>
                          <a:latin typeface="Calibri" panose="020F0502020204030204" pitchFamily="34" charset="0"/>
                        </a:rPr>
                        <a:t>July-Sept 2016</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ZA" sz="1200" b="1" i="0" u="none" strike="noStrike">
                          <a:solidFill>
                            <a:srgbClr val="000000"/>
                          </a:solidFill>
                          <a:effectLst/>
                          <a:latin typeface="Calibri" panose="020F0502020204030204" pitchFamily="34" charset="0"/>
                        </a:rPr>
                        <a:t>Oct-Dec 2016</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ZA" sz="1200" b="1" i="0" u="none" strike="noStrike" dirty="0">
                          <a:solidFill>
                            <a:srgbClr val="000000"/>
                          </a:solidFill>
                          <a:effectLst/>
                          <a:latin typeface="Calibri" panose="020F0502020204030204" pitchFamily="34" charset="0"/>
                        </a:rPr>
                        <a:t>Total Spending</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ZA" sz="1200" b="1" i="0" u="none" strike="noStrike">
                          <a:solidFill>
                            <a:srgbClr val="000000"/>
                          </a:solidFill>
                          <a:effectLst/>
                          <a:latin typeface="Calibri" panose="020F0502020204030204" pitchFamily="34" charset="0"/>
                        </a:rPr>
                        <a:t>% Spent</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613715487"/>
                  </a:ext>
                </a:extLst>
              </a:tr>
              <a:tr h="256159">
                <a:tc vMerge="1">
                  <a:txBody>
                    <a:bodyPr/>
                    <a:lstStyle/>
                    <a:p>
                      <a:endParaRPr lang="en-ZA"/>
                    </a:p>
                  </a:txBody>
                  <a:tcPr/>
                </a:tc>
                <a:tc>
                  <a:txBody>
                    <a:bodyPr/>
                    <a:lstStyle/>
                    <a:p>
                      <a:pPr algn="ctr" rtl="0" fontAlgn="b"/>
                      <a:r>
                        <a:rPr lang="en-ZA" sz="1200" b="1" i="0" u="none" strike="noStrike" dirty="0">
                          <a:solidFill>
                            <a:srgbClr val="000000"/>
                          </a:solidFill>
                          <a:effectLst/>
                          <a:latin typeface="Calibri" panose="020F0502020204030204" pitchFamily="34" charset="0"/>
                        </a:rPr>
                        <a:t>R’ 000</a:t>
                      </a:r>
                    </a:p>
                  </a:txBody>
                  <a:tcPr marL="8806" marR="8806" marT="88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8806" marR="8806" marT="88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8806" marR="8806" marT="88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8806" marR="8806" marT="88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ZA" sz="1200" b="1" i="0" u="none" strike="noStrike" dirty="0">
                          <a:solidFill>
                            <a:srgbClr val="000000"/>
                          </a:solidFill>
                          <a:effectLst/>
                          <a:latin typeface="Calibri" panose="020F0502020204030204" pitchFamily="34" charset="0"/>
                        </a:rPr>
                        <a:t> R’000</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ZA" sz="1200" b="1" i="0" u="none" strike="noStrike" dirty="0">
                          <a:solidFill>
                            <a:srgbClr val="000000"/>
                          </a:solidFill>
                          <a:effectLst/>
                          <a:latin typeface="Calibri" panose="020F0502020204030204" pitchFamily="34" charset="0"/>
                        </a:rPr>
                        <a:t> R’000</a:t>
                      </a:r>
                    </a:p>
                  </a:txBody>
                  <a:tcPr marL="8806" marR="8806" marT="88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60354469"/>
                  </a:ext>
                </a:extLst>
              </a:tr>
              <a:tr h="268358">
                <a:tc>
                  <a:txBody>
                    <a:bodyPr/>
                    <a:lstStyle/>
                    <a:p>
                      <a:pPr algn="l" fontAlgn="b"/>
                      <a:endParaRPr lang="en-ZA" sz="1600" b="1" i="0" u="none" strike="noStrike" dirty="0">
                        <a:solidFill>
                          <a:srgbClr val="000000"/>
                        </a:solidFill>
                        <a:effectLst/>
                        <a:latin typeface="Calibri" panose="020F0502020204030204" pitchFamily="34" charset="0"/>
                      </a:endParaRPr>
                    </a:p>
                  </a:txBody>
                  <a:tcPr marL="8806" marR="8806" marT="88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ZA" sz="1200" b="1" i="0" u="none" strike="noStrike" dirty="0">
                          <a:solidFill>
                            <a:srgbClr val="000000"/>
                          </a:solidFill>
                          <a:effectLst/>
                          <a:latin typeface="Calibri" panose="020F0502020204030204" pitchFamily="34" charset="0"/>
                        </a:rPr>
                        <a:t> </a:t>
                      </a:r>
                    </a:p>
                  </a:txBody>
                  <a:tcPr marL="8806"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ZA" sz="1200" b="0" i="0" u="none" strike="noStrike">
                          <a:solidFill>
                            <a:srgbClr val="000000"/>
                          </a:solidFill>
                          <a:effectLst/>
                          <a:latin typeface="Calibri" panose="020F0502020204030204" pitchFamily="34" charset="0"/>
                        </a:rPr>
                        <a:t> </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ZA" sz="1200" b="0" i="0" u="none" strike="noStrike">
                          <a:solidFill>
                            <a:srgbClr val="000000"/>
                          </a:solidFill>
                          <a:effectLst/>
                          <a:latin typeface="Calibri" panose="020F0502020204030204" pitchFamily="34" charset="0"/>
                        </a:rPr>
                        <a:t> </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ZA" sz="1200" b="0" i="0" u="none" strike="noStrike">
                          <a:solidFill>
                            <a:srgbClr val="000000"/>
                          </a:solidFill>
                          <a:effectLst/>
                          <a:latin typeface="Calibri" panose="020F0502020204030204" pitchFamily="34" charset="0"/>
                        </a:rPr>
                        <a:t> </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ZA" sz="1200" b="1" i="0" u="none" strike="noStrike" dirty="0">
                          <a:solidFill>
                            <a:srgbClr val="000000"/>
                          </a:solidFill>
                          <a:effectLst/>
                          <a:latin typeface="Calibri" panose="020F0502020204030204" pitchFamily="34" charset="0"/>
                        </a:rPr>
                        <a:t> </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ZA" sz="1200" b="1" i="0" u="none" strike="noStrike" dirty="0">
                          <a:solidFill>
                            <a:srgbClr val="000000"/>
                          </a:solidFill>
                          <a:effectLst/>
                          <a:latin typeface="Calibri" panose="020F0502020204030204" pitchFamily="34" charset="0"/>
                        </a:rPr>
                        <a:t> </a:t>
                      </a:r>
                    </a:p>
                  </a:txBody>
                  <a:tcPr marL="8806" marR="8806" marT="8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4066881723"/>
                  </a:ext>
                </a:extLst>
              </a:tr>
              <a:tr h="243962">
                <a:tc>
                  <a:txBody>
                    <a:bodyPr/>
                    <a:lstStyle/>
                    <a:p>
                      <a:pPr algn="l" rtl="0" fontAlgn="ctr"/>
                      <a:r>
                        <a:rPr lang="en-ZA" sz="1200" b="1" i="0" u="none" strike="noStrike">
                          <a:solidFill>
                            <a:srgbClr val="000000"/>
                          </a:solidFill>
                          <a:effectLst/>
                          <a:latin typeface="Calibri" panose="020F0502020204030204" pitchFamily="34" charset="0"/>
                        </a:rPr>
                        <a:t>Current Payments</a:t>
                      </a:r>
                    </a:p>
                  </a:txBody>
                  <a:tcPr marL="8806"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797 487</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1" i="0" u="none" strike="noStrike">
                          <a:solidFill>
                            <a:srgbClr val="000000"/>
                          </a:solidFill>
                          <a:effectLst/>
                          <a:latin typeface="Calibri" panose="020F0502020204030204" pitchFamily="34" charset="0"/>
                        </a:rPr>
                        <a:t>212 673</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202 615</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214 593</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629 881</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ZA" sz="1200" b="1" i="0" u="none" strike="noStrike">
                          <a:solidFill>
                            <a:srgbClr val="000000"/>
                          </a:solidFill>
                          <a:effectLst/>
                          <a:latin typeface="Calibri" panose="020F0502020204030204" pitchFamily="34" charset="0"/>
                        </a:rPr>
                        <a:t>78.98%</a:t>
                      </a:r>
                    </a:p>
                  </a:txBody>
                  <a:tcPr marL="8806" marR="8806" marT="8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46238276"/>
                  </a:ext>
                </a:extLst>
              </a:tr>
              <a:tr h="243962">
                <a:tc>
                  <a:txBody>
                    <a:bodyPr/>
                    <a:lstStyle/>
                    <a:p>
                      <a:pPr algn="l" rtl="0" fontAlgn="ctr"/>
                      <a:r>
                        <a:rPr lang="en-ZA" sz="1200" b="0" i="0" u="none" strike="noStrike">
                          <a:solidFill>
                            <a:srgbClr val="000000"/>
                          </a:solidFill>
                          <a:effectLst/>
                          <a:latin typeface="Calibri" panose="020F0502020204030204" pitchFamily="34" charset="0"/>
                        </a:rPr>
                        <a:t>Compensation of Employees </a:t>
                      </a:r>
                    </a:p>
                  </a:txBody>
                  <a:tcPr marL="79250"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454 357</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108 487</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110 513</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113 455</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332 455</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r" fontAlgn="ctr"/>
                      <a:r>
                        <a:rPr lang="en-ZA" sz="1200" b="0" i="0" u="none" strike="noStrike">
                          <a:solidFill>
                            <a:srgbClr val="000000"/>
                          </a:solidFill>
                          <a:effectLst/>
                          <a:latin typeface="Calibri" panose="020F0502020204030204" pitchFamily="34" charset="0"/>
                        </a:rPr>
                        <a:t>73.17%</a:t>
                      </a:r>
                    </a:p>
                  </a:txBody>
                  <a:tcPr marL="8806" marR="8806" marT="8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688643797"/>
                  </a:ext>
                </a:extLst>
              </a:tr>
              <a:tr h="243962">
                <a:tc>
                  <a:txBody>
                    <a:bodyPr/>
                    <a:lstStyle/>
                    <a:p>
                      <a:pPr algn="l" rtl="0" fontAlgn="ctr"/>
                      <a:r>
                        <a:rPr lang="en-ZA" sz="1200" b="0" i="0" u="none" strike="noStrike">
                          <a:solidFill>
                            <a:srgbClr val="000000"/>
                          </a:solidFill>
                          <a:effectLst/>
                          <a:latin typeface="Calibri" panose="020F0502020204030204" pitchFamily="34" charset="0"/>
                        </a:rPr>
                        <a:t>Goods and Services</a:t>
                      </a:r>
                    </a:p>
                  </a:txBody>
                  <a:tcPr marL="79250"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343 130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104 186</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92 102</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101 138</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297 426</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ZA" sz="1200" b="0" i="0" u="none" strike="noStrike">
                          <a:solidFill>
                            <a:srgbClr val="000000"/>
                          </a:solidFill>
                          <a:effectLst/>
                          <a:latin typeface="Calibri" panose="020F0502020204030204" pitchFamily="34" charset="0"/>
                        </a:rPr>
                        <a:t>86.68%</a:t>
                      </a:r>
                    </a:p>
                  </a:txBody>
                  <a:tcPr marL="8806" marR="8806" marT="8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27046921"/>
                  </a:ext>
                </a:extLst>
              </a:tr>
              <a:tr h="243962">
                <a:tc>
                  <a:txBody>
                    <a:bodyPr/>
                    <a:lstStyle/>
                    <a:p>
                      <a:pPr algn="l" rtl="0" fontAlgn="ctr"/>
                      <a:r>
                        <a:rPr lang="en-ZA" sz="1200" b="1" i="0" u="none" strike="noStrike">
                          <a:solidFill>
                            <a:srgbClr val="000000"/>
                          </a:solidFill>
                          <a:effectLst/>
                          <a:latin typeface="Calibri" panose="020F0502020204030204" pitchFamily="34" charset="0"/>
                        </a:rPr>
                        <a:t>Transfers and Subsidies</a:t>
                      </a:r>
                    </a:p>
                  </a:txBody>
                  <a:tcPr marL="8806"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147 125 401</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1" i="0" u="none" strike="noStrike">
                          <a:solidFill>
                            <a:srgbClr val="000000"/>
                          </a:solidFill>
                          <a:effectLst/>
                          <a:latin typeface="Calibri" panose="020F0502020204030204" pitchFamily="34" charset="0"/>
                        </a:rPr>
                        <a:t>35 953 068</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36 345 618</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37 170 485</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109 469 171</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ZA" sz="1200" b="1" i="0" u="none" strike="noStrike">
                          <a:solidFill>
                            <a:srgbClr val="000000"/>
                          </a:solidFill>
                          <a:effectLst/>
                          <a:latin typeface="Calibri" panose="020F0502020204030204" pitchFamily="34" charset="0"/>
                        </a:rPr>
                        <a:t>74.41%</a:t>
                      </a:r>
                    </a:p>
                  </a:txBody>
                  <a:tcPr marL="8806" marR="8806" marT="8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6965552"/>
                  </a:ext>
                </a:extLst>
              </a:tr>
              <a:tr h="243962">
                <a:tc>
                  <a:txBody>
                    <a:bodyPr/>
                    <a:lstStyle/>
                    <a:p>
                      <a:pPr algn="l" rtl="0" fontAlgn="ctr"/>
                      <a:r>
                        <a:rPr lang="en-ZA" sz="1200" b="0" i="0" u="none" strike="noStrike">
                          <a:solidFill>
                            <a:srgbClr val="000000"/>
                          </a:solidFill>
                          <a:effectLst/>
                          <a:latin typeface="Calibri" panose="020F0502020204030204" pitchFamily="34" charset="0"/>
                        </a:rPr>
                        <a:t>Provinces and municipalities</a:t>
                      </a:r>
                    </a:p>
                  </a:txBody>
                  <a:tcPr marL="79250"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85 500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r" fontAlgn="ctr"/>
                      <a:r>
                        <a:rPr lang="en-ZA" sz="1200" b="0" i="0" u="none" strike="noStrike">
                          <a:solidFill>
                            <a:srgbClr val="000000"/>
                          </a:solidFill>
                          <a:effectLst/>
                          <a:latin typeface="Calibri" panose="020F0502020204030204" pitchFamily="34" charset="0"/>
                        </a:rPr>
                        <a:t>0.00%</a:t>
                      </a:r>
                    </a:p>
                  </a:txBody>
                  <a:tcPr marL="8806" marR="8806" marT="8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4246406101"/>
                  </a:ext>
                </a:extLst>
              </a:tr>
              <a:tr h="243962">
                <a:tc>
                  <a:txBody>
                    <a:bodyPr/>
                    <a:lstStyle/>
                    <a:p>
                      <a:pPr algn="l" rtl="0" fontAlgn="ctr"/>
                      <a:r>
                        <a:rPr lang="en-ZA" sz="1200" b="0" i="0" u="none" strike="noStrike">
                          <a:solidFill>
                            <a:srgbClr val="000000"/>
                          </a:solidFill>
                          <a:effectLst/>
                          <a:latin typeface="Calibri" panose="020F0502020204030204" pitchFamily="34" charset="0"/>
                        </a:rPr>
                        <a:t>Departmental agencies and accounts</a:t>
                      </a:r>
                    </a:p>
                  </a:txBody>
                  <a:tcPr marL="79250"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7 393 865</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20000"/>
                        <a:lumOff val="80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1 678 732</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1 787 857</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2 020 097</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5 486 686</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20000"/>
                        <a:lumOff val="80000"/>
                      </a:schemeClr>
                    </a:solidFill>
                  </a:tcPr>
                </a:tc>
                <a:tc>
                  <a:txBody>
                    <a:bodyPr/>
                    <a:lstStyle/>
                    <a:p>
                      <a:pPr algn="r" fontAlgn="ctr"/>
                      <a:r>
                        <a:rPr lang="en-ZA" sz="1200" b="0" i="0" u="none" strike="noStrike">
                          <a:solidFill>
                            <a:srgbClr val="000000"/>
                          </a:solidFill>
                          <a:effectLst/>
                          <a:latin typeface="Calibri" panose="020F0502020204030204" pitchFamily="34" charset="0"/>
                        </a:rPr>
                        <a:t>74.21%</a:t>
                      </a:r>
                    </a:p>
                  </a:txBody>
                  <a:tcPr marL="8806" marR="8806" marT="8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2467834548"/>
                  </a:ext>
                </a:extLst>
              </a:tr>
              <a:tr h="243962">
                <a:tc>
                  <a:txBody>
                    <a:bodyPr/>
                    <a:lstStyle/>
                    <a:p>
                      <a:pPr algn="l" rtl="0" fontAlgn="ctr"/>
                      <a:r>
                        <a:rPr lang="en-ZA" sz="1200" b="0" i="0" u="none" strike="noStrike">
                          <a:solidFill>
                            <a:srgbClr val="000000"/>
                          </a:solidFill>
                          <a:effectLst/>
                          <a:latin typeface="Calibri" panose="020F0502020204030204" pitchFamily="34" charset="0"/>
                        </a:rPr>
                        <a:t>Higher education institutions</a:t>
                      </a:r>
                    </a:p>
                  </a:txBody>
                  <a:tcPr marL="79250"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2 469</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20000"/>
                        <a:lumOff val="80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400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400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20000"/>
                        <a:lumOff val="80000"/>
                      </a:schemeClr>
                    </a:solidFill>
                  </a:tcPr>
                </a:tc>
                <a:tc>
                  <a:txBody>
                    <a:bodyPr/>
                    <a:lstStyle/>
                    <a:p>
                      <a:pPr algn="r" fontAlgn="ctr"/>
                      <a:r>
                        <a:rPr lang="en-ZA" sz="1200" b="0" i="0" u="none" strike="noStrike">
                          <a:solidFill>
                            <a:srgbClr val="000000"/>
                          </a:solidFill>
                          <a:effectLst/>
                          <a:latin typeface="Calibri" panose="020F0502020204030204" pitchFamily="34" charset="0"/>
                        </a:rPr>
                        <a:t>16.20%</a:t>
                      </a:r>
                    </a:p>
                  </a:txBody>
                  <a:tcPr marL="8806" marR="8806" marT="8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626962141"/>
                  </a:ext>
                </a:extLst>
              </a:tr>
              <a:tr h="487923">
                <a:tc>
                  <a:txBody>
                    <a:bodyPr/>
                    <a:lstStyle/>
                    <a:p>
                      <a:pPr algn="l" rtl="0" fontAlgn="ctr"/>
                      <a:r>
                        <a:rPr lang="en-ZA" sz="1200" b="0" i="0" u="none" strike="noStrike">
                          <a:solidFill>
                            <a:srgbClr val="000000"/>
                          </a:solidFill>
                          <a:effectLst/>
                          <a:latin typeface="Calibri" panose="020F0502020204030204" pitchFamily="34" charset="0"/>
                        </a:rPr>
                        <a:t>Foreign governments and international organisations</a:t>
                      </a:r>
                    </a:p>
                  </a:txBody>
                  <a:tcPr marL="79250"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4 290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20000"/>
                        <a:lumOff val="80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2 011</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898</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2 909</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20000"/>
                        <a:lumOff val="80000"/>
                      </a:schemeClr>
                    </a:solidFill>
                  </a:tcPr>
                </a:tc>
                <a:tc>
                  <a:txBody>
                    <a:bodyPr/>
                    <a:lstStyle/>
                    <a:p>
                      <a:pPr algn="r" fontAlgn="ctr"/>
                      <a:r>
                        <a:rPr lang="en-ZA" sz="1200" b="0" i="0" u="none" strike="noStrike">
                          <a:solidFill>
                            <a:srgbClr val="000000"/>
                          </a:solidFill>
                          <a:effectLst/>
                          <a:latin typeface="Calibri" panose="020F0502020204030204" pitchFamily="34" charset="0"/>
                        </a:rPr>
                        <a:t>67.82%</a:t>
                      </a:r>
                    </a:p>
                  </a:txBody>
                  <a:tcPr marL="8806" marR="8806" marT="8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109755894"/>
                  </a:ext>
                </a:extLst>
              </a:tr>
              <a:tr h="243962">
                <a:tc>
                  <a:txBody>
                    <a:bodyPr/>
                    <a:lstStyle/>
                    <a:p>
                      <a:pPr algn="l" rtl="0" fontAlgn="ctr"/>
                      <a:r>
                        <a:rPr lang="en-ZA" sz="1200" b="0" i="0" u="none" strike="noStrike">
                          <a:solidFill>
                            <a:srgbClr val="000000"/>
                          </a:solidFill>
                          <a:effectLst/>
                          <a:latin typeface="Calibri" panose="020F0502020204030204" pitchFamily="34" charset="0"/>
                        </a:rPr>
                        <a:t>Non-profit institutions</a:t>
                      </a:r>
                    </a:p>
                  </a:txBody>
                  <a:tcPr marL="79250"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113 027</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20000"/>
                        <a:lumOff val="80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24 087</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13 518</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1" i="0" u="none" strike="noStrike" dirty="0">
                          <a:solidFill>
                            <a:srgbClr val="000000"/>
                          </a:solidFill>
                          <a:effectLst/>
                          <a:latin typeface="Calibri" panose="020F0502020204030204" pitchFamily="34" charset="0"/>
                        </a:rPr>
                        <a:t>37 605</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20000"/>
                        <a:lumOff val="80000"/>
                      </a:schemeClr>
                    </a:solidFill>
                  </a:tcPr>
                </a:tc>
                <a:tc>
                  <a:txBody>
                    <a:bodyPr/>
                    <a:lstStyle/>
                    <a:p>
                      <a:pPr algn="r" fontAlgn="ctr"/>
                      <a:r>
                        <a:rPr lang="en-ZA" sz="1200" b="0" i="0" u="none" strike="noStrike">
                          <a:solidFill>
                            <a:srgbClr val="000000"/>
                          </a:solidFill>
                          <a:effectLst/>
                          <a:latin typeface="Calibri" panose="020F0502020204030204" pitchFamily="34" charset="0"/>
                        </a:rPr>
                        <a:t>33.27%</a:t>
                      </a:r>
                    </a:p>
                  </a:txBody>
                  <a:tcPr marL="8806" marR="8806" marT="8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2777976680"/>
                  </a:ext>
                </a:extLst>
              </a:tr>
              <a:tr h="243962">
                <a:tc>
                  <a:txBody>
                    <a:bodyPr/>
                    <a:lstStyle/>
                    <a:p>
                      <a:pPr algn="l" rtl="0" fontAlgn="ctr"/>
                      <a:r>
                        <a:rPr lang="en-ZA" sz="1200" b="0" i="0" u="none" strike="noStrike">
                          <a:solidFill>
                            <a:srgbClr val="000000"/>
                          </a:solidFill>
                          <a:effectLst/>
                          <a:latin typeface="Calibri" panose="020F0502020204030204" pitchFamily="34" charset="0"/>
                        </a:rPr>
                        <a:t>Households</a:t>
                      </a:r>
                    </a:p>
                  </a:txBody>
                  <a:tcPr marL="79250"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139 526 250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34 274 336</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34 531 663</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35 135 572</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103 941 571</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ZA" sz="1200" b="0" i="0" u="none" strike="noStrike">
                          <a:solidFill>
                            <a:srgbClr val="000000"/>
                          </a:solidFill>
                          <a:effectLst/>
                          <a:latin typeface="Calibri" panose="020F0502020204030204" pitchFamily="34" charset="0"/>
                        </a:rPr>
                        <a:t>74.50%</a:t>
                      </a:r>
                    </a:p>
                  </a:txBody>
                  <a:tcPr marL="8806" marR="8806" marT="8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8161834"/>
                  </a:ext>
                </a:extLst>
              </a:tr>
              <a:tr h="243962">
                <a:tc>
                  <a:txBody>
                    <a:bodyPr/>
                    <a:lstStyle/>
                    <a:p>
                      <a:pPr algn="l" rtl="0" fontAlgn="ctr"/>
                      <a:r>
                        <a:rPr lang="en-ZA" sz="1200" b="1" i="0" u="none" strike="noStrike">
                          <a:solidFill>
                            <a:srgbClr val="000000"/>
                          </a:solidFill>
                          <a:effectLst/>
                          <a:latin typeface="Calibri" panose="020F0502020204030204" pitchFamily="34" charset="0"/>
                        </a:rPr>
                        <a:t>Payments of Capital Assets</a:t>
                      </a:r>
                    </a:p>
                  </a:txBody>
                  <a:tcPr marL="8806"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10 341</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1" i="0" u="none" strike="noStrike">
                          <a:solidFill>
                            <a:srgbClr val="000000"/>
                          </a:solidFill>
                          <a:effectLst/>
                          <a:latin typeface="Calibri" panose="020F0502020204030204" pitchFamily="34" charset="0"/>
                        </a:rPr>
                        <a:t>1 346</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2 243</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1 159</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4 747</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ZA" sz="1200" b="1" i="0" u="none" strike="noStrike">
                          <a:solidFill>
                            <a:srgbClr val="000000"/>
                          </a:solidFill>
                          <a:effectLst/>
                          <a:latin typeface="Calibri" panose="020F0502020204030204" pitchFamily="34" charset="0"/>
                        </a:rPr>
                        <a:t>45.91%</a:t>
                      </a:r>
                    </a:p>
                  </a:txBody>
                  <a:tcPr marL="8806" marR="8806" marT="8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81894156"/>
                  </a:ext>
                </a:extLst>
              </a:tr>
              <a:tr h="243962">
                <a:tc>
                  <a:txBody>
                    <a:bodyPr/>
                    <a:lstStyle/>
                    <a:p>
                      <a:pPr algn="l" rtl="0" fontAlgn="ctr"/>
                      <a:r>
                        <a:rPr lang="en-ZA" sz="1200" b="1" i="0" u="none" strike="noStrike">
                          <a:solidFill>
                            <a:srgbClr val="000000"/>
                          </a:solidFill>
                          <a:effectLst/>
                          <a:latin typeface="Calibri" panose="020F0502020204030204" pitchFamily="34" charset="0"/>
                        </a:rPr>
                        <a:t>Payments of Financial Assets</a:t>
                      </a:r>
                    </a:p>
                  </a:txBody>
                  <a:tcPr marL="8806"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1" i="0" u="none" strike="noStrike">
                          <a:solidFill>
                            <a:srgbClr val="000000"/>
                          </a:solidFill>
                          <a:effectLst/>
                          <a:latin typeface="Calibri" panose="020F0502020204030204" pitchFamily="34" charset="0"/>
                        </a:rPr>
                        <a:t>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ZA" sz="1200" b="1" i="0" u="none" strike="noStrike">
                          <a:solidFill>
                            <a:srgbClr val="000000"/>
                          </a:solidFill>
                          <a:effectLst/>
                          <a:latin typeface="Calibri" panose="020F0502020204030204" pitchFamily="34" charset="0"/>
                        </a:rPr>
                        <a:t> </a:t>
                      </a:r>
                    </a:p>
                  </a:txBody>
                  <a:tcPr marL="8806" marR="8806" marT="88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96105032"/>
                  </a:ext>
                </a:extLst>
              </a:tr>
              <a:tr h="256159">
                <a:tc>
                  <a:txBody>
                    <a:bodyPr/>
                    <a:lstStyle/>
                    <a:p>
                      <a:pPr algn="l" rtl="0" fontAlgn="ctr"/>
                      <a:r>
                        <a:rPr lang="en-ZA" sz="1200" b="1" i="0" u="none" strike="noStrike">
                          <a:solidFill>
                            <a:srgbClr val="000000"/>
                          </a:solidFill>
                          <a:effectLst/>
                          <a:latin typeface="Calibri" panose="020F0502020204030204" pitchFamily="34" charset="0"/>
                        </a:rPr>
                        <a:t>TOTAL</a:t>
                      </a:r>
                    </a:p>
                  </a:txBody>
                  <a:tcPr marL="8806" marR="8806" marT="88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ZA" sz="1200" b="1" i="0" u="none" strike="noStrike" dirty="0">
                          <a:solidFill>
                            <a:srgbClr val="000000"/>
                          </a:solidFill>
                          <a:effectLst/>
                          <a:latin typeface="Calibri" panose="020F0502020204030204" pitchFamily="34" charset="0"/>
                        </a:rPr>
                        <a:t>147 933 229</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1" i="0" u="none" strike="noStrike">
                          <a:solidFill>
                            <a:srgbClr val="000000"/>
                          </a:solidFill>
                          <a:effectLst/>
                          <a:latin typeface="Calibri" panose="020F0502020204030204" pitchFamily="34" charset="0"/>
                        </a:rPr>
                        <a:t>36 167 087</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ZA" sz="1200" b="1" i="0" u="none" strike="noStrike">
                          <a:solidFill>
                            <a:srgbClr val="000000"/>
                          </a:solidFill>
                          <a:effectLst/>
                          <a:latin typeface="Calibri" panose="020F0502020204030204" pitchFamily="34" charset="0"/>
                        </a:rPr>
                        <a:t>36 550 476</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ZA" sz="1200" b="1" i="0" u="none" strike="noStrike">
                          <a:solidFill>
                            <a:srgbClr val="000000"/>
                          </a:solidFill>
                          <a:effectLst/>
                          <a:latin typeface="Calibri" panose="020F0502020204030204" pitchFamily="34" charset="0"/>
                        </a:rPr>
                        <a:t>37 386 237</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ZA" sz="1200" b="1" i="0" u="none" strike="noStrike" dirty="0">
                          <a:solidFill>
                            <a:srgbClr val="000000"/>
                          </a:solidFill>
                          <a:effectLst/>
                          <a:latin typeface="Calibri" panose="020F0502020204030204" pitchFamily="34" charset="0"/>
                        </a:rPr>
                        <a:t>110 103 800</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74.43%</a:t>
                      </a:r>
                    </a:p>
                  </a:txBody>
                  <a:tcPr marL="8806" marR="8806" marT="8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6F5"/>
                    </a:solidFill>
                  </a:tcPr>
                </a:tc>
                <a:extLst>
                  <a:ext uri="{0D108BD9-81ED-4DB2-BD59-A6C34878D82A}">
                    <a16:rowId xmlns:a16="http://schemas.microsoft.com/office/drawing/2014/main" xmlns="" val="2138094137"/>
                  </a:ext>
                </a:extLst>
              </a:tr>
            </a:tbl>
          </a:graphicData>
        </a:graphic>
      </p:graphicFrame>
      <p:sp>
        <p:nvSpPr>
          <p:cNvPr id="5" name="Slide Number Placeholder 4"/>
          <p:cNvSpPr>
            <a:spLocks noGrp="1"/>
          </p:cNvSpPr>
          <p:nvPr>
            <p:ph type="sldNum" sz="quarter" idx="12"/>
          </p:nvPr>
        </p:nvSpPr>
        <p:spPr/>
        <p:txBody>
          <a:bodyPr/>
          <a:lstStyle/>
          <a:p>
            <a:pPr>
              <a:defRPr/>
            </a:pPr>
            <a:fld id="{F7C7F45D-B1C3-41DB-8E2C-DAED463BE227}" type="slidenum">
              <a:rPr lang="en-GB" smtClean="0"/>
              <a:pPr>
                <a:defRPr/>
              </a:pPr>
              <a:t>12</a:t>
            </a:fld>
            <a:endParaRPr lang="en-GB" dirty="0"/>
          </a:p>
        </p:txBody>
      </p:sp>
    </p:spTree>
    <p:extLst>
      <p:ext uri="{BB962C8B-B14F-4D97-AF65-F5344CB8AC3E}">
        <p14:creationId xmlns:p14="http://schemas.microsoft.com/office/powerpoint/2010/main" xmlns="" val="10866778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528" y="332656"/>
            <a:ext cx="8352928" cy="1143000"/>
          </a:xfrm>
        </p:spPr>
        <p:txBody>
          <a:bodyPr/>
          <a:lstStyle/>
          <a:p>
            <a:r>
              <a:rPr lang="en-US" b="1" dirty="0" smtClean="0">
                <a:latin typeface="Calibri" panose="020F0502020204030204" pitchFamily="34" charset="0"/>
              </a:rPr>
              <a:t>2016 ADJUSTED ESTIMATES OUTCOME</a:t>
            </a:r>
            <a:endParaRPr lang="en-ZA" b="1" dirty="0">
              <a:latin typeface="Calibri" panose="020F0502020204030204" pitchFamily="34" charset="0"/>
            </a:endParaRPr>
          </a:p>
        </p:txBody>
      </p:sp>
      <p:sp>
        <p:nvSpPr>
          <p:cNvPr id="4" name="Date Placeholder 3"/>
          <p:cNvSpPr>
            <a:spLocks noGrp="1"/>
          </p:cNvSpPr>
          <p:nvPr>
            <p:ph type="dt" sz="half" idx="10"/>
          </p:nvPr>
        </p:nvSpPr>
        <p:spPr/>
        <p:txBody>
          <a:bodyPr/>
          <a:lstStyle/>
          <a:p>
            <a:pPr>
              <a:defRPr/>
            </a:pPr>
            <a:fld id="{E020909F-0B2D-4A5E-9646-EA56CFD5BC5B}" type="datetime3">
              <a:rPr lang="en-US" smtClean="0"/>
              <a:pPr>
                <a:defRPr/>
              </a:pPr>
              <a:t>16 March 2017</a:t>
            </a:fld>
            <a:endParaRPr lang="en-US" dirty="0"/>
          </a:p>
        </p:txBody>
      </p:sp>
      <p:pic>
        <p:nvPicPr>
          <p:cNvPr id="7" name="Picture 6"/>
          <p:cNvPicPr>
            <a:picLocks noChangeAspect="1"/>
          </p:cNvPicPr>
          <p:nvPr/>
        </p:nvPicPr>
        <p:blipFill>
          <a:blip r:embed="rId2" cstate="print"/>
          <a:stretch>
            <a:fillRect/>
          </a:stretch>
        </p:blipFill>
        <p:spPr>
          <a:xfrm>
            <a:off x="848544" y="1628800"/>
            <a:ext cx="8496944" cy="3647240"/>
          </a:xfrm>
          <a:prstGeom prst="rect">
            <a:avLst/>
          </a:prstGeom>
        </p:spPr>
      </p:pic>
      <p:sp>
        <p:nvSpPr>
          <p:cNvPr id="9" name="Slide Number Placeholder 8"/>
          <p:cNvSpPr>
            <a:spLocks noGrp="1"/>
          </p:cNvSpPr>
          <p:nvPr>
            <p:ph type="sldNum" sz="quarter" idx="12"/>
          </p:nvPr>
        </p:nvSpPr>
        <p:spPr/>
        <p:txBody>
          <a:bodyPr/>
          <a:lstStyle/>
          <a:p>
            <a:pPr>
              <a:defRPr/>
            </a:pPr>
            <a:fld id="{F7C7F45D-B1C3-41DB-8E2C-DAED463BE227}" type="slidenum">
              <a:rPr lang="en-GB" smtClean="0"/>
              <a:pPr>
                <a:defRPr/>
              </a:pPr>
              <a:t>13</a:t>
            </a:fld>
            <a:endParaRPr lang="en-GB" dirty="0"/>
          </a:p>
        </p:txBody>
      </p:sp>
    </p:spTree>
    <p:extLst>
      <p:ext uri="{BB962C8B-B14F-4D97-AF65-F5344CB8AC3E}">
        <p14:creationId xmlns:p14="http://schemas.microsoft.com/office/powerpoint/2010/main" xmlns="" val="2394500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C8393CF2-F0DB-458E-BB01-7DE5B42190BC}" type="slidenum">
              <a:rPr lang="en-GB" altLang="en-US" sz="1400" smtClean="0"/>
              <a:pPr>
                <a:spcBef>
                  <a:spcPct val="0"/>
                </a:spcBef>
                <a:buFontTx/>
                <a:buNone/>
              </a:pPr>
              <a:t>14</a:t>
            </a:fld>
            <a:endParaRPr lang="en-GB" altLang="en-US" sz="1400" dirty="0" smtClean="0"/>
          </a:p>
        </p:txBody>
      </p:sp>
      <p:sp>
        <p:nvSpPr>
          <p:cNvPr id="17411" name="Footer Placeholder 4"/>
          <p:cNvSpPr txBox="1">
            <a:spLocks noGrp="1"/>
          </p:cNvSpPr>
          <p:nvPr/>
        </p:nvSpPr>
        <p:spPr bwMode="auto">
          <a:xfrm>
            <a:off x="3384550" y="6248400"/>
            <a:ext cx="3384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endParaRPr lang="en-US" altLang="en-US" sz="1400" dirty="0"/>
          </a:p>
        </p:txBody>
      </p:sp>
      <p:sp>
        <p:nvSpPr>
          <p:cNvPr id="17412" name="Slide Number Placeholder 5"/>
          <p:cNvSpPr txBox="1">
            <a:spLocks noGrp="1"/>
          </p:cNvSpPr>
          <p:nvPr/>
        </p:nvSpPr>
        <p:spPr bwMode="auto">
          <a:xfrm>
            <a:off x="7099300" y="6248400"/>
            <a:ext cx="20637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r">
              <a:spcBef>
                <a:spcPct val="0"/>
              </a:spcBef>
              <a:buFontTx/>
              <a:buNone/>
            </a:pPr>
            <a:fld id="{CD481C75-4E45-45B6-A49A-3CC4B3D89F0F}" type="slidenum">
              <a:rPr lang="en-GB" altLang="en-US" sz="1400"/>
              <a:pPr algn="r">
                <a:spcBef>
                  <a:spcPct val="0"/>
                </a:spcBef>
                <a:buFontTx/>
                <a:buNone/>
              </a:pPr>
              <a:t>14</a:t>
            </a:fld>
            <a:endParaRPr lang="en-GB" altLang="en-US" sz="1400" dirty="0"/>
          </a:p>
        </p:txBody>
      </p:sp>
      <p:sp>
        <p:nvSpPr>
          <p:cNvPr id="17413" name="Rectangle 2"/>
          <p:cNvSpPr>
            <a:spLocks noGrp="1" noChangeArrowheads="1"/>
          </p:cNvSpPr>
          <p:nvPr>
            <p:ph type="title" idx="4294967295"/>
          </p:nvPr>
        </p:nvSpPr>
        <p:spPr>
          <a:xfrm>
            <a:off x="866775" y="260350"/>
            <a:ext cx="8420100" cy="720725"/>
          </a:xfrm>
        </p:spPr>
        <p:txBody>
          <a:bodyPr/>
          <a:lstStyle/>
          <a:p>
            <a:pPr algn="just" eaLnBrk="1" hangingPunct="1"/>
            <a:r>
              <a:rPr lang="en-ZA" altLang="en-US" sz="2800" b="1" dirty="0" smtClean="0">
                <a:ea typeface="ヒラギノ角ゴ Pro W3" pitchFamily="1" charset="-128"/>
              </a:rPr>
              <a:t/>
            </a:r>
            <a:br>
              <a:rPr lang="en-ZA" altLang="en-US" sz="2800" b="1" dirty="0" smtClean="0">
                <a:ea typeface="ヒラギノ角ゴ Pro W3" pitchFamily="1" charset="-128"/>
              </a:rPr>
            </a:br>
            <a:r>
              <a:rPr lang="en-ZA" altLang="en-US" sz="2800" b="1" dirty="0" smtClean="0">
                <a:ea typeface="ヒラギノ角ゴ Pro W3" pitchFamily="1" charset="-128"/>
              </a:rPr>
              <a:t/>
            </a:r>
            <a:br>
              <a:rPr lang="en-ZA" altLang="en-US" sz="2800" b="1" dirty="0" smtClean="0">
                <a:ea typeface="ヒラギノ角ゴ Pro W3" pitchFamily="1" charset="-128"/>
              </a:rPr>
            </a:br>
            <a:r>
              <a:rPr lang="en-ZA" altLang="en-US" sz="2800" b="1" dirty="0" smtClean="0">
                <a:ea typeface="ヒラギノ角ゴ Pro W3" pitchFamily="1" charset="-128"/>
              </a:rPr>
              <a:t/>
            </a:r>
            <a:br>
              <a:rPr lang="en-ZA" altLang="en-US" sz="2800" b="1" dirty="0" smtClean="0">
                <a:ea typeface="ヒラギノ角ゴ Pro W3" pitchFamily="1" charset="-128"/>
              </a:rPr>
            </a:br>
            <a:endParaRPr lang="en-US" altLang="en-US" sz="2800" b="1" dirty="0" smtClean="0">
              <a:ea typeface="ヒラギノ角ゴ Pro W3" pitchFamily="1" charset="-128"/>
            </a:endParaRPr>
          </a:p>
        </p:txBody>
      </p:sp>
      <p:sp>
        <p:nvSpPr>
          <p:cNvPr id="17414" name="Rectangle 3"/>
          <p:cNvSpPr>
            <a:spLocks noGrp="1" noChangeArrowheads="1"/>
          </p:cNvSpPr>
          <p:nvPr>
            <p:ph type="body" idx="4294967295"/>
          </p:nvPr>
        </p:nvSpPr>
        <p:spPr>
          <a:xfrm>
            <a:off x="350838" y="620713"/>
            <a:ext cx="9245600" cy="4537075"/>
          </a:xfrm>
        </p:spPr>
        <p:txBody>
          <a:bodyPr/>
          <a:lstStyle/>
          <a:p>
            <a:pPr marL="0" indent="0" algn="ctr">
              <a:buFontTx/>
              <a:buNone/>
            </a:pPr>
            <a:endParaRPr lang="en-ZA" altLang="en-US" sz="4000" b="1" dirty="0" smtClean="0">
              <a:latin typeface="Calibri" panose="020F0502020204030204" pitchFamily="34" charset="0"/>
              <a:ea typeface="ヒラギノ角ゴ Pro W3" pitchFamily="1" charset="-128"/>
            </a:endParaRPr>
          </a:p>
          <a:p>
            <a:pPr marL="0" indent="0" algn="ctr">
              <a:buFontTx/>
              <a:buNone/>
            </a:pPr>
            <a:r>
              <a:rPr lang="en-ZA" altLang="en-US" sz="4000" b="1" dirty="0" smtClean="0">
                <a:latin typeface="Calibri" panose="020F0502020204030204" pitchFamily="34" charset="0"/>
                <a:ea typeface="ヒラギノ角ゴ Pro W3" pitchFamily="1" charset="-128"/>
                <a:cs typeface="Arial" panose="020B0604020202020204" pitchFamily="34" charset="0"/>
              </a:rPr>
              <a:t>PROGRAMME PERFORMANCE AND EXPENDITURE FOR THE PERIOD </a:t>
            </a:r>
          </a:p>
          <a:p>
            <a:pPr marL="0" indent="0" algn="ctr">
              <a:buFontTx/>
              <a:buNone/>
            </a:pPr>
            <a:r>
              <a:rPr lang="en-ZA" altLang="en-US" sz="4000" b="1" dirty="0" smtClean="0">
                <a:latin typeface="Calibri" panose="020F0502020204030204" pitchFamily="34" charset="0"/>
                <a:ea typeface="ヒラギノ角ゴ Pro W3" pitchFamily="1" charset="-128"/>
                <a:cs typeface="Arial" panose="020B0604020202020204" pitchFamily="34" charset="0"/>
              </a:rPr>
              <a:t>OCTOBER – DECEMBER 2016</a:t>
            </a:r>
          </a:p>
        </p:txBody>
      </p:sp>
      <p:sp>
        <p:nvSpPr>
          <p:cNvPr id="17415" name="Footer Placeholder 2"/>
          <p:cNvSpPr>
            <a:spLocks noGrp="1"/>
          </p:cNvSpPr>
          <p:nvPr>
            <p:ph type="ftr" sz="quarter" idx="11"/>
          </p:nvPr>
        </p:nvSpPr>
        <p:spPr>
          <a:xfrm>
            <a:off x="3508375" y="6026150"/>
            <a:ext cx="31369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0DBE707D-4177-408F-B235-68A80D501064}" type="slidenum">
              <a:rPr lang="en-GB" altLang="en-US" sz="1400" smtClean="0"/>
              <a:pPr>
                <a:spcBef>
                  <a:spcPct val="0"/>
                </a:spcBef>
                <a:buFontTx/>
                <a:buNone/>
              </a:pPr>
              <a:t>15</a:t>
            </a:fld>
            <a:endParaRPr lang="en-GB" altLang="en-US" sz="1400" dirty="0" smtClean="0"/>
          </a:p>
        </p:txBody>
      </p:sp>
      <p:sp>
        <p:nvSpPr>
          <p:cNvPr id="2" name="Title 1"/>
          <p:cNvSpPr>
            <a:spLocks noGrp="1"/>
          </p:cNvSpPr>
          <p:nvPr>
            <p:ph type="title" idx="4294967295"/>
          </p:nvPr>
        </p:nvSpPr>
        <p:spPr>
          <a:xfrm>
            <a:off x="350838" y="285750"/>
            <a:ext cx="9204325" cy="766763"/>
          </a:xfrm>
        </p:spPr>
        <p:txBody>
          <a:bodyPr/>
          <a:lstStyle/>
          <a:p>
            <a:pPr>
              <a:defRPr/>
            </a:pPr>
            <a:r>
              <a:rPr lang="en-GB" sz="2800" b="1" dirty="0" smtClean="0">
                <a:effectLst>
                  <a:outerShdw blurRad="38100" dist="38100" dir="2700000" algn="tl">
                    <a:srgbClr val="C0C0C0"/>
                  </a:outerShdw>
                </a:effectLst>
                <a:latin typeface="Arial" panose="020B0604020202020204" pitchFamily="34" charset="0"/>
                <a:cs typeface="Arial" panose="020B0604020202020204" pitchFamily="34" charset="0"/>
              </a:rPr>
              <a:t>Standard Reporting Format and Rating System</a:t>
            </a:r>
            <a:endParaRPr lang="en-US" sz="2800" b="1" dirty="0" smtClean="0">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7171" name="Content Placeholder 2"/>
          <p:cNvSpPr>
            <a:spLocks noGrp="1"/>
          </p:cNvSpPr>
          <p:nvPr>
            <p:ph idx="4294967295"/>
          </p:nvPr>
        </p:nvSpPr>
        <p:spPr>
          <a:xfrm>
            <a:off x="0" y="1268413"/>
            <a:ext cx="9906000" cy="4465637"/>
          </a:xfrm>
        </p:spPr>
        <p:txBody>
          <a:bodyPr/>
          <a:lstStyle/>
          <a:p>
            <a:pPr marL="452438" indent="-452438">
              <a:defRPr/>
            </a:pPr>
            <a:r>
              <a:rPr lang="en-GB" sz="1600" dirty="0" smtClean="0">
                <a:effectLst>
                  <a:outerShdw blurRad="38100" dist="38100" dir="2700000" algn="tl">
                    <a:srgbClr val="C0C0C0"/>
                  </a:outerShdw>
                </a:effectLst>
                <a:latin typeface="Arial" panose="020B0604020202020204" pitchFamily="34" charset="0"/>
                <a:cs typeface="Arial" panose="020B0604020202020204" pitchFamily="34" charset="0"/>
              </a:rPr>
              <a:t>For the quarterly report, and for ease of analysis an additional colour coded column, (green, amber and red), is used to determine progress towards meeting pre-determined targets and objectives. </a:t>
            </a:r>
          </a:p>
          <a:p>
            <a:pPr marL="452438" indent="-452438">
              <a:lnSpc>
                <a:spcPct val="150000"/>
              </a:lnSpc>
              <a:buFontTx/>
              <a:buNone/>
              <a:defRPr/>
            </a:pPr>
            <a:r>
              <a:rPr lang="en-GB" sz="1600" dirty="0" smtClean="0">
                <a:effectLst>
                  <a:outerShdw blurRad="38100" dist="38100" dir="2700000" algn="tl">
                    <a:srgbClr val="C0C0C0"/>
                  </a:outerShdw>
                </a:effectLst>
                <a:latin typeface="Arial" panose="020B0604020202020204" pitchFamily="34" charset="0"/>
                <a:cs typeface="Arial" panose="020B0604020202020204" pitchFamily="34" charset="0"/>
              </a:rPr>
              <a:t>                </a:t>
            </a:r>
            <a:r>
              <a:rPr lang="en-US" sz="1600" dirty="0" smtClean="0">
                <a:effectLst>
                  <a:outerShdw blurRad="38100" dist="38100" dir="2700000" algn="tl">
                    <a:srgbClr val="C0C0C0"/>
                  </a:outerShdw>
                </a:effectLst>
                <a:latin typeface="Arial" panose="020B0604020202020204" pitchFamily="34" charset="0"/>
                <a:cs typeface="Arial" panose="020B0604020202020204" pitchFamily="34" charset="0"/>
              </a:rPr>
              <a:t>	</a:t>
            </a:r>
          </a:p>
          <a:p>
            <a:pPr marL="452438" indent="-452438">
              <a:lnSpc>
                <a:spcPct val="150000"/>
              </a:lnSpc>
              <a:buFontTx/>
              <a:buNone/>
              <a:defRPr/>
            </a:pPr>
            <a:r>
              <a:rPr lang="en-US" sz="1600" b="1" dirty="0">
                <a:effectLst>
                  <a:outerShdw blurRad="38100" dist="38100" dir="2700000" algn="tl">
                    <a:srgbClr val="C0C0C0"/>
                  </a:outerShdw>
                </a:effectLst>
                <a:latin typeface="Arial" panose="020B0604020202020204" pitchFamily="34" charset="0"/>
                <a:cs typeface="Arial" panose="020B0604020202020204" pitchFamily="34" charset="0"/>
              </a:rPr>
              <a:t> </a:t>
            </a:r>
            <a:r>
              <a:rPr lang="en-US" sz="1600" b="1" dirty="0" smtClean="0">
                <a:effectLst>
                  <a:outerShdw blurRad="38100" dist="38100" dir="2700000" algn="tl">
                    <a:srgbClr val="C0C0C0"/>
                  </a:outerShdw>
                </a:effectLst>
                <a:latin typeface="Arial" pitchFamily="34" charset="0"/>
                <a:cs typeface="Arial" pitchFamily="34" charset="0"/>
              </a:rPr>
              <a:t>                                On   course</a:t>
            </a:r>
            <a:r>
              <a:rPr lang="en-US" sz="1600" dirty="0" smtClean="0">
                <a:effectLst>
                  <a:outerShdw blurRad="38100" dist="38100" dir="2700000" algn="tl">
                    <a:srgbClr val="C0C0C0"/>
                  </a:outerShdw>
                </a:effectLst>
                <a:latin typeface="Arial" pitchFamily="34" charset="0"/>
                <a:cs typeface="Arial" pitchFamily="34" charset="0"/>
              </a:rPr>
              <a:t> – no major action needed. </a:t>
            </a:r>
          </a:p>
          <a:p>
            <a:pPr marL="1701800" indent="-452438">
              <a:lnSpc>
                <a:spcPct val="150000"/>
              </a:lnSpc>
              <a:buFontTx/>
              <a:buNone/>
              <a:defRPr/>
            </a:pPr>
            <a:r>
              <a:rPr lang="en-ZA" sz="1600" dirty="0" smtClean="0">
                <a:effectLst>
                  <a:outerShdw blurRad="38100" dist="38100" dir="2700000" algn="tl">
                    <a:srgbClr val="C0C0C0"/>
                  </a:outerShdw>
                </a:effectLst>
                <a:latin typeface="Arial" panose="020B0604020202020204" pitchFamily="34" charset="0"/>
                <a:cs typeface="Arial" panose="020B0604020202020204" pitchFamily="34" charset="0"/>
              </a:rPr>
              <a:t>   </a:t>
            </a:r>
          </a:p>
          <a:p>
            <a:pPr marL="1701800" indent="-452438">
              <a:lnSpc>
                <a:spcPct val="150000"/>
              </a:lnSpc>
              <a:buFontTx/>
              <a:buNone/>
              <a:defRPr/>
            </a:pPr>
            <a:r>
              <a:rPr lang="en-US" sz="1600" b="1" dirty="0" smtClean="0">
                <a:effectLst>
                  <a:outerShdw blurRad="38100" dist="38100" dir="2700000" algn="tl">
                    <a:srgbClr val="C0C0C0"/>
                  </a:outerShdw>
                </a:effectLst>
                <a:latin typeface="Arial" panose="020B0604020202020204" pitchFamily="34" charset="0"/>
                <a:cs typeface="Arial" panose="020B0604020202020204" pitchFamily="34" charset="0"/>
              </a:rPr>
              <a:t>         Moderate </a:t>
            </a:r>
            <a:r>
              <a:rPr lang="en-US" sz="1600" b="1" dirty="0">
                <a:effectLst>
                  <a:outerShdw blurRad="38100" dist="38100" dir="2700000" algn="tl">
                    <a:srgbClr val="C0C0C0"/>
                  </a:outerShdw>
                </a:effectLst>
                <a:latin typeface="Arial" panose="020B0604020202020204" pitchFamily="34" charset="0"/>
                <a:cs typeface="Arial" panose="020B0604020202020204" pitchFamily="34" charset="0"/>
              </a:rPr>
              <a:t>risk </a:t>
            </a:r>
            <a:r>
              <a:rPr lang="en-US" sz="1600" dirty="0" smtClean="0">
                <a:effectLst>
                  <a:outerShdw blurRad="38100" dist="38100" dir="2700000" algn="tl">
                    <a:srgbClr val="C0C0C0"/>
                  </a:outerShdw>
                </a:effectLst>
                <a:latin typeface="Arial" panose="020B0604020202020204" pitchFamily="34" charset="0"/>
                <a:cs typeface="Arial" panose="020B0604020202020204" pitchFamily="34" charset="0"/>
              </a:rPr>
              <a:t>that some problems exist and as a result the target will not be achieved in the planned time frames- </a:t>
            </a:r>
            <a:r>
              <a:rPr lang="en-US" sz="1600" b="1" dirty="0" smtClean="0">
                <a:effectLst>
                  <a:outerShdw blurRad="38100" dist="38100" dir="2700000" algn="tl">
                    <a:srgbClr val="C0C0C0"/>
                  </a:outerShdw>
                </a:effectLst>
                <a:latin typeface="Arial" panose="020B0604020202020204" pitchFamily="34" charset="0"/>
                <a:cs typeface="Arial" panose="020B0604020202020204" pitchFamily="34" charset="0"/>
              </a:rPr>
              <a:t>remedial action</a:t>
            </a:r>
            <a:r>
              <a:rPr lang="en-US" sz="1600" dirty="0" smtClean="0">
                <a:effectLst>
                  <a:outerShdw blurRad="38100" dist="38100" dir="2700000" algn="tl">
                    <a:srgbClr val="C0C0C0"/>
                  </a:outerShdw>
                </a:effectLst>
                <a:latin typeface="Arial" panose="020B0604020202020204" pitchFamily="34" charset="0"/>
                <a:cs typeface="Arial" panose="020B0604020202020204" pitchFamily="34" charset="0"/>
              </a:rPr>
              <a:t> is needed to avoid this.</a:t>
            </a:r>
            <a:r>
              <a:rPr lang="en-US" sz="1600" b="1" dirty="0" smtClean="0">
                <a:effectLst>
                  <a:outerShdw blurRad="38100" dist="38100" dir="2700000" algn="tl">
                    <a:srgbClr val="C0C0C0"/>
                  </a:outerShdw>
                </a:effectLst>
                <a:latin typeface="Arial" panose="020B0604020202020204" pitchFamily="34" charset="0"/>
                <a:cs typeface="Arial" panose="020B0604020202020204" pitchFamily="34" charset="0"/>
              </a:rPr>
              <a:t>     </a:t>
            </a:r>
          </a:p>
          <a:p>
            <a:pPr marL="1701800" indent="-452438">
              <a:lnSpc>
                <a:spcPct val="150000"/>
              </a:lnSpc>
              <a:buFontTx/>
              <a:buNone/>
              <a:defRPr/>
            </a:pPr>
            <a:r>
              <a:rPr lang="en-US" sz="1600" b="1" dirty="0" smtClean="0">
                <a:effectLst>
                  <a:outerShdw blurRad="38100" dist="38100" dir="2700000" algn="tl">
                    <a:srgbClr val="C0C0C0"/>
                  </a:outerShdw>
                </a:effectLst>
                <a:latin typeface="Arial" panose="020B0604020202020204" pitchFamily="34" charset="0"/>
                <a:cs typeface="Arial" panose="020B0604020202020204" pitchFamily="34" charset="0"/>
              </a:rPr>
              <a:t>          </a:t>
            </a:r>
          </a:p>
          <a:p>
            <a:pPr marL="1701800" indent="-452438">
              <a:lnSpc>
                <a:spcPct val="150000"/>
              </a:lnSpc>
              <a:buFontTx/>
              <a:buNone/>
              <a:defRPr/>
            </a:pPr>
            <a:r>
              <a:rPr lang="en-US" sz="1600" b="1" dirty="0">
                <a:effectLst>
                  <a:outerShdw blurRad="38100" dist="38100" dir="2700000" algn="tl">
                    <a:srgbClr val="C0C0C0"/>
                  </a:outerShdw>
                </a:effectLst>
                <a:latin typeface="Arial" pitchFamily="34" charset="0"/>
                <a:cs typeface="Arial" pitchFamily="34" charset="0"/>
              </a:rPr>
              <a:t> </a:t>
            </a:r>
            <a:r>
              <a:rPr lang="en-US" sz="1600" b="1" dirty="0" smtClean="0">
                <a:effectLst>
                  <a:outerShdw blurRad="38100" dist="38100" dir="2700000" algn="tl">
                    <a:srgbClr val="C0C0C0"/>
                  </a:outerShdw>
                </a:effectLst>
                <a:latin typeface="Arial" pitchFamily="34" charset="0"/>
                <a:cs typeface="Arial" pitchFamily="34" charset="0"/>
              </a:rPr>
              <a:t>      Certainty</a:t>
            </a:r>
            <a:r>
              <a:rPr lang="en-US" sz="1600" dirty="0" smtClean="0">
                <a:effectLst>
                  <a:outerShdw blurRad="38100" dist="38100" dir="2700000" algn="tl">
                    <a:srgbClr val="C0C0C0"/>
                  </a:outerShdw>
                </a:effectLst>
                <a:latin typeface="Arial" panose="020B0604020202020204" pitchFamily="34" charset="0"/>
                <a:cs typeface="Arial" panose="020B0604020202020204" pitchFamily="34" charset="0"/>
              </a:rPr>
              <a:t> that the target will not be achieved or was not achieved in the planned timeframes- </a:t>
            </a:r>
            <a:r>
              <a:rPr lang="en-US" sz="1600" b="1" dirty="0" smtClean="0">
                <a:effectLst>
                  <a:outerShdw blurRad="38100" dist="38100" dir="2700000" algn="tl">
                    <a:srgbClr val="C0C0C0"/>
                  </a:outerShdw>
                </a:effectLst>
                <a:latin typeface="Arial" panose="020B0604020202020204" pitchFamily="34" charset="0"/>
                <a:cs typeface="Arial" panose="020B0604020202020204" pitchFamily="34" charset="0"/>
              </a:rPr>
              <a:t>major remedial action</a:t>
            </a:r>
            <a:r>
              <a:rPr lang="en-US" sz="1600" dirty="0" smtClean="0">
                <a:effectLst>
                  <a:outerShdw blurRad="38100" dist="38100" dir="2700000" algn="tl">
                    <a:srgbClr val="C0C0C0"/>
                  </a:outerShdw>
                </a:effectLst>
                <a:latin typeface="Arial" panose="020B0604020202020204" pitchFamily="34" charset="0"/>
                <a:cs typeface="Arial" panose="020B0604020202020204" pitchFamily="34" charset="0"/>
              </a:rPr>
              <a:t> and urgent </a:t>
            </a:r>
            <a:r>
              <a:rPr lang="en-US" sz="1600" b="1" dirty="0" smtClean="0">
                <a:effectLst>
                  <a:outerShdw blurRad="38100" dist="38100" dir="2700000" algn="tl">
                    <a:srgbClr val="C0C0C0"/>
                  </a:outerShdw>
                </a:effectLst>
                <a:latin typeface="Arial" panose="020B0604020202020204" pitchFamily="34" charset="0"/>
                <a:cs typeface="Arial" panose="020B0604020202020204" pitchFamily="34" charset="0"/>
              </a:rPr>
              <a:t>intervention</a:t>
            </a:r>
            <a:r>
              <a:rPr lang="en-US" sz="1600" dirty="0" smtClean="0">
                <a:effectLst>
                  <a:outerShdw blurRad="38100" dist="38100" dir="2700000" algn="tl">
                    <a:srgbClr val="C0C0C0"/>
                  </a:outerShdw>
                </a:effectLst>
                <a:latin typeface="Arial" panose="020B0604020202020204" pitchFamily="34" charset="0"/>
                <a:cs typeface="Arial" panose="020B0604020202020204" pitchFamily="34" charset="0"/>
              </a:rPr>
              <a:t> is required</a:t>
            </a:r>
          </a:p>
          <a:p>
            <a:pPr marL="1701800" indent="-452438">
              <a:buFontTx/>
              <a:buNone/>
              <a:defRPr/>
            </a:pPr>
            <a:endParaRPr lang="en-US" sz="2000" dirty="0" smtClean="0">
              <a:effectLst>
                <a:outerShdw blurRad="38100" dist="38100" dir="2700000" algn="tl">
                  <a:srgbClr val="C0C0C0"/>
                </a:outerShdw>
              </a:effectLst>
              <a:latin typeface="Arial" charset="0"/>
            </a:endParaRPr>
          </a:p>
          <a:p>
            <a:pPr marL="452438" indent="-452438">
              <a:defRPr/>
            </a:pPr>
            <a:endParaRPr lang="en-US" sz="2000" dirty="0" smtClean="0">
              <a:effectLst>
                <a:outerShdw blurRad="38100" dist="38100" dir="2700000" algn="tl">
                  <a:srgbClr val="C0C0C0"/>
                </a:outerShdw>
              </a:effectLst>
              <a:latin typeface="Arial" charset="0"/>
            </a:endParaRPr>
          </a:p>
          <a:p>
            <a:pPr marL="452438" indent="-452438">
              <a:defRPr/>
            </a:pPr>
            <a:endParaRPr lang="en-US" sz="2000" dirty="0" smtClean="0">
              <a:effectLst>
                <a:outerShdw blurRad="38100" dist="38100" dir="2700000" algn="tl">
                  <a:srgbClr val="C0C0C0"/>
                </a:outerShdw>
              </a:effectLst>
              <a:latin typeface="Arial" charset="0"/>
            </a:endParaRPr>
          </a:p>
          <a:p>
            <a:pPr marL="452438" indent="-452438">
              <a:defRPr/>
            </a:pPr>
            <a:endParaRPr lang="en-US" sz="2000" dirty="0" smtClean="0">
              <a:effectLst>
                <a:outerShdw blurRad="38100" dist="38100" dir="2700000" algn="tl">
                  <a:srgbClr val="C0C0C0"/>
                </a:outerShdw>
              </a:effectLst>
              <a:latin typeface="Arial" charset="0"/>
            </a:endParaRPr>
          </a:p>
          <a:p>
            <a:pPr marL="452438" indent="-452438">
              <a:buFontTx/>
              <a:buNone/>
              <a:defRPr/>
            </a:pPr>
            <a:r>
              <a:rPr lang="en-US" sz="2000" dirty="0" smtClean="0">
                <a:effectLst>
                  <a:outerShdw blurRad="38100" dist="38100" dir="2700000" algn="tl">
                    <a:srgbClr val="C0C0C0"/>
                  </a:outerShdw>
                </a:effectLst>
                <a:latin typeface="Arial" charset="0"/>
              </a:rPr>
              <a:t> </a:t>
            </a:r>
            <a:r>
              <a:rPr lang="en-US" sz="2000" b="1" dirty="0" smtClean="0">
                <a:effectLst>
                  <a:outerShdw blurRad="38100" dist="38100" dir="2700000" algn="tl">
                    <a:srgbClr val="C0C0C0"/>
                  </a:outerShdw>
                </a:effectLst>
                <a:latin typeface="Arial" charset="0"/>
              </a:rPr>
              <a:t>              </a:t>
            </a:r>
            <a:endParaRPr lang="en-US" sz="2000" dirty="0" smtClean="0">
              <a:effectLst>
                <a:outerShdw blurRad="38100" dist="38100" dir="2700000" algn="tl">
                  <a:srgbClr val="C0C0C0"/>
                </a:outerShdw>
              </a:effectLst>
              <a:latin typeface="Arial" charset="0"/>
            </a:endParaRPr>
          </a:p>
          <a:p>
            <a:pPr marL="452438" indent="-452438">
              <a:defRPr/>
            </a:pPr>
            <a:endParaRPr lang="en-US" sz="2000" dirty="0" smtClean="0">
              <a:effectLst>
                <a:outerShdw blurRad="38100" dist="38100" dir="2700000" algn="tl">
                  <a:srgbClr val="C0C0C0"/>
                </a:outerShdw>
              </a:effectLst>
              <a:latin typeface="Arial" charset="0"/>
            </a:endParaRPr>
          </a:p>
        </p:txBody>
      </p:sp>
      <p:sp>
        <p:nvSpPr>
          <p:cNvPr id="16389" name="Date Placeholder 6"/>
          <p:cNvSpPr txBox="1">
            <a:spLocks noGrp="1"/>
          </p:cNvSpPr>
          <p:nvPr/>
        </p:nvSpPr>
        <p:spPr bwMode="auto">
          <a:xfrm>
            <a:off x="742950" y="6248400"/>
            <a:ext cx="20637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endParaRPr lang="en-US" altLang="en-US" sz="1400" dirty="0"/>
          </a:p>
        </p:txBody>
      </p:sp>
      <p:sp>
        <p:nvSpPr>
          <p:cNvPr id="16390" name="Footer Placeholder 5"/>
          <p:cNvSpPr txBox="1">
            <a:spLocks noGrp="1"/>
          </p:cNvSpPr>
          <p:nvPr/>
        </p:nvSpPr>
        <p:spPr bwMode="auto">
          <a:xfrm>
            <a:off x="3384550" y="6248400"/>
            <a:ext cx="31369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endParaRPr lang="en-US" altLang="en-US" sz="1400" dirty="0"/>
          </a:p>
        </p:txBody>
      </p:sp>
      <p:sp>
        <p:nvSpPr>
          <p:cNvPr id="16391" name="Slide Number Placeholder 4"/>
          <p:cNvSpPr txBox="1">
            <a:spLocks noGrp="1"/>
          </p:cNvSpPr>
          <p:nvPr/>
        </p:nvSpPr>
        <p:spPr bwMode="auto">
          <a:xfrm>
            <a:off x="7099300" y="6248400"/>
            <a:ext cx="20637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r">
              <a:spcBef>
                <a:spcPct val="0"/>
              </a:spcBef>
              <a:buFontTx/>
              <a:buNone/>
            </a:pPr>
            <a:fld id="{21ECF7FD-8452-4B27-B6C4-BCFFFE407B1D}" type="slidenum">
              <a:rPr lang="en-US" altLang="en-US" sz="1400"/>
              <a:pPr algn="r">
                <a:spcBef>
                  <a:spcPct val="0"/>
                </a:spcBef>
                <a:buFontTx/>
                <a:buNone/>
              </a:pPr>
              <a:t>15</a:t>
            </a:fld>
            <a:endParaRPr lang="en-US" altLang="en-US" sz="1400" dirty="0"/>
          </a:p>
        </p:txBody>
      </p:sp>
      <p:sp>
        <p:nvSpPr>
          <p:cNvPr id="16392" name="Rectangle 54"/>
          <p:cNvSpPr>
            <a:spLocks noChangeArrowheads="1"/>
          </p:cNvSpPr>
          <p:nvPr/>
        </p:nvSpPr>
        <p:spPr bwMode="auto">
          <a:xfrm>
            <a:off x="177800" y="2347913"/>
            <a:ext cx="1403350" cy="288925"/>
          </a:xfrm>
          <a:prstGeom prst="rect">
            <a:avLst/>
          </a:prstGeom>
          <a:solidFill>
            <a:srgbClr val="00B050"/>
          </a:solidFill>
          <a:ln w="9525">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endParaRPr lang="en-US" altLang="en-US" sz="2400" dirty="0"/>
          </a:p>
        </p:txBody>
      </p:sp>
      <p:sp>
        <p:nvSpPr>
          <p:cNvPr id="16393" name="Rectangle 53"/>
          <p:cNvSpPr>
            <a:spLocks noChangeArrowheads="1"/>
          </p:cNvSpPr>
          <p:nvPr/>
        </p:nvSpPr>
        <p:spPr bwMode="auto">
          <a:xfrm>
            <a:off x="236538" y="3228975"/>
            <a:ext cx="1323975" cy="360363"/>
          </a:xfrm>
          <a:prstGeom prst="rect">
            <a:avLst/>
          </a:prstGeom>
          <a:solidFill>
            <a:srgbClr val="FFFF00"/>
          </a:solidFill>
          <a:ln w="9525">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endParaRPr lang="en-US" altLang="en-US" sz="2400" dirty="0"/>
          </a:p>
        </p:txBody>
      </p:sp>
      <p:sp>
        <p:nvSpPr>
          <p:cNvPr id="16394" name="Rectangle 52"/>
          <p:cNvSpPr>
            <a:spLocks noChangeArrowheads="1"/>
          </p:cNvSpPr>
          <p:nvPr/>
        </p:nvSpPr>
        <p:spPr bwMode="auto">
          <a:xfrm>
            <a:off x="236538" y="4527550"/>
            <a:ext cx="1287462" cy="358775"/>
          </a:xfrm>
          <a:prstGeom prst="rect">
            <a:avLst/>
          </a:prstGeom>
          <a:solidFill>
            <a:srgbClr val="FF0000"/>
          </a:solidFill>
          <a:ln w="9525">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endParaRPr lang="en-US" altLang="en-US" sz="2400" dirty="0"/>
          </a:p>
        </p:txBody>
      </p:sp>
      <p:sp>
        <p:nvSpPr>
          <p:cNvPr id="16395" name="Footer Placeholder 2"/>
          <p:cNvSpPr>
            <a:spLocks noGrp="1"/>
          </p:cNvSpPr>
          <p:nvPr>
            <p:ph type="ftr" sz="quarter" idx="11"/>
          </p:nvPr>
        </p:nvSpPr>
        <p:spPr>
          <a:xfrm>
            <a:off x="3505200" y="6096000"/>
            <a:ext cx="31369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
        <p:nvSpPr>
          <p:cNvPr id="4" name="Slide Number Placeholder 3"/>
          <p:cNvSpPr>
            <a:spLocks noGrp="1"/>
          </p:cNvSpPr>
          <p:nvPr>
            <p:ph type="sldNum" sz="quarter" idx="12"/>
          </p:nvPr>
        </p:nvSpPr>
        <p:spPr/>
        <p:txBody>
          <a:bodyPr/>
          <a:lstStyle/>
          <a:p>
            <a:pPr>
              <a:defRPr/>
            </a:pPr>
            <a:fld id="{92BA4B47-E373-4E74-ADB0-AD537EE2BAE2}" type="slidenum">
              <a:rPr lang="en-GB" altLang="en-US" smtClean="0"/>
              <a:pPr>
                <a:defRPr/>
              </a:pPr>
              <a:t>‹#›</a:t>
            </a:fld>
            <a:endParaRPr lang="en-GB"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317E8F-016B-47A0-8C9F-04687A56FEA3}" type="slidenum">
              <a:rPr lang="en-GB" smtClean="0">
                <a:solidFill>
                  <a:srgbClr val="000000"/>
                </a:solidFill>
              </a:rPr>
              <a:pPr>
                <a:defRPr/>
              </a:pPr>
              <a:t>17</a:t>
            </a:fld>
            <a:endParaRPr lang="en-GB" dirty="0">
              <a:solidFill>
                <a:srgbClr val="000000"/>
              </a:solidFill>
            </a:endParaRPr>
          </a:p>
        </p:txBody>
      </p:sp>
      <p:sp>
        <p:nvSpPr>
          <p:cNvPr id="3" name="Rectangle 2"/>
          <p:cNvSpPr/>
          <p:nvPr/>
        </p:nvSpPr>
        <p:spPr>
          <a:xfrm>
            <a:off x="632520" y="836713"/>
            <a:ext cx="8640960" cy="4039567"/>
          </a:xfrm>
          <a:prstGeom prst="rect">
            <a:avLst/>
          </a:prstGeom>
        </p:spPr>
        <p:txBody>
          <a:bodyPr wrap="square">
            <a:spAutoFit/>
          </a:bodyPr>
          <a:lstStyle/>
          <a:p>
            <a:pPr>
              <a:lnSpc>
                <a:spcPct val="150000"/>
              </a:lnSpc>
            </a:pPr>
            <a:r>
              <a:rPr lang="en-ZA" sz="1900" dirty="0">
                <a:solidFill>
                  <a:srgbClr val="000000"/>
                </a:solidFill>
                <a:latin typeface="Arial" panose="020B0604020202020204" pitchFamily="34" charset="0"/>
                <a:cs typeface="Arial" panose="020B0604020202020204" pitchFamily="34" charset="0"/>
              </a:rPr>
              <a:t>During the third quarter reporting period ( 1 October  2016 –  31 December 2016). </a:t>
            </a:r>
          </a:p>
          <a:p>
            <a:pPr marL="285750" indent="-285750">
              <a:lnSpc>
                <a:spcPct val="150000"/>
              </a:lnSpc>
              <a:buFont typeface="Arial" panose="020B0604020202020204" pitchFamily="34" charset="0"/>
              <a:buChar char="•"/>
            </a:pPr>
            <a:r>
              <a:rPr lang="en-ZA" sz="1900" dirty="0">
                <a:solidFill>
                  <a:srgbClr val="000000"/>
                </a:solidFill>
                <a:latin typeface="Arial" panose="020B0604020202020204" pitchFamily="34" charset="0"/>
                <a:cs typeface="Arial" panose="020B0604020202020204" pitchFamily="34" charset="0"/>
              </a:rPr>
              <a:t>There has been a decline in the achievement of targets </a:t>
            </a:r>
            <a:r>
              <a:rPr lang="en-ZA" sz="1900" dirty="0" smtClean="0">
                <a:solidFill>
                  <a:srgbClr val="000000"/>
                </a:solidFill>
                <a:latin typeface="Arial" panose="020B0604020202020204" pitchFamily="34" charset="0"/>
                <a:cs typeface="Arial" panose="020B0604020202020204" pitchFamily="34" charset="0"/>
              </a:rPr>
              <a:t>as </a:t>
            </a:r>
            <a:r>
              <a:rPr lang="en-ZA" sz="1900" dirty="0">
                <a:solidFill>
                  <a:srgbClr val="000000"/>
                </a:solidFill>
                <a:latin typeface="Arial" panose="020B0604020202020204" pitchFamily="34" charset="0"/>
                <a:cs typeface="Arial" panose="020B0604020202020204" pitchFamily="34" charset="0"/>
              </a:rPr>
              <a:t>compared to the second quarter. </a:t>
            </a:r>
            <a:r>
              <a:rPr lang="en-ZA" sz="1800" dirty="0">
                <a:solidFill>
                  <a:srgbClr val="000000"/>
                </a:solidFill>
              </a:rPr>
              <a:t> </a:t>
            </a:r>
          </a:p>
          <a:p>
            <a:pPr marL="285750" indent="-285750">
              <a:lnSpc>
                <a:spcPct val="150000"/>
              </a:lnSpc>
              <a:buFont typeface="Arial" panose="020B0604020202020204" pitchFamily="34" charset="0"/>
              <a:buChar char="•"/>
            </a:pPr>
            <a:r>
              <a:rPr lang="en-ZA" sz="1900" dirty="0">
                <a:solidFill>
                  <a:srgbClr val="000000"/>
                </a:solidFill>
                <a:latin typeface="Arial" panose="020B0604020202020204" pitchFamily="34" charset="0"/>
                <a:cs typeface="Arial" panose="020B0604020202020204" pitchFamily="34" charset="0"/>
              </a:rPr>
              <a:t>This shows a decrease  of 16% in achievement of targets</a:t>
            </a:r>
            <a:r>
              <a:rPr lang="en-ZA" sz="1800" dirty="0">
                <a:solidFill>
                  <a:srgbClr val="000000"/>
                </a:solidFill>
              </a:rPr>
              <a:t>. </a:t>
            </a:r>
          </a:p>
          <a:p>
            <a:pPr marL="285750" indent="-285750">
              <a:lnSpc>
                <a:spcPct val="150000"/>
              </a:lnSpc>
              <a:buFont typeface="Arial" panose="020B0604020202020204" pitchFamily="34" charset="0"/>
              <a:buChar char="•"/>
            </a:pPr>
            <a:r>
              <a:rPr lang="en-ZA" sz="1900" dirty="0">
                <a:solidFill>
                  <a:srgbClr val="000000"/>
                </a:solidFill>
                <a:latin typeface="Arial" panose="020B0604020202020204" pitchFamily="34" charset="0"/>
                <a:cs typeface="Arial" panose="020B0604020202020204" pitchFamily="34" charset="0"/>
              </a:rPr>
              <a:t>Targets which were partially achieved increased by 16% from 7% in the second quarter to 23% in the third quarter.</a:t>
            </a:r>
          </a:p>
          <a:p>
            <a:pPr marL="285750" indent="-285750">
              <a:lnSpc>
                <a:spcPct val="150000"/>
              </a:lnSpc>
              <a:buFont typeface="Arial" panose="020B0604020202020204" pitchFamily="34" charset="0"/>
              <a:buChar char="•"/>
            </a:pPr>
            <a:r>
              <a:rPr lang="en-ZA" sz="1900" dirty="0">
                <a:solidFill>
                  <a:srgbClr val="000000"/>
                </a:solidFill>
                <a:latin typeface="Arial" panose="020B0604020202020204" pitchFamily="34" charset="0"/>
                <a:cs typeface="Arial" panose="020B0604020202020204" pitchFamily="34" charset="0"/>
              </a:rPr>
              <a:t> Similarly, targets which were not met at all decreased by 2% from 15% in the first quarter to 13% in both second quarter and third quarter.</a:t>
            </a:r>
          </a:p>
        </p:txBody>
      </p:sp>
      <p:sp>
        <p:nvSpPr>
          <p:cNvPr id="4" name="Rectangle 2"/>
          <p:cNvSpPr txBox="1">
            <a:spLocks noChangeArrowheads="1"/>
          </p:cNvSpPr>
          <p:nvPr/>
        </p:nvSpPr>
        <p:spPr bwMode="auto">
          <a:xfrm>
            <a:off x="704528" y="187651"/>
            <a:ext cx="8568952" cy="495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ZA" sz="2000" b="1" kern="0" dirty="0">
                <a:solidFill>
                  <a:srgbClr val="000000"/>
                </a:solidFill>
                <a:latin typeface="Arial Black" panose="020B0A04020102020204" pitchFamily="34" charset="0"/>
                <a:cs typeface="Arial" panose="020B0604020202020204" pitchFamily="34" charset="0"/>
              </a:rPr>
              <a:t>Summary of Overall Performance for Quarter 1, 2 and 3 </a:t>
            </a:r>
            <a:endParaRPr lang="en-US" sz="2000" b="1" kern="0" dirty="0">
              <a:solidFill>
                <a:srgbClr val="000000"/>
              </a:solidFill>
              <a:latin typeface="Arial Black" panose="020B0A04020102020204" pitchFamily="34" charset="0"/>
              <a:cs typeface="Arial" panose="020B0604020202020204" pitchFamily="34" charset="0"/>
            </a:endParaRPr>
          </a:p>
        </p:txBody>
      </p:sp>
      <p:sp>
        <p:nvSpPr>
          <p:cNvPr id="5" name="Rectangle 7"/>
          <p:cNvSpPr>
            <a:spLocks noChangeArrowheads="1"/>
          </p:cNvSpPr>
          <p:nvPr/>
        </p:nvSpPr>
        <p:spPr bwMode="auto">
          <a:xfrm>
            <a:off x="3200400" y="6223000"/>
            <a:ext cx="3100388" cy="304800"/>
          </a:xfrm>
          <a:prstGeom prst="rect">
            <a:avLst/>
          </a:prstGeom>
          <a:noFill/>
          <a:ln w="9525">
            <a:noFill/>
            <a:miter lim="800000"/>
            <a:headEnd/>
            <a:tailEnd/>
          </a:ln>
        </p:spPr>
        <p:txBody>
          <a:bodyPr wrap="none">
            <a:spAutoFit/>
          </a:bodyPr>
          <a:lstStyle/>
          <a:p>
            <a:r>
              <a:rPr lang="en-US" sz="1400" dirty="0">
                <a:solidFill>
                  <a:srgbClr val="000000"/>
                </a:solidFill>
                <a:latin typeface="Arial" charset="0"/>
              </a:rPr>
              <a:t>"Building a Caring Society. Together"</a:t>
            </a:r>
            <a:endParaRPr lang="en-GB" sz="1400" dirty="0">
              <a:solidFill>
                <a:srgbClr val="000000"/>
              </a:solidFill>
              <a:latin typeface="Arial" charset="0"/>
            </a:endParaRPr>
          </a:p>
        </p:txBody>
      </p:sp>
    </p:spTree>
    <p:extLst>
      <p:ext uri="{BB962C8B-B14F-4D97-AF65-F5344CB8AC3E}">
        <p14:creationId xmlns:p14="http://schemas.microsoft.com/office/powerpoint/2010/main" xmlns="" val="35023811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32520" y="188913"/>
            <a:ext cx="8784976" cy="442912"/>
          </a:xfrm>
        </p:spPr>
        <p:txBody>
          <a:bodyPr/>
          <a:lstStyle/>
          <a:p>
            <a:r>
              <a:rPr lang="en-ZA" altLang="en-US" sz="2400" b="1" dirty="0">
                <a:latin typeface="Arial Black" panose="020B0A04020102020204" pitchFamily="34" charset="0"/>
                <a:ea typeface="ヒラギノ角ゴ Pro W3" pitchFamily="1" charset="-128"/>
              </a:rPr>
              <a:t>Achievement of Targets per Programme: 2016-17</a:t>
            </a:r>
            <a:br>
              <a:rPr lang="en-ZA" altLang="en-US" sz="2400" b="1" dirty="0">
                <a:latin typeface="Arial Black" panose="020B0A04020102020204" pitchFamily="34" charset="0"/>
                <a:ea typeface="ヒラギノ角ゴ Pro W3" pitchFamily="1" charset="-128"/>
              </a:rPr>
            </a:br>
            <a:r>
              <a:rPr lang="en-ZA" altLang="en-US" sz="2400" b="1" dirty="0">
                <a:solidFill>
                  <a:schemeClr val="tx1"/>
                </a:solidFill>
                <a:latin typeface="Arial Black" panose="020B0A04020102020204" pitchFamily="34" charset="0"/>
                <a:ea typeface="ヒラギノ角ゴ Pro W3" pitchFamily="1" charset="-128"/>
              </a:rPr>
              <a:t>Quarter 3</a:t>
            </a:r>
          </a:p>
        </p:txBody>
      </p:sp>
      <p:sp>
        <p:nvSpPr>
          <p:cNvPr id="10243" name="Slide Number Placeholder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ea typeface="ヒラギノ角ゴ Pro W3" pitchFamily="1" charset="-128"/>
              </a:defRPr>
            </a:lvl1pPr>
            <a:lvl2pPr marL="742950" indent="-285750">
              <a:spcBef>
                <a:spcPct val="20000"/>
              </a:spcBef>
              <a:buChar char="–"/>
              <a:defRPr sz="2800">
                <a:solidFill>
                  <a:schemeClr val="tx1"/>
                </a:solidFill>
                <a:latin typeface="Times New Roman" pitchFamily="18" charset="0"/>
                <a:ea typeface="ヒラギノ角ゴ Pro W3" pitchFamily="1" charset="-128"/>
              </a:defRPr>
            </a:lvl2pPr>
            <a:lvl3pPr marL="1143000" indent="-228600">
              <a:spcBef>
                <a:spcPct val="20000"/>
              </a:spcBef>
              <a:buChar char="•"/>
              <a:defRPr sz="2400">
                <a:solidFill>
                  <a:schemeClr val="tx1"/>
                </a:solidFill>
                <a:latin typeface="Times New Roman" pitchFamily="18" charset="0"/>
                <a:ea typeface="ヒラギノ角ゴ Pro W3" pitchFamily="1" charset="-128"/>
              </a:defRPr>
            </a:lvl3pPr>
            <a:lvl4pPr marL="1600200" indent="-228600">
              <a:spcBef>
                <a:spcPct val="20000"/>
              </a:spcBef>
              <a:buChar char="–"/>
              <a:defRPr sz="2000">
                <a:solidFill>
                  <a:schemeClr val="tx1"/>
                </a:solidFill>
                <a:latin typeface="Times New Roman" pitchFamily="18" charset="0"/>
                <a:ea typeface="ヒラギノ角ゴ Pro W3" pitchFamily="1" charset="-128"/>
              </a:defRPr>
            </a:lvl4pPr>
            <a:lvl5pPr marL="2057400" indent="-228600">
              <a:spcBef>
                <a:spcPct val="20000"/>
              </a:spcBef>
              <a:buChar char="»"/>
              <a:defRPr sz="2000">
                <a:solidFill>
                  <a:schemeClr val="tx1"/>
                </a:solidFill>
                <a:latin typeface="Times New Roman"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ヒラギノ角ゴ Pro W3" pitchFamily="1" charset="-128"/>
              </a:defRPr>
            </a:lvl9pPr>
          </a:lstStyle>
          <a:p>
            <a:pPr>
              <a:spcBef>
                <a:spcPct val="0"/>
              </a:spcBef>
              <a:buFontTx/>
              <a:buNone/>
            </a:pPr>
            <a:fld id="{33CD9937-DEA9-4A74-8E64-A5C910F44752}" type="slidenum">
              <a:rPr lang="en-US" altLang="en-US" sz="1400">
                <a:solidFill>
                  <a:srgbClr val="000000"/>
                </a:solidFill>
                <a:latin typeface="Calibri" pitchFamily="34" charset="0"/>
              </a:rPr>
              <a:pPr>
                <a:spcBef>
                  <a:spcPct val="0"/>
                </a:spcBef>
                <a:buFontTx/>
                <a:buNone/>
              </a:pPr>
              <a:t>18</a:t>
            </a:fld>
            <a:endParaRPr lang="en-US" altLang="en-US" sz="1400">
              <a:solidFill>
                <a:srgbClr val="000000"/>
              </a:solidFill>
              <a:latin typeface="Calibri"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2042227707"/>
              </p:ext>
            </p:extLst>
          </p:nvPr>
        </p:nvGraphicFramePr>
        <p:xfrm>
          <a:off x="560513" y="990370"/>
          <a:ext cx="8730295" cy="4378375"/>
        </p:xfrm>
        <a:graphic>
          <a:graphicData uri="http://schemas.openxmlformats.org/drawingml/2006/table">
            <a:tbl>
              <a:tblPr firstRow="1" firstCol="1" bandRow="1">
                <a:tableStyleId>{5C22544A-7EE6-4342-B048-85BDC9FD1C3A}</a:tableStyleId>
              </a:tblPr>
              <a:tblGrid>
                <a:gridCol w="2010489"/>
                <a:gridCol w="1221561"/>
                <a:gridCol w="1274220"/>
                <a:gridCol w="1274220"/>
                <a:gridCol w="1132278"/>
                <a:gridCol w="1817527"/>
              </a:tblGrid>
              <a:tr h="1502527">
                <a:tc>
                  <a:txBody>
                    <a:bodyPr/>
                    <a:lstStyle/>
                    <a:p>
                      <a:pPr>
                        <a:lnSpc>
                          <a:spcPct val="115000"/>
                        </a:lnSpc>
                        <a:spcAft>
                          <a:spcPts val="0"/>
                        </a:spcAft>
                      </a:pPr>
                      <a:r>
                        <a:rPr lang="en-ZA" sz="1800" b="1" dirty="0" smtClean="0">
                          <a:solidFill>
                            <a:schemeClr val="tx1"/>
                          </a:solidFill>
                          <a:effectLst/>
                          <a:latin typeface="Arial" panose="020B0604020202020204" pitchFamily="34" charset="0"/>
                          <a:cs typeface="Arial" panose="020B0604020202020204" pitchFamily="34" charset="0"/>
                        </a:rPr>
                        <a:t>Programme</a:t>
                      </a:r>
                      <a:r>
                        <a:rPr lang="en-ZA" sz="1800" b="1" baseline="0" dirty="0" smtClean="0">
                          <a:solidFill>
                            <a:schemeClr val="tx1"/>
                          </a:solidFill>
                          <a:effectLst/>
                          <a:latin typeface="Arial" panose="020B0604020202020204" pitchFamily="34" charset="0"/>
                          <a:cs typeface="Arial" panose="020B0604020202020204" pitchFamily="34" charset="0"/>
                        </a:rPr>
                        <a:t> </a:t>
                      </a:r>
                      <a:endParaRPr lang="en-ZA" sz="1800" b="1" dirty="0">
                        <a:solidFill>
                          <a:schemeClr val="tx1"/>
                        </a:solidFill>
                        <a:effectLst/>
                        <a:latin typeface="Arial" panose="020B0604020202020204" pitchFamily="34" charset="0"/>
                        <a:ea typeface="Calibri"/>
                        <a:cs typeface="Arial" panose="020B0604020202020204" pitchFamily="34" charset="0"/>
                      </a:endParaRP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ZA" sz="1800" b="1" dirty="0" smtClean="0">
                          <a:solidFill>
                            <a:schemeClr val="tx1"/>
                          </a:solidFill>
                          <a:effectLst/>
                          <a:latin typeface="Arial" panose="020B0604020202020204" pitchFamily="34" charset="0"/>
                          <a:ea typeface="Calibri"/>
                          <a:cs typeface="Arial" panose="020B0604020202020204" pitchFamily="34" charset="0"/>
                        </a:rPr>
                        <a:t>No. of Targets</a:t>
                      </a:r>
                      <a:r>
                        <a:rPr lang="en-ZA" sz="1800" b="1" baseline="0" dirty="0" smtClean="0">
                          <a:solidFill>
                            <a:schemeClr val="tx1"/>
                          </a:solidFill>
                          <a:effectLst/>
                          <a:latin typeface="Arial" panose="020B0604020202020204" pitchFamily="34" charset="0"/>
                          <a:ea typeface="Calibri"/>
                          <a:cs typeface="Arial" panose="020B0604020202020204" pitchFamily="34" charset="0"/>
                        </a:rPr>
                        <a:t> </a:t>
                      </a:r>
                      <a:r>
                        <a:rPr lang="en-ZA" sz="1800" b="1" dirty="0" smtClean="0">
                          <a:solidFill>
                            <a:schemeClr val="tx1"/>
                          </a:solidFill>
                          <a:effectLst/>
                          <a:latin typeface="Arial" panose="020B0604020202020204" pitchFamily="34" charset="0"/>
                          <a:ea typeface="Calibri"/>
                          <a:cs typeface="Arial" panose="020B0604020202020204" pitchFamily="34" charset="0"/>
                        </a:rPr>
                        <a:t>Achieved</a:t>
                      </a:r>
                      <a:r>
                        <a:rPr lang="en-ZA" sz="1800" b="1" baseline="0" dirty="0" smtClean="0">
                          <a:solidFill>
                            <a:schemeClr val="tx1"/>
                          </a:solidFill>
                          <a:effectLst/>
                          <a:latin typeface="Arial" panose="020B0604020202020204" pitchFamily="34" charset="0"/>
                          <a:ea typeface="Calibri"/>
                          <a:cs typeface="Arial" panose="020B0604020202020204" pitchFamily="34" charset="0"/>
                        </a:rPr>
                        <a:t> </a:t>
                      </a:r>
                      <a:endParaRPr lang="en-ZA" sz="1800" b="1" dirty="0">
                        <a:solidFill>
                          <a:schemeClr val="tx1"/>
                        </a:solidFill>
                        <a:effectLst/>
                        <a:latin typeface="Arial" panose="020B0604020202020204" pitchFamily="34" charset="0"/>
                        <a:ea typeface="Calibri"/>
                        <a:cs typeface="Arial" panose="020B0604020202020204" pitchFamily="34" charset="0"/>
                      </a:endParaRP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800" b="1" dirty="0" smtClean="0">
                          <a:solidFill>
                            <a:schemeClr val="tx1"/>
                          </a:solidFill>
                          <a:effectLst/>
                          <a:latin typeface="Arial" panose="020B0604020202020204" pitchFamily="34" charset="0"/>
                          <a:cs typeface="Arial" panose="020B0604020202020204" pitchFamily="34" charset="0"/>
                        </a:rPr>
                        <a:t> </a:t>
                      </a:r>
                      <a:r>
                        <a:rPr lang="en-ZA" sz="1800" b="1" dirty="0" smtClean="0">
                          <a:solidFill>
                            <a:schemeClr val="tx1"/>
                          </a:solidFill>
                          <a:effectLst/>
                          <a:latin typeface="Arial" panose="020B0604020202020204" pitchFamily="34" charset="0"/>
                          <a:ea typeface="Calibri"/>
                          <a:cs typeface="Arial" panose="020B0604020202020204" pitchFamily="34" charset="0"/>
                        </a:rPr>
                        <a:t>No.</a:t>
                      </a:r>
                      <a:r>
                        <a:rPr lang="en-ZA" sz="1800" b="1" baseline="0" dirty="0" smtClean="0">
                          <a:solidFill>
                            <a:schemeClr val="tx1"/>
                          </a:solidFill>
                          <a:effectLst/>
                          <a:latin typeface="Arial" panose="020B0604020202020204" pitchFamily="34" charset="0"/>
                          <a:ea typeface="Calibri"/>
                          <a:cs typeface="Arial" panose="020B0604020202020204" pitchFamily="34" charset="0"/>
                        </a:rPr>
                        <a:t> of Targets Partially Achieved</a:t>
                      </a:r>
                      <a:endParaRPr lang="en-ZA" sz="1800" b="1" dirty="0" smtClean="0">
                        <a:solidFill>
                          <a:schemeClr val="tx1"/>
                        </a:solidFill>
                        <a:effectLst/>
                        <a:latin typeface="Arial" panose="020B0604020202020204" pitchFamily="34" charset="0"/>
                        <a:ea typeface="Calibri"/>
                        <a:cs typeface="Arial" panose="020B0604020202020204" pitchFamily="34" charset="0"/>
                      </a:endParaRPr>
                    </a:p>
                    <a:p>
                      <a:pPr>
                        <a:lnSpc>
                          <a:spcPct val="115000"/>
                        </a:lnSpc>
                        <a:spcAft>
                          <a:spcPts val="0"/>
                        </a:spcAft>
                      </a:pPr>
                      <a:endParaRPr lang="en-ZA" sz="1800" b="1" dirty="0">
                        <a:solidFill>
                          <a:schemeClr val="tx1"/>
                        </a:solidFill>
                        <a:effectLst/>
                        <a:latin typeface="Arial" panose="020B0604020202020204" pitchFamily="34" charset="0"/>
                        <a:ea typeface="Calibri"/>
                        <a:cs typeface="Arial" panose="020B0604020202020204" pitchFamily="34" charset="0"/>
                      </a:endParaRP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ZA" sz="1800" b="1" dirty="0" smtClean="0">
                          <a:solidFill>
                            <a:schemeClr val="tx1"/>
                          </a:solidFill>
                          <a:effectLst/>
                          <a:latin typeface="Arial" panose="020B0604020202020204" pitchFamily="34" charset="0"/>
                          <a:cs typeface="Arial" panose="020B0604020202020204" pitchFamily="34" charset="0"/>
                        </a:rPr>
                        <a:t>No. of Targets</a:t>
                      </a:r>
                      <a:r>
                        <a:rPr lang="en-ZA" sz="1800" b="1" baseline="0" dirty="0" smtClean="0">
                          <a:solidFill>
                            <a:schemeClr val="tx1"/>
                          </a:solidFill>
                          <a:effectLst/>
                          <a:latin typeface="Arial" panose="020B0604020202020204" pitchFamily="34" charset="0"/>
                          <a:cs typeface="Arial" panose="020B0604020202020204" pitchFamily="34" charset="0"/>
                        </a:rPr>
                        <a:t> Not </a:t>
                      </a:r>
                      <a:r>
                        <a:rPr lang="en-ZA" sz="1800" b="1" dirty="0" smtClean="0">
                          <a:solidFill>
                            <a:schemeClr val="tx1"/>
                          </a:solidFill>
                          <a:effectLst/>
                          <a:latin typeface="Arial" panose="020B0604020202020204" pitchFamily="34" charset="0"/>
                          <a:cs typeface="Arial" panose="020B0604020202020204" pitchFamily="34" charset="0"/>
                        </a:rPr>
                        <a:t>Achieved </a:t>
                      </a:r>
                      <a:endParaRPr lang="en-ZA" sz="1800" b="1" dirty="0">
                        <a:solidFill>
                          <a:schemeClr val="tx1"/>
                        </a:solidFill>
                        <a:effectLst/>
                        <a:latin typeface="Arial" panose="020B0604020202020204" pitchFamily="34" charset="0"/>
                        <a:ea typeface="Calibri"/>
                        <a:cs typeface="Arial" panose="020B0604020202020204" pitchFamily="34" charset="0"/>
                      </a:endParaRP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ZA" sz="1800" b="1" dirty="0" smtClean="0">
                          <a:solidFill>
                            <a:schemeClr val="tx1"/>
                          </a:solidFill>
                          <a:effectLst/>
                          <a:latin typeface="Arial" panose="020B0604020202020204" pitchFamily="34" charset="0"/>
                          <a:ea typeface="Calibri"/>
                          <a:cs typeface="Arial" panose="020B0604020202020204" pitchFamily="34" charset="0"/>
                        </a:rPr>
                        <a:t>Total Targets </a:t>
                      </a:r>
                      <a:endParaRPr lang="en-ZA" sz="1800" b="1" dirty="0">
                        <a:solidFill>
                          <a:schemeClr val="tx1"/>
                        </a:solidFill>
                        <a:effectLst/>
                        <a:latin typeface="Arial" panose="020B0604020202020204" pitchFamily="34" charset="0"/>
                        <a:ea typeface="Calibri"/>
                        <a:cs typeface="Arial" panose="020B0604020202020204" pitchFamily="34" charset="0"/>
                      </a:endParaRP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0"/>
                        </a:spcAft>
                      </a:pPr>
                      <a:r>
                        <a:rPr lang="en-ZA" sz="1800" b="1" dirty="0" smtClean="0">
                          <a:solidFill>
                            <a:schemeClr val="tx1"/>
                          </a:solidFill>
                          <a:effectLst/>
                          <a:latin typeface="Arial" panose="020B0604020202020204" pitchFamily="34" charset="0"/>
                          <a:ea typeface="Calibri"/>
                          <a:cs typeface="Arial" panose="020B0604020202020204" pitchFamily="34" charset="0"/>
                        </a:rPr>
                        <a:t>% contribution of the programme</a:t>
                      </a:r>
                      <a:r>
                        <a:rPr lang="en-ZA" sz="1800" b="1" baseline="0" dirty="0" smtClean="0">
                          <a:solidFill>
                            <a:schemeClr val="tx1"/>
                          </a:solidFill>
                          <a:effectLst/>
                          <a:latin typeface="Arial" panose="020B0604020202020204" pitchFamily="34" charset="0"/>
                          <a:ea typeface="Calibri"/>
                          <a:cs typeface="Arial" panose="020B0604020202020204" pitchFamily="34" charset="0"/>
                        </a:rPr>
                        <a:t> to the APP targets</a:t>
                      </a:r>
                      <a:endParaRPr lang="en-ZA" sz="1800" b="1" dirty="0">
                        <a:solidFill>
                          <a:schemeClr val="tx1"/>
                        </a:solidFill>
                        <a:effectLst/>
                        <a:latin typeface="Arial" panose="020B0604020202020204" pitchFamily="34" charset="0"/>
                        <a:ea typeface="Calibri"/>
                        <a:cs typeface="Arial" panose="020B0604020202020204" pitchFamily="34" charset="0"/>
                      </a:endParaRP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1358">
                <a:tc>
                  <a:txBody>
                    <a:bodyPr/>
                    <a:lstStyle/>
                    <a:p>
                      <a:pPr marL="0" algn="l" defTabSz="914400" rtl="0" eaLnBrk="1" latinLnBrk="0" hangingPunct="1">
                        <a:lnSpc>
                          <a:spcPct val="115000"/>
                        </a:lnSpc>
                        <a:spcAft>
                          <a:spcPts val="0"/>
                        </a:spcAft>
                      </a:pPr>
                      <a:r>
                        <a:rPr lang="en-ZA" sz="2400" b="0" kern="1200" dirty="0" smtClean="0">
                          <a:solidFill>
                            <a:schemeClr val="tx1"/>
                          </a:solidFill>
                          <a:effectLst/>
                          <a:latin typeface="Arial" panose="020B0604020202020204" pitchFamily="34" charset="0"/>
                          <a:ea typeface="+mn-ea"/>
                          <a:cs typeface="Arial" panose="020B0604020202020204" pitchFamily="34" charset="0"/>
                        </a:rPr>
                        <a:t>Programme 1</a:t>
                      </a:r>
                      <a:endParaRPr lang="en-ZA" sz="2400" b="0" kern="1200" dirty="0">
                        <a:solidFill>
                          <a:schemeClr val="tx1"/>
                        </a:solidFill>
                        <a:effectLst/>
                        <a:latin typeface="Arial" panose="020B0604020202020204" pitchFamily="34" charset="0"/>
                        <a:ea typeface="+mn-ea"/>
                        <a:cs typeface="Arial" panose="020B0604020202020204" pitchFamily="34" charset="0"/>
                      </a:endParaRP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2400" b="0" kern="1200" dirty="0" smtClean="0">
                          <a:solidFill>
                            <a:schemeClr val="dk1"/>
                          </a:solidFill>
                          <a:latin typeface="Arial" panose="020B0604020202020204" pitchFamily="34" charset="0"/>
                          <a:ea typeface="+mn-ea"/>
                          <a:cs typeface="Arial" panose="020B0604020202020204" pitchFamily="34" charset="0"/>
                        </a:rPr>
                        <a:t>5</a:t>
                      </a:r>
                      <a:endParaRPr lang="en-ZA" sz="2400" b="0" kern="1200" dirty="0">
                        <a:solidFill>
                          <a:schemeClr val="dk1"/>
                        </a:solidFill>
                        <a:latin typeface="Arial" panose="020B0604020202020204" pitchFamily="34" charset="0"/>
                        <a:ea typeface="+mn-ea"/>
                        <a:cs typeface="Arial" panose="020B0604020202020204" pitchFamily="34" charset="0"/>
                      </a:endParaRP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2400" b="0" dirty="0" smtClean="0">
                          <a:latin typeface="Arial" panose="020B0604020202020204" pitchFamily="34" charset="0"/>
                          <a:cs typeface="Arial" panose="020B0604020202020204" pitchFamily="34" charset="0"/>
                        </a:rPr>
                        <a:t>9</a:t>
                      </a:r>
                      <a:endParaRPr lang="en-ZA" sz="2400" b="0"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A" sz="2400" b="0" dirty="0" smtClean="0">
                          <a:solidFill>
                            <a:schemeClr val="tx1"/>
                          </a:solidFill>
                          <a:latin typeface="Arial" panose="020B0604020202020204" pitchFamily="34" charset="0"/>
                          <a:cs typeface="Arial" panose="020B0604020202020204" pitchFamily="34" charset="0"/>
                        </a:rPr>
                        <a:t>2</a:t>
                      </a:r>
                      <a:endParaRPr lang="en-ZA" sz="2400" b="0" dirty="0">
                        <a:solidFill>
                          <a:schemeClr val="tx1"/>
                        </a:solidFill>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15000"/>
                        </a:lnSpc>
                        <a:spcAft>
                          <a:spcPts val="0"/>
                        </a:spcAft>
                      </a:pPr>
                      <a:r>
                        <a:rPr lang="en-ZA" sz="2400" b="0" kern="1200" dirty="0" smtClean="0">
                          <a:solidFill>
                            <a:schemeClr val="dk1"/>
                          </a:solidFill>
                          <a:latin typeface="Arial" panose="020B0604020202020204" pitchFamily="34" charset="0"/>
                          <a:ea typeface="+mn-ea"/>
                          <a:cs typeface="Arial" panose="020B0604020202020204" pitchFamily="34" charset="0"/>
                        </a:rPr>
                        <a:t>16</a:t>
                      </a:r>
                      <a:endParaRPr lang="en-ZA" sz="2400" b="0" kern="1200" dirty="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ZA" sz="2400" b="0" kern="1200" dirty="0" smtClean="0">
                          <a:solidFill>
                            <a:schemeClr val="dk1"/>
                          </a:solidFill>
                          <a:latin typeface="Arial" panose="020B0604020202020204" pitchFamily="34" charset="0"/>
                          <a:ea typeface="+mn-ea"/>
                          <a:cs typeface="Arial" panose="020B0604020202020204" pitchFamily="34" charset="0"/>
                        </a:rPr>
                        <a:t>15%</a:t>
                      </a:r>
                      <a:endParaRPr lang="en-ZA" sz="2400" b="0" kern="1200" dirty="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370">
                <a:tc>
                  <a:txBody>
                    <a:bodyPr/>
                    <a:lstStyle/>
                    <a:p>
                      <a:pPr marL="0" algn="l" defTabSz="914400" rtl="0" eaLnBrk="1" latinLnBrk="0" hangingPunct="1">
                        <a:lnSpc>
                          <a:spcPct val="115000"/>
                        </a:lnSpc>
                        <a:spcAft>
                          <a:spcPts val="0"/>
                        </a:spcAft>
                      </a:pPr>
                      <a:r>
                        <a:rPr lang="en-ZA" sz="2400" b="0" kern="1200" dirty="0" smtClean="0">
                          <a:solidFill>
                            <a:schemeClr val="tx1"/>
                          </a:solidFill>
                          <a:effectLst/>
                          <a:latin typeface="Arial" panose="020B0604020202020204" pitchFamily="34" charset="0"/>
                          <a:ea typeface="+mn-ea"/>
                          <a:cs typeface="Arial" panose="020B0604020202020204" pitchFamily="34" charset="0"/>
                        </a:rPr>
                        <a:t>Programme 2</a:t>
                      </a:r>
                      <a:endParaRPr lang="en-ZA" sz="2400" b="0" kern="1200" dirty="0">
                        <a:solidFill>
                          <a:schemeClr val="tx1"/>
                        </a:solidFill>
                        <a:effectLst/>
                        <a:latin typeface="Arial" panose="020B0604020202020204" pitchFamily="34" charset="0"/>
                        <a:ea typeface="+mn-ea"/>
                        <a:cs typeface="Arial" panose="020B0604020202020204" pitchFamily="34" charset="0"/>
                      </a:endParaRP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ZA" sz="2400" b="0" kern="1200" dirty="0" smtClean="0">
                          <a:solidFill>
                            <a:schemeClr val="dk1"/>
                          </a:solidFill>
                          <a:latin typeface="Arial" panose="020B0604020202020204" pitchFamily="34" charset="0"/>
                          <a:ea typeface="+mn-ea"/>
                          <a:cs typeface="Arial" panose="020B0604020202020204" pitchFamily="34" charset="0"/>
                        </a:rPr>
                        <a:t>7</a:t>
                      </a:r>
                      <a:endParaRPr lang="en-ZA" sz="2400" b="0" kern="1200" dirty="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ZA" sz="2400" b="0" kern="1200" dirty="0" smtClean="0">
                          <a:solidFill>
                            <a:schemeClr val="dk1"/>
                          </a:solidFill>
                          <a:latin typeface="Arial" panose="020B0604020202020204" pitchFamily="34" charset="0"/>
                          <a:ea typeface="+mn-ea"/>
                          <a:cs typeface="Arial" panose="020B0604020202020204" pitchFamily="34" charset="0"/>
                        </a:rPr>
                        <a:t>1</a:t>
                      </a:r>
                      <a:endParaRPr lang="en-ZA" sz="2400" b="0" kern="1200" dirty="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0</a:t>
                      </a:r>
                      <a:endParaRPr lang="en-ZA" sz="24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US" sz="2400" b="0" kern="1200" dirty="0" smtClean="0">
                          <a:solidFill>
                            <a:schemeClr val="dk1"/>
                          </a:solidFill>
                          <a:latin typeface="Arial" panose="020B0604020202020204" pitchFamily="34" charset="0"/>
                          <a:ea typeface="+mn-ea"/>
                          <a:cs typeface="Arial" panose="020B0604020202020204" pitchFamily="34" charset="0"/>
                        </a:rPr>
                        <a:t>8</a:t>
                      </a:r>
                      <a:endParaRPr lang="en-US" sz="2400" b="0" kern="1200" dirty="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ZA" sz="2400" b="0" kern="1200" dirty="0" smtClean="0">
                          <a:solidFill>
                            <a:schemeClr val="dk1"/>
                          </a:solidFill>
                          <a:latin typeface="Arial" panose="020B0604020202020204" pitchFamily="34" charset="0"/>
                          <a:ea typeface="+mn-ea"/>
                          <a:cs typeface="Arial" panose="020B0604020202020204" pitchFamily="34" charset="0"/>
                        </a:rPr>
                        <a:t>8%</a:t>
                      </a:r>
                      <a:endParaRPr lang="en-US" sz="2400" b="0" kern="1200" dirty="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4639">
                <a:tc>
                  <a:txBody>
                    <a:bodyPr/>
                    <a:lstStyle/>
                    <a:p>
                      <a:pPr marL="0" algn="l" defTabSz="914400" rtl="0" eaLnBrk="1" latinLnBrk="0" hangingPunct="1">
                        <a:lnSpc>
                          <a:spcPct val="115000"/>
                        </a:lnSpc>
                        <a:spcAft>
                          <a:spcPts val="0"/>
                        </a:spcAft>
                      </a:pPr>
                      <a:r>
                        <a:rPr lang="en-ZA" sz="2400" b="0" kern="1200" dirty="0" smtClean="0">
                          <a:solidFill>
                            <a:schemeClr val="tx1"/>
                          </a:solidFill>
                          <a:effectLst/>
                          <a:latin typeface="Arial" panose="020B0604020202020204" pitchFamily="34" charset="0"/>
                          <a:ea typeface="+mn-ea"/>
                          <a:cs typeface="Arial" panose="020B0604020202020204" pitchFamily="34" charset="0"/>
                        </a:rPr>
                        <a:t>Programme 3</a:t>
                      </a:r>
                      <a:endParaRPr lang="en-ZA" sz="2400" b="0" kern="1200" dirty="0">
                        <a:solidFill>
                          <a:schemeClr val="tx1"/>
                        </a:solidFill>
                        <a:effectLst/>
                        <a:latin typeface="Arial" panose="020B0604020202020204" pitchFamily="34" charset="0"/>
                        <a:ea typeface="+mn-ea"/>
                        <a:cs typeface="Arial" panose="020B0604020202020204" pitchFamily="34" charset="0"/>
                      </a:endParaRP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ZA" sz="2400" b="0" kern="1200" dirty="0" smtClean="0">
                          <a:solidFill>
                            <a:schemeClr val="dk1"/>
                          </a:solidFill>
                          <a:latin typeface="Arial" panose="020B0604020202020204" pitchFamily="34" charset="0"/>
                          <a:ea typeface="+mn-ea"/>
                          <a:cs typeface="Arial" panose="020B0604020202020204" pitchFamily="34" charset="0"/>
                        </a:rPr>
                        <a:t>7</a:t>
                      </a:r>
                      <a:endParaRPr lang="en-ZA" sz="2400" b="0" kern="1200" dirty="0">
                        <a:solidFill>
                          <a:schemeClr val="dk1"/>
                        </a:solidFill>
                        <a:latin typeface="Arial" panose="020B0604020202020204" pitchFamily="34" charset="0"/>
                        <a:ea typeface="+mn-ea"/>
                        <a:cs typeface="Arial" panose="020B0604020202020204" pitchFamily="34" charset="0"/>
                      </a:endParaRP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US" sz="2400" b="0" kern="1200" dirty="0" smtClean="0">
                          <a:solidFill>
                            <a:schemeClr val="dk1"/>
                          </a:solidFill>
                          <a:latin typeface="Arial" panose="020B0604020202020204" pitchFamily="34" charset="0"/>
                          <a:ea typeface="+mn-ea"/>
                          <a:cs typeface="Arial" panose="020B0604020202020204" pitchFamily="34" charset="0"/>
                        </a:rPr>
                        <a:t>1</a:t>
                      </a:r>
                      <a:endParaRPr lang="en-US" sz="2400" b="0" kern="1200" dirty="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US" sz="2400" b="0" kern="1200" dirty="0" smtClean="0">
                          <a:solidFill>
                            <a:schemeClr val="tx1"/>
                          </a:solidFill>
                          <a:latin typeface="Arial" panose="020B0604020202020204" pitchFamily="34" charset="0"/>
                          <a:ea typeface="+mn-ea"/>
                          <a:cs typeface="Arial" panose="020B0604020202020204" pitchFamily="34" charset="0"/>
                        </a:rPr>
                        <a:t>0</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ZA" sz="2400" b="0" kern="1200" dirty="0" smtClean="0">
                          <a:solidFill>
                            <a:schemeClr val="dk1"/>
                          </a:solidFill>
                          <a:latin typeface="Arial" panose="020B0604020202020204" pitchFamily="34" charset="0"/>
                          <a:ea typeface="+mn-ea"/>
                          <a:cs typeface="Arial" panose="020B0604020202020204" pitchFamily="34" charset="0"/>
                        </a:rPr>
                        <a:t>8</a:t>
                      </a:r>
                      <a:endParaRPr lang="en-ZA" sz="2400" b="0" kern="1200" dirty="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ZA" sz="2400" b="0" kern="1200" dirty="0" smtClean="0">
                          <a:solidFill>
                            <a:schemeClr val="dk1"/>
                          </a:solidFill>
                          <a:latin typeface="Arial" panose="020B0604020202020204" pitchFamily="34" charset="0"/>
                          <a:ea typeface="+mn-ea"/>
                          <a:cs typeface="Arial" panose="020B0604020202020204" pitchFamily="34" charset="0"/>
                        </a:rPr>
                        <a:t>8%</a:t>
                      </a:r>
                      <a:endParaRPr lang="en-ZA" sz="2400" b="0" kern="1200" dirty="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4277">
                <a:tc>
                  <a:txBody>
                    <a:bodyPr/>
                    <a:lstStyle/>
                    <a:p>
                      <a:pPr marL="0" algn="l" defTabSz="914400" rtl="0" eaLnBrk="1" latinLnBrk="0" hangingPunct="1">
                        <a:lnSpc>
                          <a:spcPct val="115000"/>
                        </a:lnSpc>
                        <a:spcAft>
                          <a:spcPts val="0"/>
                        </a:spcAft>
                      </a:pPr>
                      <a:r>
                        <a:rPr lang="en-ZA" sz="2400" b="0" kern="1200" dirty="0" smtClean="0">
                          <a:solidFill>
                            <a:schemeClr val="tx1"/>
                          </a:solidFill>
                          <a:effectLst/>
                          <a:latin typeface="Arial" panose="020B0604020202020204" pitchFamily="34" charset="0"/>
                          <a:ea typeface="+mn-ea"/>
                          <a:cs typeface="Arial" panose="020B0604020202020204" pitchFamily="34" charset="0"/>
                        </a:rPr>
                        <a:t>Programme 4</a:t>
                      </a:r>
                      <a:endParaRPr lang="en-ZA" sz="2400" b="0" kern="1200" dirty="0">
                        <a:solidFill>
                          <a:schemeClr val="tx1"/>
                        </a:solidFill>
                        <a:effectLst/>
                        <a:latin typeface="Arial" panose="020B0604020202020204" pitchFamily="34" charset="0"/>
                        <a:ea typeface="+mn-ea"/>
                        <a:cs typeface="Arial" panose="020B0604020202020204" pitchFamily="34" charset="0"/>
                      </a:endParaRP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ZA" sz="2400" b="0" kern="1200" dirty="0" smtClean="0">
                          <a:solidFill>
                            <a:schemeClr val="dk1"/>
                          </a:solidFill>
                          <a:latin typeface="Arial" panose="020B0604020202020204" pitchFamily="34" charset="0"/>
                          <a:ea typeface="+mn-ea"/>
                          <a:cs typeface="Arial" panose="020B0604020202020204" pitchFamily="34" charset="0"/>
                        </a:rPr>
                        <a:t>25</a:t>
                      </a:r>
                      <a:endParaRPr lang="en-ZA" sz="2400" b="0" kern="1200" dirty="0">
                        <a:solidFill>
                          <a:schemeClr val="dk1"/>
                        </a:solidFill>
                        <a:latin typeface="Arial" panose="020B0604020202020204" pitchFamily="34" charset="0"/>
                        <a:ea typeface="+mn-ea"/>
                        <a:cs typeface="Arial" panose="020B0604020202020204" pitchFamily="34" charset="0"/>
                      </a:endParaRP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US" sz="2400" b="0" kern="1200" dirty="0" smtClean="0">
                          <a:solidFill>
                            <a:schemeClr val="dk1"/>
                          </a:solidFill>
                          <a:latin typeface="Arial" panose="020B0604020202020204" pitchFamily="34" charset="0"/>
                          <a:ea typeface="+mn-ea"/>
                          <a:cs typeface="Arial" panose="020B0604020202020204" pitchFamily="34" charset="0"/>
                        </a:rPr>
                        <a:t>9</a:t>
                      </a:r>
                      <a:endParaRPr lang="en-US" sz="2400" b="0" kern="1200" dirty="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US" sz="2400" b="0" kern="1200" dirty="0" smtClean="0">
                          <a:solidFill>
                            <a:schemeClr val="tx1"/>
                          </a:solidFill>
                          <a:latin typeface="Arial" panose="020B0604020202020204" pitchFamily="34" charset="0"/>
                          <a:ea typeface="+mn-ea"/>
                          <a:cs typeface="Arial" panose="020B0604020202020204" pitchFamily="34" charset="0"/>
                        </a:rPr>
                        <a:t>4</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US" sz="2400" b="0" kern="1200" dirty="0" smtClean="0">
                          <a:solidFill>
                            <a:schemeClr val="dk1"/>
                          </a:solidFill>
                          <a:latin typeface="Arial" panose="020B0604020202020204" pitchFamily="34" charset="0"/>
                          <a:ea typeface="+mn-ea"/>
                          <a:cs typeface="Arial" panose="020B0604020202020204" pitchFamily="34" charset="0"/>
                        </a:rPr>
                        <a:t>38</a:t>
                      </a:r>
                      <a:endParaRPr lang="en-US" sz="2400" b="0" kern="1200" dirty="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ZA" sz="2400" b="0" kern="1200" dirty="0" smtClean="0">
                          <a:solidFill>
                            <a:schemeClr val="dk1"/>
                          </a:solidFill>
                          <a:latin typeface="Arial" panose="020B0604020202020204" pitchFamily="34" charset="0"/>
                          <a:ea typeface="+mn-ea"/>
                          <a:cs typeface="Arial" panose="020B0604020202020204" pitchFamily="34" charset="0"/>
                        </a:rPr>
                        <a:t>37%</a:t>
                      </a:r>
                      <a:endParaRPr lang="en-US" sz="2400" b="0" kern="1200" dirty="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9007">
                <a:tc>
                  <a:txBody>
                    <a:bodyPr/>
                    <a:lstStyle/>
                    <a:p>
                      <a:pPr marL="0" algn="l" defTabSz="914400" rtl="0" eaLnBrk="1" latinLnBrk="0" hangingPunct="1">
                        <a:lnSpc>
                          <a:spcPct val="115000"/>
                        </a:lnSpc>
                        <a:spcAft>
                          <a:spcPts val="0"/>
                        </a:spcAft>
                      </a:pPr>
                      <a:r>
                        <a:rPr lang="en-ZA" sz="2400" b="0" kern="1200" dirty="0" smtClean="0">
                          <a:solidFill>
                            <a:schemeClr val="tx1"/>
                          </a:solidFill>
                          <a:effectLst/>
                          <a:latin typeface="Arial" panose="020B0604020202020204" pitchFamily="34" charset="0"/>
                          <a:ea typeface="+mn-ea"/>
                          <a:cs typeface="Arial" panose="020B0604020202020204" pitchFamily="34" charset="0"/>
                        </a:rPr>
                        <a:t>Programme 5</a:t>
                      </a:r>
                      <a:endParaRPr lang="en-ZA" sz="2400" b="0" kern="1200" dirty="0">
                        <a:solidFill>
                          <a:schemeClr val="tx1"/>
                        </a:solidFill>
                        <a:effectLst/>
                        <a:latin typeface="Arial" panose="020B0604020202020204" pitchFamily="34" charset="0"/>
                        <a:ea typeface="+mn-ea"/>
                        <a:cs typeface="Arial" panose="020B0604020202020204" pitchFamily="34" charset="0"/>
                      </a:endParaRP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ZA" sz="2400" b="0" kern="1200" dirty="0" smtClean="0">
                          <a:solidFill>
                            <a:schemeClr val="dk1"/>
                          </a:solidFill>
                          <a:latin typeface="Arial" panose="020B0604020202020204" pitchFamily="34" charset="0"/>
                          <a:ea typeface="+mn-ea"/>
                          <a:cs typeface="Arial" panose="020B0604020202020204" pitchFamily="34" charset="0"/>
                        </a:rPr>
                        <a:t>25</a:t>
                      </a: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US" sz="2400" b="0" kern="1200" dirty="0" smtClean="0">
                          <a:solidFill>
                            <a:schemeClr val="dk1"/>
                          </a:solidFill>
                          <a:latin typeface="Arial" panose="020B0604020202020204" pitchFamily="34" charset="0"/>
                          <a:ea typeface="+mn-ea"/>
                          <a:cs typeface="Arial" panose="020B0604020202020204" pitchFamily="34" charset="0"/>
                        </a:rPr>
                        <a:t>4</a:t>
                      </a:r>
                      <a:endParaRPr lang="en-US" sz="2400" b="0" kern="1200" dirty="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ZA" sz="2400" b="0" kern="1200" dirty="0" smtClean="0">
                          <a:solidFill>
                            <a:schemeClr val="tx1"/>
                          </a:solidFill>
                          <a:latin typeface="Arial" panose="020B0604020202020204" pitchFamily="34" charset="0"/>
                          <a:ea typeface="+mn-ea"/>
                          <a:cs typeface="Arial" panose="020B0604020202020204" pitchFamily="34" charset="0"/>
                        </a:rPr>
                        <a:t>5</a:t>
                      </a:r>
                      <a:endParaRPr lang="en-US" sz="24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US" sz="2400" b="0" kern="1200" dirty="0" smtClean="0">
                          <a:solidFill>
                            <a:schemeClr val="dk1"/>
                          </a:solidFill>
                          <a:latin typeface="Arial" panose="020B0604020202020204" pitchFamily="34" charset="0"/>
                          <a:ea typeface="+mn-ea"/>
                          <a:cs typeface="Arial" panose="020B0604020202020204" pitchFamily="34" charset="0"/>
                        </a:rPr>
                        <a:t>34</a:t>
                      </a:r>
                      <a:endParaRPr lang="en-US" sz="2400" b="0" kern="1200" dirty="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ZA" sz="2400" b="0" kern="1200" dirty="0" smtClean="0">
                          <a:solidFill>
                            <a:schemeClr val="dk1"/>
                          </a:solidFill>
                          <a:latin typeface="Arial" panose="020B0604020202020204" pitchFamily="34" charset="0"/>
                          <a:ea typeface="+mn-ea"/>
                          <a:cs typeface="Arial" panose="020B0604020202020204" pitchFamily="34" charset="0"/>
                        </a:rPr>
                        <a:t>32%</a:t>
                      </a:r>
                      <a:endParaRPr lang="en-US" sz="2400" b="0" kern="1200" dirty="0" smtClean="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2037">
                <a:tc>
                  <a:txBody>
                    <a:bodyPr/>
                    <a:lstStyle/>
                    <a:p>
                      <a:pPr marL="0" algn="l" defTabSz="914400" rtl="0" eaLnBrk="1" latinLnBrk="0" hangingPunct="1">
                        <a:lnSpc>
                          <a:spcPct val="115000"/>
                        </a:lnSpc>
                        <a:spcAft>
                          <a:spcPts val="0"/>
                        </a:spcAft>
                      </a:pPr>
                      <a:r>
                        <a:rPr lang="en-ZA" sz="2400" b="1" kern="1200" dirty="0" smtClean="0">
                          <a:solidFill>
                            <a:schemeClr val="tx1"/>
                          </a:solidFill>
                          <a:effectLst/>
                          <a:latin typeface="Arial" panose="020B0604020202020204" pitchFamily="34" charset="0"/>
                          <a:ea typeface="+mn-ea"/>
                          <a:cs typeface="Arial" panose="020B0604020202020204" pitchFamily="34" charset="0"/>
                        </a:rPr>
                        <a:t>Total Targets</a:t>
                      </a:r>
                      <a:endParaRPr lang="en-ZA" sz="2400" b="1" kern="1200" dirty="0">
                        <a:solidFill>
                          <a:schemeClr val="tx1"/>
                        </a:solidFill>
                        <a:effectLst/>
                        <a:latin typeface="Arial" panose="020B0604020202020204" pitchFamily="34" charset="0"/>
                        <a:ea typeface="+mn-ea"/>
                        <a:cs typeface="Arial" panose="020B0604020202020204" pitchFamily="34" charset="0"/>
                      </a:endParaRP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ZA" sz="2400" b="1" kern="1200" dirty="0" smtClean="0">
                          <a:solidFill>
                            <a:schemeClr val="tx1"/>
                          </a:solidFill>
                          <a:latin typeface="Arial" panose="020B0604020202020204" pitchFamily="34" charset="0"/>
                          <a:ea typeface="+mn-ea"/>
                          <a:cs typeface="Arial" panose="020B0604020202020204" pitchFamily="34" charset="0"/>
                        </a:rPr>
                        <a:t>67</a:t>
                      </a:r>
                    </a:p>
                  </a:txBody>
                  <a:tcPr marL="57799" marR="5779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US" sz="2400" b="1" kern="1200" dirty="0" smtClean="0">
                          <a:solidFill>
                            <a:schemeClr val="tx1"/>
                          </a:solidFill>
                          <a:latin typeface="Arial" panose="020B0604020202020204" pitchFamily="34" charset="0"/>
                          <a:ea typeface="+mn-ea"/>
                          <a:cs typeface="Arial" panose="020B0604020202020204" pitchFamily="34" charset="0"/>
                        </a:rPr>
                        <a:t>2</a:t>
                      </a:r>
                      <a:endParaRPr lang="en-US" sz="24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US" sz="2400" b="1" kern="1200" dirty="0" smtClean="0">
                          <a:solidFill>
                            <a:schemeClr val="tx1"/>
                          </a:solidFill>
                          <a:latin typeface="Arial" panose="020B0604020202020204" pitchFamily="34" charset="0"/>
                          <a:ea typeface="+mn-ea"/>
                          <a:cs typeface="Arial" panose="020B0604020202020204" pitchFamily="34" charset="0"/>
                        </a:rPr>
                        <a:t>14</a:t>
                      </a:r>
                      <a:endParaRPr lang="en-US" sz="24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US" sz="2400" b="1" kern="1200" dirty="0" smtClean="0">
                          <a:solidFill>
                            <a:schemeClr val="tx1"/>
                          </a:solidFill>
                          <a:latin typeface="Arial" panose="020B0604020202020204" pitchFamily="34" charset="0"/>
                          <a:ea typeface="+mn-ea"/>
                          <a:cs typeface="Arial" panose="020B0604020202020204" pitchFamily="34" charset="0"/>
                        </a:rPr>
                        <a:t>104</a:t>
                      </a:r>
                      <a:endParaRPr lang="en-US" sz="24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ct val="115000"/>
                        </a:lnSpc>
                        <a:spcAft>
                          <a:spcPts val="0"/>
                        </a:spcAft>
                      </a:pPr>
                      <a:r>
                        <a:rPr lang="en-ZA" sz="2400" b="0" kern="1200" dirty="0" smtClean="0">
                          <a:solidFill>
                            <a:schemeClr val="dk1"/>
                          </a:solidFill>
                          <a:latin typeface="Arial" panose="020B0604020202020204" pitchFamily="34" charset="0"/>
                          <a:ea typeface="+mn-ea"/>
                          <a:cs typeface="Arial" panose="020B0604020202020204" pitchFamily="34" charset="0"/>
                        </a:rPr>
                        <a:t>100%</a:t>
                      </a:r>
                      <a:endParaRPr lang="en-US" sz="2400" b="0" kern="1200" dirty="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3219542232"/>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754063" y="2133600"/>
            <a:ext cx="8420100" cy="1143000"/>
          </a:xfrm>
        </p:spPr>
        <p:txBody>
          <a:bodyPr/>
          <a:lstStyle/>
          <a:p>
            <a:r>
              <a:rPr lang="en-US" altLang="en-US" dirty="0" smtClean="0">
                <a:latin typeface="Arial Black" panose="020B0A04020102020204" pitchFamily="34" charset="0"/>
                <a:ea typeface="ヒラギノ角ゴ Pro W3" pitchFamily="1" charset="-128"/>
              </a:rPr>
              <a:t>PROGRAMME 1: ADMINISTRATION</a:t>
            </a:r>
            <a:endParaRPr lang="en-ZA" altLang="en-US" dirty="0" smtClean="0">
              <a:latin typeface="Arial Black" panose="020B0A04020102020204" pitchFamily="34" charset="0"/>
              <a:ea typeface="ヒラギノ角ゴ Pro W3" pitchFamily="1" charset="-128"/>
            </a:endParaRPr>
          </a:p>
        </p:txBody>
      </p:sp>
      <p:sp>
        <p:nvSpPr>
          <p:cNvPr id="20483" name="Slide Number Placeholder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1D7A4C8B-EA1D-47F0-9B5B-0159DBCDBF88}" type="slidenum">
              <a:rPr lang="en-GB" altLang="en-US" sz="1400" smtClean="0"/>
              <a:pPr>
                <a:spcBef>
                  <a:spcPct val="0"/>
                </a:spcBef>
                <a:buFontTx/>
                <a:buNone/>
              </a:pPr>
              <a:t>19</a:t>
            </a:fld>
            <a:endParaRPr lang="en-GB" altLang="en-US" sz="1400" dirty="0" smtClean="0"/>
          </a:p>
        </p:txBody>
      </p:sp>
      <p:sp>
        <p:nvSpPr>
          <p:cNvPr id="20484"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
          <p:cNvSpPr>
            <a:spLocks noGrp="1"/>
          </p:cNvSpPr>
          <p:nvPr>
            <p:ph type="title"/>
          </p:nvPr>
        </p:nvSpPr>
        <p:spPr>
          <a:xfrm>
            <a:off x="661988" y="25400"/>
            <a:ext cx="8420100" cy="1143000"/>
          </a:xfrm>
        </p:spPr>
        <p:txBody>
          <a:bodyPr/>
          <a:lstStyle/>
          <a:p>
            <a:r>
              <a:rPr lang="en-ZA" altLang="en-US" b="1" dirty="0" smtClean="0">
                <a:latin typeface="Calibri" panose="020F0502020204030204" pitchFamily="34" charset="0"/>
                <a:ea typeface="ヒラギノ角ゴ Pro W3" pitchFamily="1" charset="-128"/>
                <a:cs typeface="Arial" panose="020B0604020202020204" pitchFamily="34" charset="0"/>
              </a:rPr>
              <a:t>Presentation outline</a:t>
            </a:r>
          </a:p>
        </p:txBody>
      </p:sp>
      <p:sp>
        <p:nvSpPr>
          <p:cNvPr id="4" name="Content Placeholder 3"/>
          <p:cNvSpPr>
            <a:spLocks noGrp="1"/>
          </p:cNvSpPr>
          <p:nvPr>
            <p:ph idx="1"/>
          </p:nvPr>
        </p:nvSpPr>
        <p:spPr>
          <a:xfrm>
            <a:off x="428625" y="981075"/>
            <a:ext cx="9048750" cy="4392613"/>
          </a:xfrm>
        </p:spPr>
        <p:txBody>
          <a:bodyPr/>
          <a:lstStyle/>
          <a:p>
            <a:pPr>
              <a:defRPr/>
            </a:pPr>
            <a:r>
              <a:rPr lang="en-ZA" dirty="0" smtClean="0">
                <a:latin typeface="Calibri" panose="020F0502020204030204" pitchFamily="34" charset="0"/>
                <a:cs typeface="Arial" panose="020B0604020202020204" pitchFamily="34" charset="0"/>
              </a:rPr>
              <a:t>Purpose</a:t>
            </a:r>
          </a:p>
          <a:p>
            <a:pPr>
              <a:defRPr/>
            </a:pPr>
            <a:r>
              <a:rPr lang="en-ZA" dirty="0" smtClean="0">
                <a:latin typeface="Calibri" panose="020F0502020204030204" pitchFamily="34" charset="0"/>
                <a:cs typeface="Arial" panose="020B0604020202020204" pitchFamily="34" charset="0"/>
              </a:rPr>
              <a:t>Strategic Priorities</a:t>
            </a:r>
          </a:p>
          <a:p>
            <a:pPr>
              <a:defRPr/>
            </a:pPr>
            <a:r>
              <a:rPr lang="en-ZA" dirty="0" smtClean="0">
                <a:latin typeface="Calibri" panose="020F0502020204030204" pitchFamily="34" charset="0"/>
                <a:cs typeface="Arial" panose="020B0604020202020204" pitchFamily="34" charset="0"/>
              </a:rPr>
              <a:t>Programme purposes</a:t>
            </a:r>
          </a:p>
          <a:p>
            <a:pPr>
              <a:defRPr/>
            </a:pPr>
            <a:r>
              <a:rPr lang="en-ZA" dirty="0" smtClean="0">
                <a:latin typeface="Calibri" panose="020F0502020204030204" pitchFamily="34" charset="0"/>
                <a:cs typeface="Arial" panose="020B0604020202020204" pitchFamily="34" charset="0"/>
              </a:rPr>
              <a:t>Contextual Analysis</a:t>
            </a:r>
          </a:p>
          <a:p>
            <a:pPr>
              <a:defRPr/>
            </a:pPr>
            <a:r>
              <a:rPr lang="en-ZA" dirty="0" smtClean="0">
                <a:latin typeface="Calibri" panose="020F0502020204030204" pitchFamily="34" charset="0"/>
                <a:cs typeface="Arial" panose="020B0604020202020204" pitchFamily="34" charset="0"/>
              </a:rPr>
              <a:t>Overall Performance and Expenditure</a:t>
            </a:r>
          </a:p>
          <a:p>
            <a:pPr>
              <a:defRPr/>
            </a:pPr>
            <a:r>
              <a:rPr lang="en-ZA" dirty="0">
                <a:latin typeface="Calibri" panose="020F0502020204030204" pitchFamily="34" charset="0"/>
                <a:cs typeface="Arial" panose="020B0604020202020204" pitchFamily="34" charset="0"/>
              </a:rPr>
              <a:t>Programme Performance and Expenditure</a:t>
            </a:r>
          </a:p>
          <a:p>
            <a:pPr marL="0" indent="0">
              <a:buFontTx/>
              <a:buNone/>
              <a:defRPr/>
            </a:pPr>
            <a:endParaRPr lang="en-ZA" dirty="0" smtClean="0">
              <a:latin typeface="Calibri" panose="020F0502020204030204" pitchFamily="34" charset="0"/>
              <a:cs typeface="Arial" panose="020B0604020202020204" pitchFamily="34" charset="0"/>
            </a:endParaRPr>
          </a:p>
          <a:p>
            <a:pPr>
              <a:defRPr/>
            </a:pPr>
            <a:endParaRPr lang="en-ZA" dirty="0">
              <a:latin typeface="Calibri" panose="020F0502020204030204" pitchFamily="34" charset="0"/>
              <a:cs typeface="Arial" panose="020B0604020202020204" pitchFamily="34" charset="0"/>
            </a:endParaRPr>
          </a:p>
        </p:txBody>
      </p:sp>
      <p:sp>
        <p:nvSpPr>
          <p:cNvPr id="6148" name="Slide Number Placeholder 1"/>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EB94FCF1-CAF0-4FF3-A3CF-DC0C68A8EE20}" type="slidenum">
              <a:rPr lang="en-GB" altLang="en-US" sz="1400" smtClean="0"/>
              <a:pPr>
                <a:spcBef>
                  <a:spcPct val="0"/>
                </a:spcBef>
                <a:buFontTx/>
                <a:buNone/>
              </a:pPr>
              <a:t>2</a:t>
            </a:fld>
            <a:endParaRPr lang="en-GB" altLang="en-US" sz="1400" dirty="0" smtClean="0"/>
          </a:p>
        </p:txBody>
      </p:sp>
      <p:sp>
        <p:nvSpPr>
          <p:cNvPr id="6149" name="Date Placeholder 5"/>
          <p:cNvSpPr>
            <a:spLocks noGrp="1"/>
          </p:cNvSpPr>
          <p:nvPr>
            <p:ph type="dt" sz="quarter"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667FBED8-A0EF-48B6-868C-2C0AD674331A}" type="datetime3">
              <a:rPr lang="en-US" altLang="en-US" sz="1400" smtClean="0"/>
              <a:pPr>
                <a:spcBef>
                  <a:spcPct val="0"/>
                </a:spcBef>
                <a:buFontTx/>
                <a:buNone/>
              </a:pPr>
              <a:t>16 March 2017</a:t>
            </a:fld>
            <a:endParaRPr lang="en-US" altLang="en-US" sz="1400" dirty="0" smtClean="0"/>
          </a:p>
        </p:txBody>
      </p:sp>
      <p:sp>
        <p:nvSpPr>
          <p:cNvPr id="6150"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A6F403B0-A871-483E-A9BE-027B137DB175}" type="datetime3">
              <a:rPr lang="en-US" smtClean="0"/>
              <a:pPr>
                <a:defRPr/>
              </a:pPr>
              <a:t>16 March 2017</a:t>
            </a:fld>
            <a:endParaRPr lang="en-US" dirty="0"/>
          </a:p>
        </p:txBody>
      </p:sp>
      <p:sp>
        <p:nvSpPr>
          <p:cNvPr id="2" name="Rectangle 2"/>
          <p:cNvSpPr>
            <a:spLocks noChangeArrowheads="1"/>
          </p:cNvSpPr>
          <p:nvPr/>
        </p:nvSpPr>
        <p:spPr bwMode="auto">
          <a:xfrm>
            <a:off x="560513" y="175036"/>
            <a:ext cx="8785225" cy="585788"/>
          </a:xfrm>
          <a:prstGeom prst="rect">
            <a:avLst/>
          </a:prstGeom>
          <a:noFill/>
          <a:ln w="9525">
            <a:noFill/>
            <a:miter lim="800000"/>
            <a:headEnd/>
            <a:tailEnd/>
          </a:ln>
        </p:spPr>
        <p:txBody>
          <a:bodyPr anchor="b">
            <a:spAutoFit/>
          </a:bodyPr>
          <a:lstStyle/>
          <a:p>
            <a:pPr algn="ctr">
              <a:defRPr/>
            </a:pPr>
            <a:r>
              <a:rPr lang="en-US" sz="3200" b="1" dirty="0">
                <a:solidFill>
                  <a:schemeClr val="tx2"/>
                </a:solidFill>
                <a:latin typeface="Calibri" panose="020F0502020204030204" pitchFamily="34" charset="0"/>
              </a:rPr>
              <a:t>P1 : ADMINISTRATION</a:t>
            </a:r>
            <a:endParaRPr lang="en-US" sz="4400" b="1" dirty="0">
              <a:solidFill>
                <a:schemeClr val="tx2"/>
              </a:solidFill>
              <a:effectLst>
                <a:outerShdw blurRad="38100" dist="38100" dir="2700000" algn="tl">
                  <a:srgbClr val="C0C0C0"/>
                </a:outerShdw>
              </a:effectLst>
              <a:latin typeface="Calibri" panose="020F0502020204030204" pitchFamily="34" charset="0"/>
            </a:endParaRPr>
          </a:p>
        </p:txBody>
      </p:sp>
      <p:sp>
        <p:nvSpPr>
          <p:cNvPr id="5127" name="TextBox 7"/>
          <p:cNvSpPr txBox="1">
            <a:spLocks noChangeArrowheads="1"/>
          </p:cNvSpPr>
          <p:nvPr/>
        </p:nvSpPr>
        <p:spPr bwMode="auto">
          <a:xfrm>
            <a:off x="1208585" y="760825"/>
            <a:ext cx="9175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u="sng" dirty="0"/>
              <a:t>R’000</a:t>
            </a:r>
          </a:p>
        </p:txBody>
      </p:sp>
      <p:graphicFrame>
        <p:nvGraphicFramePr>
          <p:cNvPr id="9" name="Object 3"/>
          <p:cNvGraphicFramePr>
            <a:graphicFrameLocks noChangeAspect="1"/>
          </p:cNvGraphicFramePr>
          <p:nvPr>
            <p:extLst/>
          </p:nvPr>
        </p:nvGraphicFramePr>
        <p:xfrm>
          <a:off x="611189" y="1069976"/>
          <a:ext cx="8256587" cy="4668838"/>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ular Callout 9"/>
          <p:cNvSpPr/>
          <p:nvPr/>
        </p:nvSpPr>
        <p:spPr>
          <a:xfrm>
            <a:off x="5817096" y="1556792"/>
            <a:ext cx="1728192" cy="360040"/>
          </a:xfrm>
          <a:prstGeom prst="wedgeRoundRectCallout">
            <a:avLst>
              <a:gd name="adj1" fmla="val 6810"/>
              <a:gd name="adj2" fmla="val 48634"/>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1800" b="1" dirty="0">
                <a:latin typeface="Calibri" panose="020F0502020204030204" pitchFamily="34" charset="0"/>
              </a:rPr>
              <a:t>79,8% Spent</a:t>
            </a:r>
          </a:p>
        </p:txBody>
      </p:sp>
      <p:sp>
        <p:nvSpPr>
          <p:cNvPr id="4" name="Slide Number Placeholder 3"/>
          <p:cNvSpPr>
            <a:spLocks noGrp="1"/>
          </p:cNvSpPr>
          <p:nvPr>
            <p:ph type="sldNum" sz="quarter" idx="12"/>
          </p:nvPr>
        </p:nvSpPr>
        <p:spPr/>
        <p:txBody>
          <a:bodyPr/>
          <a:lstStyle/>
          <a:p>
            <a:pPr>
              <a:defRPr/>
            </a:pPr>
            <a:fld id="{F7C7F45D-B1C3-41DB-8E2C-DAED463BE227}" type="slidenum">
              <a:rPr lang="en-GB" smtClean="0"/>
              <a:pPr>
                <a:defRPr/>
              </a:pPr>
              <a:t>20</a:t>
            </a:fld>
            <a:endParaRPr lang="en-GB" dirty="0"/>
          </a:p>
        </p:txBody>
      </p:sp>
    </p:spTree>
    <p:extLst>
      <p:ext uri="{BB962C8B-B14F-4D97-AF65-F5344CB8AC3E}">
        <p14:creationId xmlns:p14="http://schemas.microsoft.com/office/powerpoint/2010/main" xmlns="" val="51975106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CFFF2810-DBB9-4E0F-A123-202AE8BC3308}" type="datetime3">
              <a:rPr lang="en-US" smtClean="0"/>
              <a:pPr>
                <a:defRPr/>
              </a:pPr>
              <a:t>16 March 2017</a:t>
            </a:fld>
            <a:endParaRPr lang="en-US" dirty="0"/>
          </a:p>
        </p:txBody>
      </p:sp>
      <p:sp>
        <p:nvSpPr>
          <p:cNvPr id="6" name="Rectangle 2"/>
          <p:cNvSpPr>
            <a:spLocks noChangeArrowheads="1"/>
          </p:cNvSpPr>
          <p:nvPr/>
        </p:nvSpPr>
        <p:spPr bwMode="auto">
          <a:xfrm>
            <a:off x="560513" y="175036"/>
            <a:ext cx="8785225" cy="585788"/>
          </a:xfrm>
          <a:prstGeom prst="rect">
            <a:avLst/>
          </a:prstGeom>
          <a:noFill/>
          <a:ln w="9525">
            <a:noFill/>
            <a:miter lim="800000"/>
            <a:headEnd/>
            <a:tailEnd/>
          </a:ln>
        </p:spPr>
        <p:txBody>
          <a:bodyPr anchor="b">
            <a:spAutoFit/>
          </a:bodyPr>
          <a:lstStyle/>
          <a:p>
            <a:pPr algn="ctr">
              <a:defRPr/>
            </a:pPr>
            <a:r>
              <a:rPr lang="en-US" sz="3200" b="1" dirty="0">
                <a:solidFill>
                  <a:schemeClr val="tx2"/>
                </a:solidFill>
                <a:latin typeface="Calibri" panose="020F0502020204030204" pitchFamily="34" charset="0"/>
              </a:rPr>
              <a:t>P1 : ADMINISTRATION</a:t>
            </a:r>
            <a:endParaRPr lang="en-US" sz="44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3" name="Table 2"/>
          <p:cNvGraphicFramePr>
            <a:graphicFrameLocks noGrp="1"/>
          </p:cNvGraphicFramePr>
          <p:nvPr>
            <p:extLst/>
          </p:nvPr>
        </p:nvGraphicFramePr>
        <p:xfrm>
          <a:off x="560512" y="836721"/>
          <a:ext cx="8496944" cy="4536499"/>
        </p:xfrm>
        <a:graphic>
          <a:graphicData uri="http://schemas.openxmlformats.org/drawingml/2006/table">
            <a:tbl>
              <a:tblPr/>
              <a:tblGrid>
                <a:gridCol w="2437480">
                  <a:extLst>
                    <a:ext uri="{9D8B030D-6E8A-4147-A177-3AD203B41FA5}">
                      <a16:colId xmlns:a16="http://schemas.microsoft.com/office/drawing/2014/main" xmlns="" val="20000"/>
                    </a:ext>
                  </a:extLst>
                </a:gridCol>
                <a:gridCol w="1181083">
                  <a:extLst>
                    <a:ext uri="{9D8B030D-6E8A-4147-A177-3AD203B41FA5}">
                      <a16:colId xmlns:a16="http://schemas.microsoft.com/office/drawing/2014/main" xmlns="" val="20001"/>
                    </a:ext>
                  </a:extLst>
                </a:gridCol>
                <a:gridCol w="1054415">
                  <a:extLst>
                    <a:ext uri="{9D8B030D-6E8A-4147-A177-3AD203B41FA5}">
                      <a16:colId xmlns:a16="http://schemas.microsoft.com/office/drawing/2014/main" xmlns="" val="20002"/>
                    </a:ext>
                  </a:extLst>
                </a:gridCol>
                <a:gridCol w="1054415">
                  <a:extLst>
                    <a:ext uri="{9D8B030D-6E8A-4147-A177-3AD203B41FA5}">
                      <a16:colId xmlns:a16="http://schemas.microsoft.com/office/drawing/2014/main" xmlns="" val="20003"/>
                    </a:ext>
                  </a:extLst>
                </a:gridCol>
                <a:gridCol w="903785">
                  <a:extLst>
                    <a:ext uri="{9D8B030D-6E8A-4147-A177-3AD203B41FA5}">
                      <a16:colId xmlns:a16="http://schemas.microsoft.com/office/drawing/2014/main" xmlns="" val="20004"/>
                    </a:ext>
                  </a:extLst>
                </a:gridCol>
                <a:gridCol w="931172">
                  <a:extLst>
                    <a:ext uri="{9D8B030D-6E8A-4147-A177-3AD203B41FA5}">
                      <a16:colId xmlns:a16="http://schemas.microsoft.com/office/drawing/2014/main" xmlns="" val="20005"/>
                    </a:ext>
                  </a:extLst>
                </a:gridCol>
                <a:gridCol w="934594">
                  <a:extLst>
                    <a:ext uri="{9D8B030D-6E8A-4147-A177-3AD203B41FA5}">
                      <a16:colId xmlns:a16="http://schemas.microsoft.com/office/drawing/2014/main" xmlns="" val="20006"/>
                    </a:ext>
                  </a:extLst>
                </a:gridCol>
              </a:tblGrid>
              <a:tr h="238763">
                <a:tc rowSpan="3">
                  <a:txBody>
                    <a:bodyPr/>
                    <a:lstStyle/>
                    <a:p>
                      <a:pPr algn="ctr" rtl="0" fontAlgn="ctr"/>
                      <a:r>
                        <a:rPr lang="en-US" sz="1300" b="1" i="0" u="none" strike="noStrike" dirty="0" smtClean="0">
                          <a:solidFill>
                            <a:srgbClr val="000000"/>
                          </a:solidFill>
                          <a:effectLst/>
                          <a:latin typeface="Calibri" panose="020F0502020204030204" pitchFamily="34" charset="0"/>
                        </a:rPr>
                        <a:t>Sub </a:t>
                      </a:r>
                      <a:r>
                        <a:rPr lang="en-US" sz="1300" b="1" i="0" u="none" strike="noStrike" dirty="0" err="1" smtClean="0">
                          <a:solidFill>
                            <a:srgbClr val="000000"/>
                          </a:solidFill>
                          <a:effectLst/>
                          <a:latin typeface="Calibri" panose="020F0502020204030204" pitchFamily="34" charset="0"/>
                        </a:rPr>
                        <a:t>Programmes</a:t>
                      </a:r>
                      <a:endParaRPr lang="en-US" sz="13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rowSpan="2">
                  <a:txBody>
                    <a:bodyPr/>
                    <a:lstStyle/>
                    <a:p>
                      <a:pPr algn="ctr" rtl="0" fontAlgn="ctr"/>
                      <a:r>
                        <a:rPr lang="en-US" sz="1300" b="1" i="0" u="none" strike="noStrike" dirty="0">
                          <a:solidFill>
                            <a:srgbClr val="000000"/>
                          </a:solidFill>
                          <a:effectLst/>
                          <a:latin typeface="Calibri" panose="020F0502020204030204" pitchFamily="34" charset="0"/>
                        </a:rPr>
                        <a:t>Adjusted Voted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gridSpan="5">
                  <a:txBody>
                    <a:bodyPr/>
                    <a:lstStyle/>
                    <a:p>
                      <a:pPr algn="ctr" rtl="0" fontAlgn="b"/>
                      <a:r>
                        <a:rPr lang="en-US" sz="1300" b="1" i="0" u="none" strike="noStrike" dirty="0">
                          <a:solidFill>
                            <a:srgbClr val="000000"/>
                          </a:solidFill>
                          <a:effectLst/>
                          <a:latin typeface="Calibri" panose="020F0502020204030204" pitchFamily="34" charset="0"/>
                        </a:rPr>
                        <a:t>Actual</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77528">
                <a:tc vMerge="1">
                  <a:txBody>
                    <a:bodyPr/>
                    <a:lstStyle/>
                    <a:p>
                      <a:endParaRPr lang="en-US"/>
                    </a:p>
                  </a:txBody>
                  <a:tcPr/>
                </a:tc>
                <a:tc vMerge="1">
                  <a:txBody>
                    <a:bodyPr/>
                    <a:lstStyle/>
                    <a:p>
                      <a:endParaRPr lang="en-US"/>
                    </a:p>
                  </a:txBody>
                  <a:tcPr/>
                </a:tc>
                <a:tc>
                  <a:txBody>
                    <a:bodyPr/>
                    <a:lstStyle/>
                    <a:p>
                      <a:pPr algn="ctr" rtl="0" fontAlgn="b"/>
                      <a:r>
                        <a:rPr lang="en-US" sz="1300" b="1" i="0" u="none" strike="noStrike" dirty="0">
                          <a:solidFill>
                            <a:srgbClr val="000000"/>
                          </a:solidFill>
                          <a:effectLst/>
                          <a:latin typeface="Calibri" panose="020F0502020204030204" pitchFamily="34" charset="0"/>
                        </a:rPr>
                        <a:t>Apr – Jun 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ctr" rtl="0" fontAlgn="b"/>
                      <a:r>
                        <a:rPr lang="en-US" sz="1300" b="1" i="0" u="none" strike="noStrike" dirty="0">
                          <a:solidFill>
                            <a:srgbClr val="000000"/>
                          </a:solidFill>
                          <a:effectLst/>
                          <a:latin typeface="Calibri" panose="020F0502020204030204" pitchFamily="34" charset="0"/>
                        </a:rPr>
                        <a:t>July-Sept 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ctr" rtl="0" fontAlgn="b"/>
                      <a:r>
                        <a:rPr lang="en-US" sz="1300" b="1" i="0" u="none" strike="noStrike" dirty="0">
                          <a:solidFill>
                            <a:srgbClr val="000000"/>
                          </a:solidFill>
                          <a:effectLst/>
                          <a:latin typeface="Calibri" panose="020F0502020204030204" pitchFamily="34" charset="0"/>
                        </a:rPr>
                        <a:t>Oct-Dec 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ctr" rtl="0" fontAlgn="t"/>
                      <a:r>
                        <a:rPr lang="en-US" sz="1300" b="1" i="0" u="none" strike="noStrike" dirty="0">
                          <a:solidFill>
                            <a:srgbClr val="000000"/>
                          </a:solidFill>
                          <a:effectLst/>
                          <a:latin typeface="Calibri" panose="020F0502020204030204" pitchFamily="34" charset="0"/>
                        </a:rPr>
                        <a:t>Total Spending</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t"/>
                      <a:r>
                        <a:rPr lang="en-US" sz="1300" b="1" i="0" u="none" strike="noStrike">
                          <a:solidFill>
                            <a:srgbClr val="000000"/>
                          </a:solidFill>
                          <a:effectLst/>
                          <a:latin typeface="Calibri" panose="020F0502020204030204" pitchFamily="34" charset="0"/>
                        </a:rPr>
                        <a:t>% Spent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extLst>
                  <a:ext uri="{0D108BD9-81ED-4DB2-BD59-A6C34878D82A}">
                    <a16:rowId xmlns:a16="http://schemas.microsoft.com/office/drawing/2014/main" xmlns="" val="10001"/>
                  </a:ext>
                </a:extLst>
              </a:tr>
              <a:tr h="238763">
                <a:tc vMerge="1">
                  <a:txBody>
                    <a:bodyPr/>
                    <a:lstStyle/>
                    <a:p>
                      <a:endParaRPr lang="en-US"/>
                    </a:p>
                  </a:txBody>
                  <a:tcPr/>
                </a:tc>
                <a:tc>
                  <a:txBody>
                    <a:bodyPr/>
                    <a:lstStyle/>
                    <a:p>
                      <a:pPr algn="ctr" rtl="0" fontAlgn="b"/>
                      <a:r>
                        <a:rPr lang="en-US" sz="1300" b="1" i="0" u="none" strike="noStrike" dirty="0">
                          <a:solidFill>
                            <a:srgbClr val="000000"/>
                          </a:solidFill>
                          <a:effectLst/>
                          <a:latin typeface="Calibri" panose="020F0502020204030204" pitchFamily="34" charset="0"/>
                        </a:rPr>
                        <a:t>R’ 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US" sz="13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ctr" rtl="0" fontAlgn="b"/>
                      <a:r>
                        <a:rPr lang="en-US" sz="13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ctr" rtl="0" fontAlgn="b"/>
                      <a:r>
                        <a:rPr lang="en-US" sz="13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ctr" rtl="0" fontAlgn="b"/>
                      <a:r>
                        <a:rPr lang="en-US" sz="1300" b="1" i="0" u="none" strike="noStrike" dirty="0">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US" sz="1300" b="1" i="0" u="none" strike="noStrike" dirty="0">
                          <a:solidFill>
                            <a:srgbClr val="000000"/>
                          </a:solidFill>
                          <a:effectLst/>
                          <a:latin typeface="Calibri" panose="020F0502020204030204" pitchFamily="34" charset="0"/>
                        </a:rPr>
                        <a:t> 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extLst>
                  <a:ext uri="{0D108BD9-81ED-4DB2-BD59-A6C34878D82A}">
                    <a16:rowId xmlns:a16="http://schemas.microsoft.com/office/drawing/2014/main" xmlns="" val="10002"/>
                  </a:ext>
                </a:extLst>
              </a:tr>
              <a:tr h="238763">
                <a:tc>
                  <a:txBody>
                    <a:bodyPr/>
                    <a:lstStyle/>
                    <a:p>
                      <a:pPr algn="l" rtl="0" fontAlgn="ctr"/>
                      <a:r>
                        <a:rPr lang="en-US" sz="1300" b="0" i="0" u="none" strike="noStrike" dirty="0">
                          <a:solidFill>
                            <a:schemeClr val="tx1"/>
                          </a:solidFill>
                          <a:effectLst/>
                          <a:latin typeface="Calibri" panose="020F0502020204030204" pitchFamily="34" charset="0"/>
                        </a:rPr>
                        <a:t>Ministry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sz="1300" b="1" i="0" u="none" strike="noStrike" dirty="0">
                          <a:solidFill>
                            <a:schemeClr val="tx1"/>
                          </a:solidFill>
                          <a:effectLst/>
                          <a:latin typeface="Calibri" panose="020F0502020204030204" pitchFamily="34" charset="0"/>
                        </a:rPr>
                        <a:t>               41 561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en-US" sz="1300" b="0" i="0" u="none" strike="noStrike" dirty="0">
                          <a:solidFill>
                            <a:schemeClr val="tx1"/>
                          </a:solidFill>
                          <a:effectLst/>
                          <a:latin typeface="Calibri" panose="020F0502020204030204" pitchFamily="34" charset="0"/>
                        </a:rPr>
                        <a:t>          15 967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sz="1300" b="0" i="0" u="none" strike="noStrike" dirty="0">
                          <a:solidFill>
                            <a:schemeClr val="tx1"/>
                          </a:solidFill>
                          <a:effectLst/>
                          <a:latin typeface="Calibri" panose="020F0502020204030204" pitchFamily="34" charset="0"/>
                        </a:rPr>
                        <a:t>            13 000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sz="1300" b="0" i="0" u="none" strike="noStrike" dirty="0">
                          <a:solidFill>
                            <a:schemeClr val="tx1"/>
                          </a:solidFill>
                          <a:effectLst/>
                          <a:latin typeface="Calibri" panose="020F0502020204030204" pitchFamily="34" charset="0"/>
                        </a:rPr>
                        <a:t>        16 751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n-US" sz="1300" b="1" i="0" u="none" strike="noStrike" dirty="0">
                          <a:solidFill>
                            <a:schemeClr val="tx1"/>
                          </a:solidFill>
                          <a:effectLst/>
                          <a:latin typeface="Calibri" panose="020F0502020204030204" pitchFamily="34" charset="0"/>
                        </a:rPr>
                        <a:t>        45 718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chemeClr val="tx1"/>
                          </a:solidFill>
                          <a:effectLst/>
                          <a:latin typeface="Calibri" panose="020F0502020204030204" pitchFamily="34" charset="0"/>
                        </a:rPr>
                        <a:t>110.00%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238763">
                <a:tc>
                  <a:txBody>
                    <a:bodyPr/>
                    <a:lstStyle/>
                    <a:p>
                      <a:pPr algn="l" rtl="0" fontAlgn="ctr"/>
                      <a:r>
                        <a:rPr lang="en-US" sz="1300" b="0" i="0" u="none" strike="noStrike">
                          <a:solidFill>
                            <a:srgbClr val="000000"/>
                          </a:solidFill>
                          <a:effectLst/>
                          <a:latin typeface="Calibri" panose="020F0502020204030204" pitchFamily="34" charset="0"/>
                        </a:rPr>
                        <a:t>Departmental  Management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1" i="0" u="none" strike="noStrike" dirty="0">
                          <a:solidFill>
                            <a:srgbClr val="000000"/>
                          </a:solidFill>
                          <a:effectLst/>
                          <a:latin typeface="Calibri" panose="020F0502020204030204" pitchFamily="34" charset="0"/>
                        </a:rPr>
                        <a:t>               64 576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en-US" sz="1300" b="0" i="0" u="none" strike="noStrike">
                          <a:solidFill>
                            <a:srgbClr val="000000"/>
                          </a:solidFill>
                          <a:effectLst/>
                          <a:latin typeface="Calibri" panose="020F0502020204030204" pitchFamily="34" charset="0"/>
                        </a:rPr>
                        <a:t>          14 724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0" i="0" u="none" strike="noStrike">
                          <a:solidFill>
                            <a:srgbClr val="000000"/>
                          </a:solidFill>
                          <a:effectLst/>
                          <a:latin typeface="Calibri" panose="020F0502020204030204" pitchFamily="34" charset="0"/>
                        </a:rPr>
                        <a:t>            16 376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0" i="0" u="none" strike="noStrike">
                          <a:solidFill>
                            <a:srgbClr val="000000"/>
                          </a:solidFill>
                          <a:effectLst/>
                          <a:latin typeface="Calibri" panose="020F0502020204030204" pitchFamily="34" charset="0"/>
                        </a:rPr>
                        <a:t>        14 741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1" i="0" u="none" strike="noStrike" dirty="0">
                          <a:solidFill>
                            <a:srgbClr val="000000"/>
                          </a:solidFill>
                          <a:effectLst/>
                          <a:latin typeface="Calibri" panose="020F0502020204030204" pitchFamily="34" charset="0"/>
                        </a:rPr>
                        <a:t>        45 841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rgbClr val="000000"/>
                          </a:solidFill>
                          <a:effectLst/>
                          <a:latin typeface="Calibri" panose="020F0502020204030204" pitchFamily="34" charset="0"/>
                        </a:rPr>
                        <a:t>70.99%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38763">
                <a:tc>
                  <a:txBody>
                    <a:bodyPr/>
                    <a:lstStyle/>
                    <a:p>
                      <a:pPr algn="l" rtl="0" fontAlgn="ctr"/>
                      <a:r>
                        <a:rPr lang="en-US" sz="1300" b="0" i="0" u="none" strike="noStrike" dirty="0">
                          <a:solidFill>
                            <a:srgbClr val="000000"/>
                          </a:solidFill>
                          <a:effectLst/>
                          <a:latin typeface="Calibri" panose="020F0502020204030204" pitchFamily="34" charset="0"/>
                        </a:rPr>
                        <a:t>Corporate Services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1" i="0" u="none" strike="noStrike" dirty="0">
                          <a:solidFill>
                            <a:srgbClr val="000000"/>
                          </a:solidFill>
                          <a:effectLst/>
                          <a:latin typeface="Calibri" panose="020F0502020204030204" pitchFamily="34" charset="0"/>
                        </a:rPr>
                        <a:t>             125 066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en-US" sz="1300" b="0" i="0" u="none" strike="noStrike">
                          <a:solidFill>
                            <a:srgbClr val="000000"/>
                          </a:solidFill>
                          <a:effectLst/>
                          <a:latin typeface="Calibri" panose="020F0502020204030204" pitchFamily="34" charset="0"/>
                        </a:rPr>
                        <a:t>          36 010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0" i="0" u="none" strike="noStrike">
                          <a:solidFill>
                            <a:srgbClr val="000000"/>
                          </a:solidFill>
                          <a:effectLst/>
                          <a:latin typeface="Calibri" panose="020F0502020204030204" pitchFamily="34" charset="0"/>
                        </a:rPr>
                        <a:t>            31 698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0" i="0" u="none" strike="noStrike">
                          <a:solidFill>
                            <a:srgbClr val="000000"/>
                          </a:solidFill>
                          <a:effectLst/>
                          <a:latin typeface="Calibri" panose="020F0502020204030204" pitchFamily="34" charset="0"/>
                        </a:rPr>
                        <a:t>        27 716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1" i="0" u="none" strike="noStrike" dirty="0">
                          <a:solidFill>
                            <a:srgbClr val="000000"/>
                          </a:solidFill>
                          <a:effectLst/>
                          <a:latin typeface="Calibri" panose="020F0502020204030204" pitchFamily="34" charset="0"/>
                        </a:rPr>
                        <a:t>        95 424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rgbClr val="000000"/>
                          </a:solidFill>
                          <a:effectLst/>
                          <a:latin typeface="Calibri" panose="020F0502020204030204" pitchFamily="34" charset="0"/>
                        </a:rPr>
                        <a:t>76.30%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38763">
                <a:tc>
                  <a:txBody>
                    <a:bodyPr/>
                    <a:lstStyle/>
                    <a:p>
                      <a:pPr algn="l" rtl="0" fontAlgn="ctr"/>
                      <a:r>
                        <a:rPr lang="en-US" sz="1300" b="0" i="0" u="none" strike="noStrike">
                          <a:solidFill>
                            <a:srgbClr val="000000"/>
                          </a:solidFill>
                          <a:effectLst/>
                          <a:latin typeface="Calibri" panose="020F0502020204030204" pitchFamily="34" charset="0"/>
                        </a:rPr>
                        <a:t>Finance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1" i="0" u="none" strike="noStrike" dirty="0">
                          <a:solidFill>
                            <a:srgbClr val="000000"/>
                          </a:solidFill>
                          <a:effectLst/>
                          <a:latin typeface="Calibri" panose="020F0502020204030204" pitchFamily="34" charset="0"/>
                        </a:rPr>
                        <a:t>               59 844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en-US" sz="1300" b="0" i="0" u="none" strike="noStrike">
                          <a:solidFill>
                            <a:srgbClr val="000000"/>
                          </a:solidFill>
                          <a:effectLst/>
                          <a:latin typeface="Calibri" panose="020F0502020204030204" pitchFamily="34" charset="0"/>
                        </a:rPr>
                        <a:t>          17 974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0" i="0" u="none" strike="noStrike">
                          <a:solidFill>
                            <a:srgbClr val="000000"/>
                          </a:solidFill>
                          <a:effectLst/>
                          <a:latin typeface="Calibri" panose="020F0502020204030204" pitchFamily="34" charset="0"/>
                        </a:rPr>
                        <a:t>            13 980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0" i="0" u="none" strike="noStrike">
                          <a:solidFill>
                            <a:srgbClr val="000000"/>
                          </a:solidFill>
                          <a:effectLst/>
                          <a:latin typeface="Calibri" panose="020F0502020204030204" pitchFamily="34" charset="0"/>
                        </a:rPr>
                        <a:t>        12 156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1" i="0" u="none" strike="noStrike" dirty="0">
                          <a:solidFill>
                            <a:srgbClr val="000000"/>
                          </a:solidFill>
                          <a:effectLst/>
                          <a:latin typeface="Calibri" panose="020F0502020204030204" pitchFamily="34" charset="0"/>
                        </a:rPr>
                        <a:t>        44 110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rgbClr val="000000"/>
                          </a:solidFill>
                          <a:effectLst/>
                          <a:latin typeface="Calibri" panose="020F0502020204030204" pitchFamily="34" charset="0"/>
                        </a:rPr>
                        <a:t>73.71%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38763">
                <a:tc>
                  <a:txBody>
                    <a:bodyPr/>
                    <a:lstStyle/>
                    <a:p>
                      <a:pPr algn="l" rtl="0" fontAlgn="ctr"/>
                      <a:r>
                        <a:rPr lang="en-US" sz="1300" b="0" i="0" u="none" strike="noStrike">
                          <a:solidFill>
                            <a:srgbClr val="000000"/>
                          </a:solidFill>
                          <a:effectLst/>
                          <a:latin typeface="Calibri" panose="020F0502020204030204" pitchFamily="34" charset="0"/>
                        </a:rPr>
                        <a:t>Internal Audit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1" i="0" u="none" strike="noStrike" dirty="0">
                          <a:solidFill>
                            <a:srgbClr val="000000"/>
                          </a:solidFill>
                          <a:effectLst/>
                          <a:latin typeface="Calibri" panose="020F0502020204030204" pitchFamily="34" charset="0"/>
                        </a:rPr>
                        <a:t>               12 838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en-US" sz="1300" b="0" i="0" u="none" strike="noStrike">
                          <a:solidFill>
                            <a:srgbClr val="000000"/>
                          </a:solidFill>
                          <a:effectLst/>
                          <a:latin typeface="Calibri" panose="020F0502020204030204" pitchFamily="34" charset="0"/>
                        </a:rPr>
                        <a:t>            2 704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0" i="0" u="none" strike="noStrike">
                          <a:solidFill>
                            <a:srgbClr val="000000"/>
                          </a:solidFill>
                          <a:effectLst/>
                          <a:latin typeface="Calibri" panose="020F0502020204030204" pitchFamily="34" charset="0"/>
                        </a:rPr>
                        <a:t>              2 230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0" i="0" u="none" strike="noStrike">
                          <a:solidFill>
                            <a:srgbClr val="000000"/>
                          </a:solidFill>
                          <a:effectLst/>
                          <a:latin typeface="Calibri" panose="020F0502020204030204" pitchFamily="34" charset="0"/>
                        </a:rPr>
                        <a:t>          2 419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1" i="0" u="none" strike="noStrike" dirty="0">
                          <a:solidFill>
                            <a:srgbClr val="000000"/>
                          </a:solidFill>
                          <a:effectLst/>
                          <a:latin typeface="Calibri" panose="020F0502020204030204" pitchFamily="34" charset="0"/>
                        </a:rPr>
                        <a:t>          7 353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rgbClr val="000000"/>
                          </a:solidFill>
                          <a:effectLst/>
                          <a:latin typeface="Calibri" panose="020F0502020204030204" pitchFamily="34" charset="0"/>
                        </a:rPr>
                        <a:t>57.27%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38763">
                <a:tc>
                  <a:txBody>
                    <a:bodyPr/>
                    <a:lstStyle/>
                    <a:p>
                      <a:pPr algn="l" rtl="0" fontAlgn="ctr"/>
                      <a:r>
                        <a:rPr lang="en-US" sz="1300" b="0" i="0" u="none" strike="noStrike">
                          <a:solidFill>
                            <a:srgbClr val="000000"/>
                          </a:solidFill>
                          <a:effectLst/>
                          <a:latin typeface="Calibri" panose="020F0502020204030204" pitchFamily="34" charset="0"/>
                        </a:rPr>
                        <a:t>Office Accommodation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1" i="0" u="none" strike="noStrike" dirty="0">
                          <a:solidFill>
                            <a:srgbClr val="000000"/>
                          </a:solidFill>
                          <a:effectLst/>
                          <a:latin typeface="Calibri" panose="020F0502020204030204" pitchFamily="34" charset="0"/>
                        </a:rPr>
                        <a:t>               34 627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en-US" sz="1300" b="0" i="0" u="none" strike="noStrike">
                          <a:solidFill>
                            <a:srgbClr val="000000"/>
                          </a:solidFill>
                          <a:effectLst/>
                          <a:latin typeface="Calibri" panose="020F0502020204030204" pitchFamily="34" charset="0"/>
                        </a:rPr>
                        <a:t>          11 943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0" i="0" u="none" strike="noStrike">
                          <a:solidFill>
                            <a:srgbClr val="000000"/>
                          </a:solidFill>
                          <a:effectLst/>
                          <a:latin typeface="Calibri" panose="020F0502020204030204" pitchFamily="34" charset="0"/>
                        </a:rPr>
                        <a:t>            11 471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0" i="0" u="none" strike="noStrike">
                          <a:solidFill>
                            <a:srgbClr val="000000"/>
                          </a:solidFill>
                          <a:effectLst/>
                          <a:latin typeface="Calibri" panose="020F0502020204030204" pitchFamily="34" charset="0"/>
                        </a:rPr>
                        <a:t>          8 366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300" b="1" i="0" u="none" strike="noStrike" dirty="0">
                          <a:solidFill>
                            <a:srgbClr val="000000"/>
                          </a:solidFill>
                          <a:effectLst/>
                          <a:latin typeface="Calibri" panose="020F0502020204030204" pitchFamily="34" charset="0"/>
                        </a:rPr>
                        <a:t>        31 780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rgbClr val="000000"/>
                          </a:solidFill>
                          <a:effectLst/>
                          <a:latin typeface="Calibri" panose="020F0502020204030204" pitchFamily="34" charset="0"/>
                        </a:rPr>
                        <a:t>91.78%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38763">
                <a:tc>
                  <a:txBody>
                    <a:bodyPr/>
                    <a:lstStyle/>
                    <a:p>
                      <a:pPr algn="l" rtl="0" fontAlgn="ctr"/>
                      <a:r>
                        <a:rPr lang="en-US" sz="1300" b="1" i="0" u="none" strike="noStrike">
                          <a:solidFill>
                            <a:srgbClr val="000000"/>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l" rtl="0" fontAlgn="ctr"/>
                      <a:r>
                        <a:rPr lang="en-US" sz="1300" b="1" i="0" u="none" strike="noStrike" dirty="0">
                          <a:solidFill>
                            <a:srgbClr val="000000"/>
                          </a:solidFill>
                          <a:effectLst/>
                          <a:latin typeface="Calibri" panose="020F0502020204030204" pitchFamily="34" charset="0"/>
                        </a:rPr>
                        <a:t>             338 512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en-US" sz="1300" b="1" i="0" u="none" strike="noStrike">
                          <a:solidFill>
                            <a:srgbClr val="000000"/>
                          </a:solidFill>
                          <a:effectLst/>
                          <a:latin typeface="Calibri" panose="020F0502020204030204" pitchFamily="34" charset="0"/>
                        </a:rPr>
                        <a:t>          99 322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l" rtl="0" fontAlgn="ctr"/>
                      <a:r>
                        <a:rPr lang="en-US" sz="1300" b="1" i="0" u="none" strike="noStrike">
                          <a:solidFill>
                            <a:srgbClr val="000000"/>
                          </a:solidFill>
                          <a:effectLst/>
                          <a:latin typeface="Calibri" panose="020F0502020204030204" pitchFamily="34" charset="0"/>
                        </a:rPr>
                        <a:t>            88 755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l" rtl="0" fontAlgn="ctr"/>
                      <a:r>
                        <a:rPr lang="en-US" sz="1300" b="1" i="0" u="none" strike="noStrike">
                          <a:solidFill>
                            <a:srgbClr val="000000"/>
                          </a:solidFill>
                          <a:effectLst/>
                          <a:latin typeface="Calibri" panose="020F0502020204030204" pitchFamily="34" charset="0"/>
                        </a:rPr>
                        <a:t>        82 149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l" rtl="0" fontAlgn="ctr"/>
                      <a:r>
                        <a:rPr lang="en-US" sz="1300" b="1" i="0" u="none" strike="noStrike" dirty="0">
                          <a:solidFill>
                            <a:srgbClr val="000000"/>
                          </a:solidFill>
                          <a:effectLst/>
                          <a:latin typeface="Calibri" panose="020F0502020204030204" pitchFamily="34" charset="0"/>
                        </a:rPr>
                        <a:t>      270 226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1" i="0" u="none" strike="noStrike" dirty="0">
                          <a:solidFill>
                            <a:srgbClr val="000000"/>
                          </a:solidFill>
                          <a:effectLst/>
                          <a:latin typeface="Calibri" panose="020F0502020204030204" pitchFamily="34" charset="0"/>
                        </a:rPr>
                        <a:t>79.83%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extLst>
                  <a:ext uri="{0D108BD9-81ED-4DB2-BD59-A6C34878D82A}">
                    <a16:rowId xmlns:a16="http://schemas.microsoft.com/office/drawing/2014/main" xmlns="" val="10009"/>
                  </a:ext>
                </a:extLst>
              </a:tr>
              <a:tr h="238763">
                <a:tc>
                  <a:txBody>
                    <a:bodyPr/>
                    <a:lstStyle/>
                    <a:p>
                      <a:pPr algn="l" rtl="0" fontAlgn="ctr"/>
                      <a:endParaRPr lang="en-US" sz="1300" b="1"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en-US" sz="1300" b="1"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en-US" sz="1300" b="1"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en-US" sz="1300" b="1"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en-US" sz="1300" b="1"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en-US" sz="1300" b="1"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endParaRPr lang="en-US" sz="13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0"/>
                  </a:ext>
                </a:extLst>
              </a:tr>
              <a:tr h="238763">
                <a:tc>
                  <a:txBody>
                    <a:bodyPr/>
                    <a:lstStyle/>
                    <a:p>
                      <a:pPr algn="l" fontAlgn="b"/>
                      <a:r>
                        <a:rPr lang="en-US" sz="1300" b="1" i="0" u="none" strike="noStrike">
                          <a:solidFill>
                            <a:srgbClr val="000000"/>
                          </a:solidFill>
                          <a:effectLst/>
                          <a:latin typeface="Calibri" panose="020F0502020204030204" pitchFamily="34" charset="0"/>
                        </a:rPr>
                        <a:t>Economic Classification</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38763">
                <a:tc>
                  <a:txBody>
                    <a:bodyPr/>
                    <a:lstStyle/>
                    <a:p>
                      <a:pPr algn="l" rtl="0" fontAlgn="ctr"/>
                      <a:r>
                        <a:rPr lang="en-US" sz="1300" b="0" i="0" u="none" strike="noStrike" dirty="0">
                          <a:solidFill>
                            <a:srgbClr val="000000"/>
                          </a:solidFill>
                          <a:effectLst/>
                          <a:latin typeface="Calibri" panose="020F0502020204030204" pitchFamily="34" charset="0"/>
                        </a:rPr>
                        <a:t>Compensation of Employees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300" b="1" i="0" u="none" strike="noStrike" dirty="0">
                          <a:solidFill>
                            <a:srgbClr val="000000"/>
                          </a:solidFill>
                          <a:effectLst/>
                          <a:latin typeface="Calibri" panose="020F0502020204030204" pitchFamily="34" charset="0"/>
                        </a:rPr>
                        <a:t>             191 356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b"/>
                      <a:r>
                        <a:rPr lang="en-US" sz="1300" b="0" i="0" u="none" strike="noStrike">
                          <a:solidFill>
                            <a:srgbClr val="000000"/>
                          </a:solidFill>
                          <a:effectLst/>
                          <a:latin typeface="Calibri" panose="020F0502020204030204" pitchFamily="34" charset="0"/>
                        </a:rPr>
                        <a:t>          44 655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            44 953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        45 048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300" b="1" i="0" u="none" strike="noStrike" dirty="0">
                          <a:solidFill>
                            <a:srgbClr val="000000"/>
                          </a:solidFill>
                          <a:effectLst/>
                          <a:latin typeface="Calibri" panose="020F0502020204030204" pitchFamily="34" charset="0"/>
                        </a:rPr>
                        <a:t>      134 657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rgbClr val="000000"/>
                          </a:solidFill>
                          <a:effectLst/>
                          <a:latin typeface="Calibri" panose="020F0502020204030204" pitchFamily="34" charset="0"/>
                        </a:rPr>
                        <a:t>70.37%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38763">
                <a:tc>
                  <a:txBody>
                    <a:bodyPr/>
                    <a:lstStyle/>
                    <a:p>
                      <a:pPr algn="l" rtl="0" fontAlgn="ctr"/>
                      <a:r>
                        <a:rPr lang="en-US" sz="1300" b="0" i="0" u="none" strike="noStrike" dirty="0">
                          <a:solidFill>
                            <a:srgbClr val="000000"/>
                          </a:solidFill>
                          <a:effectLst/>
                          <a:latin typeface="Calibri" panose="020F0502020204030204" pitchFamily="34" charset="0"/>
                        </a:rPr>
                        <a:t>Goods and Services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300" b="1" i="0" u="none" strike="noStrike" dirty="0">
                          <a:solidFill>
                            <a:srgbClr val="000000"/>
                          </a:solidFill>
                          <a:effectLst/>
                          <a:latin typeface="Calibri" panose="020F0502020204030204" pitchFamily="34" charset="0"/>
                        </a:rPr>
                        <a:t>             142 600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b"/>
                      <a:r>
                        <a:rPr lang="en-US" sz="1300" b="0" i="0" u="none" strike="noStrike" dirty="0">
                          <a:solidFill>
                            <a:srgbClr val="000000"/>
                          </a:solidFill>
                          <a:effectLst/>
                          <a:latin typeface="Calibri" panose="020F0502020204030204" pitchFamily="34" charset="0"/>
                        </a:rPr>
                        <a:t>          53 788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ctr"/>
                      <a:r>
                        <a:rPr lang="en-US" sz="1300" b="0" i="0" u="none" strike="noStrike" dirty="0">
                          <a:solidFill>
                            <a:srgbClr val="000000"/>
                          </a:solidFill>
                          <a:effectLst/>
                          <a:latin typeface="Calibri" panose="020F0502020204030204" pitchFamily="34" charset="0"/>
                        </a:rPr>
                        <a:t>            41 091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ctr"/>
                      <a:r>
                        <a:rPr lang="en-US" sz="1300" b="0" i="0" u="none" strike="noStrike" dirty="0">
                          <a:solidFill>
                            <a:srgbClr val="000000"/>
                          </a:solidFill>
                          <a:effectLst/>
                          <a:latin typeface="Calibri" panose="020F0502020204030204" pitchFamily="34" charset="0"/>
                        </a:rPr>
                        <a:t>        36 558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rtl="0" fontAlgn="b"/>
                      <a:r>
                        <a:rPr lang="en-US" sz="1300" b="1" i="0" u="none" strike="noStrike" dirty="0">
                          <a:solidFill>
                            <a:srgbClr val="000000"/>
                          </a:solidFill>
                          <a:effectLst/>
                          <a:latin typeface="Calibri" panose="020F0502020204030204" pitchFamily="34" charset="0"/>
                        </a:rPr>
                        <a:t>      131 437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rgbClr val="000000"/>
                          </a:solidFill>
                          <a:effectLst/>
                          <a:latin typeface="Calibri" panose="020F0502020204030204" pitchFamily="34" charset="0"/>
                        </a:rPr>
                        <a:t>92.17%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3"/>
                  </a:ext>
                </a:extLst>
              </a:tr>
              <a:tr h="238763">
                <a:tc>
                  <a:txBody>
                    <a:bodyPr/>
                    <a:lstStyle/>
                    <a:p>
                      <a:pPr algn="l" rtl="0" fontAlgn="ctr"/>
                      <a:r>
                        <a:rPr lang="en-US" sz="1300" b="0" i="0" u="none" strike="noStrike">
                          <a:solidFill>
                            <a:srgbClr val="000000"/>
                          </a:solidFill>
                          <a:effectLst/>
                          <a:latin typeface="Calibri" panose="020F0502020204030204" pitchFamily="34" charset="0"/>
                        </a:rPr>
                        <a:t>Transfers and Subsidies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300" b="1" i="0" u="none" strike="noStrike" dirty="0">
                          <a:solidFill>
                            <a:srgbClr val="000000"/>
                          </a:solidFill>
                          <a:effectLst/>
                          <a:latin typeface="Calibri" panose="020F0502020204030204" pitchFamily="34" charset="0"/>
                        </a:rPr>
                        <a:t>                 1 803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b"/>
                      <a:r>
                        <a:rPr lang="en-US" sz="1300" b="0" i="0" u="none" strike="noStrike">
                          <a:solidFill>
                            <a:srgbClr val="000000"/>
                          </a:solidFill>
                          <a:effectLst/>
                          <a:latin typeface="Calibri" panose="020F0502020204030204" pitchFamily="34" charset="0"/>
                        </a:rPr>
                        <a:t>                 66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300" b="0" i="0" u="none" strike="noStrike">
                          <a:solidFill>
                            <a:srgbClr val="000000"/>
                          </a:solidFill>
                          <a:effectLst/>
                          <a:latin typeface="Calibri" panose="020F0502020204030204" pitchFamily="34" charset="0"/>
                        </a:rPr>
                        <a:t>              1 330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dirty="0">
                          <a:solidFill>
                            <a:srgbClr val="000000"/>
                          </a:solidFill>
                          <a:effectLst/>
                          <a:latin typeface="Calibri" panose="020F0502020204030204" pitchFamily="34" charset="0"/>
                        </a:rPr>
                        <a:t>             114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300" b="1" i="0" u="none" strike="noStrike" dirty="0">
                          <a:solidFill>
                            <a:srgbClr val="000000"/>
                          </a:solidFill>
                          <a:effectLst/>
                          <a:latin typeface="Calibri" panose="020F0502020204030204" pitchFamily="34" charset="0"/>
                        </a:rPr>
                        <a:t>          1 510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38763">
                <a:tc>
                  <a:txBody>
                    <a:bodyPr/>
                    <a:lstStyle/>
                    <a:p>
                      <a:pPr algn="l" rtl="0" fontAlgn="ctr"/>
                      <a:r>
                        <a:rPr lang="en-US" sz="1300" b="0" i="0" u="none" strike="noStrike">
                          <a:solidFill>
                            <a:srgbClr val="000000"/>
                          </a:solidFill>
                          <a:effectLst/>
                          <a:latin typeface="Calibri" panose="020F0502020204030204" pitchFamily="34" charset="0"/>
                        </a:rPr>
                        <a:t>Payments of Capital Assets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300" b="1" i="0" u="none" strike="noStrike" dirty="0">
                          <a:solidFill>
                            <a:srgbClr val="000000"/>
                          </a:solidFill>
                          <a:effectLst/>
                          <a:latin typeface="Calibri" panose="020F0502020204030204" pitchFamily="34" charset="0"/>
                        </a:rPr>
                        <a:t>                 2 753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b"/>
                      <a:r>
                        <a:rPr lang="en-US" sz="1300" b="0" i="0" u="none" strike="noStrike">
                          <a:solidFill>
                            <a:srgbClr val="000000"/>
                          </a:solidFill>
                          <a:effectLst/>
                          <a:latin typeface="Calibri" panose="020F0502020204030204" pitchFamily="34" charset="0"/>
                        </a:rPr>
                        <a:t>               814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              1 380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             429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300" b="1" i="0" u="none" strike="noStrike" dirty="0">
                          <a:solidFill>
                            <a:srgbClr val="000000"/>
                          </a:solidFill>
                          <a:effectLst/>
                          <a:latin typeface="Calibri" panose="020F0502020204030204" pitchFamily="34" charset="0"/>
                        </a:rPr>
                        <a:t>          2 623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rgbClr val="000000"/>
                          </a:solidFill>
                          <a:effectLst/>
                          <a:latin typeface="Calibri" panose="020F0502020204030204" pitchFamily="34" charset="0"/>
                        </a:rPr>
                        <a:t>95.26%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38763">
                <a:tc>
                  <a:txBody>
                    <a:bodyPr/>
                    <a:lstStyle/>
                    <a:p>
                      <a:pPr algn="l" rtl="0" fontAlgn="ctr"/>
                      <a:r>
                        <a:rPr lang="en-US" sz="1300" b="0" i="0" u="none" strike="noStrike">
                          <a:solidFill>
                            <a:srgbClr val="000000"/>
                          </a:solidFill>
                          <a:effectLst/>
                          <a:latin typeface="Calibri" panose="020F0502020204030204" pitchFamily="34" charset="0"/>
                        </a:rPr>
                        <a:t>Payments of Financial Assets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238763">
                <a:tc>
                  <a:txBody>
                    <a:bodyPr/>
                    <a:lstStyle/>
                    <a:p>
                      <a:pPr algn="l" rtl="0" fontAlgn="ctr"/>
                      <a:r>
                        <a:rPr lang="en-US" sz="1300" b="1" i="0" u="none" strike="noStrike">
                          <a:solidFill>
                            <a:srgbClr val="000000"/>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US" sz="1300" b="1" i="0" u="none" strike="noStrike">
                          <a:solidFill>
                            <a:srgbClr val="000000"/>
                          </a:solidFill>
                          <a:effectLst/>
                          <a:latin typeface="Calibri" panose="020F0502020204030204" pitchFamily="34" charset="0"/>
                        </a:rPr>
                        <a:t>             338 512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US" sz="1300" b="1" i="0" u="none" strike="noStrike">
                          <a:solidFill>
                            <a:srgbClr val="000000"/>
                          </a:solidFill>
                          <a:effectLst/>
                          <a:latin typeface="Calibri" panose="020F0502020204030204" pitchFamily="34" charset="0"/>
                        </a:rPr>
                        <a:t>          99 322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US" sz="1300" b="1" i="0" u="none" strike="noStrike">
                          <a:solidFill>
                            <a:srgbClr val="000000"/>
                          </a:solidFill>
                          <a:effectLst/>
                          <a:latin typeface="Calibri" panose="020F0502020204030204" pitchFamily="34" charset="0"/>
                        </a:rPr>
                        <a:t>            88 755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US" sz="1300" b="1" i="0" u="none" strike="noStrike">
                          <a:solidFill>
                            <a:srgbClr val="000000"/>
                          </a:solidFill>
                          <a:effectLst/>
                          <a:latin typeface="Calibri" panose="020F0502020204030204" pitchFamily="34" charset="0"/>
                        </a:rPr>
                        <a:t>        82 149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US" sz="1300" b="1" i="0" u="none" strike="noStrike">
                          <a:solidFill>
                            <a:srgbClr val="000000"/>
                          </a:solidFill>
                          <a:effectLst/>
                          <a:latin typeface="Calibri" panose="020F0502020204030204" pitchFamily="34" charset="0"/>
                        </a:rPr>
                        <a:t>      270 226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US" sz="1300" b="1" i="0" u="none" strike="noStrike" dirty="0">
                          <a:solidFill>
                            <a:srgbClr val="000000"/>
                          </a:solidFill>
                          <a:effectLst/>
                          <a:latin typeface="Calibri" panose="020F0502020204030204" pitchFamily="34" charset="0"/>
                        </a:rPr>
                        <a:t>79.83%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extLst>
                  <a:ext uri="{0D108BD9-81ED-4DB2-BD59-A6C34878D82A}">
                    <a16:rowId xmlns:a16="http://schemas.microsoft.com/office/drawing/2014/main" xmlns="" val="10017"/>
                  </a:ext>
                </a:extLst>
              </a:tr>
            </a:tbl>
          </a:graphicData>
        </a:graphic>
      </p:graphicFrame>
      <p:sp>
        <p:nvSpPr>
          <p:cNvPr id="4" name="Slide Number Placeholder 3"/>
          <p:cNvSpPr>
            <a:spLocks noGrp="1"/>
          </p:cNvSpPr>
          <p:nvPr>
            <p:ph type="sldNum" sz="quarter" idx="12"/>
          </p:nvPr>
        </p:nvSpPr>
        <p:spPr/>
        <p:txBody>
          <a:bodyPr/>
          <a:lstStyle/>
          <a:p>
            <a:pPr>
              <a:defRPr/>
            </a:pPr>
            <a:fld id="{F7C7F45D-B1C3-41DB-8E2C-DAED463BE227}" type="slidenum">
              <a:rPr lang="en-GB" smtClean="0"/>
              <a:pPr>
                <a:defRPr/>
              </a:pPr>
              <a:t>21</a:t>
            </a:fld>
            <a:endParaRPr lang="en-GB" dirty="0"/>
          </a:p>
        </p:txBody>
      </p:sp>
    </p:spTree>
    <p:extLst>
      <p:ext uri="{BB962C8B-B14F-4D97-AF65-F5344CB8AC3E}">
        <p14:creationId xmlns:p14="http://schemas.microsoft.com/office/powerpoint/2010/main" xmlns="" val="23645619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0DEA40A2-295A-4E39-AC26-8D7366A6D980}" type="datetime3">
              <a:rPr lang="en-US" smtClean="0"/>
              <a:pPr>
                <a:defRPr/>
              </a:pPr>
              <a:t>16 March 2017</a:t>
            </a:fld>
            <a:endParaRPr lang="en-US" dirty="0"/>
          </a:p>
        </p:txBody>
      </p:sp>
      <p:sp>
        <p:nvSpPr>
          <p:cNvPr id="6" name="Rectangle 2"/>
          <p:cNvSpPr>
            <a:spLocks noChangeArrowheads="1"/>
          </p:cNvSpPr>
          <p:nvPr/>
        </p:nvSpPr>
        <p:spPr bwMode="auto">
          <a:xfrm>
            <a:off x="560513" y="237604"/>
            <a:ext cx="8785225" cy="523220"/>
          </a:xfrm>
          <a:prstGeom prst="rect">
            <a:avLst/>
          </a:prstGeom>
          <a:noFill/>
          <a:ln w="9525">
            <a:noFill/>
            <a:miter lim="800000"/>
            <a:headEnd/>
            <a:tailEnd/>
          </a:ln>
        </p:spPr>
        <p:txBody>
          <a:bodyPr anchor="b">
            <a:spAutoFit/>
          </a:bodyPr>
          <a:lstStyle/>
          <a:p>
            <a:pPr algn="ctr">
              <a:defRPr/>
            </a:pPr>
            <a:r>
              <a:rPr lang="en-US" sz="2800" b="1" dirty="0">
                <a:solidFill>
                  <a:schemeClr val="tx2"/>
                </a:solidFill>
                <a:latin typeface="Calibri" panose="020F0502020204030204" pitchFamily="34" charset="0"/>
              </a:rPr>
              <a:t>P1 : ADMINISTRATION – CORPORATE MAMAGEMENT</a:t>
            </a:r>
            <a:endParaRPr lang="en-US" sz="40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2" name="Table 1"/>
          <p:cNvGraphicFramePr>
            <a:graphicFrameLocks noGrp="1"/>
          </p:cNvGraphicFramePr>
          <p:nvPr>
            <p:extLst/>
          </p:nvPr>
        </p:nvGraphicFramePr>
        <p:xfrm>
          <a:off x="848545" y="980727"/>
          <a:ext cx="8352928" cy="4248466"/>
        </p:xfrm>
        <a:graphic>
          <a:graphicData uri="http://schemas.openxmlformats.org/drawingml/2006/table">
            <a:tbl>
              <a:tblPr/>
              <a:tblGrid>
                <a:gridCol w="2396167">
                  <a:extLst>
                    <a:ext uri="{9D8B030D-6E8A-4147-A177-3AD203B41FA5}">
                      <a16:colId xmlns:a16="http://schemas.microsoft.com/office/drawing/2014/main" xmlns="" val="20000"/>
                    </a:ext>
                  </a:extLst>
                </a:gridCol>
                <a:gridCol w="1161064">
                  <a:extLst>
                    <a:ext uri="{9D8B030D-6E8A-4147-A177-3AD203B41FA5}">
                      <a16:colId xmlns:a16="http://schemas.microsoft.com/office/drawing/2014/main" xmlns="" val="20001"/>
                    </a:ext>
                  </a:extLst>
                </a:gridCol>
                <a:gridCol w="907264">
                  <a:extLst>
                    <a:ext uri="{9D8B030D-6E8A-4147-A177-3AD203B41FA5}">
                      <a16:colId xmlns:a16="http://schemas.microsoft.com/office/drawing/2014/main" xmlns="" val="20002"/>
                    </a:ext>
                  </a:extLst>
                </a:gridCol>
                <a:gridCol w="936104">
                  <a:extLst>
                    <a:ext uri="{9D8B030D-6E8A-4147-A177-3AD203B41FA5}">
                      <a16:colId xmlns:a16="http://schemas.microsoft.com/office/drawing/2014/main" xmlns="" val="20003"/>
                    </a:ext>
                  </a:extLst>
                </a:gridCol>
                <a:gridCol w="864096">
                  <a:extLst>
                    <a:ext uri="{9D8B030D-6E8A-4147-A177-3AD203B41FA5}">
                      <a16:colId xmlns:a16="http://schemas.microsoft.com/office/drawing/2014/main" xmlns="" val="20004"/>
                    </a:ext>
                  </a:extLst>
                </a:gridCol>
                <a:gridCol w="1008112">
                  <a:extLst>
                    <a:ext uri="{9D8B030D-6E8A-4147-A177-3AD203B41FA5}">
                      <a16:colId xmlns:a16="http://schemas.microsoft.com/office/drawing/2014/main" xmlns="" val="20005"/>
                    </a:ext>
                  </a:extLst>
                </a:gridCol>
                <a:gridCol w="1080121">
                  <a:extLst>
                    <a:ext uri="{9D8B030D-6E8A-4147-A177-3AD203B41FA5}">
                      <a16:colId xmlns:a16="http://schemas.microsoft.com/office/drawing/2014/main" xmlns="" val="20006"/>
                    </a:ext>
                  </a:extLst>
                </a:gridCol>
              </a:tblGrid>
              <a:tr h="283637">
                <a:tc rowSpan="3">
                  <a:txBody>
                    <a:bodyPr/>
                    <a:lstStyle/>
                    <a:p>
                      <a:pPr algn="ctr" rtl="0" fontAlgn="ctr"/>
                      <a:r>
                        <a:rPr lang="en-US" sz="1300" b="1" i="0" u="none" strike="noStrike" dirty="0">
                          <a:solidFill>
                            <a:srgbClr val="000000"/>
                          </a:solidFill>
                          <a:effectLst/>
                          <a:latin typeface="Calibri" panose="020F0502020204030204" pitchFamily="34" charset="0"/>
                        </a:rPr>
                        <a:t>CORPORATE MANAGEMENT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rowSpan="2">
                  <a:txBody>
                    <a:bodyPr/>
                    <a:lstStyle/>
                    <a:p>
                      <a:pPr algn="ctr" rtl="0" fontAlgn="ctr"/>
                      <a:r>
                        <a:rPr lang="en-US" sz="1300" b="1" i="0" u="none" strike="noStrike" dirty="0">
                          <a:solidFill>
                            <a:srgbClr val="000000"/>
                          </a:solidFill>
                          <a:effectLst/>
                          <a:latin typeface="Calibri" panose="020F0502020204030204" pitchFamily="34" charset="0"/>
                        </a:rPr>
                        <a:t>Adjusted Voted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gridSpan="5">
                  <a:txBody>
                    <a:bodyPr/>
                    <a:lstStyle/>
                    <a:p>
                      <a:pPr algn="ctr" rtl="0" fontAlgn="b"/>
                      <a:r>
                        <a:rPr lang="en-US" sz="1300" b="1" i="0" u="none" strike="noStrike">
                          <a:solidFill>
                            <a:srgbClr val="000000"/>
                          </a:solidFill>
                          <a:effectLst/>
                          <a:latin typeface="Calibri" panose="020F0502020204030204" pitchFamily="34" charset="0"/>
                        </a:rPr>
                        <a:t>Actual</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31533">
                <a:tc vMerge="1">
                  <a:txBody>
                    <a:bodyPr/>
                    <a:lstStyle/>
                    <a:p>
                      <a:endParaRPr lang="en-US"/>
                    </a:p>
                  </a:txBody>
                  <a:tcPr/>
                </a:tc>
                <a:tc vMerge="1">
                  <a:txBody>
                    <a:bodyPr/>
                    <a:lstStyle/>
                    <a:p>
                      <a:endParaRPr lang="en-US"/>
                    </a:p>
                  </a:txBody>
                  <a:tcPr/>
                </a:tc>
                <a:tc>
                  <a:txBody>
                    <a:bodyPr/>
                    <a:lstStyle/>
                    <a:p>
                      <a:pPr algn="ctr" rtl="0" fontAlgn="b"/>
                      <a:r>
                        <a:rPr lang="en-US" sz="1300" b="1" i="0" u="none" strike="noStrike" dirty="0">
                          <a:solidFill>
                            <a:srgbClr val="000000"/>
                          </a:solidFill>
                          <a:effectLst/>
                          <a:latin typeface="Calibri" panose="020F0502020204030204" pitchFamily="34" charset="0"/>
                        </a:rPr>
                        <a:t>Apr – Jun 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US" sz="1300" b="1" i="0" u="none" strike="noStrike" dirty="0">
                          <a:solidFill>
                            <a:srgbClr val="000000"/>
                          </a:solidFill>
                          <a:effectLst/>
                          <a:latin typeface="Calibri" panose="020F0502020204030204" pitchFamily="34" charset="0"/>
                        </a:rPr>
                        <a:t>July-Sept 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US" sz="1300" b="1" i="0" u="none" strike="noStrike" dirty="0">
                          <a:solidFill>
                            <a:srgbClr val="000000"/>
                          </a:solidFill>
                          <a:effectLst/>
                          <a:latin typeface="Calibri" panose="020F0502020204030204" pitchFamily="34" charset="0"/>
                        </a:rPr>
                        <a:t>Oct-Dec 2016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t"/>
                      <a:r>
                        <a:rPr lang="en-US" sz="1300" b="1" i="0" u="none" strike="noStrike" dirty="0">
                          <a:solidFill>
                            <a:srgbClr val="000000"/>
                          </a:solidFill>
                          <a:effectLst/>
                          <a:latin typeface="Calibri" panose="020F0502020204030204" pitchFamily="34" charset="0"/>
                        </a:rPr>
                        <a:t>Total Spending</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t"/>
                      <a:r>
                        <a:rPr lang="en-US" sz="1300" b="1" i="0" u="none" strike="noStrike" dirty="0">
                          <a:solidFill>
                            <a:srgbClr val="000000"/>
                          </a:solidFill>
                          <a:effectLst/>
                          <a:latin typeface="Calibri" panose="020F0502020204030204" pitchFamily="34" charset="0"/>
                        </a:rPr>
                        <a:t>% Spent</a:t>
                      </a:r>
                    </a:p>
                  </a:txBody>
                  <a:tcPr marL="9525" marR="9525" marT="9525"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1"/>
                  </a:ext>
                </a:extLst>
              </a:tr>
              <a:tr h="220831">
                <a:tc vMerge="1">
                  <a:txBody>
                    <a:bodyPr/>
                    <a:lstStyle/>
                    <a:p>
                      <a:endParaRPr lang="en-US"/>
                    </a:p>
                  </a:txBody>
                  <a:tcPr/>
                </a:tc>
                <a:tc>
                  <a:txBody>
                    <a:bodyPr/>
                    <a:lstStyle/>
                    <a:p>
                      <a:pPr algn="ctr" rtl="0" fontAlgn="b"/>
                      <a:r>
                        <a:rPr lang="en-US" sz="1300" b="1" i="0" u="none" strike="noStrike" dirty="0">
                          <a:solidFill>
                            <a:srgbClr val="000000"/>
                          </a:solidFill>
                          <a:effectLst/>
                          <a:latin typeface="Calibri" panose="020F0502020204030204" pitchFamily="34" charset="0"/>
                        </a:rPr>
                        <a:t>R’ 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US" sz="13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US" sz="13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US" sz="1300" b="1" i="0" u="none" strike="noStrike" dirty="0">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US" sz="1300" b="1" i="0" u="none" strike="noStrike" dirty="0">
                          <a:solidFill>
                            <a:srgbClr val="000000"/>
                          </a:solidFill>
                          <a:effectLst/>
                          <a:latin typeface="Calibri" panose="020F0502020204030204" pitchFamily="34" charset="0"/>
                        </a:rPr>
                        <a:t>R’000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US" sz="1300" b="1" i="0" u="none" strike="noStrike" dirty="0">
                          <a:solidFill>
                            <a:srgbClr val="000000"/>
                          </a:solidFill>
                          <a:effectLst/>
                          <a:latin typeface="Calibri" panose="020F0502020204030204" pitchFamily="34" charset="0"/>
                        </a:rPr>
                        <a:t> R’000</a:t>
                      </a:r>
                    </a:p>
                  </a:txBody>
                  <a:tcPr marL="9525" marR="9525" marT="9525"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2"/>
                  </a:ext>
                </a:extLst>
              </a:tr>
              <a:tr h="220831">
                <a:tc>
                  <a:txBody>
                    <a:bodyPr/>
                    <a:lstStyle/>
                    <a:p>
                      <a:pPr algn="l" rtl="0" fontAlgn="ctr"/>
                      <a:r>
                        <a:rPr lang="en-US" sz="1300" b="0" i="0" u="none" strike="noStrike">
                          <a:solidFill>
                            <a:srgbClr val="000000"/>
                          </a:solidFill>
                          <a:effectLst/>
                          <a:latin typeface="Calibri" panose="020F0502020204030204" pitchFamily="34" charset="0"/>
                        </a:rPr>
                        <a:t>Office of the DDG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300" b="1" i="0" u="none" strike="noStrike" dirty="0">
                          <a:solidFill>
                            <a:srgbClr val="000000"/>
                          </a:solidFill>
                          <a:effectLst/>
                          <a:latin typeface="Calibri" panose="020F0502020204030204" pitchFamily="34" charset="0"/>
                        </a:rPr>
                        <a:t>                 4 581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r" rtl="0" fontAlgn="ctr"/>
                      <a:r>
                        <a:rPr lang="en-US" sz="1300" b="0" i="0" u="none" strike="noStrike">
                          <a:solidFill>
                            <a:srgbClr val="000000"/>
                          </a:solidFill>
                          <a:effectLst/>
                          <a:latin typeface="Calibri" panose="020F0502020204030204" pitchFamily="34" charset="0"/>
                        </a:rPr>
                        <a:t>                 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133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0" i="0" u="none" strike="noStrike">
                          <a:solidFill>
                            <a:srgbClr val="000000"/>
                          </a:solidFill>
                          <a:effectLst/>
                          <a:latin typeface="Calibri" panose="020F0502020204030204" pitchFamily="34" charset="0"/>
                        </a:rPr>
                        <a:t>             114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300" b="1" i="0" u="none" strike="noStrike" dirty="0">
                          <a:solidFill>
                            <a:srgbClr val="000000"/>
                          </a:solidFill>
                          <a:effectLst/>
                          <a:latin typeface="Calibri" panose="020F0502020204030204" pitchFamily="34" charset="0"/>
                        </a:rPr>
                        <a:t>             330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r" rtl="0" fontAlgn="ctr"/>
                      <a:r>
                        <a:rPr lang="en-US" sz="1300" b="0" i="0" u="none" strike="noStrike">
                          <a:solidFill>
                            <a:srgbClr val="000000"/>
                          </a:solidFill>
                          <a:effectLst/>
                          <a:latin typeface="Calibri" panose="020F0502020204030204" pitchFamily="34" charset="0"/>
                        </a:rPr>
                        <a:t>7.20%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3"/>
                  </a:ext>
                </a:extLst>
              </a:tr>
              <a:tr h="220831">
                <a:tc>
                  <a:txBody>
                    <a:bodyPr/>
                    <a:lstStyle/>
                    <a:p>
                      <a:pPr algn="l" rtl="0" fontAlgn="ctr"/>
                      <a:r>
                        <a:rPr lang="en-US" sz="1300" b="0" i="0" u="none" strike="noStrike">
                          <a:solidFill>
                            <a:srgbClr val="000000"/>
                          </a:solidFill>
                          <a:effectLst/>
                          <a:latin typeface="Calibri" panose="020F0502020204030204" pitchFamily="34" charset="0"/>
                        </a:rPr>
                        <a:t>Communication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dirty="0">
                          <a:solidFill>
                            <a:srgbClr val="000000"/>
                          </a:solidFill>
                          <a:effectLst/>
                          <a:latin typeface="Calibri" panose="020F0502020204030204" pitchFamily="34" charset="0"/>
                        </a:rPr>
                        <a:t>               18 257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20000"/>
                        <a:lumOff val="80000"/>
                      </a:schemeClr>
                    </a:solidFill>
                  </a:tcPr>
                </a:tc>
                <a:tc>
                  <a:txBody>
                    <a:bodyPr/>
                    <a:lstStyle/>
                    <a:p>
                      <a:pPr algn="r" rtl="0" fontAlgn="ctr"/>
                      <a:r>
                        <a:rPr lang="en-US" sz="1300" b="0" i="0" u="none" strike="noStrike">
                          <a:solidFill>
                            <a:srgbClr val="000000"/>
                          </a:solidFill>
                          <a:effectLst/>
                          <a:latin typeface="Calibri" panose="020F0502020204030204" pitchFamily="34" charset="0"/>
                        </a:rPr>
                        <a:t>            3 969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3 997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4 391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US" sz="1300" b="1" i="0" u="none" strike="noStrike" dirty="0">
                          <a:solidFill>
                            <a:srgbClr val="000000"/>
                          </a:solidFill>
                          <a:effectLst/>
                          <a:latin typeface="Calibri" panose="020F0502020204030204" pitchFamily="34" charset="0"/>
                        </a:rPr>
                        <a:t>        12 357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accent6">
                        <a:lumMod val="20000"/>
                        <a:lumOff val="80000"/>
                      </a:schemeClr>
                    </a:solidFill>
                  </a:tcPr>
                </a:tc>
                <a:tc>
                  <a:txBody>
                    <a:bodyPr/>
                    <a:lstStyle/>
                    <a:p>
                      <a:pPr algn="r" rtl="0" fontAlgn="ctr"/>
                      <a:r>
                        <a:rPr lang="en-US" sz="1300" b="0" i="0" u="none" strike="noStrike">
                          <a:solidFill>
                            <a:srgbClr val="000000"/>
                          </a:solidFill>
                          <a:effectLst/>
                          <a:latin typeface="Calibri" panose="020F0502020204030204" pitchFamily="34" charset="0"/>
                        </a:rPr>
                        <a:t>67.68%</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4"/>
                  </a:ext>
                </a:extLst>
              </a:tr>
              <a:tr h="220831">
                <a:tc>
                  <a:txBody>
                    <a:bodyPr/>
                    <a:lstStyle/>
                    <a:p>
                      <a:pPr algn="l" rtl="0" fontAlgn="ctr"/>
                      <a:r>
                        <a:rPr lang="en-US" sz="1300" b="0" i="0" u="none" strike="noStrike">
                          <a:solidFill>
                            <a:srgbClr val="000000"/>
                          </a:solidFill>
                          <a:effectLst/>
                          <a:latin typeface="Calibri" panose="020F0502020204030204" pitchFamily="34" charset="0"/>
                        </a:rPr>
                        <a:t>Human capital management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dirty="0">
                          <a:solidFill>
                            <a:srgbClr val="000000"/>
                          </a:solidFill>
                          <a:effectLst/>
                          <a:latin typeface="Calibri" panose="020F0502020204030204" pitchFamily="34" charset="0"/>
                        </a:rPr>
                        <a:t>               31 079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20000"/>
                        <a:lumOff val="80000"/>
                      </a:schemeClr>
                    </a:solidFill>
                  </a:tcPr>
                </a:tc>
                <a:tc>
                  <a:txBody>
                    <a:bodyPr/>
                    <a:lstStyle/>
                    <a:p>
                      <a:pPr algn="r" rtl="0" fontAlgn="ctr"/>
                      <a:r>
                        <a:rPr lang="en-US" sz="1300" b="0" i="0" u="none" strike="noStrike">
                          <a:solidFill>
                            <a:srgbClr val="000000"/>
                          </a:solidFill>
                          <a:effectLst/>
                          <a:latin typeface="Calibri" panose="020F0502020204030204" pitchFamily="34" charset="0"/>
                        </a:rPr>
                        <a:t>            6 234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7 796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6 406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US" sz="1300" b="1" i="0" u="none" strike="noStrike" dirty="0">
                          <a:solidFill>
                            <a:srgbClr val="000000"/>
                          </a:solidFill>
                          <a:effectLst/>
                          <a:latin typeface="Calibri" panose="020F0502020204030204" pitchFamily="34" charset="0"/>
                        </a:rPr>
                        <a:t>        20 436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accent6">
                        <a:lumMod val="20000"/>
                        <a:lumOff val="80000"/>
                      </a:schemeClr>
                    </a:solidFill>
                  </a:tcPr>
                </a:tc>
                <a:tc>
                  <a:txBody>
                    <a:bodyPr/>
                    <a:lstStyle/>
                    <a:p>
                      <a:pPr algn="r" rtl="0" fontAlgn="ctr"/>
                      <a:r>
                        <a:rPr lang="en-US" sz="1300" b="0" i="0" u="none" strike="noStrike">
                          <a:solidFill>
                            <a:srgbClr val="000000"/>
                          </a:solidFill>
                          <a:effectLst/>
                          <a:latin typeface="Calibri" panose="020F0502020204030204" pitchFamily="34" charset="0"/>
                        </a:rPr>
                        <a:t>65.76%</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220831">
                <a:tc>
                  <a:txBody>
                    <a:bodyPr/>
                    <a:lstStyle/>
                    <a:p>
                      <a:pPr algn="l" rtl="0" fontAlgn="ctr"/>
                      <a:r>
                        <a:rPr lang="en-US" sz="1300" b="0" i="0" u="none" strike="noStrike">
                          <a:solidFill>
                            <a:srgbClr val="000000"/>
                          </a:solidFill>
                          <a:effectLst/>
                          <a:latin typeface="Calibri" panose="020F0502020204030204" pitchFamily="34" charset="0"/>
                        </a:rPr>
                        <a:t>Info Manage, system &amp; Tech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dirty="0">
                          <a:solidFill>
                            <a:srgbClr val="000000"/>
                          </a:solidFill>
                          <a:effectLst/>
                          <a:latin typeface="Calibri" panose="020F0502020204030204" pitchFamily="34" charset="0"/>
                        </a:rPr>
                        <a:t>               49 951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20000"/>
                        <a:lumOff val="80000"/>
                      </a:schemeClr>
                    </a:solidFill>
                  </a:tcPr>
                </a:tc>
                <a:tc>
                  <a:txBody>
                    <a:bodyPr/>
                    <a:lstStyle/>
                    <a:p>
                      <a:pPr algn="r" rtl="0" fontAlgn="ctr"/>
                      <a:r>
                        <a:rPr lang="en-US" sz="1300" b="0" i="0" u="none" strike="noStrike">
                          <a:solidFill>
                            <a:srgbClr val="000000"/>
                          </a:solidFill>
                          <a:effectLst/>
                          <a:latin typeface="Calibri" panose="020F0502020204030204" pitchFamily="34" charset="0"/>
                        </a:rPr>
                        <a:t>          18 331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13 210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12 768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US" sz="1300" b="1" i="0" u="none" strike="noStrike" dirty="0">
                          <a:solidFill>
                            <a:srgbClr val="000000"/>
                          </a:solidFill>
                          <a:effectLst/>
                          <a:latin typeface="Calibri" panose="020F0502020204030204" pitchFamily="34" charset="0"/>
                        </a:rPr>
                        <a:t>        44 309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accent6">
                        <a:lumMod val="20000"/>
                        <a:lumOff val="80000"/>
                      </a:schemeClr>
                    </a:solidFill>
                  </a:tcPr>
                </a:tc>
                <a:tc>
                  <a:txBody>
                    <a:bodyPr/>
                    <a:lstStyle/>
                    <a:p>
                      <a:pPr algn="r" rtl="0" fontAlgn="ctr"/>
                      <a:r>
                        <a:rPr lang="en-US" sz="1300" b="0" i="0" u="none" strike="noStrike">
                          <a:solidFill>
                            <a:srgbClr val="000000"/>
                          </a:solidFill>
                          <a:effectLst/>
                          <a:latin typeface="Calibri" panose="020F0502020204030204" pitchFamily="34" charset="0"/>
                        </a:rPr>
                        <a:t>88.70%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220831">
                <a:tc>
                  <a:txBody>
                    <a:bodyPr/>
                    <a:lstStyle/>
                    <a:p>
                      <a:pPr algn="l" rtl="0" fontAlgn="ctr"/>
                      <a:r>
                        <a:rPr lang="en-US" sz="1300" b="0" i="0" u="none" strike="noStrike">
                          <a:solidFill>
                            <a:srgbClr val="000000"/>
                          </a:solidFill>
                          <a:effectLst/>
                          <a:latin typeface="Calibri" panose="020F0502020204030204" pitchFamily="34" charset="0"/>
                        </a:rPr>
                        <a:t>Legal services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dirty="0">
                          <a:solidFill>
                            <a:srgbClr val="000000"/>
                          </a:solidFill>
                          <a:effectLst/>
                          <a:latin typeface="Calibri" panose="020F0502020204030204" pitchFamily="34" charset="0"/>
                        </a:rPr>
                        <a:t>               11 366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6">
                        <a:lumMod val="20000"/>
                        <a:lumOff val="80000"/>
                      </a:schemeClr>
                    </a:solidFill>
                  </a:tcPr>
                </a:tc>
                <a:tc>
                  <a:txBody>
                    <a:bodyPr/>
                    <a:lstStyle/>
                    <a:p>
                      <a:pPr algn="r" rtl="0" fontAlgn="ctr"/>
                      <a:r>
                        <a:rPr lang="en-US" sz="1300" b="0" i="0" u="none" strike="noStrike">
                          <a:solidFill>
                            <a:srgbClr val="000000"/>
                          </a:solidFill>
                          <a:effectLst/>
                          <a:latin typeface="Calibri" panose="020F0502020204030204" pitchFamily="34" charset="0"/>
                        </a:rPr>
                        <a:t>            2 111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2 378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2 481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US" sz="1300" b="1" i="0" u="none" strike="noStrike" dirty="0">
                          <a:solidFill>
                            <a:srgbClr val="000000"/>
                          </a:solidFill>
                          <a:effectLst/>
                          <a:latin typeface="Calibri" panose="020F0502020204030204" pitchFamily="34" charset="0"/>
                        </a:rPr>
                        <a:t>          6 970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accent6">
                        <a:lumMod val="20000"/>
                        <a:lumOff val="80000"/>
                      </a:schemeClr>
                    </a:solidFill>
                  </a:tcPr>
                </a:tc>
                <a:tc>
                  <a:txBody>
                    <a:bodyPr/>
                    <a:lstStyle/>
                    <a:p>
                      <a:pPr algn="r" rtl="0" fontAlgn="ctr"/>
                      <a:r>
                        <a:rPr lang="en-US" sz="1300" b="0" i="0" u="none" strike="noStrike">
                          <a:solidFill>
                            <a:srgbClr val="000000"/>
                          </a:solidFill>
                          <a:effectLst/>
                          <a:latin typeface="Calibri" panose="020F0502020204030204" pitchFamily="34" charset="0"/>
                        </a:rPr>
                        <a:t>61.32%</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220831">
                <a:tc>
                  <a:txBody>
                    <a:bodyPr/>
                    <a:lstStyle/>
                    <a:p>
                      <a:pPr algn="l" rtl="0" fontAlgn="ctr"/>
                      <a:r>
                        <a:rPr lang="en-US" sz="1300" b="0" i="0" u="none" strike="noStrike">
                          <a:solidFill>
                            <a:srgbClr val="000000"/>
                          </a:solidFill>
                          <a:effectLst/>
                          <a:latin typeface="Calibri" panose="020F0502020204030204" pitchFamily="34" charset="0"/>
                        </a:rPr>
                        <a:t>Security Services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300" b="1" i="0" u="none" strike="noStrike" dirty="0">
                          <a:solidFill>
                            <a:srgbClr val="000000"/>
                          </a:solidFill>
                          <a:effectLst/>
                          <a:latin typeface="Calibri" panose="020F0502020204030204" pitchFamily="34" charset="0"/>
                        </a:rPr>
                        <a:t>               14 008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a:solidFill>
                            <a:srgbClr val="000000"/>
                          </a:solidFill>
                          <a:effectLst/>
                          <a:latin typeface="Calibri" panose="020F0502020204030204" pitchFamily="34" charset="0"/>
                        </a:rPr>
                        <a:t>            4 731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4 735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effectLst/>
                          <a:latin typeface="Calibri" panose="020F0502020204030204" pitchFamily="34" charset="0"/>
                        </a:rPr>
                        <a:t>          4 711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300" b="1" i="0" u="none" strike="noStrike" dirty="0">
                          <a:solidFill>
                            <a:srgbClr val="000000"/>
                          </a:solidFill>
                          <a:effectLst/>
                          <a:latin typeface="Calibri" panose="020F0502020204030204" pitchFamily="34" charset="0"/>
                        </a:rPr>
                        <a:t>        14 177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rgbClr val="000000"/>
                          </a:solidFill>
                          <a:effectLst/>
                          <a:latin typeface="Calibri" panose="020F0502020204030204" pitchFamily="34" charset="0"/>
                        </a:rPr>
                        <a:t>101.21%</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20831">
                <a:tc>
                  <a:txBody>
                    <a:bodyPr/>
                    <a:lstStyle/>
                    <a:p>
                      <a:pPr algn="l" rtl="0" fontAlgn="ctr"/>
                      <a:r>
                        <a:rPr lang="en-US" sz="1300" b="1" i="0" u="none" strike="noStrike">
                          <a:solidFill>
                            <a:srgbClr val="000000"/>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r" rtl="0" fontAlgn="ctr"/>
                      <a:r>
                        <a:rPr lang="en-US" sz="1300" b="1" i="0" u="none" strike="noStrike" dirty="0">
                          <a:solidFill>
                            <a:srgbClr val="000000"/>
                          </a:solidFill>
                          <a:effectLst/>
                          <a:latin typeface="Calibri" panose="020F0502020204030204" pitchFamily="34" charset="0"/>
                        </a:rPr>
                        <a:t>             129 242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1" i="0" u="none" strike="noStrike">
                          <a:solidFill>
                            <a:srgbClr val="000000"/>
                          </a:solidFill>
                          <a:effectLst/>
                          <a:latin typeface="Calibri" panose="020F0502020204030204" pitchFamily="34" charset="0"/>
                        </a:rPr>
                        <a:t>          35 459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300" b="1" i="0" u="none" strike="noStrike">
                          <a:solidFill>
                            <a:srgbClr val="000000"/>
                          </a:solidFill>
                          <a:effectLst/>
                          <a:latin typeface="Calibri" panose="020F0502020204030204" pitchFamily="34" charset="0"/>
                        </a:rPr>
                        <a:t>            32 249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300" b="1" i="0" u="none" strike="noStrike">
                          <a:solidFill>
                            <a:srgbClr val="000000"/>
                          </a:solidFill>
                          <a:effectLst/>
                          <a:latin typeface="Calibri" panose="020F0502020204030204" pitchFamily="34" charset="0"/>
                        </a:rPr>
                        <a:t>        30 871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b"/>
                      <a:r>
                        <a:rPr lang="en-US" sz="1300" b="1" i="0" u="none" strike="noStrike" dirty="0">
                          <a:solidFill>
                            <a:srgbClr val="000000"/>
                          </a:solidFill>
                          <a:effectLst/>
                          <a:latin typeface="Calibri" panose="020F0502020204030204" pitchFamily="34" charset="0"/>
                        </a:rPr>
                        <a:t>        98 579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1" i="0" u="none" strike="noStrike" dirty="0">
                          <a:solidFill>
                            <a:srgbClr val="000000"/>
                          </a:solidFill>
                          <a:effectLst/>
                          <a:latin typeface="Calibri" panose="020F0502020204030204" pitchFamily="34" charset="0"/>
                        </a:rPr>
                        <a:t>76.27%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xmlns="" val="10009"/>
                  </a:ext>
                </a:extLst>
              </a:tr>
              <a:tr h="220831">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0"/>
                  </a:ext>
                </a:extLst>
              </a:tr>
              <a:tr h="220831">
                <a:tc>
                  <a:txBody>
                    <a:bodyPr/>
                    <a:lstStyle/>
                    <a:p>
                      <a:pPr algn="l" fontAlgn="b"/>
                      <a:r>
                        <a:rPr lang="en-US" sz="1300" b="1" i="0" u="none" strike="noStrike">
                          <a:solidFill>
                            <a:srgbClr val="000000"/>
                          </a:solidFill>
                          <a:effectLst/>
                          <a:latin typeface="Calibri" panose="020F0502020204030204" pitchFamily="34" charset="0"/>
                        </a:rPr>
                        <a:t>Economic Classification</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20831">
                <a:tc>
                  <a:txBody>
                    <a:bodyPr/>
                    <a:lstStyle/>
                    <a:p>
                      <a:pPr algn="l" rtl="0" fontAlgn="ctr"/>
                      <a:r>
                        <a:rPr lang="en-US" sz="1300" b="0" i="0" u="none" strike="noStrike">
                          <a:solidFill>
                            <a:srgbClr val="000000"/>
                          </a:solidFill>
                          <a:effectLst/>
                          <a:latin typeface="Calibri" panose="020F0502020204030204" pitchFamily="34" charset="0"/>
                        </a:rPr>
                        <a:t>Compensation of Employees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300" b="1" i="0" u="none" strike="noStrike" dirty="0">
                          <a:solidFill>
                            <a:srgbClr val="000000"/>
                          </a:solidFill>
                          <a:effectLst/>
                          <a:latin typeface="Calibri" panose="020F0502020204030204" pitchFamily="34" charset="0"/>
                        </a:rPr>
                        <a:t>               82 273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b"/>
                      <a:r>
                        <a:rPr lang="en-US" sz="1300" b="0" i="0" u="none" strike="noStrike" dirty="0">
                          <a:solidFill>
                            <a:srgbClr val="000000"/>
                          </a:solidFill>
                          <a:effectLst/>
                          <a:latin typeface="Calibri" panose="020F0502020204030204" pitchFamily="34" charset="0"/>
                        </a:rPr>
                        <a:t>          17 995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            19 052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        19 545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300" b="1" i="0" u="none" strike="noStrike" dirty="0">
                          <a:solidFill>
                            <a:srgbClr val="000000"/>
                          </a:solidFill>
                          <a:effectLst/>
                          <a:latin typeface="Calibri" panose="020F0502020204030204" pitchFamily="34" charset="0"/>
                        </a:rPr>
                        <a:t>        56 592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rgbClr val="000000"/>
                          </a:solidFill>
                          <a:effectLst/>
                          <a:latin typeface="Calibri" panose="020F0502020204030204" pitchFamily="34" charset="0"/>
                        </a:rPr>
                        <a:t>68.79%</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20831">
                <a:tc>
                  <a:txBody>
                    <a:bodyPr/>
                    <a:lstStyle/>
                    <a:p>
                      <a:pPr algn="l" rtl="0" fontAlgn="ctr"/>
                      <a:r>
                        <a:rPr lang="en-US" sz="1300" b="0" i="0" u="none" strike="noStrike">
                          <a:solidFill>
                            <a:srgbClr val="000000"/>
                          </a:solidFill>
                          <a:effectLst/>
                          <a:latin typeface="Calibri" panose="020F0502020204030204" pitchFamily="34" charset="0"/>
                        </a:rPr>
                        <a:t>Goods and Services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300" b="1" i="0" u="none" strike="noStrike" dirty="0">
                          <a:solidFill>
                            <a:srgbClr val="000000"/>
                          </a:solidFill>
                          <a:effectLst/>
                          <a:latin typeface="Calibri" panose="020F0502020204030204" pitchFamily="34" charset="0"/>
                        </a:rPr>
                        <a:t>               43 805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b"/>
                      <a:r>
                        <a:rPr lang="en-US" sz="1300" b="0" i="0" u="none" strike="noStrike">
                          <a:solidFill>
                            <a:srgbClr val="000000"/>
                          </a:solidFill>
                          <a:effectLst/>
                          <a:latin typeface="Calibri" panose="020F0502020204030204" pitchFamily="34" charset="0"/>
                        </a:rPr>
                        <a:t>          16 983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            11 828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        11 053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300" b="1" i="0" u="none" strike="noStrike" dirty="0">
                          <a:solidFill>
                            <a:srgbClr val="000000"/>
                          </a:solidFill>
                          <a:effectLst/>
                          <a:latin typeface="Calibri" panose="020F0502020204030204" pitchFamily="34" charset="0"/>
                        </a:rPr>
                        <a:t>        39 864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rgbClr val="000000"/>
                          </a:solidFill>
                          <a:effectLst/>
                          <a:latin typeface="Calibri" panose="020F0502020204030204" pitchFamily="34" charset="0"/>
                        </a:rPr>
                        <a:t>91.00%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20831">
                <a:tc>
                  <a:txBody>
                    <a:bodyPr/>
                    <a:lstStyle/>
                    <a:p>
                      <a:pPr algn="l" rtl="0" fontAlgn="ctr"/>
                      <a:r>
                        <a:rPr lang="en-US" sz="1300" b="0" i="0" u="none" strike="noStrike">
                          <a:solidFill>
                            <a:srgbClr val="000000"/>
                          </a:solidFill>
                          <a:effectLst/>
                          <a:latin typeface="Calibri" panose="020F0502020204030204" pitchFamily="34" charset="0"/>
                        </a:rPr>
                        <a:t>Transfers and Subsidies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300" b="1" i="0" u="none" strike="noStrike" dirty="0">
                          <a:solidFill>
                            <a:srgbClr val="000000"/>
                          </a:solidFill>
                          <a:effectLst/>
                          <a:latin typeface="Calibri" panose="020F0502020204030204" pitchFamily="34" charset="0"/>
                        </a:rPr>
                        <a:t>                 1 698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b"/>
                      <a:r>
                        <a:rPr lang="en-US" sz="1300" b="0" i="0" u="none" strike="noStrike">
                          <a:solidFill>
                            <a:srgbClr val="000000"/>
                          </a:solidFill>
                          <a:effectLst/>
                          <a:latin typeface="Calibri" panose="020F0502020204030204" pitchFamily="34" charset="0"/>
                        </a:rPr>
                        <a:t>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300" b="0" i="0" u="none" strike="noStrike">
                          <a:solidFill>
                            <a:srgbClr val="000000"/>
                          </a:solidFill>
                          <a:effectLst/>
                          <a:latin typeface="Calibri" panose="020F0502020204030204" pitchFamily="34" charset="0"/>
                        </a:rPr>
                        <a:t>              1 308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               56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300" b="1" i="0" u="none" strike="noStrike" dirty="0">
                          <a:solidFill>
                            <a:srgbClr val="000000"/>
                          </a:solidFill>
                          <a:effectLst/>
                          <a:latin typeface="Calibri" panose="020F0502020204030204" pitchFamily="34" charset="0"/>
                        </a:rPr>
                        <a:t>          1 364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rgbClr val="000000"/>
                          </a:solidFill>
                          <a:effectLst/>
                          <a:latin typeface="Calibri" panose="020F0502020204030204" pitchFamily="34" charset="0"/>
                        </a:rPr>
                        <a:t>80.33%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20831">
                <a:tc>
                  <a:txBody>
                    <a:bodyPr/>
                    <a:lstStyle/>
                    <a:p>
                      <a:pPr algn="l" rtl="0" fontAlgn="ctr"/>
                      <a:r>
                        <a:rPr lang="en-US" sz="1300" b="0" i="0" u="none" strike="noStrike">
                          <a:solidFill>
                            <a:srgbClr val="000000"/>
                          </a:solidFill>
                          <a:effectLst/>
                          <a:latin typeface="Calibri" panose="020F0502020204030204" pitchFamily="34" charset="0"/>
                        </a:rPr>
                        <a:t>Payments of Capital Assets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300" b="1" i="0" u="none" strike="noStrike" dirty="0">
                          <a:solidFill>
                            <a:srgbClr val="000000"/>
                          </a:solidFill>
                          <a:effectLst/>
                          <a:latin typeface="Calibri" panose="020F0502020204030204" pitchFamily="34" charset="0"/>
                        </a:rPr>
                        <a:t>                 1 466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b"/>
                      <a:r>
                        <a:rPr lang="en-US" sz="1300" b="0" i="0" u="none" strike="noStrike">
                          <a:solidFill>
                            <a:srgbClr val="000000"/>
                          </a:solidFill>
                          <a:effectLst/>
                          <a:latin typeface="Calibri" panose="020F0502020204030204" pitchFamily="34" charset="0"/>
                        </a:rPr>
                        <a:t>               481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                   61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             217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300" b="1" i="0" u="none" strike="noStrike" dirty="0">
                          <a:solidFill>
                            <a:srgbClr val="000000"/>
                          </a:solidFill>
                          <a:effectLst/>
                          <a:latin typeface="Calibri" panose="020F0502020204030204" pitchFamily="34" charset="0"/>
                        </a:rPr>
                        <a:t>             759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rgbClr val="000000"/>
                          </a:solidFill>
                          <a:effectLst/>
                          <a:latin typeface="Calibri" panose="020F0502020204030204" pitchFamily="34" charset="0"/>
                        </a:rPr>
                        <a:t>51.77%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20831">
                <a:tc>
                  <a:txBody>
                    <a:bodyPr/>
                    <a:lstStyle/>
                    <a:p>
                      <a:pPr algn="l" rtl="0" fontAlgn="ctr"/>
                      <a:r>
                        <a:rPr lang="en-US" sz="13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3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220831">
                <a:tc>
                  <a:txBody>
                    <a:bodyPr/>
                    <a:lstStyle/>
                    <a:p>
                      <a:pPr algn="l" rtl="0" fontAlgn="ctr"/>
                      <a:r>
                        <a:rPr lang="en-US" sz="1300" b="1" i="0" u="none" strike="noStrike">
                          <a:solidFill>
                            <a:srgbClr val="000000"/>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US" sz="1300" b="1" i="0" u="none" strike="noStrike" dirty="0">
                          <a:solidFill>
                            <a:srgbClr val="000000"/>
                          </a:solidFill>
                          <a:effectLst/>
                          <a:latin typeface="Calibri" panose="020F0502020204030204" pitchFamily="34" charset="0"/>
                        </a:rPr>
                        <a:t>             129 242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1" i="0" u="none" strike="noStrike">
                          <a:solidFill>
                            <a:srgbClr val="000000"/>
                          </a:solidFill>
                          <a:effectLst/>
                          <a:latin typeface="Calibri" panose="020F0502020204030204" pitchFamily="34" charset="0"/>
                        </a:rPr>
                        <a:t>          35 459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US" sz="1300" b="1" i="0" u="none" strike="noStrike">
                          <a:solidFill>
                            <a:srgbClr val="000000"/>
                          </a:solidFill>
                          <a:effectLst/>
                          <a:latin typeface="Calibri" panose="020F0502020204030204" pitchFamily="34" charset="0"/>
                        </a:rPr>
                        <a:t>            32 249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US" sz="1300" b="1" i="0" u="none" strike="noStrike">
                          <a:solidFill>
                            <a:srgbClr val="000000"/>
                          </a:solidFill>
                          <a:effectLst/>
                          <a:latin typeface="Calibri" panose="020F0502020204030204" pitchFamily="34" charset="0"/>
                        </a:rPr>
                        <a:t>        30 871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US" sz="1300" b="1" i="0" u="none" strike="noStrike" dirty="0">
                          <a:solidFill>
                            <a:srgbClr val="000000"/>
                          </a:solidFill>
                          <a:effectLst/>
                          <a:latin typeface="Calibri" panose="020F0502020204030204" pitchFamily="34" charset="0"/>
                        </a:rPr>
                        <a:t>        98 579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ctr"/>
                      <a:r>
                        <a:rPr lang="en-US" sz="1300" b="1" i="0" u="none" strike="noStrike" dirty="0">
                          <a:solidFill>
                            <a:srgbClr val="000000"/>
                          </a:solidFill>
                          <a:effectLst/>
                          <a:latin typeface="Calibri" panose="020F0502020204030204" pitchFamily="34" charset="0"/>
                        </a:rPr>
                        <a:t>76.27%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extLst>
                  <a:ext uri="{0D108BD9-81ED-4DB2-BD59-A6C34878D82A}">
                    <a16:rowId xmlns:a16="http://schemas.microsoft.com/office/drawing/2014/main" xmlns="" val="10017"/>
                  </a:ext>
                </a:extLst>
              </a:tr>
            </a:tbl>
          </a:graphicData>
        </a:graphic>
      </p:graphicFrame>
      <p:sp>
        <p:nvSpPr>
          <p:cNvPr id="4" name="Slide Number Placeholder 3"/>
          <p:cNvSpPr>
            <a:spLocks noGrp="1"/>
          </p:cNvSpPr>
          <p:nvPr>
            <p:ph type="sldNum" sz="quarter" idx="12"/>
          </p:nvPr>
        </p:nvSpPr>
        <p:spPr/>
        <p:txBody>
          <a:bodyPr/>
          <a:lstStyle/>
          <a:p>
            <a:pPr>
              <a:defRPr/>
            </a:pPr>
            <a:fld id="{F7C7F45D-B1C3-41DB-8E2C-DAED463BE227}" type="slidenum">
              <a:rPr lang="en-GB" smtClean="0"/>
              <a:pPr>
                <a:defRPr/>
              </a:pPr>
              <a:t>22</a:t>
            </a:fld>
            <a:endParaRPr lang="en-GB" dirty="0"/>
          </a:p>
        </p:txBody>
      </p:sp>
    </p:spTree>
    <p:extLst>
      <p:ext uri="{BB962C8B-B14F-4D97-AF65-F5344CB8AC3E}">
        <p14:creationId xmlns:p14="http://schemas.microsoft.com/office/powerpoint/2010/main" xmlns="" val="37607562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04528" y="908720"/>
            <a:ext cx="8424936" cy="4464496"/>
          </a:xfrm>
        </p:spPr>
        <p:txBody>
          <a:bodyPr/>
          <a:lstStyle/>
          <a:p>
            <a:r>
              <a:rPr lang="en-ZA" sz="1800" dirty="0">
                <a:solidFill>
                  <a:srgbClr val="000000"/>
                </a:solidFill>
                <a:latin typeface="Calibri" panose="020F0502020204030204" pitchFamily="34" charset="0"/>
              </a:rPr>
              <a:t>Ministry – 110% spending</a:t>
            </a:r>
          </a:p>
          <a:p>
            <a:pPr lvl="1"/>
            <a:r>
              <a:rPr lang="en-GB" sz="1800" dirty="0">
                <a:latin typeface="Calibri" panose="020F0502020204030204" pitchFamily="34" charset="0"/>
              </a:rPr>
              <a:t>The high expenditure relate Minister, Deputy Minister and staff with the involvement of outreach programmes for the social sector.</a:t>
            </a:r>
            <a:endParaRPr lang="en-ZA" sz="1800" dirty="0">
              <a:solidFill>
                <a:srgbClr val="000000"/>
              </a:solidFill>
              <a:latin typeface="Calibri" panose="020F0502020204030204" pitchFamily="34" charset="0"/>
            </a:endParaRPr>
          </a:p>
          <a:p>
            <a:endParaRPr lang="en-ZA" sz="1800" dirty="0">
              <a:solidFill>
                <a:srgbClr val="000000"/>
              </a:solidFill>
              <a:latin typeface="Calibri" panose="020F0502020204030204" pitchFamily="34" charset="0"/>
            </a:endParaRPr>
          </a:p>
          <a:p>
            <a:r>
              <a:rPr lang="en-ZA" sz="1800" dirty="0">
                <a:solidFill>
                  <a:srgbClr val="000000"/>
                </a:solidFill>
                <a:latin typeface="Calibri" panose="020F0502020204030204" pitchFamily="34" charset="0"/>
              </a:rPr>
              <a:t>Goods and Services – 92% Spending </a:t>
            </a:r>
          </a:p>
          <a:p>
            <a:pPr lvl="1"/>
            <a:r>
              <a:rPr lang="en-GB" sz="1800" dirty="0">
                <a:latin typeface="Calibri" panose="020F0502020204030204" pitchFamily="34" charset="0"/>
              </a:rPr>
              <a:t>The high expenditure relate to mandatory costs for DSD in terms of:</a:t>
            </a:r>
          </a:p>
          <a:p>
            <a:pPr lvl="2"/>
            <a:r>
              <a:rPr lang="en-GB" sz="1800" dirty="0">
                <a:latin typeface="Calibri" panose="020F0502020204030204" pitchFamily="34" charset="0"/>
              </a:rPr>
              <a:t>Information Technology licenses (Microsoft) and SITA services for the financial year; </a:t>
            </a:r>
          </a:p>
          <a:p>
            <a:pPr lvl="2"/>
            <a:r>
              <a:rPr lang="en-GB" sz="1800" dirty="0">
                <a:solidFill>
                  <a:srgbClr val="000000"/>
                </a:solidFill>
                <a:latin typeface="Calibri" panose="020F0502020204030204" pitchFamily="34" charset="0"/>
              </a:rPr>
              <a:t>Leasing agreement for Office Accommodation to Public Works;</a:t>
            </a:r>
          </a:p>
          <a:p>
            <a:pPr lvl="2"/>
            <a:r>
              <a:rPr lang="en-GB" sz="1800" dirty="0">
                <a:solidFill>
                  <a:srgbClr val="000000"/>
                </a:solidFill>
                <a:latin typeface="Calibri" panose="020F0502020204030204" pitchFamily="34" charset="0"/>
              </a:rPr>
              <a:t>Departmental GG-fleet services;</a:t>
            </a:r>
          </a:p>
          <a:p>
            <a:pPr lvl="2"/>
            <a:r>
              <a:rPr lang="en-GB" sz="1800" dirty="0">
                <a:solidFill>
                  <a:srgbClr val="000000"/>
                </a:solidFill>
                <a:latin typeface="Calibri" panose="020F0502020204030204" pitchFamily="34" charset="0"/>
              </a:rPr>
              <a:t>Auditor-General fees for the audit;</a:t>
            </a:r>
          </a:p>
          <a:p>
            <a:pPr lvl="2"/>
            <a:r>
              <a:rPr lang="en-GB" sz="1800" dirty="0">
                <a:solidFill>
                  <a:srgbClr val="000000"/>
                </a:solidFill>
                <a:latin typeface="Calibri" panose="020F0502020204030204" pitchFamily="34" charset="0"/>
              </a:rPr>
              <a:t>Cleaning and security services for DSD.</a:t>
            </a:r>
          </a:p>
          <a:p>
            <a:pPr lvl="2"/>
            <a:endParaRPr lang="en-GB" sz="1800" dirty="0">
              <a:solidFill>
                <a:srgbClr val="000000"/>
              </a:solidFill>
              <a:latin typeface="Calibri" panose="020F0502020204030204" pitchFamily="34" charset="0"/>
            </a:endParaRPr>
          </a:p>
          <a:p>
            <a:pPr lvl="2"/>
            <a:endParaRPr lang="en-ZA" sz="1800" dirty="0">
              <a:solidFill>
                <a:srgbClr val="000000"/>
              </a:solidFill>
              <a:latin typeface="Calibri" panose="020F0502020204030204" pitchFamily="34" charset="0"/>
            </a:endParaRPr>
          </a:p>
          <a:p>
            <a:pPr marL="0" indent="0">
              <a:buNone/>
            </a:pPr>
            <a:endParaRPr lang="en-ZA" sz="1800" dirty="0">
              <a:solidFill>
                <a:srgbClr val="000000"/>
              </a:solidFill>
              <a:latin typeface="Calibri" panose="020F0502020204030204" pitchFamily="34" charset="0"/>
            </a:endParaRPr>
          </a:p>
          <a:p>
            <a:endParaRPr lang="en-ZA" sz="1800" dirty="0">
              <a:solidFill>
                <a:srgbClr val="000000"/>
              </a:solidFill>
              <a:latin typeface="Calibri" panose="020F0502020204030204" pitchFamily="34" charset="0"/>
            </a:endParaRPr>
          </a:p>
        </p:txBody>
      </p:sp>
      <p:sp>
        <p:nvSpPr>
          <p:cNvPr id="1027" name="Date Placeholder 6"/>
          <p:cNvSpPr>
            <a:spLocks noGrp="1"/>
          </p:cNvSpPr>
          <p:nvPr>
            <p:ph type="dt" sz="half" idx="10"/>
          </p:nvPr>
        </p:nvSpPr>
        <p:spPr/>
        <p:txBody>
          <a:bodyPr/>
          <a:lstStyle/>
          <a:p>
            <a:pPr>
              <a:defRPr/>
            </a:pPr>
            <a:fld id="{E17F5748-4108-42FA-84EF-EB89EF5C5747}" type="datetime3">
              <a:rPr lang="en-US" smtClean="0"/>
              <a:pPr>
                <a:defRPr/>
              </a:pPr>
              <a:t>16 March 2017</a:t>
            </a:fld>
            <a:endParaRPr lang="en-US" dirty="0"/>
          </a:p>
        </p:txBody>
      </p:sp>
      <p:sp>
        <p:nvSpPr>
          <p:cNvPr id="6" name="Rectangle 2"/>
          <p:cNvSpPr>
            <a:spLocks noChangeArrowheads="1"/>
          </p:cNvSpPr>
          <p:nvPr/>
        </p:nvSpPr>
        <p:spPr bwMode="auto">
          <a:xfrm>
            <a:off x="560513" y="175036"/>
            <a:ext cx="8785225" cy="585788"/>
          </a:xfrm>
          <a:prstGeom prst="rect">
            <a:avLst/>
          </a:prstGeom>
          <a:noFill/>
          <a:ln w="9525">
            <a:noFill/>
            <a:miter lim="800000"/>
            <a:headEnd/>
            <a:tailEnd/>
          </a:ln>
        </p:spPr>
        <p:txBody>
          <a:bodyPr anchor="b">
            <a:spAutoFit/>
          </a:bodyPr>
          <a:lstStyle/>
          <a:p>
            <a:pPr algn="ctr">
              <a:defRPr/>
            </a:pPr>
            <a:r>
              <a:rPr lang="en-US" sz="3200" b="1" dirty="0">
                <a:solidFill>
                  <a:schemeClr val="tx2"/>
                </a:solidFill>
                <a:latin typeface="Calibri" panose="020F0502020204030204" pitchFamily="34" charset="0"/>
              </a:rPr>
              <a:t>P1 : ADMINISTRATION</a:t>
            </a:r>
            <a:endParaRPr lang="en-US" sz="4400" b="1" dirty="0">
              <a:solidFill>
                <a:schemeClr val="tx2"/>
              </a:solidFill>
              <a:effectLst>
                <a:outerShdw blurRad="38100" dist="38100" dir="2700000" algn="tl">
                  <a:srgbClr val="C0C0C0"/>
                </a:outerShdw>
              </a:effectLst>
              <a:latin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fld id="{F7C7F45D-B1C3-41DB-8E2C-DAED463BE227}" type="slidenum">
              <a:rPr lang="en-GB" smtClean="0"/>
              <a:pPr>
                <a:defRPr/>
              </a:pPr>
              <a:t>23</a:t>
            </a:fld>
            <a:endParaRPr lang="en-GB" dirty="0"/>
          </a:p>
        </p:txBody>
      </p:sp>
    </p:spTree>
    <p:extLst>
      <p:ext uri="{BB962C8B-B14F-4D97-AF65-F5344CB8AC3E}">
        <p14:creationId xmlns:p14="http://schemas.microsoft.com/office/powerpoint/2010/main" xmlns="" val="319991038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D28BB69B-9567-4D51-B35F-A0DCE9CEF35C}" type="slidenum">
              <a:rPr lang="en-GB" altLang="en-US" sz="1400" smtClean="0"/>
              <a:pPr>
                <a:spcBef>
                  <a:spcPct val="0"/>
                </a:spcBef>
                <a:buFontTx/>
                <a:buNone/>
              </a:pPr>
              <a:t>24</a:t>
            </a:fld>
            <a:endParaRPr lang="en-GB" altLang="en-US" sz="1400" dirty="0" smtClean="0"/>
          </a:p>
        </p:txBody>
      </p:sp>
      <p:graphicFrame>
        <p:nvGraphicFramePr>
          <p:cNvPr id="171011" name="Group 3"/>
          <p:cNvGraphicFramePr>
            <a:graphicFrameLocks noGrp="1"/>
          </p:cNvGraphicFramePr>
          <p:nvPr>
            <p:extLst>
              <p:ext uri="{D42A27DB-BD31-4B8C-83A1-F6EECF244321}">
                <p14:modId xmlns:p14="http://schemas.microsoft.com/office/powerpoint/2010/main" xmlns="" val="4001437560"/>
              </p:ext>
            </p:extLst>
          </p:nvPr>
        </p:nvGraphicFramePr>
        <p:xfrm>
          <a:off x="76201" y="1219200"/>
          <a:ext cx="9677400" cy="2789008"/>
        </p:xfrm>
        <a:graphic>
          <a:graphicData uri="http://schemas.openxmlformats.org/drawingml/2006/table">
            <a:tbl>
              <a:tblPr/>
              <a:tblGrid>
                <a:gridCol w="3089714"/>
                <a:gridCol w="6587686"/>
              </a:tblGrid>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74293" marR="74293"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Facilitate DSD participation in 6 international events</a:t>
                      </a:r>
                      <a:endParaRPr kumimoji="0" lang="en-ZA" sz="1600" b="1" i="0" u="none" strike="noStrike" kern="1200" cap="none" normalizeH="0" baseline="0" dirty="0">
                        <a:ln>
                          <a:noFill/>
                        </a:ln>
                        <a:solidFill>
                          <a:schemeClr val="tx1"/>
                        </a:solidFill>
                        <a:effectLst/>
                        <a:latin typeface="Arial" pitchFamily="34" charset="0"/>
                        <a:ea typeface="+mn-ea"/>
                        <a:cs typeface="Arial" pitchFamily="34" charset="0"/>
                      </a:endParaRPr>
                    </a:p>
                  </a:txBody>
                  <a:tcPr marL="74293" marR="74293"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838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Facilitate participation in 2 international events</a:t>
                      </a:r>
                      <a:endParaRPr kumimoji="0" lang="en-ZA" sz="1600" b="0" i="0" u="none" strike="noStrike" kern="1200" cap="none" normalizeH="0" baseline="0" dirty="0">
                        <a:ln>
                          <a:noFill/>
                        </a:ln>
                        <a:solidFill>
                          <a:schemeClr val="tx1"/>
                        </a:solidFill>
                        <a:effectLst/>
                        <a:latin typeface="Arial" pitchFamily="34" charset="0"/>
                        <a:ea typeface="+mn-ea"/>
                        <a:cs typeface="Arial" pitchFamily="34" charset="0"/>
                      </a:endParaRPr>
                    </a:p>
                  </a:txBody>
                  <a:tcPr marL="74293" marR="74293"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Facilitated participation in 8 international engagements.</a:t>
                      </a:r>
                    </a:p>
                  </a:txBody>
                  <a:tcPr marL="74293" marR="74293"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6554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noProof="0" dirty="0" smtClean="0">
                          <a:ln>
                            <a:noFill/>
                          </a:ln>
                          <a:solidFill>
                            <a:schemeClr val="tx1"/>
                          </a:solidFill>
                          <a:effectLst/>
                          <a:latin typeface="Arial" pitchFamily="34" charset="0"/>
                          <a:ea typeface="+mn-ea"/>
                          <a:cs typeface="Arial" pitchFamily="34" charset="0"/>
                        </a:rPr>
                        <a:t>Develop common set of indicators aligned to the Outcome Based Framework</a:t>
                      </a: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838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Define indicators at different results levels </a:t>
                      </a: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600" b="1" kern="1200" noProof="0" dirty="0" smtClean="0">
                          <a:solidFill>
                            <a:schemeClr val="tx1"/>
                          </a:solidFill>
                          <a:effectLst/>
                          <a:latin typeface="Arial"/>
                          <a:ea typeface="Times New Roman"/>
                          <a:cs typeface="+mn-cs"/>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0" i="0" u="none" strike="noStrike" kern="1200" cap="none" normalizeH="0" baseline="0" noProof="0" dirty="0" smtClean="0">
                          <a:ln>
                            <a:noFill/>
                          </a:ln>
                          <a:solidFill>
                            <a:schemeClr val="tx1"/>
                          </a:solidFill>
                          <a:effectLst/>
                          <a:latin typeface="Arial" pitchFamily="34" charset="0"/>
                          <a:ea typeface="+mn-ea"/>
                          <a:cs typeface="Arial" pitchFamily="34" charset="0"/>
                        </a:rPr>
                        <a:t>Indicators were defined during this quarter and technical indicator descriptions done for all Outcome 13 indicators</a:t>
                      </a: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bl>
          </a:graphicData>
        </a:graphic>
      </p:graphicFrame>
      <p:sp>
        <p:nvSpPr>
          <p:cNvPr id="22548" name="Title 1"/>
          <p:cNvSpPr txBox="1">
            <a:spLocks/>
          </p:cNvSpPr>
          <p:nvPr/>
        </p:nvSpPr>
        <p:spPr bwMode="auto">
          <a:xfrm>
            <a:off x="661988" y="404813"/>
            <a:ext cx="8420100" cy="503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GB" altLang="en-US" sz="1800" b="1" dirty="0">
                <a:solidFill>
                  <a:schemeClr val="tx2"/>
                </a:solidFill>
                <a:latin typeface="Arial Black" panose="020B0A04020102020204" pitchFamily="34" charset="0"/>
                <a:cs typeface="Arial" panose="020B0604020202020204" pitchFamily="34" charset="0"/>
              </a:rPr>
              <a:t>Programme 1</a:t>
            </a:r>
            <a:r>
              <a:rPr lang="en-GB" altLang="en-US" sz="2400" b="1" dirty="0">
                <a:solidFill>
                  <a:schemeClr val="tx2"/>
                </a:solidFill>
                <a:latin typeface="Arial Black" panose="020B0A04020102020204" pitchFamily="34" charset="0"/>
                <a:cs typeface="Arial" panose="020B0604020202020204" pitchFamily="34" charset="0"/>
              </a:rPr>
              <a:t>: </a:t>
            </a:r>
            <a:r>
              <a:rPr lang="en-GB" altLang="en-US" sz="1800" b="1" dirty="0" smtClean="0">
                <a:solidFill>
                  <a:schemeClr val="tx2"/>
                </a:solidFill>
                <a:latin typeface="Arial Black" panose="020B0A04020102020204" pitchFamily="34" charset="0"/>
                <a:cs typeface="Arial" panose="020B0604020202020204" pitchFamily="34" charset="0"/>
              </a:rPr>
              <a:t>International Relations, Communication and  Monitoring and Evaluation </a:t>
            </a:r>
            <a:endParaRPr lang="en-US" altLang="en-US" sz="1600" dirty="0">
              <a:solidFill>
                <a:schemeClr val="tx2"/>
              </a:solidFill>
              <a:latin typeface="Arial Black" panose="020B0A04020102020204" pitchFamily="34" charset="0"/>
              <a:cs typeface="Arial" panose="020B0604020202020204" pitchFamily="34" charset="0"/>
            </a:endParaRPr>
          </a:p>
        </p:txBody>
      </p:sp>
      <p:sp>
        <p:nvSpPr>
          <p:cNvPr id="22549"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graphicFrame>
        <p:nvGraphicFramePr>
          <p:cNvPr id="9" name="Group 3"/>
          <p:cNvGraphicFramePr>
            <a:graphicFrameLocks noGrp="1"/>
          </p:cNvGraphicFramePr>
          <p:nvPr>
            <p:extLst>
              <p:ext uri="{D42A27DB-BD31-4B8C-83A1-F6EECF244321}">
                <p14:modId xmlns:p14="http://schemas.microsoft.com/office/powerpoint/2010/main" xmlns="" val="3481620668"/>
              </p:ext>
            </p:extLst>
          </p:nvPr>
        </p:nvGraphicFramePr>
        <p:xfrm>
          <a:off x="152400" y="4038600"/>
          <a:ext cx="9601200" cy="1554524"/>
        </p:xfrm>
        <a:graphic>
          <a:graphicData uri="http://schemas.openxmlformats.org/drawingml/2006/table">
            <a:tbl>
              <a:tblPr/>
              <a:tblGrid>
                <a:gridCol w="3065385"/>
                <a:gridCol w="6535815"/>
              </a:tblGrid>
              <a:tr h="4876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74293" marR="74293"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sz="1600" b="1" kern="1200" dirty="0" smtClean="0">
                          <a:solidFill>
                            <a:schemeClr val="tx1"/>
                          </a:solidFill>
                          <a:effectLst/>
                          <a:latin typeface="Arial" panose="020B0604020202020204" pitchFamily="34" charset="0"/>
                          <a:ea typeface="+mn-ea"/>
                          <a:cs typeface="Arial" panose="020B0604020202020204" pitchFamily="34" charset="0"/>
                        </a:rPr>
                        <a:t>Host 24 public participation events each for  Minister and Deputy Minister</a:t>
                      </a:r>
                      <a:endParaRPr kumimoji="0" lang="en-ZA" sz="1600" b="1" i="0" u="none" strike="noStrike" kern="1200" cap="none" normalizeH="0" baseline="0" dirty="0">
                        <a:ln>
                          <a:noFill/>
                        </a:ln>
                        <a:solidFill>
                          <a:schemeClr val="tx1"/>
                        </a:solidFill>
                        <a:effectLst/>
                        <a:latin typeface="Arial" pitchFamily="34" charset="0"/>
                        <a:ea typeface="+mn-ea"/>
                        <a:cs typeface="Arial" pitchFamily="34" charset="0"/>
                      </a:endParaRPr>
                    </a:p>
                  </a:txBody>
                  <a:tcPr marL="74293" marR="74293"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990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kern="1200" cap="none" normalizeH="0" baseline="0" dirty="0" smtClean="0">
                          <a:ln>
                            <a:noFill/>
                          </a:ln>
                          <a:solidFill>
                            <a:schemeClr val="tx1"/>
                          </a:solidFill>
                          <a:effectLst/>
                          <a:latin typeface="Arial" pitchFamily="34" charset="0"/>
                          <a:ea typeface="+mn-ea"/>
                          <a:cs typeface="Arial" pitchFamily="34" charset="0"/>
                        </a:rPr>
                        <a:t>Host 6 public participation events each for  Minister and Deputy Minister</a:t>
                      </a:r>
                      <a:endPar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600" b="1" kern="1200" noProof="0" dirty="0" smtClean="0">
                          <a:solidFill>
                            <a:schemeClr val="tx1"/>
                          </a:solidFill>
                          <a:effectLst/>
                          <a:latin typeface="Arial" panose="020B0604020202020204" pitchFamily="34" charset="0"/>
                          <a:ea typeface="Times New Roman"/>
                          <a:cs typeface="Arial" panose="020B0604020202020204"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The Minister and Deputy Minister each conducted 13 public participation programmes (PPP).</a:t>
                      </a:r>
                      <a:endParaRPr lang="en-ZA" sz="16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ZA" sz="1600" b="1" kern="1200" noProof="0" dirty="0" smtClean="0">
                        <a:solidFill>
                          <a:schemeClr val="tx1"/>
                        </a:solidFill>
                        <a:effectLst/>
                        <a:latin typeface="Arial" panose="020B0604020202020204" pitchFamily="34" charset="0"/>
                        <a:ea typeface="Times New Roman"/>
                        <a:cs typeface="Arial" panose="020B0604020202020204" pitchFamily="34" charset="0"/>
                      </a:endParaRPr>
                    </a:p>
                  </a:txBody>
                  <a:tcPr marL="99040" marR="99040" marT="45742" marB="457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bl>
          </a:graphicData>
        </a:graphic>
      </p:graphicFrame>
    </p:spTree>
    <p:extLst>
      <p:ext uri="{BB962C8B-B14F-4D97-AF65-F5344CB8AC3E}">
        <p14:creationId xmlns:p14="http://schemas.microsoft.com/office/powerpoint/2010/main" xmlns="" val="183331292"/>
      </p:ext>
    </p:extLst>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1BBFB67C-4AEA-45A9-B8E6-E558610C82C8}" type="slidenum">
              <a:rPr lang="en-GB" altLang="en-US" sz="1400" smtClean="0"/>
              <a:pPr>
                <a:spcBef>
                  <a:spcPct val="0"/>
                </a:spcBef>
                <a:buFontTx/>
                <a:buNone/>
              </a:pPr>
              <a:t>25</a:t>
            </a:fld>
            <a:endParaRPr lang="en-GB" altLang="en-US" sz="1400" dirty="0" smtClean="0"/>
          </a:p>
        </p:txBody>
      </p:sp>
      <p:graphicFrame>
        <p:nvGraphicFramePr>
          <p:cNvPr id="171011" name="Group 3"/>
          <p:cNvGraphicFramePr>
            <a:graphicFrameLocks noGrp="1"/>
          </p:cNvGraphicFramePr>
          <p:nvPr>
            <p:extLst>
              <p:ext uri="{D42A27DB-BD31-4B8C-83A1-F6EECF244321}">
                <p14:modId xmlns:p14="http://schemas.microsoft.com/office/powerpoint/2010/main" xmlns="" val="164233182"/>
              </p:ext>
            </p:extLst>
          </p:nvPr>
        </p:nvGraphicFramePr>
        <p:xfrm>
          <a:off x="152400" y="1125538"/>
          <a:ext cx="9601200" cy="4328116"/>
        </p:xfrm>
        <a:graphic>
          <a:graphicData uri="http://schemas.openxmlformats.org/drawingml/2006/table">
            <a:tbl>
              <a:tblPr/>
              <a:tblGrid>
                <a:gridCol w="2864875"/>
                <a:gridCol w="6736325"/>
              </a:tblGrid>
              <a:tr h="5790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 </a:t>
                      </a:r>
                    </a:p>
                  </a:txBody>
                  <a:tcPr marL="99056" marR="99056" marT="45698" marB="456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1" i="0" u="none" strike="noStrike" kern="1200" cap="none" spc="0" normalizeH="0" baseline="0" noProof="0" dirty="0" smtClean="0">
                          <a:ln>
                            <a:noFill/>
                          </a:ln>
                          <a:solidFill>
                            <a:srgbClr val="000000"/>
                          </a:solidFill>
                          <a:effectLst/>
                          <a:uLnTx/>
                          <a:uFillTx/>
                          <a:latin typeface="Arial"/>
                          <a:ea typeface="Times New Roman"/>
                          <a:cs typeface="+mn-cs"/>
                        </a:rPr>
                        <a:t>Develop and vet contracts through contract  management system</a:t>
                      </a:r>
                      <a:endParaRPr kumimoji="0" lang="en-US" sz="1600" b="1"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endParaRPr>
                    </a:p>
                  </a:txBody>
                  <a:tcPr marL="99056" marR="99056" marT="45698" marB="456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9752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spc="0" normalizeH="0" baseline="0" noProof="0" dirty="0" smtClean="0">
                          <a:ln>
                            <a:noFill/>
                          </a:ln>
                          <a:solidFill>
                            <a:srgbClr val="000000"/>
                          </a:solidFill>
                          <a:effectLst/>
                          <a:uLnTx/>
                          <a:uFillTx/>
                          <a:latin typeface="Arial"/>
                          <a:ea typeface="Times New Roman"/>
                          <a:cs typeface="+mn-cs"/>
                        </a:rPr>
                        <a:t>Develop and vet contracts through management system</a:t>
                      </a:r>
                      <a:endParaRPr kumimoji="0" lang="en-US" sz="1600" b="1"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endParaRPr>
                    </a:p>
                  </a:txBody>
                  <a:tcPr marL="99056" marR="99056" marT="45698" marB="456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spc="0" normalizeH="0" baseline="0" noProof="0" dirty="0" smtClean="0">
                          <a:ln>
                            <a:noFill/>
                          </a:ln>
                          <a:solidFill>
                            <a:srgbClr val="000000"/>
                          </a:solidFill>
                          <a:effectLst/>
                          <a:uLnTx/>
                          <a:uFillTx/>
                          <a:latin typeface="Arial"/>
                          <a:ea typeface="Times New Roman"/>
                          <a:cs typeface="+mn-cs"/>
                        </a:rPr>
                        <a:t>24 contracts were received and were all vetted through the Contract Management System (100%)</a:t>
                      </a:r>
                      <a:endParaRPr kumimoji="0" lang="en-US" sz="1600" b="0" i="0" u="none" strike="noStrike" kern="1200" cap="none" spc="0" normalizeH="0" baseline="0" noProof="0" dirty="0" smtClean="0">
                        <a:ln>
                          <a:noFill/>
                        </a:ln>
                        <a:solidFill>
                          <a:srgbClr val="000000"/>
                        </a:solidFill>
                        <a:effectLst/>
                        <a:uLnTx/>
                        <a:uFillTx/>
                        <a:latin typeface="Arial"/>
                        <a:ea typeface="Times New Roman"/>
                        <a:cs typeface="+mn-cs"/>
                      </a:endParaRPr>
                    </a:p>
                  </a:txBody>
                  <a:tcPr marL="99056" marR="99056" marT="45698" marB="456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3352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9056" marR="99056" marT="45698" marB="456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Develop the child protection register (CPR) and alternative care</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56" marR="99056" marT="45698" marB="456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7619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a:ea typeface="Times New Roman"/>
                          <a:cs typeface="+mn-cs"/>
                        </a:rPr>
                        <a:t>Develop CPR and Alternative care</a:t>
                      </a:r>
                    </a:p>
                  </a:txBody>
                  <a:tcPr marL="99056" marR="99056" marT="45698" marB="456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Arial" pitchFamily="34" charset="0"/>
                          <a:ea typeface="+mn-ea"/>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a:ea typeface="Times New Roman"/>
                          <a:cs typeface="+mn-cs"/>
                        </a:rPr>
                        <a:t>CPR and Alternative Care were developed</a:t>
                      </a:r>
                    </a:p>
                  </a:txBody>
                  <a:tcPr marL="99056" marR="99056" marT="45698" marB="456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5489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 </a:t>
                      </a:r>
                    </a:p>
                  </a:txBody>
                  <a:tcPr marL="99056" marR="99056" marT="45698" marB="456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Upgrade NISIS to include community profile</a:t>
                      </a:r>
                    </a:p>
                  </a:txBody>
                  <a:tcPr marL="99056" marR="99056" marT="45698" marB="456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9446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400" b="1"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noProof="0" dirty="0" smtClean="0">
                          <a:ln>
                            <a:noFill/>
                          </a:ln>
                          <a:solidFill>
                            <a:schemeClr val="tx1"/>
                          </a:solidFill>
                          <a:effectLst/>
                          <a:latin typeface="Arial" pitchFamily="34" charset="0"/>
                          <a:ea typeface="+mn-ea"/>
                          <a:cs typeface="Arial" pitchFamily="34" charset="0"/>
                        </a:rPr>
                        <a:t>Develop  National Integrated Social Protection Information System (NISIS)</a:t>
                      </a:r>
                    </a:p>
                  </a:txBody>
                  <a:tcPr marL="99056" marR="99056" marT="45698" marB="456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National Integrated Social Protection Information System (NISIS) has been developed </a:t>
                      </a:r>
                      <a:endPar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56" marR="99056" marT="45698" marB="456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bl>
          </a:graphicData>
        </a:graphic>
      </p:graphicFrame>
      <p:sp>
        <p:nvSpPr>
          <p:cNvPr id="23578" name="Title 1"/>
          <p:cNvSpPr txBox="1">
            <a:spLocks/>
          </p:cNvSpPr>
          <p:nvPr/>
        </p:nvSpPr>
        <p:spPr bwMode="auto">
          <a:xfrm>
            <a:off x="0" y="404813"/>
            <a:ext cx="96012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endParaRPr lang="en-GB" altLang="en-US" sz="1800" b="1" dirty="0">
              <a:solidFill>
                <a:schemeClr val="tx2"/>
              </a:solidFill>
              <a:latin typeface="Arial" panose="020B0604020202020204" pitchFamily="34" charset="0"/>
              <a:cs typeface="Arial" panose="020B0604020202020204" pitchFamily="34" charset="0"/>
            </a:endParaRPr>
          </a:p>
          <a:p>
            <a:pPr algn="ctr">
              <a:spcBef>
                <a:spcPct val="0"/>
              </a:spcBef>
              <a:buFontTx/>
              <a:buNone/>
            </a:pPr>
            <a:r>
              <a:rPr lang="en-GB" altLang="en-US" sz="1800" b="1" dirty="0">
                <a:solidFill>
                  <a:schemeClr val="tx2"/>
                </a:solidFill>
                <a:latin typeface="Arial Black" panose="020B0A04020102020204" pitchFamily="34" charset="0"/>
                <a:cs typeface="Arial" panose="020B0604020202020204" pitchFamily="34" charset="0"/>
              </a:rPr>
              <a:t>Programme 1</a:t>
            </a:r>
            <a:r>
              <a:rPr lang="en-GB" altLang="en-US" sz="2400" b="1" dirty="0">
                <a:solidFill>
                  <a:schemeClr val="tx2"/>
                </a:solidFill>
                <a:latin typeface="Arial Black" panose="020B0A04020102020204" pitchFamily="34" charset="0"/>
                <a:cs typeface="Arial" panose="020B0604020202020204" pitchFamily="34" charset="0"/>
              </a:rPr>
              <a:t>: </a:t>
            </a:r>
            <a:r>
              <a:rPr lang="en-GB" altLang="en-US" sz="1800" b="1" dirty="0">
                <a:solidFill>
                  <a:schemeClr val="tx2"/>
                </a:solidFill>
                <a:latin typeface="Arial Black" panose="020B0A04020102020204" pitchFamily="34" charset="0"/>
                <a:cs typeface="Arial" panose="020B0604020202020204" pitchFamily="34" charset="0"/>
              </a:rPr>
              <a:t>Legal Services and Information Management Technology</a:t>
            </a:r>
            <a:endParaRPr lang="en-US" altLang="en-US" sz="1800" dirty="0">
              <a:solidFill>
                <a:schemeClr val="tx2"/>
              </a:solidFill>
              <a:latin typeface="Arial Black" panose="020B0A04020102020204" pitchFamily="34" charset="0"/>
              <a:cs typeface="Arial" panose="020B0604020202020204" pitchFamily="34" charset="0"/>
            </a:endParaRPr>
          </a:p>
        </p:txBody>
      </p:sp>
      <p:sp>
        <p:nvSpPr>
          <p:cNvPr id="23579"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extLst>
      <p:ext uri="{BB962C8B-B14F-4D97-AF65-F5344CB8AC3E}">
        <p14:creationId xmlns:p14="http://schemas.microsoft.com/office/powerpoint/2010/main" xmlns="" val="3372952043"/>
      </p:ext>
    </p:extLst>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754063" y="2133600"/>
            <a:ext cx="8420100" cy="1143000"/>
          </a:xfrm>
        </p:spPr>
        <p:txBody>
          <a:bodyPr/>
          <a:lstStyle/>
          <a:p>
            <a:r>
              <a:rPr lang="en-US" altLang="en-US" dirty="0" smtClean="0">
                <a:latin typeface="Arial Black" panose="020B0A04020102020204" pitchFamily="34" charset="0"/>
                <a:ea typeface="ヒラギノ角ゴ Pro W3" pitchFamily="1" charset="-128"/>
              </a:rPr>
              <a:t>PROGRAMME 2: SOCIAL ASSISTANCE</a:t>
            </a:r>
            <a:endParaRPr lang="en-ZA" altLang="en-US" dirty="0" smtClean="0">
              <a:latin typeface="Arial Black" panose="020B0A04020102020204" pitchFamily="34" charset="0"/>
              <a:ea typeface="ヒラギノ角ゴ Pro W3" pitchFamily="1" charset="-128"/>
            </a:endParaRPr>
          </a:p>
        </p:txBody>
      </p:sp>
      <p:sp>
        <p:nvSpPr>
          <p:cNvPr id="24579" name="Slide Number Placeholder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103BD7E2-590B-4D29-B1E1-B3527F2500A6}" type="slidenum">
              <a:rPr lang="en-GB" altLang="en-US" sz="1400" smtClean="0"/>
              <a:pPr>
                <a:spcBef>
                  <a:spcPct val="0"/>
                </a:spcBef>
                <a:buFontTx/>
                <a:buNone/>
              </a:pPr>
              <a:t>26</a:t>
            </a:fld>
            <a:endParaRPr lang="en-GB" altLang="en-US" sz="1400" dirty="0" smtClean="0"/>
          </a:p>
        </p:txBody>
      </p:sp>
      <p:sp>
        <p:nvSpPr>
          <p:cNvPr id="24580" name="Footer Placeholder 2"/>
          <p:cNvSpPr>
            <a:spLocks noGrp="1"/>
          </p:cNvSpPr>
          <p:nvPr>
            <p:ph type="ftr" sz="quarter" idx="11"/>
          </p:nvPr>
        </p:nvSpPr>
        <p:spPr>
          <a:xfrm>
            <a:off x="3429000" y="6248400"/>
            <a:ext cx="31369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E5DBE950-5A9B-4B34-AA01-D4F0E164FE1F}" type="datetime3">
              <a:rPr lang="en-US" smtClean="0"/>
              <a:pPr>
                <a:defRPr/>
              </a:pPr>
              <a:t>16 March 2017</a:t>
            </a:fld>
            <a:endParaRPr lang="en-US" dirty="0"/>
          </a:p>
        </p:txBody>
      </p:sp>
      <p:sp>
        <p:nvSpPr>
          <p:cNvPr id="2" name="Rectangle 2"/>
          <p:cNvSpPr>
            <a:spLocks noChangeArrowheads="1"/>
          </p:cNvSpPr>
          <p:nvPr/>
        </p:nvSpPr>
        <p:spPr bwMode="auto">
          <a:xfrm>
            <a:off x="533401" y="199808"/>
            <a:ext cx="8785225" cy="646331"/>
          </a:xfrm>
          <a:prstGeom prst="rect">
            <a:avLst/>
          </a:prstGeom>
          <a:noFill/>
          <a:ln w="9525">
            <a:noFill/>
            <a:miter lim="800000"/>
            <a:headEnd/>
            <a:tailEnd/>
          </a:ln>
        </p:spPr>
        <p:txBody>
          <a:bodyPr anchor="b">
            <a:spAutoFit/>
          </a:bodyPr>
          <a:lstStyle/>
          <a:p>
            <a:pPr algn="ctr">
              <a:defRPr/>
            </a:pPr>
            <a:r>
              <a:rPr lang="en-US" sz="3600" b="1" dirty="0">
                <a:solidFill>
                  <a:schemeClr val="tx2"/>
                </a:solidFill>
                <a:latin typeface="Calibri" panose="020F0502020204030204" pitchFamily="34" charset="0"/>
              </a:rPr>
              <a:t>P 2: SOCIAL ASSISTANCE</a:t>
            </a:r>
            <a:endParaRPr lang="en-US" sz="4800" b="1" dirty="0">
              <a:solidFill>
                <a:schemeClr val="tx2"/>
              </a:solidFill>
              <a:effectLst>
                <a:outerShdw blurRad="38100" dist="38100" dir="2700000" algn="tl">
                  <a:srgbClr val="C0C0C0"/>
                </a:outerShdw>
              </a:effectLst>
              <a:latin typeface="Calibri" panose="020F0502020204030204" pitchFamily="34" charset="0"/>
            </a:endParaRPr>
          </a:p>
        </p:txBody>
      </p:sp>
      <p:sp>
        <p:nvSpPr>
          <p:cNvPr id="5127" name="TextBox 7"/>
          <p:cNvSpPr txBox="1">
            <a:spLocks noChangeArrowheads="1"/>
          </p:cNvSpPr>
          <p:nvPr/>
        </p:nvSpPr>
        <p:spPr bwMode="auto">
          <a:xfrm>
            <a:off x="1280593" y="862348"/>
            <a:ext cx="9175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u="sng" dirty="0"/>
              <a:t>R’000</a:t>
            </a:r>
          </a:p>
        </p:txBody>
      </p:sp>
      <p:graphicFrame>
        <p:nvGraphicFramePr>
          <p:cNvPr id="9" name="Object 3"/>
          <p:cNvGraphicFramePr>
            <a:graphicFrameLocks noChangeAspect="1"/>
          </p:cNvGraphicFramePr>
          <p:nvPr>
            <p:extLst/>
          </p:nvPr>
        </p:nvGraphicFramePr>
        <p:xfrm>
          <a:off x="611188" y="1170322"/>
          <a:ext cx="8518276" cy="4568492"/>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ular Callout 9"/>
          <p:cNvSpPr/>
          <p:nvPr/>
        </p:nvSpPr>
        <p:spPr>
          <a:xfrm>
            <a:off x="6070104" y="1412776"/>
            <a:ext cx="1728192" cy="710356"/>
          </a:xfrm>
          <a:prstGeom prst="wedgeRoundRectCallout">
            <a:avLst>
              <a:gd name="adj1" fmla="val 6810"/>
              <a:gd name="adj2" fmla="val 48634"/>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1800" b="1" dirty="0">
                <a:latin typeface="Calibri" panose="020F0502020204030204" pitchFamily="34" charset="0"/>
              </a:rPr>
              <a:t>74,5% Spent</a:t>
            </a:r>
          </a:p>
        </p:txBody>
      </p:sp>
      <p:sp>
        <p:nvSpPr>
          <p:cNvPr id="4" name="Slide Number Placeholder 3"/>
          <p:cNvSpPr>
            <a:spLocks noGrp="1"/>
          </p:cNvSpPr>
          <p:nvPr>
            <p:ph type="sldNum" sz="quarter" idx="12"/>
          </p:nvPr>
        </p:nvSpPr>
        <p:spPr/>
        <p:txBody>
          <a:bodyPr/>
          <a:lstStyle/>
          <a:p>
            <a:pPr>
              <a:defRPr/>
            </a:pPr>
            <a:fld id="{F7C7F45D-B1C3-41DB-8E2C-DAED463BE227}" type="slidenum">
              <a:rPr lang="en-GB" smtClean="0"/>
              <a:pPr>
                <a:defRPr/>
              </a:pPr>
              <a:t>27</a:t>
            </a:fld>
            <a:endParaRPr lang="en-GB" dirty="0"/>
          </a:p>
        </p:txBody>
      </p:sp>
    </p:spTree>
    <p:extLst>
      <p:ext uri="{BB962C8B-B14F-4D97-AF65-F5344CB8AC3E}">
        <p14:creationId xmlns:p14="http://schemas.microsoft.com/office/powerpoint/2010/main" xmlns="" val="313965351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3C1E80A3-0360-452E-8153-DB6DCC2736DE}" type="datetime3">
              <a:rPr lang="en-US" smtClean="0"/>
              <a:pPr>
                <a:defRPr/>
              </a:pPr>
              <a:t>16 March 2017</a:t>
            </a:fld>
            <a:endParaRPr lang="en-US" dirty="0"/>
          </a:p>
        </p:txBody>
      </p:sp>
      <p:sp>
        <p:nvSpPr>
          <p:cNvPr id="6" name="Rectangle 2"/>
          <p:cNvSpPr>
            <a:spLocks noChangeArrowheads="1"/>
          </p:cNvSpPr>
          <p:nvPr/>
        </p:nvSpPr>
        <p:spPr bwMode="auto">
          <a:xfrm>
            <a:off x="533401" y="199808"/>
            <a:ext cx="8785225" cy="646331"/>
          </a:xfrm>
          <a:prstGeom prst="rect">
            <a:avLst/>
          </a:prstGeom>
          <a:noFill/>
          <a:ln w="9525">
            <a:noFill/>
            <a:miter lim="800000"/>
            <a:headEnd/>
            <a:tailEnd/>
          </a:ln>
        </p:spPr>
        <p:txBody>
          <a:bodyPr anchor="b">
            <a:spAutoFit/>
          </a:bodyPr>
          <a:lstStyle/>
          <a:p>
            <a:pPr algn="ctr">
              <a:defRPr/>
            </a:pPr>
            <a:r>
              <a:rPr lang="en-US" sz="3600" b="1" dirty="0">
                <a:solidFill>
                  <a:schemeClr val="tx2"/>
                </a:solidFill>
                <a:latin typeface="Calibri" panose="020F0502020204030204" pitchFamily="34" charset="0"/>
              </a:rPr>
              <a:t>P 2: SOCIAL ASSISTANCE</a:t>
            </a:r>
            <a:endParaRPr lang="en-US" sz="48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2" name="Table 1"/>
          <p:cNvGraphicFramePr>
            <a:graphicFrameLocks noGrp="1"/>
          </p:cNvGraphicFramePr>
          <p:nvPr>
            <p:extLst/>
          </p:nvPr>
        </p:nvGraphicFramePr>
        <p:xfrm>
          <a:off x="632519" y="980732"/>
          <a:ext cx="8496947" cy="4392484"/>
        </p:xfrm>
        <a:graphic>
          <a:graphicData uri="http://schemas.openxmlformats.org/drawingml/2006/table">
            <a:tbl>
              <a:tblPr/>
              <a:tblGrid>
                <a:gridCol w="2307035">
                  <a:extLst>
                    <a:ext uri="{9D8B030D-6E8A-4147-A177-3AD203B41FA5}">
                      <a16:colId xmlns:a16="http://schemas.microsoft.com/office/drawing/2014/main" xmlns="" val="542675002"/>
                    </a:ext>
                  </a:extLst>
                </a:gridCol>
                <a:gridCol w="1197641">
                  <a:extLst>
                    <a:ext uri="{9D8B030D-6E8A-4147-A177-3AD203B41FA5}">
                      <a16:colId xmlns:a16="http://schemas.microsoft.com/office/drawing/2014/main" xmlns="" val="3709065981"/>
                    </a:ext>
                  </a:extLst>
                </a:gridCol>
                <a:gridCol w="1033753">
                  <a:extLst>
                    <a:ext uri="{9D8B030D-6E8A-4147-A177-3AD203B41FA5}">
                      <a16:colId xmlns:a16="http://schemas.microsoft.com/office/drawing/2014/main" xmlns="" val="302538131"/>
                    </a:ext>
                  </a:extLst>
                </a:gridCol>
                <a:gridCol w="1033753">
                  <a:extLst>
                    <a:ext uri="{9D8B030D-6E8A-4147-A177-3AD203B41FA5}">
                      <a16:colId xmlns:a16="http://schemas.microsoft.com/office/drawing/2014/main" xmlns="" val="3192507768"/>
                    </a:ext>
                  </a:extLst>
                </a:gridCol>
                <a:gridCol w="1033753">
                  <a:extLst>
                    <a:ext uri="{9D8B030D-6E8A-4147-A177-3AD203B41FA5}">
                      <a16:colId xmlns:a16="http://schemas.microsoft.com/office/drawing/2014/main" xmlns="" val="2477656650"/>
                    </a:ext>
                  </a:extLst>
                </a:gridCol>
                <a:gridCol w="1033753">
                  <a:extLst>
                    <a:ext uri="{9D8B030D-6E8A-4147-A177-3AD203B41FA5}">
                      <a16:colId xmlns:a16="http://schemas.microsoft.com/office/drawing/2014/main" xmlns="" val="2520573873"/>
                    </a:ext>
                  </a:extLst>
                </a:gridCol>
                <a:gridCol w="857259">
                  <a:extLst>
                    <a:ext uri="{9D8B030D-6E8A-4147-A177-3AD203B41FA5}">
                      <a16:colId xmlns:a16="http://schemas.microsoft.com/office/drawing/2014/main" xmlns="" val="362321852"/>
                    </a:ext>
                  </a:extLst>
                </a:gridCol>
              </a:tblGrid>
              <a:tr h="333460">
                <a:tc rowSpan="3">
                  <a:txBody>
                    <a:bodyPr/>
                    <a:lstStyle/>
                    <a:p>
                      <a:pPr algn="ctr" rtl="0" fontAlgn="ctr"/>
                      <a:r>
                        <a:rPr lang="en-ZA" sz="1200" b="1" i="0" u="none" strike="noStrike" dirty="0">
                          <a:solidFill>
                            <a:srgbClr val="000000"/>
                          </a:solidFill>
                          <a:effectLst/>
                          <a:latin typeface="Calibri" panose="020F0502020204030204" pitchFamily="34" charset="0"/>
                        </a:rPr>
                        <a:t>GRANT TYPE</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rowSpan="2">
                  <a:txBody>
                    <a:bodyPr/>
                    <a:lstStyle/>
                    <a:p>
                      <a:pPr algn="ctr" rtl="0" fontAlgn="ctr"/>
                      <a:r>
                        <a:rPr lang="en-ZA" sz="1200" b="1" i="0" u="none" strike="noStrike" dirty="0">
                          <a:solidFill>
                            <a:srgbClr val="000000"/>
                          </a:solidFill>
                          <a:effectLst/>
                          <a:latin typeface="Calibri" panose="020F0502020204030204" pitchFamily="34" charset="0"/>
                        </a:rPr>
                        <a:t>Adjusted Voted</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gridSpan="4">
                  <a:txBody>
                    <a:bodyPr/>
                    <a:lstStyle/>
                    <a:p>
                      <a:pPr algn="ctr" rtl="0" fontAlgn="b"/>
                      <a:r>
                        <a:rPr lang="en-ZA" sz="1200" b="0" i="0" u="none" strike="noStrike">
                          <a:solidFill>
                            <a:srgbClr val="000000"/>
                          </a:solidFill>
                          <a:effectLst/>
                          <a:latin typeface="Calibri" panose="020F0502020204030204" pitchFamily="34" charset="0"/>
                        </a:rPr>
                        <a:t>Actual</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b"/>
                      <a:r>
                        <a:rPr lang="en-ZA" sz="1200" b="0" i="0" u="none" strike="noStrike" dirty="0">
                          <a:solidFill>
                            <a:srgbClr val="000000"/>
                          </a:solidFill>
                          <a:effectLst/>
                          <a:latin typeface="Calibri" panose="020F0502020204030204" pitchFamily="34" charset="0"/>
                        </a:rPr>
                        <a:t>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extLst>
                  <a:ext uri="{0D108BD9-81ED-4DB2-BD59-A6C34878D82A}">
                    <a16:rowId xmlns:a16="http://schemas.microsoft.com/office/drawing/2014/main" xmlns="" val="4072839329"/>
                  </a:ext>
                </a:extLst>
              </a:tr>
              <a:tr h="412854">
                <a:tc vMerge="1">
                  <a:txBody>
                    <a:bodyPr/>
                    <a:lstStyle/>
                    <a:p>
                      <a:endParaRPr lang="en-ZA"/>
                    </a:p>
                  </a:txBody>
                  <a:tcPr/>
                </a:tc>
                <a:tc vMerge="1">
                  <a:txBody>
                    <a:bodyPr/>
                    <a:lstStyle/>
                    <a:p>
                      <a:endParaRPr lang="en-ZA"/>
                    </a:p>
                  </a:txBody>
                  <a:tcPr/>
                </a:tc>
                <a:tc>
                  <a:txBody>
                    <a:bodyPr/>
                    <a:lstStyle/>
                    <a:p>
                      <a:pPr algn="ctr" rtl="0" fontAlgn="b"/>
                      <a:r>
                        <a:rPr lang="en-ZA" sz="1200" b="0" i="0" u="none" strike="noStrike">
                          <a:solidFill>
                            <a:srgbClr val="000000"/>
                          </a:solidFill>
                          <a:effectLst/>
                          <a:latin typeface="Calibri" panose="020F0502020204030204" pitchFamily="34" charset="0"/>
                        </a:rPr>
                        <a:t>Apr – Jun 2016</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ctr" rtl="0" fontAlgn="b"/>
                      <a:r>
                        <a:rPr lang="en-ZA" sz="1200" b="0" i="0" u="none" strike="noStrike">
                          <a:solidFill>
                            <a:srgbClr val="000000"/>
                          </a:solidFill>
                          <a:effectLst/>
                          <a:latin typeface="Calibri" panose="020F0502020204030204" pitchFamily="34" charset="0"/>
                        </a:rPr>
                        <a:t>July-Sept 2016</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ctr" rtl="0" fontAlgn="b"/>
                      <a:r>
                        <a:rPr lang="en-ZA" sz="1200" b="0" i="0" u="none" strike="noStrike">
                          <a:solidFill>
                            <a:srgbClr val="000000"/>
                          </a:solidFill>
                          <a:effectLst/>
                          <a:latin typeface="Calibri" panose="020F0502020204030204" pitchFamily="34" charset="0"/>
                        </a:rPr>
                        <a:t>Oct-Dec 2016</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ctr" rtl="0" fontAlgn="t"/>
                      <a:r>
                        <a:rPr lang="en-ZA" sz="1200" b="1" i="0" u="none" strike="noStrike" dirty="0">
                          <a:solidFill>
                            <a:srgbClr val="000000"/>
                          </a:solidFill>
                          <a:effectLst/>
                          <a:latin typeface="Calibri" panose="020F0502020204030204" pitchFamily="34" charset="0"/>
                        </a:rPr>
                        <a:t>Total Spending</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t"/>
                      <a:r>
                        <a:rPr lang="en-ZA" sz="1200" b="0" i="0" u="none" strike="noStrike">
                          <a:solidFill>
                            <a:srgbClr val="000000"/>
                          </a:solidFill>
                          <a:effectLst/>
                          <a:latin typeface="Calibri" panose="020F0502020204030204" pitchFamily="34" charset="0"/>
                        </a:rPr>
                        <a:t>% Spent</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extLst>
                  <a:ext uri="{0D108BD9-81ED-4DB2-BD59-A6C34878D82A}">
                    <a16:rowId xmlns:a16="http://schemas.microsoft.com/office/drawing/2014/main" xmlns="" val="1542689676"/>
                  </a:ext>
                </a:extLst>
              </a:tr>
              <a:tr h="333460">
                <a:tc vMerge="1">
                  <a:txBody>
                    <a:bodyPr/>
                    <a:lstStyle/>
                    <a:p>
                      <a:endParaRPr lang="en-ZA"/>
                    </a:p>
                  </a:txBody>
                  <a:tcPr/>
                </a:tc>
                <a:tc>
                  <a:txBody>
                    <a:bodyPr/>
                    <a:lstStyle/>
                    <a:p>
                      <a:pPr algn="ctr" rtl="0" fontAlgn="b"/>
                      <a:r>
                        <a:rPr lang="en-ZA" sz="1200" b="1" i="0" u="none" strike="noStrike" dirty="0">
                          <a:solidFill>
                            <a:srgbClr val="000000"/>
                          </a:solidFill>
                          <a:effectLst/>
                          <a:latin typeface="Calibri" panose="020F0502020204030204" pitchFamily="34" charset="0"/>
                        </a:rPr>
                        <a:t>R’ 000</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ZA" sz="1200" b="0" i="0" u="none" strike="noStrike">
                          <a:solidFill>
                            <a:srgbClr val="000000"/>
                          </a:solidFill>
                          <a:effectLst/>
                          <a:latin typeface="Calibri" panose="020F0502020204030204" pitchFamily="34" charset="0"/>
                        </a:rPr>
                        <a:t>R’000</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ctr" rtl="0" fontAlgn="b"/>
                      <a:r>
                        <a:rPr lang="en-ZA" sz="1200" b="0" i="0" u="none" strike="noStrike">
                          <a:solidFill>
                            <a:srgbClr val="000000"/>
                          </a:solidFill>
                          <a:effectLst/>
                          <a:latin typeface="Calibri" panose="020F0502020204030204" pitchFamily="34" charset="0"/>
                        </a:rPr>
                        <a:t>R’000</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ctr" rtl="0" fontAlgn="b"/>
                      <a:r>
                        <a:rPr lang="en-ZA" sz="1200" b="0" i="0" u="none" strike="noStrike">
                          <a:solidFill>
                            <a:srgbClr val="000000"/>
                          </a:solidFill>
                          <a:effectLst/>
                          <a:latin typeface="Calibri" panose="020F0502020204030204" pitchFamily="34" charset="0"/>
                        </a:rPr>
                        <a:t>R’000</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ctr" rtl="0" fontAlgn="b"/>
                      <a:r>
                        <a:rPr lang="en-ZA" sz="1200" b="1" i="0" u="none" strike="noStrike" dirty="0">
                          <a:solidFill>
                            <a:srgbClr val="000000"/>
                          </a:solidFill>
                          <a:effectLst/>
                          <a:latin typeface="Calibri" panose="020F0502020204030204" pitchFamily="34" charset="0"/>
                        </a:rPr>
                        <a:t>R’000</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b"/>
                      <a:r>
                        <a:rPr lang="en-ZA" sz="1200" b="0" i="0" u="none" strike="noStrike">
                          <a:solidFill>
                            <a:srgbClr val="000000"/>
                          </a:solidFill>
                          <a:effectLst/>
                          <a:latin typeface="Calibri" panose="020F0502020204030204" pitchFamily="34" charset="0"/>
                        </a:rPr>
                        <a:t> R’000</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extLst>
                  <a:ext uri="{0D108BD9-81ED-4DB2-BD59-A6C34878D82A}">
                    <a16:rowId xmlns:a16="http://schemas.microsoft.com/office/drawing/2014/main" xmlns="" val="1127017403"/>
                  </a:ext>
                </a:extLst>
              </a:tr>
              <a:tr h="377970">
                <a:tc>
                  <a:txBody>
                    <a:bodyPr/>
                    <a:lstStyle/>
                    <a:p>
                      <a:pPr algn="l" rtl="0" fontAlgn="ctr"/>
                      <a:r>
                        <a:rPr lang="en-ZA" sz="1200" b="0" i="0" u="none" strike="noStrike">
                          <a:solidFill>
                            <a:srgbClr val="000000"/>
                          </a:solidFill>
                          <a:effectLst/>
                          <a:latin typeface="Calibri" panose="020F0502020204030204" pitchFamily="34" charset="0"/>
                        </a:rPr>
                        <a:t>OLD AGE</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dirty="0">
                          <a:solidFill>
                            <a:srgbClr val="000000"/>
                          </a:solidFill>
                          <a:effectLst/>
                          <a:latin typeface="Calibri" panose="020F0502020204030204" pitchFamily="34" charset="0"/>
                        </a:rPr>
                        <a:t>           58 927 478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en-ZA" sz="1200" b="0" i="0" u="none" strike="noStrike">
                          <a:solidFill>
                            <a:srgbClr val="000000"/>
                          </a:solidFill>
                          <a:effectLst/>
                          <a:latin typeface="Calibri" panose="020F0502020204030204" pitchFamily="34" charset="0"/>
                        </a:rPr>
                        <a:t>       14 364 901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0" i="0" u="none" strike="noStrike">
                          <a:solidFill>
                            <a:srgbClr val="000000"/>
                          </a:solidFill>
                          <a:effectLst/>
                          <a:latin typeface="Calibri" panose="020F0502020204030204" pitchFamily="34" charset="0"/>
                        </a:rPr>
                        <a:t>       14 491 277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14 671 849</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43 528 027</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73.87%</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82217741"/>
                  </a:ext>
                </a:extLst>
              </a:tr>
              <a:tr h="333460">
                <a:tc>
                  <a:txBody>
                    <a:bodyPr/>
                    <a:lstStyle/>
                    <a:p>
                      <a:pPr algn="l" rtl="0" fontAlgn="ctr"/>
                      <a:r>
                        <a:rPr lang="en-ZA" sz="1200" b="0" i="0" u="none" strike="noStrike">
                          <a:solidFill>
                            <a:srgbClr val="000000"/>
                          </a:solidFill>
                          <a:effectLst/>
                          <a:latin typeface="Calibri" panose="020F0502020204030204" pitchFamily="34" charset="0"/>
                        </a:rPr>
                        <a:t>WAR VETERANS</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dirty="0">
                          <a:solidFill>
                            <a:srgbClr val="000000"/>
                          </a:solidFill>
                          <a:effectLst/>
                          <a:latin typeface="Calibri" panose="020F0502020204030204" pitchFamily="34" charset="0"/>
                        </a:rPr>
                        <a:t>                    3 622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en-ZA" sz="1200" b="0" i="0" u="none" strike="noStrike">
                          <a:solidFill>
                            <a:srgbClr val="000000"/>
                          </a:solidFill>
                          <a:effectLst/>
                          <a:latin typeface="Calibri" panose="020F0502020204030204" pitchFamily="34" charset="0"/>
                        </a:rPr>
                        <a:t>                1 078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0" i="0" u="none" strike="noStrike">
                          <a:solidFill>
                            <a:srgbClr val="000000"/>
                          </a:solidFill>
                          <a:effectLst/>
                          <a:latin typeface="Calibri" panose="020F0502020204030204" pitchFamily="34" charset="0"/>
                        </a:rPr>
                        <a:t>                1 002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926</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3 006</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82.99%</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95918781"/>
                  </a:ext>
                </a:extLst>
              </a:tr>
              <a:tr h="377970">
                <a:tc>
                  <a:txBody>
                    <a:bodyPr/>
                    <a:lstStyle/>
                    <a:p>
                      <a:pPr algn="l" rtl="0" fontAlgn="ctr"/>
                      <a:r>
                        <a:rPr lang="en-ZA" sz="1200" b="0" i="0" u="none" strike="noStrike">
                          <a:solidFill>
                            <a:srgbClr val="000000"/>
                          </a:solidFill>
                          <a:effectLst/>
                          <a:latin typeface="Calibri" panose="020F0502020204030204" pitchFamily="34" charset="0"/>
                        </a:rPr>
                        <a:t>DISABILITY</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dirty="0">
                          <a:solidFill>
                            <a:srgbClr val="000000"/>
                          </a:solidFill>
                          <a:effectLst/>
                          <a:latin typeface="Calibri" panose="020F0502020204030204" pitchFamily="34" charset="0"/>
                        </a:rPr>
                        <a:t>           20 018 422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en-ZA" sz="1200" b="0" i="0" u="none" strike="noStrike">
                          <a:solidFill>
                            <a:srgbClr val="000000"/>
                          </a:solidFill>
                          <a:effectLst/>
                          <a:latin typeface="Calibri" panose="020F0502020204030204" pitchFamily="34" charset="0"/>
                        </a:rPr>
                        <a:t>         4 900 486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0" i="0" u="none" strike="noStrike">
                          <a:solidFill>
                            <a:srgbClr val="000000"/>
                          </a:solidFill>
                          <a:effectLst/>
                          <a:latin typeface="Calibri" panose="020F0502020204030204" pitchFamily="34" charset="0"/>
                        </a:rPr>
                        <a:t>         4 992 726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5 007 896</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14 901 107</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74.44%</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96757788"/>
                  </a:ext>
                </a:extLst>
              </a:tr>
              <a:tr h="377970">
                <a:tc>
                  <a:txBody>
                    <a:bodyPr/>
                    <a:lstStyle/>
                    <a:p>
                      <a:pPr algn="l" rtl="0" fontAlgn="ctr"/>
                      <a:r>
                        <a:rPr lang="en-ZA" sz="1200" b="0" i="0" u="none" strike="noStrike">
                          <a:solidFill>
                            <a:srgbClr val="000000"/>
                          </a:solidFill>
                          <a:effectLst/>
                          <a:latin typeface="Calibri" panose="020F0502020204030204" pitchFamily="34" charset="0"/>
                        </a:rPr>
                        <a:t>FOSTER CARE</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dirty="0">
                          <a:solidFill>
                            <a:srgbClr val="000000"/>
                          </a:solidFill>
                          <a:effectLst/>
                          <a:latin typeface="Calibri" panose="020F0502020204030204" pitchFamily="34" charset="0"/>
                        </a:rPr>
                        <a:t>             5 521 995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en-ZA" sz="1200" b="0" i="0" u="none" strike="noStrike">
                          <a:solidFill>
                            <a:srgbClr val="000000"/>
                          </a:solidFill>
                          <a:effectLst/>
                          <a:latin typeface="Calibri" panose="020F0502020204030204" pitchFamily="34" charset="0"/>
                        </a:rPr>
                        <a:t>         1 375 665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0" i="0" u="none" strike="noStrike">
                          <a:solidFill>
                            <a:srgbClr val="000000"/>
                          </a:solidFill>
                          <a:effectLst/>
                          <a:latin typeface="Calibri" panose="020F0502020204030204" pitchFamily="34" charset="0"/>
                        </a:rPr>
                        <a:t>         1 394 636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1 403 738</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4 174 039</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75.59%</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49472483"/>
                  </a:ext>
                </a:extLst>
              </a:tr>
              <a:tr h="377970">
                <a:tc>
                  <a:txBody>
                    <a:bodyPr/>
                    <a:lstStyle/>
                    <a:p>
                      <a:pPr algn="l" rtl="0" fontAlgn="ctr"/>
                      <a:r>
                        <a:rPr lang="en-ZA" sz="1200" b="0" i="0" u="none" strike="noStrike">
                          <a:solidFill>
                            <a:srgbClr val="000000"/>
                          </a:solidFill>
                          <a:effectLst/>
                          <a:latin typeface="Calibri" panose="020F0502020204030204" pitchFamily="34" charset="0"/>
                        </a:rPr>
                        <a:t>CARE DEPENDENCY</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dirty="0">
                          <a:solidFill>
                            <a:srgbClr val="000000"/>
                          </a:solidFill>
                          <a:effectLst/>
                          <a:latin typeface="Calibri" panose="020F0502020204030204" pitchFamily="34" charset="0"/>
                        </a:rPr>
                        <a:t>             2 676 824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en-ZA" sz="1200" b="0" i="0" u="none" strike="noStrike">
                          <a:solidFill>
                            <a:srgbClr val="000000"/>
                          </a:solidFill>
                          <a:effectLst/>
                          <a:latin typeface="Calibri" panose="020F0502020204030204" pitchFamily="34" charset="0"/>
                        </a:rPr>
                        <a:t>            645 082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0" i="0" u="none" strike="noStrike">
                          <a:solidFill>
                            <a:srgbClr val="000000"/>
                          </a:solidFill>
                          <a:effectLst/>
                          <a:latin typeface="Calibri" panose="020F0502020204030204" pitchFamily="34" charset="0"/>
                        </a:rPr>
                        <a:t>            650 534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657 330</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1 952 945</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72.96%</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39460248"/>
                  </a:ext>
                </a:extLst>
              </a:tr>
              <a:tr h="377970">
                <a:tc>
                  <a:txBody>
                    <a:bodyPr/>
                    <a:lstStyle/>
                    <a:p>
                      <a:pPr algn="l" rtl="0" fontAlgn="ctr"/>
                      <a:r>
                        <a:rPr lang="en-ZA" sz="1200" b="0" i="0" u="none" strike="noStrike">
                          <a:solidFill>
                            <a:srgbClr val="000000"/>
                          </a:solidFill>
                          <a:effectLst/>
                          <a:latin typeface="Calibri" panose="020F0502020204030204" pitchFamily="34" charset="0"/>
                        </a:rPr>
                        <a:t>CHILD SUPPORT</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dirty="0">
                          <a:solidFill>
                            <a:srgbClr val="000000"/>
                          </a:solidFill>
                          <a:effectLst/>
                          <a:latin typeface="Calibri" panose="020F0502020204030204" pitchFamily="34" charset="0"/>
                        </a:rPr>
                        <a:t>           51 350 579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en-ZA" sz="1200" b="0" i="0" u="none" strike="noStrike">
                          <a:solidFill>
                            <a:srgbClr val="000000"/>
                          </a:solidFill>
                          <a:effectLst/>
                          <a:latin typeface="Calibri" panose="020F0502020204030204" pitchFamily="34" charset="0"/>
                        </a:rPr>
                        <a:t>       12 749 370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0" i="0" u="none" strike="noStrike">
                          <a:solidFill>
                            <a:srgbClr val="000000"/>
                          </a:solidFill>
                          <a:effectLst/>
                          <a:latin typeface="Calibri" panose="020F0502020204030204" pitchFamily="34" charset="0"/>
                        </a:rPr>
                        <a:t>       12 682 861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13 039 921</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38 472 151</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74.92%</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1908482"/>
                  </a:ext>
                </a:extLst>
              </a:tr>
              <a:tr h="377970">
                <a:tc>
                  <a:txBody>
                    <a:bodyPr/>
                    <a:lstStyle/>
                    <a:p>
                      <a:pPr algn="l" rtl="0" fontAlgn="ctr"/>
                      <a:r>
                        <a:rPr lang="en-ZA" sz="1200" b="0" i="0" u="none" strike="noStrike">
                          <a:solidFill>
                            <a:srgbClr val="000000"/>
                          </a:solidFill>
                          <a:effectLst/>
                          <a:latin typeface="Calibri" panose="020F0502020204030204" pitchFamily="34" charset="0"/>
                        </a:rPr>
                        <a:t>GRANT-IN-AID</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dirty="0">
                          <a:solidFill>
                            <a:srgbClr val="000000"/>
                          </a:solidFill>
                          <a:effectLst/>
                          <a:latin typeface="Calibri" panose="020F0502020204030204" pitchFamily="34" charset="0"/>
                        </a:rPr>
                        <a:t>                499 771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en-ZA" sz="1200" b="0" i="0" u="none" strike="noStrike">
                          <a:solidFill>
                            <a:srgbClr val="000000"/>
                          </a:solidFill>
                          <a:effectLst/>
                          <a:latin typeface="Calibri" panose="020F0502020204030204" pitchFamily="34" charset="0"/>
                        </a:rPr>
                        <a:t>            149 297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0" i="0" u="none" strike="noStrike">
                          <a:solidFill>
                            <a:srgbClr val="000000"/>
                          </a:solidFill>
                          <a:effectLst/>
                          <a:latin typeface="Calibri" panose="020F0502020204030204" pitchFamily="34" charset="0"/>
                        </a:rPr>
                        <a:t>            157 158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169 280</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475 735</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95.19%</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70485056"/>
                  </a:ext>
                </a:extLst>
              </a:tr>
              <a:tr h="377970">
                <a:tc>
                  <a:txBody>
                    <a:bodyPr/>
                    <a:lstStyle/>
                    <a:p>
                      <a:pPr algn="l" rtl="0" fontAlgn="ctr"/>
                      <a:r>
                        <a:rPr lang="en-ZA" sz="1200" b="0" i="0" u="none" strike="noStrike">
                          <a:solidFill>
                            <a:srgbClr val="000000"/>
                          </a:solidFill>
                          <a:effectLst/>
                          <a:latin typeface="Calibri" panose="020F0502020204030204" pitchFamily="34" charset="0"/>
                        </a:rPr>
                        <a:t>SOCIAL RELIEF OF DISTRESS</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1" i="0" u="none" strike="noStrike" dirty="0">
                          <a:solidFill>
                            <a:srgbClr val="000000"/>
                          </a:solidFill>
                          <a:effectLst/>
                          <a:latin typeface="Calibri" panose="020F0502020204030204" pitchFamily="34" charset="0"/>
                        </a:rPr>
                        <a:t>                500 000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rtl="0" fontAlgn="ctr"/>
                      <a:r>
                        <a:rPr lang="en-ZA" sz="1200" b="0" i="0" u="none" strike="noStrike">
                          <a:solidFill>
                            <a:srgbClr val="000000"/>
                          </a:solidFill>
                          <a:effectLst/>
                          <a:latin typeface="Calibri" panose="020F0502020204030204" pitchFamily="34" charset="0"/>
                        </a:rPr>
                        <a:t>              88 001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ZA" sz="1200" b="0" i="0" u="none" strike="noStrike">
                          <a:solidFill>
                            <a:srgbClr val="000000"/>
                          </a:solidFill>
                          <a:effectLst/>
                          <a:latin typeface="Calibri" panose="020F0502020204030204" pitchFamily="34" charset="0"/>
                        </a:rPr>
                        <a:t>            147 696 </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171 607</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407 304</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0" i="0" u="none" strike="noStrike">
                          <a:solidFill>
                            <a:srgbClr val="000000"/>
                          </a:solidFill>
                          <a:effectLst/>
                          <a:latin typeface="Calibri" panose="020F0502020204030204" pitchFamily="34" charset="0"/>
                        </a:rPr>
                        <a:t>81.46%</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98270919"/>
                  </a:ext>
                </a:extLst>
              </a:tr>
              <a:tr h="333460">
                <a:tc>
                  <a:txBody>
                    <a:bodyPr/>
                    <a:lstStyle/>
                    <a:p>
                      <a:pPr algn="l" rtl="0" fontAlgn="ctr"/>
                      <a:r>
                        <a:rPr lang="en-ZA" sz="1200" b="1" i="0" u="none" strike="noStrike">
                          <a:solidFill>
                            <a:srgbClr val="000000"/>
                          </a:solidFill>
                          <a:effectLst/>
                          <a:latin typeface="Calibri" panose="020F0502020204030204" pitchFamily="34" charset="0"/>
                        </a:rPr>
                        <a:t>TOTAL</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b"/>
                      <a:r>
                        <a:rPr lang="en-ZA" sz="1200" b="1" i="0" u="none" strike="noStrike" dirty="0">
                          <a:solidFill>
                            <a:srgbClr val="000000"/>
                          </a:solidFill>
                          <a:effectLst/>
                          <a:latin typeface="Calibri" panose="020F0502020204030204" pitchFamily="34" charset="0"/>
                        </a:rPr>
                        <a:t>139 498 691</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b"/>
                      <a:r>
                        <a:rPr lang="en-ZA" sz="1200" b="1" i="0" u="none" strike="noStrike" dirty="0">
                          <a:solidFill>
                            <a:srgbClr val="000000"/>
                          </a:solidFill>
                          <a:effectLst/>
                          <a:latin typeface="Calibri" panose="020F0502020204030204" pitchFamily="34" charset="0"/>
                        </a:rPr>
                        <a:t>34 273 879</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b"/>
                      <a:r>
                        <a:rPr lang="en-ZA" sz="1200" b="1" i="0" u="none" strike="noStrike" dirty="0">
                          <a:solidFill>
                            <a:srgbClr val="000000"/>
                          </a:solidFill>
                          <a:effectLst/>
                          <a:latin typeface="Calibri" panose="020F0502020204030204" pitchFamily="34" charset="0"/>
                        </a:rPr>
                        <a:t>34 517 889</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b"/>
                      <a:r>
                        <a:rPr lang="en-ZA" sz="1200" b="1" i="0" u="none" strike="noStrike" dirty="0">
                          <a:solidFill>
                            <a:srgbClr val="000000"/>
                          </a:solidFill>
                          <a:effectLst/>
                          <a:latin typeface="Calibri" panose="020F0502020204030204" pitchFamily="34" charset="0"/>
                        </a:rPr>
                        <a:t>35 122 547</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tc>
                  <a:txBody>
                    <a:bodyPr/>
                    <a:lstStyle/>
                    <a:p>
                      <a:pPr algn="r" rtl="0" fontAlgn="ctr"/>
                      <a:r>
                        <a:rPr lang="en-ZA" sz="1200" b="1" i="0" u="none" strike="noStrike" dirty="0">
                          <a:solidFill>
                            <a:srgbClr val="000000"/>
                          </a:solidFill>
                          <a:effectLst/>
                          <a:latin typeface="Calibri" panose="020F0502020204030204" pitchFamily="34" charset="0"/>
                        </a:rPr>
                        <a:t>103 914 315</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rtl="0" fontAlgn="ctr"/>
                      <a:r>
                        <a:rPr lang="en-ZA" sz="1200" b="1" i="0" u="none" strike="noStrike" dirty="0">
                          <a:solidFill>
                            <a:srgbClr val="000000"/>
                          </a:solidFill>
                          <a:effectLst/>
                          <a:latin typeface="Calibri" panose="020F0502020204030204" pitchFamily="34" charset="0"/>
                        </a:rPr>
                        <a:t>74.49%</a:t>
                      </a:r>
                    </a:p>
                  </a:txBody>
                  <a:tcPr marL="7721" marR="7721" marT="77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6F5"/>
                    </a:solidFill>
                  </a:tcPr>
                </a:tc>
                <a:extLst>
                  <a:ext uri="{0D108BD9-81ED-4DB2-BD59-A6C34878D82A}">
                    <a16:rowId xmlns:a16="http://schemas.microsoft.com/office/drawing/2014/main" xmlns="" val="3484028124"/>
                  </a:ext>
                </a:extLst>
              </a:tr>
            </a:tbl>
          </a:graphicData>
        </a:graphic>
      </p:graphicFrame>
      <p:sp>
        <p:nvSpPr>
          <p:cNvPr id="5" name="Slide Number Placeholder 4"/>
          <p:cNvSpPr>
            <a:spLocks noGrp="1"/>
          </p:cNvSpPr>
          <p:nvPr>
            <p:ph type="sldNum" sz="quarter" idx="12"/>
          </p:nvPr>
        </p:nvSpPr>
        <p:spPr/>
        <p:txBody>
          <a:bodyPr/>
          <a:lstStyle/>
          <a:p>
            <a:pPr>
              <a:defRPr/>
            </a:pPr>
            <a:fld id="{F7C7F45D-B1C3-41DB-8E2C-DAED463BE227}" type="slidenum">
              <a:rPr lang="en-GB" smtClean="0"/>
              <a:pPr>
                <a:defRPr/>
              </a:pPr>
              <a:t>28</a:t>
            </a:fld>
            <a:endParaRPr lang="en-GB" dirty="0"/>
          </a:p>
        </p:txBody>
      </p:sp>
    </p:spTree>
    <p:extLst>
      <p:ext uri="{BB962C8B-B14F-4D97-AF65-F5344CB8AC3E}">
        <p14:creationId xmlns:p14="http://schemas.microsoft.com/office/powerpoint/2010/main" xmlns="" val="61524029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8771427A-8D56-4C91-B2D5-833AAA8D8C51}" type="slidenum">
              <a:rPr lang="en-GB" altLang="en-US" sz="1400" smtClean="0">
                <a:solidFill>
                  <a:srgbClr val="000000"/>
                </a:solidFill>
              </a:rPr>
              <a:pPr>
                <a:spcBef>
                  <a:spcPct val="0"/>
                </a:spcBef>
                <a:buFontTx/>
                <a:buNone/>
              </a:pPr>
              <a:t>29</a:t>
            </a:fld>
            <a:endParaRPr lang="en-GB" altLang="en-US" sz="1400" dirty="0" smtClean="0">
              <a:solidFill>
                <a:srgbClr val="000000"/>
              </a:solidFill>
            </a:endParaRPr>
          </a:p>
        </p:txBody>
      </p:sp>
      <p:sp>
        <p:nvSpPr>
          <p:cNvPr id="25603" name="Title 1"/>
          <p:cNvSpPr txBox="1">
            <a:spLocks/>
          </p:cNvSpPr>
          <p:nvPr/>
        </p:nvSpPr>
        <p:spPr bwMode="auto">
          <a:xfrm>
            <a:off x="1219200" y="0"/>
            <a:ext cx="7772400"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GB" altLang="en-US" sz="2000" b="1" dirty="0">
                <a:solidFill>
                  <a:srgbClr val="000000"/>
                </a:solidFill>
                <a:latin typeface="Arial Black" panose="020B0A04020102020204" pitchFamily="34" charset="0"/>
                <a:cs typeface="Arial" panose="020B0604020202020204" pitchFamily="34" charset="0"/>
              </a:rPr>
              <a:t>Programme</a:t>
            </a:r>
            <a:r>
              <a:rPr lang="en-GB" altLang="en-US" sz="2800" b="1" dirty="0">
                <a:solidFill>
                  <a:srgbClr val="000000"/>
                </a:solidFill>
                <a:latin typeface="Arial Black" panose="020B0A04020102020204" pitchFamily="34" charset="0"/>
                <a:cs typeface="Arial" panose="020B0604020202020204" pitchFamily="34" charset="0"/>
              </a:rPr>
              <a:t> </a:t>
            </a:r>
            <a:r>
              <a:rPr lang="en-GB" altLang="en-US" sz="2000" b="1" dirty="0">
                <a:solidFill>
                  <a:srgbClr val="000000"/>
                </a:solidFill>
                <a:latin typeface="Arial Black" panose="020B0A04020102020204" pitchFamily="34" charset="0"/>
                <a:cs typeface="Arial" panose="020B0604020202020204" pitchFamily="34" charset="0"/>
              </a:rPr>
              <a:t>2: Social Assistance</a:t>
            </a:r>
            <a:endParaRPr lang="en-US" altLang="en-US" sz="2000" b="1" dirty="0">
              <a:solidFill>
                <a:srgbClr val="000000"/>
              </a:solidFill>
              <a:latin typeface="Arial Black" panose="020B0A04020102020204" pitchFamily="34" charset="0"/>
              <a:cs typeface="Arial" panose="020B0604020202020204" pitchFamily="34" charset="0"/>
            </a:endParaRPr>
          </a:p>
          <a:p>
            <a:pPr algn="ctr">
              <a:spcBef>
                <a:spcPct val="0"/>
              </a:spcBef>
              <a:buFontTx/>
              <a:buNone/>
            </a:pPr>
            <a:endParaRPr lang="en-US" altLang="en-US" sz="2800" dirty="0">
              <a:solidFill>
                <a:srgbClr val="000000"/>
              </a:solidFill>
              <a:latin typeface="Calibri" panose="020F0502020204030204" pitchFamily="34" charset="0"/>
              <a:cs typeface="Arial" panose="020B0604020202020204" pitchFamily="34" charset="0"/>
            </a:endParaRPr>
          </a:p>
        </p:txBody>
      </p:sp>
      <p:graphicFrame>
        <p:nvGraphicFramePr>
          <p:cNvPr id="8" name="Group 3"/>
          <p:cNvGraphicFramePr>
            <a:graphicFrameLocks noGrp="1"/>
          </p:cNvGraphicFramePr>
          <p:nvPr>
            <p:extLst>
              <p:ext uri="{D42A27DB-BD31-4B8C-83A1-F6EECF244321}">
                <p14:modId xmlns:p14="http://schemas.microsoft.com/office/powerpoint/2010/main" xmlns="" val="3191071111"/>
              </p:ext>
            </p:extLst>
          </p:nvPr>
        </p:nvGraphicFramePr>
        <p:xfrm>
          <a:off x="234950" y="504825"/>
          <a:ext cx="9518650" cy="5122862"/>
        </p:xfrm>
        <a:graphic>
          <a:graphicData uri="http://schemas.openxmlformats.org/drawingml/2006/table">
            <a:tbl>
              <a:tblPr/>
              <a:tblGrid>
                <a:gridCol w="3927574"/>
                <a:gridCol w="5591076"/>
              </a:tblGrid>
              <a:tr h="578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1431" marR="91431" marT="45644" marB="456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Old Age Grant: </a:t>
                      </a:r>
                      <a:r>
                        <a:rPr lang="en-ZA" sz="1600" b="1" dirty="0" smtClean="0">
                          <a:effectLst/>
                          <a:latin typeface="Arial" panose="020B0604020202020204" pitchFamily="34" charset="0"/>
                          <a:ea typeface="Times New Roman" panose="02020603050405020304" pitchFamily="18" charset="0"/>
                        </a:rPr>
                        <a:t>3 300 054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marL="91431" marR="91431" marT="45644" marB="456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5791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Target</a:t>
                      </a:r>
                    </a:p>
                  </a:txBody>
                  <a:tcPr marL="99060" marR="99060"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0" marR="99060"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5952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600" kern="1200" dirty="0" smtClean="0">
                          <a:solidFill>
                            <a:schemeClr val="tx1"/>
                          </a:solidFill>
                          <a:effectLst/>
                          <a:latin typeface="Arial" panose="020B0604020202020204" pitchFamily="34" charset="0"/>
                          <a:ea typeface="+mn-ea"/>
                          <a:cs typeface="Arial" panose="020B0604020202020204" pitchFamily="34" charset="0"/>
                        </a:rPr>
                        <a:t>Old Age Grant beneficiaries: </a:t>
                      </a:r>
                    </a:p>
                    <a:p>
                      <a:pPr marL="0" marR="0" lvl="0" indent="0" algn="l" defTabSz="914400" rtl="0" eaLnBrk="1" fontAlgn="base" latinLnBrk="0" hangingPunct="1">
                        <a:lnSpc>
                          <a:spcPct val="100000"/>
                        </a:lnSpc>
                        <a:spcBef>
                          <a:spcPct val="0"/>
                        </a:spcBef>
                        <a:spcAft>
                          <a:spcPct val="0"/>
                        </a:spcAft>
                        <a:buClrTx/>
                        <a:buSzTx/>
                        <a:buFontTx/>
                        <a:buNone/>
                        <a:tabLst/>
                      </a:pPr>
                      <a:r>
                        <a:rPr lang="en-ZA" sz="1600" kern="1200" dirty="0" smtClean="0">
                          <a:solidFill>
                            <a:schemeClr val="tx1"/>
                          </a:solidFill>
                          <a:effectLst/>
                          <a:latin typeface="Arial" panose="020B0604020202020204" pitchFamily="34" charset="0"/>
                          <a:ea typeface="+mn-ea"/>
                          <a:cs typeface="Arial" panose="020B0604020202020204" pitchFamily="34" charset="0"/>
                        </a:rPr>
                        <a:t>3 272 048</a:t>
                      </a:r>
                      <a:endParaRPr lang="en-US" sz="1400" kern="1200" dirty="0" smtClean="0">
                        <a:solidFill>
                          <a:schemeClr val="tx1"/>
                        </a:solidFill>
                        <a:effectLst/>
                        <a:latin typeface="Arial" panose="020B0604020202020204" pitchFamily="34" charset="0"/>
                        <a:ea typeface="+mn-ea"/>
                        <a:cs typeface="Arial" panose="020B0604020202020204" pitchFamily="34" charset="0"/>
                      </a:endParaRPr>
                    </a:p>
                  </a:txBody>
                  <a:tcPr marL="91431" marR="91431" marT="45644" marB="456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600" kern="1200" dirty="0" smtClean="0">
                          <a:solidFill>
                            <a:schemeClr val="tx1"/>
                          </a:solidFill>
                          <a:effectLst/>
                          <a:latin typeface="Arial" panose="020B0604020202020204" pitchFamily="34" charset="0"/>
                          <a:ea typeface="+mn-ea"/>
                          <a:cs typeface="Arial" panose="020B0604020202020204" pitchFamily="34" charset="0"/>
                        </a:rPr>
                        <a:t>3 268 262 older persons benefitted from Old Age Grant</a:t>
                      </a:r>
                      <a:endParaRPr lang="en-US" sz="1600" kern="1200" dirty="0">
                        <a:solidFill>
                          <a:schemeClr val="tx1"/>
                        </a:solidFill>
                        <a:effectLst/>
                        <a:latin typeface="Arial" panose="020B0604020202020204" pitchFamily="34" charset="0"/>
                        <a:ea typeface="+mn-ea"/>
                        <a:cs typeface="Arial" panose="020B0604020202020204" pitchFamily="34" charset="0"/>
                      </a:endParaRPr>
                    </a:p>
                  </a:txBody>
                  <a:tcPr marL="91431" marR="91431" marT="45644" marB="456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4439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1431" marR="91431" marT="45644" marB="456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Child Support Grant: 12 348 357 </a:t>
                      </a:r>
                    </a:p>
                  </a:txBody>
                  <a:tcPr marL="91431" marR="91431" marT="45644" marB="456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5791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Target</a:t>
                      </a:r>
                    </a:p>
                  </a:txBody>
                  <a:tcPr marL="99060" marR="99060"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0" marR="99060"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57898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Child Support</a:t>
                      </a:r>
                      <a:r>
                        <a:rPr lang="en-GB" sz="1600" kern="1200" baseline="0" dirty="0" smtClean="0">
                          <a:solidFill>
                            <a:schemeClr val="tx1"/>
                          </a:solidFill>
                          <a:effectLst/>
                          <a:latin typeface="Arial" panose="020B0604020202020204" pitchFamily="34" charset="0"/>
                          <a:ea typeface="+mn-ea"/>
                          <a:cs typeface="Arial" panose="020B0604020202020204" pitchFamily="34" charset="0"/>
                        </a:rPr>
                        <a:t> Grant beneficiaries: </a:t>
                      </a:r>
                      <a:r>
                        <a:rPr lang="en-ZA" sz="1600" kern="1200" dirty="0" smtClean="0">
                          <a:solidFill>
                            <a:schemeClr val="tx1"/>
                          </a:solidFill>
                          <a:effectLst/>
                          <a:latin typeface="Arial" panose="020B0604020202020204" pitchFamily="34" charset="0"/>
                          <a:ea typeface="+mn-ea"/>
                          <a:cs typeface="Arial" panose="020B0604020202020204" pitchFamily="34" charset="0"/>
                        </a:rPr>
                        <a:t>12 720 110</a:t>
                      </a:r>
                    </a:p>
                  </a:txBody>
                  <a:tcPr marL="91431" marR="91431" marT="45644" marB="456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lang="en-ZA" sz="1600" kern="1200" dirty="0" smtClean="0">
                          <a:solidFill>
                            <a:schemeClr val="tx1"/>
                          </a:solidFill>
                          <a:effectLst/>
                          <a:latin typeface="Arial" panose="020B0604020202020204" pitchFamily="34" charset="0"/>
                          <a:ea typeface="+mn-ea"/>
                          <a:cs typeface="Arial" panose="020B0604020202020204" pitchFamily="34" charset="0"/>
                        </a:rPr>
                        <a:t>12 044 612 children benefited from the Child Support </a:t>
                      </a:r>
                      <a:r>
                        <a:rPr lang="en-ZA" sz="1600" kern="1200" baseline="0" dirty="0" smtClean="0">
                          <a:solidFill>
                            <a:schemeClr val="tx1"/>
                          </a:solidFill>
                          <a:effectLst/>
                          <a:latin typeface="Arial" panose="020B0604020202020204" pitchFamily="34" charset="0"/>
                          <a:ea typeface="+mn-ea"/>
                          <a:cs typeface="Arial" panose="020B0604020202020204" pitchFamily="34" charset="0"/>
                        </a:rPr>
                        <a:t>Grant</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91431" marR="91431" marT="45644" marB="456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6094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1431" marR="91431" marT="45644" marB="456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War Veterans Grant: 162</a:t>
                      </a:r>
                      <a:endParaRPr kumimoji="0" lang="en-ZA" sz="1600" b="1" i="0" u="none" strike="noStrike" kern="1200" cap="none" normalizeH="0" baseline="0" dirty="0">
                        <a:ln>
                          <a:noFill/>
                        </a:ln>
                        <a:solidFill>
                          <a:schemeClr val="tx1"/>
                        </a:solidFill>
                        <a:effectLst/>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800" kern="1200" dirty="0" smtClean="0">
                        <a:solidFill>
                          <a:schemeClr val="tx1"/>
                        </a:solidFill>
                        <a:effectLst/>
                        <a:latin typeface="+mn-lt"/>
                        <a:ea typeface="+mn-ea"/>
                        <a:cs typeface="+mn-cs"/>
                      </a:endParaRPr>
                    </a:p>
                  </a:txBody>
                  <a:tcPr marL="91431" marR="91431" marT="45644" marB="456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5791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Target</a:t>
                      </a:r>
                    </a:p>
                  </a:txBody>
                  <a:tcPr marL="99060" marR="99060"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9060" marR="99060"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57898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War Veterans Grant</a:t>
                      </a:r>
                      <a:r>
                        <a:rPr lang="en-GB" sz="1600" kern="1200" baseline="0" dirty="0" smtClean="0">
                          <a:solidFill>
                            <a:schemeClr val="tx1"/>
                          </a:solidFill>
                          <a:effectLst/>
                          <a:latin typeface="Arial" panose="020B0604020202020204" pitchFamily="34" charset="0"/>
                          <a:ea typeface="+mn-ea"/>
                          <a:cs typeface="Arial" panose="020B0604020202020204" pitchFamily="34" charset="0"/>
                        </a:rPr>
                        <a:t> b</a:t>
                      </a:r>
                      <a:r>
                        <a:rPr lang="en-GB" sz="1600" kern="1200" dirty="0" smtClean="0">
                          <a:solidFill>
                            <a:schemeClr val="tx1"/>
                          </a:solidFill>
                          <a:effectLst/>
                          <a:latin typeface="Arial" panose="020B0604020202020204" pitchFamily="34" charset="0"/>
                          <a:ea typeface="+mn-ea"/>
                          <a:cs typeface="Arial" panose="020B0604020202020204" pitchFamily="34" charset="0"/>
                        </a:rPr>
                        <a:t>eneficiaries: </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177</a:t>
                      </a:r>
                      <a:endParaRPr lang="en-ZA" sz="1600" kern="1200" dirty="0" smtClean="0">
                        <a:solidFill>
                          <a:schemeClr val="tx1"/>
                        </a:solidFill>
                        <a:effectLst/>
                        <a:latin typeface="Arial" panose="020B0604020202020204" pitchFamily="34" charset="0"/>
                        <a:ea typeface="+mn-ea"/>
                        <a:cs typeface="Arial" panose="020B0604020202020204" pitchFamily="34" charset="0"/>
                      </a:endParaRPr>
                    </a:p>
                  </a:txBody>
                  <a:tcPr marL="91431" marR="91431" marT="45644" marB="456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190 war veterans benefitted</a:t>
                      </a:r>
                      <a:r>
                        <a:rPr lang="en-ZA" sz="1600" kern="1200" baseline="0" dirty="0" smtClean="0">
                          <a:solidFill>
                            <a:schemeClr val="tx1"/>
                          </a:solidFill>
                          <a:effectLst/>
                          <a:latin typeface="Arial" panose="020B0604020202020204" pitchFamily="34" charset="0"/>
                          <a:ea typeface="+mn-ea"/>
                          <a:cs typeface="Arial" panose="020B0604020202020204" pitchFamily="34" charset="0"/>
                        </a:rPr>
                        <a:t> from War Veterans Grant</a:t>
                      </a:r>
                      <a:endParaRPr lang="en-ZA" sz="16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marL="91431" marR="91431" marT="45644" marB="456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bl>
          </a:graphicData>
        </a:graphic>
      </p:graphicFrame>
      <p:sp>
        <p:nvSpPr>
          <p:cNvPr id="25636" name="Footer Placeholder 2"/>
          <p:cNvSpPr>
            <a:spLocks noGrp="1"/>
          </p:cNvSpPr>
          <p:nvPr>
            <p:ph type="ftr" sz="quarter" idx="11"/>
          </p:nvPr>
        </p:nvSpPr>
        <p:spPr>
          <a:xfrm>
            <a:off x="3429000" y="6248400"/>
            <a:ext cx="31369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504A2F6B-4617-4092-8B8F-A3E6DF006DB4}" type="slidenum">
              <a:rPr lang="en-GB" altLang="en-US" sz="1400" smtClean="0"/>
              <a:pPr>
                <a:spcBef>
                  <a:spcPct val="0"/>
                </a:spcBef>
                <a:buFontTx/>
                <a:buNone/>
              </a:pPr>
              <a:t>3</a:t>
            </a:fld>
            <a:endParaRPr lang="en-GB" altLang="en-US" sz="1400" dirty="0" smtClean="0"/>
          </a:p>
        </p:txBody>
      </p:sp>
      <p:sp>
        <p:nvSpPr>
          <p:cNvPr id="7171" name="Footer Placeholder 4"/>
          <p:cNvSpPr txBox="1">
            <a:spLocks noGrp="1"/>
          </p:cNvSpPr>
          <p:nvPr/>
        </p:nvSpPr>
        <p:spPr bwMode="auto">
          <a:xfrm>
            <a:off x="3384550" y="6248400"/>
            <a:ext cx="3384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endParaRPr lang="en-US" altLang="en-US" sz="1400" dirty="0"/>
          </a:p>
        </p:txBody>
      </p:sp>
      <p:sp>
        <p:nvSpPr>
          <p:cNvPr id="7172" name="Slide Number Placeholder 5"/>
          <p:cNvSpPr txBox="1">
            <a:spLocks noGrp="1"/>
          </p:cNvSpPr>
          <p:nvPr/>
        </p:nvSpPr>
        <p:spPr bwMode="auto">
          <a:xfrm>
            <a:off x="7099300" y="6248400"/>
            <a:ext cx="20637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r">
              <a:spcBef>
                <a:spcPct val="0"/>
              </a:spcBef>
              <a:buFontTx/>
              <a:buNone/>
            </a:pPr>
            <a:fld id="{4A7A223A-8342-4C08-9A2A-C8397925901B}" type="slidenum">
              <a:rPr lang="en-GB" altLang="en-US" sz="1400"/>
              <a:pPr algn="r">
                <a:spcBef>
                  <a:spcPct val="0"/>
                </a:spcBef>
                <a:buFontTx/>
                <a:buNone/>
              </a:pPr>
              <a:t>3</a:t>
            </a:fld>
            <a:endParaRPr lang="en-GB" altLang="en-US" sz="1400" dirty="0"/>
          </a:p>
        </p:txBody>
      </p:sp>
      <p:sp>
        <p:nvSpPr>
          <p:cNvPr id="7173" name="Rectangle 2"/>
          <p:cNvSpPr>
            <a:spLocks noGrp="1" noChangeArrowheads="1"/>
          </p:cNvSpPr>
          <p:nvPr>
            <p:ph type="title" idx="4294967295"/>
          </p:nvPr>
        </p:nvSpPr>
        <p:spPr>
          <a:xfrm>
            <a:off x="866775" y="260350"/>
            <a:ext cx="8420100" cy="792163"/>
          </a:xfrm>
        </p:spPr>
        <p:txBody>
          <a:bodyPr/>
          <a:lstStyle/>
          <a:p>
            <a:pPr eaLnBrk="1" hangingPunct="1"/>
            <a:r>
              <a:rPr lang="en-ZA" altLang="en-US" sz="2400" b="1" dirty="0" smtClean="0">
                <a:latin typeface="Calibri" panose="020F0502020204030204" pitchFamily="34" charset="0"/>
                <a:ea typeface="ヒラギノ角ゴ Pro W3" pitchFamily="1" charset="-128"/>
                <a:cs typeface="Arial" panose="020B0604020202020204" pitchFamily="34" charset="0"/>
              </a:rPr>
              <a:t/>
            </a:r>
            <a:br>
              <a:rPr lang="en-ZA" altLang="en-US" sz="2400" b="1" dirty="0" smtClean="0">
                <a:latin typeface="Calibri" panose="020F0502020204030204" pitchFamily="34" charset="0"/>
                <a:ea typeface="ヒラギノ角ゴ Pro W3" pitchFamily="1" charset="-128"/>
                <a:cs typeface="Arial" panose="020B0604020202020204" pitchFamily="34" charset="0"/>
              </a:rPr>
            </a:br>
            <a:r>
              <a:rPr lang="en-ZA" altLang="en-US" sz="4000" b="1" dirty="0" smtClean="0">
                <a:latin typeface="Calibri" panose="020F0502020204030204" pitchFamily="34" charset="0"/>
                <a:ea typeface="ヒラギノ角ゴ Pro W3" pitchFamily="1" charset="-128"/>
                <a:cs typeface="Arial" panose="020B0604020202020204" pitchFamily="34" charset="0"/>
              </a:rPr>
              <a:t/>
            </a:r>
            <a:br>
              <a:rPr lang="en-ZA" altLang="en-US" sz="4000" b="1" dirty="0" smtClean="0">
                <a:latin typeface="Calibri" panose="020F0502020204030204" pitchFamily="34" charset="0"/>
                <a:ea typeface="ヒラギノ角ゴ Pro W3" pitchFamily="1" charset="-128"/>
                <a:cs typeface="Arial" panose="020B0604020202020204" pitchFamily="34" charset="0"/>
              </a:rPr>
            </a:br>
            <a:r>
              <a:rPr lang="en-ZA" altLang="en-US" sz="4000" b="1" dirty="0" smtClean="0">
                <a:latin typeface="Calibri" panose="020F0502020204030204" pitchFamily="34" charset="0"/>
                <a:ea typeface="ヒラギノ角ゴ Pro W3" pitchFamily="1" charset="-128"/>
                <a:cs typeface="Arial" panose="020B0604020202020204" pitchFamily="34" charset="0"/>
              </a:rPr>
              <a:t>PURPOSE </a:t>
            </a:r>
            <a:br>
              <a:rPr lang="en-ZA" altLang="en-US" sz="4000" b="1" dirty="0" smtClean="0">
                <a:latin typeface="Calibri" panose="020F0502020204030204" pitchFamily="34" charset="0"/>
                <a:ea typeface="ヒラギノ角ゴ Pro W3" pitchFamily="1" charset="-128"/>
                <a:cs typeface="Arial" panose="020B0604020202020204" pitchFamily="34" charset="0"/>
              </a:rPr>
            </a:br>
            <a:endParaRPr lang="en-US" altLang="en-US" sz="4000" b="1" dirty="0" smtClean="0">
              <a:latin typeface="Calibri" panose="020F0502020204030204" pitchFamily="34" charset="0"/>
              <a:ea typeface="ヒラギノ角ゴ Pro W3" pitchFamily="1" charset="-128"/>
              <a:cs typeface="Arial" panose="020B0604020202020204" pitchFamily="34" charset="0"/>
            </a:endParaRPr>
          </a:p>
        </p:txBody>
      </p:sp>
      <p:sp>
        <p:nvSpPr>
          <p:cNvPr id="7174" name="Rectangle 3"/>
          <p:cNvSpPr>
            <a:spLocks noGrp="1" noChangeArrowheads="1"/>
          </p:cNvSpPr>
          <p:nvPr>
            <p:ph type="body" idx="4294967295"/>
          </p:nvPr>
        </p:nvSpPr>
        <p:spPr>
          <a:xfrm>
            <a:off x="330200" y="1341438"/>
            <a:ext cx="9245600" cy="4319587"/>
          </a:xfrm>
        </p:spPr>
        <p:txBody>
          <a:bodyPr/>
          <a:lstStyle/>
          <a:p>
            <a:pPr algn="just" eaLnBrk="1" hangingPunct="1"/>
            <a:r>
              <a:rPr lang="en-ZA" altLang="en-US" sz="2400" dirty="0" smtClean="0">
                <a:latin typeface="Calibri" panose="020F0502020204030204" pitchFamily="34" charset="0"/>
                <a:ea typeface="ヒラギノ角ゴ Pro W3" pitchFamily="1" charset="-128"/>
                <a:cs typeface="Arial" panose="020B0604020202020204" pitchFamily="34" charset="0"/>
              </a:rPr>
              <a:t>This presentation  provides a summary and analysis of performance with respect to the implementation of the Ministerial priorities as reflected in the Department’s Annual Performance Plan (APP) for the 2016-2017 financial year.</a:t>
            </a:r>
          </a:p>
          <a:p>
            <a:pPr algn="just" eaLnBrk="1" hangingPunct="1"/>
            <a:r>
              <a:rPr lang="en-ZA" altLang="en-US" sz="2400" dirty="0" smtClean="0">
                <a:latin typeface="Calibri" panose="020F0502020204030204" pitchFamily="34" charset="0"/>
                <a:ea typeface="ヒラギノ角ゴ Pro W3" pitchFamily="1" charset="-128"/>
                <a:cs typeface="Arial" panose="020B0604020202020204" pitchFamily="34" charset="0"/>
              </a:rPr>
              <a:t>The presentation also provides programme and overall expenditure</a:t>
            </a:r>
          </a:p>
        </p:txBody>
      </p:sp>
      <p:sp>
        <p:nvSpPr>
          <p:cNvPr id="7175"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F254B9A1-8D02-4518-BBDE-95128B25AE55}" type="slidenum">
              <a:rPr lang="en-GB" altLang="en-US" sz="1400" smtClean="0">
                <a:solidFill>
                  <a:srgbClr val="000000"/>
                </a:solidFill>
              </a:rPr>
              <a:pPr>
                <a:spcBef>
                  <a:spcPct val="0"/>
                </a:spcBef>
                <a:buFontTx/>
                <a:buNone/>
              </a:pPr>
              <a:t>30</a:t>
            </a:fld>
            <a:endParaRPr lang="en-GB" altLang="en-US" sz="1400" dirty="0" smtClean="0">
              <a:solidFill>
                <a:srgbClr val="000000"/>
              </a:solidFill>
            </a:endParaRPr>
          </a:p>
        </p:txBody>
      </p:sp>
      <p:sp>
        <p:nvSpPr>
          <p:cNvPr id="27651" name="Title 1"/>
          <p:cNvSpPr txBox="1">
            <a:spLocks/>
          </p:cNvSpPr>
          <p:nvPr/>
        </p:nvSpPr>
        <p:spPr bwMode="auto">
          <a:xfrm>
            <a:off x="990600" y="228600"/>
            <a:ext cx="7772400"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GB" altLang="en-US" sz="2800" b="1" dirty="0">
                <a:solidFill>
                  <a:srgbClr val="000000"/>
                </a:solidFill>
                <a:latin typeface="Arial Black" panose="020B0A04020102020204" pitchFamily="34" charset="0"/>
                <a:cs typeface="Arial" panose="020B0604020202020204" pitchFamily="34" charset="0"/>
              </a:rPr>
              <a:t>Programme 2: Social Assistance</a:t>
            </a:r>
            <a:endParaRPr lang="en-US" altLang="en-US" sz="2800" b="1" dirty="0">
              <a:solidFill>
                <a:srgbClr val="000000"/>
              </a:solidFill>
              <a:latin typeface="Arial Black" panose="020B0A04020102020204" pitchFamily="34" charset="0"/>
              <a:cs typeface="Arial" panose="020B0604020202020204" pitchFamily="34" charset="0"/>
            </a:endParaRPr>
          </a:p>
          <a:p>
            <a:pPr algn="ctr">
              <a:spcBef>
                <a:spcPct val="0"/>
              </a:spcBef>
              <a:buFontTx/>
              <a:buNone/>
            </a:pPr>
            <a:endParaRPr lang="en-US" altLang="en-US" sz="2800" dirty="0">
              <a:solidFill>
                <a:srgbClr val="000000"/>
              </a:solidFill>
              <a:latin typeface="Calibri" panose="020F0502020204030204" pitchFamily="34" charset="0"/>
              <a:cs typeface="Arial" panose="020B0604020202020204" pitchFamily="34" charset="0"/>
            </a:endParaRPr>
          </a:p>
        </p:txBody>
      </p:sp>
      <p:graphicFrame>
        <p:nvGraphicFramePr>
          <p:cNvPr id="8" name="Group 3"/>
          <p:cNvGraphicFramePr>
            <a:graphicFrameLocks noGrp="1"/>
          </p:cNvGraphicFramePr>
          <p:nvPr>
            <p:extLst>
              <p:ext uri="{D42A27DB-BD31-4B8C-83A1-F6EECF244321}">
                <p14:modId xmlns:p14="http://schemas.microsoft.com/office/powerpoint/2010/main" xmlns="" val="872857472"/>
              </p:ext>
            </p:extLst>
          </p:nvPr>
        </p:nvGraphicFramePr>
        <p:xfrm>
          <a:off x="228600" y="838200"/>
          <a:ext cx="9448800" cy="4724400"/>
        </p:xfrm>
        <a:graphic>
          <a:graphicData uri="http://schemas.openxmlformats.org/drawingml/2006/table">
            <a:tbl>
              <a:tblPr/>
              <a:tblGrid>
                <a:gridCol w="3756670"/>
                <a:gridCol w="5692130"/>
              </a:tblGrid>
              <a:tr h="447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Disability</a:t>
                      </a:r>
                      <a:r>
                        <a:rPr lang="en-ZA" sz="1800" kern="1200" dirty="0" smtClean="0">
                          <a:solidFill>
                            <a:schemeClr val="tx1"/>
                          </a:solidFill>
                          <a:effectLst/>
                          <a:latin typeface="Arial" panose="020B0604020202020204" pitchFamily="34" charset="0"/>
                          <a:ea typeface="+mn-ea"/>
                          <a:cs typeface="Arial" panose="020B0604020202020204" pitchFamily="34" charset="0"/>
                        </a:rPr>
                        <a:t> </a:t>
                      </a: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Grant :1 085 898</a:t>
                      </a: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4099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Target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Achievement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70806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600" kern="1200" dirty="0" smtClean="0">
                          <a:solidFill>
                            <a:schemeClr val="tx1"/>
                          </a:solidFill>
                          <a:effectLst/>
                          <a:latin typeface="Arial" panose="020B0604020202020204" pitchFamily="34" charset="0"/>
                          <a:ea typeface="+mn-ea"/>
                          <a:cs typeface="Arial" panose="020B0604020202020204" pitchFamily="34" charset="0"/>
                        </a:rPr>
                        <a:t>Disability Grant</a:t>
                      </a:r>
                      <a:r>
                        <a:rPr lang="en-GB" sz="1600" kern="1200" baseline="0" dirty="0" smtClean="0">
                          <a:solidFill>
                            <a:schemeClr val="tx1"/>
                          </a:solidFill>
                          <a:effectLst/>
                          <a:latin typeface="Arial" panose="020B0604020202020204" pitchFamily="34" charset="0"/>
                          <a:ea typeface="+mn-ea"/>
                          <a:cs typeface="Arial" panose="020B0604020202020204" pitchFamily="34" charset="0"/>
                        </a:rPr>
                        <a:t> B</a:t>
                      </a:r>
                      <a:r>
                        <a:rPr lang="en-ZA" sz="1600" kern="1200" dirty="0" smtClean="0">
                          <a:solidFill>
                            <a:schemeClr val="tx1"/>
                          </a:solidFill>
                          <a:effectLst/>
                          <a:latin typeface="Arial" panose="020B0604020202020204" pitchFamily="34" charset="0"/>
                          <a:ea typeface="+mn-ea"/>
                          <a:cs typeface="Arial" panose="020B0604020202020204" pitchFamily="34" charset="0"/>
                        </a:rPr>
                        <a:t>eneficiaries:</a:t>
                      </a:r>
                    </a:p>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1 088 384</a:t>
                      </a:r>
                      <a:endParaRPr lang="en-US" sz="1600" kern="1200" dirty="0" smtClean="0">
                        <a:solidFill>
                          <a:schemeClr val="tx1"/>
                        </a:solidFill>
                        <a:effectLst/>
                        <a:latin typeface="Arial" panose="020B0604020202020204" pitchFamily="34" charset="0"/>
                        <a:ea typeface="+mn-ea"/>
                        <a:cs typeface="Arial" panose="020B0604020202020204" pitchFamily="34" charset="0"/>
                      </a:endParaRP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1 079 496 persons benefitted from Disability Grant</a:t>
                      </a: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476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Care Dependency Grant: 147 791</a:t>
                      </a: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4099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Target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Achievement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7080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Care Dependency Grant Beneficiaries: </a:t>
                      </a:r>
                      <a:r>
                        <a:rPr kumimoji="0" lang="en-GB" sz="1600" b="0" i="0" u="none" strike="noStrike" kern="1200" cap="none" normalizeH="0" baseline="0" dirty="0" smtClean="0">
                          <a:ln>
                            <a:noFill/>
                          </a:ln>
                          <a:solidFill>
                            <a:schemeClr val="tx1"/>
                          </a:solidFill>
                          <a:effectLst/>
                          <a:latin typeface="Arial" pitchFamily="34" charset="0"/>
                          <a:ea typeface="+mn-ea"/>
                          <a:cs typeface="Arial" pitchFamily="34" charset="0"/>
                        </a:rPr>
                        <a:t>146 386</a:t>
                      </a:r>
                      <a:endPar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144 704 persons benefitted from Care Dependency Grant</a:t>
                      </a: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447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Foster</a:t>
                      </a:r>
                      <a:r>
                        <a:rPr lang="en-ZA" sz="1800" kern="1200" dirty="0" smtClean="0">
                          <a:solidFill>
                            <a:schemeClr val="tx1"/>
                          </a:solidFill>
                          <a:effectLst/>
                          <a:latin typeface="Arial" panose="020B0604020202020204" pitchFamily="34" charset="0"/>
                          <a:ea typeface="+mn-ea"/>
                          <a:cs typeface="Arial" panose="020B0604020202020204" pitchFamily="34" charset="0"/>
                        </a:rPr>
                        <a:t> </a:t>
                      </a: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Child</a:t>
                      </a:r>
                      <a:r>
                        <a:rPr lang="en-ZA" sz="1800" kern="1200" dirty="0" smtClean="0">
                          <a:solidFill>
                            <a:schemeClr val="tx1"/>
                          </a:solidFill>
                          <a:effectLst/>
                          <a:latin typeface="Arial" panose="020B0604020202020204" pitchFamily="34" charset="0"/>
                          <a:ea typeface="+mn-ea"/>
                          <a:cs typeface="Arial" panose="020B0604020202020204" pitchFamily="34" charset="0"/>
                        </a:rPr>
                        <a:t> </a:t>
                      </a: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Grant</a:t>
                      </a:r>
                      <a:r>
                        <a:rPr lang="en-ZA" sz="1800" kern="1200" dirty="0" smtClean="0">
                          <a:solidFill>
                            <a:schemeClr val="tx1"/>
                          </a:solidFill>
                          <a:effectLst/>
                          <a:latin typeface="Arial" panose="020B0604020202020204" pitchFamily="34" charset="0"/>
                          <a:ea typeface="+mn-ea"/>
                          <a:cs typeface="Arial" panose="020B0604020202020204" pitchFamily="34" charset="0"/>
                        </a:rPr>
                        <a:t>: </a:t>
                      </a: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460</a:t>
                      </a:r>
                      <a:r>
                        <a:rPr lang="en-ZA" sz="1800" kern="1200" dirty="0" smtClean="0">
                          <a:solidFill>
                            <a:schemeClr val="tx1"/>
                          </a:solidFill>
                          <a:effectLst/>
                          <a:latin typeface="Arial" panose="020B0604020202020204" pitchFamily="34" charset="0"/>
                          <a:ea typeface="+mn-ea"/>
                          <a:cs typeface="Arial" panose="020B0604020202020204" pitchFamily="34" charset="0"/>
                        </a:rPr>
                        <a:t> </a:t>
                      </a: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830</a:t>
                      </a:r>
                      <a:r>
                        <a:rPr lang="en-ZA" sz="1800" kern="1200" dirty="0" smtClean="0">
                          <a:solidFill>
                            <a:schemeClr val="tx1"/>
                          </a:solidFill>
                          <a:effectLst/>
                          <a:latin typeface="Arial" panose="020B0604020202020204" pitchFamily="34" charset="0"/>
                          <a:ea typeface="+mn-ea"/>
                          <a:cs typeface="Arial" panose="020B0604020202020204" pitchFamily="34" charset="0"/>
                        </a:rPr>
                        <a:t> </a:t>
                      </a: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4099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Target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Achievement</a:t>
                      </a:r>
                    </a:p>
                  </a:txBody>
                  <a:tcPr marL="99060" marR="99060"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7080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Arial" pitchFamily="34" charset="0"/>
                          <a:ea typeface="+mn-ea"/>
                          <a:cs typeface="Arial" pitchFamily="34" charset="0"/>
                        </a:rPr>
                        <a:t>Foster Child Grant Beneficiaries: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normalizeH="0" baseline="0" dirty="0" smtClean="0">
                          <a:ln>
                            <a:noFill/>
                          </a:ln>
                          <a:solidFill>
                            <a:schemeClr val="tx1"/>
                          </a:solidFill>
                          <a:effectLst/>
                          <a:latin typeface="Arial" pitchFamily="34" charset="0"/>
                          <a:ea typeface="+mn-ea"/>
                          <a:cs typeface="Arial" pitchFamily="34" charset="0"/>
                        </a:rPr>
                        <a:t>459 662</a:t>
                      </a:r>
                      <a:endPar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398 774 persons benefitted from Foster Child Grant. The decline was due to lapsing of grants</a:t>
                      </a:r>
                      <a:endParaRPr kumimoji="0" lang="en-ZA" sz="1600" b="0" i="0" u="none" strike="noStrike" kern="1200" cap="none" normalizeH="0" baseline="0" dirty="0">
                        <a:ln>
                          <a:noFill/>
                        </a:ln>
                        <a:solidFill>
                          <a:schemeClr val="tx1"/>
                        </a:solidFill>
                        <a:effectLst/>
                        <a:latin typeface="Arial" pitchFamily="34" charset="0"/>
                        <a:ea typeface="+mn-ea"/>
                        <a:cs typeface="Arial" pitchFamily="34" charset="0"/>
                      </a:endParaRPr>
                    </a:p>
                  </a:txBody>
                  <a:tcPr marL="91431" marR="91431" marT="45625" marB="456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bl>
          </a:graphicData>
        </a:graphic>
      </p:graphicFrame>
      <p:sp>
        <p:nvSpPr>
          <p:cNvPr id="27684" name="Footer Placeholder 2"/>
          <p:cNvSpPr>
            <a:spLocks noGrp="1"/>
          </p:cNvSpPr>
          <p:nvPr>
            <p:ph type="ftr" sz="quarter" idx="11"/>
          </p:nvPr>
        </p:nvSpPr>
        <p:spPr>
          <a:xfrm>
            <a:off x="3429000" y="6248400"/>
            <a:ext cx="31369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D8748DBB-6485-4A65-8AD1-4EFA81B85ED4}" type="slidenum">
              <a:rPr lang="en-GB" altLang="en-US" sz="1400" smtClean="0">
                <a:solidFill>
                  <a:srgbClr val="000000"/>
                </a:solidFill>
              </a:rPr>
              <a:pPr>
                <a:spcBef>
                  <a:spcPct val="0"/>
                </a:spcBef>
                <a:buFontTx/>
                <a:buNone/>
              </a:pPr>
              <a:t>31</a:t>
            </a:fld>
            <a:endParaRPr lang="en-GB" altLang="en-US" sz="1400" dirty="0" smtClean="0">
              <a:solidFill>
                <a:srgbClr val="000000"/>
              </a:solidFill>
            </a:endParaRPr>
          </a:p>
        </p:txBody>
      </p:sp>
      <p:sp>
        <p:nvSpPr>
          <p:cNvPr id="29699" name="Title 1"/>
          <p:cNvSpPr txBox="1">
            <a:spLocks/>
          </p:cNvSpPr>
          <p:nvPr/>
        </p:nvSpPr>
        <p:spPr bwMode="auto">
          <a:xfrm>
            <a:off x="990600" y="228600"/>
            <a:ext cx="7772400"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GB" altLang="en-US" sz="2800" b="1" dirty="0">
                <a:solidFill>
                  <a:srgbClr val="000000"/>
                </a:solidFill>
                <a:latin typeface="Arial Black" panose="020B0A04020102020204" pitchFamily="34" charset="0"/>
                <a:cs typeface="Arial" panose="020B0604020202020204" pitchFamily="34" charset="0"/>
              </a:rPr>
              <a:t>Programme 2: Social Assistance</a:t>
            </a:r>
            <a:endParaRPr lang="en-US" altLang="en-US" sz="2800" b="1" dirty="0">
              <a:solidFill>
                <a:srgbClr val="000000"/>
              </a:solidFill>
              <a:latin typeface="Arial Black" panose="020B0A04020102020204" pitchFamily="34" charset="0"/>
              <a:cs typeface="Arial" panose="020B0604020202020204" pitchFamily="34" charset="0"/>
            </a:endParaRPr>
          </a:p>
          <a:p>
            <a:pPr algn="ctr">
              <a:spcBef>
                <a:spcPct val="0"/>
              </a:spcBef>
              <a:buFontTx/>
              <a:buNone/>
            </a:pPr>
            <a:endParaRPr lang="en-US" altLang="en-US" sz="2800" dirty="0">
              <a:solidFill>
                <a:srgbClr val="000000"/>
              </a:solidFill>
              <a:latin typeface="Calibri" panose="020F0502020204030204" pitchFamily="34" charset="0"/>
              <a:cs typeface="Arial" panose="020B0604020202020204" pitchFamily="34" charset="0"/>
            </a:endParaRPr>
          </a:p>
        </p:txBody>
      </p:sp>
      <p:sp>
        <p:nvSpPr>
          <p:cNvPr id="29700" name="Footer Placeholder 2"/>
          <p:cNvSpPr>
            <a:spLocks noGrp="1"/>
          </p:cNvSpPr>
          <p:nvPr>
            <p:ph type="ftr" sz="quarter" idx="11"/>
          </p:nvPr>
        </p:nvSpPr>
        <p:spPr>
          <a:xfrm>
            <a:off x="3429000" y="6248400"/>
            <a:ext cx="31369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graphicFrame>
        <p:nvGraphicFramePr>
          <p:cNvPr id="2" name="Table 1"/>
          <p:cNvGraphicFramePr>
            <a:graphicFrameLocks noGrp="1"/>
          </p:cNvGraphicFramePr>
          <p:nvPr>
            <p:extLst>
              <p:ext uri="{D42A27DB-BD31-4B8C-83A1-F6EECF244321}">
                <p14:modId xmlns:p14="http://schemas.microsoft.com/office/powerpoint/2010/main" xmlns="" val="167332141"/>
              </p:ext>
            </p:extLst>
          </p:nvPr>
        </p:nvGraphicFramePr>
        <p:xfrm>
          <a:off x="317500" y="914400"/>
          <a:ext cx="9359900" cy="4419600"/>
        </p:xfrm>
        <a:graphic>
          <a:graphicData uri="http://schemas.openxmlformats.org/drawingml/2006/table">
            <a:tbl>
              <a:tblPr/>
              <a:tblGrid>
                <a:gridCol w="3713595"/>
                <a:gridCol w="5646305"/>
              </a:tblGrid>
              <a:tr h="56712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Annual</a:t>
                      </a: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 </a:t>
                      </a: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Target</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Grant-in-Aid:164 756</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56712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 3 Achievement</a:t>
                      </a:r>
                      <a:endParaRPr kumimoji="0" lang="en-ZA" sz="1600" b="1" i="0" u="none" strike="noStrike" kern="1200" cap="none" normalizeH="0" baseline="0" dirty="0">
                        <a:ln>
                          <a:noFill/>
                        </a:ln>
                        <a:solidFill>
                          <a:schemeClr val="tx1"/>
                        </a:solidFill>
                        <a:effectLst/>
                        <a:latin typeface="Arial" pitchFamily="34" charset="0"/>
                        <a:ea typeface="+mn-ea"/>
                        <a:cs typeface="Arial" pitchFamily="34" charset="0"/>
                      </a:endParaRP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88810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Grant-in-Aid Beneficiaries:</a:t>
                      </a:r>
                    </a:p>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149 625</a:t>
                      </a:r>
                      <a:endPar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158 293 </a:t>
                      </a: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persons benefitted from Grant-in-Aid</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72442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Annual</a:t>
                      </a:r>
                      <a:r>
                        <a:rPr lang="en-ZA" sz="1800" kern="1200" dirty="0" smtClean="0">
                          <a:solidFill>
                            <a:schemeClr val="tx1"/>
                          </a:solidFill>
                          <a:effectLst/>
                          <a:latin typeface="+mn-lt"/>
                          <a:ea typeface="+mn-ea"/>
                          <a:cs typeface="+mn-cs"/>
                        </a:rPr>
                        <a:t> </a:t>
                      </a: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Target</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Award 400 000 Social Relief of Distress (SRD) applications </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64347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Quarter</a:t>
                      </a:r>
                      <a:r>
                        <a:rPr lang="en-ZA" sz="1800" kern="1200" dirty="0" smtClean="0">
                          <a:solidFill>
                            <a:schemeClr val="tx1"/>
                          </a:solidFill>
                          <a:effectLst/>
                          <a:latin typeface="+mn-lt"/>
                          <a:ea typeface="+mn-ea"/>
                          <a:cs typeface="+mn-cs"/>
                        </a:rPr>
                        <a:t> </a:t>
                      </a: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3</a:t>
                      </a:r>
                      <a:r>
                        <a:rPr lang="en-ZA" sz="1800" kern="1200" dirty="0" smtClean="0">
                          <a:solidFill>
                            <a:schemeClr val="tx1"/>
                          </a:solidFill>
                          <a:effectLst/>
                          <a:latin typeface="+mn-lt"/>
                          <a:ea typeface="+mn-ea"/>
                          <a:cs typeface="+mn-cs"/>
                        </a:rPr>
                        <a:t> </a:t>
                      </a: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Achievement</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102936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Award 120 000  Social Relief of Distress applications </a:t>
                      </a: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175 797 </a:t>
                      </a: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Social Relief of Distress applications awarded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kern="1200" dirty="0" smtClean="0">
                        <a:solidFill>
                          <a:schemeClr val="tx1"/>
                        </a:solidFill>
                        <a:effectLst/>
                        <a:latin typeface="Arial" panose="020B0604020202020204" pitchFamily="34" charset="0"/>
                        <a:ea typeface="+mn-ea"/>
                        <a:cs typeface="Arial" panose="020B0604020202020204" pitchFamily="34" charset="0"/>
                      </a:endParaRPr>
                    </a:p>
                  </a:txBody>
                  <a:tcPr marL="91426" marR="91426" marT="45645" marB="4564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bl>
          </a:graphicData>
        </a:graphic>
      </p:graphicFrame>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742950" y="1844675"/>
            <a:ext cx="8420100" cy="2151063"/>
          </a:xfrm>
        </p:spPr>
        <p:txBody>
          <a:bodyPr/>
          <a:lstStyle/>
          <a:p>
            <a:r>
              <a:rPr lang="en-US" altLang="en-US" b="1" dirty="0" smtClean="0">
                <a:latin typeface="Arial Black" panose="020B0A04020102020204" pitchFamily="34" charset="0"/>
                <a:ea typeface="ヒラギノ角ゴ Pro W3" pitchFamily="1" charset="-128"/>
              </a:rPr>
              <a:t>PROGRAMME 3: SOCIAL SECURITY POLICY AND ADMINISTRATION</a:t>
            </a:r>
            <a:endParaRPr lang="en-ZA" altLang="en-US" b="1" dirty="0" smtClean="0">
              <a:latin typeface="Arial Black" panose="020B0A04020102020204" pitchFamily="34" charset="0"/>
              <a:ea typeface="ヒラギノ角ゴ Pro W3" pitchFamily="1" charset="-128"/>
            </a:endParaRPr>
          </a:p>
        </p:txBody>
      </p:sp>
      <p:sp>
        <p:nvSpPr>
          <p:cNvPr id="31747" name="Slide Number Placeholder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C7513A04-EA4D-44CE-977E-1000A0E9A57F}" type="slidenum">
              <a:rPr lang="en-GB" altLang="en-US" sz="1400" smtClean="0"/>
              <a:pPr>
                <a:spcBef>
                  <a:spcPct val="0"/>
                </a:spcBef>
                <a:buFontTx/>
                <a:buNone/>
              </a:pPr>
              <a:t>32</a:t>
            </a:fld>
            <a:endParaRPr lang="en-GB" altLang="en-US" sz="1400" dirty="0" smtClean="0"/>
          </a:p>
        </p:txBody>
      </p:sp>
      <p:sp>
        <p:nvSpPr>
          <p:cNvPr id="31748" name="Footer Placeholder 2"/>
          <p:cNvSpPr>
            <a:spLocks noGrp="1"/>
          </p:cNvSpPr>
          <p:nvPr>
            <p:ph type="ftr" sz="quarter" idx="11"/>
          </p:nvPr>
        </p:nvSpPr>
        <p:spPr>
          <a:xfrm>
            <a:off x="3429000" y="6096000"/>
            <a:ext cx="31369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28D0AAD4-62BE-4ED7-8251-6C4D338B92E0}" type="datetime3">
              <a:rPr lang="en-US" smtClean="0"/>
              <a:pPr>
                <a:defRPr/>
              </a:pPr>
              <a:t>16 March 2017</a:t>
            </a:fld>
            <a:endParaRPr lang="en-US" dirty="0"/>
          </a:p>
        </p:txBody>
      </p:sp>
      <p:sp>
        <p:nvSpPr>
          <p:cNvPr id="2" name="Rectangle 2"/>
          <p:cNvSpPr>
            <a:spLocks noChangeArrowheads="1"/>
          </p:cNvSpPr>
          <p:nvPr/>
        </p:nvSpPr>
        <p:spPr bwMode="auto">
          <a:xfrm>
            <a:off x="560513" y="237604"/>
            <a:ext cx="8785225" cy="523220"/>
          </a:xfrm>
          <a:prstGeom prst="rect">
            <a:avLst/>
          </a:prstGeom>
          <a:noFill/>
          <a:ln w="9525">
            <a:noFill/>
            <a:miter lim="800000"/>
            <a:headEnd/>
            <a:tailEnd/>
          </a:ln>
        </p:spPr>
        <p:txBody>
          <a:bodyPr anchor="b">
            <a:spAutoFit/>
          </a:bodyPr>
          <a:lstStyle/>
          <a:p>
            <a:pPr algn="ctr">
              <a:defRPr/>
            </a:pPr>
            <a:r>
              <a:rPr lang="en-US" sz="2800" b="1" dirty="0">
                <a:solidFill>
                  <a:schemeClr val="tx2"/>
                </a:solidFill>
                <a:latin typeface="Calibri" panose="020F0502020204030204" pitchFamily="34" charset="0"/>
              </a:rPr>
              <a:t>P3 : SOCIAL SECURITY POLICY AND ADMINISTRATION</a:t>
            </a:r>
            <a:endParaRPr lang="en-US" sz="4000" b="1" dirty="0">
              <a:solidFill>
                <a:schemeClr val="tx2"/>
              </a:solidFill>
              <a:effectLst>
                <a:outerShdw blurRad="38100" dist="38100" dir="2700000" algn="tl">
                  <a:srgbClr val="C0C0C0"/>
                </a:outerShdw>
              </a:effectLst>
              <a:latin typeface="Calibri" panose="020F0502020204030204" pitchFamily="34" charset="0"/>
            </a:endParaRPr>
          </a:p>
        </p:txBody>
      </p:sp>
      <p:sp>
        <p:nvSpPr>
          <p:cNvPr id="5127" name="TextBox 7"/>
          <p:cNvSpPr txBox="1">
            <a:spLocks noChangeArrowheads="1"/>
          </p:cNvSpPr>
          <p:nvPr/>
        </p:nvSpPr>
        <p:spPr bwMode="auto">
          <a:xfrm>
            <a:off x="1352601" y="980729"/>
            <a:ext cx="9175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u="sng" dirty="0"/>
              <a:t>R’000</a:t>
            </a:r>
          </a:p>
        </p:txBody>
      </p:sp>
      <p:graphicFrame>
        <p:nvGraphicFramePr>
          <p:cNvPr id="9" name="Object 3"/>
          <p:cNvGraphicFramePr>
            <a:graphicFrameLocks noChangeAspect="1"/>
          </p:cNvGraphicFramePr>
          <p:nvPr>
            <p:extLst/>
          </p:nvPr>
        </p:nvGraphicFramePr>
        <p:xfrm>
          <a:off x="611189" y="1288702"/>
          <a:ext cx="8256587" cy="4660578"/>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ular Callout 9"/>
          <p:cNvSpPr/>
          <p:nvPr/>
        </p:nvSpPr>
        <p:spPr>
          <a:xfrm>
            <a:off x="6070104" y="1844824"/>
            <a:ext cx="1728192" cy="710356"/>
          </a:xfrm>
          <a:prstGeom prst="wedgeRoundRectCallout">
            <a:avLst>
              <a:gd name="adj1" fmla="val 6810"/>
              <a:gd name="adj2" fmla="val 48634"/>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1400" b="1" dirty="0">
                <a:latin typeface="Calibri" panose="020F0502020204030204" pitchFamily="34" charset="0"/>
              </a:rPr>
              <a:t>72,2% Spent</a:t>
            </a:r>
          </a:p>
        </p:txBody>
      </p:sp>
      <p:sp>
        <p:nvSpPr>
          <p:cNvPr id="4" name="Slide Number Placeholder 3"/>
          <p:cNvSpPr>
            <a:spLocks noGrp="1"/>
          </p:cNvSpPr>
          <p:nvPr>
            <p:ph type="sldNum" sz="quarter" idx="12"/>
          </p:nvPr>
        </p:nvSpPr>
        <p:spPr/>
        <p:txBody>
          <a:bodyPr/>
          <a:lstStyle/>
          <a:p>
            <a:pPr>
              <a:defRPr/>
            </a:pPr>
            <a:fld id="{F7C7F45D-B1C3-41DB-8E2C-DAED463BE227}" type="slidenum">
              <a:rPr lang="en-GB" smtClean="0"/>
              <a:pPr>
                <a:defRPr/>
              </a:pPr>
              <a:t>33</a:t>
            </a:fld>
            <a:endParaRPr lang="en-GB" dirty="0"/>
          </a:p>
        </p:txBody>
      </p:sp>
    </p:spTree>
    <p:extLst>
      <p:ext uri="{BB962C8B-B14F-4D97-AF65-F5344CB8AC3E}">
        <p14:creationId xmlns:p14="http://schemas.microsoft.com/office/powerpoint/2010/main" xmlns="" val="301129347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1E9B819D-29C5-48B9-BE9B-50136E01D214}" type="datetime3">
              <a:rPr lang="en-US" smtClean="0"/>
              <a:pPr>
                <a:defRPr/>
              </a:pPr>
              <a:t>16 March 2017</a:t>
            </a:fld>
            <a:endParaRPr lang="en-US" dirty="0"/>
          </a:p>
        </p:txBody>
      </p:sp>
      <p:sp>
        <p:nvSpPr>
          <p:cNvPr id="7" name="Rectangle 2"/>
          <p:cNvSpPr>
            <a:spLocks noChangeArrowheads="1"/>
          </p:cNvSpPr>
          <p:nvPr/>
        </p:nvSpPr>
        <p:spPr bwMode="auto">
          <a:xfrm>
            <a:off x="560513" y="237604"/>
            <a:ext cx="8785225" cy="523220"/>
          </a:xfrm>
          <a:prstGeom prst="rect">
            <a:avLst/>
          </a:prstGeom>
          <a:noFill/>
          <a:ln w="9525">
            <a:noFill/>
            <a:miter lim="800000"/>
            <a:headEnd/>
            <a:tailEnd/>
          </a:ln>
        </p:spPr>
        <p:txBody>
          <a:bodyPr anchor="b">
            <a:spAutoFit/>
          </a:bodyPr>
          <a:lstStyle/>
          <a:p>
            <a:pPr algn="ctr">
              <a:defRPr/>
            </a:pPr>
            <a:r>
              <a:rPr lang="en-US" sz="2800" b="1" dirty="0">
                <a:solidFill>
                  <a:schemeClr val="tx2"/>
                </a:solidFill>
                <a:latin typeface="Calibri" panose="020F0502020204030204" pitchFamily="34" charset="0"/>
              </a:rPr>
              <a:t>P3 : SOCIAL SECURITY POLICY AND ADMINISTRATION</a:t>
            </a:r>
            <a:endParaRPr lang="en-US" sz="40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2" name="Table 1"/>
          <p:cNvGraphicFramePr>
            <a:graphicFrameLocks noGrp="1"/>
          </p:cNvGraphicFramePr>
          <p:nvPr>
            <p:extLst/>
          </p:nvPr>
        </p:nvGraphicFramePr>
        <p:xfrm>
          <a:off x="560512" y="908720"/>
          <a:ext cx="8424936" cy="4462832"/>
        </p:xfrm>
        <a:graphic>
          <a:graphicData uri="http://schemas.openxmlformats.org/drawingml/2006/table">
            <a:tbl>
              <a:tblPr/>
              <a:tblGrid>
                <a:gridCol w="2528416">
                  <a:extLst>
                    <a:ext uri="{9D8B030D-6E8A-4147-A177-3AD203B41FA5}">
                      <a16:colId xmlns:a16="http://schemas.microsoft.com/office/drawing/2014/main" xmlns="" val="20000"/>
                    </a:ext>
                  </a:extLst>
                </a:gridCol>
                <a:gridCol w="1132032">
                  <a:extLst>
                    <a:ext uri="{9D8B030D-6E8A-4147-A177-3AD203B41FA5}">
                      <a16:colId xmlns:a16="http://schemas.microsoft.com/office/drawing/2014/main" xmlns="" val="20001"/>
                    </a:ext>
                  </a:extLst>
                </a:gridCol>
                <a:gridCol w="1132032">
                  <a:extLst>
                    <a:ext uri="{9D8B030D-6E8A-4147-A177-3AD203B41FA5}">
                      <a16:colId xmlns:a16="http://schemas.microsoft.com/office/drawing/2014/main" xmlns="" val="20002"/>
                    </a:ext>
                  </a:extLst>
                </a:gridCol>
                <a:gridCol w="908114">
                  <a:extLst>
                    <a:ext uri="{9D8B030D-6E8A-4147-A177-3AD203B41FA5}">
                      <a16:colId xmlns:a16="http://schemas.microsoft.com/office/drawing/2014/main" xmlns="" val="20003"/>
                    </a:ext>
                  </a:extLst>
                </a:gridCol>
                <a:gridCol w="908114">
                  <a:extLst>
                    <a:ext uri="{9D8B030D-6E8A-4147-A177-3AD203B41FA5}">
                      <a16:colId xmlns:a16="http://schemas.microsoft.com/office/drawing/2014/main" xmlns="" val="20004"/>
                    </a:ext>
                  </a:extLst>
                </a:gridCol>
                <a:gridCol w="908114">
                  <a:extLst>
                    <a:ext uri="{9D8B030D-6E8A-4147-A177-3AD203B41FA5}">
                      <a16:colId xmlns:a16="http://schemas.microsoft.com/office/drawing/2014/main" xmlns="" val="20005"/>
                    </a:ext>
                  </a:extLst>
                </a:gridCol>
                <a:gridCol w="908114">
                  <a:extLst>
                    <a:ext uri="{9D8B030D-6E8A-4147-A177-3AD203B41FA5}">
                      <a16:colId xmlns:a16="http://schemas.microsoft.com/office/drawing/2014/main" xmlns="" val="20006"/>
                    </a:ext>
                  </a:extLst>
                </a:gridCol>
              </a:tblGrid>
              <a:tr h="59378">
                <a:tc rowSpan="3">
                  <a:txBody>
                    <a:bodyPr/>
                    <a:lstStyle/>
                    <a:p>
                      <a:pPr algn="ctr" rtl="0" fontAlgn="ctr"/>
                      <a:r>
                        <a:rPr lang="en-US" sz="1200" b="1" i="0" u="none" strike="noStrike" dirty="0">
                          <a:solidFill>
                            <a:srgbClr val="000000"/>
                          </a:solidFill>
                          <a:effectLst/>
                          <a:latin typeface="Calibri" panose="020F0502020204030204" pitchFamily="34" charset="0"/>
                        </a:rPr>
                        <a:t>SUB PROGRAMMES</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rowSpan="2">
                  <a:txBody>
                    <a:bodyPr/>
                    <a:lstStyle/>
                    <a:p>
                      <a:pPr algn="ctr" rtl="0" fontAlgn="ctr"/>
                      <a:r>
                        <a:rPr lang="en-US" sz="1200" b="1" i="0" u="none" strike="noStrike" dirty="0">
                          <a:solidFill>
                            <a:srgbClr val="000000"/>
                          </a:solidFill>
                          <a:effectLst/>
                          <a:latin typeface="Calibri" panose="020F0502020204030204" pitchFamily="34" charset="0"/>
                        </a:rPr>
                        <a:t>Adjusted Voted</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gridSpan="5">
                  <a:txBody>
                    <a:bodyPr/>
                    <a:lstStyle/>
                    <a:p>
                      <a:pPr algn="ctr" rtl="0" fontAlgn="b"/>
                      <a:r>
                        <a:rPr lang="en-US" sz="1200" b="1" i="0" u="none" strike="noStrike">
                          <a:solidFill>
                            <a:srgbClr val="000000"/>
                          </a:solidFill>
                          <a:effectLst/>
                          <a:latin typeface="Calibri" panose="020F0502020204030204" pitchFamily="34" charset="0"/>
                        </a:rPr>
                        <a:t>Actual</a:t>
                      </a:r>
                    </a:p>
                  </a:txBody>
                  <a:tcPr marL="8502" marR="8502" marT="850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88312">
                <a:tc vMerge="1">
                  <a:txBody>
                    <a:bodyPr/>
                    <a:lstStyle/>
                    <a:p>
                      <a:endParaRPr lang="en-US"/>
                    </a:p>
                  </a:txBody>
                  <a:tcPr/>
                </a:tc>
                <a:tc vMerge="1">
                  <a:txBody>
                    <a:bodyPr/>
                    <a:lstStyle/>
                    <a:p>
                      <a:endParaRPr lang="en-US"/>
                    </a:p>
                  </a:txBody>
                  <a:tcPr/>
                </a:tc>
                <a:tc>
                  <a:txBody>
                    <a:bodyPr/>
                    <a:lstStyle/>
                    <a:p>
                      <a:pPr algn="ctr" rtl="0" fontAlgn="b"/>
                      <a:r>
                        <a:rPr lang="en-US" sz="1200" b="1" i="0" u="none" strike="noStrike" dirty="0">
                          <a:solidFill>
                            <a:srgbClr val="000000"/>
                          </a:solidFill>
                          <a:effectLst/>
                          <a:latin typeface="Calibri" panose="020F0502020204030204" pitchFamily="34" charset="0"/>
                        </a:rPr>
                        <a:t>Apr – Jun 2016</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US" sz="1200" b="1" i="0" u="none" strike="noStrike" dirty="0">
                          <a:solidFill>
                            <a:srgbClr val="000000"/>
                          </a:solidFill>
                          <a:effectLst/>
                          <a:latin typeface="Calibri" panose="020F0502020204030204" pitchFamily="34" charset="0"/>
                        </a:rPr>
                        <a:t>July-Sept 2016</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US" sz="1200" b="1" i="0" u="none" strike="noStrike" dirty="0">
                          <a:solidFill>
                            <a:srgbClr val="000000"/>
                          </a:solidFill>
                          <a:effectLst/>
                          <a:latin typeface="Calibri" panose="020F0502020204030204" pitchFamily="34" charset="0"/>
                        </a:rPr>
                        <a:t>Oct-Dec 2016</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t"/>
                      <a:r>
                        <a:rPr lang="en-US" sz="1200" b="1" i="0" u="none" strike="noStrike" dirty="0">
                          <a:solidFill>
                            <a:srgbClr val="000000"/>
                          </a:solidFill>
                          <a:effectLst/>
                          <a:latin typeface="Calibri" panose="020F0502020204030204" pitchFamily="34" charset="0"/>
                        </a:rPr>
                        <a:t>Total Spending</a:t>
                      </a:r>
                    </a:p>
                  </a:txBody>
                  <a:tcPr marL="8502" marR="8502" marT="85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t"/>
                      <a:r>
                        <a:rPr lang="en-US" sz="1200" b="1" i="0" u="none" strike="noStrike">
                          <a:solidFill>
                            <a:srgbClr val="000000"/>
                          </a:solidFill>
                          <a:effectLst/>
                          <a:latin typeface="Calibri" panose="020F0502020204030204" pitchFamily="34" charset="0"/>
                        </a:rPr>
                        <a:t>% Spent</a:t>
                      </a:r>
                    </a:p>
                  </a:txBody>
                  <a:tcPr marL="8502" marR="8502" marT="85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10001"/>
                  </a:ext>
                </a:extLst>
              </a:tr>
              <a:tr h="194157">
                <a:tc vMerge="1">
                  <a:txBody>
                    <a:bodyPr/>
                    <a:lstStyle/>
                    <a:p>
                      <a:endParaRPr lang="en-US"/>
                    </a:p>
                  </a:txBody>
                  <a:tcPr/>
                </a:tc>
                <a:tc>
                  <a:txBody>
                    <a:bodyPr/>
                    <a:lstStyle/>
                    <a:p>
                      <a:pPr algn="ctr" rtl="0" fontAlgn="b"/>
                      <a:r>
                        <a:rPr lang="en-US" sz="1200" b="1" i="0" u="none" strike="noStrike">
                          <a:solidFill>
                            <a:srgbClr val="000000"/>
                          </a:solidFill>
                          <a:effectLst/>
                          <a:latin typeface="Calibri" panose="020F0502020204030204" pitchFamily="34" charset="0"/>
                        </a:rPr>
                        <a:t>R’ 000</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US" sz="1200" b="1" i="0" u="none" strike="noStrike">
                          <a:solidFill>
                            <a:srgbClr val="000000"/>
                          </a:solidFill>
                          <a:effectLst/>
                          <a:latin typeface="Calibri" panose="020F0502020204030204" pitchFamily="34" charset="0"/>
                        </a:rPr>
                        <a:t>R’000</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US" sz="1200" b="1" i="0" u="none" strike="noStrike">
                          <a:solidFill>
                            <a:srgbClr val="000000"/>
                          </a:solidFill>
                          <a:effectLst/>
                          <a:latin typeface="Calibri" panose="020F0502020204030204" pitchFamily="34" charset="0"/>
                        </a:rPr>
                        <a:t>R’000</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US" sz="1200" b="1" i="0" u="none" strike="noStrike">
                          <a:solidFill>
                            <a:srgbClr val="000000"/>
                          </a:solidFill>
                          <a:effectLst/>
                          <a:latin typeface="Calibri" panose="020F0502020204030204" pitchFamily="34" charset="0"/>
                        </a:rPr>
                        <a:t>R’000</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US" sz="1200" b="1" i="0" u="none" strike="noStrike" dirty="0">
                          <a:solidFill>
                            <a:srgbClr val="000000"/>
                          </a:solidFill>
                          <a:effectLst/>
                          <a:latin typeface="Calibri" panose="020F0502020204030204" pitchFamily="34" charset="0"/>
                        </a:rPr>
                        <a:t>R’000</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US" sz="1200" b="1" i="0" u="none" strike="noStrike" dirty="0">
                          <a:solidFill>
                            <a:srgbClr val="000000"/>
                          </a:solidFill>
                          <a:effectLst/>
                          <a:latin typeface="Calibri" panose="020F0502020204030204" pitchFamily="34" charset="0"/>
                        </a:rPr>
                        <a:t> R’000</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10002"/>
                  </a:ext>
                </a:extLst>
              </a:tr>
              <a:tr h="194157">
                <a:tc>
                  <a:txBody>
                    <a:bodyPr/>
                    <a:lstStyle/>
                    <a:p>
                      <a:pPr algn="l" rtl="0" fontAlgn="ctr"/>
                      <a:r>
                        <a:rPr lang="en-US" sz="1200" b="0" i="0" u="none" strike="noStrike">
                          <a:solidFill>
                            <a:srgbClr val="000000"/>
                          </a:solidFill>
                          <a:effectLst/>
                          <a:latin typeface="Calibri" panose="020F0502020204030204" pitchFamily="34" charset="0"/>
                        </a:rPr>
                        <a:t>Social Security Policy Development</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Calibri" panose="020F0502020204030204" pitchFamily="34" charset="0"/>
                        </a:rPr>
                        <a:t>            51 028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ctr"/>
                      <a:r>
                        <a:rPr lang="en-US" sz="1200" b="0" i="0" u="none" strike="noStrike">
                          <a:solidFill>
                            <a:srgbClr val="000000"/>
                          </a:solidFill>
                          <a:effectLst/>
                          <a:latin typeface="Calibri" panose="020F0502020204030204" pitchFamily="34" charset="0"/>
                        </a:rPr>
                        <a:t>                   8 500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200" b="0" i="0" u="none" strike="noStrike">
                          <a:solidFill>
                            <a:srgbClr val="000000"/>
                          </a:solidFill>
                          <a:effectLst/>
                          <a:latin typeface="Calibri" panose="020F0502020204030204" pitchFamily="34" charset="0"/>
                        </a:rPr>
                        <a:t>12 717</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200" b="0" i="0" u="none" strike="noStrike">
                          <a:solidFill>
                            <a:srgbClr val="000000"/>
                          </a:solidFill>
                          <a:effectLst/>
                          <a:latin typeface="Calibri" panose="020F0502020204030204" pitchFamily="34" charset="0"/>
                        </a:rPr>
                        <a:t>10 813</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Calibri" panose="020F0502020204030204" pitchFamily="34" charset="0"/>
                        </a:rPr>
                        <a:t>32 030</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ctr"/>
                      <a:r>
                        <a:rPr lang="en-US" sz="1200" b="0" i="0" u="none" strike="noStrike" dirty="0">
                          <a:solidFill>
                            <a:srgbClr val="000000"/>
                          </a:solidFill>
                          <a:effectLst/>
                          <a:latin typeface="Calibri" panose="020F0502020204030204" pitchFamily="34" charset="0"/>
                        </a:rPr>
                        <a:t>62.77%</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3"/>
                  </a:ext>
                </a:extLst>
              </a:tr>
              <a:tr h="194157">
                <a:tc>
                  <a:txBody>
                    <a:bodyPr/>
                    <a:lstStyle/>
                    <a:p>
                      <a:pPr algn="l" rtl="0" fontAlgn="ctr"/>
                      <a:r>
                        <a:rPr lang="en-US" sz="1200" b="0" i="0" u="none" strike="noStrike">
                          <a:solidFill>
                            <a:srgbClr val="000000"/>
                          </a:solidFill>
                          <a:effectLst/>
                          <a:latin typeface="Calibri" panose="020F0502020204030204" pitchFamily="34" charset="0"/>
                        </a:rPr>
                        <a:t>Appeals  Adjudication</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1" i="0" u="none" strike="noStrike" dirty="0">
                          <a:solidFill>
                            <a:srgbClr val="000000"/>
                          </a:solidFill>
                          <a:effectLst/>
                          <a:latin typeface="Calibri" panose="020F0502020204030204" pitchFamily="34" charset="0"/>
                        </a:rPr>
                        <a:t>            31 634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200" b="0" i="0" u="none" strike="noStrike">
                          <a:solidFill>
                            <a:srgbClr val="000000"/>
                          </a:solidFill>
                          <a:effectLst/>
                          <a:latin typeface="Calibri" panose="020F0502020204030204" pitchFamily="34" charset="0"/>
                        </a:rPr>
                        <a:t>                   6 547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0" i="0" u="none" strike="noStrike">
                          <a:solidFill>
                            <a:srgbClr val="000000"/>
                          </a:solidFill>
                          <a:effectLst/>
                          <a:latin typeface="Calibri" panose="020F0502020204030204" pitchFamily="34" charset="0"/>
                        </a:rPr>
                        <a:t>6 144</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0" i="0" u="none" strike="noStrike">
                          <a:solidFill>
                            <a:srgbClr val="000000"/>
                          </a:solidFill>
                          <a:effectLst/>
                          <a:latin typeface="Calibri" panose="020F0502020204030204" pitchFamily="34" charset="0"/>
                        </a:rPr>
                        <a:t>6 337</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1" i="0" u="none" strike="noStrike">
                          <a:solidFill>
                            <a:srgbClr val="000000"/>
                          </a:solidFill>
                          <a:effectLst/>
                          <a:latin typeface="Calibri" panose="020F0502020204030204" pitchFamily="34" charset="0"/>
                        </a:rPr>
                        <a:t>19 028</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200" b="0" i="0" u="none" strike="noStrike" dirty="0">
                          <a:solidFill>
                            <a:srgbClr val="000000"/>
                          </a:solidFill>
                          <a:effectLst/>
                          <a:latin typeface="Calibri" panose="020F0502020204030204" pitchFamily="34" charset="0"/>
                        </a:rPr>
                        <a:t>60.15%</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4"/>
                  </a:ext>
                </a:extLst>
              </a:tr>
              <a:tr h="194157">
                <a:tc>
                  <a:txBody>
                    <a:bodyPr/>
                    <a:lstStyle/>
                    <a:p>
                      <a:pPr algn="l" rtl="0" fontAlgn="ctr"/>
                      <a:r>
                        <a:rPr lang="en-US" sz="1200" b="0" i="0" u="none" strike="noStrike">
                          <a:solidFill>
                            <a:srgbClr val="000000"/>
                          </a:solidFill>
                          <a:effectLst/>
                          <a:latin typeface="Calibri" panose="020F0502020204030204" pitchFamily="34" charset="0"/>
                        </a:rPr>
                        <a:t>Social Grants Administration</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1" i="0" u="none" strike="noStrike" dirty="0">
                          <a:solidFill>
                            <a:srgbClr val="000000"/>
                          </a:solidFill>
                          <a:effectLst/>
                          <a:latin typeface="Calibri" panose="020F0502020204030204" pitchFamily="34" charset="0"/>
                        </a:rPr>
                        <a:t>       6 825 866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200" b="0" i="0" u="none" strike="noStrike">
                          <a:solidFill>
                            <a:srgbClr val="000000"/>
                          </a:solidFill>
                          <a:effectLst/>
                          <a:latin typeface="Calibri" panose="020F0502020204030204" pitchFamily="34" charset="0"/>
                        </a:rPr>
                        <a:t>            1 539 400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0" i="0" u="none" strike="noStrike">
                          <a:solidFill>
                            <a:srgbClr val="000000"/>
                          </a:solidFill>
                          <a:effectLst/>
                          <a:latin typeface="Calibri" panose="020F0502020204030204" pitchFamily="34" charset="0"/>
                        </a:rPr>
                        <a:t>1 667 091</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0" i="0" u="none" strike="noStrike">
                          <a:solidFill>
                            <a:srgbClr val="000000"/>
                          </a:solidFill>
                          <a:effectLst/>
                          <a:latin typeface="Calibri" panose="020F0502020204030204" pitchFamily="34" charset="0"/>
                        </a:rPr>
                        <a:t>1 732 964</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1" i="0" u="none" strike="noStrike">
                          <a:solidFill>
                            <a:srgbClr val="000000"/>
                          </a:solidFill>
                          <a:effectLst/>
                          <a:latin typeface="Calibri" panose="020F0502020204030204" pitchFamily="34" charset="0"/>
                        </a:rPr>
                        <a:t>4 939 455</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200" b="0" i="0" u="none" strike="noStrike" dirty="0">
                          <a:solidFill>
                            <a:srgbClr val="000000"/>
                          </a:solidFill>
                          <a:effectLst/>
                          <a:latin typeface="Calibri" panose="020F0502020204030204" pitchFamily="34" charset="0"/>
                        </a:rPr>
                        <a:t>72.36%</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194157">
                <a:tc>
                  <a:txBody>
                    <a:bodyPr/>
                    <a:lstStyle/>
                    <a:p>
                      <a:pPr algn="l" rtl="0" fontAlgn="ctr"/>
                      <a:r>
                        <a:rPr lang="en-US" sz="1200" b="0" i="0" u="none" strike="noStrike">
                          <a:solidFill>
                            <a:srgbClr val="000000"/>
                          </a:solidFill>
                          <a:effectLst/>
                          <a:latin typeface="Calibri" panose="020F0502020204030204" pitchFamily="34" charset="0"/>
                        </a:rPr>
                        <a:t>Social Grants Fraud Investigation</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1" i="0" u="none" strike="noStrike" dirty="0">
                          <a:solidFill>
                            <a:srgbClr val="000000"/>
                          </a:solidFill>
                          <a:effectLst/>
                          <a:latin typeface="Calibri" panose="020F0502020204030204" pitchFamily="34" charset="0"/>
                        </a:rPr>
                        <a:t>            83 066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200" b="0" i="0" u="none" strike="noStrike">
                          <a:solidFill>
                            <a:srgbClr val="000000"/>
                          </a:solidFill>
                          <a:effectLst/>
                          <a:latin typeface="Calibri" panose="020F0502020204030204" pitchFamily="34" charset="0"/>
                        </a:rPr>
                        <a:t>                 20 766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0" i="0" u="none" strike="noStrike">
                          <a:solidFill>
                            <a:srgbClr val="000000"/>
                          </a:solidFill>
                          <a:effectLst/>
                          <a:latin typeface="Calibri" panose="020F0502020204030204" pitchFamily="34" charset="0"/>
                        </a:rPr>
                        <a:t>20 766</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0" i="0" u="none" strike="noStrike">
                          <a:solidFill>
                            <a:srgbClr val="000000"/>
                          </a:solidFill>
                          <a:effectLst/>
                          <a:latin typeface="Calibri" panose="020F0502020204030204" pitchFamily="34" charset="0"/>
                        </a:rPr>
                        <a:t>20 766</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1" i="0" u="none" strike="noStrike">
                          <a:solidFill>
                            <a:srgbClr val="000000"/>
                          </a:solidFill>
                          <a:effectLst/>
                          <a:latin typeface="Calibri" panose="020F0502020204030204" pitchFamily="34" charset="0"/>
                        </a:rPr>
                        <a:t>62 298</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200" b="0" i="0" u="none" strike="noStrike" dirty="0">
                          <a:solidFill>
                            <a:srgbClr val="000000"/>
                          </a:solidFill>
                          <a:effectLst/>
                          <a:latin typeface="Calibri" panose="020F0502020204030204" pitchFamily="34" charset="0"/>
                        </a:rPr>
                        <a:t>75.00%</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194157">
                <a:tc>
                  <a:txBody>
                    <a:bodyPr/>
                    <a:lstStyle/>
                    <a:p>
                      <a:pPr algn="l" rtl="0" fontAlgn="ctr"/>
                      <a:r>
                        <a:rPr lang="en-US" sz="1200" b="0" i="0" u="none" strike="noStrike">
                          <a:solidFill>
                            <a:srgbClr val="000000"/>
                          </a:solidFill>
                          <a:effectLst/>
                          <a:latin typeface="Calibri" panose="020F0502020204030204" pitchFamily="34" charset="0"/>
                        </a:rPr>
                        <a:t>Programme Management</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              5 406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200" b="0" i="0" u="none" strike="noStrike">
                          <a:solidFill>
                            <a:srgbClr val="000000"/>
                          </a:solidFill>
                          <a:effectLst/>
                          <a:latin typeface="Calibri" panose="020F0502020204030204" pitchFamily="34" charset="0"/>
                        </a:rPr>
                        <a:t>                      992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200" b="0" i="0" u="none" strike="noStrike">
                          <a:solidFill>
                            <a:srgbClr val="000000"/>
                          </a:solidFill>
                          <a:effectLst/>
                          <a:latin typeface="Calibri" panose="020F0502020204030204" pitchFamily="34" charset="0"/>
                        </a:rPr>
                        <a:t>1 447</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200" b="0" i="0" u="none" strike="noStrike">
                          <a:solidFill>
                            <a:srgbClr val="000000"/>
                          </a:solidFill>
                          <a:effectLst/>
                          <a:latin typeface="Calibri" panose="020F0502020204030204" pitchFamily="34" charset="0"/>
                        </a:rPr>
                        <a:t>733</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3 172</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200" b="0" i="0" u="none" strike="noStrike" dirty="0">
                          <a:solidFill>
                            <a:srgbClr val="000000"/>
                          </a:solidFill>
                          <a:effectLst/>
                          <a:latin typeface="Calibri" panose="020F0502020204030204" pitchFamily="34" charset="0"/>
                        </a:rPr>
                        <a:t>58.68%</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94157">
                <a:tc>
                  <a:txBody>
                    <a:bodyPr/>
                    <a:lstStyle/>
                    <a:p>
                      <a:pPr algn="l" rtl="0" fontAlgn="ctr"/>
                      <a:r>
                        <a:rPr lang="en-US" sz="1200" b="1" i="0" u="none" strike="noStrike">
                          <a:solidFill>
                            <a:srgbClr val="000000"/>
                          </a:solidFill>
                          <a:effectLst/>
                          <a:latin typeface="Calibri" panose="020F0502020204030204" pitchFamily="34" charset="0"/>
                        </a:rPr>
                        <a:t>TOTAL</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200" b="1" i="0" u="none" strike="noStrike" dirty="0">
                          <a:solidFill>
                            <a:srgbClr val="000000"/>
                          </a:solidFill>
                          <a:effectLst/>
                          <a:latin typeface="Calibri" panose="020F0502020204030204" pitchFamily="34" charset="0"/>
                        </a:rPr>
                        <a:t>6 997 000</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200" b="1" i="0" u="none" strike="noStrike">
                          <a:solidFill>
                            <a:srgbClr val="000000"/>
                          </a:solidFill>
                          <a:effectLst/>
                          <a:latin typeface="Calibri" panose="020F0502020204030204" pitchFamily="34" charset="0"/>
                        </a:rPr>
                        <a:t>1 576 206</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200" b="1" i="0" u="none" strike="noStrike">
                          <a:solidFill>
                            <a:srgbClr val="000000"/>
                          </a:solidFill>
                          <a:effectLst/>
                          <a:latin typeface="Calibri" panose="020F0502020204030204" pitchFamily="34" charset="0"/>
                        </a:rPr>
                        <a:t>1 708 165</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200" b="1" i="0" u="none" strike="noStrike">
                          <a:solidFill>
                            <a:srgbClr val="000000"/>
                          </a:solidFill>
                          <a:effectLst/>
                          <a:latin typeface="Calibri" panose="020F0502020204030204" pitchFamily="34" charset="0"/>
                        </a:rPr>
                        <a:t>1 771 613</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200" b="1" i="0" u="none" strike="noStrike">
                          <a:solidFill>
                            <a:srgbClr val="000000"/>
                          </a:solidFill>
                          <a:effectLst/>
                          <a:latin typeface="Calibri" panose="020F0502020204030204" pitchFamily="34" charset="0"/>
                        </a:rPr>
                        <a:t>5 055 984</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200" b="1" i="0" u="none" strike="noStrike" dirty="0">
                          <a:solidFill>
                            <a:srgbClr val="000000"/>
                          </a:solidFill>
                          <a:effectLst/>
                          <a:latin typeface="Calibri" panose="020F0502020204030204" pitchFamily="34" charset="0"/>
                        </a:rPr>
                        <a:t>72.26%</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10008"/>
                  </a:ext>
                </a:extLst>
              </a:tr>
              <a:tr h="194157">
                <a:tc>
                  <a:txBody>
                    <a:bodyPr/>
                    <a:lstStyle/>
                    <a:p>
                      <a:pPr algn="l" fontAlgn="b"/>
                      <a:endParaRPr lang="en-US" sz="1200" b="0" i="0" u="none" strike="noStrike">
                        <a:solidFill>
                          <a:srgbClr val="000000"/>
                        </a:solidFill>
                        <a:effectLst/>
                        <a:latin typeface="Calibri" panose="020F0502020204030204" pitchFamily="34" charset="0"/>
                      </a:endParaRPr>
                    </a:p>
                  </a:txBody>
                  <a:tcPr marL="8502" marR="8502" marT="85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8502" marR="8502" marT="85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200" b="0" i="0" u="none" strike="noStrike">
                        <a:solidFill>
                          <a:srgbClr val="000000"/>
                        </a:solidFill>
                        <a:effectLst/>
                        <a:latin typeface="Calibri" panose="020F0502020204030204" pitchFamily="34" charset="0"/>
                      </a:endParaRPr>
                    </a:p>
                  </a:txBody>
                  <a:tcPr marL="8502" marR="8502" marT="85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200" b="0" i="0" u="none" strike="noStrike">
                        <a:solidFill>
                          <a:srgbClr val="000000"/>
                        </a:solidFill>
                        <a:effectLst/>
                        <a:latin typeface="Calibri" panose="020F0502020204030204" pitchFamily="34" charset="0"/>
                      </a:endParaRPr>
                    </a:p>
                  </a:txBody>
                  <a:tcPr marL="8502" marR="8502" marT="85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200" b="0" i="0" u="none" strike="noStrike">
                        <a:solidFill>
                          <a:srgbClr val="000000"/>
                        </a:solidFill>
                        <a:effectLst/>
                        <a:latin typeface="Calibri" panose="020F0502020204030204" pitchFamily="34" charset="0"/>
                      </a:endParaRPr>
                    </a:p>
                  </a:txBody>
                  <a:tcPr marL="8502" marR="8502" marT="85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200" b="0" i="0" u="none" strike="noStrike">
                        <a:solidFill>
                          <a:srgbClr val="000000"/>
                        </a:solidFill>
                        <a:effectLst/>
                        <a:latin typeface="Calibri" panose="020F0502020204030204" pitchFamily="34" charset="0"/>
                      </a:endParaRPr>
                    </a:p>
                  </a:txBody>
                  <a:tcPr marL="8502" marR="8502" marT="850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8502" marR="8502" marT="850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9"/>
                  </a:ext>
                </a:extLst>
              </a:tr>
              <a:tr h="194157">
                <a:tc>
                  <a:txBody>
                    <a:bodyPr/>
                    <a:lstStyle/>
                    <a:p>
                      <a:pPr algn="l" fontAlgn="b"/>
                      <a:r>
                        <a:rPr lang="en-US" sz="1200" b="1" i="0" u="none" strike="noStrike">
                          <a:solidFill>
                            <a:srgbClr val="000000"/>
                          </a:solidFill>
                          <a:effectLst/>
                          <a:latin typeface="Calibri" panose="020F0502020204030204" pitchFamily="34" charset="0"/>
                        </a:rPr>
                        <a:t>Economic Classification</a:t>
                      </a:r>
                    </a:p>
                  </a:txBody>
                  <a:tcPr marL="8502" marR="8502" marT="850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8502" marR="8502" marT="850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a:solidFill>
                          <a:srgbClr val="000000"/>
                        </a:solidFill>
                        <a:effectLst/>
                        <a:latin typeface="Calibri" panose="020F0502020204030204" pitchFamily="34" charset="0"/>
                      </a:endParaRPr>
                    </a:p>
                  </a:txBody>
                  <a:tcPr marL="8502" marR="8502" marT="850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a:solidFill>
                          <a:srgbClr val="000000"/>
                        </a:solidFill>
                        <a:effectLst/>
                        <a:latin typeface="Calibri" panose="020F0502020204030204" pitchFamily="34" charset="0"/>
                      </a:endParaRPr>
                    </a:p>
                  </a:txBody>
                  <a:tcPr marL="8502" marR="8502" marT="850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a:solidFill>
                          <a:srgbClr val="000000"/>
                        </a:solidFill>
                        <a:effectLst/>
                        <a:latin typeface="Calibri" panose="020F0502020204030204" pitchFamily="34" charset="0"/>
                      </a:endParaRPr>
                    </a:p>
                  </a:txBody>
                  <a:tcPr marL="8502" marR="8502" marT="850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a:solidFill>
                          <a:srgbClr val="000000"/>
                        </a:solidFill>
                        <a:effectLst/>
                        <a:latin typeface="Calibri" panose="020F0502020204030204" pitchFamily="34" charset="0"/>
                      </a:endParaRPr>
                    </a:p>
                  </a:txBody>
                  <a:tcPr marL="8502" marR="8502" marT="850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200" b="0" i="0" u="none" strike="noStrike" dirty="0">
                        <a:solidFill>
                          <a:srgbClr val="000000"/>
                        </a:solidFill>
                        <a:effectLst/>
                        <a:latin typeface="Calibri" panose="020F0502020204030204" pitchFamily="34" charset="0"/>
                      </a:endParaRPr>
                    </a:p>
                  </a:txBody>
                  <a:tcPr marL="8502" marR="8502" marT="850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94157">
                <a:tc>
                  <a:txBody>
                    <a:bodyPr/>
                    <a:lstStyle/>
                    <a:p>
                      <a:pPr algn="l" rtl="0" fontAlgn="ctr"/>
                      <a:r>
                        <a:rPr lang="en-US" sz="1200" b="1" i="0" u="none" strike="noStrike">
                          <a:solidFill>
                            <a:srgbClr val="000000"/>
                          </a:solidFill>
                          <a:effectLst/>
                          <a:latin typeface="Calibri" panose="020F0502020204030204" pitchFamily="34" charset="0"/>
                        </a:rPr>
                        <a:t>Current Payments</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200" b="1" i="0" u="none" strike="noStrike" dirty="0">
                          <a:solidFill>
                            <a:srgbClr val="000000"/>
                          </a:solidFill>
                          <a:effectLst/>
                          <a:latin typeface="Calibri" panose="020F0502020204030204" pitchFamily="34" charset="0"/>
                        </a:rPr>
                        <a:t>81 867</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200" b="1" i="0" u="none" strike="noStrike">
                          <a:solidFill>
                            <a:srgbClr val="000000"/>
                          </a:solidFill>
                          <a:effectLst/>
                          <a:latin typeface="Calibri" panose="020F0502020204030204" pitchFamily="34" charset="0"/>
                        </a:rPr>
                        <a:t>16 018</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200" b="1" i="0" u="none" strike="noStrike">
                          <a:solidFill>
                            <a:srgbClr val="000000"/>
                          </a:solidFill>
                          <a:effectLst/>
                          <a:latin typeface="Calibri" panose="020F0502020204030204" pitchFamily="34" charset="0"/>
                        </a:rPr>
                        <a:t>18 446</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200" b="1" i="0" u="none" strike="noStrike">
                          <a:solidFill>
                            <a:srgbClr val="000000"/>
                          </a:solidFill>
                          <a:effectLst/>
                          <a:latin typeface="Calibri" panose="020F0502020204030204" pitchFamily="34" charset="0"/>
                        </a:rPr>
                        <a:t>17 821</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200" b="1" i="0" u="none" strike="noStrike">
                          <a:solidFill>
                            <a:srgbClr val="000000"/>
                          </a:solidFill>
                          <a:effectLst/>
                          <a:latin typeface="Calibri" panose="020F0502020204030204" pitchFamily="34" charset="0"/>
                        </a:rPr>
                        <a:t>52 284</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200" b="1" i="0" u="none" strike="noStrike" dirty="0">
                          <a:solidFill>
                            <a:srgbClr val="000000"/>
                          </a:solidFill>
                          <a:effectLst/>
                          <a:latin typeface="Calibri" panose="020F0502020204030204" pitchFamily="34" charset="0"/>
                        </a:rPr>
                        <a:t>63.86%</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94157">
                <a:tc>
                  <a:txBody>
                    <a:bodyPr/>
                    <a:lstStyle/>
                    <a:p>
                      <a:pPr algn="l" rtl="0" fontAlgn="ctr"/>
                      <a:r>
                        <a:rPr lang="en-US" sz="1200" b="0" i="0" u="none" strike="noStrike">
                          <a:solidFill>
                            <a:srgbClr val="000000"/>
                          </a:solidFill>
                          <a:effectLst/>
                          <a:latin typeface="Calibri" panose="020F0502020204030204" pitchFamily="34" charset="0"/>
                        </a:rPr>
                        <a:t>Compensation of Employees </a:t>
                      </a:r>
                    </a:p>
                  </a:txBody>
                  <a:tcPr marL="76515"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200" b="0" i="0" u="none" strike="noStrike" dirty="0">
                          <a:solidFill>
                            <a:srgbClr val="000000"/>
                          </a:solidFill>
                          <a:effectLst/>
                          <a:latin typeface="Calibri" panose="020F0502020204030204" pitchFamily="34" charset="0"/>
                        </a:rPr>
                        <a:t>50 683</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b"/>
                      <a:r>
                        <a:rPr lang="en-US" sz="1200" b="0" i="0" u="none" strike="noStrike">
                          <a:solidFill>
                            <a:srgbClr val="000000"/>
                          </a:solidFill>
                          <a:effectLst/>
                          <a:latin typeface="Calibri" panose="020F0502020204030204" pitchFamily="34" charset="0"/>
                        </a:rPr>
                        <a:t>11 571</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200" b="0" i="0" u="none" strike="noStrike">
                          <a:solidFill>
                            <a:srgbClr val="000000"/>
                          </a:solidFill>
                          <a:effectLst/>
                          <a:latin typeface="Calibri" panose="020F0502020204030204" pitchFamily="34" charset="0"/>
                        </a:rPr>
                        <a:t>           11 773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200" b="0" i="0" u="none" strike="noStrike">
                          <a:solidFill>
                            <a:srgbClr val="000000"/>
                          </a:solidFill>
                          <a:effectLst/>
                          <a:latin typeface="Calibri" panose="020F0502020204030204" pitchFamily="34" charset="0"/>
                        </a:rPr>
                        <a:t>11 605</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200" b="1" i="0" u="none" strike="noStrike">
                          <a:solidFill>
                            <a:srgbClr val="000000"/>
                          </a:solidFill>
                          <a:effectLst/>
                          <a:latin typeface="Calibri" panose="020F0502020204030204" pitchFamily="34" charset="0"/>
                        </a:rPr>
                        <a:t>34 948</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ctr"/>
                      <a:r>
                        <a:rPr lang="en-US" sz="1200" b="0" i="0" u="none" strike="noStrike" dirty="0">
                          <a:solidFill>
                            <a:srgbClr val="000000"/>
                          </a:solidFill>
                          <a:effectLst/>
                          <a:latin typeface="Calibri" panose="020F0502020204030204" pitchFamily="34" charset="0"/>
                        </a:rPr>
                        <a:t>68.95%</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2"/>
                  </a:ext>
                </a:extLst>
              </a:tr>
              <a:tr h="194157">
                <a:tc>
                  <a:txBody>
                    <a:bodyPr/>
                    <a:lstStyle/>
                    <a:p>
                      <a:pPr algn="l" rtl="0" fontAlgn="ctr"/>
                      <a:r>
                        <a:rPr lang="en-US" sz="1200" b="0" i="0" u="none" strike="noStrike">
                          <a:solidFill>
                            <a:srgbClr val="000000"/>
                          </a:solidFill>
                          <a:effectLst/>
                          <a:latin typeface="Calibri" panose="020F0502020204030204" pitchFamily="34" charset="0"/>
                        </a:rPr>
                        <a:t>Goods and Services</a:t>
                      </a:r>
                    </a:p>
                  </a:txBody>
                  <a:tcPr marL="76515"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US" sz="1200" b="0" i="0" u="none" strike="noStrike" dirty="0">
                          <a:solidFill>
                            <a:srgbClr val="000000"/>
                          </a:solidFill>
                          <a:effectLst/>
                          <a:latin typeface="Calibri" panose="020F0502020204030204" pitchFamily="34" charset="0"/>
                        </a:rPr>
                        <a:t>31 184</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200" b="0" i="0" u="none" strike="noStrike">
                          <a:solidFill>
                            <a:srgbClr val="000000"/>
                          </a:solidFill>
                          <a:effectLst/>
                          <a:latin typeface="Calibri" panose="020F0502020204030204" pitchFamily="34" charset="0"/>
                        </a:rPr>
                        <a:t>4 447</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200" b="0" i="0" u="none" strike="noStrike">
                          <a:solidFill>
                            <a:srgbClr val="000000"/>
                          </a:solidFill>
                          <a:effectLst/>
                          <a:latin typeface="Calibri" panose="020F0502020204030204" pitchFamily="34" charset="0"/>
                        </a:rPr>
                        <a:t>6 673</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200" b="0" i="0" u="none" strike="noStrike">
                          <a:solidFill>
                            <a:srgbClr val="000000"/>
                          </a:solidFill>
                          <a:effectLst/>
                          <a:latin typeface="Calibri" panose="020F0502020204030204" pitchFamily="34" charset="0"/>
                        </a:rPr>
                        <a:t>6 216</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US" sz="1200" b="1" i="0" u="none" strike="noStrike">
                          <a:solidFill>
                            <a:srgbClr val="000000"/>
                          </a:solidFill>
                          <a:effectLst/>
                          <a:latin typeface="Calibri" panose="020F0502020204030204" pitchFamily="34" charset="0"/>
                        </a:rPr>
                        <a:t>17 336</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200" b="0" i="0" u="none" strike="noStrike" dirty="0">
                          <a:solidFill>
                            <a:srgbClr val="000000"/>
                          </a:solidFill>
                          <a:effectLst/>
                          <a:latin typeface="Calibri" panose="020F0502020204030204" pitchFamily="34" charset="0"/>
                        </a:rPr>
                        <a:t>55.59%</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94157">
                <a:tc>
                  <a:txBody>
                    <a:bodyPr/>
                    <a:lstStyle/>
                    <a:p>
                      <a:pPr algn="l" rtl="0" fontAlgn="ctr"/>
                      <a:r>
                        <a:rPr lang="en-US" sz="1200" b="1" i="0" u="none" strike="noStrike">
                          <a:solidFill>
                            <a:srgbClr val="000000"/>
                          </a:solidFill>
                          <a:effectLst/>
                          <a:latin typeface="Calibri" panose="020F0502020204030204" pitchFamily="34" charset="0"/>
                        </a:rPr>
                        <a:t>Transfers and Subsidies</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200" b="1" i="0" u="none" strike="noStrike" dirty="0">
                          <a:solidFill>
                            <a:srgbClr val="000000"/>
                          </a:solidFill>
                          <a:effectLst/>
                          <a:latin typeface="Calibri" panose="020F0502020204030204" pitchFamily="34" charset="0"/>
                        </a:rPr>
                        <a:t>6 912 926</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200" b="1" i="0" u="none" strike="noStrike">
                          <a:solidFill>
                            <a:srgbClr val="000000"/>
                          </a:solidFill>
                          <a:effectLst/>
                          <a:latin typeface="Calibri" panose="020F0502020204030204" pitchFamily="34" charset="0"/>
                        </a:rPr>
                        <a:t>1 560 166</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200" b="1" i="0" u="none" strike="noStrike">
                          <a:solidFill>
                            <a:srgbClr val="000000"/>
                          </a:solidFill>
                          <a:effectLst/>
                          <a:latin typeface="Calibri" panose="020F0502020204030204" pitchFamily="34" charset="0"/>
                        </a:rPr>
                        <a:t>1 689 518</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200" b="1" i="0" u="none" strike="noStrike">
                          <a:solidFill>
                            <a:srgbClr val="000000"/>
                          </a:solidFill>
                          <a:effectLst/>
                          <a:latin typeface="Calibri" panose="020F0502020204030204" pitchFamily="34" charset="0"/>
                        </a:rPr>
                        <a:t>1 753 745</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200" b="1" i="0" u="none" strike="noStrike">
                          <a:solidFill>
                            <a:srgbClr val="000000"/>
                          </a:solidFill>
                          <a:effectLst/>
                          <a:latin typeface="Calibri" panose="020F0502020204030204" pitchFamily="34" charset="0"/>
                        </a:rPr>
                        <a:t>5 003 429</a:t>
                      </a:r>
                    </a:p>
                  </a:txBody>
                  <a:tcPr marL="8502" marR="8502" marT="85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200" b="1" i="0" u="none" strike="noStrike" dirty="0">
                          <a:solidFill>
                            <a:srgbClr val="000000"/>
                          </a:solidFill>
                          <a:effectLst/>
                          <a:latin typeface="Calibri" panose="020F0502020204030204" pitchFamily="34" charset="0"/>
                        </a:rPr>
                        <a:t>72.38%</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94157">
                <a:tc>
                  <a:txBody>
                    <a:bodyPr/>
                    <a:lstStyle/>
                    <a:p>
                      <a:pPr algn="l" rtl="0" fontAlgn="ctr"/>
                      <a:r>
                        <a:rPr lang="en-US" sz="1200" b="0" i="0" u="none" strike="noStrike">
                          <a:solidFill>
                            <a:srgbClr val="000000"/>
                          </a:solidFill>
                          <a:effectLst/>
                          <a:latin typeface="Calibri" panose="020F0502020204030204" pitchFamily="34" charset="0"/>
                        </a:rPr>
                        <a:t>Departmental agencies and accounts</a:t>
                      </a:r>
                    </a:p>
                  </a:txBody>
                  <a:tcPr marL="76515"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200" b="0" i="0" u="none" strike="noStrike" dirty="0">
                          <a:solidFill>
                            <a:srgbClr val="000000"/>
                          </a:solidFill>
                          <a:effectLst/>
                          <a:latin typeface="Calibri" panose="020F0502020204030204" pitchFamily="34" charset="0"/>
                        </a:rPr>
                        <a:t>6 908 932</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ctr"/>
                      <a:r>
                        <a:rPr lang="en-US" sz="1200" b="0" i="0" u="none" strike="noStrike">
                          <a:solidFill>
                            <a:srgbClr val="000000"/>
                          </a:solidFill>
                          <a:effectLst/>
                          <a:latin typeface="Calibri" panose="020F0502020204030204" pitchFamily="34" charset="0"/>
                        </a:rPr>
                        <a:t>1 560 166</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200" b="0" i="0" u="none" strike="noStrike">
                          <a:solidFill>
                            <a:srgbClr val="000000"/>
                          </a:solidFill>
                          <a:effectLst/>
                          <a:latin typeface="Calibri" panose="020F0502020204030204" pitchFamily="34" charset="0"/>
                        </a:rPr>
                        <a:t>1 687 857</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200" b="0" i="0" u="none" strike="noStrike">
                          <a:solidFill>
                            <a:srgbClr val="000000"/>
                          </a:solidFill>
                          <a:effectLst/>
                          <a:latin typeface="Calibri" panose="020F0502020204030204" pitchFamily="34" charset="0"/>
                        </a:rPr>
                        <a:t>1 753 730</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Calibri" panose="020F0502020204030204" pitchFamily="34" charset="0"/>
                        </a:rPr>
                        <a:t>5 001 753</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ctr"/>
                      <a:r>
                        <a:rPr lang="en-US" sz="1200" b="0" i="0" u="none" strike="noStrike" dirty="0">
                          <a:solidFill>
                            <a:srgbClr val="000000"/>
                          </a:solidFill>
                          <a:effectLst/>
                          <a:latin typeface="Calibri" panose="020F0502020204030204" pitchFamily="34" charset="0"/>
                        </a:rPr>
                        <a:t>72.40%</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5"/>
                  </a:ext>
                </a:extLst>
              </a:tr>
              <a:tr h="194157">
                <a:tc>
                  <a:txBody>
                    <a:bodyPr/>
                    <a:lstStyle/>
                    <a:p>
                      <a:pPr algn="l" rtl="0" fontAlgn="ctr"/>
                      <a:r>
                        <a:rPr lang="en-US" sz="1200" b="0" i="0" u="none" strike="noStrike" dirty="0">
                          <a:solidFill>
                            <a:srgbClr val="000000"/>
                          </a:solidFill>
                          <a:effectLst/>
                          <a:latin typeface="Calibri" panose="020F0502020204030204" pitchFamily="34" charset="0"/>
                        </a:rPr>
                        <a:t>Higher education institutions</a:t>
                      </a:r>
                    </a:p>
                  </a:txBody>
                  <a:tcPr marL="76515"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0" i="0" u="none" strike="noStrike" dirty="0">
                          <a:solidFill>
                            <a:srgbClr val="000000"/>
                          </a:solidFill>
                          <a:effectLst/>
                          <a:latin typeface="Calibri" panose="020F0502020204030204" pitchFamily="34" charset="0"/>
                        </a:rPr>
                        <a:t>2 000</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200" b="0" i="0" u="none" strike="noStrike">
                          <a:solidFill>
                            <a:srgbClr val="000000"/>
                          </a:solidFill>
                          <a:effectLst/>
                          <a:latin typeface="Calibri" panose="020F0502020204030204" pitchFamily="34" charset="0"/>
                        </a:rPr>
                        <a:t>0</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0" i="0" u="none" strike="noStrike">
                          <a:solidFill>
                            <a:srgbClr val="000000"/>
                          </a:solidFill>
                          <a:effectLst/>
                          <a:latin typeface="Calibri" panose="020F0502020204030204" pitchFamily="34" charset="0"/>
                        </a:rPr>
                        <a:t>0</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0" i="0" u="none" strike="noStrike">
                          <a:solidFill>
                            <a:srgbClr val="000000"/>
                          </a:solidFill>
                          <a:effectLst/>
                          <a:latin typeface="Calibri" panose="020F0502020204030204" pitchFamily="34" charset="0"/>
                        </a:rPr>
                        <a:t>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1" i="0" u="none" strike="noStrike">
                          <a:solidFill>
                            <a:srgbClr val="000000"/>
                          </a:solidFill>
                          <a:effectLst/>
                          <a:latin typeface="Calibri" panose="020F0502020204030204" pitchFamily="34" charset="0"/>
                        </a:rPr>
                        <a:t>0</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200" b="0" i="0" u="none" strike="noStrike" dirty="0">
                          <a:solidFill>
                            <a:srgbClr val="000000"/>
                          </a:solidFill>
                          <a:effectLst/>
                          <a:latin typeface="Calibri" panose="020F0502020204030204" pitchFamily="34" charset="0"/>
                        </a:rPr>
                        <a:t>0.00%</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6"/>
                  </a:ext>
                </a:extLst>
              </a:tr>
              <a:tr h="388312">
                <a:tc>
                  <a:txBody>
                    <a:bodyPr/>
                    <a:lstStyle/>
                    <a:p>
                      <a:pPr algn="l" rtl="0" fontAlgn="ctr"/>
                      <a:r>
                        <a:rPr lang="en-US" sz="1200" b="0" i="0" u="none" strike="noStrike" dirty="0">
                          <a:solidFill>
                            <a:srgbClr val="000000"/>
                          </a:solidFill>
                          <a:effectLst/>
                          <a:latin typeface="Calibri" panose="020F0502020204030204" pitchFamily="34" charset="0"/>
                        </a:rPr>
                        <a:t>Foreign governments and international </a:t>
                      </a:r>
                      <a:r>
                        <a:rPr lang="en-US" sz="1200" b="0" i="0" u="none" strike="noStrike" dirty="0" err="1">
                          <a:solidFill>
                            <a:srgbClr val="000000"/>
                          </a:solidFill>
                          <a:effectLst/>
                          <a:latin typeface="Calibri" panose="020F0502020204030204" pitchFamily="34" charset="0"/>
                        </a:rPr>
                        <a:t>organisations</a:t>
                      </a:r>
                      <a:endParaRPr lang="en-US" sz="1200" b="0" i="0" u="none" strike="noStrike" dirty="0">
                        <a:solidFill>
                          <a:srgbClr val="000000"/>
                        </a:solidFill>
                        <a:effectLst/>
                        <a:latin typeface="Calibri" panose="020F0502020204030204" pitchFamily="34" charset="0"/>
                      </a:endParaRPr>
                    </a:p>
                  </a:txBody>
                  <a:tcPr marL="76515"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0" i="0" u="none" strike="noStrike" dirty="0">
                          <a:solidFill>
                            <a:srgbClr val="000000"/>
                          </a:solidFill>
                          <a:effectLst/>
                          <a:latin typeface="Calibri" panose="020F0502020204030204" pitchFamily="34" charset="0"/>
                        </a:rPr>
                        <a:t>1 774</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200" b="0" i="0" u="none" strike="noStrike" dirty="0">
                          <a:solidFill>
                            <a:srgbClr val="000000"/>
                          </a:solidFill>
                          <a:effectLst/>
                          <a:latin typeface="Calibri" panose="020F0502020204030204" pitchFamily="34" charset="0"/>
                        </a:rPr>
                        <a:t>0</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0" i="0" u="none" strike="noStrike">
                          <a:solidFill>
                            <a:srgbClr val="000000"/>
                          </a:solidFill>
                          <a:effectLst/>
                          <a:latin typeface="Calibri" panose="020F0502020204030204" pitchFamily="34" charset="0"/>
                        </a:rPr>
                        <a:t>             1 661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0" i="0" u="none" strike="noStrike">
                          <a:solidFill>
                            <a:srgbClr val="000000"/>
                          </a:solidFill>
                          <a:effectLst/>
                          <a:latin typeface="Calibri" panose="020F0502020204030204" pitchFamily="34" charset="0"/>
                        </a:rPr>
                        <a:t>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200" b="1" i="0" u="none" strike="noStrike">
                          <a:solidFill>
                            <a:srgbClr val="000000"/>
                          </a:solidFill>
                          <a:effectLst/>
                          <a:latin typeface="Calibri" panose="020F0502020204030204" pitchFamily="34" charset="0"/>
                        </a:rPr>
                        <a:t>1 661</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200" b="0" i="0" u="none" strike="noStrike" dirty="0">
                          <a:solidFill>
                            <a:srgbClr val="000000"/>
                          </a:solidFill>
                          <a:effectLst/>
                          <a:latin typeface="Calibri" panose="020F0502020204030204" pitchFamily="34" charset="0"/>
                        </a:rPr>
                        <a:t>93.65%</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7"/>
                  </a:ext>
                </a:extLst>
              </a:tr>
              <a:tr h="194157">
                <a:tc>
                  <a:txBody>
                    <a:bodyPr/>
                    <a:lstStyle/>
                    <a:p>
                      <a:pPr algn="l" rtl="0" fontAlgn="ctr"/>
                      <a:r>
                        <a:rPr lang="en-US" sz="1200" b="0" i="0" u="none" strike="noStrike">
                          <a:solidFill>
                            <a:srgbClr val="000000"/>
                          </a:solidFill>
                          <a:effectLst/>
                          <a:latin typeface="Calibri" panose="020F0502020204030204" pitchFamily="34" charset="0"/>
                        </a:rPr>
                        <a:t>Households</a:t>
                      </a:r>
                    </a:p>
                  </a:txBody>
                  <a:tcPr marL="76515"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200" b="0" i="0" u="none" strike="noStrike">
                          <a:solidFill>
                            <a:srgbClr val="000000"/>
                          </a:solidFill>
                          <a:effectLst/>
                          <a:latin typeface="Calibri" panose="020F0502020204030204" pitchFamily="34" charset="0"/>
                        </a:rPr>
                        <a:t>                 220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200" b="0" i="0" u="none" strike="noStrike" dirty="0">
                          <a:solidFill>
                            <a:srgbClr val="000000"/>
                          </a:solidFill>
                          <a:effectLst/>
                          <a:latin typeface="Calibri" panose="020F0502020204030204" pitchFamily="34" charset="0"/>
                        </a:rPr>
                        <a:t>                          -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200" b="0" i="0" u="none" strike="noStrike" dirty="0">
                          <a:solidFill>
                            <a:srgbClr val="000000"/>
                          </a:solidFill>
                          <a:effectLst/>
                          <a:latin typeface="Calibri" panose="020F0502020204030204" pitchFamily="34" charset="0"/>
                        </a:rPr>
                        <a:t>                  -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200" b="0" i="0" u="none" strike="noStrike" dirty="0">
                          <a:solidFill>
                            <a:srgbClr val="000000"/>
                          </a:solidFill>
                          <a:effectLst/>
                          <a:latin typeface="Calibri" panose="020F0502020204030204" pitchFamily="34" charset="0"/>
                        </a:rPr>
                        <a:t>               15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                  15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200" b="0" i="0" u="none" strike="noStrike" dirty="0">
                          <a:solidFill>
                            <a:srgbClr val="000000"/>
                          </a:solidFill>
                          <a:effectLst/>
                          <a:latin typeface="Calibri" panose="020F0502020204030204" pitchFamily="34" charset="0"/>
                        </a:rPr>
                        <a:t>6.82%</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94157">
                <a:tc>
                  <a:txBody>
                    <a:bodyPr/>
                    <a:lstStyle/>
                    <a:p>
                      <a:pPr algn="l" rtl="0" fontAlgn="ctr"/>
                      <a:r>
                        <a:rPr lang="en-US" sz="1200" b="1" i="0" u="none" strike="noStrike">
                          <a:solidFill>
                            <a:srgbClr val="000000"/>
                          </a:solidFill>
                          <a:effectLst/>
                          <a:latin typeface="Calibri" panose="020F0502020204030204" pitchFamily="34" charset="0"/>
                        </a:rPr>
                        <a:t>Payments of Capital Assets</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2 207</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200" b="1" i="0" u="none" strike="noStrike">
                          <a:solidFill>
                            <a:srgbClr val="000000"/>
                          </a:solidFill>
                          <a:effectLst/>
                          <a:latin typeface="Calibri" panose="020F0502020204030204" pitchFamily="34" charset="0"/>
                        </a:rPr>
                        <a:t>22</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a:solidFill>
                            <a:srgbClr val="000000"/>
                          </a:solidFill>
                          <a:effectLst/>
                          <a:latin typeface="Calibri" panose="020F0502020204030204" pitchFamily="34" charset="0"/>
                        </a:rPr>
                        <a:t>                201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dirty="0">
                          <a:solidFill>
                            <a:srgbClr val="000000"/>
                          </a:solidFill>
                          <a:effectLst/>
                          <a:latin typeface="Calibri" panose="020F0502020204030204" pitchFamily="34" charset="0"/>
                        </a:rPr>
                        <a:t>               47 </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sz="1200" b="1" i="0" u="none" strike="noStrike" dirty="0">
                          <a:solidFill>
                            <a:srgbClr val="000000"/>
                          </a:solidFill>
                          <a:effectLst/>
                          <a:latin typeface="Calibri" panose="020F0502020204030204" pitchFamily="34" charset="0"/>
                        </a:rPr>
                        <a:t>270</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200" b="1" i="0" u="none" strike="noStrike" dirty="0">
                          <a:solidFill>
                            <a:srgbClr val="000000"/>
                          </a:solidFill>
                          <a:effectLst/>
                          <a:latin typeface="Calibri" panose="020F0502020204030204" pitchFamily="34" charset="0"/>
                        </a:rPr>
                        <a:t>12.23%</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9"/>
                  </a:ext>
                </a:extLst>
              </a:tr>
              <a:tr h="194157">
                <a:tc>
                  <a:txBody>
                    <a:bodyPr/>
                    <a:lstStyle/>
                    <a:p>
                      <a:pPr algn="l" rtl="0" fontAlgn="ctr"/>
                      <a:r>
                        <a:rPr lang="en-US" sz="1200" b="1" i="0" u="none" strike="noStrike">
                          <a:solidFill>
                            <a:srgbClr val="000000"/>
                          </a:solidFill>
                          <a:effectLst/>
                          <a:latin typeface="Calibri" panose="020F0502020204030204" pitchFamily="34" charset="0"/>
                        </a:rPr>
                        <a:t>TOTAL</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200" b="1" i="0" u="none" strike="noStrike">
                          <a:solidFill>
                            <a:srgbClr val="000000"/>
                          </a:solidFill>
                          <a:effectLst/>
                          <a:latin typeface="Calibri" panose="020F0502020204030204" pitchFamily="34" charset="0"/>
                        </a:rPr>
                        <a:t>6 997 000</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200" b="1" i="0" u="none" strike="noStrike">
                          <a:solidFill>
                            <a:srgbClr val="000000"/>
                          </a:solidFill>
                          <a:effectLst/>
                          <a:latin typeface="Calibri" panose="020F0502020204030204" pitchFamily="34" charset="0"/>
                        </a:rPr>
                        <a:t>1 576 206</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200" b="1" i="0" u="none" strike="noStrike">
                          <a:solidFill>
                            <a:srgbClr val="000000"/>
                          </a:solidFill>
                          <a:effectLst/>
                          <a:latin typeface="Calibri" panose="020F0502020204030204" pitchFamily="34" charset="0"/>
                        </a:rPr>
                        <a:t>1 708 165</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200" b="1" i="0" u="none" strike="noStrike">
                          <a:solidFill>
                            <a:srgbClr val="000000"/>
                          </a:solidFill>
                          <a:effectLst/>
                          <a:latin typeface="Calibri" panose="020F0502020204030204" pitchFamily="34" charset="0"/>
                        </a:rPr>
                        <a:t>1 771 613</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200" b="1" i="0" u="none" strike="noStrike" dirty="0">
                          <a:solidFill>
                            <a:srgbClr val="000000"/>
                          </a:solidFill>
                          <a:effectLst/>
                          <a:latin typeface="Calibri" panose="020F0502020204030204" pitchFamily="34" charset="0"/>
                        </a:rPr>
                        <a:t>5 055 984</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200" b="1" i="0" u="none" strike="noStrike" dirty="0">
                          <a:solidFill>
                            <a:srgbClr val="000000"/>
                          </a:solidFill>
                          <a:effectLst/>
                          <a:latin typeface="Calibri" panose="020F0502020204030204" pitchFamily="34" charset="0"/>
                        </a:rPr>
                        <a:t>72.26%</a:t>
                      </a:r>
                    </a:p>
                  </a:txBody>
                  <a:tcPr marL="8502" marR="8502" marT="85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10020"/>
                  </a:ext>
                </a:extLst>
              </a:tr>
            </a:tbl>
          </a:graphicData>
        </a:graphic>
      </p:graphicFrame>
      <p:sp>
        <p:nvSpPr>
          <p:cNvPr id="4" name="Slide Number Placeholder 3"/>
          <p:cNvSpPr>
            <a:spLocks noGrp="1"/>
          </p:cNvSpPr>
          <p:nvPr>
            <p:ph type="sldNum" sz="quarter" idx="12"/>
          </p:nvPr>
        </p:nvSpPr>
        <p:spPr/>
        <p:txBody>
          <a:bodyPr/>
          <a:lstStyle/>
          <a:p>
            <a:pPr>
              <a:defRPr/>
            </a:pPr>
            <a:fld id="{F7C7F45D-B1C3-41DB-8E2C-DAED463BE227}" type="slidenum">
              <a:rPr lang="en-GB" smtClean="0"/>
              <a:pPr>
                <a:defRPr/>
              </a:pPr>
              <a:t>34</a:t>
            </a:fld>
            <a:endParaRPr lang="en-GB" dirty="0"/>
          </a:p>
        </p:txBody>
      </p:sp>
    </p:spTree>
    <p:extLst>
      <p:ext uri="{BB962C8B-B14F-4D97-AF65-F5344CB8AC3E}">
        <p14:creationId xmlns:p14="http://schemas.microsoft.com/office/powerpoint/2010/main" xmlns="" val="30596624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04528" y="908720"/>
            <a:ext cx="8424936" cy="3384376"/>
          </a:xfrm>
        </p:spPr>
        <p:txBody>
          <a:bodyPr/>
          <a:lstStyle/>
          <a:p>
            <a:r>
              <a:rPr lang="en-ZA" sz="2400" dirty="0">
                <a:solidFill>
                  <a:srgbClr val="000000"/>
                </a:solidFill>
                <a:latin typeface="Calibri" panose="020F0502020204030204" pitchFamily="34" charset="0"/>
              </a:rPr>
              <a:t>Goods and Services – 55% Spending </a:t>
            </a:r>
          </a:p>
          <a:p>
            <a:pPr lvl="1"/>
            <a:r>
              <a:rPr lang="en-GB" sz="2400" dirty="0">
                <a:latin typeface="Calibri" panose="020F0502020204030204" pitchFamily="34" charset="0"/>
              </a:rPr>
              <a:t>The low expenditure mainly relate projects being finalised in the 4</a:t>
            </a:r>
            <a:r>
              <a:rPr lang="en-GB" sz="2400" baseline="30000" dirty="0">
                <a:latin typeface="Calibri" panose="020F0502020204030204" pitchFamily="34" charset="0"/>
              </a:rPr>
              <a:t>th</a:t>
            </a:r>
            <a:r>
              <a:rPr lang="en-GB" sz="2400" dirty="0">
                <a:latin typeface="Calibri" panose="020F0502020204030204" pitchFamily="34" charset="0"/>
              </a:rPr>
              <a:t> quarter of the financial year. </a:t>
            </a:r>
          </a:p>
          <a:p>
            <a:pPr lvl="1"/>
            <a:r>
              <a:rPr lang="en-GB" sz="2400" dirty="0">
                <a:solidFill>
                  <a:srgbClr val="000000"/>
                </a:solidFill>
                <a:latin typeface="Calibri" panose="020F0502020204030204" pitchFamily="34" charset="0"/>
              </a:rPr>
              <a:t>Very little litigation cases have been reported in the first and second quarter of the financial year.</a:t>
            </a:r>
          </a:p>
          <a:p>
            <a:pPr lvl="1"/>
            <a:endParaRPr lang="en-ZA" sz="2400" dirty="0">
              <a:solidFill>
                <a:srgbClr val="000000"/>
              </a:solidFill>
              <a:latin typeface="Calibri" panose="020F0502020204030204" pitchFamily="34" charset="0"/>
            </a:endParaRPr>
          </a:p>
          <a:p>
            <a:pPr marL="0" indent="0">
              <a:buNone/>
            </a:pPr>
            <a:endParaRPr lang="en-ZA" sz="2400" dirty="0">
              <a:solidFill>
                <a:srgbClr val="000000"/>
              </a:solidFill>
              <a:latin typeface="Calibri" panose="020F0502020204030204" pitchFamily="34" charset="0"/>
            </a:endParaRPr>
          </a:p>
          <a:p>
            <a:endParaRPr lang="en-ZA" sz="2400" dirty="0">
              <a:solidFill>
                <a:srgbClr val="000000"/>
              </a:solidFill>
              <a:latin typeface="Calibri" panose="020F0502020204030204" pitchFamily="34" charset="0"/>
            </a:endParaRPr>
          </a:p>
        </p:txBody>
      </p:sp>
      <p:sp>
        <p:nvSpPr>
          <p:cNvPr id="1027" name="Date Placeholder 6"/>
          <p:cNvSpPr>
            <a:spLocks noGrp="1"/>
          </p:cNvSpPr>
          <p:nvPr>
            <p:ph type="dt" sz="half" idx="10"/>
          </p:nvPr>
        </p:nvSpPr>
        <p:spPr/>
        <p:txBody>
          <a:bodyPr/>
          <a:lstStyle/>
          <a:p>
            <a:pPr>
              <a:defRPr/>
            </a:pPr>
            <a:fld id="{B4583A6C-BD51-4730-AC0A-6D92EBD8A072}" type="datetime3">
              <a:rPr lang="en-US" smtClean="0"/>
              <a:pPr>
                <a:defRPr/>
              </a:pPr>
              <a:t>16 March 2017</a:t>
            </a:fld>
            <a:endParaRPr lang="en-US" dirty="0"/>
          </a:p>
        </p:txBody>
      </p:sp>
      <p:sp>
        <p:nvSpPr>
          <p:cNvPr id="8" name="Rectangle 2"/>
          <p:cNvSpPr>
            <a:spLocks noChangeArrowheads="1"/>
          </p:cNvSpPr>
          <p:nvPr/>
        </p:nvSpPr>
        <p:spPr bwMode="auto">
          <a:xfrm>
            <a:off x="560513" y="237604"/>
            <a:ext cx="8785225" cy="523220"/>
          </a:xfrm>
          <a:prstGeom prst="rect">
            <a:avLst/>
          </a:prstGeom>
          <a:noFill/>
          <a:ln w="9525">
            <a:noFill/>
            <a:miter lim="800000"/>
            <a:headEnd/>
            <a:tailEnd/>
          </a:ln>
        </p:spPr>
        <p:txBody>
          <a:bodyPr anchor="b">
            <a:spAutoFit/>
          </a:bodyPr>
          <a:lstStyle/>
          <a:p>
            <a:pPr algn="ctr">
              <a:defRPr/>
            </a:pPr>
            <a:r>
              <a:rPr lang="en-US" sz="2800" b="1" dirty="0">
                <a:solidFill>
                  <a:schemeClr val="tx2"/>
                </a:solidFill>
                <a:latin typeface="Calibri" panose="020F0502020204030204" pitchFamily="34" charset="0"/>
              </a:rPr>
              <a:t>P3 : SOCIAL SECURITY POLICY AND ADMINISTRATION</a:t>
            </a:r>
            <a:endParaRPr lang="en-US" sz="4000" b="1" dirty="0">
              <a:solidFill>
                <a:schemeClr val="tx2"/>
              </a:solidFill>
              <a:effectLst>
                <a:outerShdw blurRad="38100" dist="38100" dir="2700000" algn="tl">
                  <a:srgbClr val="C0C0C0"/>
                </a:outerShdw>
              </a:effectLst>
              <a:latin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fld id="{F7C7F45D-B1C3-41DB-8E2C-DAED463BE227}" type="slidenum">
              <a:rPr lang="en-GB" smtClean="0"/>
              <a:pPr>
                <a:defRPr/>
              </a:pPr>
              <a:t>35</a:t>
            </a:fld>
            <a:endParaRPr lang="en-GB" dirty="0"/>
          </a:p>
        </p:txBody>
      </p:sp>
    </p:spTree>
    <p:extLst>
      <p:ext uri="{BB962C8B-B14F-4D97-AF65-F5344CB8AC3E}">
        <p14:creationId xmlns:p14="http://schemas.microsoft.com/office/powerpoint/2010/main" xmlns="" val="29234320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19D46321-BCDC-4D9B-9C9C-D1EE61C2C66F}" type="slidenum">
              <a:rPr lang="en-GB" altLang="en-US" sz="1400" smtClean="0"/>
              <a:pPr>
                <a:spcBef>
                  <a:spcPct val="0"/>
                </a:spcBef>
                <a:buFontTx/>
                <a:buNone/>
              </a:pPr>
              <a:t>36</a:t>
            </a:fld>
            <a:endParaRPr lang="en-GB" altLang="en-US" sz="1400" dirty="0" smtClean="0"/>
          </a:p>
        </p:txBody>
      </p:sp>
      <p:graphicFrame>
        <p:nvGraphicFramePr>
          <p:cNvPr id="171011" name="Group 3"/>
          <p:cNvGraphicFramePr>
            <a:graphicFrameLocks noGrp="1"/>
          </p:cNvGraphicFramePr>
          <p:nvPr>
            <p:extLst>
              <p:ext uri="{D42A27DB-BD31-4B8C-83A1-F6EECF244321}">
                <p14:modId xmlns:p14="http://schemas.microsoft.com/office/powerpoint/2010/main" xmlns="" val="2331492468"/>
              </p:ext>
            </p:extLst>
          </p:nvPr>
        </p:nvGraphicFramePr>
        <p:xfrm>
          <a:off x="19334" y="838200"/>
          <a:ext cx="9742487" cy="3276601"/>
        </p:xfrm>
        <a:graphic>
          <a:graphicData uri="http://schemas.openxmlformats.org/drawingml/2006/table">
            <a:tbl>
              <a:tblPr/>
              <a:tblGrid>
                <a:gridCol w="3409666"/>
                <a:gridCol w="6332821"/>
              </a:tblGrid>
              <a:tr h="7548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9060" marR="99060" marT="45794" marB="457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Complete policy on the universalisation of benefits to older persons</a:t>
                      </a:r>
                    </a:p>
                  </a:txBody>
                  <a:tcPr marL="99060" marR="99060" marT="45794" marB="457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11317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Draft policy on the universalization of benefits to older persons </a:t>
                      </a:r>
                      <a:endParaRPr kumimoji="0" lang="en-US" sz="16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0" marR="99060" marT="45794" marB="457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The draft Policy on the universalisation of benefits to older person was developed</a:t>
                      </a:r>
                    </a:p>
                  </a:txBody>
                  <a:tcPr marL="99060" marR="99060" marT="45794" marB="457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4370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9060" marR="99060" marT="45794" marB="457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Complete discussion paper on the universalisation of the CSG</a:t>
                      </a:r>
                    </a:p>
                  </a:txBody>
                  <a:tcPr marL="99060" marR="99060" marT="45794" marB="457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4565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Target</a:t>
                      </a:r>
                    </a:p>
                  </a:txBody>
                  <a:tcPr marL="99060" marR="99060"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Achievement</a:t>
                      </a:r>
                    </a:p>
                  </a:txBody>
                  <a:tcPr marL="99060" marR="99060"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49645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Produce final report on tax options </a:t>
                      </a:r>
                    </a:p>
                  </a:txBody>
                  <a:tcPr marL="74295" marR="7429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normalizeH="0" baseline="0" dirty="0" smtClean="0">
                          <a:ln>
                            <a:noFill/>
                          </a:ln>
                          <a:solidFill>
                            <a:schemeClr val="tx1"/>
                          </a:solidFill>
                          <a:effectLst/>
                          <a:latin typeface="Arial" pitchFamily="34" charset="0"/>
                          <a:ea typeface="+mn-ea"/>
                          <a:cs typeface="Arial" pitchFamily="34" charset="0"/>
                        </a:rPr>
                        <a:t>Final Report completed</a:t>
                      </a:r>
                    </a:p>
                  </a:txBody>
                  <a:tcPr marL="74295" marR="74295"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bl>
          </a:graphicData>
        </a:graphic>
      </p:graphicFrame>
      <p:sp>
        <p:nvSpPr>
          <p:cNvPr id="32794" name="Title 1"/>
          <p:cNvSpPr txBox="1">
            <a:spLocks/>
          </p:cNvSpPr>
          <p:nvPr/>
        </p:nvSpPr>
        <p:spPr bwMode="auto">
          <a:xfrm>
            <a:off x="661988" y="333375"/>
            <a:ext cx="8420100" cy="358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2000" b="1" dirty="0">
                <a:solidFill>
                  <a:schemeClr val="tx2"/>
                </a:solidFill>
                <a:latin typeface="Arial Black" panose="020B0A04020102020204" pitchFamily="34" charset="0"/>
                <a:cs typeface="Arial" panose="020B0604020202020204" pitchFamily="34" charset="0"/>
              </a:rPr>
              <a:t>Programme</a:t>
            </a:r>
            <a:r>
              <a:rPr lang="en-US" altLang="en-US" sz="2400" b="1" dirty="0">
                <a:solidFill>
                  <a:schemeClr val="tx2"/>
                </a:solidFill>
                <a:latin typeface="Arial Black" panose="020B0A04020102020204" pitchFamily="34" charset="0"/>
                <a:cs typeface="Arial" panose="020B0604020202020204" pitchFamily="34" charset="0"/>
              </a:rPr>
              <a:t> </a:t>
            </a:r>
            <a:r>
              <a:rPr lang="en-US" altLang="en-US" sz="2000" b="1" dirty="0">
                <a:solidFill>
                  <a:schemeClr val="tx2"/>
                </a:solidFill>
                <a:latin typeface="Arial Black" panose="020B0A04020102020204" pitchFamily="34" charset="0"/>
                <a:cs typeface="Arial" panose="020B0604020202020204" pitchFamily="34" charset="0"/>
              </a:rPr>
              <a:t>3 :</a:t>
            </a:r>
            <a:r>
              <a:rPr lang="en-GB" altLang="en-US" sz="2000" b="1" dirty="0">
                <a:solidFill>
                  <a:schemeClr val="tx2"/>
                </a:solidFill>
                <a:latin typeface="Arial Black" panose="020B0A04020102020204" pitchFamily="34" charset="0"/>
                <a:cs typeface="Arial" panose="020B0604020202020204" pitchFamily="34" charset="0"/>
              </a:rPr>
              <a:t> Social Security Policy Development</a:t>
            </a:r>
            <a:r>
              <a:rPr lang="en-GB" altLang="en-US" sz="2000" dirty="0">
                <a:solidFill>
                  <a:schemeClr val="tx2"/>
                </a:solidFill>
                <a:latin typeface="Arial Black" panose="020B0A04020102020204" pitchFamily="34" charset="0"/>
                <a:cs typeface="Arial" panose="020B0604020202020204" pitchFamily="34" charset="0"/>
              </a:rPr>
              <a:t> </a:t>
            </a:r>
            <a:endParaRPr lang="en-US" altLang="en-US" sz="2400" dirty="0">
              <a:solidFill>
                <a:schemeClr val="tx2"/>
              </a:solidFill>
              <a:latin typeface="Arial Black" panose="020B0A04020102020204" pitchFamily="34" charset="0"/>
              <a:cs typeface="Arial" panose="020B0604020202020204" pitchFamily="34" charset="0"/>
            </a:endParaRPr>
          </a:p>
        </p:txBody>
      </p:sp>
      <p:sp>
        <p:nvSpPr>
          <p:cNvPr id="32795"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graphicFrame>
        <p:nvGraphicFramePr>
          <p:cNvPr id="6" name="Group 3"/>
          <p:cNvGraphicFramePr>
            <a:graphicFrameLocks noGrp="1"/>
          </p:cNvGraphicFramePr>
          <p:nvPr>
            <p:extLst>
              <p:ext uri="{D42A27DB-BD31-4B8C-83A1-F6EECF244321}">
                <p14:modId xmlns:p14="http://schemas.microsoft.com/office/powerpoint/2010/main" xmlns="" val="669947453"/>
              </p:ext>
            </p:extLst>
          </p:nvPr>
        </p:nvGraphicFramePr>
        <p:xfrm>
          <a:off x="0" y="4114800"/>
          <a:ext cx="9742487" cy="1447800"/>
        </p:xfrm>
        <a:graphic>
          <a:graphicData uri="http://schemas.openxmlformats.org/drawingml/2006/table">
            <a:tbl>
              <a:tblPr/>
              <a:tblGrid>
                <a:gridCol w="3429000"/>
                <a:gridCol w="6313487"/>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9060" marR="99060" marT="45794" marB="457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Develop a technical report on mandatory cover for retirement, disability and survivor benefits</a:t>
                      </a:r>
                    </a:p>
                  </a:txBody>
                  <a:tcPr marL="99060" marR="99060" marT="45794" marB="457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8685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Prepare technical inputs and update the report .</a:t>
                      </a:r>
                      <a:endParaRPr kumimoji="0" lang="en-US" sz="16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0" marR="99060" marT="45794" marB="457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Technical inputs prepared and the report updated.</a:t>
                      </a:r>
                      <a:endParaRPr kumimoji="0" lang="en-US" sz="16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endParaRPr>
                    </a:p>
                  </a:txBody>
                  <a:tcPr marL="99060" marR="99060" marT="45794" marB="457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bl>
          </a:graphicData>
        </a:graphic>
      </p:graphicFrame>
    </p:spTree>
    <p:extLst>
      <p:ext uri="{BB962C8B-B14F-4D97-AF65-F5344CB8AC3E}">
        <p14:creationId xmlns:p14="http://schemas.microsoft.com/office/powerpoint/2010/main" xmlns="" val="3827606000"/>
      </p:ext>
    </p:extLst>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C2700B48-74DF-4D21-8A09-32C568CFD66F}" type="slidenum">
              <a:rPr lang="en-GB" altLang="en-US" sz="1400" smtClean="0"/>
              <a:pPr>
                <a:spcBef>
                  <a:spcPct val="0"/>
                </a:spcBef>
                <a:buFontTx/>
                <a:buNone/>
              </a:pPr>
              <a:t>37</a:t>
            </a:fld>
            <a:endParaRPr lang="en-GB" altLang="en-US" sz="1400" dirty="0" smtClean="0"/>
          </a:p>
        </p:txBody>
      </p:sp>
      <p:graphicFrame>
        <p:nvGraphicFramePr>
          <p:cNvPr id="171011" name="Group 3"/>
          <p:cNvGraphicFramePr>
            <a:graphicFrameLocks noGrp="1"/>
          </p:cNvGraphicFramePr>
          <p:nvPr>
            <p:extLst>
              <p:ext uri="{D42A27DB-BD31-4B8C-83A1-F6EECF244321}">
                <p14:modId xmlns:p14="http://schemas.microsoft.com/office/powerpoint/2010/main" xmlns="" val="3765285378"/>
              </p:ext>
            </p:extLst>
          </p:nvPr>
        </p:nvGraphicFramePr>
        <p:xfrm>
          <a:off x="2275" y="838200"/>
          <a:ext cx="9906000" cy="4648199"/>
        </p:xfrm>
        <a:graphic>
          <a:graphicData uri="http://schemas.openxmlformats.org/drawingml/2006/table">
            <a:tbl>
              <a:tblPr/>
              <a:tblGrid>
                <a:gridCol w="3733800"/>
                <a:gridCol w="6172200"/>
              </a:tblGrid>
              <a:tr h="5153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9060" marR="99060" marT="45803" marB="458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Adjudicate 65% of appeals within 90 days of receipt</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0" marR="99060" marT="45803" marB="458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539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Target</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Achievement</a:t>
                      </a:r>
                    </a:p>
                  </a:txBody>
                  <a:tcPr marL="99060" marR="99060"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77663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Adjudicate 70% of appeals within 90 days of receipt</a:t>
                      </a:r>
                    </a:p>
                  </a:txBody>
                  <a:tcPr marL="74298" marR="7429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Adjudicated 95.24% (500 of 525)  of appeals within 90 days of receipt</a:t>
                      </a:r>
                      <a:endParaRPr kumimoji="0" lang="en-GB" sz="16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74298" marR="7429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8891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9064" marR="99064" marT="45534" marB="455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100% of appeals received from SASSA with complete records adjudicated  within 90 days of receipt</a:t>
                      </a:r>
                    </a:p>
                  </a:txBody>
                  <a:tcPr marL="99064" marR="99064" marT="45534" marB="455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5152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Target</a:t>
                      </a:r>
                    </a:p>
                  </a:txBody>
                  <a:tcPr marL="99064" marR="99064"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Achievement</a:t>
                      </a:r>
                    </a:p>
                  </a:txBody>
                  <a:tcPr marL="99064" marR="99064"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141186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rPr>
                        <a:t>Adjudicate100% of appeals received from SASSA with complete records within 90 days of receipt</a:t>
                      </a:r>
                    </a:p>
                  </a:txBody>
                  <a:tcPr marL="74298" marR="7429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Adjudicated 100% (415 of 415) of appeals received from SASSA with complete records within 90 days of receipt.</a:t>
                      </a:r>
                      <a:endParaRPr kumimoji="0" lang="en-GB" sz="16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74298" marR="7429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bl>
          </a:graphicData>
        </a:graphic>
      </p:graphicFrame>
      <p:sp>
        <p:nvSpPr>
          <p:cNvPr id="33818" name="Title 1"/>
          <p:cNvSpPr txBox="1">
            <a:spLocks/>
          </p:cNvSpPr>
          <p:nvPr/>
        </p:nvSpPr>
        <p:spPr bwMode="auto">
          <a:xfrm>
            <a:off x="661988" y="333375"/>
            <a:ext cx="8420100" cy="358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2000" b="1" dirty="0">
                <a:solidFill>
                  <a:schemeClr val="tx2"/>
                </a:solidFill>
                <a:latin typeface="Arial Black" panose="020B0A04020102020204" pitchFamily="34" charset="0"/>
                <a:cs typeface="Arial" panose="020B0604020202020204" pitchFamily="34" charset="0"/>
              </a:rPr>
              <a:t>Programme 3 </a:t>
            </a:r>
            <a:r>
              <a:rPr lang="en-US" altLang="en-US" sz="2400" b="1" dirty="0">
                <a:solidFill>
                  <a:schemeClr val="tx2"/>
                </a:solidFill>
                <a:latin typeface="Arial Black" panose="020B0A04020102020204" pitchFamily="34" charset="0"/>
                <a:cs typeface="Arial" panose="020B0604020202020204" pitchFamily="34" charset="0"/>
              </a:rPr>
              <a:t>:</a:t>
            </a:r>
            <a:r>
              <a:rPr lang="en-GB" altLang="en-US" sz="2400" b="1" dirty="0">
                <a:solidFill>
                  <a:schemeClr val="tx2"/>
                </a:solidFill>
                <a:latin typeface="Arial Black" panose="020B0A04020102020204" pitchFamily="34" charset="0"/>
                <a:cs typeface="Arial" panose="020B0604020202020204" pitchFamily="34" charset="0"/>
              </a:rPr>
              <a:t> </a:t>
            </a:r>
            <a:r>
              <a:rPr lang="en-GB" altLang="en-US" sz="2000" b="1" dirty="0">
                <a:solidFill>
                  <a:schemeClr val="tx2"/>
                </a:solidFill>
                <a:latin typeface="Arial Black" panose="020B0A04020102020204" pitchFamily="34" charset="0"/>
                <a:cs typeface="Arial" panose="020B0604020202020204" pitchFamily="34" charset="0"/>
              </a:rPr>
              <a:t>Appeals Adjudication</a:t>
            </a:r>
            <a:r>
              <a:rPr lang="en-GB" altLang="en-US" sz="2000" dirty="0">
                <a:solidFill>
                  <a:schemeClr val="tx2"/>
                </a:solidFill>
                <a:latin typeface="Arial Black" panose="020B0A04020102020204" pitchFamily="34" charset="0"/>
                <a:cs typeface="Arial" panose="020B0604020202020204" pitchFamily="34" charset="0"/>
              </a:rPr>
              <a:t> </a:t>
            </a:r>
            <a:endParaRPr lang="en-US" altLang="en-US" sz="2000" dirty="0">
              <a:solidFill>
                <a:schemeClr val="tx2"/>
              </a:solidFill>
              <a:latin typeface="Arial Black" panose="020B0A04020102020204" pitchFamily="34" charset="0"/>
              <a:cs typeface="Arial" panose="020B0604020202020204" pitchFamily="34" charset="0"/>
            </a:endParaRPr>
          </a:p>
        </p:txBody>
      </p:sp>
      <p:sp>
        <p:nvSpPr>
          <p:cNvPr id="33819"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extLst>
      <p:ext uri="{BB962C8B-B14F-4D97-AF65-F5344CB8AC3E}">
        <p14:creationId xmlns:p14="http://schemas.microsoft.com/office/powerpoint/2010/main" xmlns="" val="2739028490"/>
      </p:ext>
    </p:extLst>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3FB414F3-47B3-42CC-999D-5E517E1E2AF7}" type="slidenum">
              <a:rPr lang="en-GB" altLang="en-US" sz="1400" smtClean="0"/>
              <a:pPr>
                <a:spcBef>
                  <a:spcPct val="0"/>
                </a:spcBef>
                <a:buFontTx/>
                <a:buNone/>
              </a:pPr>
              <a:t>38</a:t>
            </a:fld>
            <a:endParaRPr lang="en-GB" altLang="en-US" sz="1400" dirty="0" smtClean="0"/>
          </a:p>
        </p:txBody>
      </p:sp>
      <p:graphicFrame>
        <p:nvGraphicFramePr>
          <p:cNvPr id="171011" name="Group 3"/>
          <p:cNvGraphicFramePr>
            <a:graphicFrameLocks noGrp="1"/>
          </p:cNvGraphicFramePr>
          <p:nvPr>
            <p:extLst>
              <p:ext uri="{D42A27DB-BD31-4B8C-83A1-F6EECF244321}">
                <p14:modId xmlns:p14="http://schemas.microsoft.com/office/powerpoint/2010/main" xmlns="" val="709085067"/>
              </p:ext>
            </p:extLst>
          </p:nvPr>
        </p:nvGraphicFramePr>
        <p:xfrm>
          <a:off x="0" y="1219200"/>
          <a:ext cx="9906000" cy="4343399"/>
        </p:xfrm>
        <a:graphic>
          <a:graphicData uri="http://schemas.openxmlformats.org/drawingml/2006/table">
            <a:tbl>
              <a:tblPr/>
              <a:tblGrid>
                <a:gridCol w="3254375"/>
                <a:gridCol w="6651625"/>
              </a:tblGrid>
              <a:tr h="5691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9064" marR="99064" marT="45534" marB="455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600" b="1" kern="1200" dirty="0" smtClean="0">
                          <a:solidFill>
                            <a:schemeClr val="tx1"/>
                          </a:solidFill>
                          <a:effectLst/>
                          <a:latin typeface="Arial" panose="020B0604020202020204" pitchFamily="34" charset="0"/>
                          <a:ea typeface="+mn-ea"/>
                          <a:cs typeface="Arial" panose="020B0604020202020204" pitchFamily="34" charset="0"/>
                        </a:rPr>
                        <a:t>Approve the Framework for investigations</a:t>
                      </a:r>
                      <a:endPar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4" marR="99064" marT="45534" marB="455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6397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3Target</a:t>
                      </a:r>
                    </a:p>
                  </a:txBody>
                  <a:tcPr marL="99064" marR="99064"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Achievement</a:t>
                      </a:r>
                    </a:p>
                  </a:txBody>
                  <a:tcPr marL="99064" marR="99064"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86309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Undertake Fraud Prevention Awareness Campaign </a:t>
                      </a:r>
                    </a:p>
                  </a:txBody>
                  <a:tcPr marL="74298" marR="7429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Fraud awareness campaign was undertaken through five workshops.</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74298" marR="7429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6475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9064" marR="99064" marT="45534" marB="455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600" b="1" kern="1200" dirty="0" smtClean="0">
                          <a:solidFill>
                            <a:schemeClr val="tx1"/>
                          </a:solidFill>
                          <a:effectLst/>
                          <a:latin typeface="Arial" panose="020B0604020202020204" pitchFamily="34" charset="0"/>
                          <a:ea typeface="+mn-ea"/>
                          <a:cs typeface="Arial" panose="020B0604020202020204" pitchFamily="34" charset="0"/>
                        </a:rPr>
                        <a:t>Develop and implement Stakeholder &amp; Partnership Strategy</a:t>
                      </a:r>
                      <a:endPar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9064" marR="99064" marT="45534" marB="455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6397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Target</a:t>
                      </a:r>
                    </a:p>
                  </a:txBody>
                  <a:tcPr marL="99064" marR="99064"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Achievement</a:t>
                      </a:r>
                    </a:p>
                  </a:txBody>
                  <a:tcPr marL="99064" marR="99064" marT="45749" marB="457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98412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Conduct at least 8 stakeholder focus groups</a:t>
                      </a:r>
                      <a:endParaRPr kumimoji="0" lang="en-ZA" sz="1600" b="0"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74298" marR="7429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kern="1200" dirty="0" smtClean="0">
                          <a:solidFill>
                            <a:schemeClr val="tx1"/>
                          </a:solidFill>
                          <a:effectLst/>
                          <a:latin typeface="Arial" panose="020B0604020202020204" pitchFamily="34" charset="0"/>
                          <a:ea typeface="+mn-ea"/>
                          <a:cs typeface="Arial" panose="020B0604020202020204" pitchFamily="34" charset="0"/>
                        </a:rPr>
                        <a:t>Eight (8) Stakeholder Focus groups were conducted</a:t>
                      </a:r>
                    </a:p>
                  </a:txBody>
                  <a:tcPr marL="74298" marR="7429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bl>
          </a:graphicData>
        </a:graphic>
      </p:graphicFrame>
      <p:sp>
        <p:nvSpPr>
          <p:cNvPr id="34851" name="Title 1"/>
          <p:cNvSpPr txBox="1">
            <a:spLocks/>
          </p:cNvSpPr>
          <p:nvPr/>
        </p:nvSpPr>
        <p:spPr bwMode="auto">
          <a:xfrm>
            <a:off x="0" y="333375"/>
            <a:ext cx="9677400"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2000" b="1" dirty="0">
                <a:solidFill>
                  <a:schemeClr val="tx2"/>
                </a:solidFill>
                <a:latin typeface="Arial Black" panose="020B0A04020102020204" pitchFamily="34" charset="0"/>
                <a:cs typeface="Arial" panose="020B0604020202020204" pitchFamily="34" charset="0"/>
              </a:rPr>
              <a:t>Programme</a:t>
            </a:r>
            <a:r>
              <a:rPr lang="en-US" altLang="en-US" sz="2400" b="1" dirty="0">
                <a:solidFill>
                  <a:schemeClr val="tx2"/>
                </a:solidFill>
                <a:latin typeface="Arial Black" panose="020B0A04020102020204" pitchFamily="34" charset="0"/>
                <a:cs typeface="Arial" panose="020B0604020202020204" pitchFamily="34" charset="0"/>
              </a:rPr>
              <a:t> </a:t>
            </a:r>
            <a:r>
              <a:rPr lang="en-US" altLang="en-US" sz="2000" b="1" dirty="0">
                <a:solidFill>
                  <a:schemeClr val="tx2"/>
                </a:solidFill>
                <a:latin typeface="Arial Black" panose="020B0A04020102020204" pitchFamily="34" charset="0"/>
                <a:cs typeface="Arial" panose="020B0604020202020204" pitchFamily="34" charset="0"/>
              </a:rPr>
              <a:t>3</a:t>
            </a:r>
            <a:r>
              <a:rPr lang="en-US" altLang="en-US" sz="2400" b="1" dirty="0">
                <a:solidFill>
                  <a:schemeClr val="tx2"/>
                </a:solidFill>
                <a:latin typeface="Arial Black" panose="020B0A04020102020204" pitchFamily="34" charset="0"/>
                <a:cs typeface="Arial" panose="020B0604020202020204" pitchFamily="34" charset="0"/>
              </a:rPr>
              <a:t> </a:t>
            </a:r>
            <a:r>
              <a:rPr lang="en-US" altLang="en-US" sz="2000" b="1" dirty="0">
                <a:solidFill>
                  <a:schemeClr val="tx2"/>
                </a:solidFill>
                <a:latin typeface="Arial Black" panose="020B0A04020102020204" pitchFamily="34" charset="0"/>
                <a:cs typeface="Arial" panose="020B0604020202020204" pitchFamily="34" charset="0"/>
              </a:rPr>
              <a:t>:</a:t>
            </a:r>
            <a:r>
              <a:rPr lang="en-GB" altLang="en-US" sz="2400" b="1" dirty="0">
                <a:solidFill>
                  <a:schemeClr val="tx2"/>
                </a:solidFill>
                <a:latin typeface="Arial Black" panose="020B0A04020102020204" pitchFamily="34" charset="0"/>
                <a:cs typeface="Arial" panose="020B0604020202020204" pitchFamily="34" charset="0"/>
              </a:rPr>
              <a:t> </a:t>
            </a:r>
            <a:r>
              <a:rPr lang="en-GB" altLang="en-US" sz="2000" b="1" dirty="0">
                <a:solidFill>
                  <a:schemeClr val="tx2"/>
                </a:solidFill>
                <a:latin typeface="Arial Black" panose="020B0A04020102020204" pitchFamily="34" charset="0"/>
                <a:cs typeface="Arial" panose="020B0604020202020204" pitchFamily="34" charset="0"/>
              </a:rPr>
              <a:t>Inspectorate for  Social Assistance</a:t>
            </a:r>
            <a:endParaRPr lang="en-US" altLang="en-US" sz="2400" dirty="0">
              <a:solidFill>
                <a:schemeClr val="tx2"/>
              </a:solidFill>
              <a:latin typeface="Arial Black" panose="020B0A04020102020204" pitchFamily="34" charset="0"/>
              <a:cs typeface="Arial" panose="020B0604020202020204" pitchFamily="34" charset="0"/>
            </a:endParaRPr>
          </a:p>
        </p:txBody>
      </p:sp>
      <p:sp>
        <p:nvSpPr>
          <p:cNvPr id="34852"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extLst>
      <p:ext uri="{BB962C8B-B14F-4D97-AF65-F5344CB8AC3E}">
        <p14:creationId xmlns:p14="http://schemas.microsoft.com/office/powerpoint/2010/main" xmlns="" val="165692139"/>
      </p:ext>
    </p:extLst>
  </p:cSld>
  <p:clrMapOvr>
    <a:masterClrMapping/>
  </p:clrMapOvr>
  <p:transition>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742950" y="1844675"/>
            <a:ext cx="8420100" cy="2663825"/>
          </a:xfrm>
        </p:spPr>
        <p:txBody>
          <a:bodyPr/>
          <a:lstStyle/>
          <a:p>
            <a:r>
              <a:rPr lang="en-US" altLang="en-US" b="1" dirty="0" smtClean="0">
                <a:latin typeface="Arial Black" panose="020B0A04020102020204" pitchFamily="34" charset="0"/>
                <a:ea typeface="ヒラギノ角ゴ Pro W3" pitchFamily="1" charset="-128"/>
              </a:rPr>
              <a:t>PROGRAMME 4: WELFARE SERVICES POLICY DEVELOPMENT AND ADMINISTRATION</a:t>
            </a:r>
            <a:endParaRPr lang="en-ZA" altLang="en-US" b="1" dirty="0" smtClean="0">
              <a:latin typeface="Arial Black" panose="020B0A04020102020204" pitchFamily="34" charset="0"/>
              <a:ea typeface="ヒラギノ角ゴ Pro W3" pitchFamily="1" charset="-128"/>
            </a:endParaRPr>
          </a:p>
        </p:txBody>
      </p:sp>
      <p:sp>
        <p:nvSpPr>
          <p:cNvPr id="35843" name="Slide Number Placeholder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DE786C06-B1BF-4FDE-A80F-063824F0A369}" type="slidenum">
              <a:rPr lang="en-GB" altLang="en-US" sz="1400" smtClean="0"/>
              <a:pPr>
                <a:spcBef>
                  <a:spcPct val="0"/>
                </a:spcBef>
                <a:buFontTx/>
                <a:buNone/>
              </a:pPr>
              <a:t>39</a:t>
            </a:fld>
            <a:endParaRPr lang="en-GB" altLang="en-US" sz="1400" dirty="0" smtClean="0"/>
          </a:p>
        </p:txBody>
      </p:sp>
      <p:sp>
        <p:nvSpPr>
          <p:cNvPr id="35844"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6"/>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2A905CE7-FC76-403F-8E39-FF2FABDF1E47}" type="slidenum">
              <a:rPr lang="en-GB" altLang="en-US" sz="1400" smtClean="0"/>
              <a:pPr>
                <a:spcBef>
                  <a:spcPct val="0"/>
                </a:spcBef>
                <a:buFontTx/>
                <a:buNone/>
              </a:pPr>
              <a:t>4</a:t>
            </a:fld>
            <a:endParaRPr lang="en-GB" altLang="en-US" sz="1400" dirty="0" smtClean="0"/>
          </a:p>
        </p:txBody>
      </p:sp>
      <p:sp>
        <p:nvSpPr>
          <p:cNvPr id="8195" name="Rectangle 3"/>
          <p:cNvSpPr>
            <a:spLocks noGrp="1" noChangeArrowheads="1"/>
          </p:cNvSpPr>
          <p:nvPr>
            <p:ph type="body" sz="half" idx="1"/>
          </p:nvPr>
        </p:nvSpPr>
        <p:spPr>
          <a:xfrm>
            <a:off x="330200" y="841375"/>
            <a:ext cx="9245600" cy="4748213"/>
          </a:xfrm>
          <a:solidFill>
            <a:srgbClr val="FFDE75"/>
          </a:solidFill>
        </p:spPr>
        <p:txBody>
          <a:bodyPr/>
          <a:lstStyle/>
          <a:p>
            <a:pPr>
              <a:buFontTx/>
              <a:buNone/>
            </a:pPr>
            <a:r>
              <a:rPr lang="en-GB" altLang="en-US" sz="2000" dirty="0" smtClean="0">
                <a:latin typeface="Calibri" panose="020F0502020204030204" pitchFamily="34" charset="0"/>
                <a:ea typeface="ヒラギノ角ゴ Pro W3" pitchFamily="1" charset="-128"/>
                <a:cs typeface="Arial" panose="020B0604020202020204" pitchFamily="34" charset="0"/>
              </a:rPr>
              <a:t>The Department has identified and committed itself to addressing the following key priorities for the MTSF 2014-19: </a:t>
            </a:r>
            <a:endParaRPr lang="en-GB" altLang="en-US" sz="2000" dirty="0" smtClean="0">
              <a:solidFill>
                <a:srgbClr val="FF0000"/>
              </a:solidFill>
              <a:latin typeface="Calibri" panose="020F0502020204030204" pitchFamily="34" charset="0"/>
              <a:ea typeface="ヒラギノ角ゴ Pro W3" pitchFamily="1" charset="-128"/>
              <a:cs typeface="Arial" panose="020B0604020202020204" pitchFamily="34" charset="0"/>
            </a:endParaRPr>
          </a:p>
          <a:p>
            <a:r>
              <a:rPr lang="en-GB" altLang="en-US" sz="2000" dirty="0" smtClean="0">
                <a:latin typeface="Calibri" panose="020F0502020204030204" pitchFamily="34" charset="0"/>
                <a:ea typeface="ヒラギノ角ゴ Pro W3" pitchFamily="1" charset="-128"/>
                <a:cs typeface="Arial" panose="020B0604020202020204" pitchFamily="34" charset="0"/>
              </a:rPr>
              <a:t>Expand Child and Youth Care Services (Isibindi programme) </a:t>
            </a:r>
          </a:p>
          <a:p>
            <a:r>
              <a:rPr lang="en-GB" altLang="en-US" sz="2000" dirty="0" smtClean="0">
                <a:latin typeface="Calibri" panose="020F0502020204030204" pitchFamily="34" charset="0"/>
                <a:ea typeface="ヒラギノ角ゴ Pro W3" pitchFamily="1" charset="-128"/>
                <a:cs typeface="Arial" panose="020B0604020202020204" pitchFamily="34" charset="0"/>
              </a:rPr>
              <a:t>Social Welfare Sector Reform and services to deliver better results</a:t>
            </a:r>
          </a:p>
          <a:p>
            <a:r>
              <a:rPr lang="en-GB" altLang="en-US" sz="2000" dirty="0" smtClean="0">
                <a:latin typeface="Calibri" panose="020F0502020204030204" pitchFamily="34" charset="0"/>
                <a:ea typeface="ヒラギノ角ゴ Pro W3" pitchFamily="1" charset="-128"/>
                <a:cs typeface="Arial" panose="020B0604020202020204" pitchFamily="34" charset="0"/>
              </a:rPr>
              <a:t>Deepening Social Assistance and Extending the scope of Social Security</a:t>
            </a:r>
            <a:endParaRPr lang="en-GB" altLang="en-US" sz="1000" dirty="0" smtClean="0">
              <a:latin typeface="Calibri" panose="020F0502020204030204" pitchFamily="34" charset="0"/>
              <a:ea typeface="ヒラギノ角ゴ Pro W3" pitchFamily="1" charset="-128"/>
              <a:cs typeface="Arial" panose="020B0604020202020204" pitchFamily="34" charset="0"/>
            </a:endParaRPr>
          </a:p>
          <a:p>
            <a:r>
              <a:rPr lang="en-GB" altLang="en-US" sz="2000" dirty="0" smtClean="0">
                <a:latin typeface="Calibri" panose="020F0502020204030204" pitchFamily="34" charset="0"/>
                <a:ea typeface="ヒラギノ角ゴ Pro W3" pitchFamily="1" charset="-128"/>
                <a:cs typeface="Arial" panose="020B0604020202020204" pitchFamily="34" charset="0"/>
              </a:rPr>
              <a:t>Increase access to Early Childhood Development (ECD)</a:t>
            </a:r>
          </a:p>
          <a:p>
            <a:r>
              <a:rPr lang="en-GB" altLang="en-US" sz="2000" dirty="0" smtClean="0">
                <a:latin typeface="Calibri" panose="020F0502020204030204" pitchFamily="34" charset="0"/>
                <a:ea typeface="ヒラギノ角ゴ Pro W3" pitchFamily="1" charset="-128"/>
                <a:cs typeface="Arial" panose="020B0604020202020204" pitchFamily="34" charset="0"/>
              </a:rPr>
              <a:t>Strengthening Community Development interventions</a:t>
            </a:r>
            <a:endParaRPr lang="en-GB" altLang="en-US" sz="1000" dirty="0" smtClean="0">
              <a:latin typeface="Calibri" panose="020F0502020204030204" pitchFamily="34" charset="0"/>
              <a:ea typeface="ヒラギノ角ゴ Pro W3" pitchFamily="1" charset="-128"/>
              <a:cs typeface="Arial" panose="020B0604020202020204" pitchFamily="34" charset="0"/>
            </a:endParaRPr>
          </a:p>
          <a:p>
            <a:r>
              <a:rPr lang="en-GB" altLang="en-US" sz="2000" dirty="0" smtClean="0">
                <a:latin typeface="Calibri" panose="020F0502020204030204" pitchFamily="34" charset="0"/>
                <a:ea typeface="ヒラギノ角ゴ Pro W3" pitchFamily="1" charset="-128"/>
                <a:cs typeface="Arial" panose="020B0604020202020204" pitchFamily="34" charset="0"/>
              </a:rPr>
              <a:t>Combat Substance Abuse and Gender-Based Violence</a:t>
            </a:r>
          </a:p>
          <a:p>
            <a:r>
              <a:rPr lang="en-GB" altLang="en-US" sz="2000" dirty="0" smtClean="0">
                <a:latin typeface="Calibri" panose="020F0502020204030204" pitchFamily="34" charset="0"/>
                <a:ea typeface="ヒラギノ角ゴ Pro W3" pitchFamily="1" charset="-128"/>
                <a:cs typeface="Arial" panose="020B0604020202020204" pitchFamily="34" charset="0"/>
              </a:rPr>
              <a:t>Increase household food &amp; nutrition security (Food for All)</a:t>
            </a:r>
          </a:p>
          <a:p>
            <a:r>
              <a:rPr lang="en-GB" altLang="en-US" sz="2000" dirty="0" smtClean="0">
                <a:latin typeface="Calibri" panose="020F0502020204030204" pitchFamily="34" charset="0"/>
                <a:ea typeface="ヒラギノ角ゴ Pro W3" pitchFamily="1" charset="-128"/>
                <a:cs typeface="Arial" panose="020B0604020202020204" pitchFamily="34" charset="0"/>
              </a:rPr>
              <a:t>The protection and promotion of the rights of older persons and people with disabilities</a:t>
            </a:r>
          </a:p>
          <a:p>
            <a:r>
              <a:rPr lang="en-GB" altLang="en-US" sz="2000" dirty="0" smtClean="0">
                <a:latin typeface="Calibri" panose="020F0502020204030204" pitchFamily="34" charset="0"/>
                <a:ea typeface="ヒラギノ角ゴ Pro W3" pitchFamily="1" charset="-128"/>
                <a:cs typeface="Arial" panose="020B0604020202020204" pitchFamily="34" charset="0"/>
              </a:rPr>
              <a:t>Establish Social Protection Systems to strengthen coordination, integration, planning, M&amp;E of services</a:t>
            </a:r>
            <a:endParaRPr lang="en-GB" altLang="en-US" sz="2000" dirty="0" smtClean="0">
              <a:latin typeface="Calibri" panose="020F0502020204030204" pitchFamily="34" charset="0"/>
              <a:ea typeface="ヒラギノ角ゴ Pro W3" pitchFamily="1" charset="-128"/>
            </a:endParaRPr>
          </a:p>
        </p:txBody>
      </p:sp>
      <p:sp>
        <p:nvSpPr>
          <p:cNvPr id="8196" name="Rectangle 5"/>
          <p:cNvSpPr>
            <a:spLocks noChangeArrowheads="1"/>
          </p:cNvSpPr>
          <p:nvPr/>
        </p:nvSpPr>
        <p:spPr bwMode="auto">
          <a:xfrm>
            <a:off x="330200" y="217488"/>
            <a:ext cx="92456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GB" altLang="en-US" sz="4000" b="1" dirty="0">
                <a:solidFill>
                  <a:schemeClr val="tx2"/>
                </a:solidFill>
                <a:latin typeface="Calibri" panose="020F0502020204030204" pitchFamily="34" charset="0"/>
                <a:cs typeface="Arial" panose="020B0604020202020204" pitchFamily="34" charset="0"/>
              </a:rPr>
              <a:t>Strategic Priorities</a:t>
            </a:r>
          </a:p>
        </p:txBody>
      </p:sp>
      <p:sp>
        <p:nvSpPr>
          <p:cNvPr id="8197"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2D9FDF27-2ED3-4EB5-A8E8-E024AD07B3FB}" type="datetime3">
              <a:rPr lang="en-US" smtClean="0"/>
              <a:pPr>
                <a:defRPr/>
              </a:pPr>
              <a:t>16 March 2017</a:t>
            </a:fld>
            <a:endParaRPr lang="en-US" dirty="0"/>
          </a:p>
        </p:txBody>
      </p:sp>
      <p:sp>
        <p:nvSpPr>
          <p:cNvPr id="2" name="Rectangle 2"/>
          <p:cNvSpPr>
            <a:spLocks noChangeArrowheads="1"/>
          </p:cNvSpPr>
          <p:nvPr/>
        </p:nvSpPr>
        <p:spPr bwMode="auto">
          <a:xfrm>
            <a:off x="488505" y="75697"/>
            <a:ext cx="8785225" cy="954107"/>
          </a:xfrm>
          <a:prstGeom prst="rect">
            <a:avLst/>
          </a:prstGeom>
          <a:noFill/>
          <a:ln w="9525">
            <a:noFill/>
            <a:miter lim="800000"/>
            <a:headEnd/>
            <a:tailEnd/>
          </a:ln>
        </p:spPr>
        <p:txBody>
          <a:bodyPr anchor="b">
            <a:spAutoFit/>
          </a:bodyPr>
          <a:lstStyle/>
          <a:p>
            <a:pPr algn="ctr">
              <a:defRPr/>
            </a:pPr>
            <a:r>
              <a:rPr lang="en-US" sz="2800" b="1" dirty="0">
                <a:solidFill>
                  <a:schemeClr val="tx2"/>
                </a:solidFill>
                <a:latin typeface="Calibri" panose="020F0502020204030204" pitchFamily="34" charset="0"/>
              </a:rPr>
              <a:t>P4 : WELFARE SERVICE POLICY DEVELOPMENT AND ADMINISTRATION</a:t>
            </a:r>
            <a:endParaRPr lang="en-US" sz="4000" b="1" dirty="0">
              <a:solidFill>
                <a:schemeClr val="tx2"/>
              </a:solidFill>
              <a:effectLst>
                <a:outerShdw blurRad="38100" dist="38100" dir="2700000" algn="tl">
                  <a:srgbClr val="C0C0C0"/>
                </a:outerShdw>
              </a:effectLst>
              <a:latin typeface="Calibri" panose="020F0502020204030204" pitchFamily="34" charset="0"/>
            </a:endParaRPr>
          </a:p>
        </p:txBody>
      </p:sp>
      <p:sp>
        <p:nvSpPr>
          <p:cNvPr id="5127" name="TextBox 7"/>
          <p:cNvSpPr txBox="1">
            <a:spLocks noChangeArrowheads="1"/>
          </p:cNvSpPr>
          <p:nvPr/>
        </p:nvSpPr>
        <p:spPr bwMode="auto">
          <a:xfrm>
            <a:off x="1352601" y="980729"/>
            <a:ext cx="9175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u="sng" dirty="0"/>
              <a:t>R’000</a:t>
            </a:r>
          </a:p>
        </p:txBody>
      </p:sp>
      <p:graphicFrame>
        <p:nvGraphicFramePr>
          <p:cNvPr id="9" name="Object 3"/>
          <p:cNvGraphicFramePr>
            <a:graphicFrameLocks noChangeAspect="1"/>
          </p:cNvGraphicFramePr>
          <p:nvPr>
            <p:extLst/>
          </p:nvPr>
        </p:nvGraphicFramePr>
        <p:xfrm>
          <a:off x="611189" y="1288703"/>
          <a:ext cx="8256587" cy="4450111"/>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ular Callout 9"/>
          <p:cNvSpPr/>
          <p:nvPr/>
        </p:nvSpPr>
        <p:spPr>
          <a:xfrm>
            <a:off x="5961112" y="2276872"/>
            <a:ext cx="1728192" cy="432048"/>
          </a:xfrm>
          <a:prstGeom prst="wedgeRoundRectCallout">
            <a:avLst>
              <a:gd name="adj1" fmla="val 6810"/>
              <a:gd name="adj2" fmla="val 48634"/>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1800" b="1" dirty="0">
                <a:latin typeface="Calibri" panose="020F0502020204030204" pitchFamily="34" charset="0"/>
              </a:rPr>
              <a:t>69,9% Spent</a:t>
            </a:r>
          </a:p>
        </p:txBody>
      </p:sp>
      <p:sp>
        <p:nvSpPr>
          <p:cNvPr id="4" name="Slide Number Placeholder 3"/>
          <p:cNvSpPr>
            <a:spLocks noGrp="1"/>
          </p:cNvSpPr>
          <p:nvPr>
            <p:ph type="sldNum" sz="quarter" idx="12"/>
          </p:nvPr>
        </p:nvSpPr>
        <p:spPr/>
        <p:txBody>
          <a:bodyPr/>
          <a:lstStyle/>
          <a:p>
            <a:pPr>
              <a:defRPr/>
            </a:pPr>
            <a:fld id="{F7C7F45D-B1C3-41DB-8E2C-DAED463BE227}" type="slidenum">
              <a:rPr lang="en-GB" smtClean="0"/>
              <a:pPr>
                <a:defRPr/>
              </a:pPr>
              <a:t>40</a:t>
            </a:fld>
            <a:endParaRPr lang="en-GB" dirty="0"/>
          </a:p>
        </p:txBody>
      </p:sp>
    </p:spTree>
    <p:extLst>
      <p:ext uri="{BB962C8B-B14F-4D97-AF65-F5344CB8AC3E}">
        <p14:creationId xmlns:p14="http://schemas.microsoft.com/office/powerpoint/2010/main" xmlns="" val="2411001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D8AA0F87-47E7-4199-8050-28C2D93C6C2C}" type="datetime3">
              <a:rPr lang="en-US" smtClean="0"/>
              <a:pPr>
                <a:defRPr/>
              </a:pPr>
              <a:t>16 March 2017</a:t>
            </a:fld>
            <a:endParaRPr lang="en-US" dirty="0"/>
          </a:p>
        </p:txBody>
      </p:sp>
      <p:sp>
        <p:nvSpPr>
          <p:cNvPr id="6" name="Rectangle 2"/>
          <p:cNvSpPr>
            <a:spLocks noChangeArrowheads="1"/>
          </p:cNvSpPr>
          <p:nvPr/>
        </p:nvSpPr>
        <p:spPr bwMode="auto">
          <a:xfrm>
            <a:off x="385264" y="188641"/>
            <a:ext cx="8785225" cy="830997"/>
          </a:xfrm>
          <a:prstGeom prst="rect">
            <a:avLst/>
          </a:prstGeom>
          <a:noFill/>
          <a:ln w="9525">
            <a:noFill/>
            <a:miter lim="800000"/>
            <a:headEnd/>
            <a:tailEnd/>
          </a:ln>
        </p:spPr>
        <p:txBody>
          <a:bodyPr anchor="b">
            <a:spAutoFit/>
          </a:bodyPr>
          <a:lstStyle/>
          <a:p>
            <a:pPr algn="ctr">
              <a:defRPr/>
            </a:pPr>
            <a:r>
              <a:rPr lang="en-US" b="1" dirty="0">
                <a:solidFill>
                  <a:schemeClr val="tx2"/>
                </a:solidFill>
                <a:latin typeface="Calibri" panose="020F0502020204030204" pitchFamily="34" charset="0"/>
              </a:rPr>
              <a:t>P4 : WELFARE SERVICE POLICY DEVELOPMENT AND ADMINISTRATION</a:t>
            </a:r>
            <a:endParaRPr lang="en-US" sz="36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2" name="Table 1"/>
          <p:cNvGraphicFramePr>
            <a:graphicFrameLocks noGrp="1"/>
          </p:cNvGraphicFramePr>
          <p:nvPr>
            <p:extLst/>
          </p:nvPr>
        </p:nvGraphicFramePr>
        <p:xfrm>
          <a:off x="704528" y="1019632"/>
          <a:ext cx="8465960" cy="4281580"/>
        </p:xfrm>
        <a:graphic>
          <a:graphicData uri="http://schemas.openxmlformats.org/drawingml/2006/table">
            <a:tbl>
              <a:tblPr/>
              <a:tblGrid>
                <a:gridCol w="3017074">
                  <a:extLst>
                    <a:ext uri="{9D8B030D-6E8A-4147-A177-3AD203B41FA5}">
                      <a16:colId xmlns:a16="http://schemas.microsoft.com/office/drawing/2014/main" xmlns="" val="20000"/>
                    </a:ext>
                  </a:extLst>
                </a:gridCol>
                <a:gridCol w="989000">
                  <a:extLst>
                    <a:ext uri="{9D8B030D-6E8A-4147-A177-3AD203B41FA5}">
                      <a16:colId xmlns:a16="http://schemas.microsoft.com/office/drawing/2014/main" xmlns="" val="20001"/>
                    </a:ext>
                  </a:extLst>
                </a:gridCol>
                <a:gridCol w="938923">
                  <a:extLst>
                    <a:ext uri="{9D8B030D-6E8A-4147-A177-3AD203B41FA5}">
                      <a16:colId xmlns:a16="http://schemas.microsoft.com/office/drawing/2014/main" xmlns="" val="20002"/>
                    </a:ext>
                  </a:extLst>
                </a:gridCol>
                <a:gridCol w="913885">
                  <a:extLst>
                    <a:ext uri="{9D8B030D-6E8A-4147-A177-3AD203B41FA5}">
                      <a16:colId xmlns:a16="http://schemas.microsoft.com/office/drawing/2014/main" xmlns="" val="20003"/>
                    </a:ext>
                  </a:extLst>
                </a:gridCol>
                <a:gridCol w="888848">
                  <a:extLst>
                    <a:ext uri="{9D8B030D-6E8A-4147-A177-3AD203B41FA5}">
                      <a16:colId xmlns:a16="http://schemas.microsoft.com/office/drawing/2014/main" xmlns="" val="20004"/>
                    </a:ext>
                  </a:extLst>
                </a:gridCol>
                <a:gridCol w="891978">
                  <a:extLst>
                    <a:ext uri="{9D8B030D-6E8A-4147-A177-3AD203B41FA5}">
                      <a16:colId xmlns:a16="http://schemas.microsoft.com/office/drawing/2014/main" xmlns="" val="20005"/>
                    </a:ext>
                  </a:extLst>
                </a:gridCol>
                <a:gridCol w="826252">
                  <a:extLst>
                    <a:ext uri="{9D8B030D-6E8A-4147-A177-3AD203B41FA5}">
                      <a16:colId xmlns:a16="http://schemas.microsoft.com/office/drawing/2014/main" xmlns="" val="20006"/>
                    </a:ext>
                  </a:extLst>
                </a:gridCol>
              </a:tblGrid>
              <a:tr h="253116">
                <a:tc rowSpan="3">
                  <a:txBody>
                    <a:bodyPr/>
                    <a:lstStyle/>
                    <a:p>
                      <a:pPr algn="ctr" fontAlgn="ctr"/>
                      <a:r>
                        <a:rPr lang="en-US" sz="1300" b="1" i="0" u="none" strike="noStrike" dirty="0">
                          <a:solidFill>
                            <a:srgbClr val="000000"/>
                          </a:solidFill>
                          <a:effectLst/>
                          <a:latin typeface="Calibri" panose="020F0502020204030204" pitchFamily="34" charset="0"/>
                        </a:rPr>
                        <a:t>SUB PROGRAMMES</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rowSpan="2">
                  <a:txBody>
                    <a:bodyPr/>
                    <a:lstStyle/>
                    <a:p>
                      <a:pPr algn="ctr" fontAlgn="ctr"/>
                      <a:r>
                        <a:rPr lang="en-US" sz="1300" b="1" i="0" u="none" strike="noStrike" dirty="0">
                          <a:solidFill>
                            <a:srgbClr val="000000"/>
                          </a:solidFill>
                          <a:effectLst/>
                          <a:latin typeface="Calibri" panose="020F0502020204030204" pitchFamily="34" charset="0"/>
                        </a:rPr>
                        <a:t>Adjusted Voted</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gridSpan="5">
                  <a:txBody>
                    <a:bodyPr/>
                    <a:lstStyle/>
                    <a:p>
                      <a:pPr algn="ctr" fontAlgn="b"/>
                      <a:r>
                        <a:rPr lang="en-US" sz="1300" b="1" i="0" u="none" strike="noStrike" dirty="0">
                          <a:solidFill>
                            <a:srgbClr val="000000"/>
                          </a:solidFill>
                          <a:effectLst/>
                          <a:latin typeface="Calibri" panose="020F0502020204030204" pitchFamily="34" charset="0"/>
                        </a:rPr>
                        <a:t>Actual</a:t>
                      </a:r>
                    </a:p>
                  </a:txBody>
                  <a:tcPr marL="8740" marR="8740" marT="87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95536">
                <a:tc vMerge="1">
                  <a:txBody>
                    <a:bodyPr/>
                    <a:lstStyle/>
                    <a:p>
                      <a:endParaRPr lang="en-US"/>
                    </a:p>
                  </a:txBody>
                  <a:tcPr/>
                </a:tc>
                <a:tc vMerge="1">
                  <a:txBody>
                    <a:bodyPr/>
                    <a:lstStyle/>
                    <a:p>
                      <a:endParaRPr lang="en-US"/>
                    </a:p>
                  </a:txBody>
                  <a:tcPr/>
                </a:tc>
                <a:tc>
                  <a:txBody>
                    <a:bodyPr/>
                    <a:lstStyle/>
                    <a:p>
                      <a:pPr algn="ctr" fontAlgn="b"/>
                      <a:r>
                        <a:rPr lang="en-US" sz="1300" b="1" i="0" u="none" strike="noStrike" dirty="0">
                          <a:solidFill>
                            <a:srgbClr val="000000"/>
                          </a:solidFill>
                          <a:effectLst/>
                          <a:latin typeface="Calibri" panose="020F0502020204030204" pitchFamily="34" charset="0"/>
                        </a:rPr>
                        <a:t>Apr – Jun 2016</a:t>
                      </a:r>
                    </a:p>
                  </a:txBody>
                  <a:tcPr marL="8740" marR="8740" marT="87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300" b="1" i="0" u="none" strike="noStrike" dirty="0">
                          <a:solidFill>
                            <a:srgbClr val="000000"/>
                          </a:solidFill>
                          <a:effectLst/>
                          <a:latin typeface="Calibri" panose="020F0502020204030204" pitchFamily="34" charset="0"/>
                        </a:rPr>
                        <a:t>July-Sept 2016</a:t>
                      </a:r>
                    </a:p>
                  </a:txBody>
                  <a:tcPr marL="8740" marR="8740" marT="87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300" b="1" i="0" u="none" strike="noStrike" dirty="0">
                          <a:solidFill>
                            <a:srgbClr val="000000"/>
                          </a:solidFill>
                          <a:effectLst/>
                          <a:latin typeface="Calibri" panose="020F0502020204030204" pitchFamily="34" charset="0"/>
                        </a:rPr>
                        <a:t>Oct-Dec 2016</a:t>
                      </a:r>
                    </a:p>
                  </a:txBody>
                  <a:tcPr marL="8740" marR="8740" marT="87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t"/>
                      <a:r>
                        <a:rPr lang="en-US" sz="1300" b="1" i="0" u="none" strike="noStrike" dirty="0">
                          <a:solidFill>
                            <a:srgbClr val="000000"/>
                          </a:solidFill>
                          <a:effectLst/>
                          <a:latin typeface="Calibri" panose="020F0502020204030204" pitchFamily="34" charset="0"/>
                        </a:rPr>
                        <a:t>Total Spending</a:t>
                      </a:r>
                    </a:p>
                  </a:txBody>
                  <a:tcPr marL="8740" marR="8740" marT="87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t"/>
                      <a:r>
                        <a:rPr lang="en-US" sz="1300" b="1" i="0" u="none" strike="noStrike" dirty="0">
                          <a:solidFill>
                            <a:srgbClr val="000000"/>
                          </a:solidFill>
                          <a:effectLst/>
                          <a:latin typeface="Calibri" panose="020F0502020204030204" pitchFamily="34" charset="0"/>
                        </a:rPr>
                        <a:t>% Spent</a:t>
                      </a:r>
                    </a:p>
                  </a:txBody>
                  <a:tcPr marL="8740" marR="8740" marT="874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10001"/>
                  </a:ext>
                </a:extLst>
              </a:tr>
              <a:tr h="253116">
                <a:tc vMerge="1">
                  <a:txBody>
                    <a:bodyPr/>
                    <a:lstStyle/>
                    <a:p>
                      <a:endParaRPr lang="en-US"/>
                    </a:p>
                  </a:txBody>
                  <a:tcPr/>
                </a:tc>
                <a:tc>
                  <a:txBody>
                    <a:bodyPr/>
                    <a:lstStyle/>
                    <a:p>
                      <a:pPr algn="ctr" fontAlgn="b"/>
                      <a:r>
                        <a:rPr lang="en-US" sz="1300" b="1" i="0" u="none" strike="noStrike">
                          <a:solidFill>
                            <a:srgbClr val="000000"/>
                          </a:solidFill>
                          <a:effectLst/>
                          <a:latin typeface="Calibri" panose="020F0502020204030204" pitchFamily="34" charset="0"/>
                        </a:rPr>
                        <a:t>R’ 000</a:t>
                      </a:r>
                    </a:p>
                  </a:txBody>
                  <a:tcPr marL="8740" marR="8740" marT="87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300" b="1" i="0" u="none" strike="noStrike">
                          <a:solidFill>
                            <a:srgbClr val="000000"/>
                          </a:solidFill>
                          <a:effectLst/>
                          <a:latin typeface="Calibri" panose="020F0502020204030204" pitchFamily="34" charset="0"/>
                        </a:rPr>
                        <a:t>R’000</a:t>
                      </a:r>
                    </a:p>
                  </a:txBody>
                  <a:tcPr marL="8740" marR="8740" marT="87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300" b="1" i="0" u="none" strike="noStrike" dirty="0">
                          <a:solidFill>
                            <a:srgbClr val="000000"/>
                          </a:solidFill>
                          <a:effectLst/>
                          <a:latin typeface="Calibri" panose="020F0502020204030204" pitchFamily="34" charset="0"/>
                        </a:rPr>
                        <a:t>R’000</a:t>
                      </a:r>
                    </a:p>
                  </a:txBody>
                  <a:tcPr marL="8740" marR="8740" marT="87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300" b="1" i="0" u="none" strike="noStrike" dirty="0">
                          <a:solidFill>
                            <a:srgbClr val="000000"/>
                          </a:solidFill>
                          <a:effectLst/>
                          <a:latin typeface="Calibri" panose="020F0502020204030204" pitchFamily="34" charset="0"/>
                        </a:rPr>
                        <a:t>R’000</a:t>
                      </a:r>
                    </a:p>
                  </a:txBody>
                  <a:tcPr marL="8740" marR="8740" marT="87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300" b="1" i="0" u="none" strike="noStrike" dirty="0">
                          <a:solidFill>
                            <a:srgbClr val="000000"/>
                          </a:solidFill>
                          <a:effectLst/>
                          <a:latin typeface="Calibri" panose="020F0502020204030204" pitchFamily="34" charset="0"/>
                        </a:rPr>
                        <a:t>R’000</a:t>
                      </a:r>
                    </a:p>
                  </a:txBody>
                  <a:tcPr marL="8740" marR="8740" marT="87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US" sz="1300" b="1" i="0" u="none" strike="noStrike" dirty="0">
                          <a:solidFill>
                            <a:srgbClr val="000000"/>
                          </a:solidFill>
                          <a:effectLst/>
                          <a:latin typeface="Calibri" panose="020F0502020204030204" pitchFamily="34" charset="0"/>
                        </a:rPr>
                        <a:t> R’000</a:t>
                      </a:r>
                    </a:p>
                  </a:txBody>
                  <a:tcPr marL="8740" marR="8740" marT="87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10002"/>
                  </a:ext>
                </a:extLst>
              </a:tr>
              <a:tr h="253116">
                <a:tc>
                  <a:txBody>
                    <a:bodyPr/>
                    <a:lstStyle/>
                    <a:p>
                      <a:pPr algn="l" rtl="0" fontAlgn="ctr"/>
                      <a:r>
                        <a:rPr lang="en-US" sz="1300" b="0" i="0" u="none" strike="noStrike">
                          <a:solidFill>
                            <a:srgbClr val="000000"/>
                          </a:solidFill>
                          <a:effectLst/>
                          <a:latin typeface="Calibri" panose="020F0502020204030204" pitchFamily="34" charset="0"/>
                        </a:rPr>
                        <a:t>Service Standards</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300" b="1" i="0" u="none" strike="noStrike">
                          <a:solidFill>
                            <a:srgbClr val="000000"/>
                          </a:solidFill>
                          <a:effectLst/>
                          <a:latin typeface="Calibri" panose="020F0502020204030204" pitchFamily="34" charset="0"/>
                        </a:rPr>
                        <a:t>28 868</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ctr"/>
                      <a:r>
                        <a:rPr lang="en-US" sz="1300" b="0" i="0" u="none" strike="noStrike">
                          <a:solidFill>
                            <a:srgbClr val="000000"/>
                          </a:solidFill>
                          <a:effectLst/>
                          <a:latin typeface="Calibri" panose="020F0502020204030204" pitchFamily="34" charset="0"/>
                        </a:rPr>
                        <a:t>5 712</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300" b="0" i="0" u="none" strike="noStrike">
                          <a:solidFill>
                            <a:srgbClr val="000000"/>
                          </a:solidFill>
                          <a:effectLst/>
                          <a:latin typeface="Calibri" panose="020F0502020204030204" pitchFamily="34" charset="0"/>
                        </a:rPr>
                        <a:t>4 400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300" b="0" i="0" u="none" strike="noStrike" dirty="0">
                          <a:solidFill>
                            <a:srgbClr val="000000"/>
                          </a:solidFill>
                          <a:effectLst/>
                          <a:latin typeface="Calibri" panose="020F0502020204030204" pitchFamily="34" charset="0"/>
                        </a:rPr>
                        <a:t>8 753</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300" b="1" i="0" u="none" strike="noStrike" dirty="0">
                          <a:solidFill>
                            <a:srgbClr val="000000"/>
                          </a:solidFill>
                          <a:effectLst/>
                          <a:latin typeface="Calibri" panose="020F0502020204030204" pitchFamily="34" charset="0"/>
                        </a:rPr>
                        <a:t>18 865</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ctr"/>
                      <a:r>
                        <a:rPr lang="en-US" sz="1300" b="0" i="0" u="none" strike="noStrike">
                          <a:solidFill>
                            <a:srgbClr val="000000"/>
                          </a:solidFill>
                          <a:effectLst/>
                          <a:latin typeface="Calibri" panose="020F0502020204030204" pitchFamily="34" charset="0"/>
                        </a:rPr>
                        <a:t>65.35%</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3"/>
                  </a:ext>
                </a:extLst>
              </a:tr>
              <a:tr h="253116">
                <a:tc>
                  <a:txBody>
                    <a:bodyPr/>
                    <a:lstStyle/>
                    <a:p>
                      <a:pPr algn="l" rtl="0" fontAlgn="ctr"/>
                      <a:r>
                        <a:rPr lang="en-US" sz="1300" b="0" i="0" u="none" strike="noStrike">
                          <a:solidFill>
                            <a:srgbClr val="000000"/>
                          </a:solidFill>
                          <a:effectLst/>
                          <a:latin typeface="Calibri" panose="020F0502020204030204" pitchFamily="34" charset="0"/>
                        </a:rPr>
                        <a:t>Substance Abuse</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a:solidFill>
                            <a:srgbClr val="000000"/>
                          </a:solidFill>
                          <a:effectLst/>
                          <a:latin typeface="Calibri" panose="020F0502020204030204" pitchFamily="34" charset="0"/>
                        </a:rPr>
                        <a:t>101 325</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a:solidFill>
                            <a:srgbClr val="000000"/>
                          </a:solidFill>
                          <a:effectLst/>
                          <a:latin typeface="Calibri" panose="020F0502020204030204" pitchFamily="34" charset="0"/>
                        </a:rPr>
                        <a:t>7 651</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5 232</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2 314</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dirty="0">
                          <a:solidFill>
                            <a:srgbClr val="000000"/>
                          </a:solidFill>
                          <a:effectLst/>
                          <a:latin typeface="Calibri" panose="020F0502020204030204" pitchFamily="34" charset="0"/>
                        </a:rPr>
                        <a:t>15 198</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a:solidFill>
                            <a:srgbClr val="000000"/>
                          </a:solidFill>
                          <a:effectLst/>
                          <a:latin typeface="Calibri" panose="020F0502020204030204" pitchFamily="34" charset="0"/>
                        </a:rPr>
                        <a:t>15.00%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4"/>
                  </a:ext>
                </a:extLst>
              </a:tr>
              <a:tr h="253116">
                <a:tc>
                  <a:txBody>
                    <a:bodyPr/>
                    <a:lstStyle/>
                    <a:p>
                      <a:pPr algn="l" rtl="0" fontAlgn="ctr"/>
                      <a:r>
                        <a:rPr lang="en-US" sz="1300" b="0" i="0" u="none" strike="noStrike">
                          <a:solidFill>
                            <a:srgbClr val="000000"/>
                          </a:solidFill>
                          <a:effectLst/>
                          <a:latin typeface="Calibri" panose="020F0502020204030204" pitchFamily="34" charset="0"/>
                        </a:rPr>
                        <a:t>Older Persons</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a:solidFill>
                            <a:srgbClr val="000000"/>
                          </a:solidFill>
                          <a:effectLst/>
                          <a:latin typeface="Calibri" panose="020F0502020204030204" pitchFamily="34" charset="0"/>
                        </a:rPr>
                        <a:t>20 549</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a:solidFill>
                            <a:srgbClr val="000000"/>
                          </a:solidFill>
                          <a:effectLst/>
                          <a:latin typeface="Calibri" panose="020F0502020204030204" pitchFamily="34" charset="0"/>
                        </a:rPr>
                        <a:t>1 776</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2 672</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9 648</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dirty="0">
                          <a:solidFill>
                            <a:srgbClr val="000000"/>
                          </a:solidFill>
                          <a:effectLst/>
                          <a:latin typeface="Calibri" panose="020F0502020204030204" pitchFamily="34" charset="0"/>
                        </a:rPr>
                        <a:t>14 096</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a:solidFill>
                            <a:srgbClr val="000000"/>
                          </a:solidFill>
                          <a:effectLst/>
                          <a:latin typeface="Calibri" panose="020F0502020204030204" pitchFamily="34" charset="0"/>
                        </a:rPr>
                        <a:t>68.60%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253116">
                <a:tc>
                  <a:txBody>
                    <a:bodyPr/>
                    <a:lstStyle/>
                    <a:p>
                      <a:pPr algn="l" rtl="0" fontAlgn="ctr"/>
                      <a:r>
                        <a:rPr lang="en-US" sz="1300" b="0" i="0" u="none" strike="noStrike">
                          <a:solidFill>
                            <a:srgbClr val="000000"/>
                          </a:solidFill>
                          <a:effectLst/>
                          <a:latin typeface="Calibri" panose="020F0502020204030204" pitchFamily="34" charset="0"/>
                        </a:rPr>
                        <a:t>People with Disabilities</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a:solidFill>
                            <a:srgbClr val="000000"/>
                          </a:solidFill>
                          <a:effectLst/>
                          <a:latin typeface="Calibri" panose="020F0502020204030204" pitchFamily="34" charset="0"/>
                        </a:rPr>
                        <a:t>29 273</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a:solidFill>
                            <a:srgbClr val="000000"/>
                          </a:solidFill>
                          <a:effectLst/>
                          <a:latin typeface="Calibri" panose="020F0502020204030204" pitchFamily="34" charset="0"/>
                        </a:rPr>
                        <a:t>6 730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5 524</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7 494</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a:solidFill>
                            <a:srgbClr val="000000"/>
                          </a:solidFill>
                          <a:effectLst/>
                          <a:latin typeface="Calibri" panose="020F0502020204030204" pitchFamily="34" charset="0"/>
                        </a:rPr>
                        <a:t>19 747</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dirty="0">
                          <a:solidFill>
                            <a:srgbClr val="000000"/>
                          </a:solidFill>
                          <a:effectLst/>
                          <a:latin typeface="Calibri" panose="020F0502020204030204" pitchFamily="34" charset="0"/>
                        </a:rPr>
                        <a:t>67.46%</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253116">
                <a:tc>
                  <a:txBody>
                    <a:bodyPr/>
                    <a:lstStyle/>
                    <a:p>
                      <a:pPr algn="l" rtl="0" fontAlgn="ctr"/>
                      <a:r>
                        <a:rPr lang="en-US" sz="1300" b="0" i="0" u="none" strike="noStrike">
                          <a:solidFill>
                            <a:srgbClr val="000000"/>
                          </a:solidFill>
                          <a:effectLst/>
                          <a:latin typeface="Calibri" panose="020F0502020204030204" pitchFamily="34" charset="0"/>
                        </a:rPr>
                        <a:t>Children</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a:solidFill>
                            <a:srgbClr val="000000"/>
                          </a:solidFill>
                          <a:effectLst/>
                          <a:latin typeface="Calibri" panose="020F0502020204030204" pitchFamily="34" charset="0"/>
                        </a:rPr>
                        <a:t>76 288</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a:solidFill>
                            <a:srgbClr val="000000"/>
                          </a:solidFill>
                          <a:effectLst/>
                          <a:latin typeface="Calibri" panose="020F0502020204030204" pitchFamily="34" charset="0"/>
                        </a:rPr>
                        <a:t>16 318</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20 442</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18 203</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a:solidFill>
                            <a:srgbClr val="000000"/>
                          </a:solidFill>
                          <a:effectLst/>
                          <a:latin typeface="Calibri" panose="020F0502020204030204" pitchFamily="34" charset="0"/>
                        </a:rPr>
                        <a:t>54 963</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dirty="0">
                          <a:solidFill>
                            <a:srgbClr val="000000"/>
                          </a:solidFill>
                          <a:effectLst/>
                          <a:latin typeface="Calibri" panose="020F0502020204030204" pitchFamily="34" charset="0"/>
                        </a:rPr>
                        <a:t>72.05%</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253116">
                <a:tc>
                  <a:txBody>
                    <a:bodyPr/>
                    <a:lstStyle/>
                    <a:p>
                      <a:pPr algn="l" rtl="0" fontAlgn="ctr"/>
                      <a:r>
                        <a:rPr lang="en-US" sz="1300" b="0" i="0" u="none" strike="noStrike">
                          <a:solidFill>
                            <a:srgbClr val="000000"/>
                          </a:solidFill>
                          <a:effectLst/>
                          <a:latin typeface="Calibri" panose="020F0502020204030204" pitchFamily="34" charset="0"/>
                        </a:rPr>
                        <a:t>Families</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a:solidFill>
                            <a:srgbClr val="000000"/>
                          </a:solidFill>
                          <a:effectLst/>
                          <a:latin typeface="Calibri" panose="020F0502020204030204" pitchFamily="34" charset="0"/>
                        </a:rPr>
                        <a:t>8 996</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a:solidFill>
                            <a:srgbClr val="000000"/>
                          </a:solidFill>
                          <a:effectLst/>
                          <a:latin typeface="Calibri" panose="020F0502020204030204" pitchFamily="34" charset="0"/>
                        </a:rPr>
                        <a:t>2 379</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2 558</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2 469</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a:solidFill>
                            <a:srgbClr val="000000"/>
                          </a:solidFill>
                          <a:effectLst/>
                          <a:latin typeface="Calibri" panose="020F0502020204030204" pitchFamily="34" charset="0"/>
                        </a:rPr>
                        <a:t>7 405</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dirty="0">
                          <a:solidFill>
                            <a:srgbClr val="000000"/>
                          </a:solidFill>
                          <a:effectLst/>
                          <a:latin typeface="Calibri" panose="020F0502020204030204" pitchFamily="34" charset="0"/>
                        </a:rPr>
                        <a:t>82.32%</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495536">
                <a:tc>
                  <a:txBody>
                    <a:bodyPr/>
                    <a:lstStyle/>
                    <a:p>
                      <a:pPr algn="l" rtl="0" fontAlgn="ctr"/>
                      <a:r>
                        <a:rPr lang="en-US" sz="1300" b="0" i="0" u="none" strike="noStrike">
                          <a:solidFill>
                            <a:srgbClr val="000000"/>
                          </a:solidFill>
                          <a:effectLst/>
                          <a:latin typeface="Calibri" panose="020F0502020204030204" pitchFamily="34" charset="0"/>
                        </a:rPr>
                        <a:t>Social Crime Prevention and Victim Empowerment</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a:solidFill>
                            <a:srgbClr val="000000"/>
                          </a:solidFill>
                          <a:effectLst/>
                          <a:latin typeface="Calibri" panose="020F0502020204030204" pitchFamily="34" charset="0"/>
                        </a:rPr>
                        <a:t>62 597</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a:solidFill>
                            <a:srgbClr val="000000"/>
                          </a:solidFill>
                          <a:effectLst/>
                          <a:latin typeface="Calibri" panose="020F0502020204030204" pitchFamily="34" charset="0"/>
                        </a:rPr>
                        <a:t>12 751</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16 162</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19 764</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a:solidFill>
                            <a:srgbClr val="000000"/>
                          </a:solidFill>
                          <a:effectLst/>
                          <a:latin typeface="Calibri" panose="020F0502020204030204" pitchFamily="34" charset="0"/>
                        </a:rPr>
                        <a:t>48 678</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dirty="0">
                          <a:solidFill>
                            <a:srgbClr val="000000"/>
                          </a:solidFill>
                          <a:effectLst/>
                          <a:latin typeface="Calibri" panose="020F0502020204030204" pitchFamily="34" charset="0"/>
                        </a:rPr>
                        <a:t>77.76%</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253116">
                <a:tc>
                  <a:txBody>
                    <a:bodyPr/>
                    <a:lstStyle/>
                    <a:p>
                      <a:pPr algn="l" rtl="0" fontAlgn="ctr"/>
                      <a:r>
                        <a:rPr lang="en-US" sz="1300" b="0" i="0" u="none" strike="noStrike">
                          <a:solidFill>
                            <a:srgbClr val="000000"/>
                          </a:solidFill>
                          <a:effectLst/>
                          <a:latin typeface="Calibri" panose="020F0502020204030204" pitchFamily="34" charset="0"/>
                        </a:rPr>
                        <a:t>Youth</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a:solidFill>
                            <a:srgbClr val="000000"/>
                          </a:solidFill>
                          <a:effectLst/>
                          <a:latin typeface="Calibri" panose="020F0502020204030204" pitchFamily="34" charset="0"/>
                        </a:rPr>
                        <a:t>14 561</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a:solidFill>
                            <a:srgbClr val="000000"/>
                          </a:solidFill>
                          <a:effectLst/>
                          <a:latin typeface="Calibri" panose="020F0502020204030204" pitchFamily="34" charset="0"/>
                        </a:rPr>
                        <a:t>1 632</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2 263</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7 564</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a:solidFill>
                            <a:srgbClr val="000000"/>
                          </a:solidFill>
                          <a:effectLst/>
                          <a:latin typeface="Calibri" panose="020F0502020204030204" pitchFamily="34" charset="0"/>
                        </a:rPr>
                        <a:t>11 459</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dirty="0">
                          <a:solidFill>
                            <a:srgbClr val="000000"/>
                          </a:solidFill>
                          <a:effectLst/>
                          <a:latin typeface="Calibri" panose="020F0502020204030204" pitchFamily="34" charset="0"/>
                        </a:rPr>
                        <a:t>78.69%</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0"/>
                  </a:ext>
                </a:extLst>
              </a:tr>
              <a:tr h="253116">
                <a:tc>
                  <a:txBody>
                    <a:bodyPr/>
                    <a:lstStyle/>
                    <a:p>
                      <a:pPr algn="l" rtl="0" fontAlgn="ctr"/>
                      <a:r>
                        <a:rPr lang="en-US" sz="1300" b="0" i="0" u="none" strike="noStrike">
                          <a:solidFill>
                            <a:srgbClr val="000000"/>
                          </a:solidFill>
                          <a:effectLst/>
                          <a:latin typeface="Calibri" panose="020F0502020204030204" pitchFamily="34" charset="0"/>
                        </a:rPr>
                        <a:t>HIV and AIDS</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a:solidFill>
                            <a:srgbClr val="000000"/>
                          </a:solidFill>
                          <a:effectLst/>
                          <a:latin typeface="Calibri" panose="020F0502020204030204" pitchFamily="34" charset="0"/>
                        </a:rPr>
                        <a:t>84 220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a:solidFill>
                            <a:srgbClr val="000000"/>
                          </a:solidFill>
                          <a:effectLst/>
                          <a:latin typeface="Calibri" panose="020F0502020204030204" pitchFamily="34" charset="0"/>
                        </a:rPr>
                        <a:t>5 866</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6 727</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7 515</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a:solidFill>
                            <a:srgbClr val="000000"/>
                          </a:solidFill>
                          <a:effectLst/>
                          <a:latin typeface="Calibri" panose="020F0502020204030204" pitchFamily="34" charset="0"/>
                        </a:rPr>
                        <a:t>20 108</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dirty="0">
                          <a:solidFill>
                            <a:srgbClr val="000000"/>
                          </a:solidFill>
                          <a:effectLst/>
                          <a:latin typeface="Calibri" panose="020F0502020204030204" pitchFamily="34" charset="0"/>
                        </a:rPr>
                        <a:t>23.88%</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1"/>
                  </a:ext>
                </a:extLst>
              </a:tr>
              <a:tr h="253116">
                <a:tc>
                  <a:txBody>
                    <a:bodyPr/>
                    <a:lstStyle/>
                    <a:p>
                      <a:pPr algn="l" rtl="0" fontAlgn="ctr"/>
                      <a:r>
                        <a:rPr lang="en-US" sz="1300" b="0" i="0" u="none" strike="noStrike">
                          <a:solidFill>
                            <a:srgbClr val="000000"/>
                          </a:solidFill>
                          <a:effectLst/>
                          <a:latin typeface="Calibri" panose="020F0502020204030204" pitchFamily="34" charset="0"/>
                        </a:rPr>
                        <a:t>Social Worker Scholarships</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a:solidFill>
                            <a:srgbClr val="000000"/>
                          </a:solidFill>
                          <a:effectLst/>
                          <a:latin typeface="Calibri" panose="020F0502020204030204" pitchFamily="34" charset="0"/>
                        </a:rPr>
                        <a:t>290 780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a:solidFill>
                            <a:srgbClr val="000000"/>
                          </a:solidFill>
                          <a:effectLst/>
                          <a:latin typeface="Calibri" panose="020F0502020204030204" pitchFamily="34" charset="0"/>
                        </a:rPr>
                        <a:t>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100 000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0" i="0" u="none" strike="noStrike">
                          <a:solidFill>
                            <a:srgbClr val="000000"/>
                          </a:solidFill>
                          <a:effectLst/>
                          <a:latin typeface="Calibri" panose="020F0502020204030204" pitchFamily="34" charset="0"/>
                        </a:rPr>
                        <a:t>190 780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300" b="1" i="0" u="none" strike="noStrike">
                          <a:solidFill>
                            <a:srgbClr val="000000"/>
                          </a:solidFill>
                          <a:effectLst/>
                          <a:latin typeface="Calibri" panose="020F0502020204030204" pitchFamily="34" charset="0"/>
                        </a:rPr>
                        <a:t>290 780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300" b="0" i="0" u="none" strike="noStrike" dirty="0">
                          <a:solidFill>
                            <a:srgbClr val="000000"/>
                          </a:solidFill>
                          <a:effectLst/>
                          <a:latin typeface="Calibri" panose="020F0502020204030204" pitchFamily="34" charset="0"/>
                        </a:rPr>
                        <a:t>100.00%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2"/>
                  </a:ext>
                </a:extLst>
              </a:tr>
              <a:tr h="253116">
                <a:tc>
                  <a:txBody>
                    <a:bodyPr/>
                    <a:lstStyle/>
                    <a:p>
                      <a:pPr algn="l" rtl="0" fontAlgn="ctr"/>
                      <a:r>
                        <a:rPr lang="en-US" sz="1300" b="0" i="0" u="none" strike="noStrike">
                          <a:solidFill>
                            <a:srgbClr val="000000"/>
                          </a:solidFill>
                          <a:effectLst/>
                          <a:latin typeface="Calibri" panose="020F0502020204030204" pitchFamily="34" charset="0"/>
                        </a:rPr>
                        <a:t>Programme Management</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300" b="1" i="0" u="none" strike="noStrike">
                          <a:solidFill>
                            <a:srgbClr val="000000"/>
                          </a:solidFill>
                          <a:effectLst/>
                          <a:latin typeface="Calibri" panose="020F0502020204030204" pitchFamily="34" charset="0"/>
                        </a:rPr>
                        <a:t>3 865</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300" b="0" i="0" u="none" strike="noStrike">
                          <a:solidFill>
                            <a:srgbClr val="000000"/>
                          </a:solidFill>
                          <a:effectLst/>
                          <a:latin typeface="Calibri" panose="020F0502020204030204" pitchFamily="34" charset="0"/>
                        </a:rPr>
                        <a:t>889</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739</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300" b="0" i="0" u="none" strike="noStrike">
                          <a:solidFill>
                            <a:srgbClr val="000000"/>
                          </a:solidFill>
                          <a:effectLst/>
                          <a:latin typeface="Calibri" panose="020F0502020204030204" pitchFamily="34" charset="0"/>
                        </a:rPr>
                        <a:t>1 771</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300" b="1" i="0" u="none" strike="noStrike">
                          <a:solidFill>
                            <a:srgbClr val="000000"/>
                          </a:solidFill>
                          <a:effectLst/>
                          <a:latin typeface="Calibri" panose="020F0502020204030204" pitchFamily="34" charset="0"/>
                        </a:rPr>
                        <a:t>3 399</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300" b="0" i="0" u="none" strike="noStrike" dirty="0">
                          <a:solidFill>
                            <a:srgbClr val="000000"/>
                          </a:solidFill>
                          <a:effectLst/>
                          <a:latin typeface="Calibri" panose="020F0502020204030204" pitchFamily="34" charset="0"/>
                        </a:rPr>
                        <a:t>87.94%</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53116">
                <a:tc>
                  <a:txBody>
                    <a:bodyPr/>
                    <a:lstStyle/>
                    <a:p>
                      <a:pPr algn="l" rtl="0" fontAlgn="ctr"/>
                      <a:r>
                        <a:rPr lang="en-US" sz="1300" b="1" i="0" u="none" strike="noStrike">
                          <a:solidFill>
                            <a:srgbClr val="000000"/>
                          </a:solidFill>
                          <a:effectLst/>
                          <a:latin typeface="Calibri" panose="020F0502020204030204" pitchFamily="34" charset="0"/>
                        </a:rPr>
                        <a:t>TOTAL</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300" b="1" i="0" u="none" strike="noStrike">
                          <a:solidFill>
                            <a:srgbClr val="000000"/>
                          </a:solidFill>
                          <a:effectLst/>
                          <a:latin typeface="Calibri" panose="020F0502020204030204" pitchFamily="34" charset="0"/>
                        </a:rPr>
                        <a:t>721 322</a:t>
                      </a:r>
                    </a:p>
                  </a:txBody>
                  <a:tcPr marL="8740" marR="8740" marT="87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300" b="1" i="0" u="none" strike="noStrike">
                          <a:solidFill>
                            <a:srgbClr val="000000"/>
                          </a:solidFill>
                          <a:effectLst/>
                          <a:latin typeface="Calibri" panose="020F0502020204030204" pitchFamily="34" charset="0"/>
                        </a:rPr>
                        <a:t>61 705</a:t>
                      </a:r>
                    </a:p>
                  </a:txBody>
                  <a:tcPr marL="8740" marR="8740" marT="87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300" b="1" i="0" u="none" strike="noStrike">
                          <a:solidFill>
                            <a:srgbClr val="000000"/>
                          </a:solidFill>
                          <a:effectLst/>
                          <a:latin typeface="Calibri" panose="020F0502020204030204" pitchFamily="34" charset="0"/>
                        </a:rPr>
                        <a:t>166 720</a:t>
                      </a:r>
                    </a:p>
                  </a:txBody>
                  <a:tcPr marL="8740" marR="8740" marT="87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300" b="1" i="0" u="none" strike="noStrike">
                          <a:solidFill>
                            <a:srgbClr val="000000"/>
                          </a:solidFill>
                          <a:effectLst/>
                          <a:latin typeface="Calibri" panose="020F0502020204030204" pitchFamily="34" charset="0"/>
                        </a:rPr>
                        <a:t>276 275</a:t>
                      </a:r>
                    </a:p>
                  </a:txBody>
                  <a:tcPr marL="8740" marR="8740" marT="87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300" b="1" i="0" u="none" strike="noStrike">
                          <a:solidFill>
                            <a:srgbClr val="000000"/>
                          </a:solidFill>
                          <a:effectLst/>
                          <a:latin typeface="Calibri" panose="020F0502020204030204" pitchFamily="34" charset="0"/>
                        </a:rPr>
                        <a:t>504 699</a:t>
                      </a:r>
                    </a:p>
                  </a:txBody>
                  <a:tcPr marL="8740" marR="8740" marT="87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300" b="1" i="0" u="none" strike="noStrike" dirty="0">
                          <a:solidFill>
                            <a:srgbClr val="000000"/>
                          </a:solidFill>
                          <a:effectLst/>
                          <a:latin typeface="Calibri" panose="020F0502020204030204" pitchFamily="34" charset="0"/>
                        </a:rPr>
                        <a:t>69.97%</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10014"/>
                  </a:ext>
                </a:extLst>
              </a:tr>
            </a:tbl>
          </a:graphicData>
        </a:graphic>
      </p:graphicFrame>
      <p:sp>
        <p:nvSpPr>
          <p:cNvPr id="4" name="Slide Number Placeholder 3"/>
          <p:cNvSpPr>
            <a:spLocks noGrp="1"/>
          </p:cNvSpPr>
          <p:nvPr>
            <p:ph type="sldNum" sz="quarter" idx="12"/>
          </p:nvPr>
        </p:nvSpPr>
        <p:spPr/>
        <p:txBody>
          <a:bodyPr/>
          <a:lstStyle/>
          <a:p>
            <a:pPr>
              <a:defRPr/>
            </a:pPr>
            <a:fld id="{F7C7F45D-B1C3-41DB-8E2C-DAED463BE227}" type="slidenum">
              <a:rPr lang="en-GB" smtClean="0"/>
              <a:pPr>
                <a:defRPr/>
              </a:pPr>
              <a:t>41</a:t>
            </a:fld>
            <a:endParaRPr lang="en-GB" dirty="0"/>
          </a:p>
        </p:txBody>
      </p:sp>
    </p:spTree>
    <p:extLst>
      <p:ext uri="{BB962C8B-B14F-4D97-AF65-F5344CB8AC3E}">
        <p14:creationId xmlns:p14="http://schemas.microsoft.com/office/powerpoint/2010/main" xmlns="" val="96759881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214" y="908720"/>
            <a:ext cx="8568952" cy="4176464"/>
          </a:xfrm>
        </p:spPr>
        <p:txBody>
          <a:bodyPr/>
          <a:lstStyle/>
          <a:p>
            <a:r>
              <a:rPr lang="en-ZA" sz="1600" b="1" dirty="0">
                <a:latin typeface="Calibri" panose="020F0502020204030204" pitchFamily="34" charset="0"/>
              </a:rPr>
              <a:t>Low spending per Sub programme</a:t>
            </a:r>
            <a:r>
              <a:rPr lang="en-ZA" sz="1600" dirty="0">
                <a:latin typeface="Calibri" panose="020F0502020204030204" pitchFamily="34" charset="0"/>
              </a:rPr>
              <a:t>:</a:t>
            </a:r>
          </a:p>
          <a:p>
            <a:pPr lvl="1"/>
            <a:r>
              <a:rPr lang="en-ZA" sz="1600" dirty="0">
                <a:latin typeface="Calibri" panose="020F0502020204030204" pitchFamily="34" charset="0"/>
              </a:rPr>
              <a:t>Substance Abuse – 15% spending</a:t>
            </a:r>
          </a:p>
          <a:p>
            <a:pPr lvl="2"/>
            <a:r>
              <a:rPr lang="en-GB" sz="1600" dirty="0">
                <a:latin typeface="Calibri" panose="020F0502020204030204" pitchFamily="34" charset="0"/>
              </a:rPr>
              <a:t>The low  spending relate delays are being experienced in the construction of the substance abuse centres in the Northern Cape and Free State province in terms of the Conditional grant allocation of R85 million for the 2016/17 financial year.</a:t>
            </a:r>
          </a:p>
          <a:p>
            <a:pPr marL="457200" lvl="1" indent="0">
              <a:buNone/>
            </a:pPr>
            <a:endParaRPr lang="en-GB" sz="1600" dirty="0">
              <a:latin typeface="Calibri" panose="020F0502020204030204" pitchFamily="34" charset="0"/>
            </a:endParaRPr>
          </a:p>
          <a:p>
            <a:pPr lvl="1"/>
            <a:r>
              <a:rPr lang="en-GB" sz="1600" dirty="0">
                <a:latin typeface="Calibri" panose="020F0502020204030204" pitchFamily="34" charset="0"/>
              </a:rPr>
              <a:t>HIV/Aids – 23.88%</a:t>
            </a:r>
          </a:p>
          <a:p>
            <a:pPr lvl="2"/>
            <a:r>
              <a:rPr lang="en-GB" sz="1600" dirty="0">
                <a:latin typeface="Calibri" panose="020F0502020204030204" pitchFamily="34" charset="0"/>
              </a:rPr>
              <a:t>The low spending relate to the transfer payment for HIV and Aids organisations which is scheduled for release in the 4</a:t>
            </a:r>
            <a:r>
              <a:rPr lang="en-GB" sz="1600" baseline="30000" dirty="0">
                <a:latin typeface="Calibri" panose="020F0502020204030204" pitchFamily="34" charset="0"/>
              </a:rPr>
              <a:t>th</a:t>
            </a:r>
            <a:r>
              <a:rPr lang="en-GB" sz="1600" dirty="0">
                <a:latin typeface="Calibri" panose="020F0502020204030204" pitchFamily="34" charset="0"/>
              </a:rPr>
              <a:t> quarter of the financial year</a:t>
            </a:r>
          </a:p>
          <a:p>
            <a:pPr lvl="2"/>
            <a:endParaRPr lang="en-GB" sz="1600" dirty="0">
              <a:latin typeface="Calibri" panose="020F0502020204030204" pitchFamily="34" charset="0"/>
            </a:endParaRPr>
          </a:p>
          <a:p>
            <a:pPr marL="857250" lvl="2" indent="0">
              <a:buNone/>
            </a:pPr>
            <a:endParaRPr lang="en-GB" sz="1600" dirty="0">
              <a:latin typeface="Calibri" panose="020F0502020204030204" pitchFamily="34" charset="0"/>
            </a:endParaRPr>
          </a:p>
        </p:txBody>
      </p:sp>
      <p:sp>
        <p:nvSpPr>
          <p:cNvPr id="4" name="Date Placeholder 3"/>
          <p:cNvSpPr>
            <a:spLocks noGrp="1"/>
          </p:cNvSpPr>
          <p:nvPr>
            <p:ph type="dt" sz="half" idx="10"/>
          </p:nvPr>
        </p:nvSpPr>
        <p:spPr/>
        <p:txBody>
          <a:bodyPr/>
          <a:lstStyle/>
          <a:p>
            <a:pPr>
              <a:defRPr/>
            </a:pPr>
            <a:fld id="{B72F56E0-07D0-46C4-8490-612978EB9474}" type="datetime3">
              <a:rPr lang="en-US" smtClean="0"/>
              <a:pPr>
                <a:defRPr/>
              </a:pPr>
              <a:t>16 March 2017</a:t>
            </a:fld>
            <a:endParaRPr lang="en-US" dirty="0"/>
          </a:p>
        </p:txBody>
      </p:sp>
      <p:sp>
        <p:nvSpPr>
          <p:cNvPr id="7" name="Rectangle 2"/>
          <p:cNvSpPr>
            <a:spLocks noChangeArrowheads="1"/>
          </p:cNvSpPr>
          <p:nvPr/>
        </p:nvSpPr>
        <p:spPr bwMode="auto">
          <a:xfrm>
            <a:off x="704528" y="188641"/>
            <a:ext cx="8465960" cy="830997"/>
          </a:xfrm>
          <a:prstGeom prst="rect">
            <a:avLst/>
          </a:prstGeom>
          <a:noFill/>
          <a:ln w="9525">
            <a:noFill/>
            <a:miter lim="800000"/>
            <a:headEnd/>
            <a:tailEnd/>
          </a:ln>
        </p:spPr>
        <p:txBody>
          <a:bodyPr wrap="square" anchor="b">
            <a:spAutoFit/>
          </a:bodyPr>
          <a:lstStyle/>
          <a:p>
            <a:pPr algn="ctr">
              <a:defRPr/>
            </a:pPr>
            <a:r>
              <a:rPr lang="en-US" b="1" dirty="0">
                <a:solidFill>
                  <a:schemeClr val="tx2"/>
                </a:solidFill>
                <a:latin typeface="Calibri" panose="020F0502020204030204" pitchFamily="34" charset="0"/>
              </a:rPr>
              <a:t>P4 : WELFARE SERVICE POLICY DEVELOPMENT AND ADMINISTRATION</a:t>
            </a:r>
            <a:endParaRPr lang="en-US" sz="3600" b="1" dirty="0">
              <a:solidFill>
                <a:schemeClr val="tx2"/>
              </a:solidFill>
              <a:effectLst>
                <a:outerShdw blurRad="38100" dist="38100" dir="2700000" algn="tl">
                  <a:srgbClr val="C0C0C0"/>
                </a:outerShdw>
              </a:effectLst>
              <a:latin typeface="Calibri" panose="020F0502020204030204" pitchFamily="34" charset="0"/>
            </a:endParaRPr>
          </a:p>
        </p:txBody>
      </p:sp>
      <p:sp>
        <p:nvSpPr>
          <p:cNvPr id="8" name="Slide Number Placeholder 7"/>
          <p:cNvSpPr>
            <a:spLocks noGrp="1"/>
          </p:cNvSpPr>
          <p:nvPr>
            <p:ph type="sldNum" sz="quarter" idx="12"/>
          </p:nvPr>
        </p:nvSpPr>
        <p:spPr/>
        <p:txBody>
          <a:bodyPr/>
          <a:lstStyle/>
          <a:p>
            <a:pPr>
              <a:defRPr/>
            </a:pPr>
            <a:fld id="{F7C7F45D-B1C3-41DB-8E2C-DAED463BE227}" type="slidenum">
              <a:rPr lang="en-GB" smtClean="0"/>
              <a:pPr>
                <a:defRPr/>
              </a:pPr>
              <a:t>42</a:t>
            </a:fld>
            <a:endParaRPr lang="en-GB" dirty="0"/>
          </a:p>
        </p:txBody>
      </p:sp>
    </p:spTree>
    <p:extLst>
      <p:ext uri="{BB962C8B-B14F-4D97-AF65-F5344CB8AC3E}">
        <p14:creationId xmlns:p14="http://schemas.microsoft.com/office/powerpoint/2010/main" xmlns="" val="101387792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BA6F0FC3-44C4-41E6-B8BE-678DB7CCACC2}" type="datetime3">
              <a:rPr lang="en-US" smtClean="0"/>
              <a:pPr>
                <a:defRPr/>
              </a:pPr>
              <a:t>16 March 2017</a:t>
            </a:fld>
            <a:endParaRPr lang="en-US" dirty="0"/>
          </a:p>
        </p:txBody>
      </p:sp>
      <p:sp>
        <p:nvSpPr>
          <p:cNvPr id="6" name="Rectangle 2"/>
          <p:cNvSpPr>
            <a:spLocks noChangeArrowheads="1"/>
          </p:cNvSpPr>
          <p:nvPr/>
        </p:nvSpPr>
        <p:spPr bwMode="auto">
          <a:xfrm>
            <a:off x="385264" y="188641"/>
            <a:ext cx="8785225" cy="830997"/>
          </a:xfrm>
          <a:prstGeom prst="rect">
            <a:avLst/>
          </a:prstGeom>
          <a:noFill/>
          <a:ln w="9525">
            <a:noFill/>
            <a:miter lim="800000"/>
            <a:headEnd/>
            <a:tailEnd/>
          </a:ln>
        </p:spPr>
        <p:txBody>
          <a:bodyPr anchor="b">
            <a:spAutoFit/>
          </a:bodyPr>
          <a:lstStyle/>
          <a:p>
            <a:pPr algn="ctr">
              <a:defRPr/>
            </a:pPr>
            <a:r>
              <a:rPr lang="en-US" b="1" dirty="0">
                <a:solidFill>
                  <a:schemeClr val="tx2"/>
                </a:solidFill>
                <a:latin typeface="Calibri" panose="020F0502020204030204" pitchFamily="34" charset="0"/>
              </a:rPr>
              <a:t>P4 : WELFARE SERVICE POLICY DEVELOPMENT AND ADMINISTRATION</a:t>
            </a:r>
            <a:endParaRPr lang="en-US" sz="36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4" name="Table 3"/>
          <p:cNvGraphicFramePr>
            <a:graphicFrameLocks noGrp="1"/>
          </p:cNvGraphicFramePr>
          <p:nvPr>
            <p:extLst/>
          </p:nvPr>
        </p:nvGraphicFramePr>
        <p:xfrm>
          <a:off x="632520" y="980729"/>
          <a:ext cx="8352928" cy="4076793"/>
        </p:xfrm>
        <a:graphic>
          <a:graphicData uri="http://schemas.openxmlformats.org/drawingml/2006/table">
            <a:tbl>
              <a:tblPr/>
              <a:tblGrid>
                <a:gridCol w="2976792">
                  <a:extLst>
                    <a:ext uri="{9D8B030D-6E8A-4147-A177-3AD203B41FA5}">
                      <a16:colId xmlns:a16="http://schemas.microsoft.com/office/drawing/2014/main" xmlns="" val="2115260923"/>
                    </a:ext>
                  </a:extLst>
                </a:gridCol>
                <a:gridCol w="975795">
                  <a:extLst>
                    <a:ext uri="{9D8B030D-6E8A-4147-A177-3AD203B41FA5}">
                      <a16:colId xmlns:a16="http://schemas.microsoft.com/office/drawing/2014/main" xmlns="" val="738720562"/>
                    </a:ext>
                  </a:extLst>
                </a:gridCol>
                <a:gridCol w="926387">
                  <a:extLst>
                    <a:ext uri="{9D8B030D-6E8A-4147-A177-3AD203B41FA5}">
                      <a16:colId xmlns:a16="http://schemas.microsoft.com/office/drawing/2014/main" xmlns="" val="1885290159"/>
                    </a:ext>
                  </a:extLst>
                </a:gridCol>
                <a:gridCol w="901684">
                  <a:extLst>
                    <a:ext uri="{9D8B030D-6E8A-4147-A177-3AD203B41FA5}">
                      <a16:colId xmlns:a16="http://schemas.microsoft.com/office/drawing/2014/main" xmlns="" val="3938213088"/>
                    </a:ext>
                  </a:extLst>
                </a:gridCol>
                <a:gridCol w="876980">
                  <a:extLst>
                    <a:ext uri="{9D8B030D-6E8A-4147-A177-3AD203B41FA5}">
                      <a16:colId xmlns:a16="http://schemas.microsoft.com/office/drawing/2014/main" xmlns="" val="2363953810"/>
                    </a:ext>
                  </a:extLst>
                </a:gridCol>
                <a:gridCol w="880069">
                  <a:extLst>
                    <a:ext uri="{9D8B030D-6E8A-4147-A177-3AD203B41FA5}">
                      <a16:colId xmlns:a16="http://schemas.microsoft.com/office/drawing/2014/main" xmlns="" val="4131310897"/>
                    </a:ext>
                  </a:extLst>
                </a:gridCol>
                <a:gridCol w="815221">
                  <a:extLst>
                    <a:ext uri="{9D8B030D-6E8A-4147-A177-3AD203B41FA5}">
                      <a16:colId xmlns:a16="http://schemas.microsoft.com/office/drawing/2014/main" xmlns="" val="1805922428"/>
                    </a:ext>
                  </a:extLst>
                </a:gridCol>
              </a:tblGrid>
              <a:tr h="206803">
                <a:tc rowSpan="3">
                  <a:txBody>
                    <a:bodyPr/>
                    <a:lstStyle/>
                    <a:p>
                      <a:pPr algn="ctr" fontAlgn="ctr"/>
                      <a:endParaRPr lang="en-ZA" sz="1200" b="1" i="0" u="none" strike="noStrike" dirty="0">
                        <a:solidFill>
                          <a:srgbClr val="000000"/>
                        </a:solidFill>
                        <a:effectLst/>
                        <a:latin typeface="Calibri" panose="020F0502020204030204" pitchFamily="34" charset="0"/>
                      </a:endParaRP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rowSpan="2">
                  <a:txBody>
                    <a:bodyPr/>
                    <a:lstStyle/>
                    <a:p>
                      <a:pPr algn="ctr" fontAlgn="ctr"/>
                      <a:r>
                        <a:rPr lang="en-ZA" sz="1200" b="1" i="0" u="none" strike="noStrike">
                          <a:solidFill>
                            <a:srgbClr val="000000"/>
                          </a:solidFill>
                          <a:effectLst/>
                          <a:latin typeface="Calibri" panose="020F0502020204030204" pitchFamily="34" charset="0"/>
                        </a:rPr>
                        <a:t>Adjusted Voted</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gridSpan="5">
                  <a:txBody>
                    <a:bodyPr/>
                    <a:lstStyle/>
                    <a:p>
                      <a:pPr algn="ctr" fontAlgn="b"/>
                      <a:r>
                        <a:rPr lang="en-ZA" sz="1200" b="1" i="0" u="none" strike="noStrike">
                          <a:solidFill>
                            <a:srgbClr val="000000"/>
                          </a:solidFill>
                          <a:effectLst/>
                          <a:latin typeface="Calibri" panose="020F0502020204030204" pitchFamily="34" charset="0"/>
                        </a:rPr>
                        <a:t>Actual</a:t>
                      </a:r>
                    </a:p>
                  </a:txBody>
                  <a:tcPr marL="8740" marR="8740" marT="874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60069479"/>
                  </a:ext>
                </a:extLst>
              </a:tr>
              <a:tr h="413605">
                <a:tc vMerge="1">
                  <a:txBody>
                    <a:bodyPr/>
                    <a:lstStyle/>
                    <a:p>
                      <a:endParaRPr lang="en-ZA"/>
                    </a:p>
                  </a:txBody>
                  <a:tcPr/>
                </a:tc>
                <a:tc vMerge="1">
                  <a:txBody>
                    <a:bodyPr/>
                    <a:lstStyle/>
                    <a:p>
                      <a:endParaRPr lang="en-ZA"/>
                    </a:p>
                  </a:txBody>
                  <a:tcPr/>
                </a:tc>
                <a:tc>
                  <a:txBody>
                    <a:bodyPr/>
                    <a:lstStyle/>
                    <a:p>
                      <a:pPr algn="ctr" fontAlgn="b"/>
                      <a:r>
                        <a:rPr lang="en-ZA" sz="1200" b="1" i="0" u="none" strike="noStrike">
                          <a:solidFill>
                            <a:srgbClr val="000000"/>
                          </a:solidFill>
                          <a:effectLst/>
                          <a:latin typeface="Calibri" panose="020F0502020204030204" pitchFamily="34" charset="0"/>
                        </a:rPr>
                        <a:t>Apr – Jun 2016</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ZA" sz="1200" b="1" i="0" u="none" strike="noStrike">
                          <a:solidFill>
                            <a:srgbClr val="000000"/>
                          </a:solidFill>
                          <a:effectLst/>
                          <a:latin typeface="Calibri" panose="020F0502020204030204" pitchFamily="34" charset="0"/>
                        </a:rPr>
                        <a:t>July-Sept 2016</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ZA" sz="1200" b="1" i="0" u="none" strike="noStrike">
                          <a:solidFill>
                            <a:srgbClr val="000000"/>
                          </a:solidFill>
                          <a:effectLst/>
                          <a:latin typeface="Calibri" panose="020F0502020204030204" pitchFamily="34" charset="0"/>
                        </a:rPr>
                        <a:t>Oct-Dec 2016</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t"/>
                      <a:r>
                        <a:rPr lang="en-ZA" sz="1200" b="1" i="0" u="none" strike="noStrike">
                          <a:solidFill>
                            <a:srgbClr val="000000"/>
                          </a:solidFill>
                          <a:effectLst/>
                          <a:latin typeface="Calibri" panose="020F0502020204030204" pitchFamily="34" charset="0"/>
                        </a:rPr>
                        <a:t>Total Spending</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t"/>
                      <a:r>
                        <a:rPr lang="en-ZA" sz="1200" b="1" i="0" u="none" strike="noStrike">
                          <a:solidFill>
                            <a:srgbClr val="000000"/>
                          </a:solidFill>
                          <a:effectLst/>
                          <a:latin typeface="Calibri" panose="020F0502020204030204" pitchFamily="34" charset="0"/>
                        </a:rPr>
                        <a:t>% Spent</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543895078"/>
                  </a:ext>
                </a:extLst>
              </a:tr>
              <a:tr h="206803">
                <a:tc vMerge="1">
                  <a:txBody>
                    <a:bodyPr/>
                    <a:lstStyle/>
                    <a:p>
                      <a:endParaRPr lang="en-ZA"/>
                    </a:p>
                  </a:txBody>
                  <a:tcPr/>
                </a:tc>
                <a:tc>
                  <a:txBody>
                    <a:bodyPr/>
                    <a:lstStyle/>
                    <a:p>
                      <a:pPr algn="ctr" fontAlgn="b"/>
                      <a:r>
                        <a:rPr lang="en-ZA" sz="1200" b="1" i="0" u="none" strike="noStrike">
                          <a:solidFill>
                            <a:srgbClr val="000000"/>
                          </a:solidFill>
                          <a:effectLst/>
                          <a:latin typeface="Calibri" panose="020F0502020204030204" pitchFamily="34" charset="0"/>
                        </a:rPr>
                        <a:t>R’ 000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ZA" sz="1200" b="1" i="0" u="none" strike="noStrike">
                          <a:solidFill>
                            <a:srgbClr val="000000"/>
                          </a:solidFill>
                          <a:effectLst/>
                          <a:latin typeface="Calibri" panose="020F0502020204030204" pitchFamily="34" charset="0"/>
                        </a:rPr>
                        <a:t>R’000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ZA" sz="1200" b="1" i="0" u="none" strike="noStrike">
                          <a:solidFill>
                            <a:srgbClr val="000000"/>
                          </a:solidFill>
                          <a:effectLst/>
                          <a:latin typeface="Calibri" panose="020F0502020204030204" pitchFamily="34" charset="0"/>
                        </a:rPr>
                        <a:t>R’000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ZA" sz="1200" b="1" i="0" u="none" strike="noStrike">
                          <a:solidFill>
                            <a:srgbClr val="000000"/>
                          </a:solidFill>
                          <a:effectLst/>
                          <a:latin typeface="Calibri" panose="020F0502020204030204" pitchFamily="34" charset="0"/>
                        </a:rPr>
                        <a:t>R’000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ZA" sz="1200" b="1" i="0" u="none" strike="noStrike">
                          <a:solidFill>
                            <a:srgbClr val="000000"/>
                          </a:solidFill>
                          <a:effectLst/>
                          <a:latin typeface="Calibri" panose="020F0502020204030204" pitchFamily="34" charset="0"/>
                        </a:rPr>
                        <a:t>R’000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b"/>
                      <a:r>
                        <a:rPr lang="en-ZA" sz="1200" b="1" i="0" u="none" strike="noStrike">
                          <a:solidFill>
                            <a:srgbClr val="000000"/>
                          </a:solidFill>
                          <a:effectLst/>
                          <a:latin typeface="Calibri" panose="020F0502020204030204" pitchFamily="34" charset="0"/>
                        </a:rPr>
                        <a:t> R’000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4034218314"/>
                  </a:ext>
                </a:extLst>
              </a:tr>
              <a:tr h="206803">
                <a:tc>
                  <a:txBody>
                    <a:bodyPr/>
                    <a:lstStyle/>
                    <a:p>
                      <a:pPr algn="l" fontAlgn="b"/>
                      <a:r>
                        <a:rPr lang="en-ZA" sz="1200" b="1" i="0" u="none" strike="noStrike">
                          <a:solidFill>
                            <a:srgbClr val="000000"/>
                          </a:solidFill>
                          <a:effectLst/>
                          <a:latin typeface="Calibri" panose="020F0502020204030204" pitchFamily="34" charset="0"/>
                        </a:rPr>
                        <a:t>Economic Classification</a:t>
                      </a:r>
                    </a:p>
                  </a:txBody>
                  <a:tcPr marL="8740" marR="8740" marT="874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8740" marR="8740" marT="874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8740" marR="8740" marT="874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8740" marR="8740" marT="874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8740" marR="8740" marT="874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8740" marR="8740" marT="874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8740" marR="8740" marT="874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67355228"/>
                  </a:ext>
                </a:extLst>
              </a:tr>
              <a:tr h="206803">
                <a:tc>
                  <a:txBody>
                    <a:bodyPr/>
                    <a:lstStyle/>
                    <a:p>
                      <a:pPr algn="l" rtl="0" fontAlgn="ctr"/>
                      <a:r>
                        <a:rPr lang="en-ZA" sz="1200" b="0" i="0" u="none" strike="noStrike">
                          <a:solidFill>
                            <a:srgbClr val="000000"/>
                          </a:solidFill>
                          <a:effectLst/>
                          <a:latin typeface="Calibri" panose="020F0502020204030204" pitchFamily="34" charset="0"/>
                        </a:rPr>
                        <a:t>Current Payments</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Calibri" panose="020F0502020204030204" pitchFamily="34" charset="0"/>
                        </a:rPr>
                        <a:t>256 290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ZA" sz="1200" b="1" i="0" u="none" strike="noStrike">
                          <a:solidFill>
                            <a:srgbClr val="000000"/>
                          </a:solidFill>
                          <a:effectLst/>
                          <a:latin typeface="Calibri" panose="020F0502020204030204" pitchFamily="34" charset="0"/>
                        </a:rPr>
                        <a:t>61 223</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Calibri" panose="020F0502020204030204" pitchFamily="34" charset="0"/>
                        </a:rPr>
                        <a:t>62 144</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Calibri" panose="020F0502020204030204" pitchFamily="34" charset="0"/>
                        </a:rPr>
                        <a:t>79 781</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Calibri" panose="020F0502020204030204" pitchFamily="34" charset="0"/>
                        </a:rPr>
                        <a:t>203 147</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79.26%</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43049227"/>
                  </a:ext>
                </a:extLst>
              </a:tr>
              <a:tr h="206803">
                <a:tc>
                  <a:txBody>
                    <a:bodyPr/>
                    <a:lstStyle/>
                    <a:p>
                      <a:pPr algn="l" rtl="0" fontAlgn="ctr"/>
                      <a:r>
                        <a:rPr lang="en-ZA" sz="1200" b="0" i="0" u="none" strike="noStrike">
                          <a:solidFill>
                            <a:srgbClr val="000000"/>
                          </a:solidFill>
                          <a:effectLst/>
                          <a:latin typeface="Calibri" panose="020F0502020204030204" pitchFamily="34" charset="0"/>
                        </a:rPr>
                        <a:t>Compensation of Employees </a:t>
                      </a:r>
                    </a:p>
                  </a:txBody>
                  <a:tcPr marL="78656"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ZA" sz="1200" b="0" i="0" u="none" strike="noStrike">
                          <a:solidFill>
                            <a:srgbClr val="000000"/>
                          </a:solidFill>
                          <a:effectLst/>
                          <a:latin typeface="Calibri" panose="020F0502020204030204" pitchFamily="34" charset="0"/>
                        </a:rPr>
                        <a:t>135 075</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b"/>
                      <a:r>
                        <a:rPr lang="en-ZA" sz="1200" b="0" i="0" u="none" strike="noStrike">
                          <a:solidFill>
                            <a:srgbClr val="000000"/>
                          </a:solidFill>
                          <a:effectLst/>
                          <a:latin typeface="Calibri" panose="020F0502020204030204" pitchFamily="34" charset="0"/>
                        </a:rPr>
                        <a:t>33 248</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34 065</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36 055</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ZA" sz="1200" b="0" i="0" u="none" strike="noStrike">
                          <a:solidFill>
                            <a:srgbClr val="000000"/>
                          </a:solidFill>
                          <a:effectLst/>
                          <a:latin typeface="Calibri" panose="020F0502020204030204" pitchFamily="34" charset="0"/>
                        </a:rPr>
                        <a:t>103 368</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76.53%</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510916683"/>
                  </a:ext>
                </a:extLst>
              </a:tr>
              <a:tr h="206803">
                <a:tc>
                  <a:txBody>
                    <a:bodyPr/>
                    <a:lstStyle/>
                    <a:p>
                      <a:pPr algn="l" rtl="0" fontAlgn="ctr"/>
                      <a:r>
                        <a:rPr lang="en-ZA" sz="1200" b="0" i="0" u="none" strike="noStrike">
                          <a:solidFill>
                            <a:srgbClr val="000000"/>
                          </a:solidFill>
                          <a:effectLst/>
                          <a:latin typeface="Calibri" panose="020F0502020204030204" pitchFamily="34" charset="0"/>
                        </a:rPr>
                        <a:t>Goods and Services</a:t>
                      </a:r>
                    </a:p>
                  </a:txBody>
                  <a:tcPr marL="78656"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ZA" sz="1200" b="0" i="0" u="none" strike="noStrike" dirty="0">
                          <a:solidFill>
                            <a:srgbClr val="000000"/>
                          </a:solidFill>
                          <a:effectLst/>
                          <a:latin typeface="Calibri" panose="020F0502020204030204" pitchFamily="34" charset="0"/>
                        </a:rPr>
                        <a:t>121 215</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ZA" sz="1200" b="0" i="0" u="none" strike="noStrike">
                          <a:solidFill>
                            <a:srgbClr val="000000"/>
                          </a:solidFill>
                          <a:effectLst/>
                          <a:latin typeface="Calibri" panose="020F0502020204030204" pitchFamily="34" charset="0"/>
                        </a:rPr>
                        <a:t>27 975</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28 079</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43 726</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ZA" sz="1200" b="0" i="0" u="none" strike="noStrike">
                          <a:solidFill>
                            <a:srgbClr val="000000"/>
                          </a:solidFill>
                          <a:effectLst/>
                          <a:latin typeface="Calibri" panose="020F0502020204030204" pitchFamily="34" charset="0"/>
                        </a:rPr>
                        <a:t>99 779</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82.32%</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11032057"/>
                  </a:ext>
                </a:extLst>
              </a:tr>
              <a:tr h="374313">
                <a:tc>
                  <a:txBody>
                    <a:bodyPr/>
                    <a:lstStyle/>
                    <a:p>
                      <a:pPr algn="l" rtl="0" fontAlgn="ctr"/>
                      <a:r>
                        <a:rPr lang="en-ZA" sz="1200" b="0" i="0" u="none" strike="noStrike">
                          <a:solidFill>
                            <a:srgbClr val="000000"/>
                          </a:solidFill>
                          <a:effectLst/>
                          <a:latin typeface="Calibri" panose="020F0502020204030204" pitchFamily="34" charset="0"/>
                        </a:rPr>
                        <a:t>Transfers and Subsidies</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dirty="0">
                          <a:solidFill>
                            <a:srgbClr val="000000"/>
                          </a:solidFill>
                          <a:effectLst/>
                          <a:latin typeface="Calibri" panose="020F0502020204030204" pitchFamily="34" charset="0"/>
                        </a:rPr>
                        <a:t>460 385</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ZA" sz="1200" b="1" i="0" u="none" strike="noStrike" dirty="0">
                          <a:solidFill>
                            <a:srgbClr val="000000"/>
                          </a:solidFill>
                          <a:effectLst/>
                          <a:latin typeface="Calibri" panose="020F0502020204030204" pitchFamily="34" charset="0"/>
                        </a:rPr>
                        <a:t>389</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a:solidFill>
                            <a:srgbClr val="000000"/>
                          </a:solidFill>
                          <a:effectLst/>
                          <a:latin typeface="Calibri" panose="020F0502020204030204" pitchFamily="34" charset="0"/>
                        </a:rPr>
                        <a:t>      </a:t>
                      </a:r>
                      <a:r>
                        <a:rPr lang="en-ZA" sz="1200" b="1" i="0" u="none" strike="noStrike" dirty="0" smtClean="0">
                          <a:solidFill>
                            <a:srgbClr val="000000"/>
                          </a:solidFill>
                          <a:effectLst/>
                          <a:latin typeface="Calibri" panose="020F0502020204030204" pitchFamily="34" charset="0"/>
                        </a:rPr>
                        <a:t>103 </a:t>
                      </a:r>
                      <a:r>
                        <a:rPr lang="en-ZA" sz="1200" b="1" i="0" u="none" strike="noStrike" dirty="0">
                          <a:solidFill>
                            <a:srgbClr val="000000"/>
                          </a:solidFill>
                          <a:effectLst/>
                          <a:latin typeface="Calibri" panose="020F0502020204030204" pitchFamily="34" charset="0"/>
                        </a:rPr>
                        <a:t>922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dirty="0" smtClean="0">
                          <a:solidFill>
                            <a:srgbClr val="000000"/>
                          </a:solidFill>
                          <a:effectLst/>
                          <a:latin typeface="Calibri" panose="020F0502020204030204" pitchFamily="34" charset="0"/>
                        </a:rPr>
                        <a:t>     </a:t>
                      </a:r>
                      <a:r>
                        <a:rPr lang="en-ZA" sz="1200" b="1" i="0" u="none" strike="noStrike" dirty="0">
                          <a:solidFill>
                            <a:srgbClr val="000000"/>
                          </a:solidFill>
                          <a:effectLst/>
                          <a:latin typeface="Calibri" panose="020F0502020204030204" pitchFamily="34" charset="0"/>
                        </a:rPr>
                        <a:t>195 937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dirty="0">
                          <a:solidFill>
                            <a:srgbClr val="000000"/>
                          </a:solidFill>
                          <a:effectLst/>
                          <a:latin typeface="Calibri" panose="020F0502020204030204" pitchFamily="34" charset="0"/>
                        </a:rPr>
                        <a:t>300 248</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65.22%</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70396476"/>
                  </a:ext>
                </a:extLst>
              </a:tr>
              <a:tr h="275520">
                <a:tc>
                  <a:txBody>
                    <a:bodyPr/>
                    <a:lstStyle/>
                    <a:p>
                      <a:pPr algn="l" rtl="0" fontAlgn="ctr"/>
                      <a:r>
                        <a:rPr lang="en-ZA" sz="1200" b="0" i="0" u="none" strike="noStrike">
                          <a:solidFill>
                            <a:srgbClr val="000000"/>
                          </a:solidFill>
                          <a:effectLst/>
                          <a:latin typeface="Calibri" panose="020F0502020204030204" pitchFamily="34" charset="0"/>
                        </a:rPr>
                        <a:t>Provinces and municipalities</a:t>
                      </a:r>
                    </a:p>
                  </a:txBody>
                  <a:tcPr marL="78656"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dirty="0">
                          <a:solidFill>
                            <a:srgbClr val="000000"/>
                          </a:solidFill>
                          <a:effectLst/>
                          <a:latin typeface="Calibri" panose="020F0502020204030204" pitchFamily="34" charset="0"/>
                        </a:rPr>
                        <a:t>   </a:t>
                      </a: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85 500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endParaRPr lang="en-ZA" sz="1200" b="0" i="0" u="none" strike="noStrike" dirty="0">
                        <a:solidFill>
                          <a:srgbClr val="000000"/>
                        </a:solidFill>
                        <a:effectLst/>
                        <a:latin typeface="Calibri" panose="020F0502020204030204" pitchFamily="34" charset="0"/>
                      </a:endParaRP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dirty="0" smtClean="0">
                          <a:solidFill>
                            <a:srgbClr val="000000"/>
                          </a:solidFill>
                          <a:effectLst/>
                          <a:latin typeface="Calibri" panose="020F0502020204030204" pitchFamily="34" charset="0"/>
                        </a:rPr>
                        <a:t>-</a:t>
                      </a:r>
                      <a:endParaRPr lang="en-ZA" sz="1200" b="0" i="0" u="none" strike="noStrike" dirty="0">
                        <a:solidFill>
                          <a:srgbClr val="000000"/>
                        </a:solidFill>
                        <a:effectLst/>
                        <a:latin typeface="Calibri" panose="020F0502020204030204" pitchFamily="34" charset="0"/>
                      </a:endParaRP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0.00%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643347700"/>
                  </a:ext>
                </a:extLst>
              </a:tr>
              <a:tr h="288032">
                <a:tc>
                  <a:txBody>
                    <a:bodyPr/>
                    <a:lstStyle/>
                    <a:p>
                      <a:pPr algn="l" rtl="0" fontAlgn="ctr"/>
                      <a:r>
                        <a:rPr lang="en-ZA" sz="1200" b="0" i="0" u="none" strike="noStrike">
                          <a:solidFill>
                            <a:srgbClr val="000000"/>
                          </a:solidFill>
                          <a:effectLst/>
                          <a:latin typeface="Calibri" panose="020F0502020204030204" pitchFamily="34" charset="0"/>
                        </a:rPr>
                        <a:t>Departmental agencies and accounts</a:t>
                      </a:r>
                    </a:p>
                  </a:txBody>
                  <a:tcPr marL="78656"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a:solidFill>
                            <a:srgbClr val="000000"/>
                          </a:solidFill>
                          <a:effectLst/>
                          <a:latin typeface="Calibri" panose="020F0502020204030204" pitchFamily="34" charset="0"/>
                        </a:rPr>
                        <a:t>   </a:t>
                      </a: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290 780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100 000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190 780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290 780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100.00%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617958051"/>
                  </a:ext>
                </a:extLst>
              </a:tr>
              <a:tr h="413605">
                <a:tc>
                  <a:txBody>
                    <a:bodyPr/>
                    <a:lstStyle/>
                    <a:p>
                      <a:pPr algn="l" rtl="0" fontAlgn="ctr"/>
                      <a:r>
                        <a:rPr lang="en-ZA" sz="1200" b="0" i="0" u="none" strike="noStrike">
                          <a:solidFill>
                            <a:srgbClr val="000000"/>
                          </a:solidFill>
                          <a:effectLst/>
                          <a:latin typeface="Calibri" panose="020F0502020204030204" pitchFamily="34" charset="0"/>
                        </a:rPr>
                        <a:t>Foreign governments and international organisations</a:t>
                      </a:r>
                    </a:p>
                  </a:txBody>
                  <a:tcPr marL="78656"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692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192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192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27.75%</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3376594456"/>
                  </a:ext>
                </a:extLst>
              </a:tr>
              <a:tr h="206803">
                <a:tc>
                  <a:txBody>
                    <a:bodyPr/>
                    <a:lstStyle/>
                    <a:p>
                      <a:pPr algn="l" rtl="0" fontAlgn="ctr"/>
                      <a:r>
                        <a:rPr lang="en-ZA" sz="1200" b="0" i="0" u="none" strike="noStrike">
                          <a:solidFill>
                            <a:srgbClr val="000000"/>
                          </a:solidFill>
                          <a:effectLst/>
                          <a:latin typeface="Calibri" panose="020F0502020204030204" pitchFamily="34" charset="0"/>
                        </a:rPr>
                        <a:t>Non-profit institutions</a:t>
                      </a:r>
                    </a:p>
                  </a:txBody>
                  <a:tcPr marL="78656"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dirty="0">
                          <a:solidFill>
                            <a:srgbClr val="000000"/>
                          </a:solidFill>
                          <a:effectLst/>
                          <a:latin typeface="Calibri" panose="020F0502020204030204" pitchFamily="34" charset="0"/>
                        </a:rPr>
                        <a:t>82 746</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ZA" sz="1200" b="0" i="0" u="none" strike="noStrike" dirty="0" smtClean="0">
                          <a:solidFill>
                            <a:srgbClr val="000000"/>
                          </a:solidFill>
                          <a:effectLst/>
                          <a:latin typeface="Calibri" panose="020F0502020204030204" pitchFamily="34" charset="0"/>
                        </a:rPr>
                        <a:t>-</a:t>
                      </a:r>
                      <a:endParaRPr lang="en-ZA" sz="1200" b="0" i="0" u="none" strike="noStrike" dirty="0">
                        <a:solidFill>
                          <a:srgbClr val="000000"/>
                        </a:solidFill>
                        <a:effectLst/>
                        <a:latin typeface="Calibri" panose="020F0502020204030204" pitchFamily="34" charset="0"/>
                      </a:endParaRP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3 888</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4 436</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8 324</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10.06%</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988040882"/>
                  </a:ext>
                </a:extLst>
              </a:tr>
              <a:tr h="243688">
                <a:tc>
                  <a:txBody>
                    <a:bodyPr/>
                    <a:lstStyle/>
                    <a:p>
                      <a:pPr algn="l" rtl="0" fontAlgn="ctr"/>
                      <a:r>
                        <a:rPr lang="en-ZA" sz="1200" b="0" i="0" u="none" strike="noStrike">
                          <a:solidFill>
                            <a:srgbClr val="000000"/>
                          </a:solidFill>
                          <a:effectLst/>
                          <a:latin typeface="Calibri" panose="020F0502020204030204" pitchFamily="34" charset="0"/>
                        </a:rPr>
                        <a:t>Households</a:t>
                      </a:r>
                    </a:p>
                  </a:txBody>
                  <a:tcPr marL="78656"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667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389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34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529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dirty="0" smtClean="0">
                          <a:solidFill>
                            <a:srgbClr val="000000"/>
                          </a:solidFill>
                          <a:effectLst/>
                          <a:latin typeface="Calibri" panose="020F0502020204030204" pitchFamily="34" charset="0"/>
                        </a:rPr>
                        <a:t>                  </a:t>
                      </a:r>
                      <a:r>
                        <a:rPr lang="en-ZA" sz="1200" b="0" i="0" u="none" strike="noStrike" dirty="0">
                          <a:solidFill>
                            <a:srgbClr val="000000"/>
                          </a:solidFill>
                          <a:effectLst/>
                          <a:latin typeface="Calibri" panose="020F0502020204030204" pitchFamily="34" charset="0"/>
                        </a:rPr>
                        <a:t>952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142.73%</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25102694"/>
                  </a:ext>
                </a:extLst>
              </a:tr>
              <a:tr h="206803">
                <a:tc>
                  <a:txBody>
                    <a:bodyPr/>
                    <a:lstStyle/>
                    <a:p>
                      <a:pPr algn="l" rtl="0" fontAlgn="ctr"/>
                      <a:r>
                        <a:rPr lang="en-ZA" sz="1200" b="0" i="0" u="none" strike="noStrike">
                          <a:solidFill>
                            <a:srgbClr val="000000"/>
                          </a:solidFill>
                          <a:effectLst/>
                          <a:latin typeface="Calibri" panose="020F0502020204030204" pitchFamily="34" charset="0"/>
                        </a:rPr>
                        <a:t>Payments of Capital Assets</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4 647</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1" i="0" u="none" strike="noStrike">
                          <a:solidFill>
                            <a:srgbClr val="000000"/>
                          </a:solidFill>
                          <a:effectLst/>
                          <a:latin typeface="Calibri" panose="020F0502020204030204" pitchFamily="34" charset="0"/>
                        </a:rPr>
                        <a:t>93</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654</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557</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1 304</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28.06%</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08159891"/>
                  </a:ext>
                </a:extLst>
              </a:tr>
              <a:tr h="206803">
                <a:tc>
                  <a:txBody>
                    <a:bodyPr/>
                    <a:lstStyle/>
                    <a:p>
                      <a:pPr algn="l" rtl="0" fontAlgn="ctr"/>
                      <a:r>
                        <a:rPr lang="en-ZA" sz="1200" b="0" i="0" u="none" strike="noStrike">
                          <a:solidFill>
                            <a:srgbClr val="000000"/>
                          </a:solidFill>
                          <a:effectLst/>
                          <a:latin typeface="Calibri" panose="020F0502020204030204" pitchFamily="34" charset="0"/>
                        </a:rPr>
                        <a:t>Payments for Financial assets</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 </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1560956"/>
                  </a:ext>
                </a:extLst>
              </a:tr>
              <a:tr h="206803">
                <a:tc>
                  <a:txBody>
                    <a:bodyPr/>
                    <a:lstStyle/>
                    <a:p>
                      <a:pPr algn="l" rtl="0" fontAlgn="ctr"/>
                      <a:r>
                        <a:rPr lang="en-ZA" sz="1200" b="1" i="0" u="none" strike="noStrike">
                          <a:solidFill>
                            <a:srgbClr val="000000"/>
                          </a:solidFill>
                          <a:effectLst/>
                          <a:latin typeface="Calibri" panose="020F0502020204030204" pitchFamily="34" charset="0"/>
                        </a:rPr>
                        <a:t>TOTAL</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1" i="0" u="none" strike="noStrike">
                          <a:solidFill>
                            <a:srgbClr val="000000"/>
                          </a:solidFill>
                          <a:effectLst/>
                          <a:latin typeface="Calibri" panose="020F0502020204030204" pitchFamily="34" charset="0"/>
                        </a:rPr>
                        <a:t>721 322</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1" i="0" u="none" strike="noStrike">
                          <a:solidFill>
                            <a:srgbClr val="000000"/>
                          </a:solidFill>
                          <a:effectLst/>
                          <a:latin typeface="Calibri" panose="020F0502020204030204" pitchFamily="34" charset="0"/>
                        </a:rPr>
                        <a:t>61 705</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1" i="0" u="none" strike="noStrike">
                          <a:solidFill>
                            <a:srgbClr val="000000"/>
                          </a:solidFill>
                          <a:effectLst/>
                          <a:latin typeface="Calibri" panose="020F0502020204030204" pitchFamily="34" charset="0"/>
                        </a:rPr>
                        <a:t>166 720</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1" i="0" u="none" strike="noStrike">
                          <a:solidFill>
                            <a:srgbClr val="000000"/>
                          </a:solidFill>
                          <a:effectLst/>
                          <a:latin typeface="Calibri" panose="020F0502020204030204" pitchFamily="34" charset="0"/>
                        </a:rPr>
                        <a:t>276 275</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1" i="0" u="none" strike="noStrike">
                          <a:solidFill>
                            <a:srgbClr val="000000"/>
                          </a:solidFill>
                          <a:effectLst/>
                          <a:latin typeface="Calibri" panose="020F0502020204030204" pitchFamily="34" charset="0"/>
                        </a:rPr>
                        <a:t>504 699</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1" i="0" u="none" strike="noStrike" dirty="0">
                          <a:solidFill>
                            <a:srgbClr val="000000"/>
                          </a:solidFill>
                          <a:effectLst/>
                          <a:latin typeface="Calibri" panose="020F0502020204030204" pitchFamily="34" charset="0"/>
                        </a:rPr>
                        <a:t>69.97%</a:t>
                      </a:r>
                    </a:p>
                  </a:txBody>
                  <a:tcPr marL="8740" marR="8740" marT="87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3016858026"/>
                  </a:ext>
                </a:extLst>
              </a:tr>
            </a:tbl>
          </a:graphicData>
        </a:graphic>
      </p:graphicFrame>
      <p:sp>
        <p:nvSpPr>
          <p:cNvPr id="7" name="Slide Number Placeholder 6"/>
          <p:cNvSpPr>
            <a:spLocks noGrp="1"/>
          </p:cNvSpPr>
          <p:nvPr>
            <p:ph type="sldNum" sz="quarter" idx="12"/>
          </p:nvPr>
        </p:nvSpPr>
        <p:spPr/>
        <p:txBody>
          <a:bodyPr/>
          <a:lstStyle/>
          <a:p>
            <a:pPr>
              <a:defRPr/>
            </a:pPr>
            <a:fld id="{F7C7F45D-B1C3-41DB-8E2C-DAED463BE227}" type="slidenum">
              <a:rPr lang="en-GB" smtClean="0"/>
              <a:pPr>
                <a:defRPr/>
              </a:pPr>
              <a:t>43</a:t>
            </a:fld>
            <a:endParaRPr lang="en-GB" dirty="0"/>
          </a:p>
        </p:txBody>
      </p:sp>
    </p:spTree>
    <p:extLst>
      <p:ext uri="{BB962C8B-B14F-4D97-AF65-F5344CB8AC3E}">
        <p14:creationId xmlns:p14="http://schemas.microsoft.com/office/powerpoint/2010/main" xmlns="" val="34255803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2520" y="1124744"/>
            <a:ext cx="8568952" cy="4464496"/>
          </a:xfrm>
        </p:spPr>
        <p:txBody>
          <a:bodyPr/>
          <a:lstStyle/>
          <a:p>
            <a:r>
              <a:rPr lang="en-ZA" sz="1600" b="1" u="sng" dirty="0">
                <a:latin typeface="Calibri" panose="020F0502020204030204" pitchFamily="34" charset="0"/>
              </a:rPr>
              <a:t>Transfers and Subsidies –65.22% spending</a:t>
            </a:r>
          </a:p>
          <a:p>
            <a:pPr lvl="1"/>
            <a:r>
              <a:rPr lang="en-US" sz="1600" b="1" dirty="0">
                <a:latin typeface="Calibri" panose="020F0502020204030204" pitchFamily="34" charset="0"/>
              </a:rPr>
              <a:t>Provinces – R85 million</a:t>
            </a:r>
          </a:p>
          <a:p>
            <a:pPr lvl="2"/>
            <a:r>
              <a:rPr lang="en-US" sz="1600" dirty="0">
                <a:latin typeface="Calibri" panose="020F0502020204030204" pitchFamily="34" charset="0"/>
              </a:rPr>
              <a:t>Conditional Grant allocation for the construction of the Substance Abuse treatment centers. Delays in the appointment of successful construction companies in Free State and Northern Cape provinces.</a:t>
            </a:r>
          </a:p>
          <a:p>
            <a:pPr lvl="1"/>
            <a:endParaRPr lang="en-US" sz="1600" b="1" dirty="0">
              <a:latin typeface="Calibri" panose="020F0502020204030204" pitchFamily="34" charset="0"/>
            </a:endParaRPr>
          </a:p>
          <a:p>
            <a:pPr lvl="1"/>
            <a:r>
              <a:rPr lang="en-US" sz="1600" b="1" dirty="0">
                <a:latin typeface="Calibri" panose="020F0502020204030204" pitchFamily="34" charset="0"/>
              </a:rPr>
              <a:t>Non profit organizations – R 82.7 million</a:t>
            </a:r>
          </a:p>
          <a:p>
            <a:pPr lvl="2"/>
            <a:r>
              <a:rPr lang="en-US" sz="1600" dirty="0">
                <a:latin typeface="Calibri" panose="020F0502020204030204" pitchFamily="34" charset="0"/>
              </a:rPr>
              <a:t>National Councils – R 26.4 million</a:t>
            </a:r>
          </a:p>
          <a:p>
            <a:pPr lvl="3"/>
            <a:r>
              <a:rPr lang="en-US" sz="1600" dirty="0">
                <a:latin typeface="Calibri" panose="020F0502020204030204" pitchFamily="34" charset="0"/>
              </a:rPr>
              <a:t>Major transfers to be released in the 4</a:t>
            </a:r>
            <a:r>
              <a:rPr lang="en-US" sz="1600" baseline="30000" dirty="0">
                <a:latin typeface="Calibri" panose="020F0502020204030204" pitchFamily="34" charset="0"/>
              </a:rPr>
              <a:t>th</a:t>
            </a:r>
            <a:r>
              <a:rPr lang="en-US" sz="1600" dirty="0">
                <a:latin typeface="Calibri" panose="020F0502020204030204" pitchFamily="34" charset="0"/>
              </a:rPr>
              <a:t> quarter of the financial year</a:t>
            </a:r>
          </a:p>
          <a:p>
            <a:pPr lvl="2"/>
            <a:r>
              <a:rPr lang="en-US" sz="1600" dirty="0">
                <a:latin typeface="Calibri" panose="020F0502020204030204" pitchFamily="34" charset="0"/>
              </a:rPr>
              <a:t>HIV and Aids Organizations – R 56,3 million </a:t>
            </a:r>
          </a:p>
          <a:p>
            <a:pPr lvl="3"/>
            <a:r>
              <a:rPr lang="en-US" sz="1600" dirty="0">
                <a:latin typeface="Calibri" panose="020F0502020204030204" pitchFamily="34" charset="0"/>
              </a:rPr>
              <a:t>Scheduled for the 4</a:t>
            </a:r>
            <a:r>
              <a:rPr lang="en-US" sz="1600" baseline="30000" dirty="0">
                <a:latin typeface="Calibri" panose="020F0502020204030204" pitchFamily="34" charset="0"/>
              </a:rPr>
              <a:t>th</a:t>
            </a:r>
            <a:r>
              <a:rPr lang="en-US" sz="1600" dirty="0">
                <a:latin typeface="Calibri" panose="020F0502020204030204" pitchFamily="34" charset="0"/>
              </a:rPr>
              <a:t> quarter of the financial year</a:t>
            </a:r>
          </a:p>
          <a:p>
            <a:pPr lvl="2"/>
            <a:endParaRPr lang="en-US" sz="1600" b="1" dirty="0">
              <a:latin typeface="Calibri" panose="020F0502020204030204" pitchFamily="34" charset="0"/>
            </a:endParaRPr>
          </a:p>
          <a:p>
            <a:pPr lvl="1"/>
            <a:endParaRPr lang="en-ZA" sz="1600" b="1" dirty="0">
              <a:latin typeface="Calibri" panose="020F0502020204030204" pitchFamily="34" charset="0"/>
            </a:endParaRPr>
          </a:p>
        </p:txBody>
      </p:sp>
      <p:sp>
        <p:nvSpPr>
          <p:cNvPr id="4" name="Date Placeholder 3"/>
          <p:cNvSpPr>
            <a:spLocks noGrp="1"/>
          </p:cNvSpPr>
          <p:nvPr>
            <p:ph type="dt" sz="half" idx="10"/>
          </p:nvPr>
        </p:nvSpPr>
        <p:spPr/>
        <p:txBody>
          <a:bodyPr/>
          <a:lstStyle/>
          <a:p>
            <a:pPr>
              <a:defRPr/>
            </a:pPr>
            <a:fld id="{E1A943A9-E192-4F41-9994-7190C8B9985A}" type="datetime3">
              <a:rPr lang="en-US" smtClean="0"/>
              <a:pPr>
                <a:defRPr/>
              </a:pPr>
              <a:t>16 March 2017</a:t>
            </a:fld>
            <a:endParaRPr lang="en-US" dirty="0"/>
          </a:p>
        </p:txBody>
      </p:sp>
      <p:sp>
        <p:nvSpPr>
          <p:cNvPr id="7" name="Rectangle 2"/>
          <p:cNvSpPr>
            <a:spLocks noChangeArrowheads="1"/>
          </p:cNvSpPr>
          <p:nvPr/>
        </p:nvSpPr>
        <p:spPr bwMode="auto">
          <a:xfrm>
            <a:off x="704528" y="188641"/>
            <a:ext cx="8465960" cy="830997"/>
          </a:xfrm>
          <a:prstGeom prst="rect">
            <a:avLst/>
          </a:prstGeom>
          <a:noFill/>
          <a:ln w="9525">
            <a:noFill/>
            <a:miter lim="800000"/>
            <a:headEnd/>
            <a:tailEnd/>
          </a:ln>
        </p:spPr>
        <p:txBody>
          <a:bodyPr wrap="square" anchor="b">
            <a:spAutoFit/>
          </a:bodyPr>
          <a:lstStyle/>
          <a:p>
            <a:pPr algn="ctr">
              <a:defRPr/>
            </a:pPr>
            <a:r>
              <a:rPr lang="en-US" b="1" dirty="0">
                <a:solidFill>
                  <a:schemeClr val="tx2"/>
                </a:solidFill>
                <a:latin typeface="Calibri" panose="020F0502020204030204" pitchFamily="34" charset="0"/>
              </a:rPr>
              <a:t>P4 : WELFARE SERVICE POLICY DEVELOPMENT AND ADMINISTRATION</a:t>
            </a:r>
            <a:endParaRPr lang="en-US" sz="3600" b="1" dirty="0">
              <a:solidFill>
                <a:schemeClr val="tx2"/>
              </a:solidFill>
              <a:effectLst>
                <a:outerShdw blurRad="38100" dist="38100" dir="2700000" algn="tl">
                  <a:srgbClr val="C0C0C0"/>
                </a:outerShdw>
              </a:effectLst>
              <a:latin typeface="Calibri" panose="020F0502020204030204" pitchFamily="34" charset="0"/>
            </a:endParaRPr>
          </a:p>
        </p:txBody>
      </p:sp>
      <p:sp>
        <p:nvSpPr>
          <p:cNvPr id="8" name="Slide Number Placeholder 7"/>
          <p:cNvSpPr>
            <a:spLocks noGrp="1"/>
          </p:cNvSpPr>
          <p:nvPr>
            <p:ph type="sldNum" sz="quarter" idx="12"/>
          </p:nvPr>
        </p:nvSpPr>
        <p:spPr/>
        <p:txBody>
          <a:bodyPr/>
          <a:lstStyle/>
          <a:p>
            <a:pPr>
              <a:defRPr/>
            </a:pPr>
            <a:fld id="{F7C7F45D-B1C3-41DB-8E2C-DAED463BE227}" type="slidenum">
              <a:rPr lang="en-GB" smtClean="0"/>
              <a:pPr>
                <a:defRPr/>
              </a:pPr>
              <a:t>44</a:t>
            </a:fld>
            <a:endParaRPr lang="en-GB" dirty="0"/>
          </a:p>
        </p:txBody>
      </p:sp>
    </p:spTree>
    <p:extLst>
      <p:ext uri="{BB962C8B-B14F-4D97-AF65-F5344CB8AC3E}">
        <p14:creationId xmlns:p14="http://schemas.microsoft.com/office/powerpoint/2010/main" xmlns="" val="69451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726CF2C5-8E79-4924-AFF2-4456897911D5}" type="slidenum">
              <a:rPr lang="en-GB" altLang="en-US" sz="1400" smtClean="0"/>
              <a:pPr>
                <a:spcBef>
                  <a:spcPct val="0"/>
                </a:spcBef>
                <a:buFontTx/>
                <a:buNone/>
              </a:pPr>
              <a:t>45</a:t>
            </a:fld>
            <a:endParaRPr lang="en-GB" altLang="en-US" sz="1400" smtClean="0"/>
          </a:p>
        </p:txBody>
      </p:sp>
      <p:graphicFrame>
        <p:nvGraphicFramePr>
          <p:cNvPr id="171048" name="Group 40"/>
          <p:cNvGraphicFramePr>
            <a:graphicFrameLocks noGrp="1"/>
          </p:cNvGraphicFramePr>
          <p:nvPr/>
        </p:nvGraphicFramePr>
        <p:xfrm>
          <a:off x="233363" y="827088"/>
          <a:ext cx="9672637" cy="4659312"/>
        </p:xfrm>
        <a:graphic>
          <a:graphicData uri="http://schemas.openxmlformats.org/drawingml/2006/table">
            <a:tbl>
              <a:tblPr/>
              <a:tblGrid>
                <a:gridCol w="2925762"/>
                <a:gridCol w="6746875"/>
              </a:tblGrid>
              <a:tr h="523649">
                <a:tc>
                  <a:txBody>
                    <a:bodyPr/>
                    <a:lstStyle>
                      <a:lvl1pPr defTabSz="457200">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defTabSz="45720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defTabSz="4572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defTabSz="457200">
                        <a:spcBef>
                          <a:spcPct val="20000"/>
                        </a:spcBef>
                        <a:defRPr>
                          <a:solidFill>
                            <a:schemeClr val="tx1"/>
                          </a:solidFill>
                          <a:latin typeface="Times New Roman" panose="02020603050405020304" pitchFamily="18" charset="0"/>
                          <a:ea typeface="ヒラギノ角ゴ Pro W3" pitchFamily="1" charset="-128"/>
                        </a:defRPr>
                      </a:lvl4pPr>
                      <a:lvl5pPr marL="2057400" indent="-228600" defTabSz="457200">
                        <a:spcBef>
                          <a:spcPct val="20000"/>
                        </a:spcBef>
                        <a:defRPr>
                          <a:solidFill>
                            <a:schemeClr val="tx1"/>
                          </a:solidFill>
                          <a:latin typeface="Times New Roman" panose="02020603050405020304" pitchFamily="18" charset="0"/>
                          <a:ea typeface="ヒラギノ角ゴ Pro W3" pitchFamily="1"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Annual Target</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defTabSz="457200">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defTabSz="45720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defTabSz="4572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defTabSz="457200">
                        <a:spcBef>
                          <a:spcPct val="20000"/>
                        </a:spcBef>
                        <a:defRPr>
                          <a:solidFill>
                            <a:schemeClr val="tx1"/>
                          </a:solidFill>
                          <a:latin typeface="Times New Roman" panose="02020603050405020304" pitchFamily="18" charset="0"/>
                          <a:ea typeface="ヒラギノ角ゴ Pro W3" pitchFamily="1" charset="-128"/>
                        </a:defRPr>
                      </a:lvl4pPr>
                      <a:lvl5pPr marL="2057400" indent="-228600" defTabSz="457200">
                        <a:spcBef>
                          <a:spcPct val="20000"/>
                        </a:spcBef>
                        <a:defRPr>
                          <a:solidFill>
                            <a:schemeClr val="tx1"/>
                          </a:solidFill>
                          <a:latin typeface="Times New Roman" panose="02020603050405020304" pitchFamily="18" charset="0"/>
                          <a:ea typeface="ヒラギノ角ゴ Pro W3" pitchFamily="1"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Develop a Demand and Supply Model for social services practitioners </a:t>
                      </a:r>
                      <a:endParaRPr kumimoji="0" lang="en-ZA" altLang="en-US"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785473">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Develop draft model </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Draft model for the demand and supply for social service practitioners was developed</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58059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Annual Target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Submit the Recruitment and Retention Strategy for social service practitioners for approval </a:t>
                      </a:r>
                      <a:endPar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104729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Facilitate </a:t>
                      </a:r>
                      <a:r>
                        <a:rPr kumimoji="0" lang="en-ZA" sz="1600" b="0" i="0" u="none" strike="noStrike" kern="1200" cap="none" normalizeH="0" baseline="0" dirty="0" err="1"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appr</a:t>
                      </a:r>
                      <a:r>
                        <a:rPr kumimoji="0" 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oval</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Recruitment and Retention Strategy for SSPs approved by the DDG Forum, Welfare Services Forum and Human Resource Consultative Forum </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67500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Annual Target</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Consult on the  draft social service practitioners Bill</a:t>
                      </a:r>
                      <a:endPar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104729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Consult relevant</a:t>
                      </a:r>
                      <a:endPar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stakeholders</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Conducted consultations on the Draft Bill in six provinces- MP, NC, GP, NW, KZN &amp; LP</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bl>
          </a:graphicData>
        </a:graphic>
      </p:graphicFrame>
      <p:sp>
        <p:nvSpPr>
          <p:cNvPr id="5146" name="Title 1"/>
          <p:cNvSpPr txBox="1">
            <a:spLocks/>
          </p:cNvSpPr>
          <p:nvPr/>
        </p:nvSpPr>
        <p:spPr bwMode="auto">
          <a:xfrm>
            <a:off x="742950" y="188913"/>
            <a:ext cx="8420100"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2000" b="1">
                <a:solidFill>
                  <a:schemeClr val="tx2"/>
                </a:solidFill>
                <a:latin typeface="Arial" panose="020B0604020202020204" pitchFamily="34" charset="0"/>
                <a:cs typeface="Arial" panose="020B0604020202020204" pitchFamily="34" charset="0"/>
              </a:rPr>
              <a:t>Programme</a:t>
            </a:r>
            <a:r>
              <a:rPr lang="en-US" altLang="en-US" sz="2400" b="1">
                <a:solidFill>
                  <a:schemeClr val="tx2"/>
                </a:solidFill>
                <a:latin typeface="Arial" panose="020B0604020202020204" pitchFamily="34" charset="0"/>
                <a:cs typeface="Arial" panose="020B0604020202020204" pitchFamily="34" charset="0"/>
              </a:rPr>
              <a:t> </a:t>
            </a:r>
            <a:r>
              <a:rPr lang="en-US" altLang="en-US" sz="2000" b="1">
                <a:solidFill>
                  <a:schemeClr val="tx2"/>
                </a:solidFill>
                <a:latin typeface="Arial" panose="020B0604020202020204" pitchFamily="34" charset="0"/>
                <a:cs typeface="Arial" panose="020B0604020202020204" pitchFamily="34" charset="0"/>
              </a:rPr>
              <a:t>4</a:t>
            </a:r>
            <a:r>
              <a:rPr lang="en-US" altLang="en-US" sz="2400" b="1">
                <a:solidFill>
                  <a:schemeClr val="tx2"/>
                </a:solidFill>
                <a:latin typeface="Arial" panose="020B0604020202020204" pitchFamily="34" charset="0"/>
                <a:cs typeface="Arial" panose="020B0604020202020204" pitchFamily="34" charset="0"/>
              </a:rPr>
              <a:t>: </a:t>
            </a:r>
            <a:r>
              <a:rPr lang="en-US" altLang="en-US" sz="2000" b="1">
                <a:solidFill>
                  <a:schemeClr val="tx2"/>
                </a:solidFill>
                <a:latin typeface="Arial" panose="020B0604020202020204" pitchFamily="34" charset="0"/>
                <a:cs typeface="Arial" panose="020B0604020202020204" pitchFamily="34" charset="0"/>
              </a:rPr>
              <a:t>Service Standards</a:t>
            </a:r>
          </a:p>
        </p:txBody>
      </p:sp>
      <p:sp>
        <p:nvSpPr>
          <p:cNvPr id="5147"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smtClean="0"/>
              <a:t>Portfolio Committee</a:t>
            </a:r>
          </a:p>
        </p:txBody>
      </p:sp>
    </p:spTree>
    <p:extLst>
      <p:ext uri="{BB962C8B-B14F-4D97-AF65-F5344CB8AC3E}">
        <p14:creationId xmlns:p14="http://schemas.microsoft.com/office/powerpoint/2010/main" xmlns="" val="1769086283"/>
      </p:ext>
    </p:extLst>
  </p:cSld>
  <p:clrMapOvr>
    <a:masterClrMapping/>
  </p:clrMapOvr>
  <p:transition>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FC85960A-19D4-4819-95A4-A134563BC0A9}" type="slidenum">
              <a:rPr lang="en-GB" altLang="en-US" sz="1400" smtClean="0"/>
              <a:pPr>
                <a:spcBef>
                  <a:spcPct val="0"/>
                </a:spcBef>
                <a:buFontTx/>
                <a:buNone/>
              </a:pPr>
              <a:t>46</a:t>
            </a:fld>
            <a:endParaRPr lang="en-GB" altLang="en-US" sz="1400" smtClean="0"/>
          </a:p>
        </p:txBody>
      </p:sp>
      <p:graphicFrame>
        <p:nvGraphicFramePr>
          <p:cNvPr id="171048" name="Group 40"/>
          <p:cNvGraphicFramePr>
            <a:graphicFrameLocks noGrp="1"/>
          </p:cNvGraphicFramePr>
          <p:nvPr>
            <p:extLst>
              <p:ext uri="{D42A27DB-BD31-4B8C-83A1-F6EECF244321}">
                <p14:modId xmlns:p14="http://schemas.microsoft.com/office/powerpoint/2010/main" xmlns="" val="396339377"/>
              </p:ext>
            </p:extLst>
          </p:nvPr>
        </p:nvGraphicFramePr>
        <p:xfrm>
          <a:off x="76200" y="533400"/>
          <a:ext cx="9672637" cy="5065713"/>
        </p:xfrm>
        <a:graphic>
          <a:graphicData uri="http://schemas.openxmlformats.org/drawingml/2006/table">
            <a:tbl>
              <a:tblPr/>
              <a:tblGrid>
                <a:gridCol w="3389312"/>
                <a:gridCol w="6283325"/>
              </a:tblGrid>
              <a:tr h="636109">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Annual Target</a:t>
                      </a:r>
                    </a:p>
                  </a:txBody>
                  <a:tcPr marL="99060" marR="99060"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Coordinate the implementation of the National Active Ageing programme for Older Persons</a:t>
                      </a:r>
                      <a:endParaRPr kumimoji="0" lang="en-ZA" altLang="en-US"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99060" marR="99060"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1066805">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Hosting of the national Active Ageing Programme </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99060" marR="99060"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The National Active Ageing programme was held in Limpopo province in October 2016 where older persons from all provinces participated in various activities </a:t>
                      </a:r>
                      <a:endParaRPr kumimoji="0" lang="en-US"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99060" marR="99060" marT="45709" marB="4570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585913">
                <a:tc>
                  <a:txBody>
                    <a:bodyPr/>
                    <a:lstStyle>
                      <a:lvl1pPr defTabSz="457200">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defTabSz="45720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defTabSz="4572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defTabSz="457200">
                        <a:spcBef>
                          <a:spcPct val="20000"/>
                        </a:spcBef>
                        <a:defRPr>
                          <a:solidFill>
                            <a:schemeClr val="tx1"/>
                          </a:solidFill>
                          <a:latin typeface="Times New Roman" panose="02020603050405020304" pitchFamily="18" charset="0"/>
                          <a:ea typeface="ヒラギノ角ゴ Pro W3" pitchFamily="1" charset="-128"/>
                        </a:defRPr>
                      </a:lvl4pPr>
                      <a:lvl5pPr marL="2057400" indent="-228600" defTabSz="457200">
                        <a:spcBef>
                          <a:spcPct val="20000"/>
                        </a:spcBef>
                        <a:defRPr>
                          <a:solidFill>
                            <a:schemeClr val="tx1"/>
                          </a:solidFill>
                          <a:latin typeface="Times New Roman" panose="02020603050405020304" pitchFamily="18" charset="0"/>
                          <a:ea typeface="ヒラギノ角ゴ Pro W3" pitchFamily="1"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Annual Target</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defTabSz="457200">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defTabSz="45720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defTabSz="4572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defTabSz="457200">
                        <a:spcBef>
                          <a:spcPct val="20000"/>
                        </a:spcBef>
                        <a:defRPr>
                          <a:solidFill>
                            <a:schemeClr val="tx1"/>
                          </a:solidFill>
                          <a:latin typeface="Times New Roman" panose="02020603050405020304" pitchFamily="18" charset="0"/>
                          <a:ea typeface="ヒラギノ角ゴ Pro W3" pitchFamily="1" charset="-128"/>
                        </a:defRPr>
                      </a:lvl4pPr>
                      <a:lvl5pPr marL="2057400" indent="-228600" defTabSz="457200">
                        <a:spcBef>
                          <a:spcPct val="20000"/>
                        </a:spcBef>
                        <a:defRPr>
                          <a:solidFill>
                            <a:schemeClr val="tx1"/>
                          </a:solidFill>
                          <a:latin typeface="Times New Roman" panose="02020603050405020304" pitchFamily="18" charset="0"/>
                          <a:ea typeface="ヒラギノ角ゴ Pro W3" pitchFamily="1"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Revise  ECD infrastructure plan</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1136326">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Consolidate the infrastructure plan report based on consultation </a:t>
                      </a:r>
                      <a:endPar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The infrastructure plan report has been consolidated based on the consultation with the CSIR</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53569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Annual Target</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r>
                        <a:rPr kumimoji="0" lang="en-GB"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Develop an ECD Maintenance and Improvement Plan</a:t>
                      </a:r>
                      <a:endPar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110486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Assess ECD centres </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1 841 ECD centres were assessed</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bl>
          </a:graphicData>
        </a:graphic>
      </p:graphicFrame>
      <p:sp>
        <p:nvSpPr>
          <p:cNvPr id="6170" name="Title 1"/>
          <p:cNvSpPr txBox="1">
            <a:spLocks/>
          </p:cNvSpPr>
          <p:nvPr/>
        </p:nvSpPr>
        <p:spPr bwMode="auto">
          <a:xfrm>
            <a:off x="742950" y="166688"/>
            <a:ext cx="8420100"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2000" b="1">
                <a:solidFill>
                  <a:schemeClr val="tx2"/>
                </a:solidFill>
                <a:latin typeface="Arial" panose="020B0604020202020204" pitchFamily="34" charset="0"/>
                <a:cs typeface="Arial" panose="020B0604020202020204" pitchFamily="34" charset="0"/>
              </a:rPr>
              <a:t>Programme 4: Older Persons and ECD </a:t>
            </a:r>
          </a:p>
        </p:txBody>
      </p:sp>
      <p:sp>
        <p:nvSpPr>
          <p:cNvPr id="6171"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smtClean="0"/>
              <a:t>Portfolio Committee</a:t>
            </a:r>
          </a:p>
        </p:txBody>
      </p:sp>
    </p:spTree>
    <p:extLst>
      <p:ext uri="{BB962C8B-B14F-4D97-AF65-F5344CB8AC3E}">
        <p14:creationId xmlns:p14="http://schemas.microsoft.com/office/powerpoint/2010/main" xmlns="" val="2659938071"/>
      </p:ext>
    </p:extLst>
  </p:cSld>
  <p:clrMapOvr>
    <a:masterClrMapping/>
  </p:clrMapOvr>
  <p:transition>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CE559311-450E-4435-9E23-099AD6B0B3A0}" type="slidenum">
              <a:rPr lang="en-GB" altLang="en-US" sz="1400" smtClean="0"/>
              <a:pPr>
                <a:spcBef>
                  <a:spcPct val="0"/>
                </a:spcBef>
                <a:buFontTx/>
                <a:buNone/>
              </a:pPr>
              <a:t>47</a:t>
            </a:fld>
            <a:endParaRPr lang="en-GB" altLang="en-US" sz="1400" smtClean="0"/>
          </a:p>
        </p:txBody>
      </p:sp>
      <p:graphicFrame>
        <p:nvGraphicFramePr>
          <p:cNvPr id="171048" name="Group 40"/>
          <p:cNvGraphicFramePr>
            <a:graphicFrameLocks noGrp="1"/>
          </p:cNvGraphicFramePr>
          <p:nvPr>
            <p:extLst>
              <p:ext uri="{D42A27DB-BD31-4B8C-83A1-F6EECF244321}">
                <p14:modId xmlns:p14="http://schemas.microsoft.com/office/powerpoint/2010/main" xmlns="" val="1486409024"/>
              </p:ext>
            </p:extLst>
          </p:nvPr>
        </p:nvGraphicFramePr>
        <p:xfrm>
          <a:off x="115888" y="1219200"/>
          <a:ext cx="9672637" cy="4402137"/>
        </p:xfrm>
        <a:graphic>
          <a:graphicData uri="http://schemas.openxmlformats.org/drawingml/2006/table">
            <a:tbl>
              <a:tblPr/>
              <a:tblGrid>
                <a:gridCol w="3204369"/>
                <a:gridCol w="6468268"/>
              </a:tblGrid>
              <a:tr h="875241">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Annual Target</a:t>
                      </a:r>
                    </a:p>
                  </a:txBody>
                  <a:tcPr marL="99060" marR="99060"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Register 100% of adoptions received from Children`s Courts with complete records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altLang="en-US"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99060" marR="99060"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1290170">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Register 100% of adoptions received from Children`s Courts with complete records</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99060" marR="99060"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Achievement</a:t>
                      </a:r>
                    </a:p>
                    <a:p>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  total of 362 adoptions were registered, including 225 national adoptions and 37 inter-country adoptions registered.</a:t>
                      </a:r>
                      <a:endParaRPr kumimoji="0" lang="en-ZA" sz="1600" b="0" i="0" u="none" strike="noStrike" kern="1200" cap="none" normalizeH="0" baseline="0" dirty="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99060" marR="99060"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51866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Annual Target</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Second amendment to Children `s  Act considered by Parliament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171806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Target</a:t>
                      </a:r>
                    </a:p>
                    <a:p>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Present Children’s</a:t>
                      </a:r>
                    </a:p>
                    <a:p>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Amendment Bill to the</a:t>
                      </a:r>
                    </a:p>
                    <a:p>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NCOP select committee</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Achievement</a:t>
                      </a:r>
                    </a:p>
                    <a:p>
                      <a:pPr marL="0" algn="l" defTabSz="914400" rtl="0" eaLnBrk="1" latinLnBrk="0" hangingPunct="1">
                        <a:spcBef>
                          <a:spcPct val="20000"/>
                        </a:spcBef>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The comments received from the Public Hearings were discussed on 22 and 29 November 2016 in Parliament.</a:t>
                      </a:r>
                    </a:p>
                    <a:p>
                      <a:pPr marL="0" algn="l" defTabSz="914400" rtl="0" eaLnBrk="1" latinLnBrk="0" hangingPunct="1">
                        <a:spcBef>
                          <a:spcPct val="20000"/>
                        </a:spcBef>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 The Bill was approved by the NCOP select committee.</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bl>
          </a:graphicData>
        </a:graphic>
      </p:graphicFrame>
      <p:sp>
        <p:nvSpPr>
          <p:cNvPr id="7188" name="Title 1"/>
          <p:cNvSpPr txBox="1">
            <a:spLocks/>
          </p:cNvSpPr>
          <p:nvPr/>
        </p:nvSpPr>
        <p:spPr bwMode="auto">
          <a:xfrm>
            <a:off x="742950" y="457200"/>
            <a:ext cx="8420100"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2000" b="1">
                <a:solidFill>
                  <a:schemeClr val="tx2"/>
                </a:solidFill>
                <a:latin typeface="Arial" panose="020B0604020202020204" pitchFamily="34" charset="0"/>
                <a:cs typeface="Arial" panose="020B0604020202020204" pitchFamily="34" charset="0"/>
              </a:rPr>
              <a:t>Programme 4: </a:t>
            </a:r>
            <a:r>
              <a:rPr lang="en-US" altLang="en-US" sz="2000" b="1">
                <a:cs typeface="Arial" panose="020B0604020202020204" pitchFamily="34" charset="0"/>
              </a:rPr>
              <a:t> Children </a:t>
            </a:r>
            <a:r>
              <a:rPr lang="en-ZA" altLang="en-US" sz="2000" b="1">
                <a:cs typeface="Arial" panose="020B0604020202020204" pitchFamily="34" charset="0"/>
              </a:rPr>
              <a:t>Services</a:t>
            </a:r>
            <a:r>
              <a:rPr lang="en-US" altLang="en-US" sz="2000" b="1">
                <a:cs typeface="Arial" panose="020B0604020202020204" pitchFamily="34" charset="0"/>
              </a:rPr>
              <a:t>, Orphan and Vulnerable Children </a:t>
            </a:r>
            <a:endParaRPr lang="en-US" altLang="en-US" sz="2000" b="1">
              <a:solidFill>
                <a:schemeClr val="tx2"/>
              </a:solidFill>
              <a:latin typeface="Arial" panose="020B0604020202020204" pitchFamily="34" charset="0"/>
              <a:cs typeface="Arial" panose="020B0604020202020204" pitchFamily="34" charset="0"/>
            </a:endParaRPr>
          </a:p>
        </p:txBody>
      </p:sp>
      <p:sp>
        <p:nvSpPr>
          <p:cNvPr id="7189"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smtClean="0"/>
              <a:t>Portfolio Committee</a:t>
            </a:r>
          </a:p>
        </p:txBody>
      </p:sp>
    </p:spTree>
    <p:extLst>
      <p:ext uri="{BB962C8B-B14F-4D97-AF65-F5344CB8AC3E}">
        <p14:creationId xmlns:p14="http://schemas.microsoft.com/office/powerpoint/2010/main" xmlns="" val="3523452961"/>
      </p:ext>
    </p:extLst>
  </p:cSld>
  <p:clrMapOvr>
    <a:masterClrMapping/>
  </p:clrMapOvr>
  <p:transition>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smtClean="0"/>
              <a:t>Portfolio Committee</a:t>
            </a:r>
          </a:p>
        </p:txBody>
      </p:sp>
      <p:sp>
        <p:nvSpPr>
          <p:cNvPr id="8195"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9E5279A9-3ACF-4F81-A820-851CFBE4F193}" type="slidenum">
              <a:rPr lang="en-GB" altLang="en-US" sz="1400" smtClean="0"/>
              <a:pPr>
                <a:spcBef>
                  <a:spcPct val="0"/>
                </a:spcBef>
                <a:buFontTx/>
                <a:buNone/>
              </a:pPr>
              <a:t>48</a:t>
            </a:fld>
            <a:endParaRPr lang="en-GB" altLang="en-US" sz="1400" smtClean="0"/>
          </a:p>
        </p:txBody>
      </p:sp>
      <p:graphicFrame>
        <p:nvGraphicFramePr>
          <p:cNvPr id="171048" name="Group 40"/>
          <p:cNvGraphicFramePr>
            <a:graphicFrameLocks noGrp="1"/>
          </p:cNvGraphicFramePr>
          <p:nvPr>
            <p:extLst>
              <p:ext uri="{D42A27DB-BD31-4B8C-83A1-F6EECF244321}">
                <p14:modId xmlns:p14="http://schemas.microsoft.com/office/powerpoint/2010/main" xmlns="" val="3983530997"/>
              </p:ext>
            </p:extLst>
          </p:nvPr>
        </p:nvGraphicFramePr>
        <p:xfrm>
          <a:off x="149225" y="990600"/>
          <a:ext cx="9604375" cy="4253600"/>
        </p:xfrm>
        <a:graphic>
          <a:graphicData uri="http://schemas.openxmlformats.org/drawingml/2006/table">
            <a:tbl>
              <a:tblPr/>
              <a:tblGrid>
                <a:gridCol w="3584575"/>
                <a:gridCol w="6019800"/>
              </a:tblGrid>
              <a:tr h="621540">
                <a:tc>
                  <a:txBody>
                    <a:bodyPr/>
                    <a:lstStyle>
                      <a:lvl1pPr defTabSz="457200">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defTabSz="45720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defTabSz="4572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defTabSz="457200">
                        <a:spcBef>
                          <a:spcPct val="20000"/>
                        </a:spcBef>
                        <a:defRPr>
                          <a:solidFill>
                            <a:schemeClr val="tx1"/>
                          </a:solidFill>
                          <a:latin typeface="Times New Roman" panose="02020603050405020304" pitchFamily="18" charset="0"/>
                          <a:ea typeface="ヒラギノ角ゴ Pro W3" pitchFamily="1" charset="-128"/>
                        </a:defRPr>
                      </a:lvl4pPr>
                      <a:lvl5pPr marL="2057400" indent="-228600" defTabSz="457200">
                        <a:spcBef>
                          <a:spcPct val="20000"/>
                        </a:spcBef>
                        <a:defRPr>
                          <a:solidFill>
                            <a:schemeClr val="tx1"/>
                          </a:solidFill>
                          <a:latin typeface="Times New Roman" panose="02020603050405020304" pitchFamily="18" charset="0"/>
                          <a:ea typeface="ヒラギノ角ゴ Pro W3" pitchFamily="1"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Annual Target</a:t>
                      </a:r>
                    </a:p>
                  </a:txBody>
                  <a:tcPr marL="74290" marR="742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defTabSz="457200">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defTabSz="45720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defTabSz="4572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defTabSz="457200">
                        <a:spcBef>
                          <a:spcPct val="20000"/>
                        </a:spcBef>
                        <a:defRPr>
                          <a:solidFill>
                            <a:schemeClr val="tx1"/>
                          </a:solidFill>
                          <a:latin typeface="Times New Roman" panose="02020603050405020304" pitchFamily="18" charset="0"/>
                          <a:ea typeface="ヒラギノ角ゴ Pro W3" pitchFamily="1" charset="-128"/>
                        </a:defRPr>
                      </a:lvl4pPr>
                      <a:lvl5pPr marL="2057400" indent="-228600" defTabSz="457200">
                        <a:spcBef>
                          <a:spcPct val="20000"/>
                        </a:spcBef>
                        <a:defRPr>
                          <a:solidFill>
                            <a:schemeClr val="tx1"/>
                          </a:solidFill>
                          <a:latin typeface="Times New Roman" panose="02020603050405020304" pitchFamily="18" charset="0"/>
                          <a:ea typeface="ヒラギノ角ゴ Pro W3" pitchFamily="1" charset="-128"/>
                        </a:defRPr>
                      </a:lvl5pPr>
                      <a:lvl6pPr marL="25146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defTabSz="4572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Conduct 9 Inter-Sectoral Capacity building workshops on children`s rights and responsibilities</a:t>
                      </a:r>
                      <a:endParaRPr kumimoji="0" lang="en-ZA" altLang="en-US"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0" marR="742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1512060">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Target</a:t>
                      </a:r>
                    </a:p>
                    <a:p>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Conduct 3 intersectoral</a:t>
                      </a:r>
                    </a:p>
                    <a:p>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capacity-building workshops on children’s rights and responsibilities</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0" marR="742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Three capacity building workshops on children’s rights and responsibilities were conducted</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0" marR="742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93230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Annual Target</a:t>
                      </a:r>
                    </a:p>
                  </a:txBody>
                  <a:tcPr marL="74290" marR="742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Submit the compliance reports on regional obligations to the AU structures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0" marR="742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118769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0"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Submit report</a:t>
                      </a:r>
                    </a:p>
                  </a:txBody>
                  <a:tcPr marL="74290" marR="742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The report t on the African Charter on the Rights and Welfare of the Child was  submitted to Department of International Relations and Cooperation </a:t>
                      </a:r>
                    </a:p>
                  </a:txBody>
                  <a:tcPr marL="74290" marR="7429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bl>
          </a:graphicData>
        </a:graphic>
      </p:graphicFrame>
      <p:sp>
        <p:nvSpPr>
          <p:cNvPr id="8213" name="Title 1"/>
          <p:cNvSpPr txBox="1">
            <a:spLocks/>
          </p:cNvSpPr>
          <p:nvPr/>
        </p:nvSpPr>
        <p:spPr bwMode="auto">
          <a:xfrm>
            <a:off x="741363" y="287338"/>
            <a:ext cx="8420100"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2000" b="1">
                <a:solidFill>
                  <a:schemeClr val="tx2"/>
                </a:solidFill>
                <a:latin typeface="Arial" panose="020B0604020202020204" pitchFamily="34" charset="0"/>
                <a:cs typeface="Arial" panose="020B0604020202020204" pitchFamily="34" charset="0"/>
              </a:rPr>
              <a:t>Programme 4: </a:t>
            </a:r>
            <a:r>
              <a:rPr lang="en-US" altLang="en-US" sz="2000" b="1">
                <a:cs typeface="Arial" panose="020B0604020202020204" pitchFamily="34" charset="0"/>
              </a:rPr>
              <a:t> Children </a:t>
            </a:r>
            <a:r>
              <a:rPr lang="en-ZA" altLang="en-US" sz="2000" b="1">
                <a:cs typeface="Arial" panose="020B0604020202020204" pitchFamily="34" charset="0"/>
              </a:rPr>
              <a:t>Services</a:t>
            </a:r>
            <a:r>
              <a:rPr lang="en-US" altLang="en-US" sz="2000" b="1">
                <a:cs typeface="Arial" panose="020B0604020202020204" pitchFamily="34" charset="0"/>
              </a:rPr>
              <a:t>, Orphan and Vulnerable Children </a:t>
            </a:r>
            <a:endParaRPr lang="en-US" altLang="en-US" sz="2000" b="1">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39431128"/>
      </p:ext>
    </p:extLst>
  </p:cSld>
  <p:clrMapOvr>
    <a:masterClrMapping/>
  </p:clrMapOvr>
  <p:transition>
    <p:cu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D2B0033E-88D6-44A5-9761-8E20DA8EDB89}" type="slidenum">
              <a:rPr lang="en-GB" altLang="en-US" sz="1400" smtClean="0"/>
              <a:pPr>
                <a:spcBef>
                  <a:spcPct val="0"/>
                </a:spcBef>
                <a:buFontTx/>
                <a:buNone/>
              </a:pPr>
              <a:t>49</a:t>
            </a:fld>
            <a:endParaRPr lang="en-GB" altLang="en-US" sz="1400" smtClean="0"/>
          </a:p>
        </p:txBody>
      </p:sp>
      <p:graphicFrame>
        <p:nvGraphicFramePr>
          <p:cNvPr id="171048" name="Group 40"/>
          <p:cNvGraphicFramePr>
            <a:graphicFrameLocks noGrp="1"/>
          </p:cNvGraphicFramePr>
          <p:nvPr/>
        </p:nvGraphicFramePr>
        <p:xfrm>
          <a:off x="115888" y="838200"/>
          <a:ext cx="9672637" cy="4403725"/>
        </p:xfrm>
        <a:graphic>
          <a:graphicData uri="http://schemas.openxmlformats.org/drawingml/2006/table">
            <a:tbl>
              <a:tblPr/>
              <a:tblGrid>
                <a:gridCol w="3007519"/>
                <a:gridCol w="6665118"/>
              </a:tblGrid>
              <a:tr h="990633">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Annual Target</a:t>
                      </a:r>
                    </a:p>
                  </a:txBody>
                  <a:tcPr marL="99060" marR="99060"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ZA" sz="1600" b="1" kern="1200" dirty="0" smtClean="0">
                          <a:solidFill>
                            <a:schemeClr val="tx1"/>
                          </a:solidFill>
                          <a:effectLst/>
                          <a:latin typeface="Arial" panose="020B0604020202020204" pitchFamily="34" charset="0"/>
                          <a:ea typeface="ヒラギノ角ゴ Pro W3" pitchFamily="1" charset="-128"/>
                          <a:cs typeface="Arial" panose="020B0604020202020204" pitchFamily="34" charset="0"/>
                        </a:rPr>
                        <a:t>Approval of the Policy Framework on Accreditation of Diversion Services</a:t>
                      </a:r>
                      <a:endParaRPr kumimoji="0" lang="en-ZA" altLang="en-US"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99060" marR="99060"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1255830">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Approve the draft Policy Framework</a:t>
                      </a:r>
                      <a:endPar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99060" marR="99060"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Reviewed draft Policy Framework on Accreditation of Diversion Services approved by the Welfare Service Forum.</a:t>
                      </a:r>
                      <a:endPar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99060" marR="99060"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79045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Annual Target</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ZA" sz="1600" b="1" kern="1200" dirty="0" smtClean="0">
                          <a:solidFill>
                            <a:schemeClr val="tx1"/>
                          </a:solidFill>
                          <a:effectLst/>
                          <a:latin typeface="Arial" panose="020B0604020202020204" pitchFamily="34" charset="0"/>
                          <a:ea typeface="ヒラギノ角ゴ Pro W3" pitchFamily="1" charset="-128"/>
                          <a:cs typeface="Arial" panose="020B0604020202020204" pitchFamily="34" charset="0"/>
                        </a:rPr>
                        <a:t>Finalise Consultation on the Bill and submit to the State Law Advisors (SLA) for certification</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136681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Consult relevant stakeholders</a:t>
                      </a:r>
                      <a:endParaRPr kumimoji="0" lang="en-ZA" sz="1600" b="0" i="0" u="none" strike="noStrike" kern="1200" cap="none" normalizeH="0" baseline="0" dirty="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Achievement</a:t>
                      </a:r>
                    </a:p>
                    <a:p>
                      <a:r>
                        <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Consultative workshop held with stakeholders in November 2016</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bl>
          </a:graphicData>
        </a:graphic>
      </p:graphicFrame>
      <p:sp>
        <p:nvSpPr>
          <p:cNvPr id="9236" name="Title 1"/>
          <p:cNvSpPr txBox="1">
            <a:spLocks/>
          </p:cNvSpPr>
          <p:nvPr/>
        </p:nvSpPr>
        <p:spPr bwMode="auto">
          <a:xfrm>
            <a:off x="838200" y="190500"/>
            <a:ext cx="8420100"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2000" b="1">
                <a:solidFill>
                  <a:schemeClr val="tx2"/>
                </a:solidFill>
                <a:latin typeface="Arial" panose="020B0604020202020204" pitchFamily="34" charset="0"/>
                <a:cs typeface="Arial" panose="020B0604020202020204" pitchFamily="34" charset="0"/>
              </a:rPr>
              <a:t>Programme 4:</a:t>
            </a:r>
            <a:r>
              <a:rPr lang="en-ZA" altLang="en-US" sz="2000" b="1">
                <a:cs typeface="Arial" panose="020B0604020202020204" pitchFamily="34" charset="0"/>
              </a:rPr>
              <a:t>Social Crime Prevention &amp; Victim Empowerment </a:t>
            </a:r>
            <a:endParaRPr lang="en-ZA" altLang="en-US" sz="2000">
              <a:cs typeface="Arial" panose="020B0604020202020204" pitchFamily="34" charset="0"/>
            </a:endParaRPr>
          </a:p>
        </p:txBody>
      </p:sp>
      <p:sp>
        <p:nvSpPr>
          <p:cNvPr id="9237"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smtClean="0"/>
              <a:t>Portfolio Committee</a:t>
            </a:r>
          </a:p>
        </p:txBody>
      </p:sp>
    </p:spTree>
    <p:extLst>
      <p:ext uri="{BB962C8B-B14F-4D97-AF65-F5344CB8AC3E}">
        <p14:creationId xmlns:p14="http://schemas.microsoft.com/office/powerpoint/2010/main" xmlns="" val="1656735154"/>
      </p:ext>
    </p:extLst>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54E006F4-B58A-425F-875C-24E16915392A}" type="slidenum">
              <a:rPr lang="en-GB" altLang="en-US" sz="1400" smtClean="0"/>
              <a:pPr>
                <a:spcBef>
                  <a:spcPct val="0"/>
                </a:spcBef>
                <a:buFontTx/>
                <a:buNone/>
              </a:pPr>
              <a:t>5</a:t>
            </a:fld>
            <a:endParaRPr lang="en-GB" altLang="en-US" sz="1400" dirty="0" smtClean="0"/>
          </a:p>
        </p:txBody>
      </p:sp>
      <p:sp>
        <p:nvSpPr>
          <p:cNvPr id="10243" name="Rectangle 2"/>
          <p:cNvSpPr>
            <a:spLocks noGrp="1" noChangeArrowheads="1"/>
          </p:cNvSpPr>
          <p:nvPr>
            <p:ph type="title"/>
          </p:nvPr>
        </p:nvSpPr>
        <p:spPr>
          <a:xfrm>
            <a:off x="819150" y="0"/>
            <a:ext cx="8420100" cy="863600"/>
          </a:xfrm>
        </p:spPr>
        <p:txBody>
          <a:bodyPr/>
          <a:lstStyle/>
          <a:p>
            <a:pPr eaLnBrk="1" hangingPunct="1"/>
            <a:r>
              <a:rPr lang="en-US" altLang="en-US" sz="3200" b="1" dirty="0" smtClean="0">
                <a:latin typeface="Calibri" panose="020F0502020204030204" pitchFamily="34" charset="0"/>
                <a:ea typeface="ヒラギノ角ゴ Pro W3" pitchFamily="1" charset="-128"/>
                <a:cs typeface="Arial" panose="020B0604020202020204" pitchFamily="34" charset="0"/>
              </a:rPr>
              <a:t>PROGRAMMES PURPOSE </a:t>
            </a:r>
            <a:endParaRPr lang="en-GB" altLang="en-US" sz="3200" b="1" dirty="0" smtClean="0">
              <a:latin typeface="Calibri" panose="020F0502020204030204" pitchFamily="34" charset="0"/>
              <a:ea typeface="ヒラギノ角ゴ Pro W3" pitchFamily="1" charset="-128"/>
              <a:cs typeface="Arial" panose="020B0604020202020204" pitchFamily="34" charset="0"/>
            </a:endParaRPr>
          </a:p>
        </p:txBody>
      </p:sp>
      <p:sp>
        <p:nvSpPr>
          <p:cNvPr id="10244" name="Rectangle 3"/>
          <p:cNvSpPr>
            <a:spLocks noGrp="1" noChangeArrowheads="1"/>
          </p:cNvSpPr>
          <p:nvPr>
            <p:ph type="body" idx="1"/>
          </p:nvPr>
        </p:nvSpPr>
        <p:spPr>
          <a:xfrm>
            <a:off x="195263" y="981075"/>
            <a:ext cx="9359900" cy="4679950"/>
          </a:xfrm>
          <a:solidFill>
            <a:srgbClr val="FFDE75"/>
          </a:solidFill>
        </p:spPr>
        <p:txBody>
          <a:bodyPr/>
          <a:lstStyle/>
          <a:p>
            <a:pPr>
              <a:buFontTx/>
              <a:buNone/>
            </a:pPr>
            <a:r>
              <a:rPr lang="en-GB" altLang="en-US" sz="1800" b="1" dirty="0" smtClean="0">
                <a:latin typeface="Calibri" panose="020F0502020204030204" pitchFamily="34" charset="0"/>
                <a:ea typeface="ヒラギノ角ゴ Pro W3" pitchFamily="1" charset="-128"/>
                <a:cs typeface="Arial" panose="020B0604020202020204" pitchFamily="34" charset="0"/>
              </a:rPr>
              <a:t>Programme 1: Administration</a:t>
            </a:r>
            <a:endParaRPr lang="en-GB" altLang="en-US" sz="1800" dirty="0" smtClean="0">
              <a:latin typeface="Calibri" panose="020F0502020204030204" pitchFamily="34" charset="0"/>
              <a:ea typeface="ヒラギノ角ゴ Pro W3" pitchFamily="1" charset="-128"/>
              <a:cs typeface="Arial" panose="020B0604020202020204" pitchFamily="34" charset="0"/>
            </a:endParaRPr>
          </a:p>
          <a:p>
            <a:r>
              <a:rPr lang="en-GB" altLang="en-US" sz="1800" dirty="0" smtClean="0">
                <a:latin typeface="Calibri" panose="020F0502020204030204" pitchFamily="34" charset="0"/>
                <a:ea typeface="ヒラギノ角ゴ Pro W3" pitchFamily="1" charset="-128"/>
                <a:cs typeface="Arial" panose="020B0604020202020204" pitchFamily="34" charset="0"/>
              </a:rPr>
              <a:t>To provide leadership, management and support services to the Department and the Social Development  Sector.</a:t>
            </a:r>
          </a:p>
          <a:p>
            <a:pPr>
              <a:buFontTx/>
              <a:buNone/>
            </a:pPr>
            <a:r>
              <a:rPr lang="en-GB" altLang="en-US" sz="1800" b="1" dirty="0" smtClean="0">
                <a:latin typeface="Calibri" panose="020F0502020204030204" pitchFamily="34" charset="0"/>
                <a:ea typeface="ヒラギノ角ゴ Pro W3" pitchFamily="1" charset="-128"/>
                <a:cs typeface="Arial" panose="020B0604020202020204" pitchFamily="34" charset="0"/>
              </a:rPr>
              <a:t>Programme 2: Social Assistance</a:t>
            </a:r>
            <a:endParaRPr lang="en-GB" altLang="en-US" sz="1800" dirty="0" smtClean="0">
              <a:latin typeface="Calibri" panose="020F0502020204030204" pitchFamily="34" charset="0"/>
              <a:ea typeface="ヒラギノ角ゴ Pro W3" pitchFamily="1" charset="-128"/>
              <a:cs typeface="Arial" panose="020B0604020202020204" pitchFamily="34" charset="0"/>
            </a:endParaRPr>
          </a:p>
          <a:p>
            <a:r>
              <a:rPr lang="en-GB" altLang="en-US" sz="1800" dirty="0" smtClean="0">
                <a:latin typeface="Calibri" panose="020F0502020204030204" pitchFamily="34" charset="0"/>
                <a:ea typeface="ヒラギノ角ゴ Pro W3" pitchFamily="1" charset="-128"/>
                <a:cs typeface="Arial" panose="020B0604020202020204" pitchFamily="34" charset="0"/>
              </a:rPr>
              <a:t>To provide income support to vulnerable groups.</a:t>
            </a:r>
            <a:endParaRPr lang="en-GB" altLang="en-US" sz="1800" b="1" dirty="0" smtClean="0">
              <a:latin typeface="Calibri" panose="020F0502020204030204" pitchFamily="34" charset="0"/>
              <a:ea typeface="ヒラギノ角ゴ Pro W3" pitchFamily="1" charset="-128"/>
              <a:cs typeface="Arial" panose="020B0604020202020204" pitchFamily="34" charset="0"/>
            </a:endParaRPr>
          </a:p>
          <a:p>
            <a:pPr>
              <a:buFontTx/>
              <a:buNone/>
            </a:pPr>
            <a:r>
              <a:rPr lang="en-GB" altLang="en-US" sz="1800" b="1" dirty="0" smtClean="0">
                <a:latin typeface="Calibri" panose="020F0502020204030204" pitchFamily="34" charset="0"/>
                <a:ea typeface="ヒラギノ角ゴ Pro W3" pitchFamily="1" charset="-128"/>
                <a:cs typeface="Arial" panose="020B0604020202020204" pitchFamily="34" charset="0"/>
              </a:rPr>
              <a:t>Programme 3: Social Security Policy and Administration</a:t>
            </a:r>
            <a:endParaRPr lang="en-GB" altLang="en-US" sz="1800" dirty="0" smtClean="0">
              <a:latin typeface="Calibri" panose="020F0502020204030204" pitchFamily="34" charset="0"/>
              <a:ea typeface="ヒラギノ角ゴ Pro W3" pitchFamily="1" charset="-128"/>
              <a:cs typeface="Arial" panose="020B0604020202020204" pitchFamily="34" charset="0"/>
            </a:endParaRPr>
          </a:p>
          <a:p>
            <a:r>
              <a:rPr lang="en-GB" altLang="en-US" sz="1800" dirty="0" smtClean="0">
                <a:latin typeface="Calibri" panose="020F0502020204030204" pitchFamily="34" charset="0"/>
                <a:ea typeface="ヒラギノ角ゴ Pro W3" pitchFamily="1" charset="-128"/>
                <a:cs typeface="Arial" panose="020B0604020202020204" pitchFamily="34" charset="0"/>
              </a:rPr>
              <a:t>To provide for social policy development and the fair administration of social assistance. </a:t>
            </a:r>
          </a:p>
          <a:p>
            <a:pPr>
              <a:buFontTx/>
              <a:buNone/>
            </a:pPr>
            <a:r>
              <a:rPr lang="en-GB" altLang="en-US" sz="1800" b="1" dirty="0" smtClean="0">
                <a:latin typeface="Calibri" panose="020F0502020204030204" pitchFamily="34" charset="0"/>
                <a:ea typeface="ヒラギノ角ゴ Pro W3" pitchFamily="1" charset="-128"/>
                <a:cs typeface="Arial" panose="020B0604020202020204" pitchFamily="34" charset="0"/>
              </a:rPr>
              <a:t>Programme 4: Welfare Services Policy Development and Implementation</a:t>
            </a:r>
            <a:endParaRPr lang="en-GB" altLang="en-US" sz="1800" dirty="0" smtClean="0">
              <a:latin typeface="Calibri" panose="020F0502020204030204" pitchFamily="34" charset="0"/>
              <a:ea typeface="ヒラギノ角ゴ Pro W3" pitchFamily="1" charset="-128"/>
              <a:cs typeface="Arial" panose="020B0604020202020204" pitchFamily="34" charset="0"/>
            </a:endParaRPr>
          </a:p>
          <a:p>
            <a:r>
              <a:rPr lang="en-GB" altLang="en-US" sz="1800" dirty="0" smtClean="0">
                <a:latin typeface="Calibri" panose="020F0502020204030204" pitchFamily="34" charset="0"/>
                <a:ea typeface="ヒラギノ角ゴ Pro W3" pitchFamily="1" charset="-128"/>
                <a:cs typeface="Arial" panose="020B0604020202020204" pitchFamily="34" charset="0"/>
              </a:rPr>
              <a:t>To create an enabling environment for the delivery of equitable developmental welfare services through the formulation of policies, norms and standards and best practices and the provision of support to the implementation agencies.</a:t>
            </a:r>
          </a:p>
          <a:p>
            <a:pPr>
              <a:buFontTx/>
              <a:buNone/>
            </a:pPr>
            <a:r>
              <a:rPr lang="en-GB" altLang="en-US" sz="1800" b="1" dirty="0" smtClean="0">
                <a:latin typeface="Calibri" panose="020F0502020204030204" pitchFamily="34" charset="0"/>
                <a:ea typeface="ヒラギノ角ゴ Pro W3" pitchFamily="1" charset="-128"/>
                <a:cs typeface="Arial" panose="020B0604020202020204" pitchFamily="34" charset="0"/>
              </a:rPr>
              <a:t>Programme 5: Social Policy and Integrated Service Delivery </a:t>
            </a:r>
            <a:endParaRPr lang="en-GB" altLang="en-US" sz="1800" dirty="0" smtClean="0">
              <a:latin typeface="Calibri" panose="020F0502020204030204" pitchFamily="34" charset="0"/>
              <a:ea typeface="ヒラギノ角ゴ Pro W3" pitchFamily="1" charset="-128"/>
              <a:cs typeface="Arial" panose="020B0604020202020204" pitchFamily="34" charset="0"/>
            </a:endParaRPr>
          </a:p>
          <a:p>
            <a:r>
              <a:rPr lang="en-GB" altLang="en-US" sz="1800" dirty="0" smtClean="0">
                <a:latin typeface="Calibri" panose="020F0502020204030204" pitchFamily="34" charset="0"/>
                <a:ea typeface="ヒラギノ角ゴ Pro W3" pitchFamily="1" charset="-128"/>
                <a:cs typeface="Arial" panose="020B0604020202020204" pitchFamily="34" charset="0"/>
              </a:rPr>
              <a:t>To support community development and promote evidence-based policy making in the Department and the Social Development Sector</a:t>
            </a:r>
          </a:p>
          <a:p>
            <a:endParaRPr lang="en-GB" altLang="en-US" sz="1800" dirty="0" smtClean="0">
              <a:latin typeface="Calibri" panose="020F0502020204030204" pitchFamily="34" charset="0"/>
              <a:ea typeface="ヒラギノ角ゴ Pro W3" pitchFamily="1" charset="-128"/>
              <a:cs typeface="Arial" panose="020B0604020202020204" pitchFamily="34" charset="0"/>
            </a:endParaRPr>
          </a:p>
          <a:p>
            <a:endParaRPr lang="en-GB" altLang="en-US" sz="2000" dirty="0" smtClean="0">
              <a:latin typeface="Calibri" panose="020F0502020204030204" pitchFamily="34" charset="0"/>
              <a:ea typeface="ヒラギノ角ゴ Pro W3" pitchFamily="1" charset="-128"/>
              <a:cs typeface="Arial" panose="020B0604020202020204" pitchFamily="34" charset="0"/>
            </a:endParaRPr>
          </a:p>
          <a:p>
            <a:endParaRPr lang="en-GB" altLang="en-US" sz="2000" dirty="0" smtClean="0">
              <a:latin typeface="Calibri" panose="020F0502020204030204" pitchFamily="34" charset="0"/>
              <a:ea typeface="ヒラギノ角ゴ Pro W3" pitchFamily="1" charset="-128"/>
            </a:endParaRPr>
          </a:p>
        </p:txBody>
      </p:sp>
      <p:sp>
        <p:nvSpPr>
          <p:cNvPr id="10245"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D7448EFA-AB43-494B-8865-C13EE491438F}" type="slidenum">
              <a:rPr lang="en-GB" altLang="en-US" sz="1400" smtClean="0"/>
              <a:pPr>
                <a:spcBef>
                  <a:spcPct val="0"/>
                </a:spcBef>
                <a:buFontTx/>
                <a:buNone/>
              </a:pPr>
              <a:t>50</a:t>
            </a:fld>
            <a:endParaRPr lang="en-GB" altLang="en-US" sz="1400" smtClean="0"/>
          </a:p>
        </p:txBody>
      </p:sp>
      <p:graphicFrame>
        <p:nvGraphicFramePr>
          <p:cNvPr id="171048" name="Group 40"/>
          <p:cNvGraphicFramePr>
            <a:graphicFrameLocks noGrp="1"/>
          </p:cNvGraphicFramePr>
          <p:nvPr>
            <p:extLst>
              <p:ext uri="{D42A27DB-BD31-4B8C-83A1-F6EECF244321}">
                <p14:modId xmlns:p14="http://schemas.microsoft.com/office/powerpoint/2010/main" xmlns="" val="2656050736"/>
              </p:ext>
            </p:extLst>
          </p:nvPr>
        </p:nvGraphicFramePr>
        <p:xfrm>
          <a:off x="115888" y="533400"/>
          <a:ext cx="9790112" cy="5009881"/>
        </p:xfrm>
        <a:graphic>
          <a:graphicData uri="http://schemas.openxmlformats.org/drawingml/2006/table">
            <a:tbl>
              <a:tblPr/>
              <a:tblGrid>
                <a:gridCol w="2961296"/>
                <a:gridCol w="6828816"/>
              </a:tblGrid>
              <a:tr h="564370">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Annual Target</a:t>
                      </a:r>
                    </a:p>
                  </a:txBody>
                  <a:tcPr marL="99068" marR="9906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Develop Operating Policy Guidelines for the Social Sector Academy</a:t>
                      </a:r>
                      <a:endParaRPr kumimoji="0" lang="en-ZA" altLang="en-US"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99068" marR="9906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1112030">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Prepare the accreditation proposal for the Social Development Sector Academy </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99068" marR="9906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lvl1pPr>
                        <a:spcBef>
                          <a:spcPct val="20000"/>
                        </a:spcBef>
                        <a:defRPr sz="2800">
                          <a:solidFill>
                            <a:schemeClr val="tx1"/>
                          </a:solidFill>
                          <a:latin typeface="Times New Roman" panose="02020603050405020304" pitchFamily="18" charset="0"/>
                          <a:ea typeface="ヒラギノ角ゴ Pro W3" pitchFamily="1" charset="-128"/>
                        </a:defRPr>
                      </a:lvl1pPr>
                      <a:lvl2pPr marL="742950" indent="-285750">
                        <a:spcBef>
                          <a:spcPct val="20000"/>
                        </a:spcBef>
                        <a:defRPr sz="2400">
                          <a:solidFill>
                            <a:schemeClr val="tx1"/>
                          </a:solidFill>
                          <a:latin typeface="Times New Roman" panose="02020603050405020304" pitchFamily="18" charset="0"/>
                          <a:ea typeface="ヒラギノ角ゴ Pro W3" pitchFamily="1" charset="-128"/>
                        </a:defRPr>
                      </a:lvl2pPr>
                      <a:lvl3pPr marL="1143000" indent="-228600">
                        <a:spcBef>
                          <a:spcPct val="20000"/>
                        </a:spcBef>
                        <a:defRPr sz="2000">
                          <a:solidFill>
                            <a:schemeClr val="tx1"/>
                          </a:solidFill>
                          <a:latin typeface="Times New Roman" panose="02020603050405020304" pitchFamily="18" charset="0"/>
                          <a:ea typeface="ヒラギノ角ゴ Pro W3" pitchFamily="1" charset="-128"/>
                        </a:defRPr>
                      </a:lvl3pPr>
                      <a:lvl4pPr marL="1600200" indent="-228600">
                        <a:spcBef>
                          <a:spcPct val="20000"/>
                        </a:spcBef>
                        <a:defRPr>
                          <a:solidFill>
                            <a:schemeClr val="tx1"/>
                          </a:solidFill>
                          <a:latin typeface="Times New Roman" panose="02020603050405020304" pitchFamily="18" charset="0"/>
                          <a:ea typeface="ヒラギノ角ゴ Pro W3" pitchFamily="1" charset="-128"/>
                        </a:defRPr>
                      </a:lvl4pPr>
                      <a:lvl5pPr marL="2057400" indent="-228600">
                        <a:spcBef>
                          <a:spcPct val="20000"/>
                        </a:spcBef>
                        <a:defRPr>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ea typeface="ヒラギノ角ゴ Pro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Accreditation proposal for the Social Development Sector Academy has been prepared using the Health and Welfare SETA check list.</a:t>
                      </a:r>
                      <a:endParaRPr kumimoji="0" lang="en-US"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99068" marR="9906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62213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Annual Target</a:t>
                      </a:r>
                    </a:p>
                  </a:txBody>
                  <a:tcPr marL="74301" marR="743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Approve the capacity building programme for teenage parents</a:t>
                      </a:r>
                    </a:p>
                  </a:txBody>
                  <a:tcPr marL="74301" marR="743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121915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Target</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Present the capacity building programme for teenage parents to the relevant forums for inputs and approval </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301" marR="743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Programme was presented to the Chief Directorate Management Meeting and families service  forum for inputs  and it was supported.</a:t>
                      </a:r>
                      <a:endParaRPr kumimoji="0" 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301" marR="743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51667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Annual Target</a:t>
                      </a:r>
                    </a:p>
                  </a:txBody>
                  <a:tcPr marL="74301" marR="743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Capacitate 9 provinces to establish Community Based Treatment Services</a:t>
                      </a:r>
                    </a:p>
                  </a:txBody>
                  <a:tcPr marL="74301" marR="743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r h="97547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Capacitate 3 provinces to</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establish Community Based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Treatment Services</a:t>
                      </a:r>
                      <a:endParaRPr kumimoji="0" lang="en-ZA" altLang="en-US"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301" marR="743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altLang="en-US" sz="1600" b="1" i="0" u="none" strike="noStrike"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rPr>
                        <a:t>Capacitated two provinces (NW, and FS).The other province was capacitated during the second quarter. </a:t>
                      </a:r>
                      <a:endParaRPr kumimoji="0" lang="en-ZA" sz="1600" b="0" i="0" u="none" strike="noStrike" kern="1200" cap="none" normalizeH="0" baseline="0" dirty="0" smtClean="0">
                        <a:ln>
                          <a:noFill/>
                        </a:ln>
                        <a:solidFill>
                          <a:schemeClr val="tx1"/>
                        </a:solidFill>
                        <a:effectLst/>
                        <a:latin typeface="Arial" panose="020B0604020202020204" pitchFamily="34" charset="0"/>
                        <a:ea typeface="ヒラギノ角ゴ Pro W3" pitchFamily="1" charset="-128"/>
                        <a:cs typeface="Arial" panose="020B0604020202020204" pitchFamily="34" charset="0"/>
                      </a:endParaRPr>
                    </a:p>
                  </a:txBody>
                  <a:tcPr marL="74301" marR="743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DE75"/>
                    </a:solidFill>
                  </a:tcPr>
                </a:tc>
              </a:tr>
            </a:tbl>
          </a:graphicData>
        </a:graphic>
      </p:graphicFrame>
      <p:sp>
        <p:nvSpPr>
          <p:cNvPr id="10266" name="Title 1"/>
          <p:cNvSpPr txBox="1">
            <a:spLocks/>
          </p:cNvSpPr>
          <p:nvPr/>
        </p:nvSpPr>
        <p:spPr bwMode="auto">
          <a:xfrm>
            <a:off x="698500" y="55563"/>
            <a:ext cx="8420100"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2000" b="1">
                <a:solidFill>
                  <a:schemeClr val="tx2"/>
                </a:solidFill>
                <a:latin typeface="Arial" panose="020B0604020202020204" pitchFamily="34" charset="0"/>
                <a:cs typeface="Arial" panose="020B0604020202020204" pitchFamily="34" charset="0"/>
              </a:rPr>
              <a:t>Programme 4:</a:t>
            </a:r>
            <a:r>
              <a:rPr lang="en-ZA" altLang="en-US" sz="2000" b="1">
                <a:cs typeface="Arial" panose="020B0604020202020204" pitchFamily="34" charset="0"/>
              </a:rPr>
              <a:t>Social Crime Prevention &amp; Victim Empowerment </a:t>
            </a:r>
            <a:endParaRPr lang="en-ZA" altLang="en-US" sz="2000">
              <a:cs typeface="Arial" panose="020B0604020202020204" pitchFamily="34" charset="0"/>
            </a:endParaRPr>
          </a:p>
        </p:txBody>
      </p:sp>
      <p:sp>
        <p:nvSpPr>
          <p:cNvPr id="10267"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smtClean="0"/>
              <a:t>Portfolio Committee</a:t>
            </a:r>
          </a:p>
        </p:txBody>
      </p:sp>
    </p:spTree>
    <p:extLst>
      <p:ext uri="{BB962C8B-B14F-4D97-AF65-F5344CB8AC3E}">
        <p14:creationId xmlns:p14="http://schemas.microsoft.com/office/powerpoint/2010/main" xmlns="" val="2483696940"/>
      </p:ext>
    </p:extLst>
  </p:cSld>
  <p:clrMapOvr>
    <a:masterClrMapping/>
  </p:clrMapOvr>
  <p:transition>
    <p:cu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330200" y="304800"/>
            <a:ext cx="9163050" cy="1143000"/>
          </a:xfrm>
        </p:spPr>
        <p:txBody>
          <a:bodyPr/>
          <a:lstStyle/>
          <a:p>
            <a:pPr eaLnBrk="1" hangingPunct="1"/>
            <a:r>
              <a:rPr lang="en-US" altLang="en-US" sz="4000" b="1" smtClean="0">
                <a:latin typeface="Arial" panose="020B0604020202020204" pitchFamily="34" charset="0"/>
                <a:ea typeface="ヒラギノ角ゴ Pro W3" pitchFamily="1" charset="-128"/>
              </a:rPr>
              <a:t/>
            </a:r>
            <a:br>
              <a:rPr lang="en-US" altLang="en-US" sz="4000" b="1" smtClean="0">
                <a:latin typeface="Arial" panose="020B0604020202020204" pitchFamily="34" charset="0"/>
                <a:ea typeface="ヒラギノ角ゴ Pro W3" pitchFamily="1" charset="-128"/>
              </a:rPr>
            </a:br>
            <a:endParaRPr lang="en-US" altLang="en-US" sz="4000" b="1" smtClean="0">
              <a:latin typeface="Arial" panose="020B0604020202020204" pitchFamily="34" charset="0"/>
              <a:ea typeface="ヒラギノ角ゴ Pro W3" pitchFamily="1" charset="-128"/>
            </a:endParaRPr>
          </a:p>
        </p:txBody>
      </p:sp>
      <p:sp>
        <p:nvSpPr>
          <p:cNvPr id="11267" name="Rectangle 5"/>
          <p:cNvSpPr>
            <a:spLocks noGrp="1" noChangeArrowheads="1"/>
          </p:cNvSpPr>
          <p:nvPr>
            <p:ph type="body" sz="half" idx="1"/>
          </p:nvPr>
        </p:nvSpPr>
        <p:spPr>
          <a:xfrm>
            <a:off x="228600" y="762000"/>
            <a:ext cx="9525000" cy="4876800"/>
          </a:xfrm>
        </p:spPr>
        <p:txBody>
          <a:bodyPr/>
          <a:lstStyle/>
          <a:p>
            <a:pPr marL="0" indent="0" eaLnBrk="1" hangingPunct="1">
              <a:buFontTx/>
              <a:buNone/>
            </a:pPr>
            <a:endParaRPr lang="en-US" altLang="en-US" sz="3200" smtClean="0">
              <a:ea typeface="ヒラギノ角ゴ Pro W3" pitchFamily="1" charset="-128"/>
            </a:endParaRPr>
          </a:p>
        </p:txBody>
      </p:sp>
      <p:sp>
        <p:nvSpPr>
          <p:cNvPr id="11268" name="Rectangle 2"/>
          <p:cNvSpPr>
            <a:spLocks noChangeArrowheads="1"/>
          </p:cNvSpPr>
          <p:nvPr/>
        </p:nvSpPr>
        <p:spPr bwMode="auto">
          <a:xfrm>
            <a:off x="2895600" y="6019800"/>
            <a:ext cx="1905000" cy="838200"/>
          </a:xfrm>
          <a:prstGeom prst="rect">
            <a:avLst/>
          </a:prstGeom>
          <a:solidFill>
            <a:schemeClr val="bg1"/>
          </a:solidFill>
          <a:ln w="9525">
            <a:solidFill>
              <a:schemeClr val="bg1"/>
            </a:solidFill>
            <a:round/>
            <a:headEnd/>
            <a:tailEnd/>
          </a:ln>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eaLnBrk="1" hangingPunct="1">
              <a:spcBef>
                <a:spcPct val="0"/>
              </a:spcBef>
              <a:buFontTx/>
              <a:buNone/>
            </a:pPr>
            <a:endParaRPr lang="en-US" altLang="en-US" sz="2400"/>
          </a:p>
        </p:txBody>
      </p:sp>
      <p:sp>
        <p:nvSpPr>
          <p:cNvPr id="11269" name="Slide Number Placeholder 1"/>
          <p:cNvSpPr>
            <a:spLocks noGrp="1"/>
          </p:cNvSpPr>
          <p:nvPr>
            <p:ph type="sldNum" sz="quarter" idx="12"/>
          </p:nvPr>
        </p:nvSpPr>
        <p:spPr>
          <a:xfrm>
            <a:off x="7099300" y="5181600"/>
            <a:ext cx="206375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7184C125-DC2E-4A6D-8D4C-DEE4797EB84D}" type="slidenum">
              <a:rPr lang="en-GB" altLang="en-US" sz="1400" smtClean="0"/>
              <a:pPr>
                <a:spcBef>
                  <a:spcPct val="0"/>
                </a:spcBef>
                <a:buFontTx/>
                <a:buNone/>
              </a:pPr>
              <a:t>51</a:t>
            </a:fld>
            <a:endParaRPr lang="en-GB" altLang="en-US" sz="1400" smtClean="0"/>
          </a:p>
        </p:txBody>
      </p:sp>
      <p:graphicFrame>
        <p:nvGraphicFramePr>
          <p:cNvPr id="2" name="Table 1"/>
          <p:cNvGraphicFramePr>
            <a:graphicFrameLocks noGrp="1"/>
          </p:cNvGraphicFramePr>
          <p:nvPr>
            <p:extLst>
              <p:ext uri="{D42A27DB-BD31-4B8C-83A1-F6EECF244321}">
                <p14:modId xmlns:p14="http://schemas.microsoft.com/office/powerpoint/2010/main" xmlns="" val="1222737291"/>
              </p:ext>
            </p:extLst>
          </p:nvPr>
        </p:nvGraphicFramePr>
        <p:xfrm>
          <a:off x="76200" y="609600"/>
          <a:ext cx="9677400" cy="4800599"/>
        </p:xfrm>
        <a:graphic>
          <a:graphicData uri="http://schemas.openxmlformats.org/drawingml/2006/table">
            <a:tbl>
              <a:tblPr firstRow="1" bandRow="1">
                <a:tableStyleId>{5C22544A-7EE6-4342-B048-85BDC9FD1C3A}</a:tableStyleId>
              </a:tblPr>
              <a:tblGrid>
                <a:gridCol w="3975986"/>
                <a:gridCol w="5701414"/>
              </a:tblGrid>
              <a:tr h="9286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T="45719" marB="45719"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600" b="1" kern="1200" dirty="0" smtClean="0">
                          <a:solidFill>
                            <a:schemeClr val="tx1"/>
                          </a:solidFill>
                          <a:effectLst/>
                          <a:latin typeface="Arial" panose="020B0604020202020204" pitchFamily="34" charset="0"/>
                          <a:ea typeface="+mn-ea"/>
                          <a:cs typeface="Arial" panose="020B0604020202020204" pitchFamily="34" charset="0"/>
                        </a:rPr>
                        <a:t>Train 300 organisations on Psychosocial Support Programmes </a:t>
                      </a:r>
                      <a:endParaRPr lang="en-ZA" sz="1600" b="1" kern="1200" dirty="0" smtClean="0">
                        <a:solidFill>
                          <a:schemeClr val="tx1"/>
                        </a:solidFill>
                        <a:effectLst/>
                        <a:latin typeface="Arial" panose="020B0604020202020204" pitchFamily="34" charset="0"/>
                        <a:ea typeface="+mn-ea"/>
                        <a:cs typeface="Arial" panose="020B0604020202020204" pitchFamily="34" charset="0"/>
                      </a:endParaRPr>
                    </a:p>
                  </a:txBody>
                  <a:tcPr marT="45719" marB="45719" horzOverflow="overflow">
                    <a:solidFill>
                      <a:srgbClr val="FFDE75"/>
                    </a:solidFill>
                  </a:tcPr>
                </a:tc>
              </a:tr>
              <a:tr h="13196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lang="fr-FR" sz="1600" kern="1200" dirty="0" smtClean="0">
                          <a:solidFill>
                            <a:schemeClr val="tx1"/>
                          </a:solidFill>
                          <a:effectLst/>
                          <a:latin typeface="Arial" panose="020B0604020202020204" pitchFamily="34" charset="0"/>
                          <a:ea typeface="+mn-ea"/>
                          <a:cs typeface="Arial" panose="020B0604020202020204" pitchFamily="34" charset="0"/>
                        </a:rPr>
                        <a:t>Train 75 organisations  on Psychosocial support  programmes</a:t>
                      </a:r>
                      <a:endParaRPr kumimoji="0" lang="en-US" sz="14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19" marB="45719"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lang="en-US" sz="1600" kern="1200" dirty="0" smtClean="0">
                          <a:solidFill>
                            <a:schemeClr val="tx1"/>
                          </a:solidFill>
                          <a:effectLst/>
                          <a:latin typeface="Arial" panose="020B0604020202020204" pitchFamily="34" charset="0"/>
                          <a:ea typeface="+mn-ea"/>
                          <a:cs typeface="Arial" panose="020B0604020202020204" pitchFamily="34" charset="0"/>
                        </a:rPr>
                        <a:t>94 organisations trained to implement PSS in 4 provinces (NC, KZN, MP and LP)</a:t>
                      </a:r>
                    </a:p>
                  </a:txBody>
                  <a:tcPr marT="45719" marB="45719" horzOverflow="overflow">
                    <a:solidFill>
                      <a:srgbClr val="FFDE75"/>
                    </a:solidFill>
                  </a:tcPr>
                </a:tc>
              </a:tr>
              <a:tr h="92862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T="45719" marB="45719"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Train 400 CBOs on Community Based Interventions Monitoring Systems (CBIMS)</a:t>
                      </a:r>
                    </a:p>
                  </a:txBody>
                  <a:tcPr marT="45719" marB="45719" horzOverflow="overflow">
                    <a:solidFill>
                      <a:srgbClr val="FFDE75"/>
                    </a:solidFill>
                  </a:tcPr>
                </a:tc>
              </a:tr>
              <a:tr h="16237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lang="en-ZA" sz="1600" kern="1200" dirty="0" smtClean="0">
                          <a:solidFill>
                            <a:schemeClr val="tx1"/>
                          </a:solidFill>
                          <a:effectLst/>
                          <a:latin typeface="Arial" panose="020B0604020202020204" pitchFamily="34" charset="0"/>
                          <a:ea typeface="+mn-ea"/>
                          <a:cs typeface="Arial" panose="020B0604020202020204" pitchFamily="34" charset="0"/>
                        </a:rPr>
                        <a:t>Train 80 on Community Based interventions Monitoring Systems (CBIMS)</a:t>
                      </a:r>
                      <a:endParaRPr lang="en-US" sz="1600" kern="1200" dirty="0" smtClean="0">
                        <a:solidFill>
                          <a:schemeClr val="tx1"/>
                        </a:solidFill>
                        <a:effectLst/>
                        <a:latin typeface="Arial" panose="020B0604020202020204" pitchFamily="34" charset="0"/>
                        <a:ea typeface="+mn-ea"/>
                        <a:cs typeface="Arial" panose="020B0604020202020204" pitchFamily="34" charset="0"/>
                      </a:endParaRPr>
                    </a:p>
                  </a:txBody>
                  <a:tcPr marT="45719" marB="45719"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lang="en-US" sz="1600" kern="1200" dirty="0" smtClean="0">
                          <a:solidFill>
                            <a:schemeClr val="tx1"/>
                          </a:solidFill>
                          <a:effectLst/>
                          <a:latin typeface="Arial" panose="020B0604020202020204" pitchFamily="34" charset="0"/>
                          <a:ea typeface="+mn-ea"/>
                          <a:cs typeface="Arial" panose="020B0604020202020204" pitchFamily="34" charset="0"/>
                        </a:rPr>
                        <a:t>54 CBO’s trained to </a:t>
                      </a:r>
                      <a:r>
                        <a:rPr lang="en-US" sz="1600" kern="1200" dirty="0" err="1" smtClean="0">
                          <a:solidFill>
                            <a:schemeClr val="tx1"/>
                          </a:solidFill>
                          <a:effectLst/>
                          <a:latin typeface="Arial" panose="020B0604020202020204" pitchFamily="34" charset="0"/>
                          <a:ea typeface="+mn-ea"/>
                          <a:cs typeface="Arial" panose="020B0604020202020204" pitchFamily="34" charset="0"/>
                        </a:rPr>
                        <a:t>utilise</a:t>
                      </a:r>
                      <a:r>
                        <a:rPr lang="en-US" sz="1600" kern="1200" dirty="0" smtClean="0">
                          <a:solidFill>
                            <a:schemeClr val="tx1"/>
                          </a:solidFill>
                          <a:effectLst/>
                          <a:latin typeface="Arial" panose="020B0604020202020204" pitchFamily="34" charset="0"/>
                          <a:ea typeface="+mn-ea"/>
                          <a:cs typeface="Arial" panose="020B0604020202020204" pitchFamily="34" charset="0"/>
                        </a:rPr>
                        <a:t> CBIMS. Scheduled trainings did not take place as planned due to financial constraints in targeted provinces.</a:t>
                      </a:r>
                    </a:p>
                  </a:txBody>
                  <a:tcPr marT="45719" marB="45719" horzOverflow="overflow">
                    <a:solidFill>
                      <a:srgbClr val="FFDE75"/>
                    </a:solidFill>
                  </a:tcPr>
                </a:tc>
              </a:tr>
            </a:tbl>
          </a:graphicData>
        </a:graphic>
      </p:graphicFrame>
      <p:sp>
        <p:nvSpPr>
          <p:cNvPr id="11293" name="Title 1"/>
          <p:cNvSpPr txBox="1">
            <a:spLocks/>
          </p:cNvSpPr>
          <p:nvPr/>
        </p:nvSpPr>
        <p:spPr bwMode="auto">
          <a:xfrm>
            <a:off x="533400" y="80963"/>
            <a:ext cx="8062913" cy="731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2000" b="1">
                <a:solidFill>
                  <a:srgbClr val="000000"/>
                </a:solidFill>
                <a:latin typeface="Arial" panose="020B0604020202020204" pitchFamily="34" charset="0"/>
                <a:cs typeface="Arial" panose="020B0604020202020204" pitchFamily="34" charset="0"/>
              </a:rPr>
              <a:t>Programme</a:t>
            </a:r>
            <a:r>
              <a:rPr lang="en-US" altLang="en-US" sz="2400" b="1">
                <a:solidFill>
                  <a:srgbClr val="000000"/>
                </a:solidFill>
                <a:latin typeface="Arial" panose="020B0604020202020204" pitchFamily="34" charset="0"/>
                <a:cs typeface="Arial" panose="020B0604020202020204" pitchFamily="34" charset="0"/>
              </a:rPr>
              <a:t> </a:t>
            </a:r>
            <a:r>
              <a:rPr lang="en-US" altLang="en-US" sz="2000" b="1">
                <a:solidFill>
                  <a:srgbClr val="000000"/>
                </a:solidFill>
                <a:latin typeface="Arial" panose="020B0604020202020204" pitchFamily="34" charset="0"/>
                <a:cs typeface="Arial" panose="020B0604020202020204" pitchFamily="34" charset="0"/>
              </a:rPr>
              <a:t>4:</a:t>
            </a:r>
            <a:r>
              <a:rPr lang="en-US" altLang="en-US" sz="2400" b="1">
                <a:solidFill>
                  <a:srgbClr val="000000"/>
                </a:solidFill>
                <a:latin typeface="Arial" panose="020B0604020202020204" pitchFamily="34" charset="0"/>
                <a:cs typeface="Arial" panose="020B0604020202020204" pitchFamily="34" charset="0"/>
              </a:rPr>
              <a:t>  </a:t>
            </a:r>
            <a:r>
              <a:rPr lang="en-US" altLang="en-US" sz="2000" b="1">
                <a:solidFill>
                  <a:srgbClr val="000000"/>
                </a:solidFill>
                <a:latin typeface="Arial" panose="020B0604020202020204" pitchFamily="34" charset="0"/>
                <a:cs typeface="Arial" panose="020B0604020202020204" pitchFamily="34" charset="0"/>
              </a:rPr>
              <a:t>HIV/AIDS</a:t>
            </a:r>
          </a:p>
        </p:txBody>
      </p:sp>
    </p:spTree>
    <p:extLst>
      <p:ext uri="{BB962C8B-B14F-4D97-AF65-F5344CB8AC3E}">
        <p14:creationId xmlns:p14="http://schemas.microsoft.com/office/powerpoint/2010/main" xmlns="" val="392274798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742950" y="1844675"/>
            <a:ext cx="8420100" cy="2663825"/>
          </a:xfrm>
        </p:spPr>
        <p:txBody>
          <a:bodyPr/>
          <a:lstStyle/>
          <a:p>
            <a:r>
              <a:rPr lang="en-US" altLang="en-US" b="1" dirty="0" smtClean="0">
                <a:latin typeface="Arial Black" panose="020B0A04020102020204" pitchFamily="34" charset="0"/>
                <a:ea typeface="ヒラギノ角ゴ Pro W3" pitchFamily="1" charset="-128"/>
              </a:rPr>
              <a:t>PROGRAMME 5: SOCIAL POLICY AND INTEGRATED SERVIC E DELIVERY</a:t>
            </a:r>
            <a:endParaRPr lang="en-ZA" altLang="en-US" b="1" dirty="0" smtClean="0">
              <a:latin typeface="Arial Black" panose="020B0A04020102020204" pitchFamily="34" charset="0"/>
              <a:ea typeface="ヒラギノ角ゴ Pro W3" pitchFamily="1" charset="-128"/>
            </a:endParaRPr>
          </a:p>
        </p:txBody>
      </p:sp>
      <p:sp>
        <p:nvSpPr>
          <p:cNvPr id="45059" name="Slide Number Placeholder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AB1FD1D4-89FF-4CE8-AB09-6D5095779E0F}" type="slidenum">
              <a:rPr lang="en-GB" altLang="en-US" sz="1400" smtClean="0"/>
              <a:pPr>
                <a:spcBef>
                  <a:spcPct val="0"/>
                </a:spcBef>
                <a:buFontTx/>
                <a:buNone/>
              </a:pPr>
              <a:t>52</a:t>
            </a:fld>
            <a:endParaRPr lang="en-GB" altLang="en-US" sz="1400" dirty="0" smtClean="0"/>
          </a:p>
        </p:txBody>
      </p:sp>
      <p:sp>
        <p:nvSpPr>
          <p:cNvPr id="45060"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C87FBD19-50E7-4C2B-8A90-40763EF5E936}" type="datetime3">
              <a:rPr lang="en-US" smtClean="0"/>
              <a:pPr>
                <a:defRPr/>
              </a:pPr>
              <a:t>16 March 2017</a:t>
            </a:fld>
            <a:endParaRPr lang="en-US" dirty="0"/>
          </a:p>
        </p:txBody>
      </p:sp>
      <p:sp>
        <p:nvSpPr>
          <p:cNvPr id="2" name="Rectangle 2"/>
          <p:cNvSpPr>
            <a:spLocks noChangeArrowheads="1"/>
          </p:cNvSpPr>
          <p:nvPr/>
        </p:nvSpPr>
        <p:spPr bwMode="auto">
          <a:xfrm>
            <a:off x="488505" y="199093"/>
            <a:ext cx="8785225" cy="523220"/>
          </a:xfrm>
          <a:prstGeom prst="rect">
            <a:avLst/>
          </a:prstGeom>
          <a:noFill/>
          <a:ln w="9525">
            <a:noFill/>
            <a:miter lim="800000"/>
            <a:headEnd/>
            <a:tailEnd/>
          </a:ln>
        </p:spPr>
        <p:txBody>
          <a:bodyPr anchor="b">
            <a:spAutoFit/>
          </a:bodyPr>
          <a:lstStyle/>
          <a:p>
            <a:pPr algn="ctr">
              <a:defRPr/>
            </a:pPr>
            <a:r>
              <a:rPr lang="en-US" sz="2800" b="1" dirty="0">
                <a:solidFill>
                  <a:schemeClr val="tx2"/>
                </a:solidFill>
                <a:latin typeface="Calibri" panose="020F0502020204030204" pitchFamily="34" charset="0"/>
              </a:rPr>
              <a:t>P5 : SOCIAL POLICY AND INTERGRATED SERVICE DELIVERY</a:t>
            </a:r>
            <a:endParaRPr lang="en-US" sz="4000" b="1" dirty="0">
              <a:solidFill>
                <a:schemeClr val="tx2"/>
              </a:solidFill>
              <a:effectLst>
                <a:outerShdw blurRad="38100" dist="38100" dir="2700000" algn="tl">
                  <a:srgbClr val="C0C0C0"/>
                </a:outerShdw>
              </a:effectLst>
              <a:latin typeface="Calibri" panose="020F0502020204030204" pitchFamily="34" charset="0"/>
            </a:endParaRPr>
          </a:p>
        </p:txBody>
      </p:sp>
      <p:sp>
        <p:nvSpPr>
          <p:cNvPr id="5127" name="TextBox 7"/>
          <p:cNvSpPr txBox="1">
            <a:spLocks noChangeArrowheads="1"/>
          </p:cNvSpPr>
          <p:nvPr/>
        </p:nvSpPr>
        <p:spPr bwMode="auto">
          <a:xfrm>
            <a:off x="1352601" y="980729"/>
            <a:ext cx="9175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u="sng" dirty="0"/>
              <a:t>R’000</a:t>
            </a:r>
          </a:p>
        </p:txBody>
      </p:sp>
      <p:graphicFrame>
        <p:nvGraphicFramePr>
          <p:cNvPr id="9" name="Object 3"/>
          <p:cNvGraphicFramePr>
            <a:graphicFrameLocks noChangeAspect="1"/>
          </p:cNvGraphicFramePr>
          <p:nvPr>
            <p:extLst/>
          </p:nvPr>
        </p:nvGraphicFramePr>
        <p:xfrm>
          <a:off x="776537" y="1288704"/>
          <a:ext cx="8256587" cy="4450111"/>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ular Callout 9"/>
          <p:cNvSpPr/>
          <p:nvPr/>
        </p:nvSpPr>
        <p:spPr>
          <a:xfrm>
            <a:off x="5889104" y="1317427"/>
            <a:ext cx="1728192" cy="710356"/>
          </a:xfrm>
          <a:prstGeom prst="wedgeRoundRectCallout">
            <a:avLst>
              <a:gd name="adj1" fmla="val 6810"/>
              <a:gd name="adj2" fmla="val 48634"/>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1800" b="1" dirty="0">
                <a:latin typeface="Calibri" panose="020F0502020204030204" pitchFamily="34" charset="0"/>
              </a:rPr>
              <a:t>94.9% Spent</a:t>
            </a:r>
          </a:p>
        </p:txBody>
      </p:sp>
      <p:sp>
        <p:nvSpPr>
          <p:cNvPr id="4" name="Slide Number Placeholder 3"/>
          <p:cNvSpPr>
            <a:spLocks noGrp="1"/>
          </p:cNvSpPr>
          <p:nvPr>
            <p:ph type="sldNum" sz="quarter" idx="12"/>
          </p:nvPr>
        </p:nvSpPr>
        <p:spPr/>
        <p:txBody>
          <a:bodyPr/>
          <a:lstStyle/>
          <a:p>
            <a:pPr>
              <a:defRPr/>
            </a:pPr>
            <a:fld id="{F7C7F45D-B1C3-41DB-8E2C-DAED463BE227}" type="slidenum">
              <a:rPr lang="en-GB" smtClean="0"/>
              <a:pPr>
                <a:defRPr/>
              </a:pPr>
              <a:t>53</a:t>
            </a:fld>
            <a:endParaRPr lang="en-GB" dirty="0"/>
          </a:p>
        </p:txBody>
      </p:sp>
    </p:spTree>
    <p:extLst>
      <p:ext uri="{BB962C8B-B14F-4D97-AF65-F5344CB8AC3E}">
        <p14:creationId xmlns:p14="http://schemas.microsoft.com/office/powerpoint/2010/main" xmlns="" val="286732569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30A22A3B-0659-4D60-9653-09A759361792}" type="datetime3">
              <a:rPr lang="en-US" smtClean="0"/>
              <a:pPr>
                <a:defRPr/>
              </a:pPr>
              <a:t>16 March 2017</a:t>
            </a:fld>
            <a:endParaRPr lang="en-US" dirty="0"/>
          </a:p>
        </p:txBody>
      </p:sp>
      <p:sp>
        <p:nvSpPr>
          <p:cNvPr id="7" name="Rectangle 2"/>
          <p:cNvSpPr>
            <a:spLocks noChangeArrowheads="1"/>
          </p:cNvSpPr>
          <p:nvPr/>
        </p:nvSpPr>
        <p:spPr bwMode="auto">
          <a:xfrm>
            <a:off x="488505" y="188641"/>
            <a:ext cx="8785225" cy="461665"/>
          </a:xfrm>
          <a:prstGeom prst="rect">
            <a:avLst/>
          </a:prstGeom>
          <a:noFill/>
          <a:ln w="9525">
            <a:noFill/>
            <a:miter lim="800000"/>
            <a:headEnd/>
            <a:tailEnd/>
          </a:ln>
        </p:spPr>
        <p:txBody>
          <a:bodyPr anchor="b">
            <a:spAutoFit/>
          </a:bodyPr>
          <a:lstStyle/>
          <a:p>
            <a:pPr algn="ctr">
              <a:defRPr/>
            </a:pPr>
            <a:r>
              <a:rPr lang="en-US" b="1" dirty="0">
                <a:solidFill>
                  <a:schemeClr val="tx2"/>
                </a:solidFill>
                <a:latin typeface="Calibri" panose="020F0502020204030204" pitchFamily="34" charset="0"/>
              </a:rPr>
              <a:t>P5 : SOCIAL POLICY AND INTERGRATED SERVICE DELIVERY</a:t>
            </a:r>
            <a:endParaRPr lang="en-US" sz="36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2" name="Table 1"/>
          <p:cNvGraphicFramePr>
            <a:graphicFrameLocks noGrp="1"/>
          </p:cNvGraphicFramePr>
          <p:nvPr>
            <p:extLst/>
          </p:nvPr>
        </p:nvGraphicFramePr>
        <p:xfrm>
          <a:off x="632525" y="1052734"/>
          <a:ext cx="8496939" cy="4409488"/>
        </p:xfrm>
        <a:graphic>
          <a:graphicData uri="http://schemas.openxmlformats.org/drawingml/2006/table">
            <a:tbl>
              <a:tblPr/>
              <a:tblGrid>
                <a:gridCol w="3107943">
                  <a:extLst>
                    <a:ext uri="{9D8B030D-6E8A-4147-A177-3AD203B41FA5}">
                      <a16:colId xmlns:a16="http://schemas.microsoft.com/office/drawing/2014/main" xmlns="" val="20000"/>
                    </a:ext>
                  </a:extLst>
                </a:gridCol>
                <a:gridCol w="898166">
                  <a:extLst>
                    <a:ext uri="{9D8B030D-6E8A-4147-A177-3AD203B41FA5}">
                      <a16:colId xmlns:a16="http://schemas.microsoft.com/office/drawing/2014/main" xmlns="" val="20001"/>
                    </a:ext>
                  </a:extLst>
                </a:gridCol>
                <a:gridCol w="898166">
                  <a:extLst>
                    <a:ext uri="{9D8B030D-6E8A-4147-A177-3AD203B41FA5}">
                      <a16:colId xmlns:a16="http://schemas.microsoft.com/office/drawing/2014/main" xmlns="" val="20002"/>
                    </a:ext>
                  </a:extLst>
                </a:gridCol>
                <a:gridCol w="898166">
                  <a:extLst>
                    <a:ext uri="{9D8B030D-6E8A-4147-A177-3AD203B41FA5}">
                      <a16:colId xmlns:a16="http://schemas.microsoft.com/office/drawing/2014/main" xmlns="" val="20003"/>
                    </a:ext>
                  </a:extLst>
                </a:gridCol>
                <a:gridCol w="898166">
                  <a:extLst>
                    <a:ext uri="{9D8B030D-6E8A-4147-A177-3AD203B41FA5}">
                      <a16:colId xmlns:a16="http://schemas.microsoft.com/office/drawing/2014/main" xmlns="" val="20004"/>
                    </a:ext>
                  </a:extLst>
                </a:gridCol>
                <a:gridCol w="898166">
                  <a:extLst>
                    <a:ext uri="{9D8B030D-6E8A-4147-A177-3AD203B41FA5}">
                      <a16:colId xmlns:a16="http://schemas.microsoft.com/office/drawing/2014/main" xmlns="" val="20005"/>
                    </a:ext>
                  </a:extLst>
                </a:gridCol>
                <a:gridCol w="898166">
                  <a:extLst>
                    <a:ext uri="{9D8B030D-6E8A-4147-A177-3AD203B41FA5}">
                      <a16:colId xmlns:a16="http://schemas.microsoft.com/office/drawing/2014/main" xmlns="" val="20006"/>
                    </a:ext>
                  </a:extLst>
                </a:gridCol>
              </a:tblGrid>
              <a:tr h="203781">
                <a:tc rowSpan="3">
                  <a:txBody>
                    <a:bodyPr/>
                    <a:lstStyle/>
                    <a:p>
                      <a:pPr algn="ctr" rtl="0" fontAlgn="ctr"/>
                      <a:r>
                        <a:rPr lang="en-US" sz="1400" b="1" i="0" u="none" strike="noStrike" dirty="0">
                          <a:solidFill>
                            <a:srgbClr val="000000"/>
                          </a:solidFill>
                          <a:effectLst/>
                          <a:latin typeface="Calibri" panose="020F0502020204030204" pitchFamily="34" charset="0"/>
                        </a:rPr>
                        <a:t>SUB PROGRAMMES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rowSpan="2">
                  <a:txBody>
                    <a:bodyPr/>
                    <a:lstStyle/>
                    <a:p>
                      <a:pPr algn="ctr" rtl="0" fontAlgn="ctr"/>
                      <a:r>
                        <a:rPr lang="en-US" sz="1400" b="1" i="0" u="none" strike="noStrike" dirty="0">
                          <a:solidFill>
                            <a:srgbClr val="000000"/>
                          </a:solidFill>
                          <a:effectLst/>
                          <a:latin typeface="Calibri" panose="020F0502020204030204" pitchFamily="34" charset="0"/>
                        </a:rPr>
                        <a:t>Adjusted Voted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gridSpan="5">
                  <a:txBody>
                    <a:bodyPr/>
                    <a:lstStyle/>
                    <a:p>
                      <a:pPr algn="ctr" rtl="0" fontAlgn="b"/>
                      <a:r>
                        <a:rPr lang="en-US" sz="1400" b="1" i="0" u="none" strike="noStrike">
                          <a:solidFill>
                            <a:srgbClr val="000000"/>
                          </a:solidFill>
                          <a:effectLst/>
                          <a:latin typeface="Calibri" panose="020F0502020204030204" pitchFamily="34" charset="0"/>
                        </a:rPr>
                        <a:t>Actual</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53967">
                <a:tc vMerge="1">
                  <a:txBody>
                    <a:bodyPr/>
                    <a:lstStyle/>
                    <a:p>
                      <a:endParaRPr lang="en-US"/>
                    </a:p>
                  </a:txBody>
                  <a:tcPr/>
                </a:tc>
                <a:tc vMerge="1">
                  <a:txBody>
                    <a:bodyPr/>
                    <a:lstStyle/>
                    <a:p>
                      <a:endParaRPr lang="en-US"/>
                    </a:p>
                  </a:txBody>
                  <a:tcPr/>
                </a:tc>
                <a:tc>
                  <a:txBody>
                    <a:bodyPr/>
                    <a:lstStyle/>
                    <a:p>
                      <a:pPr algn="ctr" rtl="0" fontAlgn="b"/>
                      <a:r>
                        <a:rPr lang="en-US" sz="1400" b="1" i="0" u="none" strike="noStrike" dirty="0">
                          <a:solidFill>
                            <a:srgbClr val="000000"/>
                          </a:solidFill>
                          <a:effectLst/>
                          <a:latin typeface="Calibri" panose="020F0502020204030204" pitchFamily="34" charset="0"/>
                        </a:rPr>
                        <a:t>Apr – Jun 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US" sz="1400" b="1" i="0" u="none" strike="noStrike" dirty="0">
                          <a:solidFill>
                            <a:srgbClr val="000000"/>
                          </a:solidFill>
                          <a:effectLst/>
                          <a:latin typeface="Calibri" panose="020F0502020204030204" pitchFamily="34" charset="0"/>
                        </a:rPr>
                        <a:t>July-Sept 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US" sz="1400" b="1" i="0" u="none" strike="noStrike" dirty="0">
                          <a:solidFill>
                            <a:srgbClr val="000000"/>
                          </a:solidFill>
                          <a:effectLst/>
                          <a:latin typeface="Calibri" panose="020F0502020204030204" pitchFamily="34" charset="0"/>
                        </a:rPr>
                        <a:t>Oct-Dec 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t"/>
                      <a:r>
                        <a:rPr lang="en-US" sz="1400" b="1" i="0" u="none" strike="noStrike">
                          <a:solidFill>
                            <a:srgbClr val="000000"/>
                          </a:solidFill>
                          <a:effectLst/>
                          <a:latin typeface="Calibri" panose="020F0502020204030204" pitchFamily="34" charset="0"/>
                        </a:rPr>
                        <a:t>Total Spending</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t"/>
                      <a:r>
                        <a:rPr lang="en-US" sz="1400" b="1" i="0" u="none" strike="noStrike">
                          <a:solidFill>
                            <a:srgbClr val="000000"/>
                          </a:solidFill>
                          <a:effectLst/>
                          <a:latin typeface="Calibri" panose="020F0502020204030204" pitchFamily="34" charset="0"/>
                        </a:rPr>
                        <a:t>% Spent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10001"/>
                  </a:ext>
                </a:extLst>
              </a:tr>
              <a:tr h="203781">
                <a:tc vMerge="1">
                  <a:txBody>
                    <a:bodyPr/>
                    <a:lstStyle/>
                    <a:p>
                      <a:endParaRPr lang="en-US"/>
                    </a:p>
                  </a:txBody>
                  <a:tcPr/>
                </a:tc>
                <a:tc>
                  <a:txBody>
                    <a:bodyPr/>
                    <a:lstStyle/>
                    <a:p>
                      <a:pPr algn="ctr" rtl="0" fontAlgn="b"/>
                      <a:r>
                        <a:rPr lang="en-US" sz="1400" b="1" i="0" u="none" strike="noStrike">
                          <a:solidFill>
                            <a:srgbClr val="000000"/>
                          </a:solidFill>
                          <a:effectLst/>
                          <a:latin typeface="Calibri" panose="020F0502020204030204" pitchFamily="34" charset="0"/>
                        </a:rPr>
                        <a:t>R’ 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US" sz="14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US" sz="14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US" sz="1400" b="1" i="0" u="none" strike="noStrike" dirty="0">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US" sz="1400" b="1" i="0" u="none" strike="noStrike" dirty="0">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US" sz="1400" b="1" i="0" u="none" strike="noStrike" dirty="0">
                          <a:solidFill>
                            <a:srgbClr val="000000"/>
                          </a:solidFill>
                          <a:effectLst/>
                          <a:latin typeface="Calibri" panose="020F0502020204030204" pitchFamily="34" charset="0"/>
                        </a:rPr>
                        <a:t> 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10002"/>
                  </a:ext>
                </a:extLst>
              </a:tr>
              <a:tr h="397473">
                <a:tc>
                  <a:txBody>
                    <a:bodyPr/>
                    <a:lstStyle/>
                    <a:p>
                      <a:pPr algn="l" rtl="0" fontAlgn="ctr"/>
                      <a:r>
                        <a:rPr lang="en-US" sz="1400" b="0" i="0" u="none" strike="noStrike">
                          <a:solidFill>
                            <a:srgbClr val="000000"/>
                          </a:solidFill>
                          <a:effectLst/>
                          <a:latin typeface="Calibri" panose="020F0502020204030204" pitchFamily="34" charset="0"/>
                        </a:rPr>
                        <a:t>Social Policy Research and Development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Calibri" panose="020F0502020204030204" pitchFamily="34" charset="0"/>
                        </a:rPr>
                        <a:t>5 552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ctr"/>
                      <a:r>
                        <a:rPr lang="en-US" sz="1400" b="0" i="0" u="none" strike="noStrike">
                          <a:solidFill>
                            <a:srgbClr val="000000"/>
                          </a:solidFill>
                          <a:effectLst/>
                          <a:latin typeface="Calibri" panose="020F0502020204030204" pitchFamily="34" charset="0"/>
                        </a:rPr>
                        <a:t>1 489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1 286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1 777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Calibri" panose="020F0502020204030204" pitchFamily="34" charset="0"/>
                        </a:rPr>
                        <a:t>4 552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ctr"/>
                      <a:r>
                        <a:rPr lang="en-US" sz="1400" b="0" i="0" u="none" strike="noStrike" dirty="0">
                          <a:solidFill>
                            <a:srgbClr val="000000"/>
                          </a:solidFill>
                          <a:effectLst/>
                          <a:latin typeface="Calibri" panose="020F0502020204030204" pitchFamily="34" charset="0"/>
                        </a:rPr>
                        <a:t>81.99%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3"/>
                  </a:ext>
                </a:extLst>
              </a:tr>
              <a:tr h="397473">
                <a:tc>
                  <a:txBody>
                    <a:bodyPr/>
                    <a:lstStyle/>
                    <a:p>
                      <a:pPr algn="l" rtl="0" fontAlgn="ctr"/>
                      <a:r>
                        <a:rPr lang="en-US" sz="1400" b="0" i="0" u="none" strike="noStrike">
                          <a:solidFill>
                            <a:srgbClr val="000000"/>
                          </a:solidFill>
                          <a:effectLst/>
                          <a:latin typeface="Calibri" panose="020F0502020204030204" pitchFamily="34" charset="0"/>
                        </a:rPr>
                        <a:t>Special Projects and Innovation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1" i="0" u="none" strike="noStrike">
                          <a:solidFill>
                            <a:srgbClr val="000000"/>
                          </a:solidFill>
                          <a:effectLst/>
                          <a:latin typeface="Calibri" panose="020F0502020204030204" pitchFamily="34" charset="0"/>
                        </a:rPr>
                        <a:t>10 299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400" b="0" i="0" u="none" strike="noStrike">
                          <a:solidFill>
                            <a:srgbClr val="000000"/>
                          </a:solidFill>
                          <a:effectLst/>
                          <a:latin typeface="Calibri" panose="020F0502020204030204" pitchFamily="34" charset="0"/>
                        </a:rPr>
                        <a:t>3 184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2 399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2 473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1" i="0" u="none" strike="noStrike">
                          <a:solidFill>
                            <a:srgbClr val="000000"/>
                          </a:solidFill>
                          <a:effectLst/>
                          <a:latin typeface="Calibri" panose="020F0502020204030204" pitchFamily="34" charset="0"/>
                        </a:rPr>
                        <a:t>8 055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400" b="0" i="0" u="none" strike="noStrike" dirty="0">
                          <a:solidFill>
                            <a:srgbClr val="000000"/>
                          </a:solidFill>
                          <a:effectLst/>
                          <a:latin typeface="Calibri" panose="020F0502020204030204" pitchFamily="34" charset="0"/>
                        </a:rPr>
                        <a:t>78.21%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4"/>
                  </a:ext>
                </a:extLst>
              </a:tr>
              <a:tr h="397473">
                <a:tc>
                  <a:txBody>
                    <a:bodyPr/>
                    <a:lstStyle/>
                    <a:p>
                      <a:pPr algn="l" rtl="0" fontAlgn="ctr"/>
                      <a:r>
                        <a:rPr lang="en-US" sz="1400" b="0" i="0" u="none" strike="noStrike">
                          <a:solidFill>
                            <a:srgbClr val="000000"/>
                          </a:solidFill>
                          <a:effectLst/>
                          <a:latin typeface="Calibri" panose="020F0502020204030204" pitchFamily="34" charset="0"/>
                        </a:rPr>
                        <a:t>Population Policy Promotion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1" i="0" u="none" strike="noStrike">
                          <a:solidFill>
                            <a:srgbClr val="000000"/>
                          </a:solidFill>
                          <a:effectLst/>
                          <a:latin typeface="Calibri" panose="020F0502020204030204" pitchFamily="34" charset="0"/>
                        </a:rPr>
                        <a:t>31 727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400" b="0" i="0" u="none" strike="noStrike">
                          <a:solidFill>
                            <a:srgbClr val="000000"/>
                          </a:solidFill>
                          <a:effectLst/>
                          <a:latin typeface="Calibri" panose="020F0502020204030204" pitchFamily="34" charset="0"/>
                        </a:rPr>
                        <a:t>6 901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12 012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8 054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1" i="0" u="none" strike="noStrike">
                          <a:solidFill>
                            <a:srgbClr val="000000"/>
                          </a:solidFill>
                          <a:effectLst/>
                          <a:latin typeface="Calibri" panose="020F0502020204030204" pitchFamily="34" charset="0"/>
                        </a:rPr>
                        <a:t>26 966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400" b="0" i="0" u="none" strike="noStrike" dirty="0">
                          <a:solidFill>
                            <a:srgbClr val="000000"/>
                          </a:solidFill>
                          <a:effectLst/>
                          <a:latin typeface="Calibri" panose="020F0502020204030204" pitchFamily="34" charset="0"/>
                        </a:rPr>
                        <a:t>85.00%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572142">
                <a:tc>
                  <a:txBody>
                    <a:bodyPr/>
                    <a:lstStyle/>
                    <a:p>
                      <a:pPr algn="l" rtl="0" fontAlgn="ctr"/>
                      <a:r>
                        <a:rPr lang="en-US" sz="1400" b="0" i="0" u="none" strike="noStrike" dirty="0">
                          <a:solidFill>
                            <a:srgbClr val="000000"/>
                          </a:solidFill>
                          <a:effectLst/>
                          <a:latin typeface="Calibri" panose="020F0502020204030204" pitchFamily="34" charset="0"/>
                        </a:rPr>
                        <a:t>Registration and Monitoring of Non-Profit Organization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1" i="0" u="none" strike="noStrike">
                          <a:solidFill>
                            <a:srgbClr val="000000"/>
                          </a:solidFill>
                          <a:effectLst/>
                          <a:latin typeface="Calibri" panose="020F0502020204030204" pitchFamily="34" charset="0"/>
                        </a:rPr>
                        <a:t>35 634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400" b="0" i="0" u="none" strike="noStrike">
                          <a:solidFill>
                            <a:srgbClr val="000000"/>
                          </a:solidFill>
                          <a:effectLst/>
                          <a:latin typeface="Calibri" panose="020F0502020204030204" pitchFamily="34" charset="0"/>
                        </a:rPr>
                        <a:t>8 952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8 456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12 262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1" i="0" u="none" strike="noStrike">
                          <a:solidFill>
                            <a:srgbClr val="000000"/>
                          </a:solidFill>
                          <a:effectLst/>
                          <a:latin typeface="Calibri" panose="020F0502020204030204" pitchFamily="34" charset="0"/>
                        </a:rPr>
                        <a:t>29 670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400" b="0" i="0" u="none" strike="noStrike" dirty="0">
                          <a:solidFill>
                            <a:srgbClr val="000000"/>
                          </a:solidFill>
                          <a:effectLst/>
                          <a:latin typeface="Calibri" panose="020F0502020204030204" pitchFamily="34" charset="0"/>
                        </a:rPr>
                        <a:t>83.26%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403526">
                <a:tc>
                  <a:txBody>
                    <a:bodyPr/>
                    <a:lstStyle/>
                    <a:p>
                      <a:pPr algn="l" rtl="0" fontAlgn="ctr"/>
                      <a:r>
                        <a:rPr lang="en-US" sz="1400" b="0" i="0" u="none" strike="noStrike">
                          <a:solidFill>
                            <a:srgbClr val="000000"/>
                          </a:solidFill>
                          <a:effectLst/>
                          <a:latin typeface="Calibri" panose="020F0502020204030204" pitchFamily="34" charset="0"/>
                        </a:rPr>
                        <a:t>Substance Abuse Advisory Services and  Oversight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1" i="0" u="none" strike="noStrike">
                          <a:solidFill>
                            <a:srgbClr val="000000"/>
                          </a:solidFill>
                          <a:effectLst/>
                          <a:latin typeface="Calibri" panose="020F0502020204030204" pitchFamily="34" charset="0"/>
                        </a:rPr>
                        <a:t>5 731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400" b="0" i="0" u="none" strike="noStrike">
                          <a:solidFill>
                            <a:srgbClr val="000000"/>
                          </a:solidFill>
                          <a:effectLst/>
                          <a:latin typeface="Calibri" panose="020F0502020204030204" pitchFamily="34" charset="0"/>
                        </a:rPr>
                        <a:t>1 606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1 839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1 837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1" i="0" u="none" strike="noStrike">
                          <a:solidFill>
                            <a:srgbClr val="000000"/>
                          </a:solidFill>
                          <a:effectLst/>
                          <a:latin typeface="Calibri" panose="020F0502020204030204" pitchFamily="34" charset="0"/>
                        </a:rPr>
                        <a:t>5 282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400" b="0" i="0" u="none" strike="noStrike" dirty="0">
                          <a:solidFill>
                            <a:srgbClr val="000000"/>
                          </a:solidFill>
                          <a:effectLst/>
                          <a:latin typeface="Calibri" panose="020F0502020204030204" pitchFamily="34" charset="0"/>
                        </a:rPr>
                        <a:t>92.16%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347724">
                <a:tc>
                  <a:txBody>
                    <a:bodyPr/>
                    <a:lstStyle/>
                    <a:p>
                      <a:pPr algn="l" rtl="0" fontAlgn="ctr"/>
                      <a:r>
                        <a:rPr lang="en-US" sz="1400" b="0" i="0" u="none" strike="noStrike">
                          <a:solidFill>
                            <a:srgbClr val="000000"/>
                          </a:solidFill>
                          <a:effectLst/>
                          <a:latin typeface="Calibri" panose="020F0502020204030204" pitchFamily="34" charset="0"/>
                        </a:rPr>
                        <a:t>Community Development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1" i="0" u="none" strike="noStrike">
                          <a:solidFill>
                            <a:srgbClr val="000000"/>
                          </a:solidFill>
                          <a:effectLst/>
                          <a:latin typeface="Calibri" panose="020F0502020204030204" pitchFamily="34" charset="0"/>
                        </a:rPr>
                        <a:t>91 283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400" b="0" i="0" u="none" strike="noStrike">
                          <a:solidFill>
                            <a:srgbClr val="000000"/>
                          </a:solidFill>
                          <a:effectLst/>
                          <a:latin typeface="Calibri" panose="020F0502020204030204" pitchFamily="34" charset="0"/>
                        </a:rPr>
                        <a:t>14 029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42 138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30 800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1" i="0" u="none" strike="noStrike">
                          <a:solidFill>
                            <a:srgbClr val="000000"/>
                          </a:solidFill>
                          <a:effectLst/>
                          <a:latin typeface="Calibri" panose="020F0502020204030204" pitchFamily="34" charset="0"/>
                        </a:rPr>
                        <a:t>86 967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400" b="0" i="0" u="none" strike="noStrike" dirty="0">
                          <a:solidFill>
                            <a:srgbClr val="000000"/>
                          </a:solidFill>
                          <a:effectLst/>
                          <a:latin typeface="Calibri" panose="020F0502020204030204" pitchFamily="34" charset="0"/>
                        </a:rPr>
                        <a:t>95.27%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340863">
                <a:tc>
                  <a:txBody>
                    <a:bodyPr/>
                    <a:lstStyle/>
                    <a:p>
                      <a:pPr algn="l" rtl="0" fontAlgn="ctr"/>
                      <a:r>
                        <a:rPr lang="en-US" sz="1400" b="0" i="0" u="none" strike="noStrike">
                          <a:solidFill>
                            <a:srgbClr val="000000"/>
                          </a:solidFill>
                          <a:effectLst/>
                          <a:latin typeface="Calibri" panose="020F0502020204030204" pitchFamily="34" charset="0"/>
                        </a:rPr>
                        <a:t>National Development Agency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1" i="0" u="none" strike="noStrike">
                          <a:solidFill>
                            <a:srgbClr val="000000"/>
                          </a:solidFill>
                          <a:effectLst/>
                          <a:latin typeface="Calibri" panose="020F0502020204030204" pitchFamily="34" charset="0"/>
                        </a:rPr>
                        <a:t>194 153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400" b="0" i="0" u="none" strike="noStrike">
                          <a:solidFill>
                            <a:srgbClr val="000000"/>
                          </a:solidFill>
                          <a:effectLst/>
                          <a:latin typeface="Calibri" panose="020F0502020204030204" pitchFamily="34" charset="0"/>
                        </a:rPr>
                        <a:t>118 566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75 587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sz="1400" b="1" i="0" u="none" strike="noStrike">
                          <a:solidFill>
                            <a:srgbClr val="000000"/>
                          </a:solidFill>
                          <a:effectLst/>
                          <a:latin typeface="Calibri" panose="020F0502020204030204" pitchFamily="34" charset="0"/>
                        </a:rPr>
                        <a:t>194 153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US" sz="1400" b="0" i="0" u="none" strike="noStrike" dirty="0">
                          <a:solidFill>
                            <a:srgbClr val="000000"/>
                          </a:solidFill>
                          <a:effectLst/>
                          <a:latin typeface="Calibri" panose="020F0502020204030204" pitchFamily="34"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397473">
                <a:tc>
                  <a:txBody>
                    <a:bodyPr/>
                    <a:lstStyle/>
                    <a:p>
                      <a:pPr algn="l" rtl="0" fontAlgn="ctr"/>
                      <a:r>
                        <a:rPr lang="en-US" sz="1400" b="0" i="0" u="none" strike="noStrike">
                          <a:solidFill>
                            <a:srgbClr val="000000"/>
                          </a:solidFill>
                          <a:effectLst/>
                          <a:latin typeface="Calibri" panose="020F0502020204030204" pitchFamily="34" charset="0"/>
                        </a:rPr>
                        <a:t>Programme Management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a:solidFill>
                            <a:srgbClr val="000000"/>
                          </a:solidFill>
                          <a:effectLst/>
                          <a:latin typeface="Calibri" panose="020F0502020204030204" pitchFamily="34" charset="0"/>
                        </a:rPr>
                        <a:t>3 325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400" b="0" i="0" u="none" strike="noStrike">
                          <a:solidFill>
                            <a:srgbClr val="000000"/>
                          </a:solidFill>
                          <a:effectLst/>
                          <a:latin typeface="Calibri" panose="020F0502020204030204" pitchFamily="34" charset="0"/>
                        </a:rPr>
                        <a:t>1 248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820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400" b="0" i="0" u="none" strike="noStrike" dirty="0" smtClean="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863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US" sz="1400" b="1" i="0" u="none" strike="noStrike">
                          <a:solidFill>
                            <a:srgbClr val="000000"/>
                          </a:solidFill>
                          <a:effectLst/>
                          <a:latin typeface="Calibri" panose="020F0502020204030204" pitchFamily="34" charset="0"/>
                        </a:rPr>
                        <a:t>2 931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400" b="0" i="0" u="none" strike="noStrike" dirty="0">
                          <a:solidFill>
                            <a:srgbClr val="000000"/>
                          </a:solidFill>
                          <a:effectLst/>
                          <a:latin typeface="Calibri" panose="020F0502020204030204" pitchFamily="34" charset="0"/>
                        </a:rPr>
                        <a:t>88.14%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03781">
                <a:tc>
                  <a:txBody>
                    <a:bodyPr/>
                    <a:lstStyle/>
                    <a:p>
                      <a:pPr algn="l" rtl="0" fontAlgn="ctr"/>
                      <a:r>
                        <a:rPr lang="en-US" sz="1400" b="1" i="0" u="none" strike="noStrike">
                          <a:solidFill>
                            <a:srgbClr val="000000"/>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400" b="1" i="0" u="none" strike="noStrike">
                          <a:solidFill>
                            <a:srgbClr val="000000"/>
                          </a:solidFill>
                          <a:effectLst/>
                          <a:latin typeface="Calibri" panose="020F0502020204030204" pitchFamily="34" charset="0"/>
                        </a:rPr>
                        <a:t>377 704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400" b="1" i="0" u="none" strike="noStrike">
                          <a:solidFill>
                            <a:srgbClr val="000000"/>
                          </a:solidFill>
                          <a:effectLst/>
                          <a:latin typeface="Calibri" panose="020F0502020204030204" pitchFamily="34" charset="0"/>
                        </a:rPr>
                        <a:t>155 975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400" b="1" i="0" u="none" strike="noStrike">
                          <a:solidFill>
                            <a:srgbClr val="000000"/>
                          </a:solidFill>
                          <a:effectLst/>
                          <a:latin typeface="Calibri" panose="020F0502020204030204" pitchFamily="34" charset="0"/>
                        </a:rPr>
                        <a:t>68 948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400" b="1" i="0" u="none" strike="noStrike">
                          <a:solidFill>
                            <a:srgbClr val="000000"/>
                          </a:solidFill>
                          <a:effectLst/>
                          <a:latin typeface="Calibri" panose="020F0502020204030204" pitchFamily="34" charset="0"/>
                        </a:rPr>
                        <a:t>133 653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US" sz="1400" b="1" i="0" u="none" strike="noStrike">
                          <a:solidFill>
                            <a:srgbClr val="000000"/>
                          </a:solidFill>
                          <a:effectLst/>
                          <a:latin typeface="Calibri" panose="020F0502020204030204" pitchFamily="34" charset="0"/>
                        </a:rPr>
                        <a:t>358 576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US" sz="1400" b="1" i="0" u="none" strike="noStrike" dirty="0">
                          <a:solidFill>
                            <a:srgbClr val="000000"/>
                          </a:solidFill>
                          <a:effectLst/>
                          <a:latin typeface="Calibri" panose="020F0502020204030204" pitchFamily="34" charset="0"/>
                        </a:rPr>
                        <a:t>94.94%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10011"/>
                  </a:ext>
                </a:extLst>
              </a:tr>
            </a:tbl>
          </a:graphicData>
        </a:graphic>
      </p:graphicFrame>
      <p:sp>
        <p:nvSpPr>
          <p:cNvPr id="4" name="Slide Number Placeholder 3"/>
          <p:cNvSpPr>
            <a:spLocks noGrp="1"/>
          </p:cNvSpPr>
          <p:nvPr>
            <p:ph type="sldNum" sz="quarter" idx="12"/>
          </p:nvPr>
        </p:nvSpPr>
        <p:spPr/>
        <p:txBody>
          <a:bodyPr/>
          <a:lstStyle/>
          <a:p>
            <a:pPr>
              <a:defRPr/>
            </a:pPr>
            <a:fld id="{F7C7F45D-B1C3-41DB-8E2C-DAED463BE227}" type="slidenum">
              <a:rPr lang="en-GB" smtClean="0"/>
              <a:pPr>
                <a:defRPr/>
              </a:pPr>
              <a:t>54</a:t>
            </a:fld>
            <a:endParaRPr lang="en-GB" dirty="0"/>
          </a:p>
        </p:txBody>
      </p:sp>
    </p:spTree>
    <p:extLst>
      <p:ext uri="{BB962C8B-B14F-4D97-AF65-F5344CB8AC3E}">
        <p14:creationId xmlns:p14="http://schemas.microsoft.com/office/powerpoint/2010/main" xmlns="" val="19460972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536" y="980728"/>
            <a:ext cx="8568952" cy="4824536"/>
          </a:xfrm>
        </p:spPr>
        <p:txBody>
          <a:bodyPr/>
          <a:lstStyle/>
          <a:p>
            <a:pPr marL="422041" lvl="1" indent="0">
              <a:buNone/>
            </a:pPr>
            <a:endParaRPr lang="en-GB" sz="1800" dirty="0">
              <a:latin typeface="Calibri" panose="020F0502020204030204" pitchFamily="34" charset="0"/>
            </a:endParaRPr>
          </a:p>
          <a:p>
            <a:r>
              <a:rPr lang="en-GB" sz="1800" b="1" dirty="0">
                <a:latin typeface="Calibri" panose="020F0502020204030204" pitchFamily="34" charset="0"/>
              </a:rPr>
              <a:t>High Spending per Sub programme</a:t>
            </a:r>
          </a:p>
          <a:p>
            <a:pPr lvl="1"/>
            <a:r>
              <a:rPr lang="en-ZA" sz="1800" dirty="0">
                <a:latin typeface="Calibri" panose="020F0502020204030204" pitchFamily="34" charset="0"/>
              </a:rPr>
              <a:t>Community Development – 95.2% spending</a:t>
            </a:r>
          </a:p>
          <a:p>
            <a:pPr lvl="2"/>
            <a:r>
              <a:rPr lang="en-GB" sz="1800" dirty="0">
                <a:latin typeface="Calibri" panose="020F0502020204030204" pitchFamily="34" charset="0"/>
              </a:rPr>
              <a:t>The high spending relate the release of the funding to the Food Relief agents in provinces for the Food Relief Programme. (R53 million allocation).</a:t>
            </a:r>
          </a:p>
          <a:p>
            <a:pPr marL="914400" lvl="2" indent="0">
              <a:buNone/>
            </a:pPr>
            <a:endParaRPr lang="en-GB" sz="1800" dirty="0">
              <a:latin typeface="Calibri" panose="020F0502020204030204" pitchFamily="34" charset="0"/>
            </a:endParaRPr>
          </a:p>
        </p:txBody>
      </p:sp>
      <p:sp>
        <p:nvSpPr>
          <p:cNvPr id="4" name="Date Placeholder 3"/>
          <p:cNvSpPr>
            <a:spLocks noGrp="1"/>
          </p:cNvSpPr>
          <p:nvPr>
            <p:ph type="dt" sz="half" idx="10"/>
          </p:nvPr>
        </p:nvSpPr>
        <p:spPr/>
        <p:txBody>
          <a:bodyPr/>
          <a:lstStyle/>
          <a:p>
            <a:pPr>
              <a:defRPr/>
            </a:pPr>
            <a:fld id="{33C0E149-F845-439A-A0E4-1CA13664826F}" type="datetime3">
              <a:rPr lang="en-US" smtClean="0"/>
              <a:pPr>
                <a:defRPr/>
              </a:pPr>
              <a:t>16 March 2017</a:t>
            </a:fld>
            <a:endParaRPr lang="en-US" dirty="0"/>
          </a:p>
        </p:txBody>
      </p:sp>
      <p:sp>
        <p:nvSpPr>
          <p:cNvPr id="7" name="Rectangle 2"/>
          <p:cNvSpPr>
            <a:spLocks noChangeArrowheads="1"/>
          </p:cNvSpPr>
          <p:nvPr/>
        </p:nvSpPr>
        <p:spPr bwMode="auto">
          <a:xfrm>
            <a:off x="704528" y="188641"/>
            <a:ext cx="8465960" cy="830997"/>
          </a:xfrm>
          <a:prstGeom prst="rect">
            <a:avLst/>
          </a:prstGeom>
          <a:noFill/>
          <a:ln w="9525">
            <a:noFill/>
            <a:miter lim="800000"/>
            <a:headEnd/>
            <a:tailEnd/>
          </a:ln>
        </p:spPr>
        <p:txBody>
          <a:bodyPr wrap="square" anchor="b">
            <a:spAutoFit/>
          </a:bodyPr>
          <a:lstStyle/>
          <a:p>
            <a:pPr algn="ctr">
              <a:defRPr/>
            </a:pPr>
            <a:r>
              <a:rPr lang="en-US" b="1" dirty="0">
                <a:solidFill>
                  <a:schemeClr val="tx2"/>
                </a:solidFill>
                <a:latin typeface="Calibri" panose="020F0502020204030204" pitchFamily="34" charset="0"/>
              </a:rPr>
              <a:t>P5 : WELFARE SERVICE POLICY DEVELOPMENT AND ADMINISTRATION</a:t>
            </a:r>
            <a:endParaRPr lang="en-US" sz="3600" b="1" dirty="0">
              <a:solidFill>
                <a:schemeClr val="tx2"/>
              </a:solidFill>
              <a:effectLst>
                <a:outerShdw blurRad="38100" dist="38100" dir="2700000" algn="tl">
                  <a:srgbClr val="C0C0C0"/>
                </a:outerShdw>
              </a:effectLst>
              <a:latin typeface="Calibri" panose="020F0502020204030204" pitchFamily="34" charset="0"/>
            </a:endParaRPr>
          </a:p>
        </p:txBody>
      </p:sp>
      <p:sp>
        <p:nvSpPr>
          <p:cNvPr id="8" name="Slide Number Placeholder 7"/>
          <p:cNvSpPr>
            <a:spLocks noGrp="1"/>
          </p:cNvSpPr>
          <p:nvPr>
            <p:ph type="sldNum" sz="quarter" idx="12"/>
          </p:nvPr>
        </p:nvSpPr>
        <p:spPr/>
        <p:txBody>
          <a:bodyPr/>
          <a:lstStyle/>
          <a:p>
            <a:pPr>
              <a:defRPr/>
            </a:pPr>
            <a:fld id="{F7C7F45D-B1C3-41DB-8E2C-DAED463BE227}" type="slidenum">
              <a:rPr lang="en-GB" smtClean="0"/>
              <a:pPr>
                <a:defRPr/>
              </a:pPr>
              <a:t>55</a:t>
            </a:fld>
            <a:endParaRPr lang="en-GB" dirty="0"/>
          </a:p>
        </p:txBody>
      </p:sp>
    </p:spTree>
    <p:extLst>
      <p:ext uri="{BB962C8B-B14F-4D97-AF65-F5344CB8AC3E}">
        <p14:creationId xmlns:p14="http://schemas.microsoft.com/office/powerpoint/2010/main" xmlns="" val="1611984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A5BF35F0-2F52-480B-9CBD-497B0580D3DD}" type="datetime3">
              <a:rPr lang="en-US" smtClean="0"/>
              <a:pPr>
                <a:defRPr/>
              </a:pPr>
              <a:t>16 March 2017</a:t>
            </a:fld>
            <a:endParaRPr lang="en-US" dirty="0"/>
          </a:p>
        </p:txBody>
      </p:sp>
      <p:sp>
        <p:nvSpPr>
          <p:cNvPr id="7" name="Rectangle 2"/>
          <p:cNvSpPr>
            <a:spLocks noChangeArrowheads="1"/>
          </p:cNvSpPr>
          <p:nvPr/>
        </p:nvSpPr>
        <p:spPr bwMode="auto">
          <a:xfrm>
            <a:off x="488505" y="188641"/>
            <a:ext cx="8785225" cy="461665"/>
          </a:xfrm>
          <a:prstGeom prst="rect">
            <a:avLst/>
          </a:prstGeom>
          <a:noFill/>
          <a:ln w="9525">
            <a:noFill/>
            <a:miter lim="800000"/>
            <a:headEnd/>
            <a:tailEnd/>
          </a:ln>
        </p:spPr>
        <p:txBody>
          <a:bodyPr anchor="b">
            <a:spAutoFit/>
          </a:bodyPr>
          <a:lstStyle/>
          <a:p>
            <a:pPr algn="ctr">
              <a:defRPr/>
            </a:pPr>
            <a:r>
              <a:rPr lang="en-US" b="1" dirty="0">
                <a:solidFill>
                  <a:schemeClr val="tx2"/>
                </a:solidFill>
                <a:latin typeface="Calibri" panose="020F0502020204030204" pitchFamily="34" charset="0"/>
              </a:rPr>
              <a:t>P5 : SOCIAL POLICY AND INTERGRATED SERVICE DELIVERY</a:t>
            </a:r>
            <a:endParaRPr lang="en-US" sz="3600" b="1" dirty="0">
              <a:solidFill>
                <a:schemeClr val="tx2"/>
              </a:solidFill>
              <a:effectLst>
                <a:outerShdw blurRad="38100" dist="38100" dir="2700000" algn="tl">
                  <a:srgbClr val="C0C0C0"/>
                </a:outerShdw>
              </a:effectLst>
              <a:latin typeface="Calibri" panose="020F0502020204030204" pitchFamily="34" charset="0"/>
            </a:endParaRPr>
          </a:p>
        </p:txBody>
      </p:sp>
      <p:graphicFrame>
        <p:nvGraphicFramePr>
          <p:cNvPr id="2" name="Table 1"/>
          <p:cNvGraphicFramePr>
            <a:graphicFrameLocks noGrp="1"/>
          </p:cNvGraphicFramePr>
          <p:nvPr>
            <p:extLst/>
          </p:nvPr>
        </p:nvGraphicFramePr>
        <p:xfrm>
          <a:off x="704526" y="836713"/>
          <a:ext cx="8569202" cy="4680521"/>
        </p:xfrm>
        <a:graphic>
          <a:graphicData uri="http://schemas.openxmlformats.org/drawingml/2006/table">
            <a:tbl>
              <a:tblPr/>
              <a:tblGrid>
                <a:gridCol w="3134372">
                  <a:extLst>
                    <a:ext uri="{9D8B030D-6E8A-4147-A177-3AD203B41FA5}">
                      <a16:colId xmlns:a16="http://schemas.microsoft.com/office/drawing/2014/main" xmlns="" val="4225496664"/>
                    </a:ext>
                  </a:extLst>
                </a:gridCol>
                <a:gridCol w="905805">
                  <a:extLst>
                    <a:ext uri="{9D8B030D-6E8A-4147-A177-3AD203B41FA5}">
                      <a16:colId xmlns:a16="http://schemas.microsoft.com/office/drawing/2014/main" xmlns="" val="829578549"/>
                    </a:ext>
                  </a:extLst>
                </a:gridCol>
                <a:gridCol w="905805">
                  <a:extLst>
                    <a:ext uri="{9D8B030D-6E8A-4147-A177-3AD203B41FA5}">
                      <a16:colId xmlns:a16="http://schemas.microsoft.com/office/drawing/2014/main" xmlns="" val="3190851775"/>
                    </a:ext>
                  </a:extLst>
                </a:gridCol>
                <a:gridCol w="905805">
                  <a:extLst>
                    <a:ext uri="{9D8B030D-6E8A-4147-A177-3AD203B41FA5}">
                      <a16:colId xmlns:a16="http://schemas.microsoft.com/office/drawing/2014/main" xmlns="" val="104723896"/>
                    </a:ext>
                  </a:extLst>
                </a:gridCol>
                <a:gridCol w="905805">
                  <a:extLst>
                    <a:ext uri="{9D8B030D-6E8A-4147-A177-3AD203B41FA5}">
                      <a16:colId xmlns:a16="http://schemas.microsoft.com/office/drawing/2014/main" xmlns="" val="4044578980"/>
                    </a:ext>
                  </a:extLst>
                </a:gridCol>
                <a:gridCol w="905805">
                  <a:extLst>
                    <a:ext uri="{9D8B030D-6E8A-4147-A177-3AD203B41FA5}">
                      <a16:colId xmlns:a16="http://schemas.microsoft.com/office/drawing/2014/main" xmlns="" val="332570535"/>
                    </a:ext>
                  </a:extLst>
                </a:gridCol>
                <a:gridCol w="905805">
                  <a:extLst>
                    <a:ext uri="{9D8B030D-6E8A-4147-A177-3AD203B41FA5}">
                      <a16:colId xmlns:a16="http://schemas.microsoft.com/office/drawing/2014/main" xmlns="" val="3622185456"/>
                    </a:ext>
                  </a:extLst>
                </a:gridCol>
              </a:tblGrid>
              <a:tr h="240699">
                <a:tc rowSpan="3">
                  <a:txBody>
                    <a:bodyPr/>
                    <a:lstStyle/>
                    <a:p>
                      <a:pPr algn="ctr" rtl="0" fontAlgn="ctr"/>
                      <a:endParaRPr lang="en-ZA" sz="12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rowSpan="2">
                  <a:txBody>
                    <a:bodyPr/>
                    <a:lstStyle/>
                    <a:p>
                      <a:pPr algn="ctr" rtl="0" fontAlgn="ctr"/>
                      <a:r>
                        <a:rPr lang="en-ZA" sz="1200" b="1" i="0" u="none" strike="noStrike">
                          <a:solidFill>
                            <a:srgbClr val="000000"/>
                          </a:solidFill>
                          <a:effectLst/>
                          <a:latin typeface="Calibri" panose="020F0502020204030204" pitchFamily="34" charset="0"/>
                        </a:rPr>
                        <a:t>Adjusted Voted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gridSpan="5">
                  <a:txBody>
                    <a:bodyPr/>
                    <a:lstStyle/>
                    <a:p>
                      <a:pPr algn="ctr" rtl="0" fontAlgn="b"/>
                      <a:r>
                        <a:rPr lang="en-ZA" sz="1200" b="1" i="0" u="none" strike="noStrike">
                          <a:solidFill>
                            <a:srgbClr val="000000"/>
                          </a:solidFill>
                          <a:effectLst/>
                          <a:latin typeface="Calibri" panose="020F0502020204030204" pitchFamily="34" charset="0"/>
                        </a:rPr>
                        <a:t>Actual</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109169684"/>
                  </a:ext>
                </a:extLst>
              </a:tr>
              <a:tr h="536210">
                <a:tc vMerge="1">
                  <a:txBody>
                    <a:bodyPr/>
                    <a:lstStyle/>
                    <a:p>
                      <a:endParaRPr lang="en-ZA"/>
                    </a:p>
                  </a:txBody>
                  <a:tcPr/>
                </a:tc>
                <a:tc vMerge="1">
                  <a:txBody>
                    <a:bodyPr/>
                    <a:lstStyle/>
                    <a:p>
                      <a:endParaRPr lang="en-ZA"/>
                    </a:p>
                  </a:txBody>
                  <a:tcPr/>
                </a:tc>
                <a:tc>
                  <a:txBody>
                    <a:bodyPr/>
                    <a:lstStyle/>
                    <a:p>
                      <a:pPr algn="ctr" rtl="0" fontAlgn="b"/>
                      <a:r>
                        <a:rPr lang="en-ZA" sz="1200" b="1" i="0" u="none" strike="noStrike">
                          <a:solidFill>
                            <a:srgbClr val="000000"/>
                          </a:solidFill>
                          <a:effectLst/>
                          <a:latin typeface="Calibri" panose="020F0502020204030204" pitchFamily="34" charset="0"/>
                        </a:rPr>
                        <a:t>Apr – Jun 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ZA" sz="1200" b="1" i="0" u="none" strike="noStrike">
                          <a:solidFill>
                            <a:srgbClr val="000000"/>
                          </a:solidFill>
                          <a:effectLst/>
                          <a:latin typeface="Calibri" panose="020F0502020204030204" pitchFamily="34" charset="0"/>
                        </a:rPr>
                        <a:t>July-Sept 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ZA" sz="1200" b="1" i="0" u="none" strike="noStrike">
                          <a:solidFill>
                            <a:srgbClr val="000000"/>
                          </a:solidFill>
                          <a:effectLst/>
                          <a:latin typeface="Calibri" panose="020F0502020204030204" pitchFamily="34" charset="0"/>
                        </a:rPr>
                        <a:t>Oct-Dec 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t"/>
                      <a:r>
                        <a:rPr lang="en-ZA" sz="1200" b="1" i="0" u="none" strike="noStrike">
                          <a:solidFill>
                            <a:srgbClr val="000000"/>
                          </a:solidFill>
                          <a:effectLst/>
                          <a:latin typeface="Calibri" panose="020F0502020204030204" pitchFamily="34" charset="0"/>
                        </a:rPr>
                        <a:t>Total Spending</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t"/>
                      <a:r>
                        <a:rPr lang="en-ZA" sz="1200" b="1" i="0" u="none" strike="noStrike">
                          <a:solidFill>
                            <a:srgbClr val="000000"/>
                          </a:solidFill>
                          <a:effectLst/>
                          <a:latin typeface="Calibri" panose="020F0502020204030204" pitchFamily="34" charset="0"/>
                        </a:rPr>
                        <a:t>% Spent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1249646333"/>
                  </a:ext>
                </a:extLst>
              </a:tr>
              <a:tr h="226400">
                <a:tc vMerge="1">
                  <a:txBody>
                    <a:bodyPr/>
                    <a:lstStyle/>
                    <a:p>
                      <a:endParaRPr lang="en-ZA"/>
                    </a:p>
                  </a:txBody>
                  <a:tcPr/>
                </a:tc>
                <a:tc>
                  <a:txBody>
                    <a:bodyPr/>
                    <a:lstStyle/>
                    <a:p>
                      <a:pPr algn="ctr" rtl="0" fontAlgn="b"/>
                      <a:r>
                        <a:rPr lang="en-ZA" sz="1200" b="1" i="0" u="none" strike="noStrike">
                          <a:solidFill>
                            <a:srgbClr val="000000"/>
                          </a:solidFill>
                          <a:effectLst/>
                          <a:latin typeface="Calibri" panose="020F0502020204030204" pitchFamily="34" charset="0"/>
                        </a:rPr>
                        <a:t>R’ 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ZA" sz="1200" b="1" i="0" u="none" strike="noStrike">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rtl="0" fontAlgn="b"/>
                      <a:r>
                        <a:rPr lang="en-ZA" sz="1200" b="1" i="0" u="none" strike="noStrike">
                          <a:solidFill>
                            <a:srgbClr val="000000"/>
                          </a:solidFill>
                          <a:effectLst/>
                          <a:latin typeface="Calibri" panose="020F0502020204030204" pitchFamily="34" charset="0"/>
                        </a:rPr>
                        <a:t> 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626357431"/>
                  </a:ext>
                </a:extLst>
              </a:tr>
              <a:tr h="238316">
                <a:tc>
                  <a:txBody>
                    <a:bodyPr/>
                    <a:lstStyle/>
                    <a:p>
                      <a:pPr algn="l" fontAlgn="b"/>
                      <a:r>
                        <a:rPr lang="en-ZA" sz="1200" b="1" i="0" u="none" strike="noStrike">
                          <a:solidFill>
                            <a:srgbClr val="000000"/>
                          </a:solidFill>
                          <a:effectLst/>
                          <a:latin typeface="Calibri" panose="020F0502020204030204" pitchFamily="34" charset="0"/>
                        </a:rPr>
                        <a:t>Economic Classification</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57261950"/>
                  </a:ext>
                </a:extLst>
              </a:tr>
              <a:tr h="238316">
                <a:tc>
                  <a:txBody>
                    <a:bodyPr/>
                    <a:lstStyle/>
                    <a:p>
                      <a:pPr algn="l" rtl="0" fontAlgn="ctr"/>
                      <a:r>
                        <a:rPr lang="en-ZA" sz="1200" b="1" i="0" u="none" strike="noStrike">
                          <a:solidFill>
                            <a:srgbClr val="000000"/>
                          </a:solidFill>
                          <a:effectLst/>
                          <a:latin typeface="Calibri" panose="020F0502020204030204" pitchFamily="34" charset="0"/>
                        </a:rPr>
                        <a:t>Current Payments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Calibri" panose="020F0502020204030204" pitchFamily="34" charset="0"/>
                        </a:rPr>
                        <a:t>125 374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ZA" sz="1200" b="1" i="0" u="none" strike="noStrike">
                          <a:solidFill>
                            <a:srgbClr val="000000"/>
                          </a:solidFill>
                          <a:effectLst/>
                          <a:latin typeface="Calibri" panose="020F0502020204030204" pitchFamily="34" charset="0"/>
                        </a:rPr>
                        <a:t>36 990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Calibri" panose="020F0502020204030204" pitchFamily="34" charset="0"/>
                        </a:rPr>
                        <a:t>35 980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Calibri" panose="020F0502020204030204" pitchFamily="34" charset="0"/>
                        </a:rPr>
                        <a:t>35 385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Calibri" panose="020F0502020204030204" pitchFamily="34" charset="0"/>
                        </a:rPr>
                        <a:t>108 356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86.43%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41714380"/>
                  </a:ext>
                </a:extLst>
              </a:tr>
              <a:tr h="238316">
                <a:tc>
                  <a:txBody>
                    <a:bodyPr/>
                    <a:lstStyle/>
                    <a:p>
                      <a:pPr algn="l" rtl="0" fontAlgn="ctr"/>
                      <a:r>
                        <a:rPr lang="en-ZA" sz="1200" b="0" i="0" u="none" strike="noStrike">
                          <a:solidFill>
                            <a:srgbClr val="000000"/>
                          </a:solidFill>
                          <a:effectLst/>
                          <a:latin typeface="Calibri" panose="020F0502020204030204" pitchFamily="34" charset="0"/>
                        </a:rPr>
                        <a:t>Compensation of Employees </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ZA" sz="1200" b="0" i="0" u="none" strike="noStrike">
                          <a:solidFill>
                            <a:srgbClr val="000000"/>
                          </a:solidFill>
                          <a:effectLst/>
                          <a:latin typeface="Calibri" panose="020F0502020204030204" pitchFamily="34" charset="0"/>
                        </a:rPr>
                        <a:t>77 243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b"/>
                      <a:r>
                        <a:rPr lang="en-ZA" sz="1200" b="0" i="0" u="none" strike="noStrike">
                          <a:solidFill>
                            <a:srgbClr val="000000"/>
                          </a:solidFill>
                          <a:effectLst/>
                          <a:latin typeface="Calibri" panose="020F0502020204030204" pitchFamily="34" charset="0"/>
                        </a:rPr>
                        <a:t>19 013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19 722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20 747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59 482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77.01%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4125889014"/>
                  </a:ext>
                </a:extLst>
              </a:tr>
              <a:tr h="238316">
                <a:tc>
                  <a:txBody>
                    <a:bodyPr/>
                    <a:lstStyle/>
                    <a:p>
                      <a:pPr algn="l" rtl="0" fontAlgn="ctr"/>
                      <a:r>
                        <a:rPr lang="en-ZA" sz="1200" b="0" i="0" u="none" strike="noStrike">
                          <a:solidFill>
                            <a:srgbClr val="000000"/>
                          </a:solidFill>
                          <a:effectLst/>
                          <a:latin typeface="Calibri" panose="020F0502020204030204" pitchFamily="34" charset="0"/>
                        </a:rPr>
                        <a:t>Goods and Services</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b"/>
                      <a:r>
                        <a:rPr lang="en-ZA" sz="1200" b="0" i="0" u="none" strike="noStrike">
                          <a:solidFill>
                            <a:srgbClr val="000000"/>
                          </a:solidFill>
                          <a:effectLst/>
                          <a:latin typeface="Calibri" panose="020F0502020204030204" pitchFamily="34" charset="0"/>
                        </a:rPr>
                        <a:t>48 131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ZA" sz="1200" b="0" i="0" u="none" strike="noStrike">
                          <a:solidFill>
                            <a:srgbClr val="000000"/>
                          </a:solidFill>
                          <a:effectLst/>
                          <a:latin typeface="Calibri" panose="020F0502020204030204" pitchFamily="34" charset="0"/>
                        </a:rPr>
                        <a:t>17 977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16 259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14 638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48 874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101.54%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08022306"/>
                  </a:ext>
                </a:extLst>
              </a:tr>
              <a:tr h="238316">
                <a:tc>
                  <a:txBody>
                    <a:bodyPr/>
                    <a:lstStyle/>
                    <a:p>
                      <a:pPr algn="l" rtl="0" fontAlgn="ctr"/>
                      <a:r>
                        <a:rPr lang="en-ZA" sz="1200" b="1" i="0" u="none" strike="noStrike">
                          <a:solidFill>
                            <a:srgbClr val="000000"/>
                          </a:solidFill>
                          <a:effectLst/>
                          <a:latin typeface="Calibri" panose="020F0502020204030204" pitchFamily="34" charset="0"/>
                        </a:rPr>
                        <a:t>Transfers and Subsidies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Calibri" panose="020F0502020204030204" pitchFamily="34" charset="0"/>
                        </a:rPr>
                        <a:t>251 596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b"/>
                      <a:r>
                        <a:rPr lang="en-ZA" sz="1200" b="1" i="0" u="none" strike="noStrike">
                          <a:solidFill>
                            <a:srgbClr val="000000"/>
                          </a:solidFill>
                          <a:effectLst/>
                          <a:latin typeface="Calibri" panose="020F0502020204030204" pitchFamily="34" charset="0"/>
                        </a:rPr>
                        <a:t>118 568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Calibri" panose="020F0502020204030204" pitchFamily="34" charset="0"/>
                        </a:rPr>
                        <a:t>32 960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Calibri" panose="020F0502020204030204" pitchFamily="34" charset="0"/>
                        </a:rPr>
                        <a:t>98 142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200" b="1" i="0" u="none" strike="noStrike">
                          <a:solidFill>
                            <a:srgbClr val="000000"/>
                          </a:solidFill>
                          <a:effectLst/>
                          <a:latin typeface="Calibri" panose="020F0502020204030204" pitchFamily="34" charset="0"/>
                        </a:rPr>
                        <a:t>249 670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99.23%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39934083"/>
                  </a:ext>
                </a:extLst>
              </a:tr>
              <a:tr h="238316">
                <a:tc>
                  <a:txBody>
                    <a:bodyPr/>
                    <a:lstStyle/>
                    <a:p>
                      <a:pPr algn="l" rtl="0" fontAlgn="ctr"/>
                      <a:r>
                        <a:rPr lang="en-ZA" sz="1200" b="0" i="0" u="none" strike="noStrike">
                          <a:solidFill>
                            <a:srgbClr val="000000"/>
                          </a:solidFill>
                          <a:effectLst/>
                          <a:latin typeface="Calibri" panose="020F0502020204030204" pitchFamily="34" charset="0"/>
                        </a:rPr>
                        <a:t>Departmental agencies and accounts</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194 153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118 566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            75 587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200" b="0" i="0" u="none" strike="noStrike">
                          <a:solidFill>
                            <a:srgbClr val="000000"/>
                          </a:solidFill>
                          <a:effectLst/>
                          <a:latin typeface="Calibri" panose="020F0502020204030204" pitchFamily="34" charset="0"/>
                        </a:rPr>
                        <a:t>          194 153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814214099"/>
                  </a:ext>
                </a:extLst>
              </a:tr>
              <a:tr h="431351">
                <a:tc>
                  <a:txBody>
                    <a:bodyPr/>
                    <a:lstStyle/>
                    <a:p>
                      <a:pPr algn="l" rtl="0" fontAlgn="ctr"/>
                      <a:r>
                        <a:rPr lang="en-ZA" sz="1200" b="0" i="0" u="none" strike="noStrike">
                          <a:solidFill>
                            <a:srgbClr val="000000"/>
                          </a:solidFill>
                          <a:effectLst/>
                          <a:latin typeface="Calibri" panose="020F0502020204030204" pitchFamily="34" charset="0"/>
                        </a:rPr>
                        <a:t>Higher education institutions</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                  469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                  400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                  400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85.29%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3626307770"/>
                  </a:ext>
                </a:extLst>
              </a:tr>
              <a:tr h="476631">
                <a:tc>
                  <a:txBody>
                    <a:bodyPr/>
                    <a:lstStyle/>
                    <a:p>
                      <a:pPr algn="l" rtl="0" fontAlgn="ctr"/>
                      <a:r>
                        <a:rPr lang="en-ZA" sz="1200" b="0" i="0" u="none" strike="noStrike">
                          <a:solidFill>
                            <a:srgbClr val="000000"/>
                          </a:solidFill>
                          <a:effectLst/>
                          <a:latin typeface="Calibri" panose="020F0502020204030204" pitchFamily="34" charset="0"/>
                        </a:rPr>
                        <a:t>Foreign governments and international organisations</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1 824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                  350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706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1 056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57.89%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528250966"/>
                  </a:ext>
                </a:extLst>
              </a:tr>
              <a:tr h="238316">
                <a:tc>
                  <a:txBody>
                    <a:bodyPr/>
                    <a:lstStyle/>
                    <a:p>
                      <a:pPr algn="l" rtl="0" fontAlgn="ctr"/>
                      <a:r>
                        <a:rPr lang="en-ZA" sz="1200" b="0" i="0" u="none" strike="noStrike">
                          <a:solidFill>
                            <a:srgbClr val="000000"/>
                          </a:solidFill>
                          <a:effectLst/>
                          <a:latin typeface="Calibri" panose="020F0502020204030204" pitchFamily="34" charset="0"/>
                        </a:rPr>
                        <a:t>Non-profit institutions</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30 281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            20 199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9 082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200" b="0" i="0" u="none" strike="noStrike">
                          <a:solidFill>
                            <a:srgbClr val="000000"/>
                          </a:solidFill>
                          <a:effectLst/>
                          <a:latin typeface="Calibri" panose="020F0502020204030204" pitchFamily="34" charset="0"/>
                        </a:rPr>
                        <a:t>29 281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96.70%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460332410"/>
                  </a:ext>
                </a:extLst>
              </a:tr>
              <a:tr h="431351">
                <a:tc>
                  <a:txBody>
                    <a:bodyPr/>
                    <a:lstStyle/>
                    <a:p>
                      <a:pPr algn="l" rtl="0" fontAlgn="ctr"/>
                      <a:r>
                        <a:rPr lang="en-ZA" sz="1200" b="0" i="0" u="none" strike="noStrike">
                          <a:solidFill>
                            <a:srgbClr val="000000"/>
                          </a:solidFill>
                          <a:effectLst/>
                          <a:latin typeface="Calibri" panose="020F0502020204030204" pitchFamily="34" charset="0"/>
                        </a:rPr>
                        <a:t>Households</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            24 869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                       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            12 411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            12 367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            24 780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99.64%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83340232"/>
                  </a:ext>
                </a:extLst>
              </a:tr>
              <a:tr h="431351">
                <a:tc>
                  <a:txBody>
                    <a:bodyPr/>
                    <a:lstStyle/>
                    <a:p>
                      <a:pPr algn="l" rtl="0" fontAlgn="ctr"/>
                      <a:r>
                        <a:rPr lang="en-ZA" sz="1200" b="1" i="0" u="none" strike="noStrike">
                          <a:solidFill>
                            <a:srgbClr val="000000"/>
                          </a:solidFill>
                          <a:effectLst/>
                          <a:latin typeface="Calibri" panose="020F0502020204030204" pitchFamily="34" charset="0"/>
                        </a:rPr>
                        <a:t>Payments of Capital Assets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                  734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1" i="0" u="none" strike="noStrike">
                          <a:solidFill>
                            <a:srgbClr val="000000"/>
                          </a:solidFill>
                          <a:effectLst/>
                          <a:latin typeface="Calibri" panose="020F0502020204030204" pitchFamily="34" charset="0"/>
                        </a:rPr>
                        <a:t>                  417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0" i="0" u="none" strike="noStrike">
                          <a:solidFill>
                            <a:srgbClr val="000000"/>
                          </a:solidFill>
                          <a:effectLst/>
                          <a:latin typeface="Calibri" panose="020F0502020204030204" pitchFamily="34" charset="0"/>
                        </a:rPr>
                        <a:t>                       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                  126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200" b="1" i="0" u="none" strike="noStrike">
                          <a:solidFill>
                            <a:srgbClr val="000000"/>
                          </a:solidFill>
                          <a:effectLst/>
                          <a:latin typeface="Calibri" panose="020F0502020204030204" pitchFamily="34" charset="0"/>
                        </a:rPr>
                        <a:t>                  551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0" i="0" u="none" strike="noStrike">
                          <a:solidFill>
                            <a:srgbClr val="000000"/>
                          </a:solidFill>
                          <a:effectLst/>
                          <a:latin typeface="Calibri" panose="020F0502020204030204" pitchFamily="34" charset="0"/>
                        </a:rPr>
                        <a:t>75.07%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53281229"/>
                  </a:ext>
                </a:extLst>
              </a:tr>
              <a:tr h="238316">
                <a:tc>
                  <a:txBody>
                    <a:bodyPr/>
                    <a:lstStyle/>
                    <a:p>
                      <a:pPr algn="l" rtl="0" fontAlgn="ctr"/>
                      <a:r>
                        <a:rPr lang="en-ZA" sz="1200" b="1" i="0" u="none" strike="noStrike">
                          <a:solidFill>
                            <a:srgbClr val="000000"/>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1" i="0" u="none" strike="noStrike">
                          <a:solidFill>
                            <a:srgbClr val="000000"/>
                          </a:solidFill>
                          <a:effectLst/>
                          <a:latin typeface="Calibri" panose="020F0502020204030204" pitchFamily="34" charset="0"/>
                        </a:rPr>
                        <a:t>377 704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1" i="0" u="none" strike="noStrike">
                          <a:solidFill>
                            <a:srgbClr val="000000"/>
                          </a:solidFill>
                          <a:effectLst/>
                          <a:latin typeface="Calibri" panose="020F0502020204030204" pitchFamily="34" charset="0"/>
                        </a:rPr>
                        <a:t>155 975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1" i="0" u="none" strike="noStrike">
                          <a:solidFill>
                            <a:srgbClr val="000000"/>
                          </a:solidFill>
                          <a:effectLst/>
                          <a:latin typeface="Calibri" panose="020F0502020204030204" pitchFamily="34" charset="0"/>
                        </a:rPr>
                        <a:t>68 948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1" i="0" u="none" strike="noStrike">
                          <a:solidFill>
                            <a:srgbClr val="000000"/>
                          </a:solidFill>
                          <a:effectLst/>
                          <a:latin typeface="Calibri" panose="020F0502020204030204" pitchFamily="34" charset="0"/>
                        </a:rPr>
                        <a:t>133 653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1" i="0" u="none" strike="noStrike">
                          <a:solidFill>
                            <a:srgbClr val="000000"/>
                          </a:solidFill>
                          <a:effectLst/>
                          <a:latin typeface="Calibri" panose="020F0502020204030204" pitchFamily="34" charset="0"/>
                        </a:rPr>
                        <a:t>358 576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rtl="0" fontAlgn="ctr"/>
                      <a:r>
                        <a:rPr lang="en-ZA" sz="1200" b="1" i="0" u="none" strike="noStrike" dirty="0">
                          <a:solidFill>
                            <a:srgbClr val="000000"/>
                          </a:solidFill>
                          <a:effectLst/>
                          <a:latin typeface="Calibri" panose="020F0502020204030204" pitchFamily="34" charset="0"/>
                        </a:rPr>
                        <a:t>94.94%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1444155804"/>
                  </a:ext>
                </a:extLst>
              </a:tr>
            </a:tbl>
          </a:graphicData>
        </a:graphic>
      </p:graphicFrame>
      <p:sp>
        <p:nvSpPr>
          <p:cNvPr id="5" name="Slide Number Placeholder 4"/>
          <p:cNvSpPr>
            <a:spLocks noGrp="1"/>
          </p:cNvSpPr>
          <p:nvPr>
            <p:ph type="sldNum" sz="quarter" idx="12"/>
          </p:nvPr>
        </p:nvSpPr>
        <p:spPr/>
        <p:txBody>
          <a:bodyPr/>
          <a:lstStyle/>
          <a:p>
            <a:pPr>
              <a:defRPr/>
            </a:pPr>
            <a:fld id="{F7C7F45D-B1C3-41DB-8E2C-DAED463BE227}" type="slidenum">
              <a:rPr lang="en-GB" smtClean="0"/>
              <a:pPr>
                <a:defRPr/>
              </a:pPr>
              <a:t>56</a:t>
            </a:fld>
            <a:endParaRPr lang="en-GB" dirty="0"/>
          </a:p>
        </p:txBody>
      </p:sp>
    </p:spTree>
    <p:extLst>
      <p:ext uri="{BB962C8B-B14F-4D97-AF65-F5344CB8AC3E}">
        <p14:creationId xmlns:p14="http://schemas.microsoft.com/office/powerpoint/2010/main" xmlns="" val="24833949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6"/>
          <p:cNvSpPr>
            <a:spLocks noGrp="1"/>
          </p:cNvSpPr>
          <p:nvPr>
            <p:ph type="dt" sz="half" idx="10"/>
          </p:nvPr>
        </p:nvSpPr>
        <p:spPr/>
        <p:txBody>
          <a:bodyPr/>
          <a:lstStyle/>
          <a:p>
            <a:pPr>
              <a:defRPr/>
            </a:pPr>
            <a:fld id="{6BF26102-AD4A-49A5-8AFE-63EB7F35FE6E}" type="datetime3">
              <a:rPr lang="en-US" smtClean="0"/>
              <a:pPr>
                <a:defRPr/>
              </a:pPr>
              <a:t>16 March 2017</a:t>
            </a:fld>
            <a:endParaRPr lang="en-US" dirty="0"/>
          </a:p>
        </p:txBody>
      </p:sp>
      <p:sp>
        <p:nvSpPr>
          <p:cNvPr id="8" name="Rectangle 2"/>
          <p:cNvSpPr>
            <a:spLocks noChangeArrowheads="1"/>
          </p:cNvSpPr>
          <p:nvPr/>
        </p:nvSpPr>
        <p:spPr bwMode="auto">
          <a:xfrm>
            <a:off x="488505" y="188641"/>
            <a:ext cx="8785225" cy="461665"/>
          </a:xfrm>
          <a:prstGeom prst="rect">
            <a:avLst/>
          </a:prstGeom>
          <a:noFill/>
          <a:ln w="9525">
            <a:noFill/>
            <a:miter lim="800000"/>
            <a:headEnd/>
            <a:tailEnd/>
          </a:ln>
        </p:spPr>
        <p:txBody>
          <a:bodyPr anchor="b">
            <a:spAutoFit/>
          </a:bodyPr>
          <a:lstStyle/>
          <a:p>
            <a:pPr algn="ctr">
              <a:defRPr/>
            </a:pPr>
            <a:r>
              <a:rPr lang="en-US" b="1" dirty="0">
                <a:solidFill>
                  <a:schemeClr val="tx2"/>
                </a:solidFill>
                <a:latin typeface="Calibri" panose="020F0502020204030204" pitchFamily="34" charset="0"/>
              </a:rPr>
              <a:t>P5 : SOCIAL POLICY AND INTERGRATED SERVICE DELIVERY</a:t>
            </a:r>
            <a:endParaRPr lang="en-US" sz="3600" b="1" dirty="0">
              <a:solidFill>
                <a:schemeClr val="tx2"/>
              </a:solidFill>
              <a:effectLst>
                <a:outerShdw blurRad="38100" dist="38100" dir="2700000" algn="tl">
                  <a:srgbClr val="C0C0C0"/>
                </a:outerShdw>
              </a:effectLst>
              <a:latin typeface="Calibri" panose="020F0502020204030204" pitchFamily="34" charset="0"/>
            </a:endParaRPr>
          </a:p>
        </p:txBody>
      </p:sp>
      <p:sp>
        <p:nvSpPr>
          <p:cNvPr id="6" name="Content Placeholder 2"/>
          <p:cNvSpPr txBox="1">
            <a:spLocks/>
          </p:cNvSpPr>
          <p:nvPr/>
        </p:nvSpPr>
        <p:spPr bwMode="auto">
          <a:xfrm>
            <a:off x="704777" y="1052736"/>
            <a:ext cx="8568952" cy="3240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ヒラギノ角ゴ Pro W3" charset="-128"/>
                <a:cs typeface="ヒラギノ角ゴ Pro W3" charset="-128"/>
              </a:defRPr>
            </a:lvl1pPr>
            <a:lvl2pPr marL="742950" indent="-285750" algn="l" rtl="0" eaLnBrk="1" fontAlgn="base" hangingPunct="1">
              <a:spcBef>
                <a:spcPct val="20000"/>
              </a:spcBef>
              <a:spcAft>
                <a:spcPct val="0"/>
              </a:spcAft>
              <a:buChar char="–"/>
              <a:defRPr sz="2800">
                <a:solidFill>
                  <a:schemeClr val="tx1"/>
                </a:solidFill>
                <a:latin typeface="+mn-lt"/>
                <a:ea typeface="ヒラギノ角ゴ Pro W3" charset="-128"/>
              </a:defRPr>
            </a:lvl2pPr>
            <a:lvl3pPr marL="1143000" indent="-228600" algn="l" rtl="0" eaLnBrk="1" fontAlgn="base" hangingPunct="1">
              <a:spcBef>
                <a:spcPct val="20000"/>
              </a:spcBef>
              <a:spcAft>
                <a:spcPct val="0"/>
              </a:spcAft>
              <a:buChar char="•"/>
              <a:defRPr sz="2400">
                <a:solidFill>
                  <a:schemeClr val="tx1"/>
                </a:solidFill>
                <a:latin typeface="+mn-lt"/>
                <a:ea typeface="ヒラギノ角ゴ Pro W3" charset="-128"/>
              </a:defRPr>
            </a:lvl3pPr>
            <a:lvl4pPr marL="1600200" indent="-228600" algn="l" rtl="0" eaLnBrk="1" fontAlgn="base" hangingPunct="1">
              <a:spcBef>
                <a:spcPct val="20000"/>
              </a:spcBef>
              <a:spcAft>
                <a:spcPct val="0"/>
              </a:spcAft>
              <a:buChar char="–"/>
              <a:defRPr sz="2000">
                <a:solidFill>
                  <a:schemeClr val="tx1"/>
                </a:solidFill>
                <a:latin typeface="+mn-lt"/>
                <a:ea typeface="ヒラギノ角ゴ Pro W3" charset="-128"/>
              </a:defRPr>
            </a:lvl4pPr>
            <a:lvl5pPr marL="2057400" indent="-228600" algn="l" rtl="0" eaLnBrk="1" fontAlgn="base" hangingPunct="1">
              <a:spcBef>
                <a:spcPct val="20000"/>
              </a:spcBef>
              <a:spcAft>
                <a:spcPct val="0"/>
              </a:spcAft>
              <a:buChar char="»"/>
              <a:defRPr sz="2000">
                <a:solidFill>
                  <a:schemeClr val="tx1"/>
                </a:solidFill>
                <a:latin typeface="+mn-lt"/>
                <a:ea typeface="ヒラギノ角ゴ Pro W3" charset="-128"/>
              </a:defRPr>
            </a:lvl5pPr>
            <a:lvl6pPr marL="2514600" indent="-228600" algn="l" rtl="0" eaLnBrk="1" fontAlgn="base" hangingPunct="1">
              <a:spcBef>
                <a:spcPct val="20000"/>
              </a:spcBef>
              <a:spcAft>
                <a:spcPct val="0"/>
              </a:spcAft>
              <a:buChar char="»"/>
              <a:defRPr sz="2000">
                <a:solidFill>
                  <a:schemeClr val="tx1"/>
                </a:solidFill>
                <a:latin typeface="+mn-lt"/>
                <a:ea typeface="ヒラギノ角ゴ Pro W3" charset="-128"/>
              </a:defRPr>
            </a:lvl6pPr>
            <a:lvl7pPr marL="2971800" indent="-228600" algn="l" rtl="0" eaLnBrk="1" fontAlgn="base" hangingPunct="1">
              <a:spcBef>
                <a:spcPct val="20000"/>
              </a:spcBef>
              <a:spcAft>
                <a:spcPct val="0"/>
              </a:spcAft>
              <a:buChar char="»"/>
              <a:defRPr sz="2000">
                <a:solidFill>
                  <a:schemeClr val="tx1"/>
                </a:solidFill>
                <a:latin typeface="+mn-lt"/>
                <a:ea typeface="ヒラギノ角ゴ Pro W3" charset="-128"/>
              </a:defRPr>
            </a:lvl7pPr>
            <a:lvl8pPr marL="3429000" indent="-228600" algn="l" rtl="0" eaLnBrk="1" fontAlgn="base" hangingPunct="1">
              <a:spcBef>
                <a:spcPct val="20000"/>
              </a:spcBef>
              <a:spcAft>
                <a:spcPct val="0"/>
              </a:spcAft>
              <a:buChar char="»"/>
              <a:defRPr sz="2000">
                <a:solidFill>
                  <a:schemeClr val="tx1"/>
                </a:solidFill>
                <a:latin typeface="+mn-lt"/>
                <a:ea typeface="ヒラギノ角ゴ Pro W3" charset="-128"/>
              </a:defRPr>
            </a:lvl8pPr>
            <a:lvl9pPr marL="3886200" indent="-228600" algn="l" rtl="0" eaLnBrk="1" fontAlgn="base" hangingPunct="1">
              <a:spcBef>
                <a:spcPct val="20000"/>
              </a:spcBef>
              <a:spcAft>
                <a:spcPct val="0"/>
              </a:spcAft>
              <a:buChar char="»"/>
              <a:defRPr sz="2000">
                <a:solidFill>
                  <a:schemeClr val="tx1"/>
                </a:solidFill>
                <a:latin typeface="+mn-lt"/>
                <a:ea typeface="ヒラギノ角ゴ Pro W3" charset="-128"/>
              </a:defRPr>
            </a:lvl9pPr>
          </a:lstStyle>
          <a:p>
            <a:r>
              <a:rPr lang="en-ZA" sz="1800" b="1" u="sng" kern="0" dirty="0">
                <a:latin typeface="Calibri" panose="020F0502020204030204" pitchFamily="34" charset="0"/>
              </a:rPr>
              <a:t>Goods and Services –99.4% spending</a:t>
            </a:r>
          </a:p>
          <a:p>
            <a:pPr lvl="1"/>
            <a:r>
              <a:rPr lang="en-US" sz="1800" kern="0" dirty="0">
                <a:latin typeface="Calibri" panose="020F0502020204030204" pitchFamily="34" charset="0"/>
              </a:rPr>
              <a:t>The spending mainly relate to the Department’s involvement in the community outreach programmes in the social sector.</a:t>
            </a:r>
            <a:endParaRPr lang="en-ZA" sz="1800" kern="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fld id="{F7C7F45D-B1C3-41DB-8E2C-DAED463BE227}" type="slidenum">
              <a:rPr lang="en-GB" smtClean="0"/>
              <a:pPr>
                <a:defRPr/>
              </a:pPr>
              <a:t>57</a:t>
            </a:fld>
            <a:endParaRPr lang="en-GB" dirty="0"/>
          </a:p>
        </p:txBody>
      </p:sp>
    </p:spTree>
    <p:extLst>
      <p:ext uri="{BB962C8B-B14F-4D97-AF65-F5344CB8AC3E}">
        <p14:creationId xmlns:p14="http://schemas.microsoft.com/office/powerpoint/2010/main" xmlns="" val="206639890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330200" y="304800"/>
            <a:ext cx="9163050" cy="1143000"/>
          </a:xfrm>
        </p:spPr>
        <p:txBody>
          <a:bodyPr/>
          <a:lstStyle/>
          <a:p>
            <a:pPr eaLnBrk="1" hangingPunct="1"/>
            <a:r>
              <a:rPr lang="en-US" altLang="en-US" sz="4000" b="1" smtClean="0">
                <a:latin typeface="Arial" panose="020B0604020202020204" pitchFamily="34" charset="0"/>
                <a:ea typeface="ヒラギノ角ゴ Pro W3" pitchFamily="1" charset="-128"/>
              </a:rPr>
              <a:t/>
            </a:r>
            <a:br>
              <a:rPr lang="en-US" altLang="en-US" sz="4000" b="1" smtClean="0">
                <a:latin typeface="Arial" panose="020B0604020202020204" pitchFamily="34" charset="0"/>
                <a:ea typeface="ヒラギノ角ゴ Pro W3" pitchFamily="1" charset="-128"/>
              </a:rPr>
            </a:br>
            <a:endParaRPr lang="en-US" altLang="en-US" sz="4000" b="1" smtClean="0">
              <a:latin typeface="Arial" panose="020B0604020202020204" pitchFamily="34" charset="0"/>
              <a:ea typeface="ヒラギノ角ゴ Pro W3" pitchFamily="1" charset="-128"/>
            </a:endParaRPr>
          </a:p>
        </p:txBody>
      </p:sp>
      <p:sp>
        <p:nvSpPr>
          <p:cNvPr id="18435" name="Rectangle 5"/>
          <p:cNvSpPr>
            <a:spLocks noGrp="1" noChangeArrowheads="1"/>
          </p:cNvSpPr>
          <p:nvPr>
            <p:ph type="body" sz="half" idx="1"/>
          </p:nvPr>
        </p:nvSpPr>
        <p:spPr>
          <a:xfrm>
            <a:off x="228600" y="627063"/>
            <a:ext cx="9525000" cy="4876800"/>
          </a:xfrm>
        </p:spPr>
        <p:txBody>
          <a:bodyPr/>
          <a:lstStyle/>
          <a:p>
            <a:pPr marL="0" indent="0" eaLnBrk="1" hangingPunct="1">
              <a:buFontTx/>
              <a:buNone/>
            </a:pPr>
            <a:endParaRPr lang="en-US" altLang="en-US" sz="3200" smtClean="0">
              <a:ea typeface="ヒラギノ角ゴ Pro W3" pitchFamily="1" charset="-128"/>
            </a:endParaRPr>
          </a:p>
        </p:txBody>
      </p:sp>
      <p:sp>
        <p:nvSpPr>
          <p:cNvPr id="18437" name="Slide Number Placeholder 1"/>
          <p:cNvSpPr>
            <a:spLocks noGrp="1"/>
          </p:cNvSpPr>
          <p:nvPr>
            <p:ph type="sldNum" sz="quarter" idx="12"/>
          </p:nvPr>
        </p:nvSpPr>
        <p:spPr>
          <a:xfrm>
            <a:off x="7099300" y="5181600"/>
            <a:ext cx="206375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6F25C3FD-9865-430C-B2D0-CDB2E15A2108}" type="slidenum">
              <a:rPr lang="en-GB" altLang="en-US" sz="1400" smtClean="0"/>
              <a:pPr>
                <a:spcBef>
                  <a:spcPct val="0"/>
                </a:spcBef>
                <a:buFontTx/>
                <a:buNone/>
              </a:pPr>
              <a:t>58</a:t>
            </a:fld>
            <a:endParaRPr lang="en-GB" altLang="en-US" sz="1400" smtClean="0"/>
          </a:p>
        </p:txBody>
      </p:sp>
      <p:graphicFrame>
        <p:nvGraphicFramePr>
          <p:cNvPr id="2" name="Table 1"/>
          <p:cNvGraphicFramePr>
            <a:graphicFrameLocks noGrp="1"/>
          </p:cNvGraphicFramePr>
          <p:nvPr>
            <p:extLst>
              <p:ext uri="{D42A27DB-BD31-4B8C-83A1-F6EECF244321}">
                <p14:modId xmlns:p14="http://schemas.microsoft.com/office/powerpoint/2010/main" xmlns="" val="869701311"/>
              </p:ext>
            </p:extLst>
          </p:nvPr>
        </p:nvGraphicFramePr>
        <p:xfrm>
          <a:off x="61415" y="425942"/>
          <a:ext cx="9829800" cy="5141738"/>
        </p:xfrm>
        <a:graphic>
          <a:graphicData uri="http://schemas.openxmlformats.org/drawingml/2006/table">
            <a:tbl>
              <a:tblPr firstRow="1" bandRow="1">
                <a:tableStyleId>{5C22544A-7EE6-4342-B048-85BDC9FD1C3A}</a:tableStyleId>
              </a:tblPr>
              <a:tblGrid>
                <a:gridCol w="4281985"/>
                <a:gridCol w="5547815"/>
              </a:tblGrid>
              <a:tr h="2789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itchFamily="34" charset="0"/>
                          <a:cs typeface="Arial" pitchFamily="34" charset="0"/>
                        </a:rPr>
                        <a:t>Annual Target</a:t>
                      </a:r>
                    </a:p>
                  </a:txBody>
                  <a:tcPr marT="45728" marB="45728"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500" b="1" kern="1200" dirty="0" smtClean="0">
                          <a:solidFill>
                            <a:schemeClr val="tx1"/>
                          </a:solidFill>
                          <a:effectLst/>
                          <a:latin typeface="Arial" panose="020B0604020202020204" pitchFamily="34" charset="0"/>
                          <a:ea typeface="+mn-ea"/>
                          <a:cs typeface="Arial" panose="020B0604020202020204" pitchFamily="34" charset="0"/>
                        </a:rPr>
                        <a:t>Process 99% of applications within 2 months of receipt</a:t>
                      </a:r>
                    </a:p>
                  </a:txBody>
                  <a:tcPr marT="45728" marB="45728" horzOverflow="overflow">
                    <a:solidFill>
                      <a:srgbClr val="FFDE75"/>
                    </a:solidFill>
                  </a:tcPr>
                </a:tc>
              </a:tr>
              <a:tr h="9164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lang="en-ZA" sz="1500" kern="1200" dirty="0" smtClean="0">
                          <a:solidFill>
                            <a:schemeClr val="tx1"/>
                          </a:solidFill>
                          <a:effectLst/>
                          <a:latin typeface="Arial" panose="020B0604020202020204" pitchFamily="34" charset="0"/>
                          <a:ea typeface="+mn-ea"/>
                          <a:cs typeface="Arial" panose="020B0604020202020204" pitchFamily="34" charset="0"/>
                        </a:rPr>
                        <a:t>Process 99% of applications within 2 months of receipt</a:t>
                      </a:r>
                      <a:endPar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28" marB="45728"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lang="en-ZA" sz="1600" dirty="0" smtClean="0">
                          <a:effectLst/>
                          <a:latin typeface="Arial" panose="020B0604020202020204" pitchFamily="34" charset="0"/>
                          <a:ea typeface="Times New Roman" panose="02020603050405020304" pitchFamily="18" charset="0"/>
                        </a:rPr>
                        <a:t>Received 8 696 applications, processed 8 651 and 99% (8 605) of received applications were processes within two months.</a:t>
                      </a:r>
                      <a:endPar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28" marB="45728" horzOverflow="overflow">
                    <a:solidFill>
                      <a:srgbClr val="FFDE75"/>
                    </a:solidFill>
                  </a:tcPr>
                </a:tc>
              </a:tr>
              <a:tr h="47818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500" b="1" i="0" u="none" strike="noStrike" cap="none" normalizeH="0" baseline="0" dirty="0" smtClean="0">
                          <a:ln>
                            <a:noFill/>
                          </a:ln>
                          <a:solidFill>
                            <a:schemeClr val="tx1"/>
                          </a:solidFill>
                          <a:effectLst/>
                          <a:latin typeface="Arial" pitchFamily="34" charset="0"/>
                          <a:cs typeface="Arial" pitchFamily="34" charset="0"/>
                        </a:rPr>
                        <a:t>Annual Target</a:t>
                      </a:r>
                    </a:p>
                  </a:txBody>
                  <a:tcPr marT="45728" marB="45728"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500" b="1" i="0" u="none" strike="noStrike" kern="1200" cap="none" normalizeH="0" baseline="0" dirty="0" smtClean="0">
                          <a:ln>
                            <a:noFill/>
                          </a:ln>
                          <a:solidFill>
                            <a:schemeClr val="tx1"/>
                          </a:solidFill>
                          <a:effectLst/>
                          <a:latin typeface="Arial" pitchFamily="34" charset="0"/>
                          <a:ea typeface="+mn-ea"/>
                          <a:cs typeface="Arial" pitchFamily="34" charset="0"/>
                        </a:rPr>
                        <a:t>Conduct NPO National Roadshows in 80 Local Municipality</a:t>
                      </a:r>
                    </a:p>
                  </a:txBody>
                  <a:tcPr marT="45728" marB="45728" horzOverflow="overflow">
                    <a:solidFill>
                      <a:srgbClr val="FFDE75"/>
                    </a:solidFill>
                  </a:tcPr>
                </a:tc>
              </a:tr>
              <a:tr h="76591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defRPr/>
                      </a:pPr>
                      <a:r>
                        <a:rPr lang="en-ZA" sz="1600" dirty="0" smtClean="0">
                          <a:effectLst/>
                          <a:latin typeface="Arial" panose="020B0604020202020204" pitchFamily="34" charset="0"/>
                          <a:ea typeface="Times New Roman" panose="02020603050405020304" pitchFamily="18" charset="0"/>
                        </a:rPr>
                        <a:t>Conduct NPO National Roadshows in 15 Local Municipalities</a:t>
                      </a:r>
                      <a:endPar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28" marB="45728"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itchFamily="34" charset="0"/>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defRPr/>
                      </a:pPr>
                      <a:r>
                        <a:rPr lang="en-ZA" sz="1600" kern="1200" dirty="0" smtClean="0">
                          <a:solidFill>
                            <a:schemeClr val="dk1"/>
                          </a:solidFill>
                          <a:effectLst/>
                          <a:latin typeface="Arial" panose="020B0604020202020204" pitchFamily="34" charset="0"/>
                          <a:ea typeface="Times New Roman" panose="02020603050405020304" pitchFamily="18" charset="0"/>
                          <a:cs typeface="+mn-cs"/>
                        </a:rPr>
                        <a:t>Conducted  22 NPO National Roadshows in 22 Local Municipalities</a:t>
                      </a:r>
                      <a:endParaRPr lang="en-US" sz="1600" kern="1200" dirty="0" smtClean="0">
                        <a:solidFill>
                          <a:schemeClr val="dk1"/>
                        </a:solidFill>
                        <a:effectLst/>
                        <a:latin typeface="Arial" panose="020B0604020202020204" pitchFamily="34" charset="0"/>
                        <a:ea typeface="Times New Roman" panose="02020603050405020304" pitchFamily="18" charset="0"/>
                        <a:cs typeface="+mn-cs"/>
                      </a:endParaRPr>
                    </a:p>
                  </a:txBody>
                  <a:tcPr marT="45728" marB="45728" horzOverflow="overflow">
                    <a:solidFill>
                      <a:srgbClr val="FFDE75"/>
                    </a:solidFill>
                  </a:tcPr>
                </a:tc>
              </a:tr>
              <a:tr h="4781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T="45728" marB="45728"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500" b="1" kern="1200" dirty="0" smtClean="0">
                          <a:solidFill>
                            <a:schemeClr val="tx1"/>
                          </a:solidFill>
                          <a:effectLst/>
                          <a:latin typeface="Arial" panose="020B0604020202020204" pitchFamily="34" charset="0"/>
                          <a:ea typeface="+mn-ea"/>
                          <a:cs typeface="Arial" panose="020B0604020202020204" pitchFamily="34" charset="0"/>
                        </a:rPr>
                        <a:t>Train 3000 NPOs on governance and compliance with the NPO Act </a:t>
                      </a:r>
                      <a:endParaRPr kumimoji="0" lang="en-ZA" sz="15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28" marB="45728" horzOverflow="overflow">
                    <a:solidFill>
                      <a:srgbClr val="FFDE75"/>
                    </a:solidFill>
                  </a:tcPr>
                </a:tc>
              </a:tr>
              <a:tr h="7039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lang="en-ZA" sz="1600" dirty="0" smtClean="0">
                          <a:effectLst/>
                          <a:latin typeface="Arial" panose="020B0604020202020204" pitchFamily="34" charset="0"/>
                          <a:ea typeface="Times New Roman" panose="02020603050405020304" pitchFamily="18" charset="0"/>
                        </a:rPr>
                        <a:t>Trained 500 NPOs on governance and compliance with the NPO Act</a:t>
                      </a:r>
                      <a:endPar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28" marB="45728"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itchFamily="34" charset="0"/>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lang="en-ZA" sz="1600" dirty="0" smtClean="0">
                          <a:effectLst/>
                          <a:latin typeface="Arial" panose="020B0604020202020204" pitchFamily="34" charset="0"/>
                          <a:ea typeface="Times New Roman" panose="02020603050405020304" pitchFamily="18" charset="0"/>
                        </a:rPr>
                        <a:t>Trained 772 NPOs on governance and compliance with the NPO Act</a:t>
                      </a:r>
                      <a:r>
                        <a:rPr lang="en-GB" sz="1500" kern="1200" dirty="0" smtClean="0">
                          <a:solidFill>
                            <a:schemeClr val="tx1"/>
                          </a:solidFill>
                          <a:effectLst/>
                          <a:latin typeface="Arial" panose="020B0604020202020204" pitchFamily="34" charset="0"/>
                          <a:ea typeface="+mn-ea"/>
                          <a:cs typeface="Arial" panose="020B0604020202020204" pitchFamily="34" charset="0"/>
                        </a:rPr>
                        <a:t>  </a:t>
                      </a:r>
                      <a:r>
                        <a:rPr lang="en-GB" sz="1500" kern="1200" dirty="0" smtClean="0">
                          <a:solidFill>
                            <a:schemeClr val="tx1"/>
                          </a:solidFill>
                          <a:effectLst/>
                          <a:latin typeface="+mn-lt"/>
                          <a:ea typeface="+mn-ea"/>
                          <a:cs typeface="+mn-cs"/>
                        </a:rPr>
                        <a:t>                                                                                                                                                                                                                                         </a:t>
                      </a:r>
                      <a:endParaRPr kumimoji="0" lang="en-US" sz="1500" b="1" i="0" u="none" strike="noStrike" cap="none" normalizeH="0" baseline="0" dirty="0" smtClean="0">
                        <a:ln>
                          <a:noFill/>
                        </a:ln>
                        <a:solidFill>
                          <a:schemeClr val="tx1"/>
                        </a:solidFill>
                        <a:effectLst/>
                        <a:latin typeface="Arial" pitchFamily="34" charset="0"/>
                        <a:cs typeface="Arial" pitchFamily="34" charset="0"/>
                      </a:endParaRPr>
                    </a:p>
                  </a:txBody>
                  <a:tcPr marT="45728" marB="45728" horzOverflow="overflow">
                    <a:solidFill>
                      <a:srgbClr val="FFDE75"/>
                    </a:solidFill>
                  </a:tcPr>
                </a:tc>
              </a:tr>
              <a:tr h="2789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itchFamily="34" charset="0"/>
                          <a:cs typeface="Arial" pitchFamily="34" charset="0"/>
                        </a:rPr>
                        <a:t>Annual Target</a:t>
                      </a:r>
                    </a:p>
                  </a:txBody>
                  <a:tcPr marT="45728" marB="45728"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500" b="1" kern="1200" dirty="0" smtClean="0">
                          <a:solidFill>
                            <a:schemeClr val="tx1"/>
                          </a:solidFill>
                          <a:effectLst/>
                          <a:latin typeface="Arial" panose="020B0604020202020204" pitchFamily="34" charset="0"/>
                          <a:ea typeface="+mn-ea"/>
                          <a:cs typeface="Arial" panose="020B0604020202020204" pitchFamily="34" charset="0"/>
                        </a:rPr>
                        <a:t>95% NPO reports processed within 2 months</a:t>
                      </a:r>
                    </a:p>
                  </a:txBody>
                  <a:tcPr marT="45728" marB="45728" horzOverflow="overflow">
                    <a:solidFill>
                      <a:srgbClr val="FFDE75"/>
                    </a:solidFill>
                  </a:tcPr>
                </a:tc>
              </a:tr>
              <a:tr h="7476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lang="en-ZA" sz="1600" dirty="0" smtClean="0">
                          <a:effectLst/>
                          <a:latin typeface="Arial" panose="020B0604020202020204" pitchFamily="34" charset="0"/>
                          <a:ea typeface="Times New Roman" panose="02020603050405020304" pitchFamily="18" charset="0"/>
                        </a:rPr>
                        <a:t>Process 95% NPO reports within 2 months</a:t>
                      </a:r>
                      <a:endPar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T="45728" marB="45728"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itchFamily="34" charset="0"/>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lang="en-ZA" sz="1600" dirty="0" smtClean="0">
                          <a:effectLst/>
                          <a:latin typeface="Arial" panose="020B0604020202020204" pitchFamily="34" charset="0"/>
                          <a:ea typeface="Times New Roman" panose="02020603050405020304" pitchFamily="18" charset="0"/>
                        </a:rPr>
                        <a:t>Received 8 997 reports, processed 8 583 and 99.6% (8 555) of received reports were processes within two months </a:t>
                      </a:r>
                      <a:r>
                        <a:rPr lang="en-GB" sz="1500" kern="1200" dirty="0" smtClean="0">
                          <a:solidFill>
                            <a:schemeClr val="tx1"/>
                          </a:solidFill>
                          <a:effectLst/>
                          <a:latin typeface="Arial" panose="020B0604020202020204" pitchFamily="34" charset="0"/>
                          <a:ea typeface="+mn-ea"/>
                          <a:cs typeface="Arial" panose="020B0604020202020204" pitchFamily="34" charset="0"/>
                        </a:rPr>
                        <a:t> </a:t>
                      </a:r>
                      <a:r>
                        <a:rPr lang="en-GB" sz="1500" kern="1200" dirty="0" smtClean="0">
                          <a:solidFill>
                            <a:schemeClr val="tx1"/>
                          </a:solidFill>
                          <a:effectLst/>
                          <a:latin typeface="+mn-lt"/>
                          <a:ea typeface="+mn-ea"/>
                          <a:cs typeface="+mn-cs"/>
                        </a:rPr>
                        <a:t>                                                                                                                                                                                                                                         </a:t>
                      </a:r>
                      <a:endParaRPr kumimoji="0" lang="en-US" sz="1500" b="1" i="0" u="none" strike="noStrike" cap="none" normalizeH="0" baseline="0" dirty="0" smtClean="0">
                        <a:ln>
                          <a:noFill/>
                        </a:ln>
                        <a:solidFill>
                          <a:schemeClr val="tx1"/>
                        </a:solidFill>
                        <a:effectLst/>
                        <a:latin typeface="Arial" pitchFamily="34" charset="0"/>
                        <a:cs typeface="Arial" pitchFamily="34" charset="0"/>
                      </a:endParaRPr>
                    </a:p>
                  </a:txBody>
                  <a:tcPr marT="45728" marB="45728" horzOverflow="overflow">
                    <a:solidFill>
                      <a:srgbClr val="FFDE75"/>
                    </a:solidFill>
                  </a:tcPr>
                </a:tc>
              </a:tr>
            </a:tbl>
          </a:graphicData>
        </a:graphic>
      </p:graphicFrame>
      <p:sp>
        <p:nvSpPr>
          <p:cNvPr id="18467" name="Title 1"/>
          <p:cNvSpPr txBox="1">
            <a:spLocks/>
          </p:cNvSpPr>
          <p:nvPr/>
        </p:nvSpPr>
        <p:spPr bwMode="auto">
          <a:xfrm>
            <a:off x="330200" y="0"/>
            <a:ext cx="8062913" cy="731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2000" b="1">
                <a:solidFill>
                  <a:srgbClr val="000000"/>
                </a:solidFill>
                <a:latin typeface="Arial" panose="020B0604020202020204" pitchFamily="34" charset="0"/>
                <a:cs typeface="Arial" panose="020B0604020202020204" pitchFamily="34" charset="0"/>
              </a:rPr>
              <a:t>Programme 5: NPO</a:t>
            </a:r>
          </a:p>
        </p:txBody>
      </p:sp>
    </p:spTree>
    <p:extLst>
      <p:ext uri="{BB962C8B-B14F-4D97-AF65-F5344CB8AC3E}">
        <p14:creationId xmlns:p14="http://schemas.microsoft.com/office/powerpoint/2010/main" xmlns="" val="3155898189"/>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a:xfrm>
            <a:off x="330200" y="304800"/>
            <a:ext cx="9163050" cy="1143000"/>
          </a:xfrm>
        </p:spPr>
        <p:txBody>
          <a:bodyPr/>
          <a:lstStyle/>
          <a:p>
            <a:pPr eaLnBrk="1" hangingPunct="1"/>
            <a:r>
              <a:rPr lang="en-US" altLang="en-US" sz="4000" b="1" smtClean="0">
                <a:latin typeface="Arial" panose="020B0604020202020204" pitchFamily="34" charset="0"/>
                <a:ea typeface="ヒラギノ角ゴ Pro W3" pitchFamily="1" charset="-128"/>
              </a:rPr>
              <a:t/>
            </a:r>
            <a:br>
              <a:rPr lang="en-US" altLang="en-US" sz="4000" b="1" smtClean="0">
                <a:latin typeface="Arial" panose="020B0604020202020204" pitchFamily="34" charset="0"/>
                <a:ea typeface="ヒラギノ角ゴ Pro W3" pitchFamily="1" charset="-128"/>
              </a:rPr>
            </a:br>
            <a:endParaRPr lang="en-US" altLang="en-US" sz="4000" b="1" smtClean="0">
              <a:latin typeface="Arial" panose="020B0604020202020204" pitchFamily="34" charset="0"/>
              <a:ea typeface="ヒラギノ角ゴ Pro W3" pitchFamily="1" charset="-128"/>
            </a:endParaRPr>
          </a:p>
        </p:txBody>
      </p:sp>
      <p:sp>
        <p:nvSpPr>
          <p:cNvPr id="20483" name="Rectangle 5"/>
          <p:cNvSpPr>
            <a:spLocks noGrp="1" noChangeArrowheads="1"/>
          </p:cNvSpPr>
          <p:nvPr>
            <p:ph type="body" sz="half" idx="1"/>
          </p:nvPr>
        </p:nvSpPr>
        <p:spPr>
          <a:xfrm>
            <a:off x="228600" y="762000"/>
            <a:ext cx="9525000" cy="4876800"/>
          </a:xfrm>
        </p:spPr>
        <p:txBody>
          <a:bodyPr/>
          <a:lstStyle/>
          <a:p>
            <a:pPr marL="0" indent="0" eaLnBrk="1" hangingPunct="1">
              <a:buFontTx/>
              <a:buNone/>
            </a:pPr>
            <a:endParaRPr lang="en-US" altLang="en-US" sz="3200" dirty="0" smtClean="0">
              <a:ea typeface="ヒラギノ角ゴ Pro W3" pitchFamily="1" charset="-128"/>
            </a:endParaRPr>
          </a:p>
        </p:txBody>
      </p:sp>
      <p:sp>
        <p:nvSpPr>
          <p:cNvPr id="20485" name="Slide Number Placeholder 1"/>
          <p:cNvSpPr>
            <a:spLocks noGrp="1"/>
          </p:cNvSpPr>
          <p:nvPr>
            <p:ph type="sldNum" sz="quarter" idx="12"/>
          </p:nvPr>
        </p:nvSpPr>
        <p:spPr>
          <a:xfrm>
            <a:off x="7099300" y="5181600"/>
            <a:ext cx="206375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B105420B-6237-4086-ABBE-ABB5440BA4DB}" type="slidenum">
              <a:rPr lang="en-GB" altLang="en-US" sz="1400" smtClean="0"/>
              <a:pPr>
                <a:spcBef>
                  <a:spcPct val="0"/>
                </a:spcBef>
                <a:buFontTx/>
                <a:buNone/>
              </a:pPr>
              <a:t>59</a:t>
            </a:fld>
            <a:endParaRPr lang="en-GB" altLang="en-US" sz="1400" smtClean="0"/>
          </a:p>
        </p:txBody>
      </p:sp>
      <p:graphicFrame>
        <p:nvGraphicFramePr>
          <p:cNvPr id="2" name="Table 1"/>
          <p:cNvGraphicFramePr>
            <a:graphicFrameLocks noGrp="1"/>
          </p:cNvGraphicFramePr>
          <p:nvPr>
            <p:extLst>
              <p:ext uri="{D42A27DB-BD31-4B8C-83A1-F6EECF244321}">
                <p14:modId xmlns:p14="http://schemas.microsoft.com/office/powerpoint/2010/main" xmlns="" val="2241573961"/>
              </p:ext>
            </p:extLst>
          </p:nvPr>
        </p:nvGraphicFramePr>
        <p:xfrm>
          <a:off x="152401" y="663385"/>
          <a:ext cx="9601199" cy="4518215"/>
        </p:xfrm>
        <a:graphic>
          <a:graphicData uri="http://schemas.openxmlformats.org/drawingml/2006/table">
            <a:tbl>
              <a:tblPr firstRow="1" bandRow="1">
                <a:tableStyleId>{5C22544A-7EE6-4342-B048-85BDC9FD1C3A}</a:tableStyleId>
              </a:tblPr>
              <a:tblGrid>
                <a:gridCol w="3975496"/>
                <a:gridCol w="5625703"/>
              </a:tblGrid>
              <a:tr h="6753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itchFamily="34" charset="0"/>
                          <a:cs typeface="Arial" pitchFamily="34" charset="0"/>
                        </a:rPr>
                        <a:t>Annual Target</a:t>
                      </a:r>
                    </a:p>
                  </a:txBody>
                  <a:tcPr marL="91445" marR="91445" marT="45711" marB="45711"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500" b="1" kern="1200" dirty="0" smtClean="0">
                          <a:solidFill>
                            <a:schemeClr val="tx1"/>
                          </a:solidFill>
                          <a:effectLst/>
                          <a:latin typeface="Arial" panose="020B0604020202020204" pitchFamily="34" charset="0"/>
                          <a:ea typeface="+mn-ea"/>
                          <a:cs typeface="Arial" panose="020B0604020202020204" pitchFamily="34" charset="0"/>
                        </a:rPr>
                        <a:t>Assess community development capability against Norms and Standards</a:t>
                      </a:r>
                    </a:p>
                  </a:txBody>
                  <a:tcPr marL="91445" marR="91445" marT="45711" marB="45711" horzOverflow="overflow">
                    <a:solidFill>
                      <a:srgbClr val="FFDE75"/>
                    </a:solidFill>
                  </a:tcPr>
                </a:tc>
              </a:tr>
              <a:tr h="8486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lang="en-ZA" sz="1500" kern="1200" dirty="0" smtClean="0">
                          <a:solidFill>
                            <a:schemeClr val="tx1"/>
                          </a:solidFill>
                          <a:effectLst/>
                          <a:latin typeface="Arial" panose="020B0604020202020204" pitchFamily="34" charset="0"/>
                          <a:ea typeface="+mn-ea"/>
                          <a:cs typeface="Arial" panose="020B0604020202020204" pitchFamily="34" charset="0"/>
                        </a:rPr>
                        <a:t>Conduct the Capability Assessment</a:t>
                      </a:r>
                      <a:endParaRPr lang="en-US" sz="1500" kern="1200" dirty="0" smtClean="0">
                        <a:solidFill>
                          <a:schemeClr val="tx1"/>
                        </a:solidFill>
                        <a:effectLst/>
                        <a:latin typeface="Arial" panose="020B0604020202020204" pitchFamily="34" charset="0"/>
                        <a:ea typeface="+mn-ea"/>
                        <a:cs typeface="Arial" panose="020B0604020202020204" pitchFamily="34" charset="0"/>
                      </a:endParaRPr>
                    </a:p>
                  </a:txBody>
                  <a:tcPr marL="91445" marR="91445" marT="45711" marB="45711"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lang="en-ZA" sz="1500" kern="1200" dirty="0" smtClean="0">
                          <a:solidFill>
                            <a:schemeClr val="tx1"/>
                          </a:solidFill>
                          <a:effectLst/>
                          <a:latin typeface="Arial" panose="020B0604020202020204" pitchFamily="34" charset="0"/>
                          <a:ea typeface="+mn-ea"/>
                          <a:cs typeface="Arial" panose="020B0604020202020204" pitchFamily="34" charset="0"/>
                        </a:rPr>
                        <a:t>Capability Assessment conducted in 2 provinces (NW, GP.)</a:t>
                      </a:r>
                      <a:endParaRPr lang="en-US" sz="1500" kern="1200" dirty="0" smtClean="0">
                        <a:solidFill>
                          <a:schemeClr val="tx1"/>
                        </a:solidFill>
                        <a:effectLst/>
                        <a:latin typeface="Arial" panose="020B0604020202020204" pitchFamily="34" charset="0"/>
                        <a:ea typeface="+mn-ea"/>
                        <a:cs typeface="Arial" panose="020B0604020202020204" pitchFamily="34" charset="0"/>
                      </a:endParaRPr>
                    </a:p>
                  </a:txBody>
                  <a:tcPr marL="91445" marR="91445" marT="45711" marB="45711" horzOverflow="overflow">
                    <a:solidFill>
                      <a:srgbClr val="FFDE75"/>
                    </a:solidFill>
                  </a:tcPr>
                </a:tc>
              </a:tr>
              <a:tr h="6753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1445" marR="91445" marT="45711" marB="45711"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500" b="1" i="0" u="none" strike="noStrike" kern="1200" cap="none" normalizeH="0" baseline="0" dirty="0" smtClean="0">
                          <a:ln>
                            <a:noFill/>
                          </a:ln>
                          <a:solidFill>
                            <a:schemeClr val="tx1"/>
                          </a:solidFill>
                          <a:effectLst/>
                          <a:latin typeface="Arial" pitchFamily="34" charset="0"/>
                          <a:ea typeface="+mn-ea"/>
                          <a:cs typeface="Arial" pitchFamily="34" charset="0"/>
                        </a:rPr>
                        <a:t>Reach 450 wards through community outreach programmes</a:t>
                      </a:r>
                    </a:p>
                  </a:txBody>
                  <a:tcPr marL="91445" marR="91445" marT="45711" marB="45711" horzOverflow="overflow">
                    <a:solidFill>
                      <a:srgbClr val="FFDE75"/>
                    </a:solidFill>
                  </a:tcPr>
                </a:tc>
              </a:tr>
              <a:tr h="9494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lang="en-ZA" sz="1500" kern="1200" dirty="0" smtClean="0">
                          <a:solidFill>
                            <a:schemeClr val="tx1"/>
                          </a:solidFill>
                          <a:effectLst/>
                          <a:latin typeface="Arial" panose="020B0604020202020204" pitchFamily="34" charset="0"/>
                          <a:ea typeface="+mn-ea"/>
                          <a:cs typeface="Arial" panose="020B0604020202020204" pitchFamily="34" charset="0"/>
                        </a:rPr>
                        <a:t>Reached 150 wards </a:t>
                      </a:r>
                      <a:endParaRPr lang="en-US" sz="1500" kern="1200" dirty="0" smtClean="0">
                        <a:solidFill>
                          <a:schemeClr val="tx1"/>
                        </a:solidFill>
                        <a:effectLst/>
                        <a:latin typeface="Arial" panose="020B0604020202020204" pitchFamily="34" charset="0"/>
                        <a:ea typeface="+mn-ea"/>
                        <a:cs typeface="Arial" panose="020B0604020202020204" pitchFamily="34" charset="0"/>
                      </a:endParaRPr>
                    </a:p>
                  </a:txBody>
                  <a:tcPr marL="91445" marR="91445" marT="45711" marB="45711"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itchFamily="34" charset="0"/>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lang="en-ZA" sz="1500" kern="1200" dirty="0" smtClean="0">
                          <a:solidFill>
                            <a:schemeClr val="tx1"/>
                          </a:solidFill>
                          <a:effectLst/>
                          <a:latin typeface="Arial" panose="020B0604020202020204" pitchFamily="34" charset="0"/>
                          <a:ea typeface="+mn-ea"/>
                          <a:cs typeface="Arial" panose="020B0604020202020204" pitchFamily="34" charset="0"/>
                        </a:rPr>
                        <a:t>379 Wards reached through community outreach programs</a:t>
                      </a:r>
                      <a:endParaRPr lang="en-US" sz="1500" kern="1200" dirty="0" smtClean="0">
                        <a:solidFill>
                          <a:schemeClr val="tx1"/>
                        </a:solidFill>
                        <a:effectLst/>
                        <a:latin typeface="Arial" panose="020B0604020202020204" pitchFamily="34" charset="0"/>
                        <a:ea typeface="+mn-ea"/>
                        <a:cs typeface="Arial" panose="020B0604020202020204" pitchFamily="34" charset="0"/>
                      </a:endParaRPr>
                    </a:p>
                  </a:txBody>
                  <a:tcPr marL="91445" marR="91445" marT="45711" marB="45711" horzOverflow="overflow">
                    <a:solidFill>
                      <a:srgbClr val="FFDE75"/>
                    </a:solidFill>
                  </a:tcPr>
                </a:tc>
              </a:tr>
              <a:tr h="3939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1445" marR="91445" marT="45711" marB="45711"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500" b="1" i="0" u="none" strike="noStrike" kern="1200" cap="none" normalizeH="0" baseline="0" dirty="0" smtClean="0">
                          <a:ln>
                            <a:noFill/>
                          </a:ln>
                          <a:solidFill>
                            <a:schemeClr val="tx1"/>
                          </a:solidFill>
                          <a:effectLst/>
                          <a:latin typeface="Arial" pitchFamily="34" charset="0"/>
                          <a:ea typeface="+mn-ea"/>
                          <a:cs typeface="Arial" pitchFamily="34" charset="0"/>
                        </a:rPr>
                        <a:t>Develop draft Youth Mobilisation Guidelines</a:t>
                      </a:r>
                    </a:p>
                  </a:txBody>
                  <a:tcPr marL="91445" marR="91445" marT="45711" marB="45711" horzOverflow="overflow">
                    <a:solidFill>
                      <a:srgbClr val="FFDE75"/>
                    </a:solidFill>
                  </a:tcPr>
                </a:tc>
              </a:tr>
              <a:tr h="97549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lang="en-ZA" sz="1600" dirty="0" smtClean="0">
                          <a:effectLst/>
                          <a:latin typeface="Arial" panose="020B0604020202020204" pitchFamily="34" charset="0"/>
                          <a:ea typeface="Times New Roman" panose="02020603050405020304" pitchFamily="18" charset="0"/>
                        </a:rPr>
                        <a:t>Consult 4 provinces on youth mobilisation </a:t>
                      </a:r>
                      <a:endParaRPr kumimoji="0" lang="en-US" sz="15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1445" marR="91445" marT="45711" marB="45711"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itchFamily="34" charset="0"/>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lang="en-ZA" sz="1500" kern="1200" dirty="0" smtClean="0">
                          <a:solidFill>
                            <a:schemeClr val="tx1"/>
                          </a:solidFill>
                          <a:effectLst/>
                          <a:latin typeface="Arial" panose="020B0604020202020204" pitchFamily="34" charset="0"/>
                          <a:ea typeface="+mn-ea"/>
                          <a:cs typeface="Arial" panose="020B0604020202020204" pitchFamily="34" charset="0"/>
                        </a:rPr>
                        <a:t>Consulted 8 provinces on youth mobilisation guidelines for youth </a:t>
                      </a:r>
                      <a:r>
                        <a:rPr lang="en-ZA" sz="1600" dirty="0" smtClean="0">
                          <a:effectLst/>
                          <a:latin typeface="Arial" panose="020B0604020202020204" pitchFamily="34" charset="0"/>
                          <a:ea typeface="Times New Roman" panose="02020603050405020304" pitchFamily="18" charset="0"/>
                        </a:rPr>
                        <a:t>alumni</a:t>
                      </a:r>
                      <a:r>
                        <a:rPr lang="en-GB" sz="1500" kern="1200" dirty="0" smtClean="0">
                          <a:solidFill>
                            <a:schemeClr val="tx1"/>
                          </a:solidFill>
                          <a:effectLst/>
                          <a:latin typeface="+mn-lt"/>
                          <a:ea typeface="+mn-ea"/>
                          <a:cs typeface="+mn-cs"/>
                        </a:rPr>
                        <a:t>                                                                                                                                                                                                                                      </a:t>
                      </a:r>
                      <a:endParaRPr kumimoji="0" lang="en-US" sz="1500" b="1" i="0" u="none" strike="noStrike" cap="none" normalizeH="0" baseline="0" dirty="0" smtClean="0">
                        <a:ln>
                          <a:noFill/>
                        </a:ln>
                        <a:solidFill>
                          <a:schemeClr val="tx1"/>
                        </a:solidFill>
                        <a:effectLst/>
                        <a:latin typeface="Arial" pitchFamily="34" charset="0"/>
                        <a:cs typeface="Arial" pitchFamily="34" charset="0"/>
                      </a:endParaRPr>
                    </a:p>
                  </a:txBody>
                  <a:tcPr marL="91445" marR="91445" marT="45711" marB="45711" horzOverflow="overflow">
                    <a:solidFill>
                      <a:srgbClr val="FFDE75"/>
                    </a:solidFill>
                  </a:tcPr>
                </a:tc>
              </a:tr>
            </a:tbl>
          </a:graphicData>
        </a:graphic>
      </p:graphicFrame>
      <p:sp>
        <p:nvSpPr>
          <p:cNvPr id="20515" name="Title 1"/>
          <p:cNvSpPr txBox="1">
            <a:spLocks/>
          </p:cNvSpPr>
          <p:nvPr/>
        </p:nvSpPr>
        <p:spPr bwMode="auto">
          <a:xfrm>
            <a:off x="392113" y="49213"/>
            <a:ext cx="9197975"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2000" b="1">
                <a:solidFill>
                  <a:srgbClr val="000000"/>
                </a:solidFill>
                <a:latin typeface="Arial" panose="020B0604020202020204" pitchFamily="34" charset="0"/>
                <a:cs typeface="Arial" panose="020B0604020202020204" pitchFamily="34" charset="0"/>
              </a:rPr>
              <a:t>Programme</a:t>
            </a:r>
            <a:r>
              <a:rPr lang="en-US" altLang="en-US" sz="2400" b="1">
                <a:solidFill>
                  <a:srgbClr val="000000"/>
                </a:solidFill>
                <a:latin typeface="Arial" panose="020B0604020202020204" pitchFamily="34" charset="0"/>
                <a:cs typeface="Arial" panose="020B0604020202020204" pitchFamily="34" charset="0"/>
              </a:rPr>
              <a:t> </a:t>
            </a:r>
            <a:r>
              <a:rPr lang="en-US" altLang="en-US" sz="2000" b="1">
                <a:solidFill>
                  <a:srgbClr val="000000"/>
                </a:solidFill>
                <a:latin typeface="Arial" panose="020B0604020202020204" pitchFamily="34" charset="0"/>
                <a:cs typeface="Arial" panose="020B0604020202020204" pitchFamily="34" charset="0"/>
              </a:rPr>
              <a:t>5</a:t>
            </a:r>
            <a:r>
              <a:rPr lang="en-US" altLang="en-US" sz="2400" b="1">
                <a:solidFill>
                  <a:srgbClr val="000000"/>
                </a:solidFill>
                <a:latin typeface="Arial" panose="020B0604020202020204" pitchFamily="34" charset="0"/>
                <a:cs typeface="Arial" panose="020B0604020202020204" pitchFamily="34" charset="0"/>
              </a:rPr>
              <a:t>: </a:t>
            </a:r>
            <a:r>
              <a:rPr lang="en-US" altLang="en-US" sz="2000" b="1">
                <a:solidFill>
                  <a:srgbClr val="000000"/>
                </a:solidFill>
                <a:latin typeface="Arial" panose="020B0604020202020204" pitchFamily="34" charset="0"/>
                <a:cs typeface="Arial" panose="020B0604020202020204" pitchFamily="34" charset="0"/>
              </a:rPr>
              <a:t>Community Mobilisation and Empowerment</a:t>
            </a:r>
            <a:endParaRPr lang="en-US" altLang="en-US" sz="2400"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50935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6D600DE7-92A8-46B7-AA8C-F8ACBBDA2077}" type="slidenum">
              <a:rPr lang="en-GB" altLang="en-US" sz="1400" smtClean="0"/>
              <a:pPr>
                <a:spcBef>
                  <a:spcPct val="0"/>
                </a:spcBef>
                <a:buFontTx/>
                <a:buNone/>
              </a:pPr>
              <a:t>6</a:t>
            </a:fld>
            <a:endParaRPr lang="en-GB" altLang="en-US" sz="1400" dirty="0" smtClean="0"/>
          </a:p>
        </p:txBody>
      </p:sp>
      <p:sp>
        <p:nvSpPr>
          <p:cNvPr id="2" name="Title 1"/>
          <p:cNvSpPr>
            <a:spLocks noGrp="1"/>
          </p:cNvSpPr>
          <p:nvPr>
            <p:ph type="title" idx="4294967295"/>
          </p:nvPr>
        </p:nvSpPr>
        <p:spPr>
          <a:xfrm>
            <a:off x="523875" y="33338"/>
            <a:ext cx="8420100" cy="766762"/>
          </a:xfrm>
        </p:spPr>
        <p:txBody>
          <a:bodyPr/>
          <a:lstStyle/>
          <a:p>
            <a:pPr>
              <a:defRPr/>
            </a:pPr>
            <a:r>
              <a:rPr lang="en-US" sz="3200" b="1" dirty="0">
                <a:solidFill>
                  <a:schemeClr val="tx1"/>
                </a:solidFill>
                <a:effectLst>
                  <a:outerShdw blurRad="38100" dist="38100" dir="2700000" algn="tl">
                    <a:srgbClr val="C0C0C0"/>
                  </a:outerShdw>
                </a:effectLst>
                <a:latin typeface="Arial" pitchFamily="34" charset="0"/>
                <a:cs typeface="Arial" pitchFamily="34" charset="0"/>
              </a:rPr>
              <a:t>CONTEXT/SITUATIONAL ANALYSIS</a:t>
            </a:r>
            <a:endParaRPr lang="en-US" sz="3200" b="1" dirty="0" smtClean="0">
              <a:solidFill>
                <a:schemeClr val="tx1"/>
              </a:solidFill>
              <a:effectLst>
                <a:outerShdw blurRad="38100" dist="38100" dir="2700000" algn="tl">
                  <a:srgbClr val="C0C0C0"/>
                </a:outerShdw>
              </a:effectLst>
              <a:latin typeface="Arial" pitchFamily="34" charset="0"/>
              <a:cs typeface="Arial" pitchFamily="34" charset="0"/>
            </a:endParaRPr>
          </a:p>
        </p:txBody>
      </p:sp>
      <p:sp>
        <p:nvSpPr>
          <p:cNvPr id="7171" name="Content Placeholder 2"/>
          <p:cNvSpPr>
            <a:spLocks noGrp="1"/>
          </p:cNvSpPr>
          <p:nvPr>
            <p:ph idx="4294967295"/>
          </p:nvPr>
        </p:nvSpPr>
        <p:spPr>
          <a:xfrm>
            <a:off x="152400" y="692151"/>
            <a:ext cx="9601200" cy="4870450"/>
          </a:xfrm>
          <a:solidFill>
            <a:srgbClr val="FFDE75"/>
          </a:solidFill>
        </p:spPr>
        <p:txBody>
          <a:bodyPr/>
          <a:lstStyle/>
          <a:p>
            <a:pPr marL="0" indent="0" algn="just">
              <a:lnSpc>
                <a:spcPct val="150000"/>
              </a:lnSpc>
              <a:buFontTx/>
              <a:buNone/>
              <a:defRPr/>
            </a:pPr>
            <a:r>
              <a:rPr lang="en-US" sz="1600" dirty="0">
                <a:latin typeface="Calibri" panose="020F0502020204030204" pitchFamily="34" charset="0"/>
                <a:cs typeface="Arial" pitchFamily="34" charset="0"/>
              </a:rPr>
              <a:t>The Social Development Sector delivers its services in an environment marked by high levels of poverty, unemployment  and inequality.</a:t>
            </a:r>
          </a:p>
          <a:p>
            <a:pPr marL="0" indent="0" algn="just">
              <a:lnSpc>
                <a:spcPct val="150000"/>
              </a:lnSpc>
              <a:buFontTx/>
              <a:buNone/>
              <a:defRPr/>
            </a:pPr>
            <a:r>
              <a:rPr lang="en-ZA" sz="1600" b="1" dirty="0" smtClean="0">
                <a:latin typeface="Calibri" panose="020F0502020204030204" pitchFamily="34" charset="0"/>
                <a:cs typeface="Arial" pitchFamily="34" charset="0"/>
              </a:rPr>
              <a:t>Some </a:t>
            </a:r>
            <a:r>
              <a:rPr lang="en-ZA" sz="1600" b="1" dirty="0">
                <a:latin typeface="Calibri" panose="020F0502020204030204" pitchFamily="34" charset="0"/>
                <a:cs typeface="Arial" pitchFamily="34" charset="0"/>
              </a:rPr>
              <a:t>recent </a:t>
            </a:r>
            <a:r>
              <a:rPr lang="en-ZA" sz="1600" b="1" dirty="0" smtClean="0">
                <a:latin typeface="Calibri" panose="020F0502020204030204" pitchFamily="34" charset="0"/>
                <a:cs typeface="Arial" pitchFamily="34" charset="0"/>
              </a:rPr>
              <a:t>policy developments</a:t>
            </a:r>
            <a:endParaRPr lang="en-ZA" sz="1600" b="1" dirty="0">
              <a:latin typeface="Calibri" panose="020F0502020204030204" pitchFamily="34" charset="0"/>
              <a:cs typeface="Arial" pitchFamily="34" charset="0"/>
            </a:endParaRPr>
          </a:p>
          <a:p>
            <a:pPr algn="just">
              <a:lnSpc>
                <a:spcPct val="150000"/>
              </a:lnSpc>
              <a:defRPr/>
            </a:pPr>
            <a:r>
              <a:rPr lang="en-ZA" sz="1600" dirty="0">
                <a:latin typeface="Calibri" panose="020F0502020204030204" pitchFamily="34" charset="0"/>
                <a:cs typeface="Arial" pitchFamily="34" charset="0"/>
              </a:rPr>
              <a:t>The social assistance programme remains government’s single most significant poverty alleviation </a:t>
            </a:r>
            <a:r>
              <a:rPr lang="en-ZA" sz="1600" dirty="0" smtClean="0">
                <a:latin typeface="Calibri" panose="020F0502020204030204" pitchFamily="34" charset="0"/>
                <a:cs typeface="Arial" pitchFamily="34" charset="0"/>
              </a:rPr>
              <a:t>programme</a:t>
            </a:r>
          </a:p>
          <a:p>
            <a:pPr algn="just">
              <a:lnSpc>
                <a:spcPct val="150000"/>
              </a:lnSpc>
              <a:buFont typeface="Arial" panose="020B0604020202020204" pitchFamily="34" charset="0"/>
              <a:buChar char="•"/>
              <a:defRPr/>
            </a:pPr>
            <a:r>
              <a:rPr lang="en-ZA" sz="1600" dirty="0">
                <a:latin typeface="Calibri" panose="020F0502020204030204" pitchFamily="34" charset="0"/>
                <a:cs typeface="Arial" pitchFamily="34" charset="0"/>
              </a:rPr>
              <a:t>Commitments to Universalise the Old Age Grant by 2016 were made by both Ministers of Social Development and Finance. To this date the Consolidated Comprehensive Social Security Reform proposals have been completed, that begins to give expression to the right to social security entrenched in our Constitution.  </a:t>
            </a:r>
          </a:p>
          <a:p>
            <a:pPr algn="just">
              <a:lnSpc>
                <a:spcPct val="150000"/>
              </a:lnSpc>
              <a:defRPr/>
            </a:pPr>
            <a:r>
              <a:rPr lang="en-ZA" sz="1600" dirty="0">
                <a:latin typeface="Calibri" panose="020F0502020204030204" pitchFamily="34" charset="0"/>
                <a:cs typeface="Arial" pitchFamily="34" charset="0"/>
              </a:rPr>
              <a:t>Internationally, the grant has been recognised by the World Bank to be amongst the best unconditional transfers in the world. In their recent report, The State of Social Safety Nets 2014, the World Bank ranks the CSG amongst the top five programmes across the world in terms of absolute number coverage as well as percentage of the population coverage. The CSG was ranked the largest social safety net in the continent </a:t>
            </a:r>
            <a:endParaRPr lang="en-ZA"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defRPr/>
            </a:pPr>
            <a:endParaRPr lang="en-ZA" sz="1600" dirty="0">
              <a:latin typeface="Calibri" panose="020F0502020204030204" pitchFamily="34" charset="0"/>
              <a:cs typeface="Arial" pitchFamily="34" charset="0"/>
            </a:endParaRPr>
          </a:p>
        </p:txBody>
      </p:sp>
      <p:sp>
        <p:nvSpPr>
          <p:cNvPr id="12293" name="Date Placeholder 6"/>
          <p:cNvSpPr txBox="1">
            <a:spLocks noGrp="1"/>
          </p:cNvSpPr>
          <p:nvPr/>
        </p:nvSpPr>
        <p:spPr bwMode="auto">
          <a:xfrm>
            <a:off x="742950" y="6248400"/>
            <a:ext cx="20637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endParaRPr lang="en-US" altLang="en-US" sz="1400" dirty="0"/>
          </a:p>
        </p:txBody>
      </p:sp>
      <p:sp>
        <p:nvSpPr>
          <p:cNvPr id="12294" name="Footer Placeholder 5"/>
          <p:cNvSpPr txBox="1">
            <a:spLocks noGrp="1"/>
          </p:cNvSpPr>
          <p:nvPr/>
        </p:nvSpPr>
        <p:spPr bwMode="auto">
          <a:xfrm>
            <a:off x="3384550" y="6248400"/>
            <a:ext cx="31369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endParaRPr lang="en-US" altLang="en-US" sz="1400" dirty="0"/>
          </a:p>
        </p:txBody>
      </p:sp>
      <p:sp>
        <p:nvSpPr>
          <p:cNvPr id="12295" name="Slide Number Placeholder 4"/>
          <p:cNvSpPr txBox="1">
            <a:spLocks noGrp="1"/>
          </p:cNvSpPr>
          <p:nvPr/>
        </p:nvSpPr>
        <p:spPr bwMode="auto">
          <a:xfrm>
            <a:off x="7099300" y="6248400"/>
            <a:ext cx="20637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r">
              <a:spcBef>
                <a:spcPct val="0"/>
              </a:spcBef>
              <a:buFontTx/>
              <a:buNone/>
            </a:pPr>
            <a:fld id="{691682AB-7CFF-4E6C-A41E-1D10A87BE567}" type="slidenum">
              <a:rPr lang="en-US" altLang="en-US" sz="1400"/>
              <a:pPr algn="r">
                <a:spcBef>
                  <a:spcPct val="0"/>
                </a:spcBef>
                <a:buFontTx/>
                <a:buNone/>
              </a:pPr>
              <a:t>6</a:t>
            </a:fld>
            <a:endParaRPr lang="en-US" altLang="en-US" sz="1400" dirty="0"/>
          </a:p>
        </p:txBody>
      </p:sp>
      <p:sp>
        <p:nvSpPr>
          <p:cNvPr id="12296" name="Footer Placeholder 2"/>
          <p:cNvSpPr>
            <a:spLocks noGrp="1"/>
          </p:cNvSpPr>
          <p:nvPr>
            <p:ph type="ftr" sz="quarter" idx="11"/>
          </p:nvPr>
        </p:nvSpPr>
        <p:spPr>
          <a:xfrm>
            <a:off x="3581400" y="6037263"/>
            <a:ext cx="31369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p:cu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242888" y="-26988"/>
            <a:ext cx="9163050" cy="423863"/>
          </a:xfrm>
        </p:spPr>
        <p:txBody>
          <a:bodyPr/>
          <a:lstStyle/>
          <a:p>
            <a:pPr eaLnBrk="1" hangingPunct="1"/>
            <a:r>
              <a:rPr lang="en-US" altLang="en-US" sz="4000" b="1" smtClean="0">
                <a:latin typeface="Arial" panose="020B0604020202020204" pitchFamily="34" charset="0"/>
                <a:ea typeface="ヒラギノ角ゴ Pro W3" pitchFamily="1" charset="-128"/>
              </a:rPr>
              <a:t/>
            </a:r>
            <a:br>
              <a:rPr lang="en-US" altLang="en-US" sz="4000" b="1" smtClean="0">
                <a:latin typeface="Arial" panose="020B0604020202020204" pitchFamily="34" charset="0"/>
                <a:ea typeface="ヒラギノ角ゴ Pro W3" pitchFamily="1" charset="-128"/>
              </a:rPr>
            </a:br>
            <a:endParaRPr lang="en-US" altLang="en-US" sz="4000" b="1" smtClean="0">
              <a:latin typeface="Arial" panose="020B0604020202020204" pitchFamily="34" charset="0"/>
              <a:ea typeface="ヒラギノ角ゴ Pro W3" pitchFamily="1" charset="-128"/>
            </a:endParaRPr>
          </a:p>
        </p:txBody>
      </p:sp>
      <p:sp>
        <p:nvSpPr>
          <p:cNvPr id="22531" name="Rectangle 5"/>
          <p:cNvSpPr>
            <a:spLocks noGrp="1" noChangeArrowheads="1"/>
          </p:cNvSpPr>
          <p:nvPr>
            <p:ph type="body" sz="half" idx="1"/>
          </p:nvPr>
        </p:nvSpPr>
        <p:spPr>
          <a:xfrm>
            <a:off x="228600" y="762000"/>
            <a:ext cx="9525000" cy="4876800"/>
          </a:xfrm>
        </p:spPr>
        <p:txBody>
          <a:bodyPr/>
          <a:lstStyle/>
          <a:p>
            <a:pPr marL="0" indent="0" eaLnBrk="1" hangingPunct="1">
              <a:buFontTx/>
              <a:buNone/>
            </a:pPr>
            <a:endParaRPr lang="en-US" altLang="en-US" sz="3200" smtClean="0">
              <a:ea typeface="ヒラギノ角ゴ Pro W3" pitchFamily="1" charset="-128"/>
            </a:endParaRPr>
          </a:p>
        </p:txBody>
      </p:sp>
      <p:sp>
        <p:nvSpPr>
          <p:cNvPr id="22533" name="Slide Number Placeholder 1"/>
          <p:cNvSpPr>
            <a:spLocks noGrp="1"/>
          </p:cNvSpPr>
          <p:nvPr>
            <p:ph type="sldNum" sz="quarter" idx="12"/>
          </p:nvPr>
        </p:nvSpPr>
        <p:spPr>
          <a:xfrm>
            <a:off x="7099300" y="5181600"/>
            <a:ext cx="206375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6EDAA9C0-6DA7-41BA-B07F-8E85D41E3D2E}" type="slidenum">
              <a:rPr lang="en-GB" altLang="en-US" sz="1400" smtClean="0"/>
              <a:pPr>
                <a:spcBef>
                  <a:spcPct val="0"/>
                </a:spcBef>
                <a:buFontTx/>
                <a:buNone/>
              </a:pPr>
              <a:t>60</a:t>
            </a:fld>
            <a:endParaRPr lang="en-GB" altLang="en-US" sz="1400" smtClean="0"/>
          </a:p>
        </p:txBody>
      </p:sp>
      <p:graphicFrame>
        <p:nvGraphicFramePr>
          <p:cNvPr id="2" name="Table 1"/>
          <p:cNvGraphicFramePr>
            <a:graphicFrameLocks noGrp="1"/>
          </p:cNvGraphicFramePr>
          <p:nvPr/>
        </p:nvGraphicFramePr>
        <p:xfrm>
          <a:off x="115888" y="762000"/>
          <a:ext cx="9790112" cy="4710188"/>
        </p:xfrm>
        <a:graphic>
          <a:graphicData uri="http://schemas.openxmlformats.org/drawingml/2006/table">
            <a:tbl>
              <a:tblPr firstRow="1" bandRow="1">
                <a:tableStyleId>{5C22544A-7EE6-4342-B048-85BDC9FD1C3A}</a:tableStyleId>
              </a:tblPr>
              <a:tblGrid>
                <a:gridCol w="4684712"/>
                <a:gridCol w="5105400"/>
              </a:tblGrid>
              <a:tr h="7618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1445" marR="91445" marT="45713" marB="45713"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sz="1600" b="1" kern="1200" dirty="0" smtClean="0">
                          <a:solidFill>
                            <a:schemeClr val="tx1"/>
                          </a:solidFill>
                          <a:effectLst/>
                          <a:latin typeface="Arial" panose="020B0604020202020204" pitchFamily="34" charset="0"/>
                          <a:ea typeface="+mn-ea"/>
                          <a:cs typeface="Arial" panose="020B0604020202020204" pitchFamily="34" charset="0"/>
                        </a:rPr>
                        <a:t>Develop a  framework for linkage of cooperatives to economic opportunities within the sector </a:t>
                      </a:r>
                    </a:p>
                  </a:txBody>
                  <a:tcPr marL="91445" marR="91445" marT="45713" marB="45713" horzOverflow="overflow">
                    <a:solidFill>
                      <a:srgbClr val="FFDE75"/>
                    </a:solidFill>
                  </a:tcPr>
                </a:tc>
              </a:tr>
              <a:tr h="863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lang="en-ZA" sz="1600" dirty="0" smtClean="0">
                          <a:effectLst/>
                          <a:latin typeface="Arial" panose="020B0604020202020204" pitchFamily="34" charset="0"/>
                          <a:ea typeface="Times New Roman" panose="02020603050405020304" pitchFamily="18" charset="0"/>
                        </a:rPr>
                        <a:t>Consult on the framework </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1445" marR="91445" marT="45713" marB="45713"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lang="en-ZA" sz="1600" dirty="0" smtClean="0">
                          <a:effectLst/>
                          <a:latin typeface="Arial" panose="020B0604020202020204" pitchFamily="34" charset="0"/>
                          <a:ea typeface="Times New Roman" panose="02020603050405020304" pitchFamily="18" charset="0"/>
                        </a:rPr>
                        <a:t>Draft merged framework consulted with provinces and revised </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1445" marR="91445" marT="45713" marB="45713" horzOverflow="overflow">
                    <a:solidFill>
                      <a:srgbClr val="FFDE75"/>
                    </a:solidFill>
                  </a:tcPr>
                </a:tc>
              </a:tr>
              <a:tr h="60937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Annual Target</a:t>
                      </a:r>
                    </a:p>
                  </a:txBody>
                  <a:tcPr marL="91445" marR="91445" marT="45713" marB="45713"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Facilitate the implementation of Integrated Food and Nutrition Security Plan in 9 provinces</a:t>
                      </a:r>
                    </a:p>
                  </a:txBody>
                  <a:tcPr marL="91445" marR="91445" marT="45713" marB="45713" horzOverflow="overflow">
                    <a:solidFill>
                      <a:srgbClr val="FFDE75"/>
                    </a:solidFill>
                  </a:tcPr>
                </a:tc>
              </a:tr>
              <a:tr h="111718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defRPr/>
                      </a:pPr>
                      <a:r>
                        <a:rPr lang="en-ZA" sz="1600" dirty="0" smtClean="0">
                          <a:effectLst/>
                          <a:latin typeface="Arial" panose="020B0604020202020204" pitchFamily="34" charset="0"/>
                          <a:ea typeface="Times New Roman" panose="02020603050405020304" pitchFamily="18" charset="0"/>
                        </a:rPr>
                        <a:t>Facilitate  implementation of the Integrated Food Security and Nutrition Programme</a:t>
                      </a:r>
                      <a:r>
                        <a:rPr lang="en-ZA" sz="1600" dirty="0" smtClean="0">
                          <a:solidFill>
                            <a:srgbClr val="FF0000"/>
                          </a:solidFill>
                          <a:effectLst/>
                          <a:latin typeface="Arial" panose="020B0604020202020204" pitchFamily="34" charset="0"/>
                          <a:ea typeface="Times New Roman" panose="02020603050405020304" pitchFamily="18" charset="0"/>
                        </a:rPr>
                        <a:t> </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1445" marR="91445" marT="45713" marB="45713"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lang="en-ZA" sz="1600" dirty="0" smtClean="0">
                          <a:effectLst/>
                          <a:latin typeface="Arial" panose="020B0604020202020204" pitchFamily="34" charset="0"/>
                          <a:ea typeface="Times New Roman" panose="02020603050405020304" pitchFamily="18" charset="0"/>
                        </a:rPr>
                        <a:t>The implementation of the  Integrated Food Security and Nutrition Security plan is being rolled out to provinces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1445" marR="91445" marT="45713" marB="45713" horzOverflow="overflow">
                    <a:solidFill>
                      <a:srgbClr val="FFDE75"/>
                    </a:solidFill>
                  </a:tcPr>
                </a:tc>
              </a:tr>
              <a:tr h="5355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Annual Target</a:t>
                      </a:r>
                    </a:p>
                  </a:txBody>
                  <a:tcPr marL="91445" marR="91445" marT="45713" marB="45713"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600" b="1" i="0" u="none" strike="noStrike" kern="1200" cap="none" normalizeH="0" baseline="0" dirty="0" smtClean="0">
                          <a:ln>
                            <a:noFill/>
                          </a:ln>
                          <a:solidFill>
                            <a:schemeClr val="tx1"/>
                          </a:solidFill>
                          <a:effectLst/>
                          <a:latin typeface="Arial" pitchFamily="34" charset="0"/>
                          <a:ea typeface="+mn-ea"/>
                          <a:cs typeface="Arial" pitchFamily="34" charset="0"/>
                        </a:rPr>
                        <a:t>60 000 people accessing food through CNDCs</a:t>
                      </a:r>
                    </a:p>
                  </a:txBody>
                  <a:tcPr marL="91445" marR="91445" marT="45713" marB="45713" horzOverflow="overflow">
                    <a:solidFill>
                      <a:srgbClr val="FFDE75"/>
                    </a:solidFill>
                  </a:tcPr>
                </a:tc>
              </a:tr>
              <a:tr h="8228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rPr>
                        <a:t>Quarter 3 Target</a:t>
                      </a:r>
                    </a:p>
                    <a:p>
                      <a:pPr marL="0" marR="0" lvl="0" indent="0" algn="l" defTabSz="914400" rtl="0" eaLnBrk="1" fontAlgn="base" latinLnBrk="0" hangingPunct="1">
                        <a:lnSpc>
                          <a:spcPct val="100000"/>
                        </a:lnSpc>
                        <a:spcBef>
                          <a:spcPct val="0"/>
                        </a:spcBef>
                        <a:spcAft>
                          <a:spcPct val="0"/>
                        </a:spcAft>
                        <a:buClrTx/>
                        <a:buSzTx/>
                        <a:buFontTx/>
                        <a:buNone/>
                        <a:tabLst/>
                      </a:pPr>
                      <a:r>
                        <a:rPr lang="en-ZA" sz="1600" dirty="0" smtClean="0">
                          <a:effectLst/>
                          <a:latin typeface="Arial" panose="020B0604020202020204" pitchFamily="34" charset="0"/>
                          <a:ea typeface="Times New Roman" panose="02020603050405020304" pitchFamily="18" charset="0"/>
                        </a:rPr>
                        <a:t>Provide food to  15 000 vulnerable individuals through CNDCs</a:t>
                      </a:r>
                      <a:endParaRPr kumimoji="0" lang="en-US" sz="16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marL="91445" marR="91445" marT="45713" marB="45713" horzOverflow="overflow">
                    <a:solidFill>
                      <a:srgbClr val="FFDE7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Quarter 3 Achievement</a:t>
                      </a:r>
                    </a:p>
                    <a:p>
                      <a:pPr marL="0" marR="0" lvl="0" indent="0" algn="l" defTabSz="914400" rtl="0" eaLnBrk="1" fontAlgn="base" latinLnBrk="0" hangingPunct="1">
                        <a:lnSpc>
                          <a:spcPct val="100000"/>
                        </a:lnSpc>
                        <a:spcBef>
                          <a:spcPct val="0"/>
                        </a:spcBef>
                        <a:spcAft>
                          <a:spcPct val="0"/>
                        </a:spcAft>
                        <a:buClrTx/>
                        <a:buSzTx/>
                        <a:buFontTx/>
                        <a:buNone/>
                        <a:tabLst/>
                      </a:pPr>
                      <a:r>
                        <a:rPr lang="en-ZA" sz="1600" dirty="0" smtClean="0">
                          <a:effectLst/>
                          <a:latin typeface="Arial" panose="020B0604020202020204" pitchFamily="34" charset="0"/>
                          <a:ea typeface="Times New Roman" panose="02020603050405020304" pitchFamily="18" charset="0"/>
                        </a:rPr>
                        <a:t>67 243 people accessing food through CNDCs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GB" sz="1600" kern="1200" dirty="0" smtClean="0">
                          <a:solidFill>
                            <a:schemeClr val="tx1"/>
                          </a:solidFill>
                          <a:effectLst/>
                          <a:latin typeface="+mn-lt"/>
                          <a:ea typeface="+mn-ea"/>
                          <a:cs typeface="+mn-cs"/>
                        </a:rPr>
                        <a:t>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1445" marR="91445" marT="45713" marB="45713" horzOverflow="overflow">
                    <a:solidFill>
                      <a:srgbClr val="FFDE75"/>
                    </a:solidFill>
                  </a:tcPr>
                </a:tc>
              </a:tr>
            </a:tbl>
          </a:graphicData>
        </a:graphic>
      </p:graphicFrame>
      <p:sp>
        <p:nvSpPr>
          <p:cNvPr id="22557" name="Title 1"/>
          <p:cNvSpPr txBox="1">
            <a:spLocks/>
          </p:cNvSpPr>
          <p:nvPr/>
        </p:nvSpPr>
        <p:spPr bwMode="auto">
          <a:xfrm>
            <a:off x="392113" y="49213"/>
            <a:ext cx="9197975"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r>
              <a:rPr lang="en-US" altLang="en-US" sz="2000" b="1">
                <a:solidFill>
                  <a:srgbClr val="000000"/>
                </a:solidFill>
                <a:latin typeface="Arial" panose="020B0604020202020204" pitchFamily="34" charset="0"/>
                <a:cs typeface="Arial" panose="020B0604020202020204" pitchFamily="34" charset="0"/>
              </a:rPr>
              <a:t>Programme</a:t>
            </a:r>
            <a:r>
              <a:rPr lang="en-US" altLang="en-US" sz="2400" b="1">
                <a:solidFill>
                  <a:srgbClr val="000000"/>
                </a:solidFill>
                <a:latin typeface="Arial" panose="020B0604020202020204" pitchFamily="34" charset="0"/>
                <a:cs typeface="Arial" panose="020B0604020202020204" pitchFamily="34" charset="0"/>
              </a:rPr>
              <a:t> </a:t>
            </a:r>
            <a:r>
              <a:rPr lang="en-US" altLang="en-US" sz="2000" b="1">
                <a:solidFill>
                  <a:srgbClr val="000000"/>
                </a:solidFill>
                <a:latin typeface="Arial" panose="020B0604020202020204" pitchFamily="34" charset="0"/>
                <a:cs typeface="Arial" panose="020B0604020202020204" pitchFamily="34" charset="0"/>
              </a:rPr>
              <a:t>5</a:t>
            </a:r>
            <a:r>
              <a:rPr lang="en-US" altLang="en-US" sz="2400" b="1">
                <a:solidFill>
                  <a:srgbClr val="000000"/>
                </a:solidFill>
                <a:latin typeface="Arial" panose="020B0604020202020204" pitchFamily="34" charset="0"/>
                <a:cs typeface="Arial" panose="020B0604020202020204" pitchFamily="34" charset="0"/>
              </a:rPr>
              <a:t>: </a:t>
            </a:r>
            <a:r>
              <a:rPr lang="en-US" altLang="en-US" sz="2000" b="1">
                <a:solidFill>
                  <a:srgbClr val="000000"/>
                </a:solidFill>
                <a:latin typeface="Arial" panose="020B0604020202020204" pitchFamily="34" charset="0"/>
                <a:cs typeface="Arial" panose="020B0604020202020204" pitchFamily="34" charset="0"/>
              </a:rPr>
              <a:t>Community Mobilisation and Empowerment</a:t>
            </a:r>
            <a:endParaRPr lang="en-US" altLang="en-US" sz="2400"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8311410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739775" y="1412875"/>
            <a:ext cx="8420100" cy="2808288"/>
          </a:xfrm>
        </p:spPr>
        <p:txBody>
          <a:bodyPr/>
          <a:lstStyle/>
          <a:p>
            <a:r>
              <a:rPr lang="en-ZA" altLang="en-US" sz="4000" b="1" dirty="0" smtClean="0">
                <a:latin typeface="Arial Black" panose="020B0A04020102020204" pitchFamily="34" charset="0"/>
                <a:ea typeface="ヒラギノ角ゴ Pro W3" pitchFamily="1" charset="-128"/>
                <a:cs typeface="Arial" panose="020B0604020202020204" pitchFamily="34" charset="0"/>
              </a:rPr>
              <a:t>THANK YOU!</a:t>
            </a:r>
          </a:p>
        </p:txBody>
      </p:sp>
      <p:sp>
        <p:nvSpPr>
          <p:cNvPr id="52227"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55802C83-81D1-481A-98EA-77A2C7F12B3E}" type="slidenum">
              <a:rPr lang="en-US" altLang="en-US" sz="1400" smtClean="0"/>
              <a:pPr>
                <a:spcBef>
                  <a:spcPct val="0"/>
                </a:spcBef>
                <a:buFontTx/>
                <a:buNone/>
              </a:pPr>
              <a:t>61</a:t>
            </a:fld>
            <a:endParaRPr lang="en-US" altLang="en-US" sz="1400" dirty="0" smtClean="0"/>
          </a:p>
        </p:txBody>
      </p:sp>
      <p:sp>
        <p:nvSpPr>
          <p:cNvPr id="52228" name="Footer Placeholder 2"/>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771ED3A5-BE8E-41CC-A081-6CEB8597C28F}" type="slidenum">
              <a:rPr lang="en-GB" altLang="en-US" sz="1400" smtClean="0"/>
              <a:pPr>
                <a:spcBef>
                  <a:spcPct val="0"/>
                </a:spcBef>
                <a:buFontTx/>
                <a:buNone/>
              </a:pPr>
              <a:t>7</a:t>
            </a:fld>
            <a:endParaRPr lang="en-GB" altLang="en-US" sz="1400" dirty="0" smtClean="0"/>
          </a:p>
        </p:txBody>
      </p:sp>
      <p:sp>
        <p:nvSpPr>
          <p:cNvPr id="2" name="Title 1"/>
          <p:cNvSpPr>
            <a:spLocks noGrp="1"/>
          </p:cNvSpPr>
          <p:nvPr>
            <p:ph type="title" idx="4294967295"/>
          </p:nvPr>
        </p:nvSpPr>
        <p:spPr>
          <a:xfrm>
            <a:off x="704850" y="188913"/>
            <a:ext cx="8420100" cy="766762"/>
          </a:xfrm>
        </p:spPr>
        <p:txBody>
          <a:bodyPr/>
          <a:lstStyle/>
          <a:p>
            <a:pPr>
              <a:defRPr/>
            </a:pPr>
            <a:r>
              <a:rPr lang="en-US" sz="3200" b="1" dirty="0">
                <a:solidFill>
                  <a:schemeClr val="tx1"/>
                </a:solidFill>
                <a:effectLst>
                  <a:outerShdw blurRad="38100" dist="38100" dir="2700000" algn="tl">
                    <a:srgbClr val="C0C0C0"/>
                  </a:outerShdw>
                </a:effectLst>
                <a:latin typeface="Calibri" panose="020F0502020204030204" pitchFamily="34" charset="0"/>
                <a:cs typeface="Arial" pitchFamily="34" charset="0"/>
              </a:rPr>
              <a:t>CONTEXT/SITUATIONAL ANALYSIS</a:t>
            </a:r>
            <a:endParaRPr lang="en-US" sz="3200" b="1" dirty="0" smtClean="0">
              <a:solidFill>
                <a:schemeClr val="tx1"/>
              </a:solidFill>
              <a:effectLst>
                <a:outerShdw blurRad="38100" dist="38100" dir="2700000" algn="tl">
                  <a:srgbClr val="C0C0C0"/>
                </a:outerShdw>
              </a:effectLst>
              <a:latin typeface="Calibri" panose="020F0502020204030204" pitchFamily="34" charset="0"/>
              <a:cs typeface="Arial" pitchFamily="34" charset="0"/>
            </a:endParaRPr>
          </a:p>
        </p:txBody>
      </p:sp>
      <p:sp>
        <p:nvSpPr>
          <p:cNvPr id="7171" name="Content Placeholder 2"/>
          <p:cNvSpPr>
            <a:spLocks noGrp="1"/>
          </p:cNvSpPr>
          <p:nvPr>
            <p:ph idx="4294967295"/>
          </p:nvPr>
        </p:nvSpPr>
        <p:spPr>
          <a:xfrm>
            <a:off x="515938" y="1052513"/>
            <a:ext cx="8874125" cy="4537075"/>
          </a:xfrm>
          <a:solidFill>
            <a:srgbClr val="FFDE75"/>
          </a:solidFill>
        </p:spPr>
        <p:txBody>
          <a:bodyPr/>
          <a:lstStyle/>
          <a:p>
            <a:pPr algn="just">
              <a:defRPr/>
            </a:pPr>
            <a:r>
              <a:rPr lang="en-ZA" sz="2000" b="1" dirty="0">
                <a:effectLst>
                  <a:outerShdw blurRad="38100" dist="38100" dir="2700000" algn="tl">
                    <a:srgbClr val="C0C0C0"/>
                  </a:outerShdw>
                </a:effectLst>
                <a:latin typeface="Calibri" panose="020F0502020204030204" pitchFamily="34" charset="0"/>
                <a:cs typeface="Arial" pitchFamily="34" charset="0"/>
              </a:rPr>
              <a:t>Project </a:t>
            </a:r>
            <a:r>
              <a:rPr lang="en-ZA" sz="2000" b="1" dirty="0" smtClean="0">
                <a:effectLst>
                  <a:outerShdw blurRad="38100" dist="38100" dir="2700000" algn="tl">
                    <a:srgbClr val="C0C0C0"/>
                  </a:outerShdw>
                </a:effectLst>
                <a:latin typeface="Calibri" panose="020F0502020204030204" pitchFamily="34" charset="0"/>
                <a:cs typeface="Arial" pitchFamily="34" charset="0"/>
              </a:rPr>
              <a:t>Mikondzo: </a:t>
            </a:r>
            <a:r>
              <a:rPr lang="en-ZA" sz="2000" dirty="0" smtClean="0">
                <a:effectLst>
                  <a:outerShdw blurRad="38100" dist="38100" dir="2700000" algn="tl">
                    <a:srgbClr val="C0C0C0"/>
                  </a:outerShdw>
                </a:effectLst>
                <a:latin typeface="Calibri" panose="020F0502020204030204" pitchFamily="34" charset="0"/>
                <a:cs typeface="Arial" pitchFamily="34" charset="0"/>
              </a:rPr>
              <a:t>I</a:t>
            </a:r>
            <a:r>
              <a:rPr lang="en-ZA" sz="2000" dirty="0" smtClean="0">
                <a:solidFill>
                  <a:srgbClr val="000000"/>
                </a:solidFill>
                <a:latin typeface="Calibri" panose="020F0502020204030204" pitchFamily="34" charset="0"/>
                <a:cs typeface="Arial" panose="020B0604020202020204" pitchFamily="34" charset="0"/>
              </a:rPr>
              <a:t>s </a:t>
            </a:r>
            <a:r>
              <a:rPr lang="en-ZA" sz="2000" dirty="0">
                <a:solidFill>
                  <a:srgbClr val="000000"/>
                </a:solidFill>
                <a:latin typeface="Calibri" panose="020F0502020204030204" pitchFamily="34" charset="0"/>
                <a:cs typeface="Arial" panose="020B0604020202020204" pitchFamily="34" charset="0"/>
              </a:rPr>
              <a:t>a collective sector-wide service delivery improvement </a:t>
            </a:r>
            <a:r>
              <a:rPr lang="en-ZA" sz="2000" dirty="0" smtClean="0">
                <a:solidFill>
                  <a:srgbClr val="000000"/>
                </a:solidFill>
                <a:latin typeface="Calibri" panose="020F0502020204030204" pitchFamily="34" charset="0"/>
                <a:cs typeface="Arial" panose="020B0604020202020204" pitchFamily="34" charset="0"/>
              </a:rPr>
              <a:t>initiative that is </a:t>
            </a:r>
            <a:r>
              <a:rPr lang="en-US" altLang="en-US" sz="2000" dirty="0" smtClean="0">
                <a:solidFill>
                  <a:srgbClr val="000000"/>
                </a:solidFill>
                <a:latin typeface="Calibri" panose="020F0502020204030204" pitchFamily="34" charset="0"/>
                <a:cs typeface="Arial" panose="020B0604020202020204" pitchFamily="34" charset="0"/>
              </a:rPr>
              <a:t>targeting </a:t>
            </a:r>
            <a:r>
              <a:rPr lang="en-US" altLang="en-US" sz="2000" dirty="0">
                <a:solidFill>
                  <a:srgbClr val="000000"/>
                </a:solidFill>
                <a:latin typeface="Calibri" panose="020F0502020204030204" pitchFamily="34" charset="0"/>
                <a:cs typeface="Arial" panose="020B0604020202020204" pitchFamily="34" charset="0"/>
              </a:rPr>
              <a:t>the most deprived and rural poor municipalities, 23 deprived municipalities and 1300 wards in the </a:t>
            </a:r>
            <a:r>
              <a:rPr lang="en-US" altLang="en-US" sz="2000" dirty="0" smtClean="0">
                <a:solidFill>
                  <a:srgbClr val="000000"/>
                </a:solidFill>
                <a:latin typeface="Calibri" panose="020F0502020204030204" pitchFamily="34" charset="0"/>
                <a:cs typeface="Arial" panose="020B0604020202020204" pitchFamily="34" charset="0"/>
              </a:rPr>
              <a:t>country. Through this project DSD has been able to: </a:t>
            </a:r>
            <a:endParaRPr lang="en-US" altLang="en-US" sz="2000" dirty="0">
              <a:solidFill>
                <a:srgbClr val="000000"/>
              </a:solidFill>
              <a:latin typeface="Calibri" panose="020F0502020204030204" pitchFamily="34" charset="0"/>
              <a:cs typeface="Arial" panose="020B0604020202020204" pitchFamily="34" charset="0"/>
            </a:endParaRPr>
          </a:p>
          <a:p>
            <a:pPr lvl="1">
              <a:defRPr/>
            </a:pPr>
            <a:r>
              <a:rPr lang="en-ZA" sz="2000" dirty="0" smtClean="0">
                <a:solidFill>
                  <a:srgbClr val="000000"/>
                </a:solidFill>
                <a:latin typeface="Calibri" panose="020F0502020204030204" pitchFamily="34" charset="0"/>
                <a:cs typeface="Arial" panose="020B0604020202020204" pitchFamily="34" charset="0"/>
              </a:rPr>
              <a:t>Identify </a:t>
            </a:r>
            <a:r>
              <a:rPr lang="en-ZA" sz="2000" dirty="0">
                <a:solidFill>
                  <a:srgbClr val="000000"/>
                </a:solidFill>
                <a:latin typeface="Calibri" panose="020F0502020204030204" pitchFamily="34" charset="0"/>
                <a:cs typeface="Arial" panose="020B0604020202020204" pitchFamily="34" charset="0"/>
              </a:rPr>
              <a:t>service delivery gaps within local </a:t>
            </a:r>
            <a:r>
              <a:rPr lang="en-ZA" sz="2000" dirty="0" smtClean="0">
                <a:solidFill>
                  <a:srgbClr val="000000"/>
                </a:solidFill>
                <a:latin typeface="Calibri" panose="020F0502020204030204" pitchFamily="34" charset="0"/>
                <a:cs typeface="Arial" panose="020B0604020202020204" pitchFamily="34" charset="0"/>
              </a:rPr>
              <a:t>level as well as between policy </a:t>
            </a:r>
            <a:r>
              <a:rPr lang="en-ZA" sz="2000" dirty="0">
                <a:solidFill>
                  <a:srgbClr val="000000"/>
                </a:solidFill>
                <a:latin typeface="Calibri" panose="020F0502020204030204" pitchFamily="34" charset="0"/>
                <a:cs typeface="Arial" panose="020B0604020202020204" pitchFamily="34" charset="0"/>
              </a:rPr>
              <a:t>formulation &amp; implementation</a:t>
            </a:r>
          </a:p>
          <a:p>
            <a:pPr lvl="1">
              <a:defRPr/>
            </a:pPr>
            <a:r>
              <a:rPr lang="en-ZA" sz="2000" dirty="0" smtClean="0">
                <a:solidFill>
                  <a:srgbClr val="000000"/>
                </a:solidFill>
                <a:latin typeface="Calibri" panose="020F0502020204030204" pitchFamily="34" charset="0"/>
                <a:cs typeface="Arial" panose="020B0604020202020204" pitchFamily="34" charset="0"/>
              </a:rPr>
              <a:t>Increased DSD </a:t>
            </a:r>
            <a:r>
              <a:rPr lang="en-ZA" sz="2000" dirty="0">
                <a:solidFill>
                  <a:srgbClr val="000000"/>
                </a:solidFill>
                <a:latin typeface="Calibri" panose="020F0502020204030204" pitchFamily="34" charset="0"/>
                <a:cs typeface="Arial" panose="020B0604020202020204" pitchFamily="34" charset="0"/>
              </a:rPr>
              <a:t>foot </a:t>
            </a:r>
            <a:r>
              <a:rPr lang="en-ZA" sz="2000" dirty="0" smtClean="0">
                <a:solidFill>
                  <a:srgbClr val="000000"/>
                </a:solidFill>
                <a:latin typeface="Calibri" panose="020F0502020204030204" pitchFamily="34" charset="0"/>
                <a:cs typeface="Arial" panose="020B0604020202020204" pitchFamily="34" charset="0"/>
              </a:rPr>
              <a:t>print and visibility </a:t>
            </a:r>
            <a:r>
              <a:rPr lang="en-ZA" sz="2000" dirty="0">
                <a:solidFill>
                  <a:srgbClr val="000000"/>
                </a:solidFill>
                <a:latin typeface="Calibri" panose="020F0502020204030204" pitchFamily="34" charset="0"/>
                <a:cs typeface="Arial" panose="020B0604020202020204" pitchFamily="34" charset="0"/>
              </a:rPr>
              <a:t>in communities.</a:t>
            </a:r>
          </a:p>
          <a:p>
            <a:pPr lvl="1">
              <a:defRPr/>
            </a:pPr>
            <a:r>
              <a:rPr lang="en-ZA" sz="2000" dirty="0" smtClean="0">
                <a:solidFill>
                  <a:srgbClr val="000000"/>
                </a:solidFill>
                <a:latin typeface="Calibri" panose="020F0502020204030204" pitchFamily="34" charset="0"/>
                <a:cs typeface="Arial" panose="020B0604020202020204" pitchFamily="34" charset="0"/>
              </a:rPr>
              <a:t>Increased our understanding of  </a:t>
            </a:r>
            <a:r>
              <a:rPr lang="en-ZA" sz="2000" dirty="0">
                <a:solidFill>
                  <a:srgbClr val="000000"/>
                </a:solidFill>
                <a:latin typeface="Calibri" panose="020F0502020204030204" pitchFamily="34" charset="0"/>
                <a:cs typeface="Arial" panose="020B0604020202020204" pitchFamily="34" charset="0"/>
              </a:rPr>
              <a:t>the service delivery challenges and backlogs through direct interaction with local stakeholders e.g. ward councillors, ward committees, Civil Society Organisations, women’s groups, traditional leaders, FBOs, </a:t>
            </a:r>
            <a:r>
              <a:rPr lang="en-ZA" sz="2000" dirty="0" smtClean="0">
                <a:solidFill>
                  <a:srgbClr val="000000"/>
                </a:solidFill>
                <a:latin typeface="Calibri" panose="020F0502020204030204" pitchFamily="34" charset="0"/>
                <a:cs typeface="Arial" panose="020B0604020202020204" pitchFamily="34" charset="0"/>
              </a:rPr>
              <a:t>etc. </a:t>
            </a:r>
          </a:p>
          <a:p>
            <a:pPr>
              <a:defRPr/>
            </a:pPr>
            <a:r>
              <a:rPr lang="en-ZA" sz="2000" dirty="0">
                <a:solidFill>
                  <a:srgbClr val="000000"/>
                </a:solidFill>
                <a:latin typeface="Calibri" panose="020F0502020204030204" pitchFamily="34" charset="0"/>
                <a:cs typeface="Arial" panose="020B0604020202020204" pitchFamily="34" charset="0"/>
              </a:rPr>
              <a:t>These have assisted DSD to draft a citizen oriented Service Delivery Improvement Plan</a:t>
            </a:r>
          </a:p>
        </p:txBody>
      </p:sp>
      <p:sp>
        <p:nvSpPr>
          <p:cNvPr id="13317" name="Date Placeholder 6"/>
          <p:cNvSpPr txBox="1">
            <a:spLocks noGrp="1"/>
          </p:cNvSpPr>
          <p:nvPr/>
        </p:nvSpPr>
        <p:spPr bwMode="auto">
          <a:xfrm>
            <a:off x="742950" y="6248400"/>
            <a:ext cx="20637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endParaRPr lang="en-US" altLang="en-US" sz="1400" dirty="0"/>
          </a:p>
        </p:txBody>
      </p:sp>
      <p:sp>
        <p:nvSpPr>
          <p:cNvPr id="13318" name="Footer Placeholder 5"/>
          <p:cNvSpPr txBox="1">
            <a:spLocks noGrp="1"/>
          </p:cNvSpPr>
          <p:nvPr/>
        </p:nvSpPr>
        <p:spPr bwMode="auto">
          <a:xfrm>
            <a:off x="3384550" y="6248400"/>
            <a:ext cx="31369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endParaRPr lang="en-US" altLang="en-US" sz="1400" dirty="0"/>
          </a:p>
        </p:txBody>
      </p:sp>
      <p:sp>
        <p:nvSpPr>
          <p:cNvPr id="13319" name="Slide Number Placeholder 4"/>
          <p:cNvSpPr txBox="1">
            <a:spLocks noGrp="1"/>
          </p:cNvSpPr>
          <p:nvPr/>
        </p:nvSpPr>
        <p:spPr bwMode="auto">
          <a:xfrm>
            <a:off x="7099300" y="6248400"/>
            <a:ext cx="20637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r">
              <a:spcBef>
                <a:spcPct val="0"/>
              </a:spcBef>
              <a:buFontTx/>
              <a:buNone/>
            </a:pPr>
            <a:fld id="{C339FE29-17C9-4889-A8D0-474720C3C2D4}" type="slidenum">
              <a:rPr lang="en-US" altLang="en-US" sz="1400"/>
              <a:pPr algn="r">
                <a:spcBef>
                  <a:spcPct val="0"/>
                </a:spcBef>
                <a:buFontTx/>
                <a:buNone/>
              </a:pPr>
              <a:t>7</a:t>
            </a:fld>
            <a:endParaRPr lang="en-US" altLang="en-US" sz="1400" dirty="0"/>
          </a:p>
        </p:txBody>
      </p:sp>
      <p:sp>
        <p:nvSpPr>
          <p:cNvPr id="13320" name="Footer Placeholder 2"/>
          <p:cNvSpPr>
            <a:spLocks noGrp="1"/>
          </p:cNvSpPr>
          <p:nvPr>
            <p:ph type="ftr" sz="quarter" idx="11"/>
          </p:nvPr>
        </p:nvSpPr>
        <p:spPr>
          <a:xfrm>
            <a:off x="3505200" y="6096000"/>
            <a:ext cx="31369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fld id="{03148B1F-9202-4907-917C-B9F71DF86CE9}" type="slidenum">
              <a:rPr lang="en-GB" altLang="en-US" sz="1400" smtClean="0"/>
              <a:pPr>
                <a:spcBef>
                  <a:spcPct val="0"/>
                </a:spcBef>
                <a:buFontTx/>
                <a:buNone/>
              </a:pPr>
              <a:t>8</a:t>
            </a:fld>
            <a:endParaRPr lang="en-GB" altLang="en-US" sz="1400" dirty="0" smtClean="0"/>
          </a:p>
        </p:txBody>
      </p:sp>
      <p:sp>
        <p:nvSpPr>
          <p:cNvPr id="2" name="Title 1"/>
          <p:cNvSpPr>
            <a:spLocks noGrp="1"/>
          </p:cNvSpPr>
          <p:nvPr>
            <p:ph type="title" idx="4294967295"/>
          </p:nvPr>
        </p:nvSpPr>
        <p:spPr>
          <a:xfrm>
            <a:off x="704850" y="188913"/>
            <a:ext cx="8420100" cy="766762"/>
          </a:xfrm>
        </p:spPr>
        <p:txBody>
          <a:bodyPr/>
          <a:lstStyle/>
          <a:p>
            <a:pPr>
              <a:defRPr/>
            </a:pPr>
            <a:r>
              <a:rPr lang="en-US" sz="3200" b="1" dirty="0">
                <a:effectLst>
                  <a:outerShdw blurRad="38100" dist="38100" dir="2700000" algn="tl">
                    <a:srgbClr val="C0C0C0"/>
                  </a:outerShdw>
                </a:effectLst>
                <a:latin typeface="Calibri" panose="020F0502020204030204" pitchFamily="34" charset="0"/>
                <a:cs typeface="Arial" pitchFamily="34" charset="0"/>
              </a:rPr>
              <a:t>CONTEXT/</a:t>
            </a:r>
            <a:r>
              <a:rPr lang="en-US" sz="3200" b="1" dirty="0" smtClean="0">
                <a:effectLst>
                  <a:outerShdw blurRad="38100" dist="38100" dir="2700000" algn="tl">
                    <a:srgbClr val="C0C0C0"/>
                  </a:outerShdw>
                </a:effectLst>
                <a:latin typeface="Calibri" panose="020F0502020204030204" pitchFamily="34" charset="0"/>
                <a:cs typeface="Arial" pitchFamily="34" charset="0"/>
              </a:rPr>
              <a:t>SITUATIONAL ANALYSIS</a:t>
            </a:r>
          </a:p>
        </p:txBody>
      </p:sp>
      <p:sp>
        <p:nvSpPr>
          <p:cNvPr id="14340" name="Content Placeholder 2"/>
          <p:cNvSpPr>
            <a:spLocks noGrp="1"/>
          </p:cNvSpPr>
          <p:nvPr>
            <p:ph idx="4294967295"/>
          </p:nvPr>
        </p:nvSpPr>
        <p:spPr>
          <a:xfrm>
            <a:off x="273050" y="908050"/>
            <a:ext cx="9117013" cy="4608513"/>
          </a:xfrm>
          <a:solidFill>
            <a:srgbClr val="FFDE75"/>
          </a:solidFill>
        </p:spPr>
        <p:txBody>
          <a:bodyPr/>
          <a:lstStyle/>
          <a:p>
            <a:pPr algn="just">
              <a:lnSpc>
                <a:spcPct val="150000"/>
              </a:lnSpc>
            </a:pPr>
            <a:r>
              <a:rPr lang="en-US" altLang="en-US" sz="1800" dirty="0" smtClean="0">
                <a:latin typeface="Calibri" panose="020F0502020204030204" pitchFamily="34" charset="0"/>
                <a:ea typeface="ヒラギノ角ゴ Pro W3" pitchFamily="1" charset="-128"/>
                <a:cs typeface="Arial" panose="020B0604020202020204" pitchFamily="34" charset="0"/>
              </a:rPr>
              <a:t>Although the Department is largely responsible for policy formulation, it also renders some of its services directly to the public, e.g. Registration of NPOs</a:t>
            </a:r>
          </a:p>
          <a:p>
            <a:pPr algn="just">
              <a:lnSpc>
                <a:spcPct val="150000"/>
              </a:lnSpc>
            </a:pPr>
            <a:r>
              <a:rPr lang="en-ZA" altLang="ja-JP" sz="1800" dirty="0" smtClean="0">
                <a:latin typeface="Calibri" panose="020F0502020204030204" pitchFamily="34" charset="0"/>
                <a:ea typeface="ヒラギノ角ゴ Pro W3" pitchFamily="1" charset="-128"/>
                <a:cs typeface="Arial" panose="020B0604020202020204" pitchFamily="34" charset="0"/>
              </a:rPr>
              <a:t>The Department works with other institutions within and outside government in the execution of its  mandate: Critical partners include  amongst others the Departments of Basic Education, Labour, Justice, Health and Rural development.</a:t>
            </a:r>
          </a:p>
          <a:p>
            <a:pPr algn="just">
              <a:lnSpc>
                <a:spcPct val="150000"/>
              </a:lnSpc>
            </a:pPr>
            <a:r>
              <a:rPr lang="en-US" altLang="en-US" sz="1800" dirty="0" smtClean="0">
                <a:latin typeface="Calibri" panose="020F0502020204030204" pitchFamily="34" charset="0"/>
                <a:ea typeface="ヒラギノ角ゴ Pro W3" pitchFamily="1" charset="-128"/>
                <a:cs typeface="Arial" panose="020B0604020202020204" pitchFamily="34" charset="0"/>
              </a:rPr>
              <a:t>Areas of collaboration include critical projects on issues affecting Children, HIV &amp; AIDS, Older Persons, Victim Empowerment, Youth, Social Security.</a:t>
            </a:r>
          </a:p>
          <a:p>
            <a:pPr algn="just">
              <a:lnSpc>
                <a:spcPct val="150000"/>
              </a:lnSpc>
            </a:pPr>
            <a:r>
              <a:rPr lang="en-US" altLang="en-US" sz="1800" dirty="0" smtClean="0">
                <a:latin typeface="Calibri" panose="020F0502020204030204" pitchFamily="34" charset="0"/>
                <a:ea typeface="ヒラギノ角ゴ Pro W3" pitchFamily="1" charset="-128"/>
                <a:cs typeface="Arial" panose="020B0604020202020204" pitchFamily="34" charset="0"/>
              </a:rPr>
              <a:t>Given the collaborative and interdependent nature of some of the department’s work, it can only meet some of its targets if the other institutions deliver on their commitments as well . – This is a government-wide integration challenge.</a:t>
            </a:r>
          </a:p>
          <a:p>
            <a:pPr algn="just">
              <a:lnSpc>
                <a:spcPct val="150000"/>
              </a:lnSpc>
            </a:pPr>
            <a:endParaRPr lang="en-ZA" altLang="ja-JP" sz="1800" dirty="0" smtClean="0">
              <a:latin typeface="Calibri" panose="020F0502020204030204" pitchFamily="34" charset="0"/>
              <a:ea typeface="ヒラギノ角ゴ Pro W3" pitchFamily="1" charset="-128"/>
              <a:cs typeface="Arial" panose="020B0604020202020204" pitchFamily="34" charset="0"/>
            </a:endParaRPr>
          </a:p>
          <a:p>
            <a:pPr algn="just"/>
            <a:endParaRPr lang="en-US" altLang="en-US" sz="1800" dirty="0" smtClean="0">
              <a:latin typeface="Calibri" panose="020F0502020204030204" pitchFamily="34" charset="0"/>
              <a:ea typeface="ヒラギノ角ゴ Pro W3" pitchFamily="1" charset="-128"/>
              <a:cs typeface="Arial" panose="020B0604020202020204" pitchFamily="34" charset="0"/>
            </a:endParaRPr>
          </a:p>
        </p:txBody>
      </p:sp>
      <p:sp>
        <p:nvSpPr>
          <p:cNvPr id="14341" name="Date Placeholder 6"/>
          <p:cNvSpPr txBox="1">
            <a:spLocks noGrp="1"/>
          </p:cNvSpPr>
          <p:nvPr/>
        </p:nvSpPr>
        <p:spPr bwMode="auto">
          <a:xfrm>
            <a:off x="742950" y="6248400"/>
            <a:ext cx="20637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endParaRPr lang="en-US" altLang="en-US" sz="1400" dirty="0"/>
          </a:p>
        </p:txBody>
      </p:sp>
      <p:sp>
        <p:nvSpPr>
          <p:cNvPr id="14342" name="Footer Placeholder 5"/>
          <p:cNvSpPr txBox="1">
            <a:spLocks noGrp="1"/>
          </p:cNvSpPr>
          <p:nvPr/>
        </p:nvSpPr>
        <p:spPr bwMode="auto">
          <a:xfrm>
            <a:off x="3384550" y="6248400"/>
            <a:ext cx="31369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endParaRPr lang="en-US" altLang="en-US" sz="1400" dirty="0"/>
          </a:p>
        </p:txBody>
      </p:sp>
      <p:sp>
        <p:nvSpPr>
          <p:cNvPr id="14343" name="Slide Number Placeholder 4"/>
          <p:cNvSpPr txBox="1">
            <a:spLocks noGrp="1"/>
          </p:cNvSpPr>
          <p:nvPr/>
        </p:nvSpPr>
        <p:spPr bwMode="auto">
          <a:xfrm>
            <a:off x="7099300" y="6248400"/>
            <a:ext cx="20637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r">
              <a:spcBef>
                <a:spcPct val="0"/>
              </a:spcBef>
              <a:buFontTx/>
              <a:buNone/>
            </a:pPr>
            <a:fld id="{342D2F6B-C2A8-444C-A36B-EC5DA6AF269E}" type="slidenum">
              <a:rPr lang="en-US" altLang="en-US" sz="1400"/>
              <a:pPr algn="r">
                <a:spcBef>
                  <a:spcPct val="0"/>
                </a:spcBef>
                <a:buFontTx/>
                <a:buNone/>
              </a:pPr>
              <a:t>8</a:t>
            </a:fld>
            <a:endParaRPr lang="en-US" altLang="en-US" sz="1400" dirty="0"/>
          </a:p>
        </p:txBody>
      </p:sp>
      <p:sp>
        <p:nvSpPr>
          <p:cNvPr id="14344" name="Footer Placeholder 2"/>
          <p:cNvSpPr>
            <a:spLocks noGrp="1"/>
          </p:cNvSpPr>
          <p:nvPr>
            <p:ph type="ftr" sz="quarter" idx="11"/>
          </p:nvPr>
        </p:nvSpPr>
        <p:spPr>
          <a:xfrm>
            <a:off x="3505200" y="6096000"/>
            <a:ext cx="31369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spcBef>
                <a:spcPct val="0"/>
              </a:spcBef>
              <a:buFontTx/>
              <a:buNone/>
            </a:pPr>
            <a:r>
              <a:rPr lang="en-US" altLang="en-US" sz="1400" dirty="0" smtClean="0"/>
              <a:t>Portfolio Committee</a:t>
            </a: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6"/>
          <p:cNvSpPr>
            <a:spLocks noChangeArrowheads="1"/>
          </p:cNvSpPr>
          <p:nvPr/>
        </p:nvSpPr>
        <p:spPr bwMode="auto">
          <a:xfrm>
            <a:off x="838200" y="2514600"/>
            <a:ext cx="8229600" cy="1447800"/>
          </a:xfrm>
          <a:prstGeom prst="rect">
            <a:avLst/>
          </a:prstGeom>
          <a:solidFill>
            <a:schemeClr val="bg1"/>
          </a:solidFill>
          <a:ln w="19050">
            <a:solidFill>
              <a:srgbClr val="CC9900"/>
            </a:solidFill>
            <a:miter lim="800000"/>
            <a:headEnd/>
            <a:tailEnd/>
          </a:ln>
        </p:spPr>
        <p:txBody>
          <a:bodyPr anchor="ctr"/>
          <a:lstStyle/>
          <a:p>
            <a:pPr algn="ctr"/>
            <a:r>
              <a:rPr lang="en-GB" sz="3200" dirty="0">
                <a:solidFill>
                  <a:schemeClr val="tx2"/>
                </a:solidFill>
              </a:rPr>
              <a:t/>
            </a:r>
            <a:br>
              <a:rPr lang="en-GB" sz="3200" dirty="0">
                <a:solidFill>
                  <a:schemeClr val="tx2"/>
                </a:solidFill>
              </a:rPr>
            </a:br>
            <a:r>
              <a:rPr lang="en-GB" sz="3200" dirty="0">
                <a:solidFill>
                  <a:schemeClr val="tx2"/>
                </a:solidFill>
                <a:latin typeface="Arial" pitchFamily="34" charset="0"/>
                <a:cs typeface="Arial" pitchFamily="34" charset="0"/>
              </a:rPr>
              <a:t> </a:t>
            </a:r>
            <a:r>
              <a:rPr lang="en-GB" sz="3800" b="1" dirty="0" smtClean="0">
                <a:solidFill>
                  <a:schemeClr val="tx2"/>
                </a:solidFill>
                <a:latin typeface="Arial" pitchFamily="34" charset="0"/>
                <a:cs typeface="Arial" pitchFamily="34" charset="0"/>
              </a:rPr>
              <a:t>Overall Performance </a:t>
            </a:r>
            <a:r>
              <a:rPr lang="en-GB" sz="3800" b="1" dirty="0">
                <a:solidFill>
                  <a:schemeClr val="tx2"/>
                </a:solidFill>
                <a:latin typeface="Arial" pitchFamily="34" charset="0"/>
                <a:cs typeface="Arial" pitchFamily="34" charset="0"/>
              </a:rPr>
              <a:t>and Expenditure</a:t>
            </a:r>
            <a:br>
              <a:rPr lang="en-GB" sz="3800" b="1" dirty="0">
                <a:solidFill>
                  <a:schemeClr val="tx2"/>
                </a:solidFill>
                <a:latin typeface="Arial" pitchFamily="34" charset="0"/>
                <a:cs typeface="Arial" pitchFamily="34" charset="0"/>
              </a:rPr>
            </a:br>
            <a:endParaRPr lang="en-GB" sz="3800" b="1" dirty="0">
              <a:solidFill>
                <a:schemeClr val="tx2"/>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0E1C1ED4-78B6-42EF-986B-811CDC05B05C}" type="slidenum">
              <a:rPr lang="en-GB" smtClean="0"/>
              <a:pPr>
                <a:defRPr/>
              </a:pPr>
              <a:t>9</a:t>
            </a:fld>
            <a:endParaRPr lang="en-GB" dirty="0"/>
          </a:p>
        </p:txBody>
      </p:sp>
    </p:spTree>
    <p:extLst>
      <p:ext uri="{BB962C8B-B14F-4D97-AF65-F5344CB8AC3E}">
        <p14:creationId xmlns:p14="http://schemas.microsoft.com/office/powerpoint/2010/main" xmlns="" val="82945264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Microsoft PowerPoint Presentation2">
  <a:themeElements>
    <a:clrScheme name="Microsoft PowerPoint Presentation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icrosoft PowerPoint Presentation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icrosoft PowerPoint Presentation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PowerPoint Presentation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PowerPoint Presentation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PowerPoint Presentation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PowerPoint Presentation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PowerPoint Presentation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PowerPoint Presentation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7416</TotalTime>
  <Words>6249</Words>
  <Application>Microsoft Office PowerPoint</Application>
  <PresentationFormat>A4 Paper (210x297 mm)</PresentationFormat>
  <Paragraphs>1794</Paragraphs>
  <Slides>61</Slides>
  <Notes>27</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Microsoft PowerPoint Presentation2</vt:lpstr>
      <vt:lpstr>  DSD Performance  Report for the period    (01  October 2016 – 31 December 2016)  Presentation to Portfolio Committee on Social Development  </vt:lpstr>
      <vt:lpstr>Presentation outline</vt:lpstr>
      <vt:lpstr>  PURPOSE  </vt:lpstr>
      <vt:lpstr>Slide 4</vt:lpstr>
      <vt:lpstr>PROGRAMMES PURPOSE </vt:lpstr>
      <vt:lpstr>CONTEXT/SITUATIONAL ANALYSIS</vt:lpstr>
      <vt:lpstr>CONTEXT/SITUATIONAL ANALYSIS</vt:lpstr>
      <vt:lpstr>CONTEXT/SITUATIONAL ANALYSIS</vt:lpstr>
      <vt:lpstr>Slide 9</vt:lpstr>
      <vt:lpstr>Slide 10</vt:lpstr>
      <vt:lpstr>Slide 11</vt:lpstr>
      <vt:lpstr>Slide 12</vt:lpstr>
      <vt:lpstr>2016 ADJUSTED ESTIMATES OUTCOME</vt:lpstr>
      <vt:lpstr>   </vt:lpstr>
      <vt:lpstr>Standard Reporting Format and Rating System</vt:lpstr>
      <vt:lpstr>Slide 16</vt:lpstr>
      <vt:lpstr>Slide 17</vt:lpstr>
      <vt:lpstr>Achievement of Targets per Programme: 2016-17 Quarter 3</vt:lpstr>
      <vt:lpstr>PROGRAMME 1: ADMINISTRATION</vt:lpstr>
      <vt:lpstr>Slide 20</vt:lpstr>
      <vt:lpstr>Slide 21</vt:lpstr>
      <vt:lpstr>Slide 22</vt:lpstr>
      <vt:lpstr>Slide 23</vt:lpstr>
      <vt:lpstr>Slide 24</vt:lpstr>
      <vt:lpstr>Slide 25</vt:lpstr>
      <vt:lpstr>PROGRAMME 2: SOCIAL ASSISTANCE</vt:lpstr>
      <vt:lpstr>Slide 27</vt:lpstr>
      <vt:lpstr>Slide 28</vt:lpstr>
      <vt:lpstr>Slide 29</vt:lpstr>
      <vt:lpstr>Slide 30</vt:lpstr>
      <vt:lpstr>Slide 31</vt:lpstr>
      <vt:lpstr>PROGRAMME 3: SOCIAL SECURITY POLICY AND ADMINISTRATION</vt:lpstr>
      <vt:lpstr>Slide 33</vt:lpstr>
      <vt:lpstr>Slide 34</vt:lpstr>
      <vt:lpstr>Slide 35</vt:lpstr>
      <vt:lpstr>Slide 36</vt:lpstr>
      <vt:lpstr>Slide 37</vt:lpstr>
      <vt:lpstr>Slide 38</vt:lpstr>
      <vt:lpstr>PROGRAMME 4: WELFARE SERVICES POLICY DEVELOPMENT AND ADMINISTRATION</vt:lpstr>
      <vt:lpstr>Slide 40</vt:lpstr>
      <vt:lpstr>Slide 41</vt:lpstr>
      <vt:lpstr>Slide 42</vt:lpstr>
      <vt:lpstr>Slide 43</vt:lpstr>
      <vt:lpstr>Slide 44</vt:lpstr>
      <vt:lpstr>Slide 45</vt:lpstr>
      <vt:lpstr>Slide 46</vt:lpstr>
      <vt:lpstr>Slide 47</vt:lpstr>
      <vt:lpstr>Slide 48</vt:lpstr>
      <vt:lpstr>Slide 49</vt:lpstr>
      <vt:lpstr>Slide 50</vt:lpstr>
      <vt:lpstr> </vt:lpstr>
      <vt:lpstr>PROGRAMME 5: SOCIAL POLICY AND INTEGRATED SERVIC E DELIVERY</vt:lpstr>
      <vt:lpstr>Slide 53</vt:lpstr>
      <vt:lpstr>Slide 54</vt:lpstr>
      <vt:lpstr>Slide 55</vt:lpstr>
      <vt:lpstr>Slide 56</vt:lpstr>
      <vt:lpstr>Slide 57</vt:lpstr>
      <vt:lpstr> </vt:lpstr>
      <vt:lpstr> </vt:lpstr>
      <vt:lpstr> </vt:lpstr>
      <vt:lpstr>THANK YOU!</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KediboneM</dc:creator>
  <cp:lastModifiedBy>PUMZA</cp:lastModifiedBy>
  <cp:revision>622</cp:revision>
  <cp:lastPrinted>2017-03-13T11:33:37Z</cp:lastPrinted>
  <dcterms:created xsi:type="dcterms:W3CDTF">2013-09-04T06:30:42Z</dcterms:created>
  <dcterms:modified xsi:type="dcterms:W3CDTF">2017-03-16T09:08:32Z</dcterms:modified>
</cp:coreProperties>
</file>