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pptx" ContentType="application/vnd.openxmlformats-officedocument.presentationml.presentation"/>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77" r:id="rId2"/>
    <p:sldId id="297" r:id="rId3"/>
    <p:sldId id="326" r:id="rId4"/>
    <p:sldId id="304" r:id="rId5"/>
    <p:sldId id="328" r:id="rId6"/>
    <p:sldId id="327" r:id="rId7"/>
    <p:sldId id="306" r:id="rId8"/>
    <p:sldId id="319" r:id="rId9"/>
    <p:sldId id="308" r:id="rId10"/>
    <p:sldId id="324" r:id="rId11"/>
    <p:sldId id="301" r:id="rId12"/>
    <p:sldId id="312" r:id="rId13"/>
    <p:sldId id="303" r:id="rId14"/>
    <p:sldId id="282" r:id="rId15"/>
    <p:sldId id="325" r:id="rId16"/>
    <p:sldId id="315" r:id="rId17"/>
    <p:sldId id="317" r:id="rId18"/>
    <p:sldId id="329" r:id="rId19"/>
    <p:sldId id="330" r:id="rId20"/>
    <p:sldId id="331" r:id="rId21"/>
    <p:sldId id="300" r:id="rId22"/>
    <p:sldId id="278"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Claassen" initials="WC" lastIdx="8" clrIdx="0">
    <p:extLst>
      <p:ext uri="{19B8F6BF-5375-455C-9EA6-DF929625EA0E}">
        <p15:presenceInfo xmlns:p15="http://schemas.microsoft.com/office/powerpoint/2012/main" xmlns="" userId="Walter Claas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4765" autoAdjust="0"/>
  </p:normalViewPr>
  <p:slideViewPr>
    <p:cSldViewPr>
      <p:cViewPr varScale="1">
        <p:scale>
          <a:sx n="98" d="100"/>
          <a:sy n="98" d="100"/>
        </p:scale>
        <p:origin x="-2004" y="-96"/>
      </p:cViewPr>
      <p:guideLst>
        <p:guide orient="horz" pos="2160"/>
        <p:guide pos="2880"/>
      </p:guideLst>
    </p:cSldViewPr>
  </p:slideViewPr>
  <p:outlineViewPr>
    <p:cViewPr>
      <p:scale>
        <a:sx n="33" d="100"/>
        <a:sy n="33" d="100"/>
      </p:scale>
      <p:origin x="0" y="-407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BCD42-B8C9-448B-9FF2-BF021DE26A36}" type="doc">
      <dgm:prSet loTypeId="urn:microsoft.com/office/officeart/2005/8/layout/lProcess3" loCatId="process" qsTypeId="urn:microsoft.com/office/officeart/2005/8/quickstyle/3d3" qsCatId="3D" csTypeId="urn:microsoft.com/office/officeart/2005/8/colors/accent3_4" csCatId="accent3" phldr="1"/>
      <dgm:spPr/>
      <dgm:t>
        <a:bodyPr/>
        <a:lstStyle/>
        <a:p>
          <a:endParaRPr lang="en-ZA"/>
        </a:p>
      </dgm:t>
    </dgm:pt>
    <dgm:pt modelId="{46085C66-301C-42EB-A5C1-A7737A8A92A7}">
      <dgm:prSet phldrT="[Text]" custT="1"/>
      <dgm:spPr/>
      <dgm:t>
        <a:bodyPr/>
        <a:lstStyle/>
        <a:p>
          <a:r>
            <a:rPr lang="en-ZA" sz="1400" dirty="0" smtClean="0">
              <a:solidFill>
                <a:schemeClr val="tx1"/>
              </a:solidFill>
            </a:rPr>
            <a:t>Coordinate and promote the development of e-Skills</a:t>
          </a:r>
          <a:endParaRPr lang="en-ZA" sz="1400" dirty="0">
            <a:solidFill>
              <a:schemeClr val="tx1"/>
            </a:solidFill>
          </a:endParaRPr>
        </a:p>
      </dgm:t>
    </dgm:pt>
    <dgm:pt modelId="{6CE63686-3F80-48DD-A2F4-464BCB411416}" type="parTrans" cxnId="{79CDD1B5-0A57-48FA-AF05-E08A4A93F9BF}">
      <dgm:prSet/>
      <dgm:spPr/>
      <dgm:t>
        <a:bodyPr/>
        <a:lstStyle/>
        <a:p>
          <a:endParaRPr lang="en-ZA" sz="1200">
            <a:solidFill>
              <a:schemeClr val="tx1"/>
            </a:solidFill>
          </a:endParaRPr>
        </a:p>
      </dgm:t>
    </dgm:pt>
    <dgm:pt modelId="{A653A92A-7FD2-417D-A0CE-935E545164E0}" type="sibTrans" cxnId="{79CDD1B5-0A57-48FA-AF05-E08A4A93F9BF}">
      <dgm:prSet/>
      <dgm:spPr/>
      <dgm:t>
        <a:bodyPr/>
        <a:lstStyle/>
        <a:p>
          <a:endParaRPr lang="en-ZA" sz="1200">
            <a:solidFill>
              <a:schemeClr val="tx1"/>
            </a:solidFill>
          </a:endParaRPr>
        </a:p>
      </dgm:t>
    </dgm:pt>
    <dgm:pt modelId="{B625923E-B797-42A3-A6FB-E82DEB40F962}">
      <dgm:prSet phldrT="[Text]" custT="1"/>
      <dgm:spPr/>
      <dgm:t>
        <a:bodyPr/>
        <a:lstStyle/>
        <a:p>
          <a:r>
            <a:rPr lang="en-ZA" sz="1400" dirty="0" smtClean="0">
              <a:solidFill>
                <a:schemeClr val="tx1"/>
              </a:solidFill>
            </a:rPr>
            <a:t>Ensure e-Skills demands are met</a:t>
          </a:r>
          <a:endParaRPr lang="en-ZA" sz="1400" dirty="0">
            <a:solidFill>
              <a:schemeClr val="tx1"/>
            </a:solidFill>
          </a:endParaRPr>
        </a:p>
      </dgm:t>
    </dgm:pt>
    <dgm:pt modelId="{868AD9EB-0879-4F81-A943-DD59A4595594}" type="parTrans" cxnId="{B66533C6-8799-4725-A604-4A98CF13E09D}">
      <dgm:prSet/>
      <dgm:spPr/>
      <dgm:t>
        <a:bodyPr/>
        <a:lstStyle/>
        <a:p>
          <a:endParaRPr lang="en-ZA" sz="1200">
            <a:solidFill>
              <a:schemeClr val="tx1"/>
            </a:solidFill>
          </a:endParaRPr>
        </a:p>
      </dgm:t>
    </dgm:pt>
    <dgm:pt modelId="{5AB783BC-D46A-4EED-89ED-DD564D569BCA}" type="sibTrans" cxnId="{B66533C6-8799-4725-A604-4A98CF13E09D}">
      <dgm:prSet/>
      <dgm:spPr/>
      <dgm:t>
        <a:bodyPr/>
        <a:lstStyle/>
        <a:p>
          <a:endParaRPr lang="en-ZA" sz="1200">
            <a:solidFill>
              <a:schemeClr val="tx1"/>
            </a:solidFill>
          </a:endParaRPr>
        </a:p>
      </dgm:t>
    </dgm:pt>
    <dgm:pt modelId="{813E4628-ADB9-4887-BB3A-8C29BD157653}">
      <dgm:prSet phldrT="[Text]" custT="1"/>
      <dgm:spPr/>
      <dgm:t>
        <a:bodyPr/>
        <a:lstStyle/>
        <a:p>
          <a:r>
            <a:rPr lang="en-ZA" sz="1400" dirty="0" smtClean="0">
              <a:solidFill>
                <a:schemeClr val="tx1"/>
              </a:solidFill>
            </a:rPr>
            <a:t>Advocate, communicate, promote e-Skills</a:t>
          </a:r>
          <a:endParaRPr lang="en-ZA" sz="1400" dirty="0">
            <a:solidFill>
              <a:schemeClr val="tx1"/>
            </a:solidFill>
          </a:endParaRPr>
        </a:p>
      </dgm:t>
    </dgm:pt>
    <dgm:pt modelId="{C467BFF9-2C05-49F2-BC7A-C731D3CC8D14}" type="parTrans" cxnId="{427A3925-29D2-4132-9BB9-0C3C4BF6C3D1}">
      <dgm:prSet/>
      <dgm:spPr/>
      <dgm:t>
        <a:bodyPr/>
        <a:lstStyle/>
        <a:p>
          <a:endParaRPr lang="en-ZA" sz="1200">
            <a:solidFill>
              <a:schemeClr val="tx1"/>
            </a:solidFill>
          </a:endParaRPr>
        </a:p>
      </dgm:t>
    </dgm:pt>
    <dgm:pt modelId="{A6182997-C03B-4B87-9473-063372D62C02}" type="sibTrans" cxnId="{427A3925-29D2-4132-9BB9-0C3C4BF6C3D1}">
      <dgm:prSet/>
      <dgm:spPr/>
      <dgm:t>
        <a:bodyPr/>
        <a:lstStyle/>
        <a:p>
          <a:endParaRPr lang="en-ZA" sz="1200">
            <a:solidFill>
              <a:schemeClr val="tx1"/>
            </a:solidFill>
          </a:endParaRPr>
        </a:p>
      </dgm:t>
    </dgm:pt>
    <dgm:pt modelId="{8C1706D0-7A20-491D-B4A7-280DE3A7942F}">
      <dgm:prSet phldrT="[Text]" custT="1"/>
      <dgm:spPr/>
      <dgm:t>
        <a:bodyPr/>
        <a:lstStyle/>
        <a:p>
          <a:r>
            <a:rPr lang="en-ZA" sz="1400" dirty="0" smtClean="0">
              <a:solidFill>
                <a:schemeClr val="tx1"/>
              </a:solidFill>
            </a:rPr>
            <a:t>Establish an e-Skills research network</a:t>
          </a:r>
          <a:endParaRPr lang="en-ZA" sz="1400" dirty="0">
            <a:solidFill>
              <a:schemeClr val="tx1"/>
            </a:solidFill>
          </a:endParaRPr>
        </a:p>
      </dgm:t>
    </dgm:pt>
    <dgm:pt modelId="{44DC9709-FC4D-4962-A396-AC0361EE5A94}" type="parTrans" cxnId="{27C57699-3EF2-4853-A1D6-99B17568FDFC}">
      <dgm:prSet/>
      <dgm:spPr/>
      <dgm:t>
        <a:bodyPr/>
        <a:lstStyle/>
        <a:p>
          <a:endParaRPr lang="en-ZA" sz="1200">
            <a:solidFill>
              <a:schemeClr val="tx1"/>
            </a:solidFill>
          </a:endParaRPr>
        </a:p>
      </dgm:t>
    </dgm:pt>
    <dgm:pt modelId="{185968A3-6C6C-455B-8EBF-143B5D9DCE59}" type="sibTrans" cxnId="{27C57699-3EF2-4853-A1D6-99B17568FDFC}">
      <dgm:prSet/>
      <dgm:spPr/>
      <dgm:t>
        <a:bodyPr/>
        <a:lstStyle/>
        <a:p>
          <a:endParaRPr lang="en-ZA" sz="1200">
            <a:solidFill>
              <a:schemeClr val="tx1"/>
            </a:solidFill>
          </a:endParaRPr>
        </a:p>
      </dgm:t>
    </dgm:pt>
    <dgm:pt modelId="{13A368F0-EEE6-4A91-B644-578FAE01DE3C}">
      <dgm:prSet phldrT="[Text]" custT="1"/>
      <dgm:spPr/>
      <dgm:t>
        <a:bodyPr/>
        <a:lstStyle/>
        <a:p>
          <a:r>
            <a:rPr lang="en-ZA" sz="1400" dirty="0" smtClean="0">
              <a:solidFill>
                <a:schemeClr val="tx1"/>
              </a:solidFill>
            </a:rPr>
            <a:t>Monitor and Evaluate the development and use of e-Skills</a:t>
          </a:r>
          <a:endParaRPr lang="en-ZA" sz="1400" dirty="0">
            <a:solidFill>
              <a:schemeClr val="tx1"/>
            </a:solidFill>
          </a:endParaRPr>
        </a:p>
      </dgm:t>
    </dgm:pt>
    <dgm:pt modelId="{CEAA237B-20D6-4637-95B9-8390DEEB6FAF}" type="parTrans" cxnId="{8020A0E3-1520-4E68-82B0-50F2315B04ED}">
      <dgm:prSet/>
      <dgm:spPr/>
      <dgm:t>
        <a:bodyPr/>
        <a:lstStyle/>
        <a:p>
          <a:endParaRPr lang="en-ZA" sz="1200">
            <a:solidFill>
              <a:schemeClr val="tx1"/>
            </a:solidFill>
          </a:endParaRPr>
        </a:p>
      </dgm:t>
    </dgm:pt>
    <dgm:pt modelId="{9CD5B6FD-EE78-4610-ACF0-CC20D36BFD72}" type="sibTrans" cxnId="{8020A0E3-1520-4E68-82B0-50F2315B04ED}">
      <dgm:prSet/>
      <dgm:spPr/>
      <dgm:t>
        <a:bodyPr/>
        <a:lstStyle/>
        <a:p>
          <a:endParaRPr lang="en-ZA" sz="1200">
            <a:solidFill>
              <a:schemeClr val="tx1"/>
            </a:solidFill>
          </a:endParaRPr>
        </a:p>
      </dgm:t>
    </dgm:pt>
    <dgm:pt modelId="{CC0D27F7-09DB-459B-A58B-90D52311D716}">
      <dgm:prSet phldrT="[Text]" custT="1"/>
      <dgm:spPr/>
      <dgm:t>
        <a:bodyPr/>
        <a:lstStyle/>
        <a:p>
          <a:r>
            <a:rPr lang="en-ZA" sz="1400" dirty="0" smtClean="0">
              <a:solidFill>
                <a:schemeClr val="tx1"/>
              </a:solidFill>
            </a:rPr>
            <a:t>Support initiatives - promote knowledge/use of ICTs</a:t>
          </a:r>
          <a:endParaRPr lang="en-ZA" sz="1400" dirty="0">
            <a:solidFill>
              <a:schemeClr val="tx1"/>
            </a:solidFill>
          </a:endParaRPr>
        </a:p>
      </dgm:t>
    </dgm:pt>
    <dgm:pt modelId="{2E51126F-9B9D-4362-A0B4-2DF862F6DB12}" type="parTrans" cxnId="{55BD97B4-38F7-4A0C-A257-24AAFBDD9B88}">
      <dgm:prSet/>
      <dgm:spPr/>
      <dgm:t>
        <a:bodyPr/>
        <a:lstStyle/>
        <a:p>
          <a:endParaRPr lang="en-ZA"/>
        </a:p>
      </dgm:t>
    </dgm:pt>
    <dgm:pt modelId="{C3CBF4DA-F700-453F-A22F-610BEF37493C}" type="sibTrans" cxnId="{55BD97B4-38F7-4A0C-A257-24AAFBDD9B88}">
      <dgm:prSet/>
      <dgm:spPr/>
      <dgm:t>
        <a:bodyPr/>
        <a:lstStyle/>
        <a:p>
          <a:endParaRPr lang="en-ZA"/>
        </a:p>
      </dgm:t>
    </dgm:pt>
    <dgm:pt modelId="{A6A5035B-E719-4536-86A8-66F61B15557E}">
      <dgm:prSet phldrT="[Text]" custT="1"/>
      <dgm:spPr/>
      <dgm:t>
        <a:bodyPr/>
        <a:lstStyle/>
        <a:p>
          <a:r>
            <a:rPr lang="en-ZA" sz="1400" dirty="0" smtClean="0">
              <a:solidFill>
                <a:schemeClr val="tx1"/>
              </a:solidFill>
            </a:rPr>
            <a:t>Identify e-Skills supply and demand</a:t>
          </a:r>
          <a:endParaRPr lang="en-ZA" sz="1400" dirty="0">
            <a:solidFill>
              <a:schemeClr val="tx1"/>
            </a:solidFill>
          </a:endParaRPr>
        </a:p>
      </dgm:t>
    </dgm:pt>
    <dgm:pt modelId="{BDD8D9E5-CB5D-429B-8418-9980529A16FB}" type="parTrans" cxnId="{C45CF2FF-F6CF-439F-911E-B69536A0CED9}">
      <dgm:prSet/>
      <dgm:spPr/>
      <dgm:t>
        <a:bodyPr/>
        <a:lstStyle/>
        <a:p>
          <a:endParaRPr lang="en-US"/>
        </a:p>
      </dgm:t>
    </dgm:pt>
    <dgm:pt modelId="{3BE7E9C8-6A36-45A0-9189-F5C6ACCD19C3}" type="sibTrans" cxnId="{C45CF2FF-F6CF-439F-911E-B69536A0CED9}">
      <dgm:prSet/>
      <dgm:spPr/>
      <dgm:t>
        <a:bodyPr/>
        <a:lstStyle/>
        <a:p>
          <a:endParaRPr lang="en-US"/>
        </a:p>
      </dgm:t>
    </dgm:pt>
    <dgm:pt modelId="{AF3EFBBB-528E-416B-AD7A-40084A73B34A}" type="pres">
      <dgm:prSet presAssocID="{207BCD42-B8C9-448B-9FF2-BF021DE26A36}" presName="Name0" presStyleCnt="0">
        <dgm:presLayoutVars>
          <dgm:chPref val="3"/>
          <dgm:dir/>
          <dgm:animLvl val="lvl"/>
          <dgm:resizeHandles/>
        </dgm:presLayoutVars>
      </dgm:prSet>
      <dgm:spPr/>
      <dgm:t>
        <a:bodyPr/>
        <a:lstStyle/>
        <a:p>
          <a:endParaRPr lang="en-ZA"/>
        </a:p>
      </dgm:t>
    </dgm:pt>
    <dgm:pt modelId="{87486F12-53D4-4CF2-84BD-2D417FD50121}" type="pres">
      <dgm:prSet presAssocID="{46085C66-301C-42EB-A5C1-A7737A8A92A7}" presName="horFlow" presStyleCnt="0"/>
      <dgm:spPr/>
    </dgm:pt>
    <dgm:pt modelId="{D8CA276D-7076-4F25-8665-99DA56E721DA}" type="pres">
      <dgm:prSet presAssocID="{46085C66-301C-42EB-A5C1-A7737A8A92A7}" presName="bigChev" presStyleLbl="node1" presStyleIdx="0" presStyleCnt="7" custScaleX="456125" custScaleY="155623" custLinFactNeighborX="1844" custLinFactNeighborY="6101"/>
      <dgm:spPr/>
      <dgm:t>
        <a:bodyPr/>
        <a:lstStyle/>
        <a:p>
          <a:endParaRPr lang="en-ZA"/>
        </a:p>
      </dgm:t>
    </dgm:pt>
    <dgm:pt modelId="{3F4659B5-372A-4F05-BB0A-3D94D18FCBC2}" type="pres">
      <dgm:prSet presAssocID="{46085C66-301C-42EB-A5C1-A7737A8A92A7}" presName="vSp" presStyleCnt="0"/>
      <dgm:spPr/>
    </dgm:pt>
    <dgm:pt modelId="{280EB8CC-5144-4EAB-BA0B-E28EF47ECCDB}" type="pres">
      <dgm:prSet presAssocID="{A6A5035B-E719-4536-86A8-66F61B15557E}" presName="horFlow" presStyleCnt="0"/>
      <dgm:spPr/>
    </dgm:pt>
    <dgm:pt modelId="{8B8F0968-5B97-47A5-8228-3D97B18D465D}" type="pres">
      <dgm:prSet presAssocID="{A6A5035B-E719-4536-86A8-66F61B15557E}" presName="bigChev" presStyleLbl="node1" presStyleIdx="1" presStyleCnt="7" custScaleX="456633" custScaleY="181372"/>
      <dgm:spPr/>
      <dgm:t>
        <a:bodyPr/>
        <a:lstStyle/>
        <a:p>
          <a:endParaRPr lang="en-US"/>
        </a:p>
      </dgm:t>
    </dgm:pt>
    <dgm:pt modelId="{F8EEA43C-13EE-4F57-84DF-BCFE58CC5D42}" type="pres">
      <dgm:prSet presAssocID="{A6A5035B-E719-4536-86A8-66F61B15557E}" presName="vSp" presStyleCnt="0"/>
      <dgm:spPr/>
    </dgm:pt>
    <dgm:pt modelId="{E74D6F67-AB2C-424E-A739-7141B17F11C5}" type="pres">
      <dgm:prSet presAssocID="{B625923E-B797-42A3-A6FB-E82DEB40F962}" presName="horFlow" presStyleCnt="0"/>
      <dgm:spPr/>
    </dgm:pt>
    <dgm:pt modelId="{01171D2F-358D-467E-8EE3-35A2E78B8F1F}" type="pres">
      <dgm:prSet presAssocID="{B625923E-B797-42A3-A6FB-E82DEB40F962}" presName="bigChev" presStyleLbl="node1" presStyleIdx="2" presStyleCnt="7" custScaleX="456125" custScaleY="155623" custLinFactNeighborX="1820"/>
      <dgm:spPr/>
      <dgm:t>
        <a:bodyPr/>
        <a:lstStyle/>
        <a:p>
          <a:endParaRPr lang="en-ZA"/>
        </a:p>
      </dgm:t>
    </dgm:pt>
    <dgm:pt modelId="{45CAE0D7-2F43-41D6-9975-6974F3051A91}" type="pres">
      <dgm:prSet presAssocID="{B625923E-B797-42A3-A6FB-E82DEB40F962}" presName="vSp" presStyleCnt="0"/>
      <dgm:spPr/>
    </dgm:pt>
    <dgm:pt modelId="{C9421A73-AF03-477E-A26C-4B74B6D81782}" type="pres">
      <dgm:prSet presAssocID="{813E4628-ADB9-4887-BB3A-8C29BD157653}" presName="horFlow" presStyleCnt="0"/>
      <dgm:spPr/>
    </dgm:pt>
    <dgm:pt modelId="{8DFC0551-97A6-489D-9155-5CA05C01FC33}" type="pres">
      <dgm:prSet presAssocID="{813E4628-ADB9-4887-BB3A-8C29BD157653}" presName="bigChev" presStyleLbl="node1" presStyleIdx="3" presStyleCnt="7" custScaleX="456125" custScaleY="155623" custLinFactNeighborX="1820"/>
      <dgm:spPr/>
      <dgm:t>
        <a:bodyPr/>
        <a:lstStyle/>
        <a:p>
          <a:endParaRPr lang="en-ZA"/>
        </a:p>
      </dgm:t>
    </dgm:pt>
    <dgm:pt modelId="{50D7307C-D25E-47F9-9CD8-461C8B6D96FF}" type="pres">
      <dgm:prSet presAssocID="{813E4628-ADB9-4887-BB3A-8C29BD157653}" presName="vSp" presStyleCnt="0"/>
      <dgm:spPr/>
    </dgm:pt>
    <dgm:pt modelId="{9CFB32AF-95D6-4615-B31B-3BC9DE8B9E61}" type="pres">
      <dgm:prSet presAssocID="{CC0D27F7-09DB-459B-A58B-90D52311D716}" presName="horFlow" presStyleCnt="0"/>
      <dgm:spPr/>
    </dgm:pt>
    <dgm:pt modelId="{B5381334-24BF-48E4-9E1C-3D86424C5561}" type="pres">
      <dgm:prSet presAssocID="{CC0D27F7-09DB-459B-A58B-90D52311D716}" presName="bigChev" presStyleLbl="node1" presStyleIdx="4" presStyleCnt="7" custScaleX="455318" custScaleY="158413"/>
      <dgm:spPr/>
      <dgm:t>
        <a:bodyPr/>
        <a:lstStyle/>
        <a:p>
          <a:endParaRPr lang="en-ZA"/>
        </a:p>
      </dgm:t>
    </dgm:pt>
    <dgm:pt modelId="{A9CFB69E-64FC-42B4-8E52-58406FD02544}" type="pres">
      <dgm:prSet presAssocID="{CC0D27F7-09DB-459B-A58B-90D52311D716}" presName="vSp" presStyleCnt="0"/>
      <dgm:spPr/>
    </dgm:pt>
    <dgm:pt modelId="{23282D37-16DF-4DF5-A970-92D3C6F5B82E}" type="pres">
      <dgm:prSet presAssocID="{8C1706D0-7A20-491D-B4A7-280DE3A7942F}" presName="horFlow" presStyleCnt="0"/>
      <dgm:spPr/>
    </dgm:pt>
    <dgm:pt modelId="{CC5BC274-B5C4-4978-86FF-4D6F5AA33583}" type="pres">
      <dgm:prSet presAssocID="{8C1706D0-7A20-491D-B4A7-280DE3A7942F}" presName="bigChev" presStyleLbl="node1" presStyleIdx="5" presStyleCnt="7" custScaleX="456125" custScaleY="155623" custLinFactNeighborX="1820"/>
      <dgm:spPr/>
      <dgm:t>
        <a:bodyPr/>
        <a:lstStyle/>
        <a:p>
          <a:endParaRPr lang="en-ZA"/>
        </a:p>
      </dgm:t>
    </dgm:pt>
    <dgm:pt modelId="{A2F6328B-979B-4766-B92D-261C2E030273}" type="pres">
      <dgm:prSet presAssocID="{8C1706D0-7A20-491D-B4A7-280DE3A7942F}" presName="vSp" presStyleCnt="0"/>
      <dgm:spPr/>
    </dgm:pt>
    <dgm:pt modelId="{766A6AF3-E970-45A2-8579-8394E81E2E22}" type="pres">
      <dgm:prSet presAssocID="{13A368F0-EEE6-4A91-B644-578FAE01DE3C}" presName="horFlow" presStyleCnt="0"/>
      <dgm:spPr/>
    </dgm:pt>
    <dgm:pt modelId="{CEA6A9EE-B22D-441A-90F5-0F53E6F47C52}" type="pres">
      <dgm:prSet presAssocID="{13A368F0-EEE6-4A91-B644-578FAE01DE3C}" presName="bigChev" presStyleLbl="node1" presStyleIdx="6" presStyleCnt="7" custScaleX="456125" custScaleY="155623" custLinFactNeighborX="1820"/>
      <dgm:spPr/>
      <dgm:t>
        <a:bodyPr/>
        <a:lstStyle/>
        <a:p>
          <a:endParaRPr lang="en-ZA"/>
        </a:p>
      </dgm:t>
    </dgm:pt>
  </dgm:ptLst>
  <dgm:cxnLst>
    <dgm:cxn modelId="{427A3925-29D2-4132-9BB9-0C3C4BF6C3D1}" srcId="{207BCD42-B8C9-448B-9FF2-BF021DE26A36}" destId="{813E4628-ADB9-4887-BB3A-8C29BD157653}" srcOrd="3" destOrd="0" parTransId="{C467BFF9-2C05-49F2-BC7A-C731D3CC8D14}" sibTransId="{A6182997-C03B-4B87-9473-063372D62C02}"/>
    <dgm:cxn modelId="{C45CF2FF-F6CF-439F-911E-B69536A0CED9}" srcId="{207BCD42-B8C9-448B-9FF2-BF021DE26A36}" destId="{A6A5035B-E719-4536-86A8-66F61B15557E}" srcOrd="1" destOrd="0" parTransId="{BDD8D9E5-CB5D-429B-8418-9980529A16FB}" sibTransId="{3BE7E9C8-6A36-45A0-9189-F5C6ACCD19C3}"/>
    <dgm:cxn modelId="{3DA4BAA5-1FF8-479D-A118-7CF76927017A}" type="presOf" srcId="{207BCD42-B8C9-448B-9FF2-BF021DE26A36}" destId="{AF3EFBBB-528E-416B-AD7A-40084A73B34A}" srcOrd="0" destOrd="0" presId="urn:microsoft.com/office/officeart/2005/8/layout/lProcess3"/>
    <dgm:cxn modelId="{27C57699-3EF2-4853-A1D6-99B17568FDFC}" srcId="{207BCD42-B8C9-448B-9FF2-BF021DE26A36}" destId="{8C1706D0-7A20-491D-B4A7-280DE3A7942F}" srcOrd="5" destOrd="0" parTransId="{44DC9709-FC4D-4962-A396-AC0361EE5A94}" sibTransId="{185968A3-6C6C-455B-8EBF-143B5D9DCE59}"/>
    <dgm:cxn modelId="{2FF76310-FE04-4B8D-A880-272E79D84D32}" type="presOf" srcId="{A6A5035B-E719-4536-86A8-66F61B15557E}" destId="{8B8F0968-5B97-47A5-8228-3D97B18D465D}" srcOrd="0" destOrd="0" presId="urn:microsoft.com/office/officeart/2005/8/layout/lProcess3"/>
    <dgm:cxn modelId="{55BD97B4-38F7-4A0C-A257-24AAFBDD9B88}" srcId="{207BCD42-B8C9-448B-9FF2-BF021DE26A36}" destId="{CC0D27F7-09DB-459B-A58B-90D52311D716}" srcOrd="4" destOrd="0" parTransId="{2E51126F-9B9D-4362-A0B4-2DF862F6DB12}" sibTransId="{C3CBF4DA-F700-453F-A22F-610BEF37493C}"/>
    <dgm:cxn modelId="{FA79D1C4-EA4A-4158-83BC-6F0A19CAD4E5}" type="presOf" srcId="{B625923E-B797-42A3-A6FB-E82DEB40F962}" destId="{01171D2F-358D-467E-8EE3-35A2E78B8F1F}" srcOrd="0" destOrd="0" presId="urn:microsoft.com/office/officeart/2005/8/layout/lProcess3"/>
    <dgm:cxn modelId="{8020A0E3-1520-4E68-82B0-50F2315B04ED}" srcId="{207BCD42-B8C9-448B-9FF2-BF021DE26A36}" destId="{13A368F0-EEE6-4A91-B644-578FAE01DE3C}" srcOrd="6" destOrd="0" parTransId="{CEAA237B-20D6-4637-95B9-8390DEEB6FAF}" sibTransId="{9CD5B6FD-EE78-4610-ACF0-CC20D36BFD72}"/>
    <dgm:cxn modelId="{EB92C690-B6FA-4EAA-9176-BB1A3BD2E97E}" type="presOf" srcId="{CC0D27F7-09DB-459B-A58B-90D52311D716}" destId="{B5381334-24BF-48E4-9E1C-3D86424C5561}" srcOrd="0" destOrd="0" presId="urn:microsoft.com/office/officeart/2005/8/layout/lProcess3"/>
    <dgm:cxn modelId="{79CDD1B5-0A57-48FA-AF05-E08A4A93F9BF}" srcId="{207BCD42-B8C9-448B-9FF2-BF021DE26A36}" destId="{46085C66-301C-42EB-A5C1-A7737A8A92A7}" srcOrd="0" destOrd="0" parTransId="{6CE63686-3F80-48DD-A2F4-464BCB411416}" sibTransId="{A653A92A-7FD2-417D-A0CE-935E545164E0}"/>
    <dgm:cxn modelId="{B66533C6-8799-4725-A604-4A98CF13E09D}" srcId="{207BCD42-B8C9-448B-9FF2-BF021DE26A36}" destId="{B625923E-B797-42A3-A6FB-E82DEB40F962}" srcOrd="2" destOrd="0" parTransId="{868AD9EB-0879-4F81-A943-DD59A4595594}" sibTransId="{5AB783BC-D46A-4EED-89ED-DD564D569BCA}"/>
    <dgm:cxn modelId="{FC1535FF-761A-48F8-AB28-D3807D46923C}" type="presOf" srcId="{8C1706D0-7A20-491D-B4A7-280DE3A7942F}" destId="{CC5BC274-B5C4-4978-86FF-4D6F5AA33583}" srcOrd="0" destOrd="0" presId="urn:microsoft.com/office/officeart/2005/8/layout/lProcess3"/>
    <dgm:cxn modelId="{27AC6BC8-A3AA-4BF7-A014-D99F4F646B7D}" type="presOf" srcId="{13A368F0-EEE6-4A91-B644-578FAE01DE3C}" destId="{CEA6A9EE-B22D-441A-90F5-0F53E6F47C52}" srcOrd="0" destOrd="0" presId="urn:microsoft.com/office/officeart/2005/8/layout/lProcess3"/>
    <dgm:cxn modelId="{2866F32B-D927-47A4-A8B7-D103282259DA}" type="presOf" srcId="{813E4628-ADB9-4887-BB3A-8C29BD157653}" destId="{8DFC0551-97A6-489D-9155-5CA05C01FC33}" srcOrd="0" destOrd="0" presId="urn:microsoft.com/office/officeart/2005/8/layout/lProcess3"/>
    <dgm:cxn modelId="{9C74F67E-C710-45D2-920C-DF0EFB8FCBD2}" type="presOf" srcId="{46085C66-301C-42EB-A5C1-A7737A8A92A7}" destId="{D8CA276D-7076-4F25-8665-99DA56E721DA}" srcOrd="0" destOrd="0" presId="urn:microsoft.com/office/officeart/2005/8/layout/lProcess3"/>
    <dgm:cxn modelId="{F1DA5919-5E3E-46EF-A486-564080640337}" type="presParOf" srcId="{AF3EFBBB-528E-416B-AD7A-40084A73B34A}" destId="{87486F12-53D4-4CF2-84BD-2D417FD50121}" srcOrd="0" destOrd="0" presId="urn:microsoft.com/office/officeart/2005/8/layout/lProcess3"/>
    <dgm:cxn modelId="{5EDE1A1C-FE41-4154-AA81-CB8D9CB1840D}" type="presParOf" srcId="{87486F12-53D4-4CF2-84BD-2D417FD50121}" destId="{D8CA276D-7076-4F25-8665-99DA56E721DA}" srcOrd="0" destOrd="0" presId="urn:microsoft.com/office/officeart/2005/8/layout/lProcess3"/>
    <dgm:cxn modelId="{12064A1E-7791-4115-8644-CCD3C607C260}" type="presParOf" srcId="{AF3EFBBB-528E-416B-AD7A-40084A73B34A}" destId="{3F4659B5-372A-4F05-BB0A-3D94D18FCBC2}" srcOrd="1" destOrd="0" presId="urn:microsoft.com/office/officeart/2005/8/layout/lProcess3"/>
    <dgm:cxn modelId="{8CD5B75D-8A78-44ED-AF18-8EBC9FE3F789}" type="presParOf" srcId="{AF3EFBBB-528E-416B-AD7A-40084A73B34A}" destId="{280EB8CC-5144-4EAB-BA0B-E28EF47ECCDB}" srcOrd="2" destOrd="0" presId="urn:microsoft.com/office/officeart/2005/8/layout/lProcess3"/>
    <dgm:cxn modelId="{1B4A8594-3154-4BD5-8B58-1E86C3F22B8E}" type="presParOf" srcId="{280EB8CC-5144-4EAB-BA0B-E28EF47ECCDB}" destId="{8B8F0968-5B97-47A5-8228-3D97B18D465D}" srcOrd="0" destOrd="0" presId="urn:microsoft.com/office/officeart/2005/8/layout/lProcess3"/>
    <dgm:cxn modelId="{D30E2CE8-F43B-40AA-A4C2-99BAFC7802EB}" type="presParOf" srcId="{AF3EFBBB-528E-416B-AD7A-40084A73B34A}" destId="{F8EEA43C-13EE-4F57-84DF-BCFE58CC5D42}" srcOrd="3" destOrd="0" presId="urn:microsoft.com/office/officeart/2005/8/layout/lProcess3"/>
    <dgm:cxn modelId="{94B0089F-765C-448A-AC62-F084C7B1E6D4}" type="presParOf" srcId="{AF3EFBBB-528E-416B-AD7A-40084A73B34A}" destId="{E74D6F67-AB2C-424E-A739-7141B17F11C5}" srcOrd="4" destOrd="0" presId="urn:microsoft.com/office/officeart/2005/8/layout/lProcess3"/>
    <dgm:cxn modelId="{778133E9-666A-4FAE-867C-0FD800A21D8E}" type="presParOf" srcId="{E74D6F67-AB2C-424E-A739-7141B17F11C5}" destId="{01171D2F-358D-467E-8EE3-35A2E78B8F1F}" srcOrd="0" destOrd="0" presId="urn:microsoft.com/office/officeart/2005/8/layout/lProcess3"/>
    <dgm:cxn modelId="{FCB9250A-B7FB-485D-8357-3E2DD205D422}" type="presParOf" srcId="{AF3EFBBB-528E-416B-AD7A-40084A73B34A}" destId="{45CAE0D7-2F43-41D6-9975-6974F3051A91}" srcOrd="5" destOrd="0" presId="urn:microsoft.com/office/officeart/2005/8/layout/lProcess3"/>
    <dgm:cxn modelId="{5A84CF6F-CA2C-44AC-9B39-F58FD4748380}" type="presParOf" srcId="{AF3EFBBB-528E-416B-AD7A-40084A73B34A}" destId="{C9421A73-AF03-477E-A26C-4B74B6D81782}" srcOrd="6" destOrd="0" presId="urn:microsoft.com/office/officeart/2005/8/layout/lProcess3"/>
    <dgm:cxn modelId="{1E35C2A6-E662-4581-A3A3-856CC9E1E855}" type="presParOf" srcId="{C9421A73-AF03-477E-A26C-4B74B6D81782}" destId="{8DFC0551-97A6-489D-9155-5CA05C01FC33}" srcOrd="0" destOrd="0" presId="urn:microsoft.com/office/officeart/2005/8/layout/lProcess3"/>
    <dgm:cxn modelId="{3E272DC1-EED5-4DB3-9FCB-ED98FA11D507}" type="presParOf" srcId="{AF3EFBBB-528E-416B-AD7A-40084A73B34A}" destId="{50D7307C-D25E-47F9-9CD8-461C8B6D96FF}" srcOrd="7" destOrd="0" presId="urn:microsoft.com/office/officeart/2005/8/layout/lProcess3"/>
    <dgm:cxn modelId="{2F22A264-CB5A-4EC7-9918-2B4A1822F13C}" type="presParOf" srcId="{AF3EFBBB-528E-416B-AD7A-40084A73B34A}" destId="{9CFB32AF-95D6-4615-B31B-3BC9DE8B9E61}" srcOrd="8" destOrd="0" presId="urn:microsoft.com/office/officeart/2005/8/layout/lProcess3"/>
    <dgm:cxn modelId="{FF71990D-1B2B-453C-BF10-80624C0184FD}" type="presParOf" srcId="{9CFB32AF-95D6-4615-B31B-3BC9DE8B9E61}" destId="{B5381334-24BF-48E4-9E1C-3D86424C5561}" srcOrd="0" destOrd="0" presId="urn:microsoft.com/office/officeart/2005/8/layout/lProcess3"/>
    <dgm:cxn modelId="{6820FD81-BFAE-4B03-8A34-7B889ADB733A}" type="presParOf" srcId="{AF3EFBBB-528E-416B-AD7A-40084A73B34A}" destId="{A9CFB69E-64FC-42B4-8E52-58406FD02544}" srcOrd="9" destOrd="0" presId="urn:microsoft.com/office/officeart/2005/8/layout/lProcess3"/>
    <dgm:cxn modelId="{38A8770F-40F9-4BD1-B840-2FC2B4B90DE4}" type="presParOf" srcId="{AF3EFBBB-528E-416B-AD7A-40084A73B34A}" destId="{23282D37-16DF-4DF5-A970-92D3C6F5B82E}" srcOrd="10" destOrd="0" presId="urn:microsoft.com/office/officeart/2005/8/layout/lProcess3"/>
    <dgm:cxn modelId="{AF64D3DD-CD52-4AD7-A97F-560E731A94BC}" type="presParOf" srcId="{23282D37-16DF-4DF5-A970-92D3C6F5B82E}" destId="{CC5BC274-B5C4-4978-86FF-4D6F5AA33583}" srcOrd="0" destOrd="0" presId="urn:microsoft.com/office/officeart/2005/8/layout/lProcess3"/>
    <dgm:cxn modelId="{29C576B2-11A9-4744-8790-2368AE6B1447}" type="presParOf" srcId="{AF3EFBBB-528E-416B-AD7A-40084A73B34A}" destId="{A2F6328B-979B-4766-B92D-261C2E030273}" srcOrd="11" destOrd="0" presId="urn:microsoft.com/office/officeart/2005/8/layout/lProcess3"/>
    <dgm:cxn modelId="{AB0F99E8-6D74-4EBF-963D-0AA6B31D8D71}" type="presParOf" srcId="{AF3EFBBB-528E-416B-AD7A-40084A73B34A}" destId="{766A6AF3-E970-45A2-8579-8394E81E2E22}" srcOrd="12" destOrd="0" presId="urn:microsoft.com/office/officeart/2005/8/layout/lProcess3"/>
    <dgm:cxn modelId="{405E249D-023E-4A56-929E-BF357600C2D0}" type="presParOf" srcId="{766A6AF3-E970-45A2-8579-8394E81E2E22}" destId="{CEA6A9EE-B22D-441A-90F5-0F53E6F47C52}"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08592-CE2A-4D93-8395-831C485AD9AD}"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EB64521-52F0-4918-9577-7D400E9D1410}">
      <dgm:prSet phldrT="[Text]"/>
      <dgm:spPr/>
      <dgm:t>
        <a:bodyPr/>
        <a:lstStyle/>
        <a:p>
          <a:r>
            <a:rPr lang="en-US" b="1" dirty="0" smtClean="0"/>
            <a:t>iNeSI</a:t>
          </a:r>
        </a:p>
        <a:p>
          <a:r>
            <a:rPr lang="en-US" dirty="0" smtClean="0">
              <a:solidFill>
                <a:schemeClr val="accent6"/>
              </a:solidFill>
            </a:rPr>
            <a:t>NEMISA, ESI, ISSA</a:t>
          </a:r>
          <a:endParaRPr lang="en-US" dirty="0">
            <a:solidFill>
              <a:schemeClr val="accent6"/>
            </a:solidFill>
          </a:endParaRPr>
        </a:p>
      </dgm:t>
    </dgm:pt>
    <dgm:pt modelId="{611BE0C8-1829-44D5-BCAD-C5E780565A75}" type="parTrans" cxnId="{072F2730-6309-445E-8911-730154B37D91}">
      <dgm:prSet/>
      <dgm:spPr/>
      <dgm:t>
        <a:bodyPr/>
        <a:lstStyle/>
        <a:p>
          <a:endParaRPr lang="en-US"/>
        </a:p>
      </dgm:t>
    </dgm:pt>
    <dgm:pt modelId="{E7E2A45C-2164-42E3-AC90-F61AE33EEF9A}" type="sibTrans" cxnId="{072F2730-6309-445E-8911-730154B37D91}">
      <dgm:prSet/>
      <dgm:spPr/>
      <dgm:t>
        <a:bodyPr/>
        <a:lstStyle/>
        <a:p>
          <a:endParaRPr lang="en-US"/>
        </a:p>
      </dgm:t>
    </dgm:pt>
    <dgm:pt modelId="{B990A572-B514-488F-BB3F-C47BA707E262}">
      <dgm:prSet phldrT="[Text]"/>
      <dgm:spPr/>
      <dgm:t>
        <a:bodyPr/>
        <a:lstStyle/>
        <a:p>
          <a:r>
            <a:rPr lang="en-US" dirty="0" smtClean="0"/>
            <a:t>Gauteng</a:t>
          </a:r>
        </a:p>
        <a:p>
          <a:r>
            <a:rPr lang="en-US" b="1" dirty="0" smtClean="0"/>
            <a:t>Creative New Media Industries </a:t>
          </a:r>
          <a:endParaRPr lang="en-US" b="1" dirty="0">
            <a:solidFill>
              <a:schemeClr val="accent6"/>
            </a:solidFill>
          </a:endParaRPr>
        </a:p>
      </dgm:t>
    </dgm:pt>
    <dgm:pt modelId="{959BB5F4-0AE6-42CB-88E7-96B050FAEC14}" type="parTrans" cxnId="{C97ADE33-A8B6-49FB-B491-9B27FCAAF323}">
      <dgm:prSet/>
      <dgm:spPr/>
      <dgm:t>
        <a:bodyPr/>
        <a:lstStyle/>
        <a:p>
          <a:endParaRPr lang="en-US" dirty="0"/>
        </a:p>
      </dgm:t>
    </dgm:pt>
    <dgm:pt modelId="{B2FEA2E3-3DCD-4736-9672-C7FB2D0C8E52}" type="sibTrans" cxnId="{C97ADE33-A8B6-49FB-B491-9B27FCAAF323}">
      <dgm:prSet/>
      <dgm:spPr/>
      <dgm:t>
        <a:bodyPr/>
        <a:lstStyle/>
        <a:p>
          <a:endParaRPr lang="en-US"/>
        </a:p>
      </dgm:t>
    </dgm:pt>
    <dgm:pt modelId="{E0168591-BE72-4057-BF3F-80FF61EC1DD9}">
      <dgm:prSet phldrT="[Text]"/>
      <dgm:spPr/>
      <dgm:t>
        <a:bodyPr/>
        <a:lstStyle/>
        <a:p>
          <a:r>
            <a:rPr lang="en-US" dirty="0" smtClean="0"/>
            <a:t>Limpopo</a:t>
          </a:r>
        </a:p>
        <a:p>
          <a:r>
            <a:rPr lang="en-US" b="1" dirty="0" smtClean="0"/>
            <a:t>Connected Health</a:t>
          </a:r>
          <a:endParaRPr lang="en-US" b="1" dirty="0"/>
        </a:p>
      </dgm:t>
    </dgm:pt>
    <dgm:pt modelId="{80974897-0223-4CF2-8791-763E7A3E62C5}" type="parTrans" cxnId="{9CE77CED-8B32-464A-A7A6-14FDCA08EA89}">
      <dgm:prSet/>
      <dgm:spPr/>
      <dgm:t>
        <a:bodyPr/>
        <a:lstStyle/>
        <a:p>
          <a:endParaRPr lang="en-US" dirty="0"/>
        </a:p>
      </dgm:t>
    </dgm:pt>
    <dgm:pt modelId="{C6881BD8-8FF3-4108-9B26-7A2335765B56}" type="sibTrans" cxnId="{9CE77CED-8B32-464A-A7A6-14FDCA08EA89}">
      <dgm:prSet/>
      <dgm:spPr/>
      <dgm:t>
        <a:bodyPr/>
        <a:lstStyle/>
        <a:p>
          <a:endParaRPr lang="en-US"/>
        </a:p>
      </dgm:t>
    </dgm:pt>
    <dgm:pt modelId="{F80C056F-DDB6-471B-A66E-3B24D57160BF}">
      <dgm:prSet phldrT="[Text]"/>
      <dgm:spPr/>
      <dgm:t>
        <a:bodyPr/>
        <a:lstStyle/>
        <a:p>
          <a:r>
            <a:rPr lang="en-US" dirty="0" smtClean="0"/>
            <a:t>Eastern Cape</a:t>
          </a:r>
        </a:p>
        <a:p>
          <a:r>
            <a:rPr lang="en-US" b="1" dirty="0" smtClean="0"/>
            <a:t>ICT for Rural Development</a:t>
          </a:r>
          <a:endParaRPr lang="en-US" b="1" dirty="0"/>
        </a:p>
      </dgm:t>
    </dgm:pt>
    <dgm:pt modelId="{685D00CA-82D3-4A20-90B0-7B5BEB06C190}" type="parTrans" cxnId="{4056B5D3-EC07-4B83-AEC2-4110710AFA5F}">
      <dgm:prSet/>
      <dgm:spPr/>
      <dgm:t>
        <a:bodyPr/>
        <a:lstStyle/>
        <a:p>
          <a:endParaRPr lang="en-US" dirty="0"/>
        </a:p>
      </dgm:t>
    </dgm:pt>
    <dgm:pt modelId="{F2157463-3636-4C8F-834E-CB3B810A0744}" type="sibTrans" cxnId="{4056B5D3-EC07-4B83-AEC2-4110710AFA5F}">
      <dgm:prSet/>
      <dgm:spPr/>
      <dgm:t>
        <a:bodyPr/>
        <a:lstStyle/>
        <a:p>
          <a:endParaRPr lang="en-US"/>
        </a:p>
      </dgm:t>
    </dgm:pt>
    <dgm:pt modelId="{5CAE39C1-F78E-4164-A649-6D1B2E0858EA}">
      <dgm:prSet phldrT="[Text]"/>
      <dgm:spPr/>
      <dgm:t>
        <a:bodyPr/>
        <a:lstStyle/>
        <a:p>
          <a:r>
            <a:rPr lang="en-US" dirty="0" smtClean="0"/>
            <a:t>Northern Cape </a:t>
          </a:r>
        </a:p>
        <a:p>
          <a:r>
            <a:rPr lang="en-US" b="1" dirty="0" smtClean="0"/>
            <a:t>Knowledge based economy and e-social astuteness (e-literacy) </a:t>
          </a:r>
          <a:endParaRPr lang="en-US" b="1" dirty="0"/>
        </a:p>
      </dgm:t>
    </dgm:pt>
    <dgm:pt modelId="{311E06ED-2E45-4111-BAEE-FD1F9BE112F5}" type="parTrans" cxnId="{015379A7-99E7-4BF8-BD90-B7DA1C3544CD}">
      <dgm:prSet/>
      <dgm:spPr/>
      <dgm:t>
        <a:bodyPr/>
        <a:lstStyle/>
        <a:p>
          <a:endParaRPr lang="en-US" dirty="0"/>
        </a:p>
      </dgm:t>
    </dgm:pt>
    <dgm:pt modelId="{26FF65C4-649B-4B37-A4B0-F9047F126D7E}" type="sibTrans" cxnId="{015379A7-99E7-4BF8-BD90-B7DA1C3544CD}">
      <dgm:prSet/>
      <dgm:spPr/>
      <dgm:t>
        <a:bodyPr/>
        <a:lstStyle/>
        <a:p>
          <a:endParaRPr lang="en-US"/>
        </a:p>
      </dgm:t>
    </dgm:pt>
    <dgm:pt modelId="{27987762-54A9-4B77-800B-4038800463F8}">
      <dgm:prSet/>
      <dgm:spPr/>
      <dgm:t>
        <a:bodyPr/>
        <a:lstStyle/>
        <a:p>
          <a:r>
            <a:rPr lang="en-US" dirty="0" smtClean="0"/>
            <a:t>KwaZulu-Natal</a:t>
          </a:r>
        </a:p>
        <a:p>
          <a:r>
            <a:rPr lang="en-US" b="1" dirty="0" smtClean="0"/>
            <a:t>e-Enablement of Effective Service Delivery </a:t>
          </a:r>
          <a:endParaRPr lang="en-US" b="1" dirty="0"/>
        </a:p>
      </dgm:t>
    </dgm:pt>
    <dgm:pt modelId="{745512C3-9A90-450B-BC7A-CC0E6ECED9A3}" type="parTrans" cxnId="{9927A924-4376-4C79-BF61-9EE1A138DD90}">
      <dgm:prSet/>
      <dgm:spPr/>
      <dgm:t>
        <a:bodyPr/>
        <a:lstStyle/>
        <a:p>
          <a:endParaRPr lang="en-US" dirty="0"/>
        </a:p>
      </dgm:t>
    </dgm:pt>
    <dgm:pt modelId="{8959ACF5-28F0-47D9-94FA-459DCB516473}" type="sibTrans" cxnId="{9927A924-4376-4C79-BF61-9EE1A138DD90}">
      <dgm:prSet/>
      <dgm:spPr/>
      <dgm:t>
        <a:bodyPr/>
        <a:lstStyle/>
        <a:p>
          <a:endParaRPr lang="en-US"/>
        </a:p>
      </dgm:t>
    </dgm:pt>
    <dgm:pt modelId="{BF97CB4F-3C9F-4465-841E-0C0BD7C57493}">
      <dgm:prSet/>
      <dgm:spPr>
        <a:solidFill>
          <a:srgbClr val="33CC33"/>
        </a:solidFill>
      </dgm:spPr>
      <dgm:t>
        <a:bodyPr/>
        <a:lstStyle/>
        <a:p>
          <a:r>
            <a:rPr lang="en-US" dirty="0" smtClean="0"/>
            <a:t>Mpumalanga</a:t>
          </a:r>
          <a:endParaRPr lang="en-US" dirty="0"/>
        </a:p>
      </dgm:t>
    </dgm:pt>
    <dgm:pt modelId="{473CCB09-AD84-4317-B18F-DE995B055A8D}" type="parTrans" cxnId="{1D77A09E-B3DE-4809-A762-EF733FB7D527}">
      <dgm:prSet/>
      <dgm:spPr/>
      <dgm:t>
        <a:bodyPr/>
        <a:lstStyle/>
        <a:p>
          <a:endParaRPr lang="en-US" dirty="0"/>
        </a:p>
      </dgm:t>
    </dgm:pt>
    <dgm:pt modelId="{CBCFDE16-705A-4194-8D14-20D397F81465}" type="sibTrans" cxnId="{1D77A09E-B3DE-4809-A762-EF733FB7D527}">
      <dgm:prSet/>
      <dgm:spPr/>
      <dgm:t>
        <a:bodyPr/>
        <a:lstStyle/>
        <a:p>
          <a:endParaRPr lang="en-US"/>
        </a:p>
      </dgm:t>
    </dgm:pt>
    <dgm:pt modelId="{3B06E8F7-5A2F-427F-9567-FDD6F5F7D96F}">
      <dgm:prSet/>
      <dgm:spPr>
        <a:solidFill>
          <a:srgbClr val="33CC33"/>
        </a:solidFill>
      </dgm:spPr>
      <dgm:t>
        <a:bodyPr/>
        <a:lstStyle/>
        <a:p>
          <a:r>
            <a:rPr lang="en-US" dirty="0" smtClean="0"/>
            <a:t>Free State</a:t>
          </a:r>
          <a:endParaRPr lang="en-US" dirty="0"/>
        </a:p>
      </dgm:t>
    </dgm:pt>
    <dgm:pt modelId="{43525B18-6DDF-4C84-B586-2D493D94129E}" type="parTrans" cxnId="{3FE1950C-5E41-444D-9ADD-E1A0D1D290DA}">
      <dgm:prSet/>
      <dgm:spPr/>
      <dgm:t>
        <a:bodyPr/>
        <a:lstStyle/>
        <a:p>
          <a:endParaRPr lang="en-US" dirty="0"/>
        </a:p>
      </dgm:t>
    </dgm:pt>
    <dgm:pt modelId="{D9B6E608-2B55-459C-92F9-8E8655AA5CEB}" type="sibTrans" cxnId="{3FE1950C-5E41-444D-9ADD-E1A0D1D290DA}">
      <dgm:prSet/>
      <dgm:spPr/>
      <dgm:t>
        <a:bodyPr/>
        <a:lstStyle/>
        <a:p>
          <a:endParaRPr lang="en-US"/>
        </a:p>
      </dgm:t>
    </dgm:pt>
    <dgm:pt modelId="{0BC0498A-7FB2-4BE1-9FB1-190674691499}">
      <dgm:prSet/>
      <dgm:spPr>
        <a:solidFill>
          <a:srgbClr val="0070C0"/>
        </a:solidFill>
      </dgm:spPr>
      <dgm:t>
        <a:bodyPr/>
        <a:lstStyle/>
        <a:p>
          <a:r>
            <a:rPr lang="en-US" dirty="0" smtClean="0"/>
            <a:t>North West </a:t>
          </a:r>
          <a:r>
            <a:rPr lang="en-US" b="1" dirty="0" smtClean="0"/>
            <a:t>Agro-Tourism </a:t>
          </a:r>
          <a:endParaRPr lang="en-US" b="1" dirty="0"/>
        </a:p>
      </dgm:t>
    </dgm:pt>
    <dgm:pt modelId="{93BF3182-2185-4CE3-8B88-DB4EB9B550E4}" type="parTrans" cxnId="{91AC3E71-B8B5-48A2-A480-1806C27D6116}">
      <dgm:prSet/>
      <dgm:spPr/>
      <dgm:t>
        <a:bodyPr/>
        <a:lstStyle/>
        <a:p>
          <a:endParaRPr lang="en-US" dirty="0"/>
        </a:p>
      </dgm:t>
    </dgm:pt>
    <dgm:pt modelId="{42409489-F7A8-4A21-8708-7683778B01CF}" type="sibTrans" cxnId="{91AC3E71-B8B5-48A2-A480-1806C27D6116}">
      <dgm:prSet/>
      <dgm:spPr/>
      <dgm:t>
        <a:bodyPr/>
        <a:lstStyle/>
        <a:p>
          <a:endParaRPr lang="en-US"/>
        </a:p>
      </dgm:t>
    </dgm:pt>
    <dgm:pt modelId="{B1AFDB8E-628C-7F4C-A38C-F15B1320398E}">
      <dgm:prSet phldrT="[Text]" custT="1"/>
      <dgm:spPr/>
      <dgm:t>
        <a:bodyPr/>
        <a:lstStyle/>
        <a:p>
          <a:r>
            <a:rPr lang="en-US" sz="900" dirty="0" smtClean="0">
              <a:solidFill>
                <a:schemeClr val="bg1"/>
              </a:solidFill>
            </a:rPr>
            <a:t>Western Cape  </a:t>
          </a:r>
          <a:r>
            <a:rPr lang="en-US" sz="900" b="1" dirty="0" smtClean="0">
              <a:solidFill>
                <a:schemeClr val="bg1"/>
              </a:solidFill>
            </a:rPr>
            <a:t>e-Inclusion &amp; Social Innovation</a:t>
          </a:r>
          <a:endParaRPr lang="en-US" sz="900" b="1" dirty="0">
            <a:solidFill>
              <a:schemeClr val="bg1"/>
            </a:solidFill>
          </a:endParaRPr>
        </a:p>
      </dgm:t>
    </dgm:pt>
    <dgm:pt modelId="{3099EA81-D9F9-FD40-977B-02E868FC0F23}" type="sibTrans" cxnId="{B1DC4F8A-109D-3741-A21A-368189F35F1A}">
      <dgm:prSet/>
      <dgm:spPr/>
      <dgm:t>
        <a:bodyPr/>
        <a:lstStyle/>
        <a:p>
          <a:endParaRPr lang="en-US"/>
        </a:p>
      </dgm:t>
    </dgm:pt>
    <dgm:pt modelId="{D4649913-C1F4-8B4D-B257-DB9FE21F0635}" type="parTrans" cxnId="{B1DC4F8A-109D-3741-A21A-368189F35F1A}">
      <dgm:prSet/>
      <dgm:spPr/>
      <dgm:t>
        <a:bodyPr/>
        <a:lstStyle/>
        <a:p>
          <a:endParaRPr lang="en-US" dirty="0"/>
        </a:p>
      </dgm:t>
    </dgm:pt>
    <dgm:pt modelId="{68D29636-DDB9-4896-92DB-2AA41AAB097E}" type="pres">
      <dgm:prSet presAssocID="{51C08592-CE2A-4D93-8395-831C485AD9AD}" presName="Name0" presStyleCnt="0">
        <dgm:presLayoutVars>
          <dgm:chMax val="1"/>
          <dgm:dir/>
          <dgm:animLvl val="ctr"/>
          <dgm:resizeHandles val="exact"/>
        </dgm:presLayoutVars>
      </dgm:prSet>
      <dgm:spPr/>
      <dgm:t>
        <a:bodyPr/>
        <a:lstStyle/>
        <a:p>
          <a:endParaRPr lang="en-US"/>
        </a:p>
      </dgm:t>
    </dgm:pt>
    <dgm:pt modelId="{2F59D582-0FA7-4ED7-8F41-3690090AA7F6}" type="pres">
      <dgm:prSet presAssocID="{FEB64521-52F0-4918-9577-7D400E9D1410}" presName="centerShape" presStyleLbl="node0" presStyleIdx="0" presStyleCnt="1"/>
      <dgm:spPr/>
      <dgm:t>
        <a:bodyPr/>
        <a:lstStyle/>
        <a:p>
          <a:endParaRPr lang="en-US"/>
        </a:p>
      </dgm:t>
    </dgm:pt>
    <dgm:pt modelId="{60562AC5-B218-493A-9600-EDD92A650033}" type="pres">
      <dgm:prSet presAssocID="{959BB5F4-0AE6-42CB-88E7-96B050FAEC14}" presName="parTrans" presStyleLbl="sibTrans2D1" presStyleIdx="0" presStyleCnt="9"/>
      <dgm:spPr/>
      <dgm:t>
        <a:bodyPr/>
        <a:lstStyle/>
        <a:p>
          <a:endParaRPr lang="en-US"/>
        </a:p>
      </dgm:t>
    </dgm:pt>
    <dgm:pt modelId="{C37D36DD-32A9-4C47-952C-888DB388CC19}" type="pres">
      <dgm:prSet presAssocID="{959BB5F4-0AE6-42CB-88E7-96B050FAEC14}" presName="connectorText" presStyleLbl="sibTrans2D1" presStyleIdx="0" presStyleCnt="9"/>
      <dgm:spPr/>
      <dgm:t>
        <a:bodyPr/>
        <a:lstStyle/>
        <a:p>
          <a:endParaRPr lang="en-US"/>
        </a:p>
      </dgm:t>
    </dgm:pt>
    <dgm:pt modelId="{BE76DB4A-8304-4BBE-910A-D64E18826FF5}" type="pres">
      <dgm:prSet presAssocID="{B990A572-B514-488F-BB3F-C47BA707E262}" presName="node" presStyleLbl="node1" presStyleIdx="0" presStyleCnt="9" custRadScaleRad="100258" custRadScaleInc="-6489">
        <dgm:presLayoutVars>
          <dgm:bulletEnabled val="1"/>
        </dgm:presLayoutVars>
      </dgm:prSet>
      <dgm:spPr/>
      <dgm:t>
        <a:bodyPr/>
        <a:lstStyle/>
        <a:p>
          <a:endParaRPr lang="en-US"/>
        </a:p>
      </dgm:t>
    </dgm:pt>
    <dgm:pt modelId="{24E5BD62-5B70-0047-8A95-3EC6D562D01A}" type="pres">
      <dgm:prSet presAssocID="{D4649913-C1F4-8B4D-B257-DB9FE21F0635}" presName="parTrans" presStyleLbl="sibTrans2D1" presStyleIdx="1" presStyleCnt="9"/>
      <dgm:spPr/>
      <dgm:t>
        <a:bodyPr/>
        <a:lstStyle/>
        <a:p>
          <a:endParaRPr lang="en-GB"/>
        </a:p>
      </dgm:t>
    </dgm:pt>
    <dgm:pt modelId="{58A4CBBB-2435-8048-9755-F462A2232215}" type="pres">
      <dgm:prSet presAssocID="{D4649913-C1F4-8B4D-B257-DB9FE21F0635}" presName="connectorText" presStyleLbl="sibTrans2D1" presStyleIdx="1" presStyleCnt="9"/>
      <dgm:spPr/>
      <dgm:t>
        <a:bodyPr/>
        <a:lstStyle/>
        <a:p>
          <a:endParaRPr lang="en-GB"/>
        </a:p>
      </dgm:t>
    </dgm:pt>
    <dgm:pt modelId="{4DFF7018-0EDB-E043-9741-024BEBD6B674}" type="pres">
      <dgm:prSet presAssocID="{B1AFDB8E-628C-7F4C-A38C-F15B1320398E}" presName="node" presStyleLbl="node1" presStyleIdx="1" presStyleCnt="9">
        <dgm:presLayoutVars>
          <dgm:bulletEnabled val="1"/>
        </dgm:presLayoutVars>
      </dgm:prSet>
      <dgm:spPr/>
      <dgm:t>
        <a:bodyPr/>
        <a:lstStyle/>
        <a:p>
          <a:endParaRPr lang="en-US"/>
        </a:p>
      </dgm:t>
    </dgm:pt>
    <dgm:pt modelId="{2EC9D4D6-C74D-4A43-90D5-582344C09095}" type="pres">
      <dgm:prSet presAssocID="{80974897-0223-4CF2-8791-763E7A3E62C5}" presName="parTrans" presStyleLbl="sibTrans2D1" presStyleIdx="2" presStyleCnt="9"/>
      <dgm:spPr/>
      <dgm:t>
        <a:bodyPr/>
        <a:lstStyle/>
        <a:p>
          <a:endParaRPr lang="en-US"/>
        </a:p>
      </dgm:t>
    </dgm:pt>
    <dgm:pt modelId="{A377B914-3AC9-44A6-BA31-AEA54598BA07}" type="pres">
      <dgm:prSet presAssocID="{80974897-0223-4CF2-8791-763E7A3E62C5}" presName="connectorText" presStyleLbl="sibTrans2D1" presStyleIdx="2" presStyleCnt="9"/>
      <dgm:spPr/>
      <dgm:t>
        <a:bodyPr/>
        <a:lstStyle/>
        <a:p>
          <a:endParaRPr lang="en-US"/>
        </a:p>
      </dgm:t>
    </dgm:pt>
    <dgm:pt modelId="{6F9157A6-DA30-4C6A-BA96-8F9FD50E32DF}" type="pres">
      <dgm:prSet presAssocID="{E0168591-BE72-4057-BF3F-80FF61EC1DD9}" presName="node" presStyleLbl="node1" presStyleIdx="2" presStyleCnt="9">
        <dgm:presLayoutVars>
          <dgm:bulletEnabled val="1"/>
        </dgm:presLayoutVars>
      </dgm:prSet>
      <dgm:spPr/>
      <dgm:t>
        <a:bodyPr/>
        <a:lstStyle/>
        <a:p>
          <a:endParaRPr lang="en-US"/>
        </a:p>
      </dgm:t>
    </dgm:pt>
    <dgm:pt modelId="{D752DE4A-CDC5-4E2A-81DE-7B962C94EA34}" type="pres">
      <dgm:prSet presAssocID="{93BF3182-2185-4CE3-8B88-DB4EB9B550E4}" presName="parTrans" presStyleLbl="sibTrans2D1" presStyleIdx="3" presStyleCnt="9"/>
      <dgm:spPr/>
      <dgm:t>
        <a:bodyPr/>
        <a:lstStyle/>
        <a:p>
          <a:endParaRPr lang="en-US"/>
        </a:p>
      </dgm:t>
    </dgm:pt>
    <dgm:pt modelId="{BBB2B0DD-6C1C-4A32-86AC-C423B9DE7130}" type="pres">
      <dgm:prSet presAssocID="{93BF3182-2185-4CE3-8B88-DB4EB9B550E4}" presName="connectorText" presStyleLbl="sibTrans2D1" presStyleIdx="3" presStyleCnt="9"/>
      <dgm:spPr/>
      <dgm:t>
        <a:bodyPr/>
        <a:lstStyle/>
        <a:p>
          <a:endParaRPr lang="en-US"/>
        </a:p>
      </dgm:t>
    </dgm:pt>
    <dgm:pt modelId="{0C42753B-C6D8-47AF-B6A0-08F1D84F9DB0}" type="pres">
      <dgm:prSet presAssocID="{0BC0498A-7FB2-4BE1-9FB1-190674691499}" presName="node" presStyleLbl="node1" presStyleIdx="3" presStyleCnt="9">
        <dgm:presLayoutVars>
          <dgm:bulletEnabled val="1"/>
        </dgm:presLayoutVars>
      </dgm:prSet>
      <dgm:spPr/>
      <dgm:t>
        <a:bodyPr/>
        <a:lstStyle/>
        <a:p>
          <a:endParaRPr lang="en-US"/>
        </a:p>
      </dgm:t>
    </dgm:pt>
    <dgm:pt modelId="{52370DE6-48CA-4080-B58B-E0EDCF205DEC}" type="pres">
      <dgm:prSet presAssocID="{43525B18-6DDF-4C84-B586-2D493D94129E}" presName="parTrans" presStyleLbl="sibTrans2D1" presStyleIdx="4" presStyleCnt="9"/>
      <dgm:spPr/>
      <dgm:t>
        <a:bodyPr/>
        <a:lstStyle/>
        <a:p>
          <a:endParaRPr lang="en-US"/>
        </a:p>
      </dgm:t>
    </dgm:pt>
    <dgm:pt modelId="{AD941979-1181-49A0-BB73-FD33C939D4F1}" type="pres">
      <dgm:prSet presAssocID="{43525B18-6DDF-4C84-B586-2D493D94129E}" presName="connectorText" presStyleLbl="sibTrans2D1" presStyleIdx="4" presStyleCnt="9"/>
      <dgm:spPr/>
      <dgm:t>
        <a:bodyPr/>
        <a:lstStyle/>
        <a:p>
          <a:endParaRPr lang="en-US"/>
        </a:p>
      </dgm:t>
    </dgm:pt>
    <dgm:pt modelId="{CF8C2D21-2F86-4EB1-9993-CB86F2B75041}" type="pres">
      <dgm:prSet presAssocID="{3B06E8F7-5A2F-427F-9567-FDD6F5F7D96F}" presName="node" presStyleLbl="node1" presStyleIdx="4" presStyleCnt="9">
        <dgm:presLayoutVars>
          <dgm:bulletEnabled val="1"/>
        </dgm:presLayoutVars>
      </dgm:prSet>
      <dgm:spPr/>
      <dgm:t>
        <a:bodyPr/>
        <a:lstStyle/>
        <a:p>
          <a:endParaRPr lang="en-US"/>
        </a:p>
      </dgm:t>
    </dgm:pt>
    <dgm:pt modelId="{E98E1A6E-D10D-4113-BE17-DF05D603E05C}" type="pres">
      <dgm:prSet presAssocID="{473CCB09-AD84-4317-B18F-DE995B055A8D}" presName="parTrans" presStyleLbl="sibTrans2D1" presStyleIdx="5" presStyleCnt="9"/>
      <dgm:spPr/>
      <dgm:t>
        <a:bodyPr/>
        <a:lstStyle/>
        <a:p>
          <a:endParaRPr lang="en-US"/>
        </a:p>
      </dgm:t>
    </dgm:pt>
    <dgm:pt modelId="{1F517C2F-7BDE-4A2B-9666-C9CA09BCE9E3}" type="pres">
      <dgm:prSet presAssocID="{473CCB09-AD84-4317-B18F-DE995B055A8D}" presName="connectorText" presStyleLbl="sibTrans2D1" presStyleIdx="5" presStyleCnt="9"/>
      <dgm:spPr/>
      <dgm:t>
        <a:bodyPr/>
        <a:lstStyle/>
        <a:p>
          <a:endParaRPr lang="en-US"/>
        </a:p>
      </dgm:t>
    </dgm:pt>
    <dgm:pt modelId="{C2309526-8DED-47B8-B02F-098104698E36}" type="pres">
      <dgm:prSet presAssocID="{BF97CB4F-3C9F-4465-841E-0C0BD7C57493}" presName="node" presStyleLbl="node1" presStyleIdx="5" presStyleCnt="9">
        <dgm:presLayoutVars>
          <dgm:bulletEnabled val="1"/>
        </dgm:presLayoutVars>
      </dgm:prSet>
      <dgm:spPr/>
      <dgm:t>
        <a:bodyPr/>
        <a:lstStyle/>
        <a:p>
          <a:endParaRPr lang="en-US"/>
        </a:p>
      </dgm:t>
    </dgm:pt>
    <dgm:pt modelId="{AB77443E-5B0D-4963-BD7D-64EBC90C623B}" type="pres">
      <dgm:prSet presAssocID="{745512C3-9A90-450B-BC7A-CC0E6ECED9A3}" presName="parTrans" presStyleLbl="sibTrans2D1" presStyleIdx="6" presStyleCnt="9"/>
      <dgm:spPr/>
      <dgm:t>
        <a:bodyPr/>
        <a:lstStyle/>
        <a:p>
          <a:endParaRPr lang="en-US"/>
        </a:p>
      </dgm:t>
    </dgm:pt>
    <dgm:pt modelId="{9FC1D76C-12BA-4F99-95BF-4714FB693D8A}" type="pres">
      <dgm:prSet presAssocID="{745512C3-9A90-450B-BC7A-CC0E6ECED9A3}" presName="connectorText" presStyleLbl="sibTrans2D1" presStyleIdx="6" presStyleCnt="9"/>
      <dgm:spPr/>
      <dgm:t>
        <a:bodyPr/>
        <a:lstStyle/>
        <a:p>
          <a:endParaRPr lang="en-US"/>
        </a:p>
      </dgm:t>
    </dgm:pt>
    <dgm:pt modelId="{ACC0B056-3B6D-4E25-A5F9-124E77B0A6C4}" type="pres">
      <dgm:prSet presAssocID="{27987762-54A9-4B77-800B-4038800463F8}" presName="node" presStyleLbl="node1" presStyleIdx="6" presStyleCnt="9">
        <dgm:presLayoutVars>
          <dgm:bulletEnabled val="1"/>
        </dgm:presLayoutVars>
      </dgm:prSet>
      <dgm:spPr/>
      <dgm:t>
        <a:bodyPr/>
        <a:lstStyle/>
        <a:p>
          <a:endParaRPr lang="en-US"/>
        </a:p>
      </dgm:t>
    </dgm:pt>
    <dgm:pt modelId="{1954308A-021F-4771-8A60-0CF6BFA562AC}" type="pres">
      <dgm:prSet presAssocID="{685D00CA-82D3-4A20-90B0-7B5BEB06C190}" presName="parTrans" presStyleLbl="sibTrans2D1" presStyleIdx="7" presStyleCnt="9"/>
      <dgm:spPr/>
      <dgm:t>
        <a:bodyPr/>
        <a:lstStyle/>
        <a:p>
          <a:endParaRPr lang="en-US"/>
        </a:p>
      </dgm:t>
    </dgm:pt>
    <dgm:pt modelId="{055BFB3E-C2FB-4394-93B6-6707878F1FEB}" type="pres">
      <dgm:prSet presAssocID="{685D00CA-82D3-4A20-90B0-7B5BEB06C190}" presName="connectorText" presStyleLbl="sibTrans2D1" presStyleIdx="7" presStyleCnt="9"/>
      <dgm:spPr/>
      <dgm:t>
        <a:bodyPr/>
        <a:lstStyle/>
        <a:p>
          <a:endParaRPr lang="en-US"/>
        </a:p>
      </dgm:t>
    </dgm:pt>
    <dgm:pt modelId="{7C54FDC7-03E7-44F3-BF48-64AF3E2FA450}" type="pres">
      <dgm:prSet presAssocID="{F80C056F-DDB6-471B-A66E-3B24D57160BF}" presName="node" presStyleLbl="node1" presStyleIdx="7" presStyleCnt="9">
        <dgm:presLayoutVars>
          <dgm:bulletEnabled val="1"/>
        </dgm:presLayoutVars>
      </dgm:prSet>
      <dgm:spPr/>
      <dgm:t>
        <a:bodyPr/>
        <a:lstStyle/>
        <a:p>
          <a:endParaRPr lang="en-US"/>
        </a:p>
      </dgm:t>
    </dgm:pt>
    <dgm:pt modelId="{5DB83663-6F7B-42BC-A3C3-CA5A46FC667B}" type="pres">
      <dgm:prSet presAssocID="{311E06ED-2E45-4111-BAEE-FD1F9BE112F5}" presName="parTrans" presStyleLbl="sibTrans2D1" presStyleIdx="8" presStyleCnt="9"/>
      <dgm:spPr/>
      <dgm:t>
        <a:bodyPr/>
        <a:lstStyle/>
        <a:p>
          <a:endParaRPr lang="en-US"/>
        </a:p>
      </dgm:t>
    </dgm:pt>
    <dgm:pt modelId="{B859A746-E043-4BAE-B935-9351F51A6F23}" type="pres">
      <dgm:prSet presAssocID="{311E06ED-2E45-4111-BAEE-FD1F9BE112F5}" presName="connectorText" presStyleLbl="sibTrans2D1" presStyleIdx="8" presStyleCnt="9"/>
      <dgm:spPr/>
      <dgm:t>
        <a:bodyPr/>
        <a:lstStyle/>
        <a:p>
          <a:endParaRPr lang="en-US"/>
        </a:p>
      </dgm:t>
    </dgm:pt>
    <dgm:pt modelId="{49437931-3959-4A7E-8E1D-197737309608}" type="pres">
      <dgm:prSet presAssocID="{5CAE39C1-F78E-4164-A649-6D1B2E0858EA}" presName="node" presStyleLbl="node1" presStyleIdx="8" presStyleCnt="9">
        <dgm:presLayoutVars>
          <dgm:bulletEnabled val="1"/>
        </dgm:presLayoutVars>
      </dgm:prSet>
      <dgm:spPr/>
      <dgm:t>
        <a:bodyPr/>
        <a:lstStyle/>
        <a:p>
          <a:endParaRPr lang="en-US"/>
        </a:p>
      </dgm:t>
    </dgm:pt>
  </dgm:ptLst>
  <dgm:cxnLst>
    <dgm:cxn modelId="{583F1221-4333-44BF-B062-91CEE37DCE21}" type="presOf" srcId="{0BC0498A-7FB2-4BE1-9FB1-190674691499}" destId="{0C42753B-C6D8-47AF-B6A0-08F1D84F9DB0}" srcOrd="0" destOrd="0" presId="urn:microsoft.com/office/officeart/2005/8/layout/radial5"/>
    <dgm:cxn modelId="{DEB52482-E072-4862-B581-0FBEE27FD83C}" type="presOf" srcId="{B1AFDB8E-628C-7F4C-A38C-F15B1320398E}" destId="{4DFF7018-0EDB-E043-9741-024BEBD6B674}" srcOrd="0" destOrd="0" presId="urn:microsoft.com/office/officeart/2005/8/layout/radial5"/>
    <dgm:cxn modelId="{DBC88D04-7594-462A-993A-850F8F2C51FA}" type="presOf" srcId="{51C08592-CE2A-4D93-8395-831C485AD9AD}" destId="{68D29636-DDB9-4896-92DB-2AA41AAB097E}" srcOrd="0" destOrd="0" presId="urn:microsoft.com/office/officeart/2005/8/layout/radial5"/>
    <dgm:cxn modelId="{0A097268-BF02-43D7-A755-E43B9623304F}" type="presOf" srcId="{93BF3182-2185-4CE3-8B88-DB4EB9B550E4}" destId="{D752DE4A-CDC5-4E2A-81DE-7B962C94EA34}" srcOrd="0" destOrd="0" presId="urn:microsoft.com/office/officeart/2005/8/layout/radial5"/>
    <dgm:cxn modelId="{A431256B-D2D6-433E-9708-83C807573449}" type="presOf" srcId="{BF97CB4F-3C9F-4465-841E-0C0BD7C57493}" destId="{C2309526-8DED-47B8-B02F-098104698E36}" srcOrd="0" destOrd="0" presId="urn:microsoft.com/office/officeart/2005/8/layout/radial5"/>
    <dgm:cxn modelId="{3A5CEB25-56B2-4E3F-A1CB-866453FA2445}" type="presOf" srcId="{80974897-0223-4CF2-8791-763E7A3E62C5}" destId="{A377B914-3AC9-44A6-BA31-AEA54598BA07}" srcOrd="1" destOrd="0" presId="urn:microsoft.com/office/officeart/2005/8/layout/radial5"/>
    <dgm:cxn modelId="{83102166-79BD-494E-AD0D-9D51742FADBC}" type="presOf" srcId="{685D00CA-82D3-4A20-90B0-7B5BEB06C190}" destId="{1954308A-021F-4771-8A60-0CF6BFA562AC}" srcOrd="0" destOrd="0" presId="urn:microsoft.com/office/officeart/2005/8/layout/radial5"/>
    <dgm:cxn modelId="{1D77A09E-B3DE-4809-A762-EF733FB7D527}" srcId="{FEB64521-52F0-4918-9577-7D400E9D1410}" destId="{BF97CB4F-3C9F-4465-841E-0C0BD7C57493}" srcOrd="5" destOrd="0" parTransId="{473CCB09-AD84-4317-B18F-DE995B055A8D}" sibTransId="{CBCFDE16-705A-4194-8D14-20D397F81465}"/>
    <dgm:cxn modelId="{ED9B3508-3578-443E-9D21-2EB268A70651}" type="presOf" srcId="{5CAE39C1-F78E-4164-A649-6D1B2E0858EA}" destId="{49437931-3959-4A7E-8E1D-197737309608}" srcOrd="0" destOrd="0" presId="urn:microsoft.com/office/officeart/2005/8/layout/radial5"/>
    <dgm:cxn modelId="{9927A924-4376-4C79-BF61-9EE1A138DD90}" srcId="{FEB64521-52F0-4918-9577-7D400E9D1410}" destId="{27987762-54A9-4B77-800B-4038800463F8}" srcOrd="6" destOrd="0" parTransId="{745512C3-9A90-450B-BC7A-CC0E6ECED9A3}" sibTransId="{8959ACF5-28F0-47D9-94FA-459DCB516473}"/>
    <dgm:cxn modelId="{94402C20-113E-4345-9C28-1F490BBCC228}" type="presOf" srcId="{745512C3-9A90-450B-BC7A-CC0E6ECED9A3}" destId="{9FC1D76C-12BA-4F99-95BF-4714FB693D8A}" srcOrd="1" destOrd="0" presId="urn:microsoft.com/office/officeart/2005/8/layout/radial5"/>
    <dgm:cxn modelId="{015379A7-99E7-4BF8-BD90-B7DA1C3544CD}" srcId="{FEB64521-52F0-4918-9577-7D400E9D1410}" destId="{5CAE39C1-F78E-4164-A649-6D1B2E0858EA}" srcOrd="8" destOrd="0" parTransId="{311E06ED-2E45-4111-BAEE-FD1F9BE112F5}" sibTransId="{26FF65C4-649B-4B37-A4B0-F9047F126D7E}"/>
    <dgm:cxn modelId="{2143BA17-0484-40DA-804D-E1A42D04FCFB}" type="presOf" srcId="{27987762-54A9-4B77-800B-4038800463F8}" destId="{ACC0B056-3B6D-4E25-A5F9-124E77B0A6C4}" srcOrd="0" destOrd="0" presId="urn:microsoft.com/office/officeart/2005/8/layout/radial5"/>
    <dgm:cxn modelId="{8FAB0BD0-1096-4BBE-ABBC-2D72A56FDF16}" type="presOf" srcId="{80974897-0223-4CF2-8791-763E7A3E62C5}" destId="{2EC9D4D6-C74D-4A43-90D5-582344C09095}" srcOrd="0" destOrd="0" presId="urn:microsoft.com/office/officeart/2005/8/layout/radial5"/>
    <dgm:cxn modelId="{BD4B2E08-0259-4CE4-A303-CE5DC281BEB8}" type="presOf" srcId="{311E06ED-2E45-4111-BAEE-FD1F9BE112F5}" destId="{5DB83663-6F7B-42BC-A3C3-CA5A46FC667B}" srcOrd="0" destOrd="0" presId="urn:microsoft.com/office/officeart/2005/8/layout/radial5"/>
    <dgm:cxn modelId="{061C93FA-D877-49F0-A50D-7BA0D362ACD4}" type="presOf" srcId="{311E06ED-2E45-4111-BAEE-FD1F9BE112F5}" destId="{B859A746-E043-4BAE-B935-9351F51A6F23}" srcOrd="1" destOrd="0" presId="urn:microsoft.com/office/officeart/2005/8/layout/radial5"/>
    <dgm:cxn modelId="{422ECFF8-AC42-4DA2-A7B6-713DA7946C27}" type="presOf" srcId="{685D00CA-82D3-4A20-90B0-7B5BEB06C190}" destId="{055BFB3E-C2FB-4394-93B6-6707878F1FEB}" srcOrd="1" destOrd="0" presId="urn:microsoft.com/office/officeart/2005/8/layout/radial5"/>
    <dgm:cxn modelId="{072F2730-6309-445E-8911-730154B37D91}" srcId="{51C08592-CE2A-4D93-8395-831C485AD9AD}" destId="{FEB64521-52F0-4918-9577-7D400E9D1410}" srcOrd="0" destOrd="0" parTransId="{611BE0C8-1829-44D5-BCAD-C5E780565A75}" sibTransId="{E7E2A45C-2164-42E3-AC90-F61AE33EEF9A}"/>
    <dgm:cxn modelId="{EF98EB3D-6D4B-4A68-A671-77F517824D31}" type="presOf" srcId="{3B06E8F7-5A2F-427F-9567-FDD6F5F7D96F}" destId="{CF8C2D21-2F86-4EB1-9993-CB86F2B75041}" srcOrd="0" destOrd="0" presId="urn:microsoft.com/office/officeart/2005/8/layout/radial5"/>
    <dgm:cxn modelId="{3334F5F0-2CEE-4841-B4F9-F1CC75FE8472}" type="presOf" srcId="{959BB5F4-0AE6-42CB-88E7-96B050FAEC14}" destId="{60562AC5-B218-493A-9600-EDD92A650033}" srcOrd="0" destOrd="0" presId="urn:microsoft.com/office/officeart/2005/8/layout/radial5"/>
    <dgm:cxn modelId="{6EDEF4E7-7B9A-492A-B3BA-6350337F71D6}" type="presOf" srcId="{473CCB09-AD84-4317-B18F-DE995B055A8D}" destId="{E98E1A6E-D10D-4113-BE17-DF05D603E05C}" srcOrd="0" destOrd="0" presId="urn:microsoft.com/office/officeart/2005/8/layout/radial5"/>
    <dgm:cxn modelId="{91AC3E71-B8B5-48A2-A480-1806C27D6116}" srcId="{FEB64521-52F0-4918-9577-7D400E9D1410}" destId="{0BC0498A-7FB2-4BE1-9FB1-190674691499}" srcOrd="3" destOrd="0" parTransId="{93BF3182-2185-4CE3-8B88-DB4EB9B550E4}" sibTransId="{42409489-F7A8-4A21-8708-7683778B01CF}"/>
    <dgm:cxn modelId="{3216AD6B-D09D-442E-AA6D-8A13935D9FFE}" type="presOf" srcId="{745512C3-9A90-450B-BC7A-CC0E6ECED9A3}" destId="{AB77443E-5B0D-4963-BD7D-64EBC90C623B}" srcOrd="0" destOrd="0" presId="urn:microsoft.com/office/officeart/2005/8/layout/radial5"/>
    <dgm:cxn modelId="{C4F3A478-C156-48A0-910B-4CC19228D5EA}" type="presOf" srcId="{D4649913-C1F4-8B4D-B257-DB9FE21F0635}" destId="{24E5BD62-5B70-0047-8A95-3EC6D562D01A}" srcOrd="0" destOrd="0" presId="urn:microsoft.com/office/officeart/2005/8/layout/radial5"/>
    <dgm:cxn modelId="{2812CF87-A0DE-46E5-9BBD-FF3738DEC86F}" type="presOf" srcId="{93BF3182-2185-4CE3-8B88-DB4EB9B550E4}" destId="{BBB2B0DD-6C1C-4A32-86AC-C423B9DE7130}" srcOrd="1" destOrd="0" presId="urn:microsoft.com/office/officeart/2005/8/layout/radial5"/>
    <dgm:cxn modelId="{02205DBF-F78D-4342-9094-FE12428B9DE1}" type="presOf" srcId="{B990A572-B514-488F-BB3F-C47BA707E262}" destId="{BE76DB4A-8304-4BBE-910A-D64E18826FF5}" srcOrd="0" destOrd="0" presId="urn:microsoft.com/office/officeart/2005/8/layout/radial5"/>
    <dgm:cxn modelId="{B1DC4F8A-109D-3741-A21A-368189F35F1A}" srcId="{FEB64521-52F0-4918-9577-7D400E9D1410}" destId="{B1AFDB8E-628C-7F4C-A38C-F15B1320398E}" srcOrd="1" destOrd="0" parTransId="{D4649913-C1F4-8B4D-B257-DB9FE21F0635}" sibTransId="{3099EA81-D9F9-FD40-977B-02E868FC0F23}"/>
    <dgm:cxn modelId="{93D18E7C-02A9-49F9-97DD-AA4601DE02B0}" type="presOf" srcId="{959BB5F4-0AE6-42CB-88E7-96B050FAEC14}" destId="{C37D36DD-32A9-4C47-952C-888DB388CC19}" srcOrd="1" destOrd="0" presId="urn:microsoft.com/office/officeart/2005/8/layout/radial5"/>
    <dgm:cxn modelId="{9CE77CED-8B32-464A-A7A6-14FDCA08EA89}" srcId="{FEB64521-52F0-4918-9577-7D400E9D1410}" destId="{E0168591-BE72-4057-BF3F-80FF61EC1DD9}" srcOrd="2" destOrd="0" parTransId="{80974897-0223-4CF2-8791-763E7A3E62C5}" sibTransId="{C6881BD8-8FF3-4108-9B26-7A2335765B56}"/>
    <dgm:cxn modelId="{18419A4C-E728-4C91-82BB-BA287073903C}" type="presOf" srcId="{43525B18-6DDF-4C84-B586-2D493D94129E}" destId="{52370DE6-48CA-4080-B58B-E0EDCF205DEC}" srcOrd="0" destOrd="0" presId="urn:microsoft.com/office/officeart/2005/8/layout/radial5"/>
    <dgm:cxn modelId="{15CF1BA7-A5E6-4B95-8F3C-C8ABD912526A}" type="presOf" srcId="{F80C056F-DDB6-471B-A66E-3B24D57160BF}" destId="{7C54FDC7-03E7-44F3-BF48-64AF3E2FA450}" srcOrd="0" destOrd="0" presId="urn:microsoft.com/office/officeart/2005/8/layout/radial5"/>
    <dgm:cxn modelId="{4056B5D3-EC07-4B83-AEC2-4110710AFA5F}" srcId="{FEB64521-52F0-4918-9577-7D400E9D1410}" destId="{F80C056F-DDB6-471B-A66E-3B24D57160BF}" srcOrd="7" destOrd="0" parTransId="{685D00CA-82D3-4A20-90B0-7B5BEB06C190}" sibTransId="{F2157463-3636-4C8F-834E-CB3B810A0744}"/>
    <dgm:cxn modelId="{84BAFAAF-AD9D-425D-80B6-61F9E21D743F}" type="presOf" srcId="{43525B18-6DDF-4C84-B586-2D493D94129E}" destId="{AD941979-1181-49A0-BB73-FD33C939D4F1}" srcOrd="1" destOrd="0" presId="urn:microsoft.com/office/officeart/2005/8/layout/radial5"/>
    <dgm:cxn modelId="{C9F652D3-92FA-4CD6-BF95-BB828066FDD1}" type="presOf" srcId="{D4649913-C1F4-8B4D-B257-DB9FE21F0635}" destId="{58A4CBBB-2435-8048-9755-F462A2232215}" srcOrd="1" destOrd="0" presId="urn:microsoft.com/office/officeart/2005/8/layout/radial5"/>
    <dgm:cxn modelId="{BDB70236-E02A-4C7F-BD92-FA17F8486930}" type="presOf" srcId="{E0168591-BE72-4057-BF3F-80FF61EC1DD9}" destId="{6F9157A6-DA30-4C6A-BA96-8F9FD50E32DF}" srcOrd="0" destOrd="0" presId="urn:microsoft.com/office/officeart/2005/8/layout/radial5"/>
    <dgm:cxn modelId="{C97ADE33-A8B6-49FB-B491-9B27FCAAF323}" srcId="{FEB64521-52F0-4918-9577-7D400E9D1410}" destId="{B990A572-B514-488F-BB3F-C47BA707E262}" srcOrd="0" destOrd="0" parTransId="{959BB5F4-0AE6-42CB-88E7-96B050FAEC14}" sibTransId="{B2FEA2E3-3DCD-4736-9672-C7FB2D0C8E52}"/>
    <dgm:cxn modelId="{A148BF28-D0D0-433C-8EA3-901F204277BA}" type="presOf" srcId="{FEB64521-52F0-4918-9577-7D400E9D1410}" destId="{2F59D582-0FA7-4ED7-8F41-3690090AA7F6}" srcOrd="0" destOrd="0" presId="urn:microsoft.com/office/officeart/2005/8/layout/radial5"/>
    <dgm:cxn modelId="{A71B9659-8598-48C7-B047-A084A994D946}" type="presOf" srcId="{473CCB09-AD84-4317-B18F-DE995B055A8D}" destId="{1F517C2F-7BDE-4A2B-9666-C9CA09BCE9E3}" srcOrd="1" destOrd="0" presId="urn:microsoft.com/office/officeart/2005/8/layout/radial5"/>
    <dgm:cxn modelId="{3FE1950C-5E41-444D-9ADD-E1A0D1D290DA}" srcId="{FEB64521-52F0-4918-9577-7D400E9D1410}" destId="{3B06E8F7-5A2F-427F-9567-FDD6F5F7D96F}" srcOrd="4" destOrd="0" parTransId="{43525B18-6DDF-4C84-B586-2D493D94129E}" sibTransId="{D9B6E608-2B55-459C-92F9-8E8655AA5CEB}"/>
    <dgm:cxn modelId="{3073B36D-6C43-4C04-8C17-17D2A2ACD6F0}" type="presParOf" srcId="{68D29636-DDB9-4896-92DB-2AA41AAB097E}" destId="{2F59D582-0FA7-4ED7-8F41-3690090AA7F6}" srcOrd="0" destOrd="0" presId="urn:microsoft.com/office/officeart/2005/8/layout/radial5"/>
    <dgm:cxn modelId="{DEE86A3F-7FB1-4130-8875-3BC8470D0D89}" type="presParOf" srcId="{68D29636-DDB9-4896-92DB-2AA41AAB097E}" destId="{60562AC5-B218-493A-9600-EDD92A650033}" srcOrd="1" destOrd="0" presId="urn:microsoft.com/office/officeart/2005/8/layout/radial5"/>
    <dgm:cxn modelId="{35A8277C-F0CE-4348-B25A-8202AE5B069E}" type="presParOf" srcId="{60562AC5-B218-493A-9600-EDD92A650033}" destId="{C37D36DD-32A9-4C47-952C-888DB388CC19}" srcOrd="0" destOrd="0" presId="urn:microsoft.com/office/officeart/2005/8/layout/radial5"/>
    <dgm:cxn modelId="{CED99847-B015-404C-80AF-03C01B446745}" type="presParOf" srcId="{68D29636-DDB9-4896-92DB-2AA41AAB097E}" destId="{BE76DB4A-8304-4BBE-910A-D64E18826FF5}" srcOrd="2" destOrd="0" presId="urn:microsoft.com/office/officeart/2005/8/layout/radial5"/>
    <dgm:cxn modelId="{4771AC77-8645-4A4A-95C7-87FF09AE3247}" type="presParOf" srcId="{68D29636-DDB9-4896-92DB-2AA41AAB097E}" destId="{24E5BD62-5B70-0047-8A95-3EC6D562D01A}" srcOrd="3" destOrd="0" presId="urn:microsoft.com/office/officeart/2005/8/layout/radial5"/>
    <dgm:cxn modelId="{4A2AF82E-7613-4398-8FAC-79FF146DB45B}" type="presParOf" srcId="{24E5BD62-5B70-0047-8A95-3EC6D562D01A}" destId="{58A4CBBB-2435-8048-9755-F462A2232215}" srcOrd="0" destOrd="0" presId="urn:microsoft.com/office/officeart/2005/8/layout/radial5"/>
    <dgm:cxn modelId="{C223B408-E139-4EC5-9C14-D0D83DDF1B9C}" type="presParOf" srcId="{68D29636-DDB9-4896-92DB-2AA41AAB097E}" destId="{4DFF7018-0EDB-E043-9741-024BEBD6B674}" srcOrd="4" destOrd="0" presId="urn:microsoft.com/office/officeart/2005/8/layout/radial5"/>
    <dgm:cxn modelId="{93816C6D-74DD-4D7B-8BB4-0D07254CDF98}" type="presParOf" srcId="{68D29636-DDB9-4896-92DB-2AA41AAB097E}" destId="{2EC9D4D6-C74D-4A43-90D5-582344C09095}" srcOrd="5" destOrd="0" presId="urn:microsoft.com/office/officeart/2005/8/layout/radial5"/>
    <dgm:cxn modelId="{EC71DCC4-028E-4CD4-AB22-47DE6B92F5C0}" type="presParOf" srcId="{2EC9D4D6-C74D-4A43-90D5-582344C09095}" destId="{A377B914-3AC9-44A6-BA31-AEA54598BA07}" srcOrd="0" destOrd="0" presId="urn:microsoft.com/office/officeart/2005/8/layout/radial5"/>
    <dgm:cxn modelId="{4468CD69-8692-406A-A092-4684D9E761DB}" type="presParOf" srcId="{68D29636-DDB9-4896-92DB-2AA41AAB097E}" destId="{6F9157A6-DA30-4C6A-BA96-8F9FD50E32DF}" srcOrd="6" destOrd="0" presId="urn:microsoft.com/office/officeart/2005/8/layout/radial5"/>
    <dgm:cxn modelId="{5C5A0856-7823-4549-A9D4-02453E300108}" type="presParOf" srcId="{68D29636-DDB9-4896-92DB-2AA41AAB097E}" destId="{D752DE4A-CDC5-4E2A-81DE-7B962C94EA34}" srcOrd="7" destOrd="0" presId="urn:microsoft.com/office/officeart/2005/8/layout/radial5"/>
    <dgm:cxn modelId="{C62FF171-CC29-4461-A521-D701681FDC49}" type="presParOf" srcId="{D752DE4A-CDC5-4E2A-81DE-7B962C94EA34}" destId="{BBB2B0DD-6C1C-4A32-86AC-C423B9DE7130}" srcOrd="0" destOrd="0" presId="urn:microsoft.com/office/officeart/2005/8/layout/radial5"/>
    <dgm:cxn modelId="{E9B769BF-F980-40B6-95E0-2DBFA993B616}" type="presParOf" srcId="{68D29636-DDB9-4896-92DB-2AA41AAB097E}" destId="{0C42753B-C6D8-47AF-B6A0-08F1D84F9DB0}" srcOrd="8" destOrd="0" presId="urn:microsoft.com/office/officeart/2005/8/layout/radial5"/>
    <dgm:cxn modelId="{19F45ABA-82A6-4F71-AC08-411AB3B53756}" type="presParOf" srcId="{68D29636-DDB9-4896-92DB-2AA41AAB097E}" destId="{52370DE6-48CA-4080-B58B-E0EDCF205DEC}" srcOrd="9" destOrd="0" presId="urn:microsoft.com/office/officeart/2005/8/layout/radial5"/>
    <dgm:cxn modelId="{B4296D5D-3DC8-4CD4-869A-5E378F3C2B4D}" type="presParOf" srcId="{52370DE6-48CA-4080-B58B-E0EDCF205DEC}" destId="{AD941979-1181-49A0-BB73-FD33C939D4F1}" srcOrd="0" destOrd="0" presId="urn:microsoft.com/office/officeart/2005/8/layout/radial5"/>
    <dgm:cxn modelId="{1407C967-B164-431A-B8D8-79AD250C63B4}" type="presParOf" srcId="{68D29636-DDB9-4896-92DB-2AA41AAB097E}" destId="{CF8C2D21-2F86-4EB1-9993-CB86F2B75041}" srcOrd="10" destOrd="0" presId="urn:microsoft.com/office/officeart/2005/8/layout/radial5"/>
    <dgm:cxn modelId="{68086D15-CF22-46C9-AAC8-300576402ABE}" type="presParOf" srcId="{68D29636-DDB9-4896-92DB-2AA41AAB097E}" destId="{E98E1A6E-D10D-4113-BE17-DF05D603E05C}" srcOrd="11" destOrd="0" presId="urn:microsoft.com/office/officeart/2005/8/layout/radial5"/>
    <dgm:cxn modelId="{4422AD28-93E0-4664-AD24-38AD3DF672C3}" type="presParOf" srcId="{E98E1A6E-D10D-4113-BE17-DF05D603E05C}" destId="{1F517C2F-7BDE-4A2B-9666-C9CA09BCE9E3}" srcOrd="0" destOrd="0" presId="urn:microsoft.com/office/officeart/2005/8/layout/radial5"/>
    <dgm:cxn modelId="{F10806D5-9CBC-4C7D-9F0C-DFD09E61B115}" type="presParOf" srcId="{68D29636-DDB9-4896-92DB-2AA41AAB097E}" destId="{C2309526-8DED-47B8-B02F-098104698E36}" srcOrd="12" destOrd="0" presId="urn:microsoft.com/office/officeart/2005/8/layout/radial5"/>
    <dgm:cxn modelId="{463A3AF6-19E8-403F-A4C0-2D367D1AE2A0}" type="presParOf" srcId="{68D29636-DDB9-4896-92DB-2AA41AAB097E}" destId="{AB77443E-5B0D-4963-BD7D-64EBC90C623B}" srcOrd="13" destOrd="0" presId="urn:microsoft.com/office/officeart/2005/8/layout/radial5"/>
    <dgm:cxn modelId="{1C1AA4A6-5916-4648-8543-2BB6AA4A61F1}" type="presParOf" srcId="{AB77443E-5B0D-4963-BD7D-64EBC90C623B}" destId="{9FC1D76C-12BA-4F99-95BF-4714FB693D8A}" srcOrd="0" destOrd="0" presId="urn:microsoft.com/office/officeart/2005/8/layout/radial5"/>
    <dgm:cxn modelId="{22BB8FED-B135-4951-847E-9F48D0C9A375}" type="presParOf" srcId="{68D29636-DDB9-4896-92DB-2AA41AAB097E}" destId="{ACC0B056-3B6D-4E25-A5F9-124E77B0A6C4}" srcOrd="14" destOrd="0" presId="urn:microsoft.com/office/officeart/2005/8/layout/radial5"/>
    <dgm:cxn modelId="{DC7C4569-5928-4EF5-9E17-AAD611DACD5C}" type="presParOf" srcId="{68D29636-DDB9-4896-92DB-2AA41AAB097E}" destId="{1954308A-021F-4771-8A60-0CF6BFA562AC}" srcOrd="15" destOrd="0" presId="urn:microsoft.com/office/officeart/2005/8/layout/radial5"/>
    <dgm:cxn modelId="{D200118B-18A0-44CB-B65A-1DED667C9C76}" type="presParOf" srcId="{1954308A-021F-4771-8A60-0CF6BFA562AC}" destId="{055BFB3E-C2FB-4394-93B6-6707878F1FEB}" srcOrd="0" destOrd="0" presId="urn:microsoft.com/office/officeart/2005/8/layout/radial5"/>
    <dgm:cxn modelId="{605224D4-7EAE-45CB-B6C8-2A0424CEBDBC}" type="presParOf" srcId="{68D29636-DDB9-4896-92DB-2AA41AAB097E}" destId="{7C54FDC7-03E7-44F3-BF48-64AF3E2FA450}" srcOrd="16" destOrd="0" presId="urn:microsoft.com/office/officeart/2005/8/layout/radial5"/>
    <dgm:cxn modelId="{18E77935-72E1-4766-BD50-D47195799EB2}" type="presParOf" srcId="{68D29636-DDB9-4896-92DB-2AA41AAB097E}" destId="{5DB83663-6F7B-42BC-A3C3-CA5A46FC667B}" srcOrd="17" destOrd="0" presId="urn:microsoft.com/office/officeart/2005/8/layout/radial5"/>
    <dgm:cxn modelId="{A508BB11-30C0-4082-8857-EFB16A8C26FE}" type="presParOf" srcId="{5DB83663-6F7B-42BC-A3C3-CA5A46FC667B}" destId="{B859A746-E043-4BAE-B935-9351F51A6F23}" srcOrd="0" destOrd="0" presId="urn:microsoft.com/office/officeart/2005/8/layout/radial5"/>
    <dgm:cxn modelId="{914EDE78-2607-4D59-8F6D-72FAF704B8CD}" type="presParOf" srcId="{68D29636-DDB9-4896-92DB-2AA41AAB097E}" destId="{49437931-3959-4A7E-8E1D-197737309608}" srcOrd="1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59D582-0FA7-4ED7-8F41-3690090AA7F6}">
      <dsp:nvSpPr>
        <dsp:cNvPr id="0" name=""/>
        <dsp:cNvSpPr/>
      </dsp:nvSpPr>
      <dsp:spPr>
        <a:xfrm>
          <a:off x="2124562" y="1884301"/>
          <a:ext cx="850170" cy="850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iNeSI</a:t>
          </a:r>
        </a:p>
        <a:p>
          <a:pPr lvl="0" algn="ctr" defTabSz="533400">
            <a:lnSpc>
              <a:spcPct val="90000"/>
            </a:lnSpc>
            <a:spcBef>
              <a:spcPct val="0"/>
            </a:spcBef>
            <a:spcAft>
              <a:spcPct val="35000"/>
            </a:spcAft>
          </a:pPr>
          <a:r>
            <a:rPr lang="en-US" sz="1200" kern="1200" dirty="0" smtClean="0">
              <a:solidFill>
                <a:schemeClr val="accent6"/>
              </a:solidFill>
            </a:rPr>
            <a:t>NEMISA, ESI, ISSA</a:t>
          </a:r>
          <a:endParaRPr lang="en-US" sz="1200" kern="1200" dirty="0">
            <a:solidFill>
              <a:schemeClr val="accent6"/>
            </a:solidFill>
          </a:endParaRPr>
        </a:p>
      </dsp:txBody>
      <dsp:txXfrm>
        <a:off x="2124562" y="1884301"/>
        <a:ext cx="850170" cy="850170"/>
      </dsp:txXfrm>
    </dsp:sp>
    <dsp:sp modelId="{60562AC5-B218-493A-9600-EDD92A650033}">
      <dsp:nvSpPr>
        <dsp:cNvPr id="0" name=""/>
        <dsp:cNvSpPr/>
      </dsp:nvSpPr>
      <dsp:spPr>
        <a:xfrm rot="16122045">
          <a:off x="2313127" y="1378307"/>
          <a:ext cx="435684"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6122045">
        <a:off x="2313127" y="1378307"/>
        <a:ext cx="435684" cy="215026"/>
      </dsp:txXfrm>
    </dsp:sp>
    <dsp:sp modelId="{BE76DB4A-8304-4BBE-910A-D64E18826FF5}">
      <dsp:nvSpPr>
        <dsp:cNvPr id="0" name=""/>
        <dsp:cNvSpPr/>
      </dsp:nvSpPr>
      <dsp:spPr>
        <a:xfrm>
          <a:off x="1977965" y="0"/>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Gauteng</a:t>
          </a:r>
        </a:p>
        <a:p>
          <a:pPr lvl="0" algn="ctr" defTabSz="355600">
            <a:lnSpc>
              <a:spcPct val="90000"/>
            </a:lnSpc>
            <a:spcBef>
              <a:spcPct val="0"/>
            </a:spcBef>
            <a:spcAft>
              <a:spcPct val="35000"/>
            </a:spcAft>
          </a:pPr>
          <a:r>
            <a:rPr lang="en-US" sz="800" b="1" kern="1200" dirty="0" smtClean="0"/>
            <a:t>Creative New Media Industries </a:t>
          </a:r>
          <a:endParaRPr lang="en-US" sz="800" b="1" kern="1200" dirty="0">
            <a:solidFill>
              <a:schemeClr val="accent6"/>
            </a:solidFill>
          </a:endParaRPr>
        </a:p>
      </dsp:txBody>
      <dsp:txXfrm>
        <a:off x="1977965" y="0"/>
        <a:ext cx="1062713" cy="1062713"/>
      </dsp:txXfrm>
    </dsp:sp>
    <dsp:sp modelId="{24E5BD62-5B70-0047-8A95-3EC6D562D01A}">
      <dsp:nvSpPr>
        <dsp:cNvPr id="0" name=""/>
        <dsp:cNvSpPr/>
      </dsp:nvSpPr>
      <dsp:spPr>
        <a:xfrm rot="18600000">
          <a:off x="2861198" y="1571788"/>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8600000">
        <a:off x="2861198" y="1571788"/>
        <a:ext cx="434308" cy="215026"/>
      </dsp:txXfrm>
    </dsp:sp>
    <dsp:sp modelId="{4DFF7018-0EDB-E043-9741-024BEBD6B674}">
      <dsp:nvSpPr>
        <dsp:cNvPr id="0" name=""/>
        <dsp:cNvSpPr/>
      </dsp:nvSpPr>
      <dsp:spPr>
        <a:xfrm>
          <a:off x="3159812" y="417619"/>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bg1"/>
              </a:solidFill>
            </a:rPr>
            <a:t>Western Cape  </a:t>
          </a:r>
          <a:r>
            <a:rPr lang="en-US" sz="900" b="1" kern="1200" dirty="0" smtClean="0">
              <a:solidFill>
                <a:schemeClr val="bg1"/>
              </a:solidFill>
            </a:rPr>
            <a:t>e-Inclusion &amp; Social Innovation</a:t>
          </a:r>
          <a:endParaRPr lang="en-US" sz="900" b="1" kern="1200" dirty="0">
            <a:solidFill>
              <a:schemeClr val="bg1"/>
            </a:solidFill>
          </a:endParaRPr>
        </a:p>
      </dsp:txBody>
      <dsp:txXfrm>
        <a:off x="3159812" y="417619"/>
        <a:ext cx="1062713" cy="1062713"/>
      </dsp:txXfrm>
    </dsp:sp>
    <dsp:sp modelId="{2EC9D4D6-C74D-4A43-90D5-582344C09095}">
      <dsp:nvSpPr>
        <dsp:cNvPr id="0" name=""/>
        <dsp:cNvSpPr/>
      </dsp:nvSpPr>
      <dsp:spPr>
        <a:xfrm rot="21000000">
          <a:off x="3142516" y="2059044"/>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21000000">
        <a:off x="3142516" y="2059044"/>
        <a:ext cx="434308" cy="215026"/>
      </dsp:txXfrm>
    </dsp:sp>
    <dsp:sp modelId="{6F9157A6-DA30-4C6A-BA96-8F9FD50E32DF}">
      <dsp:nvSpPr>
        <dsp:cNvPr id="0" name=""/>
        <dsp:cNvSpPr/>
      </dsp:nvSpPr>
      <dsp:spPr>
        <a:xfrm>
          <a:off x="3767202" y="1469650"/>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Limpopo</a:t>
          </a:r>
        </a:p>
        <a:p>
          <a:pPr lvl="0" algn="ctr" defTabSz="355600">
            <a:lnSpc>
              <a:spcPct val="90000"/>
            </a:lnSpc>
            <a:spcBef>
              <a:spcPct val="0"/>
            </a:spcBef>
            <a:spcAft>
              <a:spcPct val="35000"/>
            </a:spcAft>
          </a:pPr>
          <a:r>
            <a:rPr lang="en-US" sz="800" b="1" kern="1200" dirty="0" smtClean="0"/>
            <a:t>Connected Health</a:t>
          </a:r>
          <a:endParaRPr lang="en-US" sz="800" b="1" kern="1200" dirty="0"/>
        </a:p>
      </dsp:txBody>
      <dsp:txXfrm>
        <a:off x="3767202" y="1469650"/>
        <a:ext cx="1062713" cy="1062713"/>
      </dsp:txXfrm>
    </dsp:sp>
    <dsp:sp modelId="{D752DE4A-CDC5-4E2A-81DE-7B962C94EA34}">
      <dsp:nvSpPr>
        <dsp:cNvPr id="0" name=""/>
        <dsp:cNvSpPr/>
      </dsp:nvSpPr>
      <dsp:spPr>
        <a:xfrm rot="1800000">
          <a:off x="3044815" y="2613132"/>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800000">
        <a:off x="3044815" y="2613132"/>
        <a:ext cx="434308" cy="215026"/>
      </dsp:txXfrm>
    </dsp:sp>
    <dsp:sp modelId="{0C42753B-C6D8-47AF-B6A0-08F1D84F9DB0}">
      <dsp:nvSpPr>
        <dsp:cNvPr id="0" name=""/>
        <dsp:cNvSpPr/>
      </dsp:nvSpPr>
      <dsp:spPr>
        <a:xfrm>
          <a:off x="3556258" y="2665976"/>
          <a:ext cx="1062713" cy="1062713"/>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North West </a:t>
          </a:r>
          <a:r>
            <a:rPr lang="en-US" sz="800" b="1" kern="1200" dirty="0" smtClean="0"/>
            <a:t>Agro-Tourism </a:t>
          </a:r>
          <a:endParaRPr lang="en-US" sz="800" b="1" kern="1200" dirty="0"/>
        </a:p>
      </dsp:txBody>
      <dsp:txXfrm>
        <a:off x="3556258" y="2665976"/>
        <a:ext cx="1062713" cy="1062713"/>
      </dsp:txXfrm>
    </dsp:sp>
    <dsp:sp modelId="{52370DE6-48CA-4080-B58B-E0EDCF205DEC}">
      <dsp:nvSpPr>
        <dsp:cNvPr id="0" name=""/>
        <dsp:cNvSpPr/>
      </dsp:nvSpPr>
      <dsp:spPr>
        <a:xfrm rot="4200000">
          <a:off x="2613811" y="2974787"/>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4200000">
        <a:off x="2613811" y="2974787"/>
        <a:ext cx="434308" cy="215026"/>
      </dsp:txXfrm>
    </dsp:sp>
    <dsp:sp modelId="{CF8C2D21-2F86-4EB1-9993-CB86F2B75041}">
      <dsp:nvSpPr>
        <dsp:cNvPr id="0" name=""/>
        <dsp:cNvSpPr/>
      </dsp:nvSpPr>
      <dsp:spPr>
        <a:xfrm>
          <a:off x="2625682" y="3446822"/>
          <a:ext cx="1062713" cy="1062713"/>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Free State</a:t>
          </a:r>
          <a:endParaRPr lang="en-US" sz="800" kern="1200" dirty="0"/>
        </a:p>
      </dsp:txBody>
      <dsp:txXfrm>
        <a:off x="2625682" y="3446822"/>
        <a:ext cx="1062713" cy="1062713"/>
      </dsp:txXfrm>
    </dsp:sp>
    <dsp:sp modelId="{E98E1A6E-D10D-4113-BE17-DF05D603E05C}">
      <dsp:nvSpPr>
        <dsp:cNvPr id="0" name=""/>
        <dsp:cNvSpPr/>
      </dsp:nvSpPr>
      <dsp:spPr>
        <a:xfrm rot="6600000">
          <a:off x="2051176" y="2974787"/>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6600000">
        <a:off x="2051176" y="2974787"/>
        <a:ext cx="434308" cy="215026"/>
      </dsp:txXfrm>
    </dsp:sp>
    <dsp:sp modelId="{C2309526-8DED-47B8-B02F-098104698E36}">
      <dsp:nvSpPr>
        <dsp:cNvPr id="0" name=""/>
        <dsp:cNvSpPr/>
      </dsp:nvSpPr>
      <dsp:spPr>
        <a:xfrm>
          <a:off x="1410900" y="3446822"/>
          <a:ext cx="1062713" cy="1062713"/>
        </a:xfrm>
        <a:prstGeom prst="ellipse">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Mpumalanga</a:t>
          </a:r>
          <a:endParaRPr lang="en-US" sz="800" kern="1200" dirty="0"/>
        </a:p>
      </dsp:txBody>
      <dsp:txXfrm>
        <a:off x="1410900" y="3446822"/>
        <a:ext cx="1062713" cy="1062713"/>
      </dsp:txXfrm>
    </dsp:sp>
    <dsp:sp modelId="{AB77443E-5B0D-4963-BD7D-64EBC90C623B}">
      <dsp:nvSpPr>
        <dsp:cNvPr id="0" name=""/>
        <dsp:cNvSpPr/>
      </dsp:nvSpPr>
      <dsp:spPr>
        <a:xfrm rot="9000000">
          <a:off x="1620172" y="2613132"/>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9000000">
        <a:off x="1620172" y="2613132"/>
        <a:ext cx="434308" cy="215026"/>
      </dsp:txXfrm>
    </dsp:sp>
    <dsp:sp modelId="{ACC0B056-3B6D-4E25-A5F9-124E77B0A6C4}">
      <dsp:nvSpPr>
        <dsp:cNvPr id="0" name=""/>
        <dsp:cNvSpPr/>
      </dsp:nvSpPr>
      <dsp:spPr>
        <a:xfrm>
          <a:off x="480324" y="2665976"/>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KwaZulu-Natal</a:t>
          </a:r>
        </a:p>
        <a:p>
          <a:pPr lvl="0" algn="ctr" defTabSz="355600">
            <a:lnSpc>
              <a:spcPct val="90000"/>
            </a:lnSpc>
            <a:spcBef>
              <a:spcPct val="0"/>
            </a:spcBef>
            <a:spcAft>
              <a:spcPct val="35000"/>
            </a:spcAft>
          </a:pPr>
          <a:r>
            <a:rPr lang="en-US" sz="800" b="1" kern="1200" dirty="0" smtClean="0"/>
            <a:t>e-Enablement of Effective Service Delivery </a:t>
          </a:r>
          <a:endParaRPr lang="en-US" sz="800" b="1" kern="1200" dirty="0"/>
        </a:p>
      </dsp:txBody>
      <dsp:txXfrm>
        <a:off x="480324" y="2665976"/>
        <a:ext cx="1062713" cy="1062713"/>
      </dsp:txXfrm>
    </dsp:sp>
    <dsp:sp modelId="{1954308A-021F-4771-8A60-0CF6BFA562AC}">
      <dsp:nvSpPr>
        <dsp:cNvPr id="0" name=""/>
        <dsp:cNvSpPr/>
      </dsp:nvSpPr>
      <dsp:spPr>
        <a:xfrm rot="11400000">
          <a:off x="1522471" y="2059044"/>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1400000">
        <a:off x="1522471" y="2059044"/>
        <a:ext cx="434308" cy="215026"/>
      </dsp:txXfrm>
    </dsp:sp>
    <dsp:sp modelId="{7C54FDC7-03E7-44F3-BF48-64AF3E2FA450}">
      <dsp:nvSpPr>
        <dsp:cNvPr id="0" name=""/>
        <dsp:cNvSpPr/>
      </dsp:nvSpPr>
      <dsp:spPr>
        <a:xfrm>
          <a:off x="269380" y="1469650"/>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Eastern Cape</a:t>
          </a:r>
        </a:p>
        <a:p>
          <a:pPr lvl="0" algn="ctr" defTabSz="355600">
            <a:lnSpc>
              <a:spcPct val="90000"/>
            </a:lnSpc>
            <a:spcBef>
              <a:spcPct val="0"/>
            </a:spcBef>
            <a:spcAft>
              <a:spcPct val="35000"/>
            </a:spcAft>
          </a:pPr>
          <a:r>
            <a:rPr lang="en-US" sz="800" b="1" kern="1200" dirty="0" smtClean="0"/>
            <a:t>ICT for Rural Development</a:t>
          </a:r>
          <a:endParaRPr lang="en-US" sz="800" b="1" kern="1200" dirty="0"/>
        </a:p>
      </dsp:txBody>
      <dsp:txXfrm>
        <a:off x="269380" y="1469650"/>
        <a:ext cx="1062713" cy="1062713"/>
      </dsp:txXfrm>
    </dsp:sp>
    <dsp:sp modelId="{5DB83663-6F7B-42BC-A3C3-CA5A46FC667B}">
      <dsp:nvSpPr>
        <dsp:cNvPr id="0" name=""/>
        <dsp:cNvSpPr/>
      </dsp:nvSpPr>
      <dsp:spPr>
        <a:xfrm rot="13800000">
          <a:off x="1803789" y="1571788"/>
          <a:ext cx="434308" cy="2150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13800000">
        <a:off x="1803789" y="1571788"/>
        <a:ext cx="434308" cy="215026"/>
      </dsp:txXfrm>
    </dsp:sp>
    <dsp:sp modelId="{49437931-3959-4A7E-8E1D-197737309608}">
      <dsp:nvSpPr>
        <dsp:cNvPr id="0" name=""/>
        <dsp:cNvSpPr/>
      </dsp:nvSpPr>
      <dsp:spPr>
        <a:xfrm>
          <a:off x="876770" y="417619"/>
          <a:ext cx="1062713" cy="10627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Northern Cape </a:t>
          </a:r>
        </a:p>
        <a:p>
          <a:pPr lvl="0" algn="ctr" defTabSz="355600">
            <a:lnSpc>
              <a:spcPct val="90000"/>
            </a:lnSpc>
            <a:spcBef>
              <a:spcPct val="0"/>
            </a:spcBef>
            <a:spcAft>
              <a:spcPct val="35000"/>
            </a:spcAft>
          </a:pPr>
          <a:r>
            <a:rPr lang="en-US" sz="800" b="1" kern="1200" dirty="0" smtClean="0"/>
            <a:t>Knowledge based economy and e-social astuteness (e-literacy) </a:t>
          </a:r>
          <a:endParaRPr lang="en-US" sz="800" b="1" kern="1200" dirty="0"/>
        </a:p>
      </dsp:txBody>
      <dsp:txXfrm>
        <a:off x="876770" y="417619"/>
        <a:ext cx="1062713" cy="10627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EE227D28-AA4B-44FB-BB34-2603A864141C}" type="datetimeFigureOut">
              <a:rPr lang="en-US"/>
              <a:pPr>
                <a:defRPr/>
              </a:pPr>
              <a:t>3/15/2017</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0066342-B3A0-409C-BCEB-809598A9D463}" type="slidenum">
              <a:rPr lang="en-US" altLang="en-US"/>
              <a:pPr>
                <a:defRPr/>
              </a:pPr>
              <a:t>‹#›</a:t>
            </a:fld>
            <a:endParaRPr lang="en-US" altLang="en-US"/>
          </a:p>
        </p:txBody>
      </p:sp>
    </p:spTree>
    <p:extLst>
      <p:ext uri="{BB962C8B-B14F-4D97-AF65-F5344CB8AC3E}">
        <p14:creationId xmlns:p14="http://schemas.microsoft.com/office/powerpoint/2010/main" xmlns="" val="1484841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a:defRPr/>
            </a:pPr>
            <a:fld id="{0B6A37D8-5985-41DE-A4D3-653D22C47A15}" type="datetimeFigureOut">
              <a:rPr lang="en-US"/>
              <a:pPr>
                <a:defRPr/>
              </a:pPr>
              <a:t>3/15/2017</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B8DFE22-B6A8-4C3D-BD11-F24A428692E1}" type="slidenum">
              <a:rPr lang="en-US" altLang="en-US"/>
              <a:pPr>
                <a:defRPr/>
              </a:pPr>
              <a:t>‹#›</a:t>
            </a:fld>
            <a:endParaRPr lang="en-US" altLang="en-US"/>
          </a:p>
        </p:txBody>
      </p:sp>
    </p:spTree>
    <p:extLst>
      <p:ext uri="{BB962C8B-B14F-4D97-AF65-F5344CB8AC3E}">
        <p14:creationId xmlns:p14="http://schemas.microsoft.com/office/powerpoint/2010/main" xmlns="" val="371680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87313" eaLnBrk="1" hangingPunct="1">
              <a:spcBef>
                <a:spcPts val="413"/>
              </a:spcBef>
              <a:defRPr/>
            </a:pPr>
            <a:r>
              <a:rPr lang="en-US" altLang="en-US" b="1" dirty="0" smtClean="0">
                <a:solidFill>
                  <a:srgbClr val="000000"/>
                </a:solidFill>
                <a:latin typeface="Lucida Grande" charset="0"/>
                <a:sym typeface="Lucida Grande" charset="0"/>
              </a:rPr>
              <a:t>To use the template</a:t>
            </a:r>
          </a:p>
          <a:p>
            <a:pPr marL="87313" eaLnBrk="1" hangingPunct="1">
              <a:spcBef>
                <a:spcPts val="413"/>
              </a:spcBef>
              <a:defRPr/>
            </a:pPr>
            <a:r>
              <a:rPr lang="en-US" altLang="en-US" dirty="0" smtClean="0">
                <a:solidFill>
                  <a:srgbClr val="000000"/>
                </a:solidFill>
                <a:latin typeface="Lucida Grande" charset="0"/>
                <a:sym typeface="Lucida Grande" charset="0"/>
              </a:rPr>
              <a:t>Highlight copy and replace with own text</a:t>
            </a:r>
          </a:p>
          <a:p>
            <a:pPr marL="87313" eaLnBrk="1" hangingPunct="1">
              <a:spcBef>
                <a:spcPts val="413"/>
              </a:spcBef>
              <a:defRPr/>
            </a:pPr>
            <a:r>
              <a:rPr lang="en-US" altLang="en-US" dirty="0" smtClean="0">
                <a:solidFill>
                  <a:srgbClr val="000000"/>
                </a:solidFill>
                <a:latin typeface="Lucida Grande" charset="0"/>
                <a:sym typeface="Lucida Grande" charset="0"/>
              </a:rPr>
              <a:t>Main headings of slides should not go over the logos on the LHS</a:t>
            </a:r>
          </a:p>
          <a:p>
            <a:pPr marL="87313" eaLnBrk="1" hangingPunct="1">
              <a:spcBef>
                <a:spcPts val="413"/>
              </a:spcBef>
              <a:defRPr/>
            </a:pPr>
            <a:r>
              <a:rPr lang="en-US" altLang="en-US" dirty="0" smtClean="0">
                <a:solidFill>
                  <a:srgbClr val="000000"/>
                </a:solidFill>
                <a:latin typeface="Lucida Grande" charset="0"/>
                <a:sym typeface="Lucida Grande" charset="0"/>
              </a:rPr>
              <a:t>Main headings should be in sentence case </a:t>
            </a:r>
            <a:r>
              <a:rPr lang="en-US" altLang="en-US" dirty="0" err="1" smtClean="0">
                <a:solidFill>
                  <a:srgbClr val="000000"/>
                </a:solidFill>
                <a:latin typeface="Lucida Grande" charset="0"/>
                <a:sym typeface="Lucida Grande" charset="0"/>
              </a:rPr>
              <a:t>eg</a:t>
            </a:r>
            <a:r>
              <a:rPr lang="en-US" altLang="en-US" dirty="0" smtClean="0">
                <a:solidFill>
                  <a:srgbClr val="000000"/>
                </a:solidFill>
                <a:latin typeface="Lucida Grande" charset="0"/>
                <a:sym typeface="Lucida Grande" charset="0"/>
              </a:rPr>
              <a:t> Starting with a capital letter</a:t>
            </a:r>
          </a:p>
          <a:p>
            <a:pPr marL="87313" eaLnBrk="1" hangingPunct="1">
              <a:spcBef>
                <a:spcPts val="413"/>
              </a:spcBef>
              <a:defRPr/>
            </a:pPr>
            <a:r>
              <a:rPr lang="en-US" altLang="en-US" dirty="0" smtClean="0">
                <a:solidFill>
                  <a:srgbClr val="000000"/>
                </a:solidFill>
                <a:latin typeface="Lucida Grande" charset="0"/>
                <a:sym typeface="Lucida Grande" charset="0"/>
              </a:rPr>
              <a:t>If a heading is long, separate it into 2 headings</a:t>
            </a:r>
          </a:p>
          <a:p>
            <a:pPr marL="87313" eaLnBrk="1" hangingPunct="1">
              <a:spcBef>
                <a:spcPts val="413"/>
              </a:spcBef>
              <a:defRPr/>
            </a:pPr>
            <a:r>
              <a:rPr lang="en-US" altLang="en-US" dirty="0" smtClean="0">
                <a:solidFill>
                  <a:srgbClr val="000000"/>
                </a:solidFill>
                <a:latin typeface="Lucida Grande" charset="0"/>
                <a:sym typeface="Lucida Grande" charset="0"/>
              </a:rPr>
              <a:t> </a:t>
            </a:r>
          </a:p>
          <a:p>
            <a:pPr marL="87313" eaLnBrk="1" hangingPunct="1">
              <a:spcBef>
                <a:spcPts val="413"/>
              </a:spcBef>
              <a:defRPr/>
            </a:pPr>
            <a:r>
              <a:rPr lang="en-US" altLang="en-US" b="1" dirty="0" smtClean="0">
                <a:solidFill>
                  <a:srgbClr val="000000"/>
                </a:solidFill>
                <a:latin typeface="Lucida Grande" charset="0"/>
                <a:sym typeface="Lucida Grande" charset="0"/>
              </a:rPr>
              <a:t>Images</a:t>
            </a:r>
          </a:p>
          <a:p>
            <a:pPr marL="87313" eaLnBrk="1" hangingPunct="1">
              <a:spcBef>
                <a:spcPts val="413"/>
              </a:spcBef>
              <a:defRPr/>
            </a:pPr>
            <a:r>
              <a:rPr lang="en-US" altLang="en-US" dirty="0" smtClean="0">
                <a:solidFill>
                  <a:srgbClr val="000000"/>
                </a:solidFill>
                <a:latin typeface="Lucida Grande" charset="0"/>
                <a:sym typeface="Lucida Grande" charset="0"/>
              </a:rPr>
              <a:t>Images should not go over the headings and logos. If this is impossible, ensure they cover the logos and headings entirely</a:t>
            </a:r>
          </a:p>
          <a:p>
            <a:pPr marL="87313" eaLnBrk="1" hangingPunct="1">
              <a:spcBef>
                <a:spcPts val="413"/>
              </a:spcBef>
              <a:defRPr/>
            </a:pPr>
            <a:r>
              <a:rPr lang="en-US" altLang="en-US" dirty="0" smtClean="0">
                <a:solidFill>
                  <a:srgbClr val="000000"/>
                </a:solidFill>
                <a:latin typeface="Lucida Grande" charset="0"/>
                <a:sym typeface="Lucida Grande" charset="0"/>
              </a:rPr>
              <a:t> </a:t>
            </a:r>
          </a:p>
          <a:p>
            <a:pPr marL="87313" eaLnBrk="1" hangingPunct="1">
              <a:spcBef>
                <a:spcPts val="413"/>
              </a:spcBef>
              <a:defRPr/>
            </a:pPr>
            <a:r>
              <a:rPr lang="en-US" altLang="en-US" b="1" dirty="0" smtClean="0">
                <a:solidFill>
                  <a:srgbClr val="000000"/>
                </a:solidFill>
                <a:latin typeface="Lucida Grande" charset="0"/>
                <a:sym typeface="Lucida Grande" charset="0"/>
              </a:rPr>
              <a:t>Font size and highlighting</a:t>
            </a:r>
          </a:p>
          <a:p>
            <a:pPr marL="87313" eaLnBrk="1" hangingPunct="1">
              <a:spcBef>
                <a:spcPts val="413"/>
              </a:spcBef>
              <a:defRPr/>
            </a:pPr>
            <a:r>
              <a:rPr lang="en-US" altLang="en-US" dirty="0" smtClean="0">
                <a:solidFill>
                  <a:srgbClr val="000000"/>
                </a:solidFill>
                <a:latin typeface="Lucida Grande" charset="0"/>
                <a:sym typeface="Lucida Grande" charset="0"/>
              </a:rPr>
              <a:t>Where possible, font should not go below 18pt (otherwise its illegible to viewers)</a:t>
            </a:r>
          </a:p>
          <a:p>
            <a:pPr marL="87313" eaLnBrk="1" hangingPunct="1">
              <a:spcBef>
                <a:spcPts val="413"/>
              </a:spcBef>
              <a:defRPr/>
            </a:pPr>
            <a:r>
              <a:rPr lang="en-US" altLang="en-US" dirty="0" smtClean="0">
                <a:solidFill>
                  <a:srgbClr val="000000"/>
                </a:solidFill>
                <a:latin typeface="Lucida Grande" charset="0"/>
                <a:sym typeface="Lucida Grande" charset="0"/>
              </a:rPr>
              <a:t>Use bold rather than italics when </a:t>
            </a:r>
            <a:r>
              <a:rPr lang="en-US" altLang="en-US" dirty="0" err="1" smtClean="0">
                <a:solidFill>
                  <a:srgbClr val="000000"/>
                </a:solidFill>
                <a:latin typeface="Lucida Grande" charset="0"/>
                <a:sym typeface="Lucida Grande" charset="0"/>
              </a:rPr>
              <a:t>emphasising</a:t>
            </a:r>
            <a:r>
              <a:rPr lang="en-US" altLang="en-US" dirty="0" smtClean="0">
                <a:solidFill>
                  <a:srgbClr val="000000"/>
                </a:solidFill>
                <a:latin typeface="Lucida Grande" charset="0"/>
                <a:sym typeface="Lucida Grande" charset="0"/>
              </a:rPr>
              <a:t> copy</a:t>
            </a:r>
          </a:p>
          <a:p>
            <a:pPr marL="87313" eaLnBrk="1" hangingPunct="1">
              <a:spcBef>
                <a:spcPts val="413"/>
              </a:spcBef>
              <a:defRPr/>
            </a:pPr>
            <a:r>
              <a:rPr lang="en-US" altLang="en-US" dirty="0" smtClean="0">
                <a:solidFill>
                  <a:srgbClr val="000000"/>
                </a:solidFill>
                <a:latin typeface="Lucida Grande" charset="0"/>
                <a:sym typeface="Lucida Grande" charset="0"/>
              </a:rPr>
              <a:t>Use iNeSI green (R:165, G:190, B:76), iNeSI blue (R:56, G:173, B:225), </a:t>
            </a:r>
            <a:r>
              <a:rPr lang="en-US" altLang="en-US" dirty="0" err="1" smtClean="0">
                <a:solidFill>
                  <a:srgbClr val="000000"/>
                </a:solidFill>
                <a:latin typeface="Lucida Grande" charset="0"/>
                <a:sym typeface="Lucida Grande" charset="0"/>
              </a:rPr>
              <a:t>iNesi</a:t>
            </a:r>
            <a:r>
              <a:rPr lang="en-US" altLang="en-US" dirty="0" smtClean="0">
                <a:solidFill>
                  <a:srgbClr val="000000"/>
                </a:solidFill>
                <a:latin typeface="Lucida Grande" charset="0"/>
                <a:sym typeface="Lucida Grande" charset="0"/>
              </a:rPr>
              <a:t> orange (R:245, G:155, B:46) for alternate highlighting of copy – don</a:t>
            </a:r>
            <a:r>
              <a:rPr lang="ja-JP" altLang="en-US" dirty="0" smtClean="0">
                <a:solidFill>
                  <a:srgbClr val="000000"/>
                </a:solidFill>
                <a:latin typeface="Lucida Grande" charset="0"/>
                <a:sym typeface="Lucida Grande" charset="0"/>
              </a:rPr>
              <a:t>’</a:t>
            </a:r>
            <a:r>
              <a:rPr lang="en-US" altLang="ja-JP" dirty="0" smtClean="0">
                <a:solidFill>
                  <a:srgbClr val="000000"/>
                </a:solidFill>
                <a:latin typeface="Lucida Grande" charset="0"/>
                <a:sym typeface="Lucida Grande" charset="0"/>
              </a:rPr>
              <a:t>t use other </a:t>
            </a:r>
            <a:r>
              <a:rPr lang="en-US" altLang="ja-JP" dirty="0" err="1" smtClean="0">
                <a:solidFill>
                  <a:srgbClr val="000000"/>
                </a:solidFill>
                <a:latin typeface="Lucida Grande" charset="0"/>
                <a:sym typeface="Lucida Grande" charset="0"/>
              </a:rPr>
              <a:t>colours</a:t>
            </a:r>
            <a:endParaRPr lang="en-US" altLang="ja-JP" dirty="0" smtClean="0">
              <a:solidFill>
                <a:srgbClr val="000000"/>
              </a:solidFill>
              <a:latin typeface="Lucida Grande" charset="0"/>
              <a:sym typeface="Lucida Grande" charset="0"/>
            </a:endParaRPr>
          </a:p>
          <a:p>
            <a:pPr marL="87313" eaLnBrk="1" hangingPunct="1">
              <a:spcBef>
                <a:spcPts val="413"/>
              </a:spcBef>
              <a:defRPr/>
            </a:pPr>
            <a:r>
              <a:rPr lang="en-US" altLang="en-US" dirty="0" smtClean="0">
                <a:solidFill>
                  <a:srgbClr val="000000"/>
                </a:solidFill>
                <a:latin typeface="Lucida Grande" charset="0"/>
                <a:sym typeface="Lucida Grande" charset="0"/>
              </a:rPr>
              <a:t> </a:t>
            </a:r>
          </a:p>
          <a:p>
            <a:pPr marL="87313" eaLnBrk="1" hangingPunct="1">
              <a:spcBef>
                <a:spcPts val="413"/>
              </a:spcBef>
              <a:defRPr/>
            </a:pPr>
            <a:r>
              <a:rPr lang="en-US" altLang="en-US" b="1" dirty="0" smtClean="0">
                <a:solidFill>
                  <a:srgbClr val="000000"/>
                </a:solidFill>
                <a:latin typeface="Lucida Grande" charset="0"/>
                <a:sym typeface="Lucida Grande" charset="0"/>
              </a:rPr>
              <a:t>Moving slides into the position you want</a:t>
            </a:r>
          </a:p>
          <a:p>
            <a:pPr marL="87313" eaLnBrk="1" hangingPunct="1">
              <a:spcBef>
                <a:spcPts val="413"/>
              </a:spcBef>
              <a:defRPr/>
            </a:pPr>
            <a:r>
              <a:rPr lang="en-US" altLang="en-US" dirty="0" smtClean="0">
                <a:solidFill>
                  <a:srgbClr val="000000"/>
                </a:solidFill>
                <a:latin typeface="Lucida Grande" charset="0"/>
                <a:sym typeface="Lucida Grande" charset="0"/>
              </a:rPr>
              <a:t>When creating a presentation (and there is a current slide you want to use but it</a:t>
            </a:r>
            <a:r>
              <a:rPr lang="ja-JP" altLang="en-US" dirty="0" smtClean="0">
                <a:solidFill>
                  <a:srgbClr val="000000"/>
                </a:solidFill>
                <a:latin typeface="Lucida Grande" charset="0"/>
                <a:sym typeface="Lucida Grande" charset="0"/>
              </a:rPr>
              <a:t>’</a:t>
            </a:r>
            <a:r>
              <a:rPr lang="en-US" altLang="ja-JP" dirty="0" smtClean="0">
                <a:solidFill>
                  <a:srgbClr val="000000"/>
                </a:solidFill>
                <a:latin typeface="Lucida Grande" charset="0"/>
                <a:sym typeface="Lucida Grande" charset="0"/>
              </a:rPr>
              <a:t>s in the wrong position), go to the slide view on the LHS and click on the slide. Hold the mouse down and move it to the correct position.</a:t>
            </a:r>
          </a:p>
          <a:p>
            <a:pPr marL="87313" eaLnBrk="1" hangingPunct="1">
              <a:spcBef>
                <a:spcPts val="413"/>
              </a:spcBef>
              <a:defRPr/>
            </a:pPr>
            <a:r>
              <a:rPr lang="en-US" altLang="en-US" dirty="0" smtClean="0">
                <a:solidFill>
                  <a:srgbClr val="000000"/>
                </a:solidFill>
                <a:latin typeface="Lucida Grande" charset="0"/>
                <a:sym typeface="Lucida Grande" charset="0"/>
              </a:rPr>
              <a:t> </a:t>
            </a:r>
          </a:p>
        </p:txBody>
      </p:sp>
    </p:spTree>
    <p:extLst>
      <p:ext uri="{BB962C8B-B14F-4D97-AF65-F5344CB8AC3E}">
        <p14:creationId xmlns:p14="http://schemas.microsoft.com/office/powerpoint/2010/main" xmlns="" val="312783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E8A539-7110-4668-BCDB-3A93BFE12D81}" type="slidenum">
              <a:rPr lang="en-US" altLang="en-US" smtClean="0">
                <a:latin typeface="Calibri" panose="020F0502020204030204" pitchFamily="34" charset="0"/>
              </a:rPr>
              <a:pPr/>
              <a:t>15</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88400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5E69AA8-65B8-4E00-A5CD-F2042ED42FF6}" type="slidenum">
              <a:rPr lang="en-US" altLang="en-US" smtClean="0">
                <a:latin typeface="Calibri" panose="020F0502020204030204" pitchFamily="34" charset="0"/>
              </a:rPr>
              <a:pPr/>
              <a:t>16</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2713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E8A539-7110-4668-BCDB-3A93BFE12D81}" type="slidenum">
              <a:rPr lang="en-US" altLang="en-US" smtClean="0">
                <a:latin typeface="Calibri" panose="020F0502020204030204" pitchFamily="34" charset="0"/>
              </a:rPr>
              <a:pPr/>
              <a:t>17</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1059871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FE8A539-7110-4668-BCDB-3A93BFE12D81}"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xmlns="" val="3905347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E105D7-8095-4B27-BAB6-A5B565F2D9A3}" type="datetime1">
              <a:rPr lang="en-US"/>
              <a:pPr>
                <a:defRPr/>
              </a:pPr>
              <a:t>3/15/2017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DBB5F1-D27F-4089-960A-5EFEAAB8BAA8}" type="slidenum">
              <a:rPr lang="en-US" altLang="en-US"/>
              <a:pPr>
                <a:defRPr/>
              </a:pPr>
              <a:t>‹#›</a:t>
            </a:fld>
            <a:endParaRPr lang="en-US" altLang="en-US"/>
          </a:p>
        </p:txBody>
      </p:sp>
      <p:pic>
        <p:nvPicPr>
          <p:cNvPr id="7" name="Picture 1" descr="approved-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5576"/>
            <a:ext cx="2246312" cy="682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3" cstate="print"/>
          <a:stretch>
            <a:fillRect/>
          </a:stretch>
        </p:blipFill>
        <p:spPr>
          <a:xfrm>
            <a:off x="2541975" y="103575"/>
            <a:ext cx="658425" cy="658425"/>
          </a:xfrm>
          <a:prstGeom prst="rect">
            <a:avLst/>
          </a:prstGeom>
        </p:spPr>
      </p:pic>
    </p:spTree>
    <p:extLst>
      <p:ext uri="{BB962C8B-B14F-4D97-AF65-F5344CB8AC3E}">
        <p14:creationId xmlns:p14="http://schemas.microsoft.com/office/powerpoint/2010/main" xmlns="" val="2749072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E49681-FFC3-4C13-B929-1EB76EBFA2A3}" type="datetime1">
              <a:rPr lang="en-US"/>
              <a:pPr>
                <a:defRPr/>
              </a:pPr>
              <a:t>3/15/2017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675782-1BF5-49E0-A01A-1AC23429766A}" type="slidenum">
              <a:rPr lang="en-US" altLang="en-US"/>
              <a:pPr>
                <a:defRPr/>
              </a:pPr>
              <a:t>‹#›</a:t>
            </a:fld>
            <a:endParaRPr lang="en-US" altLang="en-US"/>
          </a:p>
        </p:txBody>
      </p:sp>
    </p:spTree>
    <p:extLst>
      <p:ext uri="{BB962C8B-B14F-4D97-AF65-F5344CB8AC3E}">
        <p14:creationId xmlns:p14="http://schemas.microsoft.com/office/powerpoint/2010/main" xmlns="" val="328322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BB8270-CC58-45DE-8171-4D93EEAFEF76}" type="datetime1">
              <a:rPr lang="en-US"/>
              <a:pPr>
                <a:defRPr/>
              </a:pPr>
              <a:t>3/15/2017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57F238-5426-4828-86E3-C65078F3F86C}" type="slidenum">
              <a:rPr lang="en-US" altLang="en-US"/>
              <a:pPr>
                <a:defRPr/>
              </a:pPr>
              <a:t>‹#›</a:t>
            </a:fld>
            <a:endParaRPr lang="en-US" altLang="en-US"/>
          </a:p>
        </p:txBody>
      </p:sp>
    </p:spTree>
    <p:extLst>
      <p:ext uri="{BB962C8B-B14F-4D97-AF65-F5344CB8AC3E}">
        <p14:creationId xmlns:p14="http://schemas.microsoft.com/office/powerpoint/2010/main" xmlns="" val="404575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045" y="-8189"/>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96798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83533B-3C8E-4ABA-B9B1-3F8DD0BBF23B}" type="datetime1">
              <a:rPr lang="en-US"/>
              <a:pPr>
                <a:defRPr/>
              </a:pPr>
              <a:t>3/15/2017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55447-8A42-4D7D-A59F-135A36969C6E}" type="slidenum">
              <a:rPr lang="en-US" altLang="en-US"/>
              <a:pPr>
                <a:defRPr/>
              </a:pPr>
              <a:t>‹#›</a:t>
            </a:fld>
            <a:endParaRPr lang="en-US" altLang="en-US"/>
          </a:p>
        </p:txBody>
      </p:sp>
      <p:pic>
        <p:nvPicPr>
          <p:cNvPr id="7" name="Picture 1" descr="approved-logo.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5576"/>
            <a:ext cx="2246312" cy="682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userDrawn="1"/>
        </p:nvPicPr>
        <p:blipFill>
          <a:blip r:embed="rId3" cstate="print"/>
          <a:stretch>
            <a:fillRect/>
          </a:stretch>
        </p:blipFill>
        <p:spPr>
          <a:xfrm>
            <a:off x="2541975" y="103575"/>
            <a:ext cx="658425" cy="658425"/>
          </a:xfrm>
          <a:prstGeom prst="rect">
            <a:avLst/>
          </a:prstGeom>
        </p:spPr>
      </p:pic>
    </p:spTree>
    <p:extLst>
      <p:ext uri="{BB962C8B-B14F-4D97-AF65-F5344CB8AC3E}">
        <p14:creationId xmlns:p14="http://schemas.microsoft.com/office/powerpoint/2010/main" xmlns="" val="2755325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DCFC10-E224-474D-8190-BF2424E434C5}" type="datetime1">
              <a:rPr lang="en-US"/>
              <a:pPr>
                <a:defRPr/>
              </a:pPr>
              <a:t>3/15/2017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41BB7B-70EE-4C96-AE87-0B034816576A}" type="slidenum">
              <a:rPr lang="en-US" altLang="en-US"/>
              <a:pPr>
                <a:defRPr/>
              </a:pPr>
              <a:t>‹#›</a:t>
            </a:fld>
            <a:endParaRPr lang="en-US" altLang="en-US"/>
          </a:p>
        </p:txBody>
      </p:sp>
    </p:spTree>
    <p:extLst>
      <p:ext uri="{BB962C8B-B14F-4D97-AF65-F5344CB8AC3E}">
        <p14:creationId xmlns:p14="http://schemas.microsoft.com/office/powerpoint/2010/main" xmlns="" val="67550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7F236B4-31B1-40B7-BAA2-009F7655A0D6}" type="datetime1">
              <a:rPr lang="en-US"/>
              <a:pPr>
                <a:defRPr/>
              </a:pPr>
              <a:t>3/15/2017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4CE810-4C8E-4023-83F4-0C75E0091D60}" type="slidenum">
              <a:rPr lang="en-US" altLang="en-US"/>
              <a:pPr>
                <a:defRPr/>
              </a:pPr>
              <a:t>‹#›</a:t>
            </a:fld>
            <a:endParaRPr lang="en-US" altLang="en-US"/>
          </a:p>
        </p:txBody>
      </p:sp>
    </p:spTree>
    <p:extLst>
      <p:ext uri="{BB962C8B-B14F-4D97-AF65-F5344CB8AC3E}">
        <p14:creationId xmlns:p14="http://schemas.microsoft.com/office/powerpoint/2010/main" xmlns="" val="224040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246B9A-3246-4645-A200-D86D54FAA277}" type="datetime1">
              <a:rPr lang="en-US"/>
              <a:pPr>
                <a:defRPr/>
              </a:pPr>
              <a:t>3/15/2017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CDFF8A-E089-4D26-B719-2D26F4521004}" type="slidenum">
              <a:rPr lang="en-US" altLang="en-US"/>
              <a:pPr>
                <a:defRPr/>
              </a:pPr>
              <a:t>‹#›</a:t>
            </a:fld>
            <a:endParaRPr lang="en-US" altLang="en-US"/>
          </a:p>
        </p:txBody>
      </p:sp>
    </p:spTree>
    <p:extLst>
      <p:ext uri="{BB962C8B-B14F-4D97-AF65-F5344CB8AC3E}">
        <p14:creationId xmlns:p14="http://schemas.microsoft.com/office/powerpoint/2010/main" xmlns="" val="278323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8A46989-770D-4FC1-9A60-85D8A6EBA51C}" type="datetime1">
              <a:rPr lang="en-US"/>
              <a:pPr>
                <a:defRPr/>
              </a:pPr>
              <a:t>3/15/2017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C16E9F-CD32-4368-A3A1-79C4003E818C}" type="slidenum">
              <a:rPr lang="en-US" altLang="en-US"/>
              <a:pPr>
                <a:defRPr/>
              </a:pPr>
              <a:t>‹#›</a:t>
            </a:fld>
            <a:endParaRPr lang="en-US" altLang="en-US"/>
          </a:p>
        </p:txBody>
      </p:sp>
    </p:spTree>
    <p:extLst>
      <p:ext uri="{BB962C8B-B14F-4D97-AF65-F5344CB8AC3E}">
        <p14:creationId xmlns:p14="http://schemas.microsoft.com/office/powerpoint/2010/main" xmlns="" val="53655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2580AA-B4CD-4E77-9A4A-311AFEC04CD9}" type="datetime1">
              <a:rPr lang="en-US"/>
              <a:pPr>
                <a:defRPr/>
              </a:pPr>
              <a:t>3/15/2017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E71F23-56E5-4F1D-865B-EC53C3633A3F}" type="slidenum">
              <a:rPr lang="en-US" altLang="en-US"/>
              <a:pPr>
                <a:defRPr/>
              </a:pPr>
              <a:t>‹#›</a:t>
            </a:fld>
            <a:endParaRPr lang="en-US" altLang="en-US"/>
          </a:p>
        </p:txBody>
      </p:sp>
    </p:spTree>
    <p:extLst>
      <p:ext uri="{BB962C8B-B14F-4D97-AF65-F5344CB8AC3E}">
        <p14:creationId xmlns:p14="http://schemas.microsoft.com/office/powerpoint/2010/main" xmlns="" val="9940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FF589-BA32-467F-8E93-F8E2E679B48D}" type="datetime1">
              <a:rPr lang="en-US"/>
              <a:pPr>
                <a:defRPr/>
              </a:pPr>
              <a:t>3/15/2017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C11B3D-7755-461F-A465-A46DC9406A47}" type="slidenum">
              <a:rPr lang="en-US" altLang="en-US"/>
              <a:pPr>
                <a:defRPr/>
              </a:pPr>
              <a:t>‹#›</a:t>
            </a:fld>
            <a:endParaRPr lang="en-US" altLang="en-US"/>
          </a:p>
        </p:txBody>
      </p:sp>
    </p:spTree>
    <p:extLst>
      <p:ext uri="{BB962C8B-B14F-4D97-AF65-F5344CB8AC3E}">
        <p14:creationId xmlns:p14="http://schemas.microsoft.com/office/powerpoint/2010/main" xmlns="" val="158197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717D91-3EA1-4487-B1AF-E32D7DADE8AE}" type="datetime1">
              <a:rPr lang="en-US"/>
              <a:pPr>
                <a:defRPr/>
              </a:pPr>
              <a:t>3/15/2017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294F17-0FD6-48F2-A7FF-A40C4D7B6357}" type="slidenum">
              <a:rPr lang="en-US" altLang="en-US"/>
              <a:pPr>
                <a:defRPr/>
              </a:pPr>
              <a:t>‹#›</a:t>
            </a:fld>
            <a:endParaRPr lang="en-US" altLang="en-US"/>
          </a:p>
        </p:txBody>
      </p:sp>
    </p:spTree>
    <p:extLst>
      <p:ext uri="{BB962C8B-B14F-4D97-AF65-F5344CB8AC3E}">
        <p14:creationId xmlns:p14="http://schemas.microsoft.com/office/powerpoint/2010/main" xmlns="" val="630541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defRPr>
            </a:lvl1pPr>
          </a:lstStyle>
          <a:p>
            <a:pPr>
              <a:defRPr/>
            </a:pPr>
            <a:fld id="{8D35EB17-8061-4340-AAC5-AB2B622325F6}" type="datetime1">
              <a:rPr lang="en-US"/>
              <a:pPr>
                <a:defRPr/>
              </a:pPr>
              <a:t>3/15/2017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412FAD5-B393-495A-B71A-B7F78EF6D7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PowerPoint_Presentation1.ppt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25" y="260350"/>
            <a:ext cx="1296988"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2"/>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350" y="188913"/>
            <a:ext cx="1773238"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3"/>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3575" y="188913"/>
            <a:ext cx="1584325"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1"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4102" name="Rectangle 5"/>
          <p:cNvSpPr>
            <a:spLocks/>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11271" name="Rectangle 6"/>
          <p:cNvSpPr>
            <a:spLocks/>
          </p:cNvSpPr>
          <p:nvPr/>
        </p:nvSpPr>
        <p:spPr bwMode="auto">
          <a:xfrm>
            <a:off x="0" y="5149850"/>
            <a:ext cx="9169400" cy="711200"/>
          </a:xfrm>
          <a:prstGeom prst="rect">
            <a:avLst/>
          </a:prstGeom>
          <a:noFill/>
          <a:ln w="12700">
            <a:noFill/>
            <a:miter lim="800000"/>
            <a:headEnd/>
            <a:tailEnd/>
          </a:ln>
        </p:spPr>
        <p:txBody>
          <a:bodyPr lIns="0" tIns="0" rIns="40639" bIns="0" anchor="ctr"/>
          <a:lstStyle/>
          <a:p>
            <a:pPr marL="39688" algn="ctr" eaLnBrk="1" fontAlgn="auto" hangingPunct="1">
              <a:spcBef>
                <a:spcPts val="0"/>
              </a:spcBef>
              <a:spcAft>
                <a:spcPts val="0"/>
              </a:spcAft>
              <a:defRPr/>
            </a:pPr>
            <a:endParaRPr lang="en-US" dirty="0">
              <a:solidFill>
                <a:schemeClr val="accent3">
                  <a:lumMod val="65000"/>
                </a:schemeClr>
              </a:solidFill>
              <a:latin typeface="Lucida Grande" charset="0"/>
              <a:ea typeface="Lucida Grande" charset="0"/>
              <a:cs typeface="Lucida Grande" charset="0"/>
              <a:sym typeface="Lucida Grande" charset="0"/>
            </a:endParaRPr>
          </a:p>
        </p:txBody>
      </p:sp>
      <p:sp>
        <p:nvSpPr>
          <p:cNvPr id="11272" name="Rectangle 8"/>
          <p:cNvSpPr>
            <a:spLocks/>
          </p:cNvSpPr>
          <p:nvPr/>
        </p:nvSpPr>
        <p:spPr bwMode="auto">
          <a:xfrm>
            <a:off x="-25400" y="3047999"/>
            <a:ext cx="9169400" cy="2659063"/>
          </a:xfrm>
          <a:prstGeom prst="rect">
            <a:avLst/>
          </a:prstGeom>
          <a:noFill/>
          <a:ln w="12700">
            <a:noFill/>
            <a:miter lim="800000"/>
            <a:headEnd/>
            <a:tailEnd/>
          </a:ln>
        </p:spPr>
        <p:txBody>
          <a:bodyPr lIns="0" tIns="0" rIns="40639" bIns="0" anchor="ctr"/>
          <a:lstStyle/>
          <a:p>
            <a:pPr marL="39688" algn="ctr" eaLnBrk="1" fontAlgn="auto" hangingPunct="1">
              <a:spcBef>
                <a:spcPts val="0"/>
              </a:spcBef>
              <a:spcAft>
                <a:spcPts val="0"/>
              </a:spcAft>
              <a:defRPr/>
            </a:pPr>
            <a:endParaRPr lang="en-US" sz="1600" b="1" dirty="0" smtClean="0">
              <a:solidFill>
                <a:schemeClr val="bg1">
                  <a:lumMod val="50000"/>
                </a:schemeClr>
              </a:solidFill>
              <a:latin typeface="Lucida Grande" charset="0"/>
              <a:ea typeface="Lucida Grande" charset="0"/>
              <a:cs typeface="Lucida Grande" charset="0"/>
              <a:sym typeface="Lucida Grande" charset="0"/>
            </a:endParaRPr>
          </a:p>
          <a:p>
            <a:pPr algn="ctr" eaLnBrk="1" fontAlgn="auto" hangingPunct="1">
              <a:spcBef>
                <a:spcPts val="0"/>
              </a:spcBef>
              <a:spcAft>
                <a:spcPts val="0"/>
              </a:spcAft>
              <a:defRPr/>
            </a:pPr>
            <a:r>
              <a:rPr lang="en-US" sz="1600" b="1" dirty="0">
                <a:solidFill>
                  <a:schemeClr val="bg1">
                    <a:lumMod val="50000"/>
                  </a:schemeClr>
                </a:solidFill>
                <a:latin typeface="Lucida Grande" charset="0"/>
                <a:ea typeface="Lucida Grande" charset="0"/>
                <a:cs typeface="Lucida Grande" charset="0"/>
                <a:sym typeface="Lucida Grande" charset="0"/>
              </a:rPr>
              <a:t>PRESENTATION  </a:t>
            </a:r>
            <a:r>
              <a:rPr lang="en-US" sz="1600" b="1" dirty="0" smtClean="0">
                <a:solidFill>
                  <a:schemeClr val="bg1">
                    <a:lumMod val="50000"/>
                  </a:schemeClr>
                </a:solidFill>
                <a:latin typeface="Lucida Grande" charset="0"/>
                <a:ea typeface="Lucida Grande" charset="0"/>
                <a:cs typeface="Lucida Grande" charset="0"/>
                <a:sym typeface="Lucida Grande" charset="0"/>
              </a:rPr>
              <a:t>TO THE </a:t>
            </a:r>
            <a:r>
              <a:rPr lang="en-US" sz="1600" b="1" dirty="0">
                <a:solidFill>
                  <a:schemeClr val="bg1">
                    <a:lumMod val="50000"/>
                  </a:schemeClr>
                </a:solidFill>
                <a:latin typeface="Lucida Grande" charset="0"/>
                <a:ea typeface="Lucida Grande" charset="0"/>
                <a:cs typeface="Lucida Grande" charset="0"/>
                <a:sym typeface="Lucida Grande" charset="0"/>
              </a:rPr>
              <a:t>PORTFOLIO COMMITTEE ON TELECOMMUNICATIONS </a:t>
            </a:r>
          </a:p>
          <a:p>
            <a:pPr algn="ctr" eaLnBrk="1" fontAlgn="auto" hangingPunct="1">
              <a:spcBef>
                <a:spcPts val="0"/>
              </a:spcBef>
              <a:spcAft>
                <a:spcPts val="0"/>
              </a:spcAft>
              <a:defRPr/>
            </a:pPr>
            <a:r>
              <a:rPr lang="en-US" sz="1600" b="1" dirty="0" smtClean="0">
                <a:solidFill>
                  <a:schemeClr val="bg1">
                    <a:lumMod val="50000"/>
                  </a:schemeClr>
                </a:solidFill>
                <a:latin typeface="Lucida Grande" charset="0"/>
                <a:ea typeface="Lucida Grande" charset="0"/>
                <a:cs typeface="Lucida Grande" charset="0"/>
                <a:sym typeface="Lucida Grande" charset="0"/>
              </a:rPr>
              <a:t>&amp; POSTAL SERVICES</a:t>
            </a:r>
          </a:p>
          <a:p>
            <a:pPr marL="39688" algn="ctr" eaLnBrk="1" fontAlgn="auto" hangingPunct="1">
              <a:spcBef>
                <a:spcPts val="0"/>
              </a:spcBef>
              <a:spcAft>
                <a:spcPts val="0"/>
              </a:spcAft>
              <a:defRPr/>
            </a:pPr>
            <a:endParaRPr lang="en-US" sz="1600" b="1" dirty="0" smtClean="0">
              <a:solidFill>
                <a:schemeClr val="bg1">
                  <a:lumMod val="50000"/>
                </a:schemeClr>
              </a:solidFill>
              <a:latin typeface="Lucida Grande" charset="0"/>
              <a:ea typeface="Lucida Grande" charset="0"/>
              <a:cs typeface="Lucida Grande" charset="0"/>
              <a:sym typeface="Lucida Grande" charset="0"/>
            </a:endParaRPr>
          </a:p>
          <a:p>
            <a:pPr marL="39688" algn="ctr" eaLnBrk="1" fontAlgn="auto" hangingPunct="1">
              <a:spcBef>
                <a:spcPts val="0"/>
              </a:spcBef>
              <a:spcAft>
                <a:spcPts val="0"/>
              </a:spcAft>
              <a:defRPr/>
            </a:pPr>
            <a:r>
              <a:rPr lang="en-US" sz="1600" b="1" dirty="0" smtClean="0">
                <a:solidFill>
                  <a:schemeClr val="bg1">
                    <a:lumMod val="50000"/>
                  </a:schemeClr>
                </a:solidFill>
                <a:latin typeface="Lucida Grande" charset="0"/>
                <a:ea typeface="Lucida Grande" charset="0"/>
                <a:cs typeface="Lucida Grande" charset="0"/>
                <a:sym typeface="Lucida Grande" charset="0"/>
              </a:rPr>
              <a:t>ESTABLISHING iKAMVA NATIONAL e-SKILLS INSTITUTE (iNeSI): PROGRESS REPORT </a:t>
            </a:r>
          </a:p>
          <a:p>
            <a:pPr marL="39688" algn="ctr" eaLnBrk="1" fontAlgn="auto" hangingPunct="1">
              <a:spcBef>
                <a:spcPts val="0"/>
              </a:spcBef>
              <a:spcAft>
                <a:spcPts val="0"/>
              </a:spcAft>
              <a:defRPr/>
            </a:pPr>
            <a:endParaRPr lang="en-US" sz="1600" b="1" dirty="0">
              <a:solidFill>
                <a:schemeClr val="bg1">
                  <a:lumMod val="50000"/>
                </a:schemeClr>
              </a:solidFill>
              <a:latin typeface="Lucida Grande" charset="0"/>
              <a:ea typeface="Lucida Grande" charset="0"/>
              <a:cs typeface="Lucida Grande" charset="0"/>
              <a:sym typeface="Lucida Grande" charset="0"/>
            </a:endParaRPr>
          </a:p>
          <a:p>
            <a:pPr marL="39688" algn="ctr" eaLnBrk="1" fontAlgn="auto" hangingPunct="1">
              <a:spcBef>
                <a:spcPts val="0"/>
              </a:spcBef>
              <a:spcAft>
                <a:spcPts val="0"/>
              </a:spcAft>
              <a:defRPr/>
            </a:pPr>
            <a:endParaRPr lang="en-US" sz="1600" b="1" dirty="0" smtClean="0">
              <a:solidFill>
                <a:schemeClr val="bg1">
                  <a:lumMod val="50000"/>
                </a:schemeClr>
              </a:solidFill>
              <a:latin typeface="Lucida Grande" charset="0"/>
              <a:ea typeface="Lucida Grande" charset="0"/>
              <a:cs typeface="Lucida Grande" charset="0"/>
              <a:sym typeface="Lucida Grande" charset="0"/>
            </a:endParaRPr>
          </a:p>
          <a:p>
            <a:pPr marL="39688" algn="ctr" eaLnBrk="1" fontAlgn="auto" hangingPunct="1">
              <a:spcBef>
                <a:spcPts val="0"/>
              </a:spcBef>
              <a:spcAft>
                <a:spcPts val="0"/>
              </a:spcAft>
              <a:defRPr/>
            </a:pPr>
            <a:r>
              <a:rPr lang="en-US" sz="1600" b="1" dirty="0" smtClean="0">
                <a:solidFill>
                  <a:schemeClr val="bg1">
                    <a:lumMod val="50000"/>
                  </a:schemeClr>
                </a:solidFill>
                <a:latin typeface="Lucida Grande" charset="0"/>
                <a:ea typeface="Lucida Grande" charset="0"/>
                <a:cs typeface="Lucida Grande" charset="0"/>
                <a:sym typeface="Lucida Grande" charset="0"/>
              </a:rPr>
              <a:t>14 MARCH 2017</a:t>
            </a:r>
          </a:p>
          <a:p>
            <a:pPr marL="39688" algn="ctr" eaLnBrk="1" fontAlgn="auto" hangingPunct="1">
              <a:spcBef>
                <a:spcPts val="0"/>
              </a:spcBef>
              <a:spcAft>
                <a:spcPts val="0"/>
              </a:spcAft>
              <a:defRPr/>
            </a:pPr>
            <a:endParaRPr lang="en-US" sz="1600" b="1" dirty="0">
              <a:solidFill>
                <a:schemeClr val="bg1">
                  <a:lumMod val="50000"/>
                </a:schemeClr>
              </a:solidFill>
              <a:latin typeface="Lucida Grande" charset="0"/>
              <a:ea typeface="Lucida Grande" charset="0"/>
              <a:cs typeface="Lucida Grande" charset="0"/>
              <a:sym typeface="Lucida Grande" charset="0"/>
            </a:endParaRPr>
          </a:p>
        </p:txBody>
      </p:sp>
      <p:sp>
        <p:nvSpPr>
          <p:cNvPr id="11273" name="Rectangle 9"/>
          <p:cNvSpPr>
            <a:spLocks/>
          </p:cNvSpPr>
          <p:nvPr/>
        </p:nvSpPr>
        <p:spPr bwMode="auto">
          <a:xfrm>
            <a:off x="0" y="2262188"/>
            <a:ext cx="9169400" cy="533400"/>
          </a:xfrm>
          <a:prstGeom prst="rect">
            <a:avLst/>
          </a:prstGeom>
          <a:noFill/>
          <a:ln w="12700">
            <a:noFill/>
            <a:miter lim="800000"/>
            <a:headEnd/>
            <a:tailEnd/>
          </a:ln>
        </p:spPr>
        <p:txBody>
          <a:bodyPr lIns="0" tIns="0" rIns="40639" bIns="0" anchor="ctr"/>
          <a:lstStyle/>
          <a:p>
            <a:pPr marL="39688" algn="ctr" eaLnBrk="1" fontAlgn="auto" hangingPunct="1">
              <a:spcBef>
                <a:spcPts val="0"/>
              </a:spcBef>
              <a:spcAft>
                <a:spcPts val="0"/>
              </a:spcAft>
              <a:defRPr/>
            </a:pPr>
            <a:r>
              <a:rPr lang="en-US" b="1" dirty="0">
                <a:solidFill>
                  <a:schemeClr val="accent3">
                    <a:lumMod val="65000"/>
                  </a:schemeClr>
                </a:solidFill>
                <a:latin typeface="Lucida Grande" charset="0"/>
                <a:ea typeface="Lucida Grande" charset="0"/>
                <a:cs typeface="Lucida Grande" charset="0"/>
                <a:sym typeface="Lucida Grande" charset="0"/>
              </a:rPr>
              <a:t>e-Skilling the nation for equitable prosperity </a:t>
            </a:r>
            <a:br>
              <a:rPr lang="en-US" b="1" dirty="0">
                <a:solidFill>
                  <a:schemeClr val="accent3">
                    <a:lumMod val="65000"/>
                  </a:schemeClr>
                </a:solidFill>
                <a:latin typeface="Lucida Grande" charset="0"/>
                <a:ea typeface="Lucida Grande" charset="0"/>
                <a:cs typeface="Lucida Grande" charset="0"/>
                <a:sym typeface="Lucida Grande" charset="0"/>
              </a:rPr>
            </a:br>
            <a:r>
              <a:rPr lang="en-US" b="1" dirty="0">
                <a:solidFill>
                  <a:schemeClr val="accent3">
                    <a:lumMod val="65000"/>
                  </a:schemeClr>
                </a:solidFill>
                <a:latin typeface="Lucida Grande" charset="0"/>
                <a:ea typeface="Lucida Grande" charset="0"/>
                <a:cs typeface="Lucida Grande" charset="0"/>
                <a:sym typeface="Lucida Grande" charset="0"/>
              </a:rPr>
              <a:t>and global competitiveness</a:t>
            </a:r>
          </a:p>
        </p:txBody>
      </p:sp>
      <p:sp>
        <p:nvSpPr>
          <p:cNvPr id="4106" name="Line 12"/>
          <p:cNvSpPr>
            <a:spLocks noChangeShapeType="1"/>
          </p:cNvSpPr>
          <p:nvPr/>
        </p:nvSpPr>
        <p:spPr bwMode="auto">
          <a:xfrm>
            <a:off x="0" y="3068638"/>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4107" name="Line 13"/>
          <p:cNvSpPr>
            <a:spLocks noChangeShapeType="1"/>
          </p:cNvSpPr>
          <p:nvPr/>
        </p:nvSpPr>
        <p:spPr bwMode="auto">
          <a:xfrm>
            <a:off x="-35560" y="5843588"/>
            <a:ext cx="9144000" cy="1588"/>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pic>
        <p:nvPicPr>
          <p:cNvPr id="4110" name="Picture 1" descr="approved-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4488" y="307976"/>
            <a:ext cx="285908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0E619AF-89E4-4688-BFA0-26FA978F0030}"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pic>
        <p:nvPicPr>
          <p:cNvPr id="16" name="Picture 15"/>
          <p:cNvPicPr/>
          <p:nvPr/>
        </p:nvPicPr>
        <p:blipFill>
          <a:blip r:embed="rId7" cstate="print">
            <a:extLst>
              <a:ext uri="{28A0092B-C50C-407E-A947-70E740481C1C}">
                <a14:useLocalDpi xmlns:a14="http://schemas.microsoft.com/office/drawing/2010/main" xmlns="" val="0"/>
              </a:ext>
            </a:extLst>
          </a:blip>
          <a:stretch>
            <a:fillRect/>
          </a:stretch>
        </p:blipFill>
        <p:spPr>
          <a:xfrm>
            <a:off x="3337242" y="330292"/>
            <a:ext cx="658495" cy="658495"/>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6" name="Rectangle 6"/>
          <p:cNvSpPr>
            <a:spLocks/>
          </p:cNvSpPr>
          <p:nvPr/>
        </p:nvSpPr>
        <p:spPr bwMode="auto">
          <a:xfrm>
            <a:off x="1889760" y="142875"/>
            <a:ext cx="702564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tabLst>
                <a:tab pos="1082675" algn="l"/>
                <a:tab pos="1203325" algn="l"/>
              </a:tabLst>
            </a:pPr>
            <a:r>
              <a:rPr lang="en-US" altLang="en-US" sz="2900" dirty="0" smtClean="0">
                <a:solidFill>
                  <a:srgbClr val="A5BE4C"/>
                </a:solidFill>
                <a:latin typeface="Arial Bold" panose="020B0704020202020204" pitchFamily="34" charset="0"/>
                <a:sym typeface="Arial Bold" panose="020B0704020202020204" pitchFamily="34" charset="0"/>
              </a:rPr>
              <a:t>key </a:t>
            </a:r>
            <a:r>
              <a:rPr lang="en-US" altLang="en-US" sz="2900" dirty="0">
                <a:solidFill>
                  <a:srgbClr val="A5BE4C"/>
                </a:solidFill>
                <a:latin typeface="Arial Bold" panose="020B0704020202020204" pitchFamily="34" charset="0"/>
                <a:sym typeface="Arial Bold" panose="020B0704020202020204" pitchFamily="34" charset="0"/>
              </a:rPr>
              <a:t>d</a:t>
            </a:r>
            <a:r>
              <a:rPr lang="en-US" altLang="en-US" sz="2900" dirty="0" smtClean="0">
                <a:solidFill>
                  <a:srgbClr val="A5BE4C"/>
                </a:solidFill>
                <a:latin typeface="Arial Bold" panose="020B0704020202020204" pitchFamily="34" charset="0"/>
                <a:sym typeface="Arial Bold" panose="020B0704020202020204" pitchFamily="34" charset="0"/>
              </a:rPr>
              <a:t>epartments consulted</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10</a:t>
            </a:fld>
            <a:endParaRPr lang="en-US" altLang="en-US" sz="1200" dirty="0" smtClean="0">
              <a:solidFill>
                <a:srgbClr val="898989"/>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18963350"/>
              </p:ext>
            </p:extLst>
          </p:nvPr>
        </p:nvGraphicFramePr>
        <p:xfrm>
          <a:off x="152400" y="990600"/>
          <a:ext cx="8763001" cy="5682957"/>
        </p:xfrm>
        <a:graphic>
          <a:graphicData uri="http://schemas.openxmlformats.org/drawingml/2006/table">
            <a:tbl>
              <a:tblPr firstRow="1" bandRow="1">
                <a:tableStyleId>{F5AB1C69-6EDB-4FF4-983F-18BD219EF322}</a:tableStyleId>
              </a:tblPr>
              <a:tblGrid>
                <a:gridCol w="405696"/>
                <a:gridCol w="2357413"/>
                <a:gridCol w="3409091"/>
                <a:gridCol w="2590801"/>
              </a:tblGrid>
              <a:tr h="533400">
                <a:tc>
                  <a:txBody>
                    <a:bodyPr/>
                    <a:lstStyle/>
                    <a:p>
                      <a:endParaRPr lang="en-US" sz="2200" dirty="0"/>
                    </a:p>
                  </a:txBody>
                  <a:tcPr/>
                </a:tc>
                <a:tc>
                  <a:txBody>
                    <a:bodyPr/>
                    <a:lstStyle/>
                    <a:p>
                      <a:r>
                        <a:rPr lang="en-US" sz="2200" dirty="0" smtClean="0"/>
                        <a:t>Department</a:t>
                      </a:r>
                      <a:endParaRPr lang="en-US" sz="2200" dirty="0"/>
                    </a:p>
                  </a:txBody>
                  <a:tcPr/>
                </a:tc>
                <a:tc>
                  <a:txBody>
                    <a:bodyPr/>
                    <a:lstStyle/>
                    <a:p>
                      <a:r>
                        <a:rPr lang="en-US" sz="2200" dirty="0" smtClean="0"/>
                        <a:t>Issues</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Agreement</a:t>
                      </a:r>
                    </a:p>
                  </a:txBody>
                  <a:tcPr/>
                </a:tc>
              </a:tr>
              <a:tr h="1600200">
                <a:tc>
                  <a:txBody>
                    <a:bodyPr/>
                    <a:lstStyle/>
                    <a:p>
                      <a:r>
                        <a:rPr lang="en-US" sz="2200" dirty="0" smtClean="0"/>
                        <a:t>1.</a:t>
                      </a:r>
                      <a:endParaRPr lang="en-US" sz="2200" dirty="0"/>
                    </a:p>
                  </a:txBody>
                  <a:tcPr/>
                </a:tc>
                <a:tc>
                  <a:txBody>
                    <a:bodyPr/>
                    <a:lstStyle/>
                    <a:p>
                      <a:r>
                        <a:rPr lang="en-US" sz="2200" dirty="0" smtClean="0"/>
                        <a:t>National</a:t>
                      </a:r>
                      <a:r>
                        <a:rPr lang="en-US" sz="2200" baseline="0" dirty="0" smtClean="0"/>
                        <a:t> Treasury</a:t>
                      </a:r>
                      <a:endParaRPr lang="en-US" sz="2200" dirty="0"/>
                    </a:p>
                  </a:txBody>
                  <a:tcPr/>
                </a:tc>
                <a:tc>
                  <a:txBody>
                    <a:bodyPr/>
                    <a:lstStyle/>
                    <a:p>
                      <a:pPr marL="169863" indent="-169863">
                        <a:buFont typeface="Wingdings" panose="05000000000000000000" pitchFamily="2" charset="2"/>
                        <a:buChar char="§"/>
                      </a:pPr>
                      <a:r>
                        <a:rPr lang="en-US" sz="2200" dirty="0" smtClean="0"/>
                        <a:t>Funding</a:t>
                      </a:r>
                    </a:p>
                    <a:p>
                      <a:pPr marL="169863" indent="-169863">
                        <a:buFont typeface="Wingdings" panose="05000000000000000000" pitchFamily="2" charset="2"/>
                        <a:buChar char="§"/>
                      </a:pPr>
                      <a:r>
                        <a:rPr lang="en-US" sz="2200" dirty="0" smtClean="0"/>
                        <a:t>Consolidation</a:t>
                      </a:r>
                      <a:r>
                        <a:rPr lang="en-US" sz="2200" baseline="0" dirty="0" smtClean="0"/>
                        <a:t> of e-Skills components of the Department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Concurrence</a:t>
                      </a:r>
                      <a:r>
                        <a:rPr lang="en-US" sz="2200" baseline="0" dirty="0" smtClean="0"/>
                        <a:t> on Business Case </a:t>
                      </a:r>
                      <a:r>
                        <a:rPr lang="en-US" sz="2200" dirty="0" smtClean="0"/>
                        <a:t>at</a:t>
                      </a:r>
                      <a:r>
                        <a:rPr lang="en-US" sz="2200" baseline="0" dirty="0" smtClean="0"/>
                        <a:t> Ministerial level.</a:t>
                      </a:r>
                      <a:endParaRPr lang="en-US" sz="2200" dirty="0"/>
                    </a:p>
                  </a:txBody>
                  <a:tcPr/>
                </a:tc>
              </a:tr>
              <a:tr h="1110957">
                <a:tc>
                  <a:txBody>
                    <a:bodyPr/>
                    <a:lstStyle/>
                    <a:p>
                      <a:r>
                        <a:rPr lang="en-US" sz="2200" dirty="0" smtClean="0"/>
                        <a:t>2.</a:t>
                      </a:r>
                      <a:endParaRPr lang="en-US" sz="2200" dirty="0"/>
                    </a:p>
                  </a:txBody>
                  <a:tcPr/>
                </a:tc>
                <a:tc>
                  <a:txBody>
                    <a:bodyPr/>
                    <a:lstStyle/>
                    <a:p>
                      <a:r>
                        <a:rPr lang="en-US" sz="2200" dirty="0" smtClean="0"/>
                        <a:t>Department</a:t>
                      </a:r>
                      <a:r>
                        <a:rPr lang="en-US" sz="2200" baseline="0" dirty="0" smtClean="0"/>
                        <a:t> of Public Service &amp; Administration</a:t>
                      </a:r>
                      <a:endParaRPr lang="en-US" sz="2200" dirty="0"/>
                    </a:p>
                  </a:txBody>
                  <a:tcPr/>
                </a:tc>
                <a:tc>
                  <a:txBody>
                    <a:bodyPr/>
                    <a:lstStyle/>
                    <a:p>
                      <a:pPr marL="169863" indent="-169863">
                        <a:buFont typeface="Wingdings" panose="05000000000000000000" pitchFamily="2" charset="2"/>
                        <a:buChar char="§"/>
                      </a:pPr>
                      <a:r>
                        <a:rPr lang="en-US" sz="2200" dirty="0" smtClean="0"/>
                        <a:t>Staf</a:t>
                      </a:r>
                      <a:r>
                        <a:rPr lang="en-US" sz="2200" baseline="0" dirty="0" smtClean="0"/>
                        <a:t>f and Function transfer</a:t>
                      </a:r>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Concurrence</a:t>
                      </a:r>
                      <a:r>
                        <a:rPr lang="en-US" sz="2200" baseline="0" dirty="0" smtClean="0"/>
                        <a:t> on Business Case at Ministerial level.</a:t>
                      </a:r>
                      <a:endParaRPr lang="en-US" sz="2200" dirty="0" smtClean="0"/>
                    </a:p>
                  </a:txBody>
                  <a:tcPr/>
                </a:tc>
              </a:tr>
              <a:tr h="2202367">
                <a:tc>
                  <a:txBody>
                    <a:bodyPr/>
                    <a:lstStyle/>
                    <a:p>
                      <a:r>
                        <a:rPr lang="en-US" sz="2200" dirty="0" smtClean="0"/>
                        <a:t>3.</a:t>
                      </a:r>
                      <a:endParaRPr lang="en-US" sz="2200" dirty="0"/>
                    </a:p>
                  </a:txBody>
                  <a:tcPr/>
                </a:tc>
                <a:tc>
                  <a:txBody>
                    <a:bodyPr/>
                    <a:lstStyle/>
                    <a:p>
                      <a:r>
                        <a:rPr lang="en-US" sz="2200" dirty="0" smtClean="0"/>
                        <a:t>Department</a:t>
                      </a:r>
                      <a:r>
                        <a:rPr lang="en-US" sz="2200" baseline="0" dirty="0" smtClean="0"/>
                        <a:t> of Higher Education &amp; Training </a:t>
                      </a:r>
                      <a:endParaRPr lang="en-US" sz="2200" dirty="0"/>
                    </a:p>
                  </a:txBody>
                  <a:tcPr/>
                </a:tc>
                <a:tc>
                  <a:txBody>
                    <a:bodyPr/>
                    <a:lstStyle/>
                    <a:p>
                      <a:pPr marL="169863" indent="-169863">
                        <a:buFont typeface="Wingdings" panose="05000000000000000000" pitchFamily="2" charset="2"/>
                        <a:buChar char="§"/>
                      </a:pPr>
                      <a:r>
                        <a:rPr lang="en-US" sz="2200" dirty="0" smtClean="0"/>
                        <a:t>Alignment to Acts relating</a:t>
                      </a:r>
                      <a:r>
                        <a:rPr lang="en-US" sz="2200" baseline="0" dirty="0" smtClean="0"/>
                        <a:t> to teaching and training</a:t>
                      </a:r>
                    </a:p>
                    <a:p>
                      <a:pPr marL="169863" indent="-169863">
                        <a:buFont typeface="Wingdings" panose="05000000000000000000" pitchFamily="2" charset="2"/>
                        <a:buChar char="§"/>
                      </a:pPr>
                      <a:r>
                        <a:rPr lang="en-US" sz="2200" baseline="0" dirty="0" smtClean="0"/>
                        <a:t>Co-funding (Skills Development Fund)</a:t>
                      </a:r>
                    </a:p>
                    <a:p>
                      <a:pPr marL="169863" indent="-169863">
                        <a:buFont typeface="Wingdings" panose="05000000000000000000" pitchFamily="2" charset="2"/>
                        <a:buChar char="§"/>
                      </a:pPr>
                      <a:r>
                        <a:rPr lang="en-US" sz="2200" baseline="0" dirty="0" smtClean="0"/>
                        <a:t>Respective roles and responsibilities re teaching and training</a:t>
                      </a:r>
                    </a:p>
                  </a:txBody>
                  <a:tcPr/>
                </a:tc>
                <a:tc>
                  <a:txBody>
                    <a:bodyPr/>
                    <a:lstStyle/>
                    <a:p>
                      <a:r>
                        <a:rPr lang="en-US" sz="2200" dirty="0" smtClean="0"/>
                        <a:t>Concurrence</a:t>
                      </a:r>
                      <a:r>
                        <a:rPr lang="en-US" sz="2200" baseline="0" dirty="0" smtClean="0"/>
                        <a:t> on Business Case at DG level.  </a:t>
                      </a:r>
                      <a:endParaRPr lang="en-US" sz="2200" dirty="0"/>
                    </a:p>
                  </a:txBody>
                  <a:tcPr/>
                </a:tc>
              </a:tr>
            </a:tbl>
          </a:graphicData>
        </a:graphic>
      </p:graphicFrame>
    </p:spTree>
    <p:extLst>
      <p:ext uri="{BB962C8B-B14F-4D97-AF65-F5344CB8AC3E}">
        <p14:creationId xmlns:p14="http://schemas.microsoft.com/office/powerpoint/2010/main" xmlns="" val="1720462354"/>
      </p:ext>
    </p:extLst>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588" y="4447913"/>
            <a:ext cx="8110800" cy="9835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smtClean="0">
                <a:solidFill>
                  <a:schemeClr val="bg1"/>
                </a:solidFill>
              </a:rPr>
              <a:t>(Provincial </a:t>
            </a:r>
            <a:r>
              <a:rPr lang="en-ZA" dirty="0">
                <a:solidFill>
                  <a:schemeClr val="bg1"/>
                </a:solidFill>
              </a:rPr>
              <a:t>e-Skills Knowledge Production &amp; Coordination </a:t>
            </a:r>
            <a:r>
              <a:rPr lang="en-ZA" dirty="0" err="1">
                <a:solidFill>
                  <a:schemeClr val="bg1"/>
                </a:solidFill>
              </a:rPr>
              <a:t>CoLabs</a:t>
            </a:r>
            <a:r>
              <a:rPr lang="en-ZA" dirty="0">
                <a:solidFill>
                  <a:schemeClr val="bg1"/>
                </a:solidFill>
              </a:rPr>
              <a:t> </a:t>
            </a:r>
            <a:r>
              <a:rPr lang="en-ZA" dirty="0" smtClean="0">
                <a:solidFill>
                  <a:schemeClr val="bg1"/>
                </a:solidFill>
              </a:rPr>
              <a:t>as projects housed in Public Higher Learning institutions)</a:t>
            </a:r>
          </a:p>
          <a:p>
            <a:pPr algn="ctr"/>
            <a:r>
              <a:rPr lang="en-ZA" dirty="0" smtClean="0">
                <a:solidFill>
                  <a:schemeClr val="bg1"/>
                </a:solidFill>
              </a:rPr>
              <a:t>(Collaborating with various organisations, entities or business/private sector)</a:t>
            </a:r>
            <a:endParaRPr lang="en-ZA" dirty="0">
              <a:solidFill>
                <a:schemeClr val="bg1"/>
              </a:solidFill>
            </a:endParaRPr>
          </a:p>
        </p:txBody>
      </p:sp>
      <p:sp>
        <p:nvSpPr>
          <p:cNvPr id="3" name="Chevron 2"/>
          <p:cNvSpPr/>
          <p:nvPr/>
        </p:nvSpPr>
        <p:spPr>
          <a:xfrm rot="5400000">
            <a:off x="948488" y="1804654"/>
            <a:ext cx="2243796" cy="3042723"/>
          </a:xfrm>
          <a:prstGeom prst="chevron">
            <a:avLst>
              <a:gd name="adj" fmla="val 10542"/>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dirty="0" smtClean="0">
                <a:solidFill>
                  <a:schemeClr val="tx1"/>
                </a:solidFill>
              </a:rPr>
              <a:t>Collaborate with institutions to provide e-Skills education and training</a:t>
            </a:r>
            <a:endParaRPr lang="en-ZA" dirty="0">
              <a:solidFill>
                <a:schemeClr val="tx1"/>
              </a:solidFill>
            </a:endParaRPr>
          </a:p>
        </p:txBody>
      </p:sp>
      <p:sp>
        <p:nvSpPr>
          <p:cNvPr id="5" name="Title 4"/>
          <p:cNvSpPr txBox="1">
            <a:spLocks noGrp="1"/>
          </p:cNvSpPr>
          <p:nvPr>
            <p:ph type="title" idx="4294967295"/>
          </p:nvPr>
        </p:nvSpPr>
        <p:spPr>
          <a:xfrm>
            <a:off x="520588" y="507087"/>
            <a:ext cx="8110800" cy="584776"/>
          </a:xfrm>
          <a:prstGeom prst="rect">
            <a:avLst/>
          </a:prstGeom>
          <a:solidFill>
            <a:srgbClr val="008000"/>
          </a:solidFill>
          <a:ln>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defRPr/>
            </a:pPr>
            <a:r>
              <a:rPr lang="en-ZA" sz="3200" b="1" dirty="0" smtClean="0">
                <a:solidFill>
                  <a:srgbClr val="FFFFFF"/>
                </a:solidFill>
                <a:cs typeface="Arial" pitchFamily="34" charset="0"/>
              </a:rPr>
              <a:t>The iNeSI Model</a:t>
            </a:r>
            <a:endParaRPr lang="en-ZA" sz="3200" b="1" dirty="0">
              <a:solidFill>
                <a:srgbClr val="FFFFFF"/>
              </a:solidFill>
              <a:cs typeface="Arial" pitchFamily="34" charset="0"/>
            </a:endParaRPr>
          </a:p>
        </p:txBody>
      </p:sp>
      <p:sp>
        <p:nvSpPr>
          <p:cNvPr id="7" name="Slide Number Placeholder 6"/>
          <p:cNvSpPr>
            <a:spLocks noGrp="1"/>
          </p:cNvSpPr>
          <p:nvPr>
            <p:ph type="sldNum" sz="quarter" idx="4294967295"/>
          </p:nvPr>
        </p:nvSpPr>
        <p:spPr>
          <a:xfrm>
            <a:off x="7018418" y="6484686"/>
            <a:ext cx="2133600" cy="365125"/>
          </a:xfrm>
        </p:spPr>
        <p:txBody>
          <a:bodyPr/>
          <a:lstStyle/>
          <a:p>
            <a:fld id="{31EE6E2F-CC14-2D44-A3B5-D96EDE0F4D3B}" type="slidenum">
              <a:rPr lang="en-US" smtClean="0">
                <a:solidFill>
                  <a:schemeClr val="tx1"/>
                </a:solidFill>
              </a:rPr>
              <a:pPr/>
              <a:t>11</a:t>
            </a:fld>
            <a:endParaRPr lang="en-US" dirty="0">
              <a:solidFill>
                <a:schemeClr val="tx1"/>
              </a:solidFill>
            </a:endParaRPr>
          </a:p>
        </p:txBody>
      </p:sp>
      <p:sp>
        <p:nvSpPr>
          <p:cNvPr id="2" name="Rectangle 1"/>
          <p:cNvSpPr/>
          <p:nvPr/>
        </p:nvSpPr>
        <p:spPr>
          <a:xfrm>
            <a:off x="549025" y="1311792"/>
            <a:ext cx="3042723" cy="63159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ZA" sz="2400" b="1" dirty="0" smtClean="0">
                <a:solidFill>
                  <a:schemeClr val="bg1"/>
                </a:solidFill>
              </a:rPr>
              <a:t>iNeSI</a:t>
            </a:r>
            <a:endParaRPr lang="en-ZA" sz="2400" b="1" dirty="0">
              <a:solidFill>
                <a:schemeClr val="bg1"/>
              </a:solidFill>
            </a:endParaRPr>
          </a:p>
        </p:txBody>
      </p:sp>
      <p:sp>
        <p:nvSpPr>
          <p:cNvPr id="4" name="Rectangle 3"/>
          <p:cNvSpPr/>
          <p:nvPr/>
        </p:nvSpPr>
        <p:spPr>
          <a:xfrm>
            <a:off x="442049" y="2175389"/>
            <a:ext cx="3262096" cy="22554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Down Arrow 7"/>
          <p:cNvSpPr/>
          <p:nvPr/>
        </p:nvSpPr>
        <p:spPr>
          <a:xfrm>
            <a:off x="514477" y="1969058"/>
            <a:ext cx="622169" cy="2461792"/>
          </a:xfrm>
          <a:prstGeom prst="down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dirty="0">
                <a:solidFill>
                  <a:schemeClr val="bg1"/>
                </a:solidFill>
              </a:rPr>
              <a:t>Strategic Guidance</a:t>
            </a:r>
          </a:p>
        </p:txBody>
      </p:sp>
      <p:sp>
        <p:nvSpPr>
          <p:cNvPr id="10" name="Down Arrow 9"/>
          <p:cNvSpPr/>
          <p:nvPr/>
        </p:nvSpPr>
        <p:spPr>
          <a:xfrm>
            <a:off x="1133493" y="1927292"/>
            <a:ext cx="622169" cy="2498847"/>
          </a:xfrm>
          <a:prstGeom prst="down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dirty="0">
                <a:solidFill>
                  <a:schemeClr val="bg1"/>
                </a:solidFill>
              </a:rPr>
              <a:t>Funding</a:t>
            </a:r>
          </a:p>
        </p:txBody>
      </p:sp>
      <p:sp>
        <p:nvSpPr>
          <p:cNvPr id="11" name="Down Arrow 10"/>
          <p:cNvSpPr/>
          <p:nvPr/>
        </p:nvSpPr>
        <p:spPr>
          <a:xfrm rot="10800000">
            <a:off x="2371525" y="1934964"/>
            <a:ext cx="602634" cy="2491174"/>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ZA" sz="1400" dirty="0" smtClean="0">
                <a:solidFill>
                  <a:schemeClr val="bg1"/>
                </a:solidFill>
              </a:rPr>
              <a:t>Education and Training</a:t>
            </a:r>
            <a:endParaRPr lang="en-ZA" sz="1400" dirty="0">
              <a:solidFill>
                <a:schemeClr val="bg1"/>
              </a:solidFill>
            </a:endParaRPr>
          </a:p>
        </p:txBody>
      </p:sp>
      <p:sp>
        <p:nvSpPr>
          <p:cNvPr id="13" name="Down Arrow 12"/>
          <p:cNvSpPr/>
          <p:nvPr/>
        </p:nvSpPr>
        <p:spPr>
          <a:xfrm rot="10800000">
            <a:off x="2971006" y="1906234"/>
            <a:ext cx="611172" cy="2519903"/>
          </a:xfrm>
          <a:prstGeom prst="downArrow">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ZA" sz="1400" dirty="0">
                <a:solidFill>
                  <a:schemeClr val="bg1"/>
                </a:solidFill>
              </a:rPr>
              <a:t>Research</a:t>
            </a:r>
          </a:p>
        </p:txBody>
      </p:sp>
      <p:sp>
        <p:nvSpPr>
          <p:cNvPr id="14" name="Down Arrow 13"/>
          <p:cNvSpPr/>
          <p:nvPr/>
        </p:nvSpPr>
        <p:spPr>
          <a:xfrm>
            <a:off x="1752509" y="1960451"/>
            <a:ext cx="622169" cy="2470399"/>
          </a:xfrm>
          <a:prstGeom prst="downArrow">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sz="1400" dirty="0" smtClean="0">
                <a:solidFill>
                  <a:schemeClr val="bg1"/>
                </a:solidFill>
              </a:rPr>
              <a:t>Monitoring and Evaluation</a:t>
            </a:r>
            <a:endParaRPr lang="en-ZA" sz="1400" dirty="0">
              <a:solidFill>
                <a:schemeClr val="bg1"/>
              </a:solidFill>
            </a:endParaRPr>
          </a:p>
        </p:txBody>
      </p:sp>
      <p:sp>
        <p:nvSpPr>
          <p:cNvPr id="16" name="Rectangle 15"/>
          <p:cNvSpPr/>
          <p:nvPr/>
        </p:nvSpPr>
        <p:spPr>
          <a:xfrm>
            <a:off x="365019" y="5697978"/>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smtClean="0">
                <a:solidFill>
                  <a:schemeClr val="bg1"/>
                </a:solidFill>
              </a:rPr>
              <a:t>Universities</a:t>
            </a:r>
            <a:endParaRPr lang="en-ZA" sz="1200" dirty="0">
              <a:solidFill>
                <a:schemeClr val="bg1"/>
              </a:solidFill>
            </a:endParaRPr>
          </a:p>
        </p:txBody>
      </p:sp>
      <p:sp>
        <p:nvSpPr>
          <p:cNvPr id="17" name="Rectangle 16"/>
          <p:cNvSpPr/>
          <p:nvPr/>
        </p:nvSpPr>
        <p:spPr>
          <a:xfrm>
            <a:off x="1581273" y="5700597"/>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TVET Colleges</a:t>
            </a:r>
          </a:p>
        </p:txBody>
      </p:sp>
      <p:sp>
        <p:nvSpPr>
          <p:cNvPr id="18" name="Rectangle 17"/>
          <p:cNvSpPr/>
          <p:nvPr/>
        </p:nvSpPr>
        <p:spPr>
          <a:xfrm>
            <a:off x="2797527" y="5700597"/>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Private </a:t>
            </a:r>
            <a:r>
              <a:rPr lang="en-ZA" sz="1200" dirty="0" smtClean="0">
                <a:solidFill>
                  <a:schemeClr val="bg1"/>
                </a:solidFill>
              </a:rPr>
              <a:t>EI</a:t>
            </a:r>
            <a:endParaRPr lang="en-ZA" sz="1200" dirty="0">
              <a:solidFill>
                <a:schemeClr val="bg1"/>
              </a:solidFill>
            </a:endParaRPr>
          </a:p>
        </p:txBody>
      </p:sp>
      <p:sp>
        <p:nvSpPr>
          <p:cNvPr id="19" name="Rectangle 18"/>
          <p:cNvSpPr/>
          <p:nvPr/>
        </p:nvSpPr>
        <p:spPr>
          <a:xfrm>
            <a:off x="4013781" y="5700597"/>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Private Colleges</a:t>
            </a:r>
          </a:p>
        </p:txBody>
      </p:sp>
      <p:sp>
        <p:nvSpPr>
          <p:cNvPr id="20" name="Rectangle 19"/>
          <p:cNvSpPr/>
          <p:nvPr/>
        </p:nvSpPr>
        <p:spPr>
          <a:xfrm>
            <a:off x="6446287" y="5700597"/>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Business</a:t>
            </a:r>
            <a:r>
              <a:rPr lang="en-ZA" sz="1200" dirty="0" smtClean="0">
                <a:solidFill>
                  <a:schemeClr val="bg1"/>
                </a:solidFill>
              </a:rPr>
              <a:t>/ </a:t>
            </a:r>
            <a:r>
              <a:rPr lang="en-ZA" sz="1200" dirty="0">
                <a:solidFill>
                  <a:schemeClr val="bg1"/>
                </a:solidFill>
              </a:rPr>
              <a:t>Industry</a:t>
            </a:r>
          </a:p>
        </p:txBody>
      </p:sp>
      <p:sp>
        <p:nvSpPr>
          <p:cNvPr id="21" name="Rectangle 20"/>
          <p:cNvSpPr/>
          <p:nvPr/>
        </p:nvSpPr>
        <p:spPr>
          <a:xfrm>
            <a:off x="7662540" y="5697978"/>
            <a:ext cx="112547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CET</a:t>
            </a:r>
            <a:r>
              <a:rPr lang="en-ZA" sz="1200" dirty="0" smtClean="0">
                <a:solidFill>
                  <a:schemeClr val="bg1"/>
                </a:solidFill>
              </a:rPr>
              <a:t> Colleges</a:t>
            </a:r>
            <a:endParaRPr lang="en-ZA" sz="1200" dirty="0">
              <a:solidFill>
                <a:schemeClr val="bg1"/>
              </a:solidFill>
            </a:endParaRPr>
          </a:p>
        </p:txBody>
      </p:sp>
      <p:sp>
        <p:nvSpPr>
          <p:cNvPr id="22" name="Rectangle 21"/>
          <p:cNvSpPr/>
          <p:nvPr/>
        </p:nvSpPr>
        <p:spPr>
          <a:xfrm>
            <a:off x="5230034" y="5700597"/>
            <a:ext cx="991027" cy="4619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solidFill>
                  <a:schemeClr val="bg1"/>
                </a:solidFill>
              </a:rPr>
              <a:t>CBO/NPO</a:t>
            </a:r>
          </a:p>
        </p:txBody>
      </p:sp>
      <p:sp>
        <p:nvSpPr>
          <p:cNvPr id="23" name="Up-Down Arrow 22"/>
          <p:cNvSpPr/>
          <p:nvPr/>
        </p:nvSpPr>
        <p:spPr>
          <a:xfrm>
            <a:off x="786464"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24" name="Up-Down Arrow 23"/>
          <p:cNvSpPr/>
          <p:nvPr/>
        </p:nvSpPr>
        <p:spPr>
          <a:xfrm>
            <a:off x="2019261"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25" name="Up-Down Arrow 24"/>
          <p:cNvSpPr/>
          <p:nvPr/>
        </p:nvSpPr>
        <p:spPr>
          <a:xfrm>
            <a:off x="3252058"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29" name="Up-Down Arrow 28"/>
          <p:cNvSpPr/>
          <p:nvPr/>
        </p:nvSpPr>
        <p:spPr>
          <a:xfrm>
            <a:off x="4484855"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30" name="Up-Down Arrow 29"/>
          <p:cNvSpPr/>
          <p:nvPr/>
        </p:nvSpPr>
        <p:spPr>
          <a:xfrm>
            <a:off x="5717652"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31" name="Up-Down Arrow 30"/>
          <p:cNvSpPr/>
          <p:nvPr/>
        </p:nvSpPr>
        <p:spPr>
          <a:xfrm>
            <a:off x="6950449"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32" name="Up-Down Arrow 31"/>
          <p:cNvSpPr/>
          <p:nvPr/>
        </p:nvSpPr>
        <p:spPr>
          <a:xfrm>
            <a:off x="8183248" y="5387761"/>
            <a:ext cx="148136" cy="28830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33" name="Rectangle 32"/>
          <p:cNvSpPr/>
          <p:nvPr/>
        </p:nvSpPr>
        <p:spPr>
          <a:xfrm>
            <a:off x="6641296" y="1196900"/>
            <a:ext cx="414012" cy="3148553"/>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en-ZA" dirty="0" smtClean="0">
                <a:solidFill>
                  <a:schemeClr val="bg1"/>
                </a:solidFill>
              </a:rPr>
              <a:t>Government</a:t>
            </a:r>
            <a:endParaRPr lang="en-ZA" dirty="0">
              <a:solidFill>
                <a:schemeClr val="bg1"/>
              </a:solidFill>
            </a:endParaRPr>
          </a:p>
        </p:txBody>
      </p:sp>
      <p:sp>
        <p:nvSpPr>
          <p:cNvPr id="34" name="Rectangle 33"/>
          <p:cNvSpPr/>
          <p:nvPr/>
        </p:nvSpPr>
        <p:spPr>
          <a:xfrm>
            <a:off x="7127736" y="1184725"/>
            <a:ext cx="414012" cy="3148553"/>
          </a:xfrm>
          <a:prstGeom prst="rect">
            <a:avLst/>
          </a:prstGeom>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vert270" rtlCol="0" anchor="ctr"/>
          <a:lstStyle/>
          <a:p>
            <a:pPr algn="ctr"/>
            <a:r>
              <a:rPr lang="en-ZA" dirty="0" smtClean="0">
                <a:solidFill>
                  <a:schemeClr val="tx1"/>
                </a:solidFill>
              </a:rPr>
              <a:t>Business/Industry</a:t>
            </a:r>
            <a:endParaRPr lang="en-ZA" dirty="0">
              <a:solidFill>
                <a:schemeClr val="tx1"/>
              </a:solidFill>
            </a:endParaRPr>
          </a:p>
        </p:txBody>
      </p:sp>
      <p:sp>
        <p:nvSpPr>
          <p:cNvPr id="35" name="Rectangle 34"/>
          <p:cNvSpPr/>
          <p:nvPr/>
        </p:nvSpPr>
        <p:spPr>
          <a:xfrm>
            <a:off x="7636490" y="1189183"/>
            <a:ext cx="414012" cy="3148553"/>
          </a:xfrm>
          <a:prstGeom prst="rect">
            <a:avLst/>
          </a:prstGeom>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vert270" rtlCol="0" anchor="ctr"/>
          <a:lstStyle/>
          <a:p>
            <a:pPr algn="ctr"/>
            <a:r>
              <a:rPr lang="en-ZA" dirty="0" smtClean="0">
                <a:solidFill>
                  <a:schemeClr val="tx1"/>
                </a:solidFill>
              </a:rPr>
              <a:t>Civil Society</a:t>
            </a:r>
            <a:endParaRPr lang="en-ZA" dirty="0">
              <a:solidFill>
                <a:schemeClr val="tx1"/>
              </a:solidFill>
            </a:endParaRPr>
          </a:p>
        </p:txBody>
      </p:sp>
      <p:sp>
        <p:nvSpPr>
          <p:cNvPr id="36" name="Rectangle 35"/>
          <p:cNvSpPr/>
          <p:nvPr/>
        </p:nvSpPr>
        <p:spPr>
          <a:xfrm>
            <a:off x="8146098" y="1184725"/>
            <a:ext cx="485290" cy="3148553"/>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ZA" sz="1600" dirty="0" smtClean="0">
                <a:solidFill>
                  <a:schemeClr val="bg1"/>
                </a:solidFill>
              </a:rPr>
              <a:t>International and National eSkills Organisations</a:t>
            </a:r>
            <a:endParaRPr lang="en-ZA" sz="1600" dirty="0">
              <a:solidFill>
                <a:schemeClr val="bg1"/>
              </a:solidFill>
            </a:endParaRPr>
          </a:p>
        </p:txBody>
      </p:sp>
      <p:graphicFrame>
        <p:nvGraphicFramePr>
          <p:cNvPr id="37" name="Diagram 36"/>
          <p:cNvGraphicFramePr/>
          <p:nvPr>
            <p:extLst>
              <p:ext uri="{D42A27DB-BD31-4B8C-83A1-F6EECF244321}">
                <p14:modId xmlns:p14="http://schemas.microsoft.com/office/powerpoint/2010/main" xmlns="" val="4246562179"/>
              </p:ext>
            </p:extLst>
          </p:nvPr>
        </p:nvGraphicFramePr>
        <p:xfrm>
          <a:off x="3704145" y="1295400"/>
          <a:ext cx="2748493" cy="3037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0316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8" grpId="0" animBg="1"/>
      <p:bldP spid="10" grpId="0" animBg="1"/>
      <p:bldP spid="11"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Graphic spid="3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1157288"/>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228600" y="1158875"/>
            <a:ext cx="8686800" cy="5562600"/>
          </a:xfrm>
        </p:spPr>
        <p:txBody>
          <a:bodyPr lIns="0" tIns="0" rIns="0" bIns="0"/>
          <a:lstStyle/>
          <a:p>
            <a:pPr marL="342900" lvl="2" indent="-342900" algn="just">
              <a:buFont typeface="Wingdings" panose="05000000000000000000" pitchFamily="2" charset="2"/>
              <a:buChar char="§"/>
            </a:pPr>
            <a:r>
              <a:rPr lang="en-ZA" dirty="0" smtClean="0"/>
              <a:t>Strong </a:t>
            </a:r>
            <a:r>
              <a:rPr lang="en-ZA" b="1" dirty="0" smtClean="0"/>
              <a:t>national leadership and coordination</a:t>
            </a:r>
            <a:r>
              <a:rPr lang="en-ZA" dirty="0" smtClean="0"/>
              <a:t> is required for e-skills interventions to </a:t>
            </a:r>
            <a:r>
              <a:rPr lang="en-ZA" dirty="0"/>
              <a:t>be </a:t>
            </a:r>
            <a:r>
              <a:rPr lang="en-ZA" dirty="0" smtClean="0"/>
              <a:t>successful at scale. JOINTLY WITH</a:t>
            </a:r>
            <a:endParaRPr lang="en-ZA" dirty="0"/>
          </a:p>
          <a:p>
            <a:pPr marL="342900" lvl="2" indent="-342900" algn="just">
              <a:buFont typeface="Wingdings" panose="05000000000000000000" pitchFamily="2" charset="2"/>
              <a:buChar char="§"/>
            </a:pPr>
            <a:r>
              <a:rPr lang="en-ZA" b="1" dirty="0" smtClean="0"/>
              <a:t>Responsive and innovative implementation</a:t>
            </a:r>
            <a:r>
              <a:rPr lang="en-ZA" dirty="0" smtClean="0"/>
              <a:t> at provincial and local levels to  meet the socio and economic transformation agenda of the country.</a:t>
            </a:r>
            <a:endParaRPr lang="en-ZA" sz="800" dirty="0" smtClean="0"/>
          </a:p>
          <a:p>
            <a:pPr marL="342900" lvl="2" indent="-342900" algn="just">
              <a:buFont typeface="Wingdings" panose="05000000000000000000" pitchFamily="2" charset="2"/>
              <a:buChar char="§"/>
            </a:pPr>
            <a:r>
              <a:rPr lang="en-ZA" b="1" dirty="0" smtClean="0"/>
              <a:t>Strong partnerships </a:t>
            </a:r>
            <a:r>
              <a:rPr lang="en-ZA" dirty="0" smtClean="0"/>
              <a:t>to leverage e-skills opportunities for massification through new and existing institutions across Business, Government, Education and Civil Society.</a:t>
            </a:r>
          </a:p>
          <a:p>
            <a:pPr marL="342900" lvl="2" indent="-342900" algn="just">
              <a:buFont typeface="Wingdings" panose="05000000000000000000" pitchFamily="2" charset="2"/>
              <a:buChar char="§"/>
            </a:pPr>
            <a:r>
              <a:rPr lang="en-ZA" b="1" dirty="0" smtClean="0"/>
              <a:t>Well positioned to leverage </a:t>
            </a:r>
            <a:r>
              <a:rPr lang="en-ZA" dirty="0" smtClean="0"/>
              <a:t>funding.</a:t>
            </a:r>
            <a:endParaRPr lang="en-ZA" b="1" dirty="0" smtClean="0"/>
          </a:p>
          <a:p>
            <a:pPr marL="342900" lvl="2" indent="-342900" algn="just">
              <a:buFont typeface="Wingdings" panose="05000000000000000000" pitchFamily="2" charset="2"/>
              <a:buChar char="§"/>
            </a:pPr>
            <a:r>
              <a:rPr lang="en-ZA" b="1" dirty="0" smtClean="0"/>
              <a:t>Appropriate environmental scanning </a:t>
            </a:r>
            <a:r>
              <a:rPr lang="en-ZA" dirty="0" smtClean="0"/>
              <a:t>to identify demand and supply gaps</a:t>
            </a:r>
          </a:p>
          <a:p>
            <a:pPr marL="342900" lvl="2" indent="-342900" algn="just">
              <a:buFont typeface="Wingdings" panose="05000000000000000000" pitchFamily="2" charset="2"/>
              <a:buChar char="§"/>
            </a:pPr>
            <a:r>
              <a:rPr lang="en-ZA" b="1" dirty="0" smtClean="0"/>
              <a:t>Monitoring &amp; Evaluation and Aggregation </a:t>
            </a:r>
            <a:r>
              <a:rPr lang="en-ZA" dirty="0" smtClean="0"/>
              <a:t>to achieve the objectives of the National ICT Policy, NDP etc. and inform other organisations e.g. WEF e-ranking.</a:t>
            </a:r>
          </a:p>
          <a:p>
            <a:pPr marL="342900" lvl="2" indent="-342900" algn="just">
              <a:buFont typeface="Wingdings" panose="05000000000000000000" pitchFamily="2" charset="2"/>
              <a:buChar char="Ø"/>
            </a:pPr>
            <a:endParaRPr lang="en-ZA" dirty="0" smtClean="0"/>
          </a:p>
          <a:p>
            <a:pPr marL="342900" lvl="2" indent="-342900" algn="just">
              <a:buFont typeface="Wingdings" panose="05000000000000000000" pitchFamily="2" charset="2"/>
              <a:buChar char="Ø"/>
            </a:pPr>
            <a:endParaRPr lang="en-ZA" dirty="0" smtClean="0"/>
          </a:p>
          <a:p>
            <a:pPr marL="342900" lvl="2" indent="-342900" algn="just">
              <a:buFont typeface="Wingdings" panose="05000000000000000000" pitchFamily="2" charset="2"/>
              <a:buChar char="Ø"/>
            </a:pPr>
            <a:endParaRPr lang="en-ZA" dirty="0" smtClean="0"/>
          </a:p>
          <a:p>
            <a:pPr marL="342900" lvl="2" indent="-342900" algn="just">
              <a:buFont typeface="Wingdings" panose="05000000000000000000" pitchFamily="2" charset="2"/>
              <a:buChar char="Ø"/>
            </a:pPr>
            <a:endParaRPr lang="en-GB" sz="800" dirty="0" smtClean="0"/>
          </a:p>
          <a:p>
            <a:pPr marL="342900" lvl="2" indent="-342900" algn="just">
              <a:buFont typeface="Wingdings" panose="05000000000000000000" pitchFamily="2" charset="2"/>
              <a:buChar char="Ø"/>
            </a:pPr>
            <a:endParaRPr lang="en-GB" sz="800" dirty="0" smtClean="0"/>
          </a:p>
        </p:txBody>
      </p:sp>
      <p:sp>
        <p:nvSpPr>
          <p:cNvPr id="8196" name="Rectangle 6"/>
          <p:cNvSpPr>
            <a:spLocks/>
          </p:cNvSpPr>
          <p:nvPr/>
        </p:nvSpPr>
        <p:spPr bwMode="auto">
          <a:xfrm>
            <a:off x="2042160" y="393700"/>
            <a:ext cx="702564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tabLst>
                <a:tab pos="1082675" algn="l"/>
                <a:tab pos="1203325" algn="l"/>
              </a:tabLst>
            </a:pPr>
            <a:r>
              <a:rPr lang="en-US" altLang="en-US" sz="2900" dirty="0" smtClean="0">
                <a:solidFill>
                  <a:srgbClr val="A5BE4C"/>
                </a:solidFill>
                <a:latin typeface="Arial Bold" panose="020B0704020202020204" pitchFamily="34" charset="0"/>
                <a:sym typeface="Arial Bold" panose="020B0704020202020204" pitchFamily="34" charset="0"/>
              </a:rPr>
              <a:t>enabling elements for success</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12</a:t>
            </a:fld>
            <a:endParaRPr lang="en-US" altLang="en-US" sz="1200" smtClean="0">
              <a:solidFill>
                <a:srgbClr val="898989"/>
              </a:solidFill>
            </a:endParaRPr>
          </a:p>
        </p:txBody>
      </p:sp>
    </p:spTree>
    <p:extLst>
      <p:ext uri="{BB962C8B-B14F-4D97-AF65-F5344CB8AC3E}">
        <p14:creationId xmlns:p14="http://schemas.microsoft.com/office/powerpoint/2010/main" xmlns="" val="1385368562"/>
      </p:ext>
    </p:extLst>
  </p:cSld>
  <p:clrMapOvr>
    <a:masterClrMapping/>
  </p:clrMapOvr>
  <p:transition spd="med">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742497"/>
          </a:xfrm>
        </p:spPr>
        <p:txBody>
          <a:bodyPr/>
          <a:lstStyle/>
          <a:p>
            <a:pPr algn="r"/>
            <a:r>
              <a:rPr lang="en-US" sz="2800" dirty="0">
                <a:solidFill>
                  <a:srgbClr val="A5BE4C"/>
                </a:solidFill>
                <a:latin typeface="Arial Bold" panose="020B0704020202020204" pitchFamily="34" charset="0"/>
                <a:sym typeface="Arial Bold" panose="020B0704020202020204" pitchFamily="34" charset="0"/>
              </a:rPr>
              <a:t>n</a:t>
            </a:r>
            <a:r>
              <a:rPr lang="en-US" sz="2800" dirty="0" smtClean="0">
                <a:solidFill>
                  <a:srgbClr val="A5BE4C"/>
                </a:solidFill>
                <a:latin typeface="Arial Bold" panose="020B0704020202020204" pitchFamily="34" charset="0"/>
                <a:sym typeface="Arial Bold" panose="020B0704020202020204" pitchFamily="34" charset="0"/>
              </a:rPr>
              <a:t>ational thematic e-skills areas</a:t>
            </a:r>
            <a:endParaRPr lang="en-ZA" sz="2800" dirty="0"/>
          </a:p>
        </p:txBody>
      </p:sp>
      <p:sp>
        <p:nvSpPr>
          <p:cNvPr id="3" name="Content Placeholder 2"/>
          <p:cNvSpPr>
            <a:spLocks noGrp="1"/>
          </p:cNvSpPr>
          <p:nvPr>
            <p:ph idx="1"/>
          </p:nvPr>
        </p:nvSpPr>
        <p:spPr>
          <a:xfrm>
            <a:off x="228600" y="1023918"/>
            <a:ext cx="3587504" cy="5529282"/>
          </a:xfrm>
        </p:spPr>
        <p:txBody>
          <a:bodyPr/>
          <a:lstStyle/>
          <a:p>
            <a:pPr marL="0" lvl="0" indent="0" algn="just">
              <a:spcBef>
                <a:spcPct val="0"/>
              </a:spcBef>
              <a:buNone/>
            </a:pPr>
            <a:r>
              <a:rPr lang="en-GB" altLang="en-US" sz="2200" dirty="0">
                <a:solidFill>
                  <a:srgbClr val="000000"/>
                </a:solidFill>
                <a:ea typeface="ヒラギノ角ゴ Pro W3" charset="0"/>
                <a:cs typeface="Times New Roman" panose="02020603050405020304" pitchFamily="18" charset="0"/>
              </a:rPr>
              <a:t>N</a:t>
            </a:r>
            <a:r>
              <a:rPr lang="en-GB" altLang="en-US" sz="2200" dirty="0" smtClean="0">
                <a:solidFill>
                  <a:srgbClr val="000000"/>
                </a:solidFill>
                <a:ea typeface="ヒラギノ角ゴ Pro W3" charset="0"/>
                <a:cs typeface="Times New Roman" panose="02020603050405020304" pitchFamily="18" charset="0"/>
              </a:rPr>
              <a:t>ational </a:t>
            </a:r>
            <a:r>
              <a:rPr lang="en-GB" altLang="en-US" sz="2200" dirty="0">
                <a:solidFill>
                  <a:srgbClr val="000000"/>
                </a:solidFill>
                <a:ea typeface="ヒラギノ角ゴ Pro W3" charset="0"/>
                <a:cs typeface="Times New Roman" panose="02020603050405020304" pitchFamily="18" charset="0"/>
              </a:rPr>
              <a:t>thematic e-skills </a:t>
            </a:r>
            <a:r>
              <a:rPr lang="en-GB" altLang="en-US" sz="2200" dirty="0" smtClean="0">
                <a:solidFill>
                  <a:srgbClr val="000000"/>
                </a:solidFill>
                <a:ea typeface="ヒラギノ角ゴ Pro W3" charset="0"/>
                <a:cs typeface="Times New Roman" panose="02020603050405020304" pitchFamily="18" charset="0"/>
              </a:rPr>
              <a:t>areas have been identified to support the objectives of the National ICT Integrated Policy and NDP 2030.</a:t>
            </a:r>
          </a:p>
          <a:p>
            <a:pPr marL="0" lvl="0" indent="0" algn="just">
              <a:spcBef>
                <a:spcPct val="0"/>
              </a:spcBef>
              <a:buNone/>
            </a:pPr>
            <a:endParaRPr lang="en-GB" altLang="en-US" sz="2200" dirty="0" smtClean="0">
              <a:solidFill>
                <a:srgbClr val="000000"/>
              </a:solidFill>
              <a:cs typeface="Times New Roman" panose="02020603050405020304" pitchFamily="18" charset="0"/>
            </a:endParaRPr>
          </a:p>
          <a:p>
            <a:pPr marL="0" lvl="0" indent="0" algn="just">
              <a:spcBef>
                <a:spcPct val="0"/>
              </a:spcBef>
              <a:buNone/>
            </a:pPr>
            <a:r>
              <a:rPr lang="en-GB" altLang="en-US" sz="2200" dirty="0" smtClean="0">
                <a:solidFill>
                  <a:srgbClr val="000000"/>
                </a:solidFill>
                <a:cs typeface="Times New Roman" panose="02020603050405020304" pitchFamily="18" charset="0"/>
              </a:rPr>
              <a:t>The work generated in these thematic areas supports localisation, content development and innovation.</a:t>
            </a:r>
          </a:p>
          <a:p>
            <a:pPr marL="0" lvl="0" indent="0" algn="just">
              <a:spcBef>
                <a:spcPct val="0"/>
              </a:spcBef>
              <a:buNone/>
            </a:pPr>
            <a:endParaRPr lang="en-GB" altLang="en-US" sz="2200" dirty="0">
              <a:solidFill>
                <a:srgbClr val="000000"/>
              </a:solidFill>
              <a:cs typeface="Times New Roman" panose="02020603050405020304" pitchFamily="18" charset="0"/>
            </a:endParaRPr>
          </a:p>
          <a:p>
            <a:pPr marL="0" lvl="0" indent="0" algn="just">
              <a:spcBef>
                <a:spcPct val="0"/>
              </a:spcBef>
              <a:buNone/>
            </a:pPr>
            <a:r>
              <a:rPr lang="en-GB" altLang="en-US" sz="2200" dirty="0" smtClean="0">
                <a:solidFill>
                  <a:srgbClr val="000000"/>
                </a:solidFill>
                <a:cs typeface="Times New Roman" panose="02020603050405020304" pitchFamily="18" charset="0"/>
              </a:rPr>
              <a:t>Through the “cloud” information will be shared to facilitate local knowledge production for an information society and digital economy.</a:t>
            </a:r>
            <a:endParaRPr lang="en-US" altLang="en-US" sz="2200" dirty="0"/>
          </a:p>
          <a:p>
            <a:pPr marL="0" lvl="2" indent="0">
              <a:buNone/>
            </a:pPr>
            <a:endParaRPr lang="en-ZA" sz="1800" dirty="0"/>
          </a:p>
        </p:txBody>
      </p:sp>
      <p:sp>
        <p:nvSpPr>
          <p:cNvPr id="4" name="Slide Number Placeholder 3"/>
          <p:cNvSpPr>
            <a:spLocks noGrp="1"/>
          </p:cNvSpPr>
          <p:nvPr>
            <p:ph type="sldNum" sz="quarter" idx="12"/>
          </p:nvPr>
        </p:nvSpPr>
        <p:spPr/>
        <p:txBody>
          <a:bodyPr/>
          <a:lstStyle/>
          <a:p>
            <a:pPr>
              <a:defRPr/>
            </a:pPr>
            <a:fld id="{E6B55447-8A42-4D7D-A59F-135A36969C6E}" type="slidenum">
              <a:rPr lang="en-US" altLang="en-US" smtClean="0"/>
              <a:pPr>
                <a:defRPr/>
              </a:pPr>
              <a:t>13</a:t>
            </a:fld>
            <a:endParaRPr lang="en-US" altLang="en-US"/>
          </a:p>
        </p:txBody>
      </p:sp>
      <p:grpSp>
        <p:nvGrpSpPr>
          <p:cNvPr id="5" name="Group 24"/>
          <p:cNvGrpSpPr>
            <a:grpSpLocks/>
          </p:cNvGrpSpPr>
          <p:nvPr/>
        </p:nvGrpSpPr>
        <p:grpSpPr bwMode="auto">
          <a:xfrm>
            <a:off x="3816104" y="1131279"/>
            <a:ext cx="5099296" cy="5174923"/>
            <a:chOff x="2133600" y="1471365"/>
            <a:chExt cx="6248400" cy="5391891"/>
          </a:xfrm>
        </p:grpSpPr>
        <p:graphicFrame>
          <p:nvGraphicFramePr>
            <p:cNvPr id="6" name="Diagram 5"/>
            <p:cNvGraphicFramePr/>
            <p:nvPr>
              <p:extLst>
                <p:ext uri="{D42A27DB-BD31-4B8C-83A1-F6EECF244321}">
                  <p14:modId xmlns:p14="http://schemas.microsoft.com/office/powerpoint/2010/main" xmlns="" val="1534457200"/>
                </p:ext>
              </p:extLst>
            </p:nvPr>
          </p:nvGraphicFramePr>
          <p:xfrm>
            <a:off x="2133600" y="1471365"/>
            <a:ext cx="6248400" cy="4700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25"/>
            <p:cNvGrpSpPr>
              <a:grpSpLocks/>
            </p:cNvGrpSpPr>
            <p:nvPr/>
          </p:nvGrpSpPr>
          <p:grpSpPr bwMode="auto">
            <a:xfrm>
              <a:off x="5796594" y="6348739"/>
              <a:ext cx="2071838" cy="457200"/>
              <a:chOff x="5796594" y="6348739"/>
              <a:chExt cx="2071838" cy="457200"/>
            </a:xfrm>
          </p:grpSpPr>
          <p:sp>
            <p:nvSpPr>
              <p:cNvPr id="12" name="TextBox 11"/>
              <p:cNvSpPr txBox="1"/>
              <p:nvPr/>
            </p:nvSpPr>
            <p:spPr>
              <a:xfrm>
                <a:off x="6242137" y="6526691"/>
                <a:ext cx="1626295" cy="264562"/>
              </a:xfrm>
              <a:prstGeom prst="rect">
                <a:avLst/>
              </a:prstGeom>
              <a:noFill/>
            </p:spPr>
            <p:txBody>
              <a:bodyPr wrap="square">
                <a:spAutoFit/>
              </a:bodyPr>
              <a:lstStyle/>
              <a:p>
                <a:pPr eaLnBrk="1" fontAlgn="auto" hangingPunct="1">
                  <a:spcBef>
                    <a:spcPts val="0"/>
                  </a:spcBef>
                  <a:spcAft>
                    <a:spcPts val="0"/>
                  </a:spcAft>
                  <a:defRPr/>
                </a:pPr>
                <a:r>
                  <a:rPr lang="en-US" sz="1050" dirty="0">
                    <a:latin typeface="+mn-lt"/>
                    <a:ea typeface="+mn-ea"/>
                  </a:rPr>
                  <a:t>Yet to be established</a:t>
                </a:r>
              </a:p>
            </p:txBody>
          </p:sp>
          <p:sp>
            <p:nvSpPr>
              <p:cNvPr id="13" name="Oval 12"/>
              <p:cNvSpPr/>
              <p:nvPr/>
            </p:nvSpPr>
            <p:spPr>
              <a:xfrm>
                <a:off x="5796594" y="6348739"/>
                <a:ext cx="457200" cy="457200"/>
              </a:xfrm>
              <a:prstGeom prst="ellipse">
                <a:avLst/>
              </a:prstGeom>
              <a:solidFill>
                <a:srgbClr val="33CC3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grpSp>
          <p:nvGrpSpPr>
            <p:cNvPr id="9" name="Group 23"/>
            <p:cNvGrpSpPr>
              <a:grpSpLocks/>
            </p:cNvGrpSpPr>
            <p:nvPr/>
          </p:nvGrpSpPr>
          <p:grpSpPr bwMode="auto">
            <a:xfrm>
              <a:off x="4158641" y="6406056"/>
              <a:ext cx="1422219" cy="457200"/>
              <a:chOff x="4158641" y="6406056"/>
              <a:chExt cx="1422219" cy="457200"/>
            </a:xfrm>
          </p:grpSpPr>
          <p:sp>
            <p:nvSpPr>
              <p:cNvPr id="10" name="TextBox 9"/>
              <p:cNvSpPr txBox="1"/>
              <p:nvPr/>
            </p:nvSpPr>
            <p:spPr>
              <a:xfrm>
                <a:off x="4549981" y="6526690"/>
                <a:ext cx="1030879" cy="264562"/>
              </a:xfrm>
              <a:prstGeom prst="rect">
                <a:avLst/>
              </a:prstGeom>
              <a:noFill/>
            </p:spPr>
            <p:txBody>
              <a:bodyPr wrap="square">
                <a:spAutoFit/>
              </a:bodyPr>
              <a:lstStyle/>
              <a:p>
                <a:pPr eaLnBrk="1" fontAlgn="auto" hangingPunct="1">
                  <a:spcBef>
                    <a:spcPts val="0"/>
                  </a:spcBef>
                  <a:spcAft>
                    <a:spcPts val="0"/>
                  </a:spcAft>
                  <a:defRPr/>
                </a:pPr>
                <a:r>
                  <a:rPr lang="en-US" sz="1050" dirty="0">
                    <a:latin typeface="+mn-lt"/>
                    <a:ea typeface="+mn-ea"/>
                  </a:rPr>
                  <a:t>Established</a:t>
                </a:r>
              </a:p>
            </p:txBody>
          </p:sp>
          <p:sp>
            <p:nvSpPr>
              <p:cNvPr id="11" name="Oval 10"/>
              <p:cNvSpPr/>
              <p:nvPr/>
            </p:nvSpPr>
            <p:spPr>
              <a:xfrm>
                <a:off x="4158641" y="6406056"/>
                <a:ext cx="457201" cy="45720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19"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Tree>
    <p:extLst>
      <p:ext uri="{BB962C8B-B14F-4D97-AF65-F5344CB8AC3E}">
        <p14:creationId xmlns:p14="http://schemas.microsoft.com/office/powerpoint/2010/main" xmlns="" val="680600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23556" name="Rectangle 6"/>
          <p:cNvSpPr>
            <a:spLocks/>
          </p:cNvSpPr>
          <p:nvPr/>
        </p:nvSpPr>
        <p:spPr bwMode="auto">
          <a:xfrm>
            <a:off x="47913" y="254626"/>
            <a:ext cx="9019887"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None/>
              <a:tabLst>
                <a:tab pos="1082675" algn="l"/>
                <a:tab pos="1203325" algn="l"/>
              </a:tabLst>
            </a:pPr>
            <a:r>
              <a:rPr lang="en-US" altLang="en-US" sz="2900" dirty="0">
                <a:solidFill>
                  <a:srgbClr val="A5BE4C"/>
                </a:solidFill>
                <a:latin typeface="Arial Bold" panose="020B0704020202020204" pitchFamily="34" charset="0"/>
                <a:sym typeface="Arial Bold" panose="020B0704020202020204" pitchFamily="34" charset="0"/>
              </a:rPr>
              <a:t>reporting &amp; functional </a:t>
            </a:r>
            <a:r>
              <a:rPr lang="en-US" altLang="en-US" sz="2900" dirty="0" smtClean="0">
                <a:solidFill>
                  <a:srgbClr val="A5BE4C"/>
                </a:solidFill>
                <a:latin typeface="Arial Bold" panose="020B0704020202020204" pitchFamily="34" charset="0"/>
                <a:sym typeface="Arial Bold" panose="020B0704020202020204" pitchFamily="34" charset="0"/>
              </a:rPr>
              <a:t>structure</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2355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7A67BE9-9348-457D-8067-18D647499378}" type="slidenum">
              <a:rPr lang="en-US" altLang="en-US" sz="1200" smtClean="0">
                <a:solidFill>
                  <a:srgbClr val="898989"/>
                </a:solidFill>
              </a:rPr>
              <a:pPr>
                <a:spcBef>
                  <a:spcPct val="0"/>
                </a:spcBef>
                <a:buFontTx/>
                <a:buNone/>
              </a:pPr>
              <a:t>14</a:t>
            </a:fld>
            <a:endParaRPr lang="en-US" altLang="en-US" sz="1200" smtClean="0">
              <a:solidFill>
                <a:srgbClr val="898989"/>
              </a:solidFill>
            </a:endParaRPr>
          </a:p>
        </p:txBody>
      </p:sp>
      <p:sp>
        <p:nvSpPr>
          <p:cNvPr id="2" name="Rectangle 8"/>
          <p:cNvSpPr>
            <a:spLocks noChangeArrowheads="1"/>
          </p:cNvSpPr>
          <p:nvPr/>
        </p:nvSpPr>
        <p:spPr bwMode="auto">
          <a:xfrm>
            <a:off x="162967" y="1003299"/>
            <a:ext cx="11678771" cy="48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Object 2"/>
          <p:cNvGraphicFramePr>
            <a:graphicFrameLocks noChangeAspect="1"/>
          </p:cNvGraphicFramePr>
          <p:nvPr>
            <p:extLst>
              <p:ext uri="{D42A27DB-BD31-4B8C-83A1-F6EECF244321}">
                <p14:modId xmlns:p14="http://schemas.microsoft.com/office/powerpoint/2010/main" xmlns="" val="407310682"/>
              </p:ext>
            </p:extLst>
          </p:nvPr>
        </p:nvGraphicFramePr>
        <p:xfrm>
          <a:off x="533401" y="1003299"/>
          <a:ext cx="8173024" cy="5609193"/>
        </p:xfrm>
        <a:graphic>
          <a:graphicData uri="http://schemas.openxmlformats.org/presentationml/2006/ole">
            <p:oleObj spid="_x0000_s23698" name="Presentation" r:id="rId3" imgW="1395990" imgH="1047107" progId="PowerPoint.Show.12">
              <p:embed/>
            </p:oleObj>
          </a:graphicData>
        </a:graphic>
      </p:graphicFrame>
      <p:pic>
        <p:nvPicPr>
          <p:cNvPr id="4" name="Picture 3"/>
          <p:cNvPicPr>
            <a:picLocks noChangeAspect="1"/>
          </p:cNvPicPr>
          <p:nvPr/>
        </p:nvPicPr>
        <p:blipFill>
          <a:blip r:embed="rId4" cstate="print"/>
          <a:stretch>
            <a:fillRect/>
          </a:stretch>
        </p:blipFill>
        <p:spPr>
          <a:xfrm>
            <a:off x="2389575" y="60146"/>
            <a:ext cx="658425" cy="658425"/>
          </a:xfrm>
          <a:prstGeom prst="rect">
            <a:avLst/>
          </a:prstGeom>
        </p:spPr>
      </p:pic>
      <p:pic>
        <p:nvPicPr>
          <p:cNvPr id="9" name="Picture 1" descr="approved-logo.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5888" y="76200"/>
            <a:ext cx="2246312" cy="682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9220" name="Rectangle 6"/>
          <p:cNvSpPr>
            <a:spLocks/>
          </p:cNvSpPr>
          <p:nvPr/>
        </p:nvSpPr>
        <p:spPr bwMode="auto">
          <a:xfrm>
            <a:off x="1447800" y="99207"/>
            <a:ext cx="7632700" cy="737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ZA" altLang="en-US" sz="2400" dirty="0" smtClean="0">
                <a:solidFill>
                  <a:srgbClr val="A5BE4C"/>
                </a:solidFill>
                <a:latin typeface="Arial Bold" panose="020B0704020202020204" pitchFamily="34" charset="0"/>
              </a:rPr>
              <a:t>achievements by</a:t>
            </a:r>
          </a:p>
          <a:p>
            <a:pPr algn="r" eaLnBrk="1" hangingPunct="1">
              <a:spcBef>
                <a:spcPct val="0"/>
              </a:spcBef>
              <a:buFontTx/>
              <a:buNone/>
            </a:pPr>
            <a:r>
              <a:rPr lang="en-ZA" altLang="en-US" sz="2400" dirty="0" smtClean="0">
                <a:solidFill>
                  <a:srgbClr val="A5BE4C"/>
                </a:solidFill>
                <a:latin typeface="Arial Bold" panose="020B0704020202020204" pitchFamily="34" charset="0"/>
              </a:rPr>
              <a:t>implementing the model</a:t>
            </a:r>
            <a:endParaRPr lang="en-US" altLang="en-US" sz="2400" dirty="0">
              <a:solidFill>
                <a:srgbClr val="A5BE4C"/>
              </a:solidFill>
              <a:latin typeface="Arial Bold" panose="020B0704020202020204" pitchFamily="34" charset="0"/>
              <a:sym typeface="Arial Bold" panose="020B0704020202020204" pitchFamily="34" charset="0"/>
            </a:endParaRPr>
          </a:p>
        </p:txBody>
      </p:sp>
      <p:sp>
        <p:nvSpPr>
          <p:cNvPr id="922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0B5E29F-F434-4044-8503-8633778AC17F}"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
        <p:nvSpPr>
          <p:cNvPr id="3" name="Rectangle 1"/>
          <p:cNvSpPr>
            <a:spLocks noGrp="1" noChangeArrowheads="1"/>
          </p:cNvSpPr>
          <p:nvPr>
            <p:ph type="body" idx="1"/>
          </p:nvPr>
        </p:nvSpPr>
        <p:spPr bwMode="auto">
          <a:xfrm>
            <a:off x="228600" y="990600"/>
            <a:ext cx="86868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600"/>
              </a:spcBef>
              <a:spcAft>
                <a:spcPts val="600"/>
              </a:spcAft>
              <a:buFont typeface="Wingdings" panose="05000000000000000000" pitchFamily="2" charset="2"/>
              <a:buChar char="§"/>
            </a:pPr>
            <a:r>
              <a:rPr lang="en-ZA" altLang="en-US" sz="2400" dirty="0" smtClean="0"/>
              <a:t>Increased number of accredited courses</a:t>
            </a:r>
          </a:p>
          <a:p>
            <a:pPr>
              <a:lnSpc>
                <a:spcPct val="150000"/>
              </a:lnSpc>
              <a:spcBef>
                <a:spcPts val="600"/>
              </a:spcBef>
              <a:spcAft>
                <a:spcPts val="600"/>
              </a:spcAft>
              <a:buFont typeface="Wingdings" panose="05000000000000000000" pitchFamily="2" charset="2"/>
              <a:buChar char="§"/>
            </a:pPr>
            <a:r>
              <a:rPr lang="en-ZA" altLang="en-US" sz="2400" dirty="0" smtClean="0"/>
              <a:t>Increased </a:t>
            </a:r>
            <a:r>
              <a:rPr lang="en-ZA" altLang="en-US" sz="2400" dirty="0"/>
              <a:t>university and TVET colleges intake in relevant </a:t>
            </a:r>
            <a:r>
              <a:rPr lang="en-ZA" altLang="en-US" sz="2400" dirty="0" smtClean="0"/>
              <a:t>e-skills</a:t>
            </a:r>
          </a:p>
          <a:p>
            <a:pPr>
              <a:spcBef>
                <a:spcPts val="600"/>
              </a:spcBef>
              <a:spcAft>
                <a:spcPts val="600"/>
              </a:spcAft>
              <a:buFont typeface="Wingdings" panose="05000000000000000000" pitchFamily="2" charset="2"/>
              <a:buChar char="§"/>
            </a:pPr>
            <a:r>
              <a:rPr lang="en-ZA" altLang="en-US" sz="2400" dirty="0" smtClean="0"/>
              <a:t>Identified Creative New Media Industries as industries for sustainable employment</a:t>
            </a:r>
          </a:p>
          <a:p>
            <a:pPr>
              <a:spcBef>
                <a:spcPts val="600"/>
              </a:spcBef>
              <a:spcAft>
                <a:spcPts val="600"/>
              </a:spcAft>
              <a:buFont typeface="Wingdings" panose="05000000000000000000" pitchFamily="2" charset="2"/>
              <a:buChar char="§"/>
            </a:pPr>
            <a:r>
              <a:rPr lang="en-ZA" altLang="en-US" sz="2400" dirty="0" smtClean="0"/>
              <a:t>Established an national research network for e-skills</a:t>
            </a:r>
          </a:p>
          <a:p>
            <a:pPr>
              <a:spcBef>
                <a:spcPts val="600"/>
              </a:spcBef>
              <a:spcAft>
                <a:spcPts val="600"/>
              </a:spcAft>
              <a:buFont typeface="Wingdings" panose="05000000000000000000" pitchFamily="2" charset="2"/>
              <a:buChar char="§"/>
            </a:pPr>
            <a:r>
              <a:rPr lang="en-ZA" altLang="en-US" sz="2400" dirty="0" smtClean="0"/>
              <a:t>Contributed to improving the e-readiness rankings of the country</a:t>
            </a:r>
          </a:p>
          <a:p>
            <a:pPr>
              <a:spcBef>
                <a:spcPts val="600"/>
              </a:spcBef>
              <a:spcAft>
                <a:spcPts val="600"/>
              </a:spcAft>
              <a:buFont typeface="Wingdings" panose="05000000000000000000" pitchFamily="2" charset="2"/>
              <a:buChar char="§"/>
            </a:pPr>
            <a:r>
              <a:rPr lang="en-ZA" altLang="en-US" sz="2400" dirty="0" smtClean="0"/>
              <a:t>Established a proactive environmental scanning to more adequately assess gaps, overlaps and opportunities for collaboration</a:t>
            </a:r>
          </a:p>
          <a:p>
            <a:pPr>
              <a:spcBef>
                <a:spcPts val="600"/>
              </a:spcBef>
              <a:spcAft>
                <a:spcPts val="600"/>
              </a:spcAft>
              <a:buFont typeface="Wingdings" panose="05000000000000000000" pitchFamily="2" charset="2"/>
              <a:buChar char="§"/>
            </a:pPr>
            <a:r>
              <a:rPr lang="en-ZA" altLang="en-US" sz="2400" dirty="0" smtClean="0"/>
              <a:t>Impacted on citizens across a wide spectrum of society from PhD students to individuals in communities. </a:t>
            </a:r>
            <a:endParaRPr lang="en-ZA" altLang="en-US" sz="2400" dirty="0"/>
          </a:p>
        </p:txBody>
      </p:sp>
    </p:spTree>
    <p:extLst>
      <p:ext uri="{BB962C8B-B14F-4D97-AF65-F5344CB8AC3E}">
        <p14:creationId xmlns:p14="http://schemas.microsoft.com/office/powerpoint/2010/main" xmlns="" val="2444506824"/>
      </p:ext>
    </p:extLst>
  </p:cSld>
  <p:clrMapOvr>
    <a:masterClrMapping/>
  </p:clrMapOvr>
  <p:transition spd="med">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21508" name="Rectangle 6"/>
          <p:cNvSpPr>
            <a:spLocks/>
          </p:cNvSpPr>
          <p:nvPr/>
        </p:nvSpPr>
        <p:spPr bwMode="auto">
          <a:xfrm>
            <a:off x="1752600" y="152400"/>
            <a:ext cx="7004050"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000" dirty="0" smtClean="0">
                <a:solidFill>
                  <a:srgbClr val="A5BE4C"/>
                </a:solidFill>
                <a:latin typeface="Arial Bold" panose="020B0704020202020204" pitchFamily="34" charset="0"/>
                <a:ea typeface="ヒラギノ角ゴ ProN W3" charset="-128"/>
                <a:cs typeface="Arial Bold" panose="020B0704020202020204" pitchFamily="34" charset="0"/>
                <a:sym typeface="Arial Bold" panose="020B0704020202020204" pitchFamily="34" charset="0"/>
              </a:rPr>
              <a:t>budget </a:t>
            </a:r>
            <a:endParaRPr lang="en-US" altLang="en-US" sz="3000" dirty="0">
              <a:solidFill>
                <a:srgbClr val="A5BE4C"/>
              </a:solidFill>
              <a:latin typeface="Arial Bold" panose="020B0704020202020204" pitchFamily="34" charset="0"/>
              <a:ea typeface="ヒラギノ角ゴ ProN W3" charset="-128"/>
              <a:cs typeface="Arial Bold" panose="020B0704020202020204" pitchFamily="34" charset="0"/>
              <a:sym typeface="Arial Bold" panose="020B0704020202020204" pitchFamily="34" charset="0"/>
            </a:endParaRPr>
          </a:p>
        </p:txBody>
      </p:sp>
      <p:sp>
        <p:nvSpPr>
          <p:cNvPr id="2153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CD64597-8105-4317-B0B6-FAC5FCC55347}" type="slidenum">
              <a:rPr lang="en-US" altLang="en-US" sz="1200" smtClean="0">
                <a:solidFill>
                  <a:srgbClr val="898989"/>
                </a:solidFill>
              </a:rPr>
              <a:pPr>
                <a:spcBef>
                  <a:spcPct val="0"/>
                </a:spcBef>
                <a:buFontTx/>
                <a:buNone/>
              </a:pPr>
              <a:t>16</a:t>
            </a:fld>
            <a:endParaRPr lang="en-US" altLang="en-US" sz="1200" dirty="0" smtClean="0">
              <a:solidFill>
                <a:srgbClr val="898989"/>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250062883"/>
              </p:ext>
            </p:extLst>
          </p:nvPr>
        </p:nvGraphicFramePr>
        <p:xfrm>
          <a:off x="381000" y="1066800"/>
          <a:ext cx="8375650" cy="4012901"/>
        </p:xfrm>
        <a:graphic>
          <a:graphicData uri="http://schemas.openxmlformats.org/drawingml/2006/table">
            <a:tbl>
              <a:tblPr firstRow="1" firstCol="1" bandRow="1">
                <a:tableStyleId>{F2DE63D5-997A-4646-A377-4702673A728D}</a:tableStyleId>
              </a:tblPr>
              <a:tblGrid>
                <a:gridCol w="3624389"/>
                <a:gridCol w="1853590"/>
                <a:gridCol w="1407441"/>
                <a:gridCol w="1490230"/>
              </a:tblGrid>
              <a:tr h="673510">
                <a:tc>
                  <a:txBody>
                    <a:bodyPr/>
                    <a:lstStyle/>
                    <a:p>
                      <a:endParaRPr lang="en-ZA" sz="2200" dirty="0">
                        <a:effectLst/>
                        <a:latin typeface="Times New Roman" panose="02020603050405020304" pitchFamily="18" charset="0"/>
                      </a:endParaRPr>
                    </a:p>
                  </a:txBody>
                  <a:tcPr marL="68580" marR="68580" marT="0" marB="0" anchor="ctr"/>
                </a:tc>
                <a:tc gridSpan="3">
                  <a:txBody>
                    <a:bodyPr/>
                    <a:lstStyle/>
                    <a:p>
                      <a:pPr algn="ctr">
                        <a:lnSpc>
                          <a:spcPct val="115000"/>
                        </a:lnSpc>
                        <a:spcAft>
                          <a:spcPts val="0"/>
                        </a:spcAft>
                      </a:pPr>
                      <a:r>
                        <a:rPr lang="en-US" sz="2200" u="none" dirty="0" smtClean="0">
                          <a:effectLst/>
                        </a:rPr>
                        <a:t>Medium-Term </a:t>
                      </a:r>
                      <a:r>
                        <a:rPr lang="en-US" sz="2200" u="none" dirty="0">
                          <a:effectLst/>
                        </a:rPr>
                        <a:t>E</a:t>
                      </a:r>
                      <a:r>
                        <a:rPr lang="en-US" sz="2200" u="none" dirty="0" smtClean="0">
                          <a:effectLst/>
                        </a:rPr>
                        <a:t>stimate</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hMerge="1">
                  <a:txBody>
                    <a:bodyPr/>
                    <a:lstStyle/>
                    <a:p>
                      <a:endParaRPr lang="en-ZA"/>
                    </a:p>
                  </a:txBody>
                  <a:tcPr/>
                </a:tc>
                <a:tc hMerge="1">
                  <a:txBody>
                    <a:bodyPr/>
                    <a:lstStyle/>
                    <a:p>
                      <a:endParaRPr lang="en-ZA"/>
                    </a:p>
                  </a:txBody>
                  <a:tcPr/>
                </a:tc>
              </a:tr>
              <a:tr h="673510">
                <a:tc>
                  <a:txBody>
                    <a:bodyPr/>
                    <a:lstStyle/>
                    <a:p>
                      <a:pPr algn="ctr">
                        <a:lnSpc>
                          <a:spcPct val="115000"/>
                        </a:lnSpc>
                        <a:spcAft>
                          <a:spcPts val="0"/>
                        </a:spcAft>
                      </a:pPr>
                      <a:r>
                        <a:rPr lang="en-US" sz="2200" u="sng" dirty="0">
                          <a:effectLst/>
                        </a:rPr>
                        <a:t>R thousand R'000</a:t>
                      </a:r>
                      <a:endParaRPr lang="en-ZA" sz="2200"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sng" dirty="0">
                          <a:effectLst/>
                        </a:rPr>
                        <a:t>2017/18</a:t>
                      </a:r>
                      <a:endParaRPr lang="en-ZA" sz="2200" b="1"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sng" dirty="0">
                          <a:effectLst/>
                        </a:rPr>
                        <a:t>2018/19</a:t>
                      </a:r>
                      <a:endParaRPr lang="en-ZA" sz="2200" b="1"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sng" dirty="0">
                          <a:effectLst/>
                        </a:rPr>
                        <a:t>2019/20</a:t>
                      </a:r>
                      <a:endParaRPr lang="en-ZA" sz="2200" b="1"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r>
              <a:tr h="639834">
                <a:tc>
                  <a:txBody>
                    <a:bodyPr/>
                    <a:lstStyle/>
                    <a:p>
                      <a:pPr algn="just">
                        <a:lnSpc>
                          <a:spcPct val="115000"/>
                        </a:lnSpc>
                        <a:spcAft>
                          <a:spcPts val="0"/>
                        </a:spcAft>
                      </a:pPr>
                      <a:r>
                        <a:rPr lang="en-US" sz="2200" u="none" dirty="0" smtClean="0">
                          <a:effectLst/>
                        </a:rPr>
                        <a:t>NEMISA</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43,785</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46,325</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48,920</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r>
              <a:tr h="639834">
                <a:tc>
                  <a:txBody>
                    <a:bodyPr/>
                    <a:lstStyle/>
                    <a:p>
                      <a:pPr algn="just">
                        <a:lnSpc>
                          <a:spcPct val="115000"/>
                        </a:lnSpc>
                        <a:spcAft>
                          <a:spcPts val="0"/>
                        </a:spcAft>
                      </a:pPr>
                      <a:r>
                        <a:rPr lang="en-US" sz="2200" u="none" dirty="0" smtClean="0">
                          <a:effectLst/>
                        </a:rPr>
                        <a:t>e-SI (programmatic)</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7,250</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7,670</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2200" u="none" dirty="0" smtClean="0">
                          <a:effectLst/>
                        </a:rPr>
                        <a:t>6,682</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r>
              <a:tr h="639834">
                <a:tc>
                  <a:txBody>
                    <a:bodyPr/>
                    <a:lstStyle/>
                    <a:p>
                      <a:pPr algn="just">
                        <a:lnSpc>
                          <a:spcPct val="115000"/>
                        </a:lnSpc>
                        <a:spcAft>
                          <a:spcPts val="0"/>
                        </a:spcAft>
                      </a:pPr>
                      <a:r>
                        <a:rPr lang="en-US" sz="2200" u="none" dirty="0" smtClean="0">
                          <a:effectLst/>
                        </a:rPr>
                        <a:t>e-Skills Rollout</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42,000</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US" sz="2200" u="none" dirty="0" smtClean="0">
                          <a:effectLst/>
                        </a:rPr>
                        <a:t>44,436</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algn="r">
                        <a:lnSpc>
                          <a:spcPct val="115000"/>
                        </a:lnSpc>
                        <a:spcAft>
                          <a:spcPts val="0"/>
                        </a:spcAft>
                      </a:pPr>
                      <a:r>
                        <a:rPr lang="en-ZA" sz="2200" u="none" dirty="0" smtClean="0">
                          <a:effectLst/>
                        </a:rPr>
                        <a:t>46,924</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r>
              <a:tr h="673510">
                <a:tc>
                  <a:txBody>
                    <a:bodyPr/>
                    <a:lstStyle/>
                    <a:p>
                      <a:pPr algn="r">
                        <a:lnSpc>
                          <a:spcPct val="115000"/>
                        </a:lnSpc>
                        <a:spcAft>
                          <a:spcPts val="0"/>
                        </a:spcAft>
                      </a:pPr>
                      <a:endParaRPr lang="en-US" sz="2200" u="none" dirty="0" smtClean="0">
                        <a:effectLst/>
                      </a:endParaRPr>
                    </a:p>
                    <a:p>
                      <a:pPr algn="r">
                        <a:lnSpc>
                          <a:spcPct val="115000"/>
                        </a:lnSpc>
                        <a:spcAft>
                          <a:spcPts val="0"/>
                        </a:spcAft>
                      </a:pPr>
                      <a:r>
                        <a:rPr lang="en-US" sz="2200" u="none" dirty="0" smtClean="0">
                          <a:effectLst/>
                        </a:rPr>
                        <a:t>TOTAL</a:t>
                      </a:r>
                      <a:endParaRPr lang="en-ZA" sz="2200" u="none" dirty="0">
                        <a:solidFill>
                          <a:srgbClr val="000000"/>
                        </a:solidFill>
                        <a:effectLst/>
                        <a:latin typeface="Lucida Grande"/>
                        <a:ea typeface="ヒラギノ角ゴ Pro W3"/>
                        <a:cs typeface="Times New Roman" panose="02020603050405020304" pitchFamily="18" charset="0"/>
                      </a:endParaRPr>
                    </a:p>
                  </a:txBody>
                  <a:tcPr marL="68580" marR="68580" marT="0" marB="0" anchor="ctr"/>
                </a:tc>
                <a:tc>
                  <a:txBody>
                    <a:bodyPr/>
                    <a:lstStyle/>
                    <a:p>
                      <a:pPr marL="0" algn="r" defTabSz="914400" rtl="0" eaLnBrk="1" fontAlgn="b" latinLnBrk="0" hangingPunct="1">
                        <a:lnSpc>
                          <a:spcPct val="115000"/>
                        </a:lnSpc>
                        <a:spcAft>
                          <a:spcPts val="0"/>
                        </a:spcAft>
                      </a:pPr>
                      <a:r>
                        <a:rPr lang="en-US" sz="2200" b="1" u="none" kern="1200" dirty="0">
                          <a:effectLst/>
                        </a:rPr>
                        <a:t>93,035</a:t>
                      </a:r>
                      <a:endParaRPr lang="en-US" sz="2200" b="1" u="none" kern="1200" dirty="0">
                        <a:solidFill>
                          <a:srgbClr val="000000"/>
                        </a:solidFill>
                        <a:effectLst/>
                        <a:latin typeface="Lucida Grande"/>
                        <a:ea typeface="ヒラギノ角ゴ Pro W3"/>
                        <a:cs typeface="Times New Roman" panose="02020603050405020304" pitchFamily="18" charset="0"/>
                      </a:endParaRPr>
                    </a:p>
                  </a:txBody>
                  <a:tcPr marL="9525" marR="9525" marT="9525" marB="0" anchor="b"/>
                </a:tc>
                <a:tc>
                  <a:txBody>
                    <a:bodyPr/>
                    <a:lstStyle/>
                    <a:p>
                      <a:pPr marL="0" algn="r" defTabSz="914400" rtl="0" eaLnBrk="1" fontAlgn="b" latinLnBrk="0" hangingPunct="1">
                        <a:lnSpc>
                          <a:spcPct val="115000"/>
                        </a:lnSpc>
                        <a:spcAft>
                          <a:spcPts val="0"/>
                        </a:spcAft>
                      </a:pPr>
                      <a:r>
                        <a:rPr lang="en-US" sz="2200" b="1" u="none" kern="1200" dirty="0">
                          <a:effectLst/>
                        </a:rPr>
                        <a:t>98,431</a:t>
                      </a:r>
                      <a:endParaRPr lang="en-US" sz="2200" b="1" u="none" kern="1200" dirty="0">
                        <a:solidFill>
                          <a:srgbClr val="000000"/>
                        </a:solidFill>
                        <a:effectLst/>
                        <a:latin typeface="Lucida Grande"/>
                        <a:ea typeface="ヒラギノ角ゴ Pro W3"/>
                        <a:cs typeface="Times New Roman" panose="02020603050405020304" pitchFamily="18" charset="0"/>
                      </a:endParaRPr>
                    </a:p>
                  </a:txBody>
                  <a:tcPr marL="9525" marR="9525" marT="9525" marB="0" anchor="b"/>
                </a:tc>
                <a:tc>
                  <a:txBody>
                    <a:bodyPr/>
                    <a:lstStyle/>
                    <a:p>
                      <a:pPr marL="0" algn="r" defTabSz="914400" rtl="0" eaLnBrk="1" fontAlgn="b" latinLnBrk="0" hangingPunct="1">
                        <a:lnSpc>
                          <a:spcPct val="115000"/>
                        </a:lnSpc>
                        <a:spcAft>
                          <a:spcPts val="0"/>
                        </a:spcAft>
                      </a:pPr>
                      <a:r>
                        <a:rPr lang="en-US" sz="2200" b="1" u="none" kern="1200" dirty="0">
                          <a:effectLst/>
                        </a:rPr>
                        <a:t>102,526</a:t>
                      </a:r>
                      <a:endParaRPr lang="en-US" sz="2200" b="1" u="none" kern="1200" dirty="0">
                        <a:solidFill>
                          <a:srgbClr val="000000"/>
                        </a:solidFill>
                        <a:effectLst/>
                        <a:latin typeface="Lucida Grande"/>
                        <a:ea typeface="ヒラギノ角ゴ Pro W3"/>
                        <a:cs typeface="Times New Roman" panose="02020603050405020304" pitchFamily="18" charset="0"/>
                      </a:endParaRPr>
                    </a:p>
                  </a:txBody>
                  <a:tcPr marL="9525" marR="9525" marT="9525" marB="0" anchor="b"/>
                </a:tc>
              </a:tr>
            </a:tbl>
          </a:graphicData>
        </a:graphic>
      </p:graphicFrame>
      <p:sp>
        <p:nvSpPr>
          <p:cNvPr id="4" name="TextBox 3"/>
          <p:cNvSpPr txBox="1"/>
          <p:nvPr/>
        </p:nvSpPr>
        <p:spPr>
          <a:xfrm>
            <a:off x="381000" y="5124271"/>
            <a:ext cx="8375650"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The above budget represents commitments made over the next three year period from the fiscus.</a:t>
            </a:r>
          </a:p>
          <a:p>
            <a:pPr marL="285750" indent="-285750">
              <a:buFont typeface="Wingdings" panose="05000000000000000000" pitchFamily="2" charset="2"/>
              <a:buChar char="§"/>
            </a:pPr>
            <a:r>
              <a:rPr lang="en-US" dirty="0" smtClean="0"/>
              <a:t>There is an opportunity to leverage additional funding through the Digital Development Fund and the Skills Development Fund. As well as that from Business e.g. IBM, Internet Society etc.</a:t>
            </a:r>
          </a:p>
        </p:txBody>
      </p:sp>
    </p:spTree>
    <p:extLst>
      <p:ext uri="{BB962C8B-B14F-4D97-AF65-F5344CB8AC3E}">
        <p14:creationId xmlns:p14="http://schemas.microsoft.com/office/powerpoint/2010/main" xmlns="" val="39435121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9220" name="Rectangle 6"/>
          <p:cNvSpPr>
            <a:spLocks/>
          </p:cNvSpPr>
          <p:nvPr/>
        </p:nvSpPr>
        <p:spPr bwMode="auto">
          <a:xfrm>
            <a:off x="1447800" y="228600"/>
            <a:ext cx="7632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ZA" altLang="en-US" sz="2800" dirty="0">
                <a:solidFill>
                  <a:srgbClr val="A5BE4C"/>
                </a:solidFill>
                <a:latin typeface="Arial Bold" panose="020B0704020202020204" pitchFamily="34" charset="0"/>
              </a:rPr>
              <a:t>s</a:t>
            </a:r>
            <a:r>
              <a:rPr lang="en-ZA" altLang="en-US" sz="2800" dirty="0" smtClean="0">
                <a:solidFill>
                  <a:srgbClr val="A5BE4C"/>
                </a:solidFill>
                <a:latin typeface="Arial Bold" panose="020B0704020202020204" pitchFamily="34" charset="0"/>
              </a:rPr>
              <a:t>caling towards greater impact</a:t>
            </a:r>
            <a:endParaRPr lang="en-US" altLang="en-US" sz="2800" dirty="0">
              <a:solidFill>
                <a:srgbClr val="A5BE4C"/>
              </a:solidFill>
              <a:latin typeface="Arial Bold" panose="020B0704020202020204" pitchFamily="34" charset="0"/>
              <a:sym typeface="Arial Bold" panose="020B0704020202020204" pitchFamily="34" charset="0"/>
            </a:endParaRPr>
          </a:p>
        </p:txBody>
      </p:sp>
      <p:sp>
        <p:nvSpPr>
          <p:cNvPr id="922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0B5E29F-F434-4044-8503-8633778AC17F}"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sp>
        <p:nvSpPr>
          <p:cNvPr id="3" name="Rectangle 1"/>
          <p:cNvSpPr>
            <a:spLocks noGrp="1" noChangeArrowheads="1"/>
          </p:cNvSpPr>
          <p:nvPr>
            <p:ph type="body" idx="1"/>
          </p:nvPr>
        </p:nvSpPr>
        <p:spPr bwMode="auto">
          <a:xfrm>
            <a:off x="228600" y="762000"/>
            <a:ext cx="8686800" cy="636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buFont typeface="Wingdings" panose="05000000000000000000" pitchFamily="2" charset="2"/>
              <a:buChar char="§"/>
            </a:pPr>
            <a:r>
              <a:rPr lang="en-ZA" altLang="en-US" sz="2400" dirty="0" smtClean="0"/>
              <a:t>Over the last five years, the model gave rise to 22 450 learners adequately trained to function within the information society and digital economy.</a:t>
            </a:r>
          </a:p>
          <a:p>
            <a:pPr>
              <a:spcBef>
                <a:spcPct val="0"/>
              </a:spcBef>
            </a:pPr>
            <a:endParaRPr lang="en-ZA" altLang="en-US" sz="2400" dirty="0"/>
          </a:p>
          <a:p>
            <a:pPr>
              <a:spcBef>
                <a:spcPct val="0"/>
              </a:spcBef>
              <a:buFont typeface="Wingdings" panose="05000000000000000000" pitchFamily="2" charset="2"/>
              <a:buChar char="§"/>
            </a:pPr>
            <a:r>
              <a:rPr lang="en-ZA" altLang="en-US" sz="2400" dirty="0" smtClean="0"/>
              <a:t>Through current e-skills interventions its confirmed that both high-end and basic skills for citizens must be actioned.</a:t>
            </a:r>
          </a:p>
          <a:p>
            <a:pPr>
              <a:spcBef>
                <a:spcPct val="0"/>
              </a:spcBef>
              <a:buFont typeface="Wingdings" panose="05000000000000000000" pitchFamily="2" charset="2"/>
              <a:buChar char="§"/>
            </a:pPr>
            <a:endParaRPr lang="en-ZA" altLang="en-US" sz="2400" dirty="0" smtClean="0"/>
          </a:p>
          <a:p>
            <a:pPr>
              <a:spcBef>
                <a:spcPct val="0"/>
              </a:spcBef>
              <a:buFont typeface="Wingdings" panose="05000000000000000000" pitchFamily="2" charset="2"/>
              <a:buChar char="§"/>
            </a:pPr>
            <a:r>
              <a:rPr kumimoji="0" lang="en-ZA" altLang="en-US" sz="2400" b="1" i="0" u="none" strike="noStrike" cap="none" normalizeH="0" baseline="0" dirty="0" smtClean="0">
                <a:ln>
                  <a:noFill/>
                </a:ln>
                <a:solidFill>
                  <a:schemeClr val="tx1"/>
                </a:solidFill>
                <a:effectLst/>
                <a:latin typeface="Arial" panose="020B0604020202020204" pitchFamily="34" charset="0"/>
              </a:rPr>
              <a:t>Why scale?</a:t>
            </a:r>
          </a:p>
          <a:p>
            <a:pPr lvl="1" algn="just"/>
            <a:r>
              <a:rPr lang="en-ZA" altLang="en-US" sz="2400" dirty="0"/>
              <a:t>To ensure that </a:t>
            </a:r>
            <a:r>
              <a:rPr lang="en-ZA" altLang="en-US" sz="2400" b="1" i="1" dirty="0"/>
              <a:t>all South Africans</a:t>
            </a:r>
            <a:r>
              <a:rPr lang="en-ZA" altLang="en-US" sz="2400" dirty="0"/>
              <a:t> have the opportunity to participate and benefit from global economic opportunities (National Integrated ICT Policy)</a:t>
            </a:r>
          </a:p>
          <a:p>
            <a:pPr lvl="1">
              <a:spcBef>
                <a:spcPct val="0"/>
              </a:spcBef>
              <a:buFont typeface="Wingdings" panose="05000000000000000000" pitchFamily="2" charset="2"/>
              <a:buChar char="§"/>
            </a:pPr>
            <a:endParaRPr lang="en-ZA" altLang="en-US" sz="2000" dirty="0" smtClean="0">
              <a:latin typeface="Arial" panose="020B0604020202020204" pitchFamily="34" charset="0"/>
            </a:endParaRPr>
          </a:p>
          <a:p>
            <a:pPr lvl="1" algn="just"/>
            <a:r>
              <a:rPr lang="en-ZA" altLang="en-US" sz="2400" dirty="0"/>
              <a:t>By 2030, ICT will underpin the development of a dynamic and connected information society and vibrant knowledge economy that is </a:t>
            </a:r>
            <a:r>
              <a:rPr lang="en-ZA" altLang="en-US" sz="2400" b="1" i="1" dirty="0"/>
              <a:t>more inclusive and prosperous</a:t>
            </a:r>
            <a:r>
              <a:rPr lang="en-ZA" altLang="en-US" sz="2400" dirty="0"/>
              <a:t>.   A seamless information infrastructure… (NDP 2030)</a:t>
            </a:r>
          </a:p>
          <a:p>
            <a:pPr>
              <a:spcBef>
                <a:spcPct val="0"/>
              </a:spcBef>
              <a:buFont typeface="Wingdings" panose="05000000000000000000" pitchFamily="2" charset="2"/>
              <a:buChar char="§"/>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843454490"/>
      </p:ext>
    </p:extLst>
  </p:cSld>
  <p:clrMapOvr>
    <a:masterClrMapping/>
  </p:clrMapOvr>
  <p:transition spd="med">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685800"/>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6" name="Rectangle 6"/>
          <p:cNvSpPr>
            <a:spLocks/>
          </p:cNvSpPr>
          <p:nvPr/>
        </p:nvSpPr>
        <p:spPr bwMode="auto">
          <a:xfrm>
            <a:off x="1889760" y="142875"/>
            <a:ext cx="702564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tabLst>
                <a:tab pos="1082675" algn="l"/>
                <a:tab pos="1203325" algn="l"/>
              </a:tabLst>
            </a:pPr>
            <a:r>
              <a:rPr lang="en-US" altLang="en-US" sz="2900" dirty="0" smtClean="0">
                <a:solidFill>
                  <a:srgbClr val="A5BE4C"/>
                </a:solidFill>
                <a:latin typeface="Arial Bold" panose="020B0704020202020204" pitchFamily="34" charset="0"/>
                <a:sym typeface="Arial Bold" panose="020B0704020202020204" pitchFamily="34" charset="0"/>
              </a:rPr>
              <a:t>Scaling options</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972104453"/>
              </p:ext>
            </p:extLst>
          </p:nvPr>
        </p:nvGraphicFramePr>
        <p:xfrm>
          <a:off x="338559" y="1842095"/>
          <a:ext cx="8805440" cy="4514255"/>
        </p:xfrm>
        <a:graphic>
          <a:graphicData uri="http://schemas.openxmlformats.org/drawingml/2006/table">
            <a:tbl>
              <a:tblPr firstRow="1" bandRow="1">
                <a:tableStyleId>{F2DE63D5-997A-4646-A377-4702673A728D}</a:tableStyleId>
              </a:tblPr>
              <a:tblGrid>
                <a:gridCol w="579305"/>
                <a:gridCol w="2317221"/>
                <a:gridCol w="4170998"/>
                <a:gridCol w="1737916"/>
              </a:tblGrid>
              <a:tr h="656137">
                <a:tc>
                  <a:txBody>
                    <a:bodyPr/>
                    <a:lstStyle/>
                    <a:p>
                      <a:r>
                        <a:rPr lang="en-US" sz="1400" dirty="0" smtClean="0"/>
                        <a:t>#</a:t>
                      </a:r>
                      <a:endParaRPr lang="en-US" sz="1400" dirty="0"/>
                    </a:p>
                  </a:txBody>
                  <a:tcPr/>
                </a:tc>
                <a:tc>
                  <a:txBody>
                    <a:bodyPr/>
                    <a:lstStyle/>
                    <a:p>
                      <a:r>
                        <a:rPr lang="en-US" sz="1400" dirty="0" smtClean="0"/>
                        <a:t>e-Skills</a:t>
                      </a:r>
                    </a:p>
                  </a:txBody>
                  <a:tcPr/>
                </a:tc>
                <a:tc>
                  <a:txBody>
                    <a:bodyPr/>
                    <a:lstStyle/>
                    <a:p>
                      <a:r>
                        <a:rPr lang="en-US" sz="1400" dirty="0" smtClean="0"/>
                        <a:t>Target</a:t>
                      </a:r>
                      <a:r>
                        <a:rPr lang="en-US" sz="1400" baseline="0" dirty="0" smtClean="0"/>
                        <a:t> Numbers</a:t>
                      </a:r>
                      <a:endParaRPr lang="en-US" sz="1400" dirty="0"/>
                    </a:p>
                  </a:txBody>
                  <a:tcPr/>
                </a:tc>
                <a:tc>
                  <a:txBody>
                    <a:bodyPr/>
                    <a:lstStyle/>
                    <a:p>
                      <a:r>
                        <a:rPr lang="en-US" sz="1400" dirty="0" smtClean="0"/>
                        <a:t>2017 – 2021</a:t>
                      </a:r>
                      <a:endParaRPr lang="en-US" sz="1400" dirty="0"/>
                    </a:p>
                  </a:txBody>
                  <a:tcPr/>
                </a:tc>
              </a:tr>
              <a:tr h="810944">
                <a:tc>
                  <a:txBody>
                    <a:bodyPr/>
                    <a:lstStyle/>
                    <a:p>
                      <a:r>
                        <a:rPr lang="en-US" sz="1400" dirty="0" smtClean="0"/>
                        <a:t>1.</a:t>
                      </a:r>
                      <a:endParaRPr lang="en-US" sz="1400" dirty="0"/>
                    </a:p>
                  </a:txBody>
                  <a:tcPr/>
                </a:tc>
                <a:tc>
                  <a:txBody>
                    <a:bodyPr/>
                    <a:lstStyle/>
                    <a:p>
                      <a:r>
                        <a:rPr lang="en-US" sz="1400" dirty="0" smtClean="0"/>
                        <a:t>e-Literacy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Communities</a:t>
                      </a:r>
                      <a:r>
                        <a:rPr lang="en-US" sz="1400" baseline="0" dirty="0" smtClean="0"/>
                        <a:t>: unemployed youth, women and physically disabled</a:t>
                      </a:r>
                      <a:r>
                        <a:rPr lang="en-US" sz="1400" dirty="0" smtClean="0"/>
                        <a:t> </a:t>
                      </a:r>
                    </a:p>
                  </a:txBody>
                  <a:tcPr/>
                </a:tc>
                <a:tc>
                  <a:txBody>
                    <a:bodyPr/>
                    <a:lstStyle/>
                    <a:p>
                      <a:pPr algn="r"/>
                      <a:r>
                        <a:rPr lang="en-US" sz="1400" dirty="0" smtClean="0"/>
                        <a:t>30465</a:t>
                      </a:r>
                      <a:endParaRPr lang="en-US" sz="1400" dirty="0"/>
                    </a:p>
                  </a:txBody>
                  <a:tcPr/>
                </a:tc>
              </a:tr>
              <a:tr h="810944">
                <a:tc>
                  <a:txBody>
                    <a:bodyPr/>
                    <a:lstStyle/>
                    <a:p>
                      <a:r>
                        <a:rPr lang="en-US" sz="1400" dirty="0" smtClean="0"/>
                        <a:t>2.</a:t>
                      </a:r>
                      <a:endParaRPr lang="en-US" sz="1400" dirty="0"/>
                    </a:p>
                  </a:txBody>
                  <a:tcPr/>
                </a:tc>
                <a:tc>
                  <a:txBody>
                    <a:bodyPr/>
                    <a:lstStyle/>
                    <a:p>
                      <a:r>
                        <a:rPr lang="en-US" sz="1400" dirty="0" smtClean="0"/>
                        <a:t>e-Sector Users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Sector</a:t>
                      </a:r>
                      <a:r>
                        <a:rPr lang="en-US" sz="1400" baseline="0" dirty="0" smtClean="0"/>
                        <a:t> users including Government employees</a:t>
                      </a:r>
                      <a:endParaRPr lang="en-US" sz="1400" dirty="0" smtClean="0"/>
                    </a:p>
                    <a:p>
                      <a:endParaRPr lang="en-US" sz="1400" dirty="0"/>
                    </a:p>
                  </a:txBody>
                  <a:tcPr/>
                </a:tc>
                <a:tc>
                  <a:txBody>
                    <a:bodyPr/>
                    <a:lstStyle/>
                    <a:p>
                      <a:pPr lvl="1" algn="r"/>
                      <a:r>
                        <a:rPr lang="en-US" sz="1400" dirty="0" smtClean="0"/>
                        <a:t>12300</a:t>
                      </a:r>
                      <a:endParaRPr lang="en-US" sz="1400" dirty="0"/>
                    </a:p>
                  </a:txBody>
                  <a:tcPr/>
                </a:tc>
              </a:tr>
              <a:tr h="745410">
                <a:tc>
                  <a:txBody>
                    <a:bodyPr/>
                    <a:lstStyle/>
                    <a:p>
                      <a:r>
                        <a:rPr lang="en-US" sz="1400" dirty="0" smtClean="0"/>
                        <a:t>3.</a:t>
                      </a:r>
                      <a:endParaRPr lang="en-US" sz="1400" dirty="0"/>
                    </a:p>
                  </a:txBody>
                  <a:tcPr/>
                </a:tc>
                <a:tc>
                  <a:txBody>
                    <a:bodyPr/>
                    <a:lstStyle/>
                    <a:p>
                      <a:r>
                        <a:rPr lang="en-US" sz="1400" baseline="0" dirty="0" smtClean="0"/>
                        <a:t>ICT/e-Practitioners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Practitioners including</a:t>
                      </a:r>
                      <a:r>
                        <a:rPr lang="en-US" sz="1400" baseline="0" dirty="0" smtClean="0"/>
                        <a:t> ICT professionals</a:t>
                      </a:r>
                    </a:p>
                  </a:txBody>
                  <a:tcPr/>
                </a:tc>
                <a:tc>
                  <a:txBody>
                    <a:bodyPr/>
                    <a:lstStyle/>
                    <a:p>
                      <a:pPr algn="r"/>
                      <a:r>
                        <a:rPr lang="en-US" sz="1400" dirty="0" smtClean="0"/>
                        <a:t>4500</a:t>
                      </a:r>
                      <a:endParaRPr lang="en-US" sz="1400" dirty="0"/>
                    </a:p>
                  </a:txBody>
                  <a:tcPr/>
                </a:tc>
              </a:tr>
              <a:tr h="745410">
                <a:tc>
                  <a:txBody>
                    <a:bodyPr/>
                    <a:lstStyle/>
                    <a:p>
                      <a:r>
                        <a:rPr lang="en-US" sz="1400" dirty="0" smtClean="0"/>
                        <a:t>4.</a:t>
                      </a:r>
                      <a:endParaRPr lang="en-US" sz="1400" dirty="0"/>
                    </a:p>
                  </a:txBody>
                  <a:tcPr/>
                </a:tc>
                <a:tc>
                  <a:txBody>
                    <a:bodyPr/>
                    <a:lstStyle/>
                    <a:p>
                      <a:r>
                        <a:rPr lang="en-US" sz="1400" baseline="0" dirty="0" smtClean="0"/>
                        <a:t>e-Leaders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Senior management</a:t>
                      </a:r>
                    </a:p>
                  </a:txBody>
                  <a:tcPr/>
                </a:tc>
                <a:tc>
                  <a:txBody>
                    <a:bodyPr/>
                    <a:lstStyle/>
                    <a:p>
                      <a:pPr algn="r"/>
                      <a:r>
                        <a:rPr lang="en-US" sz="1400" dirty="0" smtClean="0"/>
                        <a:t>1280</a:t>
                      </a:r>
                      <a:endParaRPr lang="en-US" sz="1400" dirty="0"/>
                    </a:p>
                  </a:txBody>
                  <a:tcPr/>
                </a:tc>
              </a:tr>
              <a:tr h="745410">
                <a:tc>
                  <a:txBody>
                    <a:bodyPr/>
                    <a:lstStyle/>
                    <a:p>
                      <a:endParaRPr lang="en-US" sz="1400" dirty="0"/>
                    </a:p>
                  </a:txBody>
                  <a:tcPr/>
                </a:tc>
                <a:tc>
                  <a:txBody>
                    <a:bodyPr/>
                    <a:lstStyle/>
                    <a:p>
                      <a:pPr algn="r"/>
                      <a:r>
                        <a:rPr lang="en-US" sz="1400" dirty="0" smtClean="0"/>
                        <a:t>Total</a:t>
                      </a:r>
                      <a:endParaRPr lang="en-US" sz="1400" dirty="0"/>
                    </a:p>
                  </a:txBody>
                  <a:tcPr/>
                </a:tc>
                <a:tc>
                  <a:txBody>
                    <a:bodyPr/>
                    <a:lstStyle/>
                    <a:p>
                      <a:endParaRPr lang="en-US" sz="1400" dirty="0"/>
                    </a:p>
                  </a:txBody>
                  <a:tcPr/>
                </a:tc>
                <a:tc>
                  <a:txBody>
                    <a:bodyPr/>
                    <a:lstStyle/>
                    <a:p>
                      <a:pPr algn="r"/>
                      <a:r>
                        <a:rPr lang="en-US" sz="1400" dirty="0" smtClean="0"/>
                        <a:t>48 545</a:t>
                      </a:r>
                      <a:endParaRPr lang="en-US" sz="1400" dirty="0"/>
                    </a:p>
                  </a:txBody>
                  <a:tcPr/>
                </a:tc>
              </a:tr>
            </a:tbl>
          </a:graphicData>
        </a:graphic>
      </p:graphicFrame>
      <p:sp>
        <p:nvSpPr>
          <p:cNvPr id="4" name="Rectangle 3"/>
          <p:cNvSpPr/>
          <p:nvPr/>
        </p:nvSpPr>
        <p:spPr>
          <a:xfrm>
            <a:off x="228600" y="829270"/>
            <a:ext cx="8610600" cy="923330"/>
          </a:xfrm>
          <a:prstGeom prst="rect">
            <a:avLst/>
          </a:prstGeom>
        </p:spPr>
        <p:txBody>
          <a:bodyPr wrap="square">
            <a:spAutoFit/>
          </a:bodyPr>
          <a:lstStyle/>
          <a:p>
            <a:pPr marL="0" lvl="2" algn="just"/>
            <a:r>
              <a:rPr lang="en-US" b="1" dirty="0" smtClean="0"/>
              <a:t>Scaling Option 1: Commencing the Journey (making do with current resources) </a:t>
            </a:r>
            <a:r>
              <a:rPr lang="en-US" dirty="0" smtClean="0"/>
              <a:t>(Focus initial BB and NHI sites) </a:t>
            </a:r>
          </a:p>
          <a:p>
            <a:pPr marL="0" lvl="2" algn="just"/>
            <a:endParaRPr lang="en-US" dirty="0"/>
          </a:p>
        </p:txBody>
      </p:sp>
    </p:spTree>
    <p:extLst>
      <p:ext uri="{BB962C8B-B14F-4D97-AF65-F5344CB8AC3E}">
        <p14:creationId xmlns:p14="http://schemas.microsoft.com/office/powerpoint/2010/main" xmlns="" val="1234443341"/>
      </p:ext>
    </p:extLst>
  </p:cSld>
  <p:clrMapOvr>
    <a:masterClrMapping/>
  </p:clrMapOvr>
  <p:transition spd="med">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762000"/>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6" name="Rectangle 6"/>
          <p:cNvSpPr>
            <a:spLocks/>
          </p:cNvSpPr>
          <p:nvPr/>
        </p:nvSpPr>
        <p:spPr bwMode="auto">
          <a:xfrm>
            <a:off x="1889760" y="142875"/>
            <a:ext cx="702564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tabLst>
                <a:tab pos="1082675" algn="l"/>
                <a:tab pos="1203325" algn="l"/>
              </a:tabLst>
            </a:pPr>
            <a:r>
              <a:rPr lang="en-US" altLang="en-US" sz="2900" dirty="0">
                <a:solidFill>
                  <a:srgbClr val="A5BE4C"/>
                </a:solidFill>
                <a:latin typeface="Arial Bold" panose="020B0704020202020204" pitchFamily="34" charset="0"/>
                <a:sym typeface="Arial Bold" panose="020B0704020202020204" pitchFamily="34" charset="0"/>
              </a:rPr>
              <a:t>s</a:t>
            </a:r>
            <a:r>
              <a:rPr lang="en-US" altLang="en-US" sz="2900" dirty="0" smtClean="0">
                <a:solidFill>
                  <a:srgbClr val="A5BE4C"/>
                </a:solidFill>
                <a:latin typeface="Arial Bold" panose="020B0704020202020204" pitchFamily="34" charset="0"/>
                <a:sym typeface="Arial Bold" panose="020B0704020202020204" pitchFamily="34" charset="0"/>
              </a:rPr>
              <a:t>caling options</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
        <p:nvSpPr>
          <p:cNvPr id="4" name="Rectangle 3"/>
          <p:cNvSpPr/>
          <p:nvPr/>
        </p:nvSpPr>
        <p:spPr>
          <a:xfrm>
            <a:off x="228600" y="838200"/>
            <a:ext cx="8686800" cy="646331"/>
          </a:xfrm>
          <a:prstGeom prst="rect">
            <a:avLst/>
          </a:prstGeom>
        </p:spPr>
        <p:txBody>
          <a:bodyPr wrap="square">
            <a:spAutoFit/>
          </a:bodyPr>
          <a:lstStyle/>
          <a:p>
            <a:pPr marL="0" lvl="2" algn="just"/>
            <a:r>
              <a:rPr lang="en-US" b="1" dirty="0" smtClean="0"/>
              <a:t>Scaling Option 2: Advancing the Journey (incremental approach as more resources becomes available)</a:t>
            </a:r>
          </a:p>
        </p:txBody>
      </p:sp>
      <p:graphicFrame>
        <p:nvGraphicFramePr>
          <p:cNvPr id="9" name="Table 8"/>
          <p:cNvGraphicFramePr>
            <a:graphicFrameLocks noGrp="1"/>
          </p:cNvGraphicFramePr>
          <p:nvPr>
            <p:extLst>
              <p:ext uri="{D42A27DB-BD31-4B8C-83A1-F6EECF244321}">
                <p14:modId xmlns:p14="http://schemas.microsoft.com/office/powerpoint/2010/main" xmlns="" val="1181623704"/>
              </p:ext>
            </p:extLst>
          </p:nvPr>
        </p:nvGraphicFramePr>
        <p:xfrm>
          <a:off x="-1" y="1600200"/>
          <a:ext cx="8839202" cy="4572000"/>
        </p:xfrm>
        <a:graphic>
          <a:graphicData uri="http://schemas.openxmlformats.org/drawingml/2006/table">
            <a:tbl>
              <a:tblPr firstRow="1" bandRow="1">
                <a:tableStyleId>{F2DE63D5-997A-4646-A377-4702673A728D}</a:tableStyleId>
              </a:tblPr>
              <a:tblGrid>
                <a:gridCol w="581527"/>
                <a:gridCol w="2326106"/>
                <a:gridCol w="3721769"/>
                <a:gridCol w="2209800"/>
              </a:tblGrid>
              <a:tr h="553677">
                <a:tc>
                  <a:txBody>
                    <a:bodyPr/>
                    <a:lstStyle/>
                    <a:p>
                      <a:r>
                        <a:rPr lang="en-US" sz="1400" dirty="0" smtClean="0"/>
                        <a:t>#</a:t>
                      </a:r>
                      <a:endParaRPr lang="en-US" sz="1400" dirty="0"/>
                    </a:p>
                  </a:txBody>
                  <a:tcPr/>
                </a:tc>
                <a:tc>
                  <a:txBody>
                    <a:bodyPr/>
                    <a:lstStyle/>
                    <a:p>
                      <a:r>
                        <a:rPr lang="en-US" sz="1400" dirty="0" smtClean="0"/>
                        <a:t>e-Skills</a:t>
                      </a:r>
                    </a:p>
                  </a:txBody>
                  <a:tcPr/>
                </a:tc>
                <a:tc>
                  <a:txBody>
                    <a:bodyPr/>
                    <a:lstStyle/>
                    <a:p>
                      <a:r>
                        <a:rPr lang="en-US" sz="1400" dirty="0" smtClean="0"/>
                        <a:t>Target</a:t>
                      </a:r>
                      <a:r>
                        <a:rPr lang="en-US" sz="1400" baseline="0" dirty="0" smtClean="0"/>
                        <a:t> Numbers</a:t>
                      </a:r>
                      <a:endParaRPr lang="en-US" sz="1400" dirty="0"/>
                    </a:p>
                  </a:txBody>
                  <a:tcPr/>
                </a:tc>
                <a:tc>
                  <a:txBody>
                    <a:bodyPr/>
                    <a:lstStyle/>
                    <a:p>
                      <a:r>
                        <a:rPr lang="en-US" sz="1400" dirty="0" smtClean="0"/>
                        <a:t>2017 – 2021</a:t>
                      </a:r>
                      <a:endParaRPr lang="en-US" sz="1400" dirty="0"/>
                    </a:p>
                  </a:txBody>
                  <a:tcPr/>
                </a:tc>
              </a:tr>
              <a:tr h="830511">
                <a:tc>
                  <a:txBody>
                    <a:bodyPr/>
                    <a:lstStyle/>
                    <a:p>
                      <a:r>
                        <a:rPr lang="en-US" sz="1400" dirty="0" smtClean="0"/>
                        <a:t>1.</a:t>
                      </a:r>
                      <a:endParaRPr lang="en-US" sz="1400" dirty="0"/>
                    </a:p>
                  </a:txBody>
                  <a:tcPr/>
                </a:tc>
                <a:tc>
                  <a:txBody>
                    <a:bodyPr/>
                    <a:lstStyle/>
                    <a:p>
                      <a:r>
                        <a:rPr lang="en-US" sz="1400" dirty="0" smtClean="0"/>
                        <a:t>e-Literacy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Communities</a:t>
                      </a:r>
                      <a:r>
                        <a:rPr lang="en-US" sz="1400" baseline="0" dirty="0" smtClean="0"/>
                        <a:t>: unemployed youth, women and physically disabled</a:t>
                      </a:r>
                      <a:r>
                        <a:rPr lang="en-US" sz="1400" dirty="0" smtClean="0"/>
                        <a:t> </a:t>
                      </a:r>
                    </a:p>
                  </a:txBody>
                  <a:tcPr/>
                </a:tc>
                <a:tc>
                  <a:txBody>
                    <a:bodyPr/>
                    <a:lstStyle/>
                    <a:p>
                      <a:pPr algn="r"/>
                      <a:r>
                        <a:rPr lang="en-US" sz="1400" dirty="0" smtClean="0"/>
                        <a:t>5 110 465</a:t>
                      </a:r>
                      <a:endParaRPr lang="en-US" sz="1400" dirty="0"/>
                    </a:p>
                  </a:txBody>
                  <a:tcPr/>
                </a:tc>
              </a:tr>
              <a:tr h="830511">
                <a:tc>
                  <a:txBody>
                    <a:bodyPr/>
                    <a:lstStyle/>
                    <a:p>
                      <a:r>
                        <a:rPr lang="en-US" sz="1400" dirty="0" smtClean="0"/>
                        <a:t>2.</a:t>
                      </a:r>
                      <a:endParaRPr lang="en-US" sz="1400" dirty="0"/>
                    </a:p>
                  </a:txBody>
                  <a:tcPr/>
                </a:tc>
                <a:tc>
                  <a:txBody>
                    <a:bodyPr/>
                    <a:lstStyle/>
                    <a:p>
                      <a:r>
                        <a:rPr lang="en-US" sz="1400" dirty="0" smtClean="0"/>
                        <a:t>e-Sector Users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Sector</a:t>
                      </a:r>
                      <a:r>
                        <a:rPr lang="en-US" sz="1400" baseline="0" dirty="0" smtClean="0"/>
                        <a:t> users including Government employees</a:t>
                      </a:r>
                      <a:endParaRPr lang="en-US" sz="1400" dirty="0" smtClean="0"/>
                    </a:p>
                    <a:p>
                      <a:endParaRPr lang="en-US" sz="1400" dirty="0"/>
                    </a:p>
                  </a:txBody>
                  <a:tcPr/>
                </a:tc>
                <a:tc>
                  <a:txBody>
                    <a:bodyPr/>
                    <a:lstStyle/>
                    <a:p>
                      <a:pPr lvl="1" algn="r"/>
                      <a:r>
                        <a:rPr lang="en-US" sz="1400" dirty="0" smtClean="0"/>
                        <a:t>512 300</a:t>
                      </a:r>
                      <a:endParaRPr lang="en-US" sz="1400" dirty="0"/>
                    </a:p>
                  </a:txBody>
                  <a:tcPr/>
                </a:tc>
              </a:tr>
              <a:tr h="763395">
                <a:tc>
                  <a:txBody>
                    <a:bodyPr/>
                    <a:lstStyle/>
                    <a:p>
                      <a:r>
                        <a:rPr lang="en-US" sz="1400" dirty="0" smtClean="0"/>
                        <a:t>3.</a:t>
                      </a:r>
                      <a:endParaRPr lang="en-US" sz="1400" dirty="0"/>
                    </a:p>
                  </a:txBody>
                  <a:tcPr/>
                </a:tc>
                <a:tc>
                  <a:txBody>
                    <a:bodyPr/>
                    <a:lstStyle/>
                    <a:p>
                      <a:r>
                        <a:rPr lang="en-US" sz="1400" baseline="0" dirty="0" smtClean="0"/>
                        <a:t>ICT/e-Practitioners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Practitioners including</a:t>
                      </a:r>
                      <a:r>
                        <a:rPr lang="en-US" sz="1400" baseline="0" dirty="0" smtClean="0"/>
                        <a:t> ICT professionals</a:t>
                      </a:r>
                    </a:p>
                  </a:txBody>
                  <a:tcPr/>
                </a:tc>
                <a:tc>
                  <a:txBody>
                    <a:bodyPr/>
                    <a:lstStyle/>
                    <a:p>
                      <a:pPr algn="r"/>
                      <a:r>
                        <a:rPr lang="en-US" sz="1400" dirty="0" smtClean="0"/>
                        <a:t>5</a:t>
                      </a:r>
                      <a:r>
                        <a:rPr lang="en-US" sz="1400" baseline="0" dirty="0" smtClean="0"/>
                        <a:t> 022</a:t>
                      </a:r>
                      <a:endParaRPr lang="en-US" sz="1400" dirty="0"/>
                    </a:p>
                  </a:txBody>
                  <a:tcPr/>
                </a:tc>
              </a:tr>
              <a:tr h="830511">
                <a:tc>
                  <a:txBody>
                    <a:bodyPr/>
                    <a:lstStyle/>
                    <a:p>
                      <a:r>
                        <a:rPr lang="en-US" sz="1400" dirty="0" smtClean="0"/>
                        <a:t>4.</a:t>
                      </a:r>
                      <a:endParaRPr lang="en-US" sz="1400" dirty="0"/>
                    </a:p>
                  </a:txBody>
                  <a:tcPr/>
                </a:tc>
                <a:tc>
                  <a:txBody>
                    <a:bodyPr/>
                    <a:lstStyle/>
                    <a:p>
                      <a:r>
                        <a:rPr lang="en-US" sz="1400" baseline="0" dirty="0" smtClean="0"/>
                        <a:t>e-Leaders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Senior management</a:t>
                      </a:r>
                    </a:p>
                  </a:txBody>
                  <a:tcPr/>
                </a:tc>
                <a:tc>
                  <a:txBody>
                    <a:bodyPr/>
                    <a:lstStyle/>
                    <a:p>
                      <a:pPr algn="r"/>
                      <a:r>
                        <a:rPr lang="en-US" sz="1400" dirty="0" smtClean="0"/>
                        <a:t>3</a:t>
                      </a:r>
                      <a:r>
                        <a:rPr lang="en-US" sz="1400" baseline="0" dirty="0" smtClean="0"/>
                        <a:t> 640</a:t>
                      </a:r>
                      <a:endParaRPr lang="en-US" sz="1400" dirty="0"/>
                    </a:p>
                  </a:txBody>
                  <a:tcPr/>
                </a:tc>
              </a:tr>
              <a:tr h="763395">
                <a:tc>
                  <a:txBody>
                    <a:bodyPr/>
                    <a:lstStyle/>
                    <a:p>
                      <a:endParaRPr lang="en-US" sz="1400" dirty="0"/>
                    </a:p>
                  </a:txBody>
                  <a:tcPr/>
                </a:tc>
                <a:tc>
                  <a:txBody>
                    <a:bodyPr/>
                    <a:lstStyle/>
                    <a:p>
                      <a:pPr algn="r"/>
                      <a:r>
                        <a:rPr lang="en-US" sz="1400" dirty="0" smtClean="0"/>
                        <a:t>Total</a:t>
                      </a:r>
                      <a:endParaRPr lang="en-US" sz="1400" dirty="0"/>
                    </a:p>
                  </a:txBody>
                  <a:tcPr/>
                </a:tc>
                <a:tc>
                  <a:txBody>
                    <a:bodyPr/>
                    <a:lstStyle/>
                    <a:p>
                      <a:endParaRPr lang="en-US" sz="1400" dirty="0"/>
                    </a:p>
                  </a:txBody>
                  <a:tcPr/>
                </a:tc>
                <a:tc>
                  <a:txBody>
                    <a:bodyPr/>
                    <a:lstStyle/>
                    <a:p>
                      <a:pPr algn="r"/>
                      <a:r>
                        <a:rPr lang="en-US" sz="1400" dirty="0" smtClean="0"/>
                        <a:t>5</a:t>
                      </a:r>
                      <a:r>
                        <a:rPr lang="en-US" sz="1400" baseline="0" dirty="0" smtClean="0"/>
                        <a:t> 631427</a:t>
                      </a:r>
                      <a:endParaRPr lang="en-US" sz="1400" dirty="0"/>
                    </a:p>
                  </a:txBody>
                  <a:tcPr/>
                </a:tc>
              </a:tr>
            </a:tbl>
          </a:graphicData>
        </a:graphic>
      </p:graphicFrame>
    </p:spTree>
    <p:extLst>
      <p:ext uri="{BB962C8B-B14F-4D97-AF65-F5344CB8AC3E}">
        <p14:creationId xmlns:p14="http://schemas.microsoft.com/office/powerpoint/2010/main" xmlns="" val="147766218"/>
      </p:ext>
    </p:extLst>
  </p:cSld>
  <p:clrMapOvr>
    <a:masterClrMapping/>
  </p:clrMapOvr>
  <p:transition spd="med">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381000" y="838199"/>
            <a:ext cx="8458200" cy="5883275"/>
          </a:xfrm>
        </p:spPr>
        <p:txBody>
          <a:bodyPr lIns="0" tIns="0" rIns="0" bIns="0"/>
          <a:lstStyle/>
          <a:p>
            <a:pPr marL="0" indent="0" algn="just">
              <a:buNone/>
            </a:pPr>
            <a:endParaRPr lang="en-US" sz="800" dirty="0">
              <a:sym typeface="Arial Italic" panose="020B0604020202090204" pitchFamily="34" charset="0"/>
            </a:endParaRPr>
          </a:p>
          <a:p>
            <a:pPr algn="just">
              <a:buFont typeface="Wingdings" panose="05000000000000000000" pitchFamily="2" charset="2"/>
              <a:buChar char="§"/>
            </a:pPr>
            <a:r>
              <a:rPr lang="en-US" sz="2800" dirty="0" smtClean="0">
                <a:sym typeface="Arial Italic" panose="020B0604020202090204" pitchFamily="34" charset="0"/>
              </a:rPr>
              <a:t>Background</a:t>
            </a:r>
          </a:p>
          <a:p>
            <a:pPr algn="just">
              <a:buFont typeface="Wingdings" panose="05000000000000000000" pitchFamily="2" charset="2"/>
              <a:buChar char="§"/>
            </a:pPr>
            <a:r>
              <a:rPr lang="en-US" sz="2800" dirty="0" smtClean="0">
                <a:sym typeface="Arial Italic" panose="020B0604020202090204" pitchFamily="34" charset="0"/>
              </a:rPr>
              <a:t>Context</a:t>
            </a:r>
          </a:p>
          <a:p>
            <a:pPr lvl="1" algn="just"/>
            <a:r>
              <a:rPr lang="en-US" sz="2400" dirty="0" smtClean="0">
                <a:sym typeface="Arial Italic" panose="020B0604020202090204" pitchFamily="34" charset="0"/>
              </a:rPr>
              <a:t>The Need &amp; Key Departments Consulted</a:t>
            </a:r>
          </a:p>
          <a:p>
            <a:pPr algn="just"/>
            <a:endParaRPr lang="en-US" sz="1050" dirty="0" smtClean="0">
              <a:sym typeface="Arial Italic" panose="020B0604020202090204" pitchFamily="34" charset="0"/>
            </a:endParaRPr>
          </a:p>
          <a:p>
            <a:pPr algn="just">
              <a:buFont typeface="Wingdings" panose="05000000000000000000" pitchFamily="2" charset="2"/>
              <a:buChar char="§"/>
            </a:pPr>
            <a:r>
              <a:rPr lang="en-US" sz="2800" dirty="0" smtClean="0">
                <a:sym typeface="Arial Italic" panose="020B0604020202090204" pitchFamily="34" charset="0"/>
              </a:rPr>
              <a:t>iNeSI</a:t>
            </a:r>
          </a:p>
          <a:p>
            <a:pPr lvl="1" algn="just"/>
            <a:r>
              <a:rPr lang="en-US" sz="2400" dirty="0" smtClean="0">
                <a:sym typeface="Arial Italic" panose="020B0604020202090204" pitchFamily="34" charset="0"/>
              </a:rPr>
              <a:t>The Model</a:t>
            </a:r>
          </a:p>
          <a:p>
            <a:pPr lvl="1" algn="just"/>
            <a:r>
              <a:rPr lang="en-US" sz="2400" dirty="0" smtClean="0">
                <a:sym typeface="Arial Italic" panose="020B0604020202090204" pitchFamily="34" charset="0"/>
              </a:rPr>
              <a:t>Enabling elements for success</a:t>
            </a:r>
          </a:p>
          <a:p>
            <a:pPr lvl="1" algn="just"/>
            <a:r>
              <a:rPr lang="en-US" sz="2400" dirty="0" smtClean="0">
                <a:sym typeface="Arial Italic" panose="020B0604020202090204" pitchFamily="34" charset="0"/>
              </a:rPr>
              <a:t>National thematic areas</a:t>
            </a:r>
          </a:p>
          <a:p>
            <a:pPr lvl="1" algn="just"/>
            <a:r>
              <a:rPr lang="en-US" sz="2400" dirty="0" smtClean="0">
                <a:sym typeface="Arial Italic" panose="020B0604020202090204" pitchFamily="34" charset="0"/>
              </a:rPr>
              <a:t>Functional Structure</a:t>
            </a:r>
          </a:p>
          <a:p>
            <a:pPr lvl="1" algn="just"/>
            <a:r>
              <a:rPr lang="en-US" sz="2400" dirty="0" smtClean="0">
                <a:sym typeface="Arial Italic" panose="020B0604020202090204" pitchFamily="34" charset="0"/>
              </a:rPr>
              <a:t>Budget</a:t>
            </a:r>
          </a:p>
          <a:p>
            <a:pPr lvl="1" algn="just"/>
            <a:r>
              <a:rPr lang="en-US" sz="2400" dirty="0" smtClean="0">
                <a:sym typeface="Arial Italic" panose="020B0604020202090204" pitchFamily="34" charset="0"/>
              </a:rPr>
              <a:t>Achievements</a:t>
            </a:r>
          </a:p>
          <a:p>
            <a:pPr lvl="1" algn="just"/>
            <a:r>
              <a:rPr lang="en-US" sz="2400" dirty="0" smtClean="0">
                <a:sym typeface="Arial Italic" panose="020B0604020202090204" pitchFamily="34" charset="0"/>
              </a:rPr>
              <a:t>Scaling for greater impact</a:t>
            </a:r>
          </a:p>
          <a:p>
            <a:pPr algn="just">
              <a:buFont typeface="Wingdings" panose="05000000000000000000" pitchFamily="2" charset="2"/>
              <a:buChar char="§"/>
            </a:pPr>
            <a:r>
              <a:rPr lang="en-US" sz="2800" dirty="0" smtClean="0">
                <a:sym typeface="Arial Italic" panose="020B0604020202090204" pitchFamily="34" charset="0"/>
              </a:rPr>
              <a:t>Way Forward</a:t>
            </a:r>
            <a:endParaRPr lang="en-US" sz="2000" dirty="0" smtClean="0">
              <a:sym typeface="Arial Italic" panose="020B0604020202090204" pitchFamily="34" charset="0"/>
            </a:endParaRPr>
          </a:p>
          <a:p>
            <a:pPr algn="just">
              <a:buFont typeface="+mj-lt"/>
              <a:buAutoNum type="arabicParenR"/>
            </a:pPr>
            <a:endParaRPr lang="en-US" sz="1800" dirty="0" smtClean="0">
              <a:sym typeface="Arial Italic" panose="020B0604020202090204" pitchFamily="34" charset="0"/>
            </a:endParaRPr>
          </a:p>
          <a:p>
            <a:pPr algn="just">
              <a:buFont typeface="+mj-lt"/>
              <a:buAutoNum type="arabicParenR"/>
            </a:pPr>
            <a:endParaRPr lang="en-US" sz="1800" dirty="0" smtClean="0">
              <a:sym typeface="Arial Italic" panose="020B0604020202090204" pitchFamily="34" charset="0"/>
            </a:endParaRPr>
          </a:p>
          <a:p>
            <a:pPr algn="just"/>
            <a:endParaRPr lang="en-US" sz="1800" b="1" dirty="0">
              <a:solidFill>
                <a:srgbClr val="FF0000"/>
              </a:solidFill>
              <a:sym typeface="Arial Italic" panose="020B0604020202090204" pitchFamily="34" charset="0"/>
            </a:endParaRPr>
          </a:p>
          <a:p>
            <a:pPr algn="just"/>
            <a:endParaRPr lang="en-ZA" sz="1800" b="1" dirty="0">
              <a:solidFill>
                <a:srgbClr val="FF0000"/>
              </a:solidFill>
            </a:endParaRPr>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p</a:t>
            </a:r>
            <a:r>
              <a:rPr lang="en-US" altLang="en-US" sz="3600" dirty="0" smtClean="0">
                <a:solidFill>
                  <a:srgbClr val="A5BE4C"/>
                </a:solidFill>
                <a:latin typeface="Arial Bold" panose="020B0704020202020204" pitchFamily="34" charset="0"/>
                <a:sym typeface="Arial Bold" panose="020B0704020202020204" pitchFamily="34" charset="0"/>
              </a:rPr>
              <a:t>resentation outline</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2</a:t>
            </a:fld>
            <a:endParaRPr lang="en-US" altLang="en-US" sz="1200" smtClean="0">
              <a:solidFill>
                <a:srgbClr val="898989"/>
              </a:solidFill>
            </a:endParaRPr>
          </a:p>
        </p:txBody>
      </p:sp>
    </p:spTree>
    <p:extLst>
      <p:ext uri="{BB962C8B-B14F-4D97-AF65-F5344CB8AC3E}">
        <p14:creationId xmlns:p14="http://schemas.microsoft.com/office/powerpoint/2010/main" xmlns="" val="1519267000"/>
      </p:ext>
    </p:extLst>
  </p:cSld>
  <p:clrMapOvr>
    <a:masterClrMapping/>
  </p:clrMapOvr>
  <p:transition spd="med">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685800"/>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6" name="Rectangle 6"/>
          <p:cNvSpPr>
            <a:spLocks/>
          </p:cNvSpPr>
          <p:nvPr/>
        </p:nvSpPr>
        <p:spPr bwMode="auto">
          <a:xfrm>
            <a:off x="1889760" y="142875"/>
            <a:ext cx="7025640"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tabLst>
                <a:tab pos="1082675" algn="l"/>
                <a:tab pos="1203325" algn="l"/>
              </a:tabLst>
            </a:pPr>
            <a:r>
              <a:rPr lang="en-US" altLang="en-US" sz="2900" dirty="0">
                <a:solidFill>
                  <a:srgbClr val="A5BE4C"/>
                </a:solidFill>
                <a:latin typeface="Arial Bold" panose="020B0704020202020204" pitchFamily="34" charset="0"/>
                <a:sym typeface="Arial Bold" panose="020B0704020202020204" pitchFamily="34" charset="0"/>
              </a:rPr>
              <a:t>s</a:t>
            </a:r>
            <a:r>
              <a:rPr lang="en-US" altLang="en-US" sz="2900" dirty="0" smtClean="0">
                <a:solidFill>
                  <a:srgbClr val="A5BE4C"/>
                </a:solidFill>
                <a:latin typeface="Arial Bold" panose="020B0704020202020204" pitchFamily="34" charset="0"/>
                <a:sym typeface="Arial Bold" panose="020B0704020202020204" pitchFamily="34" charset="0"/>
              </a:rPr>
              <a:t>caling options </a:t>
            </a:r>
            <a:endParaRPr lang="en-US" altLang="en-US" sz="29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
        <p:nvSpPr>
          <p:cNvPr id="4" name="Rectangle 3"/>
          <p:cNvSpPr/>
          <p:nvPr/>
        </p:nvSpPr>
        <p:spPr>
          <a:xfrm>
            <a:off x="228600" y="762000"/>
            <a:ext cx="8458200" cy="646331"/>
          </a:xfrm>
          <a:prstGeom prst="rect">
            <a:avLst/>
          </a:prstGeom>
        </p:spPr>
        <p:txBody>
          <a:bodyPr wrap="square">
            <a:spAutoFit/>
          </a:bodyPr>
          <a:lstStyle/>
          <a:p>
            <a:pPr marL="0" lvl="2" algn="just"/>
            <a:r>
              <a:rPr lang="en-US" b="1" dirty="0" smtClean="0"/>
              <a:t>Option 3: Desired State (adequate resources available)</a:t>
            </a:r>
          </a:p>
          <a:p>
            <a:pPr marL="0" lvl="2" algn="just"/>
            <a:r>
              <a:rPr lang="en-US" dirty="0" smtClean="0"/>
              <a:t>(e-skilled society by 2030)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2321850074"/>
              </p:ext>
            </p:extLst>
          </p:nvPr>
        </p:nvGraphicFramePr>
        <p:xfrm>
          <a:off x="304800" y="1597436"/>
          <a:ext cx="8839199" cy="4498564"/>
        </p:xfrm>
        <a:graphic>
          <a:graphicData uri="http://schemas.openxmlformats.org/drawingml/2006/table">
            <a:tbl>
              <a:tblPr firstRow="1" bandRow="1">
                <a:tableStyleId>{F2DE63D5-997A-4646-A377-4702673A728D}</a:tableStyleId>
              </a:tblPr>
              <a:tblGrid>
                <a:gridCol w="581526"/>
                <a:gridCol w="2326105"/>
                <a:gridCol w="3721768"/>
                <a:gridCol w="2209800"/>
              </a:tblGrid>
              <a:tr h="552900">
                <a:tc>
                  <a:txBody>
                    <a:bodyPr/>
                    <a:lstStyle/>
                    <a:p>
                      <a:r>
                        <a:rPr lang="en-US" sz="1400" dirty="0" smtClean="0"/>
                        <a:t>#</a:t>
                      </a:r>
                      <a:endParaRPr lang="en-US" sz="1400" dirty="0"/>
                    </a:p>
                  </a:txBody>
                  <a:tcPr/>
                </a:tc>
                <a:tc>
                  <a:txBody>
                    <a:bodyPr/>
                    <a:lstStyle/>
                    <a:p>
                      <a:r>
                        <a:rPr lang="en-US" sz="1400" dirty="0" smtClean="0"/>
                        <a:t>e-Skills</a:t>
                      </a:r>
                    </a:p>
                  </a:txBody>
                  <a:tcPr/>
                </a:tc>
                <a:tc>
                  <a:txBody>
                    <a:bodyPr/>
                    <a:lstStyle/>
                    <a:p>
                      <a:r>
                        <a:rPr lang="en-US" sz="1400" dirty="0" smtClean="0"/>
                        <a:t>Target</a:t>
                      </a:r>
                      <a:r>
                        <a:rPr lang="en-US" sz="1400" baseline="0" dirty="0" smtClean="0"/>
                        <a:t> Numbers</a:t>
                      </a:r>
                      <a:endParaRPr lang="en-US" sz="1400" dirty="0"/>
                    </a:p>
                  </a:txBody>
                  <a:tcPr/>
                </a:tc>
                <a:tc>
                  <a:txBody>
                    <a:bodyPr/>
                    <a:lstStyle/>
                    <a:p>
                      <a:r>
                        <a:rPr lang="en-US" sz="1400" dirty="0" smtClean="0"/>
                        <a:t>2017 – 2021</a:t>
                      </a:r>
                      <a:endParaRPr lang="en-US" sz="1400" dirty="0"/>
                    </a:p>
                  </a:txBody>
                  <a:tcPr/>
                </a:tc>
              </a:tr>
              <a:tr h="829346">
                <a:tc>
                  <a:txBody>
                    <a:bodyPr/>
                    <a:lstStyle/>
                    <a:p>
                      <a:r>
                        <a:rPr lang="en-US" sz="1400" dirty="0" smtClean="0"/>
                        <a:t>1.</a:t>
                      </a:r>
                      <a:endParaRPr lang="en-US" sz="1400" dirty="0"/>
                    </a:p>
                  </a:txBody>
                  <a:tcPr/>
                </a:tc>
                <a:tc>
                  <a:txBody>
                    <a:bodyPr/>
                    <a:lstStyle/>
                    <a:p>
                      <a:r>
                        <a:rPr lang="en-US" sz="1400" dirty="0" smtClean="0"/>
                        <a:t>e-Literacy</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Communities</a:t>
                      </a:r>
                      <a:r>
                        <a:rPr lang="en-US" sz="1400" baseline="0" dirty="0" smtClean="0"/>
                        <a:t>: unemployed youth, women and physically disabled</a:t>
                      </a:r>
                      <a:r>
                        <a:rPr lang="en-US" sz="1400" dirty="0" smtClean="0"/>
                        <a:t> </a:t>
                      </a:r>
                    </a:p>
                  </a:txBody>
                  <a:tcPr/>
                </a:tc>
                <a:tc>
                  <a:txBody>
                    <a:bodyPr/>
                    <a:lstStyle/>
                    <a:p>
                      <a:pPr algn="r"/>
                      <a:r>
                        <a:rPr lang="en-US" sz="1400" dirty="0" smtClean="0"/>
                        <a:t>10 160 000</a:t>
                      </a:r>
                      <a:endParaRPr lang="en-US" sz="1400" dirty="0"/>
                    </a:p>
                  </a:txBody>
                  <a:tcPr/>
                </a:tc>
              </a:tr>
              <a:tr h="829346">
                <a:tc>
                  <a:txBody>
                    <a:bodyPr/>
                    <a:lstStyle/>
                    <a:p>
                      <a:r>
                        <a:rPr lang="en-US" sz="1400" dirty="0" smtClean="0"/>
                        <a:t>2.</a:t>
                      </a:r>
                      <a:endParaRPr lang="en-US" sz="1400" dirty="0"/>
                    </a:p>
                  </a:txBody>
                  <a:tcPr/>
                </a:tc>
                <a:tc>
                  <a:txBody>
                    <a:bodyPr/>
                    <a:lstStyle/>
                    <a:p>
                      <a:r>
                        <a:rPr lang="en-US" sz="1400" dirty="0" smtClean="0"/>
                        <a:t>e-Sector Users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Sector</a:t>
                      </a:r>
                      <a:r>
                        <a:rPr lang="en-US" sz="1400" baseline="0" dirty="0" smtClean="0"/>
                        <a:t> users including Government employees</a:t>
                      </a:r>
                      <a:endParaRPr lang="en-US" sz="1400" dirty="0" smtClean="0"/>
                    </a:p>
                    <a:p>
                      <a:endParaRPr lang="en-US" sz="1400" dirty="0"/>
                    </a:p>
                  </a:txBody>
                  <a:tcPr/>
                </a:tc>
                <a:tc>
                  <a:txBody>
                    <a:bodyPr/>
                    <a:lstStyle/>
                    <a:p>
                      <a:pPr lvl="1" algn="r"/>
                      <a:r>
                        <a:rPr lang="en-US" sz="1400" dirty="0" smtClean="0"/>
                        <a:t>1</a:t>
                      </a:r>
                      <a:r>
                        <a:rPr lang="en-US" sz="1400" baseline="0" dirty="0" smtClean="0"/>
                        <a:t> 000 000 </a:t>
                      </a:r>
                      <a:endParaRPr lang="en-US" sz="1400" dirty="0"/>
                    </a:p>
                  </a:txBody>
                  <a:tcPr/>
                </a:tc>
              </a:tr>
              <a:tr h="762324">
                <a:tc>
                  <a:txBody>
                    <a:bodyPr/>
                    <a:lstStyle/>
                    <a:p>
                      <a:r>
                        <a:rPr lang="en-US" sz="1400" dirty="0" smtClean="0"/>
                        <a:t>3.</a:t>
                      </a:r>
                      <a:endParaRPr lang="en-US" sz="1400" dirty="0"/>
                    </a:p>
                  </a:txBody>
                  <a:tcPr/>
                </a:tc>
                <a:tc>
                  <a:txBody>
                    <a:bodyPr/>
                    <a:lstStyle/>
                    <a:p>
                      <a:r>
                        <a:rPr lang="en-US" sz="1400" baseline="0" dirty="0" smtClean="0"/>
                        <a:t>ICT/e-Practitioners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Practitioners including</a:t>
                      </a:r>
                      <a:r>
                        <a:rPr lang="en-US" sz="1400" baseline="0" dirty="0" smtClean="0"/>
                        <a:t> ICT professionals</a:t>
                      </a:r>
                    </a:p>
                  </a:txBody>
                  <a:tcPr/>
                </a:tc>
                <a:tc>
                  <a:txBody>
                    <a:bodyPr/>
                    <a:lstStyle/>
                    <a:p>
                      <a:pPr algn="r"/>
                      <a:r>
                        <a:rPr lang="en-US" sz="1400" dirty="0" smtClean="0"/>
                        <a:t>1</a:t>
                      </a:r>
                      <a:r>
                        <a:rPr lang="en-US" sz="1400" baseline="0" dirty="0" smtClean="0"/>
                        <a:t> 045</a:t>
                      </a:r>
                      <a:endParaRPr lang="en-US" sz="1400" dirty="0"/>
                    </a:p>
                  </a:txBody>
                  <a:tcPr/>
                </a:tc>
              </a:tr>
              <a:tr h="762324">
                <a:tc>
                  <a:txBody>
                    <a:bodyPr/>
                    <a:lstStyle/>
                    <a:p>
                      <a:r>
                        <a:rPr lang="en-US" sz="1400" dirty="0" smtClean="0"/>
                        <a:t>4.</a:t>
                      </a:r>
                      <a:endParaRPr lang="en-US" sz="1400" dirty="0"/>
                    </a:p>
                  </a:txBody>
                  <a:tcPr/>
                </a:tc>
                <a:tc>
                  <a:txBody>
                    <a:bodyPr/>
                    <a:lstStyle/>
                    <a:p>
                      <a:r>
                        <a:rPr lang="en-US" sz="1400" baseline="0" dirty="0" smtClean="0"/>
                        <a:t>e-Leaders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Senior management</a:t>
                      </a:r>
                    </a:p>
                  </a:txBody>
                  <a:tcPr/>
                </a:tc>
                <a:tc>
                  <a:txBody>
                    <a:bodyPr/>
                    <a:lstStyle/>
                    <a:p>
                      <a:pPr algn="r"/>
                      <a:r>
                        <a:rPr lang="en-US" sz="1400" dirty="0" smtClean="0"/>
                        <a:t>4</a:t>
                      </a:r>
                      <a:r>
                        <a:rPr lang="en-US" sz="1400" baseline="0" dirty="0" smtClean="0"/>
                        <a:t> 720</a:t>
                      </a:r>
                      <a:endParaRPr lang="en-US" sz="1400" dirty="0"/>
                    </a:p>
                  </a:txBody>
                  <a:tcPr/>
                </a:tc>
              </a:tr>
              <a:tr h="762324">
                <a:tc>
                  <a:txBody>
                    <a:bodyPr/>
                    <a:lstStyle/>
                    <a:p>
                      <a:endParaRPr lang="en-US" sz="1400" dirty="0"/>
                    </a:p>
                  </a:txBody>
                  <a:tcPr/>
                </a:tc>
                <a:tc>
                  <a:txBody>
                    <a:bodyPr/>
                    <a:lstStyle/>
                    <a:p>
                      <a:pPr algn="r"/>
                      <a:r>
                        <a:rPr lang="en-US" sz="1400" dirty="0" smtClean="0"/>
                        <a:t>Total</a:t>
                      </a:r>
                      <a:endParaRPr lang="en-US" sz="1400" dirty="0"/>
                    </a:p>
                  </a:txBody>
                  <a:tcPr/>
                </a:tc>
                <a:tc>
                  <a:txBody>
                    <a:bodyPr/>
                    <a:lstStyle/>
                    <a:p>
                      <a:endParaRPr lang="en-US" sz="1400" dirty="0"/>
                    </a:p>
                  </a:txBody>
                  <a:tcPr/>
                </a:tc>
                <a:tc>
                  <a:txBody>
                    <a:bodyPr/>
                    <a:lstStyle/>
                    <a:p>
                      <a:pPr algn="r"/>
                      <a:r>
                        <a:rPr lang="en-US" sz="1400" dirty="0" smtClean="0"/>
                        <a:t>11 165 765</a:t>
                      </a:r>
                      <a:endParaRPr lang="en-US" sz="1400" dirty="0"/>
                    </a:p>
                  </a:txBody>
                  <a:tcPr/>
                </a:tc>
              </a:tr>
            </a:tbl>
          </a:graphicData>
        </a:graphic>
      </p:graphicFrame>
    </p:spTree>
    <p:extLst>
      <p:ext uri="{BB962C8B-B14F-4D97-AF65-F5344CB8AC3E}">
        <p14:creationId xmlns:p14="http://schemas.microsoft.com/office/powerpoint/2010/main" xmlns="" val="1658225554"/>
      </p:ext>
    </p:extLst>
  </p:cSld>
  <p:clrMapOvr>
    <a:masterClrMapping/>
  </p:clrMapOvr>
  <p:transition spd="med">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19461" name="Rectangle 5"/>
          <p:cNvSpPr>
            <a:spLocks noGrp="1" noChangeArrowheads="1"/>
          </p:cNvSpPr>
          <p:nvPr>
            <p:ph type="body" idx="1"/>
          </p:nvPr>
        </p:nvSpPr>
        <p:spPr>
          <a:xfrm>
            <a:off x="138113" y="1328738"/>
            <a:ext cx="8750300" cy="4386262"/>
          </a:xfrm>
          <a:ln w="12700"/>
        </p:spPr>
        <p:txBody>
          <a:bodyPr lIns="0" tIns="0" rIns="0" bIns="0" rtlCol="0">
            <a:normAutofit/>
          </a:bodyPr>
          <a:lstStyle/>
          <a:p>
            <a:pPr marL="449263" indent="0" algn="just" eaLnBrk="1" fontAlgn="auto" hangingPunct="1">
              <a:spcBef>
                <a:spcPct val="0"/>
              </a:spcBef>
              <a:spcAft>
                <a:spcPts val="0"/>
              </a:spcAft>
              <a:buFont typeface="Arial" charset="0"/>
              <a:buNone/>
              <a:defRPr/>
            </a:pPr>
            <a:endParaRPr lang="en-US" sz="1600" dirty="0" smtClean="0">
              <a:latin typeface="Arial" charset="0"/>
              <a:ea typeface="+mn-ea"/>
              <a:sym typeface="Arial" charset="0"/>
            </a:endParaRPr>
          </a:p>
          <a:p>
            <a:pPr marL="155575" indent="0" algn="just" eaLnBrk="1" fontAlgn="auto" hangingPunct="1">
              <a:lnSpc>
                <a:spcPct val="120000"/>
              </a:lnSpc>
              <a:spcAft>
                <a:spcPts val="0"/>
              </a:spcAft>
              <a:buClr>
                <a:srgbClr val="66CCFF"/>
              </a:buClr>
              <a:buSzPct val="125000"/>
              <a:buNone/>
              <a:defRPr/>
            </a:pPr>
            <a:endParaRPr lang="en-US" sz="3100" dirty="0" smtClean="0">
              <a:latin typeface="Arial" pitchFamily="34" charset="0"/>
              <a:ea typeface="+mn-ea"/>
              <a:cs typeface="Arial" pitchFamily="34" charset="0"/>
            </a:endParaRPr>
          </a:p>
        </p:txBody>
      </p:sp>
      <p:sp>
        <p:nvSpPr>
          <p:cNvPr id="9220"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w</a:t>
            </a:r>
            <a:r>
              <a:rPr lang="en-US" altLang="en-US" sz="3600" dirty="0" smtClean="0">
                <a:solidFill>
                  <a:srgbClr val="A5BE4C"/>
                </a:solidFill>
                <a:latin typeface="Arial Bold" panose="020B0704020202020204" pitchFamily="34" charset="0"/>
                <a:sym typeface="Arial Bold" panose="020B0704020202020204" pitchFamily="34" charset="0"/>
              </a:rPr>
              <a:t>ay </a:t>
            </a:r>
            <a:r>
              <a:rPr lang="en-US" altLang="en-US" sz="3600" dirty="0">
                <a:solidFill>
                  <a:srgbClr val="A5BE4C"/>
                </a:solidFill>
                <a:latin typeface="Arial Bold" panose="020B0704020202020204" pitchFamily="34" charset="0"/>
                <a:sym typeface="Arial Bold" panose="020B0704020202020204" pitchFamily="34" charset="0"/>
              </a:rPr>
              <a:t>f</a:t>
            </a:r>
            <a:r>
              <a:rPr lang="en-US" altLang="en-US" sz="3600" dirty="0" smtClean="0">
                <a:solidFill>
                  <a:srgbClr val="A5BE4C"/>
                </a:solidFill>
                <a:latin typeface="Arial Bold" panose="020B0704020202020204" pitchFamily="34" charset="0"/>
                <a:sym typeface="Arial Bold" panose="020B0704020202020204" pitchFamily="34" charset="0"/>
              </a:rPr>
              <a:t>orward</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922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0B5E29F-F434-4044-8503-8633778AC17F}"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581467696"/>
              </p:ext>
            </p:extLst>
          </p:nvPr>
        </p:nvGraphicFramePr>
        <p:xfrm>
          <a:off x="138112" y="914400"/>
          <a:ext cx="8867773" cy="5739155"/>
        </p:xfrm>
        <a:graphic>
          <a:graphicData uri="http://schemas.openxmlformats.org/drawingml/2006/table">
            <a:tbl>
              <a:tblPr>
                <a:tableStyleId>{5C22544A-7EE6-4342-B048-85BDC9FD1C3A}</a:tableStyleId>
              </a:tblPr>
              <a:tblGrid>
                <a:gridCol w="2757488"/>
                <a:gridCol w="4191000"/>
                <a:gridCol w="838200"/>
                <a:gridCol w="1081085"/>
              </a:tblGrid>
              <a:tr h="220729">
                <a:tc rowSpan="2">
                  <a:txBody>
                    <a:bodyPr/>
                    <a:lstStyle/>
                    <a:p>
                      <a:pPr marL="179705" algn="l" defTabSz="914400" rtl="0" eaLnBrk="1" latinLnBrk="0" hangingPunct="1">
                        <a:spcAft>
                          <a:spcPts val="600"/>
                        </a:spcAft>
                      </a:pPr>
                      <a:r>
                        <a:rPr lang="en-ZA" sz="1400" b="1" kern="1200" dirty="0">
                          <a:solidFill>
                            <a:schemeClr val="dk1"/>
                          </a:solidFill>
                          <a:effectLst/>
                          <a:latin typeface="+mn-lt"/>
                          <a:ea typeface="+mn-ea"/>
                          <a:cs typeface="+mn-cs"/>
                        </a:rPr>
                        <a:t>KEY MILESTONES WITH DUE DATE</a:t>
                      </a:r>
                    </a:p>
                    <a:p>
                      <a:pPr marL="179705" algn="l" defTabSz="914400" rtl="0" eaLnBrk="1" latinLnBrk="0" hangingPunct="1">
                        <a:spcAft>
                          <a:spcPts val="600"/>
                        </a:spcAft>
                      </a:pPr>
                      <a:r>
                        <a:rPr lang="en-ZA" sz="1400" b="1" kern="1200" dirty="0">
                          <a:solidFill>
                            <a:schemeClr val="dk1"/>
                          </a:solidFill>
                          <a:effectLst/>
                          <a:latin typeface="+mn-lt"/>
                          <a:ea typeface="+mn-ea"/>
                          <a:cs typeface="+mn-cs"/>
                        </a:rPr>
                        <a:t> </a:t>
                      </a:r>
                    </a:p>
                  </a:txBody>
                  <a:tcPr marL="23141" marR="23141" marT="0" marB="0"/>
                </a:tc>
                <a:tc rowSpan="2">
                  <a:txBody>
                    <a:bodyPr/>
                    <a:lstStyle/>
                    <a:p>
                      <a:pPr marL="179705" algn="l" defTabSz="914400" rtl="0" eaLnBrk="1" latinLnBrk="0" hangingPunct="1">
                        <a:spcAft>
                          <a:spcPts val="600"/>
                        </a:spcAft>
                      </a:pPr>
                      <a:r>
                        <a:rPr lang="en-ZA" sz="1400" b="1" kern="1200" dirty="0">
                          <a:solidFill>
                            <a:schemeClr val="dk1"/>
                          </a:solidFill>
                          <a:effectLst/>
                          <a:latin typeface="+mn-lt"/>
                          <a:ea typeface="+mn-ea"/>
                          <a:cs typeface="+mn-cs"/>
                        </a:rPr>
                        <a:t>ACTION STEPS </a:t>
                      </a:r>
                    </a:p>
                    <a:p>
                      <a:pPr marL="179705" algn="l" defTabSz="914400" rtl="0" eaLnBrk="1" latinLnBrk="0" hangingPunct="1">
                        <a:spcAft>
                          <a:spcPts val="600"/>
                        </a:spcAft>
                      </a:pPr>
                      <a:r>
                        <a:rPr lang="en-ZA" sz="1400" b="1" kern="1200" dirty="0">
                          <a:solidFill>
                            <a:schemeClr val="dk1"/>
                          </a:solidFill>
                          <a:effectLst/>
                          <a:latin typeface="+mn-lt"/>
                          <a:ea typeface="+mn-ea"/>
                          <a:cs typeface="+mn-cs"/>
                        </a:rPr>
                        <a:t> </a:t>
                      </a:r>
                    </a:p>
                  </a:txBody>
                  <a:tcPr marL="23141" marR="23141" marT="0" marB="0"/>
                </a:tc>
                <a:tc gridSpan="2">
                  <a:txBody>
                    <a:bodyPr/>
                    <a:lstStyle/>
                    <a:p>
                      <a:pPr marL="179705" algn="ctr" defTabSz="914400" rtl="0" eaLnBrk="1" latinLnBrk="0" hangingPunct="1">
                        <a:spcAft>
                          <a:spcPts val="600"/>
                        </a:spcAft>
                      </a:pPr>
                      <a:r>
                        <a:rPr lang="en-ZA" sz="1400" b="1" kern="1200" dirty="0" smtClean="0">
                          <a:solidFill>
                            <a:schemeClr val="dk1"/>
                          </a:solidFill>
                          <a:effectLst/>
                          <a:latin typeface="+mn-lt"/>
                          <a:ea typeface="+mn-ea"/>
                          <a:cs typeface="+mn-cs"/>
                        </a:rPr>
                        <a:t>TIMEFRAME</a:t>
                      </a:r>
                      <a:endParaRPr lang="en-ZA" sz="1400" b="1" kern="1200" dirty="0">
                        <a:solidFill>
                          <a:schemeClr val="dk1"/>
                        </a:solidFill>
                        <a:effectLst/>
                        <a:latin typeface="+mn-lt"/>
                        <a:ea typeface="+mn-ea"/>
                        <a:cs typeface="+mn-cs"/>
                      </a:endParaRPr>
                    </a:p>
                  </a:txBody>
                  <a:tcPr marL="23141" marR="23141" marT="0" marB="0"/>
                </a:tc>
                <a:tc hMerge="1">
                  <a:txBody>
                    <a:bodyPr/>
                    <a:lstStyle/>
                    <a:p>
                      <a:endParaRPr lang="en-ZA"/>
                    </a:p>
                  </a:txBody>
                  <a:tcPr/>
                </a:tc>
              </a:tr>
              <a:tr h="418440">
                <a:tc vMerge="1">
                  <a:txBody>
                    <a:bodyPr/>
                    <a:lstStyle/>
                    <a:p>
                      <a:endParaRPr lang="en-ZA"/>
                    </a:p>
                  </a:txBody>
                  <a:tcPr/>
                </a:tc>
                <a:tc vMerge="1">
                  <a:txBody>
                    <a:bodyPr/>
                    <a:lstStyle/>
                    <a:p>
                      <a:endParaRPr lang="en-ZA"/>
                    </a:p>
                  </a:txBody>
                  <a:tcPr/>
                </a:tc>
                <a:tc>
                  <a:txBody>
                    <a:bodyPr/>
                    <a:lstStyle/>
                    <a:p>
                      <a:pPr marL="179705" algn="ctr" defTabSz="914400" rtl="0" eaLnBrk="1" latinLnBrk="0" hangingPunct="1">
                        <a:spcAft>
                          <a:spcPts val="600"/>
                        </a:spcAft>
                      </a:pPr>
                      <a:r>
                        <a:rPr lang="en-ZA" sz="1400" b="1" kern="1200" dirty="0" smtClean="0">
                          <a:solidFill>
                            <a:schemeClr val="dk1"/>
                          </a:solidFill>
                          <a:effectLst/>
                          <a:latin typeface="+mn-lt"/>
                          <a:ea typeface="+mn-ea"/>
                          <a:cs typeface="+mn-cs"/>
                        </a:rPr>
                        <a:t>START</a:t>
                      </a:r>
                      <a:r>
                        <a:rPr lang="en-ZA" sz="1400" b="1" kern="1200" baseline="0" dirty="0">
                          <a:solidFill>
                            <a:schemeClr val="dk1"/>
                          </a:solidFill>
                          <a:effectLst/>
                          <a:latin typeface="+mn-lt"/>
                          <a:ea typeface="+mn-ea"/>
                          <a:cs typeface="+mn-cs"/>
                        </a:rPr>
                        <a:t> </a:t>
                      </a:r>
                      <a:r>
                        <a:rPr lang="en-ZA" sz="1400" b="1" kern="1200" dirty="0" smtClean="0">
                          <a:solidFill>
                            <a:schemeClr val="dk1"/>
                          </a:solidFill>
                          <a:effectLst/>
                          <a:latin typeface="+mn-lt"/>
                          <a:ea typeface="+mn-ea"/>
                          <a:cs typeface="+mn-cs"/>
                        </a:rPr>
                        <a:t>DATE</a:t>
                      </a:r>
                      <a:endParaRPr lang="en-ZA" sz="1400" b="1" kern="1200" dirty="0">
                        <a:solidFill>
                          <a:schemeClr val="dk1"/>
                        </a:solidFill>
                        <a:effectLst/>
                        <a:latin typeface="+mn-lt"/>
                        <a:ea typeface="+mn-ea"/>
                        <a:cs typeface="+mn-cs"/>
                      </a:endParaRPr>
                    </a:p>
                  </a:txBody>
                  <a:tcPr marL="23141" marR="23141" marT="0" marB="0"/>
                </a:tc>
                <a:tc>
                  <a:txBody>
                    <a:bodyPr/>
                    <a:lstStyle/>
                    <a:p>
                      <a:pPr marL="179705" algn="ctr" defTabSz="914400" rtl="0" eaLnBrk="1" latinLnBrk="0" hangingPunct="1">
                        <a:spcAft>
                          <a:spcPts val="600"/>
                        </a:spcAft>
                      </a:pPr>
                      <a:r>
                        <a:rPr lang="en-ZA" sz="1400" b="1" kern="1200" dirty="0">
                          <a:solidFill>
                            <a:schemeClr val="dk1"/>
                          </a:solidFill>
                          <a:effectLst/>
                          <a:latin typeface="+mn-lt"/>
                          <a:ea typeface="+mn-ea"/>
                          <a:cs typeface="+mn-cs"/>
                        </a:rPr>
                        <a:t>END </a:t>
                      </a:r>
                      <a:r>
                        <a:rPr lang="en-ZA" sz="1400" b="1" kern="1200" dirty="0" smtClean="0">
                          <a:solidFill>
                            <a:schemeClr val="dk1"/>
                          </a:solidFill>
                          <a:effectLst/>
                          <a:latin typeface="+mn-lt"/>
                          <a:ea typeface="+mn-ea"/>
                          <a:cs typeface="+mn-cs"/>
                        </a:rPr>
                        <a:t>DATE</a:t>
                      </a:r>
                      <a:endParaRPr lang="en-ZA" sz="1400" b="1" kern="1200" dirty="0">
                        <a:solidFill>
                          <a:schemeClr val="dk1"/>
                        </a:solidFill>
                        <a:effectLst/>
                        <a:latin typeface="+mn-lt"/>
                        <a:ea typeface="+mn-ea"/>
                        <a:cs typeface="+mn-cs"/>
                      </a:endParaRPr>
                    </a:p>
                  </a:txBody>
                  <a:tcPr marL="23141" marR="23141" marT="0" marB="0"/>
                </a:tc>
              </a:tr>
              <a:tr h="565362">
                <a:tc>
                  <a:txBody>
                    <a:bodyPr/>
                    <a:lstStyle/>
                    <a:p>
                      <a:pPr marL="179705">
                        <a:spcAft>
                          <a:spcPts val="600"/>
                        </a:spcAft>
                      </a:pPr>
                      <a:r>
                        <a:rPr lang="en-ZA" sz="1100" dirty="0">
                          <a:effectLst/>
                        </a:rPr>
                        <a:t>Presentation to the Portfolio Committee </a:t>
                      </a:r>
                      <a:r>
                        <a:rPr lang="en-ZA" sz="1100" dirty="0" smtClean="0">
                          <a:effectLst/>
                        </a:rPr>
                        <a:t>on</a:t>
                      </a:r>
                      <a:r>
                        <a:rPr lang="en-ZA" sz="1100" baseline="0" dirty="0" smtClean="0">
                          <a:effectLst/>
                        </a:rPr>
                        <a:t> the progress on the establishment of </a:t>
                      </a:r>
                      <a:r>
                        <a:rPr lang="en-ZA" sz="1100" baseline="0" dirty="0" err="1" smtClean="0">
                          <a:effectLst/>
                        </a:rPr>
                        <a:t>iNeSI</a:t>
                      </a:r>
                      <a:r>
                        <a:rPr lang="en-ZA" sz="1100" dirty="0" smtClean="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Presentation </a:t>
                      </a:r>
                      <a:r>
                        <a:rPr lang="en-ZA" sz="1100" dirty="0" smtClean="0">
                          <a:effectLst/>
                        </a:rPr>
                        <a:t>on</a:t>
                      </a:r>
                      <a:r>
                        <a:rPr lang="en-ZA" sz="1100" baseline="0" dirty="0" smtClean="0">
                          <a:effectLst/>
                        </a:rPr>
                        <a:t> progress on the establishment of </a:t>
                      </a:r>
                      <a:r>
                        <a:rPr lang="en-ZA" sz="1100" baseline="0" dirty="0" err="1" smtClean="0">
                          <a:effectLst/>
                        </a:rPr>
                        <a:t>iNeSI</a:t>
                      </a:r>
                      <a:r>
                        <a:rPr lang="en-ZA" sz="1100" dirty="0" smtClean="0">
                          <a:effectLst/>
                        </a:rPr>
                        <a:t> </a:t>
                      </a:r>
                      <a:r>
                        <a:rPr lang="en-ZA" sz="1100" dirty="0">
                          <a:effectLst/>
                        </a:rPr>
                        <a:t>to the PC</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a:effectLst/>
                        </a:rPr>
                        <a:t>-</a:t>
                      </a:r>
                      <a:endParaRPr lang="en-ZA" sz="110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a:effectLst/>
                        </a:rPr>
                        <a:t>14 Mar 17</a:t>
                      </a:r>
                      <a:endParaRPr lang="en-ZA" sz="110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506955">
                <a:tc rowSpan="2">
                  <a:txBody>
                    <a:bodyPr/>
                    <a:lstStyle/>
                    <a:p>
                      <a:pPr marL="179705">
                        <a:spcAft>
                          <a:spcPts val="600"/>
                        </a:spcAft>
                      </a:pPr>
                      <a:r>
                        <a:rPr lang="en-ZA" sz="1100" dirty="0">
                          <a:effectLst/>
                        </a:rPr>
                        <a:t>Draft Bill finalized with inputs from DHET and State Law Advisor ensuring that the Bill is technically correct &amp; legally sound</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Involve State Law Advisor in the amendment of the draft Bill for certification that the draft Bill is technically correct &amp; legally sound</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 Dec 16</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a:effectLst/>
                        </a:rPr>
                        <a:t>30 Apr 17</a:t>
                      </a:r>
                      <a:endParaRPr lang="en-ZA" sz="110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257668">
                <a:tc vMerge="1">
                  <a:txBody>
                    <a:bodyPr/>
                    <a:lstStyle/>
                    <a:p>
                      <a:endParaRPr lang="en-ZA"/>
                    </a:p>
                  </a:txBody>
                  <a:tcPr/>
                </a:tc>
                <a:tc>
                  <a:txBody>
                    <a:bodyPr/>
                    <a:lstStyle/>
                    <a:p>
                      <a:pPr marL="179705">
                        <a:spcAft>
                          <a:spcPts val="600"/>
                        </a:spcAft>
                      </a:pPr>
                      <a:r>
                        <a:rPr lang="en-ZA" sz="1100" dirty="0">
                          <a:effectLst/>
                        </a:rPr>
                        <a:t>Draft Bill amendment concluded</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a:effectLst/>
                        </a:rPr>
                        <a:t>30 Apr 17</a:t>
                      </a:r>
                      <a:endParaRPr lang="en-ZA" sz="110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rowSpan="2">
                  <a:txBody>
                    <a:bodyPr/>
                    <a:lstStyle/>
                    <a:p>
                      <a:pPr marL="179705">
                        <a:spcAft>
                          <a:spcPts val="600"/>
                        </a:spcAft>
                      </a:pPr>
                      <a:r>
                        <a:rPr lang="en-ZA" sz="1100" dirty="0">
                          <a:effectLst/>
                        </a:rPr>
                        <a:t>Approval of the draft  iNeSI Bill by Cabinet for Gazette for public comments</a:t>
                      </a:r>
                    </a:p>
                    <a:p>
                      <a:pPr marL="179705">
                        <a:spcAft>
                          <a:spcPts val="600"/>
                        </a:spcAft>
                      </a:pPr>
                      <a:r>
                        <a:rPr lang="en-ZA" sz="1100" dirty="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Prepare and present to ESEID and Social Clusters the revised iNeSI draft Bill</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31 May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a:effectLst/>
                        </a:rPr>
                        <a:t>15 Jun 17</a:t>
                      </a:r>
                      <a:endParaRPr lang="en-ZA" sz="110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vMerge="1">
                  <a:txBody>
                    <a:bodyPr/>
                    <a:lstStyle/>
                    <a:p>
                      <a:endParaRPr lang="en-ZA"/>
                    </a:p>
                  </a:txBody>
                  <a:tcPr/>
                </a:tc>
                <a:tc>
                  <a:txBody>
                    <a:bodyPr/>
                    <a:lstStyle/>
                    <a:p>
                      <a:pPr marL="179705">
                        <a:spcAft>
                          <a:spcPts val="600"/>
                        </a:spcAft>
                      </a:pPr>
                      <a:r>
                        <a:rPr lang="en-ZA" sz="1100" dirty="0">
                          <a:effectLst/>
                        </a:rPr>
                        <a:t>Prepare and present to Minister a Cabinet Memo for approval to Gazette the iNeSI draft Bill for public comments</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Jun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30Jun17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418440">
                <a:tc rowSpan="4">
                  <a:txBody>
                    <a:bodyPr/>
                    <a:lstStyle/>
                    <a:p>
                      <a:pPr marL="179705">
                        <a:spcAft>
                          <a:spcPts val="600"/>
                        </a:spcAft>
                      </a:pPr>
                      <a:r>
                        <a:rPr lang="en-ZA" sz="1100" dirty="0">
                          <a:effectLst/>
                        </a:rPr>
                        <a:t>Draft iNeSI Bill Gazetted for public consultation</a:t>
                      </a:r>
                    </a:p>
                    <a:p>
                      <a:pPr marL="179705">
                        <a:spcAft>
                          <a:spcPts val="600"/>
                        </a:spcAft>
                      </a:pPr>
                      <a:r>
                        <a:rPr lang="en-ZA" sz="1100" dirty="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The process to publish draft </a:t>
                      </a:r>
                      <a:r>
                        <a:rPr lang="en-ZA" sz="1100" dirty="0" smtClean="0">
                          <a:effectLst/>
                        </a:rPr>
                        <a:t>iNeSI Bill </a:t>
                      </a:r>
                      <a:r>
                        <a:rPr lang="en-ZA" sz="1100" dirty="0">
                          <a:effectLst/>
                        </a:rPr>
                        <a:t>initiated and is published in the Gazette for public comments</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smtClean="0">
                          <a:effectLst/>
                        </a:rPr>
                        <a:t>30 Jun </a:t>
                      </a:r>
                      <a:r>
                        <a:rPr lang="en-ZA" sz="1100" dirty="0">
                          <a:effectLst/>
                        </a:rPr>
                        <a:t>17</a:t>
                      </a:r>
                    </a:p>
                    <a:p>
                      <a:pPr marL="179705" algn="r">
                        <a:spcAft>
                          <a:spcPts val="600"/>
                        </a:spcAft>
                      </a:pPr>
                      <a:r>
                        <a:rPr lang="en-ZA" sz="1100" dirty="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Jul 17</a:t>
                      </a:r>
                    </a:p>
                    <a:p>
                      <a:pPr marL="179705" algn="r">
                        <a:spcAft>
                          <a:spcPts val="600"/>
                        </a:spcAft>
                      </a:pPr>
                      <a:r>
                        <a:rPr lang="en-ZA" sz="1100" dirty="0">
                          <a:effectLst/>
                        </a:rPr>
                        <a:t>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168985">
                <a:tc vMerge="1">
                  <a:txBody>
                    <a:bodyPr/>
                    <a:lstStyle/>
                    <a:p>
                      <a:endParaRPr lang="en-ZA"/>
                    </a:p>
                  </a:txBody>
                  <a:tcPr/>
                </a:tc>
                <a:tc>
                  <a:txBody>
                    <a:bodyPr/>
                    <a:lstStyle/>
                    <a:p>
                      <a:pPr marL="179705">
                        <a:spcAft>
                          <a:spcPts val="600"/>
                        </a:spcAft>
                      </a:pPr>
                      <a:r>
                        <a:rPr lang="en-ZA" sz="1100" dirty="0">
                          <a:effectLst/>
                        </a:rPr>
                        <a:t>Consultative workshop for public comments.</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Jul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30 Jul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vMerge="1">
                  <a:txBody>
                    <a:bodyPr/>
                    <a:lstStyle/>
                    <a:p>
                      <a:endParaRPr lang="en-ZA"/>
                    </a:p>
                  </a:txBody>
                  <a:tcPr/>
                </a:tc>
                <a:tc>
                  <a:txBody>
                    <a:bodyPr/>
                    <a:lstStyle/>
                    <a:p>
                      <a:pPr marL="179705">
                        <a:spcAft>
                          <a:spcPts val="600"/>
                        </a:spcAft>
                      </a:pPr>
                      <a:r>
                        <a:rPr lang="en-ZA" sz="1100" dirty="0" smtClean="0">
                          <a:effectLst/>
                        </a:rPr>
                        <a:t>Analyse </a:t>
                      </a:r>
                      <a:r>
                        <a:rPr lang="en-ZA" sz="1100" dirty="0">
                          <a:effectLst/>
                        </a:rPr>
                        <a:t>public comments &amp; integrate </a:t>
                      </a:r>
                      <a:r>
                        <a:rPr lang="en-ZA" sz="1100" dirty="0" smtClean="0">
                          <a:effectLst/>
                        </a:rPr>
                        <a:t>them </a:t>
                      </a:r>
                      <a:r>
                        <a:rPr lang="en-ZA" sz="1100" dirty="0">
                          <a:effectLst/>
                        </a:rPr>
                        <a:t>in the Bill where necessary</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 Aug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Aug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vMerge="1">
                  <a:txBody>
                    <a:bodyPr/>
                    <a:lstStyle/>
                    <a:p>
                      <a:endParaRPr lang="en-ZA"/>
                    </a:p>
                  </a:txBody>
                  <a:tcPr/>
                </a:tc>
                <a:tc>
                  <a:txBody>
                    <a:bodyPr/>
                    <a:lstStyle/>
                    <a:p>
                      <a:pPr marL="179705">
                        <a:spcAft>
                          <a:spcPts val="600"/>
                        </a:spcAft>
                      </a:pPr>
                      <a:r>
                        <a:rPr lang="en-ZA" sz="1100" dirty="0">
                          <a:effectLst/>
                        </a:rPr>
                        <a:t>Memo prepared to DG and Minister to appraise on the public comments on the draft Bill</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Aug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30 Aug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rowSpan="3">
                  <a:txBody>
                    <a:bodyPr/>
                    <a:lstStyle/>
                    <a:p>
                      <a:pPr marL="179705">
                        <a:spcAft>
                          <a:spcPts val="600"/>
                        </a:spcAft>
                      </a:pPr>
                      <a:r>
                        <a:rPr lang="en-ZA" sz="1100" dirty="0">
                          <a:effectLst/>
                        </a:rPr>
                        <a:t>Tabling of Bill to Parliament in order to allow enactment of enabling legislation for iNeSI establishment</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Prepare a submission to Minister requesting the Speaker of Parliament to introduce the Bill in Parliament</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 Sept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15Sept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168985">
                <a:tc vMerge="1">
                  <a:txBody>
                    <a:bodyPr/>
                    <a:lstStyle/>
                    <a:p>
                      <a:endParaRPr lang="en-ZA"/>
                    </a:p>
                  </a:txBody>
                  <a:tcPr/>
                </a:tc>
                <a:tc>
                  <a:txBody>
                    <a:bodyPr/>
                    <a:lstStyle/>
                    <a:p>
                      <a:pPr marL="179705">
                        <a:spcAft>
                          <a:spcPts val="600"/>
                        </a:spcAft>
                      </a:pPr>
                      <a:r>
                        <a:rPr lang="en-ZA" sz="1100" dirty="0">
                          <a:effectLst/>
                        </a:rPr>
                        <a:t>Table the Bill in Parliament for establishing iNeSI</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15 Sept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30Sept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37970">
                <a:tc vMerge="1">
                  <a:txBody>
                    <a:bodyPr/>
                    <a:lstStyle/>
                    <a:p>
                      <a:endParaRPr lang="en-ZA"/>
                    </a:p>
                  </a:txBody>
                  <a:tcPr/>
                </a:tc>
                <a:tc>
                  <a:txBody>
                    <a:bodyPr/>
                    <a:lstStyle/>
                    <a:p>
                      <a:pPr marL="179705">
                        <a:spcAft>
                          <a:spcPts val="600"/>
                        </a:spcAft>
                      </a:pPr>
                      <a:r>
                        <a:rPr lang="en-ZA" sz="1100" dirty="0">
                          <a:effectLst/>
                        </a:rPr>
                        <a:t>Monitor Parliamentary processes and incorporate amendments made by Parliament (if any) to Bill</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30 Sept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31 Oct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380136">
                <a:tc>
                  <a:txBody>
                    <a:bodyPr/>
                    <a:lstStyle/>
                    <a:p>
                      <a:pPr marL="179705">
                        <a:spcAft>
                          <a:spcPts val="600"/>
                        </a:spcAft>
                      </a:pPr>
                      <a:r>
                        <a:rPr lang="en-ZA" sz="1100" dirty="0">
                          <a:effectLst/>
                        </a:rPr>
                        <a:t>The MoF approached to exercise his mandate to list iNeSI in the PFMA </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Prepare a submission for Minister’s consideration to request the MoF to list iNeSI under Schedule 3A of the PFMA</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 Nov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31 Dec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r h="597355">
                <a:tc>
                  <a:txBody>
                    <a:bodyPr/>
                    <a:lstStyle/>
                    <a:p>
                      <a:pPr marL="179705">
                        <a:spcAft>
                          <a:spcPts val="600"/>
                        </a:spcAft>
                      </a:pPr>
                      <a:r>
                        <a:rPr lang="en-ZA" sz="1100" dirty="0">
                          <a:effectLst/>
                        </a:rPr>
                        <a:t>The MPSA approached to exercise his mandate to make determination to transfer the functions and staff from DTPS to iNeSI</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spcAft>
                          <a:spcPts val="600"/>
                        </a:spcAft>
                      </a:pPr>
                      <a:r>
                        <a:rPr lang="en-ZA" sz="1100" dirty="0">
                          <a:effectLst/>
                        </a:rPr>
                        <a:t>Prepare a submission to request MPSA to make determination to transfer the functions and staff from DTPS to iNeSI</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1 Nov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c>
                  <a:txBody>
                    <a:bodyPr/>
                    <a:lstStyle/>
                    <a:p>
                      <a:pPr marL="179705" algn="r">
                        <a:spcAft>
                          <a:spcPts val="600"/>
                        </a:spcAft>
                      </a:pPr>
                      <a:r>
                        <a:rPr lang="en-ZA" sz="1100" dirty="0">
                          <a:effectLst/>
                        </a:rPr>
                        <a:t>31 Dec 17</a:t>
                      </a:r>
                      <a:endParaRPr lang="en-ZA" sz="1100" dirty="0">
                        <a:effectLst/>
                        <a:latin typeface="Arial" panose="020B0604020202020204" pitchFamily="34" charset="0"/>
                        <a:ea typeface="Times New Roman" panose="02020603050405020304" pitchFamily="18" charset="0"/>
                        <a:cs typeface="Courier New" panose="02070309020205020404" pitchFamily="49" charset="0"/>
                      </a:endParaRPr>
                    </a:p>
                  </a:txBody>
                  <a:tcPr marL="23141" marR="23141" marT="0" marB="0"/>
                </a:tc>
              </a:tr>
            </a:tbl>
          </a:graphicData>
        </a:graphic>
      </p:graphicFrame>
    </p:spTree>
    <p:extLst>
      <p:ext uri="{BB962C8B-B14F-4D97-AF65-F5344CB8AC3E}">
        <p14:creationId xmlns:p14="http://schemas.microsoft.com/office/powerpoint/2010/main" xmlns="" val="1359852788"/>
      </p:ext>
    </p:extLst>
  </p:cSld>
  <p:clrMapOvr>
    <a:masterClrMapping/>
  </p:clrMapOvr>
  <p:transition spd="med">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ctrTitle"/>
          </p:nvPr>
        </p:nvSpPr>
        <p:spPr/>
        <p:txBody>
          <a:bodyPr anchor="t"/>
          <a:lstStyle/>
          <a:p>
            <a:pPr indent="79375" eaLnBrk="1" hangingPunct="1"/>
            <a:r>
              <a:rPr lang="en-US" altLang="en-US" sz="5400" b="1" dirty="0" smtClean="0"/>
              <a:t>Thank you </a:t>
            </a:r>
            <a:endParaRPr lang="en-GB" altLang="en-US" sz="5400" b="1" dirty="0" smtClean="0"/>
          </a:p>
        </p:txBody>
      </p:sp>
      <p:sp>
        <p:nvSpPr>
          <p:cNvPr id="2560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CE330FB-8C08-4A1B-8B80-268A1EA855B3}" type="slidenum">
              <a:rPr lang="en-US" altLang="en-US" sz="1200" smtClean="0">
                <a:solidFill>
                  <a:srgbClr val="898989"/>
                </a:solidFill>
              </a:rPr>
              <a:pPr>
                <a:spcBef>
                  <a:spcPct val="0"/>
                </a:spcBef>
                <a:buFontTx/>
                <a:buNone/>
              </a:pPr>
              <a:t>22</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304800" y="914400"/>
            <a:ext cx="8534400" cy="5562600"/>
          </a:xfrm>
        </p:spPr>
        <p:txBody>
          <a:bodyPr lIns="0" tIns="0" rIns="0" bIns="0"/>
          <a:lstStyle/>
          <a:p>
            <a:pPr marL="0" indent="0" algn="just">
              <a:buNone/>
            </a:pPr>
            <a:endParaRPr lang="en-ZA" sz="2000" dirty="0"/>
          </a:p>
          <a:p>
            <a:pPr algn="just">
              <a:buFont typeface="Wingdings" panose="05000000000000000000" pitchFamily="2" charset="2"/>
              <a:buChar char="§"/>
            </a:pPr>
            <a:r>
              <a:rPr lang="en-ZA" sz="2800" dirty="0" smtClean="0"/>
              <a:t>Concept introduction (2015)</a:t>
            </a:r>
          </a:p>
          <a:p>
            <a:pPr lvl="1" algn="just"/>
            <a:r>
              <a:rPr lang="en-ZA" dirty="0"/>
              <a:t>Mid-2015: DTPS updated the Portfolio Committee on the iNeSI Concept</a:t>
            </a:r>
          </a:p>
          <a:p>
            <a:pPr algn="just">
              <a:buFont typeface="Wingdings" panose="05000000000000000000" pitchFamily="2" charset="2"/>
              <a:buChar char="§"/>
            </a:pPr>
            <a:endParaRPr lang="en-ZA" sz="2800" dirty="0" smtClean="0"/>
          </a:p>
          <a:p>
            <a:pPr algn="just">
              <a:buFont typeface="Wingdings" panose="05000000000000000000" pitchFamily="2" charset="2"/>
              <a:buChar char="§"/>
            </a:pPr>
            <a:r>
              <a:rPr lang="en-ZA" sz="2800" dirty="0" smtClean="0"/>
              <a:t>Business Case Refined (2015-16)</a:t>
            </a:r>
          </a:p>
          <a:p>
            <a:pPr lvl="1" algn="just"/>
            <a:r>
              <a:rPr lang="en-ZA" dirty="0"/>
              <a:t>Draft business case and legislation</a:t>
            </a:r>
          </a:p>
          <a:p>
            <a:pPr lvl="1" algn="just"/>
            <a:r>
              <a:rPr lang="en-ZA" dirty="0"/>
              <a:t>C</a:t>
            </a:r>
            <a:r>
              <a:rPr lang="en-ZA" dirty="0" smtClean="0"/>
              <a:t>onsultation </a:t>
            </a:r>
            <a:r>
              <a:rPr lang="en-ZA" dirty="0"/>
              <a:t>with key departments completed</a:t>
            </a:r>
          </a:p>
          <a:p>
            <a:pPr algn="just">
              <a:buFont typeface="Wingdings" panose="05000000000000000000" pitchFamily="2" charset="2"/>
              <a:buChar char="§"/>
            </a:pPr>
            <a:endParaRPr lang="en-ZA" sz="2800" dirty="0"/>
          </a:p>
          <a:p>
            <a:pPr algn="just">
              <a:buFont typeface="Wingdings" panose="05000000000000000000" pitchFamily="2" charset="2"/>
              <a:buChar char="§"/>
            </a:pPr>
            <a:r>
              <a:rPr lang="en-ZA" sz="2800" dirty="0" smtClean="0"/>
              <a:t>National ICT Integrated Policy released (2016)</a:t>
            </a:r>
          </a:p>
          <a:p>
            <a:pPr lvl="1" algn="just"/>
            <a:r>
              <a:rPr lang="en-ZA" dirty="0" smtClean="0"/>
              <a:t> </a:t>
            </a:r>
            <a:r>
              <a:rPr lang="en-ZA" dirty="0"/>
              <a:t>Calls for the implementation of </a:t>
            </a:r>
            <a:r>
              <a:rPr lang="en-ZA" dirty="0" smtClean="0"/>
              <a:t>iNeSI</a:t>
            </a:r>
            <a:endParaRPr lang="en-ZA" dirty="0"/>
          </a:p>
          <a:p>
            <a:pPr algn="just">
              <a:buFont typeface="Wingdings" panose="05000000000000000000" pitchFamily="2" charset="2"/>
              <a:buChar char="§"/>
            </a:pPr>
            <a:endParaRPr lang="en-ZA" dirty="0" smtClean="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smtClean="0">
                <a:solidFill>
                  <a:srgbClr val="A5BE4C"/>
                </a:solidFill>
                <a:latin typeface="Arial Bold" panose="020B0704020202020204" pitchFamily="34" charset="0"/>
                <a:sym typeface="Arial Bold" panose="020B0704020202020204" pitchFamily="34" charset="0"/>
              </a:rPr>
              <a:t>background</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3</a:t>
            </a:fld>
            <a:endParaRPr lang="en-US" altLang="en-US" sz="1200" dirty="0" smtClean="0">
              <a:solidFill>
                <a:srgbClr val="898989"/>
              </a:solidFill>
            </a:endParaRPr>
          </a:p>
        </p:txBody>
      </p:sp>
    </p:spTree>
    <p:extLst>
      <p:ext uri="{BB962C8B-B14F-4D97-AF65-F5344CB8AC3E}">
        <p14:creationId xmlns:p14="http://schemas.microsoft.com/office/powerpoint/2010/main" xmlns="" val="1830262924"/>
      </p:ext>
    </p:extLst>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9128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152400" y="998538"/>
            <a:ext cx="8839200" cy="5783262"/>
          </a:xfrm>
        </p:spPr>
        <p:txBody>
          <a:bodyPr lIns="0" tIns="0" rIns="0" bIns="0"/>
          <a:lstStyle/>
          <a:p>
            <a:pPr marL="0" indent="0" algn="just">
              <a:buNone/>
            </a:pPr>
            <a:r>
              <a:rPr lang="en-ZA" sz="2200" b="1" dirty="0" smtClean="0"/>
              <a:t>NDP 2030: </a:t>
            </a:r>
            <a:r>
              <a:rPr lang="en-ZA" sz="2200" dirty="0" smtClean="0"/>
              <a:t>Improving equitable access to enhance ICT services require actions to stimulate demand by:</a:t>
            </a:r>
          </a:p>
          <a:p>
            <a:pPr lvl="1" algn="just"/>
            <a:r>
              <a:rPr lang="en-ZA" sz="2200" dirty="0" smtClean="0"/>
              <a:t>Improving e-literacy through basic and secondary schooling; tertiary, adult education and supplier training to support the production of multilingual, relevant and local content for public programming and information services whether education or entertainment, and develop online and mobile service and applications.</a:t>
            </a:r>
          </a:p>
          <a:p>
            <a:pPr algn="just"/>
            <a:r>
              <a:rPr lang="en-ZA" sz="2200" dirty="0" smtClean="0"/>
              <a:t>This will increase demand for ICT services, as content and applications become increasingly relevant to the needs and interest of the wider community.</a:t>
            </a:r>
          </a:p>
          <a:p>
            <a:pPr algn="just"/>
            <a:r>
              <a:rPr lang="en-ZA" sz="2200" dirty="0" smtClean="0"/>
              <a:t>For the sector to grow, it will require significant number of different skilled people to fill the range of specialised job opportunities created.  The education system will need to prepare for this.</a:t>
            </a:r>
          </a:p>
          <a:p>
            <a:pPr marL="0" indent="0" algn="just">
              <a:buNone/>
            </a:pPr>
            <a:r>
              <a:rPr lang="en-ZA" sz="2400" dirty="0"/>
              <a:t>	</a:t>
            </a:r>
            <a:endParaRPr lang="en-ZA" sz="2400" dirty="0" smtClean="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4</a:t>
            </a:fld>
            <a:endParaRPr lang="en-US" altLang="en-US" sz="1200" dirty="0" smtClean="0">
              <a:solidFill>
                <a:srgbClr val="898989"/>
              </a:solidFill>
            </a:endParaRPr>
          </a:p>
        </p:txBody>
      </p:sp>
    </p:spTree>
    <p:extLst>
      <p:ext uri="{BB962C8B-B14F-4D97-AF65-F5344CB8AC3E}">
        <p14:creationId xmlns:p14="http://schemas.microsoft.com/office/powerpoint/2010/main" xmlns="" val="3984880710"/>
      </p:ext>
    </p:extLst>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9128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152400" y="998538"/>
            <a:ext cx="8839200" cy="5783262"/>
          </a:xfrm>
        </p:spPr>
        <p:txBody>
          <a:bodyPr lIns="0" tIns="0" rIns="0" bIns="0"/>
          <a:lstStyle/>
          <a:p>
            <a:pPr marL="0" indent="0" algn="just">
              <a:buNone/>
            </a:pPr>
            <a:r>
              <a:rPr lang="en-ZA" sz="2200" b="1" dirty="0" smtClean="0"/>
              <a:t>ICT White Paper: </a:t>
            </a:r>
            <a:r>
              <a:rPr lang="en-US" sz="2400" dirty="0" err="1" smtClean="0"/>
              <a:t>recognised</a:t>
            </a:r>
            <a:r>
              <a:rPr lang="en-US" sz="2400" dirty="0" smtClean="0"/>
              <a:t> </a:t>
            </a:r>
            <a:r>
              <a:rPr lang="en-US" sz="2400" dirty="0"/>
              <a:t>the need for a new skills dispensation to drive heightened innovation in the ICT sector. </a:t>
            </a:r>
            <a:endParaRPr lang="en-US" sz="2400" dirty="0" smtClean="0"/>
          </a:p>
          <a:p>
            <a:pPr marL="0" indent="0" algn="just">
              <a:buNone/>
            </a:pPr>
            <a:endParaRPr lang="en-US" sz="2400" dirty="0" smtClean="0"/>
          </a:p>
          <a:p>
            <a:pPr marL="0" indent="0" algn="just">
              <a:buNone/>
            </a:pPr>
            <a:r>
              <a:rPr lang="en-US" sz="2400" dirty="0" smtClean="0"/>
              <a:t>	</a:t>
            </a:r>
            <a:endParaRPr lang="en-ZA" sz="2400" dirty="0" smtClean="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5</a:t>
            </a:fld>
            <a:endParaRPr lang="en-US" altLang="en-US" sz="1200" dirty="0" smtClean="0">
              <a:solidFill>
                <a:srgbClr val="898989"/>
              </a:solidFill>
            </a:endParaRPr>
          </a:p>
        </p:txBody>
      </p:sp>
    </p:spTree>
    <p:extLst>
      <p:ext uri="{BB962C8B-B14F-4D97-AF65-F5344CB8AC3E}">
        <p14:creationId xmlns:p14="http://schemas.microsoft.com/office/powerpoint/2010/main" xmlns="" val="2304377236"/>
      </p:ext>
    </p:extLst>
  </p:cSld>
  <p:clrMapOvr>
    <a:masterClrMapping/>
  </p:clrMapOvr>
  <p:transition spd="med">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9128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152400" y="998538"/>
            <a:ext cx="8839200" cy="5783262"/>
          </a:xfrm>
        </p:spPr>
        <p:txBody>
          <a:bodyPr lIns="0" tIns="0" rIns="0" bIns="0"/>
          <a:lstStyle/>
          <a:p>
            <a:pPr marL="0" indent="0" algn="just">
              <a:buNone/>
            </a:pPr>
            <a:r>
              <a:rPr lang="en-ZA" sz="2400" dirty="0" smtClean="0"/>
              <a:t>Part of the mandate of the Department of Telecommunications and Postal Services (DTPS) is to drive e-skills development in the country.  This is articulated in the </a:t>
            </a:r>
            <a:r>
              <a:rPr lang="en-ZA" sz="2400" b="1" i="1" dirty="0" smtClean="0"/>
              <a:t>National Integrated ICT Policy</a:t>
            </a:r>
            <a:r>
              <a:rPr lang="en-ZA" sz="2400" dirty="0" smtClean="0"/>
              <a:t>.</a:t>
            </a:r>
          </a:p>
          <a:p>
            <a:pPr marL="0" indent="0" algn="just">
              <a:buNone/>
            </a:pPr>
            <a:r>
              <a:rPr lang="en-ZA" sz="2400" b="1" dirty="0" smtClean="0"/>
              <a:t>e-Skills defined: </a:t>
            </a:r>
          </a:p>
          <a:p>
            <a:pPr algn="just">
              <a:buFont typeface="Wingdings" panose="05000000000000000000" pitchFamily="2" charset="2"/>
              <a:buChar char="§"/>
            </a:pPr>
            <a:r>
              <a:rPr lang="en-ZA" sz="2400" dirty="0" smtClean="0"/>
              <a:t>The ability to develop and use ICTs to maximise the social and economic benefits of the Information Society and Knowledge Economy, and associated competencies that enable individuals to actively participate in a world in which ICT is a requirement for advancement in various sectors such as government, business, education and society in general.</a:t>
            </a:r>
            <a:endParaRPr lang="en-ZA" sz="2400" dirty="0"/>
          </a:p>
          <a:p>
            <a:pPr algn="just">
              <a:buFont typeface="Wingdings" panose="05000000000000000000" pitchFamily="2" charset="2"/>
              <a:buChar char="§"/>
            </a:pPr>
            <a:r>
              <a:rPr lang="en-ZA" sz="2400" dirty="0" smtClean="0"/>
              <a:t>Currently, </a:t>
            </a:r>
            <a:r>
              <a:rPr lang="en-ZA" sz="2400" dirty="0"/>
              <a:t>there is </a:t>
            </a:r>
            <a:r>
              <a:rPr lang="en-ZA" sz="2400" b="1" dirty="0"/>
              <a:t>a shortage of e-skills capacity </a:t>
            </a:r>
            <a:r>
              <a:rPr lang="en-ZA" sz="2400" dirty="0"/>
              <a:t>in the country which limits </a:t>
            </a:r>
            <a:r>
              <a:rPr lang="en-ZA" sz="2400" dirty="0" smtClean="0"/>
              <a:t>inclusive socio-economic </a:t>
            </a:r>
            <a:r>
              <a:rPr lang="en-ZA" sz="2400" dirty="0"/>
              <a:t>development and the competitiveness of the economy.  </a:t>
            </a:r>
            <a:r>
              <a:rPr lang="en-ZA" sz="2400" dirty="0" smtClean="0"/>
              <a:t>Through key interventions such as Broadband new opportunities will ensure a return on the digital infrastructure investment (i.e. demand and supply).  </a:t>
            </a:r>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6</a:t>
            </a:fld>
            <a:endParaRPr lang="en-US" altLang="en-US" sz="1200" dirty="0" smtClean="0">
              <a:solidFill>
                <a:srgbClr val="898989"/>
              </a:solidFill>
            </a:endParaRPr>
          </a:p>
        </p:txBody>
      </p:sp>
    </p:spTree>
    <p:extLst>
      <p:ext uri="{BB962C8B-B14F-4D97-AF65-F5344CB8AC3E}">
        <p14:creationId xmlns:p14="http://schemas.microsoft.com/office/powerpoint/2010/main" xmlns="" val="1793545765"/>
      </p:ext>
    </p:extLst>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228600" y="966788"/>
            <a:ext cx="8610600" cy="5510212"/>
          </a:xfrm>
        </p:spPr>
        <p:txBody>
          <a:bodyPr lIns="0" tIns="0" rIns="0" bIns="0"/>
          <a:lstStyle/>
          <a:p>
            <a:pPr marL="0" indent="0" algn="just">
              <a:buNone/>
              <a:defRPr/>
            </a:pPr>
            <a:r>
              <a:rPr lang="en-ZA" sz="2200" dirty="0" smtClean="0"/>
              <a:t>Digital or e-Skills needed by various sectors are reflected in the framework below (both high and low-end):</a:t>
            </a:r>
            <a:endParaRPr lang="en-ZA" sz="2200" dirty="0"/>
          </a:p>
          <a:p>
            <a:pPr>
              <a:defRPr/>
            </a:pPr>
            <a:endParaRPr lang="en-ZA" sz="2000" dirty="0"/>
          </a:p>
          <a:p>
            <a:pPr>
              <a:defRPr/>
            </a:pPr>
            <a:endParaRPr lang="en-ZA" sz="2000" dirty="0"/>
          </a:p>
          <a:p>
            <a:pPr>
              <a:defRPr/>
            </a:pPr>
            <a:endParaRPr lang="en-ZA" sz="2000" dirty="0"/>
          </a:p>
          <a:p>
            <a:pPr>
              <a:defRPr/>
            </a:pPr>
            <a:endParaRPr lang="en-ZA" sz="2000" dirty="0"/>
          </a:p>
          <a:p>
            <a:pPr marL="0" indent="0" algn="just">
              <a:buNone/>
              <a:defRPr/>
            </a:pPr>
            <a:endParaRPr lang="en-ZA" sz="2000" dirty="0" smtClean="0"/>
          </a:p>
          <a:p>
            <a:pPr marL="0" indent="0" algn="just">
              <a:buNone/>
              <a:defRPr/>
            </a:pPr>
            <a:endParaRPr lang="en-ZA" sz="2000" dirty="0" smtClean="0"/>
          </a:p>
          <a:p>
            <a:pPr marL="0" indent="0" algn="just">
              <a:buNone/>
              <a:defRPr/>
            </a:pPr>
            <a:endParaRPr lang="en-ZA" sz="2000" dirty="0" smtClean="0"/>
          </a:p>
          <a:p>
            <a:pPr marL="0" indent="0" algn="just">
              <a:buNone/>
              <a:defRPr/>
            </a:pPr>
            <a:r>
              <a:rPr lang="en-ZA" sz="2200" dirty="0" smtClean="0"/>
              <a:t>In line with the above framework, there is a need for the development of:</a:t>
            </a:r>
          </a:p>
          <a:p>
            <a:pPr algn="just">
              <a:buFont typeface="Wingdings" panose="05000000000000000000" pitchFamily="2" charset="2"/>
              <a:buChar char="§"/>
              <a:defRPr/>
            </a:pPr>
            <a:r>
              <a:rPr lang="en-ZA" sz="2200" dirty="0" smtClean="0"/>
              <a:t>Basic digital/e-literacy/media literacy competencies for the </a:t>
            </a:r>
            <a:r>
              <a:rPr lang="en-ZA" sz="2200" b="1" dirty="0" smtClean="0"/>
              <a:t>general societ</a:t>
            </a:r>
            <a:r>
              <a:rPr lang="en-ZA" sz="2200" dirty="0" smtClean="0"/>
              <a:t>y (</a:t>
            </a:r>
            <a:r>
              <a:rPr lang="en-ZA" sz="2200" b="1" dirty="0" smtClean="0">
                <a:solidFill>
                  <a:srgbClr val="C00000"/>
                </a:solidFill>
              </a:rPr>
              <a:t>1</a:t>
            </a:r>
            <a:r>
              <a:rPr lang="en-ZA" sz="2200" dirty="0" smtClean="0"/>
              <a:t>) to ensure their inclusion and active participation in </a:t>
            </a:r>
            <a:r>
              <a:rPr lang="en-ZA" sz="2200" dirty="0"/>
              <a:t>all areas of everyday life and </a:t>
            </a:r>
            <a:r>
              <a:rPr lang="en-ZA" sz="2200" dirty="0" smtClean="0"/>
              <a:t>work where ICTs is increasingly becoming a precondition </a:t>
            </a:r>
          </a:p>
          <a:p>
            <a:pPr algn="just">
              <a:buFont typeface="Wingdings" panose="05000000000000000000" pitchFamily="2" charset="2"/>
              <a:buChar char="§"/>
              <a:defRPr/>
            </a:pPr>
            <a:r>
              <a:rPr lang="en-ZA" sz="2200" dirty="0" smtClean="0"/>
              <a:t>Specific/advanced skills for employability, self-employment and growth (e.g. SMMEs) (</a:t>
            </a:r>
            <a:r>
              <a:rPr lang="en-ZA" sz="2200" b="1" dirty="0" smtClean="0">
                <a:solidFill>
                  <a:srgbClr val="C00000"/>
                </a:solidFill>
              </a:rPr>
              <a:t>1</a:t>
            </a:r>
            <a:r>
              <a:rPr lang="en-ZA" sz="2200" dirty="0" smtClean="0"/>
              <a:t>)</a:t>
            </a:r>
          </a:p>
          <a:p>
            <a:pPr marL="0" indent="0" algn="just">
              <a:buNone/>
              <a:defRPr/>
            </a:pPr>
            <a:endParaRPr lang="en-ZA" sz="2400" dirty="0" smtClean="0"/>
          </a:p>
          <a:p>
            <a:pPr algn="just">
              <a:buFont typeface="Wingdings" panose="05000000000000000000" pitchFamily="2" charset="2"/>
              <a:buChar char="Ø"/>
              <a:defRPr/>
            </a:pPr>
            <a:endParaRPr lang="en-ZA" sz="2400" dirty="0" smtClean="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 (cont.)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7</a:t>
            </a:fld>
            <a:endParaRPr lang="en-US" altLang="en-US" sz="1200" dirty="0" smtClean="0">
              <a:solidFill>
                <a:srgbClr val="898989"/>
              </a:solidFill>
            </a:endParaRPr>
          </a:p>
        </p:txBody>
      </p:sp>
      <p:grpSp>
        <p:nvGrpSpPr>
          <p:cNvPr id="7" name="Group 4"/>
          <p:cNvGrpSpPr>
            <a:grpSpLocks/>
          </p:cNvGrpSpPr>
          <p:nvPr/>
        </p:nvGrpSpPr>
        <p:grpSpPr bwMode="auto">
          <a:xfrm>
            <a:off x="2286000" y="1645267"/>
            <a:ext cx="4191001" cy="2317133"/>
            <a:chOff x="1116013" y="690563"/>
            <a:chExt cx="6911975" cy="5973762"/>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6013" y="690563"/>
              <a:ext cx="6911975" cy="5973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804656" y="1842965"/>
              <a:ext cx="2035443" cy="2376873"/>
            </a:xfrm>
            <a:prstGeom prst="rect">
              <a:avLst/>
            </a:prstGeom>
            <a:noFill/>
            <a:ln w="19050">
              <a:solidFill>
                <a:schemeClr val="accent2">
                  <a:lumMod val="75000"/>
                </a:schemeClr>
              </a:solidFill>
            </a:ln>
          </p:spPr>
          <p:txBody>
            <a:bodyPr>
              <a:spAutoFit/>
            </a:bodyPr>
            <a:lstStyle/>
            <a:p>
              <a:pPr marL="180000">
                <a:defRPr/>
              </a:pPr>
              <a:r>
                <a:rPr lang="en-US" sz="1200" dirty="0"/>
                <a:t>ICT </a:t>
              </a:r>
              <a:r>
                <a:rPr lang="en-US" sz="1200" dirty="0" err="1" smtClean="0"/>
                <a:t>practi</a:t>
              </a:r>
              <a:r>
                <a:rPr lang="en-US" sz="1200" dirty="0" smtClean="0"/>
                <a:t>-</a:t>
              </a:r>
            </a:p>
            <a:p>
              <a:pPr marL="180000">
                <a:defRPr/>
              </a:pPr>
              <a:r>
                <a:rPr lang="en-US" sz="1200" dirty="0" err="1" smtClean="0"/>
                <a:t>tioner</a:t>
              </a:r>
              <a:r>
                <a:rPr lang="en-US" sz="1200" dirty="0" smtClean="0"/>
                <a:t> skills</a:t>
              </a:r>
              <a:endParaRPr lang="en-US" sz="2400" dirty="0"/>
            </a:p>
            <a:p>
              <a:pPr marL="180000">
                <a:defRPr/>
              </a:pPr>
              <a:endParaRPr lang="en-ZA" sz="2400" dirty="0"/>
            </a:p>
          </p:txBody>
        </p:sp>
        <p:grpSp>
          <p:nvGrpSpPr>
            <p:cNvPr id="10" name="Group 2"/>
            <p:cNvGrpSpPr>
              <a:grpSpLocks/>
            </p:cNvGrpSpPr>
            <p:nvPr/>
          </p:nvGrpSpPr>
          <p:grpSpPr bwMode="auto">
            <a:xfrm>
              <a:off x="1730917" y="1842965"/>
              <a:ext cx="3723583" cy="4641705"/>
              <a:chOff x="1730917" y="1842965"/>
              <a:chExt cx="3723583" cy="4641705"/>
            </a:xfrm>
          </p:grpSpPr>
          <p:sp>
            <p:nvSpPr>
              <p:cNvPr id="11" name="TextBox 10"/>
              <p:cNvSpPr txBox="1"/>
              <p:nvPr/>
            </p:nvSpPr>
            <p:spPr>
              <a:xfrm>
                <a:off x="3954250" y="1842965"/>
                <a:ext cx="1337985" cy="2581708"/>
              </a:xfrm>
              <a:prstGeom prst="rect">
                <a:avLst/>
              </a:prstGeom>
              <a:noFill/>
              <a:ln w="19050">
                <a:solidFill>
                  <a:schemeClr val="accent2">
                    <a:lumMod val="75000"/>
                  </a:schemeClr>
                </a:solidFill>
              </a:ln>
            </p:spPr>
            <p:txBody>
              <a:bodyPr>
                <a:spAutoFit/>
              </a:bodyPr>
              <a:lstStyle/>
              <a:p>
                <a:pPr>
                  <a:defRPr/>
                </a:pPr>
                <a:r>
                  <a:rPr lang="en-US" sz="1200" dirty="0"/>
                  <a:t>e-Leader-ship   skills </a:t>
                </a:r>
              </a:p>
              <a:p>
                <a:pPr>
                  <a:defRPr/>
                </a:pPr>
                <a:endParaRPr lang="en-US" sz="2200" dirty="0"/>
              </a:p>
            </p:txBody>
          </p:sp>
          <p:sp>
            <p:nvSpPr>
              <p:cNvPr id="12" name="TextBox 11"/>
              <p:cNvSpPr txBox="1"/>
              <p:nvPr/>
            </p:nvSpPr>
            <p:spPr>
              <a:xfrm>
                <a:off x="1730917" y="1859254"/>
                <a:ext cx="1574268" cy="2905068"/>
              </a:xfrm>
              <a:prstGeom prst="rect">
                <a:avLst/>
              </a:prstGeom>
              <a:noFill/>
              <a:ln w="19050">
                <a:solidFill>
                  <a:schemeClr val="accent2">
                    <a:lumMod val="75000"/>
                  </a:schemeClr>
                </a:solidFill>
              </a:ln>
            </p:spPr>
            <p:txBody>
              <a:bodyPr>
                <a:spAutoFit/>
              </a:bodyPr>
              <a:lstStyle/>
              <a:p>
                <a:pPr marL="108000">
                  <a:defRPr/>
                </a:pPr>
                <a:r>
                  <a:rPr lang="en-US" sz="1200" dirty="0"/>
                  <a:t>Sector user </a:t>
                </a:r>
                <a:r>
                  <a:rPr lang="en-US" sz="1200" dirty="0" smtClean="0"/>
                  <a:t>e-skills</a:t>
                </a:r>
                <a:endParaRPr lang="en-US" sz="2400" dirty="0"/>
              </a:p>
              <a:p>
                <a:pPr>
                  <a:defRPr/>
                </a:pPr>
                <a:endParaRPr lang="en-ZA" sz="2400" dirty="0"/>
              </a:p>
            </p:txBody>
          </p:sp>
          <p:sp>
            <p:nvSpPr>
              <p:cNvPr id="13" name="TextBox 12"/>
              <p:cNvSpPr txBox="1"/>
              <p:nvPr/>
            </p:nvSpPr>
            <p:spPr>
              <a:xfrm>
                <a:off x="3655337" y="5630015"/>
                <a:ext cx="1799163" cy="854655"/>
              </a:xfrm>
              <a:prstGeom prst="rect">
                <a:avLst/>
              </a:prstGeom>
              <a:noFill/>
              <a:ln w="19050">
                <a:solidFill>
                  <a:schemeClr val="accent2">
                    <a:lumMod val="75000"/>
                  </a:schemeClr>
                </a:solidFill>
              </a:ln>
            </p:spPr>
            <p:txBody>
              <a:bodyPr>
                <a:spAutoFit/>
              </a:bodyPr>
              <a:lstStyle/>
              <a:p>
                <a:pPr algn="ctr">
                  <a:defRPr/>
                </a:pPr>
                <a:r>
                  <a:rPr lang="en-US" sz="1200" dirty="0"/>
                  <a:t>e-Literacy</a:t>
                </a:r>
                <a:endParaRPr lang="en-ZA" sz="1200" dirty="0"/>
              </a:p>
            </p:txBody>
          </p:sp>
        </p:grpSp>
      </p:grpSp>
      <p:cxnSp>
        <p:nvCxnSpPr>
          <p:cNvPr id="14" name="Straight Arrow Connector 13"/>
          <p:cNvCxnSpPr/>
          <p:nvPr/>
        </p:nvCxnSpPr>
        <p:spPr>
          <a:xfrm flipV="1">
            <a:off x="7054533" y="1600200"/>
            <a:ext cx="0" cy="170753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5013" y="1905000"/>
            <a:ext cx="1754187" cy="1077218"/>
          </a:xfrm>
          <a:prstGeom prst="rect">
            <a:avLst/>
          </a:prstGeom>
          <a:noFill/>
        </p:spPr>
        <p:txBody>
          <a:bodyPr wrap="square" rtlCol="0">
            <a:spAutoFit/>
          </a:bodyPr>
          <a:lstStyle/>
          <a:p>
            <a:r>
              <a:rPr lang="en-ZA" sz="1600" dirty="0" smtClean="0"/>
              <a:t>From basic to advanced; informal to formal</a:t>
            </a:r>
            <a:endParaRPr lang="en-ZA" sz="1600" dirty="0"/>
          </a:p>
        </p:txBody>
      </p:sp>
      <p:sp>
        <p:nvSpPr>
          <p:cNvPr id="2" name="Oval 1"/>
          <p:cNvSpPr/>
          <p:nvPr/>
        </p:nvSpPr>
        <p:spPr>
          <a:xfrm>
            <a:off x="3139850" y="3474774"/>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a:t>
            </a:r>
            <a:endParaRPr lang="en-ZA" dirty="0">
              <a:solidFill>
                <a:schemeClr val="tx1"/>
              </a:solidFill>
            </a:endParaRPr>
          </a:p>
        </p:txBody>
      </p:sp>
      <p:sp>
        <p:nvSpPr>
          <p:cNvPr id="17" name="Oval 16"/>
          <p:cNvSpPr/>
          <p:nvPr/>
        </p:nvSpPr>
        <p:spPr>
          <a:xfrm>
            <a:off x="2971800" y="1722174"/>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18" name="Oval 17"/>
          <p:cNvSpPr/>
          <p:nvPr/>
        </p:nvSpPr>
        <p:spPr>
          <a:xfrm>
            <a:off x="5562600" y="1722174"/>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3</a:t>
            </a:r>
            <a:endParaRPr lang="en-ZA" dirty="0">
              <a:solidFill>
                <a:schemeClr val="tx1"/>
              </a:solidFill>
            </a:endParaRPr>
          </a:p>
        </p:txBody>
      </p:sp>
      <p:sp>
        <p:nvSpPr>
          <p:cNvPr id="20" name="Oval 19"/>
          <p:cNvSpPr/>
          <p:nvPr/>
        </p:nvSpPr>
        <p:spPr>
          <a:xfrm>
            <a:off x="4343401" y="1705110"/>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Tree>
    <p:extLst>
      <p:ext uri="{BB962C8B-B14F-4D97-AF65-F5344CB8AC3E}">
        <p14:creationId xmlns:p14="http://schemas.microsoft.com/office/powerpoint/2010/main" xmlns="" val="2611074898"/>
      </p:ext>
    </p:extLst>
  </p:cSld>
  <p:clrMapOvr>
    <a:masterClrMapping/>
  </p:clrMapOvr>
  <p:transition spd="med">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304800" y="846138"/>
            <a:ext cx="8534400" cy="5859462"/>
          </a:xfrm>
        </p:spPr>
        <p:txBody>
          <a:bodyPr lIns="0" tIns="0" rIns="0" bIns="0"/>
          <a:lstStyle/>
          <a:p>
            <a:pPr marL="0" indent="0" algn="just">
              <a:buNone/>
              <a:defRPr/>
            </a:pPr>
            <a:r>
              <a:rPr lang="en-ZA" sz="2200" dirty="0" smtClean="0"/>
              <a:t>Digital or e-Skills needed by various sectors are reflected in the framework below:</a:t>
            </a:r>
            <a:endParaRPr lang="en-ZA" sz="2200" dirty="0"/>
          </a:p>
          <a:p>
            <a:pPr>
              <a:defRPr/>
            </a:pPr>
            <a:endParaRPr lang="en-ZA" sz="2200" dirty="0"/>
          </a:p>
          <a:p>
            <a:pPr>
              <a:defRPr/>
            </a:pPr>
            <a:endParaRPr lang="en-ZA" sz="2200" dirty="0"/>
          </a:p>
          <a:p>
            <a:pPr>
              <a:defRPr/>
            </a:pPr>
            <a:endParaRPr lang="en-ZA" sz="2200" dirty="0"/>
          </a:p>
          <a:p>
            <a:pPr>
              <a:defRPr/>
            </a:pPr>
            <a:endParaRPr lang="en-ZA" sz="2200" dirty="0"/>
          </a:p>
          <a:p>
            <a:pPr marL="0" indent="0" algn="just">
              <a:buNone/>
              <a:defRPr/>
            </a:pPr>
            <a:r>
              <a:rPr lang="en-ZA" sz="2200" dirty="0" smtClean="0"/>
              <a:t>In line with the above framework, there is a need for the development of:</a:t>
            </a:r>
          </a:p>
          <a:p>
            <a:pPr algn="just">
              <a:buFont typeface="Wingdings" panose="05000000000000000000" pitchFamily="2" charset="2"/>
              <a:buChar char="§"/>
              <a:defRPr/>
            </a:pPr>
            <a:r>
              <a:rPr lang="en-ZA" sz="2200" dirty="0" smtClean="0"/>
              <a:t>Sector-specific e-skills (</a:t>
            </a:r>
            <a:r>
              <a:rPr lang="en-ZA" sz="2200" b="1" dirty="0" smtClean="0">
                <a:solidFill>
                  <a:srgbClr val="C00000"/>
                </a:solidFill>
              </a:rPr>
              <a:t>2</a:t>
            </a:r>
            <a:r>
              <a:rPr lang="en-ZA" sz="2200" dirty="0" smtClean="0"/>
              <a:t>) and practitioner skills (</a:t>
            </a:r>
            <a:r>
              <a:rPr lang="en-ZA" sz="2200" b="1" dirty="0" smtClean="0">
                <a:solidFill>
                  <a:srgbClr val="C00000"/>
                </a:solidFill>
              </a:rPr>
              <a:t>3</a:t>
            </a:r>
            <a:r>
              <a:rPr lang="en-ZA" sz="2200" dirty="0" smtClean="0"/>
              <a:t>) to contribute towards enhanced efficiencies to ensure these formal sectors remain competitive and innovative within an emerging South African information society and digital economy. </a:t>
            </a:r>
          </a:p>
          <a:p>
            <a:pPr algn="just">
              <a:buFont typeface="Wingdings" panose="05000000000000000000" pitchFamily="2" charset="2"/>
              <a:buChar char="§"/>
              <a:defRPr/>
            </a:pPr>
            <a:r>
              <a:rPr lang="en-ZA" sz="2200" dirty="0"/>
              <a:t>e</a:t>
            </a:r>
            <a:r>
              <a:rPr lang="en-ZA" sz="2200" dirty="0" smtClean="0"/>
              <a:t>-Leadership skills (</a:t>
            </a:r>
            <a:r>
              <a:rPr lang="en-ZA" sz="2200" b="1" dirty="0" smtClean="0">
                <a:solidFill>
                  <a:srgbClr val="C00000"/>
                </a:solidFill>
              </a:rPr>
              <a:t>4</a:t>
            </a:r>
            <a:r>
              <a:rPr lang="en-ZA" sz="2200" dirty="0" smtClean="0"/>
              <a:t>) for managers, executives and entrepreneurs to ensure innovative repositioning of institutions/businesses and growth of new businesses (across sectors) to remain competitive in the information society and digital economy.</a:t>
            </a:r>
          </a:p>
          <a:p>
            <a:pPr algn="just">
              <a:buFont typeface="Wingdings" panose="05000000000000000000" pitchFamily="2" charset="2"/>
              <a:buChar char="Ø"/>
              <a:defRPr/>
            </a:pPr>
            <a:endParaRPr lang="en-ZA" sz="2400" dirty="0" smtClean="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 (cont.)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8</a:t>
            </a:fld>
            <a:endParaRPr lang="en-US" altLang="en-US" sz="1200" dirty="0" smtClean="0">
              <a:solidFill>
                <a:srgbClr val="898989"/>
              </a:solidFill>
            </a:endParaRPr>
          </a:p>
        </p:txBody>
      </p:sp>
      <p:grpSp>
        <p:nvGrpSpPr>
          <p:cNvPr id="7" name="Group 4"/>
          <p:cNvGrpSpPr>
            <a:grpSpLocks/>
          </p:cNvGrpSpPr>
          <p:nvPr/>
        </p:nvGrpSpPr>
        <p:grpSpPr bwMode="auto">
          <a:xfrm>
            <a:off x="2971800" y="1295401"/>
            <a:ext cx="3581400" cy="1859226"/>
            <a:chOff x="1116013" y="690563"/>
            <a:chExt cx="6911975" cy="5973762"/>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6013" y="690563"/>
              <a:ext cx="6911975" cy="59737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804655" y="1842967"/>
              <a:ext cx="2035445" cy="2670024"/>
            </a:xfrm>
            <a:prstGeom prst="rect">
              <a:avLst/>
            </a:prstGeom>
            <a:noFill/>
            <a:ln w="19050">
              <a:solidFill>
                <a:schemeClr val="accent2">
                  <a:lumMod val="75000"/>
                </a:schemeClr>
              </a:solidFill>
            </a:ln>
          </p:spPr>
          <p:txBody>
            <a:bodyPr>
              <a:spAutoFit/>
            </a:bodyPr>
            <a:lstStyle/>
            <a:p>
              <a:pPr marL="180000">
                <a:defRPr/>
              </a:pPr>
              <a:r>
                <a:rPr lang="en-US" sz="1200" dirty="0"/>
                <a:t>ICT </a:t>
              </a:r>
              <a:r>
                <a:rPr lang="en-US" sz="1200" dirty="0" err="1" smtClean="0"/>
                <a:t>practi</a:t>
              </a:r>
              <a:r>
                <a:rPr lang="en-US" sz="1200" dirty="0" smtClean="0"/>
                <a:t>-</a:t>
              </a:r>
            </a:p>
            <a:p>
              <a:pPr marL="180000">
                <a:defRPr/>
              </a:pPr>
              <a:r>
                <a:rPr lang="en-US" sz="1200" dirty="0" err="1"/>
                <a:t>t</a:t>
              </a:r>
              <a:r>
                <a:rPr lang="en-US" sz="1200" dirty="0" err="1" smtClean="0"/>
                <a:t>ioner</a:t>
              </a:r>
              <a:endParaRPr lang="en-US" sz="1200" dirty="0" smtClean="0"/>
            </a:p>
            <a:p>
              <a:pPr marL="180000">
                <a:defRPr/>
              </a:pPr>
              <a:r>
                <a:rPr lang="en-US" sz="1200" dirty="0" smtClean="0"/>
                <a:t> skills</a:t>
              </a:r>
              <a:endParaRPr lang="en-ZA" sz="2400" dirty="0"/>
            </a:p>
          </p:txBody>
        </p:sp>
        <p:grpSp>
          <p:nvGrpSpPr>
            <p:cNvPr id="10" name="Group 2"/>
            <p:cNvGrpSpPr>
              <a:grpSpLocks/>
            </p:cNvGrpSpPr>
            <p:nvPr/>
          </p:nvGrpSpPr>
          <p:grpSpPr bwMode="auto">
            <a:xfrm>
              <a:off x="1730917" y="1842965"/>
              <a:ext cx="3723583" cy="4641705"/>
              <a:chOff x="1730917" y="1842965"/>
              <a:chExt cx="3723583" cy="4641705"/>
            </a:xfrm>
          </p:grpSpPr>
          <p:sp>
            <p:nvSpPr>
              <p:cNvPr id="11" name="TextBox 10"/>
              <p:cNvSpPr txBox="1"/>
              <p:nvPr/>
            </p:nvSpPr>
            <p:spPr>
              <a:xfrm>
                <a:off x="3954250" y="1842965"/>
                <a:ext cx="1337985" cy="2581708"/>
              </a:xfrm>
              <a:prstGeom prst="rect">
                <a:avLst/>
              </a:prstGeom>
              <a:noFill/>
              <a:ln w="19050">
                <a:solidFill>
                  <a:schemeClr val="accent2">
                    <a:lumMod val="75000"/>
                  </a:schemeClr>
                </a:solidFill>
              </a:ln>
            </p:spPr>
            <p:txBody>
              <a:bodyPr>
                <a:spAutoFit/>
              </a:bodyPr>
              <a:lstStyle/>
              <a:p>
                <a:pPr>
                  <a:defRPr/>
                </a:pPr>
                <a:r>
                  <a:rPr lang="en-US" sz="1200" dirty="0"/>
                  <a:t>e-Leader-ship   skills </a:t>
                </a:r>
              </a:p>
              <a:p>
                <a:pPr>
                  <a:defRPr/>
                </a:pPr>
                <a:endParaRPr lang="en-US" sz="2200" dirty="0"/>
              </a:p>
            </p:txBody>
          </p:sp>
          <p:sp>
            <p:nvSpPr>
              <p:cNvPr id="12" name="TextBox 11"/>
              <p:cNvSpPr txBox="1"/>
              <p:nvPr/>
            </p:nvSpPr>
            <p:spPr>
              <a:xfrm>
                <a:off x="1730917" y="1859253"/>
                <a:ext cx="1574268" cy="3054071"/>
              </a:xfrm>
              <a:prstGeom prst="rect">
                <a:avLst/>
              </a:prstGeom>
              <a:noFill/>
              <a:ln w="19050">
                <a:solidFill>
                  <a:schemeClr val="accent2">
                    <a:lumMod val="75000"/>
                  </a:schemeClr>
                </a:solidFill>
              </a:ln>
            </p:spPr>
            <p:txBody>
              <a:bodyPr>
                <a:spAutoFit/>
              </a:bodyPr>
              <a:lstStyle/>
              <a:p>
                <a:pPr marL="108000">
                  <a:defRPr/>
                </a:pPr>
                <a:r>
                  <a:rPr lang="en-US" sz="1200" dirty="0"/>
                  <a:t>Sector user    </a:t>
                </a:r>
                <a:r>
                  <a:rPr lang="en-US" sz="1200" dirty="0" smtClean="0"/>
                  <a:t>e-skills</a:t>
                </a:r>
              </a:p>
              <a:p>
                <a:pPr>
                  <a:defRPr/>
                </a:pPr>
                <a:r>
                  <a:rPr lang="en-US" sz="2400" dirty="0" smtClean="0"/>
                  <a:t> </a:t>
                </a:r>
              </a:p>
              <a:p>
                <a:pPr>
                  <a:defRPr/>
                </a:pPr>
                <a:endParaRPr lang="en-ZA" sz="2400" dirty="0"/>
              </a:p>
            </p:txBody>
          </p:sp>
          <p:sp>
            <p:nvSpPr>
              <p:cNvPr id="13" name="TextBox 12"/>
              <p:cNvSpPr txBox="1"/>
              <p:nvPr/>
            </p:nvSpPr>
            <p:spPr>
              <a:xfrm>
                <a:off x="3655337" y="5630015"/>
                <a:ext cx="1799163" cy="854655"/>
              </a:xfrm>
              <a:prstGeom prst="rect">
                <a:avLst/>
              </a:prstGeom>
              <a:noFill/>
              <a:ln w="19050">
                <a:solidFill>
                  <a:schemeClr val="accent2">
                    <a:lumMod val="75000"/>
                  </a:schemeClr>
                </a:solidFill>
              </a:ln>
            </p:spPr>
            <p:txBody>
              <a:bodyPr>
                <a:spAutoFit/>
              </a:bodyPr>
              <a:lstStyle/>
              <a:p>
                <a:pPr algn="ctr">
                  <a:defRPr/>
                </a:pPr>
                <a:r>
                  <a:rPr lang="en-US" sz="1200" dirty="0"/>
                  <a:t>e-Literacy</a:t>
                </a:r>
                <a:endParaRPr lang="en-ZA" sz="1200" dirty="0"/>
              </a:p>
            </p:txBody>
          </p:sp>
        </p:grpSp>
      </p:grpSp>
      <p:cxnSp>
        <p:nvCxnSpPr>
          <p:cNvPr id="14" name="Straight Arrow Connector 13"/>
          <p:cNvCxnSpPr/>
          <p:nvPr/>
        </p:nvCxnSpPr>
        <p:spPr>
          <a:xfrm flipV="1">
            <a:off x="7054533" y="1600200"/>
            <a:ext cx="0" cy="170753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5013" y="1905000"/>
            <a:ext cx="1754187" cy="1077218"/>
          </a:xfrm>
          <a:prstGeom prst="rect">
            <a:avLst/>
          </a:prstGeom>
          <a:noFill/>
        </p:spPr>
        <p:txBody>
          <a:bodyPr wrap="square" rtlCol="0">
            <a:spAutoFit/>
          </a:bodyPr>
          <a:lstStyle/>
          <a:p>
            <a:r>
              <a:rPr lang="en-ZA" sz="1600" dirty="0" smtClean="0"/>
              <a:t>From basic to advanced; informal to formal</a:t>
            </a:r>
            <a:endParaRPr lang="en-ZA" sz="1600" dirty="0"/>
          </a:p>
        </p:txBody>
      </p:sp>
      <p:sp>
        <p:nvSpPr>
          <p:cNvPr id="2" name="Oval 1"/>
          <p:cNvSpPr/>
          <p:nvPr/>
        </p:nvSpPr>
        <p:spPr>
          <a:xfrm>
            <a:off x="3352800" y="2743200"/>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1</a:t>
            </a:r>
            <a:endParaRPr lang="en-ZA" dirty="0">
              <a:solidFill>
                <a:schemeClr val="tx1"/>
              </a:solidFill>
            </a:endParaRPr>
          </a:p>
        </p:txBody>
      </p:sp>
      <p:sp>
        <p:nvSpPr>
          <p:cNvPr id="17" name="Oval 16"/>
          <p:cNvSpPr/>
          <p:nvPr/>
        </p:nvSpPr>
        <p:spPr>
          <a:xfrm>
            <a:off x="3429000" y="1341174"/>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18" name="Oval 17"/>
          <p:cNvSpPr/>
          <p:nvPr/>
        </p:nvSpPr>
        <p:spPr>
          <a:xfrm>
            <a:off x="5638800" y="1295400"/>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3</a:t>
            </a:r>
            <a:endParaRPr lang="en-ZA" dirty="0">
              <a:solidFill>
                <a:schemeClr val="tx1"/>
              </a:solidFill>
            </a:endParaRPr>
          </a:p>
        </p:txBody>
      </p:sp>
      <p:sp>
        <p:nvSpPr>
          <p:cNvPr id="20" name="Oval 19"/>
          <p:cNvSpPr/>
          <p:nvPr/>
        </p:nvSpPr>
        <p:spPr>
          <a:xfrm>
            <a:off x="4516883" y="1341174"/>
            <a:ext cx="381000" cy="33522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Tree>
    <p:extLst>
      <p:ext uri="{BB962C8B-B14F-4D97-AF65-F5344CB8AC3E}">
        <p14:creationId xmlns:p14="http://schemas.microsoft.com/office/powerpoint/2010/main" xmlns="" val="567965153"/>
      </p:ext>
    </p:extLst>
  </p:cSld>
  <p:clrMapOvr>
    <a:masterClrMapping/>
  </p:clrMapOvr>
  <p:transition spd="med">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Line 4"/>
          <p:cNvSpPr>
            <a:spLocks noChangeShapeType="1"/>
          </p:cNvSpPr>
          <p:nvPr/>
        </p:nvSpPr>
        <p:spPr bwMode="auto">
          <a:xfrm>
            <a:off x="0" y="836613"/>
            <a:ext cx="9144000" cy="1587"/>
          </a:xfrm>
          <a:prstGeom prst="line">
            <a:avLst/>
          </a:prstGeom>
          <a:noFill/>
          <a:ln w="9525">
            <a:solidFill>
              <a:srgbClr val="A5BE4C"/>
            </a:solidFill>
            <a:round/>
            <a:headEnd/>
            <a:tailEnd/>
          </a:ln>
          <a:extLst>
            <a:ext uri="{909E8E84-426E-40DD-AFC4-6F175D3DCCD1}">
              <a14:hiddenFill xmlns:a14="http://schemas.microsoft.com/office/drawing/2010/main" xmlns="">
                <a:noFill/>
              </a14:hiddenFill>
            </a:ext>
          </a:extLst>
        </p:spPr>
        <p:txBody>
          <a:bodyPr lIns="0" tIns="0" rIns="0" bIns="0"/>
          <a:lstStyle/>
          <a:p>
            <a:endParaRPr lang="en-ZA"/>
          </a:p>
        </p:txBody>
      </p:sp>
      <p:sp>
        <p:nvSpPr>
          <p:cNvPr id="8195" name="Rectangle 5"/>
          <p:cNvSpPr>
            <a:spLocks noGrp="1" noChangeArrowheads="1"/>
          </p:cNvSpPr>
          <p:nvPr>
            <p:ph type="body" idx="1"/>
          </p:nvPr>
        </p:nvSpPr>
        <p:spPr>
          <a:xfrm>
            <a:off x="228600" y="846138"/>
            <a:ext cx="8610600" cy="5859462"/>
          </a:xfrm>
        </p:spPr>
        <p:txBody>
          <a:bodyPr lIns="0" tIns="0" rIns="0" bIns="0"/>
          <a:lstStyle/>
          <a:p>
            <a:pPr algn="just">
              <a:buFont typeface="Wingdings" panose="05000000000000000000" pitchFamily="2" charset="2"/>
              <a:buChar char="§"/>
              <a:defRPr/>
            </a:pPr>
            <a:r>
              <a:rPr lang="en-ZA" sz="2400" dirty="0"/>
              <a:t>N</a:t>
            </a:r>
            <a:r>
              <a:rPr lang="en-ZA" sz="2400" dirty="0" smtClean="0"/>
              <a:t>ecessary competencies for SMMEs (ICT and non ICT Sector) to grow and develop their enterprises through technology enablement</a:t>
            </a:r>
            <a:r>
              <a:rPr lang="en-ZA" sz="2400" dirty="0"/>
              <a:t> </a:t>
            </a:r>
            <a:r>
              <a:rPr lang="en-ZA" sz="2400" dirty="0" smtClean="0"/>
              <a:t>(</a:t>
            </a:r>
            <a:r>
              <a:rPr lang="en-ZA" sz="2400" b="1" dirty="0" smtClean="0">
                <a:solidFill>
                  <a:srgbClr val="FF0000"/>
                </a:solidFill>
              </a:rPr>
              <a:t>1-4</a:t>
            </a:r>
            <a:r>
              <a:rPr lang="en-ZA" sz="2400" dirty="0" smtClean="0"/>
              <a:t>) for enhanced sustainability and potential job creation through localisation and local content development.</a:t>
            </a:r>
          </a:p>
          <a:p>
            <a:pPr algn="just">
              <a:buFont typeface="Wingdings" panose="05000000000000000000" pitchFamily="2" charset="2"/>
              <a:buChar char="Ø"/>
              <a:defRPr/>
            </a:pPr>
            <a:endParaRPr lang="en-ZA" sz="2400" dirty="0"/>
          </a:p>
          <a:p>
            <a:pPr algn="just">
              <a:buFont typeface="Wingdings" panose="05000000000000000000" pitchFamily="2" charset="2"/>
              <a:buChar char="Ø"/>
              <a:defRPr/>
            </a:pPr>
            <a:endParaRPr lang="en-ZA" sz="2400" dirty="0" smtClean="0"/>
          </a:p>
          <a:p>
            <a:pPr marL="0" indent="0">
              <a:buNone/>
              <a:defRPr/>
            </a:pPr>
            <a:endParaRPr lang="en-ZA" sz="800" dirty="0"/>
          </a:p>
          <a:p>
            <a:pPr marL="0" indent="0" algn="just">
              <a:buNone/>
              <a:defRPr/>
            </a:pPr>
            <a:endParaRPr lang="en-ZA" sz="2400" dirty="0" smtClean="0"/>
          </a:p>
          <a:p>
            <a:pPr algn="just">
              <a:buFont typeface="Wingdings" panose="05000000000000000000" pitchFamily="2" charset="2"/>
              <a:buChar char="§"/>
              <a:defRPr/>
            </a:pPr>
            <a:r>
              <a:rPr lang="en-ZA" sz="2400" dirty="0" smtClean="0"/>
              <a:t>The iNeSI is an integration of the </a:t>
            </a:r>
            <a:r>
              <a:rPr lang="en-ZA" sz="2400" dirty="0"/>
              <a:t>three (3) e-skills development related components of </a:t>
            </a:r>
            <a:r>
              <a:rPr lang="en-ZA" sz="2400" dirty="0" smtClean="0"/>
              <a:t>DTPS, namely National </a:t>
            </a:r>
            <a:r>
              <a:rPr lang="en-ZA" sz="2400" dirty="0"/>
              <a:t>Electronic and Media Institute of South Africa (NEMISA), e-Skills Institute (e-SI) and the Institute for Space and Software Applications (</a:t>
            </a:r>
            <a:r>
              <a:rPr lang="en-ZA" sz="2400" dirty="0" smtClean="0"/>
              <a:t>ISSA).</a:t>
            </a:r>
          </a:p>
          <a:p>
            <a:pPr algn="just">
              <a:buFont typeface="Wingdings" panose="05000000000000000000" pitchFamily="2" charset="2"/>
              <a:buChar char="§"/>
              <a:defRPr/>
            </a:pPr>
            <a:endParaRPr lang="en-ZA" sz="800" dirty="0" smtClean="0"/>
          </a:p>
          <a:p>
            <a:pPr algn="just">
              <a:buFont typeface="Wingdings" panose="05000000000000000000" pitchFamily="2" charset="2"/>
              <a:buChar char="§"/>
              <a:defRPr/>
            </a:pPr>
            <a:r>
              <a:rPr lang="en-ZA" sz="2400" dirty="0" smtClean="0"/>
              <a:t>The purpose of iNeSI is to act </a:t>
            </a:r>
            <a:r>
              <a:rPr lang="en-ZA" sz="2400" dirty="0"/>
              <a:t>as national catalytic collaborator, facilitator and change agent for </a:t>
            </a:r>
            <a:r>
              <a:rPr lang="en-ZA" sz="2400" dirty="0" smtClean="0"/>
              <a:t>delivering e-skills through scaling in </a:t>
            </a:r>
            <a:r>
              <a:rPr lang="en-ZA" sz="2400" dirty="0"/>
              <a:t>the country (localisation/content/innovation</a:t>
            </a:r>
            <a:r>
              <a:rPr lang="en-ZA" sz="2400" dirty="0" smtClean="0"/>
              <a:t>).</a:t>
            </a:r>
            <a:endParaRPr lang="en-ZA" sz="2400" dirty="0"/>
          </a:p>
          <a:p>
            <a:pPr algn="just">
              <a:buFont typeface="Wingdings" panose="05000000000000000000" pitchFamily="2" charset="2"/>
              <a:buChar char="v"/>
              <a:defRPr/>
            </a:pPr>
            <a:endParaRPr lang="en-ZA" sz="2400" dirty="0" smtClean="0"/>
          </a:p>
          <a:p>
            <a:pPr algn="just">
              <a:buFont typeface="Wingdings" panose="05000000000000000000" pitchFamily="2" charset="2"/>
              <a:buChar char="v"/>
              <a:defRPr/>
            </a:pPr>
            <a:endParaRPr lang="en-US" sz="2000" dirty="0"/>
          </a:p>
          <a:p>
            <a:pPr marL="285750" indent="-285750">
              <a:defRPr/>
            </a:pPr>
            <a:endParaRPr lang="en-ZA" sz="2400" dirty="0"/>
          </a:p>
        </p:txBody>
      </p:sp>
      <p:sp>
        <p:nvSpPr>
          <p:cNvPr id="8196" name="Rectangle 6"/>
          <p:cNvSpPr>
            <a:spLocks/>
          </p:cNvSpPr>
          <p:nvPr/>
        </p:nvSpPr>
        <p:spPr bwMode="auto">
          <a:xfrm>
            <a:off x="2590800" y="228600"/>
            <a:ext cx="6489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39" bIns="0"/>
          <a:lstStyle>
            <a:lvl1pPr marL="39688">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3600" dirty="0">
                <a:solidFill>
                  <a:srgbClr val="A5BE4C"/>
                </a:solidFill>
                <a:latin typeface="Arial Bold" panose="020B0704020202020204" pitchFamily="34" charset="0"/>
                <a:sym typeface="Arial Bold" panose="020B0704020202020204" pitchFamily="34" charset="0"/>
              </a:rPr>
              <a:t>c</a:t>
            </a:r>
            <a:r>
              <a:rPr lang="en-US" altLang="en-US" sz="3600" dirty="0" smtClean="0">
                <a:solidFill>
                  <a:srgbClr val="A5BE4C"/>
                </a:solidFill>
                <a:latin typeface="Arial Bold" panose="020B0704020202020204" pitchFamily="34" charset="0"/>
                <a:sym typeface="Arial Bold" panose="020B0704020202020204" pitchFamily="34" charset="0"/>
              </a:rPr>
              <a:t>ontext (cont.)</a:t>
            </a:r>
            <a:endParaRPr lang="en-US" altLang="en-US" sz="3600" dirty="0">
              <a:solidFill>
                <a:srgbClr val="A5BE4C"/>
              </a:solidFill>
              <a:latin typeface="Arial Bold" panose="020B0704020202020204" pitchFamily="34" charset="0"/>
              <a:sym typeface="Arial Bold" panose="020B0704020202020204" pitchFamily="34" charset="0"/>
            </a:endParaRPr>
          </a:p>
        </p:txBody>
      </p:sp>
      <p:sp>
        <p:nvSpPr>
          <p:cNvPr id="819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162D573-DE6D-4A3F-B649-7F4EC552FA33}" type="slidenum">
              <a:rPr lang="en-US" altLang="en-US" sz="1200" smtClean="0">
                <a:solidFill>
                  <a:srgbClr val="898989"/>
                </a:solidFill>
              </a:rPr>
              <a:pPr>
                <a:spcBef>
                  <a:spcPct val="0"/>
                </a:spcBef>
                <a:buFontTx/>
                <a:buNone/>
              </a:pPr>
              <a:t>9</a:t>
            </a:fld>
            <a:endParaRPr lang="en-US" altLang="en-US" sz="1200" dirty="0" smtClean="0">
              <a:solidFill>
                <a:srgbClr val="898989"/>
              </a:solidFill>
            </a:endParaRPr>
          </a:p>
        </p:txBody>
      </p:sp>
      <p:sp>
        <p:nvSpPr>
          <p:cNvPr id="3" name="Down Arrow 2"/>
          <p:cNvSpPr/>
          <p:nvPr/>
        </p:nvSpPr>
        <p:spPr>
          <a:xfrm>
            <a:off x="3810000" y="2430463"/>
            <a:ext cx="1143000" cy="9906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7" descr="iNeSI.logo.Org.Sm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3101129"/>
            <a:ext cx="18288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01064857"/>
      </p:ext>
    </p:extLst>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5077</TotalTime>
  <Words>2123</Words>
  <Application>Microsoft Office PowerPoint</Application>
  <PresentationFormat>On-screen Show (4:3)</PresentationFormat>
  <Paragraphs>408</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Presentation</vt:lpstr>
      <vt:lpstr>Slide 1</vt:lpstr>
      <vt:lpstr>Slide 2</vt:lpstr>
      <vt:lpstr>Slide 3</vt:lpstr>
      <vt:lpstr>Slide 4</vt:lpstr>
      <vt:lpstr>Slide 5</vt:lpstr>
      <vt:lpstr>Slide 6</vt:lpstr>
      <vt:lpstr>Slide 7</vt:lpstr>
      <vt:lpstr>Slide 8</vt:lpstr>
      <vt:lpstr>Slide 9</vt:lpstr>
      <vt:lpstr>Slide 10</vt:lpstr>
      <vt:lpstr>The iNeSI Model</vt:lpstr>
      <vt:lpstr>Slide 12</vt:lpstr>
      <vt:lpstr>national thematic e-skills areas</vt:lpstr>
      <vt:lpstr>Slide 14</vt:lpstr>
      <vt:lpstr>Slide 15</vt:lpstr>
      <vt:lpstr>Slide 16</vt:lpstr>
      <vt:lpstr>Slide 17</vt:lpstr>
      <vt:lpstr>Slide 18</vt:lpstr>
      <vt:lpstr>Slide 19</vt:lpstr>
      <vt:lpstr>Slide 20</vt:lpstr>
      <vt:lpstr>Slide 21</vt:lpstr>
      <vt:lpstr>Thank you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e-Skilling South Africa</dc:title>
  <dc:creator>mymoena</dc:creator>
  <cp:lastModifiedBy>PUMZA</cp:lastModifiedBy>
  <cp:revision>293</cp:revision>
  <cp:lastPrinted>2017-03-10T12:32:19Z</cp:lastPrinted>
  <dcterms:created xsi:type="dcterms:W3CDTF">2015-02-11T09:42:08Z</dcterms:created>
  <dcterms:modified xsi:type="dcterms:W3CDTF">2017-03-15T08:30:50Z</dcterms:modified>
</cp:coreProperties>
</file>