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4"/>
  </p:notesMasterIdLst>
  <p:sldIdLst>
    <p:sldId id="256" r:id="rId2"/>
    <p:sldId id="272" r:id="rId3"/>
    <p:sldId id="273" r:id="rId4"/>
    <p:sldId id="258" r:id="rId5"/>
    <p:sldId id="280" r:id="rId6"/>
    <p:sldId id="281" r:id="rId7"/>
    <p:sldId id="283" r:id="rId8"/>
    <p:sldId id="287" r:id="rId9"/>
    <p:sldId id="282" r:id="rId10"/>
    <p:sldId id="284" r:id="rId11"/>
    <p:sldId id="285" r:id="rId12"/>
    <p:sldId id="286" r:id="rId13"/>
    <p:sldId id="288" r:id="rId14"/>
    <p:sldId id="289" r:id="rId15"/>
    <p:sldId id="279" r:id="rId16"/>
    <p:sldId id="291" r:id="rId17"/>
    <p:sldId id="292" r:id="rId18"/>
    <p:sldId id="293" r:id="rId19"/>
    <p:sldId id="277" r:id="rId20"/>
    <p:sldId id="290" r:id="rId21"/>
    <p:sldId id="278" r:id="rId22"/>
    <p:sldId id="30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116" d="100"/>
          <a:sy n="116" d="100"/>
        </p:scale>
        <p:origin x="-216"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8E8616-34D4-4EF7-9D23-E4A78011CCC0}" type="datetimeFigureOut">
              <a:rPr lang="en-ZA" smtClean="0"/>
              <a:pPr/>
              <a:t>2017/03/15</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639750-DE41-46C2-BCFE-4289A2F20EBE}" type="slidenum">
              <a:rPr lang="en-ZA" smtClean="0"/>
              <a:pPr/>
              <a:t>‹#›</a:t>
            </a:fld>
            <a:endParaRPr lang="en-ZA"/>
          </a:p>
        </p:txBody>
      </p:sp>
    </p:spTree>
    <p:extLst>
      <p:ext uri="{BB962C8B-B14F-4D97-AF65-F5344CB8AC3E}">
        <p14:creationId xmlns:p14="http://schemas.microsoft.com/office/powerpoint/2010/main" xmlns="" val="745999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9D639750-DE41-46C2-BCFE-4289A2F20EBE}" type="slidenum">
              <a:rPr lang="en-ZA" smtClean="0"/>
              <a:pPr/>
              <a:t>4</a:t>
            </a:fld>
            <a:endParaRPr lang="en-ZA"/>
          </a:p>
        </p:txBody>
      </p:sp>
    </p:spTree>
    <p:extLst>
      <p:ext uri="{BB962C8B-B14F-4D97-AF65-F5344CB8AC3E}">
        <p14:creationId xmlns:p14="http://schemas.microsoft.com/office/powerpoint/2010/main" xmlns="" val="2307089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6E45791-D047-4188-BB4E-AC6E279E0DFC}" type="datetime1">
              <a:rPr lang="en-ZA" smtClean="0"/>
              <a:pPr/>
              <a:t>2017/03/15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9E8CE5E-3B0A-41AC-8C25-F66BA7099AA6}" type="slidenum">
              <a:rPr lang="en-ZA" smtClean="0"/>
              <a:pPr/>
              <a:t>‹#›</a:t>
            </a:fld>
            <a:endParaRPr lang="en-ZA"/>
          </a:p>
        </p:txBody>
      </p:sp>
    </p:spTree>
    <p:extLst>
      <p:ext uri="{BB962C8B-B14F-4D97-AF65-F5344CB8AC3E}">
        <p14:creationId xmlns:p14="http://schemas.microsoft.com/office/powerpoint/2010/main" xmlns="" val="387400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01EECF3-7268-40C7-BC21-C9C5BEA67025}" type="datetime1">
              <a:rPr lang="en-ZA" smtClean="0"/>
              <a:pPr/>
              <a:t>2017/03/15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9E8CE5E-3B0A-41AC-8C25-F66BA7099AA6}" type="slidenum">
              <a:rPr lang="en-ZA" smtClean="0"/>
              <a:pPr/>
              <a:t>‹#›</a:t>
            </a:fld>
            <a:endParaRPr lang="en-ZA"/>
          </a:p>
        </p:txBody>
      </p:sp>
    </p:spTree>
    <p:extLst>
      <p:ext uri="{BB962C8B-B14F-4D97-AF65-F5344CB8AC3E}">
        <p14:creationId xmlns:p14="http://schemas.microsoft.com/office/powerpoint/2010/main" xmlns="" val="313831870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01EECF3-7268-40C7-BC21-C9C5BEA67025}" type="datetime1">
              <a:rPr lang="en-ZA" smtClean="0"/>
              <a:pPr/>
              <a:t>2017/03/15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9E8CE5E-3B0A-41AC-8C25-F66BA7099AA6}" type="slidenum">
              <a:rPr lang="en-ZA" smtClean="0"/>
              <a:pPr/>
              <a:t>‹#›</a:t>
            </a:fld>
            <a:endParaRPr lang="en-Z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1015142899"/>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01EECF3-7268-40C7-BC21-C9C5BEA67025}" type="datetime1">
              <a:rPr lang="en-ZA" smtClean="0"/>
              <a:pPr/>
              <a:t>2017/03/15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9E8CE5E-3B0A-41AC-8C25-F66BA7099AA6}" type="slidenum">
              <a:rPr lang="en-ZA" smtClean="0"/>
              <a:pPr/>
              <a:t>‹#›</a:t>
            </a:fld>
            <a:endParaRPr lang="en-ZA"/>
          </a:p>
        </p:txBody>
      </p:sp>
    </p:spTree>
    <p:extLst>
      <p:ext uri="{BB962C8B-B14F-4D97-AF65-F5344CB8AC3E}">
        <p14:creationId xmlns:p14="http://schemas.microsoft.com/office/powerpoint/2010/main" xmlns="" val="268893041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01EECF3-7268-40C7-BC21-C9C5BEA67025}" type="datetime1">
              <a:rPr lang="en-ZA" smtClean="0"/>
              <a:pPr/>
              <a:t>2017/03/15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9E8CE5E-3B0A-41AC-8C25-F66BA7099AA6}" type="slidenum">
              <a:rPr lang="en-ZA" smtClean="0"/>
              <a:pPr/>
              <a:t>‹#›</a:t>
            </a:fld>
            <a:endParaRPr lang="en-Z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344130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01EECF3-7268-40C7-BC21-C9C5BEA67025}" type="datetime1">
              <a:rPr lang="en-ZA" smtClean="0"/>
              <a:pPr/>
              <a:t>2017/03/15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9E8CE5E-3B0A-41AC-8C25-F66BA7099AA6}" type="slidenum">
              <a:rPr lang="en-ZA" smtClean="0"/>
              <a:pPr/>
              <a:t>‹#›</a:t>
            </a:fld>
            <a:endParaRPr lang="en-ZA"/>
          </a:p>
        </p:txBody>
      </p:sp>
    </p:spTree>
    <p:extLst>
      <p:ext uri="{BB962C8B-B14F-4D97-AF65-F5344CB8AC3E}">
        <p14:creationId xmlns:p14="http://schemas.microsoft.com/office/powerpoint/2010/main" xmlns="" val="954116850"/>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211E7C-04DF-4934-9C4B-521A810692F1}" type="datetime1">
              <a:rPr lang="en-ZA" smtClean="0"/>
              <a:pPr/>
              <a:t>2017/03/15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9E8CE5E-3B0A-41AC-8C25-F66BA7099AA6}" type="slidenum">
              <a:rPr lang="en-ZA" smtClean="0"/>
              <a:pPr/>
              <a:t>‹#›</a:t>
            </a:fld>
            <a:endParaRPr lang="en-ZA"/>
          </a:p>
        </p:txBody>
      </p:sp>
    </p:spTree>
    <p:extLst>
      <p:ext uri="{BB962C8B-B14F-4D97-AF65-F5344CB8AC3E}">
        <p14:creationId xmlns:p14="http://schemas.microsoft.com/office/powerpoint/2010/main" xmlns="" val="42771831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DA3AB5-C7CB-407C-B33D-DD22DE6985F0}" type="datetime1">
              <a:rPr lang="en-ZA" smtClean="0"/>
              <a:pPr/>
              <a:t>2017/03/15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9E8CE5E-3B0A-41AC-8C25-F66BA7099AA6}" type="slidenum">
              <a:rPr lang="en-ZA" smtClean="0"/>
              <a:pPr/>
              <a:t>‹#›</a:t>
            </a:fld>
            <a:endParaRPr lang="en-ZA"/>
          </a:p>
        </p:txBody>
      </p:sp>
    </p:spTree>
    <p:extLst>
      <p:ext uri="{BB962C8B-B14F-4D97-AF65-F5344CB8AC3E}">
        <p14:creationId xmlns:p14="http://schemas.microsoft.com/office/powerpoint/2010/main" xmlns="" val="3329033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B4ABA1-9AE8-492B-AB8A-58ABBD505032}" type="datetime1">
              <a:rPr lang="en-ZA" smtClean="0"/>
              <a:pPr/>
              <a:t>2017/03/15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9E8CE5E-3B0A-41AC-8C25-F66BA7099AA6}" type="slidenum">
              <a:rPr lang="en-ZA" smtClean="0"/>
              <a:pPr/>
              <a:t>‹#›</a:t>
            </a:fld>
            <a:endParaRPr lang="en-ZA"/>
          </a:p>
        </p:txBody>
      </p:sp>
    </p:spTree>
    <p:extLst>
      <p:ext uri="{BB962C8B-B14F-4D97-AF65-F5344CB8AC3E}">
        <p14:creationId xmlns:p14="http://schemas.microsoft.com/office/powerpoint/2010/main" xmlns="" val="3689513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23275C5-A7B3-4B19-89AB-81125EF88F96}" type="datetime1">
              <a:rPr lang="en-ZA" smtClean="0"/>
              <a:pPr/>
              <a:t>2017/03/15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9E8CE5E-3B0A-41AC-8C25-F66BA7099AA6}" type="slidenum">
              <a:rPr lang="en-ZA" smtClean="0"/>
              <a:pPr/>
              <a:t>‹#›</a:t>
            </a:fld>
            <a:endParaRPr lang="en-ZA"/>
          </a:p>
        </p:txBody>
      </p:sp>
    </p:spTree>
    <p:extLst>
      <p:ext uri="{BB962C8B-B14F-4D97-AF65-F5344CB8AC3E}">
        <p14:creationId xmlns:p14="http://schemas.microsoft.com/office/powerpoint/2010/main" xmlns="" val="921869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898BDCA-C2E1-4AA2-8921-AA3B78F0CEBC}" type="datetime1">
              <a:rPr lang="en-ZA" smtClean="0"/>
              <a:pPr/>
              <a:t>2017/03/15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9E8CE5E-3B0A-41AC-8C25-F66BA7099AA6}" type="slidenum">
              <a:rPr lang="en-ZA" smtClean="0"/>
              <a:pPr/>
              <a:t>‹#›</a:t>
            </a:fld>
            <a:endParaRPr lang="en-ZA"/>
          </a:p>
        </p:txBody>
      </p:sp>
    </p:spTree>
    <p:extLst>
      <p:ext uri="{BB962C8B-B14F-4D97-AF65-F5344CB8AC3E}">
        <p14:creationId xmlns:p14="http://schemas.microsoft.com/office/powerpoint/2010/main" xmlns="" val="3218941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491C070-B87A-4B83-BFC2-C33EFDC831FD}" type="datetime1">
              <a:rPr lang="en-ZA" smtClean="0"/>
              <a:pPr/>
              <a:t>2017/03/15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29E8CE5E-3B0A-41AC-8C25-F66BA7099AA6}" type="slidenum">
              <a:rPr lang="en-ZA" smtClean="0"/>
              <a:pPr/>
              <a:t>‹#›</a:t>
            </a:fld>
            <a:endParaRPr lang="en-ZA"/>
          </a:p>
        </p:txBody>
      </p:sp>
    </p:spTree>
    <p:extLst>
      <p:ext uri="{BB962C8B-B14F-4D97-AF65-F5344CB8AC3E}">
        <p14:creationId xmlns:p14="http://schemas.microsoft.com/office/powerpoint/2010/main" xmlns="" val="374836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68B1591-EFC7-4A4B-8812-41D790E635DB}" type="datetime1">
              <a:rPr lang="en-ZA" smtClean="0"/>
              <a:pPr/>
              <a:t>2017/03/15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29E8CE5E-3B0A-41AC-8C25-F66BA7099AA6}" type="slidenum">
              <a:rPr lang="en-ZA" smtClean="0"/>
              <a:pPr/>
              <a:t>‹#›</a:t>
            </a:fld>
            <a:endParaRPr lang="en-ZA"/>
          </a:p>
        </p:txBody>
      </p:sp>
    </p:spTree>
    <p:extLst>
      <p:ext uri="{BB962C8B-B14F-4D97-AF65-F5344CB8AC3E}">
        <p14:creationId xmlns:p14="http://schemas.microsoft.com/office/powerpoint/2010/main" xmlns="" val="4051750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6C30C4-BA56-4340-9F86-843DDA16BEE4}" type="datetime1">
              <a:rPr lang="en-ZA" smtClean="0"/>
              <a:pPr/>
              <a:t>2017/03/15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29E8CE5E-3B0A-41AC-8C25-F66BA7099AA6}" type="slidenum">
              <a:rPr lang="en-ZA" smtClean="0"/>
              <a:pPr/>
              <a:t>‹#›</a:t>
            </a:fld>
            <a:endParaRPr lang="en-ZA"/>
          </a:p>
        </p:txBody>
      </p:sp>
    </p:spTree>
    <p:extLst>
      <p:ext uri="{BB962C8B-B14F-4D97-AF65-F5344CB8AC3E}">
        <p14:creationId xmlns:p14="http://schemas.microsoft.com/office/powerpoint/2010/main" xmlns="" val="405153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DB2C13A-5FA6-4CCF-8F4D-0C4D90031866}" type="datetime1">
              <a:rPr lang="en-ZA" smtClean="0"/>
              <a:pPr/>
              <a:t>2017/03/15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9E8CE5E-3B0A-41AC-8C25-F66BA7099AA6}" type="slidenum">
              <a:rPr lang="en-ZA" smtClean="0"/>
              <a:pPr/>
              <a:t>‹#›</a:t>
            </a:fld>
            <a:endParaRPr lang="en-ZA"/>
          </a:p>
        </p:txBody>
      </p:sp>
    </p:spTree>
    <p:extLst>
      <p:ext uri="{BB962C8B-B14F-4D97-AF65-F5344CB8AC3E}">
        <p14:creationId xmlns:p14="http://schemas.microsoft.com/office/powerpoint/2010/main" xmlns="" val="302323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4F0C00D-C9B1-4363-A1A5-A61463C83BCE}" type="datetime1">
              <a:rPr lang="en-ZA" smtClean="0"/>
              <a:pPr/>
              <a:t>2017/03/15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9E8CE5E-3B0A-41AC-8C25-F66BA7099AA6}" type="slidenum">
              <a:rPr lang="en-ZA" smtClean="0"/>
              <a:pPr/>
              <a:t>‹#›</a:t>
            </a:fld>
            <a:endParaRPr lang="en-ZA"/>
          </a:p>
        </p:txBody>
      </p:sp>
    </p:spTree>
    <p:extLst>
      <p:ext uri="{BB962C8B-B14F-4D97-AF65-F5344CB8AC3E}">
        <p14:creationId xmlns:p14="http://schemas.microsoft.com/office/powerpoint/2010/main" xmlns="" val="2097678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01EECF3-7268-40C7-BC21-C9C5BEA67025}" type="datetime1">
              <a:rPr lang="en-ZA" smtClean="0"/>
              <a:pPr/>
              <a:t>2017/03/15</a:t>
            </a:fld>
            <a:endParaRPr lang="en-Z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9E8CE5E-3B0A-41AC-8C25-F66BA7099AA6}" type="slidenum">
              <a:rPr lang="en-ZA" smtClean="0"/>
              <a:pPr/>
              <a:t>‹#›</a:t>
            </a:fld>
            <a:endParaRPr lang="en-ZA"/>
          </a:p>
        </p:txBody>
      </p:sp>
    </p:spTree>
    <p:extLst>
      <p:ext uri="{BB962C8B-B14F-4D97-AF65-F5344CB8AC3E}">
        <p14:creationId xmlns:p14="http://schemas.microsoft.com/office/powerpoint/2010/main" xmlns="" val="11279988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9345" y="2104309"/>
            <a:ext cx="9144000" cy="1191629"/>
          </a:xfrm>
        </p:spPr>
        <p:txBody>
          <a:bodyPr>
            <a:normAutofit/>
          </a:bodyPr>
          <a:lstStyle/>
          <a:p>
            <a:r>
              <a:rPr lang="en-ZA" sz="3200" b="1" dirty="0" smtClean="0">
                <a:effectLst>
                  <a:outerShdw blurRad="38100" dist="38100" dir="2700000" algn="tl">
                    <a:srgbClr val="000000">
                      <a:alpha val="43137"/>
                    </a:srgbClr>
                  </a:outerShdw>
                </a:effectLst>
                <a:latin typeface="+mn-lt"/>
              </a:rPr>
              <a:t>Portfolio Committee on Communications</a:t>
            </a:r>
            <a:endParaRPr lang="en-ZA" sz="3200" b="1" dirty="0">
              <a:effectLst>
                <a:outerShdw blurRad="38100" dist="38100" dir="2700000" algn="tl">
                  <a:srgbClr val="000000">
                    <a:alpha val="43137"/>
                  </a:srgbClr>
                </a:outerShdw>
              </a:effectLst>
              <a:latin typeface="+mn-lt"/>
            </a:endParaRPr>
          </a:p>
        </p:txBody>
      </p:sp>
      <p:sp>
        <p:nvSpPr>
          <p:cNvPr id="7" name="Subtitle 6"/>
          <p:cNvSpPr>
            <a:spLocks noGrp="1"/>
          </p:cNvSpPr>
          <p:nvPr>
            <p:ph type="subTitle" idx="1"/>
          </p:nvPr>
        </p:nvSpPr>
        <p:spPr/>
        <p:txBody>
          <a:bodyPr/>
          <a:lstStyle/>
          <a:p>
            <a:r>
              <a:rPr lang="en-ZA" dirty="0" smtClean="0"/>
              <a:t>Presentation on the 3</a:t>
            </a:r>
            <a:r>
              <a:rPr lang="en-ZA" baseline="30000" dirty="0" smtClean="0"/>
              <a:t>rd</a:t>
            </a:r>
            <a:r>
              <a:rPr lang="en-ZA" dirty="0" smtClean="0"/>
              <a:t> Quarter Performance of the </a:t>
            </a:r>
            <a:r>
              <a:rPr lang="en-ZA" dirty="0" err="1" smtClean="0"/>
              <a:t>DoC</a:t>
            </a:r>
            <a:r>
              <a:rPr lang="en-ZA" dirty="0" smtClean="0"/>
              <a:t> and GCIS- Parliamentary Support Staff </a:t>
            </a:r>
            <a:endParaRPr lang="en-ZA" dirty="0"/>
          </a:p>
        </p:txBody>
      </p:sp>
      <p:pic>
        <p:nvPicPr>
          <p:cNvPr id="4" name="Picture 3"/>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5246" y="446515"/>
            <a:ext cx="2864929" cy="1351695"/>
          </a:xfrm>
          <a:prstGeom prst="rect">
            <a:avLst/>
          </a:prstGeom>
          <a:noFill/>
          <a:ln>
            <a:noFill/>
          </a:ln>
        </p:spPr>
      </p:pic>
      <p:pic>
        <p:nvPicPr>
          <p:cNvPr id="5" name="Picture 4" descr="RESEARCH-UNIT-RGB-HEADE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023537" y="690919"/>
            <a:ext cx="2910625" cy="862885"/>
          </a:xfrm>
          <a:prstGeom prst="rect">
            <a:avLst/>
          </a:prstGeom>
          <a:noFill/>
        </p:spPr>
      </p:pic>
    </p:spTree>
    <p:extLst>
      <p:ext uri="{BB962C8B-B14F-4D97-AF65-F5344CB8AC3E}">
        <p14:creationId xmlns:p14="http://schemas.microsoft.com/office/powerpoint/2010/main" xmlns="" val="40498323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257578" y="115910"/>
            <a:ext cx="2865368" cy="1347333"/>
          </a:xfrm>
          <a:prstGeom prst="rect">
            <a:avLst/>
          </a:prstGeom>
        </p:spPr>
      </p:pic>
      <p:sp>
        <p:nvSpPr>
          <p:cNvPr id="2" name="Title 1"/>
          <p:cNvSpPr>
            <a:spLocks noGrp="1"/>
          </p:cNvSpPr>
          <p:nvPr>
            <p:ph type="title"/>
          </p:nvPr>
        </p:nvSpPr>
        <p:spPr/>
        <p:txBody>
          <a:bodyPr>
            <a:normAutofit fontScale="90000"/>
          </a:bodyPr>
          <a:lstStyle/>
          <a:p>
            <a:r>
              <a:rPr lang="en-ZA" dirty="0" smtClean="0"/>
              <a:t/>
            </a:r>
            <a:br>
              <a:rPr lang="en-ZA" dirty="0" smtClean="0"/>
            </a:br>
            <a:r>
              <a:rPr lang="en-ZA" dirty="0"/>
              <a:t/>
            </a:r>
            <a:br>
              <a:rPr lang="en-ZA" dirty="0"/>
            </a:br>
            <a:r>
              <a:rPr lang="en-ZA" dirty="0" smtClean="0"/>
              <a:t/>
            </a:r>
            <a:br>
              <a:rPr lang="en-ZA" dirty="0" smtClean="0"/>
            </a:br>
            <a:endParaRPr lang="en-ZA" dirty="0"/>
          </a:p>
        </p:txBody>
      </p:sp>
      <p:sp>
        <p:nvSpPr>
          <p:cNvPr id="9" name="Slide Number Placeholder 8"/>
          <p:cNvSpPr>
            <a:spLocks noGrp="1"/>
          </p:cNvSpPr>
          <p:nvPr>
            <p:ph type="sldNum" sz="quarter" idx="12"/>
          </p:nvPr>
        </p:nvSpPr>
        <p:spPr/>
        <p:txBody>
          <a:bodyPr/>
          <a:lstStyle/>
          <a:p>
            <a:fld id="{29E8CE5E-3B0A-41AC-8C25-F66BA7099AA6}" type="slidenum">
              <a:rPr lang="en-ZA" sz="1800" b="1" smtClean="0"/>
              <a:pPr/>
              <a:t>10</a:t>
            </a:fld>
            <a:endParaRPr lang="en-ZA" sz="1800" b="1" dirty="0"/>
          </a:p>
        </p:txBody>
      </p:sp>
      <p:sp>
        <p:nvSpPr>
          <p:cNvPr id="6" name="Rectangle 5"/>
          <p:cNvSpPr/>
          <p:nvPr/>
        </p:nvSpPr>
        <p:spPr>
          <a:xfrm>
            <a:off x="192643" y="1398749"/>
            <a:ext cx="8469745" cy="2769989"/>
          </a:xfrm>
          <a:prstGeom prst="rect">
            <a:avLst/>
          </a:prstGeom>
        </p:spPr>
        <p:txBody>
          <a:bodyPr wrap="square">
            <a:spAutoFit/>
          </a:bodyPr>
          <a:lstStyle/>
          <a:p>
            <a:r>
              <a:rPr lang="en-ZA" sz="2400" b="1"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Overview of non-financial performance of the </a:t>
            </a:r>
            <a:r>
              <a:rPr lang="en-ZA" sz="2400" b="1" dirty="0" err="1">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DoC</a:t>
            </a:r>
            <a:r>
              <a:rPr lang="en-ZA" sz="2400" b="1"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a:t>
            </a:r>
          </a:p>
          <a:p>
            <a:endParaRPr lang="en-ZA" sz="2400" b="1" dirty="0">
              <a:latin typeface="Arial" panose="020B0604020202020204" pitchFamily="34" charset="0"/>
              <a:cs typeface="Arial" panose="020B0604020202020204" pitchFamily="34" charset="0"/>
            </a:endParaRPr>
          </a:p>
          <a:p>
            <a:r>
              <a:rPr lang="en-ZA" b="1" dirty="0">
                <a:latin typeface="Arial" panose="020B0604020202020204" pitchFamily="34" charset="0"/>
                <a:cs typeface="Arial" panose="020B0604020202020204" pitchFamily="34" charset="0"/>
              </a:rPr>
              <a:t>Programme </a:t>
            </a:r>
            <a:r>
              <a:rPr lang="en-ZA" b="1" dirty="0" smtClean="0">
                <a:latin typeface="Arial" panose="020B0604020202020204" pitchFamily="34" charset="0"/>
                <a:cs typeface="Arial" panose="020B0604020202020204" pitchFamily="34" charset="0"/>
              </a:rPr>
              <a:t>4: Entity Oversight</a:t>
            </a:r>
          </a:p>
          <a:p>
            <a:endParaRPr lang="en-ZA"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ZA" dirty="0">
                <a:latin typeface="Arial" panose="020B0604020202020204" pitchFamily="34" charset="0"/>
                <a:cs typeface="Arial" panose="020B0604020202020204" pitchFamily="34" charset="0"/>
              </a:rPr>
              <a:t>For this programme the department has four performance indicators and five planned targets during Quarter 3 as per Annual Performance Plan (APP). The department achieved all the set targets.  </a:t>
            </a:r>
          </a:p>
          <a:p>
            <a:endParaRPr lang="en-ZA" b="1" dirty="0">
              <a:latin typeface="Arial" panose="020B0604020202020204" pitchFamily="34" charset="0"/>
              <a:cs typeface="Arial" panose="020B0604020202020204" pitchFamily="34" charset="0"/>
            </a:endParaRPr>
          </a:p>
          <a:p>
            <a:endParaRPr lang="en-Z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1750994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257578" y="115910"/>
            <a:ext cx="2865368" cy="1347333"/>
          </a:xfrm>
          <a:prstGeom prst="rect">
            <a:avLst/>
          </a:prstGeom>
        </p:spPr>
      </p:pic>
      <p:sp>
        <p:nvSpPr>
          <p:cNvPr id="2" name="Title 1"/>
          <p:cNvSpPr>
            <a:spLocks noGrp="1"/>
          </p:cNvSpPr>
          <p:nvPr>
            <p:ph type="title"/>
          </p:nvPr>
        </p:nvSpPr>
        <p:spPr>
          <a:xfrm>
            <a:off x="677334" y="600891"/>
            <a:ext cx="8596668" cy="1320800"/>
          </a:xfrm>
        </p:spPr>
        <p:txBody>
          <a:bodyPr>
            <a:normAutofit fontScale="90000"/>
          </a:bodyPr>
          <a:lstStyle/>
          <a:p>
            <a:r>
              <a:rPr lang="en-ZA" dirty="0"/>
              <a:t/>
            </a:r>
            <a:br>
              <a:rPr lang="en-ZA" dirty="0"/>
            </a:br>
            <a:r>
              <a:rPr lang="en-ZA" dirty="0" smtClean="0"/>
              <a:t/>
            </a:r>
            <a:br>
              <a:rPr lang="en-ZA" dirty="0" smtClean="0"/>
            </a:br>
            <a:endParaRPr lang="en-ZA" dirty="0"/>
          </a:p>
        </p:txBody>
      </p:sp>
      <p:sp>
        <p:nvSpPr>
          <p:cNvPr id="9" name="Slide Number Placeholder 8"/>
          <p:cNvSpPr>
            <a:spLocks noGrp="1"/>
          </p:cNvSpPr>
          <p:nvPr>
            <p:ph type="sldNum" sz="quarter" idx="12"/>
          </p:nvPr>
        </p:nvSpPr>
        <p:spPr/>
        <p:txBody>
          <a:bodyPr/>
          <a:lstStyle/>
          <a:p>
            <a:fld id="{29E8CE5E-3B0A-41AC-8C25-F66BA7099AA6}" type="slidenum">
              <a:rPr lang="en-ZA" sz="1800" b="1" smtClean="0"/>
              <a:pPr/>
              <a:t>11</a:t>
            </a:fld>
            <a:endParaRPr lang="en-ZA" sz="1800" b="1" dirty="0"/>
          </a:p>
        </p:txBody>
      </p:sp>
      <p:sp>
        <p:nvSpPr>
          <p:cNvPr id="6" name="Rectangle 5"/>
          <p:cNvSpPr/>
          <p:nvPr/>
        </p:nvSpPr>
        <p:spPr>
          <a:xfrm>
            <a:off x="174172" y="1314994"/>
            <a:ext cx="8553152" cy="4708981"/>
          </a:xfrm>
          <a:prstGeom prst="rect">
            <a:avLst/>
          </a:prstGeom>
        </p:spPr>
        <p:txBody>
          <a:bodyPr wrap="square">
            <a:spAutoFit/>
          </a:bodyPr>
          <a:lstStyle/>
          <a:p>
            <a:pPr lvl="0"/>
            <a:r>
              <a:rPr lang="en-ZA" sz="2400" b="1" dirty="0">
                <a:solidFill>
                  <a:prstClr val="black"/>
                </a:solidFill>
                <a:latin typeface="Arial" panose="020B0604020202020204" pitchFamily="34" charset="0"/>
                <a:cs typeface="Arial" panose="020B0604020202020204" pitchFamily="34" charset="0"/>
              </a:rPr>
              <a:t>Financial Performance of the </a:t>
            </a:r>
            <a:r>
              <a:rPr lang="en-ZA" sz="2400" b="1" dirty="0" err="1" smtClean="0">
                <a:solidFill>
                  <a:prstClr val="black"/>
                </a:solidFill>
                <a:latin typeface="Arial" panose="020B0604020202020204" pitchFamily="34" charset="0"/>
                <a:cs typeface="Arial" panose="020B0604020202020204" pitchFamily="34" charset="0"/>
              </a:rPr>
              <a:t>DoC</a:t>
            </a:r>
            <a:endParaRPr lang="en-ZA" sz="2400" b="1" dirty="0" smtClean="0">
              <a:solidFill>
                <a:prstClr val="black"/>
              </a:solidFill>
              <a:latin typeface="Arial" panose="020B0604020202020204" pitchFamily="34" charset="0"/>
              <a:cs typeface="Arial" panose="020B0604020202020204" pitchFamily="34" charset="0"/>
            </a:endParaRPr>
          </a:p>
          <a:p>
            <a:endParaRPr lang="en-ZA" sz="2400" b="1" dirty="0">
              <a:solidFill>
                <a:prstClr val="black"/>
              </a:solidFill>
              <a:latin typeface="Arial" panose="020B0604020202020204" pitchFamily="34" charset="0"/>
              <a:cs typeface="Arial" panose="020B0604020202020204" pitchFamily="34" charset="0"/>
            </a:endParaRPr>
          </a:p>
          <a:p>
            <a:r>
              <a:rPr lang="en-ZA" b="1" dirty="0" smtClean="0">
                <a:latin typeface="Arial" panose="020B0604020202020204" pitchFamily="34" charset="0"/>
                <a:cs typeface="Arial" panose="020B0604020202020204" pitchFamily="34" charset="0"/>
              </a:rPr>
              <a:t>Programme </a:t>
            </a:r>
            <a:r>
              <a:rPr lang="en-ZA" b="1" dirty="0">
                <a:latin typeface="Arial" panose="020B0604020202020204" pitchFamily="34" charset="0"/>
                <a:cs typeface="Arial" panose="020B0604020202020204" pitchFamily="34" charset="0"/>
              </a:rPr>
              <a:t>1: </a:t>
            </a:r>
            <a:r>
              <a:rPr lang="en-ZA" b="1" dirty="0" smtClean="0">
                <a:latin typeface="Arial" panose="020B0604020202020204" pitchFamily="34" charset="0"/>
                <a:cs typeface="Arial" panose="020B0604020202020204" pitchFamily="34" charset="0"/>
              </a:rPr>
              <a:t>Administration</a:t>
            </a:r>
          </a:p>
          <a:p>
            <a:endParaRPr lang="en-ZA" b="1" dirty="0" smtClean="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ZA" dirty="0"/>
              <a:t>The Department spent R43.6 million or 76.3 per cent against the available budget of R57.1 </a:t>
            </a:r>
            <a:r>
              <a:rPr lang="en-ZA" dirty="0" smtClean="0"/>
              <a:t>million</a:t>
            </a:r>
          </a:p>
          <a:p>
            <a:endParaRPr lang="en-ZA" dirty="0" smtClean="0"/>
          </a:p>
          <a:p>
            <a:pPr marL="285750" indent="-285750">
              <a:buFont typeface="Wingdings" panose="05000000000000000000" pitchFamily="2" charset="2"/>
              <a:buChar char="Ø"/>
            </a:pPr>
            <a:r>
              <a:rPr lang="en-ZA" dirty="0"/>
              <a:t>In relation to the benchmark expenditure drawing target of R33.6 million, Administration branch spent 129.5 per cent against the approved </a:t>
            </a:r>
            <a:r>
              <a:rPr lang="en-ZA" dirty="0" smtClean="0"/>
              <a:t>drawings</a:t>
            </a:r>
          </a:p>
          <a:p>
            <a:pPr marL="285750" indent="-285750">
              <a:buFont typeface="Wingdings" panose="05000000000000000000" pitchFamily="2" charset="2"/>
              <a:buChar char="Ø"/>
            </a:pPr>
            <a:endParaRPr lang="en-ZA"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ZA" dirty="0" err="1"/>
              <a:t>Virements</a:t>
            </a:r>
            <a:r>
              <a:rPr lang="en-ZA" dirty="0"/>
              <a:t> were applied during the 2016 Adjusted Estimates process to augment the programme budget</a:t>
            </a:r>
            <a:endParaRPr lang="en-ZA" dirty="0">
              <a:latin typeface="Arial" panose="020B0604020202020204" pitchFamily="34" charset="0"/>
              <a:cs typeface="Arial" panose="020B0604020202020204" pitchFamily="34" charset="0"/>
            </a:endParaRPr>
          </a:p>
          <a:p>
            <a:pPr lvl="0"/>
            <a:endParaRPr lang="en-ZA" sz="2400" b="1" dirty="0">
              <a:solidFill>
                <a:prstClr val="black"/>
              </a:solidFill>
              <a:latin typeface="Arial" panose="020B0604020202020204" pitchFamily="34" charset="0"/>
              <a:cs typeface="Arial" panose="020B0604020202020204" pitchFamily="34" charset="0"/>
            </a:endParaRPr>
          </a:p>
          <a:p>
            <a:pPr lvl="0"/>
            <a:endParaRPr lang="en-ZA" sz="2400" b="1" dirty="0">
              <a:solidFill>
                <a:prstClr val="black"/>
              </a:solidFill>
              <a:latin typeface="Arial" panose="020B0604020202020204" pitchFamily="34" charset="0"/>
              <a:cs typeface="Arial" panose="020B0604020202020204" pitchFamily="34" charset="0"/>
            </a:endParaRPr>
          </a:p>
          <a:p>
            <a:endParaRPr lang="en-ZA" sz="2400" b="1" dirty="0" smtClean="0">
              <a:solidFill>
                <a:srgbClr val="000000"/>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xmlns="" val="22705249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257578" y="115910"/>
            <a:ext cx="2865368" cy="1347333"/>
          </a:xfrm>
          <a:prstGeom prst="rect">
            <a:avLst/>
          </a:prstGeom>
        </p:spPr>
      </p:pic>
      <p:sp>
        <p:nvSpPr>
          <p:cNvPr id="6" name="Rectangle 5"/>
          <p:cNvSpPr/>
          <p:nvPr/>
        </p:nvSpPr>
        <p:spPr>
          <a:xfrm>
            <a:off x="257578" y="1365684"/>
            <a:ext cx="8469745" cy="3046988"/>
          </a:xfrm>
          <a:prstGeom prst="rect">
            <a:avLst/>
          </a:prstGeom>
        </p:spPr>
        <p:txBody>
          <a:bodyPr wrap="square">
            <a:spAutoFit/>
          </a:bodyPr>
          <a:lstStyle/>
          <a:p>
            <a:pPr lvl="0"/>
            <a:r>
              <a:rPr lang="en-ZA" sz="2400" b="1" dirty="0">
                <a:solidFill>
                  <a:prstClr val="black"/>
                </a:solidFill>
                <a:latin typeface="Arial" panose="020B0604020202020204" pitchFamily="34" charset="0"/>
                <a:cs typeface="Arial" panose="020B0604020202020204" pitchFamily="34" charset="0"/>
              </a:rPr>
              <a:t>Financial Performance of the </a:t>
            </a:r>
            <a:r>
              <a:rPr lang="en-ZA" sz="2400" b="1" dirty="0" err="1">
                <a:solidFill>
                  <a:prstClr val="black"/>
                </a:solidFill>
                <a:latin typeface="Arial" panose="020B0604020202020204" pitchFamily="34" charset="0"/>
                <a:cs typeface="Arial" panose="020B0604020202020204" pitchFamily="34" charset="0"/>
              </a:rPr>
              <a:t>DoC</a:t>
            </a:r>
            <a:endParaRPr lang="en-ZA" sz="2400" b="1" dirty="0">
              <a:solidFill>
                <a:prstClr val="black"/>
              </a:solidFill>
              <a:latin typeface="Arial" panose="020B0604020202020204" pitchFamily="34" charset="0"/>
              <a:cs typeface="Arial" panose="020B0604020202020204" pitchFamily="34" charset="0"/>
            </a:endParaRPr>
          </a:p>
          <a:p>
            <a:endParaRPr lang="en-ZA" b="1" dirty="0">
              <a:latin typeface="Arial" panose="020B0604020202020204" pitchFamily="34" charset="0"/>
              <a:cs typeface="Arial" panose="020B0604020202020204" pitchFamily="34" charset="0"/>
            </a:endParaRPr>
          </a:p>
          <a:p>
            <a:r>
              <a:rPr lang="en-ZA" b="1" dirty="0" smtClean="0">
                <a:latin typeface="Arial" panose="020B0604020202020204" pitchFamily="34" charset="0"/>
                <a:cs typeface="Arial" panose="020B0604020202020204" pitchFamily="34" charset="0"/>
              </a:rPr>
              <a:t>Programme </a:t>
            </a:r>
            <a:r>
              <a:rPr lang="en-ZA" b="1" dirty="0">
                <a:latin typeface="Arial" panose="020B0604020202020204" pitchFamily="34" charset="0"/>
                <a:cs typeface="Arial" panose="020B0604020202020204" pitchFamily="34" charset="0"/>
              </a:rPr>
              <a:t>2: Communications, Policy, Research and </a:t>
            </a:r>
            <a:r>
              <a:rPr lang="en-ZA" b="1" dirty="0" smtClean="0">
                <a:latin typeface="Arial" panose="020B0604020202020204" pitchFamily="34" charset="0"/>
                <a:cs typeface="Arial" panose="020B0604020202020204" pitchFamily="34" charset="0"/>
              </a:rPr>
              <a:t>Development</a:t>
            </a:r>
          </a:p>
          <a:p>
            <a:endParaRPr lang="en-ZA"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ZA" dirty="0"/>
              <a:t>This programme has spent R4.7 million or 60.2 per cent of the available budget of R7.7 million. </a:t>
            </a:r>
            <a:endParaRPr lang="en-ZA" dirty="0" smtClean="0"/>
          </a:p>
          <a:p>
            <a:pPr marL="285750" indent="-285750">
              <a:buFont typeface="Wingdings" panose="05000000000000000000" pitchFamily="2" charset="2"/>
              <a:buChar char="Ø"/>
            </a:pPr>
            <a:endParaRPr lang="en-ZA"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ZA" dirty="0"/>
              <a:t>In relation to the benchmark drawing target of R5.8 million, the branch spent 79.6 per cent of available funds. </a:t>
            </a:r>
            <a:r>
              <a:rPr lang="en-ZA" dirty="0" smtClean="0">
                <a:latin typeface="Arial" panose="020B0604020202020204" pitchFamily="34" charset="0"/>
                <a:cs typeface="Arial" panose="020B0604020202020204" pitchFamily="34" charset="0"/>
              </a:rPr>
              <a:t> </a:t>
            </a:r>
            <a:endParaRPr lang="en-ZA" dirty="0">
              <a:latin typeface="Arial" panose="020B0604020202020204" pitchFamily="34" charset="0"/>
              <a:cs typeface="Arial" panose="020B0604020202020204" pitchFamily="34" charset="0"/>
            </a:endParaRPr>
          </a:p>
          <a:p>
            <a:endParaRPr lang="en-ZA" sz="2400" dirty="0">
              <a:solidFill>
                <a:srgbClr val="000000"/>
              </a:solidFill>
              <a:effectLst>
                <a:outerShdw blurRad="38100" dist="38100" dir="2700000" algn="tl">
                  <a:srgbClr val="000000">
                    <a:alpha val="43137"/>
                  </a:srgbClr>
                </a:outerShdw>
              </a:effectLst>
              <a:latin typeface="Calibri" panose="020F0502020204030204" pitchFamily="34" charset="0"/>
            </a:endParaRPr>
          </a:p>
        </p:txBody>
      </p:sp>
      <p:sp>
        <p:nvSpPr>
          <p:cNvPr id="9" name="Slide Number Placeholder 8"/>
          <p:cNvSpPr>
            <a:spLocks noGrp="1"/>
          </p:cNvSpPr>
          <p:nvPr>
            <p:ph type="sldNum" sz="quarter" idx="12"/>
          </p:nvPr>
        </p:nvSpPr>
        <p:spPr/>
        <p:txBody>
          <a:bodyPr/>
          <a:lstStyle/>
          <a:p>
            <a:fld id="{29E8CE5E-3B0A-41AC-8C25-F66BA7099AA6}" type="slidenum">
              <a:rPr lang="en-ZA" sz="1800" b="1" smtClean="0"/>
              <a:pPr/>
              <a:t>12</a:t>
            </a:fld>
            <a:endParaRPr lang="en-ZA" sz="1800" b="1" dirty="0"/>
          </a:p>
        </p:txBody>
      </p:sp>
    </p:spTree>
    <p:extLst>
      <p:ext uri="{BB962C8B-B14F-4D97-AF65-F5344CB8AC3E}">
        <p14:creationId xmlns:p14="http://schemas.microsoft.com/office/powerpoint/2010/main" xmlns="" val="3778994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257578" y="115910"/>
            <a:ext cx="2865368" cy="1347333"/>
          </a:xfrm>
          <a:prstGeom prst="rect">
            <a:avLst/>
          </a:prstGeom>
        </p:spPr>
      </p:pic>
      <p:sp>
        <p:nvSpPr>
          <p:cNvPr id="2" name="Title 1"/>
          <p:cNvSpPr>
            <a:spLocks noGrp="1"/>
          </p:cNvSpPr>
          <p:nvPr>
            <p:ph type="title"/>
          </p:nvPr>
        </p:nvSpPr>
        <p:spPr/>
        <p:txBody>
          <a:bodyPr>
            <a:normAutofit fontScale="90000"/>
          </a:bodyPr>
          <a:lstStyle/>
          <a:p>
            <a:r>
              <a:rPr lang="en-ZA" dirty="0" smtClean="0"/>
              <a:t/>
            </a:r>
            <a:br>
              <a:rPr lang="en-ZA" dirty="0" smtClean="0"/>
            </a:br>
            <a:r>
              <a:rPr lang="en-ZA" dirty="0"/>
              <a:t/>
            </a:r>
            <a:br>
              <a:rPr lang="en-ZA" dirty="0"/>
            </a:br>
            <a:r>
              <a:rPr lang="en-ZA" dirty="0" smtClean="0"/>
              <a:t/>
            </a:r>
            <a:br>
              <a:rPr lang="en-ZA" dirty="0" smtClean="0"/>
            </a:br>
            <a:endParaRPr lang="en-ZA" dirty="0"/>
          </a:p>
        </p:txBody>
      </p:sp>
      <p:sp>
        <p:nvSpPr>
          <p:cNvPr id="9" name="Slide Number Placeholder 8"/>
          <p:cNvSpPr>
            <a:spLocks noGrp="1"/>
          </p:cNvSpPr>
          <p:nvPr>
            <p:ph type="sldNum" sz="quarter" idx="12"/>
          </p:nvPr>
        </p:nvSpPr>
        <p:spPr/>
        <p:txBody>
          <a:bodyPr/>
          <a:lstStyle/>
          <a:p>
            <a:fld id="{29E8CE5E-3B0A-41AC-8C25-F66BA7099AA6}" type="slidenum">
              <a:rPr lang="en-ZA" sz="1800" b="1" smtClean="0"/>
              <a:pPr/>
              <a:t>13</a:t>
            </a:fld>
            <a:endParaRPr lang="en-ZA" sz="1800" b="1" dirty="0"/>
          </a:p>
        </p:txBody>
      </p:sp>
      <p:sp>
        <p:nvSpPr>
          <p:cNvPr id="6" name="Rectangle 5"/>
          <p:cNvSpPr/>
          <p:nvPr/>
        </p:nvSpPr>
        <p:spPr>
          <a:xfrm>
            <a:off x="257578" y="1217638"/>
            <a:ext cx="9449839" cy="3447098"/>
          </a:xfrm>
          <a:prstGeom prst="rect">
            <a:avLst/>
          </a:prstGeom>
        </p:spPr>
        <p:txBody>
          <a:bodyPr wrap="square">
            <a:spAutoFit/>
          </a:bodyPr>
          <a:lstStyle/>
          <a:p>
            <a:pPr lvl="0"/>
            <a:r>
              <a:rPr lang="en-ZA" sz="2400" b="1" dirty="0">
                <a:solidFill>
                  <a:prstClr val="black"/>
                </a:solidFill>
                <a:latin typeface="Arial" panose="020B0604020202020204" pitchFamily="34" charset="0"/>
                <a:cs typeface="Arial" panose="020B0604020202020204" pitchFamily="34" charset="0"/>
              </a:rPr>
              <a:t>Financial Performance of the </a:t>
            </a:r>
            <a:r>
              <a:rPr lang="en-ZA" sz="2400" b="1" dirty="0" err="1" smtClean="0">
                <a:solidFill>
                  <a:prstClr val="black"/>
                </a:solidFill>
                <a:latin typeface="Arial" panose="020B0604020202020204" pitchFamily="34" charset="0"/>
                <a:cs typeface="Arial" panose="020B0604020202020204" pitchFamily="34" charset="0"/>
              </a:rPr>
              <a:t>DoC</a:t>
            </a:r>
            <a:endParaRPr lang="en-ZA" sz="2400" b="1" dirty="0" smtClean="0">
              <a:solidFill>
                <a:prstClr val="black"/>
              </a:solidFill>
              <a:latin typeface="Arial" panose="020B0604020202020204" pitchFamily="34" charset="0"/>
              <a:cs typeface="Arial" panose="020B0604020202020204" pitchFamily="34" charset="0"/>
            </a:endParaRPr>
          </a:p>
          <a:p>
            <a:pPr lvl="0"/>
            <a:endParaRPr lang="en-ZA" sz="2400" b="1" dirty="0">
              <a:latin typeface="Arial" panose="020B0604020202020204" pitchFamily="34" charset="0"/>
              <a:cs typeface="Arial" panose="020B0604020202020204" pitchFamily="34" charset="0"/>
            </a:endParaRPr>
          </a:p>
          <a:p>
            <a:r>
              <a:rPr lang="en-ZA" b="1" dirty="0">
                <a:latin typeface="Arial" panose="020B0604020202020204" pitchFamily="34" charset="0"/>
                <a:cs typeface="Arial" panose="020B0604020202020204" pitchFamily="34" charset="0"/>
              </a:rPr>
              <a:t>Programme </a:t>
            </a:r>
            <a:r>
              <a:rPr lang="en-ZA" b="1" dirty="0" smtClean="0">
                <a:latin typeface="Arial" panose="020B0604020202020204" pitchFamily="34" charset="0"/>
                <a:cs typeface="Arial" panose="020B0604020202020204" pitchFamily="34" charset="0"/>
              </a:rPr>
              <a:t>3: Industry and Capacity Building </a:t>
            </a:r>
          </a:p>
          <a:p>
            <a:endParaRPr lang="en-ZA"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ZA" dirty="0">
                <a:latin typeface="Arial" panose="020B0604020202020204" pitchFamily="34" charset="0"/>
                <a:cs typeface="Arial" panose="020B0604020202020204" pitchFamily="34" charset="0"/>
              </a:rPr>
              <a:t>Under this programme the department spent R18.7 million or 39.2 per cent against the available budget of R47.7 </a:t>
            </a:r>
            <a:r>
              <a:rPr lang="en-ZA" dirty="0" smtClean="0">
                <a:latin typeface="Arial" panose="020B0604020202020204" pitchFamily="34" charset="0"/>
                <a:cs typeface="Arial" panose="020B0604020202020204" pitchFamily="34" charset="0"/>
              </a:rPr>
              <a:t>million</a:t>
            </a:r>
          </a:p>
          <a:p>
            <a:endParaRPr lang="en-ZA" dirty="0" smtClean="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ZA" dirty="0">
                <a:latin typeface="Arial" panose="020B0604020202020204" pitchFamily="34" charset="0"/>
                <a:cs typeface="Arial" panose="020B0604020202020204" pitchFamily="34" charset="0"/>
              </a:rPr>
              <a:t>Under this programme the department spent R18.7 million or 39.2 per cent against the available budget of R47.7 </a:t>
            </a:r>
            <a:r>
              <a:rPr lang="en-ZA" dirty="0" smtClean="0">
                <a:latin typeface="Arial" panose="020B0604020202020204" pitchFamily="34" charset="0"/>
                <a:cs typeface="Arial" panose="020B0604020202020204" pitchFamily="34" charset="0"/>
              </a:rPr>
              <a:t>million</a:t>
            </a:r>
          </a:p>
          <a:p>
            <a:pPr marL="285750" indent="-285750">
              <a:buFont typeface="Wingdings" panose="05000000000000000000" pitchFamily="2" charset="2"/>
              <a:buChar char="Ø"/>
            </a:pPr>
            <a:endParaRPr lang="en-ZA"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ZA" dirty="0">
                <a:latin typeface="Arial" panose="020B0604020202020204" pitchFamily="34" charset="0"/>
                <a:cs typeface="Arial" panose="020B0604020202020204" pitchFamily="34" charset="0"/>
              </a:rPr>
              <a:t>A</a:t>
            </a:r>
            <a:r>
              <a:rPr lang="en-ZA" dirty="0" smtClean="0">
                <a:latin typeface="Arial" panose="020B0604020202020204" pitchFamily="34" charset="0"/>
                <a:cs typeface="Arial" panose="020B0604020202020204" pitchFamily="34" charset="0"/>
              </a:rPr>
              <a:t>n </a:t>
            </a:r>
            <a:r>
              <a:rPr lang="en-ZA" dirty="0">
                <a:latin typeface="Arial" panose="020B0604020202020204" pitchFamily="34" charset="0"/>
                <a:cs typeface="Arial" panose="020B0604020202020204" pitchFamily="34" charset="0"/>
              </a:rPr>
              <a:t>amount of R1.214 million was rolled over from the previous financial year to 2016/17</a:t>
            </a:r>
          </a:p>
        </p:txBody>
      </p:sp>
    </p:spTree>
    <p:extLst>
      <p:ext uri="{BB962C8B-B14F-4D97-AF65-F5344CB8AC3E}">
        <p14:creationId xmlns:p14="http://schemas.microsoft.com/office/powerpoint/2010/main" xmlns="" val="14464739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257578" y="115910"/>
            <a:ext cx="2865368" cy="1347333"/>
          </a:xfrm>
          <a:prstGeom prst="rect">
            <a:avLst/>
          </a:prstGeom>
        </p:spPr>
      </p:pic>
      <p:sp>
        <p:nvSpPr>
          <p:cNvPr id="2" name="Title 1"/>
          <p:cNvSpPr>
            <a:spLocks noGrp="1"/>
          </p:cNvSpPr>
          <p:nvPr>
            <p:ph type="title"/>
          </p:nvPr>
        </p:nvSpPr>
        <p:spPr/>
        <p:txBody>
          <a:bodyPr>
            <a:normAutofit fontScale="90000"/>
          </a:bodyPr>
          <a:lstStyle/>
          <a:p>
            <a:r>
              <a:rPr lang="en-ZA" dirty="0" smtClean="0"/>
              <a:t/>
            </a:r>
            <a:br>
              <a:rPr lang="en-ZA" dirty="0" smtClean="0"/>
            </a:br>
            <a:r>
              <a:rPr lang="en-ZA" dirty="0"/>
              <a:t/>
            </a:r>
            <a:br>
              <a:rPr lang="en-ZA" dirty="0"/>
            </a:br>
            <a:r>
              <a:rPr lang="en-ZA" dirty="0" smtClean="0"/>
              <a:t/>
            </a:r>
            <a:br>
              <a:rPr lang="en-ZA" dirty="0" smtClean="0"/>
            </a:br>
            <a:endParaRPr lang="en-ZA" dirty="0"/>
          </a:p>
        </p:txBody>
      </p:sp>
      <p:sp>
        <p:nvSpPr>
          <p:cNvPr id="9" name="Slide Number Placeholder 8"/>
          <p:cNvSpPr>
            <a:spLocks noGrp="1"/>
          </p:cNvSpPr>
          <p:nvPr>
            <p:ph type="sldNum" sz="quarter" idx="12"/>
          </p:nvPr>
        </p:nvSpPr>
        <p:spPr/>
        <p:txBody>
          <a:bodyPr/>
          <a:lstStyle/>
          <a:p>
            <a:fld id="{29E8CE5E-3B0A-41AC-8C25-F66BA7099AA6}" type="slidenum">
              <a:rPr lang="en-ZA" sz="1800" b="1" smtClean="0"/>
              <a:pPr/>
              <a:t>14</a:t>
            </a:fld>
            <a:endParaRPr lang="en-ZA" sz="1800" b="1" dirty="0"/>
          </a:p>
        </p:txBody>
      </p:sp>
      <p:sp>
        <p:nvSpPr>
          <p:cNvPr id="6" name="Rectangle 5"/>
          <p:cNvSpPr/>
          <p:nvPr/>
        </p:nvSpPr>
        <p:spPr>
          <a:xfrm>
            <a:off x="257578" y="1374393"/>
            <a:ext cx="8469745" cy="4154984"/>
          </a:xfrm>
          <a:prstGeom prst="rect">
            <a:avLst/>
          </a:prstGeom>
        </p:spPr>
        <p:txBody>
          <a:bodyPr wrap="square">
            <a:spAutoFit/>
          </a:bodyPr>
          <a:lstStyle/>
          <a:p>
            <a:pPr lvl="0" algn="just"/>
            <a:r>
              <a:rPr lang="en-ZA" sz="2400" b="1" dirty="0">
                <a:solidFill>
                  <a:prstClr val="black"/>
                </a:solidFill>
                <a:latin typeface="Arial" panose="020B0604020202020204" pitchFamily="34" charset="0"/>
                <a:cs typeface="Arial" panose="020B0604020202020204" pitchFamily="34" charset="0"/>
              </a:rPr>
              <a:t>Financial Performance of the </a:t>
            </a:r>
            <a:r>
              <a:rPr lang="en-ZA" sz="2400" b="1" dirty="0" err="1" smtClean="0">
                <a:solidFill>
                  <a:prstClr val="black"/>
                </a:solidFill>
                <a:latin typeface="Arial" panose="020B0604020202020204" pitchFamily="34" charset="0"/>
                <a:cs typeface="Arial" panose="020B0604020202020204" pitchFamily="34" charset="0"/>
              </a:rPr>
              <a:t>DoC</a:t>
            </a:r>
            <a:endParaRPr lang="en-ZA" sz="2400" b="1" dirty="0" smtClean="0">
              <a:solidFill>
                <a:prstClr val="black"/>
              </a:solidFill>
              <a:latin typeface="Arial" panose="020B0604020202020204" pitchFamily="34" charset="0"/>
              <a:cs typeface="Arial" panose="020B0604020202020204" pitchFamily="34" charset="0"/>
            </a:endParaRPr>
          </a:p>
          <a:p>
            <a:pPr lvl="0" algn="just"/>
            <a:endParaRPr lang="en-ZA" sz="2400" b="1" dirty="0">
              <a:latin typeface="Arial" panose="020B0604020202020204" pitchFamily="34" charset="0"/>
              <a:cs typeface="Arial" panose="020B0604020202020204" pitchFamily="34" charset="0"/>
            </a:endParaRPr>
          </a:p>
          <a:p>
            <a:pPr algn="just"/>
            <a:r>
              <a:rPr lang="en-ZA" b="1" dirty="0">
                <a:latin typeface="Arial" panose="020B0604020202020204" pitchFamily="34" charset="0"/>
                <a:cs typeface="Arial" panose="020B0604020202020204" pitchFamily="34" charset="0"/>
              </a:rPr>
              <a:t>Programme </a:t>
            </a:r>
            <a:r>
              <a:rPr lang="en-ZA" b="1" dirty="0" smtClean="0">
                <a:latin typeface="Arial" panose="020B0604020202020204" pitchFamily="34" charset="0"/>
                <a:cs typeface="Arial" panose="020B0604020202020204" pitchFamily="34" charset="0"/>
              </a:rPr>
              <a:t>4: Entity Oversight</a:t>
            </a:r>
          </a:p>
          <a:p>
            <a:pPr algn="just"/>
            <a:endParaRPr lang="en-ZA" b="1"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n-ZA" dirty="0" smtClean="0">
                <a:latin typeface="Arial" panose="020B0604020202020204" pitchFamily="34" charset="0"/>
                <a:cs typeface="Arial" panose="020B0604020202020204" pitchFamily="34" charset="0"/>
              </a:rPr>
              <a:t>Expenditure for this programme </a:t>
            </a:r>
            <a:r>
              <a:rPr lang="en-ZA" dirty="0">
                <a:latin typeface="Arial" panose="020B0604020202020204" pitchFamily="34" charset="0"/>
                <a:cs typeface="Arial" panose="020B0604020202020204" pitchFamily="34" charset="0"/>
              </a:rPr>
              <a:t>was R921.9 million or 74.5 per cent </a:t>
            </a:r>
            <a:r>
              <a:rPr lang="en-ZA" dirty="0" smtClean="0">
                <a:latin typeface="Arial" panose="020B0604020202020204" pitchFamily="34" charset="0"/>
                <a:cs typeface="Arial" panose="020B0604020202020204" pitchFamily="34" charset="0"/>
              </a:rPr>
              <a:t>against the </a:t>
            </a:r>
            <a:r>
              <a:rPr lang="en-ZA" dirty="0">
                <a:latin typeface="Arial" panose="020B0604020202020204" pitchFamily="34" charset="0"/>
                <a:cs typeface="Arial" panose="020B0604020202020204" pitchFamily="34" charset="0"/>
              </a:rPr>
              <a:t>available budget of R1.2 </a:t>
            </a:r>
            <a:r>
              <a:rPr lang="en-ZA" dirty="0" smtClean="0">
                <a:latin typeface="Arial" panose="020B0604020202020204" pitchFamily="34" charset="0"/>
                <a:cs typeface="Arial" panose="020B0604020202020204" pitchFamily="34" charset="0"/>
              </a:rPr>
              <a:t>billion</a:t>
            </a:r>
            <a:endParaRPr lang="en-ZA"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endParaRPr lang="en-ZA"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n-ZA" dirty="0"/>
              <a:t>In relation to the benchmark drawing target of R982.3 million, the branch spent 93.9 per cent</a:t>
            </a:r>
            <a:r>
              <a:rPr lang="en-ZA" dirty="0" smtClean="0"/>
              <a:t>.</a:t>
            </a:r>
          </a:p>
          <a:p>
            <a:pPr marL="285750" indent="-285750" algn="just">
              <a:buFont typeface="Wingdings" panose="05000000000000000000" pitchFamily="2" charset="2"/>
              <a:buChar char="Ø"/>
            </a:pPr>
            <a:endParaRPr lang="en-ZA"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n-ZA" dirty="0"/>
              <a:t>Funds meant for transfer to ICASA has been reprioritised during the AENE to fund the DTT project. Funds will be transferred to the entities in the last quarter of the financial </a:t>
            </a:r>
            <a:r>
              <a:rPr lang="en-ZA" dirty="0" smtClean="0"/>
              <a:t>year.</a:t>
            </a:r>
            <a:endParaRPr lang="en-ZA" dirty="0"/>
          </a:p>
          <a:p>
            <a:pPr marL="285750" indent="-285750" algn="just">
              <a:buFont typeface="Wingdings" panose="05000000000000000000" pitchFamily="2" charset="2"/>
              <a:buChar char="Ø"/>
            </a:pPr>
            <a:endParaRPr lang="en-Z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2976004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257578" y="115910"/>
            <a:ext cx="2865368" cy="1347333"/>
          </a:xfrm>
          <a:prstGeom prst="rect">
            <a:avLst/>
          </a:prstGeom>
        </p:spPr>
      </p:pic>
      <p:sp>
        <p:nvSpPr>
          <p:cNvPr id="2" name="Title 1"/>
          <p:cNvSpPr>
            <a:spLocks noGrp="1"/>
          </p:cNvSpPr>
          <p:nvPr>
            <p:ph type="title"/>
          </p:nvPr>
        </p:nvSpPr>
        <p:spPr/>
        <p:txBody>
          <a:bodyPr>
            <a:normAutofit fontScale="90000"/>
          </a:bodyPr>
          <a:lstStyle/>
          <a:p>
            <a:r>
              <a:rPr lang="en-ZA" dirty="0" smtClean="0"/>
              <a:t/>
            </a:r>
            <a:br>
              <a:rPr lang="en-ZA" dirty="0" smtClean="0"/>
            </a:br>
            <a:r>
              <a:rPr lang="en-ZA" dirty="0"/>
              <a:t/>
            </a:r>
            <a:br>
              <a:rPr lang="en-ZA" dirty="0"/>
            </a:br>
            <a:r>
              <a:rPr lang="en-ZA" dirty="0" smtClean="0"/>
              <a:t/>
            </a:r>
            <a:br>
              <a:rPr lang="en-ZA" dirty="0" smtClean="0"/>
            </a:br>
            <a:endParaRPr lang="en-ZA" dirty="0"/>
          </a:p>
        </p:txBody>
      </p:sp>
      <p:sp>
        <p:nvSpPr>
          <p:cNvPr id="3" name="Content Placeholder 2"/>
          <p:cNvSpPr>
            <a:spLocks noGrp="1"/>
          </p:cNvSpPr>
          <p:nvPr>
            <p:ph idx="1"/>
          </p:nvPr>
        </p:nvSpPr>
        <p:spPr>
          <a:xfrm>
            <a:off x="368564" y="1463243"/>
            <a:ext cx="8596668" cy="3880773"/>
          </a:xfrm>
        </p:spPr>
        <p:txBody>
          <a:bodyPr>
            <a:normAutofit/>
          </a:bodyPr>
          <a:lstStyle/>
          <a:p>
            <a:pPr marL="0" indent="0">
              <a:buNone/>
            </a:pPr>
            <a:r>
              <a:rPr lang="en-ZA" sz="2000" b="1" dirty="0">
                <a:latin typeface="Arial" panose="020B0604020202020204" pitchFamily="34" charset="0"/>
                <a:cs typeface="Arial" panose="020B0604020202020204" pitchFamily="34" charset="0"/>
              </a:rPr>
              <a:t>Issues </a:t>
            </a:r>
            <a:r>
              <a:rPr lang="en-ZA" sz="2000" b="1" dirty="0" smtClean="0">
                <a:latin typeface="Arial" panose="020B0604020202020204" pitchFamily="34" charset="0"/>
                <a:cs typeface="Arial" panose="020B0604020202020204" pitchFamily="34" charset="0"/>
              </a:rPr>
              <a:t>for </a:t>
            </a:r>
            <a:r>
              <a:rPr lang="en-ZA" sz="2000" b="1" dirty="0">
                <a:latin typeface="Arial" panose="020B0604020202020204" pitchFamily="34" charset="0"/>
                <a:cs typeface="Arial" panose="020B0604020202020204" pitchFamily="34" charset="0"/>
              </a:rPr>
              <a:t>the Committee to Consider in relation to </a:t>
            </a:r>
            <a:r>
              <a:rPr lang="en-ZA" sz="2000" b="1" dirty="0" smtClean="0">
                <a:latin typeface="Arial" panose="020B0604020202020204" pitchFamily="34" charset="0"/>
                <a:cs typeface="Arial" panose="020B0604020202020204" pitchFamily="34" charset="0"/>
              </a:rPr>
              <a:t>the Department </a:t>
            </a:r>
          </a:p>
          <a:p>
            <a:pPr algn="just">
              <a:buClrTx/>
              <a:buFont typeface="Wingdings" panose="05000000000000000000" pitchFamily="2" charset="2"/>
              <a:buChar char="Ø"/>
            </a:pPr>
            <a:r>
              <a:rPr lang="en-ZA" dirty="0">
                <a:latin typeface="Arial" panose="020B0604020202020204" pitchFamily="34" charset="0"/>
                <a:cs typeface="Arial" panose="020B0604020202020204" pitchFamily="34" charset="0"/>
              </a:rPr>
              <a:t>In relation to </a:t>
            </a:r>
            <a:r>
              <a:rPr lang="en-ZA" dirty="0" err="1">
                <a:latin typeface="Arial" panose="020B0604020202020204" pitchFamily="34" charset="0"/>
                <a:cs typeface="Arial" panose="020B0604020202020204" pitchFamily="34" charset="0"/>
              </a:rPr>
              <a:t>virements</a:t>
            </a:r>
            <a:r>
              <a:rPr lang="en-ZA" dirty="0">
                <a:latin typeface="Arial" panose="020B0604020202020204" pitchFamily="34" charset="0"/>
                <a:cs typeface="Arial" panose="020B0604020202020204" pitchFamily="34" charset="0"/>
              </a:rPr>
              <a:t>; an amount of R57.8 million was moved within the department to cover the DTT project as well as other operational costs for the </a:t>
            </a:r>
            <a:r>
              <a:rPr lang="en-ZA" dirty="0" smtClean="0">
                <a:latin typeface="Arial" panose="020B0604020202020204" pitchFamily="34" charset="0"/>
                <a:cs typeface="Arial" panose="020B0604020202020204" pitchFamily="34" charset="0"/>
              </a:rPr>
              <a:t>department</a:t>
            </a:r>
            <a:endParaRPr lang="en-ZA" dirty="0">
              <a:latin typeface="Arial" panose="020B0604020202020204" pitchFamily="34" charset="0"/>
              <a:cs typeface="Arial" panose="020B0604020202020204" pitchFamily="34" charset="0"/>
            </a:endParaRPr>
          </a:p>
          <a:p>
            <a:pPr algn="just">
              <a:buClrTx/>
              <a:buFont typeface="Wingdings" panose="05000000000000000000" pitchFamily="2" charset="2"/>
              <a:buChar char="Ø"/>
            </a:pPr>
            <a:r>
              <a:rPr lang="en-ZA" dirty="0">
                <a:latin typeface="Arial" panose="020B0604020202020204" pitchFamily="34" charset="0"/>
                <a:cs typeface="Arial" panose="020B0604020202020204" pitchFamily="34" charset="0"/>
              </a:rPr>
              <a:t>The department continues to share office space and infrastructure with the GCIS which poses a security risk in the sense that officials from both departments are sharing same offices and the Department of Communications has limited storage space to safeguard </a:t>
            </a:r>
            <a:r>
              <a:rPr lang="en-ZA" dirty="0" smtClean="0">
                <a:latin typeface="Arial" panose="020B0604020202020204" pitchFamily="34" charset="0"/>
                <a:cs typeface="Arial" panose="020B0604020202020204" pitchFamily="34" charset="0"/>
              </a:rPr>
              <a:t>documents</a:t>
            </a:r>
          </a:p>
          <a:p>
            <a:pPr algn="just">
              <a:buClrTx/>
              <a:buFont typeface="Wingdings" panose="05000000000000000000" pitchFamily="2" charset="2"/>
              <a:buChar char="Ø"/>
            </a:pPr>
            <a:r>
              <a:rPr lang="en-ZA" dirty="0" smtClean="0">
                <a:latin typeface="Arial" panose="020B0604020202020204" pitchFamily="34" charset="0"/>
                <a:cs typeface="Arial" panose="020B0604020202020204" pitchFamily="34" charset="0"/>
              </a:rPr>
              <a:t>The </a:t>
            </a:r>
            <a:r>
              <a:rPr lang="en-ZA" dirty="0">
                <a:latin typeface="Arial" panose="020B0604020202020204" pitchFamily="34" charset="0"/>
                <a:cs typeface="Arial" panose="020B0604020202020204" pitchFamily="34" charset="0"/>
              </a:rPr>
              <a:t>department remains highly underfunded </a:t>
            </a:r>
            <a:endParaRPr lang="en-ZA" dirty="0" smtClean="0">
              <a:latin typeface="Arial" panose="020B0604020202020204" pitchFamily="34" charset="0"/>
              <a:cs typeface="Arial" panose="020B0604020202020204" pitchFamily="34" charset="0"/>
            </a:endParaRPr>
          </a:p>
          <a:p>
            <a:pPr algn="just">
              <a:buClrTx/>
              <a:buFont typeface="Wingdings" panose="05000000000000000000" pitchFamily="2" charset="2"/>
              <a:buChar char="Ø"/>
            </a:pPr>
            <a:r>
              <a:rPr lang="en-ZA" dirty="0" smtClean="0">
                <a:latin typeface="Arial" panose="020B0604020202020204" pitchFamily="34" charset="0"/>
                <a:cs typeface="Arial" panose="020B0604020202020204" pitchFamily="34" charset="0"/>
              </a:rPr>
              <a:t>One </a:t>
            </a:r>
            <a:r>
              <a:rPr lang="en-ZA" dirty="0">
                <a:latin typeface="Arial" panose="020B0604020202020204" pitchFamily="34" charset="0"/>
                <a:cs typeface="Arial" panose="020B0604020202020204" pitchFamily="34" charset="0"/>
              </a:rPr>
              <a:t>accountability instrument for 2016/17 ICASA was not signed</a:t>
            </a:r>
            <a:endParaRPr lang="en-ZA"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9E8CE5E-3B0A-41AC-8C25-F66BA7099AA6}" type="slidenum">
              <a:rPr lang="en-ZA" sz="1800" b="1" smtClean="0"/>
              <a:pPr/>
              <a:t>15</a:t>
            </a:fld>
            <a:endParaRPr lang="en-ZA" sz="1800" b="1" dirty="0"/>
          </a:p>
        </p:txBody>
      </p:sp>
    </p:spTree>
    <p:extLst>
      <p:ext uri="{BB962C8B-B14F-4D97-AF65-F5344CB8AC3E}">
        <p14:creationId xmlns:p14="http://schemas.microsoft.com/office/powerpoint/2010/main" xmlns="" val="38754755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257578" y="115910"/>
            <a:ext cx="2865368" cy="1347333"/>
          </a:xfrm>
          <a:prstGeom prst="rect">
            <a:avLst/>
          </a:prstGeom>
        </p:spPr>
      </p:pic>
      <p:sp>
        <p:nvSpPr>
          <p:cNvPr id="2" name="Title 1"/>
          <p:cNvSpPr>
            <a:spLocks noGrp="1"/>
          </p:cNvSpPr>
          <p:nvPr>
            <p:ph type="title"/>
          </p:nvPr>
        </p:nvSpPr>
        <p:spPr/>
        <p:txBody>
          <a:bodyPr>
            <a:normAutofit fontScale="90000"/>
          </a:bodyPr>
          <a:lstStyle/>
          <a:p>
            <a:r>
              <a:rPr lang="en-ZA" dirty="0" smtClean="0"/>
              <a:t/>
            </a:r>
            <a:br>
              <a:rPr lang="en-ZA" dirty="0" smtClean="0"/>
            </a:br>
            <a:r>
              <a:rPr lang="en-ZA" dirty="0"/>
              <a:t/>
            </a:r>
            <a:br>
              <a:rPr lang="en-ZA" dirty="0"/>
            </a:br>
            <a:r>
              <a:rPr lang="en-ZA" dirty="0" smtClean="0"/>
              <a:t/>
            </a:r>
            <a:br>
              <a:rPr lang="en-ZA" dirty="0" smtClean="0"/>
            </a:br>
            <a:endParaRPr lang="en-ZA" dirty="0"/>
          </a:p>
        </p:txBody>
      </p:sp>
      <p:sp>
        <p:nvSpPr>
          <p:cNvPr id="3" name="Content Placeholder 2"/>
          <p:cNvSpPr>
            <a:spLocks noGrp="1"/>
          </p:cNvSpPr>
          <p:nvPr>
            <p:ph idx="1"/>
          </p:nvPr>
        </p:nvSpPr>
        <p:spPr>
          <a:xfrm>
            <a:off x="485745" y="1394235"/>
            <a:ext cx="8596668" cy="3880773"/>
          </a:xfrm>
        </p:spPr>
        <p:txBody>
          <a:bodyPr>
            <a:normAutofit/>
          </a:bodyPr>
          <a:lstStyle/>
          <a:p>
            <a:pPr marL="0" indent="0">
              <a:buNone/>
            </a:pPr>
            <a:r>
              <a:rPr lang="en-ZA" sz="2400" b="1" dirty="0">
                <a:latin typeface="Arial" panose="020B0604020202020204" pitchFamily="34" charset="0"/>
                <a:cs typeface="Arial" panose="020B0604020202020204" pitchFamily="34" charset="0"/>
              </a:rPr>
              <a:t>Overview of non-financial performance of the </a:t>
            </a:r>
            <a:r>
              <a:rPr lang="en-ZA" sz="2400" b="1" dirty="0" smtClean="0">
                <a:latin typeface="Arial" panose="020B0604020202020204" pitchFamily="34" charset="0"/>
                <a:cs typeface="Arial" panose="020B0604020202020204" pitchFamily="34" charset="0"/>
              </a:rPr>
              <a:t>GCIS</a:t>
            </a:r>
          </a:p>
          <a:p>
            <a:pPr algn="just">
              <a:buClrTx/>
              <a:buFont typeface="Wingdings" panose="05000000000000000000" pitchFamily="2" charset="2"/>
              <a:buChar char="Ø"/>
            </a:pPr>
            <a:r>
              <a:rPr lang="en-ZA" sz="1900" dirty="0">
                <a:latin typeface="Arial" panose="020B0604020202020204" pitchFamily="34" charset="0"/>
                <a:cs typeface="Arial" panose="020B0604020202020204" pitchFamily="34" charset="0"/>
              </a:rPr>
              <a:t>The GCIS has committed itself to achieving its objectives through three strategic programmes over the five-year period in order to realise its vision. These strategic programmes </a:t>
            </a:r>
            <a:r>
              <a:rPr lang="en-ZA" sz="1900" dirty="0" smtClean="0">
                <a:latin typeface="Arial" panose="020B0604020202020204" pitchFamily="34" charset="0"/>
                <a:cs typeface="Arial" panose="020B0604020202020204" pitchFamily="34" charset="0"/>
              </a:rPr>
              <a:t>are:</a:t>
            </a:r>
          </a:p>
          <a:p>
            <a:pPr lvl="2" algn="just">
              <a:buClrTx/>
              <a:buFont typeface="Arial" panose="020B0604020202020204" pitchFamily="34" charset="0"/>
              <a:buChar char="•"/>
            </a:pPr>
            <a:r>
              <a:rPr lang="en-ZA" sz="1800" dirty="0" smtClean="0">
                <a:latin typeface="Arial" panose="020B0604020202020204" pitchFamily="34" charset="0"/>
                <a:cs typeface="Arial" panose="020B0604020202020204" pitchFamily="34" charset="0"/>
              </a:rPr>
              <a:t>Administration</a:t>
            </a:r>
          </a:p>
          <a:p>
            <a:pPr lvl="2" algn="just">
              <a:buClrTx/>
              <a:buFont typeface="Arial" panose="020B0604020202020204" pitchFamily="34" charset="0"/>
              <a:buChar char="•"/>
            </a:pPr>
            <a:r>
              <a:rPr lang="en-ZA" sz="1800" dirty="0" smtClean="0">
                <a:latin typeface="Arial" panose="020B0604020202020204" pitchFamily="34" charset="0"/>
                <a:cs typeface="Arial" panose="020B0604020202020204" pitchFamily="34" charset="0"/>
              </a:rPr>
              <a:t>Content processing and Dissemination</a:t>
            </a:r>
          </a:p>
          <a:p>
            <a:pPr lvl="2" algn="just">
              <a:buClrTx/>
              <a:buFont typeface="Arial" panose="020B0604020202020204" pitchFamily="34" charset="0"/>
              <a:buChar char="•"/>
            </a:pPr>
            <a:r>
              <a:rPr lang="en-ZA" sz="1800" dirty="0">
                <a:latin typeface="Arial" panose="020B0604020202020204" pitchFamily="34" charset="0"/>
                <a:cs typeface="Arial" panose="020B0604020202020204" pitchFamily="34" charset="0"/>
              </a:rPr>
              <a:t>Intergovernmental Coordination and Stakeholder Management</a:t>
            </a:r>
            <a:endParaRPr lang="en-ZA" sz="1800" dirty="0" smtClean="0">
              <a:latin typeface="Arial" panose="020B0604020202020204" pitchFamily="34" charset="0"/>
              <a:cs typeface="Arial" panose="020B0604020202020204" pitchFamily="34" charset="0"/>
            </a:endParaRPr>
          </a:p>
          <a:p>
            <a:pPr algn="just">
              <a:buClrTx/>
              <a:buFont typeface="Arial" panose="020B0604020202020204" pitchFamily="34" charset="0"/>
              <a:buChar char="•"/>
            </a:pPr>
            <a:endParaRPr lang="en-ZA" b="1" dirty="0">
              <a:latin typeface="Arial" panose="020B0604020202020204" pitchFamily="34" charset="0"/>
              <a:cs typeface="Arial" panose="020B0604020202020204" pitchFamily="34" charset="0"/>
            </a:endParaRPr>
          </a:p>
          <a:p>
            <a:pPr algn="just">
              <a:buClrTx/>
              <a:buFont typeface="Arial" panose="020B0604020202020204" pitchFamily="34" charset="0"/>
              <a:buChar char="•"/>
            </a:pPr>
            <a:r>
              <a:rPr lang="en-ZA" dirty="0">
                <a:latin typeface="Arial" panose="020B0604020202020204" pitchFamily="34" charset="0"/>
                <a:cs typeface="Arial" panose="020B0604020202020204" pitchFamily="34" charset="0"/>
              </a:rPr>
              <a:t>The GCIS had a total of 41 planned targets in quarter three; 39 of those targets were achieved and two were not achieve. </a:t>
            </a:r>
            <a:endParaRPr lang="en-ZA" sz="2000" dirty="0"/>
          </a:p>
          <a:p>
            <a:pPr marL="0" indent="0">
              <a:buNone/>
            </a:pPr>
            <a:endParaRPr lang="en-ZA" sz="2000" dirty="0"/>
          </a:p>
        </p:txBody>
      </p:sp>
      <p:sp>
        <p:nvSpPr>
          <p:cNvPr id="4" name="Slide Number Placeholder 3"/>
          <p:cNvSpPr>
            <a:spLocks noGrp="1"/>
          </p:cNvSpPr>
          <p:nvPr>
            <p:ph type="sldNum" sz="quarter" idx="12"/>
          </p:nvPr>
        </p:nvSpPr>
        <p:spPr/>
        <p:txBody>
          <a:bodyPr/>
          <a:lstStyle/>
          <a:p>
            <a:fld id="{29E8CE5E-3B0A-41AC-8C25-F66BA7099AA6}" type="slidenum">
              <a:rPr lang="en-ZA" sz="1800" b="1" smtClean="0"/>
              <a:pPr/>
              <a:t>16</a:t>
            </a:fld>
            <a:endParaRPr lang="en-ZA" sz="1800" b="1" dirty="0"/>
          </a:p>
        </p:txBody>
      </p:sp>
    </p:spTree>
    <p:extLst>
      <p:ext uri="{BB962C8B-B14F-4D97-AF65-F5344CB8AC3E}">
        <p14:creationId xmlns:p14="http://schemas.microsoft.com/office/powerpoint/2010/main" xmlns="" val="19623755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257578" y="115910"/>
            <a:ext cx="2865368" cy="1347333"/>
          </a:xfrm>
          <a:prstGeom prst="rect">
            <a:avLst/>
          </a:prstGeom>
        </p:spPr>
      </p:pic>
      <p:sp>
        <p:nvSpPr>
          <p:cNvPr id="2" name="Title 1"/>
          <p:cNvSpPr>
            <a:spLocks noGrp="1"/>
          </p:cNvSpPr>
          <p:nvPr>
            <p:ph type="title"/>
          </p:nvPr>
        </p:nvSpPr>
        <p:spPr/>
        <p:txBody>
          <a:bodyPr>
            <a:normAutofit fontScale="90000"/>
          </a:bodyPr>
          <a:lstStyle/>
          <a:p>
            <a:r>
              <a:rPr lang="en-ZA" dirty="0" smtClean="0"/>
              <a:t/>
            </a:r>
            <a:br>
              <a:rPr lang="en-ZA" dirty="0" smtClean="0"/>
            </a:br>
            <a:r>
              <a:rPr lang="en-ZA" dirty="0" smtClean="0"/>
              <a:t> </a:t>
            </a:r>
            <a:r>
              <a:rPr lang="en-ZA" dirty="0"/>
              <a:t/>
            </a:r>
            <a:br>
              <a:rPr lang="en-ZA" dirty="0"/>
            </a:br>
            <a:r>
              <a:rPr lang="en-ZA" dirty="0" smtClean="0"/>
              <a:t/>
            </a:r>
            <a:br>
              <a:rPr lang="en-ZA" dirty="0" smtClean="0"/>
            </a:br>
            <a:endParaRPr lang="en-ZA" dirty="0"/>
          </a:p>
        </p:txBody>
      </p:sp>
      <p:sp>
        <p:nvSpPr>
          <p:cNvPr id="9" name="Slide Number Placeholder 8"/>
          <p:cNvSpPr>
            <a:spLocks noGrp="1"/>
          </p:cNvSpPr>
          <p:nvPr>
            <p:ph type="sldNum" sz="quarter" idx="12"/>
          </p:nvPr>
        </p:nvSpPr>
        <p:spPr/>
        <p:txBody>
          <a:bodyPr/>
          <a:lstStyle/>
          <a:p>
            <a:fld id="{29E8CE5E-3B0A-41AC-8C25-F66BA7099AA6}" type="slidenum">
              <a:rPr lang="en-ZA" sz="1800" b="1" smtClean="0"/>
              <a:pPr/>
              <a:t>17</a:t>
            </a:fld>
            <a:endParaRPr lang="en-ZA" sz="1800" b="1" dirty="0"/>
          </a:p>
        </p:txBody>
      </p:sp>
      <p:sp>
        <p:nvSpPr>
          <p:cNvPr id="6" name="Rectangle 5"/>
          <p:cNvSpPr/>
          <p:nvPr/>
        </p:nvSpPr>
        <p:spPr>
          <a:xfrm>
            <a:off x="257578" y="1270000"/>
            <a:ext cx="8469745" cy="5170646"/>
          </a:xfrm>
          <a:prstGeom prst="rect">
            <a:avLst/>
          </a:prstGeom>
        </p:spPr>
        <p:txBody>
          <a:bodyPr wrap="square">
            <a:spAutoFit/>
          </a:bodyPr>
          <a:lstStyle/>
          <a:p>
            <a:r>
              <a:rPr lang="en-ZA" sz="2400" b="1" dirty="0">
                <a:latin typeface="Arial" panose="020B0604020202020204" pitchFamily="34" charset="0"/>
                <a:cs typeface="Arial" panose="020B0604020202020204" pitchFamily="34" charset="0"/>
              </a:rPr>
              <a:t>Overview of non-financial performance of the </a:t>
            </a:r>
            <a:r>
              <a:rPr lang="en-ZA" sz="2400" b="1" dirty="0" smtClean="0">
                <a:latin typeface="Arial" panose="020B0604020202020204" pitchFamily="34" charset="0"/>
                <a:cs typeface="Arial" panose="020B0604020202020204" pitchFamily="34" charset="0"/>
              </a:rPr>
              <a:t>GCIS Cont.</a:t>
            </a:r>
          </a:p>
          <a:p>
            <a:endParaRPr lang="en-ZA" sz="2400" b="1" dirty="0" smtClean="0">
              <a:latin typeface="Arial" panose="020B0604020202020204" pitchFamily="34" charset="0"/>
              <a:cs typeface="Arial" panose="020B0604020202020204" pitchFamily="34" charset="0"/>
            </a:endParaRPr>
          </a:p>
          <a:p>
            <a:r>
              <a:rPr lang="en-ZA" b="1" dirty="0">
                <a:latin typeface="Arial" panose="020B0604020202020204" pitchFamily="34" charset="0"/>
                <a:cs typeface="Arial" panose="020B0604020202020204" pitchFamily="34" charset="0"/>
              </a:rPr>
              <a:t>Programme 1: </a:t>
            </a:r>
            <a:r>
              <a:rPr lang="en-ZA" b="1" dirty="0" smtClean="0">
                <a:latin typeface="Arial" panose="020B0604020202020204" pitchFamily="34" charset="0"/>
                <a:cs typeface="Arial" panose="020B0604020202020204" pitchFamily="34" charset="0"/>
              </a:rPr>
              <a:t>Administration</a:t>
            </a:r>
          </a:p>
          <a:p>
            <a:endParaRPr lang="en-ZA" b="1"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n-ZA" dirty="0">
                <a:latin typeface="Arial" panose="020B0604020202020204" pitchFamily="34" charset="0"/>
                <a:cs typeface="Arial" panose="020B0604020202020204" pitchFamily="34" charset="0"/>
              </a:rPr>
              <a:t>The purpose of this programme is to provide overall management and support for the </a:t>
            </a:r>
            <a:r>
              <a:rPr lang="en-ZA" dirty="0" smtClean="0">
                <a:latin typeface="Arial" panose="020B0604020202020204" pitchFamily="34" charset="0"/>
                <a:cs typeface="Arial" panose="020B0604020202020204" pitchFamily="34" charset="0"/>
              </a:rPr>
              <a:t>department</a:t>
            </a:r>
          </a:p>
          <a:p>
            <a:pPr algn="just"/>
            <a:endParaRPr lang="en-ZA"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n-ZA" dirty="0">
                <a:latin typeface="Arial" panose="020B0604020202020204" pitchFamily="34" charset="0"/>
                <a:cs typeface="Arial" panose="020B0604020202020204" pitchFamily="34" charset="0"/>
              </a:rPr>
              <a:t>The GCIS has five sub-programmes under this the Programme: Administration. These are Strategic Planning and Programme Management; Human Resources (HR), Information Management and Technology; Finance, Supply Chain Management and Auxiliary Services and Internal </a:t>
            </a:r>
            <a:r>
              <a:rPr lang="en-ZA" dirty="0" smtClean="0">
                <a:latin typeface="Arial" panose="020B0604020202020204" pitchFamily="34" charset="0"/>
                <a:cs typeface="Arial" panose="020B0604020202020204" pitchFamily="34" charset="0"/>
              </a:rPr>
              <a:t>Audit</a:t>
            </a:r>
          </a:p>
          <a:p>
            <a:pPr algn="just"/>
            <a:endParaRPr lang="en-ZA"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n-ZA" dirty="0">
                <a:latin typeface="Arial" panose="020B0604020202020204" pitchFamily="34" charset="0"/>
                <a:cs typeface="Arial" panose="020B0604020202020204" pitchFamily="34" charset="0"/>
              </a:rPr>
              <a:t>S</a:t>
            </a:r>
            <a:r>
              <a:rPr lang="en-ZA" dirty="0" smtClean="0">
                <a:latin typeface="Arial" panose="020B0604020202020204" pitchFamily="34" charset="0"/>
                <a:cs typeface="Arial" panose="020B0604020202020204" pitchFamily="34" charset="0"/>
              </a:rPr>
              <a:t>even </a:t>
            </a:r>
            <a:r>
              <a:rPr lang="en-ZA" dirty="0">
                <a:latin typeface="Arial" panose="020B0604020202020204" pitchFamily="34" charset="0"/>
                <a:cs typeface="Arial" panose="020B0604020202020204" pitchFamily="34" charset="0"/>
              </a:rPr>
              <a:t>planned targets for quarter three under this programme and all targets were achieved. </a:t>
            </a:r>
          </a:p>
          <a:p>
            <a:pPr marL="285750" indent="-285750">
              <a:buFont typeface="Arial" panose="020B0604020202020204" pitchFamily="34" charset="0"/>
              <a:buChar char="•"/>
            </a:pPr>
            <a:endParaRPr lang="en-ZA" dirty="0">
              <a:latin typeface="Arial" panose="020B0604020202020204" pitchFamily="34" charset="0"/>
              <a:cs typeface="Arial" panose="020B0604020202020204" pitchFamily="34" charset="0"/>
            </a:endParaRPr>
          </a:p>
          <a:p>
            <a:endParaRPr lang="en-ZA" sz="2400" b="1" dirty="0">
              <a:latin typeface="Arial" panose="020B0604020202020204" pitchFamily="34" charset="0"/>
              <a:cs typeface="Arial" panose="020B0604020202020204" pitchFamily="34" charset="0"/>
            </a:endParaRPr>
          </a:p>
          <a:p>
            <a:endParaRPr lang="en-ZA"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9690854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257578" y="115910"/>
            <a:ext cx="2865368" cy="1347333"/>
          </a:xfrm>
          <a:prstGeom prst="rect">
            <a:avLst/>
          </a:prstGeom>
        </p:spPr>
      </p:pic>
      <p:sp>
        <p:nvSpPr>
          <p:cNvPr id="2" name="Title 1"/>
          <p:cNvSpPr>
            <a:spLocks noGrp="1"/>
          </p:cNvSpPr>
          <p:nvPr>
            <p:ph type="title"/>
          </p:nvPr>
        </p:nvSpPr>
        <p:spPr/>
        <p:txBody>
          <a:bodyPr>
            <a:normAutofit fontScale="90000"/>
          </a:bodyPr>
          <a:lstStyle/>
          <a:p>
            <a:r>
              <a:rPr lang="en-ZA" dirty="0" smtClean="0"/>
              <a:t/>
            </a:r>
            <a:br>
              <a:rPr lang="en-ZA" dirty="0" smtClean="0"/>
            </a:br>
            <a:r>
              <a:rPr lang="en-ZA" dirty="0"/>
              <a:t/>
            </a:r>
            <a:br>
              <a:rPr lang="en-ZA" dirty="0"/>
            </a:br>
            <a:r>
              <a:rPr lang="en-ZA" dirty="0" smtClean="0"/>
              <a:t/>
            </a:r>
            <a:br>
              <a:rPr lang="en-ZA" dirty="0" smtClean="0"/>
            </a:br>
            <a:endParaRPr lang="en-ZA" dirty="0"/>
          </a:p>
        </p:txBody>
      </p:sp>
      <p:sp>
        <p:nvSpPr>
          <p:cNvPr id="9" name="Slide Number Placeholder 8"/>
          <p:cNvSpPr>
            <a:spLocks noGrp="1"/>
          </p:cNvSpPr>
          <p:nvPr>
            <p:ph type="sldNum" sz="quarter" idx="12"/>
          </p:nvPr>
        </p:nvSpPr>
        <p:spPr/>
        <p:txBody>
          <a:bodyPr/>
          <a:lstStyle/>
          <a:p>
            <a:fld id="{29E8CE5E-3B0A-41AC-8C25-F66BA7099AA6}" type="slidenum">
              <a:rPr lang="en-ZA" sz="1800" b="1" smtClean="0"/>
              <a:pPr/>
              <a:t>18</a:t>
            </a:fld>
            <a:endParaRPr lang="en-ZA" sz="1800" b="1" dirty="0"/>
          </a:p>
        </p:txBody>
      </p:sp>
      <p:sp>
        <p:nvSpPr>
          <p:cNvPr id="6" name="Rectangle 5"/>
          <p:cNvSpPr/>
          <p:nvPr/>
        </p:nvSpPr>
        <p:spPr>
          <a:xfrm>
            <a:off x="120918" y="1330960"/>
            <a:ext cx="8469745" cy="5539978"/>
          </a:xfrm>
          <a:prstGeom prst="rect">
            <a:avLst/>
          </a:prstGeom>
        </p:spPr>
        <p:txBody>
          <a:bodyPr wrap="square">
            <a:spAutoFit/>
          </a:bodyPr>
          <a:lstStyle/>
          <a:p>
            <a:r>
              <a:rPr lang="en-ZA" sz="2400" b="1" dirty="0">
                <a:latin typeface="Arial" panose="020B0604020202020204" pitchFamily="34" charset="0"/>
                <a:cs typeface="Arial" panose="020B0604020202020204" pitchFamily="34" charset="0"/>
              </a:rPr>
              <a:t>Overview of non-financial performance of the GCIS Cont.</a:t>
            </a:r>
          </a:p>
          <a:p>
            <a:endParaRPr lang="en-ZA" sz="2400" b="1" dirty="0">
              <a:latin typeface="Arial" panose="020B0604020202020204" pitchFamily="34" charset="0"/>
              <a:cs typeface="Arial" panose="020B0604020202020204" pitchFamily="34" charset="0"/>
            </a:endParaRPr>
          </a:p>
          <a:p>
            <a:r>
              <a:rPr lang="en-ZA" b="1" dirty="0" smtClean="0">
                <a:latin typeface="Arial" panose="020B0604020202020204" pitchFamily="34" charset="0"/>
                <a:cs typeface="Arial" panose="020B0604020202020204" pitchFamily="34" charset="0"/>
              </a:rPr>
              <a:t>Programme 2: Content Processing and Dissemination </a:t>
            </a:r>
          </a:p>
          <a:p>
            <a:endParaRPr lang="en-ZA" b="1"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n-ZA" dirty="0">
                <a:latin typeface="Arial" panose="020B0604020202020204" pitchFamily="34" charset="0"/>
                <a:cs typeface="Arial" panose="020B0604020202020204" pitchFamily="34" charset="0"/>
              </a:rPr>
              <a:t>The purpose of this programme is to provide strategic leadership in government communication to ensure coherence, coordination, consistency, quality, impact and responsiveness of government </a:t>
            </a:r>
            <a:r>
              <a:rPr lang="en-ZA" dirty="0" smtClean="0">
                <a:latin typeface="Arial" panose="020B0604020202020204" pitchFamily="34" charset="0"/>
                <a:cs typeface="Arial" panose="020B0604020202020204" pitchFamily="34" charset="0"/>
              </a:rPr>
              <a:t>communication</a:t>
            </a:r>
          </a:p>
          <a:p>
            <a:pPr algn="just"/>
            <a:endParaRPr lang="en-ZA"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n-ZA" dirty="0">
                <a:latin typeface="Arial" panose="020B0604020202020204" pitchFamily="34" charset="0"/>
                <a:cs typeface="Arial" panose="020B0604020202020204" pitchFamily="34" charset="0"/>
              </a:rPr>
              <a:t>The department has three sub-programmes under this programme; Products and Platforms, Policy and Research; and Communication Service Agency. </a:t>
            </a:r>
            <a:endParaRPr lang="en-ZA"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endParaRPr lang="en-ZA" b="1"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n-ZA" dirty="0" smtClean="0">
                <a:latin typeface="Arial" panose="020B0604020202020204" pitchFamily="34" charset="0"/>
                <a:cs typeface="Arial" panose="020B0604020202020204" pitchFamily="34" charset="0"/>
              </a:rPr>
              <a:t>The GCIS had 21 </a:t>
            </a:r>
            <a:r>
              <a:rPr lang="en-ZA" dirty="0">
                <a:latin typeface="Arial" panose="020B0604020202020204" pitchFamily="34" charset="0"/>
                <a:cs typeface="Arial" panose="020B0604020202020204" pitchFamily="34" charset="0"/>
              </a:rPr>
              <a:t>planned targets for quarter three and achieved all of its planned </a:t>
            </a:r>
            <a:r>
              <a:rPr lang="en-ZA" dirty="0" smtClean="0">
                <a:latin typeface="Arial" panose="020B0604020202020204" pitchFamily="34" charset="0"/>
                <a:cs typeface="Arial" panose="020B0604020202020204" pitchFamily="34" charset="0"/>
              </a:rPr>
              <a:t>targets</a:t>
            </a:r>
          </a:p>
          <a:p>
            <a:pPr marL="285750" indent="-285750" algn="just">
              <a:buFont typeface="Wingdings" panose="05000000000000000000" pitchFamily="2" charset="2"/>
              <a:buChar char="Ø"/>
            </a:pPr>
            <a:endParaRPr lang="en-ZA"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n-ZA" dirty="0">
                <a:latin typeface="Arial" panose="020B0604020202020204" pitchFamily="34" charset="0"/>
                <a:cs typeface="Arial" panose="020B0604020202020204" pitchFamily="34" charset="0"/>
              </a:rPr>
              <a:t>The GCIS further overachieved under the sub-programme: products and </a:t>
            </a:r>
            <a:r>
              <a:rPr lang="en-ZA" dirty="0" smtClean="0">
                <a:latin typeface="Arial" panose="020B0604020202020204" pitchFamily="34" charset="0"/>
                <a:cs typeface="Arial" panose="020B0604020202020204" pitchFamily="34" charset="0"/>
              </a:rPr>
              <a:t>platforms; and sub-programme</a:t>
            </a:r>
            <a:r>
              <a:rPr lang="en-ZA" dirty="0">
                <a:latin typeface="Arial" panose="020B0604020202020204" pitchFamily="34" charset="0"/>
                <a:cs typeface="Arial" panose="020B0604020202020204" pitchFamily="34" charset="0"/>
              </a:rPr>
              <a:t>: Communication Service Agency</a:t>
            </a:r>
            <a:endParaRPr lang="en-ZA" dirty="0" smtClean="0">
              <a:latin typeface="Arial" panose="020B0604020202020204" pitchFamily="34" charset="0"/>
              <a:cs typeface="Arial" panose="020B0604020202020204" pitchFamily="34" charset="0"/>
            </a:endParaRPr>
          </a:p>
          <a:p>
            <a:pPr algn="just"/>
            <a:endParaRPr lang="en-ZA" b="1" dirty="0">
              <a:latin typeface="Arial" panose="020B0604020202020204" pitchFamily="34" charset="0"/>
              <a:cs typeface="Arial" panose="020B0604020202020204" pitchFamily="34" charset="0"/>
            </a:endParaRPr>
          </a:p>
          <a:p>
            <a:pPr algn="just"/>
            <a:endParaRPr lang="en-ZA" b="1" dirty="0">
              <a:latin typeface="Arial" panose="020B0604020202020204" pitchFamily="34" charset="0"/>
              <a:cs typeface="Arial" panose="020B0604020202020204" pitchFamily="34" charset="0"/>
            </a:endParaRPr>
          </a:p>
          <a:p>
            <a:pPr algn="just"/>
            <a:endParaRPr lang="en-ZA"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8992100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257578" y="115910"/>
            <a:ext cx="2865368" cy="1347333"/>
          </a:xfrm>
          <a:prstGeom prst="rect">
            <a:avLst/>
          </a:prstGeom>
        </p:spPr>
      </p:pic>
      <p:sp>
        <p:nvSpPr>
          <p:cNvPr id="2" name="Title 1"/>
          <p:cNvSpPr>
            <a:spLocks noGrp="1"/>
          </p:cNvSpPr>
          <p:nvPr>
            <p:ph type="title"/>
          </p:nvPr>
        </p:nvSpPr>
        <p:spPr/>
        <p:txBody>
          <a:bodyPr>
            <a:normAutofit fontScale="90000"/>
          </a:bodyPr>
          <a:lstStyle/>
          <a:p>
            <a:r>
              <a:rPr lang="en-ZA" dirty="0" smtClean="0"/>
              <a:t/>
            </a:r>
            <a:br>
              <a:rPr lang="en-ZA" dirty="0" smtClean="0"/>
            </a:br>
            <a:r>
              <a:rPr lang="en-ZA" dirty="0"/>
              <a:t/>
            </a:r>
            <a:br>
              <a:rPr lang="en-ZA" dirty="0"/>
            </a:br>
            <a:r>
              <a:rPr lang="en-ZA" dirty="0" smtClean="0"/>
              <a:t/>
            </a:r>
            <a:br>
              <a:rPr lang="en-ZA" dirty="0" smtClean="0"/>
            </a:br>
            <a:endParaRPr lang="en-ZA" dirty="0"/>
          </a:p>
        </p:txBody>
      </p:sp>
      <p:sp>
        <p:nvSpPr>
          <p:cNvPr id="3" name="Content Placeholder 2"/>
          <p:cNvSpPr>
            <a:spLocks noGrp="1"/>
          </p:cNvSpPr>
          <p:nvPr>
            <p:ph idx="1"/>
          </p:nvPr>
        </p:nvSpPr>
        <p:spPr>
          <a:xfrm>
            <a:off x="335664" y="1463243"/>
            <a:ext cx="8596668" cy="4354083"/>
          </a:xfrm>
        </p:spPr>
        <p:txBody>
          <a:bodyPr>
            <a:normAutofit lnSpcReduction="10000"/>
          </a:bodyPr>
          <a:lstStyle/>
          <a:p>
            <a:pPr marL="0" indent="0">
              <a:buNone/>
            </a:pPr>
            <a:r>
              <a:rPr lang="en-ZA" sz="2400" b="1" dirty="0">
                <a:latin typeface="Arial" panose="020B0604020202020204" pitchFamily="34" charset="0"/>
                <a:cs typeface="Arial" panose="020B0604020202020204" pitchFamily="34" charset="0"/>
              </a:rPr>
              <a:t>Overview of non-financial performance of the GCIS Cont.</a:t>
            </a:r>
          </a:p>
          <a:p>
            <a:pPr marL="0" indent="0">
              <a:buNone/>
            </a:pPr>
            <a:r>
              <a:rPr lang="en-ZA" b="1" dirty="0" smtClean="0">
                <a:latin typeface="Arial" panose="020B0604020202020204" pitchFamily="34" charset="0"/>
                <a:cs typeface="Arial" panose="020B0604020202020204" pitchFamily="34" charset="0"/>
              </a:rPr>
              <a:t>Programme 3: </a:t>
            </a:r>
            <a:r>
              <a:rPr lang="en-ZA" b="1" dirty="0"/>
              <a:t>Intergovernmental Coordination and Stakeholder </a:t>
            </a:r>
            <a:r>
              <a:rPr lang="en-ZA" b="1" dirty="0" smtClean="0"/>
              <a:t>Management</a:t>
            </a:r>
          </a:p>
          <a:p>
            <a:pPr algn="just">
              <a:buClrTx/>
              <a:buFont typeface="Wingdings" panose="05000000000000000000" pitchFamily="2" charset="2"/>
              <a:buChar char="Ø"/>
            </a:pPr>
            <a:r>
              <a:rPr lang="en-ZA" dirty="0">
                <a:latin typeface="Arial" panose="020B0604020202020204" pitchFamily="34" charset="0"/>
                <a:cs typeface="Arial" panose="020B0604020202020204" pitchFamily="34" charset="0"/>
              </a:rPr>
              <a:t>The purpose of this programme is to implement development communication through mediated and unmediated communication and sound stakeholder relations and </a:t>
            </a:r>
            <a:r>
              <a:rPr lang="en-ZA" dirty="0" smtClean="0">
                <a:latin typeface="Arial" panose="020B0604020202020204" pitchFamily="34" charset="0"/>
                <a:cs typeface="Arial" panose="020B0604020202020204" pitchFamily="34" charset="0"/>
              </a:rPr>
              <a:t>partnerships</a:t>
            </a:r>
          </a:p>
          <a:p>
            <a:pPr algn="just">
              <a:buClrTx/>
              <a:buFont typeface="Wingdings" panose="05000000000000000000" pitchFamily="2" charset="2"/>
              <a:buChar char="Ø"/>
            </a:pPr>
            <a:r>
              <a:rPr lang="en-ZA" dirty="0" smtClean="0">
                <a:latin typeface="Arial" panose="020B0604020202020204" pitchFamily="34" charset="0"/>
                <a:cs typeface="Arial" panose="020B0604020202020204" pitchFamily="34" charset="0"/>
              </a:rPr>
              <a:t>There </a:t>
            </a:r>
            <a:r>
              <a:rPr lang="en-ZA" dirty="0">
                <a:latin typeface="Arial" panose="020B0604020202020204" pitchFamily="34" charset="0"/>
                <a:cs typeface="Arial" panose="020B0604020202020204" pitchFamily="34" charset="0"/>
              </a:rPr>
              <a:t>are three sub-programmes under this programme which are Provincial and Local Liaison, Cluster Communication and Media </a:t>
            </a:r>
            <a:r>
              <a:rPr lang="en-ZA" dirty="0" smtClean="0">
                <a:latin typeface="Arial" panose="020B0604020202020204" pitchFamily="34" charset="0"/>
                <a:cs typeface="Arial" panose="020B0604020202020204" pitchFamily="34" charset="0"/>
              </a:rPr>
              <a:t>Engagement</a:t>
            </a:r>
          </a:p>
          <a:p>
            <a:pPr algn="just">
              <a:buClrTx/>
              <a:buFont typeface="Wingdings" panose="05000000000000000000" pitchFamily="2" charset="2"/>
              <a:buChar char="Ø"/>
            </a:pPr>
            <a:r>
              <a:rPr lang="en-ZA" dirty="0">
                <a:latin typeface="Arial" panose="020B0604020202020204" pitchFamily="34" charset="0"/>
                <a:cs typeface="Arial" panose="020B0604020202020204" pitchFamily="34" charset="0"/>
              </a:rPr>
              <a:t>Under this programme the GCIS under achieved under sub-programme: Provincial and Local Liaison; and sub-programme: Media </a:t>
            </a:r>
            <a:r>
              <a:rPr lang="en-ZA" dirty="0" smtClean="0">
                <a:latin typeface="Arial" panose="020B0604020202020204" pitchFamily="34" charset="0"/>
                <a:cs typeface="Arial" panose="020B0604020202020204" pitchFamily="34" charset="0"/>
              </a:rPr>
              <a:t>Engagement</a:t>
            </a:r>
          </a:p>
          <a:p>
            <a:pPr algn="just">
              <a:buClrTx/>
              <a:buFont typeface="Wingdings" panose="05000000000000000000" pitchFamily="2" charset="2"/>
              <a:buChar char="Ø"/>
            </a:pPr>
            <a:r>
              <a:rPr lang="en-ZA" dirty="0" smtClean="0">
                <a:latin typeface="Arial" panose="020B0604020202020204" pitchFamily="34" charset="0"/>
                <a:cs typeface="Arial" panose="020B0604020202020204" pitchFamily="34" charset="0"/>
              </a:rPr>
              <a:t>There were also </a:t>
            </a:r>
            <a:r>
              <a:rPr lang="en-ZA" dirty="0">
                <a:latin typeface="Arial" panose="020B0604020202020204" pitchFamily="34" charset="0"/>
                <a:cs typeface="Arial" panose="020B0604020202020204" pitchFamily="34" charset="0"/>
              </a:rPr>
              <a:t>some overachievements under this </a:t>
            </a:r>
            <a:r>
              <a:rPr lang="en-ZA" dirty="0" smtClean="0">
                <a:latin typeface="Arial" panose="020B0604020202020204" pitchFamily="34" charset="0"/>
                <a:cs typeface="Arial" panose="020B0604020202020204" pitchFamily="34" charset="0"/>
              </a:rPr>
              <a:t>programme; </a:t>
            </a:r>
            <a:r>
              <a:rPr lang="en-ZA" dirty="0">
                <a:latin typeface="Arial" panose="020B0604020202020204" pitchFamily="34" charset="0"/>
                <a:cs typeface="Arial" panose="020B0604020202020204" pitchFamily="34" charset="0"/>
              </a:rPr>
              <a:t>For an example, it had planned two engagements between government official and senior journalists on the government programme of action and policy issues held. This target was overachieved by one</a:t>
            </a:r>
          </a:p>
        </p:txBody>
      </p:sp>
      <p:sp>
        <p:nvSpPr>
          <p:cNvPr id="4" name="Slide Number Placeholder 3"/>
          <p:cNvSpPr>
            <a:spLocks noGrp="1"/>
          </p:cNvSpPr>
          <p:nvPr>
            <p:ph type="sldNum" sz="quarter" idx="12"/>
          </p:nvPr>
        </p:nvSpPr>
        <p:spPr/>
        <p:txBody>
          <a:bodyPr/>
          <a:lstStyle/>
          <a:p>
            <a:fld id="{29E8CE5E-3B0A-41AC-8C25-F66BA7099AA6}" type="slidenum">
              <a:rPr lang="en-ZA" sz="1800" b="1" smtClean="0"/>
              <a:pPr/>
              <a:t>19</a:t>
            </a:fld>
            <a:endParaRPr lang="en-ZA" sz="1800" b="1" dirty="0"/>
          </a:p>
        </p:txBody>
      </p:sp>
    </p:spTree>
    <p:extLst>
      <p:ext uri="{BB962C8B-B14F-4D97-AF65-F5344CB8AC3E}">
        <p14:creationId xmlns:p14="http://schemas.microsoft.com/office/powerpoint/2010/main" xmlns="" val="3823052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
            </a:r>
            <a:br>
              <a:rPr lang="en-ZA" dirty="0" smtClean="0"/>
            </a:br>
            <a:r>
              <a:rPr lang="en-ZA" dirty="0"/>
              <a:t/>
            </a:r>
            <a:br>
              <a:rPr lang="en-ZA" dirty="0"/>
            </a:br>
            <a:endParaRPr lang="en-ZA" dirty="0"/>
          </a:p>
        </p:txBody>
      </p:sp>
      <p:sp>
        <p:nvSpPr>
          <p:cNvPr id="6" name="Content Placeholder 2"/>
          <p:cNvSpPr>
            <a:spLocks noGrp="1"/>
          </p:cNvSpPr>
          <p:nvPr>
            <p:ph idx="1"/>
          </p:nvPr>
        </p:nvSpPr>
        <p:spPr>
          <a:xfrm>
            <a:off x="1052945" y="1473932"/>
            <a:ext cx="9878824" cy="4351338"/>
          </a:xfrm>
        </p:spPr>
        <p:txBody>
          <a:bodyPr>
            <a:normAutofit/>
          </a:bodyPr>
          <a:lstStyle/>
          <a:p>
            <a:pPr marL="0" indent="0">
              <a:buNone/>
            </a:pPr>
            <a:r>
              <a:rPr lang="en-ZA" sz="2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This Presentation</a:t>
            </a:r>
          </a:p>
          <a:p>
            <a:pPr marL="0" indent="0">
              <a:buNone/>
            </a:pPr>
            <a:endParaRPr lang="en-ZA" b="1" dirty="0" smtClean="0"/>
          </a:p>
          <a:p>
            <a:pPr lvl="0"/>
            <a:r>
              <a:rPr lang="en-ZA" sz="2000" b="1" dirty="0">
                <a:solidFill>
                  <a:prstClr val="black"/>
                </a:solidFill>
              </a:rPr>
              <a:t>Overview of non-financial </a:t>
            </a:r>
            <a:r>
              <a:rPr lang="en-ZA" sz="2000" b="1" dirty="0" smtClean="0">
                <a:solidFill>
                  <a:prstClr val="black"/>
                </a:solidFill>
              </a:rPr>
              <a:t>performance the </a:t>
            </a:r>
            <a:r>
              <a:rPr lang="en-ZA" sz="2000" b="1" dirty="0" err="1" smtClean="0">
                <a:solidFill>
                  <a:prstClr val="black"/>
                </a:solidFill>
              </a:rPr>
              <a:t>DoC</a:t>
            </a:r>
            <a:endParaRPr lang="en-ZA" sz="2000" b="1" dirty="0" smtClean="0">
              <a:solidFill>
                <a:prstClr val="black"/>
              </a:solidFill>
            </a:endParaRPr>
          </a:p>
          <a:p>
            <a:pPr lvl="0"/>
            <a:r>
              <a:rPr lang="en-ZA" sz="2000" b="1" dirty="0">
                <a:solidFill>
                  <a:prstClr val="black"/>
                </a:solidFill>
              </a:rPr>
              <a:t>Financial Performance of the </a:t>
            </a:r>
            <a:r>
              <a:rPr lang="en-ZA" sz="2000" b="1" dirty="0" err="1" smtClean="0">
                <a:solidFill>
                  <a:prstClr val="black"/>
                </a:solidFill>
              </a:rPr>
              <a:t>DoC</a:t>
            </a:r>
            <a:endParaRPr lang="en-ZA" sz="2000" b="1" dirty="0" smtClean="0">
              <a:solidFill>
                <a:prstClr val="black"/>
              </a:solidFill>
            </a:endParaRPr>
          </a:p>
          <a:p>
            <a:pPr lvl="0"/>
            <a:r>
              <a:rPr lang="en-ZA" sz="2000" b="1" dirty="0">
                <a:solidFill>
                  <a:prstClr val="black"/>
                </a:solidFill>
              </a:rPr>
              <a:t>Issues for the Committee to Consider in relation to the </a:t>
            </a:r>
            <a:r>
              <a:rPr lang="en-ZA" sz="2000" b="1" dirty="0" err="1" smtClean="0">
                <a:solidFill>
                  <a:prstClr val="black"/>
                </a:solidFill>
              </a:rPr>
              <a:t>DoC</a:t>
            </a:r>
            <a:endParaRPr lang="en-ZA" sz="2000" b="1" dirty="0" smtClean="0">
              <a:solidFill>
                <a:prstClr val="black"/>
              </a:solidFill>
            </a:endParaRPr>
          </a:p>
          <a:p>
            <a:pPr lvl="0"/>
            <a:r>
              <a:rPr lang="en-ZA" sz="2000" b="1" dirty="0">
                <a:solidFill>
                  <a:prstClr val="black"/>
                </a:solidFill>
              </a:rPr>
              <a:t>Overview of non-financial </a:t>
            </a:r>
            <a:r>
              <a:rPr lang="en-ZA" sz="2000" b="1" dirty="0" smtClean="0">
                <a:solidFill>
                  <a:prstClr val="black"/>
                </a:solidFill>
              </a:rPr>
              <a:t>performance of the GCIS</a:t>
            </a:r>
          </a:p>
          <a:p>
            <a:r>
              <a:rPr lang="en-ZA" sz="2000" b="1" dirty="0">
                <a:solidFill>
                  <a:prstClr val="black"/>
                </a:solidFill>
              </a:rPr>
              <a:t>Financial Performance of the </a:t>
            </a:r>
            <a:r>
              <a:rPr lang="en-ZA" sz="2000" b="1" dirty="0" smtClean="0">
                <a:solidFill>
                  <a:prstClr val="black"/>
                </a:solidFill>
              </a:rPr>
              <a:t>GCIS</a:t>
            </a:r>
          </a:p>
          <a:p>
            <a:r>
              <a:rPr lang="en-ZA" sz="2000" b="1" dirty="0">
                <a:solidFill>
                  <a:prstClr val="black"/>
                </a:solidFill>
              </a:rPr>
              <a:t>Issues for the Committee to Consider in relation to the </a:t>
            </a:r>
            <a:r>
              <a:rPr lang="en-ZA" sz="2000" b="1" dirty="0" smtClean="0">
                <a:solidFill>
                  <a:prstClr val="black"/>
                </a:solidFill>
              </a:rPr>
              <a:t>GCIS</a:t>
            </a:r>
          </a:p>
          <a:p>
            <a:endParaRPr lang="en-ZA" sz="2000" b="1" dirty="0">
              <a:solidFill>
                <a:prstClr val="black"/>
              </a:solidFill>
            </a:endParaRPr>
          </a:p>
          <a:p>
            <a:pPr lvl="0"/>
            <a:endParaRPr lang="en-ZA" sz="2000" b="1" dirty="0" smtClean="0">
              <a:solidFill>
                <a:prstClr val="black"/>
              </a:solidFill>
            </a:endParaRPr>
          </a:p>
          <a:p>
            <a:pPr lvl="0"/>
            <a:endParaRPr lang="en-GB" sz="2000" dirty="0"/>
          </a:p>
        </p:txBody>
      </p:sp>
      <p:sp>
        <p:nvSpPr>
          <p:cNvPr id="7" name="Slide Number Placeholder 6"/>
          <p:cNvSpPr>
            <a:spLocks noGrp="1"/>
          </p:cNvSpPr>
          <p:nvPr>
            <p:ph type="sldNum" sz="quarter" idx="12"/>
          </p:nvPr>
        </p:nvSpPr>
        <p:spPr/>
        <p:txBody>
          <a:bodyPr/>
          <a:lstStyle/>
          <a:p>
            <a:fld id="{29E8CE5E-3B0A-41AC-8C25-F66BA7099AA6}" type="slidenum">
              <a:rPr lang="en-ZA" sz="1800" b="1" smtClean="0"/>
              <a:pPr/>
              <a:t>2</a:t>
            </a:fld>
            <a:endParaRPr lang="en-ZA" sz="1800" b="1" dirty="0"/>
          </a:p>
        </p:txBody>
      </p:sp>
      <p:pic>
        <p:nvPicPr>
          <p:cNvPr id="4" name="Picture 3"/>
          <p:cNvPicPr>
            <a:picLocks noChangeAspect="1"/>
          </p:cNvPicPr>
          <p:nvPr/>
        </p:nvPicPr>
        <p:blipFill>
          <a:blip r:embed="rId2" cstate="print"/>
          <a:stretch>
            <a:fillRect/>
          </a:stretch>
        </p:blipFill>
        <p:spPr>
          <a:xfrm>
            <a:off x="0" y="0"/>
            <a:ext cx="2865368" cy="1347333"/>
          </a:xfrm>
          <a:prstGeom prst="rect">
            <a:avLst/>
          </a:prstGeom>
        </p:spPr>
      </p:pic>
    </p:spTree>
    <p:extLst>
      <p:ext uri="{BB962C8B-B14F-4D97-AF65-F5344CB8AC3E}">
        <p14:creationId xmlns:p14="http://schemas.microsoft.com/office/powerpoint/2010/main" xmlns="" val="819910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257578" y="115910"/>
            <a:ext cx="2865368" cy="1347333"/>
          </a:xfrm>
          <a:prstGeom prst="rect">
            <a:avLst/>
          </a:prstGeom>
        </p:spPr>
      </p:pic>
      <p:sp>
        <p:nvSpPr>
          <p:cNvPr id="2" name="Title 1"/>
          <p:cNvSpPr>
            <a:spLocks noGrp="1"/>
          </p:cNvSpPr>
          <p:nvPr>
            <p:ph type="title"/>
          </p:nvPr>
        </p:nvSpPr>
        <p:spPr>
          <a:xfrm>
            <a:off x="257578" y="1489776"/>
            <a:ext cx="8596668" cy="1320800"/>
          </a:xfrm>
        </p:spPr>
        <p:txBody>
          <a:bodyPr>
            <a:normAutofit fontScale="90000"/>
          </a:bodyPr>
          <a:lstStyle/>
          <a:p>
            <a:r>
              <a:rPr lang="en-ZA" dirty="0" smtClean="0"/>
              <a:t/>
            </a:r>
            <a:br>
              <a:rPr lang="en-ZA" dirty="0" smtClean="0"/>
            </a:br>
            <a:r>
              <a:rPr lang="en-ZA" dirty="0"/>
              <a:t/>
            </a:r>
            <a:br>
              <a:rPr lang="en-ZA" dirty="0"/>
            </a:br>
            <a:r>
              <a:rPr lang="en-ZA" dirty="0" smtClean="0"/>
              <a:t/>
            </a:r>
            <a:br>
              <a:rPr lang="en-ZA" dirty="0" smtClean="0"/>
            </a:br>
            <a:endParaRPr lang="en-ZA" dirty="0"/>
          </a:p>
        </p:txBody>
      </p:sp>
      <p:sp>
        <p:nvSpPr>
          <p:cNvPr id="3" name="Content Placeholder 2"/>
          <p:cNvSpPr>
            <a:spLocks noGrp="1"/>
          </p:cNvSpPr>
          <p:nvPr>
            <p:ph idx="1"/>
          </p:nvPr>
        </p:nvSpPr>
        <p:spPr>
          <a:xfrm>
            <a:off x="361789" y="1079863"/>
            <a:ext cx="10001411" cy="4961499"/>
          </a:xfrm>
        </p:spPr>
        <p:txBody>
          <a:bodyPr>
            <a:normAutofit/>
          </a:bodyPr>
          <a:lstStyle/>
          <a:p>
            <a:pPr marL="0" indent="0">
              <a:buNone/>
            </a:pPr>
            <a:endParaRPr lang="en-ZA" sz="2000" dirty="0"/>
          </a:p>
          <a:p>
            <a:pPr marL="0" indent="0">
              <a:buNone/>
            </a:pPr>
            <a:endParaRPr lang="en-ZA" sz="2000" dirty="0" smtClean="0"/>
          </a:p>
          <a:p>
            <a:pPr algn="just">
              <a:buClrTx/>
              <a:buFont typeface="Wingdings" panose="05000000000000000000" pitchFamily="2" charset="2"/>
              <a:buChar char="Ø"/>
            </a:pPr>
            <a:r>
              <a:rPr lang="en-ZA" dirty="0">
                <a:latin typeface="Arial" panose="020B0604020202020204" pitchFamily="34" charset="0"/>
                <a:cs typeface="Arial" panose="020B0604020202020204" pitchFamily="34" charset="0"/>
              </a:rPr>
              <a:t>Main appropriation for the financial year was R382.2 million and actual expenditure is R278.5 million. Expenditure as percentage of available budget is 73 per </a:t>
            </a:r>
            <a:r>
              <a:rPr lang="en-ZA" dirty="0" smtClean="0">
                <a:latin typeface="Arial" panose="020B0604020202020204" pitchFamily="34" charset="0"/>
                <a:cs typeface="Arial" panose="020B0604020202020204" pitchFamily="34" charset="0"/>
              </a:rPr>
              <a:t>cent</a:t>
            </a:r>
          </a:p>
          <a:p>
            <a:pPr algn="just">
              <a:buClrTx/>
              <a:buFont typeface="Wingdings" panose="05000000000000000000" pitchFamily="2" charset="2"/>
              <a:buChar char="Ø"/>
            </a:pPr>
            <a:r>
              <a:rPr lang="en-ZA" dirty="0">
                <a:latin typeface="Arial" panose="020B0604020202020204" pitchFamily="34" charset="0"/>
                <a:cs typeface="Arial" panose="020B0604020202020204" pitchFamily="34" charset="0"/>
              </a:rPr>
              <a:t>Expenditure under Programme 1: Administration is R107, 8 million; spending 72 per cent of its available budget under this programme. There is a projected deficit of R2, 481 million for this programme which is as a result of facilities management and office </a:t>
            </a:r>
            <a:r>
              <a:rPr lang="en-ZA" dirty="0" smtClean="0">
                <a:latin typeface="Arial" panose="020B0604020202020204" pitchFamily="34" charset="0"/>
                <a:cs typeface="Arial" panose="020B0604020202020204" pitchFamily="34" charset="0"/>
              </a:rPr>
              <a:t>accommodation</a:t>
            </a:r>
          </a:p>
          <a:p>
            <a:pPr algn="just">
              <a:buClrTx/>
              <a:buFont typeface="Wingdings" panose="05000000000000000000" pitchFamily="2" charset="2"/>
              <a:buChar char="Ø"/>
            </a:pPr>
            <a:r>
              <a:rPr lang="en-ZA" dirty="0" smtClean="0"/>
              <a:t>Programme </a:t>
            </a:r>
            <a:r>
              <a:rPr lang="en-ZA" dirty="0"/>
              <a:t>2: Content Processing and Dissemination the GCIS spent 75 per cent of its available budget. Total expenditure is R98 million and the main appropriation is R130, 450 million. There is projected underspending of R761 </a:t>
            </a:r>
            <a:r>
              <a:rPr lang="en-ZA" dirty="0" smtClean="0"/>
              <a:t>million</a:t>
            </a:r>
            <a:endParaRPr lang="en-ZA" dirty="0"/>
          </a:p>
          <a:p>
            <a:pPr algn="just">
              <a:buClrTx/>
              <a:buFont typeface="Wingdings" panose="05000000000000000000" pitchFamily="2" charset="2"/>
              <a:buChar char="Ø"/>
            </a:pPr>
            <a:r>
              <a:rPr lang="en-ZA" dirty="0"/>
              <a:t>Under Programme 3: Intergovernmental Coordination and Stakeholder Management expenditure is 71 per cent against available budget. The main appropriation is R102, 6 million and actual expenditure is R72, 6 million</a:t>
            </a:r>
            <a:endParaRPr lang="en-Z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9E8CE5E-3B0A-41AC-8C25-F66BA7099AA6}" type="slidenum">
              <a:rPr lang="en-ZA" sz="1800" b="1" smtClean="0"/>
              <a:pPr/>
              <a:t>20</a:t>
            </a:fld>
            <a:endParaRPr lang="en-ZA" sz="1800" b="1" dirty="0"/>
          </a:p>
        </p:txBody>
      </p:sp>
      <p:sp>
        <p:nvSpPr>
          <p:cNvPr id="6" name="Rectangle 5"/>
          <p:cNvSpPr/>
          <p:nvPr/>
        </p:nvSpPr>
        <p:spPr>
          <a:xfrm>
            <a:off x="0" y="1165584"/>
            <a:ext cx="8151223" cy="646331"/>
          </a:xfrm>
          <a:prstGeom prst="rect">
            <a:avLst/>
          </a:prstGeom>
        </p:spPr>
        <p:txBody>
          <a:bodyPr wrap="square">
            <a:spAutoFit/>
          </a:bodyPr>
          <a:lstStyle/>
          <a:p>
            <a:pPr algn="just">
              <a:lnSpc>
                <a:spcPct val="150000"/>
              </a:lnSpc>
              <a:spcAft>
                <a:spcPts val="800"/>
              </a:spcAft>
            </a:pPr>
            <a:r>
              <a:rPr lang="en-ZA" sz="2400" b="1" dirty="0">
                <a:solidFill>
                  <a:srgbClr val="000000"/>
                </a:solidFill>
                <a:latin typeface="Arial" panose="020B0604020202020204" pitchFamily="34" charset="0"/>
                <a:ea typeface="Calibri" panose="020F0502020204030204" pitchFamily="34" charset="0"/>
                <a:cs typeface="Arial" panose="020B0604020202020204" pitchFamily="34" charset="0"/>
              </a:rPr>
              <a:t>Financial Performance of the Department </a:t>
            </a:r>
            <a:endParaRPr lang="en-ZA" sz="2400" spc="3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8442080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257578" y="115910"/>
            <a:ext cx="2865368" cy="1347333"/>
          </a:xfrm>
          <a:prstGeom prst="rect">
            <a:avLst/>
          </a:prstGeom>
        </p:spPr>
      </p:pic>
      <p:sp>
        <p:nvSpPr>
          <p:cNvPr id="2" name="Title 1"/>
          <p:cNvSpPr>
            <a:spLocks noGrp="1"/>
          </p:cNvSpPr>
          <p:nvPr>
            <p:ph type="title"/>
          </p:nvPr>
        </p:nvSpPr>
        <p:spPr/>
        <p:txBody>
          <a:bodyPr>
            <a:normAutofit fontScale="90000"/>
          </a:bodyPr>
          <a:lstStyle/>
          <a:p>
            <a:r>
              <a:rPr lang="en-ZA" dirty="0" smtClean="0"/>
              <a:t/>
            </a:r>
            <a:br>
              <a:rPr lang="en-ZA" dirty="0" smtClean="0"/>
            </a:br>
            <a:r>
              <a:rPr lang="en-ZA" dirty="0"/>
              <a:t/>
            </a:r>
            <a:br>
              <a:rPr lang="en-ZA" dirty="0"/>
            </a:br>
            <a:r>
              <a:rPr lang="en-ZA" dirty="0" smtClean="0"/>
              <a:t/>
            </a:r>
            <a:br>
              <a:rPr lang="en-ZA" dirty="0" smtClean="0"/>
            </a:br>
            <a:endParaRPr lang="en-ZA" dirty="0"/>
          </a:p>
        </p:txBody>
      </p:sp>
      <p:sp>
        <p:nvSpPr>
          <p:cNvPr id="3" name="Content Placeholder 2"/>
          <p:cNvSpPr>
            <a:spLocks noGrp="1"/>
          </p:cNvSpPr>
          <p:nvPr>
            <p:ph idx="1"/>
          </p:nvPr>
        </p:nvSpPr>
        <p:spPr>
          <a:xfrm>
            <a:off x="257578" y="1376818"/>
            <a:ext cx="8596668" cy="3880773"/>
          </a:xfrm>
        </p:spPr>
        <p:txBody>
          <a:bodyPr/>
          <a:lstStyle/>
          <a:p>
            <a:pPr marL="0" indent="0">
              <a:buNone/>
            </a:pPr>
            <a:r>
              <a:rPr lang="en-ZA" b="1" dirty="0">
                <a:latin typeface="Arial" panose="020B0604020202020204" pitchFamily="34" charset="0"/>
                <a:cs typeface="Arial" panose="020B0604020202020204" pitchFamily="34" charset="0"/>
              </a:rPr>
              <a:t>Issues for the Committee to Consider in relation to the </a:t>
            </a:r>
            <a:r>
              <a:rPr lang="en-ZA" b="1" dirty="0" smtClean="0">
                <a:latin typeface="Arial" panose="020B0604020202020204" pitchFamily="34" charset="0"/>
                <a:cs typeface="Arial" panose="020B0604020202020204" pitchFamily="34" charset="0"/>
              </a:rPr>
              <a:t>GCIS</a:t>
            </a:r>
          </a:p>
          <a:p>
            <a:pPr lvl="0">
              <a:buClrTx/>
              <a:buFont typeface="Wingdings" panose="05000000000000000000" pitchFamily="2" charset="2"/>
              <a:buChar char="Ø"/>
            </a:pPr>
            <a:r>
              <a:rPr lang="en-ZA" dirty="0"/>
              <a:t>Which vacancies are yet to be filled and how has the underfunding of the department impacted on filing of these vacancies; particularly in key strategic positions? </a:t>
            </a:r>
            <a:endParaRPr lang="en-ZA" dirty="0" smtClean="0"/>
          </a:p>
          <a:p>
            <a:pPr>
              <a:buClrTx/>
              <a:buFont typeface="Wingdings" panose="05000000000000000000" pitchFamily="2" charset="2"/>
              <a:buChar char="Ø"/>
            </a:pPr>
            <a:r>
              <a:rPr lang="en-ZA" dirty="0"/>
              <a:t>How many users does the </a:t>
            </a:r>
            <a:r>
              <a:rPr lang="en-ZA" dirty="0" err="1"/>
              <a:t>the</a:t>
            </a:r>
            <a:r>
              <a:rPr lang="en-ZA" dirty="0"/>
              <a:t> </a:t>
            </a:r>
            <a:r>
              <a:rPr lang="en-ZA" i="1" dirty="0" err="1"/>
              <a:t>GovChat</a:t>
            </a:r>
            <a:r>
              <a:rPr lang="en-ZA" i="1" dirty="0"/>
              <a:t> </a:t>
            </a:r>
            <a:r>
              <a:rPr lang="en-ZA" dirty="0"/>
              <a:t>platform currently have?</a:t>
            </a:r>
            <a:endParaRPr lang="en-ZA" sz="2000" dirty="0"/>
          </a:p>
          <a:p>
            <a:pPr>
              <a:buClrTx/>
              <a:buFont typeface="Wingdings" panose="05000000000000000000" pitchFamily="2" charset="2"/>
              <a:buChar char="Ø"/>
            </a:pPr>
            <a:r>
              <a:rPr lang="en-ZA" dirty="0"/>
              <a:t>Has the issue of sharing space with the department </a:t>
            </a:r>
            <a:r>
              <a:rPr lang="en-ZA" dirty="0" smtClean="0"/>
              <a:t>affected or impacted the </a:t>
            </a:r>
            <a:r>
              <a:rPr lang="en-ZA" dirty="0"/>
              <a:t>operations of the GCIS</a:t>
            </a:r>
            <a:r>
              <a:rPr lang="en-ZA" dirty="0" smtClean="0"/>
              <a:t>?</a:t>
            </a:r>
          </a:p>
          <a:p>
            <a:pPr marL="0" indent="0">
              <a:buClrTx/>
              <a:buNone/>
            </a:pPr>
            <a:endParaRPr lang="en-ZA" sz="2000" dirty="0" smtClean="0"/>
          </a:p>
          <a:p>
            <a:pPr lvl="0">
              <a:buClrTx/>
              <a:buFont typeface="Wingdings" panose="05000000000000000000" pitchFamily="2" charset="2"/>
              <a:buChar char="Ø"/>
            </a:pPr>
            <a:endParaRPr lang="en-ZA" sz="2000" dirty="0"/>
          </a:p>
          <a:p>
            <a:pPr>
              <a:buClrTx/>
              <a:buFont typeface="Wingdings" panose="05000000000000000000" pitchFamily="2" charset="2"/>
              <a:buChar char="Ø"/>
            </a:pPr>
            <a:endParaRPr lang="en-ZA" sz="2000" dirty="0">
              <a:latin typeface="Arial" panose="020B0604020202020204" pitchFamily="34" charset="0"/>
              <a:cs typeface="Arial" panose="020B0604020202020204" pitchFamily="34" charset="0"/>
            </a:endParaRPr>
          </a:p>
          <a:p>
            <a:pPr marL="0" indent="0">
              <a:buNone/>
            </a:pPr>
            <a:endParaRPr lang="en-ZA" sz="2000" dirty="0"/>
          </a:p>
          <a:p>
            <a:pPr marL="0" indent="0">
              <a:buNone/>
            </a:pPr>
            <a:endParaRPr lang="en-ZA" sz="2000" dirty="0"/>
          </a:p>
        </p:txBody>
      </p:sp>
      <p:sp>
        <p:nvSpPr>
          <p:cNvPr id="4" name="Slide Number Placeholder 3"/>
          <p:cNvSpPr>
            <a:spLocks noGrp="1"/>
          </p:cNvSpPr>
          <p:nvPr>
            <p:ph type="sldNum" sz="quarter" idx="12"/>
          </p:nvPr>
        </p:nvSpPr>
        <p:spPr/>
        <p:txBody>
          <a:bodyPr/>
          <a:lstStyle/>
          <a:p>
            <a:fld id="{29E8CE5E-3B0A-41AC-8C25-F66BA7099AA6}" type="slidenum">
              <a:rPr lang="en-ZA" sz="1800" b="1" smtClean="0"/>
              <a:pPr/>
              <a:t>21</a:t>
            </a:fld>
            <a:endParaRPr lang="en-ZA" sz="1800" b="1"/>
          </a:p>
        </p:txBody>
      </p:sp>
    </p:spTree>
    <p:extLst>
      <p:ext uri="{BB962C8B-B14F-4D97-AF65-F5344CB8AC3E}">
        <p14:creationId xmlns:p14="http://schemas.microsoft.com/office/powerpoint/2010/main" xmlns="" val="10366562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257578" y="115910"/>
            <a:ext cx="2865368" cy="1347333"/>
          </a:xfrm>
          <a:prstGeom prst="rect">
            <a:avLst/>
          </a:prstGeom>
        </p:spPr>
      </p:pic>
      <p:sp>
        <p:nvSpPr>
          <p:cNvPr id="2" name="Title 1"/>
          <p:cNvSpPr>
            <a:spLocks noGrp="1"/>
          </p:cNvSpPr>
          <p:nvPr>
            <p:ph type="title"/>
          </p:nvPr>
        </p:nvSpPr>
        <p:spPr/>
        <p:txBody>
          <a:bodyPr>
            <a:normAutofit fontScale="90000"/>
          </a:bodyPr>
          <a:lstStyle/>
          <a:p>
            <a:r>
              <a:rPr lang="en-ZA" dirty="0" smtClean="0"/>
              <a:t/>
            </a:r>
            <a:br>
              <a:rPr lang="en-ZA" dirty="0" smtClean="0"/>
            </a:br>
            <a:r>
              <a:rPr lang="en-ZA" dirty="0"/>
              <a:t/>
            </a:r>
            <a:br>
              <a:rPr lang="en-ZA" dirty="0"/>
            </a:br>
            <a:r>
              <a:rPr lang="en-ZA" dirty="0" smtClean="0"/>
              <a:t/>
            </a:r>
            <a:br>
              <a:rPr lang="en-ZA" dirty="0" smtClean="0"/>
            </a:br>
            <a:endParaRPr lang="en-ZA" dirty="0"/>
          </a:p>
        </p:txBody>
      </p:sp>
      <p:sp>
        <p:nvSpPr>
          <p:cNvPr id="4" name="Slide Number Placeholder 3"/>
          <p:cNvSpPr>
            <a:spLocks noGrp="1"/>
          </p:cNvSpPr>
          <p:nvPr>
            <p:ph type="sldNum" sz="quarter" idx="12"/>
          </p:nvPr>
        </p:nvSpPr>
        <p:spPr/>
        <p:txBody>
          <a:bodyPr/>
          <a:lstStyle/>
          <a:p>
            <a:fld id="{29E8CE5E-3B0A-41AC-8C25-F66BA7099AA6}" type="slidenum">
              <a:rPr lang="en-ZA" sz="1800" b="1" smtClean="0"/>
              <a:pPr/>
              <a:t>22</a:t>
            </a:fld>
            <a:endParaRPr lang="en-ZA" sz="1800" b="1"/>
          </a:p>
        </p:txBody>
      </p:sp>
      <p:sp>
        <p:nvSpPr>
          <p:cNvPr id="8" name="Rectangle 7"/>
          <p:cNvSpPr/>
          <p:nvPr/>
        </p:nvSpPr>
        <p:spPr>
          <a:xfrm>
            <a:off x="5162748" y="3218255"/>
            <a:ext cx="899606" cy="584775"/>
          </a:xfrm>
          <a:prstGeom prst="rect">
            <a:avLst/>
          </a:prstGeom>
        </p:spPr>
        <p:txBody>
          <a:bodyPr wrap="none">
            <a:spAutoFit/>
          </a:bodyPr>
          <a:lstStyle/>
          <a:p>
            <a:pPr algn="ctr"/>
            <a:r>
              <a:rPr lang="en-ZA" sz="3200" b="1" dirty="0">
                <a:effectLst>
                  <a:outerShdw blurRad="38100" dist="38100" dir="2700000" algn="tl">
                    <a:srgbClr val="000000">
                      <a:alpha val="43137"/>
                    </a:srgbClr>
                  </a:outerShdw>
                </a:effectLst>
              </a:rPr>
              <a:t>E</a:t>
            </a:r>
            <a:r>
              <a:rPr lang="en-ZA" sz="3200" b="1" dirty="0" smtClean="0">
                <a:effectLst>
                  <a:outerShdw blurRad="38100" dist="38100" dir="2700000" algn="tl">
                    <a:srgbClr val="000000">
                      <a:alpha val="43137"/>
                    </a:srgbClr>
                  </a:outerShdw>
                </a:effectLst>
              </a:rPr>
              <a:t>nd</a:t>
            </a:r>
            <a:endParaRPr lang="en-ZA"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620716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
            </a:r>
            <a:br>
              <a:rPr lang="en-ZA" dirty="0" smtClean="0"/>
            </a:br>
            <a:r>
              <a:rPr lang="en-ZA" dirty="0"/>
              <a:t/>
            </a:r>
            <a:br>
              <a:rPr lang="en-ZA" dirty="0"/>
            </a:br>
            <a:endParaRPr lang="en-ZA" dirty="0"/>
          </a:p>
        </p:txBody>
      </p:sp>
      <p:sp>
        <p:nvSpPr>
          <p:cNvPr id="7" name="Slide Number Placeholder 6"/>
          <p:cNvSpPr>
            <a:spLocks noGrp="1"/>
          </p:cNvSpPr>
          <p:nvPr>
            <p:ph type="sldNum" sz="quarter" idx="12"/>
          </p:nvPr>
        </p:nvSpPr>
        <p:spPr/>
        <p:txBody>
          <a:bodyPr/>
          <a:lstStyle/>
          <a:p>
            <a:fld id="{29E8CE5E-3B0A-41AC-8C25-F66BA7099AA6}" type="slidenum">
              <a:rPr lang="en-ZA" sz="1800" b="1" smtClean="0"/>
              <a:pPr/>
              <a:t>3</a:t>
            </a:fld>
            <a:endParaRPr lang="en-ZA" sz="1800" b="1"/>
          </a:p>
        </p:txBody>
      </p:sp>
      <p:pic>
        <p:nvPicPr>
          <p:cNvPr id="4" name="Picture 3"/>
          <p:cNvPicPr>
            <a:picLocks noChangeAspect="1"/>
          </p:cNvPicPr>
          <p:nvPr/>
        </p:nvPicPr>
        <p:blipFill>
          <a:blip r:embed="rId2" cstate="print"/>
          <a:stretch>
            <a:fillRect/>
          </a:stretch>
        </p:blipFill>
        <p:spPr>
          <a:xfrm>
            <a:off x="0" y="0"/>
            <a:ext cx="2865368" cy="1347333"/>
          </a:xfrm>
          <a:prstGeom prst="rect">
            <a:avLst/>
          </a:prstGeom>
        </p:spPr>
      </p:pic>
      <p:sp>
        <p:nvSpPr>
          <p:cNvPr id="6" name="Rectangle 5"/>
          <p:cNvSpPr/>
          <p:nvPr/>
        </p:nvSpPr>
        <p:spPr>
          <a:xfrm>
            <a:off x="313509" y="1347333"/>
            <a:ext cx="10428381" cy="4647426"/>
          </a:xfrm>
          <a:prstGeom prst="rect">
            <a:avLst/>
          </a:prstGeom>
        </p:spPr>
        <p:txBody>
          <a:bodyPr wrap="square">
            <a:spAutoFit/>
          </a:bodyPr>
          <a:lstStyle/>
          <a:p>
            <a:pPr lvl="0"/>
            <a:r>
              <a:rPr lang="en-ZA" sz="2400" b="1" dirty="0">
                <a:solidFill>
                  <a:prstClr val="black"/>
                </a:solidFill>
                <a:latin typeface="Arial" panose="020B0604020202020204" pitchFamily="34" charset="0"/>
                <a:cs typeface="Arial" panose="020B0604020202020204" pitchFamily="34" charset="0"/>
              </a:rPr>
              <a:t>Overview of non-financial </a:t>
            </a:r>
            <a:r>
              <a:rPr lang="en-ZA" sz="2400" b="1" dirty="0" smtClean="0">
                <a:solidFill>
                  <a:prstClr val="black"/>
                </a:solidFill>
                <a:latin typeface="Arial" panose="020B0604020202020204" pitchFamily="34" charset="0"/>
                <a:cs typeface="Arial" panose="020B0604020202020204" pitchFamily="34" charset="0"/>
              </a:rPr>
              <a:t>performance of the </a:t>
            </a:r>
            <a:r>
              <a:rPr lang="en-ZA" sz="2400" b="1" dirty="0" err="1" smtClean="0">
                <a:solidFill>
                  <a:prstClr val="black"/>
                </a:solidFill>
                <a:latin typeface="Arial" panose="020B0604020202020204" pitchFamily="34" charset="0"/>
                <a:cs typeface="Arial" panose="020B0604020202020204" pitchFamily="34" charset="0"/>
              </a:rPr>
              <a:t>DoC</a:t>
            </a:r>
            <a:endParaRPr lang="en-ZA" sz="2400" b="1" dirty="0">
              <a:solidFill>
                <a:prstClr val="black"/>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ZA"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n-ZA" dirty="0" smtClean="0">
                <a:latin typeface="Arial" panose="020B0604020202020204" pitchFamily="34" charset="0"/>
                <a:cs typeface="Arial" panose="020B0604020202020204" pitchFamily="34" charset="0"/>
              </a:rPr>
              <a:t>As per </a:t>
            </a:r>
            <a:r>
              <a:rPr lang="en-ZA" dirty="0">
                <a:latin typeface="Arial" panose="020B0604020202020204" pitchFamily="34" charset="0"/>
                <a:cs typeface="Arial" panose="020B0604020202020204" pitchFamily="34" charset="0"/>
              </a:rPr>
              <a:t>its 2015/16-2019/20 Strategic Plan and Annual Performance Plan for </a:t>
            </a:r>
            <a:r>
              <a:rPr lang="en-ZA" dirty="0" smtClean="0">
                <a:latin typeface="Arial" panose="020B0604020202020204" pitchFamily="34" charset="0"/>
                <a:cs typeface="Arial" panose="020B0604020202020204" pitchFamily="34" charset="0"/>
              </a:rPr>
              <a:t>2016/17-2018/19, the Department has four </a:t>
            </a:r>
            <a:r>
              <a:rPr lang="en-ZA" dirty="0">
                <a:latin typeface="Arial" panose="020B0604020202020204" pitchFamily="34" charset="0"/>
                <a:cs typeface="Arial" panose="020B0604020202020204" pitchFamily="34" charset="0"/>
              </a:rPr>
              <a:t>strategic programmes over the five-year period in order to realise its </a:t>
            </a:r>
            <a:r>
              <a:rPr lang="en-ZA" dirty="0" smtClean="0">
                <a:latin typeface="Arial" panose="020B0604020202020204" pitchFamily="34" charset="0"/>
                <a:cs typeface="Arial" panose="020B0604020202020204" pitchFamily="34" charset="0"/>
              </a:rPr>
              <a:t>vision:</a:t>
            </a:r>
          </a:p>
          <a:p>
            <a:pPr algn="just"/>
            <a:endParaRPr lang="en-ZA" dirty="0" smtClean="0">
              <a:latin typeface="Arial" panose="020B0604020202020204" pitchFamily="34" charset="0"/>
              <a:cs typeface="Arial" panose="020B0604020202020204" pitchFamily="34" charset="0"/>
            </a:endParaRPr>
          </a:p>
          <a:p>
            <a:pPr marL="1257300" lvl="2" indent="-342900" algn="just">
              <a:buFont typeface="Arial" panose="020B0604020202020204" pitchFamily="34" charset="0"/>
              <a:buChar char="•"/>
            </a:pPr>
            <a:r>
              <a:rPr lang="en-ZA" b="0" i="0" dirty="0" smtClean="0">
                <a:solidFill>
                  <a:srgbClr val="000000"/>
                </a:solidFill>
                <a:effectLst/>
                <a:latin typeface="Arial" panose="020B0604020202020204" pitchFamily="34" charset="0"/>
                <a:cs typeface="Arial" panose="020B0604020202020204" pitchFamily="34" charset="0"/>
              </a:rPr>
              <a:t>Administration;</a:t>
            </a:r>
          </a:p>
          <a:p>
            <a:pPr algn="just"/>
            <a:endParaRPr lang="en-ZA" b="0" i="0" dirty="0" smtClean="0">
              <a:solidFill>
                <a:srgbClr val="000000"/>
              </a:solidFill>
              <a:effectLst/>
              <a:latin typeface="Arial" panose="020B0604020202020204" pitchFamily="34" charset="0"/>
              <a:cs typeface="Arial" panose="020B0604020202020204" pitchFamily="34" charset="0"/>
            </a:endParaRPr>
          </a:p>
          <a:p>
            <a:pPr marL="1257300" lvl="2" indent="-342900" algn="just">
              <a:buFont typeface="Arial" panose="020B0604020202020204" pitchFamily="34" charset="0"/>
              <a:buChar char="•"/>
            </a:pPr>
            <a:r>
              <a:rPr lang="en-ZA" dirty="0" smtClean="0">
                <a:solidFill>
                  <a:srgbClr val="000000"/>
                </a:solidFill>
                <a:latin typeface="Arial" panose="020B0604020202020204" pitchFamily="34" charset="0"/>
                <a:cs typeface="Arial" panose="020B0604020202020204" pitchFamily="34" charset="0"/>
              </a:rPr>
              <a:t>Communications Policy, Research and Development;</a:t>
            </a:r>
          </a:p>
          <a:p>
            <a:pPr algn="just"/>
            <a:endParaRPr lang="en-ZA" dirty="0" smtClean="0">
              <a:solidFill>
                <a:srgbClr val="000000"/>
              </a:solidFill>
              <a:latin typeface="Arial" panose="020B0604020202020204" pitchFamily="34" charset="0"/>
              <a:cs typeface="Arial" panose="020B0604020202020204" pitchFamily="34" charset="0"/>
            </a:endParaRPr>
          </a:p>
          <a:p>
            <a:pPr marL="1257300" lvl="2" indent="-342900" algn="just">
              <a:buFont typeface="Arial" panose="020B0604020202020204" pitchFamily="34" charset="0"/>
              <a:buChar char="•"/>
            </a:pPr>
            <a:r>
              <a:rPr lang="en-ZA" b="0" i="0" dirty="0" smtClean="0">
                <a:solidFill>
                  <a:srgbClr val="000000"/>
                </a:solidFill>
                <a:effectLst/>
                <a:latin typeface="Arial" panose="020B0604020202020204" pitchFamily="34" charset="0"/>
                <a:cs typeface="Arial" panose="020B0604020202020204" pitchFamily="34" charset="0"/>
              </a:rPr>
              <a:t>Industry and Capacity Development; and </a:t>
            </a:r>
          </a:p>
          <a:p>
            <a:pPr algn="just"/>
            <a:endParaRPr lang="en-ZA" b="0" i="0" dirty="0" smtClean="0">
              <a:solidFill>
                <a:srgbClr val="000000"/>
              </a:solidFill>
              <a:effectLst/>
              <a:latin typeface="Arial" panose="020B0604020202020204" pitchFamily="34" charset="0"/>
              <a:cs typeface="Arial" panose="020B0604020202020204" pitchFamily="34" charset="0"/>
            </a:endParaRPr>
          </a:p>
          <a:p>
            <a:pPr marL="1257300" lvl="2" indent="-342900" algn="just">
              <a:buFont typeface="Arial" panose="020B0604020202020204" pitchFamily="34" charset="0"/>
              <a:buChar char="•"/>
            </a:pPr>
            <a:r>
              <a:rPr lang="en-ZA" dirty="0" smtClean="0">
                <a:solidFill>
                  <a:srgbClr val="000000"/>
                </a:solidFill>
                <a:latin typeface="Arial" panose="020B0604020202020204" pitchFamily="34" charset="0"/>
                <a:cs typeface="Arial" panose="020B0604020202020204" pitchFamily="34" charset="0"/>
              </a:rPr>
              <a:t>Entity Oversight </a:t>
            </a:r>
          </a:p>
          <a:p>
            <a:pPr lvl="2" algn="just"/>
            <a:endParaRPr lang="en-ZA" dirty="0" smtClean="0">
              <a:solidFill>
                <a:srgbClr val="000000"/>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n-ZA" dirty="0" smtClean="0">
                <a:solidFill>
                  <a:srgbClr val="000000"/>
                </a:solidFill>
                <a:latin typeface="Arial" panose="020B0604020202020204" pitchFamily="34" charset="0"/>
                <a:cs typeface="Arial" panose="020B0604020202020204" pitchFamily="34" charset="0"/>
              </a:rPr>
              <a:t>For its overall performance, the department had 19 planned targets, 15 were achieved and 4 not achieved</a:t>
            </a:r>
          </a:p>
          <a:p>
            <a:pPr lvl="1"/>
            <a:endParaRPr lang="en-ZA" sz="2000" b="0" i="0" dirty="0" smtClean="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13509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stretch>
            <a:fillRect/>
          </a:stretch>
        </p:blipFill>
        <p:spPr>
          <a:xfrm>
            <a:off x="153661" y="133327"/>
            <a:ext cx="2865368" cy="1347333"/>
          </a:xfrm>
          <a:prstGeom prst="rect">
            <a:avLst/>
          </a:prstGeom>
        </p:spPr>
      </p:pic>
      <p:sp>
        <p:nvSpPr>
          <p:cNvPr id="2" name="Title 1"/>
          <p:cNvSpPr>
            <a:spLocks noGrp="1"/>
          </p:cNvSpPr>
          <p:nvPr>
            <p:ph type="title"/>
          </p:nvPr>
        </p:nvSpPr>
        <p:spPr/>
        <p:txBody>
          <a:bodyPr>
            <a:normAutofit fontScale="90000"/>
          </a:bodyPr>
          <a:lstStyle/>
          <a:p>
            <a:r>
              <a:rPr lang="en-ZA" dirty="0" smtClean="0"/>
              <a:t/>
            </a:r>
            <a:br>
              <a:rPr lang="en-ZA" dirty="0" smtClean="0"/>
            </a:br>
            <a:r>
              <a:rPr lang="en-ZA" dirty="0"/>
              <a:t/>
            </a:r>
            <a:br>
              <a:rPr lang="en-ZA" dirty="0"/>
            </a:br>
            <a:r>
              <a:rPr lang="en-ZA" dirty="0" smtClean="0"/>
              <a:t/>
            </a:r>
            <a:br>
              <a:rPr lang="en-ZA" dirty="0" smtClean="0"/>
            </a:br>
            <a:endParaRPr lang="en-ZA" dirty="0"/>
          </a:p>
        </p:txBody>
      </p:sp>
      <p:sp>
        <p:nvSpPr>
          <p:cNvPr id="3" name="Content Placeholder 2"/>
          <p:cNvSpPr>
            <a:spLocks noGrp="1"/>
          </p:cNvSpPr>
          <p:nvPr>
            <p:ph idx="1"/>
          </p:nvPr>
        </p:nvSpPr>
        <p:spPr>
          <a:xfrm>
            <a:off x="348344" y="1402080"/>
            <a:ext cx="9466216" cy="4639282"/>
          </a:xfrm>
        </p:spPr>
        <p:txBody>
          <a:bodyPr>
            <a:normAutofit/>
          </a:bodyPr>
          <a:lstStyle/>
          <a:p>
            <a:pPr marL="0" lvl="0" indent="0" algn="just">
              <a:buNone/>
            </a:pPr>
            <a:r>
              <a:rPr lang="en-ZA" sz="2400" b="1" dirty="0">
                <a:latin typeface="Arial" panose="020B0604020202020204" pitchFamily="34" charset="0"/>
                <a:cs typeface="Arial" panose="020B0604020202020204" pitchFamily="34" charset="0"/>
              </a:rPr>
              <a:t>Overview of non-financial </a:t>
            </a:r>
            <a:r>
              <a:rPr lang="en-ZA" sz="2400" b="1" dirty="0" smtClean="0">
                <a:latin typeface="Arial" panose="020B0604020202020204" pitchFamily="34" charset="0"/>
                <a:cs typeface="Arial" panose="020B0604020202020204" pitchFamily="34" charset="0"/>
              </a:rPr>
              <a:t>performance of the </a:t>
            </a:r>
            <a:r>
              <a:rPr lang="en-ZA" sz="2400" b="1" dirty="0" err="1" smtClean="0">
                <a:latin typeface="Arial" panose="020B0604020202020204" pitchFamily="34" charset="0"/>
                <a:cs typeface="Arial" panose="020B0604020202020204" pitchFamily="34" charset="0"/>
              </a:rPr>
              <a:t>DoC</a:t>
            </a:r>
            <a:r>
              <a:rPr lang="en-ZA" sz="2400" b="1" dirty="0" smtClean="0">
                <a:latin typeface="Arial" panose="020B0604020202020204" pitchFamily="34" charset="0"/>
                <a:cs typeface="Arial" panose="020B0604020202020204" pitchFamily="34" charset="0"/>
              </a:rPr>
              <a:t>-Cont. </a:t>
            </a:r>
          </a:p>
          <a:p>
            <a:pPr marL="0" indent="0" algn="just">
              <a:buNone/>
            </a:pPr>
            <a:r>
              <a:rPr lang="en-ZA" b="1" dirty="0">
                <a:latin typeface="Arial" panose="020B0604020202020204" pitchFamily="34" charset="0"/>
                <a:cs typeface="Arial" panose="020B0604020202020204" pitchFamily="34" charset="0"/>
              </a:rPr>
              <a:t>Programme 1: </a:t>
            </a:r>
            <a:r>
              <a:rPr lang="en-ZA" b="1" dirty="0" smtClean="0">
                <a:latin typeface="Arial" panose="020B0604020202020204" pitchFamily="34" charset="0"/>
                <a:cs typeface="Arial" panose="020B0604020202020204" pitchFamily="34" charset="0"/>
              </a:rPr>
              <a:t>Administration</a:t>
            </a:r>
            <a:endParaRPr lang="en-ZA" sz="2400" b="1" dirty="0" smtClean="0">
              <a:latin typeface="Arial" panose="020B0604020202020204" pitchFamily="34" charset="0"/>
              <a:cs typeface="Arial" panose="020B0604020202020204" pitchFamily="34" charset="0"/>
            </a:endParaRPr>
          </a:p>
          <a:p>
            <a:pPr algn="just">
              <a:buClrTx/>
              <a:buFont typeface="Wingdings" panose="05000000000000000000" pitchFamily="2" charset="2"/>
              <a:buChar char="Ø"/>
            </a:pPr>
            <a:r>
              <a:rPr lang="en-ZA" dirty="0" smtClean="0">
                <a:latin typeface="Arial" panose="020B0604020202020204" pitchFamily="34" charset="0"/>
                <a:cs typeface="Arial" panose="020B0604020202020204" pitchFamily="34" charset="0"/>
              </a:rPr>
              <a:t>The </a:t>
            </a:r>
            <a:r>
              <a:rPr lang="en-ZA" dirty="0">
                <a:latin typeface="Arial" panose="020B0604020202020204" pitchFamily="34" charset="0"/>
                <a:cs typeface="Arial" panose="020B0604020202020204" pitchFamily="34" charset="0"/>
              </a:rPr>
              <a:t>objective of this programme is to maintain a sound system of internal controls resulting in improved service delivery and positive audit </a:t>
            </a:r>
            <a:r>
              <a:rPr lang="en-ZA" dirty="0" smtClean="0">
                <a:latin typeface="Arial" panose="020B0604020202020204" pitchFamily="34" charset="0"/>
                <a:cs typeface="Arial" panose="020B0604020202020204" pitchFamily="34" charset="0"/>
              </a:rPr>
              <a:t>outcomes.</a:t>
            </a:r>
            <a:endParaRPr lang="en-GB" dirty="0" smtClean="0">
              <a:latin typeface="Arial" panose="020B0604020202020204" pitchFamily="34" charset="0"/>
              <a:cs typeface="Arial" panose="020B0604020202020204" pitchFamily="34" charset="0"/>
            </a:endParaRPr>
          </a:p>
          <a:p>
            <a:pPr algn="just">
              <a:buClrTx/>
              <a:buFont typeface="Wingdings" panose="05000000000000000000" pitchFamily="2" charset="2"/>
              <a:buChar char="Ø"/>
            </a:pPr>
            <a:r>
              <a:rPr lang="en-GB" dirty="0" smtClean="0">
                <a:latin typeface="Arial" panose="020B0604020202020204" pitchFamily="34" charset="0"/>
                <a:cs typeface="Arial" panose="020B0604020202020204" pitchFamily="34" charset="0"/>
              </a:rPr>
              <a:t>In </a:t>
            </a:r>
            <a:r>
              <a:rPr lang="en-GB" dirty="0">
                <a:latin typeface="Arial" panose="020B0604020202020204" pitchFamily="34" charset="0"/>
                <a:cs typeface="Arial" panose="020B0604020202020204" pitchFamily="34" charset="0"/>
              </a:rPr>
              <a:t>order to measure performance, the Department will focus on the</a:t>
            </a:r>
            <a:r>
              <a:rPr lang="en-GB" dirty="0" smtClean="0">
                <a:latin typeface="Arial" panose="020B0604020202020204" pitchFamily="34" charset="0"/>
                <a:cs typeface="Arial" panose="020B0604020202020204" pitchFamily="34" charset="0"/>
              </a:rPr>
              <a:t>:</a:t>
            </a:r>
          </a:p>
          <a:p>
            <a:pPr lvl="1" algn="just">
              <a:buClrTx/>
              <a:buFont typeface="Arial" panose="020B0604020202020204" pitchFamily="34" charset="0"/>
              <a:buChar char="•"/>
            </a:pPr>
            <a:r>
              <a:rPr lang="en-ZA" sz="1800" dirty="0">
                <a:latin typeface="Arial" panose="020B0604020202020204" pitchFamily="34" charset="0"/>
                <a:cs typeface="Arial" panose="020B0604020202020204" pitchFamily="34" charset="0"/>
              </a:rPr>
              <a:t>Development and implementation of Human Resource Management and Development (HRM&amp;D) plans in accordance with applicable legislation and guideline and reports </a:t>
            </a:r>
            <a:r>
              <a:rPr lang="en-ZA" sz="1800" dirty="0" smtClean="0">
                <a:latin typeface="Arial" panose="020B0604020202020204" pitchFamily="34" charset="0"/>
                <a:cs typeface="Arial" panose="020B0604020202020204" pitchFamily="34" charset="0"/>
              </a:rPr>
              <a:t>annually</a:t>
            </a:r>
          </a:p>
          <a:p>
            <a:pPr lvl="1" algn="just">
              <a:buClrTx/>
              <a:buFont typeface="Arial" panose="020B0604020202020204" pitchFamily="34" charset="0"/>
              <a:buChar char="•"/>
            </a:pPr>
            <a:r>
              <a:rPr lang="en-ZA" sz="1800" dirty="0">
                <a:latin typeface="Arial" panose="020B0604020202020204" pitchFamily="34" charset="0"/>
                <a:cs typeface="Arial" panose="020B0604020202020204" pitchFamily="34" charset="0"/>
              </a:rPr>
              <a:t>Unqualified audit opinion for the Department as well as ensuring that 100% of all compliant invoices are paid within 30 days and 70% of requisitions converted to orders within 48 </a:t>
            </a:r>
            <a:r>
              <a:rPr lang="en-ZA" sz="1800" dirty="0" smtClean="0">
                <a:latin typeface="Arial" panose="020B0604020202020204" pitchFamily="34" charset="0"/>
                <a:cs typeface="Arial" panose="020B0604020202020204" pitchFamily="34" charset="0"/>
              </a:rPr>
              <a:t>hours</a:t>
            </a:r>
          </a:p>
          <a:p>
            <a:pPr lvl="1" algn="just">
              <a:buClrTx/>
              <a:buFont typeface="Arial" panose="020B0604020202020204" pitchFamily="34" charset="0"/>
              <a:buChar char="•"/>
            </a:pPr>
            <a:r>
              <a:rPr lang="en-ZA" sz="1800" dirty="0">
                <a:latin typeface="Arial" panose="020B0604020202020204" pitchFamily="34" charset="0"/>
                <a:cs typeface="Arial" panose="020B0604020202020204" pitchFamily="34" charset="0"/>
              </a:rPr>
              <a:t>Ensure the approval and implementation of the internal audit policy on an annual basis and three-year rolling strategic plan and annual operational plan 2016-2019</a:t>
            </a:r>
            <a:endParaRPr lang="en-ZA" sz="1800" dirty="0" smtClean="0">
              <a:latin typeface="Arial" panose="020B0604020202020204" pitchFamily="34" charset="0"/>
              <a:cs typeface="Arial" panose="020B0604020202020204" pitchFamily="34" charset="0"/>
            </a:endParaRPr>
          </a:p>
          <a:p>
            <a:pPr algn="just">
              <a:buClrTx/>
              <a:buFont typeface="Arial" panose="020B0604020202020204" pitchFamily="34" charset="0"/>
              <a:buChar char="•"/>
            </a:pPr>
            <a:endParaRPr lang="en-GB" dirty="0" smtClean="0">
              <a:latin typeface="Arial" panose="020B0604020202020204" pitchFamily="34" charset="0"/>
              <a:cs typeface="Arial" panose="020B0604020202020204" pitchFamily="34" charset="0"/>
            </a:endParaRPr>
          </a:p>
          <a:p>
            <a:pPr algn="just">
              <a:buFont typeface="Arial" panose="020B0604020202020204" pitchFamily="34" charset="0"/>
              <a:buChar char="•"/>
            </a:pPr>
            <a:endParaRPr lang="en-GB" dirty="0" smtClean="0">
              <a:latin typeface="Arial" panose="020B0604020202020204" pitchFamily="34" charset="0"/>
              <a:cs typeface="Arial" panose="020B0604020202020204" pitchFamily="34" charset="0"/>
            </a:endParaRPr>
          </a:p>
          <a:p>
            <a:pPr marL="0" indent="0" algn="just">
              <a:buNone/>
            </a:pPr>
            <a:endParaRPr lang="en-ZA" dirty="0" smtClean="0"/>
          </a:p>
          <a:p>
            <a:pPr marL="0" lvl="0" indent="0" algn="just">
              <a:buNone/>
            </a:pPr>
            <a:endParaRPr lang="en-ZA" b="1" dirty="0">
              <a:solidFill>
                <a:prstClr val="black"/>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2"/>
          </p:nvPr>
        </p:nvSpPr>
        <p:spPr/>
        <p:txBody>
          <a:bodyPr/>
          <a:lstStyle/>
          <a:p>
            <a:fld id="{29E8CE5E-3B0A-41AC-8C25-F66BA7099AA6}" type="slidenum">
              <a:rPr lang="en-ZA" sz="1800" b="1" smtClean="0"/>
              <a:pPr/>
              <a:t>4</a:t>
            </a:fld>
            <a:endParaRPr lang="en-ZA" sz="1800" b="1" dirty="0"/>
          </a:p>
        </p:txBody>
      </p:sp>
    </p:spTree>
    <p:extLst>
      <p:ext uri="{BB962C8B-B14F-4D97-AF65-F5344CB8AC3E}">
        <p14:creationId xmlns:p14="http://schemas.microsoft.com/office/powerpoint/2010/main" xmlns="" val="465007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257578" y="115910"/>
            <a:ext cx="2865368" cy="1347333"/>
          </a:xfrm>
          <a:prstGeom prst="rect">
            <a:avLst/>
          </a:prstGeom>
        </p:spPr>
      </p:pic>
      <p:sp>
        <p:nvSpPr>
          <p:cNvPr id="2" name="Title 1"/>
          <p:cNvSpPr>
            <a:spLocks noGrp="1"/>
          </p:cNvSpPr>
          <p:nvPr>
            <p:ph type="title"/>
          </p:nvPr>
        </p:nvSpPr>
        <p:spPr/>
        <p:txBody>
          <a:bodyPr>
            <a:normAutofit fontScale="90000"/>
          </a:bodyPr>
          <a:lstStyle/>
          <a:p>
            <a:r>
              <a:rPr lang="en-ZA" dirty="0" smtClean="0"/>
              <a:t/>
            </a:r>
            <a:br>
              <a:rPr lang="en-ZA" dirty="0" smtClean="0"/>
            </a:br>
            <a:r>
              <a:rPr lang="en-ZA" dirty="0"/>
              <a:t/>
            </a:r>
            <a:br>
              <a:rPr lang="en-ZA" dirty="0"/>
            </a:br>
            <a:r>
              <a:rPr lang="en-ZA" dirty="0" smtClean="0"/>
              <a:t/>
            </a:r>
            <a:br>
              <a:rPr lang="en-ZA" dirty="0" smtClean="0"/>
            </a:br>
            <a:endParaRPr lang="en-ZA" dirty="0"/>
          </a:p>
        </p:txBody>
      </p:sp>
      <p:sp>
        <p:nvSpPr>
          <p:cNvPr id="9" name="Slide Number Placeholder 8"/>
          <p:cNvSpPr>
            <a:spLocks noGrp="1"/>
          </p:cNvSpPr>
          <p:nvPr>
            <p:ph type="sldNum" sz="quarter" idx="12"/>
          </p:nvPr>
        </p:nvSpPr>
        <p:spPr/>
        <p:txBody>
          <a:bodyPr/>
          <a:lstStyle/>
          <a:p>
            <a:fld id="{29E8CE5E-3B0A-41AC-8C25-F66BA7099AA6}" type="slidenum">
              <a:rPr lang="en-ZA" sz="1800" b="1" smtClean="0"/>
              <a:pPr/>
              <a:t>5</a:t>
            </a:fld>
            <a:endParaRPr lang="en-ZA" sz="1800" b="1" dirty="0"/>
          </a:p>
        </p:txBody>
      </p:sp>
      <p:sp>
        <p:nvSpPr>
          <p:cNvPr id="6" name="Rectangle 5"/>
          <p:cNvSpPr/>
          <p:nvPr/>
        </p:nvSpPr>
        <p:spPr>
          <a:xfrm>
            <a:off x="1256145" y="1588504"/>
            <a:ext cx="8469745" cy="4247317"/>
          </a:xfrm>
          <a:prstGeom prst="rect">
            <a:avLst/>
          </a:prstGeom>
        </p:spPr>
        <p:txBody>
          <a:bodyPr wrap="square">
            <a:spAutoFit/>
          </a:bodyPr>
          <a:lstStyle/>
          <a:p>
            <a:r>
              <a:rPr lang="en-ZA" sz="2400" b="1"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Overview of non-financial performance of the </a:t>
            </a:r>
            <a:r>
              <a:rPr lang="en-ZA" sz="2400" b="1" dirty="0" err="1">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DoC</a:t>
            </a:r>
            <a:r>
              <a:rPr lang="en-ZA" sz="2400" b="1"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a:t>
            </a:r>
            <a:r>
              <a:rPr lang="en-ZA" sz="2400" b="1" dirty="0" smtClean="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endParaRPr lang="en-ZA" sz="2400" b="1"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ZA" b="1" dirty="0">
                <a:latin typeface="Arial" panose="020B0604020202020204" pitchFamily="34" charset="0"/>
                <a:cs typeface="Arial" panose="020B0604020202020204" pitchFamily="34" charset="0"/>
              </a:rPr>
              <a:t>Programme 1: Administration</a:t>
            </a:r>
          </a:p>
          <a:p>
            <a:endParaRPr lang="en-ZA" sz="2400" b="1"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ZA" dirty="0">
                <a:latin typeface="Arial" panose="020B0604020202020204" pitchFamily="34" charset="0"/>
                <a:cs typeface="Arial" panose="020B0604020202020204" pitchFamily="34" charset="0"/>
              </a:rPr>
              <a:t>Under this programme the department </a:t>
            </a:r>
            <a:r>
              <a:rPr lang="en-ZA" dirty="0" smtClean="0">
                <a:latin typeface="Arial" panose="020B0604020202020204" pitchFamily="34" charset="0"/>
                <a:cs typeface="Arial" panose="020B0604020202020204" pitchFamily="34" charset="0"/>
              </a:rPr>
              <a:t>had </a:t>
            </a:r>
            <a:r>
              <a:rPr lang="en-ZA" dirty="0">
                <a:latin typeface="Arial" panose="020B0604020202020204" pitchFamily="34" charset="0"/>
                <a:cs typeface="Arial" panose="020B0604020202020204" pitchFamily="34" charset="0"/>
              </a:rPr>
              <a:t>seven performance indicators and five planned targets during Quarter 3 as per Annual Performance Plan (APP</a:t>
            </a:r>
            <a:r>
              <a:rPr lang="en-ZA" dirty="0" smtClean="0">
                <a:latin typeface="Arial" panose="020B0604020202020204" pitchFamily="34" charset="0"/>
                <a:cs typeface="Arial" panose="020B0604020202020204" pitchFamily="34" charset="0"/>
              </a:rPr>
              <a:t>).</a:t>
            </a:r>
          </a:p>
          <a:p>
            <a:r>
              <a:rPr lang="en-ZA" dirty="0" smtClean="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ZA" dirty="0" smtClean="0">
                <a:latin typeface="Arial" panose="020B0604020202020204" pitchFamily="34" charset="0"/>
                <a:cs typeface="Arial" panose="020B0604020202020204" pitchFamily="34" charset="0"/>
              </a:rPr>
              <a:t>The </a:t>
            </a:r>
            <a:r>
              <a:rPr lang="en-ZA" dirty="0">
                <a:latin typeface="Arial" panose="020B0604020202020204" pitchFamily="34" charset="0"/>
                <a:cs typeface="Arial" panose="020B0604020202020204" pitchFamily="34" charset="0"/>
              </a:rPr>
              <a:t>department achieved four of the set targets and one was not achieved.  The target that was not achieved relates </a:t>
            </a:r>
            <a:r>
              <a:rPr lang="en-ZA" dirty="0" smtClean="0">
                <a:latin typeface="Arial" panose="020B0604020202020204" pitchFamily="34" charset="0"/>
                <a:cs typeface="Arial" panose="020B0604020202020204" pitchFamily="34" charset="0"/>
              </a:rPr>
              <a:t>to the </a:t>
            </a:r>
            <a:r>
              <a:rPr lang="en-ZA" dirty="0">
                <a:latin typeface="Arial" panose="020B0604020202020204" pitchFamily="34" charset="0"/>
                <a:cs typeface="Arial" panose="020B0604020202020204" pitchFamily="34" charset="0"/>
              </a:rPr>
              <a:t>payment of invoices within 30 days per </a:t>
            </a:r>
            <a:r>
              <a:rPr lang="en-ZA" dirty="0" smtClean="0">
                <a:latin typeface="Arial" panose="020B0604020202020204" pitchFamily="34" charset="0"/>
                <a:cs typeface="Arial" panose="020B0604020202020204" pitchFamily="34" charset="0"/>
              </a:rPr>
              <a:t>regulations</a:t>
            </a:r>
          </a:p>
          <a:p>
            <a:pPr marL="285750" indent="-285750">
              <a:buFont typeface="Arial" panose="020B0604020202020204" pitchFamily="34" charset="0"/>
              <a:buChar char="•"/>
            </a:pPr>
            <a:endParaRPr lang="en-ZA"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ZA" dirty="0"/>
              <a:t>The department states that two payments amounting to R 8019.33 were processed outside the 30-day regulation. </a:t>
            </a:r>
          </a:p>
          <a:p>
            <a:pPr marL="285750" indent="-285750">
              <a:buFont typeface="Arial" panose="020B0604020202020204" pitchFamily="34" charset="0"/>
              <a:buChar char="•"/>
            </a:pPr>
            <a:endParaRPr lang="en-ZA"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777082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257578" y="115910"/>
            <a:ext cx="2865368" cy="1347333"/>
          </a:xfrm>
          <a:prstGeom prst="rect">
            <a:avLst/>
          </a:prstGeom>
        </p:spPr>
      </p:pic>
      <p:sp>
        <p:nvSpPr>
          <p:cNvPr id="2" name="Title 1"/>
          <p:cNvSpPr>
            <a:spLocks noGrp="1"/>
          </p:cNvSpPr>
          <p:nvPr>
            <p:ph type="title"/>
          </p:nvPr>
        </p:nvSpPr>
        <p:spPr>
          <a:xfrm>
            <a:off x="540673" y="1463243"/>
            <a:ext cx="8596668" cy="1320800"/>
          </a:xfrm>
        </p:spPr>
        <p:txBody>
          <a:bodyPr>
            <a:normAutofit fontScale="90000"/>
          </a:bodyPr>
          <a:lstStyle/>
          <a:p>
            <a:r>
              <a:rPr lang="en-ZA" dirty="0" smtClean="0"/>
              <a:t/>
            </a:r>
            <a:br>
              <a:rPr lang="en-ZA" dirty="0" smtClean="0"/>
            </a:br>
            <a:r>
              <a:rPr lang="en-ZA" dirty="0" smtClean="0"/>
              <a:t/>
            </a:r>
            <a:br>
              <a:rPr lang="en-ZA" dirty="0" smtClean="0"/>
            </a:br>
            <a:r>
              <a:rPr lang="en-ZA" dirty="0" smtClean="0"/>
              <a:t/>
            </a:r>
            <a:br>
              <a:rPr lang="en-ZA" dirty="0" smtClean="0"/>
            </a:br>
            <a:endParaRPr lang="en-ZA" dirty="0"/>
          </a:p>
        </p:txBody>
      </p:sp>
      <p:sp>
        <p:nvSpPr>
          <p:cNvPr id="9" name="Slide Number Placeholder 8"/>
          <p:cNvSpPr>
            <a:spLocks noGrp="1"/>
          </p:cNvSpPr>
          <p:nvPr>
            <p:ph type="sldNum" sz="quarter" idx="12"/>
          </p:nvPr>
        </p:nvSpPr>
        <p:spPr/>
        <p:txBody>
          <a:bodyPr/>
          <a:lstStyle/>
          <a:p>
            <a:fld id="{29E8CE5E-3B0A-41AC-8C25-F66BA7099AA6}" type="slidenum">
              <a:rPr lang="en-ZA" sz="1800" b="1" smtClean="0"/>
              <a:pPr/>
              <a:t>6</a:t>
            </a:fld>
            <a:endParaRPr lang="en-ZA" sz="1800" b="1" dirty="0"/>
          </a:p>
        </p:txBody>
      </p:sp>
      <p:sp>
        <p:nvSpPr>
          <p:cNvPr id="6" name="Rectangle 5"/>
          <p:cNvSpPr/>
          <p:nvPr/>
        </p:nvSpPr>
        <p:spPr>
          <a:xfrm>
            <a:off x="472037" y="1389224"/>
            <a:ext cx="8469745" cy="6093976"/>
          </a:xfrm>
          <a:prstGeom prst="rect">
            <a:avLst/>
          </a:prstGeom>
        </p:spPr>
        <p:txBody>
          <a:bodyPr wrap="square">
            <a:spAutoFit/>
          </a:bodyPr>
          <a:lstStyle/>
          <a:p>
            <a:endParaRPr lang="en-ZA" sz="2400" b="1"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ZA" sz="2400" b="1" dirty="0" smtClean="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Overview </a:t>
            </a:r>
            <a:r>
              <a:rPr lang="en-ZA" sz="2400" b="1"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of non-financial performance of the </a:t>
            </a:r>
            <a:r>
              <a:rPr lang="en-ZA" sz="2400" b="1" dirty="0" err="1">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DoC</a:t>
            </a:r>
            <a:r>
              <a:rPr lang="en-ZA" sz="2400" b="1"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a:t>
            </a:r>
            <a:r>
              <a:rPr lang="en-ZA" sz="2400" b="1" dirty="0" smtClean="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endParaRPr lang="en-ZA" b="1" dirty="0" smtClean="0"/>
          </a:p>
          <a:p>
            <a:r>
              <a:rPr lang="en-ZA" b="1" dirty="0" smtClean="0">
                <a:latin typeface="Arial" panose="020B0604020202020204" pitchFamily="34" charset="0"/>
                <a:cs typeface="Arial" panose="020B0604020202020204" pitchFamily="34" charset="0"/>
              </a:rPr>
              <a:t>Programme </a:t>
            </a:r>
            <a:r>
              <a:rPr lang="en-ZA" b="1" dirty="0">
                <a:latin typeface="Arial" panose="020B0604020202020204" pitchFamily="34" charset="0"/>
                <a:cs typeface="Arial" panose="020B0604020202020204" pitchFamily="34" charset="0"/>
              </a:rPr>
              <a:t>2: Communications Policy, Research and Development</a:t>
            </a:r>
          </a:p>
          <a:p>
            <a:endParaRPr lang="en-ZA" sz="2400" b="1" dirty="0" smtClean="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n-ZA" dirty="0">
                <a:latin typeface="Arial" panose="020B0604020202020204" pitchFamily="34" charset="0"/>
                <a:cs typeface="Arial" panose="020B0604020202020204" pitchFamily="34" charset="0"/>
              </a:rPr>
              <a:t>I</a:t>
            </a:r>
            <a:r>
              <a:rPr lang="en-ZA" dirty="0" smtClean="0">
                <a:latin typeface="Arial" panose="020B0604020202020204" pitchFamily="34" charset="0"/>
                <a:cs typeface="Arial" panose="020B0604020202020204" pitchFamily="34" charset="0"/>
              </a:rPr>
              <a:t>n </a:t>
            </a:r>
            <a:r>
              <a:rPr lang="en-ZA" dirty="0">
                <a:latin typeface="Arial" panose="020B0604020202020204" pitchFamily="34" charset="0"/>
                <a:cs typeface="Arial" panose="020B0604020202020204" pitchFamily="34" charset="0"/>
              </a:rPr>
              <a:t>order to improve universal access to broadcasting services by 2019, the Department’s objective under this programme is to conduct research and develop communication and broadcasting legislation and strategies to improve universal access to broadcasting services. Over the next five-year period, the Department will measure performance through the approval, implementation and monitoring of two legislations and one strategy as follows</a:t>
            </a:r>
            <a:r>
              <a:rPr lang="en-ZA" dirty="0" smtClean="0">
                <a:latin typeface="Arial" panose="020B0604020202020204" pitchFamily="34" charset="0"/>
                <a:cs typeface="Arial" panose="020B0604020202020204" pitchFamily="34" charset="0"/>
              </a:rPr>
              <a:t>:</a:t>
            </a:r>
          </a:p>
          <a:p>
            <a:pPr algn="just"/>
            <a:endParaRPr lang="en-ZA" dirty="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n-ZA" dirty="0">
                <a:latin typeface="Arial" panose="020B0604020202020204" pitchFamily="34" charset="0"/>
                <a:cs typeface="Arial" panose="020B0604020202020204" pitchFamily="34" charset="0"/>
              </a:rPr>
              <a:t>Audio-Visual and Digital Content Act	</a:t>
            </a:r>
            <a:endParaRPr lang="en-ZA" dirty="0" smtClean="0">
              <a:latin typeface="Arial" panose="020B0604020202020204" pitchFamily="34" charset="0"/>
              <a:cs typeface="Arial" panose="020B0604020202020204" pitchFamily="34" charset="0"/>
            </a:endParaRPr>
          </a:p>
          <a:p>
            <a:pPr lvl="1" algn="just"/>
            <a:endParaRPr lang="en-ZA" dirty="0" smtClean="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n-ZA" dirty="0">
                <a:latin typeface="Arial" panose="020B0604020202020204" pitchFamily="34" charset="0"/>
                <a:cs typeface="Arial" panose="020B0604020202020204" pitchFamily="34" charset="0"/>
              </a:rPr>
              <a:t>ICASA Amendment Bill; </a:t>
            </a:r>
            <a:r>
              <a:rPr lang="en-ZA" dirty="0" smtClean="0">
                <a:latin typeface="Arial" panose="020B0604020202020204" pitchFamily="34" charset="0"/>
                <a:cs typeface="Arial" panose="020B0604020202020204" pitchFamily="34" charset="0"/>
              </a:rPr>
              <a:t>and</a:t>
            </a:r>
          </a:p>
          <a:p>
            <a:pPr lvl="1" algn="just"/>
            <a:r>
              <a:rPr lang="en-ZA" dirty="0" smtClean="0">
                <a:latin typeface="Arial" panose="020B0604020202020204" pitchFamily="34" charset="0"/>
                <a:cs typeface="Arial" panose="020B0604020202020204" pitchFamily="34" charset="0"/>
              </a:rPr>
              <a:t> </a:t>
            </a:r>
          </a:p>
          <a:p>
            <a:pPr marL="742950" lvl="1" indent="-285750" algn="just">
              <a:buFont typeface="Arial" panose="020B0604020202020204" pitchFamily="34" charset="0"/>
              <a:buChar char="•"/>
            </a:pPr>
            <a:r>
              <a:rPr lang="en-ZA" dirty="0" smtClean="0">
                <a:latin typeface="Arial" panose="020B0604020202020204" pitchFamily="34" charset="0"/>
                <a:cs typeface="Arial" panose="020B0604020202020204" pitchFamily="34" charset="0"/>
              </a:rPr>
              <a:t>Community </a:t>
            </a:r>
            <a:r>
              <a:rPr lang="en-ZA" dirty="0">
                <a:latin typeface="Arial" panose="020B0604020202020204" pitchFamily="34" charset="0"/>
                <a:cs typeface="Arial" panose="020B0604020202020204" pitchFamily="34" charset="0"/>
              </a:rPr>
              <a:t>Broadcasting Support Strategy</a:t>
            </a:r>
          </a:p>
          <a:p>
            <a:pPr lvl="1" algn="just"/>
            <a:r>
              <a:rPr lang="en-ZA" dirty="0" smtClean="0">
                <a:latin typeface="Arial" panose="020B0604020202020204" pitchFamily="34" charset="0"/>
                <a:cs typeface="Arial" panose="020B0604020202020204" pitchFamily="34" charset="0"/>
              </a:rPr>
              <a:t>	</a:t>
            </a:r>
            <a:endParaRPr lang="en-ZA" dirty="0">
              <a:latin typeface="Arial" panose="020B0604020202020204" pitchFamily="34" charset="0"/>
              <a:cs typeface="Arial" panose="020B0604020202020204" pitchFamily="34" charset="0"/>
            </a:endParaRPr>
          </a:p>
          <a:p>
            <a:endParaRPr lang="en-ZA" sz="2400" b="1" dirty="0" smtClean="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ZA" sz="2400" b="1"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91125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257578" y="115910"/>
            <a:ext cx="2865368" cy="1347333"/>
          </a:xfrm>
          <a:prstGeom prst="rect">
            <a:avLst/>
          </a:prstGeom>
        </p:spPr>
      </p:pic>
      <p:sp>
        <p:nvSpPr>
          <p:cNvPr id="6" name="Rectangle 5"/>
          <p:cNvSpPr/>
          <p:nvPr/>
        </p:nvSpPr>
        <p:spPr>
          <a:xfrm>
            <a:off x="462587" y="1666881"/>
            <a:ext cx="8469745" cy="4708981"/>
          </a:xfrm>
          <a:prstGeom prst="rect">
            <a:avLst/>
          </a:prstGeom>
        </p:spPr>
        <p:txBody>
          <a:bodyPr wrap="square">
            <a:spAutoFit/>
          </a:bodyPr>
          <a:lstStyle/>
          <a:p>
            <a:r>
              <a:rPr lang="en-ZA" sz="2400" b="1"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Overview of non-financial performance of the </a:t>
            </a:r>
            <a:r>
              <a:rPr lang="en-ZA" sz="2400" b="1" dirty="0" err="1">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DoC</a:t>
            </a:r>
            <a:r>
              <a:rPr lang="en-ZA" sz="2400" b="1"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a:t>
            </a:r>
          </a:p>
          <a:p>
            <a:endParaRPr lang="en-ZA" sz="2400" b="1" dirty="0">
              <a:latin typeface="Arial" panose="020B0604020202020204" pitchFamily="34" charset="0"/>
              <a:cs typeface="Arial" panose="020B0604020202020204" pitchFamily="34" charset="0"/>
            </a:endParaRPr>
          </a:p>
          <a:p>
            <a:r>
              <a:rPr lang="en-ZA" b="1" dirty="0">
                <a:latin typeface="Arial" panose="020B0604020202020204" pitchFamily="34" charset="0"/>
                <a:cs typeface="Arial" panose="020B0604020202020204" pitchFamily="34" charset="0"/>
              </a:rPr>
              <a:t>Programme 2: Communications Policy, Research and </a:t>
            </a:r>
            <a:r>
              <a:rPr lang="en-ZA" b="1" dirty="0" smtClean="0">
                <a:latin typeface="Arial" panose="020B0604020202020204" pitchFamily="34" charset="0"/>
                <a:cs typeface="Arial" panose="020B0604020202020204" pitchFamily="34" charset="0"/>
              </a:rPr>
              <a:t>Development</a:t>
            </a:r>
          </a:p>
          <a:p>
            <a:endParaRPr lang="en-ZA" b="1"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dirty="0">
                <a:latin typeface="Arial" panose="020B0604020202020204" pitchFamily="34" charset="0"/>
                <a:cs typeface="Arial" panose="020B0604020202020204" pitchFamily="34" charset="0"/>
              </a:rPr>
              <a:t>Under this programme the department has six performance indicators and five planned targets during Quarter 3 as per Annual Performance Plan (APP). The department achieved two of its planned targets and three were not achieved. The department was unable to publish the Draft White Paper on Audio-Visual and Digital Content and consultations were not coordinated. </a:t>
            </a:r>
            <a:endParaRPr lang="en-ZA" dirty="0" smtClean="0">
              <a:latin typeface="Arial" panose="020B0604020202020204" pitchFamily="34" charset="0"/>
              <a:cs typeface="Arial" panose="020B0604020202020204" pitchFamily="34" charset="0"/>
            </a:endParaRPr>
          </a:p>
          <a:p>
            <a:pPr algn="just"/>
            <a:endParaRPr lang="en-ZA"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dirty="0">
                <a:latin typeface="Arial" panose="020B0604020202020204" pitchFamily="34" charset="0"/>
                <a:cs typeface="Arial" panose="020B0604020202020204" pitchFamily="34" charset="0"/>
              </a:rPr>
              <a:t>The other two targets that were not achieved relate to the inability to consolidate inputs into the Media Development and Diversity Green Paper and the inability to submit the ICASA Amendment Act to Cabinet for approval so that it would be sent to Parliament for consideration and public consultation</a:t>
            </a:r>
          </a:p>
          <a:p>
            <a:endParaRPr lang="en-ZA" b="1" dirty="0">
              <a:latin typeface="Arial" panose="020B0604020202020204" pitchFamily="34" charset="0"/>
              <a:cs typeface="Arial" panose="020B0604020202020204" pitchFamily="34" charset="0"/>
            </a:endParaRPr>
          </a:p>
          <a:p>
            <a:endParaRPr lang="en-ZA" b="1"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9" name="Slide Number Placeholder 8"/>
          <p:cNvSpPr>
            <a:spLocks noGrp="1"/>
          </p:cNvSpPr>
          <p:nvPr>
            <p:ph type="sldNum" sz="quarter" idx="12"/>
          </p:nvPr>
        </p:nvSpPr>
        <p:spPr/>
        <p:txBody>
          <a:bodyPr/>
          <a:lstStyle/>
          <a:p>
            <a:fld id="{29E8CE5E-3B0A-41AC-8C25-F66BA7099AA6}" type="slidenum">
              <a:rPr lang="en-ZA" sz="1800" b="1" smtClean="0"/>
              <a:pPr/>
              <a:t>7</a:t>
            </a:fld>
            <a:endParaRPr lang="en-ZA" sz="1800" b="1" dirty="0"/>
          </a:p>
        </p:txBody>
      </p:sp>
    </p:spTree>
    <p:extLst>
      <p:ext uri="{BB962C8B-B14F-4D97-AF65-F5344CB8AC3E}">
        <p14:creationId xmlns:p14="http://schemas.microsoft.com/office/powerpoint/2010/main" xmlns="" val="8440250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257578" y="115910"/>
            <a:ext cx="2865368" cy="1347333"/>
          </a:xfrm>
          <a:prstGeom prst="rect">
            <a:avLst/>
          </a:prstGeom>
        </p:spPr>
      </p:pic>
      <p:sp>
        <p:nvSpPr>
          <p:cNvPr id="2" name="Title 1"/>
          <p:cNvSpPr>
            <a:spLocks noGrp="1"/>
          </p:cNvSpPr>
          <p:nvPr>
            <p:ph type="title"/>
          </p:nvPr>
        </p:nvSpPr>
        <p:spPr/>
        <p:txBody>
          <a:bodyPr>
            <a:normAutofit fontScale="90000"/>
          </a:bodyPr>
          <a:lstStyle/>
          <a:p>
            <a:r>
              <a:rPr lang="en-ZA" dirty="0" smtClean="0"/>
              <a:t/>
            </a:r>
            <a:br>
              <a:rPr lang="en-ZA" dirty="0" smtClean="0"/>
            </a:br>
            <a:r>
              <a:rPr lang="en-ZA" dirty="0"/>
              <a:t/>
            </a:r>
            <a:br>
              <a:rPr lang="en-ZA" dirty="0"/>
            </a:br>
            <a:r>
              <a:rPr lang="en-ZA" dirty="0" smtClean="0"/>
              <a:t/>
            </a:r>
            <a:br>
              <a:rPr lang="en-ZA" dirty="0" smtClean="0"/>
            </a:br>
            <a:endParaRPr lang="en-ZA" dirty="0"/>
          </a:p>
        </p:txBody>
      </p:sp>
      <p:sp>
        <p:nvSpPr>
          <p:cNvPr id="9" name="Slide Number Placeholder 8"/>
          <p:cNvSpPr>
            <a:spLocks noGrp="1"/>
          </p:cNvSpPr>
          <p:nvPr>
            <p:ph type="sldNum" sz="quarter" idx="12"/>
          </p:nvPr>
        </p:nvSpPr>
        <p:spPr/>
        <p:txBody>
          <a:bodyPr/>
          <a:lstStyle/>
          <a:p>
            <a:fld id="{29E8CE5E-3B0A-41AC-8C25-F66BA7099AA6}" type="slidenum">
              <a:rPr lang="en-ZA" sz="1800" b="1" smtClean="0"/>
              <a:pPr/>
              <a:t>8</a:t>
            </a:fld>
            <a:endParaRPr lang="en-ZA" sz="1800" b="1" dirty="0"/>
          </a:p>
        </p:txBody>
      </p:sp>
      <p:sp>
        <p:nvSpPr>
          <p:cNvPr id="6" name="Rectangle 5"/>
          <p:cNvSpPr/>
          <p:nvPr/>
        </p:nvSpPr>
        <p:spPr>
          <a:xfrm>
            <a:off x="257578" y="1358411"/>
            <a:ext cx="9356685" cy="5632311"/>
          </a:xfrm>
          <a:prstGeom prst="rect">
            <a:avLst/>
          </a:prstGeom>
        </p:spPr>
        <p:txBody>
          <a:bodyPr wrap="square">
            <a:spAutoFit/>
          </a:bodyPr>
          <a:lstStyle/>
          <a:p>
            <a:r>
              <a:rPr lang="en-ZA" sz="2400" b="1"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Overview of non-financial performance of the </a:t>
            </a:r>
            <a:r>
              <a:rPr lang="en-ZA" sz="2400" b="1" dirty="0" err="1">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DoC</a:t>
            </a:r>
            <a:r>
              <a:rPr lang="en-ZA" sz="2400" b="1"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a:t>
            </a:r>
            <a:r>
              <a:rPr lang="en-ZA" sz="2400" b="1" dirty="0" smtClean="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endParaRPr lang="en-ZA" b="1" dirty="0" smtClean="0">
              <a:latin typeface="Arial" panose="020B0604020202020204" pitchFamily="34" charset="0"/>
              <a:cs typeface="Arial" panose="020B0604020202020204" pitchFamily="34" charset="0"/>
            </a:endParaRPr>
          </a:p>
          <a:p>
            <a:r>
              <a:rPr lang="en-ZA" b="1" dirty="0" smtClean="0">
                <a:latin typeface="Arial" panose="020B0604020202020204" pitchFamily="34" charset="0"/>
                <a:cs typeface="Arial" panose="020B0604020202020204" pitchFamily="34" charset="0"/>
              </a:rPr>
              <a:t>Programme </a:t>
            </a:r>
            <a:r>
              <a:rPr lang="en-ZA" b="1" dirty="0">
                <a:latin typeface="Arial" panose="020B0604020202020204" pitchFamily="34" charset="0"/>
                <a:cs typeface="Arial" panose="020B0604020202020204" pitchFamily="34" charset="0"/>
              </a:rPr>
              <a:t>3: Industry and Capacity </a:t>
            </a:r>
            <a:r>
              <a:rPr lang="en-ZA" b="1" dirty="0" smtClean="0">
                <a:latin typeface="Arial" panose="020B0604020202020204" pitchFamily="34" charset="0"/>
                <a:cs typeface="Arial" panose="020B0604020202020204" pitchFamily="34" charset="0"/>
              </a:rPr>
              <a:t>Development</a:t>
            </a:r>
          </a:p>
          <a:p>
            <a:endParaRPr lang="en-ZA" b="1"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n-ZA" dirty="0">
                <a:latin typeface="Arial" panose="020B0604020202020204" pitchFamily="34" charset="0"/>
                <a:cs typeface="Arial" panose="020B0604020202020204" pitchFamily="34" charset="0"/>
              </a:rPr>
              <a:t>The objective is to build a competitive communications industry through the implementation of targeted interventions to support the growth and development of the creative industries. Over the next five-year period, the Department will measure performance through</a:t>
            </a:r>
            <a:r>
              <a:rPr lang="en-ZA" dirty="0" smtClean="0">
                <a:latin typeface="Arial" panose="020B0604020202020204" pitchFamily="34" charset="0"/>
                <a:cs typeface="Arial" panose="020B0604020202020204" pitchFamily="34" charset="0"/>
              </a:rPr>
              <a:t>:</a:t>
            </a:r>
          </a:p>
          <a:p>
            <a:pPr algn="just"/>
            <a:endParaRPr lang="en-ZA" dirty="0">
              <a:latin typeface="Arial" panose="020B0604020202020204" pitchFamily="34" charset="0"/>
              <a:cs typeface="Arial" panose="020B0604020202020204" pitchFamily="34" charset="0"/>
            </a:endParaRPr>
          </a:p>
          <a:p>
            <a:pPr marL="1200150" lvl="2" indent="-285750" algn="just">
              <a:buFont typeface="Arial" panose="020B0604020202020204" pitchFamily="34" charset="0"/>
              <a:buChar char="•"/>
            </a:pPr>
            <a:r>
              <a:rPr lang="en-ZA" dirty="0">
                <a:latin typeface="Arial" panose="020B0604020202020204" pitchFamily="34" charset="0"/>
                <a:cs typeface="Arial" panose="020B0604020202020204" pitchFamily="34" charset="0"/>
              </a:rPr>
              <a:t>Ensuring that the advisory on development, production and display of local television and radio content is submitted to the Executive Authority by the South African Broadcasting Production Advisory Body</a:t>
            </a:r>
            <a:r>
              <a:rPr lang="en-ZA" dirty="0" smtClean="0">
                <a:latin typeface="Arial" panose="020B0604020202020204" pitchFamily="34" charset="0"/>
                <a:cs typeface="Arial" panose="020B0604020202020204" pitchFamily="34" charset="0"/>
              </a:rPr>
              <a:t>.</a:t>
            </a:r>
          </a:p>
          <a:p>
            <a:pPr algn="just"/>
            <a:endParaRPr lang="en-ZA"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n-ZA" dirty="0" smtClean="0">
                <a:latin typeface="Arial" panose="020B0604020202020204" pitchFamily="34" charset="0"/>
                <a:cs typeface="Arial" panose="020B0604020202020204" pitchFamily="34" charset="0"/>
              </a:rPr>
              <a:t>For </a:t>
            </a:r>
            <a:r>
              <a:rPr lang="en-ZA" dirty="0">
                <a:latin typeface="Arial" panose="020B0604020202020204" pitchFamily="34" charset="0"/>
                <a:cs typeface="Arial" panose="020B0604020202020204" pitchFamily="34" charset="0"/>
              </a:rPr>
              <a:t>this programme the department has six performance indicators and five planned targets during Quarter 3 as per Annual Performance Plan (APP). The department achieved all the set targets.  </a:t>
            </a:r>
          </a:p>
          <a:p>
            <a:endParaRPr lang="en-ZA" dirty="0">
              <a:latin typeface="Arial" panose="020B0604020202020204" pitchFamily="34" charset="0"/>
              <a:cs typeface="Arial" panose="020B0604020202020204" pitchFamily="34" charset="0"/>
            </a:endParaRPr>
          </a:p>
          <a:p>
            <a:endParaRPr lang="en-ZA" sz="2400" b="1"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ZA" sz="2400" b="1" dirty="0" smtClean="0">
              <a:solidFill>
                <a:srgbClr val="000000"/>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xmlns="" val="34661262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257578" y="115910"/>
            <a:ext cx="2865368" cy="1347333"/>
          </a:xfrm>
          <a:prstGeom prst="rect">
            <a:avLst/>
          </a:prstGeom>
        </p:spPr>
      </p:pic>
      <p:sp>
        <p:nvSpPr>
          <p:cNvPr id="2" name="Title 1"/>
          <p:cNvSpPr>
            <a:spLocks noGrp="1"/>
          </p:cNvSpPr>
          <p:nvPr>
            <p:ph type="title"/>
          </p:nvPr>
        </p:nvSpPr>
        <p:spPr/>
        <p:txBody>
          <a:bodyPr>
            <a:normAutofit fontScale="90000"/>
          </a:bodyPr>
          <a:lstStyle/>
          <a:p>
            <a:r>
              <a:rPr lang="en-ZA" dirty="0" smtClean="0"/>
              <a:t/>
            </a:r>
            <a:br>
              <a:rPr lang="en-ZA" dirty="0" smtClean="0"/>
            </a:br>
            <a:r>
              <a:rPr lang="en-ZA" dirty="0"/>
              <a:t/>
            </a:r>
            <a:br>
              <a:rPr lang="en-ZA" dirty="0"/>
            </a:br>
            <a:r>
              <a:rPr lang="en-ZA" dirty="0" smtClean="0"/>
              <a:t/>
            </a:r>
            <a:br>
              <a:rPr lang="en-ZA" dirty="0" smtClean="0"/>
            </a:br>
            <a:endParaRPr lang="en-ZA" dirty="0"/>
          </a:p>
        </p:txBody>
      </p:sp>
      <p:sp>
        <p:nvSpPr>
          <p:cNvPr id="9" name="Slide Number Placeholder 8"/>
          <p:cNvSpPr>
            <a:spLocks noGrp="1"/>
          </p:cNvSpPr>
          <p:nvPr>
            <p:ph type="sldNum" sz="quarter" idx="12"/>
          </p:nvPr>
        </p:nvSpPr>
        <p:spPr/>
        <p:txBody>
          <a:bodyPr/>
          <a:lstStyle/>
          <a:p>
            <a:fld id="{29E8CE5E-3B0A-41AC-8C25-F66BA7099AA6}" type="slidenum">
              <a:rPr lang="en-ZA" sz="1800" b="1" smtClean="0"/>
              <a:pPr/>
              <a:t>9</a:t>
            </a:fld>
            <a:endParaRPr lang="en-ZA" sz="1800" b="1" dirty="0"/>
          </a:p>
        </p:txBody>
      </p:sp>
      <p:sp>
        <p:nvSpPr>
          <p:cNvPr id="6" name="Rectangle 5"/>
          <p:cNvSpPr/>
          <p:nvPr/>
        </p:nvSpPr>
        <p:spPr>
          <a:xfrm>
            <a:off x="435430" y="1217638"/>
            <a:ext cx="9271988" cy="5355312"/>
          </a:xfrm>
          <a:prstGeom prst="rect">
            <a:avLst/>
          </a:prstGeom>
        </p:spPr>
        <p:txBody>
          <a:bodyPr wrap="square">
            <a:spAutoFit/>
          </a:bodyPr>
          <a:lstStyle/>
          <a:p>
            <a:r>
              <a:rPr lang="en-ZA" sz="2400" b="1"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Overview of non-financial performance of the </a:t>
            </a:r>
            <a:r>
              <a:rPr lang="en-ZA" sz="2400" b="1" dirty="0" err="1">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DoC</a:t>
            </a:r>
            <a:r>
              <a:rPr lang="en-ZA" sz="2400" b="1"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a:t>
            </a:r>
          </a:p>
          <a:p>
            <a:endParaRPr lang="en-ZA" sz="2400" b="1" dirty="0">
              <a:latin typeface="Arial" panose="020B0604020202020204" pitchFamily="34" charset="0"/>
              <a:cs typeface="Arial" panose="020B0604020202020204" pitchFamily="34" charset="0"/>
            </a:endParaRPr>
          </a:p>
          <a:p>
            <a:r>
              <a:rPr lang="en-ZA" b="1" dirty="0">
                <a:latin typeface="Arial" panose="020B0604020202020204" pitchFamily="34" charset="0"/>
                <a:cs typeface="Arial" panose="020B0604020202020204" pitchFamily="34" charset="0"/>
              </a:rPr>
              <a:t>Programme 3: Industry and Capacity </a:t>
            </a:r>
            <a:r>
              <a:rPr lang="en-ZA" b="1" dirty="0" smtClean="0">
                <a:latin typeface="Arial" panose="020B0604020202020204" pitchFamily="34" charset="0"/>
                <a:cs typeface="Arial" panose="020B0604020202020204" pitchFamily="34" charset="0"/>
              </a:rPr>
              <a:t>Development</a:t>
            </a:r>
          </a:p>
          <a:p>
            <a:endParaRPr lang="en-ZA" sz="2400" b="1"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en-ZA" dirty="0">
                <a:latin typeface="Arial" panose="020B0604020202020204" pitchFamily="34" charset="0"/>
                <a:cs typeface="Arial" panose="020B0604020202020204" pitchFamily="34" charset="0"/>
              </a:rPr>
              <a:t>The objective is to monitor the implementation of policies by state owned enterprises and regulatory institutions and to provide guidance and oversight on their governance matters as well as strategic alignment with the Department’s priorities. Over the next five-year period, the Department will measure performance through</a:t>
            </a:r>
            <a:r>
              <a:rPr lang="en-ZA" dirty="0" smtClean="0">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Ø"/>
            </a:pPr>
            <a:endParaRPr lang="en-ZA" dirty="0">
              <a:latin typeface="Arial" panose="020B0604020202020204" pitchFamily="34" charset="0"/>
              <a:cs typeface="Arial" panose="020B0604020202020204" pitchFamily="34" charset="0"/>
            </a:endParaRPr>
          </a:p>
          <a:p>
            <a:pPr marL="1200150" lvl="2" indent="-285750" algn="just">
              <a:buFont typeface="Arial" panose="020B0604020202020204" pitchFamily="34" charset="0"/>
              <a:buChar char="•"/>
            </a:pPr>
            <a:r>
              <a:rPr lang="en-ZA" dirty="0">
                <a:latin typeface="Arial" panose="020B0604020202020204" pitchFamily="34" charset="0"/>
                <a:cs typeface="Arial" panose="020B0604020202020204" pitchFamily="34" charset="0"/>
              </a:rPr>
              <a:t>Submission of 5 annual reports and 20 quarterly entity oversight reports submitted to the Executive </a:t>
            </a:r>
            <a:r>
              <a:rPr lang="en-ZA" dirty="0" smtClean="0">
                <a:latin typeface="Arial" panose="020B0604020202020204" pitchFamily="34" charset="0"/>
                <a:cs typeface="Arial" panose="020B0604020202020204" pitchFamily="34" charset="0"/>
              </a:rPr>
              <a:t>Authority</a:t>
            </a:r>
          </a:p>
          <a:p>
            <a:pPr lvl="2" algn="just"/>
            <a:endParaRPr lang="en-ZA" dirty="0">
              <a:latin typeface="Arial" panose="020B0604020202020204" pitchFamily="34" charset="0"/>
              <a:cs typeface="Arial" panose="020B0604020202020204" pitchFamily="34" charset="0"/>
            </a:endParaRPr>
          </a:p>
          <a:p>
            <a:pPr marL="1200150" lvl="2" indent="-285750" algn="just">
              <a:buFont typeface="Arial" panose="020B0604020202020204" pitchFamily="34" charset="0"/>
              <a:buChar char="•"/>
            </a:pPr>
            <a:r>
              <a:rPr lang="en-ZA" dirty="0">
                <a:latin typeface="Arial" panose="020B0604020202020204" pitchFamily="34" charset="0"/>
                <a:cs typeface="Arial" panose="020B0604020202020204" pitchFamily="34" charset="0"/>
              </a:rPr>
              <a:t>Signing of 5 Shareholder compacts and 20 accountability </a:t>
            </a:r>
            <a:r>
              <a:rPr lang="en-ZA" dirty="0" smtClean="0">
                <a:latin typeface="Arial" panose="020B0604020202020204" pitchFamily="34" charset="0"/>
                <a:cs typeface="Arial" panose="020B0604020202020204" pitchFamily="34" charset="0"/>
              </a:rPr>
              <a:t>instruments</a:t>
            </a:r>
          </a:p>
          <a:p>
            <a:pPr lvl="2" algn="just"/>
            <a:endParaRPr lang="en-ZA" dirty="0">
              <a:latin typeface="Arial" panose="020B0604020202020204" pitchFamily="34" charset="0"/>
              <a:cs typeface="Arial" panose="020B0604020202020204" pitchFamily="34" charset="0"/>
            </a:endParaRPr>
          </a:p>
          <a:p>
            <a:pPr marL="1200150" lvl="2" indent="-285750" algn="just">
              <a:buFont typeface="Arial" panose="020B0604020202020204" pitchFamily="34" charset="0"/>
              <a:buChar char="•"/>
            </a:pPr>
            <a:r>
              <a:rPr lang="en-ZA" dirty="0">
                <a:latin typeface="Arial" panose="020B0604020202020204" pitchFamily="34" charset="0"/>
                <a:cs typeface="Arial" panose="020B0604020202020204" pitchFamily="34" charset="0"/>
              </a:rPr>
              <a:t>Submission of 25 reports on Public Entities' strategic alignment with the Department’s priorities to the Executive </a:t>
            </a:r>
            <a:r>
              <a:rPr lang="en-ZA" dirty="0" smtClean="0">
                <a:latin typeface="Arial" panose="020B0604020202020204" pitchFamily="34" charset="0"/>
                <a:cs typeface="Arial" panose="020B0604020202020204" pitchFamily="34" charset="0"/>
              </a:rPr>
              <a:t>Authority</a:t>
            </a:r>
            <a:endParaRPr lang="en-ZA" dirty="0">
              <a:latin typeface="Arial" panose="020B0604020202020204" pitchFamily="34" charset="0"/>
              <a:cs typeface="Arial" panose="020B0604020202020204" pitchFamily="34" charset="0"/>
            </a:endParaRPr>
          </a:p>
          <a:p>
            <a:pPr marL="1200150" lvl="2" indent="-285750" algn="just">
              <a:buFont typeface="Arial" panose="020B0604020202020204" pitchFamily="34" charset="0"/>
              <a:buChar char="•"/>
            </a:pPr>
            <a:endParaRPr lang="en-ZA"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endParaRPr lang="en-Z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30223425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1673</TotalTime>
  <Words>1806</Words>
  <Application>Microsoft Office PowerPoint</Application>
  <PresentationFormat>Custom</PresentationFormat>
  <Paragraphs>219</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Facet</vt:lpstr>
      <vt:lpstr>Portfolio Committee on Communications</vt:lpstr>
      <vt:lpstr>  </vt:lpstr>
      <vt:lpstr>  </vt:lpstr>
      <vt:lpstr>   </vt:lpstr>
      <vt:lpstr>   </vt:lpstr>
      <vt:lpstr>   </vt:lpstr>
      <vt:lpstr>Slide 7</vt:lpstr>
      <vt:lpstr>   </vt:lpstr>
      <vt:lpstr>   </vt:lpstr>
      <vt:lpstr>   </vt:lpstr>
      <vt:lpstr>  </vt:lpstr>
      <vt:lpstr>Slide 12</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Portfolio Committee on Communications</dc:title>
  <dc:creator>Lethabo Dibetso</dc:creator>
  <cp:lastModifiedBy>PUMZA</cp:lastModifiedBy>
  <cp:revision>69</cp:revision>
  <dcterms:created xsi:type="dcterms:W3CDTF">2016-09-19T07:59:37Z</dcterms:created>
  <dcterms:modified xsi:type="dcterms:W3CDTF">2017-03-15T08:34:02Z</dcterms:modified>
</cp:coreProperties>
</file>