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0"/>
  </p:notesMasterIdLst>
  <p:sldIdLst>
    <p:sldId id="256" r:id="rId2"/>
    <p:sldId id="302" r:id="rId3"/>
    <p:sldId id="346" r:id="rId4"/>
    <p:sldId id="347" r:id="rId5"/>
    <p:sldId id="348" r:id="rId6"/>
    <p:sldId id="349" r:id="rId7"/>
    <p:sldId id="350" r:id="rId8"/>
    <p:sldId id="32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abo Magomola" initials="TM" lastIdx="1" clrIdx="0">
    <p:extLst/>
  </p:cmAuthor>
  <p:cmAuthor id="2" name="Judith Van der Merwe" initials="JVdM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196" autoAdjust="0"/>
    <p:restoredTop sz="93271" autoAdjust="0"/>
  </p:normalViewPr>
  <p:slideViewPr>
    <p:cSldViewPr snapToGrid="0" snapToObjects="1">
      <p:cViewPr varScale="1">
        <p:scale>
          <a:sx n="93" d="100"/>
          <a:sy n="93" d="100"/>
        </p:scale>
        <p:origin x="816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8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935F27-235F-614B-894C-FAFAEFD6B6CA}" type="doc">
      <dgm:prSet loTypeId="urn:microsoft.com/office/officeart/2005/8/layout/arrow2" loCatId="" qsTypeId="urn:microsoft.com/office/officeart/2005/8/quickstyle/simple4" qsCatId="simple" csTypeId="urn:microsoft.com/office/officeart/2005/8/colors/accent2_4" csCatId="accent2" phldr="1"/>
      <dgm:spPr/>
    </dgm:pt>
    <dgm:pt modelId="{F79152C5-1101-374A-A7CE-65FAB1245359}">
      <dgm:prSet phldrT="[Text]"/>
      <dgm:spPr/>
      <dgm:t>
        <a:bodyPr/>
        <a:lstStyle/>
        <a:p>
          <a:r>
            <a:rPr lang="en-US" dirty="0" smtClean="0"/>
            <a:t>Position new players to capture new markets</a:t>
          </a:r>
        </a:p>
        <a:p>
          <a:endParaRPr lang="en-US" dirty="0"/>
        </a:p>
      </dgm:t>
    </dgm:pt>
    <dgm:pt modelId="{89E95379-F9ED-DD4C-AF13-F444EE603412}" type="parTrans" cxnId="{A95F2594-B8D9-B34F-89D5-7DF06BC99307}">
      <dgm:prSet/>
      <dgm:spPr/>
      <dgm:t>
        <a:bodyPr/>
        <a:lstStyle/>
        <a:p>
          <a:endParaRPr lang="en-US"/>
        </a:p>
      </dgm:t>
    </dgm:pt>
    <dgm:pt modelId="{2066BB69-3958-7E42-BD26-230111EF0BAC}" type="sibTrans" cxnId="{A95F2594-B8D9-B34F-89D5-7DF06BC99307}">
      <dgm:prSet/>
      <dgm:spPr/>
      <dgm:t>
        <a:bodyPr/>
        <a:lstStyle/>
        <a:p>
          <a:endParaRPr lang="en-US"/>
        </a:p>
      </dgm:t>
    </dgm:pt>
    <dgm:pt modelId="{7B45A095-6027-5141-B552-EB26BE1CBA14}">
      <dgm:prSet phldrT="[Text]"/>
      <dgm:spPr/>
      <dgm:t>
        <a:bodyPr/>
        <a:lstStyle/>
        <a:p>
          <a:r>
            <a:rPr lang="en-US" dirty="0" smtClean="0"/>
            <a:t>Facilitate </a:t>
          </a:r>
          <a:r>
            <a:rPr lang="en-US" dirty="0" err="1" smtClean="0"/>
            <a:t>organisational</a:t>
          </a:r>
          <a:r>
            <a:rPr lang="en-US" dirty="0" smtClean="0"/>
            <a:t> redesign (industry &amp; Municipalities)</a:t>
          </a:r>
          <a:endParaRPr lang="en-US" dirty="0"/>
        </a:p>
      </dgm:t>
    </dgm:pt>
    <dgm:pt modelId="{9DDFC5B6-57BE-AE46-AADE-F4398F8F2BCD}" type="parTrans" cxnId="{9634417F-0EB9-D742-AD6C-F44216C17EC4}">
      <dgm:prSet/>
      <dgm:spPr/>
      <dgm:t>
        <a:bodyPr/>
        <a:lstStyle/>
        <a:p>
          <a:endParaRPr lang="en-US"/>
        </a:p>
      </dgm:t>
    </dgm:pt>
    <dgm:pt modelId="{9A88DBF6-96FA-B540-AEDE-4F614968E0AA}" type="sibTrans" cxnId="{9634417F-0EB9-D742-AD6C-F44216C17EC4}">
      <dgm:prSet/>
      <dgm:spPr/>
      <dgm:t>
        <a:bodyPr/>
        <a:lstStyle/>
        <a:p>
          <a:endParaRPr lang="en-US"/>
        </a:p>
      </dgm:t>
    </dgm:pt>
    <dgm:pt modelId="{AF15FEA1-C23C-AD41-AD7D-96FA8732C4C5}">
      <dgm:prSet phldrT="[Text]"/>
      <dgm:spPr/>
      <dgm:t>
        <a:bodyPr/>
        <a:lstStyle/>
        <a:p>
          <a:r>
            <a:rPr lang="en-US" dirty="0" smtClean="0"/>
            <a:t>Value chain integration</a:t>
          </a:r>
          <a:endParaRPr lang="en-US" dirty="0"/>
        </a:p>
      </dgm:t>
    </dgm:pt>
    <dgm:pt modelId="{4043AD0C-5911-8F4C-B24B-162810DA0FFF}" type="parTrans" cxnId="{FD009507-EF58-5342-8543-837D08B8EBE6}">
      <dgm:prSet/>
      <dgm:spPr/>
      <dgm:t>
        <a:bodyPr/>
        <a:lstStyle/>
        <a:p>
          <a:endParaRPr lang="en-US"/>
        </a:p>
      </dgm:t>
    </dgm:pt>
    <dgm:pt modelId="{268266D4-1C29-F744-ABE0-41A9E0F19862}" type="sibTrans" cxnId="{FD009507-EF58-5342-8543-837D08B8EBE6}">
      <dgm:prSet/>
      <dgm:spPr/>
      <dgm:t>
        <a:bodyPr/>
        <a:lstStyle/>
        <a:p>
          <a:endParaRPr lang="en-US"/>
        </a:p>
      </dgm:t>
    </dgm:pt>
    <dgm:pt modelId="{5F8ACF85-CE86-3B4E-B6E4-75FA0B878E48}">
      <dgm:prSet phldrT="[Text]"/>
      <dgm:spPr/>
      <dgm:t>
        <a:bodyPr/>
        <a:lstStyle/>
        <a:p>
          <a:r>
            <a:rPr lang="en-US" dirty="0" smtClean="0"/>
            <a:t>Incentives to design products for take back not disposal</a:t>
          </a:r>
          <a:endParaRPr lang="en-US" dirty="0"/>
        </a:p>
      </dgm:t>
    </dgm:pt>
    <dgm:pt modelId="{CC7A13E7-1E17-0D4D-A479-341195F3A957}" type="parTrans" cxnId="{7F3E86E5-9BB1-4A40-8F8C-212AF21DC28B}">
      <dgm:prSet/>
      <dgm:spPr/>
      <dgm:t>
        <a:bodyPr/>
        <a:lstStyle/>
        <a:p>
          <a:endParaRPr lang="en-US"/>
        </a:p>
      </dgm:t>
    </dgm:pt>
    <dgm:pt modelId="{CA8D55DF-72CA-954B-871F-E716727E332D}" type="sibTrans" cxnId="{7F3E86E5-9BB1-4A40-8F8C-212AF21DC28B}">
      <dgm:prSet/>
      <dgm:spPr/>
      <dgm:t>
        <a:bodyPr/>
        <a:lstStyle/>
        <a:p>
          <a:endParaRPr lang="en-US"/>
        </a:p>
      </dgm:t>
    </dgm:pt>
    <dgm:pt modelId="{838D4A7B-59CB-EC40-B1F6-749BE4C10D2C}" type="pres">
      <dgm:prSet presAssocID="{46935F27-235F-614B-894C-FAFAEFD6B6CA}" presName="arrowDiagram" presStyleCnt="0">
        <dgm:presLayoutVars>
          <dgm:chMax val="5"/>
          <dgm:dir/>
          <dgm:resizeHandles val="exact"/>
        </dgm:presLayoutVars>
      </dgm:prSet>
      <dgm:spPr/>
    </dgm:pt>
    <dgm:pt modelId="{1ED93CAC-7E66-4844-848B-8154D60CA7E3}" type="pres">
      <dgm:prSet presAssocID="{46935F27-235F-614B-894C-FAFAEFD6B6CA}" presName="arrow" presStyleLbl="bgShp" presStyleIdx="0" presStyleCnt="1"/>
      <dgm:spPr/>
    </dgm:pt>
    <dgm:pt modelId="{301A8CC1-48F9-3B4C-B9BE-E0165A0BA483}" type="pres">
      <dgm:prSet presAssocID="{46935F27-235F-614B-894C-FAFAEFD6B6CA}" presName="arrowDiagram4" presStyleCnt="0"/>
      <dgm:spPr/>
    </dgm:pt>
    <dgm:pt modelId="{45963A98-0B28-8E4F-9CB3-5E3D8CD89F18}" type="pres">
      <dgm:prSet presAssocID="{5F8ACF85-CE86-3B4E-B6E4-75FA0B878E48}" presName="bullet4a" presStyleLbl="node1" presStyleIdx="0" presStyleCnt="4"/>
      <dgm:spPr/>
    </dgm:pt>
    <dgm:pt modelId="{E16E67F3-6014-5B40-AE46-89686E9AB998}" type="pres">
      <dgm:prSet presAssocID="{5F8ACF85-CE86-3B4E-B6E4-75FA0B878E48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823991-18DD-0F48-AE6B-EFFB5B653A8A}" type="pres">
      <dgm:prSet presAssocID="{F79152C5-1101-374A-A7CE-65FAB1245359}" presName="bullet4b" presStyleLbl="node1" presStyleIdx="1" presStyleCnt="4"/>
      <dgm:spPr/>
    </dgm:pt>
    <dgm:pt modelId="{BFB0B8E7-27AD-E045-AF38-4100325392F3}" type="pres">
      <dgm:prSet presAssocID="{F79152C5-1101-374A-A7CE-65FAB1245359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1C2CF-8FF3-334F-8470-F62235ACE6FB}" type="pres">
      <dgm:prSet presAssocID="{7B45A095-6027-5141-B552-EB26BE1CBA14}" presName="bullet4c" presStyleLbl="node1" presStyleIdx="2" presStyleCnt="4"/>
      <dgm:spPr/>
    </dgm:pt>
    <dgm:pt modelId="{5CFA123E-0332-B448-A55F-578679ECD533}" type="pres">
      <dgm:prSet presAssocID="{7B45A095-6027-5141-B552-EB26BE1CBA14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3D2AD0-CDF2-314A-A130-E0B87575EC7F}" type="pres">
      <dgm:prSet presAssocID="{AF15FEA1-C23C-AD41-AD7D-96FA8732C4C5}" presName="bullet4d" presStyleLbl="node1" presStyleIdx="3" presStyleCnt="4"/>
      <dgm:spPr/>
    </dgm:pt>
    <dgm:pt modelId="{12AE08B2-9078-9F47-AFBF-5A54408A60F4}" type="pres">
      <dgm:prSet presAssocID="{AF15FEA1-C23C-AD41-AD7D-96FA8732C4C5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5F2594-B8D9-B34F-89D5-7DF06BC99307}" srcId="{46935F27-235F-614B-894C-FAFAEFD6B6CA}" destId="{F79152C5-1101-374A-A7CE-65FAB1245359}" srcOrd="1" destOrd="0" parTransId="{89E95379-F9ED-DD4C-AF13-F444EE603412}" sibTransId="{2066BB69-3958-7E42-BD26-230111EF0BAC}"/>
    <dgm:cxn modelId="{FD009507-EF58-5342-8543-837D08B8EBE6}" srcId="{46935F27-235F-614B-894C-FAFAEFD6B6CA}" destId="{AF15FEA1-C23C-AD41-AD7D-96FA8732C4C5}" srcOrd="3" destOrd="0" parTransId="{4043AD0C-5911-8F4C-B24B-162810DA0FFF}" sibTransId="{268266D4-1C29-F744-ABE0-41A9E0F19862}"/>
    <dgm:cxn modelId="{7F3E86E5-9BB1-4A40-8F8C-212AF21DC28B}" srcId="{46935F27-235F-614B-894C-FAFAEFD6B6CA}" destId="{5F8ACF85-CE86-3B4E-B6E4-75FA0B878E48}" srcOrd="0" destOrd="0" parTransId="{CC7A13E7-1E17-0D4D-A479-341195F3A957}" sibTransId="{CA8D55DF-72CA-954B-871F-E716727E332D}"/>
    <dgm:cxn modelId="{B1865A60-3972-384D-95EC-D404F4AB6E8C}" type="presOf" srcId="{7B45A095-6027-5141-B552-EB26BE1CBA14}" destId="{5CFA123E-0332-B448-A55F-578679ECD533}" srcOrd="0" destOrd="0" presId="urn:microsoft.com/office/officeart/2005/8/layout/arrow2"/>
    <dgm:cxn modelId="{AE2E4D61-99A0-AF4D-9FEB-55698C7A2BB9}" type="presOf" srcId="{F79152C5-1101-374A-A7CE-65FAB1245359}" destId="{BFB0B8E7-27AD-E045-AF38-4100325392F3}" srcOrd="0" destOrd="0" presId="urn:microsoft.com/office/officeart/2005/8/layout/arrow2"/>
    <dgm:cxn modelId="{6D5D0673-4997-9A4B-9272-2A1E0506FFBB}" type="presOf" srcId="{46935F27-235F-614B-894C-FAFAEFD6B6CA}" destId="{838D4A7B-59CB-EC40-B1F6-749BE4C10D2C}" srcOrd="0" destOrd="0" presId="urn:microsoft.com/office/officeart/2005/8/layout/arrow2"/>
    <dgm:cxn modelId="{B4F7EEE6-BDD1-F04A-9896-521C9FB5FDDC}" type="presOf" srcId="{AF15FEA1-C23C-AD41-AD7D-96FA8732C4C5}" destId="{12AE08B2-9078-9F47-AFBF-5A54408A60F4}" srcOrd="0" destOrd="0" presId="urn:microsoft.com/office/officeart/2005/8/layout/arrow2"/>
    <dgm:cxn modelId="{9634417F-0EB9-D742-AD6C-F44216C17EC4}" srcId="{46935F27-235F-614B-894C-FAFAEFD6B6CA}" destId="{7B45A095-6027-5141-B552-EB26BE1CBA14}" srcOrd="2" destOrd="0" parTransId="{9DDFC5B6-57BE-AE46-AADE-F4398F8F2BCD}" sibTransId="{9A88DBF6-96FA-B540-AEDE-4F614968E0AA}"/>
    <dgm:cxn modelId="{5CECF9F4-077A-3D43-B591-894149A70168}" type="presOf" srcId="{5F8ACF85-CE86-3B4E-B6E4-75FA0B878E48}" destId="{E16E67F3-6014-5B40-AE46-89686E9AB998}" srcOrd="0" destOrd="0" presId="urn:microsoft.com/office/officeart/2005/8/layout/arrow2"/>
    <dgm:cxn modelId="{09C57B5E-DFC9-EA4D-A421-B71877A62A1F}" type="presParOf" srcId="{838D4A7B-59CB-EC40-B1F6-749BE4C10D2C}" destId="{1ED93CAC-7E66-4844-848B-8154D60CA7E3}" srcOrd="0" destOrd="0" presId="urn:microsoft.com/office/officeart/2005/8/layout/arrow2"/>
    <dgm:cxn modelId="{D9C51FC7-676F-FD4A-8C75-429697912DBB}" type="presParOf" srcId="{838D4A7B-59CB-EC40-B1F6-749BE4C10D2C}" destId="{301A8CC1-48F9-3B4C-B9BE-E0165A0BA483}" srcOrd="1" destOrd="0" presId="urn:microsoft.com/office/officeart/2005/8/layout/arrow2"/>
    <dgm:cxn modelId="{08051CA7-890F-E049-BB79-A2330ECC972D}" type="presParOf" srcId="{301A8CC1-48F9-3B4C-B9BE-E0165A0BA483}" destId="{45963A98-0B28-8E4F-9CB3-5E3D8CD89F18}" srcOrd="0" destOrd="0" presId="urn:microsoft.com/office/officeart/2005/8/layout/arrow2"/>
    <dgm:cxn modelId="{D221C63A-901E-6440-AE55-2E3574AFC701}" type="presParOf" srcId="{301A8CC1-48F9-3B4C-B9BE-E0165A0BA483}" destId="{E16E67F3-6014-5B40-AE46-89686E9AB998}" srcOrd="1" destOrd="0" presId="urn:microsoft.com/office/officeart/2005/8/layout/arrow2"/>
    <dgm:cxn modelId="{FD88851C-6049-4B44-9FF9-CF146E69D256}" type="presParOf" srcId="{301A8CC1-48F9-3B4C-B9BE-E0165A0BA483}" destId="{25823991-18DD-0F48-AE6B-EFFB5B653A8A}" srcOrd="2" destOrd="0" presId="urn:microsoft.com/office/officeart/2005/8/layout/arrow2"/>
    <dgm:cxn modelId="{D3CD8500-F36B-7F41-A24E-2362AE6A58A6}" type="presParOf" srcId="{301A8CC1-48F9-3B4C-B9BE-E0165A0BA483}" destId="{BFB0B8E7-27AD-E045-AF38-4100325392F3}" srcOrd="3" destOrd="0" presId="urn:microsoft.com/office/officeart/2005/8/layout/arrow2"/>
    <dgm:cxn modelId="{302160A7-0BA3-B149-AD4B-1942E53F5D9E}" type="presParOf" srcId="{301A8CC1-48F9-3B4C-B9BE-E0165A0BA483}" destId="{C821C2CF-8FF3-334F-8470-F62235ACE6FB}" srcOrd="4" destOrd="0" presId="urn:microsoft.com/office/officeart/2005/8/layout/arrow2"/>
    <dgm:cxn modelId="{8D7A62BD-6EBC-7F43-821B-5508B5960602}" type="presParOf" srcId="{301A8CC1-48F9-3B4C-B9BE-E0165A0BA483}" destId="{5CFA123E-0332-B448-A55F-578679ECD533}" srcOrd="5" destOrd="0" presId="urn:microsoft.com/office/officeart/2005/8/layout/arrow2"/>
    <dgm:cxn modelId="{5BCC9F51-1142-8C45-9891-DB88A8E6B984}" type="presParOf" srcId="{301A8CC1-48F9-3B4C-B9BE-E0165A0BA483}" destId="{763D2AD0-CDF2-314A-A130-E0B87575EC7F}" srcOrd="6" destOrd="0" presId="urn:microsoft.com/office/officeart/2005/8/layout/arrow2"/>
    <dgm:cxn modelId="{51F671F6-4841-9D4C-9CFA-79670D44BC6C}" type="presParOf" srcId="{301A8CC1-48F9-3B4C-B9BE-E0165A0BA483}" destId="{12AE08B2-9078-9F47-AFBF-5A54408A60F4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93CAC-7E66-4844-848B-8154D60CA7E3}">
      <dsp:nvSpPr>
        <dsp:cNvPr id="0" name=""/>
        <dsp:cNvSpPr/>
      </dsp:nvSpPr>
      <dsp:spPr>
        <a:xfrm>
          <a:off x="0" y="126999"/>
          <a:ext cx="6096000" cy="3810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5963A98-0B28-8E4F-9CB3-5E3D8CD89F18}">
      <dsp:nvSpPr>
        <dsp:cNvPr id="0" name=""/>
        <dsp:cNvSpPr/>
      </dsp:nvSpPr>
      <dsp:spPr>
        <a:xfrm>
          <a:off x="600456" y="2960116"/>
          <a:ext cx="140208" cy="140208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6E67F3-6014-5B40-AE46-89686E9AB998}">
      <dsp:nvSpPr>
        <dsp:cNvPr id="0" name=""/>
        <dsp:cNvSpPr/>
      </dsp:nvSpPr>
      <dsp:spPr>
        <a:xfrm>
          <a:off x="670560" y="3030220"/>
          <a:ext cx="1042416" cy="906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93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Incentives to design products for take back not disposal</a:t>
          </a:r>
          <a:endParaRPr lang="en-US" sz="1200" kern="1200" dirty="0"/>
        </a:p>
      </dsp:txBody>
      <dsp:txXfrm>
        <a:off x="670560" y="3030220"/>
        <a:ext cx="1042416" cy="906780"/>
      </dsp:txXfrm>
    </dsp:sp>
    <dsp:sp modelId="{25823991-18DD-0F48-AE6B-EFFB5B653A8A}">
      <dsp:nvSpPr>
        <dsp:cNvPr id="0" name=""/>
        <dsp:cNvSpPr/>
      </dsp:nvSpPr>
      <dsp:spPr>
        <a:xfrm>
          <a:off x="1591056" y="2073909"/>
          <a:ext cx="243840" cy="243840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20742"/>
                <a:satOff val="-4204"/>
                <a:lumOff val="23125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20742"/>
                <a:satOff val="-4204"/>
                <a:lumOff val="23125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20742"/>
                <a:satOff val="-4204"/>
                <a:lumOff val="231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B0B8E7-27AD-E045-AF38-4100325392F3}">
      <dsp:nvSpPr>
        <dsp:cNvPr id="0" name=""/>
        <dsp:cNvSpPr/>
      </dsp:nvSpPr>
      <dsp:spPr>
        <a:xfrm>
          <a:off x="1712976" y="2195829"/>
          <a:ext cx="1280160" cy="1741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206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Position new players to capture new markets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712976" y="2195829"/>
        <a:ext cx="1280160" cy="1741170"/>
      </dsp:txXfrm>
    </dsp:sp>
    <dsp:sp modelId="{C821C2CF-8FF3-334F-8470-F62235ACE6FB}">
      <dsp:nvSpPr>
        <dsp:cNvPr id="0" name=""/>
        <dsp:cNvSpPr/>
      </dsp:nvSpPr>
      <dsp:spPr>
        <a:xfrm>
          <a:off x="2855976" y="1420875"/>
          <a:ext cx="323088" cy="323088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41484"/>
                <a:satOff val="-8409"/>
                <a:lumOff val="46251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41484"/>
                <a:satOff val="-8409"/>
                <a:lumOff val="46251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41484"/>
                <a:satOff val="-8409"/>
                <a:lumOff val="462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FA123E-0332-B448-A55F-578679ECD533}">
      <dsp:nvSpPr>
        <dsp:cNvPr id="0" name=""/>
        <dsp:cNvSpPr/>
      </dsp:nvSpPr>
      <dsp:spPr>
        <a:xfrm>
          <a:off x="3017520" y="1582419"/>
          <a:ext cx="1280160" cy="2354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198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Facilitate </a:t>
          </a:r>
          <a:r>
            <a:rPr lang="en-US" sz="1200" kern="1200" dirty="0" err="1" smtClean="0"/>
            <a:t>organisational</a:t>
          </a:r>
          <a:r>
            <a:rPr lang="en-US" sz="1200" kern="1200" dirty="0" smtClean="0"/>
            <a:t> redesign (industry &amp; Municipalities)</a:t>
          </a:r>
          <a:endParaRPr lang="en-US" sz="1200" kern="1200" dirty="0"/>
        </a:p>
      </dsp:txBody>
      <dsp:txXfrm>
        <a:off x="3017520" y="1582419"/>
        <a:ext cx="1280160" cy="2354580"/>
      </dsp:txXfrm>
    </dsp:sp>
    <dsp:sp modelId="{763D2AD0-CDF2-314A-A130-E0B87575EC7F}">
      <dsp:nvSpPr>
        <dsp:cNvPr id="0" name=""/>
        <dsp:cNvSpPr/>
      </dsp:nvSpPr>
      <dsp:spPr>
        <a:xfrm>
          <a:off x="4233672" y="988821"/>
          <a:ext cx="432816" cy="432816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20742"/>
                <a:satOff val="-4204"/>
                <a:lumOff val="23125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20742"/>
                <a:satOff val="-4204"/>
                <a:lumOff val="23125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20742"/>
                <a:satOff val="-4204"/>
                <a:lumOff val="231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AE08B2-9078-9F47-AFBF-5A54408A60F4}">
      <dsp:nvSpPr>
        <dsp:cNvPr id="0" name=""/>
        <dsp:cNvSpPr/>
      </dsp:nvSpPr>
      <dsp:spPr>
        <a:xfrm>
          <a:off x="4450080" y="1205229"/>
          <a:ext cx="1280160" cy="2731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340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Value chain integration</a:t>
          </a:r>
          <a:endParaRPr lang="en-US" sz="1200" kern="1200" dirty="0"/>
        </a:p>
      </dsp:txBody>
      <dsp:txXfrm>
        <a:off x="4450080" y="1205229"/>
        <a:ext cx="1280160" cy="2731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B8EE0-425D-4520-B2DB-2BC86E559FE6}" type="datetimeFigureOut">
              <a:rPr lang="en-ZA" smtClean="0"/>
              <a:t>2017/03/14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478FD-EC39-4013-99F7-F5A507F13219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4959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478FD-EC39-4013-99F7-F5A507F13219}" type="slidenum">
              <a:rPr lang="en-ZA" smtClean="0"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34276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58E2-D4D2-F545-8045-57106CF72844}" type="datetimeFigureOut">
              <a:rPr lang="en-US" smtClean="0"/>
              <a:t>3/14/17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7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58E2-D4D2-F545-8045-57106CF72844}" type="datetimeFigureOut">
              <a:rPr lang="en-US" smtClean="0"/>
              <a:t>3/14/17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35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58E2-D4D2-F545-8045-57106CF72844}" type="datetimeFigureOut">
              <a:rPr lang="en-US" smtClean="0"/>
              <a:t>3/14/17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2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58E2-D4D2-F545-8045-57106CF72844}" type="datetimeFigureOut">
              <a:rPr lang="en-US" smtClean="0"/>
              <a:t>3/14/17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815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58E2-D4D2-F545-8045-57106CF72844}" type="datetimeFigureOut">
              <a:rPr lang="en-US" smtClean="0"/>
              <a:t>3/14/17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06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58E2-D4D2-F545-8045-57106CF72844}" type="datetimeFigureOut">
              <a:rPr lang="en-US" smtClean="0"/>
              <a:t>3/14/17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253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58E2-D4D2-F545-8045-57106CF72844}" type="datetimeFigureOut">
              <a:rPr lang="en-US" smtClean="0"/>
              <a:t>3/14/17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892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58E2-D4D2-F545-8045-57106CF72844}" type="datetimeFigureOut">
              <a:rPr lang="en-US" smtClean="0"/>
              <a:t>3/14/17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7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58E2-D4D2-F545-8045-57106CF72844}" type="datetimeFigureOut">
              <a:rPr lang="en-US" smtClean="0"/>
              <a:t>3/14/17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418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58E2-D4D2-F545-8045-57106CF72844}" type="datetimeFigureOut">
              <a:rPr lang="en-US" smtClean="0"/>
              <a:t>3/14/17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91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58E2-D4D2-F545-8045-57106CF72844}" type="datetimeFigureOut">
              <a:rPr lang="en-US" smtClean="0"/>
              <a:t>3/14/17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83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758E2-D4D2-F545-8045-57106CF72844}" type="datetimeFigureOut">
              <a:rPr lang="en-US" smtClean="0"/>
              <a:t>3/14/17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5CA5-5CBA-DF4F-B1B0-7A8AA507C1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8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hyperlink" Target="mailto:wastebureau@environment.gov.z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7099" y="933220"/>
            <a:ext cx="7925955" cy="2047292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rgbClr val="FFFFFF"/>
                </a:solidFill>
                <a:latin typeface="Arial Narrow" pitchFamily="34" charset="0"/>
              </a:rPr>
              <a:t>PROGRESS WITH IMPLEMENTATION OF THE WASTE BUREAU</a:t>
            </a:r>
            <a:endParaRPr lang="en-US" sz="40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94576" y="2518847"/>
            <a:ext cx="572284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PCEA ENVIRONMENTAL AFFAIRS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</a:p>
          <a:p>
            <a:pPr algn="ctr"/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14 MARCH 2017 </a:t>
            </a:r>
            <a:endParaRPr lang="en-ZA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7754" y="5416783"/>
            <a:ext cx="3438015" cy="1441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87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181" y="107871"/>
            <a:ext cx="8873412" cy="844629"/>
          </a:xfrm>
          <a:solidFill>
            <a:srgbClr val="006600"/>
          </a:solidFill>
          <a:ln>
            <a:solidFill>
              <a:srgbClr val="006600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PRESENTATION OUTLINE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3181" y="1094085"/>
            <a:ext cx="8873412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ZA" sz="4000" dirty="0" smtClean="0">
                <a:latin typeface="Arial Narrow" pitchFamily="34" charset="0"/>
              </a:rPr>
              <a:t>Objects and Functions of the Bureau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ZA" sz="4000" dirty="0" smtClean="0">
                <a:latin typeface="Arial Narrow" pitchFamily="34" charset="0"/>
              </a:rPr>
              <a:t>Strategic Positioning of the Bureau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ZA" sz="4000" dirty="0" smtClean="0">
                <a:latin typeface="Arial Narrow" pitchFamily="34" charset="0"/>
              </a:rPr>
              <a:t>High Level Programmes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ZA" sz="4000" dirty="0" smtClean="0">
              <a:latin typeface="Arial Narrow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3854" y="5551674"/>
            <a:ext cx="3360145" cy="1406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27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073500"/>
              </p:ext>
            </p:extLst>
          </p:nvPr>
        </p:nvGraphicFramePr>
        <p:xfrm>
          <a:off x="0" y="1278578"/>
          <a:ext cx="9144000" cy="4389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72000"/>
                <a:gridCol w="4572000"/>
              </a:tblGrid>
              <a:tr h="334574">
                <a:tc>
                  <a:txBody>
                    <a:bodyPr/>
                    <a:lstStyle/>
                    <a:p>
                      <a:r>
                        <a:rPr lang="en-US" dirty="0" smtClean="0"/>
                        <a:t>Objects of the </a:t>
                      </a:r>
                      <a:r>
                        <a:rPr lang="en-US" dirty="0" smtClean="0"/>
                        <a:t>Bureau (S34D)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Functions of the </a:t>
                      </a:r>
                      <a:r>
                        <a:rPr lang="en-US" dirty="0" smtClean="0"/>
                        <a:t>Bureau (S34E)</a:t>
                      </a:r>
                      <a:endParaRPr lang="en-US" dirty="0"/>
                    </a:p>
                  </a:txBody>
                  <a:tcPr/>
                </a:tc>
              </a:tr>
              <a:tr h="334574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v"/>
                      </a:pPr>
                      <a:r>
                        <a:rPr lang="en-ZA" sz="1800" i="1" dirty="0" smtClean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800" i="0" dirty="0" smtClean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F</a:t>
                      </a:r>
                      <a:r>
                        <a:rPr lang="en-ZA" sz="1800" dirty="0" smtClean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unction as a </a:t>
                      </a:r>
                      <a:r>
                        <a:rPr lang="en-ZA" sz="1800" b="1" dirty="0" smtClean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specialist implementing agent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6436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v"/>
                      </a:pPr>
                      <a:r>
                        <a:rPr lang="en-ZA" sz="1800" b="1" dirty="0" smtClean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Promote and facilitate </a:t>
                      </a:r>
                      <a:r>
                        <a:rPr lang="en-ZA" sz="1800" b="0" dirty="0" smtClean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minimisation, re-use, recycling and recovery of waste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Identify and promote </a:t>
                      </a:r>
                      <a:r>
                        <a:rPr lang="en-ZA" sz="1800" b="0" dirty="0" smtClean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best practices in the minimisation, re-use, recycling or recovery of waste;</a:t>
                      </a:r>
                      <a:endParaRPr lang="en-US" b="0" dirty="0"/>
                    </a:p>
                  </a:txBody>
                  <a:tcPr/>
                </a:tc>
              </a:tr>
              <a:tr h="585505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v"/>
                      </a:pPr>
                      <a:r>
                        <a:rPr lang="en-ZA" sz="1800" b="1" dirty="0" smtClean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Manage </a:t>
                      </a:r>
                      <a:r>
                        <a:rPr lang="en-ZA" sz="1800" b="0" dirty="0" smtClean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the disbursement of incentives and funds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Implement </a:t>
                      </a:r>
                      <a:r>
                        <a:rPr lang="en-ZA" sz="1800" b="0" dirty="0" smtClean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the disbursement of incentives and funds </a:t>
                      </a:r>
                      <a:endParaRPr lang="en-US" b="0" dirty="0"/>
                    </a:p>
                  </a:txBody>
                  <a:tcPr/>
                </a:tc>
              </a:tr>
              <a:tr h="8364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Monitor and evaluate the impact </a:t>
                      </a:r>
                      <a:r>
                        <a:rPr lang="en-ZA" sz="1800" b="0" dirty="0" smtClean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of incentives and disincentives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36436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v"/>
                        <a:tabLst/>
                        <a:defRPr/>
                      </a:pPr>
                      <a:r>
                        <a:rPr lang="en-ZA" sz="1800" b="1" dirty="0" smtClean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Monitor implementation </a:t>
                      </a:r>
                      <a:r>
                        <a:rPr lang="en-ZA" sz="1800" dirty="0" smtClean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of industry waste management plans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8369" y="5528957"/>
            <a:ext cx="2755631" cy="1329043"/>
          </a:xfrm>
          <a:prstGeom prst="rect">
            <a:avLst/>
          </a:prstGeom>
        </p:spPr>
      </p:pic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OBJECTS &amp; FUNCTIONS OF THE BUREAU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68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849146"/>
              </p:ext>
            </p:extLst>
          </p:nvPr>
        </p:nvGraphicFramePr>
        <p:xfrm>
          <a:off x="0" y="1225629"/>
          <a:ext cx="9144000" cy="54522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72000"/>
                <a:gridCol w="4572000"/>
              </a:tblGrid>
              <a:tr h="403871">
                <a:tc>
                  <a:txBody>
                    <a:bodyPr/>
                    <a:lstStyle/>
                    <a:p>
                      <a:r>
                        <a:rPr lang="en-US" dirty="0" smtClean="0"/>
                        <a:t>Objects of the </a:t>
                      </a:r>
                      <a:r>
                        <a:rPr lang="en-US" dirty="0" smtClean="0"/>
                        <a:t>Bureau (S34D)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Functions of </a:t>
                      </a:r>
                      <a:r>
                        <a:rPr lang="en-US" smtClean="0"/>
                        <a:t>the </a:t>
                      </a:r>
                      <a:r>
                        <a:rPr lang="en-US" smtClean="0"/>
                        <a:t>Bureau (S34E)</a:t>
                      </a:r>
                      <a:endParaRPr lang="en-US" dirty="0"/>
                    </a:p>
                  </a:txBody>
                  <a:tcPr/>
                </a:tc>
              </a:tr>
              <a:tr h="2221292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v"/>
                        <a:tabLst/>
                        <a:defRPr/>
                      </a:pPr>
                      <a:r>
                        <a:rPr lang="en-ZA" sz="1800" b="1" dirty="0" smtClean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Progressively</a:t>
                      </a:r>
                      <a:r>
                        <a:rPr lang="en-ZA" sz="1800" b="1" baseline="0" dirty="0" smtClean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 build capacity to </a:t>
                      </a:r>
                      <a:r>
                        <a:rPr lang="en-ZA" sz="1800" b="1" dirty="0" smtClean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provide specialist support </a:t>
                      </a:r>
                      <a:r>
                        <a:rPr lang="en-ZA" sz="1800" b="0" dirty="0" smtClean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for the development and implementation of municipal waste management plans and capacity building programmes</a:t>
                      </a:r>
                      <a:endParaRPr lang="en-US" b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charset="2"/>
                        <a:buChar char="v"/>
                        <a:defRPr/>
                      </a:pPr>
                      <a:r>
                        <a:rPr lang="en-ZA" sz="1800" b="1" dirty="0" smtClean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Progressively build capacity of the Bureau to support municipalities </a:t>
                      </a:r>
                      <a:r>
                        <a:rPr lang="en-ZA" sz="1800" dirty="0" smtClean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in the Development and implementation of integrated waste management plans and capacity building programmes;</a:t>
                      </a:r>
                    </a:p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ZA" sz="1800" i="1" dirty="0" smtClean="0">
                        <a:solidFill>
                          <a:prstClr val="black"/>
                        </a:solidFill>
                        <a:cs typeface="Arial" panose="020B0604020202020204" pitchFamily="34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  <a:tr h="2827099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v"/>
                        <a:tabLst/>
                        <a:defRPr/>
                      </a:pPr>
                      <a:r>
                        <a:rPr lang="en-ZA" sz="1800" i="1" dirty="0" smtClean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800" b="1" i="0" dirty="0" smtClean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S</a:t>
                      </a:r>
                      <a:r>
                        <a:rPr lang="en-ZA" sz="1800" b="1" dirty="0" smtClean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upport and advise on the development of waste management plans, </a:t>
                      </a:r>
                      <a:r>
                        <a:rPr lang="en-ZA" sz="1800" dirty="0" smtClean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tools, instruments, processes, systems, norms, standards and municipal waste management plans and capacity building programmes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v"/>
                      </a:pPr>
                      <a:r>
                        <a:rPr lang="en-ZA" sz="1800" b="1" dirty="0" smtClean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Support and advise on the development of industry waste management plans, Integrated waste management plans </a:t>
                      </a:r>
                      <a:r>
                        <a:rPr lang="en-ZA" sz="1800" dirty="0" smtClean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and other tools, instruments, processes and systems, including specialist support for the development of norms or standards for the minimisation, re-use, recycling or recovery of waste and the building of municipal waste management capacity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OBJECTS &amp; FUNCTIONS OF THE BUREAU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50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6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b="1" dirty="0" smtClean="0">
                <a:solidFill>
                  <a:srgbClr val="008000"/>
                </a:solidFill>
              </a:rPr>
              <a:t>OBJECTS OF THE BUREAU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663575"/>
            <a:ext cx="9121775" cy="3724096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ZA" sz="2000" dirty="0">
                <a:solidFill>
                  <a:prstClr val="black"/>
                </a:solidFill>
                <a:cs typeface="Arial" panose="020B0604020202020204" pitchFamily="34" charset="0"/>
              </a:rPr>
              <a:t>In terms of section 34D, the objects of the Bureau are to—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ZA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v"/>
              <a:defRPr/>
            </a:pPr>
            <a:r>
              <a:rPr lang="en-ZA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Moving away from regulating to treat waste as an environmental hazard to looking at waste as a source of valuable materials 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v"/>
              <a:defRPr/>
            </a:pPr>
            <a:r>
              <a:rPr lang="en-US" sz="2400" smtClean="0"/>
              <a:t>Facilitate removal of  </a:t>
            </a:r>
            <a:r>
              <a:rPr lang="en-US" sz="2400" dirty="0" smtClean="0"/>
              <a:t>legal and administrative barriers that limit redesign</a:t>
            </a:r>
            <a:r>
              <a:rPr lang="en-US" sz="2400" dirty="0"/>
              <a:t>, recovery, reuse, and </a:t>
            </a:r>
            <a:r>
              <a:rPr lang="en-US" sz="2400" dirty="0" smtClean="0"/>
              <a:t>trading in waste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v"/>
              <a:defRPr/>
            </a:pPr>
            <a:r>
              <a:rPr lang="en-US" sz="2400" dirty="0" smtClean="0"/>
              <a:t>Catalyst for industry cooperation through industry waste management plans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v"/>
              <a:defRPr/>
            </a:pPr>
            <a:r>
              <a:rPr lang="en-ZA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Central to exploring </a:t>
            </a:r>
            <a:r>
              <a:rPr lang="en-ZA" sz="2400" dirty="0">
                <a:solidFill>
                  <a:prstClr val="black"/>
                </a:solidFill>
                <a:cs typeface="Arial" panose="020B0604020202020204" pitchFamily="34" charset="0"/>
              </a:rPr>
              <a:t>n</a:t>
            </a:r>
            <a:r>
              <a:rPr lang="en-ZA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ew fields of value creation and deal with structural waste in the economy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3351" y="5528957"/>
            <a:ext cx="2755631" cy="132904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3181" y="107871"/>
            <a:ext cx="8873412" cy="844629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STRATEGIC POSITIONING OF THE BUREAU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28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6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b="1" dirty="0" smtClean="0">
                <a:solidFill>
                  <a:srgbClr val="008000"/>
                </a:solidFill>
              </a:rPr>
              <a:t>OBJECTS OF THE BUREAU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663575"/>
            <a:ext cx="9121775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ZA" sz="2000" dirty="0">
                <a:solidFill>
                  <a:prstClr val="black"/>
                </a:solidFill>
                <a:cs typeface="Arial" panose="020B0604020202020204" pitchFamily="34" charset="0"/>
              </a:rPr>
              <a:t>In terms of section 34D, the objects of the Bureau are to—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ZA" sz="20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3351" y="5528957"/>
            <a:ext cx="2755631" cy="132904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07871"/>
            <a:ext cx="9016593" cy="844629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STRATEGIC POSITIONING OF THE BUREAU..2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78217137"/>
              </p:ext>
            </p:extLst>
          </p:nvPr>
        </p:nvGraphicFramePr>
        <p:xfrm>
          <a:off x="1440872" y="96750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73769" y="1129475"/>
            <a:ext cx="2413417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Identify &amp; Promote Key Investments in the sector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303245" y="3369515"/>
            <a:ext cx="2383555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Facilitate Skills Development in the sector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739820"/>
            <a:ext cx="2105891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Research &amp; Development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360170" y="1449948"/>
            <a:ext cx="1808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national competitiveness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32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6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b="1" dirty="0" smtClean="0">
                <a:solidFill>
                  <a:srgbClr val="008000"/>
                </a:solidFill>
              </a:rPr>
              <a:t>OBJECTS OF THE BUREAU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663575"/>
            <a:ext cx="9121775" cy="446276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ZA" sz="2000" dirty="0">
                <a:solidFill>
                  <a:prstClr val="black"/>
                </a:solidFill>
                <a:cs typeface="Arial" panose="020B0604020202020204" pitchFamily="34" charset="0"/>
              </a:rPr>
              <a:t>In terms of section 34D, the objects of the Bureau are to</a:t>
            </a:r>
            <a:r>
              <a:rPr lang="en-ZA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—</a:t>
            </a:r>
            <a:endParaRPr lang="en-ZA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v"/>
              <a:defRPr/>
            </a:pPr>
            <a:r>
              <a:rPr lang="en-ZA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Operationalisation: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v"/>
              <a:defRPr/>
            </a:pPr>
            <a:r>
              <a:rPr lang="en-ZA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 Business case for Public Entity Listing process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v"/>
              <a:defRPr/>
            </a:pPr>
            <a:r>
              <a:rPr lang="en-ZA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Law reform process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v"/>
              <a:defRPr/>
            </a:pPr>
            <a:r>
              <a:rPr lang="en-ZA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Progressive build up of capacity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v"/>
              <a:defRPr/>
            </a:pPr>
            <a:r>
              <a:rPr lang="en-ZA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Information Management System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v"/>
              <a:defRPr/>
            </a:pPr>
            <a:r>
              <a:rPr lang="en-ZA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Skills Development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v"/>
              <a:defRPr/>
            </a:pPr>
            <a:r>
              <a:rPr lang="en-ZA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Research into markets (Tyres, Plastics)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v"/>
              <a:defRPr/>
            </a:pPr>
            <a:r>
              <a:rPr lang="en-ZA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Investments in Infrastructure (RESP, Tools of Trade, Recycling Infrastructure)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v"/>
              <a:defRPr/>
            </a:pPr>
            <a:r>
              <a:rPr lang="en-ZA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Municipal Waste Management Planning support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v"/>
              <a:defRPr/>
            </a:pPr>
            <a:endParaRPr lang="en-ZA" sz="2400" dirty="0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3351" y="5528957"/>
            <a:ext cx="2755631" cy="132904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24181" y="149956"/>
            <a:ext cx="8873412" cy="844629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HIGH LEVEL PROGRAMMES OF THE BUREAU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89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26833" y="1499016"/>
            <a:ext cx="39873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bg1"/>
                </a:solidFill>
              </a:rPr>
              <a:t>Waste Bureau Contact Details:</a:t>
            </a:r>
          </a:p>
          <a:p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Nolwazi Tetyana</a:t>
            </a:r>
          </a:p>
          <a:p>
            <a:r>
              <a:rPr lang="en-US" sz="2000" b="1" dirty="0" smtClean="0">
                <a:hlinkClick r:id="rId3"/>
              </a:rPr>
              <a:t>wastebureau@environment.gov.za</a:t>
            </a:r>
            <a:r>
              <a:rPr lang="en-US" sz="2000" b="1" dirty="0" smtClean="0"/>
              <a:t> 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Tel:	012 399 9803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Cell:082 304 2772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19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1783</TotalTime>
  <Words>510</Words>
  <Application>Microsoft Macintosh PowerPoint</Application>
  <PresentationFormat>On-screen Show (4:3)</PresentationFormat>
  <Paragraphs>62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 Narrow</vt:lpstr>
      <vt:lpstr>Calibri</vt:lpstr>
      <vt:lpstr>Wingdings</vt:lpstr>
      <vt:lpstr>Arial</vt:lpstr>
      <vt:lpstr>Office Theme</vt:lpstr>
      <vt:lpstr>PowerPoint Presentation</vt:lpstr>
      <vt:lpstr>PRESENTATION OUTLINE</vt:lpstr>
      <vt:lpstr>OBJECTS &amp; FUNCTIONS OF THE BUREAU</vt:lpstr>
      <vt:lpstr>OBJECTS &amp; FUNCTIONS OF THE BUREAU</vt:lpstr>
      <vt:lpstr>OBJECTS OF THE BUREAU</vt:lpstr>
      <vt:lpstr>OBJECTS OF THE BUREAU</vt:lpstr>
      <vt:lpstr>OBJECTS OF THE BUREAU</vt:lpstr>
      <vt:lpstr>PowerPoint Presentation</vt:lpstr>
    </vt:vector>
  </TitlesOfParts>
  <Company>Environmental Affairs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Admin1</dc:creator>
  <cp:lastModifiedBy>Microsoft Office User</cp:lastModifiedBy>
  <cp:revision>135</cp:revision>
  <cp:lastPrinted>2016-02-01T08:20:15Z</cp:lastPrinted>
  <dcterms:created xsi:type="dcterms:W3CDTF">2014-01-14T11:52:39Z</dcterms:created>
  <dcterms:modified xsi:type="dcterms:W3CDTF">2017-03-14T04:53:18Z</dcterms:modified>
</cp:coreProperties>
</file>