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2" r:id="rId3"/>
    <p:sldId id="273" r:id="rId4"/>
    <p:sldId id="280" r:id="rId5"/>
    <p:sldId id="281" r:id="rId6"/>
    <p:sldId id="279" r:id="rId7"/>
    <p:sldId id="292" r:id="rId8"/>
    <p:sldId id="282" r:id="rId9"/>
    <p:sldId id="283" r:id="rId10"/>
    <p:sldId id="284" r:id="rId11"/>
    <p:sldId id="285" r:id="rId12"/>
    <p:sldId id="286" r:id="rId13"/>
    <p:sldId id="287" r:id="rId14"/>
    <p:sldId id="289" r:id="rId15"/>
    <p:sldId id="291" r:id="rId16"/>
    <p:sldId id="290" r:id="rId17"/>
    <p:sldId id="26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C909A5-46AF-4493-ACC1-149E5F61B60A}" type="datetimeFigureOut">
              <a:rPr lang="en-US" smtClean="0"/>
              <a:pPr/>
              <a:t>3/15/2017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820A7-1A4D-455A-B95B-0454383A69CF}" type="slidenum">
              <a:rPr lang="en-US" smtClean="0"/>
              <a:pPr/>
              <a:t>‹#›</a:t>
            </a:fld>
            <a:endParaRPr lang="en-US" dirty="0"/>
          </a:p>
        </p:txBody>
      </p:sp>
    </p:spTree>
    <p:extLst>
      <p:ext uri="{BB962C8B-B14F-4D97-AF65-F5344CB8AC3E}">
        <p14:creationId xmlns:p14="http://schemas.microsoft.com/office/powerpoint/2010/main" xmlns="" val="391247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lumMod val="60000"/>
            <a:lumOff val="40000"/>
          </a:schemeClr>
        </a:solidFill>
        <a:effectLst/>
      </p:bgPr>
    </p:bg>
    <p:spTree>
      <p:nvGrpSpPr>
        <p:cNvPr id="1" name=""/>
        <p:cNvGrpSpPr/>
        <p:nvPr/>
      </p:nvGrpSpPr>
      <p:grpSpPr>
        <a:xfrm>
          <a:off x="0" y="0"/>
          <a:ext cx="0" cy="0"/>
          <a:chOff x="0" y="0"/>
          <a:chExt cx="0" cy="0"/>
        </a:xfrm>
      </p:grpSpPr>
      <p:sp>
        <p:nvSpPr>
          <p:cNvPr id="14" name="Rectangle 13"/>
          <p:cNvSpPr/>
          <p:nvPr userDrawn="1"/>
        </p:nvSpPr>
        <p:spPr>
          <a:xfrm>
            <a:off x="0" y="116632"/>
            <a:ext cx="3275856" cy="15573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2447291"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3335888" y="1149858"/>
            <a:ext cx="4151376" cy="4901184"/>
          </a:xfrm>
          <a:prstGeom prst="rect">
            <a:avLst/>
          </a:prstGeom>
        </p:spPr>
      </p:pic>
      <p:sp>
        <p:nvSpPr>
          <p:cNvPr id="2" name="Title 1"/>
          <p:cNvSpPr>
            <a:spLocks noGrp="1"/>
          </p:cNvSpPr>
          <p:nvPr>
            <p:ph type="ctrTitle" hasCustomPrompt="1"/>
          </p:nvPr>
        </p:nvSpPr>
        <p:spPr>
          <a:xfrm>
            <a:off x="3707965"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5"/>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8858786" y="6455126"/>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0-#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userDrawn="1"/>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73E65-72FA-9C4C-86F5-527BDFE5F362}" type="datetimeFigureOut">
              <a:rPr lang="en-US" smtClean="0"/>
              <a:pPr/>
              <a:t>3/15/2017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389" y="2078182"/>
            <a:ext cx="7863840" cy="2942705"/>
          </a:xfrm>
        </p:spPr>
        <p:txBody>
          <a:bodyPr>
            <a:noAutofit/>
          </a:bodyPr>
          <a:lstStyle/>
          <a:p>
            <a:r>
              <a:rPr lang="en-US" dirty="0" smtClean="0"/>
              <a:t>Submission On The Division Of Revenue Bill 2017/18</a:t>
            </a: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SELECT COMMITTEE AND STANDING COMMITTEE ON APPROPRIATIONS</a:t>
            </a:r>
            <a:br>
              <a:rPr lang="en-US" sz="1800" dirty="0" smtClean="0"/>
            </a:br>
            <a:r>
              <a:rPr lang="en-US" sz="1800" dirty="0" smtClean="0"/>
              <a:t>10 MARCH 2017</a:t>
            </a:r>
            <a:endParaRPr lang="en-US" sz="1800" dirty="0">
              <a:solidFill>
                <a:schemeClr val="tx1">
                  <a:lumMod val="75000"/>
                </a:schemeClr>
              </a:solidFill>
            </a:endParaRPr>
          </a:p>
        </p:txBody>
      </p:sp>
    </p:spTree>
    <p:extLst>
      <p:ext uri="{BB962C8B-B14F-4D97-AF65-F5344CB8AC3E}">
        <p14:creationId xmlns:p14="http://schemas.microsoft.com/office/powerpoint/2010/main" xmlns="" val="251353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1274618"/>
            <a:ext cx="8043862" cy="5018232"/>
          </a:xfrm>
        </p:spPr>
        <p:txBody>
          <a:bodyPr>
            <a:normAutofit/>
          </a:bodyPr>
          <a:lstStyle/>
          <a:p>
            <a:pPr marL="0" lvl="0" indent="0" algn="just" defTabSz="914400" fontAlgn="base">
              <a:spcBef>
                <a:spcPts val="600"/>
              </a:spcBef>
              <a:buNone/>
              <a:defRPr/>
            </a:pPr>
            <a:r>
              <a:rPr lang="en-ZA" sz="2000" b="1" kern="0" dirty="0">
                <a:solidFill>
                  <a:prstClr val="black"/>
                </a:solidFill>
                <a:latin typeface="Calibri" pitchFamily="34" charset="0"/>
              </a:rPr>
              <a:t>The budget redistributes resources to the rural </a:t>
            </a:r>
            <a:r>
              <a:rPr lang="en-ZA" sz="2000" b="1" kern="0" dirty="0" smtClean="0">
                <a:solidFill>
                  <a:prstClr val="black"/>
                </a:solidFill>
                <a:latin typeface="Calibri" pitchFamily="34" charset="0"/>
              </a:rPr>
              <a:t>poor:</a:t>
            </a:r>
          </a:p>
          <a:p>
            <a:pPr lvl="0" algn="just" defTabSz="914400" fontAlgn="base">
              <a:spcBef>
                <a:spcPts val="600"/>
              </a:spcBef>
              <a:buFont typeface="Wingdings" panose="05000000000000000000" pitchFamily="2" charset="2"/>
              <a:buChar char="§"/>
              <a:defRPr/>
            </a:pPr>
            <a:endParaRPr lang="en-ZA" sz="2000" b="1" kern="0" dirty="0" smtClean="0">
              <a:solidFill>
                <a:prstClr val="black"/>
              </a:solidFill>
              <a:latin typeface="Calibri" pitchFamily="34" charset="0"/>
            </a:endParaRPr>
          </a:p>
          <a:p>
            <a:pPr lvl="0" algn="just" defTabSz="914400" fontAlgn="base">
              <a:spcBef>
                <a:spcPts val="600"/>
              </a:spcBef>
              <a:buFont typeface="Wingdings" panose="05000000000000000000" pitchFamily="2" charset="2"/>
              <a:buChar char="§"/>
              <a:defRPr/>
            </a:pPr>
            <a:r>
              <a:rPr lang="en-ZA" sz="2000" kern="0" dirty="0" smtClean="0">
                <a:solidFill>
                  <a:prstClr val="black"/>
                </a:solidFill>
                <a:latin typeface="Calibri" pitchFamily="34" charset="0"/>
              </a:rPr>
              <a:t>The </a:t>
            </a:r>
            <a:r>
              <a:rPr lang="en-ZA" sz="2000" kern="0" dirty="0">
                <a:solidFill>
                  <a:prstClr val="black"/>
                </a:solidFill>
                <a:latin typeface="Calibri" pitchFamily="34" charset="0"/>
              </a:rPr>
              <a:t>division of revenue redistributes substantial resources from the urban economy to fund services in rural areas. </a:t>
            </a:r>
          </a:p>
          <a:p>
            <a:pPr lvl="0" algn="just" defTabSz="914400" fontAlgn="base">
              <a:spcBef>
                <a:spcPts val="600"/>
              </a:spcBef>
              <a:buFont typeface="Wingdings" panose="05000000000000000000" pitchFamily="2" charset="2"/>
              <a:buChar char="§"/>
              <a:defRPr/>
            </a:pPr>
            <a:r>
              <a:rPr lang="en-ZA" sz="2000" kern="0" dirty="0">
                <a:solidFill>
                  <a:prstClr val="black"/>
                </a:solidFill>
                <a:latin typeface="Calibri" pitchFamily="34" charset="0"/>
              </a:rPr>
              <a:t>It also subsidises services to millions of poor households in towns and cities through considerable allocations </a:t>
            </a:r>
            <a:r>
              <a:rPr lang="en-ZA" sz="2000" kern="0" dirty="0" smtClean="0">
                <a:solidFill>
                  <a:prstClr val="black"/>
                </a:solidFill>
                <a:latin typeface="Calibri" pitchFamily="34" charset="0"/>
              </a:rPr>
              <a:t>to rural municipalities </a:t>
            </a:r>
            <a:endParaRPr lang="en-ZA" sz="2000" kern="0" dirty="0">
              <a:solidFill>
                <a:prstClr val="black"/>
              </a:solidFill>
              <a:latin typeface="Calibri" pitchFamily="34" charset="0"/>
            </a:endParaRPr>
          </a:p>
          <a:p>
            <a:pPr lvl="0" algn="just" defTabSz="914400" fontAlgn="base">
              <a:spcBef>
                <a:spcPts val="600"/>
              </a:spcBef>
              <a:buFont typeface="Wingdings" panose="05000000000000000000" pitchFamily="2" charset="2"/>
              <a:buChar char="§"/>
              <a:defRPr/>
            </a:pPr>
            <a:r>
              <a:rPr lang="en-ZA" sz="2000" kern="0" dirty="0">
                <a:solidFill>
                  <a:prstClr val="black"/>
                </a:solidFill>
                <a:latin typeface="Calibri" pitchFamily="34" charset="0"/>
              </a:rPr>
              <a:t>Metropolitan municipalities account for 70 per cent of personal income tax revenue, but receive only 31 per cent of local government transfers. </a:t>
            </a:r>
          </a:p>
          <a:p>
            <a:pPr lvl="1" algn="just" defTabSz="914400" fontAlgn="base">
              <a:spcBef>
                <a:spcPts val="600"/>
              </a:spcBef>
              <a:buFont typeface="Wingdings" panose="05000000000000000000" pitchFamily="2" charset="2"/>
              <a:buChar char="Ø"/>
              <a:defRPr/>
            </a:pPr>
            <a:r>
              <a:rPr lang="en-ZA" sz="2000" kern="0" dirty="0">
                <a:solidFill>
                  <a:prstClr val="black"/>
                </a:solidFill>
                <a:latin typeface="Calibri" pitchFamily="34" charset="0"/>
              </a:rPr>
              <a:t>The 61 mostly rural local municipalities also receive 31 per cent of transfers to local government, but account for only 5 per cent of personal income tax revenues. </a:t>
            </a:r>
          </a:p>
          <a:p>
            <a:endParaRPr lang="en-ZA" sz="1600" dirty="0"/>
          </a:p>
        </p:txBody>
      </p:sp>
    </p:spTree>
    <p:extLst>
      <p:ext uri="{BB962C8B-B14F-4D97-AF65-F5344CB8AC3E}">
        <p14:creationId xmlns:p14="http://schemas.microsoft.com/office/powerpoint/2010/main" xmlns="" val="221811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1069453"/>
            <a:ext cx="8043862" cy="5223397"/>
          </a:xfrm>
        </p:spPr>
        <p:txBody>
          <a:bodyPr/>
          <a:lstStyle/>
          <a:p>
            <a:pPr marL="0" indent="0">
              <a:buNone/>
            </a:pPr>
            <a:r>
              <a:rPr lang="en-ZA" sz="1600" b="1" dirty="0" smtClean="0">
                <a:latin typeface="Calibri" pitchFamily="34" charset="0"/>
                <a:ea typeface="ＭＳ Ｐゴシック" pitchFamily="1" charset="-128"/>
                <a:cs typeface="Calibri" pitchFamily="34" charset="0"/>
              </a:rPr>
              <a:t>Per </a:t>
            </a:r>
            <a:r>
              <a:rPr lang="en-ZA" sz="1600" b="1" dirty="0">
                <a:latin typeface="Calibri" pitchFamily="34" charset="0"/>
                <a:ea typeface="ＭＳ Ｐゴシック" pitchFamily="1" charset="-128"/>
                <a:cs typeface="Calibri" pitchFamily="34" charset="0"/>
              </a:rPr>
              <a:t>household allocations to </a:t>
            </a:r>
            <a:r>
              <a:rPr lang="en-ZA" sz="1600" b="1" dirty="0" smtClean="0">
                <a:latin typeface="Calibri" pitchFamily="34" charset="0"/>
                <a:ea typeface="ＭＳ Ｐゴシック" pitchFamily="1" charset="-128"/>
                <a:cs typeface="Calibri" pitchFamily="34" charset="0"/>
              </a:rPr>
              <a:t>municipalities</a:t>
            </a:r>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2938" y="1510146"/>
            <a:ext cx="8043862" cy="47827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26226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1330036"/>
            <a:ext cx="8043862" cy="4962814"/>
          </a:xfrm>
        </p:spPr>
        <p:txBody>
          <a:bodyPr>
            <a:normAutofit lnSpcReduction="10000"/>
          </a:bodyPr>
          <a:lstStyle/>
          <a:p>
            <a:pPr marL="0" lvl="0" indent="0" defTabSz="914400" eaLnBrk="0" fontAlgn="base" hangingPunct="0">
              <a:spcBef>
                <a:spcPct val="0"/>
              </a:spcBef>
              <a:spcAft>
                <a:spcPct val="0"/>
              </a:spcAft>
              <a:buNone/>
            </a:pPr>
            <a:r>
              <a:rPr lang="en-US" sz="2000" i="1" dirty="0">
                <a:ea typeface="ＭＳ Ｐゴシック" pitchFamily="1" charset="-128"/>
              </a:rPr>
              <a:t>Transfers to provinces and local government grow faster than national allocations over the MTEF</a:t>
            </a:r>
          </a:p>
          <a:p>
            <a:pPr marL="0" indent="0">
              <a:buNone/>
            </a:pPr>
            <a:endParaRPr lang="en-ZA" sz="2000" dirty="0"/>
          </a:p>
          <a:p>
            <a:pPr marL="457200" indent="-457200">
              <a:buFont typeface="+mj-lt"/>
              <a:buAutoNum type="arabicPeriod"/>
            </a:pPr>
            <a:r>
              <a:rPr lang="en-ZA" sz="2000" dirty="0" smtClean="0"/>
              <a:t>National Departments 		- 6.9%</a:t>
            </a:r>
          </a:p>
          <a:p>
            <a:pPr marL="457200" indent="-457200">
              <a:buFont typeface="+mj-lt"/>
              <a:buAutoNum type="arabicPeriod"/>
            </a:pPr>
            <a:endParaRPr lang="en-ZA" sz="2000" dirty="0"/>
          </a:p>
          <a:p>
            <a:pPr marL="457200" indent="-457200">
              <a:buFont typeface="+mj-lt"/>
              <a:buAutoNum type="arabicPeriod"/>
            </a:pPr>
            <a:r>
              <a:rPr lang="en-ZA" sz="2000" dirty="0" smtClean="0"/>
              <a:t>Provinces 					– 7.5%</a:t>
            </a:r>
          </a:p>
          <a:p>
            <a:pPr marL="457200" indent="-457200">
              <a:buFont typeface="+mj-lt"/>
              <a:buAutoNum type="arabicPeriod"/>
            </a:pPr>
            <a:endParaRPr lang="en-ZA" sz="2000" dirty="0" smtClean="0"/>
          </a:p>
          <a:p>
            <a:pPr marL="457200" indent="-457200">
              <a:buFont typeface="+mj-lt"/>
              <a:buAutoNum type="arabicPeriod"/>
            </a:pPr>
            <a:r>
              <a:rPr lang="en-ZA" sz="2000" dirty="0" smtClean="0"/>
              <a:t>Local Government 			– 8.6%</a:t>
            </a:r>
          </a:p>
          <a:p>
            <a:pPr marL="457200" indent="-457200">
              <a:buFont typeface="+mj-lt"/>
              <a:buAutoNum type="arabicPeriod"/>
            </a:pPr>
            <a:endParaRPr lang="en-ZA" sz="2000" dirty="0"/>
          </a:p>
          <a:p>
            <a:r>
              <a:rPr lang="en-ZA" sz="2000" dirty="0" smtClean="0"/>
              <a:t>We also note that:</a:t>
            </a:r>
          </a:p>
          <a:p>
            <a:pPr lvl="1"/>
            <a:r>
              <a:rPr lang="en-ZA" sz="2000" dirty="0" smtClean="0"/>
              <a:t>LG grants have been reduced by R2,5 billion</a:t>
            </a:r>
          </a:p>
          <a:p>
            <a:pPr lvl="1"/>
            <a:r>
              <a:rPr lang="en-ZA" sz="2000" dirty="0" smtClean="0"/>
              <a:t>The Equitable Share has been increased by R5.1 billion in line with the 3.3% HH growth projections</a:t>
            </a:r>
          </a:p>
          <a:p>
            <a:pPr lvl="1"/>
            <a:r>
              <a:rPr lang="en-ZA" sz="2000" dirty="0" smtClean="0"/>
              <a:t>We note that this fast growth in LG transfers is against a background of a lower base!</a:t>
            </a:r>
            <a:endParaRPr lang="en-ZA" sz="2000" dirty="0"/>
          </a:p>
        </p:txBody>
      </p:sp>
      <p:sp>
        <p:nvSpPr>
          <p:cNvPr id="4" name="TextBox 3"/>
          <p:cNvSpPr txBox="1"/>
          <p:nvPr/>
        </p:nvSpPr>
        <p:spPr>
          <a:xfrm>
            <a:off x="7524328" y="1916832"/>
            <a:ext cx="1368152" cy="338554"/>
          </a:xfrm>
          <a:prstGeom prst="rect">
            <a:avLst/>
          </a:prstGeom>
          <a:noFill/>
        </p:spPr>
        <p:txBody>
          <a:bodyPr wrap="square" rtlCol="0">
            <a:spAutoFit/>
          </a:bodyPr>
          <a:lstStyle/>
          <a:p>
            <a:pPr defTabSz="914400" eaLnBrk="0" fontAlgn="base" hangingPunct="0">
              <a:spcBef>
                <a:spcPct val="0"/>
              </a:spcBef>
              <a:spcAft>
                <a:spcPct val="0"/>
              </a:spcAft>
            </a:pPr>
            <a:endParaRPr lang="en-US" sz="1600" i="1" dirty="0">
              <a:solidFill>
                <a:srgbClr val="C00000"/>
              </a:solidFill>
              <a:ea typeface="ＭＳ Ｐゴシック" pitchFamily="1" charset="-128"/>
            </a:endParaRPr>
          </a:p>
        </p:txBody>
      </p:sp>
    </p:spTree>
    <p:extLst>
      <p:ext uri="{BB962C8B-B14F-4D97-AF65-F5344CB8AC3E}">
        <p14:creationId xmlns:p14="http://schemas.microsoft.com/office/powerpoint/2010/main" xmlns="" val="3777825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p:txBody>
          <a:bodyPr/>
          <a:lstStyle/>
          <a:p>
            <a:endParaRPr lang="en-ZA"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2938" y="1069453"/>
            <a:ext cx="8043861" cy="52233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46450" y="1069453"/>
            <a:ext cx="2451100" cy="5099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58983" y="4939145"/>
            <a:ext cx="2487468" cy="741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899563" y="2202874"/>
            <a:ext cx="1787237" cy="706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7595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3641366"/>
            <a:ext cx="8043862" cy="2651483"/>
          </a:xfrm>
        </p:spPr>
        <p:txBody>
          <a:bodyPr>
            <a:normAutofit lnSpcReduction="10000"/>
          </a:bodyPr>
          <a:lstStyle/>
          <a:p>
            <a:pPr marL="174625" indent="-174625" algn="just" defTabSz="914400" eaLnBrk="0" fontAlgn="base" hangingPunct="0">
              <a:spcAft>
                <a:spcPct val="0"/>
              </a:spcAft>
              <a:buFontTx/>
              <a:buChar char="•"/>
            </a:pPr>
            <a:r>
              <a:rPr lang="en-ZA" sz="1900" kern="0" dirty="0" smtClean="0">
                <a:solidFill>
                  <a:srgbClr val="000000"/>
                </a:solidFill>
              </a:rPr>
              <a:t>Efforts </a:t>
            </a:r>
            <a:r>
              <a:rPr lang="en-ZA" sz="1900" kern="0" dirty="0">
                <a:solidFill>
                  <a:srgbClr val="000000"/>
                </a:solidFill>
              </a:rPr>
              <a:t>to improve municipal financial management will focus on the following four</a:t>
            </a:r>
            <a:r>
              <a:rPr lang="en-ZA" sz="1900" b="1" kern="0" dirty="0">
                <a:solidFill>
                  <a:srgbClr val="000000"/>
                </a:solidFill>
              </a:rPr>
              <a:t> “game changers”:</a:t>
            </a:r>
          </a:p>
          <a:p>
            <a:pPr lvl="1" indent="-342900" algn="just" defTabSz="914400" eaLnBrk="0" fontAlgn="base" hangingPunct="0">
              <a:spcAft>
                <a:spcPct val="0"/>
              </a:spcAft>
              <a:buFont typeface="+mj-lt"/>
              <a:buAutoNum type="arabicPeriod"/>
            </a:pPr>
            <a:r>
              <a:rPr lang="en-US" sz="1600" kern="0" dirty="0">
                <a:solidFill>
                  <a:srgbClr val="000000"/>
                </a:solidFill>
              </a:rPr>
              <a:t>The new Municipal Standard Chart of Accounts, which will be implemented from 1 July </a:t>
            </a:r>
            <a:r>
              <a:rPr lang="en-US" sz="1600" kern="0" dirty="0" smtClean="0">
                <a:solidFill>
                  <a:srgbClr val="000000"/>
                </a:solidFill>
              </a:rPr>
              <a:t>2017 </a:t>
            </a:r>
          </a:p>
          <a:p>
            <a:pPr lvl="2" indent="-342900" algn="just" defTabSz="914400" eaLnBrk="0" fontAlgn="base" hangingPunct="0">
              <a:spcAft>
                <a:spcPct val="0"/>
              </a:spcAft>
              <a:buFont typeface="Wingdings" panose="05000000000000000000" pitchFamily="2" charset="2"/>
              <a:buChar char="Ø"/>
            </a:pPr>
            <a:r>
              <a:rPr lang="en-US" sz="1600" kern="0" dirty="0" smtClean="0"/>
              <a:t>(SALGA proposes more focus on S.154 of the Constitution)</a:t>
            </a:r>
            <a:endParaRPr lang="en-US" sz="1600" kern="0" dirty="0"/>
          </a:p>
          <a:p>
            <a:pPr lvl="1" indent="-342900" algn="just" defTabSz="914400" eaLnBrk="0" fontAlgn="base" hangingPunct="0">
              <a:spcAft>
                <a:spcPct val="0"/>
              </a:spcAft>
              <a:buFont typeface="+mj-lt"/>
              <a:buAutoNum type="arabicPeriod"/>
            </a:pPr>
            <a:r>
              <a:rPr lang="en-US" sz="1600" kern="0" dirty="0">
                <a:solidFill>
                  <a:srgbClr val="000000"/>
                </a:solidFill>
              </a:rPr>
              <a:t>Improved supply chain management </a:t>
            </a:r>
          </a:p>
          <a:p>
            <a:pPr lvl="1" indent="-342900" algn="just" defTabSz="914400" eaLnBrk="0" fontAlgn="base" hangingPunct="0">
              <a:spcAft>
                <a:spcPct val="0"/>
              </a:spcAft>
              <a:buFont typeface="+mj-lt"/>
              <a:buAutoNum type="arabicPeriod"/>
            </a:pPr>
            <a:r>
              <a:rPr lang="en-US" sz="1600" kern="0" dirty="0">
                <a:solidFill>
                  <a:srgbClr val="000000"/>
                </a:solidFill>
              </a:rPr>
              <a:t>Improved revenue management (municipalities need to set and collect cost-reflective tariffs) </a:t>
            </a:r>
          </a:p>
          <a:p>
            <a:pPr lvl="1" indent="-342900" algn="just" defTabSz="914400" eaLnBrk="0" fontAlgn="base" hangingPunct="0">
              <a:spcAft>
                <a:spcPct val="0"/>
              </a:spcAft>
              <a:buFont typeface="+mj-lt"/>
              <a:buAutoNum type="arabicPeriod"/>
            </a:pPr>
            <a:r>
              <a:rPr lang="en-US" sz="1600" kern="0" dirty="0">
                <a:solidFill>
                  <a:srgbClr val="000000"/>
                </a:solidFill>
              </a:rPr>
              <a:t>Improved asset management (e.g. municipalities must spend at least 8 per cent of the value of their assets on maintenance) </a:t>
            </a:r>
          </a:p>
          <a:p>
            <a:endParaRPr lang="en-ZA" dirty="0"/>
          </a:p>
        </p:txBody>
      </p:sp>
      <p:sp>
        <p:nvSpPr>
          <p:cNvPr id="5" name="Rectangle 4"/>
          <p:cNvSpPr/>
          <p:nvPr/>
        </p:nvSpPr>
        <p:spPr>
          <a:xfrm>
            <a:off x="642937" y="1831640"/>
            <a:ext cx="8043863" cy="1809726"/>
          </a:xfrm>
          <a:prstGeom prst="rect">
            <a:avLst/>
          </a:prstGeom>
        </p:spPr>
        <p:txBody>
          <a:bodyPr wrap="square">
            <a:spAutoFit/>
          </a:bodyPr>
          <a:lstStyle/>
          <a:p>
            <a:pPr marL="342900" lvl="0" indent="-342900" algn="just" defTabSz="914400" eaLnBrk="0" fontAlgn="base" hangingPunct="0">
              <a:spcBef>
                <a:spcPct val="20000"/>
              </a:spcBef>
              <a:spcAft>
                <a:spcPct val="0"/>
              </a:spcAft>
              <a:buFontTx/>
              <a:buChar char="•"/>
              <a:defRPr/>
            </a:pPr>
            <a:r>
              <a:rPr lang="en-US" kern="0" dirty="0">
                <a:solidFill>
                  <a:srgbClr val="000000"/>
                </a:solidFill>
              </a:rPr>
              <a:t>The division of revenue achieves a substantial redistribution of revenues raised through taxes in relatively wealthy (mainly urban) areas to areas where demand for </a:t>
            </a:r>
            <a:r>
              <a:rPr lang="en-US" kern="0" dirty="0" smtClean="0">
                <a:solidFill>
                  <a:srgbClr val="000000"/>
                </a:solidFill>
              </a:rPr>
              <a:t>subsidized </a:t>
            </a:r>
            <a:r>
              <a:rPr lang="en-US" kern="0" dirty="0">
                <a:solidFill>
                  <a:srgbClr val="000000"/>
                </a:solidFill>
              </a:rPr>
              <a:t>public services is highest</a:t>
            </a:r>
          </a:p>
          <a:p>
            <a:pPr marL="800100" lvl="1" indent="-342900" algn="just" defTabSz="914400" eaLnBrk="0" fontAlgn="base" hangingPunct="0">
              <a:spcBef>
                <a:spcPct val="20000"/>
              </a:spcBef>
              <a:spcAft>
                <a:spcPct val="0"/>
              </a:spcAft>
              <a:buFont typeface="Wingdings" panose="05000000000000000000" pitchFamily="2" charset="2"/>
              <a:buChar char="Ø"/>
              <a:defRPr/>
            </a:pPr>
            <a:r>
              <a:rPr lang="en-US" kern="0" dirty="0">
                <a:solidFill>
                  <a:srgbClr val="000000"/>
                </a:solidFill>
              </a:rPr>
              <a:t>As a result, </a:t>
            </a:r>
            <a:r>
              <a:rPr lang="en-US" kern="0" dirty="0" smtClean="0">
                <a:solidFill>
                  <a:srgbClr val="000000"/>
                </a:solidFill>
              </a:rPr>
              <a:t>most </a:t>
            </a:r>
            <a:r>
              <a:rPr lang="en-US" kern="0" dirty="0">
                <a:solidFill>
                  <a:srgbClr val="000000"/>
                </a:solidFill>
              </a:rPr>
              <a:t>rural municipalities receive twice the allocation per household that is transferred to metros (although 70% of tax revenue is raised in metros) </a:t>
            </a:r>
            <a:endParaRPr lang="en-US" kern="0" dirty="0" smtClean="0">
              <a:solidFill>
                <a:srgbClr val="000000"/>
              </a:solidFill>
            </a:endParaRPr>
          </a:p>
        </p:txBody>
      </p:sp>
    </p:spTree>
    <p:extLst>
      <p:ext uri="{BB962C8B-B14F-4D97-AF65-F5344CB8AC3E}">
        <p14:creationId xmlns:p14="http://schemas.microsoft.com/office/powerpoint/2010/main" xmlns="" val="3054844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6"/>
                </a:solidFill>
              </a:rPr>
              <a:t>General Comments on the 2016/17 </a:t>
            </a:r>
            <a:r>
              <a:rPr lang="en-ZA" dirty="0" err="1" smtClean="0">
                <a:solidFill>
                  <a:schemeClr val="accent6"/>
                </a:solidFill>
              </a:rPr>
              <a:t>DoRB</a:t>
            </a:r>
            <a:endParaRPr lang="en-ZA" dirty="0">
              <a:solidFill>
                <a:schemeClr val="accent6"/>
              </a:solidFill>
            </a:endParaRPr>
          </a:p>
        </p:txBody>
      </p:sp>
      <p:sp>
        <p:nvSpPr>
          <p:cNvPr id="3" name="Text Placeholder 2"/>
          <p:cNvSpPr>
            <a:spLocks noGrp="1"/>
          </p:cNvSpPr>
          <p:nvPr>
            <p:ph type="body" sz="quarter" idx="10"/>
          </p:nvPr>
        </p:nvSpPr>
        <p:spPr>
          <a:xfrm>
            <a:off x="457200" y="1246909"/>
            <a:ext cx="8229600" cy="5045941"/>
          </a:xfrm>
        </p:spPr>
        <p:txBody>
          <a:bodyPr>
            <a:normAutofit/>
          </a:bodyPr>
          <a:lstStyle/>
          <a:p>
            <a:pPr algn="just"/>
            <a:r>
              <a:rPr lang="en-ZA" sz="1800" dirty="0" smtClean="0"/>
              <a:t>Though we appreciate the general thrust of the budget, Salga would continue engaging on the following:</a:t>
            </a:r>
          </a:p>
          <a:p>
            <a:pPr lvl="1" algn="just"/>
            <a:r>
              <a:rPr lang="en-ZA" sz="1800" dirty="0" smtClean="0"/>
              <a:t>The consideration by NT of the recommendations of the study conducted by Salga and the FFC on the Cost of Basic Services so that the ES review process factors some of the recommendations made</a:t>
            </a:r>
          </a:p>
          <a:p>
            <a:pPr lvl="1" algn="just"/>
            <a:r>
              <a:rPr lang="en-ZA" sz="1800" dirty="0" smtClean="0"/>
              <a:t>It continues to be of concern to us that LG only gets 9.1% from the budget (5% ES, 3% Grants and 1% indirect transfers and 1% fuel levy)</a:t>
            </a:r>
          </a:p>
          <a:p>
            <a:pPr lvl="1" algn="just"/>
            <a:r>
              <a:rPr lang="en-ZA" sz="1800" dirty="0" smtClean="0"/>
              <a:t>A need for a continuous review of the allocation method to address the fact that a number of municipalities are economically and financially unviable. The challenges faced by these areas cannot be addressed through the demarcation instrument</a:t>
            </a:r>
          </a:p>
          <a:p>
            <a:pPr lvl="1" algn="just"/>
            <a:r>
              <a:rPr lang="en-ZA" sz="1800" dirty="0" smtClean="0"/>
              <a:t>We will engage with NT on the cost of traded services and the tariff increases granted by NERSA</a:t>
            </a:r>
          </a:p>
          <a:p>
            <a:pPr lvl="1" algn="just"/>
            <a:r>
              <a:rPr lang="en-ZA" sz="1800" dirty="0" smtClean="0"/>
              <a:t>Unless a holistic and sustainable solution is found, the increasing debt to municipalities has to be resolved as a matter of urgency otherwise it undermines the financial stability of local government</a:t>
            </a:r>
          </a:p>
          <a:p>
            <a:endParaRPr lang="en-ZA" sz="1600" dirty="0" smtClean="0"/>
          </a:p>
          <a:p>
            <a:endParaRPr lang="en-ZA" sz="1600" dirty="0"/>
          </a:p>
        </p:txBody>
      </p:sp>
    </p:spTree>
    <p:extLst>
      <p:ext uri="{BB962C8B-B14F-4D97-AF65-F5344CB8AC3E}">
        <p14:creationId xmlns:p14="http://schemas.microsoft.com/office/powerpoint/2010/main" xmlns="" val="3448389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6"/>
                </a:solidFill>
              </a:rPr>
              <a:t>Conclusion</a:t>
            </a:r>
            <a:endParaRPr lang="en-ZA" dirty="0">
              <a:solidFill>
                <a:schemeClr val="accent6"/>
              </a:solidFill>
            </a:endParaRPr>
          </a:p>
        </p:txBody>
      </p:sp>
      <p:sp>
        <p:nvSpPr>
          <p:cNvPr id="3" name="Text Placeholder 2"/>
          <p:cNvSpPr>
            <a:spLocks noGrp="1"/>
          </p:cNvSpPr>
          <p:nvPr>
            <p:ph type="body" sz="quarter" idx="10"/>
          </p:nvPr>
        </p:nvSpPr>
        <p:spPr>
          <a:xfrm>
            <a:off x="260801" y="1181358"/>
            <a:ext cx="8705778" cy="5314976"/>
          </a:xfrm>
        </p:spPr>
        <p:txBody>
          <a:bodyPr>
            <a:normAutofit fontScale="92500" lnSpcReduction="20000"/>
          </a:bodyPr>
          <a:lstStyle/>
          <a:p>
            <a:pPr algn="just"/>
            <a:r>
              <a:rPr lang="en-ZA" sz="1800" dirty="0" smtClean="0"/>
              <a:t>The financial context of our country requires that we collectively find measures to do more with limited resources</a:t>
            </a:r>
          </a:p>
          <a:p>
            <a:pPr algn="just"/>
            <a:endParaRPr lang="en-ZA" sz="1800" dirty="0" smtClean="0"/>
          </a:p>
          <a:p>
            <a:pPr algn="just"/>
            <a:r>
              <a:rPr lang="en-ZA" sz="1800" dirty="0" smtClean="0"/>
              <a:t>We will continue lobbying for increased allocations to the sector while at the same time continuing to provide support to municipalities so that they improve their financial management capacity, audit accountability, reduce UIF and enhance the quality of spending</a:t>
            </a:r>
          </a:p>
          <a:p>
            <a:pPr algn="just"/>
            <a:endParaRPr lang="en-ZA" sz="1800" dirty="0" smtClean="0"/>
          </a:p>
          <a:p>
            <a:pPr algn="just"/>
            <a:r>
              <a:rPr lang="en-ZA" sz="1800" dirty="0" smtClean="0"/>
              <a:t>In partnership with the FFC we will undertake research on various fiscal policy issues including on items such as the operating revenue models where both municipalities and Eskom are reticulating electricity</a:t>
            </a:r>
          </a:p>
          <a:p>
            <a:pPr algn="just"/>
            <a:endParaRPr lang="en-ZA" sz="1800" dirty="0" smtClean="0"/>
          </a:p>
          <a:p>
            <a:pPr algn="just"/>
            <a:r>
              <a:rPr lang="en-ZA" sz="1800" dirty="0" smtClean="0"/>
              <a:t>We have a plan currently under execution to build the financial skills and oversight capacity of councillors so that they exercise maximum vigilance and monitoring of budget management in their councils</a:t>
            </a:r>
          </a:p>
          <a:p>
            <a:pPr algn="just"/>
            <a:endParaRPr lang="en-ZA" sz="1800" dirty="0" smtClean="0"/>
          </a:p>
          <a:p>
            <a:pPr lvl="0" algn="just"/>
            <a:r>
              <a:rPr lang="en-ZA" sz="1800" dirty="0" smtClean="0"/>
              <a:t>SALGA </a:t>
            </a:r>
            <a:r>
              <a:rPr lang="en-ZA" sz="1800" dirty="0"/>
              <a:t>will be conducting thorough costing exercise on the recent demarcations and present findings at the 2017 Budget </a:t>
            </a:r>
            <a:r>
              <a:rPr lang="en-ZA" sz="1800" dirty="0" smtClean="0"/>
              <a:t>forum. We urge the Committees to conduct hearings in these areas! </a:t>
            </a:r>
            <a:endParaRPr lang="en-ZA" sz="1800" dirty="0"/>
          </a:p>
          <a:p>
            <a:pPr algn="just"/>
            <a:endParaRPr lang="en-ZA" sz="1800" dirty="0" smtClean="0"/>
          </a:p>
          <a:p>
            <a:pPr algn="just"/>
            <a:r>
              <a:rPr lang="en-ZA" sz="1800" dirty="0" smtClean="0"/>
              <a:t>We shall continue with our endeavours to engage both NT and CoGTA for a belter financial dispensation for local government.</a:t>
            </a:r>
          </a:p>
          <a:p>
            <a:pPr algn="just"/>
            <a:endParaRPr lang="en-ZA" sz="1800" dirty="0"/>
          </a:p>
          <a:p>
            <a:endParaRPr lang="en-ZA" sz="1800" dirty="0"/>
          </a:p>
        </p:txBody>
      </p:sp>
    </p:spTree>
    <p:extLst>
      <p:ext uri="{BB962C8B-B14F-4D97-AF65-F5344CB8AC3E}">
        <p14:creationId xmlns:p14="http://schemas.microsoft.com/office/powerpoint/2010/main" xmlns="" val="3639618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4" y="2944096"/>
            <a:ext cx="6400800" cy="794815"/>
          </a:xfrm>
        </p:spPr>
        <p:txBody>
          <a:bodyPr>
            <a:noAutofit/>
          </a:bodyPr>
          <a:lstStyle/>
          <a:p>
            <a:r>
              <a:rPr lang="en-US" sz="4800" dirty="0" smtClean="0"/>
              <a:t>THANK YOU!</a:t>
            </a:r>
            <a:endParaRPr lang="en-US" sz="4800" dirty="0"/>
          </a:p>
        </p:txBody>
      </p:sp>
    </p:spTree>
    <p:extLst>
      <p:ext uri="{BB962C8B-B14F-4D97-AF65-F5344CB8AC3E}">
        <p14:creationId xmlns:p14="http://schemas.microsoft.com/office/powerpoint/2010/main" xmlns="" val="1372246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382588" lvl="0" defTabSz="914400" eaLnBrk="0" fontAlgn="base" hangingPunct="0">
              <a:spcBef>
                <a:spcPts val="800"/>
              </a:spcBef>
              <a:spcAft>
                <a:spcPct val="0"/>
              </a:spcAft>
              <a:buClr>
                <a:srgbClr val="A37C00"/>
              </a:buClr>
              <a:buSzPct val="100000"/>
              <a:buFont typeface="Arial" charset="0"/>
              <a:buChar char="•"/>
            </a:pPr>
            <a:r>
              <a:rPr lang="en-ZA" sz="2400" kern="0" dirty="0" smtClean="0">
                <a:solidFill>
                  <a:prstClr val="black"/>
                </a:solidFill>
                <a:sym typeface="Arial" charset="0"/>
              </a:rPr>
              <a:t>Outline</a:t>
            </a:r>
          </a:p>
          <a:p>
            <a:pPr marL="382588" lvl="0" defTabSz="914400" eaLnBrk="0" fontAlgn="base" hangingPunct="0">
              <a:spcBef>
                <a:spcPts val="800"/>
              </a:spcBef>
              <a:spcAft>
                <a:spcPct val="0"/>
              </a:spcAft>
              <a:buClr>
                <a:srgbClr val="A37C00"/>
              </a:buClr>
              <a:buSzPct val="100000"/>
              <a:buFont typeface="Arial" charset="0"/>
              <a:buChar char="•"/>
            </a:pPr>
            <a:endParaRPr lang="en-ZA" sz="2400" kern="0" dirty="0" smtClean="0">
              <a:solidFill>
                <a:prstClr val="black"/>
              </a:solidFill>
              <a:sym typeface="Arial" charset="0"/>
            </a:endParaRPr>
          </a:p>
          <a:p>
            <a:pPr marL="954088" lvl="1" indent="-457200" algn="just" defTabSz="914400" eaLnBrk="0" fontAlgn="base" hangingPunct="0">
              <a:spcBef>
                <a:spcPts val="800"/>
              </a:spcBef>
              <a:spcAft>
                <a:spcPct val="0"/>
              </a:spcAft>
              <a:buClr>
                <a:srgbClr val="A37C00"/>
              </a:buClr>
              <a:buSzPct val="100000"/>
            </a:pPr>
            <a:r>
              <a:rPr lang="en-ZA" sz="2400" kern="0" dirty="0" smtClean="0">
                <a:solidFill>
                  <a:prstClr val="black"/>
                </a:solidFill>
                <a:sym typeface="Arial" charset="0"/>
              </a:rPr>
              <a:t>Background</a:t>
            </a:r>
            <a:endParaRPr lang="en-ZA" sz="2400" kern="0" dirty="0">
              <a:solidFill>
                <a:prstClr val="black"/>
              </a:solidFill>
              <a:sym typeface="Arial" charset="0"/>
            </a:endParaRPr>
          </a:p>
          <a:p>
            <a:pPr marL="903288" lvl="1" indent="-457200" algn="just" defTabSz="914400" eaLnBrk="0" fontAlgn="base" hangingPunct="0">
              <a:spcBef>
                <a:spcPts val="700"/>
              </a:spcBef>
              <a:spcAft>
                <a:spcPct val="0"/>
              </a:spcAft>
              <a:buClr>
                <a:srgbClr val="A37C00"/>
              </a:buClr>
              <a:buSzPct val="100000"/>
            </a:pPr>
            <a:r>
              <a:rPr lang="en-ZA" sz="2400" dirty="0">
                <a:solidFill>
                  <a:srgbClr val="000000"/>
                </a:solidFill>
                <a:ea typeface="+mj-ea"/>
                <a:cs typeface="+mj-cs"/>
              </a:rPr>
              <a:t>The 2016/17 Division of Revenue </a:t>
            </a:r>
            <a:r>
              <a:rPr lang="en-ZA" sz="2400" dirty="0" smtClean="0">
                <a:solidFill>
                  <a:srgbClr val="000000"/>
                </a:solidFill>
                <a:ea typeface="+mj-ea"/>
                <a:cs typeface="+mj-cs"/>
              </a:rPr>
              <a:t>Bill</a:t>
            </a:r>
          </a:p>
          <a:p>
            <a:pPr marL="903288" lvl="1" indent="-457200" algn="just" defTabSz="914400" eaLnBrk="0" fontAlgn="base" hangingPunct="0">
              <a:spcBef>
                <a:spcPts val="700"/>
              </a:spcBef>
              <a:spcAft>
                <a:spcPct val="0"/>
              </a:spcAft>
              <a:buClr>
                <a:srgbClr val="A37C00"/>
              </a:buClr>
              <a:buSzPct val="100000"/>
            </a:pPr>
            <a:r>
              <a:rPr lang="en-ZA" sz="2400" dirty="0" smtClean="0">
                <a:solidFill>
                  <a:srgbClr val="000000"/>
                </a:solidFill>
                <a:ea typeface="+mj-ea"/>
                <a:cs typeface="+mj-cs"/>
              </a:rPr>
              <a:t>Comments on FFC Recommendations </a:t>
            </a:r>
          </a:p>
          <a:p>
            <a:pPr marL="903288" lvl="1" indent="-457200" algn="just" defTabSz="914400" eaLnBrk="0" fontAlgn="base" hangingPunct="0">
              <a:spcBef>
                <a:spcPts val="700"/>
              </a:spcBef>
              <a:spcAft>
                <a:spcPct val="0"/>
              </a:spcAft>
              <a:buClr>
                <a:srgbClr val="A37C00"/>
              </a:buClr>
              <a:buSzPct val="100000"/>
            </a:pPr>
            <a:r>
              <a:rPr lang="en-ZA" sz="2400" dirty="0" smtClean="0">
                <a:solidFill>
                  <a:srgbClr val="000000"/>
                </a:solidFill>
                <a:ea typeface="+mj-ea"/>
                <a:cs typeface="+mj-cs"/>
              </a:rPr>
              <a:t>Comments </a:t>
            </a:r>
            <a:r>
              <a:rPr lang="en-ZA" sz="2400" dirty="0">
                <a:solidFill>
                  <a:srgbClr val="000000"/>
                </a:solidFill>
                <a:ea typeface="+mj-ea"/>
                <a:cs typeface="+mj-cs"/>
              </a:rPr>
              <a:t>on the 2016/17 </a:t>
            </a:r>
            <a:r>
              <a:rPr lang="en-ZA" sz="2400" dirty="0" err="1" smtClean="0">
                <a:solidFill>
                  <a:srgbClr val="000000"/>
                </a:solidFill>
                <a:ea typeface="+mj-ea"/>
                <a:cs typeface="+mj-cs"/>
              </a:rPr>
              <a:t>DoRB</a:t>
            </a:r>
            <a:endParaRPr lang="en-ZA" sz="2400" dirty="0" smtClean="0">
              <a:solidFill>
                <a:srgbClr val="000000"/>
              </a:solidFill>
              <a:ea typeface="+mj-ea"/>
              <a:cs typeface="+mj-cs"/>
            </a:endParaRPr>
          </a:p>
          <a:p>
            <a:pPr marL="903288" lvl="1" indent="-457200" algn="just" defTabSz="914400" eaLnBrk="0" fontAlgn="base" hangingPunct="0">
              <a:spcBef>
                <a:spcPts val="700"/>
              </a:spcBef>
              <a:spcAft>
                <a:spcPct val="0"/>
              </a:spcAft>
              <a:buClr>
                <a:srgbClr val="A37C00"/>
              </a:buClr>
              <a:buSzPct val="100000"/>
            </a:pPr>
            <a:r>
              <a:rPr lang="en-ZA" sz="2400" kern="0" dirty="0" smtClean="0">
                <a:solidFill>
                  <a:prstClr val="black"/>
                </a:solidFill>
                <a:sym typeface="Arial" charset="0"/>
              </a:rPr>
              <a:t>Conclusion</a:t>
            </a:r>
            <a:endParaRPr lang="en-ZA" sz="2400" kern="0" dirty="0">
              <a:solidFill>
                <a:prstClr val="black"/>
              </a:solidFill>
              <a:sym typeface="Arial" charset="0"/>
            </a:endParaRPr>
          </a:p>
          <a:p>
            <a:endParaRPr lang="en-ZA" dirty="0"/>
          </a:p>
        </p:txBody>
      </p:sp>
    </p:spTree>
    <p:extLst>
      <p:ext uri="{BB962C8B-B14F-4D97-AF65-F5344CB8AC3E}">
        <p14:creationId xmlns:p14="http://schemas.microsoft.com/office/powerpoint/2010/main" xmlns="" val="3285241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6"/>
                </a:solidFill>
              </a:rPr>
              <a:t>Background</a:t>
            </a:r>
            <a:endParaRPr lang="en-ZA" dirty="0">
              <a:solidFill>
                <a:schemeClr val="accent6"/>
              </a:solidFill>
            </a:endParaRPr>
          </a:p>
        </p:txBody>
      </p:sp>
      <p:sp>
        <p:nvSpPr>
          <p:cNvPr id="3" name="Text Placeholder 2"/>
          <p:cNvSpPr>
            <a:spLocks noGrp="1"/>
          </p:cNvSpPr>
          <p:nvPr>
            <p:ph type="body" sz="quarter" idx="10"/>
          </p:nvPr>
        </p:nvSpPr>
        <p:spPr>
          <a:xfrm>
            <a:off x="642938" y="1069453"/>
            <a:ext cx="8043862" cy="5223397"/>
          </a:xfrm>
        </p:spPr>
        <p:txBody>
          <a:bodyPr>
            <a:normAutofit/>
          </a:bodyPr>
          <a:lstStyle/>
          <a:p>
            <a:pPr marL="382588" lvl="0" algn="just" defTabSz="914400" eaLnBrk="0" fontAlgn="base" hangingPunct="0">
              <a:spcBef>
                <a:spcPts val="800"/>
              </a:spcBef>
              <a:spcAft>
                <a:spcPct val="0"/>
              </a:spcAft>
              <a:buSzPct val="100000"/>
              <a:buFont typeface="Arial" charset="0"/>
              <a:buChar char="•"/>
            </a:pPr>
            <a:r>
              <a:rPr lang="en-ZA" sz="2000" kern="0" dirty="0" smtClean="0">
                <a:solidFill>
                  <a:srgbClr val="000000"/>
                </a:solidFill>
                <a:sym typeface="Arial" charset="0"/>
              </a:rPr>
              <a:t>The local government elections held on 03 August 2016 ushered the fourth dispensation of our democratic local government system</a:t>
            </a:r>
          </a:p>
          <a:p>
            <a:pPr marL="782638" lvl="1" algn="just" defTabSz="914400" eaLnBrk="0" fontAlgn="base" hangingPunct="0">
              <a:spcBef>
                <a:spcPts val="800"/>
              </a:spcBef>
              <a:spcAft>
                <a:spcPct val="0"/>
              </a:spcAft>
              <a:buSzPct val="100000"/>
              <a:buFont typeface="Arial" charset="0"/>
              <a:buChar char="•"/>
            </a:pPr>
            <a:r>
              <a:rPr lang="en-ZA" sz="2000" kern="0" dirty="0" smtClean="0">
                <a:solidFill>
                  <a:srgbClr val="000000"/>
                </a:solidFill>
                <a:sym typeface="Arial" charset="0"/>
              </a:rPr>
              <a:t>All parties presented manifestos which acknowledged the enormity of the work yet to be done in transforming the sector and in bringing qualitative and quantitative changes in the lives of the people</a:t>
            </a:r>
          </a:p>
          <a:p>
            <a:pPr marL="782638" lvl="1" algn="just" defTabSz="914400" eaLnBrk="0" fontAlgn="base" hangingPunct="0">
              <a:spcBef>
                <a:spcPts val="800"/>
              </a:spcBef>
              <a:spcAft>
                <a:spcPct val="0"/>
              </a:spcAft>
              <a:buSzPct val="100000"/>
              <a:buFont typeface="Arial" charset="0"/>
              <a:buChar char="•"/>
            </a:pPr>
            <a:r>
              <a:rPr lang="en-ZA" sz="2000" kern="0" dirty="0" smtClean="0">
                <a:solidFill>
                  <a:srgbClr val="000000"/>
                </a:solidFill>
                <a:sym typeface="Arial" charset="0"/>
              </a:rPr>
              <a:t>Key in these endeavours is the coordination of efforts between the three spheres, better planning, resource allocation and management within the sector</a:t>
            </a:r>
          </a:p>
          <a:p>
            <a:pPr marL="782638" lvl="1" algn="just" defTabSz="914400" eaLnBrk="0" fontAlgn="base" hangingPunct="0">
              <a:spcBef>
                <a:spcPts val="800"/>
              </a:spcBef>
              <a:spcAft>
                <a:spcPct val="0"/>
              </a:spcAft>
              <a:buSzPct val="100000"/>
              <a:buFont typeface="Arial" charset="0"/>
              <a:buChar char="•"/>
            </a:pPr>
            <a:r>
              <a:rPr lang="en-ZA" sz="2000" kern="0" dirty="0" smtClean="0">
                <a:solidFill>
                  <a:srgbClr val="000000"/>
                </a:solidFill>
                <a:sym typeface="Arial" charset="0"/>
              </a:rPr>
              <a:t>Equally important was the acknowledgement by all that the macro-economic realities of the country characterised by slow economic growth, increasing state debt, high unemployment levels, large numbers of indigent households, etc. have a stark bearing and expression at local government level</a:t>
            </a:r>
          </a:p>
          <a:p>
            <a:pPr marL="382588" lvl="0" algn="just" defTabSz="914400" eaLnBrk="0" fontAlgn="base" hangingPunct="0">
              <a:spcBef>
                <a:spcPts val="800"/>
              </a:spcBef>
              <a:spcAft>
                <a:spcPct val="0"/>
              </a:spcAft>
              <a:buSzPct val="100000"/>
              <a:buFont typeface="Arial" charset="0"/>
              <a:buChar char="•"/>
            </a:pPr>
            <a:endParaRPr lang="en-ZA" sz="2000" kern="0" dirty="0">
              <a:solidFill>
                <a:srgbClr val="000000"/>
              </a:solidFill>
              <a:sym typeface="Arial" charset="0"/>
            </a:endParaRPr>
          </a:p>
        </p:txBody>
      </p:sp>
    </p:spTree>
    <p:extLst>
      <p:ext uri="{BB962C8B-B14F-4D97-AF65-F5344CB8AC3E}">
        <p14:creationId xmlns:p14="http://schemas.microsoft.com/office/powerpoint/2010/main" xmlns="" val="2763024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Background</a:t>
            </a:r>
          </a:p>
        </p:txBody>
      </p:sp>
      <p:sp>
        <p:nvSpPr>
          <p:cNvPr id="3" name="Text Placeholder 2"/>
          <p:cNvSpPr>
            <a:spLocks noGrp="1"/>
          </p:cNvSpPr>
          <p:nvPr>
            <p:ph type="body" sz="quarter" idx="10"/>
          </p:nvPr>
        </p:nvSpPr>
        <p:spPr>
          <a:xfrm>
            <a:off x="642938" y="1069453"/>
            <a:ext cx="8043862" cy="5223397"/>
          </a:xfrm>
        </p:spPr>
        <p:txBody>
          <a:bodyPr>
            <a:normAutofit fontScale="92500" lnSpcReduction="20000"/>
          </a:bodyPr>
          <a:lstStyle/>
          <a:p>
            <a:pPr algn="just"/>
            <a:r>
              <a:rPr lang="en-ZA" sz="2000" dirty="0" smtClean="0"/>
              <a:t>It is against these realities that SALGA together with the FFC, CoGTA and NT engaged on various allocation scenarios at the Budget Forum in September 2016</a:t>
            </a:r>
          </a:p>
          <a:p>
            <a:pPr algn="just"/>
            <a:r>
              <a:rPr lang="en-ZA" sz="2000" dirty="0" smtClean="0"/>
              <a:t>It is also these dynamics that delegates at the Salga </a:t>
            </a:r>
            <a:r>
              <a:rPr lang="en-ZA" sz="2000" dirty="0"/>
              <a:t>National </a:t>
            </a:r>
            <a:r>
              <a:rPr lang="en-ZA" sz="2000" dirty="0" smtClean="0"/>
              <a:t>Elective Conference held late November 2016 discussed and made recommendations and resolutions.</a:t>
            </a:r>
          </a:p>
          <a:p>
            <a:pPr algn="just"/>
            <a:r>
              <a:rPr lang="en-ZA" sz="2000" dirty="0" smtClean="0"/>
              <a:t>Particularly the conference acknowledged that:</a:t>
            </a:r>
          </a:p>
          <a:p>
            <a:pPr marL="914400" lvl="1" indent="-457200" algn="just">
              <a:buFont typeface="+mj-lt"/>
              <a:buAutoNum type="arabicPeriod"/>
            </a:pPr>
            <a:r>
              <a:rPr lang="en-ZA" sz="2000" dirty="0" smtClean="0"/>
              <a:t>Positive strides were made during the previous term and that a clear positive trajectory is beginning to emerge</a:t>
            </a:r>
          </a:p>
          <a:p>
            <a:pPr marL="914400" lvl="1" indent="-457200" algn="just">
              <a:buFont typeface="+mj-lt"/>
              <a:buAutoNum type="arabicPeriod"/>
            </a:pPr>
            <a:r>
              <a:rPr lang="en-ZA" sz="2000" dirty="0" smtClean="0"/>
              <a:t>This trajectory is evidenced by the fact that the non-financial census conducted by StatsSA points a positive trend of service delivery improvement across the board </a:t>
            </a:r>
          </a:p>
          <a:p>
            <a:pPr marL="914400" lvl="1" indent="-457200" algn="just">
              <a:buFont typeface="+mj-lt"/>
              <a:buAutoNum type="arabicPeriod"/>
            </a:pPr>
            <a:r>
              <a:rPr lang="en-ZA" sz="2000" dirty="0" smtClean="0"/>
              <a:t>The NT section 71 reports painted a picture of increasing capacity, accountability and compliance</a:t>
            </a:r>
          </a:p>
          <a:p>
            <a:pPr marL="914400" lvl="1" indent="-457200" algn="just">
              <a:buFont typeface="+mj-lt"/>
              <a:buAutoNum type="arabicPeriod"/>
            </a:pPr>
            <a:r>
              <a:rPr lang="en-ZA" sz="2000" dirty="0"/>
              <a:t>T</a:t>
            </a:r>
            <a:r>
              <a:rPr lang="en-ZA" sz="2000" dirty="0" smtClean="0"/>
              <a:t>he AG reports showed an incremental trend of clean and unqualified audits, with these two categories accounting for 80% of municipal spend in 2014/15 FY</a:t>
            </a:r>
          </a:p>
          <a:p>
            <a:pPr marL="914400" lvl="1" indent="-457200" algn="just">
              <a:buFont typeface="+mj-lt"/>
              <a:buAutoNum type="arabicPeriod"/>
            </a:pPr>
            <a:r>
              <a:rPr lang="en-ZA" sz="2000" dirty="0" smtClean="0"/>
              <a:t>The sector also experienced increasing accountability and in over 50% of municipalities there were clear consequence management systems to deal especially with the UIF</a:t>
            </a:r>
            <a:endParaRPr lang="en-ZA" sz="2000" dirty="0"/>
          </a:p>
        </p:txBody>
      </p:sp>
    </p:spTree>
    <p:extLst>
      <p:ext uri="{BB962C8B-B14F-4D97-AF65-F5344CB8AC3E}">
        <p14:creationId xmlns:p14="http://schemas.microsoft.com/office/powerpoint/2010/main" xmlns="" val="3179959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Background</a:t>
            </a:r>
          </a:p>
        </p:txBody>
      </p:sp>
      <p:sp>
        <p:nvSpPr>
          <p:cNvPr id="3" name="Text Placeholder 2"/>
          <p:cNvSpPr>
            <a:spLocks noGrp="1"/>
          </p:cNvSpPr>
          <p:nvPr>
            <p:ph type="body" sz="quarter" idx="10"/>
          </p:nvPr>
        </p:nvSpPr>
        <p:spPr>
          <a:xfrm>
            <a:off x="642938" y="1357745"/>
            <a:ext cx="8043862" cy="4935105"/>
          </a:xfrm>
        </p:spPr>
        <p:txBody>
          <a:bodyPr>
            <a:normAutofit/>
          </a:bodyPr>
          <a:lstStyle/>
          <a:p>
            <a:pPr algn="just"/>
            <a:r>
              <a:rPr lang="en-ZA" sz="2000" dirty="0" smtClean="0"/>
              <a:t>It is against this background that the Salga Conference among others resolved upon</a:t>
            </a:r>
          </a:p>
          <a:p>
            <a:pPr lvl="1" algn="just"/>
            <a:r>
              <a:rPr lang="en-ZA" sz="2000" dirty="0" smtClean="0"/>
              <a:t>Finding alternative revenue instruments to enhance the financial viability and health of municipalities</a:t>
            </a:r>
          </a:p>
          <a:p>
            <a:pPr lvl="1" algn="just"/>
            <a:r>
              <a:rPr lang="en-ZA" sz="2000" dirty="0" smtClean="0"/>
              <a:t>Find measures to deal with the increasing debt currently standing at R117 billion</a:t>
            </a:r>
          </a:p>
          <a:p>
            <a:pPr lvl="1" algn="just"/>
            <a:r>
              <a:rPr lang="en-ZA" sz="2000" dirty="0" smtClean="0"/>
              <a:t>Build municipal capacity to manage both debtors and creditors</a:t>
            </a:r>
          </a:p>
          <a:p>
            <a:pPr lvl="1" algn="just"/>
            <a:r>
              <a:rPr lang="en-ZA" sz="2000" dirty="0" smtClean="0"/>
              <a:t>Find sustainable measures to resolve Eskom issues</a:t>
            </a:r>
          </a:p>
          <a:p>
            <a:pPr lvl="1" algn="just"/>
            <a:r>
              <a:rPr lang="en-ZA" sz="2000" dirty="0" smtClean="0"/>
              <a:t>Work with NT and SARS in better profiling municipal clients and better manage their payment records</a:t>
            </a:r>
          </a:p>
          <a:p>
            <a:pPr lvl="1" algn="just"/>
            <a:r>
              <a:rPr lang="en-ZA" sz="2000" dirty="0" smtClean="0"/>
              <a:t>Lobby for increased allocations to the sector in line with the Cost of Basic Services Study recommendations</a:t>
            </a:r>
          </a:p>
          <a:p>
            <a:pPr lvl="1" algn="just"/>
            <a:r>
              <a:rPr lang="en-ZA" sz="2000" dirty="0" smtClean="0"/>
              <a:t>Provide differentiated support to small struggling municipalities and districts</a:t>
            </a:r>
            <a:endParaRPr lang="en-ZA" sz="2000" dirty="0"/>
          </a:p>
        </p:txBody>
      </p:sp>
    </p:spTree>
    <p:extLst>
      <p:ext uri="{BB962C8B-B14F-4D97-AF65-F5344CB8AC3E}">
        <p14:creationId xmlns:p14="http://schemas.microsoft.com/office/powerpoint/2010/main" xmlns="" val="1134913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6"/>
                </a:solidFill>
              </a:rPr>
              <a:t>The 2016/17 Division of Revenue Bill</a:t>
            </a:r>
            <a:endParaRPr lang="en-ZA" dirty="0">
              <a:solidFill>
                <a:schemeClr val="accent6"/>
              </a:solidFill>
            </a:endParaRPr>
          </a:p>
        </p:txBody>
      </p:sp>
      <p:sp>
        <p:nvSpPr>
          <p:cNvPr id="3" name="Text Placeholder 2"/>
          <p:cNvSpPr>
            <a:spLocks noGrp="1"/>
          </p:cNvSpPr>
          <p:nvPr>
            <p:ph type="body" sz="quarter" idx="10"/>
          </p:nvPr>
        </p:nvSpPr>
        <p:spPr>
          <a:xfrm>
            <a:off x="642938" y="1069453"/>
            <a:ext cx="8043862" cy="5223397"/>
          </a:xfrm>
        </p:spPr>
        <p:txBody>
          <a:bodyPr>
            <a:noAutofit/>
          </a:bodyPr>
          <a:lstStyle/>
          <a:p>
            <a:pPr marL="382588" lvl="0" algn="just" defTabSz="914400" eaLnBrk="0" fontAlgn="base" hangingPunct="0">
              <a:spcBef>
                <a:spcPts val="800"/>
              </a:spcBef>
              <a:spcAft>
                <a:spcPct val="0"/>
              </a:spcAft>
              <a:buSzPct val="100000"/>
              <a:buFont typeface="Arial" charset="0"/>
              <a:buChar char="•"/>
            </a:pPr>
            <a:r>
              <a:rPr lang="en-ZA" sz="1500" kern="0" dirty="0" smtClean="0">
                <a:solidFill>
                  <a:srgbClr val="000000"/>
                </a:solidFill>
                <a:sym typeface="Arial" charset="0"/>
              </a:rPr>
              <a:t>Salga acknowledges the good work done by the Treasury team in putting together the budget in a very trying environment</a:t>
            </a:r>
          </a:p>
          <a:p>
            <a:pPr marL="382588" lvl="0" algn="just" defTabSz="914400" eaLnBrk="0" fontAlgn="base" hangingPunct="0">
              <a:spcBef>
                <a:spcPts val="800"/>
              </a:spcBef>
              <a:spcAft>
                <a:spcPct val="0"/>
              </a:spcAft>
              <a:buSzPct val="100000"/>
              <a:buFont typeface="Arial" charset="0"/>
              <a:buChar char="•"/>
            </a:pPr>
            <a:r>
              <a:rPr lang="en-ZA" sz="1500" kern="0" dirty="0" smtClean="0">
                <a:solidFill>
                  <a:srgbClr val="000000"/>
                </a:solidFill>
                <a:sym typeface="Arial" charset="0"/>
              </a:rPr>
              <a:t>As participants in the budget crafting process, we support the theme of “transformation for inclusive growth” which was articulated by the Minister of Finance to include:</a:t>
            </a:r>
            <a:endParaRPr lang="en-ZA" sz="1500" dirty="0">
              <a:solidFill>
                <a:srgbClr val="000000"/>
              </a:solidFill>
            </a:endParaRPr>
          </a:p>
          <a:p>
            <a:pPr lvl="1" algn="just" defTabSz="914400" eaLnBrk="0" fontAlgn="base" hangingPunct="0">
              <a:spcBef>
                <a:spcPts val="2400"/>
              </a:spcBef>
              <a:spcAft>
                <a:spcPct val="0"/>
              </a:spcAft>
              <a:buFont typeface="Wingdings" panose="05000000000000000000" pitchFamily="2" charset="2"/>
              <a:buChar char="§"/>
            </a:pPr>
            <a:r>
              <a:rPr lang="en-ZA" sz="1500" kern="0" dirty="0" smtClean="0">
                <a:solidFill>
                  <a:prstClr val="black"/>
                </a:solidFill>
                <a:latin typeface="Calibri" pitchFamily="34" charset="0"/>
              </a:rPr>
              <a:t>Transformation </a:t>
            </a:r>
            <a:r>
              <a:rPr lang="en-ZA" sz="1500" kern="0" dirty="0">
                <a:solidFill>
                  <a:prstClr val="black"/>
                </a:solidFill>
                <a:latin typeface="Calibri" pitchFamily="34" charset="0"/>
              </a:rPr>
              <a:t>that opens a path to inclusive economic growth and development. </a:t>
            </a:r>
          </a:p>
          <a:p>
            <a:pPr lvl="1" algn="just" defTabSz="914400" eaLnBrk="0" fontAlgn="base" hangingPunct="0">
              <a:spcBef>
                <a:spcPts val="2400"/>
              </a:spcBef>
              <a:spcAft>
                <a:spcPct val="0"/>
              </a:spcAft>
              <a:buFont typeface="Wingdings" panose="05000000000000000000" pitchFamily="2" charset="2"/>
              <a:buChar char="§"/>
            </a:pPr>
            <a:r>
              <a:rPr lang="en-ZA" sz="1500" kern="0" dirty="0" smtClean="0">
                <a:solidFill>
                  <a:prstClr val="black"/>
                </a:solidFill>
                <a:latin typeface="Calibri" pitchFamily="34" charset="0"/>
              </a:rPr>
              <a:t>An observation that growth </a:t>
            </a:r>
            <a:r>
              <a:rPr lang="en-ZA" sz="1500" kern="0" dirty="0">
                <a:solidFill>
                  <a:prstClr val="black"/>
                </a:solidFill>
                <a:latin typeface="Calibri" pitchFamily="34" charset="0"/>
              </a:rPr>
              <a:t>without transformation would only reinforce the inequitable patterns of wealth inherited from the past. Transformation without economic growth would be narrow and unsustainable.</a:t>
            </a:r>
          </a:p>
          <a:p>
            <a:pPr lvl="1" algn="just" defTabSz="914400" eaLnBrk="0" fontAlgn="base" hangingPunct="0">
              <a:spcBef>
                <a:spcPts val="2400"/>
              </a:spcBef>
              <a:spcAft>
                <a:spcPct val="0"/>
              </a:spcAft>
              <a:buFont typeface="Wingdings" panose="05000000000000000000" pitchFamily="2" charset="2"/>
              <a:buChar char="§"/>
            </a:pPr>
            <a:r>
              <a:rPr lang="en-ZA" sz="1500" kern="0" dirty="0" smtClean="0">
                <a:solidFill>
                  <a:prstClr val="black"/>
                </a:solidFill>
                <a:latin typeface="Calibri" pitchFamily="34" charset="0"/>
              </a:rPr>
              <a:t>That broad-based </a:t>
            </a:r>
            <a:r>
              <a:rPr lang="en-ZA" sz="1500" kern="0" dirty="0">
                <a:solidFill>
                  <a:prstClr val="black"/>
                </a:solidFill>
                <a:latin typeface="Calibri" pitchFamily="34" charset="0"/>
              </a:rPr>
              <a:t>transformation should promote growth, mobilise investment, create jobs and empower citizens. It must create new resources to support social change, including assets and livelihoods for the majority, and strengthen South Africa’s constitutional foundations. </a:t>
            </a:r>
          </a:p>
          <a:p>
            <a:pPr lvl="1" algn="just" defTabSz="914400" eaLnBrk="0" fontAlgn="base" hangingPunct="0">
              <a:spcBef>
                <a:spcPts val="2400"/>
              </a:spcBef>
              <a:spcAft>
                <a:spcPct val="0"/>
              </a:spcAft>
              <a:buFont typeface="Wingdings" panose="05000000000000000000" pitchFamily="2" charset="2"/>
              <a:buChar char="§"/>
            </a:pPr>
            <a:r>
              <a:rPr lang="en-ZA" sz="1500" kern="0" dirty="0" smtClean="0">
                <a:solidFill>
                  <a:prstClr val="black"/>
                </a:solidFill>
                <a:latin typeface="Calibri" pitchFamily="34" charset="0"/>
              </a:rPr>
              <a:t>That the </a:t>
            </a:r>
            <a:r>
              <a:rPr lang="en-ZA" sz="1500" kern="0" dirty="0">
                <a:solidFill>
                  <a:prstClr val="black"/>
                </a:solidFill>
                <a:latin typeface="Calibri" pitchFamily="34" charset="0"/>
              </a:rPr>
              <a:t>budget plays a central role in transformation by promoting redistribution and directing scarce resources towards catalytic investments in human and physical capital. </a:t>
            </a:r>
          </a:p>
          <a:p>
            <a:pPr lvl="0" algn="just" defTabSz="914400" eaLnBrk="0" fontAlgn="base" hangingPunct="0">
              <a:spcBef>
                <a:spcPts val="2400"/>
              </a:spcBef>
              <a:spcAft>
                <a:spcPct val="0"/>
              </a:spcAft>
              <a:buFont typeface="Wingdings" panose="05000000000000000000" pitchFamily="2" charset="2"/>
              <a:buChar char="§"/>
            </a:pPr>
            <a:r>
              <a:rPr lang="en-ZA" sz="1500" kern="0" dirty="0" smtClean="0">
                <a:solidFill>
                  <a:prstClr val="black"/>
                </a:solidFill>
                <a:latin typeface="Calibri" pitchFamily="34" charset="0"/>
              </a:rPr>
              <a:t>These statements resonate with some of our analysis and resolutions taken at our conference</a:t>
            </a:r>
            <a:endParaRPr lang="en-ZA" sz="1500" kern="0" dirty="0">
              <a:solidFill>
                <a:prstClr val="black"/>
              </a:solidFill>
              <a:latin typeface="Calibri" pitchFamily="34" charset="0"/>
            </a:endParaRPr>
          </a:p>
        </p:txBody>
      </p:sp>
    </p:spTree>
    <p:extLst>
      <p:ext uri="{BB962C8B-B14F-4D97-AF65-F5344CB8AC3E}">
        <p14:creationId xmlns:p14="http://schemas.microsoft.com/office/powerpoint/2010/main" xmlns="" val="664752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6"/>
                </a:solidFill>
              </a:rPr>
              <a:t>The 2016/17 Division of Revenue Bill</a:t>
            </a:r>
            <a:endParaRPr lang="en-ZA" dirty="0">
              <a:solidFill>
                <a:schemeClr val="accent6"/>
              </a:solidFill>
            </a:endParaRPr>
          </a:p>
        </p:txBody>
      </p:sp>
      <p:sp>
        <p:nvSpPr>
          <p:cNvPr id="3" name="Text Placeholder 2"/>
          <p:cNvSpPr>
            <a:spLocks noGrp="1"/>
          </p:cNvSpPr>
          <p:nvPr>
            <p:ph type="body" sz="quarter" idx="10"/>
          </p:nvPr>
        </p:nvSpPr>
        <p:spPr>
          <a:xfrm>
            <a:off x="642938" y="1069453"/>
            <a:ext cx="8043862" cy="5223397"/>
          </a:xfrm>
        </p:spPr>
        <p:txBody>
          <a:bodyPr>
            <a:noAutofit/>
          </a:bodyPr>
          <a:lstStyle/>
          <a:p>
            <a:pPr marL="325438" indent="-285750" algn="just" defTabSz="914400" eaLnBrk="0" fontAlgn="base" hangingPunct="0">
              <a:spcBef>
                <a:spcPts val="800"/>
              </a:spcBef>
              <a:spcAft>
                <a:spcPct val="0"/>
              </a:spcAft>
              <a:buSzPct val="100000"/>
            </a:pPr>
            <a:r>
              <a:rPr lang="en-ZA" sz="1500" b="1" kern="0" dirty="0" smtClean="0">
                <a:sym typeface="Arial" charset="0"/>
              </a:rPr>
              <a:t>Response to FFC Recommendations  </a:t>
            </a:r>
          </a:p>
          <a:p>
            <a:pPr marL="39688" lvl="0" indent="0" algn="just" defTabSz="914400" eaLnBrk="0" fontAlgn="base" hangingPunct="0">
              <a:spcBef>
                <a:spcPts val="800"/>
              </a:spcBef>
              <a:spcAft>
                <a:spcPct val="0"/>
              </a:spcAft>
              <a:buSzPct val="100000"/>
              <a:buNone/>
            </a:pPr>
            <a:endParaRPr lang="en-ZA" sz="1500" kern="0" dirty="0" smtClean="0">
              <a:solidFill>
                <a:prstClr val="black"/>
              </a:solidFill>
              <a:latin typeface="Calibri" pitchFamily="34" charset="0"/>
            </a:endParaRPr>
          </a:p>
          <a:p>
            <a:pPr marL="39688" lvl="0" indent="0" algn="just" defTabSz="914400" eaLnBrk="0" fontAlgn="base" hangingPunct="0">
              <a:spcBef>
                <a:spcPts val="800"/>
              </a:spcBef>
              <a:spcAft>
                <a:spcPct val="0"/>
              </a:spcAft>
              <a:buSzPct val="100000"/>
              <a:buNone/>
            </a:pPr>
            <a:r>
              <a:rPr lang="en-ZA" sz="1800" kern="0" dirty="0" smtClean="0">
                <a:solidFill>
                  <a:prstClr val="black"/>
                </a:solidFill>
                <a:latin typeface="Calibri" pitchFamily="34" charset="0"/>
              </a:rPr>
              <a:t>SALGA supports the following recommendations as made by the commission;</a:t>
            </a:r>
          </a:p>
          <a:p>
            <a:pPr marL="382588" lvl="0" algn="just" defTabSz="914400" eaLnBrk="0" fontAlgn="base" hangingPunct="0">
              <a:spcBef>
                <a:spcPts val="800"/>
              </a:spcBef>
              <a:spcAft>
                <a:spcPct val="0"/>
              </a:spcAft>
              <a:buSzPct val="100000"/>
              <a:buFont typeface="Arial" charset="0"/>
              <a:buChar char="•"/>
            </a:pPr>
            <a:endParaRPr lang="en-ZA" sz="1800" kern="0" dirty="0" smtClean="0">
              <a:solidFill>
                <a:prstClr val="black"/>
              </a:solidFill>
              <a:latin typeface="Calibri" pitchFamily="34" charset="0"/>
            </a:endParaRPr>
          </a:p>
          <a:p>
            <a:pPr marL="382588" lvl="0" algn="just" defTabSz="914400" eaLnBrk="0" fontAlgn="base" hangingPunct="0">
              <a:spcBef>
                <a:spcPts val="800"/>
              </a:spcBef>
              <a:spcAft>
                <a:spcPct val="0"/>
              </a:spcAft>
              <a:buSzPct val="100000"/>
              <a:buFont typeface="Arial" charset="0"/>
              <a:buChar char="•"/>
            </a:pPr>
            <a:r>
              <a:rPr lang="en-ZA" sz="1800" b="1" kern="0" dirty="0" smtClean="0">
                <a:solidFill>
                  <a:prstClr val="black"/>
                </a:solidFill>
                <a:latin typeface="Calibri" pitchFamily="34" charset="0"/>
              </a:rPr>
              <a:t>Chapter 8: </a:t>
            </a:r>
            <a:r>
              <a:rPr lang="en-ZA" sz="1800" kern="0" dirty="0" smtClean="0">
                <a:solidFill>
                  <a:prstClr val="black"/>
                </a:solidFill>
                <a:latin typeface="Calibri" pitchFamily="34" charset="0"/>
              </a:rPr>
              <a:t>Financing rural local municipalities for rural development</a:t>
            </a:r>
          </a:p>
          <a:p>
            <a:pPr marL="39688" lvl="0" indent="0" algn="just" defTabSz="914400" eaLnBrk="0" fontAlgn="base" hangingPunct="0">
              <a:spcBef>
                <a:spcPts val="800"/>
              </a:spcBef>
              <a:spcAft>
                <a:spcPct val="0"/>
              </a:spcAft>
              <a:buSzPct val="100000"/>
              <a:buNone/>
            </a:pPr>
            <a:endParaRPr lang="en-ZA" sz="1800" kern="0" dirty="0" smtClean="0">
              <a:solidFill>
                <a:prstClr val="black"/>
              </a:solidFill>
              <a:latin typeface="Calibri" pitchFamily="34" charset="0"/>
            </a:endParaRPr>
          </a:p>
          <a:p>
            <a:pPr marL="382588" lvl="0" algn="just" defTabSz="914400" eaLnBrk="0" fontAlgn="base" hangingPunct="0">
              <a:spcBef>
                <a:spcPts val="800"/>
              </a:spcBef>
              <a:spcAft>
                <a:spcPct val="0"/>
              </a:spcAft>
              <a:buSzPct val="100000"/>
              <a:buFont typeface="Arial" charset="0"/>
              <a:buChar char="•"/>
            </a:pPr>
            <a:r>
              <a:rPr lang="en-ZA" sz="1800" b="1" kern="0" dirty="0" smtClean="0">
                <a:solidFill>
                  <a:prstClr val="black"/>
                </a:solidFill>
                <a:latin typeface="Calibri" pitchFamily="34" charset="0"/>
              </a:rPr>
              <a:t>Chapter 9: </a:t>
            </a:r>
            <a:r>
              <a:rPr lang="en-ZA" sz="1800" kern="0" dirty="0" smtClean="0">
                <a:solidFill>
                  <a:prstClr val="black"/>
                </a:solidFill>
                <a:latin typeface="Calibri" pitchFamily="34" charset="0"/>
              </a:rPr>
              <a:t>Effectiveness of transfers to local and district municipalities for rural development </a:t>
            </a:r>
          </a:p>
          <a:p>
            <a:pPr marL="382588" lvl="0" algn="just" defTabSz="914400" eaLnBrk="0" fontAlgn="base" hangingPunct="0">
              <a:spcBef>
                <a:spcPts val="800"/>
              </a:spcBef>
              <a:spcAft>
                <a:spcPct val="0"/>
              </a:spcAft>
              <a:buSzPct val="100000"/>
              <a:buFont typeface="Arial" charset="0"/>
              <a:buChar char="•"/>
            </a:pPr>
            <a:endParaRPr lang="en-ZA" sz="1800" kern="0" dirty="0" smtClean="0">
              <a:solidFill>
                <a:prstClr val="black"/>
              </a:solidFill>
              <a:latin typeface="Calibri" pitchFamily="34" charset="0"/>
            </a:endParaRPr>
          </a:p>
          <a:p>
            <a:pPr marL="382588" lvl="0" algn="just" defTabSz="914400" eaLnBrk="0" fontAlgn="base" hangingPunct="0">
              <a:spcBef>
                <a:spcPts val="800"/>
              </a:spcBef>
              <a:spcAft>
                <a:spcPct val="0"/>
              </a:spcAft>
              <a:buSzPct val="100000"/>
              <a:buFont typeface="Arial" charset="0"/>
              <a:buChar char="•"/>
            </a:pPr>
            <a:r>
              <a:rPr lang="en-ZA" sz="1800" b="1" kern="0" dirty="0" smtClean="0">
                <a:solidFill>
                  <a:prstClr val="black"/>
                </a:solidFill>
                <a:latin typeface="Calibri" pitchFamily="34" charset="0"/>
              </a:rPr>
              <a:t>Chapter 10</a:t>
            </a:r>
            <a:r>
              <a:rPr lang="en-ZA" sz="1800" kern="0" dirty="0" smtClean="0">
                <a:solidFill>
                  <a:prstClr val="black"/>
                </a:solidFill>
                <a:latin typeface="Calibri" pitchFamily="34" charset="0"/>
              </a:rPr>
              <a:t>: Farm evictions and increasing rural local municipalities’ responsibilities </a:t>
            </a:r>
          </a:p>
          <a:p>
            <a:pPr marL="782638" lvl="1" algn="just" defTabSz="914400" eaLnBrk="0" fontAlgn="base" hangingPunct="0">
              <a:spcBef>
                <a:spcPts val="800"/>
              </a:spcBef>
              <a:spcAft>
                <a:spcPct val="0"/>
              </a:spcAft>
              <a:buSzPct val="100000"/>
              <a:buFont typeface="Wingdings" panose="05000000000000000000" pitchFamily="2" charset="2"/>
              <a:buChar char="Ø"/>
            </a:pPr>
            <a:r>
              <a:rPr lang="en-ZA" sz="1800" kern="0" dirty="0" smtClean="0">
                <a:solidFill>
                  <a:prstClr val="black"/>
                </a:solidFill>
                <a:latin typeface="Calibri" pitchFamily="34" charset="0"/>
              </a:rPr>
              <a:t>Government </a:t>
            </a:r>
            <a:r>
              <a:rPr lang="en-ZA" sz="1800" kern="0" dirty="0">
                <a:solidFill>
                  <a:prstClr val="black"/>
                </a:solidFill>
                <a:latin typeface="Calibri" pitchFamily="34" charset="0"/>
              </a:rPr>
              <a:t>d</a:t>
            </a:r>
            <a:r>
              <a:rPr lang="en-ZA" sz="1800" kern="0" dirty="0" smtClean="0">
                <a:solidFill>
                  <a:prstClr val="black"/>
                </a:solidFill>
                <a:latin typeface="Calibri" pitchFamily="34" charset="0"/>
              </a:rPr>
              <a:t>ose not deem evictions as falling under the definition of ‘disaster’ and therefore eligible for the municipal disaster grant.  The services municipalities are expected to provide after these evictions however come from unplanned sources and places municipal budgets under great pressure. </a:t>
            </a:r>
            <a:endParaRPr lang="en-ZA" sz="1800" kern="0" dirty="0">
              <a:solidFill>
                <a:prstClr val="black"/>
              </a:solidFill>
              <a:latin typeface="Calibri" pitchFamily="34" charset="0"/>
            </a:endParaRPr>
          </a:p>
          <a:p>
            <a:pPr marL="382588" lvl="0" algn="just" defTabSz="914400" eaLnBrk="0" fontAlgn="base" hangingPunct="0">
              <a:spcBef>
                <a:spcPts val="800"/>
              </a:spcBef>
              <a:spcAft>
                <a:spcPct val="0"/>
              </a:spcAft>
              <a:buSzPct val="100000"/>
              <a:buFont typeface="Arial" charset="0"/>
              <a:buChar char="•"/>
            </a:pPr>
            <a:endParaRPr lang="en-ZA" sz="1500" kern="0" dirty="0">
              <a:solidFill>
                <a:prstClr val="black"/>
              </a:solidFill>
              <a:latin typeface="Calibri" pitchFamily="34" charset="0"/>
            </a:endParaRPr>
          </a:p>
        </p:txBody>
      </p:sp>
    </p:spTree>
    <p:extLst>
      <p:ext uri="{BB962C8B-B14F-4D97-AF65-F5344CB8AC3E}">
        <p14:creationId xmlns:p14="http://schemas.microsoft.com/office/powerpoint/2010/main" xmlns="" val="1838888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1260764"/>
            <a:ext cx="8043862" cy="5032086"/>
          </a:xfrm>
        </p:spPr>
        <p:txBody>
          <a:bodyPr>
            <a:normAutofit lnSpcReduction="10000"/>
          </a:bodyPr>
          <a:lstStyle/>
          <a:p>
            <a:pPr lvl="0" defTabSz="914400" eaLnBrk="0" fontAlgn="base" hangingPunct="0">
              <a:spcBef>
                <a:spcPts val="1200"/>
              </a:spcBef>
              <a:spcAft>
                <a:spcPct val="0"/>
              </a:spcAft>
              <a:buFont typeface="Wingdings" panose="05000000000000000000" pitchFamily="2" charset="2"/>
              <a:buChar char="§"/>
            </a:pPr>
            <a:r>
              <a:rPr lang="en-ZA" sz="1800" b="1" kern="0" dirty="0" smtClean="0">
                <a:solidFill>
                  <a:prstClr val="black"/>
                </a:solidFill>
                <a:latin typeface="Calibri" pitchFamily="34" charset="0"/>
              </a:rPr>
              <a:t>Summary of budget proposals:</a:t>
            </a:r>
          </a:p>
          <a:p>
            <a:pPr lvl="0" algn="just" defTabSz="914400" eaLnBrk="0" fontAlgn="base" hangingPunct="0">
              <a:spcBef>
                <a:spcPts val="1200"/>
              </a:spcBef>
              <a:spcAft>
                <a:spcPct val="0"/>
              </a:spcAft>
              <a:buFont typeface="+mj-lt"/>
              <a:buAutoNum type="arabicPeriod"/>
            </a:pPr>
            <a:r>
              <a:rPr lang="en-ZA" sz="1800" kern="0" dirty="0" smtClean="0">
                <a:solidFill>
                  <a:prstClr val="black"/>
                </a:solidFill>
                <a:latin typeface="Calibri" pitchFamily="34" charset="0"/>
              </a:rPr>
              <a:t>Expenditure </a:t>
            </a:r>
            <a:r>
              <a:rPr lang="en-ZA" sz="1800" kern="0" dirty="0">
                <a:solidFill>
                  <a:prstClr val="black"/>
                </a:solidFill>
                <a:latin typeface="Calibri" pitchFamily="34" charset="0"/>
              </a:rPr>
              <a:t>revised down by R10 billion in 2017/18 and an additional R28 billion will be raised in taxes</a:t>
            </a:r>
            <a:r>
              <a:rPr lang="en-ZA" sz="1800" kern="0" dirty="0" smtClean="0">
                <a:solidFill>
                  <a:prstClr val="black"/>
                </a:solidFill>
                <a:latin typeface="Calibri" pitchFamily="34" charset="0"/>
              </a:rPr>
              <a:t>.</a:t>
            </a:r>
          </a:p>
          <a:p>
            <a:pPr lvl="1" algn="just" defTabSz="914400" eaLnBrk="0" fontAlgn="base" hangingPunct="0">
              <a:spcBef>
                <a:spcPts val="1200"/>
              </a:spcBef>
              <a:spcAft>
                <a:spcPct val="0"/>
              </a:spcAft>
            </a:pPr>
            <a:r>
              <a:rPr lang="en-ZA" sz="1800" kern="0" dirty="0" smtClean="0">
                <a:solidFill>
                  <a:prstClr val="black"/>
                </a:solidFill>
                <a:latin typeface="Calibri" pitchFamily="34" charset="0"/>
              </a:rPr>
              <a:t>The need to grow local economy, especially in our urban centres poses a particular challenge in municipalities given the high-levels of inward migration, impact on old infrastructure, demand for services and increased indigence (and inability to pay for services)</a:t>
            </a:r>
          </a:p>
          <a:p>
            <a:pPr lvl="0" algn="just" defTabSz="914400" eaLnBrk="0" fontAlgn="base" hangingPunct="0">
              <a:spcBef>
                <a:spcPts val="1200"/>
              </a:spcBef>
              <a:spcAft>
                <a:spcPct val="0"/>
              </a:spcAft>
              <a:buFont typeface="+mj-lt"/>
              <a:buAutoNum type="arabicPeriod"/>
            </a:pPr>
            <a:r>
              <a:rPr lang="en-ZA" sz="1800" kern="0" dirty="0" smtClean="0">
                <a:solidFill>
                  <a:prstClr val="black"/>
                </a:solidFill>
                <a:latin typeface="Calibri" pitchFamily="34" charset="0"/>
              </a:rPr>
              <a:t>The </a:t>
            </a:r>
            <a:r>
              <a:rPr lang="en-ZA" sz="1800" kern="0" dirty="0">
                <a:solidFill>
                  <a:prstClr val="black"/>
                </a:solidFill>
                <a:latin typeface="Calibri" pitchFamily="34" charset="0"/>
              </a:rPr>
              <a:t>budget deficit for 2017/18 will be 3.1 per cent of GDP, in line with government’s commitments</a:t>
            </a:r>
            <a:r>
              <a:rPr lang="en-ZA" sz="1800" kern="0" dirty="0" smtClean="0">
                <a:solidFill>
                  <a:prstClr val="black"/>
                </a:solidFill>
                <a:latin typeface="Calibri" pitchFamily="34" charset="0"/>
              </a:rPr>
              <a:t>.</a:t>
            </a:r>
          </a:p>
          <a:p>
            <a:pPr lvl="1" algn="just" defTabSz="914400" eaLnBrk="0" fontAlgn="base" hangingPunct="0">
              <a:spcBef>
                <a:spcPts val="1200"/>
              </a:spcBef>
              <a:spcAft>
                <a:spcPct val="0"/>
              </a:spcAft>
            </a:pPr>
            <a:r>
              <a:rPr lang="en-ZA" sz="1800" kern="0" dirty="0" smtClean="0">
                <a:solidFill>
                  <a:prstClr val="black"/>
                </a:solidFill>
                <a:latin typeface="Calibri" pitchFamily="34" charset="0"/>
              </a:rPr>
              <a:t>This implies limited resources to be distributed across the board and has seen local government still stuck on the 9.1% of the previous MTEF</a:t>
            </a:r>
            <a:endParaRPr lang="en-ZA" sz="1800" kern="0" dirty="0">
              <a:solidFill>
                <a:prstClr val="black"/>
              </a:solidFill>
              <a:latin typeface="Calibri" pitchFamily="34" charset="0"/>
            </a:endParaRPr>
          </a:p>
          <a:p>
            <a:pPr lvl="0" algn="just" defTabSz="914400" eaLnBrk="0" fontAlgn="base" hangingPunct="0">
              <a:spcBef>
                <a:spcPts val="1200"/>
              </a:spcBef>
              <a:spcAft>
                <a:spcPct val="0"/>
              </a:spcAft>
              <a:buFont typeface="+mj-lt"/>
              <a:buAutoNum type="arabicPeriod"/>
            </a:pPr>
            <a:r>
              <a:rPr lang="en-ZA" sz="1800" kern="0" dirty="0">
                <a:solidFill>
                  <a:prstClr val="black"/>
                </a:solidFill>
                <a:latin typeface="Calibri" pitchFamily="34" charset="0"/>
              </a:rPr>
              <a:t>Government net debt will stabilise at about 50 per cent of GDP over the next three years</a:t>
            </a:r>
            <a:r>
              <a:rPr lang="en-ZA" sz="1800" kern="0" dirty="0" smtClean="0">
                <a:solidFill>
                  <a:prstClr val="black"/>
                </a:solidFill>
                <a:latin typeface="Calibri" pitchFamily="34" charset="0"/>
              </a:rPr>
              <a:t>.</a:t>
            </a:r>
          </a:p>
          <a:p>
            <a:pPr lvl="1" algn="just" defTabSz="914400" eaLnBrk="0" fontAlgn="base" hangingPunct="0">
              <a:spcBef>
                <a:spcPts val="1200"/>
              </a:spcBef>
              <a:spcAft>
                <a:spcPct val="0"/>
              </a:spcAft>
            </a:pPr>
            <a:r>
              <a:rPr lang="en-ZA" sz="1800" kern="0" dirty="0" smtClean="0">
                <a:solidFill>
                  <a:prstClr val="black"/>
                </a:solidFill>
                <a:latin typeface="Calibri" pitchFamily="34" charset="0"/>
              </a:rPr>
              <a:t>The high debt level requires better management of limited resources, reduction in under expenditure, and the need to improve the quality of spending across the board </a:t>
            </a:r>
          </a:p>
          <a:p>
            <a:pPr lvl="1" defTabSz="914400" eaLnBrk="0" fontAlgn="base" hangingPunct="0">
              <a:spcBef>
                <a:spcPts val="1200"/>
              </a:spcBef>
              <a:spcAft>
                <a:spcPct val="0"/>
              </a:spcAft>
              <a:buFont typeface="+mj-lt"/>
              <a:buAutoNum type="arabicPeriod"/>
            </a:pPr>
            <a:endParaRPr lang="en-ZA" sz="1800" kern="0" dirty="0">
              <a:solidFill>
                <a:prstClr val="black"/>
              </a:solidFill>
              <a:latin typeface="Calibri" pitchFamily="34" charset="0"/>
            </a:endParaRPr>
          </a:p>
          <a:p>
            <a:endParaRPr lang="en-ZA" dirty="0"/>
          </a:p>
        </p:txBody>
      </p:sp>
    </p:spTree>
    <p:extLst>
      <p:ext uri="{BB962C8B-B14F-4D97-AF65-F5344CB8AC3E}">
        <p14:creationId xmlns:p14="http://schemas.microsoft.com/office/powerpoint/2010/main" xmlns="" val="4098436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solidFill>
              </a:rPr>
              <a:t>The 2016/17 Division of Revenue Bill</a:t>
            </a:r>
          </a:p>
        </p:txBody>
      </p:sp>
      <p:sp>
        <p:nvSpPr>
          <p:cNvPr id="3" name="Text Placeholder 2"/>
          <p:cNvSpPr>
            <a:spLocks noGrp="1"/>
          </p:cNvSpPr>
          <p:nvPr>
            <p:ph type="body" sz="quarter" idx="10"/>
          </p:nvPr>
        </p:nvSpPr>
        <p:spPr>
          <a:xfrm>
            <a:off x="642938" y="1246909"/>
            <a:ext cx="8043862" cy="5045941"/>
          </a:xfrm>
        </p:spPr>
        <p:txBody>
          <a:bodyPr>
            <a:normAutofit fontScale="92500" lnSpcReduction="10000"/>
          </a:bodyPr>
          <a:lstStyle/>
          <a:p>
            <a:pPr lvl="0" defTabSz="914400" eaLnBrk="0" fontAlgn="base" hangingPunct="0">
              <a:spcBef>
                <a:spcPts val="1200"/>
              </a:spcBef>
              <a:spcAft>
                <a:spcPct val="0"/>
              </a:spcAft>
              <a:buFont typeface="Wingdings" panose="05000000000000000000" pitchFamily="2" charset="2"/>
              <a:buChar char="§"/>
            </a:pPr>
            <a:r>
              <a:rPr lang="en-ZA" sz="1800" b="1" kern="0" dirty="0">
                <a:solidFill>
                  <a:prstClr val="black"/>
                </a:solidFill>
                <a:latin typeface="Calibri" pitchFamily="34" charset="0"/>
              </a:rPr>
              <a:t>Summary of budget proposals:</a:t>
            </a:r>
          </a:p>
          <a:p>
            <a:pPr marL="0" indent="0" algn="just" defTabSz="914400" eaLnBrk="0" fontAlgn="base" hangingPunct="0">
              <a:spcBef>
                <a:spcPts val="1200"/>
              </a:spcBef>
              <a:spcAft>
                <a:spcPct val="0"/>
              </a:spcAft>
              <a:buNone/>
            </a:pPr>
            <a:r>
              <a:rPr lang="en-ZA" sz="1700" kern="0" dirty="0" smtClean="0">
                <a:solidFill>
                  <a:prstClr val="black"/>
                </a:solidFill>
                <a:latin typeface="Calibri" pitchFamily="34" charset="0"/>
              </a:rPr>
              <a:t>4. Redistribution </a:t>
            </a:r>
            <a:r>
              <a:rPr lang="en-ZA" sz="1700" kern="0" dirty="0">
                <a:solidFill>
                  <a:prstClr val="black"/>
                </a:solidFill>
                <a:latin typeface="Calibri" pitchFamily="34" charset="0"/>
              </a:rPr>
              <a:t>in support of education, health services and municipal functions in rural areas remains the central thrust of our spending programmes. </a:t>
            </a:r>
            <a:endParaRPr lang="en-ZA" sz="1700" kern="0" dirty="0" smtClean="0">
              <a:solidFill>
                <a:prstClr val="black"/>
              </a:solidFill>
              <a:latin typeface="Calibri" pitchFamily="34" charset="0"/>
            </a:endParaRPr>
          </a:p>
          <a:p>
            <a:pPr algn="just" defTabSz="914400" eaLnBrk="0" fontAlgn="base" hangingPunct="0">
              <a:spcBef>
                <a:spcPts val="1200"/>
              </a:spcBef>
              <a:spcAft>
                <a:spcPct val="0"/>
              </a:spcAft>
            </a:pPr>
            <a:r>
              <a:rPr lang="en-ZA" sz="1700" kern="0" dirty="0" smtClean="0">
                <a:solidFill>
                  <a:prstClr val="black"/>
                </a:solidFill>
                <a:latin typeface="Calibri" pitchFamily="34" charset="0"/>
              </a:rPr>
              <a:t>Salga acknowledges that some of our municipalities are financially unviable and need more allocations from through the Equitable Share. We are therefore pleased that the budget is taking this stance of supporting poor rural municipalities</a:t>
            </a:r>
            <a:endParaRPr lang="en-ZA" sz="1700" kern="0" dirty="0">
              <a:solidFill>
                <a:prstClr val="black"/>
              </a:solidFill>
              <a:latin typeface="Calibri" pitchFamily="34" charset="0"/>
            </a:endParaRPr>
          </a:p>
          <a:p>
            <a:pPr marL="0" indent="0" algn="just" defTabSz="914400" eaLnBrk="0" fontAlgn="base" hangingPunct="0">
              <a:spcBef>
                <a:spcPts val="1200"/>
              </a:spcBef>
              <a:spcAft>
                <a:spcPct val="0"/>
              </a:spcAft>
              <a:buNone/>
            </a:pPr>
            <a:r>
              <a:rPr lang="en-ZA" sz="1700" kern="0" dirty="0" smtClean="0">
                <a:solidFill>
                  <a:prstClr val="black"/>
                </a:solidFill>
                <a:latin typeface="Calibri" pitchFamily="34" charset="0"/>
              </a:rPr>
              <a:t>5. Government’s </a:t>
            </a:r>
            <a:r>
              <a:rPr lang="en-ZA" sz="1700" kern="0" dirty="0">
                <a:solidFill>
                  <a:prstClr val="black"/>
                </a:solidFill>
                <a:latin typeface="Calibri" pitchFamily="34" charset="0"/>
              </a:rPr>
              <a:t>wage bill has stabilised. Procurement reforms continue to improve the effectiveness of public spending and opening opportunities for small business participation</a:t>
            </a:r>
            <a:r>
              <a:rPr lang="en-ZA" sz="1700" kern="0" dirty="0" smtClean="0">
                <a:solidFill>
                  <a:prstClr val="black"/>
                </a:solidFill>
                <a:latin typeface="Calibri" pitchFamily="34" charset="0"/>
              </a:rPr>
              <a:t>.</a:t>
            </a:r>
          </a:p>
          <a:p>
            <a:pPr algn="just" defTabSz="914400" eaLnBrk="0" fontAlgn="base" hangingPunct="0">
              <a:spcBef>
                <a:spcPts val="1200"/>
              </a:spcBef>
              <a:spcAft>
                <a:spcPct val="0"/>
              </a:spcAft>
            </a:pPr>
            <a:r>
              <a:rPr lang="en-ZA" sz="1700" kern="0" dirty="0" smtClean="0">
                <a:solidFill>
                  <a:prstClr val="black"/>
                </a:solidFill>
                <a:latin typeface="Calibri" pitchFamily="34" charset="0"/>
              </a:rPr>
              <a:t>Procurement reforms in local government are underway. We have been working with NT in ensuring that municipal service providers are registered on the Central Database System. More initiatives that will ensure value for money and economies of scale are being discussed and will be gradually introduced </a:t>
            </a:r>
            <a:endParaRPr lang="en-ZA" sz="1700" kern="0" dirty="0">
              <a:solidFill>
                <a:prstClr val="black"/>
              </a:solidFill>
              <a:latin typeface="Calibri" pitchFamily="34" charset="0"/>
            </a:endParaRPr>
          </a:p>
          <a:p>
            <a:pPr marL="0" indent="0" algn="just" defTabSz="914400" eaLnBrk="0" fontAlgn="base" hangingPunct="0">
              <a:spcBef>
                <a:spcPts val="1200"/>
              </a:spcBef>
              <a:spcAft>
                <a:spcPct val="0"/>
              </a:spcAft>
              <a:buNone/>
            </a:pPr>
            <a:r>
              <a:rPr lang="en-ZA" sz="1700" kern="0" dirty="0" smtClean="0">
                <a:solidFill>
                  <a:prstClr val="black"/>
                </a:solidFill>
                <a:latin typeface="Calibri" pitchFamily="34" charset="0"/>
              </a:rPr>
              <a:t>6. Our </a:t>
            </a:r>
            <a:r>
              <a:rPr lang="en-ZA" sz="1700" kern="0" dirty="0">
                <a:solidFill>
                  <a:prstClr val="black"/>
                </a:solidFill>
                <a:latin typeface="Calibri" pitchFamily="34" charset="0"/>
              </a:rPr>
              <a:t>state-owned companies and finance institutions play a substantial role in infrastructure investment and financing development.  Restructuring of governance and improved financial performance is necessary to ensure they can deliver on their developmental mandates. </a:t>
            </a:r>
            <a:endParaRPr lang="en-ZA" sz="1700" kern="0" dirty="0" smtClean="0">
              <a:solidFill>
                <a:prstClr val="black"/>
              </a:solidFill>
              <a:latin typeface="Calibri" pitchFamily="34" charset="0"/>
            </a:endParaRPr>
          </a:p>
          <a:p>
            <a:pPr algn="just" defTabSz="914400" eaLnBrk="0" fontAlgn="base" hangingPunct="0">
              <a:spcBef>
                <a:spcPts val="1200"/>
              </a:spcBef>
              <a:spcAft>
                <a:spcPct val="0"/>
              </a:spcAft>
            </a:pPr>
            <a:r>
              <a:rPr lang="en-ZA" sz="1700" kern="0" dirty="0" smtClean="0">
                <a:solidFill>
                  <a:prstClr val="black"/>
                </a:solidFill>
                <a:latin typeface="Calibri" pitchFamily="34" charset="0"/>
              </a:rPr>
              <a:t>Of equal importance for us in the attention that we will be giving to our various delivery models, especially through SOEs in our Metros and the Economic Development Agencies in other municipalities. </a:t>
            </a:r>
            <a:endParaRPr lang="en-ZA" sz="1700" kern="0" dirty="0">
              <a:solidFill>
                <a:prstClr val="black"/>
              </a:solidFill>
              <a:latin typeface="Calibri" pitchFamily="34" charset="0"/>
            </a:endParaRPr>
          </a:p>
          <a:p>
            <a:endParaRPr lang="en-ZA" dirty="0"/>
          </a:p>
        </p:txBody>
      </p:sp>
    </p:spTree>
    <p:extLst>
      <p:ext uri="{BB962C8B-B14F-4D97-AF65-F5344CB8AC3E}">
        <p14:creationId xmlns:p14="http://schemas.microsoft.com/office/powerpoint/2010/main" xmlns="" val="27643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GA">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SALGA.thmx</Template>
  <TotalTime>1709</TotalTime>
  <Words>1730</Words>
  <Application>Microsoft Office PowerPoint</Application>
  <PresentationFormat>On-screen Show (4:3)</PresentationFormat>
  <Paragraphs>118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SALGA</vt:lpstr>
      <vt:lpstr>Submission On The Division Of Revenue Bill 2017/18    SELECT COMMITTEE AND STANDING COMMITTEE ON APPROPRIATIONS 10 MARCH 2017</vt:lpstr>
      <vt:lpstr>Slide 2</vt:lpstr>
      <vt:lpstr>Background</vt:lpstr>
      <vt:lpstr>Background</vt:lpstr>
      <vt:lpstr>Background</vt:lpstr>
      <vt:lpstr>The 2016/17 Division of Revenue Bill</vt:lpstr>
      <vt:lpstr>The 2016/17 Division of Revenue Bill</vt:lpstr>
      <vt:lpstr>The 2016/17 Division of Revenue Bill</vt:lpstr>
      <vt:lpstr>The 2016/17 Division of Revenue Bill</vt:lpstr>
      <vt:lpstr>The 2016/17 Division of Revenue Bill</vt:lpstr>
      <vt:lpstr>The 2016/17 Division of Revenue Bill</vt:lpstr>
      <vt:lpstr>The 2016/17 Division of Revenue Bill</vt:lpstr>
      <vt:lpstr>The 2016/17 Division of Revenue Bill</vt:lpstr>
      <vt:lpstr>The 2016/17 Division of Revenue Bill</vt:lpstr>
      <vt:lpstr>General Comments on the 2016/17 DoRB</vt:lpstr>
      <vt:lpstr>Conclusion</vt:lpstr>
      <vt:lpstr>THANK YOU!</vt:lpstr>
    </vt:vector>
  </TitlesOfParts>
  <Company>SALGA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PUMZA</cp:lastModifiedBy>
  <cp:revision>64</cp:revision>
  <cp:lastPrinted>2017-03-07T14:56:42Z</cp:lastPrinted>
  <dcterms:created xsi:type="dcterms:W3CDTF">2016-05-19T07:57:14Z</dcterms:created>
  <dcterms:modified xsi:type="dcterms:W3CDTF">2017-03-15T08:33:32Z</dcterms:modified>
</cp:coreProperties>
</file>