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678" r:id="rId3"/>
    <p:sldId id="259" r:id="rId4"/>
    <p:sldId id="261" r:id="rId5"/>
    <p:sldId id="260" r:id="rId6"/>
    <p:sldId id="263" r:id="rId7"/>
    <p:sldId id="264" r:id="rId8"/>
    <p:sldId id="257" r:id="rId9"/>
    <p:sldId id="265" r:id="rId10"/>
    <p:sldId id="266" r:id="rId11"/>
    <p:sldId id="267" r:id="rId12"/>
    <p:sldId id="268" r:id="rId13"/>
    <p:sldId id="269" r:id="rId14"/>
    <p:sldId id="258" r:id="rId15"/>
    <p:sldId id="26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Rg st="1" end="15"/>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269E23-6240-4D26-BDFF-9ECC5AE6C3A5}" type="datetimeFigureOut">
              <a:rPr lang="en-US" smtClean="0"/>
              <a:pPr/>
              <a:t>3/16/2017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17D457-A82E-4FD0-B366-1AC071254953}" type="slidenum">
              <a:rPr lang="en-US" smtClean="0"/>
              <a:pPr/>
              <a:t>‹#›</a:t>
            </a:fld>
            <a:endParaRPr lang="en-US"/>
          </a:p>
        </p:txBody>
      </p:sp>
    </p:spTree>
    <p:extLst>
      <p:ext uri="{BB962C8B-B14F-4D97-AF65-F5344CB8AC3E}">
        <p14:creationId xmlns:p14="http://schemas.microsoft.com/office/powerpoint/2010/main" xmlns="" val="638879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917D457-A82E-4FD0-B366-1AC071254953}" type="slidenum">
              <a:rPr lang="en-US" smtClean="0"/>
              <a:pPr/>
              <a:t>1</a:t>
            </a:fld>
            <a:endParaRPr lang="en-US"/>
          </a:p>
        </p:txBody>
      </p:sp>
    </p:spTree>
    <p:extLst>
      <p:ext uri="{BB962C8B-B14F-4D97-AF65-F5344CB8AC3E}">
        <p14:creationId xmlns:p14="http://schemas.microsoft.com/office/powerpoint/2010/main" xmlns="" val="2781797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32F40F-E26E-472D-9761-4566D17BDD6F}" type="datetime1">
              <a:rPr lang="en-US" smtClean="0"/>
              <a:pPr/>
              <a:t>3/16/2017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2E01A6-AEBF-4187-A5EB-BE4F8F1BC914}" type="datetime1">
              <a:rPr lang="en-US" smtClean="0"/>
              <a:pPr/>
              <a:t>3/16/2017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B68470-43E8-4DCE-8D40-6A0AD959C5AE}" type="datetime1">
              <a:rPr lang="en-US" smtClean="0"/>
              <a:pPr/>
              <a:t>3/16/2017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2A10FCB-D6D7-4632-8889-FE8491DB0060}" type="datetime1">
              <a:rPr lang="en-US" smtClean="0"/>
              <a:pPr/>
              <a:t>3/16/2017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FBDE15B4-1D2F-4DEC-B95D-DD49D5F16FA5}" type="datetime1">
              <a:rPr lang="en-US" smtClean="0"/>
              <a:pPr/>
              <a:t>3/16/2017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7CDC9F3-D3CF-47F3-B71D-0C0D044B7A53}" type="datetime1">
              <a:rPr lang="en-US" smtClean="0"/>
              <a:pPr/>
              <a:t>3/16/2017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CA31D8-8D45-4DA4-85BA-14BCD7F2E853}" type="datetime1">
              <a:rPr lang="en-US" smtClean="0"/>
              <a:pPr/>
              <a:t>3/16/2017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1F0844-BC87-40E9-B2C5-3A47ECC6BD99}" type="datetime1">
              <a:rPr lang="en-US" smtClean="0"/>
              <a:pPr/>
              <a:t>3/16/2017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499098-181B-4D39-AAA4-4251A79285E2}" type="datetime1">
              <a:rPr lang="en-US" smtClean="0"/>
              <a:pPr/>
              <a:t>3/16/2017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327677-5D45-4E1D-9FE3-5AEA6BBF95A7}" type="datetime1">
              <a:rPr lang="en-US" smtClean="0"/>
              <a:pPr/>
              <a:t>3/16/2017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F7591BE-CBA8-420F-9BA2-6349C640EC66}" type="datetime1">
              <a:rPr lang="en-US" smtClean="0"/>
              <a:pPr/>
              <a:t>3/16/2017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E05237B-8558-4D1F-BBF8-2D94A20457AF}" type="datetime1">
              <a:rPr lang="en-US" smtClean="0"/>
              <a:pPr/>
              <a:t>3/16/2017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F7A7D2D-58E3-479F-B8F3-2266D74099E6}" type="datetime1">
              <a:rPr lang="en-US" smtClean="0"/>
              <a:pPr/>
              <a:t>3/16/2017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78B66C-9127-429A-99D0-EC8A0D9A00D2}" type="datetime1">
              <a:rPr lang="en-US" smtClean="0"/>
              <a:pPr/>
              <a:t>3/16/2017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214163-6AE5-4473-A889-43C572BFD573}" type="datetime1">
              <a:rPr lang="en-US" smtClean="0"/>
              <a:pPr/>
              <a:t>3/16/2017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B10555-5CF0-4381-AC3F-EF71E6AB29D8}" type="datetime1">
              <a:rPr lang="en-US" smtClean="0"/>
              <a:pPr/>
              <a:t>3/16/2017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E18B6F4-DF94-46D2-9345-322537D62510}" type="datetime1">
              <a:rPr lang="en-US" smtClean="0"/>
              <a:pPr/>
              <a:t>3/16/2017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Rockwell Extra Bold" panose="02060903040505020403" pitchFamily="18" charset="0"/>
              </a:rPr>
              <a:t>Financial Sector Campaign Coalition (FSCC)</a:t>
            </a:r>
            <a:r>
              <a:rPr lang="en-US" b="1" dirty="0" smtClean="0">
                <a:latin typeface="Rockwell Extra Bold" panose="02060903040505020403" pitchFamily="18" charset="0"/>
              </a:rPr>
              <a:t> </a:t>
            </a:r>
            <a:r>
              <a:rPr lang="en-US" sz="1600" b="1" dirty="0" smtClean="0">
                <a:latin typeface="Rockwell Extra Bold" panose="02060903040505020403" pitchFamily="18" charset="0"/>
              </a:rPr>
              <a:t>presentation to the</a:t>
            </a:r>
            <a:endParaRPr lang="en-US" sz="1600" b="1" dirty="0">
              <a:latin typeface="Rockwell Extra Bold" panose="02060903040505020403" pitchFamily="18" charset="0"/>
            </a:endParaRPr>
          </a:p>
        </p:txBody>
      </p:sp>
      <p:sp>
        <p:nvSpPr>
          <p:cNvPr id="3" name="Subtitle 2"/>
          <p:cNvSpPr>
            <a:spLocks noGrp="1"/>
          </p:cNvSpPr>
          <p:nvPr>
            <p:ph idx="1"/>
          </p:nvPr>
        </p:nvSpPr>
        <p:spPr/>
        <p:txBody>
          <a:bodyPr>
            <a:normAutofit/>
          </a:bodyPr>
          <a:lstStyle/>
          <a:p>
            <a:r>
              <a:rPr lang="en-US" b="1" dirty="0" smtClean="0"/>
              <a:t>Standing Committee on Finance – Parliament of South Africa</a:t>
            </a:r>
          </a:p>
          <a:p>
            <a:r>
              <a:rPr lang="en-US" sz="1100" dirty="0" smtClean="0"/>
              <a:t>March 14 2017</a:t>
            </a:r>
          </a:p>
          <a:p>
            <a:r>
              <a:rPr lang="en-US" sz="1200" b="1" dirty="0" smtClean="0"/>
              <a:t>Delivered by </a:t>
            </a:r>
            <a:r>
              <a:rPr lang="en-US" sz="1200" b="1" dirty="0" err="1" smtClean="0"/>
              <a:t>Tebello</a:t>
            </a:r>
            <a:r>
              <a:rPr lang="en-US" sz="1200" b="1" dirty="0" smtClean="0"/>
              <a:t> </a:t>
            </a:r>
            <a:r>
              <a:rPr lang="en-US" sz="1200" b="1" dirty="0" err="1" smtClean="0"/>
              <a:t>Radebe</a:t>
            </a:r>
            <a:endParaRPr lang="en-US" sz="1200" b="1"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xmlns="" val="1355701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par>
                          <p:cTn id="21" fill="hold">
                            <p:stCondLst>
                              <p:cond delay="0"/>
                            </p:stCondLst>
                            <p:childTnLst>
                              <p:par>
                                <p:cTn id="22" presetID="1" presetClass="entr" presetSubtype="0"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grpId="0" nodeType="after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1" restart="whenNotActive" fill="hold" evtFilter="cancelBubble" nodeType="interactiveSeq">
                <p:stCondLst>
                  <p:cond evt="onClick" delay="0">
                    <p:tgtEl>
                      <p:spTgt spid="2"/>
                    </p:tgtEl>
                  </p:cond>
                </p:stCondLst>
                <p:endSync evt="end" delay="0">
                  <p:rtn val="all"/>
                </p:endSync>
                <p:childTnLst>
                  <p:par>
                    <p:cTn id="32" fill="hold">
                      <p:stCondLst>
                        <p:cond delay="0"/>
                      </p:stCondLst>
                      <p:childTnLst>
                        <p:par>
                          <p:cTn id="33" fill="hold">
                            <p:stCondLst>
                              <p:cond delay="0"/>
                            </p:stCondLst>
                            <p:childTnLst>
                              <p:par>
                                <p:cTn id="34" presetID="1" presetClass="entr" presetSubtype="0" fill="hold" grpId="1" nodeType="clickEffect">
                                  <p:stCondLst>
                                    <p:cond delay="0"/>
                                  </p:stCondLst>
                                  <p:childTnLst>
                                    <p:set>
                                      <p:cBhvr>
                                        <p:cTn id="35" dur="1" fill="hold">
                                          <p:stCondLst>
                                            <p:cond delay="0"/>
                                          </p:stCondLst>
                                        </p:cTn>
                                        <p:tgtEl>
                                          <p:spTgt spid="2"/>
                                        </p:tgtEl>
                                        <p:attrNameLst>
                                          <p:attrName>style.visibility</p:attrName>
                                        </p:attrNameLst>
                                      </p:cBhvr>
                                      <p:to>
                                        <p:strVal val="visible"/>
                                      </p:to>
                                    </p:set>
                                  </p:childTnLst>
                                </p:cTn>
                              </p:par>
                            </p:childTnLst>
                          </p:cTn>
                        </p:par>
                      </p:childTnLst>
                    </p:cTn>
                  </p:par>
                </p:childTnLst>
              </p:cTn>
              <p:nextCondLst>
                <p:cond evt="onClick" delay="0">
                  <p:tgtEl>
                    <p:spTgt spid="2"/>
                  </p:tgtEl>
                </p:cond>
              </p:nextCondLst>
            </p:seq>
          </p:childTnLst>
        </p:cTn>
      </p:par>
    </p:tnLst>
    <p:bldLst>
      <p:bldP spid="2" grpId="0"/>
      <p:bldP spid="2" grpId="1"/>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Notable limited gains to date</a:t>
            </a:r>
            <a:endParaRPr lang="en-US" b="1" dirty="0"/>
          </a:p>
        </p:txBody>
      </p:sp>
      <p:sp>
        <p:nvSpPr>
          <p:cNvPr id="3" name="Content Placeholder 2"/>
          <p:cNvSpPr>
            <a:spLocks noGrp="1"/>
          </p:cNvSpPr>
          <p:nvPr>
            <p:ph idx="1"/>
          </p:nvPr>
        </p:nvSpPr>
        <p:spPr/>
        <p:txBody>
          <a:bodyPr/>
          <a:lstStyle/>
          <a:p>
            <a:r>
              <a:rPr lang="en-US" dirty="0" smtClean="0"/>
              <a:t>Among </a:t>
            </a:r>
            <a:r>
              <a:rPr lang="en-US" dirty="0"/>
              <a:t>the few notable positives which have emerged within the current transformation trajectory is the massive reversal of the numbers of the unbanked among the economically active persons in the country as well as the changes in the credit </a:t>
            </a:r>
            <a:r>
              <a:rPr lang="en-US" dirty="0" smtClean="0"/>
              <a:t>bureaus operations.</a:t>
            </a:r>
            <a:endParaRPr lang="en-US" dirty="0"/>
          </a:p>
          <a:p>
            <a:r>
              <a:rPr lang="en-US" dirty="0"/>
              <a:t>However, the expected promotion of a savings culture in the country has not been accompanied by the growth in access to financial services. </a:t>
            </a:r>
            <a:endParaRPr lang="en-US" dirty="0" smtClean="0"/>
          </a:p>
          <a:p>
            <a:r>
              <a:rPr lang="en-US" dirty="0" smtClean="0"/>
              <a:t>Disturbingly</a:t>
            </a:r>
            <a:r>
              <a:rPr lang="en-US" dirty="0"/>
              <a:t>, this growth has also been linked to the massive indebtedness among the people, a massive uptake in funeral policies surge and minimal appetite for short term risk cover.  </a:t>
            </a:r>
            <a:endParaRPr lang="en-US" dirty="0" smtClean="0"/>
          </a:p>
          <a:p>
            <a:r>
              <a:rPr lang="en-US" dirty="0" smtClean="0"/>
              <a:t>So </a:t>
            </a:r>
            <a:r>
              <a:rPr lang="en-US" dirty="0"/>
              <a:t>called “consumer education” appears to be, in the main, disguised product marketing if not conducted at arm’s length from the funders.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xmlns="" val="3377963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of the outstanding consequences  of poor reporting</a:t>
            </a:r>
            <a:endParaRPr lang="en-US" dirty="0"/>
          </a:p>
        </p:txBody>
      </p:sp>
      <p:sp>
        <p:nvSpPr>
          <p:cNvPr id="3" name="Content Placeholder 2"/>
          <p:cNvSpPr>
            <a:spLocks noGrp="1"/>
          </p:cNvSpPr>
          <p:nvPr>
            <p:ph idx="1"/>
          </p:nvPr>
        </p:nvSpPr>
        <p:spPr/>
        <p:txBody>
          <a:bodyPr>
            <a:normAutofit lnSpcReduction="10000"/>
          </a:bodyPr>
          <a:lstStyle/>
          <a:p>
            <a:r>
              <a:rPr lang="en-US" dirty="0" smtClean="0"/>
              <a:t>no </a:t>
            </a:r>
            <a:r>
              <a:rPr lang="en-US" dirty="0"/>
              <a:t>clear account of how well or not the sector has done to achieve the objectives of providing support for transformational infrastructure projects that support economic development in underdeveloped areas and contribute towards equitable access to economic resources. Such  as transport, telecommunications, water, waste water and solid waste, energy or even social infrastructure such as health, education, and correctional services facilities, municipal infrastructure and services.</a:t>
            </a:r>
          </a:p>
          <a:p>
            <a:r>
              <a:rPr lang="en-US" dirty="0"/>
              <a:t>In addition, over the period under review, bold announcements were made by the sector with respect to their intentions to support low-income housing for households with a stable income in excess of R1, 500 per month and less than R7, 500 per month. </a:t>
            </a:r>
            <a:endParaRPr lang="en-US" dirty="0" smtClean="0"/>
          </a:p>
          <a:p>
            <a:r>
              <a:rPr lang="en-US" dirty="0" smtClean="0"/>
              <a:t> </a:t>
            </a:r>
            <a:r>
              <a:rPr lang="en-US" dirty="0"/>
              <a:t>However, again given, the shortcomings of reporting mechanisms – there is no clear picture of what the actual outcomes are.</a:t>
            </a:r>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xmlns="" val="4112620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few of the key challenges faced by the sector then and still the same to this day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dirty="0"/>
              <a:t>presence of a few very large institutions. Many of the smaller and</a:t>
            </a:r>
          </a:p>
          <a:p>
            <a:r>
              <a:rPr lang="en-US" dirty="0" smtClean="0"/>
              <a:t>low </a:t>
            </a:r>
            <a:r>
              <a:rPr lang="en-US" dirty="0"/>
              <a:t>levels of black participation, especially of black women, in meaningful ownership,</a:t>
            </a:r>
          </a:p>
          <a:p>
            <a:r>
              <a:rPr lang="en-US" dirty="0" smtClean="0"/>
              <a:t>Few black people  in control</a:t>
            </a:r>
            <a:r>
              <a:rPr lang="en-US" dirty="0"/>
              <a:t>, management and high-level skilled positions in the sector;</a:t>
            </a:r>
          </a:p>
          <a:p>
            <a:r>
              <a:rPr lang="en-US" dirty="0" smtClean="0"/>
              <a:t>not credit </a:t>
            </a:r>
            <a:r>
              <a:rPr lang="en-US" dirty="0"/>
              <a:t>to entrepreneurs, particularly black businesses;</a:t>
            </a:r>
          </a:p>
          <a:p>
            <a:r>
              <a:rPr lang="en-US" dirty="0" smtClean="0"/>
              <a:t>national levels </a:t>
            </a:r>
            <a:r>
              <a:rPr lang="en-US" dirty="0"/>
              <a:t>of savings and investment is inadequate to support sustained economic growth and individual financial security;</a:t>
            </a:r>
          </a:p>
          <a:p>
            <a:r>
              <a:rPr lang="en-US" dirty="0" smtClean="0"/>
              <a:t>there </a:t>
            </a:r>
            <a:r>
              <a:rPr lang="en-US" dirty="0"/>
              <a:t>has been limited support for new black firms in the financial sector by Government and the private sector; and</a:t>
            </a:r>
          </a:p>
          <a:p>
            <a:r>
              <a:rPr lang="en-US" dirty="0"/>
              <a:t> </a:t>
            </a:r>
            <a:r>
              <a:rPr lang="en-US" dirty="0" smtClean="0"/>
              <a:t>they </a:t>
            </a:r>
            <a:r>
              <a:rPr lang="en-US" dirty="0"/>
              <a:t>need to find meaningful ways to support the Proudly South African Campaign.</a:t>
            </a:r>
          </a:p>
          <a:p>
            <a:endParaRPr lang="en-US" dirty="0"/>
          </a:p>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xmlns="" val="2276764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Towards the 2</a:t>
            </a:r>
            <a:r>
              <a:rPr lang="en-US" baseline="30000" dirty="0" smtClean="0"/>
              <a:t>nd</a:t>
            </a:r>
            <a:r>
              <a:rPr lang="en-US" dirty="0" smtClean="0"/>
              <a:t> </a:t>
            </a:r>
            <a:r>
              <a:rPr lang="en-US" dirty="0" err="1" smtClean="0"/>
              <a:t>Nedlac</a:t>
            </a:r>
            <a:r>
              <a:rPr lang="en-US" dirty="0" smtClean="0"/>
              <a:t> Financial Sector Summit for new solutions</a:t>
            </a:r>
            <a:endParaRPr lang="en-US" dirty="0"/>
          </a:p>
        </p:txBody>
      </p:sp>
      <p:sp>
        <p:nvSpPr>
          <p:cNvPr id="3" name="Content Placeholder 2"/>
          <p:cNvSpPr>
            <a:spLocks noGrp="1"/>
          </p:cNvSpPr>
          <p:nvPr>
            <p:ph idx="1"/>
          </p:nvPr>
        </p:nvSpPr>
        <p:spPr/>
        <p:txBody>
          <a:bodyPr/>
          <a:lstStyle/>
          <a:p>
            <a:r>
              <a:rPr lang="en-US" dirty="0"/>
              <a:t>Sadly Chairperson, and your esteemed committee these and other noble intentions we espoused in the Charter, six years after the 1rst Financial Sector Summit, nine years ago and they remain valid while very little has been achieved </a:t>
            </a:r>
            <a:endParaRPr lang="en-US" dirty="0" smtClean="0"/>
          </a:p>
          <a:p>
            <a:r>
              <a:rPr lang="en-US" dirty="0" smtClean="0"/>
              <a:t>or will ever  </a:t>
            </a:r>
            <a:r>
              <a:rPr lang="en-US" dirty="0"/>
              <a:t>be </a:t>
            </a:r>
            <a:r>
              <a:rPr lang="en-US" dirty="0" smtClean="0"/>
              <a:t>achieved </a:t>
            </a:r>
            <a:r>
              <a:rPr lang="en-US" dirty="0"/>
              <a:t>unless we begin to look at </a:t>
            </a:r>
            <a:r>
              <a:rPr lang="en-US" b="1" dirty="0"/>
              <a:t>punitive measures to</a:t>
            </a:r>
            <a:r>
              <a:rPr lang="en-US" dirty="0"/>
              <a:t> </a:t>
            </a:r>
            <a:r>
              <a:rPr lang="en-US" b="1" dirty="0"/>
              <a:t>ensure real transformation</a:t>
            </a:r>
            <a:r>
              <a:rPr lang="en-US" dirty="0"/>
              <a:t>, </a:t>
            </a:r>
            <a:endParaRPr lang="en-US" dirty="0" smtClean="0"/>
          </a:p>
          <a:p>
            <a:r>
              <a:rPr lang="en-US" dirty="0" smtClean="0"/>
              <a:t>lest </a:t>
            </a:r>
            <a:r>
              <a:rPr lang="en-US" dirty="0"/>
              <a:t>it takes us many more years to get to get there</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xmlns="" val="4207835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critical role of the sector in most economies globally</a:t>
            </a:r>
            <a:endParaRPr lang="en-US" dirty="0"/>
          </a:p>
        </p:txBody>
      </p:sp>
      <p:sp>
        <p:nvSpPr>
          <p:cNvPr id="3" name="Content Placeholder 2"/>
          <p:cNvSpPr>
            <a:spLocks noGrp="1"/>
          </p:cNvSpPr>
          <p:nvPr>
            <p:ph idx="1"/>
          </p:nvPr>
        </p:nvSpPr>
        <p:spPr/>
        <p:txBody>
          <a:bodyPr/>
          <a:lstStyle/>
          <a:p>
            <a:r>
              <a:rPr lang="en-US" dirty="0"/>
              <a:t>Ironically, at its </a:t>
            </a:r>
            <a:r>
              <a:rPr lang="en-US" dirty="0" smtClean="0"/>
              <a:t>birth, 6 </a:t>
            </a:r>
            <a:r>
              <a:rPr lang="en-US" dirty="0"/>
              <a:t>years after the 1rst </a:t>
            </a:r>
            <a:r>
              <a:rPr lang="en-US" dirty="0" err="1"/>
              <a:t>Nedlac</a:t>
            </a:r>
            <a:r>
              <a:rPr lang="en-US" dirty="0"/>
              <a:t> Financial Sector Summit, the </a:t>
            </a:r>
            <a:r>
              <a:rPr lang="en-US" dirty="0" smtClean="0"/>
              <a:t>FS </a:t>
            </a:r>
            <a:r>
              <a:rPr lang="en-US" dirty="0"/>
              <a:t>Charter correctly </a:t>
            </a:r>
            <a:r>
              <a:rPr lang="en-US" dirty="0" smtClean="0"/>
              <a:t>stated </a:t>
            </a:r>
            <a:r>
              <a:rPr lang="en-US" dirty="0"/>
              <a:t>“In most economies the financial sector plays a central role in enhancing growth and development”. </a:t>
            </a:r>
            <a:endParaRPr lang="en-US" dirty="0" smtClean="0"/>
          </a:p>
          <a:p>
            <a:r>
              <a:rPr lang="en-US" dirty="0" smtClean="0"/>
              <a:t>It </a:t>
            </a:r>
            <a:r>
              <a:rPr lang="en-US" dirty="0"/>
              <a:t>further proceeded to commit the sector to “make a </a:t>
            </a:r>
            <a:r>
              <a:rPr lang="en-US" dirty="0" smtClean="0"/>
              <a:t>significant contributions </a:t>
            </a:r>
            <a:r>
              <a:rPr lang="en-US" dirty="0"/>
              <a:t>towards economic growth, development, empowerment and reduction of </a:t>
            </a:r>
            <a:r>
              <a:rPr lang="en-US" dirty="0" smtClean="0"/>
              <a:t>inequalities and </a:t>
            </a:r>
            <a:r>
              <a:rPr lang="en-US" dirty="0"/>
              <a:t>poverty in our society</a:t>
            </a:r>
            <a:r>
              <a:rPr lang="en-US" dirty="0" smtClean="0"/>
              <a:t>”</a:t>
            </a:r>
          </a:p>
          <a:p>
            <a:r>
              <a:rPr lang="en-US" dirty="0" smtClean="0"/>
              <a:t> </a:t>
            </a:r>
            <a:r>
              <a:rPr lang="en-US" dirty="0"/>
              <a:t>And to crown it all, the Charter spelled out a series of initiatives envisaged to promote growth in the financial sector</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xmlns="" val="1594421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What went wrong ?</a:t>
            </a:r>
            <a:endParaRPr lang="en-US" sz="5400" b="1" dirty="0"/>
          </a:p>
        </p:txBody>
      </p:sp>
      <p:sp>
        <p:nvSpPr>
          <p:cNvPr id="3" name="Content Placeholder 2"/>
          <p:cNvSpPr>
            <a:spLocks noGrp="1"/>
          </p:cNvSpPr>
          <p:nvPr>
            <p:ph idx="1"/>
          </p:nvPr>
        </p:nvSpPr>
        <p:spPr/>
        <p:txBody>
          <a:bodyPr>
            <a:normAutofit/>
          </a:bodyPr>
          <a:lstStyle/>
          <a:p>
            <a:r>
              <a:rPr lang="en-US" dirty="0"/>
              <a:t>The Charter </a:t>
            </a:r>
            <a:r>
              <a:rPr lang="en-US" dirty="0" smtClean="0"/>
              <a:t>chose </a:t>
            </a:r>
            <a:r>
              <a:rPr lang="en-US" dirty="0"/>
              <a:t>to anchor most of its noble intentions around Black Economic Empowerment (BEE)  - </a:t>
            </a:r>
            <a:r>
              <a:rPr lang="en-US" dirty="0" smtClean="0"/>
              <a:t> </a:t>
            </a:r>
            <a:r>
              <a:rPr lang="en-US" dirty="0"/>
              <a:t>today, we can only describe </a:t>
            </a:r>
            <a:r>
              <a:rPr lang="en-US" dirty="0" smtClean="0"/>
              <a:t>this as </a:t>
            </a:r>
            <a:r>
              <a:rPr lang="en-US" dirty="0"/>
              <a:t>a major impediment that has literally and figuratively brought the entire edifice down like a pack of cards.</a:t>
            </a:r>
          </a:p>
          <a:p>
            <a:r>
              <a:rPr lang="en-US" dirty="0" smtClean="0"/>
              <a:t>Among some </a:t>
            </a:r>
            <a:r>
              <a:rPr lang="en-US" dirty="0"/>
              <a:t>of the factors which have seriously undermined </a:t>
            </a:r>
            <a:r>
              <a:rPr lang="en-US" dirty="0" smtClean="0"/>
              <a:t>most  </a:t>
            </a:r>
            <a:r>
              <a:rPr lang="en-US" dirty="0"/>
              <a:t>noble intentions of both the sector and or the charter can be </a:t>
            </a:r>
            <a:r>
              <a:rPr lang="en-US" dirty="0" smtClean="0"/>
              <a:t>linked to among </a:t>
            </a:r>
            <a:r>
              <a:rPr lang="en-US" dirty="0"/>
              <a:t>others, its basic starting blocks like some of the definitions in the Charter. </a:t>
            </a:r>
            <a:endParaRPr lang="en-US" dirty="0" smtClean="0"/>
          </a:p>
          <a:p>
            <a:r>
              <a:rPr lang="en-US" dirty="0" err="1" smtClean="0"/>
              <a:t>Eg</a:t>
            </a:r>
            <a:r>
              <a:rPr lang="en-US" dirty="0" smtClean="0"/>
              <a:t>  the Charter </a:t>
            </a:r>
            <a:r>
              <a:rPr lang="en-US" dirty="0"/>
              <a:t>defined “direct ownership” as inclusive of “together with control over all voting rights attaching to that equity interest” </a:t>
            </a:r>
            <a:endParaRPr lang="en-US" dirty="0" smtClean="0"/>
          </a:p>
          <a:p>
            <a:r>
              <a:rPr lang="en-US" dirty="0" smtClean="0"/>
              <a:t>Now there </a:t>
            </a:r>
            <a:r>
              <a:rPr lang="en-US" dirty="0"/>
              <a:t>is very little evidence of those rights being really exercised – or where that has happened it was ineffective in the main, therefor the status quo remained largely as is.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xmlns="" val="404177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who we are</a:t>
            </a:r>
            <a:endParaRPr lang="en-US" dirty="0"/>
          </a:p>
        </p:txBody>
      </p:sp>
      <p:sp>
        <p:nvSpPr>
          <p:cNvPr id="3" name="Content Placeholder 2"/>
          <p:cNvSpPr>
            <a:spLocks noGrp="1"/>
          </p:cNvSpPr>
          <p:nvPr>
            <p:ph idx="1"/>
          </p:nvPr>
        </p:nvSpPr>
        <p:spPr/>
        <p:txBody>
          <a:bodyPr/>
          <a:lstStyle/>
          <a:p>
            <a:r>
              <a:rPr lang="en-US" dirty="0" smtClean="0"/>
              <a:t>The FSCC, </a:t>
            </a:r>
            <a:r>
              <a:rPr lang="en-US" dirty="0"/>
              <a:t>currently made up of  a cross section of some 50 </a:t>
            </a:r>
            <a:r>
              <a:rPr lang="en-US" dirty="0" err="1" smtClean="0"/>
              <a:t>organisations</a:t>
            </a:r>
            <a:endParaRPr lang="en-US" dirty="0" smtClean="0"/>
          </a:p>
          <a:p>
            <a:r>
              <a:rPr lang="en-US" dirty="0" smtClean="0"/>
              <a:t>these range </a:t>
            </a:r>
            <a:r>
              <a:rPr lang="en-US" dirty="0"/>
              <a:t>from churches, trade unions, small business, cooperatives, political, women, youth, the disabled, community based and non-governmental </a:t>
            </a:r>
            <a:r>
              <a:rPr lang="en-US" dirty="0" err="1" smtClean="0"/>
              <a:t>organisations</a:t>
            </a:r>
            <a:endParaRPr lang="en-US" dirty="0" smtClean="0"/>
          </a:p>
          <a:p>
            <a:r>
              <a:rPr lang="en-US" dirty="0" smtClean="0"/>
              <a:t>with </a:t>
            </a:r>
            <a:r>
              <a:rPr lang="en-US" dirty="0"/>
              <a:t>about 450 affiliates or subsidiaries, who in all, represent up to 10 million individual </a:t>
            </a:r>
            <a:r>
              <a:rPr lang="en-US" dirty="0" smtClean="0"/>
              <a:t>persons</a:t>
            </a:r>
          </a:p>
          <a:p>
            <a:r>
              <a:rPr lang="en-US" dirty="0" smtClean="0"/>
              <a:t>while </a:t>
            </a:r>
            <a:r>
              <a:rPr lang="en-US" dirty="0"/>
              <a:t>through one </a:t>
            </a:r>
            <a:r>
              <a:rPr lang="en-US" dirty="0" smtClean="0"/>
              <a:t>coalition member alone</a:t>
            </a:r>
            <a:r>
              <a:rPr lang="en-US" dirty="0"/>
              <a:t>, we indirectly represent the interests and aspirations of the overwhelming majority of the entire 55 million citizens of South Africa countrywide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xmlns="" val="3176118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Our candid view regarding the sector’s transformation to date</a:t>
            </a:r>
            <a:endParaRPr lang="en-US" b="1" dirty="0"/>
          </a:p>
        </p:txBody>
      </p:sp>
      <p:sp>
        <p:nvSpPr>
          <p:cNvPr id="3" name="Content Placeholder 2"/>
          <p:cNvSpPr>
            <a:spLocks noGrp="1"/>
          </p:cNvSpPr>
          <p:nvPr>
            <p:ph idx="1"/>
          </p:nvPr>
        </p:nvSpPr>
        <p:spPr/>
        <p:txBody>
          <a:bodyPr/>
          <a:lstStyle/>
          <a:p>
            <a:r>
              <a:rPr lang="en-US" dirty="0"/>
              <a:t>If, Chairperson, </a:t>
            </a:r>
            <a:r>
              <a:rPr lang="en-US" b="1" dirty="0"/>
              <a:t>we all agree </a:t>
            </a:r>
            <a:r>
              <a:rPr lang="en-US" b="1" dirty="0" smtClean="0"/>
              <a:t>that total </a:t>
            </a:r>
            <a:r>
              <a:rPr lang="en-US" b="1" dirty="0"/>
              <a:t>transformation means change </a:t>
            </a:r>
            <a:r>
              <a:rPr lang="en-US" dirty="0"/>
              <a:t>in form, appearance, nature, or </a:t>
            </a:r>
            <a:r>
              <a:rPr lang="en-US" dirty="0" smtClean="0"/>
              <a:t>character</a:t>
            </a:r>
            <a:endParaRPr lang="en-US" b="1" dirty="0" smtClean="0"/>
          </a:p>
          <a:p>
            <a:r>
              <a:rPr lang="en-US" dirty="0" smtClean="0"/>
              <a:t>then </a:t>
            </a:r>
            <a:r>
              <a:rPr lang="en-US" dirty="0"/>
              <a:t>we want to state at the outset that </a:t>
            </a:r>
            <a:r>
              <a:rPr lang="en-US" b="1" dirty="0"/>
              <a:t>we see very minimal change </a:t>
            </a:r>
            <a:r>
              <a:rPr lang="en-US" dirty="0"/>
              <a:t>in form from the sector, </a:t>
            </a:r>
            <a:endParaRPr lang="en-US" dirty="0" smtClean="0"/>
          </a:p>
          <a:p>
            <a:r>
              <a:rPr lang="en-US" dirty="0" smtClean="0"/>
              <a:t>while </a:t>
            </a:r>
            <a:r>
              <a:rPr lang="en-US" dirty="0"/>
              <a:t>from the point of view of appearance – </a:t>
            </a:r>
            <a:r>
              <a:rPr lang="en-US" b="1" dirty="0"/>
              <a:t>we note there are some </a:t>
            </a:r>
            <a:r>
              <a:rPr lang="en-US" dirty="0"/>
              <a:t>cosmetic efforts aimed at effecting </a:t>
            </a:r>
            <a:r>
              <a:rPr lang="en-US" dirty="0" smtClean="0"/>
              <a:t>change</a:t>
            </a:r>
          </a:p>
          <a:p>
            <a:r>
              <a:rPr lang="en-US" dirty="0" smtClean="0"/>
              <a:t> </a:t>
            </a:r>
            <a:r>
              <a:rPr lang="en-US" dirty="0"/>
              <a:t>in the main the nature of the </a:t>
            </a:r>
            <a:r>
              <a:rPr lang="en-US" b="1" dirty="0"/>
              <a:t>sector largely remains unchanged </a:t>
            </a:r>
            <a:endParaRPr lang="en-US" b="1" dirty="0" smtClean="0"/>
          </a:p>
          <a:p>
            <a:r>
              <a:rPr lang="en-US" b="1" dirty="0" smtClean="0"/>
              <a:t>while </a:t>
            </a:r>
            <a:r>
              <a:rPr lang="en-US" b="1" dirty="0"/>
              <a:t>the character of the sector is still very much out of kilt with the </a:t>
            </a:r>
            <a:r>
              <a:rPr lang="en-US" b="1" dirty="0" smtClean="0"/>
              <a:t>needs of the majority </a:t>
            </a:r>
            <a:r>
              <a:rPr lang="en-US" b="1" dirty="0"/>
              <a:t>of the population of the country</a:t>
            </a:r>
            <a:r>
              <a:rPr lang="en-US" dirty="0"/>
              <a:t>.</a:t>
            </a:r>
          </a:p>
        </p:txBody>
      </p:sp>
      <p:sp>
        <p:nvSpPr>
          <p:cNvPr id="4" name="Slide Number Placeholder 3"/>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xmlns="" val="881027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critical role of the financial sector in most economies globally</a:t>
            </a:r>
            <a:endParaRPr lang="en-US" dirty="0"/>
          </a:p>
        </p:txBody>
      </p:sp>
      <p:sp>
        <p:nvSpPr>
          <p:cNvPr id="3" name="Content Placeholder 2"/>
          <p:cNvSpPr>
            <a:spLocks noGrp="1"/>
          </p:cNvSpPr>
          <p:nvPr>
            <p:ph idx="1"/>
          </p:nvPr>
        </p:nvSpPr>
        <p:spPr/>
        <p:txBody>
          <a:bodyPr/>
          <a:lstStyle/>
          <a:p>
            <a:r>
              <a:rPr lang="en-US" dirty="0"/>
              <a:t>Ironically, at its </a:t>
            </a:r>
            <a:r>
              <a:rPr lang="en-US" dirty="0" smtClean="0"/>
              <a:t>birth, 6 years </a:t>
            </a:r>
            <a:r>
              <a:rPr lang="en-US" dirty="0"/>
              <a:t>after the 1rst </a:t>
            </a:r>
            <a:r>
              <a:rPr lang="en-US" dirty="0" err="1"/>
              <a:t>Nedlac</a:t>
            </a:r>
            <a:r>
              <a:rPr lang="en-US" dirty="0"/>
              <a:t> Financial Sector Summit, the Financial Sector Charter correctly conceded that “In most economies the financial sector plays a central role in enhancing growth and development”. </a:t>
            </a:r>
            <a:endParaRPr lang="en-US" dirty="0" smtClean="0"/>
          </a:p>
          <a:p>
            <a:r>
              <a:rPr lang="en-US" dirty="0" smtClean="0"/>
              <a:t>It </a:t>
            </a:r>
            <a:r>
              <a:rPr lang="en-US" dirty="0"/>
              <a:t>further proceeded to commit the sector to “make a </a:t>
            </a:r>
            <a:r>
              <a:rPr lang="en-US" dirty="0" smtClean="0"/>
              <a:t>significant contribution </a:t>
            </a:r>
            <a:r>
              <a:rPr lang="en-US" dirty="0"/>
              <a:t>towards economic growth, development, empowerment and reduction of </a:t>
            </a:r>
            <a:r>
              <a:rPr lang="en-US" dirty="0" smtClean="0"/>
              <a:t>inequalities and </a:t>
            </a:r>
            <a:r>
              <a:rPr lang="en-US" dirty="0"/>
              <a:t>poverty in our society</a:t>
            </a:r>
            <a:r>
              <a:rPr lang="en-US" dirty="0" smtClean="0"/>
              <a:t>”</a:t>
            </a:r>
          </a:p>
          <a:p>
            <a:endParaRPr lang="en-US" dirty="0"/>
          </a:p>
          <a:p>
            <a:r>
              <a:rPr lang="en-US" dirty="0" smtClean="0"/>
              <a:t> </a:t>
            </a:r>
            <a:r>
              <a:rPr lang="en-US" dirty="0"/>
              <a:t>And to crown it all, the Charter spelled out a series of initiatives envisaged to promote growth in the financial sector</a:t>
            </a:r>
          </a:p>
        </p:txBody>
      </p:sp>
      <p:sp>
        <p:nvSpPr>
          <p:cNvPr id="4" name="Slide Number Placeholder 3"/>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xmlns="" val="2491939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to the root of why, in our view, there has been minimal change</a:t>
            </a:r>
            <a:endParaRPr lang="en-US" dirty="0"/>
          </a:p>
        </p:txBody>
      </p:sp>
      <p:sp>
        <p:nvSpPr>
          <p:cNvPr id="3" name="Content Placeholder 2"/>
          <p:cNvSpPr>
            <a:spLocks noGrp="1"/>
          </p:cNvSpPr>
          <p:nvPr>
            <p:ph idx="1"/>
          </p:nvPr>
        </p:nvSpPr>
        <p:spPr/>
        <p:txBody>
          <a:bodyPr/>
          <a:lstStyle/>
          <a:p>
            <a:r>
              <a:rPr lang="en-US" dirty="0" smtClean="0"/>
              <a:t>if </a:t>
            </a:r>
            <a:r>
              <a:rPr lang="en-US" dirty="0"/>
              <a:t>we take into account the fact that the financial sector in </a:t>
            </a:r>
            <a:r>
              <a:rPr lang="en-US" dirty="0" smtClean="0"/>
              <a:t>SA </a:t>
            </a:r>
            <a:r>
              <a:rPr lang="en-US" dirty="0"/>
              <a:t>was indeed, not established </a:t>
            </a:r>
            <a:r>
              <a:rPr lang="en-US" dirty="0" smtClean="0"/>
              <a:t>nor </a:t>
            </a:r>
            <a:r>
              <a:rPr lang="en-US" dirty="0"/>
              <a:t>geared to serve the entire </a:t>
            </a:r>
            <a:r>
              <a:rPr lang="en-US" dirty="0" smtClean="0"/>
              <a:t>population </a:t>
            </a:r>
            <a:r>
              <a:rPr lang="en-US" dirty="0"/>
              <a:t>of the country in the first place</a:t>
            </a:r>
            <a:r>
              <a:rPr lang="en-US" dirty="0" smtClean="0"/>
              <a:t>,</a:t>
            </a:r>
          </a:p>
          <a:p>
            <a:r>
              <a:rPr lang="en-US" dirty="0" smtClean="0"/>
              <a:t> </a:t>
            </a:r>
            <a:r>
              <a:rPr lang="en-US" dirty="0"/>
              <a:t>then the current snails’ pace of </a:t>
            </a:r>
            <a:r>
              <a:rPr lang="en-US" dirty="0" smtClean="0"/>
              <a:t>it’s </a:t>
            </a:r>
            <a:r>
              <a:rPr lang="en-US" dirty="0"/>
              <a:t>transformation should not be very surprising. </a:t>
            </a:r>
            <a:endParaRPr lang="en-US" dirty="0" smtClean="0"/>
          </a:p>
          <a:p>
            <a:r>
              <a:rPr lang="en-US" dirty="0" smtClean="0"/>
              <a:t>That</a:t>
            </a:r>
            <a:r>
              <a:rPr lang="en-US" dirty="0"/>
              <a:t>, is if we agree that the sector was historically formed to serve the growth of the mining </a:t>
            </a:r>
            <a:r>
              <a:rPr lang="en-US" dirty="0" smtClean="0"/>
              <a:t>sector in the main</a:t>
            </a:r>
          </a:p>
          <a:p>
            <a:r>
              <a:rPr lang="en-US" dirty="0" smtClean="0"/>
              <a:t> </a:t>
            </a:r>
            <a:r>
              <a:rPr lang="en-US" dirty="0"/>
              <a:t>as was South Africa’s energy sector too, all of which was aimed at simply extracting minerals from the ground for export </a:t>
            </a:r>
            <a:endParaRPr lang="en-US" dirty="0" smtClean="0"/>
          </a:p>
          <a:p>
            <a:r>
              <a:rPr lang="en-US" dirty="0" smtClean="0"/>
              <a:t>while </a:t>
            </a:r>
            <a:r>
              <a:rPr lang="en-US" dirty="0"/>
              <a:t>benefitting very few among the local population.  That is still largely the case today.</a:t>
            </a:r>
          </a:p>
        </p:txBody>
      </p:sp>
      <p:sp>
        <p:nvSpPr>
          <p:cNvPr id="4" name="Slide Number Placeholder 3"/>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xmlns="" val="228876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unhelpful definitions include</a:t>
            </a:r>
            <a:endParaRPr lang="en-US" dirty="0"/>
          </a:p>
        </p:txBody>
      </p:sp>
      <p:sp>
        <p:nvSpPr>
          <p:cNvPr id="3" name="Content Placeholder 2"/>
          <p:cNvSpPr>
            <a:spLocks noGrp="1"/>
          </p:cNvSpPr>
          <p:nvPr>
            <p:ph idx="1"/>
          </p:nvPr>
        </p:nvSpPr>
        <p:spPr/>
        <p:txBody>
          <a:bodyPr/>
          <a:lstStyle/>
          <a:p>
            <a:r>
              <a:rPr lang="en-US" dirty="0" smtClean="0"/>
              <a:t>Definitions </a:t>
            </a:r>
            <a:r>
              <a:rPr lang="en-US" dirty="0" err="1" smtClean="0"/>
              <a:t>like“sound</a:t>
            </a:r>
            <a:r>
              <a:rPr lang="en-US" dirty="0" smtClean="0"/>
              <a:t> </a:t>
            </a:r>
            <a:r>
              <a:rPr lang="en-US" dirty="0"/>
              <a:t>business practice “ to be observed in BEE </a:t>
            </a:r>
            <a:r>
              <a:rPr lang="en-US" dirty="0" smtClean="0"/>
              <a:t>transactions</a:t>
            </a:r>
          </a:p>
          <a:p>
            <a:r>
              <a:rPr lang="en-US" dirty="0" smtClean="0"/>
              <a:t>such </a:t>
            </a:r>
            <a:r>
              <a:rPr lang="en-US" dirty="0"/>
              <a:t>as “  BEE transactions taking place on a willing buyer and a willing seller basis “ and so on. </a:t>
            </a:r>
            <a:endParaRPr lang="en-US" dirty="0" smtClean="0"/>
          </a:p>
          <a:p>
            <a:r>
              <a:rPr lang="en-US" dirty="0" smtClean="0"/>
              <a:t>the </a:t>
            </a:r>
            <a:r>
              <a:rPr lang="en-US" dirty="0"/>
              <a:t>Charter nonchalantly goes on to state that  “ sound business practice means </a:t>
            </a:r>
            <a:r>
              <a:rPr lang="en-US" dirty="0" smtClean="0"/>
              <a:t>a </a:t>
            </a:r>
            <a:r>
              <a:rPr lang="en-US" dirty="0" err="1" smtClean="0"/>
              <a:t>bisiness</a:t>
            </a:r>
            <a:r>
              <a:rPr lang="en-US" dirty="0" smtClean="0"/>
              <a:t> practice </a:t>
            </a:r>
            <a:r>
              <a:rPr lang="en-US" dirty="0"/>
              <a:t>which is conducive to the establishment “,  </a:t>
            </a:r>
            <a:endParaRPr lang="en-US" dirty="0" smtClean="0"/>
          </a:p>
          <a:p>
            <a:r>
              <a:rPr lang="en-US" dirty="0" smtClean="0"/>
              <a:t>such </a:t>
            </a:r>
            <a:r>
              <a:rPr lang="en-US" dirty="0"/>
              <a:t>notions have effectively reduced </a:t>
            </a:r>
            <a:r>
              <a:rPr lang="en-US" dirty="0" smtClean="0"/>
              <a:t>many Charter based  </a:t>
            </a:r>
            <a:r>
              <a:rPr lang="en-US" dirty="0"/>
              <a:t>outcomes </a:t>
            </a:r>
            <a:r>
              <a:rPr lang="en-US" dirty="0" smtClean="0"/>
              <a:t> </a:t>
            </a:r>
            <a:r>
              <a:rPr lang="en-US" dirty="0"/>
              <a:t>to simply one party mainly doing another a </a:t>
            </a:r>
            <a:r>
              <a:rPr lang="en-US" dirty="0" err="1"/>
              <a:t>favour</a:t>
            </a:r>
            <a:r>
              <a:rPr lang="en-US" dirty="0"/>
              <a:t> while everything remains as it was</a:t>
            </a:r>
          </a:p>
        </p:txBody>
      </p:sp>
      <p:sp>
        <p:nvSpPr>
          <p:cNvPr id="4" name="Slide Number Placeholder 3"/>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xmlns="" val="2459103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Two of the most crippling sector pitfalls</a:t>
            </a:r>
            <a:endParaRPr lang="en-US" b="1" dirty="0"/>
          </a:p>
        </p:txBody>
      </p:sp>
      <p:sp>
        <p:nvSpPr>
          <p:cNvPr id="3" name="Content Placeholder 2"/>
          <p:cNvSpPr>
            <a:spLocks noGrp="1"/>
          </p:cNvSpPr>
          <p:nvPr>
            <p:ph idx="1"/>
          </p:nvPr>
        </p:nvSpPr>
        <p:spPr/>
        <p:txBody>
          <a:bodyPr/>
          <a:lstStyle/>
          <a:p>
            <a:r>
              <a:rPr lang="en-US" dirty="0"/>
              <a:t>The “ounce empowered always empowered “ mindset  as well as the </a:t>
            </a:r>
            <a:r>
              <a:rPr lang="en-US" dirty="0" smtClean="0"/>
              <a:t>glass ceiling </a:t>
            </a:r>
            <a:r>
              <a:rPr lang="en-US" dirty="0"/>
              <a:t>and or </a:t>
            </a:r>
            <a:r>
              <a:rPr lang="en-US" dirty="0" smtClean="0"/>
              <a:t>limitations  </a:t>
            </a:r>
            <a:r>
              <a:rPr lang="en-US" dirty="0"/>
              <a:t>determined by government regulations on equity  </a:t>
            </a:r>
            <a:r>
              <a:rPr lang="en-US" dirty="0" smtClean="0"/>
              <a:t>holding, coupled with the most demanding </a:t>
            </a:r>
            <a:r>
              <a:rPr lang="en-US" b="1" dirty="0" smtClean="0"/>
              <a:t>Basel I, II and III </a:t>
            </a:r>
            <a:r>
              <a:rPr lang="en-US" dirty="0" smtClean="0"/>
              <a:t>international regulations in banking, have </a:t>
            </a:r>
            <a:r>
              <a:rPr lang="en-US" dirty="0"/>
              <a:t>also not assisted  to ensure that the racial profiles of the ownership of </a:t>
            </a:r>
            <a:r>
              <a:rPr lang="en-US" dirty="0" smtClean="0"/>
              <a:t>key sector entities </a:t>
            </a:r>
            <a:r>
              <a:rPr lang="en-US" dirty="0"/>
              <a:t>get </a:t>
            </a:r>
            <a:r>
              <a:rPr lang="en-US" dirty="0" smtClean="0"/>
              <a:t>to be meaningfully </a:t>
            </a:r>
            <a:r>
              <a:rPr lang="en-US" dirty="0"/>
              <a:t>transformed. </a:t>
            </a:r>
            <a:endParaRPr lang="en-US" dirty="0" smtClean="0"/>
          </a:p>
          <a:p>
            <a:r>
              <a:rPr lang="en-US" dirty="0" smtClean="0"/>
              <a:t>Secondly, the </a:t>
            </a:r>
            <a:r>
              <a:rPr lang="en-US" dirty="0"/>
              <a:t>inadvertent omission of government developmental financial institutions (DFI’s) in the Charter flew  directly in the face of the 1rst Financial Sector Agreements. This on its own left out </a:t>
            </a:r>
            <a:r>
              <a:rPr lang="en-US" dirty="0" smtClean="0"/>
              <a:t>many key components </a:t>
            </a:r>
            <a:r>
              <a:rPr lang="en-US" dirty="0"/>
              <a:t>of the sector which by </a:t>
            </a:r>
            <a:r>
              <a:rPr lang="en-US" dirty="0" smtClean="0"/>
              <a:t>their </a:t>
            </a:r>
            <a:r>
              <a:rPr lang="en-US" dirty="0"/>
              <a:t>nature should have contributed immensely to transformation.</a:t>
            </a:r>
          </a:p>
        </p:txBody>
      </p:sp>
      <p:sp>
        <p:nvSpPr>
          <p:cNvPr id="4" name="Slide Number Placeholder 3"/>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xmlns="" val="374950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About the FSCC</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The FSCC is </a:t>
            </a:r>
            <a:r>
              <a:rPr lang="en-US" dirty="0"/>
              <a:t>currently made up of  a cross section of some 50 </a:t>
            </a:r>
            <a:r>
              <a:rPr lang="en-US" dirty="0" smtClean="0"/>
              <a:t>entities</a:t>
            </a:r>
          </a:p>
          <a:p>
            <a:r>
              <a:rPr lang="en-US" dirty="0" smtClean="0"/>
              <a:t>Inclusive of </a:t>
            </a:r>
            <a:r>
              <a:rPr lang="en-US" dirty="0"/>
              <a:t>churches, trade unions, small business, cooperatives, political, women, youth, the disabled, community based and non-governmental </a:t>
            </a:r>
            <a:r>
              <a:rPr lang="en-US" dirty="0" err="1"/>
              <a:t>organisations</a:t>
            </a:r>
            <a:r>
              <a:rPr lang="en-US" dirty="0"/>
              <a:t> </a:t>
            </a:r>
            <a:endParaRPr lang="en-US" dirty="0" smtClean="0"/>
          </a:p>
          <a:p>
            <a:r>
              <a:rPr lang="en-US" dirty="0" smtClean="0"/>
              <a:t> </a:t>
            </a:r>
            <a:r>
              <a:rPr lang="en-US" dirty="0"/>
              <a:t>with about 450 affiliates or subsidiaries, who in all, represent up to 10 million individual </a:t>
            </a:r>
            <a:r>
              <a:rPr lang="en-US" dirty="0" smtClean="0"/>
              <a:t>persons </a:t>
            </a:r>
          </a:p>
          <a:p>
            <a:r>
              <a:rPr lang="en-US" dirty="0" smtClean="0"/>
              <a:t>via one </a:t>
            </a:r>
            <a:r>
              <a:rPr lang="en-US" dirty="0"/>
              <a:t>member organization alone, we indirectly represent </a:t>
            </a:r>
            <a:r>
              <a:rPr lang="en-US" dirty="0" smtClean="0"/>
              <a:t>views of </a:t>
            </a:r>
            <a:r>
              <a:rPr lang="en-US" dirty="0"/>
              <a:t>the overwhelming majority of the entire 55 million citizens of </a:t>
            </a:r>
            <a:r>
              <a:rPr lang="en-US" dirty="0" smtClean="0"/>
              <a:t>SA countrywide.</a:t>
            </a:r>
          </a:p>
          <a:p>
            <a:r>
              <a:rPr lang="en-US" dirty="0"/>
              <a:t>together with the </a:t>
            </a:r>
            <a:r>
              <a:rPr lang="en-US" dirty="0" smtClean="0"/>
              <a:t>SACP and </a:t>
            </a:r>
            <a:r>
              <a:rPr lang="en-US" dirty="0" err="1"/>
              <a:t>Cosatu</a:t>
            </a:r>
            <a:r>
              <a:rPr lang="en-US" dirty="0"/>
              <a:t>, </a:t>
            </a:r>
            <a:r>
              <a:rPr lang="en-US" dirty="0" smtClean="0"/>
              <a:t>FSCC led </a:t>
            </a:r>
            <a:r>
              <a:rPr lang="en-US" dirty="0"/>
              <a:t>the calls which </a:t>
            </a:r>
            <a:r>
              <a:rPr lang="en-US" dirty="0" smtClean="0"/>
              <a:t>brought </a:t>
            </a:r>
            <a:r>
              <a:rPr lang="en-US" dirty="0" err="1" smtClean="0"/>
              <a:t>abou</a:t>
            </a:r>
            <a:r>
              <a:rPr lang="en-US" dirty="0" smtClean="0"/>
              <a:t> </a:t>
            </a:r>
            <a:r>
              <a:rPr lang="en-US" dirty="0"/>
              <a:t>the 1st </a:t>
            </a:r>
            <a:r>
              <a:rPr lang="en-US" dirty="0" err="1"/>
              <a:t>Nedlac</a:t>
            </a:r>
            <a:r>
              <a:rPr lang="en-US" dirty="0"/>
              <a:t> Financial Sector Summit in 2002. </a:t>
            </a:r>
            <a:endParaRPr lang="en-US" dirty="0" smtClean="0"/>
          </a:p>
          <a:p>
            <a:r>
              <a:rPr lang="en-US" dirty="0" smtClean="0"/>
              <a:t>It </a:t>
            </a:r>
            <a:r>
              <a:rPr lang="en-US" dirty="0"/>
              <a:t>is in this context that, </a:t>
            </a:r>
            <a:r>
              <a:rPr lang="en-US" dirty="0" err="1"/>
              <a:t>Mr</a:t>
            </a:r>
            <a:r>
              <a:rPr lang="en-US" dirty="0"/>
              <a:t> Chairperson </a:t>
            </a:r>
            <a:r>
              <a:rPr lang="en-US" dirty="0" smtClean="0"/>
              <a:t>The FSCC </a:t>
            </a:r>
            <a:r>
              <a:rPr lang="en-US" dirty="0"/>
              <a:t>can rightly lay claim to being one of the pre-eminent voices </a:t>
            </a:r>
            <a:r>
              <a:rPr lang="en-US" dirty="0" smtClean="0"/>
              <a:t>solely </a:t>
            </a:r>
            <a:r>
              <a:rPr lang="en-US" dirty="0"/>
              <a:t>dedicated to the realization of the total transformation of the financial sector in our country.</a:t>
            </a:r>
          </a:p>
        </p:txBody>
      </p:sp>
      <p:sp>
        <p:nvSpPr>
          <p:cNvPr id="4" name="Slide Number Placeholder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xmlns="" val="721769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PASA outweighs the omission of DFI’s like IDC, PIC, </a:t>
            </a:r>
            <a:r>
              <a:rPr lang="en-US" dirty="0" err="1" smtClean="0"/>
              <a:t>Ithala</a:t>
            </a:r>
            <a:r>
              <a:rPr lang="en-US" dirty="0" smtClean="0"/>
              <a:t>, Postbank </a:t>
            </a:r>
            <a:r>
              <a:rPr lang="en-US" dirty="0" err="1" smtClean="0"/>
              <a:t>etc</a:t>
            </a:r>
            <a:endParaRPr lang="en-US" dirty="0"/>
          </a:p>
        </p:txBody>
      </p:sp>
      <p:sp>
        <p:nvSpPr>
          <p:cNvPr id="3" name="Content Placeholder 2"/>
          <p:cNvSpPr>
            <a:spLocks noGrp="1"/>
          </p:cNvSpPr>
          <p:nvPr>
            <p:ph idx="1"/>
          </p:nvPr>
        </p:nvSpPr>
        <p:spPr/>
        <p:txBody>
          <a:bodyPr/>
          <a:lstStyle/>
          <a:p>
            <a:r>
              <a:rPr lang="en-US" dirty="0"/>
              <a:t>The most glaring example of the unfortunate omission we refer to around key DFI’s is the Payment Association of South Africa (PASA) which even if it was formed in </a:t>
            </a:r>
            <a:r>
              <a:rPr lang="en-US" dirty="0" smtClean="0"/>
              <a:t>1996</a:t>
            </a:r>
          </a:p>
          <a:p>
            <a:r>
              <a:rPr lang="en-US" dirty="0" smtClean="0"/>
              <a:t>it </a:t>
            </a:r>
            <a:r>
              <a:rPr lang="en-US" dirty="0"/>
              <a:t>appears to be a body of gatekeepers who are only hell bent to at best, to prevent or at least delay the entry of emergent and small players in the banking sector and thereby maintain the highly monopolized character of the sector.  </a:t>
            </a:r>
            <a:endParaRPr lang="en-US" dirty="0" smtClean="0"/>
          </a:p>
          <a:p>
            <a:r>
              <a:rPr lang="en-US" dirty="0" smtClean="0"/>
              <a:t>We </a:t>
            </a:r>
            <a:r>
              <a:rPr lang="en-US" dirty="0"/>
              <a:t>note that these glaring omissions </a:t>
            </a:r>
            <a:r>
              <a:rPr lang="en-US" dirty="0" smtClean="0"/>
              <a:t>may soon be </a:t>
            </a:r>
            <a:r>
              <a:rPr lang="en-US" dirty="0"/>
              <a:t>addressed – question is how long will it take? </a:t>
            </a:r>
          </a:p>
        </p:txBody>
      </p:sp>
      <p:sp>
        <p:nvSpPr>
          <p:cNvPr id="4" name="Slide Number Placeholder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xmlns="" val="3277605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202</TotalTime>
  <Words>1676</Words>
  <Application>Microsoft Office PowerPoint</Application>
  <PresentationFormat>Custom</PresentationFormat>
  <Paragraphs>91</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Wisp</vt:lpstr>
      <vt:lpstr>Financial Sector Campaign Coalition (FSCC) presentation to the</vt:lpstr>
      <vt:lpstr>About who we are</vt:lpstr>
      <vt:lpstr>Our candid view regarding the sector’s transformation to date</vt:lpstr>
      <vt:lpstr>The critical role of the financial sector in most economies globally</vt:lpstr>
      <vt:lpstr>Going to the root of why, in our view, there has been minimal change</vt:lpstr>
      <vt:lpstr>Other unhelpful definitions include</vt:lpstr>
      <vt:lpstr>Two of the most crippling sector pitfalls</vt:lpstr>
      <vt:lpstr>About the FSCC</vt:lpstr>
      <vt:lpstr>PASA outweighs the omission of DFI’s like IDC, PIC, Ithala, Postbank etc</vt:lpstr>
      <vt:lpstr>Notable limited gains to date</vt:lpstr>
      <vt:lpstr>Some of the outstanding consequences  of poor reporting</vt:lpstr>
      <vt:lpstr>A few of the key challenges faced by the sector then and still the same to this day </vt:lpstr>
      <vt:lpstr>Towards the 2nd Nedlac Financial Sector Summit for new solutions</vt:lpstr>
      <vt:lpstr>The critical role of the sector in most economies globally</vt:lpstr>
      <vt:lpstr>What went wrong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FSCC presentation to the</dc:title>
  <dc:creator>Nicola Jaftha</dc:creator>
  <cp:lastModifiedBy>PUMZA</cp:lastModifiedBy>
  <cp:revision>23</cp:revision>
  <dcterms:created xsi:type="dcterms:W3CDTF">2017-03-13T17:18:25Z</dcterms:created>
  <dcterms:modified xsi:type="dcterms:W3CDTF">2017-03-16T09:59:08Z</dcterms:modified>
</cp:coreProperties>
</file>