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1" r:id="rId17"/>
    <p:sldId id="273" r:id="rId18"/>
    <p:sldId id="275" r:id="rId19"/>
    <p:sldId id="277" r:id="rId20"/>
    <p:sldId id="282" r:id="rId21"/>
    <p:sldId id="284" r:id="rId22"/>
    <p:sldId id="286" r:id="rId23"/>
    <p:sldId id="288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93364"/>
  </p:normalViewPr>
  <p:slideViewPr>
    <p:cSldViewPr snapToGrid="0" snapToObjects="1">
      <p:cViewPr>
        <p:scale>
          <a:sx n="101" d="100"/>
          <a:sy n="101" d="100"/>
        </p:scale>
        <p:origin x="-70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69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66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42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2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40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2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16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46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87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31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3718-A3EB-8640-86DD-096BBDFEC243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287B-391F-E04D-8977-5DDDC479DC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b="1" dirty="0" smtClean="0"/>
              <a:t>Submission to the Standing Committee on Appropriations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the 2017 Division of Revenue Bill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513568" y="5711869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township schools in urban areas may require similar replacements and/or improvements to their school structures, the sheer volume of under resourced schools in rural provinces profoundly outnumbers those in urban provinces: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EG</a:t>
            </a:r>
            <a:r>
              <a:rPr lang="en-US" sz="2800" dirty="0"/>
              <a:t>. only 4% of Gauteng schools rely solely on rainwater harvesting as their water source, a staggering 49% of schools in KZN rely solely on rainwater harvesting.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10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722313"/>
          </a:xfrm>
        </p:spPr>
        <p:txBody>
          <a:bodyPr>
            <a:normAutofit/>
          </a:bodyPr>
          <a:lstStyle/>
          <a:p>
            <a:r>
              <a:rPr lang="en-US" dirty="0" smtClean="0"/>
              <a:t>Additionally, rural areas tend to be characterised by a relatively low population density compared to urban provinces.</a:t>
            </a:r>
          </a:p>
          <a:p>
            <a:r>
              <a:rPr lang="en-US" dirty="0" smtClean="0"/>
              <a:t>This would account for the high number of schools in these provinces, compared to urban provinces.</a:t>
            </a:r>
          </a:p>
          <a:p>
            <a:r>
              <a:rPr lang="en-US" dirty="0" smtClean="0"/>
              <a:t>A low population density results in a scattered population, whose young people are often unable to travel the long distances to schools outside of their immediate locale.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28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EG. In 2016, the Eastern Cape was home to only 15,4% of South Africa’s registered learners, but had 23,1% of the total number of ordinary South African public schools. Gauteng, with its higher population density, comprised 16,6% of the national enrolment but only 8,8% of the country’s ordinary public schools that same year</a:t>
            </a:r>
          </a:p>
          <a:p>
            <a:r>
              <a:rPr lang="en-US" dirty="0" smtClean="0"/>
              <a:t>Each of these schools, scattered throughout a province, will have costs such as infrastructure, basic amenities, teachers and principals.</a:t>
            </a:r>
          </a:p>
          <a:p>
            <a:r>
              <a:rPr lang="en-US" dirty="0" smtClean="0"/>
              <a:t>Furthermore, small schools often have low learner-educator ratios, meaning spending more on teacher salaries than for the same number of urban learners.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660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17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rationalisation of small schools might help provincial departments of education plan and spend their money more effectively by achieving greater economies of scale.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ationalisation</a:t>
            </a:r>
            <a:r>
              <a:rPr lang="en-US" dirty="0" smtClean="0"/>
              <a:t> would still come at a cost, since the process requires capacity to be expanded at receiving schools, including classrooms and hostels being built.</a:t>
            </a:r>
          </a:p>
          <a:p>
            <a:r>
              <a:rPr lang="en-US" dirty="0" smtClean="0"/>
              <a:t>Furthermore, these ‘new’ schools must not be equipped with worse infrastructure than the original schools, they require a sufficient amount of teachers, and learners would require transport to get to the schools.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8241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whether or not rationalisation occurs, the cost of education in a province with a low population density is still higher than what it would be in an urban province. There is therefore a need to conduct a proper costing exercise in respect of adequate education provisioning across all provinces.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141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211" y="2417523"/>
            <a:ext cx="7628350" cy="1716066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/>
              <a:t>S</a:t>
            </a:r>
            <a:r>
              <a:rPr lang="en-US" sz="4800" b="1" dirty="0" smtClean="0"/>
              <a:t>cholar Transport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53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>
            <a:normAutofit/>
          </a:bodyPr>
          <a:lstStyle/>
          <a:p>
            <a:r>
              <a:rPr lang="en-US" dirty="0" smtClean="0"/>
              <a:t>Thousands of South African learners walk to school everyday</a:t>
            </a:r>
          </a:p>
          <a:p>
            <a:r>
              <a:rPr lang="en-US" dirty="0" smtClean="0"/>
              <a:t>Journeys can be treacherous:</a:t>
            </a:r>
          </a:p>
          <a:p>
            <a:endParaRPr lang="en-US" sz="800" dirty="0" smtClean="0"/>
          </a:p>
          <a:p>
            <a:pPr lvl="3"/>
            <a:r>
              <a:rPr lang="en-US" sz="2200" dirty="0" smtClean="0"/>
              <a:t>Learners face dangerous terrain, flooding rivers, extreme weather conditions</a:t>
            </a:r>
          </a:p>
          <a:p>
            <a:pPr lvl="3"/>
            <a:r>
              <a:rPr lang="en-US" sz="2200" dirty="0" smtClean="0"/>
              <a:t>Learners are hungry, tired, unable to concentrate, unable to complete homework and study</a:t>
            </a:r>
          </a:p>
          <a:p>
            <a:pPr lvl="3"/>
            <a:r>
              <a:rPr lang="en-US" sz="2200" dirty="0" smtClean="0"/>
              <a:t>Learners are subject to kidnappings and muggings</a:t>
            </a:r>
          </a:p>
          <a:p>
            <a:pPr lvl="3"/>
            <a:endParaRPr lang="en-US" sz="800" dirty="0" smtClean="0"/>
          </a:p>
          <a:p>
            <a:r>
              <a:rPr lang="en-US" dirty="0" smtClean="0"/>
              <a:t>Violation of a constitutionally protected right to a basic education</a:t>
            </a:r>
          </a:p>
          <a:p>
            <a:r>
              <a:rPr lang="en-US" sz="2700" b="1" dirty="0" smtClean="0"/>
              <a:t>The provision of scholar transport is crucial to ensuring that learners arrive at school safely, on time, and allow them the opportunity to achieve their academic goals.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</p:spPr>
        <p:txBody>
          <a:bodyPr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cholar Transport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871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after year, the lack of scholar transport has affected learners, particularly in rural areas.</a:t>
            </a:r>
          </a:p>
          <a:p>
            <a:endParaRPr lang="en-US" sz="1200" dirty="0" smtClean="0"/>
          </a:p>
          <a:p>
            <a:r>
              <a:rPr lang="en-US" dirty="0" smtClean="0"/>
              <a:t>Data indicating the number of learners in need of scholar transport is often unreliable, nevertheless, </a:t>
            </a:r>
            <a:r>
              <a:rPr lang="en-US" b="1" dirty="0" smtClean="0"/>
              <a:t>demand</a:t>
            </a:r>
            <a:r>
              <a:rPr lang="en-US" dirty="0" smtClean="0"/>
              <a:t> </a:t>
            </a:r>
            <a:r>
              <a:rPr lang="en-US" b="1" dirty="0" smtClean="0"/>
              <a:t>far exceeds supply</a:t>
            </a:r>
            <a:r>
              <a:rPr lang="en-US" dirty="0" smtClean="0"/>
              <a:t>.</a:t>
            </a:r>
          </a:p>
          <a:p>
            <a:endParaRPr lang="en-US" sz="1200" dirty="0" smtClean="0"/>
          </a:p>
          <a:p>
            <a:r>
              <a:rPr lang="en-US" dirty="0" smtClean="0"/>
              <a:t>The Department of Education’s recent annual report (2015/2016):</a:t>
            </a:r>
          </a:p>
          <a:p>
            <a:endParaRPr lang="en-US" sz="1100" dirty="0" smtClean="0"/>
          </a:p>
          <a:p>
            <a:pPr lvl="1"/>
            <a:r>
              <a:rPr lang="en-US" dirty="0" smtClean="0"/>
              <a:t>516 886 Learners identified as requiring scholar transport</a:t>
            </a:r>
          </a:p>
          <a:p>
            <a:pPr lvl="1"/>
            <a:r>
              <a:rPr lang="en-US" dirty="0" smtClean="0"/>
              <a:t>386 448 Learners actually transported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Scholar Transport – A </a:t>
            </a:r>
            <a:r>
              <a:rPr lang="en-US" sz="4000" b="1" dirty="0"/>
              <a:t>C</a:t>
            </a:r>
            <a:r>
              <a:rPr lang="en-US" sz="4000" b="1" dirty="0" smtClean="0"/>
              <a:t>ontinuing </a:t>
            </a:r>
            <a:r>
              <a:rPr lang="en-US" sz="4000" b="1" dirty="0"/>
              <a:t>C</a:t>
            </a:r>
            <a:r>
              <a:rPr lang="en-US" sz="4000" b="1" dirty="0" smtClean="0"/>
              <a:t>risis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7550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Department of Basic Education’s School Readiness Report (2017)</a:t>
            </a:r>
          </a:p>
          <a:p>
            <a:endParaRPr lang="en-US" sz="1100" dirty="0"/>
          </a:p>
          <a:p>
            <a:pPr lvl="1"/>
            <a:r>
              <a:rPr lang="en-US" b="1" dirty="0" smtClean="0"/>
              <a:t>524 662</a:t>
            </a:r>
            <a:r>
              <a:rPr lang="en-US" dirty="0" smtClean="0"/>
              <a:t> Learners have been identified nationally, as requiring scholar transport</a:t>
            </a:r>
          </a:p>
          <a:p>
            <a:pPr lvl="1"/>
            <a:r>
              <a:rPr lang="en-US" dirty="0" smtClean="0"/>
              <a:t>Provincial plans only cater for </a:t>
            </a:r>
            <a:r>
              <a:rPr lang="en-US" b="1" dirty="0" smtClean="0"/>
              <a:t>405 047 </a:t>
            </a:r>
            <a:r>
              <a:rPr lang="en-US" dirty="0" smtClean="0"/>
              <a:t>learners in the 2016/2017 financial year.</a:t>
            </a:r>
          </a:p>
          <a:p>
            <a:pPr lvl="1"/>
            <a:r>
              <a:rPr lang="en-US" dirty="0" smtClean="0"/>
              <a:t>The Department of Basic Education reported that Gauteng, Mpumalanga and the Western Cape provided scholar transport to all those learners in need.</a:t>
            </a:r>
          </a:p>
          <a:p>
            <a:pPr lvl="1"/>
            <a:r>
              <a:rPr lang="en-US" dirty="0" smtClean="0"/>
              <a:t>In KwaZulu-Natal, only half of the learners in need receive scholar transport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Tens of thousands of learners are not catered for, with those from specific provinces being more severely affected and in greater numbers.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Scholar Transport – A Continuing Crisis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2103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Education calls for a </a:t>
            </a:r>
            <a:r>
              <a:rPr lang="en-US" b="1" dirty="0" smtClean="0"/>
              <a:t>conditional grant </a:t>
            </a:r>
            <a:r>
              <a:rPr lang="en-US" dirty="0" smtClean="0"/>
              <a:t>for scholar transport</a:t>
            </a:r>
          </a:p>
          <a:p>
            <a:r>
              <a:rPr lang="en-US" dirty="0" smtClean="0"/>
              <a:t>7 April 2015 &amp; 11 March 2016 - EE highlighted key issues impacting on funding and planning for the provisions of scholar transport: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Ineffective co-ordination between the Department of Transport and Department of Basic Education</a:t>
            </a:r>
          </a:p>
          <a:p>
            <a:pPr lvl="1"/>
            <a:r>
              <a:rPr lang="en-US" dirty="0" smtClean="0"/>
              <a:t>Inaccurate and inconsistent data indicating the number of learners in need of scholar transport</a:t>
            </a:r>
          </a:p>
          <a:p>
            <a:pPr lvl="1"/>
            <a:r>
              <a:rPr lang="en-US" dirty="0" smtClean="0"/>
              <a:t>Under-budgeting and under-funding for the provision of scholar transport by provinces, particularly those with rural areas.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cholar Transport - A different approach to funding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632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we 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280"/>
            <a:ext cx="10515600" cy="45986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Equal Education is a membership-based, democratic movement of learners, parents, teachers, and community members.</a:t>
            </a:r>
          </a:p>
          <a:p>
            <a:r>
              <a:rPr lang="en-US" dirty="0" smtClean="0"/>
              <a:t>EE’s core objective is working to achieve quality and equality in South African education.</a:t>
            </a:r>
          </a:p>
          <a:p>
            <a:r>
              <a:rPr lang="en-US" dirty="0" smtClean="0"/>
              <a:t>In order to achieve its objectives, EE conducts a broad range of activities, which include campaigns grounded in detailed research and policy analysis that is supported by public action and mobilisation, and where necessary legal action.</a:t>
            </a:r>
          </a:p>
          <a:p>
            <a:r>
              <a:rPr lang="en-US" dirty="0" smtClean="0"/>
              <a:t>The movement is driven primarily by its learner members in high schools across five provinces: the Eastern Cape, Limpopo, KwaZulu</a:t>
            </a:r>
            <a:r>
              <a:rPr lang="en-US" dirty="0"/>
              <a:t>-</a:t>
            </a:r>
            <a:r>
              <a:rPr lang="en-US" dirty="0" smtClean="0"/>
              <a:t>Natal, the Western Cape, and Gauteng.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22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conditional grant?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pPr lvl="1"/>
            <a:r>
              <a:rPr lang="en-US" dirty="0" smtClean="0"/>
              <a:t>Ensures additional funding specifically allocated towards scholar transport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Subjected to strict levels of accountability and will ensure more effective and transparent monitoring of spending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Specific needs of each province can be catered for, assisting those provinces servicing a greater demand for scholar transport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Conditional Grant for Scholar Transport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79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952"/>
            <a:ext cx="10515600" cy="48570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Possible Design features of a conditional grant</a:t>
            </a:r>
          </a:p>
          <a:p>
            <a:endParaRPr lang="en-US" sz="1000" dirty="0" smtClean="0"/>
          </a:p>
          <a:p>
            <a:pPr lvl="1" algn="just"/>
            <a:r>
              <a:rPr lang="en-US" dirty="0" smtClean="0"/>
              <a:t>The grant allocation formula should take into account </a:t>
            </a:r>
            <a:r>
              <a:rPr lang="en-US" dirty="0"/>
              <a:t>p</a:t>
            </a:r>
            <a:r>
              <a:rPr lang="en-US" dirty="0" smtClean="0"/>
              <a:t>hysical terrain crossed by learners in a province, the </a:t>
            </a:r>
            <a:r>
              <a:rPr lang="en-US" dirty="0"/>
              <a:t>n</a:t>
            </a:r>
            <a:r>
              <a:rPr lang="en-US" dirty="0" smtClean="0"/>
              <a:t>umber of learners qualifying for scholar transport in a province, and the distance that these learners travel to the nearest school.</a:t>
            </a:r>
            <a:endParaRPr lang="en-US" dirty="0"/>
          </a:p>
          <a:p>
            <a:pPr lvl="3" algn="just"/>
            <a:endParaRPr lang="en-US" sz="900" dirty="0"/>
          </a:p>
          <a:p>
            <a:pPr lvl="1" algn="just"/>
            <a:r>
              <a:rPr lang="en-US" dirty="0" smtClean="0"/>
              <a:t>The grant allocation formula should be based on a detailed cost-analysis of overall provincial scholar transport costs and expenditure, with specific consideration to different modes of transport, route accessibility, and the quality and availability of road infrastructure.</a:t>
            </a:r>
          </a:p>
          <a:p>
            <a:pPr lvl="1" algn="just"/>
            <a:endParaRPr lang="en-US" sz="900" dirty="0" smtClean="0"/>
          </a:p>
          <a:p>
            <a:pPr lvl="1" algn="just"/>
            <a:r>
              <a:rPr lang="en-US" dirty="0" smtClean="0"/>
              <a:t>The grant should fund different interventions appropriate to each province.</a:t>
            </a:r>
          </a:p>
          <a:p>
            <a:pPr lvl="1" algn="just"/>
            <a:endParaRPr lang="en-US" sz="900" dirty="0" smtClean="0"/>
          </a:p>
          <a:p>
            <a:pPr lvl="1" algn="just"/>
            <a:r>
              <a:rPr lang="en-US" dirty="0" smtClean="0"/>
              <a:t>The grant should be linked to outputs and performance indicators to ensure effective monitoring and accountability.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827"/>
          </a:xfrm>
        </p:spPr>
        <p:txBody>
          <a:bodyPr/>
          <a:lstStyle/>
          <a:p>
            <a:pPr algn="ctr"/>
            <a:r>
              <a:rPr lang="en-US" b="1" dirty="0" smtClean="0"/>
              <a:t>A Conditional Grant for Scholar Transport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7439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982"/>
            <a:ext cx="10515600" cy="569898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15 May 2016 - Standing Committee on Appropriations recommended that Treasury, in partnership with, amongst others, the Department of Education and </a:t>
            </a:r>
            <a:r>
              <a:rPr lang="en-US" dirty="0"/>
              <a:t>c</a:t>
            </a:r>
            <a:r>
              <a:rPr lang="en-US" dirty="0" smtClean="0"/>
              <a:t>ivil society</a:t>
            </a:r>
          </a:p>
          <a:p>
            <a:pPr algn="just"/>
            <a:endParaRPr lang="en-US" sz="900" dirty="0" smtClean="0"/>
          </a:p>
          <a:p>
            <a:pPr marL="457200" lvl="1" indent="0" algn="just">
              <a:buNone/>
            </a:pPr>
            <a:r>
              <a:rPr lang="en-US" b="1" i="1" dirty="0" smtClean="0"/>
              <a:t>“ explore options that allow for the ring fencing of funding allocated to scholar transport to be used solely and exclusively for that purpose”</a:t>
            </a:r>
          </a:p>
          <a:p>
            <a:pPr lvl="1" algn="just"/>
            <a:endParaRPr lang="en-US" b="1" i="1" dirty="0"/>
          </a:p>
          <a:p>
            <a:pPr algn="just"/>
            <a:r>
              <a:rPr lang="en-US" dirty="0" smtClean="0"/>
              <a:t>National Treasury was to respond within 60 days of its tabling.</a:t>
            </a:r>
          </a:p>
          <a:p>
            <a:pPr algn="just"/>
            <a:r>
              <a:rPr lang="en-US" dirty="0" smtClean="0"/>
              <a:t>Since June 2016, EE has attempted to engage the Office of the Minister of Finance – no response.</a:t>
            </a:r>
          </a:p>
          <a:p>
            <a:pPr algn="just"/>
            <a:r>
              <a:rPr lang="en-US" dirty="0" smtClean="0"/>
              <a:t>2017 Division of Revenue Bill does not set funds aside for the exclusive use of scholar transport.</a:t>
            </a:r>
          </a:p>
          <a:p>
            <a:pPr algn="just"/>
            <a:r>
              <a:rPr lang="en-US" dirty="0" smtClean="0"/>
              <a:t>National Treasury makes no clear commitment to consider the allocation of a conditional grant.</a:t>
            </a:r>
          </a:p>
          <a:p>
            <a:pPr algn="just"/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2976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Currently, no funds have been designated exclusively for the use of scholar transport by way of a conditional grant.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addition, a lack of effective collaboration exists between the Department of Transport and the Department of Basic Education.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Without substantive changes to the funding of scholar transport, the provision of scholar transport remains in a state of crisis, and learners will continue to walk long and difficult journeys to school.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006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211" y="2417523"/>
            <a:ext cx="7628350" cy="1716066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/>
              <a:t>Recommendations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95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EE recommends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Treasury </a:t>
            </a:r>
            <a:r>
              <a:rPr lang="en-US" dirty="0"/>
              <a:t>make a solid commitment to revising the Equitable Share formula to:</a:t>
            </a:r>
          </a:p>
          <a:p>
            <a:pPr lvl="1"/>
            <a:r>
              <a:rPr lang="en-US" sz="2800" dirty="0"/>
              <a:t>take into account costs of education provisioning in rural </a:t>
            </a:r>
            <a:r>
              <a:rPr lang="en-US" sz="2800" dirty="0" smtClean="0"/>
              <a:t>areas when calculating the education component;</a:t>
            </a:r>
            <a:endParaRPr lang="en-US" sz="2800" dirty="0"/>
          </a:p>
          <a:p>
            <a:pPr lvl="1"/>
            <a:r>
              <a:rPr lang="en-US" sz="2800" dirty="0"/>
              <a:t>increasing the poverty component of the </a:t>
            </a:r>
            <a:r>
              <a:rPr lang="en-US" sz="2800" dirty="0" smtClean="0"/>
              <a:t>formula;</a:t>
            </a:r>
            <a:endParaRPr lang="en-US" sz="2800" dirty="0"/>
          </a:p>
          <a:p>
            <a:r>
              <a:rPr lang="en-US" dirty="0" smtClean="0"/>
              <a:t>The </a:t>
            </a:r>
            <a:r>
              <a:rPr lang="en-US" dirty="0"/>
              <a:t>timeframe for the Equitable Share review be made public;</a:t>
            </a:r>
          </a:p>
          <a:p>
            <a:r>
              <a:rPr lang="en-US" dirty="0" smtClean="0"/>
              <a:t>The </a:t>
            </a:r>
            <a:r>
              <a:rPr lang="en-US" dirty="0"/>
              <a:t>review must include a period of public consultation on proposed </a:t>
            </a:r>
            <a:r>
              <a:rPr lang="en-US" dirty="0" smtClean="0"/>
              <a:t>models for </a:t>
            </a:r>
            <a:r>
              <a:rPr lang="en-US" dirty="0"/>
              <a:t>a new Equitable Share formula.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The Equitable Share Formula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56898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EE recommends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Committee reiterate </a:t>
            </a:r>
            <a:r>
              <a:rPr lang="en-US" dirty="0"/>
              <a:t>its </a:t>
            </a:r>
            <a:r>
              <a:rPr lang="en-US" dirty="0" smtClean="0"/>
              <a:t>previous recommendation </a:t>
            </a:r>
            <a:r>
              <a:rPr lang="en-US" dirty="0"/>
              <a:t>that a conditional grant should be properly considered </a:t>
            </a:r>
            <a:r>
              <a:rPr lang="en-US" dirty="0" smtClean="0"/>
              <a:t>for scholar </a:t>
            </a:r>
            <a:r>
              <a:rPr lang="en-US" dirty="0"/>
              <a:t>transport;</a:t>
            </a:r>
          </a:p>
          <a:p>
            <a:r>
              <a:rPr lang="en-US" dirty="0" smtClean="0"/>
              <a:t>The Committee </a:t>
            </a:r>
            <a:r>
              <a:rPr lang="en-US" dirty="0"/>
              <a:t>call Treasury to account before the Committee on </a:t>
            </a:r>
            <a:r>
              <a:rPr lang="en-US" dirty="0" smtClean="0"/>
              <a:t>all steps </a:t>
            </a:r>
            <a:r>
              <a:rPr lang="en-US" dirty="0"/>
              <a:t>taken toward the design and implementation of a conditional </a:t>
            </a:r>
            <a:r>
              <a:rPr lang="en-US" dirty="0" smtClean="0"/>
              <a:t>grant, including </a:t>
            </a:r>
            <a:r>
              <a:rPr lang="en-US" dirty="0"/>
              <a:t>steps to engage all relevant stakeholders.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Scholar Transport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5872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211" y="2417523"/>
            <a:ext cx="7628350" cy="1716066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/>
              <a:t>The Equitable Share Formula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2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Equitable Share Formula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Rural South Africa is home to 50% of the country’s population, but 58,3% of the country’s poor.</a:t>
            </a:r>
          </a:p>
          <a:p>
            <a:r>
              <a:rPr lang="en-US" dirty="0" smtClean="0"/>
              <a:t>Although poverty is an issue affecting most South Africans, the burden is far heavier on rural society.</a:t>
            </a:r>
          </a:p>
          <a:p>
            <a:r>
              <a:rPr lang="en-US" dirty="0" smtClean="0"/>
              <a:t>This is the reason EE is strongly recommending that the Equitable Share (ES) formula be revised to consider the greater needs of rural areas when allocating funds to provinces.</a:t>
            </a:r>
          </a:p>
          <a:p>
            <a:r>
              <a:rPr lang="en-US" dirty="0" smtClean="0"/>
              <a:t>This is with particular reference to two of the ES components: the Education and Poverty components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9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095" y="926926"/>
            <a:ext cx="10515600" cy="3970751"/>
          </a:xfrm>
        </p:spPr>
        <p:txBody>
          <a:bodyPr>
            <a:normAutofit/>
          </a:bodyPr>
          <a:lstStyle/>
          <a:p>
            <a:pPr algn="ctr"/>
            <a:r>
              <a:rPr lang="en-US" b="1" i="1" dirty="0"/>
              <a:t>“</a:t>
            </a:r>
            <a:r>
              <a:rPr lang="en-US" b="1" i="1" dirty="0" smtClean="0"/>
              <a:t>The rural/urban </a:t>
            </a:r>
            <a:r>
              <a:rPr lang="en-US" b="1" i="1" dirty="0"/>
              <a:t>divide is stark in terms of poverty – not only were levels of poverty </a:t>
            </a:r>
            <a:r>
              <a:rPr lang="en-US" b="1" i="1" dirty="0" smtClean="0"/>
              <a:t>more than </a:t>
            </a:r>
            <a:r>
              <a:rPr lang="en-US" b="1" i="1" dirty="0"/>
              <a:t>twice as high in rural areas (68,8%) than in urban areas (30,9%), but the</a:t>
            </a:r>
            <a:br>
              <a:rPr lang="en-US" b="1" i="1" dirty="0"/>
            </a:br>
            <a:r>
              <a:rPr lang="en-US" b="1" i="1" dirty="0"/>
              <a:t>majority (58,3%) of poor people in South Africa were living in rural </a:t>
            </a:r>
            <a:r>
              <a:rPr lang="en-US" b="1" i="1" dirty="0" smtClean="0"/>
              <a:t>areas.”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983278" y="4897677"/>
            <a:ext cx="462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 Stats SA, Poverty Trends in South Africa, 2014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95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Redress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concentration of poverty in rural areas, along with the historic underfunding of these rural provinces, requires governmental intervention.</a:t>
            </a:r>
          </a:p>
          <a:p>
            <a:r>
              <a:rPr lang="en-US" dirty="0" smtClean="0"/>
              <a:t>A key instrument for redress within the ES is the poverty component.</a:t>
            </a:r>
          </a:p>
          <a:p>
            <a:r>
              <a:rPr lang="en-US" dirty="0" smtClean="0"/>
              <a:t>This invaluable component is sitting at a disturbingly low 3%.</a:t>
            </a:r>
          </a:p>
          <a:p>
            <a:r>
              <a:rPr lang="en-US" dirty="0"/>
              <a:t>T</a:t>
            </a:r>
            <a:r>
              <a:rPr lang="en-US" dirty="0" smtClean="0"/>
              <a:t>he small consideration given to poverty in the ES formula is insufficient to reduce the inequality that exists between provinces.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1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Ordinary public schools in South Africa are organised into a quintile system ranging from 1 to 5, with 5 being the most affluent and 1 being the poorest.</a:t>
            </a:r>
          </a:p>
          <a:p>
            <a:r>
              <a:rPr lang="en-US" dirty="0" smtClean="0"/>
              <a:t>Schools in quintile 1, 2 &amp; 3 are “no-fee schools”, which means they receive </a:t>
            </a:r>
            <a:r>
              <a:rPr lang="en-US" u="sng" dirty="0" smtClean="0"/>
              <a:t>all</a:t>
            </a:r>
            <a:r>
              <a:rPr lang="en-US" dirty="0" smtClean="0"/>
              <a:t> of their funding from the State.</a:t>
            </a:r>
          </a:p>
          <a:p>
            <a:r>
              <a:rPr lang="en-US" dirty="0" smtClean="0"/>
              <a:t>Quintile at 4 &amp; 5 schools, the costs of running the schools are subsidised by fees paid by parents and guardians.</a:t>
            </a:r>
          </a:p>
          <a:p>
            <a:r>
              <a:rPr lang="en-US" dirty="0" smtClean="0"/>
              <a:t>Funding for non-capital, non-personnel expenses occurs on a sliding scale, with quintile 1 schools receiving the most funding, since they are the poorest, and quintile 5 the least funding, as they are most capable of ‘topping up’ their state funding.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92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02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 disproportionately high number of quintile 1 to 3 schools are located in rural provinces:</a:t>
            </a:r>
          </a:p>
          <a:p>
            <a:pPr lvl="1"/>
            <a:r>
              <a:rPr lang="en-US" sz="2800" dirty="0" smtClean="0"/>
              <a:t> While </a:t>
            </a:r>
            <a:r>
              <a:rPr lang="en-US" sz="2800" dirty="0"/>
              <a:t>92,5% of learners in Limpopo </a:t>
            </a:r>
            <a:r>
              <a:rPr lang="en-US" sz="2800" dirty="0" smtClean="0"/>
              <a:t>attended </a:t>
            </a:r>
            <a:r>
              <a:rPr lang="en-US" sz="2800" dirty="0"/>
              <a:t>“</a:t>
            </a:r>
            <a:r>
              <a:rPr lang="en-US" sz="2800" dirty="0" smtClean="0"/>
              <a:t>no-fee" schools </a:t>
            </a:r>
            <a:r>
              <a:rPr lang="en-US" sz="2800" dirty="0"/>
              <a:t>in </a:t>
            </a:r>
            <a:r>
              <a:rPr lang="en-US" sz="2800" dirty="0" smtClean="0"/>
              <a:t>2016, only 41,6</a:t>
            </a:r>
            <a:r>
              <a:rPr lang="en-US" sz="2800" dirty="0"/>
              <a:t>% of learners </a:t>
            </a:r>
            <a:r>
              <a:rPr lang="en-US" sz="2800" dirty="0" smtClean="0"/>
              <a:t>in the Western Cape attended “no-fee” schools that same year.</a:t>
            </a:r>
            <a:endParaRPr lang="en-US" sz="2800" dirty="0"/>
          </a:p>
          <a:p>
            <a:r>
              <a:rPr lang="en-US" sz="3200" dirty="0" smtClean="0"/>
              <a:t>This high number of learners attending quintile 1 to 3 schools renders the cost of education far higher there than in urban provinces, since government’s ‘per learner’ funding is based on these numbers.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9400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legacy of Apartheid, with the regime’s systematic underfunding of rural schools, also plays a part here:</a:t>
            </a:r>
          </a:p>
          <a:p>
            <a:r>
              <a:rPr lang="en-US" dirty="0" smtClean="0"/>
              <a:t>This Apartheid-time underfunding left these schools to be constructed of inappropriate materials, and/or in desperate need of water, sanitation, and other basic amenities.</a:t>
            </a:r>
          </a:p>
          <a:p>
            <a:r>
              <a:rPr lang="en-US" dirty="0" smtClean="0"/>
              <a:t>E.g. 84% of schools which continue to suffer without any water supply are located in the Eastern Cape and KwaZulu-Natal.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55" t="32329" b="38813"/>
          <a:stretch/>
        </p:blipFill>
        <p:spPr>
          <a:xfrm>
            <a:off x="413360" y="5874707"/>
            <a:ext cx="3407286" cy="8079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Rurality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86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1862</Words>
  <Application>Microsoft Office PowerPoint</Application>
  <PresentationFormat>Custom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Submission to the Standing Committee on Appropriations</vt:lpstr>
      <vt:lpstr>Who we are</vt:lpstr>
      <vt:lpstr>The Equitable Share Formula</vt:lpstr>
      <vt:lpstr>The Equitable Share Formula</vt:lpstr>
      <vt:lpstr>“The rural/urban divide is stark in terms of poverty – not only were levels of poverty more than twice as high in rural areas (68,8%) than in urban areas (30,9%), but the majority (58,3%) of poor people in South Africa were living in rural areas.”</vt:lpstr>
      <vt:lpstr>Redress</vt:lpstr>
      <vt:lpstr>Rurality</vt:lpstr>
      <vt:lpstr>Rurality</vt:lpstr>
      <vt:lpstr>Rurality</vt:lpstr>
      <vt:lpstr>Rurality</vt:lpstr>
      <vt:lpstr>Rurality</vt:lpstr>
      <vt:lpstr>Rurality</vt:lpstr>
      <vt:lpstr>Rurality</vt:lpstr>
      <vt:lpstr>Rurality</vt:lpstr>
      <vt:lpstr>Scholar Transport</vt:lpstr>
      <vt:lpstr>Scholar Transport</vt:lpstr>
      <vt:lpstr>Scholar Transport – A Continuing Crisis</vt:lpstr>
      <vt:lpstr> Scholar Transport – A Continuing Crisis </vt:lpstr>
      <vt:lpstr>Scholar Transport - A different approach to funding</vt:lpstr>
      <vt:lpstr>A Conditional Grant for Scholar Transport </vt:lpstr>
      <vt:lpstr>A Conditional Grant for Scholar Transport</vt:lpstr>
      <vt:lpstr>Slide 22</vt:lpstr>
      <vt:lpstr>Conclusion</vt:lpstr>
      <vt:lpstr>Recommendations</vt:lpstr>
      <vt:lpstr>The Equitable Share Formula</vt:lpstr>
      <vt:lpstr>Scholar Transport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 to the Standing Committee on Appropriations</dc:title>
  <dc:creator>Philile Ntombela</dc:creator>
  <cp:lastModifiedBy>PUMZA</cp:lastModifiedBy>
  <cp:revision>30</cp:revision>
  <dcterms:created xsi:type="dcterms:W3CDTF">2017-03-10T07:28:15Z</dcterms:created>
  <dcterms:modified xsi:type="dcterms:W3CDTF">2017-03-15T14:20:23Z</dcterms:modified>
</cp:coreProperties>
</file>