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23" r:id="rId3"/>
    <p:sldId id="311" r:id="rId4"/>
    <p:sldId id="296" r:id="rId5"/>
    <p:sldId id="325" r:id="rId6"/>
    <p:sldId id="326" r:id="rId7"/>
    <p:sldId id="329" r:id="rId8"/>
    <p:sldId id="332" r:id="rId9"/>
    <p:sldId id="333" r:id="rId10"/>
    <p:sldId id="334" r:id="rId11"/>
    <p:sldId id="336" r:id="rId12"/>
    <p:sldId id="337" r:id="rId13"/>
    <p:sldId id="339" r:id="rId14"/>
    <p:sldId id="340" r:id="rId15"/>
    <p:sldId id="364" r:id="rId16"/>
    <p:sldId id="363" r:id="rId17"/>
    <p:sldId id="365" r:id="rId18"/>
    <p:sldId id="369" r:id="rId19"/>
    <p:sldId id="370" r:id="rId20"/>
    <p:sldId id="371" r:id="rId21"/>
    <p:sldId id="372" r:id="rId22"/>
    <p:sldId id="373" r:id="rId23"/>
    <p:sldId id="361" r:id="rId24"/>
    <p:sldId id="362" r:id="rId25"/>
    <p:sldId id="354" r:id="rId26"/>
    <p:sldId id="310"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p15:clr>
            <a:srgbClr val="A4A3A4"/>
          </p15:clr>
        </p15:guide>
        <p15:guide id="3" pos="499" userDrawn="1">
          <p15:clr>
            <a:srgbClr val="A4A3A4"/>
          </p15:clr>
        </p15:guide>
        <p15:guide id="4" pos="5261" userDrawn="1">
          <p15:clr>
            <a:srgbClr val="A4A3A4"/>
          </p15:clr>
        </p15:guide>
        <p15:guide id="5" orient="horz" pos="11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3" autoAdjust="0"/>
    <p:restoredTop sz="94660"/>
  </p:normalViewPr>
  <p:slideViewPr>
    <p:cSldViewPr snapToGrid="0">
      <p:cViewPr varScale="1">
        <p:scale>
          <a:sx n="116" d="100"/>
          <a:sy n="116" d="100"/>
        </p:scale>
        <p:origin x="-1494" y="-114"/>
      </p:cViewPr>
      <p:guideLst>
        <p:guide orient="horz" pos="2160"/>
        <p:guide orient="horz" pos="1139"/>
        <p:guide pos="2880"/>
        <p:guide pos="499"/>
        <p:guide pos="526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D2CE6-2142-43A2-B2A8-06EB1C56C0D2}"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E7A45F48-A5FF-483E-8CAB-A63520B5BF51}">
      <dgm:prSet phldrT="[Text]"/>
      <dgm:spPr/>
      <dgm:t>
        <a:bodyPr/>
        <a:lstStyle/>
        <a:p>
          <a:r>
            <a:rPr lang="en-GB" dirty="0" smtClean="0"/>
            <a:t>Programme Delivery</a:t>
          </a:r>
          <a:endParaRPr lang="en-GB" dirty="0"/>
        </a:p>
      </dgm:t>
    </dgm:pt>
    <dgm:pt modelId="{507892BC-9BEB-4335-9732-2E9683FC3014}" type="parTrans" cxnId="{B8EA2944-8313-461C-8373-5352C4D1FEFD}">
      <dgm:prSet/>
      <dgm:spPr/>
      <dgm:t>
        <a:bodyPr/>
        <a:lstStyle/>
        <a:p>
          <a:endParaRPr lang="en-GB"/>
        </a:p>
      </dgm:t>
    </dgm:pt>
    <dgm:pt modelId="{50E9CCF2-22E3-4A7C-9551-77407A396193}" type="sibTrans" cxnId="{B8EA2944-8313-461C-8373-5352C4D1FEFD}">
      <dgm:prSet/>
      <dgm:spPr/>
      <dgm:t>
        <a:bodyPr/>
        <a:lstStyle/>
        <a:p>
          <a:endParaRPr lang="en-GB"/>
        </a:p>
      </dgm:t>
    </dgm:pt>
    <dgm:pt modelId="{A938ED2D-2858-4867-A387-3ACCF2430337}">
      <dgm:prSet phldrT="[Text]"/>
      <dgm:spPr/>
      <dgm:t>
        <a:bodyPr/>
        <a:lstStyle/>
        <a:p>
          <a:r>
            <a:rPr lang="en-GB"/>
            <a:t>Curriculum Design</a:t>
          </a:r>
        </a:p>
      </dgm:t>
    </dgm:pt>
    <dgm:pt modelId="{54F53966-EDC0-466A-B8A2-529B2D7A34D4}" type="parTrans" cxnId="{B5D5EDB6-D3ED-4BD1-A561-A4A5043169D2}">
      <dgm:prSet/>
      <dgm:spPr/>
      <dgm:t>
        <a:bodyPr/>
        <a:lstStyle/>
        <a:p>
          <a:endParaRPr lang="en-GB"/>
        </a:p>
      </dgm:t>
    </dgm:pt>
    <dgm:pt modelId="{87DEB674-A4BA-4B80-8E08-6D2FCDA55F2C}" type="sibTrans" cxnId="{B5D5EDB6-D3ED-4BD1-A561-A4A5043169D2}">
      <dgm:prSet/>
      <dgm:spPr/>
      <dgm:t>
        <a:bodyPr/>
        <a:lstStyle/>
        <a:p>
          <a:endParaRPr lang="en-GB"/>
        </a:p>
      </dgm:t>
    </dgm:pt>
    <dgm:pt modelId="{481C9397-2B8B-4011-8139-BB53A7B952CD}">
      <dgm:prSet phldrT="[Text]"/>
      <dgm:spPr/>
      <dgm:t>
        <a:bodyPr/>
        <a:lstStyle/>
        <a:p>
          <a:r>
            <a:rPr lang="en-GB" dirty="0"/>
            <a:t>Integrated </a:t>
          </a:r>
          <a:r>
            <a:rPr lang="en-GB" dirty="0" smtClean="0"/>
            <a:t>Evaluation Processes</a:t>
          </a:r>
          <a:endParaRPr lang="en-GB" dirty="0"/>
        </a:p>
      </dgm:t>
    </dgm:pt>
    <dgm:pt modelId="{493B7304-637E-4B63-8662-593254626F61}" type="parTrans" cxnId="{9E5B9FDC-4BB7-443F-8B81-8D9AF0356EDB}">
      <dgm:prSet/>
      <dgm:spPr/>
      <dgm:t>
        <a:bodyPr/>
        <a:lstStyle/>
        <a:p>
          <a:endParaRPr lang="en-GB"/>
        </a:p>
      </dgm:t>
    </dgm:pt>
    <dgm:pt modelId="{7CFBCB67-E239-4F51-AE6F-32B358065723}" type="sibTrans" cxnId="{9E5B9FDC-4BB7-443F-8B81-8D9AF0356EDB}">
      <dgm:prSet/>
      <dgm:spPr/>
      <dgm:t>
        <a:bodyPr/>
        <a:lstStyle/>
        <a:p>
          <a:endParaRPr lang="en-GB"/>
        </a:p>
      </dgm:t>
    </dgm:pt>
    <dgm:pt modelId="{BF707BD8-8EDB-48EF-887F-6934603C628F}" type="pres">
      <dgm:prSet presAssocID="{4C0D2CE6-2142-43A2-B2A8-06EB1C56C0D2}" presName="cycle" presStyleCnt="0">
        <dgm:presLayoutVars>
          <dgm:chMax val="1"/>
          <dgm:dir/>
          <dgm:animLvl val="ctr"/>
          <dgm:resizeHandles val="exact"/>
        </dgm:presLayoutVars>
      </dgm:prSet>
      <dgm:spPr/>
      <dgm:t>
        <a:bodyPr/>
        <a:lstStyle/>
        <a:p>
          <a:endParaRPr lang="en-GB"/>
        </a:p>
      </dgm:t>
    </dgm:pt>
    <dgm:pt modelId="{6D9661FB-36D0-45B1-AA89-69D640541A25}" type="pres">
      <dgm:prSet presAssocID="{E7A45F48-A5FF-483E-8CAB-A63520B5BF51}" presName="centerShape" presStyleLbl="node0" presStyleIdx="0" presStyleCnt="1" custScaleX="131476"/>
      <dgm:spPr/>
      <dgm:t>
        <a:bodyPr/>
        <a:lstStyle/>
        <a:p>
          <a:endParaRPr lang="en-GB"/>
        </a:p>
      </dgm:t>
    </dgm:pt>
    <dgm:pt modelId="{9E3588CC-61AC-4215-87BB-87A472511BB5}" type="pres">
      <dgm:prSet presAssocID="{54F53966-EDC0-466A-B8A2-529B2D7A34D4}" presName="parTrans" presStyleLbl="bgSibTrans2D1" presStyleIdx="0" presStyleCnt="2" custLinFactNeighborX="-8007" custLinFactNeighborY="64230"/>
      <dgm:spPr/>
      <dgm:t>
        <a:bodyPr/>
        <a:lstStyle/>
        <a:p>
          <a:endParaRPr lang="en-GB"/>
        </a:p>
      </dgm:t>
    </dgm:pt>
    <dgm:pt modelId="{B9B02780-327C-4772-A97A-BA756CD397BE}" type="pres">
      <dgm:prSet presAssocID="{A938ED2D-2858-4867-A387-3ACCF2430337}" presName="node" presStyleLbl="node1" presStyleIdx="0" presStyleCnt="2" custScaleY="72083">
        <dgm:presLayoutVars>
          <dgm:bulletEnabled val="1"/>
        </dgm:presLayoutVars>
      </dgm:prSet>
      <dgm:spPr/>
      <dgm:t>
        <a:bodyPr/>
        <a:lstStyle/>
        <a:p>
          <a:endParaRPr lang="en-GB"/>
        </a:p>
      </dgm:t>
    </dgm:pt>
    <dgm:pt modelId="{9501299D-5431-490E-B3F5-E80CEE7EDF8C}" type="pres">
      <dgm:prSet presAssocID="{493B7304-637E-4B63-8662-593254626F61}" presName="parTrans" presStyleLbl="bgSibTrans2D1" presStyleIdx="1" presStyleCnt="2" custLinFactNeighborX="3942" custLinFactNeighborY="61760"/>
      <dgm:spPr/>
      <dgm:t>
        <a:bodyPr/>
        <a:lstStyle/>
        <a:p>
          <a:endParaRPr lang="en-GB"/>
        </a:p>
      </dgm:t>
    </dgm:pt>
    <dgm:pt modelId="{860767B0-3EB2-4798-BB05-CF7259C79EAE}" type="pres">
      <dgm:prSet presAssocID="{481C9397-2B8B-4011-8139-BB53A7B952CD}" presName="node" presStyleLbl="node1" presStyleIdx="1" presStyleCnt="2" custScaleY="78376">
        <dgm:presLayoutVars>
          <dgm:bulletEnabled val="1"/>
        </dgm:presLayoutVars>
      </dgm:prSet>
      <dgm:spPr/>
      <dgm:t>
        <a:bodyPr/>
        <a:lstStyle/>
        <a:p>
          <a:endParaRPr lang="en-GB"/>
        </a:p>
      </dgm:t>
    </dgm:pt>
  </dgm:ptLst>
  <dgm:cxnLst>
    <dgm:cxn modelId="{98BE3044-9D47-4611-BBF6-657A51C8A3D6}" type="presOf" srcId="{481C9397-2B8B-4011-8139-BB53A7B952CD}" destId="{860767B0-3EB2-4798-BB05-CF7259C79EAE}" srcOrd="0" destOrd="0" presId="urn:microsoft.com/office/officeart/2005/8/layout/radial4"/>
    <dgm:cxn modelId="{9E5B9FDC-4BB7-443F-8B81-8D9AF0356EDB}" srcId="{E7A45F48-A5FF-483E-8CAB-A63520B5BF51}" destId="{481C9397-2B8B-4011-8139-BB53A7B952CD}" srcOrd="1" destOrd="0" parTransId="{493B7304-637E-4B63-8662-593254626F61}" sibTransId="{7CFBCB67-E239-4F51-AE6F-32B358065723}"/>
    <dgm:cxn modelId="{6CD48115-B963-4414-8B38-68C2BA106209}" type="presOf" srcId="{4C0D2CE6-2142-43A2-B2A8-06EB1C56C0D2}" destId="{BF707BD8-8EDB-48EF-887F-6934603C628F}" srcOrd="0" destOrd="0" presId="urn:microsoft.com/office/officeart/2005/8/layout/radial4"/>
    <dgm:cxn modelId="{6C842507-FE6A-4334-BE5A-7D1429D16F94}" type="presOf" srcId="{A938ED2D-2858-4867-A387-3ACCF2430337}" destId="{B9B02780-327C-4772-A97A-BA756CD397BE}" srcOrd="0" destOrd="0" presId="urn:microsoft.com/office/officeart/2005/8/layout/radial4"/>
    <dgm:cxn modelId="{B5D5EDB6-D3ED-4BD1-A561-A4A5043169D2}" srcId="{E7A45F48-A5FF-483E-8CAB-A63520B5BF51}" destId="{A938ED2D-2858-4867-A387-3ACCF2430337}" srcOrd="0" destOrd="0" parTransId="{54F53966-EDC0-466A-B8A2-529B2D7A34D4}" sibTransId="{87DEB674-A4BA-4B80-8E08-6D2FCDA55F2C}"/>
    <dgm:cxn modelId="{0DD9D9EB-D209-47A1-91EF-93BD43DF0C08}" type="presOf" srcId="{E7A45F48-A5FF-483E-8CAB-A63520B5BF51}" destId="{6D9661FB-36D0-45B1-AA89-69D640541A25}" srcOrd="0" destOrd="0" presId="urn:microsoft.com/office/officeart/2005/8/layout/radial4"/>
    <dgm:cxn modelId="{B8EA2944-8313-461C-8373-5352C4D1FEFD}" srcId="{4C0D2CE6-2142-43A2-B2A8-06EB1C56C0D2}" destId="{E7A45F48-A5FF-483E-8CAB-A63520B5BF51}" srcOrd="0" destOrd="0" parTransId="{507892BC-9BEB-4335-9732-2E9683FC3014}" sibTransId="{50E9CCF2-22E3-4A7C-9551-77407A396193}"/>
    <dgm:cxn modelId="{DB65AE0E-B3BB-4BFF-A8B0-8151DE0B3918}" type="presOf" srcId="{54F53966-EDC0-466A-B8A2-529B2D7A34D4}" destId="{9E3588CC-61AC-4215-87BB-87A472511BB5}" srcOrd="0" destOrd="0" presId="urn:microsoft.com/office/officeart/2005/8/layout/radial4"/>
    <dgm:cxn modelId="{3CF79C0B-F735-40E8-92B7-03DEEF3D6722}" type="presOf" srcId="{493B7304-637E-4B63-8662-593254626F61}" destId="{9501299D-5431-490E-B3F5-E80CEE7EDF8C}" srcOrd="0" destOrd="0" presId="urn:microsoft.com/office/officeart/2005/8/layout/radial4"/>
    <dgm:cxn modelId="{E0CF8104-FF13-4E97-8D85-B70E7F707D86}" type="presParOf" srcId="{BF707BD8-8EDB-48EF-887F-6934603C628F}" destId="{6D9661FB-36D0-45B1-AA89-69D640541A25}" srcOrd="0" destOrd="0" presId="urn:microsoft.com/office/officeart/2005/8/layout/radial4"/>
    <dgm:cxn modelId="{B92C5B14-EC97-42B7-BDF8-568D29F08B3E}" type="presParOf" srcId="{BF707BD8-8EDB-48EF-887F-6934603C628F}" destId="{9E3588CC-61AC-4215-87BB-87A472511BB5}" srcOrd="1" destOrd="0" presId="urn:microsoft.com/office/officeart/2005/8/layout/radial4"/>
    <dgm:cxn modelId="{75525D91-0576-4BFB-9BC1-1380F23FBA33}" type="presParOf" srcId="{BF707BD8-8EDB-48EF-887F-6934603C628F}" destId="{B9B02780-327C-4772-A97A-BA756CD397BE}" srcOrd="2" destOrd="0" presId="urn:microsoft.com/office/officeart/2005/8/layout/radial4"/>
    <dgm:cxn modelId="{CFE40815-FB7D-40CC-9EA1-53516237BF68}" type="presParOf" srcId="{BF707BD8-8EDB-48EF-887F-6934603C628F}" destId="{9501299D-5431-490E-B3F5-E80CEE7EDF8C}" srcOrd="3" destOrd="0" presId="urn:microsoft.com/office/officeart/2005/8/layout/radial4"/>
    <dgm:cxn modelId="{4A9121BA-D6C9-49C4-BC47-4F9FBE1AC95C}" type="presParOf" srcId="{BF707BD8-8EDB-48EF-887F-6934603C628F}" destId="{860767B0-3EB2-4798-BB05-CF7259C79EAE}"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6919ED-825D-4D24-8FD4-EB5D464B8C0F}"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ZA"/>
        </a:p>
      </dgm:t>
    </dgm:pt>
    <dgm:pt modelId="{B11ACF7A-78F9-4577-B62C-E85E3F4F6F0A}">
      <dgm:prSet phldrT="[Text]"/>
      <dgm:spPr/>
      <dgm:t>
        <a:bodyPr/>
        <a:lstStyle/>
        <a:p>
          <a:r>
            <a:rPr lang="en-ZA" dirty="0" smtClean="0"/>
            <a:t>Heads of Departments</a:t>
          </a:r>
          <a:endParaRPr lang="en-ZA" dirty="0"/>
        </a:p>
      </dgm:t>
    </dgm:pt>
    <dgm:pt modelId="{8A316B59-64D3-4E79-911F-EC61EA5B3565}" type="parTrans" cxnId="{43189F60-5F12-4F20-91AB-C6EA0BCB373D}">
      <dgm:prSet/>
      <dgm:spPr/>
      <dgm:t>
        <a:bodyPr/>
        <a:lstStyle/>
        <a:p>
          <a:endParaRPr lang="en-ZA"/>
        </a:p>
      </dgm:t>
    </dgm:pt>
    <dgm:pt modelId="{56423B48-CE3D-4D0F-9D98-13149F544C04}" type="sibTrans" cxnId="{43189F60-5F12-4F20-91AB-C6EA0BCB373D}">
      <dgm:prSet/>
      <dgm:spPr/>
      <dgm:t>
        <a:bodyPr/>
        <a:lstStyle/>
        <a:p>
          <a:endParaRPr lang="en-ZA"/>
        </a:p>
      </dgm:t>
    </dgm:pt>
    <dgm:pt modelId="{29304C1D-0B89-4FF9-A5A4-9F7F38E48C97}">
      <dgm:prSet phldrT="[Text]"/>
      <dgm:spPr/>
      <dgm:t>
        <a:bodyPr/>
        <a:lstStyle/>
        <a:p>
          <a:r>
            <a:rPr lang="en-ZA" dirty="0" smtClean="0"/>
            <a:t>NSG</a:t>
          </a:r>
          <a:endParaRPr lang="en-ZA" dirty="0"/>
        </a:p>
      </dgm:t>
    </dgm:pt>
    <dgm:pt modelId="{430285A9-CF92-414A-B0EB-DAA13B8431DC}" type="parTrans" cxnId="{42895FFA-A821-4DD1-9161-5EBF563B96A3}">
      <dgm:prSet/>
      <dgm:spPr/>
      <dgm:t>
        <a:bodyPr/>
        <a:lstStyle/>
        <a:p>
          <a:endParaRPr lang="en-ZA"/>
        </a:p>
      </dgm:t>
    </dgm:pt>
    <dgm:pt modelId="{9F004BFA-5FE3-4A95-96E6-490149B7A80D}" type="sibTrans" cxnId="{42895FFA-A821-4DD1-9161-5EBF563B96A3}">
      <dgm:prSet/>
      <dgm:spPr/>
      <dgm:t>
        <a:bodyPr/>
        <a:lstStyle/>
        <a:p>
          <a:endParaRPr lang="en-ZA"/>
        </a:p>
      </dgm:t>
    </dgm:pt>
    <dgm:pt modelId="{E88DD775-EC7F-422F-81B9-C428D0BB3ED6}">
      <dgm:prSet phldrT="[Text]"/>
      <dgm:spPr/>
      <dgm:t>
        <a:bodyPr/>
        <a:lstStyle/>
        <a:p>
          <a:r>
            <a:rPr lang="en-ZA" dirty="0" smtClean="0"/>
            <a:t>Employees</a:t>
          </a:r>
          <a:endParaRPr lang="en-ZA" dirty="0"/>
        </a:p>
      </dgm:t>
    </dgm:pt>
    <dgm:pt modelId="{206AB559-D3B7-4EC0-A08D-6B3B941396EB}" type="parTrans" cxnId="{A08803DA-870C-403B-A972-F775AE5D8C3F}">
      <dgm:prSet/>
      <dgm:spPr/>
      <dgm:t>
        <a:bodyPr/>
        <a:lstStyle/>
        <a:p>
          <a:endParaRPr lang="en-ZA"/>
        </a:p>
      </dgm:t>
    </dgm:pt>
    <dgm:pt modelId="{386D8E4C-EAE6-4FBA-9B8A-DDF200E4452E}" type="sibTrans" cxnId="{A08803DA-870C-403B-A972-F775AE5D8C3F}">
      <dgm:prSet/>
      <dgm:spPr/>
      <dgm:t>
        <a:bodyPr/>
        <a:lstStyle/>
        <a:p>
          <a:endParaRPr lang="en-ZA"/>
        </a:p>
      </dgm:t>
    </dgm:pt>
    <dgm:pt modelId="{82AAA30F-95F8-443B-BB9F-0A6B6AD5850F}" type="pres">
      <dgm:prSet presAssocID="{536919ED-825D-4D24-8FD4-EB5D464B8C0F}" presName="Name0" presStyleCnt="0">
        <dgm:presLayoutVars>
          <dgm:dir/>
          <dgm:resizeHandles val="exact"/>
        </dgm:presLayoutVars>
      </dgm:prSet>
      <dgm:spPr/>
      <dgm:t>
        <a:bodyPr/>
        <a:lstStyle/>
        <a:p>
          <a:endParaRPr lang="en-ZA"/>
        </a:p>
      </dgm:t>
    </dgm:pt>
    <dgm:pt modelId="{542292B8-0855-492F-A6BC-08BFA9DD8809}" type="pres">
      <dgm:prSet presAssocID="{536919ED-825D-4D24-8FD4-EB5D464B8C0F}" presName="cycle" presStyleCnt="0"/>
      <dgm:spPr/>
    </dgm:pt>
    <dgm:pt modelId="{B15AD472-9ADB-4754-A93E-700297BD4777}" type="pres">
      <dgm:prSet presAssocID="{B11ACF7A-78F9-4577-B62C-E85E3F4F6F0A}" presName="nodeFirstNode" presStyleLbl="node1" presStyleIdx="0" presStyleCnt="3">
        <dgm:presLayoutVars>
          <dgm:bulletEnabled val="1"/>
        </dgm:presLayoutVars>
      </dgm:prSet>
      <dgm:spPr/>
      <dgm:t>
        <a:bodyPr/>
        <a:lstStyle/>
        <a:p>
          <a:endParaRPr lang="en-ZA"/>
        </a:p>
      </dgm:t>
    </dgm:pt>
    <dgm:pt modelId="{3A69D716-0B7A-4617-8A50-01CE499B4C98}" type="pres">
      <dgm:prSet presAssocID="{56423B48-CE3D-4D0F-9D98-13149F544C04}" presName="sibTransFirstNode" presStyleLbl="bgShp" presStyleIdx="0" presStyleCnt="1"/>
      <dgm:spPr/>
      <dgm:t>
        <a:bodyPr/>
        <a:lstStyle/>
        <a:p>
          <a:endParaRPr lang="en-ZA"/>
        </a:p>
      </dgm:t>
    </dgm:pt>
    <dgm:pt modelId="{2B804CBB-CA1C-41B8-AFDC-5EAE93F74E71}" type="pres">
      <dgm:prSet presAssocID="{29304C1D-0B89-4FF9-A5A4-9F7F38E48C97}" presName="nodeFollowingNodes" presStyleLbl="node1" presStyleIdx="1" presStyleCnt="3">
        <dgm:presLayoutVars>
          <dgm:bulletEnabled val="1"/>
        </dgm:presLayoutVars>
      </dgm:prSet>
      <dgm:spPr/>
      <dgm:t>
        <a:bodyPr/>
        <a:lstStyle/>
        <a:p>
          <a:endParaRPr lang="en-ZA"/>
        </a:p>
      </dgm:t>
    </dgm:pt>
    <dgm:pt modelId="{A73A70C2-2F84-4831-AF20-1B82222B3D41}" type="pres">
      <dgm:prSet presAssocID="{E88DD775-EC7F-422F-81B9-C428D0BB3ED6}" presName="nodeFollowingNodes" presStyleLbl="node1" presStyleIdx="2" presStyleCnt="3">
        <dgm:presLayoutVars>
          <dgm:bulletEnabled val="1"/>
        </dgm:presLayoutVars>
      </dgm:prSet>
      <dgm:spPr/>
      <dgm:t>
        <a:bodyPr/>
        <a:lstStyle/>
        <a:p>
          <a:endParaRPr lang="en-ZA"/>
        </a:p>
      </dgm:t>
    </dgm:pt>
  </dgm:ptLst>
  <dgm:cxnLst>
    <dgm:cxn modelId="{7DADD8C6-BE2A-4DFF-A4AB-DF1711C1AD4A}" type="presOf" srcId="{56423B48-CE3D-4D0F-9D98-13149F544C04}" destId="{3A69D716-0B7A-4617-8A50-01CE499B4C98}" srcOrd="0" destOrd="0" presId="urn:microsoft.com/office/officeart/2005/8/layout/cycle3"/>
    <dgm:cxn modelId="{97BCC81F-E3DE-4549-ACE1-3133C0C7ABB2}" type="presOf" srcId="{536919ED-825D-4D24-8FD4-EB5D464B8C0F}" destId="{82AAA30F-95F8-443B-BB9F-0A6B6AD5850F}" srcOrd="0" destOrd="0" presId="urn:microsoft.com/office/officeart/2005/8/layout/cycle3"/>
    <dgm:cxn modelId="{0C08FCEA-3E95-48DD-9097-0B3A3FA16457}" type="presOf" srcId="{B11ACF7A-78F9-4577-B62C-E85E3F4F6F0A}" destId="{B15AD472-9ADB-4754-A93E-700297BD4777}" srcOrd="0" destOrd="0" presId="urn:microsoft.com/office/officeart/2005/8/layout/cycle3"/>
    <dgm:cxn modelId="{42895FFA-A821-4DD1-9161-5EBF563B96A3}" srcId="{536919ED-825D-4D24-8FD4-EB5D464B8C0F}" destId="{29304C1D-0B89-4FF9-A5A4-9F7F38E48C97}" srcOrd="1" destOrd="0" parTransId="{430285A9-CF92-414A-B0EB-DAA13B8431DC}" sibTransId="{9F004BFA-5FE3-4A95-96E6-490149B7A80D}"/>
    <dgm:cxn modelId="{E86EC528-F66C-46D2-A791-7C87B9B1653A}" type="presOf" srcId="{E88DD775-EC7F-422F-81B9-C428D0BB3ED6}" destId="{A73A70C2-2F84-4831-AF20-1B82222B3D41}" srcOrd="0" destOrd="0" presId="urn:microsoft.com/office/officeart/2005/8/layout/cycle3"/>
    <dgm:cxn modelId="{E061F197-CA52-4426-A22C-FC07F6E3A156}" type="presOf" srcId="{29304C1D-0B89-4FF9-A5A4-9F7F38E48C97}" destId="{2B804CBB-CA1C-41B8-AFDC-5EAE93F74E71}" srcOrd="0" destOrd="0" presId="urn:microsoft.com/office/officeart/2005/8/layout/cycle3"/>
    <dgm:cxn modelId="{A08803DA-870C-403B-A972-F775AE5D8C3F}" srcId="{536919ED-825D-4D24-8FD4-EB5D464B8C0F}" destId="{E88DD775-EC7F-422F-81B9-C428D0BB3ED6}" srcOrd="2" destOrd="0" parTransId="{206AB559-D3B7-4EC0-A08D-6B3B941396EB}" sibTransId="{386D8E4C-EAE6-4FBA-9B8A-DDF200E4452E}"/>
    <dgm:cxn modelId="{43189F60-5F12-4F20-91AB-C6EA0BCB373D}" srcId="{536919ED-825D-4D24-8FD4-EB5D464B8C0F}" destId="{B11ACF7A-78F9-4577-B62C-E85E3F4F6F0A}" srcOrd="0" destOrd="0" parTransId="{8A316B59-64D3-4E79-911F-EC61EA5B3565}" sibTransId="{56423B48-CE3D-4D0F-9D98-13149F544C04}"/>
    <dgm:cxn modelId="{02FDCDBA-DC90-4FD5-9A2E-DB918C750661}" type="presParOf" srcId="{82AAA30F-95F8-443B-BB9F-0A6B6AD5850F}" destId="{542292B8-0855-492F-A6BC-08BFA9DD8809}" srcOrd="0" destOrd="0" presId="urn:microsoft.com/office/officeart/2005/8/layout/cycle3"/>
    <dgm:cxn modelId="{F8E7E38C-2AC2-44C3-9915-CC2C3D79F2B8}" type="presParOf" srcId="{542292B8-0855-492F-A6BC-08BFA9DD8809}" destId="{B15AD472-9ADB-4754-A93E-700297BD4777}" srcOrd="0" destOrd="0" presId="urn:microsoft.com/office/officeart/2005/8/layout/cycle3"/>
    <dgm:cxn modelId="{87D22135-1650-4B84-82AD-109E9F4B0007}" type="presParOf" srcId="{542292B8-0855-492F-A6BC-08BFA9DD8809}" destId="{3A69D716-0B7A-4617-8A50-01CE499B4C98}" srcOrd="1" destOrd="0" presId="urn:microsoft.com/office/officeart/2005/8/layout/cycle3"/>
    <dgm:cxn modelId="{9BD8423B-83AE-46D5-842E-37B5E72B8D42}" type="presParOf" srcId="{542292B8-0855-492F-A6BC-08BFA9DD8809}" destId="{2B804CBB-CA1C-41B8-AFDC-5EAE93F74E71}" srcOrd="2" destOrd="0" presId="urn:microsoft.com/office/officeart/2005/8/layout/cycle3"/>
    <dgm:cxn modelId="{6CB76B15-C933-4141-A515-FF59ED0250D5}" type="presParOf" srcId="{542292B8-0855-492F-A6BC-08BFA9DD8809}" destId="{A73A70C2-2F84-4831-AF20-1B82222B3D41}" srcOrd="3"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6919ED-825D-4D24-8FD4-EB5D464B8C0F}"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ZA"/>
        </a:p>
      </dgm:t>
    </dgm:pt>
    <dgm:pt modelId="{B11ACF7A-78F9-4577-B62C-E85E3F4F6F0A}">
      <dgm:prSet phldrT="[Text]"/>
      <dgm:spPr/>
      <dgm:t>
        <a:bodyPr/>
        <a:lstStyle/>
        <a:p>
          <a:r>
            <a:rPr lang="en-ZA" dirty="0" smtClean="0"/>
            <a:t>Heads of Departments</a:t>
          </a:r>
          <a:endParaRPr lang="en-ZA" dirty="0"/>
        </a:p>
      </dgm:t>
    </dgm:pt>
    <dgm:pt modelId="{8A316B59-64D3-4E79-911F-EC61EA5B3565}" type="parTrans" cxnId="{43189F60-5F12-4F20-91AB-C6EA0BCB373D}">
      <dgm:prSet/>
      <dgm:spPr/>
      <dgm:t>
        <a:bodyPr/>
        <a:lstStyle/>
        <a:p>
          <a:endParaRPr lang="en-ZA"/>
        </a:p>
      </dgm:t>
    </dgm:pt>
    <dgm:pt modelId="{56423B48-CE3D-4D0F-9D98-13149F544C04}" type="sibTrans" cxnId="{43189F60-5F12-4F20-91AB-C6EA0BCB373D}">
      <dgm:prSet/>
      <dgm:spPr/>
      <dgm:t>
        <a:bodyPr/>
        <a:lstStyle/>
        <a:p>
          <a:endParaRPr lang="en-ZA"/>
        </a:p>
      </dgm:t>
    </dgm:pt>
    <dgm:pt modelId="{29304C1D-0B89-4FF9-A5A4-9F7F38E48C97}">
      <dgm:prSet phldrT="[Text]"/>
      <dgm:spPr/>
      <dgm:t>
        <a:bodyPr/>
        <a:lstStyle/>
        <a:p>
          <a:r>
            <a:rPr lang="en-ZA" dirty="0" smtClean="0"/>
            <a:t>NSG</a:t>
          </a:r>
          <a:endParaRPr lang="en-ZA" dirty="0"/>
        </a:p>
      </dgm:t>
    </dgm:pt>
    <dgm:pt modelId="{430285A9-CF92-414A-B0EB-DAA13B8431DC}" type="parTrans" cxnId="{42895FFA-A821-4DD1-9161-5EBF563B96A3}">
      <dgm:prSet/>
      <dgm:spPr/>
      <dgm:t>
        <a:bodyPr/>
        <a:lstStyle/>
        <a:p>
          <a:endParaRPr lang="en-ZA"/>
        </a:p>
      </dgm:t>
    </dgm:pt>
    <dgm:pt modelId="{9F004BFA-5FE3-4A95-96E6-490149B7A80D}" type="sibTrans" cxnId="{42895FFA-A821-4DD1-9161-5EBF563B96A3}">
      <dgm:prSet/>
      <dgm:spPr/>
      <dgm:t>
        <a:bodyPr/>
        <a:lstStyle/>
        <a:p>
          <a:endParaRPr lang="en-ZA"/>
        </a:p>
      </dgm:t>
    </dgm:pt>
    <dgm:pt modelId="{E88DD775-EC7F-422F-81B9-C428D0BB3ED6}">
      <dgm:prSet phldrT="[Text]"/>
      <dgm:spPr/>
      <dgm:t>
        <a:bodyPr/>
        <a:lstStyle/>
        <a:p>
          <a:r>
            <a:rPr lang="en-ZA" dirty="0" smtClean="0"/>
            <a:t>Employees</a:t>
          </a:r>
          <a:endParaRPr lang="en-ZA" dirty="0"/>
        </a:p>
      </dgm:t>
    </dgm:pt>
    <dgm:pt modelId="{206AB559-D3B7-4EC0-A08D-6B3B941396EB}" type="parTrans" cxnId="{A08803DA-870C-403B-A972-F775AE5D8C3F}">
      <dgm:prSet/>
      <dgm:spPr/>
      <dgm:t>
        <a:bodyPr/>
        <a:lstStyle/>
        <a:p>
          <a:endParaRPr lang="en-ZA"/>
        </a:p>
      </dgm:t>
    </dgm:pt>
    <dgm:pt modelId="{386D8E4C-EAE6-4FBA-9B8A-DDF200E4452E}" type="sibTrans" cxnId="{A08803DA-870C-403B-A972-F775AE5D8C3F}">
      <dgm:prSet/>
      <dgm:spPr/>
      <dgm:t>
        <a:bodyPr/>
        <a:lstStyle/>
        <a:p>
          <a:endParaRPr lang="en-ZA"/>
        </a:p>
      </dgm:t>
    </dgm:pt>
    <dgm:pt modelId="{82AAA30F-95F8-443B-BB9F-0A6B6AD5850F}" type="pres">
      <dgm:prSet presAssocID="{536919ED-825D-4D24-8FD4-EB5D464B8C0F}" presName="Name0" presStyleCnt="0">
        <dgm:presLayoutVars>
          <dgm:dir/>
          <dgm:resizeHandles val="exact"/>
        </dgm:presLayoutVars>
      </dgm:prSet>
      <dgm:spPr/>
      <dgm:t>
        <a:bodyPr/>
        <a:lstStyle/>
        <a:p>
          <a:endParaRPr lang="en-ZA"/>
        </a:p>
      </dgm:t>
    </dgm:pt>
    <dgm:pt modelId="{542292B8-0855-492F-A6BC-08BFA9DD8809}" type="pres">
      <dgm:prSet presAssocID="{536919ED-825D-4D24-8FD4-EB5D464B8C0F}" presName="cycle" presStyleCnt="0"/>
      <dgm:spPr/>
    </dgm:pt>
    <dgm:pt modelId="{B15AD472-9ADB-4754-A93E-700297BD4777}" type="pres">
      <dgm:prSet presAssocID="{B11ACF7A-78F9-4577-B62C-E85E3F4F6F0A}" presName="nodeFirstNode" presStyleLbl="node1" presStyleIdx="0" presStyleCnt="3">
        <dgm:presLayoutVars>
          <dgm:bulletEnabled val="1"/>
        </dgm:presLayoutVars>
      </dgm:prSet>
      <dgm:spPr/>
      <dgm:t>
        <a:bodyPr/>
        <a:lstStyle/>
        <a:p>
          <a:endParaRPr lang="en-ZA"/>
        </a:p>
      </dgm:t>
    </dgm:pt>
    <dgm:pt modelId="{3A69D716-0B7A-4617-8A50-01CE499B4C98}" type="pres">
      <dgm:prSet presAssocID="{56423B48-CE3D-4D0F-9D98-13149F544C04}" presName="sibTransFirstNode" presStyleLbl="bgShp" presStyleIdx="0" presStyleCnt="1"/>
      <dgm:spPr/>
      <dgm:t>
        <a:bodyPr/>
        <a:lstStyle/>
        <a:p>
          <a:endParaRPr lang="en-ZA"/>
        </a:p>
      </dgm:t>
    </dgm:pt>
    <dgm:pt modelId="{2B804CBB-CA1C-41B8-AFDC-5EAE93F74E71}" type="pres">
      <dgm:prSet presAssocID="{29304C1D-0B89-4FF9-A5A4-9F7F38E48C97}" presName="nodeFollowingNodes" presStyleLbl="node1" presStyleIdx="1" presStyleCnt="3">
        <dgm:presLayoutVars>
          <dgm:bulletEnabled val="1"/>
        </dgm:presLayoutVars>
      </dgm:prSet>
      <dgm:spPr/>
      <dgm:t>
        <a:bodyPr/>
        <a:lstStyle/>
        <a:p>
          <a:endParaRPr lang="en-ZA"/>
        </a:p>
      </dgm:t>
    </dgm:pt>
    <dgm:pt modelId="{A73A70C2-2F84-4831-AF20-1B82222B3D41}" type="pres">
      <dgm:prSet presAssocID="{E88DD775-EC7F-422F-81B9-C428D0BB3ED6}" presName="nodeFollowingNodes" presStyleLbl="node1" presStyleIdx="2" presStyleCnt="3">
        <dgm:presLayoutVars>
          <dgm:bulletEnabled val="1"/>
        </dgm:presLayoutVars>
      </dgm:prSet>
      <dgm:spPr/>
      <dgm:t>
        <a:bodyPr/>
        <a:lstStyle/>
        <a:p>
          <a:endParaRPr lang="en-ZA"/>
        </a:p>
      </dgm:t>
    </dgm:pt>
  </dgm:ptLst>
  <dgm:cxnLst>
    <dgm:cxn modelId="{6E29F798-2740-490A-8A57-E62B0727F0BD}" type="presOf" srcId="{B11ACF7A-78F9-4577-B62C-E85E3F4F6F0A}" destId="{B15AD472-9ADB-4754-A93E-700297BD4777}" srcOrd="0" destOrd="0" presId="urn:microsoft.com/office/officeart/2005/8/layout/cycle3"/>
    <dgm:cxn modelId="{EB783454-6AB9-433F-8103-79B7DF7CFAAC}" type="presOf" srcId="{29304C1D-0B89-4FF9-A5A4-9F7F38E48C97}" destId="{2B804CBB-CA1C-41B8-AFDC-5EAE93F74E71}" srcOrd="0" destOrd="0" presId="urn:microsoft.com/office/officeart/2005/8/layout/cycle3"/>
    <dgm:cxn modelId="{42895FFA-A821-4DD1-9161-5EBF563B96A3}" srcId="{536919ED-825D-4D24-8FD4-EB5D464B8C0F}" destId="{29304C1D-0B89-4FF9-A5A4-9F7F38E48C97}" srcOrd="1" destOrd="0" parTransId="{430285A9-CF92-414A-B0EB-DAA13B8431DC}" sibTransId="{9F004BFA-5FE3-4A95-96E6-490149B7A80D}"/>
    <dgm:cxn modelId="{35F9CC8D-E1CF-4B7D-A38C-B7E9343B465B}" type="presOf" srcId="{56423B48-CE3D-4D0F-9D98-13149F544C04}" destId="{3A69D716-0B7A-4617-8A50-01CE499B4C98}" srcOrd="0" destOrd="0" presId="urn:microsoft.com/office/officeart/2005/8/layout/cycle3"/>
    <dgm:cxn modelId="{B318D436-C5E9-4159-B280-9681DAC93975}" type="presOf" srcId="{536919ED-825D-4D24-8FD4-EB5D464B8C0F}" destId="{82AAA30F-95F8-443B-BB9F-0A6B6AD5850F}" srcOrd="0" destOrd="0" presId="urn:microsoft.com/office/officeart/2005/8/layout/cycle3"/>
    <dgm:cxn modelId="{2E9145FC-7729-41AE-9B7F-27520104BB29}" type="presOf" srcId="{E88DD775-EC7F-422F-81B9-C428D0BB3ED6}" destId="{A73A70C2-2F84-4831-AF20-1B82222B3D41}" srcOrd="0" destOrd="0" presId="urn:microsoft.com/office/officeart/2005/8/layout/cycle3"/>
    <dgm:cxn modelId="{A08803DA-870C-403B-A972-F775AE5D8C3F}" srcId="{536919ED-825D-4D24-8FD4-EB5D464B8C0F}" destId="{E88DD775-EC7F-422F-81B9-C428D0BB3ED6}" srcOrd="2" destOrd="0" parTransId="{206AB559-D3B7-4EC0-A08D-6B3B941396EB}" sibTransId="{386D8E4C-EAE6-4FBA-9B8A-DDF200E4452E}"/>
    <dgm:cxn modelId="{43189F60-5F12-4F20-91AB-C6EA0BCB373D}" srcId="{536919ED-825D-4D24-8FD4-EB5D464B8C0F}" destId="{B11ACF7A-78F9-4577-B62C-E85E3F4F6F0A}" srcOrd="0" destOrd="0" parTransId="{8A316B59-64D3-4E79-911F-EC61EA5B3565}" sibTransId="{56423B48-CE3D-4D0F-9D98-13149F544C04}"/>
    <dgm:cxn modelId="{1870435F-4E92-44F8-8D8B-159332C366B9}" type="presParOf" srcId="{82AAA30F-95F8-443B-BB9F-0A6B6AD5850F}" destId="{542292B8-0855-492F-A6BC-08BFA9DD8809}" srcOrd="0" destOrd="0" presId="urn:microsoft.com/office/officeart/2005/8/layout/cycle3"/>
    <dgm:cxn modelId="{E40BE9BA-B233-4126-98AC-4C1446767BDD}" type="presParOf" srcId="{542292B8-0855-492F-A6BC-08BFA9DD8809}" destId="{B15AD472-9ADB-4754-A93E-700297BD4777}" srcOrd="0" destOrd="0" presId="urn:microsoft.com/office/officeart/2005/8/layout/cycle3"/>
    <dgm:cxn modelId="{2BB548DE-BDD6-44A4-9930-DE093B13E3CA}" type="presParOf" srcId="{542292B8-0855-492F-A6BC-08BFA9DD8809}" destId="{3A69D716-0B7A-4617-8A50-01CE499B4C98}" srcOrd="1" destOrd="0" presId="urn:microsoft.com/office/officeart/2005/8/layout/cycle3"/>
    <dgm:cxn modelId="{87025A61-7E51-49ED-9B26-8EB2EE4768FB}" type="presParOf" srcId="{542292B8-0855-492F-A6BC-08BFA9DD8809}" destId="{2B804CBB-CA1C-41B8-AFDC-5EAE93F74E71}" srcOrd="2" destOrd="0" presId="urn:microsoft.com/office/officeart/2005/8/layout/cycle3"/>
    <dgm:cxn modelId="{7AFA3E7E-0B60-479B-BA5B-CFE70960BF22}" type="presParOf" srcId="{542292B8-0855-492F-A6BC-08BFA9DD8809}" destId="{A73A70C2-2F84-4831-AF20-1B82222B3D41}" srcOrd="3"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A9934CF-428F-4B37-BF27-0C376E8258B4}" type="datetimeFigureOut">
              <a:rPr lang="en-ZA" smtClean="0"/>
              <a:pPr/>
              <a:t>2017/03/09</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EB97F50-2E66-4B41-B213-B676803D48F3}" type="slidenum">
              <a:rPr lang="en-ZA" smtClean="0"/>
              <a:pPr/>
              <a:t>‹#›</a:t>
            </a:fld>
            <a:endParaRPr lang="en-ZA"/>
          </a:p>
        </p:txBody>
      </p:sp>
    </p:spTree>
    <p:extLst>
      <p:ext uri="{BB962C8B-B14F-4D97-AF65-F5344CB8AC3E}">
        <p14:creationId xmlns:p14="http://schemas.microsoft.com/office/powerpoint/2010/main" xmlns="" val="3910769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35D978A-D81D-40E3-ADB7-82795D22C5D5}" type="datetimeFigureOut">
              <a:rPr lang="en-ZA" smtClean="0"/>
              <a:pPr/>
              <a:t>2017/03/09</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1605DA4-7C1C-4544-9339-03148019208C}" type="slidenum">
              <a:rPr lang="en-ZA" smtClean="0"/>
              <a:pPr/>
              <a:t>‹#›</a:t>
            </a:fld>
            <a:endParaRPr lang="en-ZA" dirty="0"/>
          </a:p>
        </p:txBody>
      </p:sp>
    </p:spTree>
    <p:extLst>
      <p:ext uri="{BB962C8B-B14F-4D97-AF65-F5344CB8AC3E}">
        <p14:creationId xmlns:p14="http://schemas.microsoft.com/office/powerpoint/2010/main" xmlns="" val="3460501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1605DA4-7C1C-4544-9339-03148019208C}" type="slidenum">
              <a:rPr lang="en-ZA" smtClean="0"/>
              <a:pPr/>
              <a:t>6</a:t>
            </a:fld>
            <a:endParaRPr lang="en-ZA" dirty="0"/>
          </a:p>
        </p:txBody>
      </p:sp>
    </p:spTree>
    <p:extLst>
      <p:ext uri="{BB962C8B-B14F-4D97-AF65-F5344CB8AC3E}">
        <p14:creationId xmlns:p14="http://schemas.microsoft.com/office/powerpoint/2010/main" xmlns="" val="84335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368073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271912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352544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303796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104741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4102533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3420498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217508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279074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67524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33CDD-C3E6-4DA3-9BFE-85833E12699A}" type="datetimeFigureOut">
              <a:rPr lang="en-ZA" smtClean="0"/>
              <a:pPr/>
              <a:t>2017/03/09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84423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33CDD-C3E6-4DA3-9BFE-85833E12699A}" type="datetimeFigureOut">
              <a:rPr lang="en-ZA" smtClean="0"/>
              <a:pPr/>
              <a:t>2017/03/09</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6738C-8955-4CF1-A256-1C49941BBB03}" type="slidenum">
              <a:rPr lang="en-ZA" smtClean="0"/>
              <a:pPr/>
              <a:t>‹#›</a:t>
            </a:fld>
            <a:endParaRPr lang="en-ZA" dirty="0"/>
          </a:p>
        </p:txBody>
      </p:sp>
    </p:spTree>
    <p:extLst>
      <p:ext uri="{BB962C8B-B14F-4D97-AF65-F5344CB8AC3E}">
        <p14:creationId xmlns:p14="http://schemas.microsoft.com/office/powerpoint/2010/main" xmlns="" val="414168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3063" y="2334314"/>
            <a:ext cx="7772400" cy="1470025"/>
          </a:xfrm>
        </p:spPr>
        <p:txBody>
          <a:bodyPr>
            <a:normAutofit/>
          </a:bodyPr>
          <a:lstStyle/>
          <a:p>
            <a:r>
              <a:rPr lang="en-ZA" sz="3600" b="1" dirty="0" smtClean="0">
                <a:solidFill>
                  <a:srgbClr val="006600"/>
                </a:solidFill>
                <a:latin typeface="Calibri" pitchFamily="34" charset="0"/>
                <a:cs typeface="Arial" pitchFamily="34" charset="0"/>
              </a:rPr>
              <a:t>The National School of Government</a:t>
            </a:r>
            <a:r>
              <a:rPr lang="en-ZA" sz="3600" b="1" dirty="0">
                <a:solidFill>
                  <a:srgbClr val="006600"/>
                </a:solidFill>
                <a:latin typeface="Calibri" pitchFamily="34" charset="0"/>
                <a:cs typeface="Arial" pitchFamily="34" charset="0"/>
              </a:rPr>
              <a:t/>
            </a:r>
            <a:br>
              <a:rPr lang="en-ZA" sz="3600" b="1" dirty="0">
                <a:solidFill>
                  <a:srgbClr val="006600"/>
                </a:solidFill>
                <a:latin typeface="Calibri" pitchFamily="34" charset="0"/>
                <a:cs typeface="Arial" pitchFamily="34" charset="0"/>
              </a:rPr>
            </a:br>
            <a:endParaRPr lang="en-ZA" sz="2200" b="1" dirty="0">
              <a:solidFill>
                <a:srgbClr val="006600"/>
              </a:solidFill>
              <a:latin typeface="Calibri" pitchFamily="34" charset="0"/>
              <a:cs typeface="Arial" pitchFamily="34" charset="0"/>
            </a:endParaRPr>
          </a:p>
        </p:txBody>
      </p:sp>
      <p:sp>
        <p:nvSpPr>
          <p:cNvPr id="5" name="Title 1"/>
          <p:cNvSpPr txBox="1">
            <a:spLocks/>
          </p:cNvSpPr>
          <p:nvPr/>
        </p:nvSpPr>
        <p:spPr>
          <a:xfrm>
            <a:off x="4067944" y="5805263"/>
            <a:ext cx="5076056"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latin typeface="Calibri" pitchFamily="34" charset="0"/>
                <a:cs typeface="Arial" pitchFamily="34" charset="0"/>
              </a:rPr>
              <a:t> </a:t>
            </a:r>
            <a:endParaRPr lang="en-ZA" sz="2000" b="1" dirty="0">
              <a:latin typeface="Calibri" pitchFamily="34" charset="0"/>
              <a:cs typeface="Arial" pitchFamily="34" charset="0"/>
            </a:endParaRPr>
          </a:p>
        </p:txBody>
      </p:sp>
      <p:sp>
        <p:nvSpPr>
          <p:cNvPr id="4" name="Title 1"/>
          <p:cNvSpPr txBox="1">
            <a:spLocks/>
          </p:cNvSpPr>
          <p:nvPr/>
        </p:nvSpPr>
        <p:spPr>
          <a:xfrm>
            <a:off x="673063" y="333390"/>
            <a:ext cx="7772400" cy="188177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dirty="0" smtClean="0"/>
              <a:t>The </a:t>
            </a:r>
            <a:r>
              <a:rPr lang="en-ZA" sz="2400" dirty="0"/>
              <a:t>new designed curricula </a:t>
            </a:r>
            <a:endParaRPr lang="en-ZA" sz="2400" dirty="0" smtClean="0"/>
          </a:p>
          <a:p>
            <a:r>
              <a:rPr lang="en-ZA" sz="2400" dirty="0" smtClean="0"/>
              <a:t>aimed </a:t>
            </a:r>
            <a:r>
              <a:rPr lang="en-ZA" sz="2400" dirty="0"/>
              <a:t>to </a:t>
            </a:r>
            <a:r>
              <a:rPr lang="en-ZA" sz="2400" dirty="0" smtClean="0"/>
              <a:t>advance </a:t>
            </a:r>
          </a:p>
          <a:p>
            <a:r>
              <a:rPr lang="en-ZA" sz="2400" dirty="0" smtClean="0"/>
              <a:t>career</a:t>
            </a:r>
            <a:r>
              <a:rPr lang="en-ZA" sz="2400" dirty="0"/>
              <a:t>, capable and professional public service</a:t>
            </a:r>
            <a:endParaRPr lang="en-ZA" sz="2400" b="1" i="1" dirty="0">
              <a:solidFill>
                <a:schemeClr val="accent3">
                  <a:lumMod val="50000"/>
                </a:schemeClr>
              </a:solidFill>
              <a:cs typeface="Arial" pitchFamily="34" charset="0"/>
            </a:endParaRPr>
          </a:p>
        </p:txBody>
      </p:sp>
    </p:spTree>
    <p:extLst>
      <p:ext uri="{BB962C8B-B14F-4D97-AF65-F5344CB8AC3E}">
        <p14:creationId xmlns:p14="http://schemas.microsoft.com/office/powerpoint/2010/main" xmlns="" val="4289688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2">
                    <a:lumMod val="75000"/>
                  </a:schemeClr>
                </a:solidFill>
              </a:rPr>
              <a:t>Curriculum programmes</a:t>
            </a:r>
            <a:br>
              <a:rPr lang="en-ZA" dirty="0">
                <a:solidFill>
                  <a:schemeClr val="accent2">
                    <a:lumMod val="75000"/>
                  </a:schemeClr>
                </a:solidFill>
              </a:rPr>
            </a:br>
            <a:r>
              <a:rPr lang="en-ZA" sz="2700" dirty="0">
                <a:solidFill>
                  <a:schemeClr val="accent2">
                    <a:lumMod val="75000"/>
                  </a:schemeClr>
                </a:solidFill>
              </a:rPr>
              <a:t>Induction </a:t>
            </a:r>
            <a:r>
              <a:rPr lang="en-ZA" sz="2700" dirty="0" smtClean="0">
                <a:solidFill>
                  <a:schemeClr val="accent2">
                    <a:lumMod val="75000"/>
                  </a:schemeClr>
                </a:solidFill>
              </a:rPr>
              <a:t>and Reorientation</a:t>
            </a:r>
            <a:endParaRPr lang="en-ZA" sz="27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08485363"/>
              </p:ext>
            </p:extLst>
          </p:nvPr>
        </p:nvGraphicFramePr>
        <p:xfrm>
          <a:off x="457200" y="1651716"/>
          <a:ext cx="8229600" cy="2748280"/>
        </p:xfrm>
        <a:graphic>
          <a:graphicData uri="http://schemas.openxmlformats.org/drawingml/2006/table">
            <a:tbl>
              <a:tblPr firstRow="1" bandRow="1">
                <a:tableStyleId>{9D7B26C5-4107-4FEC-AEDC-1716B250A1EF}</a:tableStyleId>
              </a:tblPr>
              <a:tblGrid>
                <a:gridCol w="4114800"/>
                <a:gridCol w="4114800"/>
              </a:tblGrid>
              <a:tr h="370840">
                <a:tc>
                  <a:txBody>
                    <a:bodyPr/>
                    <a:lstStyle/>
                    <a:p>
                      <a:r>
                        <a:rPr lang="en-ZA" dirty="0" smtClean="0"/>
                        <a:t>Relevant</a:t>
                      </a:r>
                      <a:r>
                        <a:rPr lang="en-ZA" baseline="0" dirty="0" smtClean="0"/>
                        <a:t> </a:t>
                      </a:r>
                      <a:r>
                        <a:rPr lang="en-ZA" dirty="0" smtClean="0"/>
                        <a:t>NSG Course / Programme</a:t>
                      </a:r>
                      <a:endParaRPr lang="en-ZA" dirty="0"/>
                    </a:p>
                  </a:txBody>
                  <a:tcPr/>
                </a:tc>
                <a:tc>
                  <a:txBody>
                    <a:bodyPr/>
                    <a:lstStyle/>
                    <a:p>
                      <a:r>
                        <a:rPr lang="en-ZA" dirty="0" smtClean="0"/>
                        <a:t>Description</a:t>
                      </a:r>
                      <a:endParaRPr lang="en-ZA" dirty="0"/>
                    </a:p>
                  </a:txBody>
                  <a:tcPr/>
                </a:tc>
              </a:tr>
              <a:tr h="370840">
                <a:tc>
                  <a:txBody>
                    <a:bodyPr/>
                    <a:lstStyle/>
                    <a:p>
                      <a:r>
                        <a:rPr lang="en-ZA" dirty="0" smtClean="0"/>
                        <a:t>Compulsory</a:t>
                      </a:r>
                      <a:r>
                        <a:rPr lang="en-ZA" baseline="0" dirty="0" smtClean="0"/>
                        <a:t> Induction Programmes</a:t>
                      </a:r>
                    </a:p>
                    <a:p>
                      <a:r>
                        <a:rPr lang="en-ZA" i="1" baseline="0" dirty="0" smtClean="0"/>
                        <a:t>(CIP 1-5; CIP 6-12; CIP 13-14; EIP; CIP Local </a:t>
                      </a:r>
                      <a:r>
                        <a:rPr lang="en-ZA" i="1" baseline="0" dirty="0" err="1" smtClean="0"/>
                        <a:t>Govt</a:t>
                      </a:r>
                      <a:r>
                        <a:rPr lang="en-ZA" i="1" baseline="0" dirty="0" smtClean="0"/>
                        <a:t>)</a:t>
                      </a:r>
                      <a:endParaRPr lang="en-ZA" i="1" dirty="0"/>
                    </a:p>
                  </a:txBody>
                  <a:tcPr/>
                </a:tc>
                <a:tc>
                  <a:txBody>
                    <a:bodyPr/>
                    <a:lstStyle/>
                    <a:p>
                      <a:r>
                        <a:rPr lang="en-ZA" dirty="0" smtClean="0"/>
                        <a:t>This</a:t>
                      </a:r>
                      <a:r>
                        <a:rPr lang="en-ZA" baseline="0" dirty="0" smtClean="0"/>
                        <a:t> focus area deals with mandatory education and learning and is linked to an occupational level.  The aim is to professionalise the public service. </a:t>
                      </a:r>
                      <a:endParaRPr lang="en-ZA" dirty="0"/>
                    </a:p>
                  </a:txBody>
                  <a:tcPr/>
                </a:tc>
              </a:tr>
              <a:tr h="370840">
                <a:tc>
                  <a:txBody>
                    <a:bodyPr/>
                    <a:lstStyle/>
                    <a:p>
                      <a:r>
                        <a:rPr lang="en-ZA" dirty="0" smtClean="0"/>
                        <a:t>Public Service Reorientation</a:t>
                      </a:r>
                      <a:r>
                        <a:rPr lang="en-ZA" baseline="0" dirty="0" smtClean="0"/>
                        <a:t> Programme</a:t>
                      </a:r>
                    </a:p>
                    <a:p>
                      <a:r>
                        <a:rPr lang="en-ZA" i="1" baseline="0" dirty="0" smtClean="0"/>
                        <a:t>(Blended)</a:t>
                      </a:r>
                      <a:endParaRPr lang="en-ZA" i="1" dirty="0"/>
                    </a:p>
                  </a:txBody>
                  <a:tcPr/>
                </a:tc>
                <a:tc>
                  <a:txBody>
                    <a:bodyPr/>
                    <a:lstStyle/>
                    <a:p>
                      <a:r>
                        <a:rPr lang="en-ZA" dirty="0" smtClean="0"/>
                        <a:t>The aim is to remind</a:t>
                      </a:r>
                      <a:r>
                        <a:rPr lang="en-ZA" baseline="0" dirty="0" smtClean="0"/>
                        <a:t> public officials of the virtues of being a public servant and remind them of the values of the public service.</a:t>
                      </a:r>
                    </a:p>
                  </a:txBody>
                  <a:tcPr/>
                </a:tc>
              </a:tr>
            </a:tbl>
          </a:graphicData>
        </a:graphic>
      </p:graphicFrame>
    </p:spTree>
    <p:extLst>
      <p:ext uri="{BB962C8B-B14F-4D97-AF65-F5344CB8AC3E}">
        <p14:creationId xmlns:p14="http://schemas.microsoft.com/office/powerpoint/2010/main" xmlns="" val="1931271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2">
                    <a:lumMod val="75000"/>
                  </a:schemeClr>
                </a:solidFill>
              </a:rPr>
              <a:t>Curriculum programmes</a:t>
            </a:r>
            <a:br>
              <a:rPr lang="en-ZA" dirty="0">
                <a:solidFill>
                  <a:schemeClr val="accent2">
                    <a:lumMod val="75000"/>
                  </a:schemeClr>
                </a:solidFill>
              </a:rPr>
            </a:br>
            <a:r>
              <a:rPr lang="en-ZA" sz="2700" dirty="0">
                <a:solidFill>
                  <a:schemeClr val="accent2">
                    <a:lumMod val="75000"/>
                  </a:schemeClr>
                </a:solidFill>
              </a:rPr>
              <a:t>In-service </a:t>
            </a:r>
            <a:r>
              <a:rPr lang="en-ZA" sz="2700" dirty="0" smtClean="0">
                <a:solidFill>
                  <a:schemeClr val="accent2">
                    <a:lumMod val="75000"/>
                  </a:schemeClr>
                </a:solidFill>
              </a:rPr>
              <a:t>education and learning: administration and support</a:t>
            </a:r>
            <a:endParaRPr lang="en-ZA" sz="27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51228688"/>
              </p:ext>
            </p:extLst>
          </p:nvPr>
        </p:nvGraphicFramePr>
        <p:xfrm>
          <a:off x="457198" y="1651715"/>
          <a:ext cx="8319156" cy="5060169"/>
        </p:xfrm>
        <a:graphic>
          <a:graphicData uri="http://schemas.openxmlformats.org/drawingml/2006/table">
            <a:tbl>
              <a:tblPr firstRow="1" bandRow="1">
                <a:tableStyleId>{9D7B26C5-4107-4FEC-AEDC-1716B250A1EF}</a:tableStyleId>
              </a:tblPr>
              <a:tblGrid>
                <a:gridCol w="4159578"/>
                <a:gridCol w="4159578"/>
              </a:tblGrid>
              <a:tr h="408903">
                <a:tc>
                  <a:txBody>
                    <a:bodyPr/>
                    <a:lstStyle/>
                    <a:p>
                      <a:r>
                        <a:rPr lang="en-ZA" dirty="0" smtClean="0"/>
                        <a:t>Relevant</a:t>
                      </a:r>
                      <a:r>
                        <a:rPr lang="en-ZA" baseline="0" dirty="0" smtClean="0"/>
                        <a:t> </a:t>
                      </a:r>
                      <a:r>
                        <a:rPr lang="en-ZA" dirty="0" smtClean="0"/>
                        <a:t>NSG Course / Programme</a:t>
                      </a:r>
                      <a:endParaRPr lang="en-ZA" dirty="0"/>
                    </a:p>
                  </a:txBody>
                  <a:tcPr/>
                </a:tc>
                <a:tc>
                  <a:txBody>
                    <a:bodyPr/>
                    <a:lstStyle/>
                    <a:p>
                      <a:r>
                        <a:rPr lang="en-ZA" dirty="0" smtClean="0"/>
                        <a:t>Description</a:t>
                      </a:r>
                      <a:endParaRPr lang="en-ZA" dirty="0"/>
                    </a:p>
                  </a:txBody>
                  <a:tcPr/>
                </a:tc>
              </a:tr>
              <a:tr h="1022256">
                <a:tc>
                  <a:txBody>
                    <a:bodyPr/>
                    <a:lstStyle/>
                    <a:p>
                      <a:r>
                        <a:rPr lang="en-ZA" dirty="0" smtClean="0"/>
                        <a:t>Excellent</a:t>
                      </a:r>
                      <a:r>
                        <a:rPr lang="en-ZA" baseline="0" dirty="0" smtClean="0"/>
                        <a:t> Customer Service</a:t>
                      </a:r>
                    </a:p>
                    <a:p>
                      <a:r>
                        <a:rPr lang="en-ZA" i="1" baseline="0" dirty="0" smtClean="0"/>
                        <a:t>(Blended, contact, eLearning)</a:t>
                      </a:r>
                      <a:endParaRPr lang="en-ZA" i="1" dirty="0"/>
                    </a:p>
                  </a:txBody>
                  <a:tcPr/>
                </a:tc>
                <a:tc>
                  <a:txBody>
                    <a:bodyPr/>
                    <a:lstStyle/>
                    <a:p>
                      <a:r>
                        <a:rPr lang="en-ZA" baseline="0" dirty="0" smtClean="0"/>
                        <a:t>The aim is to develop the required competencies to deliver quality customer service in line with Batho Pele principles.</a:t>
                      </a:r>
                      <a:endParaRPr lang="en-ZA" dirty="0"/>
                    </a:p>
                  </a:txBody>
                  <a:tcPr/>
                </a:tc>
              </a:tr>
              <a:tr h="3629010">
                <a:tc>
                  <a:txBody>
                    <a:bodyPr/>
                    <a:lstStyle/>
                    <a:p>
                      <a:r>
                        <a:rPr lang="en-ZA" sz="1600" dirty="0" smtClean="0"/>
                        <a:t>Project </a:t>
                      </a:r>
                      <a:r>
                        <a:rPr lang="en-ZA" sz="1600" dirty="0" err="1" smtClean="0"/>
                        <a:t>Khaedu</a:t>
                      </a:r>
                      <a:r>
                        <a:rPr lang="en-ZA" sz="1600" dirty="0" smtClean="0"/>
                        <a:t> (Contact)</a:t>
                      </a:r>
                    </a:p>
                    <a:p>
                      <a:endParaRPr lang="en-ZA" sz="1600" dirty="0" smtClean="0"/>
                    </a:p>
                    <a:p>
                      <a:r>
                        <a:rPr lang="en-ZA" sz="1600" dirty="0" smtClean="0"/>
                        <a:t>Foundation Management</a:t>
                      </a:r>
                      <a:r>
                        <a:rPr lang="en-ZA" sz="1600" baseline="0" dirty="0" smtClean="0"/>
                        <a:t> Development Programme </a:t>
                      </a:r>
                      <a:r>
                        <a:rPr lang="en-ZA" sz="1600" i="1" baseline="0" dirty="0" smtClean="0"/>
                        <a:t>(Blended)</a:t>
                      </a:r>
                    </a:p>
                    <a:p>
                      <a:endParaRPr lang="en-ZA" sz="1600" i="1" baseline="0" dirty="0" smtClean="0"/>
                    </a:p>
                    <a:p>
                      <a:endParaRPr lang="en-ZA" sz="1100" i="1" baseline="0" dirty="0" smtClean="0"/>
                    </a:p>
                    <a:p>
                      <a:endParaRPr lang="en-ZA" sz="200" i="1" baseline="0" dirty="0" smtClean="0"/>
                    </a:p>
                    <a:p>
                      <a:r>
                        <a:rPr lang="en-ZA" sz="1600" i="1" baseline="0" dirty="0" smtClean="0"/>
                        <a:t>Ethics and Anti-Corruption (Blended, Contact, eLearning)</a:t>
                      </a:r>
                    </a:p>
                    <a:p>
                      <a:endParaRPr lang="en-ZA" i="1" baseline="0" dirty="0" smtClean="0"/>
                    </a:p>
                    <a:p>
                      <a:endParaRPr lang="en-ZA" i="1" dirty="0"/>
                    </a:p>
                  </a:txBody>
                  <a:tcPr/>
                </a:tc>
                <a:tc>
                  <a:txBody>
                    <a:bodyPr/>
                    <a:lstStyle/>
                    <a:p>
                      <a:r>
                        <a:rPr lang="en-ZA" sz="1600" dirty="0" smtClean="0"/>
                        <a:t>The aim</a:t>
                      </a:r>
                      <a:r>
                        <a:rPr lang="en-ZA" sz="1600" baseline="0" dirty="0" smtClean="0"/>
                        <a:t> is to enable middle and senior manager’s to improve public service delivery.</a:t>
                      </a:r>
                      <a:endParaRPr lang="en-ZA" sz="1600" dirty="0" smtClean="0"/>
                    </a:p>
                    <a:p>
                      <a:endParaRPr lang="en-ZA" sz="100" dirty="0" smtClean="0"/>
                    </a:p>
                    <a:p>
                      <a:endParaRPr lang="en-ZA" sz="200" dirty="0" smtClean="0"/>
                    </a:p>
                    <a:p>
                      <a:r>
                        <a:rPr lang="en-ZA" sz="1600" dirty="0" smtClean="0"/>
                        <a:t>The aim is to lay the first building block in a manager’s career path and provide a solid foundation for further development</a:t>
                      </a:r>
                      <a:r>
                        <a:rPr lang="en-ZA" sz="1600" baseline="0" dirty="0" smtClean="0"/>
                        <a:t>.</a:t>
                      </a:r>
                    </a:p>
                    <a:p>
                      <a:endParaRPr lang="en-ZA" sz="600" baseline="0" dirty="0" smtClean="0"/>
                    </a:p>
                    <a:p>
                      <a:r>
                        <a:rPr lang="en-ZA" sz="1600" baseline="0" dirty="0" smtClean="0"/>
                        <a:t>The aim is to sensitise public servants across National, Provincial and Local Government levels on anti-corruption initiatives and to encourage ethical behaviour.</a:t>
                      </a:r>
                    </a:p>
                    <a:p>
                      <a:endParaRPr lang="en-ZA" baseline="0" dirty="0" smtClean="0"/>
                    </a:p>
                    <a:p>
                      <a:endParaRPr lang="en-ZA" baseline="0" dirty="0" smtClean="0"/>
                    </a:p>
                    <a:p>
                      <a:endParaRPr lang="en-ZA" baseline="0" dirty="0" smtClean="0"/>
                    </a:p>
                  </a:txBody>
                  <a:tcPr/>
                </a:tc>
              </a:tr>
            </a:tbl>
          </a:graphicData>
        </a:graphic>
      </p:graphicFrame>
      <p:pic>
        <p:nvPicPr>
          <p:cNvPr id="5" name="Picture 4"/>
          <p:cNvPicPr>
            <a:picLocks noChangeAspect="1"/>
          </p:cNvPicPr>
          <p:nvPr/>
        </p:nvPicPr>
        <p:blipFill>
          <a:blip r:embed="rId2" cstate="print"/>
          <a:stretch>
            <a:fillRect/>
          </a:stretch>
        </p:blipFill>
        <p:spPr>
          <a:xfrm>
            <a:off x="561975" y="5228837"/>
            <a:ext cx="915592" cy="915592"/>
          </a:xfrm>
          <a:prstGeom prst="rect">
            <a:avLst/>
          </a:prstGeom>
        </p:spPr>
      </p:pic>
      <p:sp>
        <p:nvSpPr>
          <p:cNvPr id="8" name="TextBox 7"/>
          <p:cNvSpPr txBox="1"/>
          <p:nvPr/>
        </p:nvSpPr>
        <p:spPr>
          <a:xfrm>
            <a:off x="2066925" y="5648325"/>
            <a:ext cx="6405480" cy="954107"/>
          </a:xfrm>
          <a:prstGeom prst="rect">
            <a:avLst/>
          </a:prstGeom>
          <a:noFill/>
        </p:spPr>
        <p:txBody>
          <a:bodyPr wrap="square" rtlCol="0">
            <a:spAutoFit/>
          </a:bodyPr>
          <a:lstStyle/>
          <a:p>
            <a:pPr marL="285750" indent="-285750">
              <a:buFont typeface="Arial" panose="020B0604020202020204" pitchFamily="34" charset="0"/>
              <a:buChar char="•"/>
            </a:pPr>
            <a:r>
              <a:rPr lang="en-ZA" sz="1400" dirty="0" smtClean="0"/>
              <a:t>Undertake studies to understand the education and learning needs of this target group</a:t>
            </a:r>
          </a:p>
          <a:p>
            <a:pPr marL="285750" indent="-285750">
              <a:buFont typeface="Arial" panose="020B0604020202020204" pitchFamily="34" charset="0"/>
              <a:buChar char="•"/>
            </a:pPr>
            <a:r>
              <a:rPr lang="en-ZA" sz="1400" dirty="0" smtClean="0"/>
              <a:t>Use the competency framework for this occupational level, established by the NSG, to develop  relevant and useful capacity building interventions</a:t>
            </a:r>
          </a:p>
        </p:txBody>
      </p:sp>
    </p:spTree>
    <p:extLst>
      <p:ext uri="{BB962C8B-B14F-4D97-AF65-F5344CB8AC3E}">
        <p14:creationId xmlns:p14="http://schemas.microsoft.com/office/powerpoint/2010/main" xmlns="" val="3208872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2">
                    <a:lumMod val="75000"/>
                  </a:schemeClr>
                </a:solidFill>
              </a:rPr>
              <a:t>Curriculum programmes</a:t>
            </a:r>
            <a:br>
              <a:rPr lang="en-ZA" dirty="0">
                <a:solidFill>
                  <a:schemeClr val="accent2">
                    <a:lumMod val="75000"/>
                  </a:schemeClr>
                </a:solidFill>
              </a:rPr>
            </a:br>
            <a:r>
              <a:rPr lang="en-ZA" sz="2700" dirty="0">
                <a:solidFill>
                  <a:schemeClr val="accent2">
                    <a:lumMod val="75000"/>
                  </a:schemeClr>
                </a:solidFill>
              </a:rPr>
              <a:t>In-service education and learning: </a:t>
            </a:r>
            <a:r>
              <a:rPr lang="en-ZA" sz="2700" dirty="0" smtClean="0">
                <a:solidFill>
                  <a:schemeClr val="accent2">
                    <a:lumMod val="75000"/>
                  </a:schemeClr>
                </a:solidFill>
              </a:rPr>
              <a:t>management</a:t>
            </a:r>
            <a:endParaRPr lang="en-ZA" sz="2700" dirty="0">
              <a:solidFill>
                <a:schemeClr val="accent2">
                  <a:lumMod val="75000"/>
                </a:schemeClr>
              </a:solidFill>
            </a:endParaRPr>
          </a:p>
        </p:txBody>
      </p:sp>
      <p:sp>
        <p:nvSpPr>
          <p:cNvPr id="3" name="Content Placeholder 2"/>
          <p:cNvSpPr>
            <a:spLocks noGrp="1"/>
          </p:cNvSpPr>
          <p:nvPr>
            <p:ph idx="1"/>
          </p:nvPr>
        </p:nvSpPr>
        <p:spPr/>
        <p:txBody>
          <a:bodyPr/>
          <a:lstStyle/>
          <a:p>
            <a:r>
              <a:rPr lang="en-ZA" sz="2000" dirty="0" smtClean="0"/>
              <a:t>Enhancing management and leadership training</a:t>
            </a:r>
          </a:p>
          <a:p>
            <a:r>
              <a:rPr lang="en-ZA" sz="2000" dirty="0" smtClean="0"/>
              <a:t>3 Functional area learning frameworks are in place</a:t>
            </a: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753238342"/>
              </p:ext>
            </p:extLst>
          </p:nvPr>
        </p:nvGraphicFramePr>
        <p:xfrm>
          <a:off x="749432" y="2798763"/>
          <a:ext cx="7559676" cy="3815080"/>
        </p:xfrm>
        <a:graphic>
          <a:graphicData uri="http://schemas.openxmlformats.org/drawingml/2006/table">
            <a:tbl>
              <a:tblPr firstRow="1" bandRow="1">
                <a:tableStyleId>{9D7B26C5-4107-4FEC-AEDC-1716B250A1EF}</a:tableStyleId>
              </a:tblPr>
              <a:tblGrid>
                <a:gridCol w="1889919"/>
                <a:gridCol w="5669757"/>
              </a:tblGrid>
              <a:tr h="370840">
                <a:tc>
                  <a:txBody>
                    <a:bodyPr/>
                    <a:lstStyle/>
                    <a:p>
                      <a:r>
                        <a:rPr lang="en-ZA" dirty="0" smtClean="0"/>
                        <a:t>Framework</a:t>
                      </a:r>
                      <a:endParaRPr lang="en-ZA" dirty="0"/>
                    </a:p>
                  </a:txBody>
                  <a:tcPr/>
                </a:tc>
                <a:tc>
                  <a:txBody>
                    <a:bodyPr/>
                    <a:lstStyle/>
                    <a:p>
                      <a:r>
                        <a:rPr lang="en-ZA" dirty="0" smtClean="0"/>
                        <a:t>Description</a:t>
                      </a:r>
                      <a:endParaRPr lang="en-ZA" dirty="0"/>
                    </a:p>
                  </a:txBody>
                  <a:tcPr/>
                </a:tc>
              </a:tr>
              <a:tr h="370840">
                <a:tc>
                  <a:txBody>
                    <a:bodyPr/>
                    <a:lstStyle/>
                    <a:p>
                      <a:r>
                        <a:rPr lang="en-ZA" sz="1600" dirty="0" smtClean="0"/>
                        <a:t>Financial Management</a:t>
                      </a:r>
                    </a:p>
                    <a:p>
                      <a:r>
                        <a:rPr lang="en-ZA" sz="1600" i="1" dirty="0" smtClean="0"/>
                        <a:t>(Blended, Contact, eLearning)</a:t>
                      </a:r>
                      <a:endParaRPr lang="en-ZA" sz="1600" i="1" dirty="0"/>
                    </a:p>
                  </a:txBody>
                  <a:tcPr/>
                </a:tc>
                <a:tc>
                  <a:txBody>
                    <a:bodyPr/>
                    <a:lstStyle/>
                    <a:p>
                      <a:pPr marL="285750" indent="-285750">
                        <a:buFont typeface="Arial" panose="020B0604020202020204" pitchFamily="34" charset="0"/>
                        <a:buChar char="•"/>
                      </a:pPr>
                      <a:r>
                        <a:rPr lang="en-ZA" sz="1600" dirty="0" smtClean="0"/>
                        <a:t>Developed in collaboration with</a:t>
                      </a:r>
                      <a:r>
                        <a:rPr lang="en-ZA" sz="1600" baseline="0" dirty="0" smtClean="0"/>
                        <a:t> the National Treasury</a:t>
                      </a:r>
                    </a:p>
                    <a:p>
                      <a:pPr marL="285750" indent="-285750">
                        <a:buFont typeface="Arial" panose="020B0604020202020204" pitchFamily="34" charset="0"/>
                        <a:buChar char="•"/>
                      </a:pPr>
                      <a:r>
                        <a:rPr lang="en-ZA" sz="1600" baseline="0" dirty="0" smtClean="0"/>
                        <a:t>Enhances capacity of staff to comply with financial and supply chain management standards in all spheres of government</a:t>
                      </a:r>
                      <a:endParaRPr lang="en-ZA" sz="1600" dirty="0"/>
                    </a:p>
                  </a:txBody>
                  <a:tcPr/>
                </a:tc>
              </a:tr>
              <a:tr h="370840">
                <a:tc>
                  <a:txBody>
                    <a:bodyPr/>
                    <a:lstStyle/>
                    <a:p>
                      <a:r>
                        <a:rPr lang="en-ZA" sz="1600" dirty="0" smtClean="0"/>
                        <a:t>Human Resource</a:t>
                      </a:r>
                      <a:r>
                        <a:rPr lang="en-ZA" sz="1600" baseline="0" dirty="0" smtClean="0"/>
                        <a:t> Management</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i="1" dirty="0" smtClean="0"/>
                        <a:t>(Blended, Contact, eLearning)</a:t>
                      </a:r>
                    </a:p>
                    <a:p>
                      <a:endParaRPr lang="en-ZA"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dirty="0" smtClean="0"/>
                        <a:t>Based on competencies identified in the DPSA HR Competency</a:t>
                      </a:r>
                      <a:r>
                        <a:rPr lang="en-ZA" sz="1600" baseline="0" dirty="0" smtClean="0"/>
                        <a:t> Dictionary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aseline="0" dirty="0" smtClean="0"/>
                        <a:t>Enhances competences attached to the HR functions performed by the various occupational levels</a:t>
                      </a:r>
                      <a:endParaRPr lang="en-ZA"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Monitoring and Evaluation </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i="1" dirty="0" smtClean="0"/>
                        <a:t>(Blended, Contact, eLearning)</a:t>
                      </a:r>
                    </a:p>
                  </a:txBody>
                  <a:tcPr/>
                </a:tc>
                <a:tc>
                  <a:txBody>
                    <a:bodyPr/>
                    <a:lstStyle/>
                    <a:p>
                      <a:pPr marL="285750" indent="-285750">
                        <a:buFont typeface="Arial" panose="020B0604020202020204" pitchFamily="34" charset="0"/>
                        <a:buChar char="•"/>
                      </a:pPr>
                      <a:r>
                        <a:rPr lang="en-ZA" sz="1600" dirty="0" smtClean="0"/>
                        <a:t>Informed by the government-wide</a:t>
                      </a:r>
                      <a:r>
                        <a:rPr lang="en-ZA" sz="1600" baseline="0" dirty="0" smtClean="0"/>
                        <a:t> monitoring and evaluation framework led by the Presidency</a:t>
                      </a:r>
                    </a:p>
                    <a:p>
                      <a:pPr marL="285750" indent="-285750">
                        <a:buFont typeface="Arial" panose="020B0604020202020204" pitchFamily="34" charset="0"/>
                        <a:buChar char="•"/>
                      </a:pPr>
                      <a:r>
                        <a:rPr lang="en-ZA" sz="1600" dirty="0" smtClean="0"/>
                        <a:t>Enhances</a:t>
                      </a:r>
                      <a:r>
                        <a:rPr lang="en-ZA" sz="1600" baseline="0" dirty="0" smtClean="0"/>
                        <a:t> competences attached to the M&amp;E functions performed by practitioners and line managers</a:t>
                      </a:r>
                      <a:endParaRPr lang="en-ZA" sz="1600" dirty="0"/>
                    </a:p>
                  </a:txBody>
                  <a:tcPr/>
                </a:tc>
              </a:tr>
            </a:tbl>
          </a:graphicData>
        </a:graphic>
      </p:graphicFrame>
    </p:spTree>
    <p:extLst>
      <p:ext uri="{BB962C8B-B14F-4D97-AF65-F5344CB8AC3E}">
        <p14:creationId xmlns:p14="http://schemas.microsoft.com/office/powerpoint/2010/main" xmlns="" val="1034779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2">
                    <a:lumMod val="75000"/>
                  </a:schemeClr>
                </a:solidFill>
              </a:rPr>
              <a:t>Curriculum programmes</a:t>
            </a:r>
            <a:br>
              <a:rPr lang="en-ZA" dirty="0">
                <a:solidFill>
                  <a:schemeClr val="accent2">
                    <a:lumMod val="75000"/>
                  </a:schemeClr>
                </a:solidFill>
              </a:rPr>
            </a:br>
            <a:r>
              <a:rPr lang="en-ZA" sz="2700" dirty="0">
                <a:solidFill>
                  <a:schemeClr val="accent2">
                    <a:lumMod val="75000"/>
                  </a:schemeClr>
                </a:solidFill>
              </a:rPr>
              <a:t>In-service education and learning: </a:t>
            </a:r>
            <a:r>
              <a:rPr lang="en-ZA" sz="2700" dirty="0" smtClean="0">
                <a:solidFill>
                  <a:schemeClr val="accent2">
                    <a:lumMod val="75000"/>
                  </a:schemeClr>
                </a:solidFill>
              </a:rPr>
              <a:t>leadership</a:t>
            </a:r>
            <a:endParaRPr lang="en-ZA" sz="2700" dirty="0">
              <a:solidFill>
                <a:schemeClr val="accent2">
                  <a:lumMod val="75000"/>
                </a:schemeClr>
              </a:solidFill>
            </a:endParaRPr>
          </a:p>
        </p:txBody>
      </p:sp>
      <p:sp>
        <p:nvSpPr>
          <p:cNvPr id="3" name="Content Placeholder 2"/>
          <p:cNvSpPr>
            <a:spLocks noGrp="1"/>
          </p:cNvSpPr>
          <p:nvPr>
            <p:ph idx="1"/>
          </p:nvPr>
        </p:nvSpPr>
        <p:spPr>
          <a:xfrm>
            <a:off x="457200" y="1338125"/>
            <a:ext cx="8229600" cy="4525963"/>
          </a:xfrm>
        </p:spPr>
        <p:txBody>
          <a:bodyPr>
            <a:normAutofit/>
          </a:bodyPr>
          <a:lstStyle/>
          <a:p>
            <a:r>
              <a:rPr lang="en-ZA" sz="2000" dirty="0" smtClean="0"/>
              <a:t>Focused leadership has been identified as one of the critical success factors for the implementation of the NDP</a:t>
            </a:r>
          </a:p>
          <a:p>
            <a:r>
              <a:rPr lang="en-ZA" sz="2000" dirty="0" smtClean="0"/>
              <a:t>Leadership programmes are offered in partnership with HEIs</a:t>
            </a:r>
          </a:p>
          <a:p>
            <a:r>
              <a:rPr lang="en-ZA" sz="2000" dirty="0" smtClean="0"/>
              <a:t>Leadership and innovation with international partners</a:t>
            </a:r>
          </a:p>
        </p:txBody>
      </p:sp>
      <p:graphicFrame>
        <p:nvGraphicFramePr>
          <p:cNvPr id="5" name="Content Placeholder 3"/>
          <p:cNvGraphicFramePr>
            <a:graphicFrameLocks/>
          </p:cNvGraphicFramePr>
          <p:nvPr>
            <p:extLst>
              <p:ext uri="{D42A27DB-BD31-4B8C-83A1-F6EECF244321}">
                <p14:modId xmlns:p14="http://schemas.microsoft.com/office/powerpoint/2010/main" xmlns="" val="3561603759"/>
              </p:ext>
            </p:extLst>
          </p:nvPr>
        </p:nvGraphicFramePr>
        <p:xfrm>
          <a:off x="230736" y="2707640"/>
          <a:ext cx="8648344" cy="3906520"/>
        </p:xfrm>
        <a:graphic>
          <a:graphicData uri="http://schemas.openxmlformats.org/drawingml/2006/table">
            <a:tbl>
              <a:tblPr firstRow="1" bandRow="1">
                <a:tableStyleId>{9D7B26C5-4107-4FEC-AEDC-1716B250A1EF}</a:tableStyleId>
              </a:tblPr>
              <a:tblGrid>
                <a:gridCol w="4027812"/>
                <a:gridCol w="4620532"/>
              </a:tblGrid>
              <a:tr h="370840">
                <a:tc>
                  <a:txBody>
                    <a:bodyPr/>
                    <a:lstStyle/>
                    <a:p>
                      <a:r>
                        <a:rPr lang="en-ZA" dirty="0" smtClean="0"/>
                        <a:t>Relevant</a:t>
                      </a:r>
                      <a:r>
                        <a:rPr lang="en-ZA" baseline="0" dirty="0" smtClean="0"/>
                        <a:t> </a:t>
                      </a:r>
                      <a:r>
                        <a:rPr lang="en-ZA" dirty="0" smtClean="0"/>
                        <a:t>NSG Course / Programme</a:t>
                      </a:r>
                      <a:endParaRPr lang="en-ZA" dirty="0"/>
                    </a:p>
                  </a:txBody>
                  <a:tcPr/>
                </a:tc>
                <a:tc>
                  <a:txBody>
                    <a:bodyPr/>
                    <a:lstStyle/>
                    <a:p>
                      <a:r>
                        <a:rPr lang="en-ZA" dirty="0" smtClean="0"/>
                        <a:t>Description</a:t>
                      </a:r>
                      <a:endParaRPr lang="en-Z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Emerging Management Development Programme</a:t>
                      </a:r>
                      <a:r>
                        <a:rPr lang="en-ZA" sz="1600" i="1" dirty="0" smtClean="0"/>
                        <a:t>(Blended)</a:t>
                      </a:r>
                    </a:p>
                  </a:txBody>
                  <a:tcPr/>
                </a:tc>
                <a:tc>
                  <a:txBody>
                    <a:bodyPr/>
                    <a:lstStyle/>
                    <a:p>
                      <a:r>
                        <a:rPr lang="en-ZA" sz="1600" dirty="0" smtClean="0"/>
                        <a:t>The programme </a:t>
                      </a:r>
                      <a:r>
                        <a:rPr lang="en-ZA" sz="1600" baseline="0" dirty="0" smtClean="0"/>
                        <a:t>targets emerging managers and focuses on exponential career growth</a:t>
                      </a:r>
                      <a:endParaRPr lang="en-ZA"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Advanced Management Development Programme </a:t>
                      </a:r>
                      <a:r>
                        <a:rPr lang="en-ZA" sz="1600" i="1" dirty="0" smtClean="0"/>
                        <a:t>(Blended)</a:t>
                      </a:r>
                    </a:p>
                  </a:txBody>
                  <a:tcPr/>
                </a:tc>
                <a:tc>
                  <a:txBody>
                    <a:bodyPr/>
                    <a:lstStyle/>
                    <a:p>
                      <a:r>
                        <a:rPr lang="en-ZA" sz="1600" baseline="0" dirty="0" smtClean="0"/>
                        <a:t>The programme targets middle managers and prepares them for the challenges of Senior Management Service</a:t>
                      </a:r>
                    </a:p>
                  </a:txBody>
                  <a:tcPr/>
                </a:tc>
              </a:tr>
              <a:tr h="370840">
                <a:tc>
                  <a:txBody>
                    <a:bodyPr/>
                    <a:lstStyle/>
                    <a:p>
                      <a:r>
                        <a:rPr lang="en-ZA" sz="1600" dirty="0" smtClean="0"/>
                        <a:t>Executive</a:t>
                      </a:r>
                      <a:r>
                        <a:rPr lang="en-ZA" sz="1600" baseline="0" dirty="0" smtClean="0"/>
                        <a:t> </a:t>
                      </a:r>
                      <a:r>
                        <a:rPr lang="en-ZA" sz="1600" dirty="0" smtClean="0"/>
                        <a:t>Development Programme (Post Graduate Certificate in Executive Leadership)</a:t>
                      </a:r>
                    </a:p>
                    <a:p>
                      <a:r>
                        <a:rPr lang="en-ZA" sz="1600" i="1" dirty="0" smtClean="0"/>
                        <a:t>(Blended)</a:t>
                      </a:r>
                      <a:endParaRPr lang="en-ZA" sz="1600" i="1" dirty="0"/>
                    </a:p>
                  </a:txBody>
                  <a:tcPr/>
                </a:tc>
                <a:tc>
                  <a:txBody>
                    <a:bodyPr/>
                    <a:lstStyle/>
                    <a:p>
                      <a:r>
                        <a:rPr lang="en-ZA" sz="1600" baseline="0" dirty="0" smtClean="0"/>
                        <a:t>The programme is aimed at enhancing the capacity of public service leaders in a dynamic, democratic, developmental state</a:t>
                      </a:r>
                    </a:p>
                  </a:txBody>
                  <a:tcPr/>
                </a:tc>
              </a:tr>
              <a:tr h="370840">
                <a:tc>
                  <a:txBody>
                    <a:bodyPr/>
                    <a:lstStyle/>
                    <a:p>
                      <a:r>
                        <a:rPr lang="en-ZA" sz="1600" dirty="0" smtClean="0"/>
                        <a:t>Accelerated Development Programme</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i="1" dirty="0" smtClean="0"/>
                        <a:t>(Blended)</a:t>
                      </a:r>
                    </a:p>
                    <a:p>
                      <a:endParaRPr lang="en-ZA" sz="1600" dirty="0"/>
                    </a:p>
                  </a:txBody>
                  <a:tcPr/>
                </a:tc>
                <a:tc>
                  <a:txBody>
                    <a:bodyPr/>
                    <a:lstStyle/>
                    <a:p>
                      <a:r>
                        <a:rPr lang="en-ZA" sz="1600" baseline="0" dirty="0" smtClean="0"/>
                        <a:t>The programme aims to fast-track the advancement of middle managers in the public.  This programme is also intended to enhance the transformation of public service by preparing women and people with disabilities for senior management roles</a:t>
                      </a:r>
                    </a:p>
                  </a:txBody>
                  <a:tcPr/>
                </a:tc>
              </a:tr>
            </a:tbl>
          </a:graphicData>
        </a:graphic>
      </p:graphicFrame>
    </p:spTree>
    <p:extLst>
      <p:ext uri="{BB962C8B-B14F-4D97-AF65-F5344CB8AC3E}">
        <p14:creationId xmlns:p14="http://schemas.microsoft.com/office/powerpoint/2010/main" xmlns="" val="3878960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2">
                    <a:lumMod val="75000"/>
                  </a:schemeClr>
                </a:solidFill>
              </a:rPr>
              <a:t>Curriculum programmes</a:t>
            </a:r>
            <a:br>
              <a:rPr lang="en-ZA" dirty="0">
                <a:solidFill>
                  <a:schemeClr val="accent2">
                    <a:lumMod val="75000"/>
                  </a:schemeClr>
                </a:solidFill>
              </a:rPr>
            </a:br>
            <a:r>
              <a:rPr lang="en-ZA" sz="2700" dirty="0">
                <a:solidFill>
                  <a:schemeClr val="accent2">
                    <a:lumMod val="75000"/>
                  </a:schemeClr>
                </a:solidFill>
              </a:rPr>
              <a:t>In-service education and learning: </a:t>
            </a:r>
            <a:r>
              <a:rPr lang="en-ZA" sz="2700" dirty="0" smtClean="0">
                <a:solidFill>
                  <a:schemeClr val="accent2">
                    <a:lumMod val="75000"/>
                  </a:schemeClr>
                </a:solidFill>
              </a:rPr>
              <a:t>oversight</a:t>
            </a:r>
            <a:endParaRPr lang="en-ZA" sz="2700"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ZA" sz="2000" dirty="0" smtClean="0"/>
              <a:t>The </a:t>
            </a:r>
            <a:r>
              <a:rPr lang="en-ZA" sz="2000" dirty="0"/>
              <a:t>NDP identifies </a:t>
            </a:r>
            <a:r>
              <a:rPr lang="en-ZA" sz="2000" dirty="0" smtClean="0"/>
              <a:t>legislative oversight as an area that requires attention in order to achieve </a:t>
            </a:r>
            <a:r>
              <a:rPr lang="en-ZA" sz="2000" dirty="0"/>
              <a:t>the aspiration of a capable and developmental </a:t>
            </a:r>
            <a:r>
              <a:rPr lang="en-ZA" sz="2000" dirty="0" smtClean="0"/>
              <a:t>state</a:t>
            </a:r>
          </a:p>
          <a:p>
            <a:r>
              <a:rPr lang="en-ZA" sz="2000" dirty="0" smtClean="0"/>
              <a:t>Oversight programmes are offered in partnership with HEIs</a:t>
            </a:r>
          </a:p>
          <a:p>
            <a:r>
              <a:rPr lang="en-ZA" sz="2000" dirty="0" smtClean="0"/>
              <a:t>Forthcoming – accountability chain programme</a:t>
            </a:r>
          </a:p>
        </p:txBody>
      </p:sp>
      <p:graphicFrame>
        <p:nvGraphicFramePr>
          <p:cNvPr id="5" name="Content Placeholder 3"/>
          <p:cNvGraphicFramePr>
            <a:graphicFrameLocks/>
          </p:cNvGraphicFramePr>
          <p:nvPr>
            <p:extLst>
              <p:ext uri="{D42A27DB-BD31-4B8C-83A1-F6EECF244321}">
                <p14:modId xmlns:p14="http://schemas.microsoft.com/office/powerpoint/2010/main" xmlns="" val="2549980125"/>
              </p:ext>
            </p:extLst>
          </p:nvPr>
        </p:nvGraphicFramePr>
        <p:xfrm>
          <a:off x="457200" y="3014470"/>
          <a:ext cx="8229600" cy="3388360"/>
        </p:xfrm>
        <a:graphic>
          <a:graphicData uri="http://schemas.openxmlformats.org/drawingml/2006/table">
            <a:tbl>
              <a:tblPr firstRow="1" bandRow="1">
                <a:tableStyleId>{9D7B26C5-4107-4FEC-AEDC-1716B250A1EF}</a:tableStyleId>
              </a:tblPr>
              <a:tblGrid>
                <a:gridCol w="4114800"/>
                <a:gridCol w="4114800"/>
              </a:tblGrid>
              <a:tr h="370840">
                <a:tc>
                  <a:txBody>
                    <a:bodyPr/>
                    <a:lstStyle/>
                    <a:p>
                      <a:r>
                        <a:rPr lang="en-ZA" dirty="0" smtClean="0"/>
                        <a:t>Relevant</a:t>
                      </a:r>
                      <a:r>
                        <a:rPr lang="en-ZA" baseline="0" dirty="0" smtClean="0"/>
                        <a:t> </a:t>
                      </a:r>
                      <a:r>
                        <a:rPr lang="en-ZA" dirty="0" smtClean="0"/>
                        <a:t>NSG Course / Programme</a:t>
                      </a:r>
                      <a:endParaRPr lang="en-ZA" dirty="0"/>
                    </a:p>
                  </a:txBody>
                  <a:tcPr/>
                </a:tc>
                <a:tc>
                  <a:txBody>
                    <a:bodyPr/>
                    <a:lstStyle/>
                    <a:p>
                      <a:r>
                        <a:rPr lang="en-ZA" dirty="0" smtClean="0"/>
                        <a:t>Description</a:t>
                      </a:r>
                      <a:endParaRPr lang="en-ZA" dirty="0"/>
                    </a:p>
                  </a:txBody>
                  <a:tcPr/>
                </a:tc>
              </a:tr>
              <a:tr h="370840">
                <a:tc>
                  <a:txBody>
                    <a:bodyPr/>
                    <a:lstStyle/>
                    <a:p>
                      <a:r>
                        <a:rPr lang="en-ZA" sz="1600" dirty="0" smtClean="0"/>
                        <a:t>Legislatures Capacity Building Programme </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i="1" dirty="0" smtClean="0"/>
                        <a:t>(Blended)</a:t>
                      </a:r>
                    </a:p>
                    <a:p>
                      <a:endParaRPr lang="en-ZA" sz="1600" dirty="0"/>
                    </a:p>
                  </a:txBody>
                  <a:tcPr/>
                </a:tc>
                <a:tc>
                  <a:txBody>
                    <a:bodyPr/>
                    <a:lstStyle/>
                    <a:p>
                      <a:pPr marL="285750" indent="-285750">
                        <a:buFont typeface="Arial" panose="020B0604020202020204" pitchFamily="34" charset="0"/>
                        <a:buChar char="•"/>
                      </a:pPr>
                      <a:r>
                        <a:rPr lang="en-ZA" sz="1600" dirty="0" smtClean="0"/>
                        <a:t>The purpose of programme is to enhance the quality of public leadership and contribute to the professional development of Members of Parliament and Members of Provincial Legislatures</a:t>
                      </a:r>
                    </a:p>
                    <a:p>
                      <a:pPr marL="285750" indent="-285750">
                        <a:buFont typeface="Arial" panose="020B0604020202020204" pitchFamily="34" charset="0"/>
                        <a:buChar char="•"/>
                      </a:pPr>
                      <a:r>
                        <a:rPr lang="en-ZA" sz="1600" dirty="0" smtClean="0"/>
                        <a:t>The architecture of the LCBP comprises a series of components, from an introductory course to postgraduate qualifications </a:t>
                      </a:r>
                    </a:p>
                    <a:p>
                      <a:pPr marL="285750" indent="-285750">
                        <a:buFont typeface="Arial" panose="020B0604020202020204" pitchFamily="34" charset="0"/>
                        <a:buChar char="•"/>
                      </a:pPr>
                      <a:r>
                        <a:rPr lang="en-ZA" sz="1600" dirty="0" smtClean="0"/>
                        <a:t>Flexible entry and exit routes respond to the diversity of experience, academic qualifications and other learning needs of the target group</a:t>
                      </a:r>
                      <a:endParaRPr lang="en-ZA" sz="1600" dirty="0"/>
                    </a:p>
                  </a:txBody>
                  <a:tcPr/>
                </a:tc>
              </a:tr>
            </a:tbl>
          </a:graphicData>
        </a:graphic>
      </p:graphicFrame>
    </p:spTree>
    <p:extLst>
      <p:ext uri="{BB962C8B-B14F-4D97-AF65-F5344CB8AC3E}">
        <p14:creationId xmlns:p14="http://schemas.microsoft.com/office/powerpoint/2010/main" xmlns="" val="1930239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2">
                    <a:lumMod val="75000"/>
                  </a:schemeClr>
                </a:solidFill>
              </a:rPr>
              <a:t>Curriculum programmes</a:t>
            </a:r>
            <a:br>
              <a:rPr lang="en-ZA" dirty="0">
                <a:solidFill>
                  <a:schemeClr val="accent2">
                    <a:lumMod val="75000"/>
                  </a:schemeClr>
                </a:solidFill>
              </a:rPr>
            </a:br>
            <a:r>
              <a:rPr lang="en-ZA" sz="2700" dirty="0" smtClean="0">
                <a:solidFill>
                  <a:schemeClr val="accent2">
                    <a:lumMod val="75000"/>
                  </a:schemeClr>
                </a:solidFill>
              </a:rPr>
              <a:t>eLearning</a:t>
            </a:r>
            <a:endParaRPr lang="en-ZA" sz="2700" dirty="0">
              <a:solidFill>
                <a:schemeClr val="accent2">
                  <a:lumMod val="75000"/>
                </a:schemeClr>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ZA" dirty="0" smtClean="0"/>
              <a:t>Current:</a:t>
            </a:r>
          </a:p>
          <a:p>
            <a:r>
              <a:rPr lang="en-ZA" dirty="0" smtClean="0"/>
              <a:t>4 Open eLearning courses (1999 new learners)</a:t>
            </a:r>
          </a:p>
          <a:p>
            <a:pPr lvl="1"/>
            <a:r>
              <a:rPr lang="en-ZA" dirty="0" smtClean="0"/>
              <a:t>Ethics in the Public Service</a:t>
            </a:r>
          </a:p>
          <a:p>
            <a:pPr lvl="1"/>
            <a:r>
              <a:rPr lang="en-ZA" dirty="0" smtClean="0"/>
              <a:t>Financial Management and Budgeting</a:t>
            </a:r>
          </a:p>
          <a:p>
            <a:pPr lvl="1"/>
            <a:r>
              <a:rPr lang="en-ZA" dirty="0" smtClean="0"/>
              <a:t>Managing Performance in the Public Service</a:t>
            </a:r>
          </a:p>
          <a:p>
            <a:pPr lvl="1"/>
            <a:r>
              <a:rPr lang="en-ZA" dirty="0" smtClean="0"/>
              <a:t>PILIR</a:t>
            </a:r>
          </a:p>
          <a:p>
            <a:r>
              <a:rPr lang="en-ZA" dirty="0" smtClean="0"/>
              <a:t>21 Facilitated eLearning courses</a:t>
            </a:r>
          </a:p>
          <a:p>
            <a:pPr marL="0" indent="0">
              <a:buNone/>
            </a:pPr>
            <a:endParaRPr lang="en-ZA" dirty="0" smtClean="0"/>
          </a:p>
          <a:p>
            <a:pPr marL="0" indent="0">
              <a:buNone/>
            </a:pPr>
            <a:r>
              <a:rPr lang="en-ZA" dirty="0" smtClean="0"/>
              <a:t>Planned:</a:t>
            </a:r>
          </a:p>
          <a:p>
            <a:r>
              <a:rPr lang="en-ZA" dirty="0" smtClean="0"/>
              <a:t>Open Financial Management and Budgeting</a:t>
            </a:r>
          </a:p>
          <a:p>
            <a:r>
              <a:rPr lang="en-US" dirty="0" smtClean="0"/>
              <a:t>Open Financial Management Delegations of Authority in the Public Sector</a:t>
            </a:r>
            <a:endParaRPr lang="en-ZA" dirty="0"/>
          </a:p>
        </p:txBody>
      </p:sp>
    </p:spTree>
    <p:extLst>
      <p:ext uri="{BB962C8B-B14F-4D97-AF65-F5344CB8AC3E}">
        <p14:creationId xmlns:p14="http://schemas.microsoft.com/office/powerpoint/2010/main" xmlns="" val="4165005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2">
                    <a:lumMod val="75000"/>
                  </a:schemeClr>
                </a:solidFill>
              </a:rPr>
              <a:t>Successes and challenges</a:t>
            </a:r>
          </a:p>
        </p:txBody>
      </p:sp>
      <p:sp>
        <p:nvSpPr>
          <p:cNvPr id="3" name="Content Placeholder 2"/>
          <p:cNvSpPr>
            <a:spLocks noGrp="1"/>
          </p:cNvSpPr>
          <p:nvPr>
            <p:ph idx="1"/>
          </p:nvPr>
        </p:nvSpPr>
        <p:spPr/>
        <p:txBody>
          <a:bodyPr>
            <a:normAutofit fontScale="85000" lnSpcReduction="10000"/>
          </a:bodyPr>
          <a:lstStyle/>
          <a:p>
            <a:r>
              <a:rPr lang="en-ZA" dirty="0" smtClean="0"/>
              <a:t>Comprehensive suite of programmes</a:t>
            </a:r>
          </a:p>
          <a:p>
            <a:r>
              <a:rPr lang="en-ZA" dirty="0" smtClean="0"/>
              <a:t>Relevant/responsive to public service and NDP</a:t>
            </a:r>
          </a:p>
          <a:p>
            <a:r>
              <a:rPr lang="en-ZA" dirty="0" smtClean="0"/>
              <a:t>Many are credit bearing and competency based</a:t>
            </a:r>
          </a:p>
          <a:p>
            <a:r>
              <a:rPr lang="en-ZA" dirty="0" smtClean="0"/>
              <a:t>Mostly blended and taking advantage of technology</a:t>
            </a:r>
          </a:p>
          <a:p>
            <a:r>
              <a:rPr lang="en-ZA" dirty="0" smtClean="0"/>
              <a:t>Quality management in place and in line with institutional accreditation</a:t>
            </a:r>
          </a:p>
          <a:p>
            <a:r>
              <a:rPr lang="en-ZA" dirty="0" smtClean="0"/>
              <a:t>Offer cost effective and increasingly innovative solutions</a:t>
            </a:r>
          </a:p>
          <a:p>
            <a:r>
              <a:rPr lang="en-ZA" dirty="0" smtClean="0"/>
              <a:t>Forthcoming – </a:t>
            </a:r>
            <a:r>
              <a:rPr lang="en-ZA" dirty="0"/>
              <a:t>economic development and productivity </a:t>
            </a:r>
            <a:r>
              <a:rPr lang="en-ZA" dirty="0" smtClean="0"/>
              <a:t>series  </a:t>
            </a:r>
            <a:endParaRPr lang="en-ZA" dirty="0"/>
          </a:p>
          <a:p>
            <a:endParaRPr lang="en-ZA" dirty="0" smtClean="0"/>
          </a:p>
        </p:txBody>
      </p:sp>
    </p:spTree>
    <p:extLst>
      <p:ext uri="{BB962C8B-B14F-4D97-AF65-F5344CB8AC3E}">
        <p14:creationId xmlns:p14="http://schemas.microsoft.com/office/powerpoint/2010/main" xmlns="" val="1216075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2">
                    <a:lumMod val="75000"/>
                  </a:schemeClr>
                </a:solidFill>
              </a:rPr>
              <a:t>Successes and challenges</a:t>
            </a:r>
          </a:p>
        </p:txBody>
      </p:sp>
      <p:sp>
        <p:nvSpPr>
          <p:cNvPr id="3" name="Content Placeholder 2"/>
          <p:cNvSpPr>
            <a:spLocks noGrp="1"/>
          </p:cNvSpPr>
          <p:nvPr>
            <p:ph idx="1"/>
          </p:nvPr>
        </p:nvSpPr>
        <p:spPr/>
        <p:txBody>
          <a:bodyPr>
            <a:normAutofit fontScale="62500" lnSpcReduction="20000"/>
          </a:bodyPr>
          <a:lstStyle/>
          <a:p>
            <a:r>
              <a:rPr lang="en-ZA" dirty="0" smtClean="0"/>
              <a:t>Uptake of programmes uneven</a:t>
            </a:r>
          </a:p>
          <a:p>
            <a:r>
              <a:rPr lang="en-ZA" dirty="0" smtClean="0"/>
              <a:t>Public service culture change needed on capacity building</a:t>
            </a:r>
          </a:p>
          <a:p>
            <a:r>
              <a:rPr lang="en-ZA" dirty="0" smtClean="0"/>
              <a:t>Communication, marketing, and client satisfaction needs improvement</a:t>
            </a:r>
          </a:p>
          <a:p>
            <a:r>
              <a:rPr lang="en-ZA" dirty="0" smtClean="0"/>
              <a:t>Limited budget allocation</a:t>
            </a:r>
          </a:p>
          <a:p>
            <a:pPr lvl="1"/>
            <a:r>
              <a:rPr lang="en-ZA" dirty="0" smtClean="0"/>
              <a:t>R71m allocation </a:t>
            </a:r>
            <a:r>
              <a:rPr lang="en-ZA" dirty="0" err="1" smtClean="0"/>
              <a:t>vs</a:t>
            </a:r>
            <a:r>
              <a:rPr lang="en-ZA" dirty="0" smtClean="0"/>
              <a:t> R2.7bn National Departments Training budgets (2016/17)</a:t>
            </a:r>
          </a:p>
          <a:p>
            <a:r>
              <a:rPr lang="en-ZA" dirty="0" smtClean="0"/>
              <a:t>Systems turnaround to enable ‘enquiry to certification’ improvements– </a:t>
            </a:r>
          </a:p>
          <a:p>
            <a:pPr lvl="1"/>
            <a:r>
              <a:rPr lang="en-ZA" dirty="0" smtClean="0"/>
              <a:t>Needs to be more integrated</a:t>
            </a:r>
          </a:p>
          <a:p>
            <a:pPr lvl="1"/>
            <a:r>
              <a:rPr lang="en-ZA" dirty="0" smtClean="0"/>
              <a:t>Needs to be faster</a:t>
            </a:r>
          </a:p>
          <a:p>
            <a:r>
              <a:rPr lang="en-ZA" dirty="0" smtClean="0"/>
              <a:t>Delivery – </a:t>
            </a:r>
          </a:p>
          <a:p>
            <a:pPr lvl="1"/>
            <a:r>
              <a:rPr lang="en-ZA" dirty="0" smtClean="0"/>
              <a:t>Needs to be more cost effective, and</a:t>
            </a:r>
          </a:p>
          <a:p>
            <a:pPr lvl="1"/>
            <a:r>
              <a:rPr lang="en-ZA" dirty="0" smtClean="0"/>
              <a:t>Needs to be more authentic - </a:t>
            </a:r>
            <a:r>
              <a:rPr lang="en-ZA" dirty="0"/>
              <a:t>through utilisation of serving public servants</a:t>
            </a:r>
          </a:p>
        </p:txBody>
      </p:sp>
    </p:spTree>
    <p:extLst>
      <p:ext uri="{BB962C8B-B14F-4D97-AF65-F5344CB8AC3E}">
        <p14:creationId xmlns:p14="http://schemas.microsoft.com/office/powerpoint/2010/main" xmlns="" val="1193135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Delivery</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4281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Evaluation</a:t>
            </a:r>
            <a:endParaRPr lang="en-GB" dirty="0"/>
          </a:p>
        </p:txBody>
      </p:sp>
      <p:sp>
        <p:nvSpPr>
          <p:cNvPr id="3" name="Content Placeholder 2"/>
          <p:cNvSpPr>
            <a:spLocks noGrp="1"/>
          </p:cNvSpPr>
          <p:nvPr>
            <p:ph idx="1"/>
          </p:nvPr>
        </p:nvSpPr>
        <p:spPr/>
        <p:txBody>
          <a:bodyPr/>
          <a:lstStyle/>
          <a:p>
            <a:r>
              <a:rPr lang="en-US" dirty="0" smtClean="0"/>
              <a:t>Onsite training</a:t>
            </a:r>
          </a:p>
          <a:p>
            <a:r>
              <a:rPr lang="en-US" dirty="0" smtClean="0"/>
              <a:t>Design evaluations – </a:t>
            </a:r>
            <a:r>
              <a:rPr lang="en-US" dirty="0" err="1" smtClean="0"/>
              <a:t>i.e</a:t>
            </a:r>
            <a:r>
              <a:rPr lang="en-US" dirty="0" smtClean="0"/>
              <a:t> evaluate the development and design of the curriculum</a:t>
            </a:r>
          </a:p>
          <a:p>
            <a:r>
              <a:rPr lang="en-US" dirty="0" smtClean="0"/>
              <a:t>Process evaluations –evaluate the implementation of the programme</a:t>
            </a:r>
          </a:p>
          <a:p>
            <a:r>
              <a:rPr lang="en-US" dirty="0" smtClean="0"/>
              <a:t>Application of Learning Studies</a:t>
            </a:r>
          </a:p>
          <a:p>
            <a:r>
              <a:rPr lang="en-US" dirty="0" smtClean="0"/>
              <a:t>Impact Assessment</a:t>
            </a:r>
            <a:endParaRPr lang="en-GB" dirty="0"/>
          </a:p>
        </p:txBody>
      </p:sp>
    </p:spTree>
    <p:extLst>
      <p:ext uri="{BB962C8B-B14F-4D97-AF65-F5344CB8AC3E}">
        <p14:creationId xmlns:p14="http://schemas.microsoft.com/office/powerpoint/2010/main" xmlns="" val="252594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800000"/>
                </a:solidFill>
              </a:rPr>
              <a:t>Presentation Outline</a:t>
            </a:r>
            <a:endParaRPr lang="en-US" sz="4000" dirty="0">
              <a:solidFill>
                <a:srgbClr val="800000"/>
              </a:solidFill>
            </a:endParaRPr>
          </a:p>
        </p:txBody>
      </p:sp>
      <p:sp>
        <p:nvSpPr>
          <p:cNvPr id="3" name="Content Placeholder 2"/>
          <p:cNvSpPr>
            <a:spLocks noGrp="1"/>
          </p:cNvSpPr>
          <p:nvPr>
            <p:ph idx="1"/>
          </p:nvPr>
        </p:nvSpPr>
        <p:spPr>
          <a:xfrm>
            <a:off x="457200" y="1600201"/>
            <a:ext cx="8229600" cy="3580526"/>
          </a:xfrm>
        </p:spPr>
        <p:txBody>
          <a:bodyPr>
            <a:normAutofit/>
          </a:bodyPr>
          <a:lstStyle/>
          <a:p>
            <a:r>
              <a:rPr lang="en-US" sz="2000" dirty="0" smtClean="0"/>
              <a:t>Constitutional Context</a:t>
            </a:r>
          </a:p>
          <a:p>
            <a:r>
              <a:rPr lang="en-US" sz="2000" dirty="0" smtClean="0"/>
              <a:t>Building a Capable Developmental State</a:t>
            </a:r>
          </a:p>
          <a:p>
            <a:r>
              <a:rPr lang="en-US" sz="2000" dirty="0" smtClean="0"/>
              <a:t>Defining NSG role under the NDP</a:t>
            </a:r>
          </a:p>
          <a:p>
            <a:r>
              <a:rPr lang="en-US" sz="2000" dirty="0" smtClean="0"/>
              <a:t>Outlining the curriculum programmes</a:t>
            </a:r>
          </a:p>
          <a:p>
            <a:r>
              <a:rPr lang="en-US" sz="2000" dirty="0" smtClean="0"/>
              <a:t>Successes and challenges</a:t>
            </a:r>
            <a:endParaRPr lang="en-US" sz="2000" dirty="0"/>
          </a:p>
          <a:p>
            <a:r>
              <a:rPr lang="en-US" sz="2000" dirty="0" smtClean="0"/>
              <a:t>Conclusion</a:t>
            </a:r>
            <a:endParaRPr lang="en-US" sz="2000" dirty="0"/>
          </a:p>
        </p:txBody>
      </p:sp>
      <p:pic>
        <p:nvPicPr>
          <p:cNvPr id="4" name="Picture 3"/>
          <p:cNvPicPr>
            <a:picLocks noChangeAspect="1"/>
          </p:cNvPicPr>
          <p:nvPr/>
        </p:nvPicPr>
        <p:blipFill>
          <a:blip r:embed="rId2" cstate="print"/>
          <a:stretch>
            <a:fillRect/>
          </a:stretch>
        </p:blipFill>
        <p:spPr>
          <a:xfrm>
            <a:off x="6767862" y="5040049"/>
            <a:ext cx="2376138" cy="1677274"/>
          </a:xfrm>
          <a:prstGeom prst="rect">
            <a:avLst/>
          </a:prstGeom>
        </p:spPr>
      </p:pic>
    </p:spTree>
    <p:extLst>
      <p:ext uri="{BB962C8B-B14F-4D97-AF65-F5344CB8AC3E}">
        <p14:creationId xmlns:p14="http://schemas.microsoft.com/office/powerpoint/2010/main" xmlns="" val="3559557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483" y="272736"/>
            <a:ext cx="8445034" cy="1157858"/>
          </a:xfrm>
        </p:spPr>
        <p:txBody>
          <a:bodyPr>
            <a:noAutofit/>
          </a:bodyPr>
          <a:lstStyle/>
          <a:p>
            <a:r>
              <a:rPr lang="en-ZA" dirty="0">
                <a:solidFill>
                  <a:schemeClr val="accent2">
                    <a:lumMod val="75000"/>
                  </a:schemeClr>
                </a:solidFill>
                <a:cs typeface="Arial" panose="020B0604020202020204" pitchFamily="34" charset="0"/>
              </a:rPr>
              <a:t>Impact </a:t>
            </a:r>
            <a:r>
              <a:rPr lang="en-ZA" dirty="0" smtClean="0">
                <a:solidFill>
                  <a:schemeClr val="accent2">
                    <a:lumMod val="75000"/>
                  </a:schemeClr>
                </a:solidFill>
                <a:cs typeface="Arial" panose="020B0604020202020204" pitchFamily="34" charset="0"/>
              </a:rPr>
              <a:t>Assessment &amp; Application of Learning Studies</a:t>
            </a:r>
            <a:endParaRPr lang="en-ZA" dirty="0">
              <a:solidFill>
                <a:schemeClr val="accent2">
                  <a:lumMod val="75000"/>
                </a:schemeClr>
              </a:solidFill>
              <a:cs typeface="Arial" panose="020B0604020202020204" pitchFamily="34" charset="0"/>
            </a:endParaRPr>
          </a:p>
        </p:txBody>
      </p:sp>
      <p:sp>
        <p:nvSpPr>
          <p:cNvPr id="3" name="Slide Number Placeholder 2"/>
          <p:cNvSpPr>
            <a:spLocks noGrp="1"/>
          </p:cNvSpPr>
          <p:nvPr>
            <p:ph type="sldNum" sz="quarter" idx="12"/>
          </p:nvPr>
        </p:nvSpPr>
        <p:spPr/>
        <p:txBody>
          <a:bodyPr/>
          <a:lstStyle/>
          <a:p>
            <a:fld id="{1CE6738C-8955-4CF1-A256-1C49941BBB03}" type="slidenum">
              <a:rPr lang="en-ZA" smtClean="0"/>
              <a:pPr/>
              <a:t>20</a:t>
            </a:fld>
            <a:endParaRPr lang="en-ZA" dirty="0"/>
          </a:p>
        </p:txBody>
      </p:sp>
      <p:sp>
        <p:nvSpPr>
          <p:cNvPr id="4" name="Subtitle 2"/>
          <p:cNvSpPr txBox="1">
            <a:spLocks/>
          </p:cNvSpPr>
          <p:nvPr/>
        </p:nvSpPr>
        <p:spPr bwMode="auto">
          <a:xfrm>
            <a:off x="107504" y="1651818"/>
            <a:ext cx="8794730" cy="4807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ＭＳ Ｐゴシック" pitchFamily="-52" charset="-128"/>
              </a:defRPr>
            </a:lvl1pPr>
            <a:lvl2pPr marL="800100" indent="-342900" eaLnBrk="0" hangingPunct="0">
              <a:defRPr>
                <a:solidFill>
                  <a:schemeClr val="tx1"/>
                </a:solidFill>
                <a:latin typeface="Arial" charset="0"/>
                <a:ea typeface="ＭＳ Ｐゴシック" pitchFamily="-52" charset="-128"/>
              </a:defRPr>
            </a:lvl2pPr>
            <a:lvl3pPr marL="1143000" indent="-228600" eaLnBrk="0" hangingPunct="0">
              <a:defRPr>
                <a:solidFill>
                  <a:schemeClr val="tx1"/>
                </a:solidFill>
                <a:latin typeface="Arial" charset="0"/>
                <a:ea typeface="ＭＳ Ｐゴシック" pitchFamily="-52" charset="-128"/>
              </a:defRPr>
            </a:lvl3pPr>
            <a:lvl4pPr marL="1600200" indent="-228600" eaLnBrk="0" hangingPunct="0">
              <a:defRPr>
                <a:solidFill>
                  <a:schemeClr val="tx1"/>
                </a:solidFill>
                <a:latin typeface="Arial" charset="0"/>
                <a:ea typeface="ＭＳ Ｐゴシック" pitchFamily="-52" charset="-128"/>
              </a:defRPr>
            </a:lvl4pPr>
            <a:lvl5pPr marL="2057400" indent="-228600" eaLnBrk="0" hangingPunct="0">
              <a:defRPr>
                <a:solidFill>
                  <a:schemeClr val="tx1"/>
                </a:solidFill>
                <a:latin typeface="Arial" charset="0"/>
                <a:ea typeface="ＭＳ Ｐゴシック" pitchFamily="-5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5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5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5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52" charset="-128"/>
              </a:defRPr>
            </a:lvl9pPr>
          </a:lstStyle>
          <a:p>
            <a:pPr marL="747712" lvl="1" eaLnBrk="1" hangingPunct="1">
              <a:spcAft>
                <a:spcPts val="600"/>
              </a:spcAft>
              <a:buClr>
                <a:srgbClr val="F79646"/>
              </a:buClr>
              <a:buFont typeface="Arial" panose="020B0604020202020204" pitchFamily="34" charset="0"/>
              <a:buChar char="•"/>
            </a:pPr>
            <a:endParaRPr lang="en-ZA" sz="2000" dirty="0" smtClean="0">
              <a:solidFill>
                <a:prstClr val="black"/>
              </a:solidFill>
              <a:latin typeface="+mn-lt"/>
              <a:ea typeface="Tahoma" pitchFamily="34" charset="0"/>
              <a:cs typeface="Arial" panose="020B0604020202020204" pitchFamily="34" charset="0"/>
            </a:endParaRPr>
          </a:p>
          <a:p>
            <a:pPr marL="747712" lvl="1" eaLnBrk="1" hangingPunct="1">
              <a:spcAft>
                <a:spcPts val="600"/>
              </a:spcAft>
              <a:buClr>
                <a:srgbClr val="F79646"/>
              </a:buClr>
              <a:buFont typeface="Arial" panose="020B0604020202020204" pitchFamily="34" charset="0"/>
              <a:buChar char="•"/>
            </a:pPr>
            <a:r>
              <a:rPr lang="en-ZA" sz="2000" dirty="0" smtClean="0">
                <a:solidFill>
                  <a:prstClr val="black"/>
                </a:solidFill>
                <a:latin typeface="+mn-lt"/>
                <a:ea typeface="Tahoma" pitchFamily="34" charset="0"/>
                <a:cs typeface="Arial" panose="020B0604020202020204" pitchFamily="34" charset="0"/>
              </a:rPr>
              <a:t>Impact </a:t>
            </a:r>
            <a:r>
              <a:rPr lang="en-ZA" sz="2000" dirty="0">
                <a:solidFill>
                  <a:prstClr val="black"/>
                </a:solidFill>
                <a:latin typeface="+mn-lt"/>
                <a:ea typeface="Tahoma" pitchFamily="34" charset="0"/>
                <a:cs typeface="Arial" panose="020B0604020202020204" pitchFamily="34" charset="0"/>
              </a:rPr>
              <a:t>Assessment (IA) </a:t>
            </a:r>
            <a:r>
              <a:rPr lang="en-ZA" sz="2000" dirty="0" smtClean="0">
                <a:solidFill>
                  <a:prstClr val="black"/>
                </a:solidFill>
                <a:latin typeface="+mn-lt"/>
                <a:ea typeface="Tahoma" pitchFamily="34" charset="0"/>
                <a:cs typeface="Arial" panose="020B0604020202020204" pitchFamily="34" charset="0"/>
              </a:rPr>
              <a:t>involves </a:t>
            </a:r>
            <a:r>
              <a:rPr lang="en-ZA" sz="2000" dirty="0">
                <a:solidFill>
                  <a:prstClr val="black"/>
                </a:solidFill>
                <a:latin typeface="+mn-lt"/>
                <a:ea typeface="Tahoma" pitchFamily="34" charset="0"/>
                <a:cs typeface="Arial" panose="020B0604020202020204" pitchFamily="34" charset="0"/>
              </a:rPr>
              <a:t>looking at the </a:t>
            </a:r>
            <a:r>
              <a:rPr lang="en-ZA" sz="2000" b="1" dirty="0">
                <a:solidFill>
                  <a:prstClr val="black"/>
                </a:solidFill>
                <a:latin typeface="+mn-lt"/>
                <a:ea typeface="Tahoma" pitchFamily="34" charset="0"/>
                <a:cs typeface="Arial" panose="020B0604020202020204" pitchFamily="34" charset="0"/>
              </a:rPr>
              <a:t>impact </a:t>
            </a:r>
            <a:r>
              <a:rPr lang="en-ZA" sz="2000" dirty="0">
                <a:solidFill>
                  <a:prstClr val="black"/>
                </a:solidFill>
                <a:latin typeface="+mn-lt"/>
                <a:ea typeface="Tahoma" pitchFamily="34" charset="0"/>
                <a:cs typeface="Arial" panose="020B0604020202020204" pitchFamily="34" charset="0"/>
              </a:rPr>
              <a:t>level as determined in the training environment – i.e. the final change in the  participant within the context of the organization’s </a:t>
            </a:r>
            <a:r>
              <a:rPr lang="en-ZA" sz="2000" dirty="0" smtClean="0">
                <a:solidFill>
                  <a:prstClr val="black"/>
                </a:solidFill>
                <a:latin typeface="+mn-lt"/>
                <a:ea typeface="Tahoma" pitchFamily="34" charset="0"/>
                <a:cs typeface="Arial" panose="020B0604020202020204" pitchFamily="34" charset="0"/>
              </a:rPr>
              <a:t>performance</a:t>
            </a:r>
            <a:endParaRPr lang="en-ZA" sz="2000" dirty="0">
              <a:latin typeface="+mn-lt"/>
            </a:endParaRPr>
          </a:p>
          <a:p>
            <a:pPr lvl="1">
              <a:spcAft>
                <a:spcPts val="600"/>
              </a:spcAft>
              <a:buClr>
                <a:schemeClr val="accent6"/>
              </a:buClr>
              <a:buFont typeface="Arial" panose="020B0604020202020204" pitchFamily="34" charset="0"/>
              <a:buChar char="•"/>
            </a:pPr>
            <a:r>
              <a:rPr lang="en-ZA" sz="2000" dirty="0">
                <a:latin typeface="+mn-lt"/>
              </a:rPr>
              <a:t>The ultimate impact for training interventions, as defined in the literature is: </a:t>
            </a:r>
          </a:p>
          <a:p>
            <a:pPr marL="1257300" lvl="2" indent="-342900">
              <a:spcAft>
                <a:spcPts val="600"/>
              </a:spcAft>
              <a:buClr>
                <a:schemeClr val="accent6"/>
              </a:buClr>
              <a:buFont typeface="Wingdings" panose="05000000000000000000" pitchFamily="2" charset="2"/>
              <a:buChar char="ü"/>
            </a:pPr>
            <a:r>
              <a:rPr lang="en-ZA" sz="2000" dirty="0">
                <a:latin typeface="+mn-lt"/>
              </a:rPr>
              <a:t>Improved work operations and performance;  </a:t>
            </a:r>
          </a:p>
          <a:p>
            <a:pPr marL="1257300" lvl="2" indent="-342900">
              <a:spcAft>
                <a:spcPts val="600"/>
              </a:spcAft>
              <a:buClr>
                <a:schemeClr val="accent6"/>
              </a:buClr>
              <a:buFont typeface="Wingdings" panose="05000000000000000000" pitchFamily="2" charset="2"/>
              <a:buChar char="ü"/>
            </a:pPr>
            <a:r>
              <a:rPr lang="en-ZA" sz="2000" dirty="0">
                <a:latin typeface="+mn-lt"/>
              </a:rPr>
              <a:t>Job Promotions; </a:t>
            </a:r>
            <a:r>
              <a:rPr lang="en-ZA" sz="2000" dirty="0" smtClean="0">
                <a:latin typeface="+mn-lt"/>
              </a:rPr>
              <a:t>and/or</a:t>
            </a:r>
            <a:endParaRPr lang="en-ZA" sz="2000" dirty="0">
              <a:latin typeface="+mn-lt"/>
            </a:endParaRPr>
          </a:p>
          <a:p>
            <a:pPr marL="1257300" lvl="2" indent="-342900">
              <a:spcAft>
                <a:spcPts val="600"/>
              </a:spcAft>
              <a:buClr>
                <a:schemeClr val="accent6"/>
              </a:buClr>
              <a:buFont typeface="Wingdings" panose="05000000000000000000" pitchFamily="2" charset="2"/>
              <a:buChar char="ü"/>
            </a:pPr>
            <a:r>
              <a:rPr lang="en-ZA" sz="2000" dirty="0">
                <a:latin typeface="+mn-lt"/>
              </a:rPr>
              <a:t>Employability</a:t>
            </a:r>
          </a:p>
          <a:p>
            <a:pPr lvl="1">
              <a:spcAft>
                <a:spcPts val="600"/>
              </a:spcAft>
              <a:buClr>
                <a:schemeClr val="accent6"/>
              </a:buClr>
              <a:buFont typeface="Arial" panose="020B0604020202020204" pitchFamily="34" charset="0"/>
              <a:buChar char="•"/>
            </a:pPr>
            <a:r>
              <a:rPr lang="en-ZA" sz="2000" dirty="0" smtClean="0">
                <a:latin typeface="+mn-lt"/>
              </a:rPr>
              <a:t>Depending on perspective, these are either “impact” or “outcomes”</a:t>
            </a:r>
          </a:p>
          <a:p>
            <a:pPr lvl="1">
              <a:spcAft>
                <a:spcPts val="600"/>
              </a:spcAft>
              <a:buClr>
                <a:schemeClr val="accent6"/>
              </a:buClr>
              <a:buFont typeface="Arial" panose="020B0604020202020204" pitchFamily="34" charset="0"/>
              <a:buChar char="•"/>
            </a:pPr>
            <a:r>
              <a:rPr lang="en-ZA" sz="2000" dirty="0" smtClean="0">
                <a:latin typeface="+mn-lt"/>
              </a:rPr>
              <a:t>All </a:t>
            </a:r>
            <a:r>
              <a:rPr lang="en-ZA" sz="2000" dirty="0">
                <a:latin typeface="+mn-lt"/>
              </a:rPr>
              <a:t>of the above require collaboration between the NSG and specific departments, and the willingness of the departments to share information about its workings with the </a:t>
            </a:r>
            <a:r>
              <a:rPr lang="en-ZA" sz="2000" dirty="0" smtClean="0">
                <a:latin typeface="+mn-lt"/>
              </a:rPr>
              <a:t>NSG</a:t>
            </a:r>
            <a:endParaRPr lang="en-ZA" sz="2000" dirty="0">
              <a:latin typeface="+mn-lt"/>
            </a:endParaRPr>
          </a:p>
        </p:txBody>
      </p:sp>
    </p:spTree>
    <p:extLst>
      <p:ext uri="{BB962C8B-B14F-4D97-AF65-F5344CB8AC3E}">
        <p14:creationId xmlns:p14="http://schemas.microsoft.com/office/powerpoint/2010/main" xmlns="" val="2534016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CE6738C-8955-4CF1-A256-1C49941BBB03}" type="slidenum">
              <a:rPr lang="en-ZA" smtClean="0"/>
              <a:pPr/>
              <a:t>21</a:t>
            </a:fld>
            <a:endParaRPr lang="en-ZA" dirty="0"/>
          </a:p>
        </p:txBody>
      </p:sp>
      <p:sp>
        <p:nvSpPr>
          <p:cNvPr id="4" name="Subtitle 2"/>
          <p:cNvSpPr txBox="1">
            <a:spLocks/>
          </p:cNvSpPr>
          <p:nvPr/>
        </p:nvSpPr>
        <p:spPr bwMode="auto">
          <a:xfrm>
            <a:off x="323528" y="1009768"/>
            <a:ext cx="8568952" cy="4867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ＭＳ Ｐゴシック" pitchFamily="-52" charset="-128"/>
              </a:defRPr>
            </a:lvl1pPr>
            <a:lvl2pPr marL="800100" indent="-342900" eaLnBrk="0" hangingPunct="0">
              <a:defRPr>
                <a:solidFill>
                  <a:schemeClr val="tx1"/>
                </a:solidFill>
                <a:latin typeface="Arial" charset="0"/>
                <a:ea typeface="ＭＳ Ｐゴシック" pitchFamily="-52" charset="-128"/>
              </a:defRPr>
            </a:lvl2pPr>
            <a:lvl3pPr marL="1143000" indent="-228600" eaLnBrk="0" hangingPunct="0">
              <a:defRPr>
                <a:solidFill>
                  <a:schemeClr val="tx1"/>
                </a:solidFill>
                <a:latin typeface="Arial" charset="0"/>
                <a:ea typeface="ＭＳ Ｐゴシック" pitchFamily="-52" charset="-128"/>
              </a:defRPr>
            </a:lvl3pPr>
            <a:lvl4pPr marL="1600200" indent="-228600" eaLnBrk="0" hangingPunct="0">
              <a:defRPr>
                <a:solidFill>
                  <a:schemeClr val="tx1"/>
                </a:solidFill>
                <a:latin typeface="Arial" charset="0"/>
                <a:ea typeface="ＭＳ Ｐゴシック" pitchFamily="-52" charset="-128"/>
              </a:defRPr>
            </a:lvl4pPr>
            <a:lvl5pPr marL="2057400" indent="-228600" eaLnBrk="0" hangingPunct="0">
              <a:defRPr>
                <a:solidFill>
                  <a:schemeClr val="tx1"/>
                </a:solidFill>
                <a:latin typeface="Arial" charset="0"/>
                <a:ea typeface="ＭＳ Ｐゴシック" pitchFamily="-5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5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5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5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52" charset="-128"/>
              </a:defRPr>
            </a:lvl9pPr>
          </a:lstStyle>
          <a:p>
            <a:pPr marL="404812" lvl="1">
              <a:spcAft>
                <a:spcPts val="600"/>
              </a:spcAft>
              <a:buClr>
                <a:schemeClr val="accent6"/>
              </a:buClr>
              <a:buFont typeface="Arial" panose="020B0604020202020204" pitchFamily="34" charset="0"/>
              <a:buChar char="•"/>
            </a:pPr>
            <a:r>
              <a:rPr lang="en-ZA" sz="2000" dirty="0" smtClean="0">
                <a:latin typeface="+mn-lt"/>
                <a:ea typeface="Tahoma" pitchFamily="34" charset="0"/>
                <a:cs typeface="Arial" panose="020B0604020202020204" pitchFamily="34" charset="0"/>
              </a:rPr>
              <a:t>NSG </a:t>
            </a:r>
            <a:r>
              <a:rPr lang="en-ZA" sz="2000" dirty="0">
                <a:latin typeface="+mn-lt"/>
                <a:ea typeface="Tahoma" pitchFamily="34" charset="0"/>
                <a:cs typeface="Arial" panose="020B0604020202020204" pitchFamily="34" charset="0"/>
              </a:rPr>
              <a:t>conducts “Application of Learning” Studies (ALS) with selected </a:t>
            </a:r>
            <a:r>
              <a:rPr lang="en-ZA" sz="2000" dirty="0" smtClean="0">
                <a:latin typeface="+mn-lt"/>
                <a:ea typeface="Tahoma" pitchFamily="34" charset="0"/>
                <a:cs typeface="Arial" panose="020B0604020202020204" pitchFamily="34" charset="0"/>
              </a:rPr>
              <a:t>programmes which is linked to the outcome level  </a:t>
            </a:r>
            <a:r>
              <a:rPr lang="en-ZA" sz="2000" dirty="0">
                <a:latin typeface="+mn-lt"/>
                <a:ea typeface="Tahoma" pitchFamily="34" charset="0"/>
                <a:cs typeface="Arial" panose="020B0604020202020204" pitchFamily="34" charset="0"/>
              </a:rPr>
              <a:t>– i.e. the change in the participants’  knowledge and </a:t>
            </a:r>
            <a:r>
              <a:rPr lang="en-ZA" sz="2000" dirty="0" smtClean="0">
                <a:latin typeface="+mn-lt"/>
                <a:ea typeface="Tahoma" pitchFamily="34" charset="0"/>
                <a:cs typeface="Arial" panose="020B0604020202020204" pitchFamily="34" charset="0"/>
              </a:rPr>
              <a:t>behaviour </a:t>
            </a:r>
            <a:r>
              <a:rPr lang="en-ZA" sz="2000" dirty="0">
                <a:latin typeface="+mn-lt"/>
                <a:ea typeface="Tahoma" pitchFamily="34" charset="0"/>
                <a:cs typeface="Arial" panose="020B0604020202020204" pitchFamily="34" charset="0"/>
              </a:rPr>
              <a:t>within the context of his/her own </a:t>
            </a:r>
            <a:r>
              <a:rPr lang="en-ZA" sz="2000" dirty="0" smtClean="0">
                <a:latin typeface="+mn-lt"/>
                <a:ea typeface="Tahoma" pitchFamily="34" charset="0"/>
                <a:cs typeface="Arial" panose="020B0604020202020204" pitchFamily="34" charset="0"/>
              </a:rPr>
              <a:t>work</a:t>
            </a:r>
            <a:endParaRPr lang="en-ZA" sz="2000" dirty="0">
              <a:latin typeface="+mn-lt"/>
              <a:ea typeface="Tahoma" pitchFamily="34" charset="0"/>
              <a:cs typeface="Arial" panose="020B0604020202020204" pitchFamily="34" charset="0"/>
            </a:endParaRPr>
          </a:p>
          <a:p>
            <a:pPr marL="404812" lvl="1">
              <a:spcAft>
                <a:spcPts val="600"/>
              </a:spcAft>
              <a:buClr>
                <a:schemeClr val="accent6"/>
              </a:buClr>
              <a:buFont typeface="Arial" panose="020B0604020202020204" pitchFamily="34" charset="0"/>
              <a:buChar char="•"/>
            </a:pPr>
            <a:r>
              <a:rPr lang="en-ZA" sz="2000" dirty="0" smtClean="0">
                <a:latin typeface="+mn-lt"/>
                <a:ea typeface="Tahoma" pitchFamily="34" charset="0"/>
                <a:cs typeface="Arial" panose="020B0604020202020204" pitchFamily="34" charset="0"/>
              </a:rPr>
              <a:t>Objective </a:t>
            </a:r>
            <a:r>
              <a:rPr lang="en-ZA" sz="2000" dirty="0">
                <a:latin typeface="+mn-lt"/>
                <a:ea typeface="Tahoma" pitchFamily="34" charset="0"/>
                <a:cs typeface="Arial" panose="020B0604020202020204" pitchFamily="34" charset="0"/>
              </a:rPr>
              <a:t>of the study is to determine if the training has been applied by participants in the workplace</a:t>
            </a:r>
          </a:p>
          <a:p>
            <a:pPr marL="404812" lvl="1">
              <a:spcAft>
                <a:spcPts val="600"/>
              </a:spcAft>
              <a:buClr>
                <a:schemeClr val="accent6"/>
              </a:buClr>
              <a:buFont typeface="Arial" panose="020B0604020202020204" pitchFamily="34" charset="0"/>
              <a:buChar char="•"/>
            </a:pPr>
            <a:r>
              <a:rPr lang="en-ZA" sz="2000" dirty="0">
                <a:latin typeface="+mn-lt"/>
                <a:ea typeface="Tahoma" pitchFamily="34" charset="0"/>
                <a:cs typeface="Arial" panose="020B0604020202020204" pitchFamily="34" charset="0"/>
              </a:rPr>
              <a:t>Studies conducted in the following areas: </a:t>
            </a:r>
          </a:p>
          <a:p>
            <a:pPr marL="862012" lvl="2" indent="-342900">
              <a:spcAft>
                <a:spcPts val="600"/>
              </a:spcAft>
              <a:buClr>
                <a:schemeClr val="accent6"/>
              </a:buClr>
              <a:buFont typeface="Wingdings" panose="05000000000000000000" pitchFamily="2" charset="2"/>
              <a:buChar char="ü"/>
            </a:pPr>
            <a:r>
              <a:rPr lang="en-ZA" sz="2000" dirty="0" smtClean="0">
                <a:latin typeface="+mn-lt"/>
                <a:ea typeface="Tahoma" pitchFamily="34" charset="0"/>
                <a:cs typeface="Arial" panose="020B0604020202020204" pitchFamily="34" charset="0"/>
              </a:rPr>
              <a:t>Khaedu; Supply </a:t>
            </a:r>
            <a:r>
              <a:rPr lang="en-ZA" sz="2000" dirty="0">
                <a:latin typeface="+mn-lt"/>
                <a:ea typeface="Tahoma" pitchFamily="34" charset="0"/>
                <a:cs typeface="Arial" panose="020B0604020202020204" pitchFamily="34" charset="0"/>
              </a:rPr>
              <a:t>Chain </a:t>
            </a:r>
            <a:r>
              <a:rPr lang="en-ZA" sz="2000" dirty="0" smtClean="0">
                <a:latin typeface="+mn-lt"/>
                <a:ea typeface="Tahoma" pitchFamily="34" charset="0"/>
                <a:cs typeface="Arial" panose="020B0604020202020204" pitchFamily="34" charset="0"/>
              </a:rPr>
              <a:t>Management; Executive </a:t>
            </a:r>
            <a:r>
              <a:rPr lang="en-ZA" sz="2000" dirty="0">
                <a:latin typeface="+mn-lt"/>
                <a:ea typeface="Tahoma" pitchFamily="34" charset="0"/>
                <a:cs typeface="Arial" panose="020B0604020202020204" pitchFamily="34" charset="0"/>
              </a:rPr>
              <a:t>Development </a:t>
            </a:r>
            <a:r>
              <a:rPr lang="en-ZA" sz="2000" dirty="0" smtClean="0">
                <a:latin typeface="+mn-lt"/>
                <a:ea typeface="Tahoma" pitchFamily="34" charset="0"/>
                <a:cs typeface="Arial" panose="020B0604020202020204" pitchFamily="34" charset="0"/>
              </a:rPr>
              <a:t>Programme</a:t>
            </a:r>
          </a:p>
          <a:p>
            <a:pPr marL="862012" lvl="2" indent="-342900">
              <a:spcAft>
                <a:spcPts val="600"/>
              </a:spcAft>
              <a:buClr>
                <a:schemeClr val="accent6"/>
              </a:buClr>
              <a:buFont typeface="Wingdings" panose="05000000000000000000" pitchFamily="2" charset="2"/>
              <a:buChar char="ü"/>
            </a:pPr>
            <a:r>
              <a:rPr lang="en-ZA" sz="2000" dirty="0" smtClean="0">
                <a:latin typeface="+mn-lt"/>
                <a:ea typeface="Tahoma" pitchFamily="34" charset="0"/>
                <a:cs typeface="Arial" panose="020B0604020202020204" pitchFamily="34" charset="0"/>
              </a:rPr>
              <a:t>PILIR; Recruitment and selection (not yet complete)</a:t>
            </a:r>
          </a:p>
          <a:p>
            <a:pPr marL="862012" lvl="2" indent="-342900">
              <a:spcAft>
                <a:spcPts val="600"/>
              </a:spcAft>
              <a:buClr>
                <a:schemeClr val="accent6"/>
              </a:buClr>
              <a:buFont typeface="Wingdings" panose="05000000000000000000" pitchFamily="2" charset="2"/>
              <a:buChar char="ü"/>
            </a:pPr>
            <a:r>
              <a:rPr lang="en-ZA" sz="2000" dirty="0" smtClean="0">
                <a:latin typeface="+mn-lt"/>
                <a:ea typeface="Tahoma" pitchFamily="34" charset="0"/>
                <a:cs typeface="Arial" panose="020B0604020202020204" pitchFamily="34" charset="0"/>
              </a:rPr>
              <a:t>Excellent Customer Service</a:t>
            </a:r>
            <a:endParaRPr lang="en-ZA" sz="2000" dirty="0">
              <a:latin typeface="+mn-lt"/>
              <a:ea typeface="Tahoma" pitchFamily="34" charset="0"/>
              <a:cs typeface="Arial" panose="020B0604020202020204" pitchFamily="34" charset="0"/>
            </a:endParaRPr>
          </a:p>
          <a:p>
            <a:pPr marL="404812" lvl="1">
              <a:spcAft>
                <a:spcPts val="600"/>
              </a:spcAft>
              <a:buClr>
                <a:schemeClr val="accent6"/>
              </a:buClr>
              <a:buFont typeface="Arial" panose="020B0604020202020204" pitchFamily="34" charset="0"/>
              <a:buChar char="•"/>
            </a:pPr>
            <a:r>
              <a:rPr lang="en-GB" sz="2000" dirty="0" smtClean="0">
                <a:latin typeface="+mn-lt"/>
                <a:ea typeface="Tahoma" pitchFamily="34" charset="0"/>
                <a:cs typeface="Arial" panose="020B0604020202020204" pitchFamily="34" charset="0"/>
              </a:rPr>
              <a:t>Currently the following studies are undertaken:</a:t>
            </a:r>
          </a:p>
          <a:p>
            <a:pPr marL="862012" lvl="2" indent="-342900">
              <a:spcAft>
                <a:spcPts val="600"/>
              </a:spcAft>
              <a:buClr>
                <a:schemeClr val="accent6"/>
              </a:buClr>
              <a:buFont typeface="Wingdings" panose="05000000000000000000" pitchFamily="2" charset="2"/>
              <a:buChar char="ü"/>
            </a:pPr>
            <a:r>
              <a:rPr lang="en-GB" sz="2000" dirty="0" smtClean="0">
                <a:latin typeface="+mn-lt"/>
                <a:ea typeface="Tahoma" pitchFamily="34" charset="0"/>
                <a:cs typeface="Arial" panose="020B0604020202020204" pitchFamily="34" charset="0"/>
              </a:rPr>
              <a:t>Foundation Management Development Programme (FMDP)</a:t>
            </a:r>
          </a:p>
          <a:p>
            <a:pPr marL="862012" lvl="2" indent="-342900">
              <a:spcAft>
                <a:spcPts val="600"/>
              </a:spcAft>
              <a:buClr>
                <a:schemeClr val="accent6"/>
              </a:buClr>
              <a:buFont typeface="Wingdings" panose="05000000000000000000" pitchFamily="2" charset="2"/>
              <a:buChar char="ü"/>
            </a:pPr>
            <a:r>
              <a:rPr lang="en-GB" sz="2000" dirty="0" smtClean="0">
                <a:latin typeface="+mn-lt"/>
                <a:ea typeface="Tahoma" pitchFamily="34" charset="0"/>
                <a:cs typeface="Arial" panose="020B0604020202020204" pitchFamily="34" charset="0"/>
              </a:rPr>
              <a:t>CIP 13 &amp; 14	</a:t>
            </a:r>
            <a:endParaRPr lang="en-US" sz="2000" dirty="0">
              <a:latin typeface="+mn-lt"/>
              <a:ea typeface="Tahoma" pitchFamily="34" charset="0"/>
              <a:cs typeface="Arial" panose="020B0604020202020204" pitchFamily="34" charset="0"/>
            </a:endParaRPr>
          </a:p>
        </p:txBody>
      </p:sp>
      <p:sp>
        <p:nvSpPr>
          <p:cNvPr id="6" name="Title 1"/>
          <p:cNvSpPr>
            <a:spLocks noGrp="1"/>
          </p:cNvSpPr>
          <p:nvPr>
            <p:ph type="title"/>
          </p:nvPr>
        </p:nvSpPr>
        <p:spPr>
          <a:xfrm>
            <a:off x="349483" y="272736"/>
            <a:ext cx="8445034" cy="708465"/>
          </a:xfrm>
        </p:spPr>
        <p:txBody>
          <a:bodyPr>
            <a:noAutofit/>
          </a:bodyPr>
          <a:lstStyle/>
          <a:p>
            <a:r>
              <a:rPr lang="en-ZA" dirty="0" smtClean="0">
                <a:solidFill>
                  <a:schemeClr val="accent2">
                    <a:lumMod val="75000"/>
                  </a:schemeClr>
                </a:solidFill>
                <a:cs typeface="Arial" panose="020B0604020202020204" pitchFamily="34" charset="0"/>
              </a:rPr>
              <a:t>Application of Learning Study - ALS</a:t>
            </a:r>
            <a:endParaRPr lang="en-ZA" dirty="0">
              <a:solidFill>
                <a:schemeClr val="accent2">
                  <a:lumMod val="75000"/>
                </a:schemeClr>
              </a:solidFill>
              <a:cs typeface="Arial" panose="020B0604020202020204" pitchFamily="34" charset="0"/>
            </a:endParaRPr>
          </a:p>
        </p:txBody>
      </p:sp>
    </p:spTree>
    <p:extLst>
      <p:ext uri="{BB962C8B-B14F-4D97-AF65-F5344CB8AC3E}">
        <p14:creationId xmlns:p14="http://schemas.microsoft.com/office/powerpoint/2010/main" xmlns="" val="945600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CE6738C-8955-4CF1-A256-1C49941BBB03}" type="slidenum">
              <a:rPr lang="en-ZA" smtClean="0"/>
              <a:pPr/>
              <a:t>22</a:t>
            </a:fld>
            <a:endParaRPr lang="en-ZA" dirty="0"/>
          </a:p>
        </p:txBody>
      </p:sp>
      <p:sp>
        <p:nvSpPr>
          <p:cNvPr id="4" name="Subtitle 2"/>
          <p:cNvSpPr txBox="1">
            <a:spLocks/>
          </p:cNvSpPr>
          <p:nvPr/>
        </p:nvSpPr>
        <p:spPr bwMode="auto">
          <a:xfrm>
            <a:off x="349483" y="1976669"/>
            <a:ext cx="8568952" cy="3689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ＭＳ Ｐゴシック" pitchFamily="-52" charset="-128"/>
              </a:defRPr>
            </a:lvl1pPr>
            <a:lvl2pPr marL="800100" indent="-342900" eaLnBrk="0" hangingPunct="0">
              <a:defRPr>
                <a:solidFill>
                  <a:schemeClr val="tx1"/>
                </a:solidFill>
                <a:latin typeface="Arial" charset="0"/>
                <a:ea typeface="ＭＳ Ｐゴシック" pitchFamily="-52" charset="-128"/>
              </a:defRPr>
            </a:lvl2pPr>
            <a:lvl3pPr marL="1143000" indent="-228600" eaLnBrk="0" hangingPunct="0">
              <a:defRPr>
                <a:solidFill>
                  <a:schemeClr val="tx1"/>
                </a:solidFill>
                <a:latin typeface="Arial" charset="0"/>
                <a:ea typeface="ＭＳ Ｐゴシック" pitchFamily="-52" charset="-128"/>
              </a:defRPr>
            </a:lvl3pPr>
            <a:lvl4pPr marL="1600200" indent="-228600" eaLnBrk="0" hangingPunct="0">
              <a:defRPr>
                <a:solidFill>
                  <a:schemeClr val="tx1"/>
                </a:solidFill>
                <a:latin typeface="Arial" charset="0"/>
                <a:ea typeface="ＭＳ Ｐゴシック" pitchFamily="-52" charset="-128"/>
              </a:defRPr>
            </a:lvl4pPr>
            <a:lvl5pPr marL="2057400" indent="-228600" eaLnBrk="0" hangingPunct="0">
              <a:defRPr>
                <a:solidFill>
                  <a:schemeClr val="tx1"/>
                </a:solidFill>
                <a:latin typeface="Arial" charset="0"/>
                <a:ea typeface="ＭＳ Ｐゴシック" pitchFamily="-5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5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5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5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52" charset="-128"/>
              </a:defRPr>
            </a:lvl9pPr>
          </a:lstStyle>
          <a:p>
            <a:pPr marL="404812" lvl="1">
              <a:spcAft>
                <a:spcPts val="600"/>
              </a:spcAft>
              <a:buClr>
                <a:schemeClr val="accent6"/>
              </a:buClr>
              <a:buFont typeface="Arial" panose="020B0604020202020204" pitchFamily="34" charset="0"/>
              <a:buChar char="•"/>
            </a:pPr>
            <a:r>
              <a:rPr lang="en-ZA" sz="2000" dirty="0">
                <a:latin typeface="+mn-lt"/>
                <a:ea typeface="Tahoma" pitchFamily="34" charset="0"/>
                <a:cs typeface="Arial" panose="020B0604020202020204" pitchFamily="34" charset="0"/>
              </a:rPr>
              <a:t>Training needs in departments </a:t>
            </a:r>
            <a:r>
              <a:rPr lang="en-ZA" sz="2000" dirty="0" smtClean="0">
                <a:latin typeface="+mn-lt"/>
                <a:ea typeface="Tahoma" pitchFamily="34" charset="0"/>
                <a:cs typeface="Arial" panose="020B0604020202020204" pitchFamily="34" charset="0"/>
              </a:rPr>
              <a:t>are not </a:t>
            </a:r>
            <a:r>
              <a:rPr lang="en-ZA" sz="2000" dirty="0">
                <a:latin typeface="+mn-lt"/>
                <a:ea typeface="Tahoma" pitchFamily="34" charset="0"/>
                <a:cs typeface="Arial" panose="020B0604020202020204" pitchFamily="34" charset="0"/>
              </a:rPr>
              <a:t>thoroughly </a:t>
            </a:r>
            <a:r>
              <a:rPr lang="en-ZA" sz="2000" dirty="0" smtClean="0">
                <a:latin typeface="+mn-lt"/>
                <a:ea typeface="Tahoma" pitchFamily="34" charset="0"/>
                <a:cs typeface="Arial" panose="020B0604020202020204" pitchFamily="34" charset="0"/>
              </a:rPr>
              <a:t>analysed, which results in pre </a:t>
            </a:r>
            <a:r>
              <a:rPr lang="en-ZA" sz="2000" dirty="0">
                <a:latin typeface="+mn-lt"/>
                <a:ea typeface="Tahoma" pitchFamily="34" charset="0"/>
                <a:cs typeface="Arial" panose="020B0604020202020204" pitchFamily="34" charset="0"/>
              </a:rPr>
              <a:t>training data </a:t>
            </a:r>
            <a:r>
              <a:rPr lang="en-ZA" sz="2000" dirty="0" smtClean="0">
                <a:latin typeface="+mn-lt"/>
                <a:ea typeface="Tahoma" pitchFamily="34" charset="0"/>
                <a:cs typeface="Arial" panose="020B0604020202020204" pitchFamily="34" charset="0"/>
              </a:rPr>
              <a:t>not being reliable</a:t>
            </a:r>
            <a:endParaRPr lang="en-ZA" sz="2000" dirty="0">
              <a:latin typeface="+mn-lt"/>
              <a:ea typeface="Tahoma" pitchFamily="34" charset="0"/>
              <a:cs typeface="Arial" panose="020B0604020202020204" pitchFamily="34" charset="0"/>
            </a:endParaRPr>
          </a:p>
          <a:p>
            <a:pPr marL="404812" lvl="1">
              <a:spcAft>
                <a:spcPts val="600"/>
              </a:spcAft>
              <a:buClr>
                <a:schemeClr val="accent6"/>
              </a:buClr>
              <a:buFont typeface="Arial" panose="020B0604020202020204" pitchFamily="34" charset="0"/>
              <a:buChar char="•"/>
            </a:pPr>
            <a:r>
              <a:rPr lang="en-ZA" sz="2000" dirty="0">
                <a:latin typeface="+mn-lt"/>
                <a:ea typeface="Tahoma" pitchFamily="34" charset="0"/>
                <a:cs typeface="Arial" panose="020B0604020202020204" pitchFamily="34" charset="0"/>
              </a:rPr>
              <a:t>Departments do not have a comprehensive training plan linked to the areas for improvement with regard to specific areas</a:t>
            </a:r>
          </a:p>
          <a:p>
            <a:pPr marL="404812" lvl="1">
              <a:spcAft>
                <a:spcPts val="600"/>
              </a:spcAft>
              <a:buClr>
                <a:schemeClr val="accent6"/>
              </a:buClr>
              <a:buFont typeface="Arial" panose="020B0604020202020204" pitchFamily="34" charset="0"/>
              <a:buChar char="•"/>
            </a:pPr>
            <a:r>
              <a:rPr lang="en-ZA" sz="2000" dirty="0">
                <a:latin typeface="+mn-lt"/>
                <a:ea typeface="Tahoma" pitchFamily="34" charset="0"/>
                <a:cs typeface="Arial" panose="020B0604020202020204" pitchFamily="34" charset="0"/>
              </a:rPr>
              <a:t>Turnover of staff in departments </a:t>
            </a:r>
            <a:r>
              <a:rPr lang="en-ZA" sz="2000" dirty="0" smtClean="0">
                <a:latin typeface="+mn-lt"/>
                <a:ea typeface="Tahoma" pitchFamily="34" charset="0"/>
                <a:cs typeface="Arial" panose="020B0604020202020204" pitchFamily="34" charset="0"/>
              </a:rPr>
              <a:t>results in follow up not being carried out</a:t>
            </a:r>
            <a:endParaRPr lang="en-ZA" sz="2000" dirty="0">
              <a:latin typeface="+mn-lt"/>
              <a:ea typeface="Tahoma" pitchFamily="34" charset="0"/>
              <a:cs typeface="Arial" panose="020B0604020202020204" pitchFamily="34" charset="0"/>
            </a:endParaRPr>
          </a:p>
          <a:p>
            <a:pPr marL="404812" lvl="1">
              <a:spcAft>
                <a:spcPts val="600"/>
              </a:spcAft>
              <a:buClr>
                <a:schemeClr val="accent6"/>
              </a:buClr>
              <a:buFont typeface="Arial" panose="020B0604020202020204" pitchFamily="34" charset="0"/>
              <a:buChar char="•"/>
            </a:pPr>
            <a:r>
              <a:rPr lang="en-ZA" sz="2000" dirty="0" smtClean="0">
                <a:latin typeface="+mn-lt"/>
                <a:ea typeface="Tahoma" pitchFamily="34" charset="0"/>
                <a:cs typeface="Arial" panose="020B0604020202020204" pitchFamily="34" charset="0"/>
              </a:rPr>
              <a:t>Lack of buy in by the department results in studies losing momentum</a:t>
            </a:r>
            <a:endParaRPr lang="en-ZA" sz="2000" dirty="0">
              <a:latin typeface="+mn-lt"/>
              <a:ea typeface="Tahoma" pitchFamily="34" charset="0"/>
              <a:cs typeface="Arial" panose="020B0604020202020204" pitchFamily="34" charset="0"/>
            </a:endParaRPr>
          </a:p>
          <a:p>
            <a:pPr marL="404812" lvl="1">
              <a:spcAft>
                <a:spcPts val="600"/>
              </a:spcAft>
              <a:buClr>
                <a:schemeClr val="accent6"/>
              </a:buClr>
              <a:buFont typeface="Arial" panose="020B0604020202020204" pitchFamily="34" charset="0"/>
              <a:buChar char="•"/>
            </a:pPr>
            <a:r>
              <a:rPr lang="en-ZA" sz="2000" dirty="0" smtClean="0">
                <a:latin typeface="+mn-lt"/>
                <a:ea typeface="Tahoma" pitchFamily="34" charset="0"/>
                <a:cs typeface="Arial" panose="020B0604020202020204" pitchFamily="34" charset="0"/>
              </a:rPr>
              <a:t>The </a:t>
            </a:r>
            <a:r>
              <a:rPr lang="en-ZA" sz="2000" dirty="0">
                <a:latin typeface="+mn-lt"/>
                <a:ea typeface="Tahoma" pitchFamily="34" charset="0"/>
                <a:cs typeface="Arial" panose="020B0604020202020204" pitchFamily="34" charset="0"/>
              </a:rPr>
              <a:t>correct target </a:t>
            </a:r>
            <a:r>
              <a:rPr lang="en-ZA" sz="2000" dirty="0" smtClean="0">
                <a:latin typeface="+mn-lt"/>
                <a:ea typeface="Tahoma" pitchFamily="34" charset="0"/>
                <a:cs typeface="Arial" panose="020B0604020202020204" pitchFamily="34" charset="0"/>
              </a:rPr>
              <a:t>audience for </a:t>
            </a:r>
            <a:r>
              <a:rPr lang="en-ZA" sz="2000" dirty="0">
                <a:latin typeface="+mn-lt"/>
                <a:ea typeface="Tahoma" pitchFamily="34" charset="0"/>
                <a:cs typeface="Arial" panose="020B0604020202020204" pitchFamily="34" charset="0"/>
              </a:rPr>
              <a:t>the training does not </a:t>
            </a:r>
            <a:r>
              <a:rPr lang="en-ZA" sz="2000" dirty="0" smtClean="0">
                <a:latin typeface="+mn-lt"/>
                <a:ea typeface="Tahoma" pitchFamily="34" charset="0"/>
                <a:cs typeface="Arial" panose="020B0604020202020204" pitchFamily="34" charset="0"/>
              </a:rPr>
              <a:t>attend</a:t>
            </a:r>
          </a:p>
          <a:p>
            <a:pPr marL="404812" lvl="1">
              <a:spcAft>
                <a:spcPts val="600"/>
              </a:spcAft>
              <a:buClr>
                <a:schemeClr val="accent6"/>
              </a:buClr>
              <a:buFont typeface="Arial" panose="020B0604020202020204" pitchFamily="34" charset="0"/>
              <a:buChar char="•"/>
            </a:pPr>
            <a:r>
              <a:rPr lang="en-ZA" sz="2000" dirty="0" smtClean="0">
                <a:latin typeface="+mn-lt"/>
                <a:ea typeface="Tahoma" pitchFamily="34" charset="0"/>
                <a:cs typeface="Arial" panose="020B0604020202020204" pitchFamily="34" charset="0"/>
              </a:rPr>
              <a:t>Studies need to account for the variables that contribute to change </a:t>
            </a:r>
            <a:r>
              <a:rPr lang="en-ZA" sz="2000" smtClean="0">
                <a:latin typeface="+mn-lt"/>
                <a:ea typeface="Tahoma" pitchFamily="34" charset="0"/>
                <a:cs typeface="Arial" panose="020B0604020202020204" pitchFamily="34" charset="0"/>
              </a:rPr>
              <a:t>in behaviour.</a:t>
            </a:r>
            <a:endParaRPr lang="en-ZA" sz="2000" dirty="0">
              <a:latin typeface="+mn-lt"/>
              <a:ea typeface="Tahoma" pitchFamily="34" charset="0"/>
              <a:cs typeface="Arial" panose="020B0604020202020204" pitchFamily="34" charset="0"/>
            </a:endParaRPr>
          </a:p>
        </p:txBody>
      </p:sp>
      <p:sp>
        <p:nvSpPr>
          <p:cNvPr id="6" name="Title 1"/>
          <p:cNvSpPr>
            <a:spLocks noGrp="1"/>
          </p:cNvSpPr>
          <p:nvPr>
            <p:ph type="title"/>
          </p:nvPr>
        </p:nvSpPr>
        <p:spPr>
          <a:xfrm>
            <a:off x="349483" y="272736"/>
            <a:ext cx="8445034" cy="1290593"/>
          </a:xfrm>
        </p:spPr>
        <p:txBody>
          <a:bodyPr>
            <a:noAutofit/>
          </a:bodyPr>
          <a:lstStyle/>
          <a:p>
            <a:r>
              <a:rPr lang="en-ZA" dirty="0" smtClean="0">
                <a:solidFill>
                  <a:schemeClr val="accent2">
                    <a:lumMod val="75000"/>
                  </a:schemeClr>
                </a:solidFill>
                <a:cs typeface="Arial" panose="020B0604020202020204" pitchFamily="34" charset="0"/>
              </a:rPr>
              <a:t>Challenges experienced in conducting ALS</a:t>
            </a:r>
            <a:endParaRPr lang="en-ZA" dirty="0">
              <a:solidFill>
                <a:schemeClr val="accent2">
                  <a:lumMod val="75000"/>
                </a:schemeClr>
              </a:solidFill>
              <a:cs typeface="Arial" panose="020B0604020202020204" pitchFamily="34" charset="0"/>
            </a:endParaRPr>
          </a:p>
        </p:txBody>
      </p:sp>
    </p:spTree>
    <p:extLst>
      <p:ext uri="{BB962C8B-B14F-4D97-AF65-F5344CB8AC3E}">
        <p14:creationId xmlns:p14="http://schemas.microsoft.com/office/powerpoint/2010/main" xmlns="" val="3753969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a:solidFill>
                  <a:schemeClr val="accent2">
                    <a:lumMod val="75000"/>
                  </a:schemeClr>
                </a:solidFill>
              </a:rPr>
              <a:t>Successes and challenges </a:t>
            </a:r>
            <a:r>
              <a:rPr lang="en-ZA" dirty="0" smtClean="0">
                <a:solidFill>
                  <a:schemeClr val="accent2">
                    <a:lumMod val="75000"/>
                  </a:schemeClr>
                </a:solidFill>
              </a:rPr>
              <a:t/>
            </a:r>
            <a:br>
              <a:rPr lang="en-ZA" dirty="0" smtClean="0">
                <a:solidFill>
                  <a:schemeClr val="accent2">
                    <a:lumMod val="75000"/>
                  </a:schemeClr>
                </a:solidFill>
              </a:rPr>
            </a:br>
            <a:r>
              <a:rPr lang="en-ZA" dirty="0" smtClean="0">
                <a:solidFill>
                  <a:schemeClr val="accent2">
                    <a:lumMod val="75000"/>
                  </a:schemeClr>
                </a:solidFill>
              </a:rPr>
              <a:t>way-forward  </a:t>
            </a:r>
            <a:endParaRPr lang="en-ZA" dirty="0">
              <a:solidFill>
                <a:schemeClr val="accent2">
                  <a:lumMod val="75000"/>
                </a:schemeClr>
              </a:solidFill>
            </a:endParaRPr>
          </a:p>
        </p:txBody>
      </p:sp>
      <p:sp>
        <p:nvSpPr>
          <p:cNvPr id="3" name="Content Placeholder 2"/>
          <p:cNvSpPr>
            <a:spLocks noGrp="1"/>
          </p:cNvSpPr>
          <p:nvPr>
            <p:ph idx="1"/>
          </p:nvPr>
        </p:nvSpPr>
        <p:spPr/>
        <p:txBody>
          <a:bodyPr/>
          <a:lstStyle/>
          <a:p>
            <a:pPr marL="0" indent="0">
              <a:buClr>
                <a:schemeClr val="tx1"/>
              </a:buClr>
              <a:buNone/>
            </a:pPr>
            <a:r>
              <a:rPr lang="en-ZA" b="1" dirty="0" smtClean="0">
                <a:solidFill>
                  <a:srgbClr val="C00000"/>
                </a:solidFill>
              </a:rPr>
              <a:t>Take</a:t>
            </a:r>
            <a:r>
              <a:rPr lang="en-ZA" dirty="0" smtClean="0"/>
              <a:t> responsibility…</a:t>
            </a:r>
          </a:p>
          <a:p>
            <a:endParaRPr lang="en-ZA" dirty="0"/>
          </a:p>
        </p:txBody>
      </p:sp>
      <p:graphicFrame>
        <p:nvGraphicFramePr>
          <p:cNvPr id="5" name="Diagram 4"/>
          <p:cNvGraphicFramePr/>
          <p:nvPr>
            <p:extLst/>
          </p:nvPr>
        </p:nvGraphicFramePr>
        <p:xfrm>
          <a:off x="1593134" y="2187844"/>
          <a:ext cx="5033914" cy="255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279015" y="1520222"/>
            <a:ext cx="3341802" cy="1107996"/>
          </a:xfrm>
          <a:prstGeom prst="rect">
            <a:avLst/>
          </a:prstGeom>
          <a:noFill/>
        </p:spPr>
        <p:txBody>
          <a:bodyPr wrap="square" rtlCol="0">
            <a:spAutoFit/>
          </a:bodyPr>
          <a:lstStyle/>
          <a:p>
            <a:r>
              <a:rPr lang="en-ZA" dirty="0" smtClean="0"/>
              <a:t>Public Service Act, 1994</a:t>
            </a:r>
          </a:p>
          <a:p>
            <a:r>
              <a:rPr lang="en-GB" sz="1600" dirty="0" smtClean="0">
                <a:solidFill>
                  <a:srgbClr val="C00000"/>
                </a:solidFill>
              </a:rPr>
              <a:t>“shall </a:t>
            </a:r>
            <a:r>
              <a:rPr lang="en-GB" sz="1600" dirty="0">
                <a:solidFill>
                  <a:srgbClr val="C00000"/>
                </a:solidFill>
              </a:rPr>
              <a:t>be responsible for </a:t>
            </a:r>
            <a:r>
              <a:rPr lang="en-GB" sz="1600" dirty="0" smtClean="0">
                <a:solidFill>
                  <a:srgbClr val="C00000"/>
                </a:solidFill>
              </a:rPr>
              <a:t>the … effective </a:t>
            </a:r>
            <a:r>
              <a:rPr lang="en-GB" sz="1600" dirty="0">
                <a:solidFill>
                  <a:srgbClr val="C00000"/>
                </a:solidFill>
              </a:rPr>
              <a:t>utilisation and training of staff”</a:t>
            </a:r>
            <a:endParaRPr lang="en-ZA" sz="1600" dirty="0"/>
          </a:p>
        </p:txBody>
      </p:sp>
      <p:sp>
        <p:nvSpPr>
          <p:cNvPr id="7" name="TextBox 6"/>
          <p:cNvSpPr txBox="1"/>
          <p:nvPr/>
        </p:nvSpPr>
        <p:spPr>
          <a:xfrm>
            <a:off x="5279015" y="2562695"/>
            <a:ext cx="3341802" cy="1107996"/>
          </a:xfrm>
          <a:prstGeom prst="rect">
            <a:avLst/>
          </a:prstGeom>
          <a:noFill/>
        </p:spPr>
        <p:txBody>
          <a:bodyPr wrap="square" rtlCol="0">
            <a:spAutoFit/>
          </a:bodyPr>
          <a:lstStyle/>
          <a:p>
            <a:r>
              <a:rPr lang="en-ZA" dirty="0" smtClean="0"/>
              <a:t>Public Service Regulations, 2016</a:t>
            </a:r>
          </a:p>
          <a:p>
            <a:pPr marL="0" lvl="1"/>
            <a:r>
              <a:rPr lang="en-GB" sz="1600" dirty="0" smtClean="0">
                <a:solidFill>
                  <a:srgbClr val="C00000"/>
                </a:solidFill>
              </a:rPr>
              <a:t>“…shall </a:t>
            </a:r>
            <a:r>
              <a:rPr lang="en-GB" sz="1600" dirty="0">
                <a:solidFill>
                  <a:srgbClr val="C00000"/>
                </a:solidFill>
              </a:rPr>
              <a:t>provide training and development opportunities for employees in his or her department</a:t>
            </a:r>
            <a:r>
              <a:rPr lang="en-GB" sz="1600" dirty="0" smtClean="0">
                <a:solidFill>
                  <a:srgbClr val="C00000"/>
                </a:solidFill>
              </a:rPr>
              <a:t>.”</a:t>
            </a:r>
            <a:endParaRPr lang="en-GB" sz="1600" dirty="0">
              <a:solidFill>
                <a:srgbClr val="C00000"/>
              </a:solidFill>
            </a:endParaRPr>
          </a:p>
        </p:txBody>
      </p:sp>
      <p:sp>
        <p:nvSpPr>
          <p:cNvPr id="8" name="TextBox 7"/>
          <p:cNvSpPr txBox="1"/>
          <p:nvPr/>
        </p:nvSpPr>
        <p:spPr>
          <a:xfrm>
            <a:off x="320517" y="2728041"/>
            <a:ext cx="2738486" cy="1138773"/>
          </a:xfrm>
          <a:prstGeom prst="rect">
            <a:avLst/>
          </a:prstGeom>
          <a:noFill/>
        </p:spPr>
        <p:txBody>
          <a:bodyPr wrap="square" rtlCol="0">
            <a:spAutoFit/>
          </a:bodyPr>
          <a:lstStyle/>
          <a:p>
            <a:r>
              <a:rPr lang="en-ZA" dirty="0" smtClean="0"/>
              <a:t>Public Service Regulations, 2016</a:t>
            </a:r>
          </a:p>
          <a:p>
            <a:pPr marL="0" lvl="1"/>
            <a:r>
              <a:rPr lang="en-GB" sz="1600" dirty="0" smtClean="0">
                <a:solidFill>
                  <a:srgbClr val="006600"/>
                </a:solidFill>
              </a:rPr>
              <a:t>“shall </a:t>
            </a:r>
            <a:r>
              <a:rPr lang="en-GB" sz="1600" dirty="0">
                <a:solidFill>
                  <a:srgbClr val="006600"/>
                </a:solidFill>
              </a:rPr>
              <a:t>avail himself or herself for training and </a:t>
            </a:r>
            <a:r>
              <a:rPr lang="en-GB" sz="1600" dirty="0" smtClean="0">
                <a:solidFill>
                  <a:srgbClr val="006600"/>
                </a:solidFill>
              </a:rPr>
              <a:t>development”</a:t>
            </a:r>
            <a:endParaRPr lang="en-GB" sz="1600" dirty="0">
              <a:solidFill>
                <a:srgbClr val="006600"/>
              </a:solidFill>
            </a:endParaRPr>
          </a:p>
        </p:txBody>
      </p:sp>
      <p:sp>
        <p:nvSpPr>
          <p:cNvPr id="9" name="TextBox 8"/>
          <p:cNvSpPr txBox="1"/>
          <p:nvPr/>
        </p:nvSpPr>
        <p:spPr>
          <a:xfrm>
            <a:off x="575035" y="4807845"/>
            <a:ext cx="7965650" cy="1631216"/>
          </a:xfrm>
          <a:prstGeom prst="rect">
            <a:avLst/>
          </a:prstGeom>
          <a:noFill/>
        </p:spPr>
        <p:txBody>
          <a:bodyPr wrap="square" rtlCol="0">
            <a:spAutoFit/>
          </a:bodyPr>
          <a:lstStyle/>
          <a:p>
            <a:r>
              <a:rPr lang="en-ZA" dirty="0" smtClean="0"/>
              <a:t>Public Service Act, 1994 |Public Administration Management Act, 2014; NSG Strategic Plan 2015 – 2020</a:t>
            </a:r>
          </a:p>
          <a:p>
            <a:pPr marL="285750" indent="-285750">
              <a:buFont typeface="Arial" panose="020B0604020202020204" pitchFamily="34" charset="0"/>
              <a:buChar char="•"/>
            </a:pPr>
            <a:r>
              <a:rPr lang="en-GB" sz="1600" dirty="0" smtClean="0">
                <a:solidFill>
                  <a:schemeClr val="bg2">
                    <a:lumMod val="50000"/>
                  </a:schemeClr>
                </a:solidFill>
              </a:rPr>
              <a:t>Provide training or cause training to be provided</a:t>
            </a:r>
          </a:p>
          <a:p>
            <a:pPr marL="285750" indent="-285750">
              <a:buFont typeface="Arial" panose="020B0604020202020204" pitchFamily="34" charset="0"/>
              <a:buChar char="•"/>
            </a:pPr>
            <a:r>
              <a:rPr lang="en-GB" sz="1600" dirty="0" smtClean="0">
                <a:solidFill>
                  <a:schemeClr val="bg2">
                    <a:lumMod val="50000"/>
                  </a:schemeClr>
                </a:solidFill>
              </a:rPr>
              <a:t>Enhance </a:t>
            </a:r>
            <a:r>
              <a:rPr lang="en-GB" sz="1600" dirty="0">
                <a:solidFill>
                  <a:schemeClr val="bg2">
                    <a:lumMod val="50000"/>
                  </a:schemeClr>
                </a:solidFill>
              </a:rPr>
              <a:t>the quality, extent and impact of the development of human resource </a:t>
            </a:r>
            <a:r>
              <a:rPr lang="en-GB" sz="1600" dirty="0" smtClean="0">
                <a:solidFill>
                  <a:schemeClr val="bg2">
                    <a:lumMod val="50000"/>
                  </a:schemeClr>
                </a:solidFill>
              </a:rPr>
              <a:t>capacity</a:t>
            </a:r>
            <a:endParaRPr lang="en-ZA" sz="1600" dirty="0" smtClean="0">
              <a:solidFill>
                <a:schemeClr val="bg2">
                  <a:lumMod val="50000"/>
                </a:schemeClr>
              </a:solidFill>
            </a:endParaRPr>
          </a:p>
          <a:p>
            <a:pPr marL="285750" indent="-285750">
              <a:buFont typeface="Arial" panose="020B0604020202020204" pitchFamily="34" charset="0"/>
              <a:buChar char="•"/>
            </a:pPr>
            <a:r>
              <a:rPr lang="en-ZA" sz="1600" dirty="0" smtClean="0">
                <a:solidFill>
                  <a:schemeClr val="bg2">
                    <a:lumMod val="50000"/>
                  </a:schemeClr>
                </a:solidFill>
              </a:rPr>
              <a:t>Provide access to learning and development opportunities that provide quality learner materials and effective learner support</a:t>
            </a:r>
          </a:p>
        </p:txBody>
      </p:sp>
    </p:spTree>
    <p:extLst>
      <p:ext uri="{BB962C8B-B14F-4D97-AF65-F5344CB8AC3E}">
        <p14:creationId xmlns:p14="http://schemas.microsoft.com/office/powerpoint/2010/main" xmlns="" val="3235357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a:solidFill>
                  <a:schemeClr val="accent2">
                    <a:lumMod val="75000"/>
                  </a:schemeClr>
                </a:solidFill>
              </a:rPr>
              <a:t>Successes and challenges </a:t>
            </a:r>
            <a:r>
              <a:rPr lang="en-ZA" dirty="0" smtClean="0">
                <a:solidFill>
                  <a:schemeClr val="accent2">
                    <a:lumMod val="75000"/>
                  </a:schemeClr>
                </a:solidFill>
              </a:rPr>
              <a:t/>
            </a:r>
            <a:br>
              <a:rPr lang="en-ZA" dirty="0" smtClean="0">
                <a:solidFill>
                  <a:schemeClr val="accent2">
                    <a:lumMod val="75000"/>
                  </a:schemeClr>
                </a:solidFill>
              </a:rPr>
            </a:br>
            <a:r>
              <a:rPr lang="en-ZA" dirty="0" smtClean="0">
                <a:solidFill>
                  <a:schemeClr val="accent2">
                    <a:lumMod val="75000"/>
                  </a:schemeClr>
                </a:solidFill>
              </a:rPr>
              <a:t>way-forward</a:t>
            </a:r>
            <a:endParaRPr lang="en-ZA" dirty="0">
              <a:solidFill>
                <a:schemeClr val="accent2">
                  <a:lumMod val="75000"/>
                </a:schemeClr>
              </a:solidFill>
            </a:endParaRPr>
          </a:p>
        </p:txBody>
      </p:sp>
      <p:graphicFrame>
        <p:nvGraphicFramePr>
          <p:cNvPr id="5" name="Diagram 4"/>
          <p:cNvGraphicFramePr/>
          <p:nvPr>
            <p:extLst/>
          </p:nvPr>
        </p:nvGraphicFramePr>
        <p:xfrm>
          <a:off x="-282800" y="1520222"/>
          <a:ext cx="5033914" cy="255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3780148" y="2156002"/>
            <a:ext cx="4906651" cy="1569660"/>
          </a:xfrm>
          <a:prstGeom prst="rect">
            <a:avLst/>
          </a:prstGeom>
          <a:noFill/>
        </p:spPr>
        <p:txBody>
          <a:bodyPr wrap="square" rtlCol="0">
            <a:spAutoFit/>
          </a:bodyPr>
          <a:lstStyle/>
          <a:p>
            <a:pPr marL="285750" indent="-285750">
              <a:buFont typeface="Arial" panose="020B0604020202020204" pitchFamily="34" charset="0"/>
              <a:buChar char="•"/>
            </a:pPr>
            <a:r>
              <a:rPr lang="en-GB" sz="1600" b="1" dirty="0" smtClean="0">
                <a:solidFill>
                  <a:schemeClr val="bg2">
                    <a:lumMod val="50000"/>
                  </a:schemeClr>
                </a:solidFill>
              </a:rPr>
              <a:t>Provide</a:t>
            </a:r>
            <a:r>
              <a:rPr lang="en-GB" sz="1600" dirty="0" smtClean="0">
                <a:solidFill>
                  <a:schemeClr val="bg2">
                    <a:lumMod val="50000"/>
                  </a:schemeClr>
                </a:solidFill>
              </a:rPr>
              <a:t> training or cause training to be provided</a:t>
            </a:r>
          </a:p>
          <a:p>
            <a:pPr marL="285750" indent="-285750">
              <a:buFont typeface="Arial" panose="020B0604020202020204" pitchFamily="34" charset="0"/>
              <a:buChar char="•"/>
            </a:pPr>
            <a:r>
              <a:rPr lang="en-GB" sz="1600" dirty="0" smtClean="0">
                <a:solidFill>
                  <a:schemeClr val="bg2">
                    <a:lumMod val="50000"/>
                  </a:schemeClr>
                </a:solidFill>
              </a:rPr>
              <a:t>Enhance </a:t>
            </a:r>
            <a:r>
              <a:rPr lang="en-GB" sz="1600" dirty="0">
                <a:solidFill>
                  <a:schemeClr val="bg2">
                    <a:lumMod val="50000"/>
                  </a:schemeClr>
                </a:solidFill>
              </a:rPr>
              <a:t>the </a:t>
            </a:r>
            <a:r>
              <a:rPr lang="en-GB" sz="1600" b="1" dirty="0">
                <a:solidFill>
                  <a:schemeClr val="bg2">
                    <a:lumMod val="50000"/>
                  </a:schemeClr>
                </a:solidFill>
              </a:rPr>
              <a:t>quality</a:t>
            </a:r>
            <a:r>
              <a:rPr lang="en-GB" sz="1600" dirty="0">
                <a:solidFill>
                  <a:schemeClr val="bg2">
                    <a:lumMod val="50000"/>
                  </a:schemeClr>
                </a:solidFill>
              </a:rPr>
              <a:t>, </a:t>
            </a:r>
            <a:r>
              <a:rPr lang="en-GB" sz="1600" b="1" dirty="0">
                <a:solidFill>
                  <a:schemeClr val="bg2">
                    <a:lumMod val="50000"/>
                  </a:schemeClr>
                </a:solidFill>
              </a:rPr>
              <a:t>extent</a:t>
            </a:r>
            <a:r>
              <a:rPr lang="en-GB" sz="1600" dirty="0">
                <a:solidFill>
                  <a:schemeClr val="bg2">
                    <a:lumMod val="50000"/>
                  </a:schemeClr>
                </a:solidFill>
              </a:rPr>
              <a:t> and </a:t>
            </a:r>
            <a:r>
              <a:rPr lang="en-GB" sz="1600" b="1" dirty="0">
                <a:solidFill>
                  <a:schemeClr val="bg2">
                    <a:lumMod val="50000"/>
                  </a:schemeClr>
                </a:solidFill>
              </a:rPr>
              <a:t>impact</a:t>
            </a:r>
            <a:r>
              <a:rPr lang="en-GB" sz="1600" dirty="0">
                <a:solidFill>
                  <a:schemeClr val="bg2">
                    <a:lumMod val="50000"/>
                  </a:schemeClr>
                </a:solidFill>
              </a:rPr>
              <a:t> of the development of human resource </a:t>
            </a:r>
            <a:r>
              <a:rPr lang="en-GB" sz="1600" dirty="0" smtClean="0">
                <a:solidFill>
                  <a:schemeClr val="bg2">
                    <a:lumMod val="50000"/>
                  </a:schemeClr>
                </a:solidFill>
              </a:rPr>
              <a:t>capacity</a:t>
            </a:r>
            <a:endParaRPr lang="en-ZA" sz="1600" dirty="0" smtClean="0">
              <a:solidFill>
                <a:schemeClr val="bg2">
                  <a:lumMod val="50000"/>
                </a:schemeClr>
              </a:solidFill>
            </a:endParaRPr>
          </a:p>
          <a:p>
            <a:pPr marL="285750" indent="-285750">
              <a:buFont typeface="Arial" panose="020B0604020202020204" pitchFamily="34" charset="0"/>
              <a:buChar char="•"/>
            </a:pPr>
            <a:r>
              <a:rPr lang="en-ZA" sz="1600" dirty="0" smtClean="0">
                <a:solidFill>
                  <a:schemeClr val="bg2">
                    <a:lumMod val="50000"/>
                  </a:schemeClr>
                </a:solidFill>
              </a:rPr>
              <a:t>Provide </a:t>
            </a:r>
            <a:r>
              <a:rPr lang="en-ZA" sz="1600" b="1" dirty="0" smtClean="0">
                <a:solidFill>
                  <a:schemeClr val="bg2">
                    <a:lumMod val="50000"/>
                  </a:schemeClr>
                </a:solidFill>
              </a:rPr>
              <a:t>access </a:t>
            </a:r>
            <a:r>
              <a:rPr lang="en-ZA" sz="1600" dirty="0" smtClean="0">
                <a:solidFill>
                  <a:schemeClr val="bg2">
                    <a:lumMod val="50000"/>
                  </a:schemeClr>
                </a:solidFill>
              </a:rPr>
              <a:t>to learning and development opportunities that provide quality learner materials and effective learner support</a:t>
            </a:r>
          </a:p>
        </p:txBody>
      </p:sp>
      <p:grpSp>
        <p:nvGrpSpPr>
          <p:cNvPr id="10" name="Group 9"/>
          <p:cNvGrpSpPr/>
          <p:nvPr/>
        </p:nvGrpSpPr>
        <p:grpSpPr>
          <a:xfrm>
            <a:off x="3808428" y="3812229"/>
            <a:ext cx="1747613" cy="873806"/>
            <a:chOff x="2611705" y="1678240"/>
            <a:chExt cx="1747613" cy="873806"/>
          </a:xfrm>
        </p:grpSpPr>
        <p:sp>
          <p:nvSpPr>
            <p:cNvPr id="11" name="Rounded Rectangle 10"/>
            <p:cNvSpPr/>
            <p:nvPr/>
          </p:nvSpPr>
          <p:spPr>
            <a:xfrm>
              <a:off x="2611705" y="1678240"/>
              <a:ext cx="1747613" cy="873806"/>
            </a:xfrm>
            <a:prstGeom prst="roundRect">
              <a:avLst/>
            </a:prstGeom>
          </p:spPr>
          <p:style>
            <a:lnRef idx="2">
              <a:schemeClr val="lt1">
                <a:hueOff val="0"/>
                <a:satOff val="0"/>
                <a:lumOff val="0"/>
                <a:alphaOff val="0"/>
              </a:schemeClr>
            </a:lnRef>
            <a:fillRef idx="1">
              <a:schemeClr val="accent2">
                <a:hueOff val="2340759"/>
                <a:satOff val="-2919"/>
                <a:lumOff val="686"/>
                <a:alphaOff val="0"/>
              </a:schemeClr>
            </a:fillRef>
            <a:effectRef idx="0">
              <a:schemeClr val="accent2">
                <a:hueOff val="2340759"/>
                <a:satOff val="-2919"/>
                <a:lumOff val="686"/>
                <a:alphaOff val="0"/>
              </a:schemeClr>
            </a:effectRef>
            <a:fontRef idx="minor">
              <a:schemeClr val="lt1"/>
            </a:fontRef>
          </p:style>
        </p:sp>
        <p:sp>
          <p:nvSpPr>
            <p:cNvPr id="12" name="Rounded Rectangle 4"/>
            <p:cNvSpPr/>
            <p:nvPr/>
          </p:nvSpPr>
          <p:spPr>
            <a:xfrm>
              <a:off x="2654361" y="1720896"/>
              <a:ext cx="1662301" cy="7884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smtClean="0"/>
                <a:t>NSG eLearning</a:t>
              </a:r>
              <a:endParaRPr lang="en-ZA" sz="2200" kern="1200" dirty="0"/>
            </a:p>
          </p:txBody>
        </p:sp>
      </p:grpSp>
      <p:sp>
        <p:nvSpPr>
          <p:cNvPr id="13" name="TextBox 12"/>
          <p:cNvSpPr txBox="1"/>
          <p:nvPr/>
        </p:nvSpPr>
        <p:spPr>
          <a:xfrm>
            <a:off x="3780148" y="4747545"/>
            <a:ext cx="4835715" cy="1569660"/>
          </a:xfrm>
          <a:prstGeom prst="rect">
            <a:avLst/>
          </a:prstGeom>
          <a:noFill/>
        </p:spPr>
        <p:txBody>
          <a:bodyPr wrap="square" rtlCol="0">
            <a:spAutoFit/>
          </a:bodyPr>
          <a:lstStyle/>
          <a:p>
            <a:r>
              <a:rPr lang="en-ZA" sz="1600" dirty="0" smtClean="0"/>
              <a:t>Also guided by the Freedom Charter, 1955; Constitution of the RSA, 1996; National Development Plan: Vision 2030, calling for:</a:t>
            </a:r>
          </a:p>
          <a:p>
            <a:pPr marL="285750" indent="-285750">
              <a:buFont typeface="Arial" panose="020B0604020202020204" pitchFamily="34" charset="0"/>
              <a:buChar char="•"/>
            </a:pPr>
            <a:r>
              <a:rPr lang="en-GB" sz="1600" dirty="0"/>
              <a:t>Mass education and </a:t>
            </a:r>
            <a:r>
              <a:rPr lang="en-GB" sz="1600" dirty="0" smtClean="0"/>
              <a:t>learning;</a:t>
            </a:r>
            <a:endParaRPr lang="en-GB" sz="1600" dirty="0"/>
          </a:p>
          <a:p>
            <a:pPr marL="285750" indent="-285750">
              <a:buFont typeface="Arial" panose="020B0604020202020204" pitchFamily="34" charset="0"/>
              <a:buChar char="•"/>
            </a:pPr>
            <a:r>
              <a:rPr lang="en-GB" sz="1600" dirty="0"/>
              <a:t>Access to life-long </a:t>
            </a:r>
            <a:r>
              <a:rPr lang="en-GB" sz="1600" dirty="0" smtClean="0"/>
              <a:t>learning; and</a:t>
            </a:r>
            <a:endParaRPr lang="en-GB" sz="1600" dirty="0"/>
          </a:p>
          <a:p>
            <a:pPr marL="285750" indent="-285750">
              <a:buFont typeface="Arial" panose="020B0604020202020204" pitchFamily="34" charset="0"/>
              <a:buChar char="•"/>
            </a:pPr>
            <a:r>
              <a:rPr lang="en-GB" sz="1600" dirty="0"/>
              <a:t>Learning delivered in the work </a:t>
            </a:r>
            <a:r>
              <a:rPr lang="en-GB" sz="1600" dirty="0" smtClean="0"/>
              <a:t>place.</a:t>
            </a:r>
            <a:r>
              <a:rPr lang="en-ZA" sz="1600" b="1" dirty="0" smtClean="0"/>
              <a:t> </a:t>
            </a:r>
            <a:endParaRPr lang="en-ZA" sz="1600" dirty="0" smtClean="0"/>
          </a:p>
        </p:txBody>
      </p:sp>
    </p:spTree>
    <p:extLst>
      <p:ext uri="{BB962C8B-B14F-4D97-AF65-F5344CB8AC3E}">
        <p14:creationId xmlns:p14="http://schemas.microsoft.com/office/powerpoint/2010/main" xmlns="" val="1536498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2">
                    <a:lumMod val="75000"/>
                  </a:schemeClr>
                </a:solidFill>
              </a:rPr>
              <a:t>Conclusion</a:t>
            </a:r>
            <a:endParaRPr lang="en-ZA"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ZA" sz="1600" dirty="0"/>
              <a:t>Consistent with its curriculum philosophy and approach, the NSG adopts a strategy that is designed to ensure that the whole system of learning and development is geared to improving public sector </a:t>
            </a:r>
            <a:r>
              <a:rPr lang="en-ZA" sz="1600" dirty="0" smtClean="0"/>
              <a:t>performance, ethics and productivity. </a:t>
            </a:r>
          </a:p>
          <a:p>
            <a:r>
              <a:rPr lang="en-ZA" sz="1600" dirty="0"/>
              <a:t>Through a combination of interventions, services and processes, the NSG will give attention to the pre-service, induction and in-service professional development needs of public </a:t>
            </a:r>
            <a:r>
              <a:rPr lang="en-ZA" sz="1600" dirty="0" smtClean="0"/>
              <a:t>servants, local government </a:t>
            </a:r>
            <a:r>
              <a:rPr lang="en-ZA" sz="1600" dirty="0"/>
              <a:t>and the </a:t>
            </a:r>
            <a:r>
              <a:rPr lang="en-ZA" sz="1600" dirty="0" smtClean="0"/>
              <a:t>legislatures. </a:t>
            </a:r>
          </a:p>
          <a:p>
            <a:r>
              <a:rPr lang="en-ZA" sz="1600" dirty="0"/>
              <a:t>The NSG will serve a uniform public service in all aspects of implementation of an overarching strategy, guided by well-defined ETD norms and standards</a:t>
            </a:r>
            <a:r>
              <a:rPr lang="en-ZA" sz="1600" dirty="0" smtClean="0"/>
              <a:t>.</a:t>
            </a:r>
          </a:p>
          <a:p>
            <a:r>
              <a:rPr lang="en-ZA" sz="1600" dirty="0"/>
              <a:t>Strategically partnering with provincial academies and human resource development units at multiple and geographically dispersed sites of delivery will give due regard to priorities of all spheres of government, as well as needs and plans of specific sectors, institutions and individuals. </a:t>
            </a:r>
            <a:endParaRPr lang="en-ZA" sz="1600" dirty="0" smtClean="0"/>
          </a:p>
          <a:p>
            <a:r>
              <a:rPr lang="en-ZA" sz="1600" dirty="0"/>
              <a:t>Other role players and partners locally and internationally will include higher education institutions (HEIs), </a:t>
            </a:r>
            <a:r>
              <a:rPr lang="en-ZA" sz="1600" dirty="0" smtClean="0"/>
              <a:t>technical and vocational education </a:t>
            </a:r>
            <a:r>
              <a:rPr lang="en-ZA" sz="1600" dirty="0"/>
              <a:t>and training institutions </a:t>
            </a:r>
            <a:r>
              <a:rPr lang="en-ZA" sz="1600" dirty="0" smtClean="0"/>
              <a:t>(TVETs</a:t>
            </a:r>
            <a:r>
              <a:rPr lang="en-ZA" sz="1600" dirty="0"/>
              <a:t>), </a:t>
            </a:r>
            <a:r>
              <a:rPr lang="en-ZA" sz="1600" dirty="0" smtClean="0"/>
              <a:t>SETAs, prominent </a:t>
            </a:r>
            <a:r>
              <a:rPr lang="en-ZA" sz="1600" dirty="0"/>
              <a:t>academics and private sector institutions based on their ability to respond to the strategic, political and economic demands of the public service. </a:t>
            </a:r>
          </a:p>
        </p:txBody>
      </p:sp>
    </p:spTree>
    <p:extLst>
      <p:ext uri="{BB962C8B-B14F-4D97-AF65-F5344CB8AC3E}">
        <p14:creationId xmlns:p14="http://schemas.microsoft.com/office/powerpoint/2010/main" xmlns="" val="2609529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545" y="912091"/>
            <a:ext cx="7811655" cy="5380182"/>
          </a:xfrm>
        </p:spPr>
        <p:txBody>
          <a:bodyPr>
            <a:normAutofit fontScale="90000"/>
          </a:bodyPr>
          <a:lstStyle/>
          <a:p>
            <a:pPr algn="r"/>
            <a:r>
              <a:rPr lang="en-US" b="1" i="1" dirty="0" smtClean="0">
                <a:solidFill>
                  <a:srgbClr val="800000"/>
                </a:solidFill>
              </a:rPr>
              <a:t/>
            </a:r>
            <a:br>
              <a:rPr lang="en-US" b="1" i="1" dirty="0" smtClean="0">
                <a:solidFill>
                  <a:srgbClr val="800000"/>
                </a:solidFill>
              </a:rPr>
            </a:br>
            <a:r>
              <a:rPr lang="en-US" b="1" i="1" dirty="0" smtClean="0">
                <a:solidFill>
                  <a:srgbClr val="800000"/>
                </a:solidFill>
              </a:rPr>
              <a:t/>
            </a:r>
            <a:br>
              <a:rPr lang="en-US" b="1" i="1" dirty="0" smtClean="0">
                <a:solidFill>
                  <a:srgbClr val="800000"/>
                </a:solidFill>
              </a:rPr>
            </a:br>
            <a:r>
              <a:rPr lang="en-US" b="1" i="1" dirty="0" smtClean="0">
                <a:solidFill>
                  <a:srgbClr val="800000"/>
                </a:solidFill>
              </a:rPr>
              <a:t>The National School of Government – </a:t>
            </a:r>
            <a:r>
              <a:rPr lang="en-US" b="1" i="1" dirty="0">
                <a:solidFill>
                  <a:srgbClr val="800000"/>
                </a:solidFill>
              </a:rPr>
              <a:t>A</a:t>
            </a:r>
            <a:r>
              <a:rPr lang="en-US" b="1" i="1" dirty="0" smtClean="0">
                <a:solidFill>
                  <a:srgbClr val="800000"/>
                </a:solidFill>
              </a:rPr>
              <a:t> Centre of Excellence</a:t>
            </a:r>
            <a:r>
              <a:rPr lang="en-US" b="1" i="1" dirty="0">
                <a:solidFill>
                  <a:srgbClr val="800000"/>
                </a:solidFill>
              </a:rPr>
              <a:t/>
            </a:r>
            <a:br>
              <a:rPr lang="en-US" b="1" i="1" dirty="0">
                <a:solidFill>
                  <a:srgbClr val="800000"/>
                </a:solidFill>
              </a:rPr>
            </a:br>
            <a:r>
              <a:rPr lang="en-US" sz="4000" b="1" i="1" dirty="0" smtClean="0">
                <a:solidFill>
                  <a:srgbClr val="800000"/>
                </a:solidFill>
              </a:rPr>
              <a:t/>
            </a:r>
            <a:br>
              <a:rPr lang="en-US" sz="4000" b="1" i="1" dirty="0" smtClean="0">
                <a:solidFill>
                  <a:srgbClr val="800000"/>
                </a:solidFill>
              </a:rPr>
            </a:br>
            <a:r>
              <a:rPr lang="en-US" sz="4000" b="1" i="1" dirty="0" err="1" smtClean="0">
                <a:solidFill>
                  <a:srgbClr val="800000"/>
                </a:solidFill>
              </a:rPr>
              <a:t>Siyabonga</a:t>
            </a:r>
            <a:r>
              <a:rPr lang="en-US" sz="4000" b="1" i="1" dirty="0" smtClean="0">
                <a:solidFill>
                  <a:srgbClr val="800000"/>
                </a:solidFill>
              </a:rPr>
              <a:t/>
            </a:r>
            <a:br>
              <a:rPr lang="en-US" sz="4000" b="1" i="1" dirty="0" smtClean="0">
                <a:solidFill>
                  <a:srgbClr val="800000"/>
                </a:solidFill>
              </a:rPr>
            </a:br>
            <a:r>
              <a:rPr lang="en-US" sz="4000" b="1" i="1" dirty="0" smtClean="0">
                <a:solidFill>
                  <a:srgbClr val="800000"/>
                </a:solidFill>
              </a:rPr>
              <a:t>Thank you</a:t>
            </a:r>
            <a:br>
              <a:rPr lang="en-US" sz="4000" b="1" i="1" dirty="0" smtClean="0">
                <a:solidFill>
                  <a:srgbClr val="800000"/>
                </a:solidFill>
              </a:rPr>
            </a:br>
            <a:r>
              <a:rPr lang="en-US" sz="4000" b="1" i="1" dirty="0" err="1">
                <a:solidFill>
                  <a:srgbClr val="800000"/>
                </a:solidFill>
              </a:rPr>
              <a:t>R</a:t>
            </a:r>
            <a:r>
              <a:rPr lang="en-US" sz="4000" b="1" i="1" dirty="0" err="1" smtClean="0">
                <a:solidFill>
                  <a:srgbClr val="800000"/>
                </a:solidFill>
              </a:rPr>
              <a:t>ealeboha</a:t>
            </a:r>
            <a:r>
              <a:rPr lang="en-US" dirty="0" smtClean="0"/>
              <a:t/>
            </a:r>
            <a:br>
              <a:rPr lang="en-US" dirty="0" smtClean="0"/>
            </a:br>
            <a:endParaRPr lang="en-US" dirty="0"/>
          </a:p>
        </p:txBody>
      </p:sp>
    </p:spTree>
    <p:extLst>
      <p:ext uri="{BB962C8B-B14F-4D97-AF65-F5344CB8AC3E}">
        <p14:creationId xmlns:p14="http://schemas.microsoft.com/office/powerpoint/2010/main" xmlns="" val="3780444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800000"/>
                </a:solidFill>
              </a:rPr>
              <a:t>Constitutional Values</a:t>
            </a:r>
            <a:endParaRPr lang="en-US" sz="4000" dirty="0">
              <a:solidFill>
                <a:srgbClr val="800000"/>
              </a:solidFill>
            </a:endParaRPr>
          </a:p>
        </p:txBody>
      </p:sp>
      <p:sp>
        <p:nvSpPr>
          <p:cNvPr id="3" name="Content Placeholder 2"/>
          <p:cNvSpPr>
            <a:spLocks noGrp="1"/>
          </p:cNvSpPr>
          <p:nvPr>
            <p:ph idx="1"/>
          </p:nvPr>
        </p:nvSpPr>
        <p:spPr>
          <a:xfrm>
            <a:off x="494680" y="1318846"/>
            <a:ext cx="8229600" cy="4953000"/>
          </a:xfrm>
        </p:spPr>
        <p:txBody>
          <a:bodyPr>
            <a:noAutofit/>
          </a:bodyPr>
          <a:lstStyle/>
          <a:p>
            <a:endParaRPr lang="en-US" sz="2000" dirty="0" smtClean="0"/>
          </a:p>
          <a:p>
            <a:r>
              <a:rPr lang="en-US" sz="2000" dirty="0" smtClean="0"/>
              <a:t>Public service and administration is guided by the values and principles of Chapter 10 of the Constitution</a:t>
            </a:r>
          </a:p>
          <a:p>
            <a:r>
              <a:rPr lang="en-US" sz="2000" dirty="0" smtClean="0"/>
              <a:t>The </a:t>
            </a:r>
            <a:r>
              <a:rPr lang="en-US" sz="2000" dirty="0"/>
              <a:t>Constitution calls for a people-</a:t>
            </a:r>
            <a:r>
              <a:rPr lang="en-US" sz="2000" dirty="0" err="1"/>
              <a:t>centred</a:t>
            </a:r>
            <a:r>
              <a:rPr lang="en-US" sz="2000" dirty="0"/>
              <a:t> public service</a:t>
            </a:r>
            <a:r>
              <a:rPr lang="en-US" sz="2000" dirty="0" smtClean="0"/>
              <a:t>.</a:t>
            </a:r>
            <a:r>
              <a:rPr lang="en-US" sz="2000" dirty="0"/>
              <a:t> </a:t>
            </a:r>
            <a:endParaRPr lang="en-US" sz="2000" dirty="0" smtClean="0"/>
          </a:p>
          <a:p>
            <a:r>
              <a:rPr lang="en-US" sz="2000" dirty="0" smtClean="0"/>
              <a:t>It requires of us to - </a:t>
            </a:r>
          </a:p>
          <a:p>
            <a:pPr lvl="1"/>
            <a:r>
              <a:rPr lang="en-US" altLang="en-US" sz="1600" dirty="0" smtClean="0"/>
              <a:t>Promote a high </a:t>
            </a:r>
            <a:r>
              <a:rPr lang="en-US" altLang="en-US" sz="1600" dirty="0"/>
              <a:t>standard of professional ethics</a:t>
            </a:r>
            <a:r>
              <a:rPr lang="en-US" altLang="en-US" sz="1600" dirty="0" smtClean="0"/>
              <a:t>.</a:t>
            </a:r>
          </a:p>
          <a:p>
            <a:pPr lvl="1"/>
            <a:r>
              <a:rPr lang="en-US" altLang="en-US" sz="1600" dirty="0" smtClean="0"/>
              <a:t>Be </a:t>
            </a:r>
            <a:r>
              <a:rPr lang="en-US" altLang="en-US" sz="1600" dirty="0"/>
              <a:t>development oriented</a:t>
            </a:r>
            <a:r>
              <a:rPr lang="en-US" altLang="en-US" sz="1600" dirty="0" smtClean="0"/>
              <a:t>.</a:t>
            </a:r>
          </a:p>
          <a:p>
            <a:pPr lvl="1"/>
            <a:r>
              <a:rPr lang="en-US" altLang="en-US" sz="1600" dirty="0" smtClean="0"/>
              <a:t>Be </a:t>
            </a:r>
            <a:r>
              <a:rPr lang="en-US" altLang="en-US" sz="1600" dirty="0"/>
              <a:t>accountable</a:t>
            </a:r>
            <a:r>
              <a:rPr lang="en-US" altLang="en-US" sz="1600" dirty="0" smtClean="0"/>
              <a:t>.</a:t>
            </a:r>
          </a:p>
          <a:p>
            <a:pPr lvl="1"/>
            <a:r>
              <a:rPr lang="en-US" altLang="en-US" sz="1600" dirty="0" err="1" smtClean="0"/>
              <a:t>Maximise</a:t>
            </a:r>
            <a:r>
              <a:rPr lang="en-US" altLang="en-US" sz="1600" dirty="0" smtClean="0"/>
              <a:t> </a:t>
            </a:r>
            <a:r>
              <a:rPr lang="en-US" altLang="en-US" sz="1600" dirty="0"/>
              <a:t>human potential.</a:t>
            </a:r>
          </a:p>
          <a:p>
            <a:r>
              <a:rPr lang="en-US" sz="2000" dirty="0" smtClean="0"/>
              <a:t>This provides a framework against which the learning needs and programmes of the NSG must be benchmarked.</a:t>
            </a:r>
          </a:p>
          <a:p>
            <a:endParaRPr lang="en-US" sz="2000" dirty="0"/>
          </a:p>
        </p:txBody>
      </p:sp>
      <p:pic>
        <p:nvPicPr>
          <p:cNvPr id="4" name="Picture 3"/>
          <p:cNvPicPr>
            <a:picLocks noChangeAspect="1"/>
          </p:cNvPicPr>
          <p:nvPr/>
        </p:nvPicPr>
        <p:blipFill>
          <a:blip r:embed="rId2" cstate="print"/>
          <a:stretch>
            <a:fillRect/>
          </a:stretch>
        </p:blipFill>
        <p:spPr>
          <a:xfrm>
            <a:off x="35630" y="0"/>
            <a:ext cx="918100" cy="1359800"/>
          </a:xfrm>
          <a:prstGeom prst="rect">
            <a:avLst/>
          </a:prstGeom>
        </p:spPr>
      </p:pic>
    </p:spTree>
    <p:extLst>
      <p:ext uri="{BB962C8B-B14F-4D97-AF65-F5344CB8AC3E}">
        <p14:creationId xmlns:p14="http://schemas.microsoft.com/office/powerpoint/2010/main" xmlns="" val="348674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dirty="0" smtClean="0">
                <a:solidFill>
                  <a:srgbClr val="800000"/>
                </a:solidFill>
              </a:rPr>
              <a:t>Building a Capable Developmental State</a:t>
            </a:r>
            <a:endParaRPr lang="en-ZA" sz="4000" dirty="0">
              <a:solidFill>
                <a:srgbClr val="800000"/>
              </a:solidFill>
            </a:endParaRPr>
          </a:p>
        </p:txBody>
      </p:sp>
      <p:sp>
        <p:nvSpPr>
          <p:cNvPr id="3" name="Rectangle 5"/>
          <p:cNvSpPr>
            <a:spLocks noChangeArrowheads="1"/>
          </p:cNvSpPr>
          <p:nvPr/>
        </p:nvSpPr>
        <p:spPr bwMode="auto">
          <a:xfrm>
            <a:off x="457200" y="1483120"/>
            <a:ext cx="8387717" cy="5570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2900" indent="-342900" eaLnBrk="1" hangingPunct="1">
              <a:buFont typeface="Arial"/>
              <a:buChar char="•"/>
            </a:pPr>
            <a:r>
              <a:rPr lang="en-US" altLang="en-US" sz="2000" dirty="0" smtClean="0">
                <a:latin typeface="+mn-lt"/>
              </a:rPr>
              <a:t>The National Development Plan commits </a:t>
            </a:r>
            <a:r>
              <a:rPr lang="en-US" altLang="en-US" sz="2000" dirty="0">
                <a:latin typeface="+mn-lt"/>
              </a:rPr>
              <a:t>South </a:t>
            </a:r>
            <a:r>
              <a:rPr lang="en-US" altLang="en-US" sz="2000" dirty="0" smtClean="0">
                <a:latin typeface="+mn-lt"/>
              </a:rPr>
              <a:t>Africa to building a capable developmental state.</a:t>
            </a:r>
          </a:p>
          <a:p>
            <a:pPr marL="800100" lvl="1" indent="-342900">
              <a:buFont typeface="Arial"/>
              <a:buChar char="•"/>
            </a:pPr>
            <a:r>
              <a:rPr lang="en-US" sz="1600" dirty="0" smtClean="0">
                <a:latin typeface="+mn-lt"/>
                <a:cs typeface="Calibri" pitchFamily="34" charset="0"/>
              </a:rPr>
              <a:t>Developmental </a:t>
            </a:r>
            <a:r>
              <a:rPr lang="en-US" sz="1600" dirty="0">
                <a:latin typeface="+mn-lt"/>
                <a:cs typeface="Calibri" pitchFamily="34" charset="0"/>
              </a:rPr>
              <a:t>states have been defined as states whose ideological underpinnings are developmental with a commitment to construct and deploy administrative and political resources to the task of economic development</a:t>
            </a:r>
            <a:r>
              <a:rPr lang="en-US" sz="1600" dirty="0" smtClean="0">
                <a:latin typeface="+mn-lt"/>
                <a:cs typeface="Calibri" pitchFamily="34" charset="0"/>
              </a:rPr>
              <a:t>.</a:t>
            </a:r>
          </a:p>
          <a:p>
            <a:pPr marL="800100" lvl="1" indent="-342900">
              <a:buFont typeface="Arial"/>
              <a:buChar char="•"/>
            </a:pPr>
            <a:r>
              <a:rPr lang="en-US" sz="1600" dirty="0" smtClean="0">
                <a:latin typeface="+mn-lt"/>
                <a:cs typeface="Calibri" pitchFamily="34" charset="0"/>
              </a:rPr>
              <a:t>Developmental </a:t>
            </a:r>
            <a:r>
              <a:rPr lang="en-US" sz="1600" dirty="0">
                <a:latin typeface="+mn-lt"/>
                <a:cs typeface="Calibri" pitchFamily="34" charset="0"/>
              </a:rPr>
              <a:t>states establish capable institutions giving them the capacity for effective, selective and sustained interventions to positively alter their countries’ development trajectories</a:t>
            </a:r>
            <a:r>
              <a:rPr lang="en-US" sz="1600" dirty="0" smtClean="0">
                <a:latin typeface="+mn-lt"/>
                <a:cs typeface="Calibri" pitchFamily="34" charset="0"/>
              </a:rPr>
              <a:t>.</a:t>
            </a:r>
          </a:p>
          <a:p>
            <a:pPr marL="342900" indent="-342900">
              <a:buFont typeface="Arial"/>
              <a:buChar char="•"/>
            </a:pPr>
            <a:r>
              <a:rPr lang="en-ZA" sz="2000" dirty="0" smtClean="0">
                <a:latin typeface="+mn-lt"/>
              </a:rPr>
              <a:t>Education </a:t>
            </a:r>
            <a:r>
              <a:rPr lang="en-ZA" sz="2000" dirty="0">
                <a:latin typeface="+mn-lt"/>
              </a:rPr>
              <a:t>and learning do not happen in a void</a:t>
            </a:r>
            <a:r>
              <a:rPr lang="en-ZA" sz="2000" dirty="0" smtClean="0">
                <a:latin typeface="+mn-lt"/>
              </a:rPr>
              <a:t>.</a:t>
            </a:r>
          </a:p>
          <a:p>
            <a:pPr marL="342900" indent="-342900">
              <a:buFont typeface="Arial"/>
              <a:buChar char="•"/>
            </a:pPr>
            <a:r>
              <a:rPr lang="en-ZA" sz="2000" dirty="0" smtClean="0">
                <a:latin typeface="+mn-lt"/>
              </a:rPr>
              <a:t>Capacity </a:t>
            </a:r>
            <a:r>
              <a:rPr lang="en-ZA" sz="2000" dirty="0">
                <a:latin typeface="+mn-lt"/>
              </a:rPr>
              <a:t>building occurs in a social environment which brings with it a particular history, traditions and knowledge. </a:t>
            </a:r>
            <a:endParaRPr lang="en-ZA" sz="2000" dirty="0" smtClean="0">
              <a:latin typeface="+mn-lt"/>
            </a:endParaRPr>
          </a:p>
          <a:p>
            <a:pPr marL="342900" indent="-342900">
              <a:buFont typeface="Arial"/>
              <a:buChar char="•"/>
            </a:pPr>
            <a:r>
              <a:rPr lang="en-ZA" sz="2000" dirty="0">
                <a:latin typeface="+mn-lt"/>
              </a:rPr>
              <a:t>The National Development Plan (NDP) is </a:t>
            </a:r>
            <a:r>
              <a:rPr lang="en-ZA" sz="2000" dirty="0" smtClean="0">
                <a:latin typeface="+mn-lt"/>
              </a:rPr>
              <a:t>commited </a:t>
            </a:r>
            <a:r>
              <a:rPr lang="en-ZA" sz="2000" dirty="0">
                <a:latin typeface="+mn-lt"/>
              </a:rPr>
              <a:t>to an efficient and effective public sector that is capable of delivering quality services to the South African people. It is cognisant that to achieve public service excellence it must embrace a culture of learning and deepen professionalism</a:t>
            </a:r>
            <a:r>
              <a:rPr lang="en-ZA" sz="2000" dirty="0" smtClean="0">
                <a:latin typeface="+mn-lt"/>
              </a:rPr>
              <a:t>.</a:t>
            </a:r>
          </a:p>
          <a:p>
            <a:pPr marL="342900" indent="-342900">
              <a:buFont typeface="Arial"/>
              <a:buChar char="•"/>
            </a:pPr>
            <a:r>
              <a:rPr lang="en-ZA" sz="2000" dirty="0" smtClean="0">
                <a:latin typeface="+mn-lt"/>
              </a:rPr>
              <a:t>Greater effectiveness and efficiency in the public </a:t>
            </a:r>
            <a:r>
              <a:rPr lang="en-ZA" sz="2000" dirty="0">
                <a:latin typeface="+mn-lt"/>
              </a:rPr>
              <a:t>s</a:t>
            </a:r>
            <a:r>
              <a:rPr lang="en-ZA" sz="2000" dirty="0" smtClean="0">
                <a:latin typeface="+mn-lt"/>
              </a:rPr>
              <a:t>ector will be achieved through promoting professional ethics and raising productivity. </a:t>
            </a:r>
            <a:endParaRPr lang="en-US" sz="2000" dirty="0">
              <a:latin typeface="+mn-lt"/>
            </a:endParaRPr>
          </a:p>
          <a:p>
            <a:pPr marL="342900" indent="-342900">
              <a:buFont typeface="Arial"/>
              <a:buChar char="•"/>
            </a:pPr>
            <a:endParaRPr lang="en-ZA" sz="2000" dirty="0">
              <a:latin typeface="+mn-lt"/>
            </a:endParaRPr>
          </a:p>
        </p:txBody>
      </p:sp>
    </p:spTree>
    <p:extLst>
      <p:ext uri="{BB962C8B-B14F-4D97-AF65-F5344CB8AC3E}">
        <p14:creationId xmlns:p14="http://schemas.microsoft.com/office/powerpoint/2010/main" xmlns="" val="259916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3" y="143347"/>
            <a:ext cx="8229600" cy="1101168"/>
          </a:xfrm>
        </p:spPr>
        <p:txBody>
          <a:bodyPr>
            <a:normAutofit/>
          </a:bodyPr>
          <a:lstStyle/>
          <a:p>
            <a:r>
              <a:rPr lang="en-ZA" dirty="0" smtClean="0">
                <a:solidFill>
                  <a:schemeClr val="accent2">
                    <a:lumMod val="75000"/>
                  </a:schemeClr>
                </a:solidFill>
              </a:rPr>
              <a:t>Defining NSG role under NDP</a:t>
            </a:r>
            <a:endParaRPr lang="en-ZA" dirty="0">
              <a:solidFill>
                <a:schemeClr val="accent2">
                  <a:lumMod val="75000"/>
                </a:schemeClr>
              </a:solidFill>
            </a:endParaRPr>
          </a:p>
        </p:txBody>
      </p:sp>
      <p:sp>
        <p:nvSpPr>
          <p:cNvPr id="5" name="TextBox 4"/>
          <p:cNvSpPr txBox="1"/>
          <p:nvPr/>
        </p:nvSpPr>
        <p:spPr>
          <a:xfrm>
            <a:off x="750625" y="1286347"/>
            <a:ext cx="7642746" cy="369332"/>
          </a:xfrm>
          <a:prstGeom prst="rect">
            <a:avLst/>
          </a:prstGeom>
          <a:noFill/>
        </p:spPr>
        <p:txBody>
          <a:bodyPr wrap="square" rtlCol="0">
            <a:spAutoFit/>
          </a:bodyPr>
          <a:lstStyle/>
          <a:p>
            <a:pPr algn="ctr"/>
            <a:r>
              <a:rPr lang="en-ZA" dirty="0" smtClean="0"/>
              <a:t>Three NDP priorities stand out.</a:t>
            </a:r>
            <a:endParaRPr lang="en-ZA" dirty="0"/>
          </a:p>
        </p:txBody>
      </p:sp>
      <p:sp>
        <p:nvSpPr>
          <p:cNvPr id="6" name="Down Arrow 5"/>
          <p:cNvSpPr/>
          <p:nvPr/>
        </p:nvSpPr>
        <p:spPr>
          <a:xfrm>
            <a:off x="4285395" y="1806930"/>
            <a:ext cx="573206" cy="624640"/>
          </a:xfrm>
          <a:prstGeom prst="downArrow">
            <a:avLst/>
          </a:prstGeom>
          <a:solidFill>
            <a:srgbClr val="C00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Oval 6"/>
          <p:cNvSpPr/>
          <p:nvPr/>
        </p:nvSpPr>
        <p:spPr>
          <a:xfrm>
            <a:off x="1339405" y="2647216"/>
            <a:ext cx="2408349" cy="1944710"/>
          </a:xfrm>
          <a:prstGeom prst="ellipse">
            <a:avLst/>
          </a:prstGeom>
          <a:solidFill>
            <a:srgbClr val="3D8449">
              <a:alpha val="50196"/>
            </a:srgbClr>
          </a:solidFill>
          <a:ln>
            <a:solidFill>
              <a:srgbClr val="3D844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solidFill>
                  <a:schemeClr val="tx1"/>
                </a:solidFill>
              </a:rPr>
              <a:t>Raising employment, reducing poverty and minimising social inequality through inclusive economic growth</a:t>
            </a:r>
            <a:endParaRPr lang="en-ZA" sz="1600" dirty="0">
              <a:solidFill>
                <a:schemeClr val="tx1"/>
              </a:solidFill>
            </a:endParaRPr>
          </a:p>
        </p:txBody>
      </p:sp>
      <p:sp>
        <p:nvSpPr>
          <p:cNvPr id="8" name="Oval 7"/>
          <p:cNvSpPr/>
          <p:nvPr/>
        </p:nvSpPr>
        <p:spPr>
          <a:xfrm>
            <a:off x="3361389" y="2647216"/>
            <a:ext cx="2408349" cy="1944710"/>
          </a:xfrm>
          <a:prstGeom prst="ellipse">
            <a:avLst/>
          </a:prstGeom>
          <a:solidFill>
            <a:srgbClr val="3D8449">
              <a:alpha val="50196"/>
            </a:srgbClr>
          </a:solidFill>
          <a:ln>
            <a:solidFill>
              <a:srgbClr val="3D844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solidFill>
                  <a:schemeClr val="tx1"/>
                </a:solidFill>
              </a:rPr>
              <a:t>Improving the quality of education, skills development and innovation</a:t>
            </a:r>
          </a:p>
        </p:txBody>
      </p:sp>
      <p:sp>
        <p:nvSpPr>
          <p:cNvPr id="9" name="Oval 8"/>
          <p:cNvSpPr/>
          <p:nvPr/>
        </p:nvSpPr>
        <p:spPr>
          <a:xfrm>
            <a:off x="5344736" y="2647216"/>
            <a:ext cx="2408349" cy="1944710"/>
          </a:xfrm>
          <a:prstGeom prst="ellipse">
            <a:avLst/>
          </a:prstGeom>
          <a:solidFill>
            <a:srgbClr val="3D8449">
              <a:alpha val="50196"/>
            </a:srgbClr>
          </a:solidFill>
          <a:ln>
            <a:solidFill>
              <a:srgbClr val="3D844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solidFill>
                  <a:schemeClr val="tx1"/>
                </a:solidFill>
              </a:rPr>
              <a:t>Building the capability of the state to play a developmental, transformative role</a:t>
            </a:r>
            <a:endParaRPr lang="en-ZA" sz="1600" dirty="0"/>
          </a:p>
        </p:txBody>
      </p:sp>
      <p:sp>
        <p:nvSpPr>
          <p:cNvPr id="10" name="Down Arrow 9"/>
          <p:cNvSpPr/>
          <p:nvPr/>
        </p:nvSpPr>
        <p:spPr>
          <a:xfrm flipV="1">
            <a:off x="6262307" y="4818905"/>
            <a:ext cx="573206" cy="624640"/>
          </a:xfrm>
          <a:prstGeom prst="downArrow">
            <a:avLst/>
          </a:prstGeom>
          <a:solidFill>
            <a:srgbClr val="C00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p:cNvSpPr txBox="1"/>
          <p:nvPr/>
        </p:nvSpPr>
        <p:spPr>
          <a:xfrm>
            <a:off x="763684" y="5485377"/>
            <a:ext cx="7642746" cy="830997"/>
          </a:xfrm>
          <a:prstGeom prst="rect">
            <a:avLst/>
          </a:prstGeom>
          <a:noFill/>
        </p:spPr>
        <p:txBody>
          <a:bodyPr wrap="square" rtlCol="0">
            <a:spAutoFit/>
          </a:bodyPr>
          <a:lstStyle/>
          <a:p>
            <a:pPr algn="r"/>
            <a:r>
              <a:rPr lang="en-ZA" sz="1600" dirty="0" smtClean="0"/>
              <a:t>The NSG is mandated </a:t>
            </a:r>
            <a:r>
              <a:rPr lang="en-ZA" sz="1600" dirty="0"/>
              <a:t>to </a:t>
            </a:r>
            <a:r>
              <a:rPr lang="en-ZA" sz="1600" dirty="0" smtClean="0"/>
              <a:t>promote </a:t>
            </a:r>
            <a:r>
              <a:rPr lang="en-ZA" sz="1600" dirty="0"/>
              <a:t>the progressive realisation of the values and principles governing public administration and enhance the quality, extent and impact of the development of human resource capacity in </a:t>
            </a:r>
            <a:r>
              <a:rPr lang="en-ZA" sz="1600" dirty="0" smtClean="0"/>
              <a:t>institutions.</a:t>
            </a:r>
            <a:endParaRPr lang="en-ZA" sz="1600" dirty="0"/>
          </a:p>
        </p:txBody>
      </p:sp>
    </p:spTree>
    <p:extLst>
      <p:ext uri="{BB962C8B-B14F-4D97-AF65-F5344CB8AC3E}">
        <p14:creationId xmlns:p14="http://schemas.microsoft.com/office/powerpoint/2010/main" xmlns="" val="2971355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01252" y="2631642"/>
            <a:ext cx="6141492" cy="965783"/>
          </a:xfrm>
          <a:prstGeom prst="roundRect">
            <a:avLst/>
          </a:prstGeom>
          <a:solidFill>
            <a:srgbClr val="3D84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skilled public servants who are committed to the public good </a:t>
            </a:r>
          </a:p>
          <a:p>
            <a:pPr algn="ctr"/>
            <a:r>
              <a:rPr lang="en-ZA" sz="1600" dirty="0" smtClean="0"/>
              <a:t>and capable of delivering consistently high-quality  services </a:t>
            </a:r>
          </a:p>
          <a:p>
            <a:pPr algn="ctr"/>
            <a:r>
              <a:rPr lang="en-ZA" sz="1600" dirty="0" smtClean="0"/>
              <a:t>to all South Africans </a:t>
            </a:r>
            <a:endParaRPr lang="en-ZA" sz="1600" dirty="0"/>
          </a:p>
        </p:txBody>
      </p:sp>
      <p:sp>
        <p:nvSpPr>
          <p:cNvPr id="7" name="TextBox 6"/>
          <p:cNvSpPr txBox="1"/>
          <p:nvPr/>
        </p:nvSpPr>
        <p:spPr>
          <a:xfrm>
            <a:off x="750625" y="1286347"/>
            <a:ext cx="7642746" cy="646331"/>
          </a:xfrm>
          <a:prstGeom prst="rect">
            <a:avLst/>
          </a:prstGeom>
          <a:noFill/>
        </p:spPr>
        <p:txBody>
          <a:bodyPr wrap="square" rtlCol="0">
            <a:spAutoFit/>
          </a:bodyPr>
          <a:lstStyle/>
          <a:p>
            <a:pPr algn="ctr"/>
            <a:r>
              <a:rPr lang="en-ZA" dirty="0" smtClean="0"/>
              <a:t>“If we are to address the twin challenges of poverty and inequality, a state is needed that is capable of playing a developmental and transformative role.”</a:t>
            </a:r>
            <a:endParaRPr lang="en-ZA" dirty="0"/>
          </a:p>
        </p:txBody>
      </p:sp>
      <p:sp>
        <p:nvSpPr>
          <p:cNvPr id="8" name="Down Arrow 7"/>
          <p:cNvSpPr/>
          <p:nvPr/>
        </p:nvSpPr>
        <p:spPr>
          <a:xfrm>
            <a:off x="4285395" y="1961478"/>
            <a:ext cx="573206" cy="624640"/>
          </a:xfrm>
          <a:prstGeom prst="downArrow">
            <a:avLst/>
          </a:prstGeom>
          <a:solidFill>
            <a:srgbClr val="C00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Down Arrow 10"/>
          <p:cNvSpPr/>
          <p:nvPr/>
        </p:nvSpPr>
        <p:spPr>
          <a:xfrm flipV="1">
            <a:off x="4285395" y="3659806"/>
            <a:ext cx="573206" cy="624640"/>
          </a:xfrm>
          <a:prstGeom prst="downArrow">
            <a:avLst/>
          </a:prstGeom>
          <a:solidFill>
            <a:srgbClr val="C00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p:cNvSpPr txBox="1"/>
          <p:nvPr/>
        </p:nvSpPr>
        <p:spPr>
          <a:xfrm>
            <a:off x="409430" y="4856828"/>
            <a:ext cx="2129051" cy="923330"/>
          </a:xfrm>
          <a:prstGeom prst="rect">
            <a:avLst/>
          </a:prstGeom>
          <a:noFill/>
        </p:spPr>
        <p:txBody>
          <a:bodyPr wrap="square" rtlCol="0">
            <a:spAutoFit/>
          </a:bodyPr>
          <a:lstStyle/>
          <a:p>
            <a:pPr algn="ctr"/>
            <a:r>
              <a:rPr lang="en-ZA" dirty="0" smtClean="0"/>
              <a:t>political-administrative interface</a:t>
            </a:r>
            <a:endParaRPr lang="en-ZA" dirty="0"/>
          </a:p>
        </p:txBody>
      </p:sp>
      <p:sp>
        <p:nvSpPr>
          <p:cNvPr id="15" name="TextBox 14"/>
          <p:cNvSpPr txBox="1"/>
          <p:nvPr/>
        </p:nvSpPr>
        <p:spPr>
          <a:xfrm>
            <a:off x="1984896" y="4869858"/>
            <a:ext cx="2129051" cy="369332"/>
          </a:xfrm>
          <a:prstGeom prst="rect">
            <a:avLst/>
          </a:prstGeom>
          <a:noFill/>
        </p:spPr>
        <p:txBody>
          <a:bodyPr wrap="square" rtlCol="0">
            <a:spAutoFit/>
          </a:bodyPr>
          <a:lstStyle/>
          <a:p>
            <a:pPr algn="ctr"/>
            <a:r>
              <a:rPr lang="en-ZA" dirty="0" smtClean="0"/>
              <a:t>leadership</a:t>
            </a:r>
            <a:endParaRPr lang="en-ZA" dirty="0"/>
          </a:p>
        </p:txBody>
      </p:sp>
      <p:sp>
        <p:nvSpPr>
          <p:cNvPr id="16" name="TextBox 15"/>
          <p:cNvSpPr txBox="1"/>
          <p:nvPr/>
        </p:nvSpPr>
        <p:spPr>
          <a:xfrm>
            <a:off x="4823623" y="4883621"/>
            <a:ext cx="2129051" cy="369332"/>
          </a:xfrm>
          <a:prstGeom prst="rect">
            <a:avLst/>
          </a:prstGeom>
          <a:noFill/>
        </p:spPr>
        <p:txBody>
          <a:bodyPr wrap="square" rtlCol="0">
            <a:spAutoFit/>
          </a:bodyPr>
          <a:lstStyle/>
          <a:p>
            <a:pPr algn="ctr"/>
            <a:r>
              <a:rPr lang="en-ZA" dirty="0" smtClean="0"/>
              <a:t>staffing </a:t>
            </a:r>
            <a:endParaRPr lang="en-ZA" dirty="0"/>
          </a:p>
        </p:txBody>
      </p:sp>
      <p:sp>
        <p:nvSpPr>
          <p:cNvPr id="17" name="TextBox 16"/>
          <p:cNvSpPr txBox="1"/>
          <p:nvPr/>
        </p:nvSpPr>
        <p:spPr>
          <a:xfrm>
            <a:off x="5875362" y="5148204"/>
            <a:ext cx="2129051" cy="369332"/>
          </a:xfrm>
          <a:prstGeom prst="rect">
            <a:avLst/>
          </a:prstGeom>
          <a:noFill/>
        </p:spPr>
        <p:txBody>
          <a:bodyPr wrap="square" rtlCol="0">
            <a:spAutoFit/>
          </a:bodyPr>
          <a:lstStyle/>
          <a:p>
            <a:pPr algn="ctr"/>
            <a:r>
              <a:rPr lang="en-ZA" dirty="0" smtClean="0"/>
              <a:t>accountability</a:t>
            </a:r>
            <a:endParaRPr lang="en-ZA" dirty="0"/>
          </a:p>
        </p:txBody>
      </p:sp>
      <p:sp>
        <p:nvSpPr>
          <p:cNvPr id="18" name="TextBox 17"/>
          <p:cNvSpPr txBox="1"/>
          <p:nvPr/>
        </p:nvSpPr>
        <p:spPr>
          <a:xfrm>
            <a:off x="3512595" y="5326813"/>
            <a:ext cx="2129051" cy="646331"/>
          </a:xfrm>
          <a:prstGeom prst="rect">
            <a:avLst/>
          </a:prstGeom>
          <a:noFill/>
        </p:spPr>
        <p:txBody>
          <a:bodyPr wrap="square" rtlCol="0">
            <a:spAutoFit/>
          </a:bodyPr>
          <a:lstStyle/>
          <a:p>
            <a:pPr algn="ctr"/>
            <a:r>
              <a:rPr lang="en-ZA" dirty="0" smtClean="0"/>
              <a:t>organisational design</a:t>
            </a:r>
            <a:endParaRPr lang="en-ZA" dirty="0"/>
          </a:p>
        </p:txBody>
      </p:sp>
      <p:sp>
        <p:nvSpPr>
          <p:cNvPr id="19" name="TextBox 18"/>
          <p:cNvSpPr txBox="1"/>
          <p:nvPr/>
        </p:nvSpPr>
        <p:spPr>
          <a:xfrm>
            <a:off x="6939887" y="5410826"/>
            <a:ext cx="2129051" cy="369332"/>
          </a:xfrm>
          <a:prstGeom prst="rect">
            <a:avLst/>
          </a:prstGeom>
          <a:noFill/>
        </p:spPr>
        <p:txBody>
          <a:bodyPr wrap="square" rtlCol="0">
            <a:spAutoFit/>
          </a:bodyPr>
          <a:lstStyle/>
          <a:p>
            <a:pPr algn="ctr"/>
            <a:r>
              <a:rPr lang="en-ZA" dirty="0" smtClean="0"/>
              <a:t>morale</a:t>
            </a:r>
            <a:endParaRPr lang="en-ZA" dirty="0"/>
          </a:p>
        </p:txBody>
      </p:sp>
      <p:sp>
        <p:nvSpPr>
          <p:cNvPr id="20" name="TextBox 19"/>
          <p:cNvSpPr txBox="1"/>
          <p:nvPr/>
        </p:nvSpPr>
        <p:spPr>
          <a:xfrm>
            <a:off x="791569" y="4319396"/>
            <a:ext cx="7642746" cy="369332"/>
          </a:xfrm>
          <a:prstGeom prst="rect">
            <a:avLst/>
          </a:prstGeom>
          <a:noFill/>
        </p:spPr>
        <p:txBody>
          <a:bodyPr wrap="square" rtlCol="0">
            <a:spAutoFit/>
          </a:bodyPr>
          <a:lstStyle/>
          <a:p>
            <a:pPr algn="ctr"/>
            <a:r>
              <a:rPr lang="en-ZA" i="1" dirty="0" smtClean="0"/>
              <a:t>Performance</a:t>
            </a:r>
            <a:r>
              <a:rPr lang="en-ZA" dirty="0" smtClean="0"/>
              <a:t> results from the </a:t>
            </a:r>
            <a:r>
              <a:rPr lang="en-ZA" i="1" dirty="0" smtClean="0"/>
              <a:t>interplay</a:t>
            </a:r>
            <a:r>
              <a:rPr lang="en-ZA" dirty="0" smtClean="0"/>
              <a:t> between a complex set of factors:</a:t>
            </a:r>
            <a:endParaRPr lang="en-ZA" dirty="0"/>
          </a:p>
        </p:txBody>
      </p:sp>
      <p:sp>
        <p:nvSpPr>
          <p:cNvPr id="22" name="Freeform 21"/>
          <p:cNvSpPr/>
          <p:nvPr/>
        </p:nvSpPr>
        <p:spPr>
          <a:xfrm>
            <a:off x="0" y="4874298"/>
            <a:ext cx="9144000" cy="974138"/>
          </a:xfrm>
          <a:custGeom>
            <a:avLst/>
            <a:gdLst>
              <a:gd name="connsiteX0" fmla="*/ 0 w 8366078"/>
              <a:gd name="connsiteY0" fmla="*/ 576349 h 974138"/>
              <a:gd name="connsiteX1" fmla="*/ 491319 w 8366078"/>
              <a:gd name="connsiteY1" fmla="*/ 44087 h 974138"/>
              <a:gd name="connsiteX2" fmla="*/ 1815152 w 8366078"/>
              <a:gd name="connsiteY2" fmla="*/ 685531 h 974138"/>
              <a:gd name="connsiteX3" fmla="*/ 3070746 w 8366078"/>
              <a:gd name="connsiteY3" fmla="*/ 71382 h 974138"/>
              <a:gd name="connsiteX4" fmla="*/ 4476466 w 8366078"/>
              <a:gd name="connsiteY4" fmla="*/ 794714 h 974138"/>
              <a:gd name="connsiteX5" fmla="*/ 5704764 w 8366078"/>
              <a:gd name="connsiteY5" fmla="*/ 3143 h 974138"/>
              <a:gd name="connsiteX6" fmla="*/ 6810233 w 8366078"/>
              <a:gd name="connsiteY6" fmla="*/ 535406 h 974138"/>
              <a:gd name="connsiteX7" fmla="*/ 7765576 w 8366078"/>
              <a:gd name="connsiteY7" fmla="*/ 972134 h 974138"/>
              <a:gd name="connsiteX8" fmla="*/ 8366078 w 8366078"/>
              <a:gd name="connsiteY8" fmla="*/ 357985 h 97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6078" h="974138">
                <a:moveTo>
                  <a:pt x="0" y="576349"/>
                </a:moveTo>
                <a:cubicBezTo>
                  <a:pt x="94397" y="301119"/>
                  <a:pt x="188794" y="25890"/>
                  <a:pt x="491319" y="44087"/>
                </a:cubicBezTo>
                <a:cubicBezTo>
                  <a:pt x="793844" y="62284"/>
                  <a:pt x="1385248" y="680982"/>
                  <a:pt x="1815152" y="685531"/>
                </a:cubicBezTo>
                <a:cubicBezTo>
                  <a:pt x="2245056" y="690080"/>
                  <a:pt x="2627194" y="53185"/>
                  <a:pt x="3070746" y="71382"/>
                </a:cubicBezTo>
                <a:cubicBezTo>
                  <a:pt x="3514298" y="89579"/>
                  <a:pt x="4037463" y="806087"/>
                  <a:pt x="4476466" y="794714"/>
                </a:cubicBezTo>
                <a:cubicBezTo>
                  <a:pt x="4915469" y="783341"/>
                  <a:pt x="5315803" y="46361"/>
                  <a:pt x="5704764" y="3143"/>
                </a:cubicBezTo>
                <a:cubicBezTo>
                  <a:pt x="6093725" y="-40075"/>
                  <a:pt x="6466764" y="373908"/>
                  <a:pt x="6810233" y="535406"/>
                </a:cubicBezTo>
                <a:cubicBezTo>
                  <a:pt x="7153702" y="696904"/>
                  <a:pt x="7506269" y="1001704"/>
                  <a:pt x="7765576" y="972134"/>
                </a:cubicBezTo>
                <a:cubicBezTo>
                  <a:pt x="8024884" y="942564"/>
                  <a:pt x="8195481" y="650274"/>
                  <a:pt x="8366078" y="357985"/>
                </a:cubicBezTo>
              </a:path>
            </a:pathLst>
          </a:custGeom>
          <a:noFill/>
          <a:ln w="3175">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lumMod val="75000"/>
                </a:schemeClr>
              </a:solidFill>
            </a:endParaRPr>
          </a:p>
        </p:txBody>
      </p:sp>
      <p:sp>
        <p:nvSpPr>
          <p:cNvPr id="21" name="TextBox 20"/>
          <p:cNvSpPr txBox="1"/>
          <p:nvPr/>
        </p:nvSpPr>
        <p:spPr>
          <a:xfrm>
            <a:off x="763684" y="6077808"/>
            <a:ext cx="7642746" cy="646331"/>
          </a:xfrm>
          <a:prstGeom prst="rect">
            <a:avLst/>
          </a:prstGeom>
          <a:noFill/>
        </p:spPr>
        <p:txBody>
          <a:bodyPr wrap="square" rtlCol="0">
            <a:spAutoFit/>
          </a:bodyPr>
          <a:lstStyle/>
          <a:p>
            <a:pPr algn="ctr"/>
            <a:r>
              <a:rPr lang="en-ZA" dirty="0" smtClean="0"/>
              <a:t>Government must pursue a long-term sustained focus on tackling major obstacles to improving performance of the public service.</a:t>
            </a:r>
            <a:endParaRPr lang="en-ZA" dirty="0"/>
          </a:p>
        </p:txBody>
      </p:sp>
      <p:sp>
        <p:nvSpPr>
          <p:cNvPr id="23" name="Title 1"/>
          <p:cNvSpPr>
            <a:spLocks noGrp="1"/>
          </p:cNvSpPr>
          <p:nvPr>
            <p:ph type="title"/>
          </p:nvPr>
        </p:nvSpPr>
        <p:spPr>
          <a:xfrm>
            <a:off x="450763" y="143347"/>
            <a:ext cx="8229600" cy="1101168"/>
          </a:xfrm>
        </p:spPr>
        <p:txBody>
          <a:bodyPr>
            <a:normAutofit/>
          </a:bodyPr>
          <a:lstStyle/>
          <a:p>
            <a:r>
              <a:rPr lang="en-ZA" dirty="0" smtClean="0">
                <a:solidFill>
                  <a:schemeClr val="accent2">
                    <a:lumMod val="75000"/>
                  </a:schemeClr>
                </a:solidFill>
              </a:rPr>
              <a:t>Defining NSG role under NDP</a:t>
            </a:r>
            <a:endParaRPr lang="en-ZA" dirty="0">
              <a:solidFill>
                <a:schemeClr val="accent2">
                  <a:lumMod val="75000"/>
                </a:schemeClr>
              </a:solidFill>
            </a:endParaRPr>
          </a:p>
        </p:txBody>
      </p:sp>
    </p:spTree>
    <p:extLst>
      <p:ext uri="{BB962C8B-B14F-4D97-AF65-F5344CB8AC3E}">
        <p14:creationId xmlns:p14="http://schemas.microsoft.com/office/powerpoint/2010/main" xmlns="" val="2697532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3" y="1244515"/>
            <a:ext cx="8229600" cy="5168069"/>
          </a:xfrm>
        </p:spPr>
        <p:txBody>
          <a:bodyPr>
            <a:normAutofit fontScale="85000" lnSpcReduction="10000"/>
          </a:bodyPr>
          <a:lstStyle/>
          <a:p>
            <a:r>
              <a:rPr lang="en-GB" sz="2900" dirty="0" smtClean="0"/>
              <a:t>Further to the NDP, the curriculum development process is guided by an integrated learning framework which - </a:t>
            </a:r>
          </a:p>
          <a:p>
            <a:pPr lvl="1"/>
            <a:r>
              <a:rPr lang="en-GB" sz="2300" dirty="0" smtClean="0"/>
              <a:t>Provides </a:t>
            </a:r>
            <a:r>
              <a:rPr lang="en-GB" sz="2300" dirty="0"/>
              <a:t>the basis to systematically map courses, programmes and qualifications</a:t>
            </a:r>
            <a:r>
              <a:rPr lang="en-GB" sz="2300" dirty="0" smtClean="0"/>
              <a:t>.</a:t>
            </a:r>
          </a:p>
          <a:p>
            <a:pPr lvl="1"/>
            <a:r>
              <a:rPr lang="en-GB" sz="2300" dirty="0" smtClean="0"/>
              <a:t>Is based on three </a:t>
            </a:r>
            <a:r>
              <a:rPr lang="en-GB" sz="2300" dirty="0"/>
              <a:t>key components </a:t>
            </a:r>
            <a:r>
              <a:rPr lang="en-GB" sz="2300" dirty="0" smtClean="0"/>
              <a:t>inclusive of</a:t>
            </a:r>
            <a:endParaRPr lang="en-ZA" sz="2300" dirty="0"/>
          </a:p>
          <a:p>
            <a:pPr lvl="2"/>
            <a:r>
              <a:rPr lang="en-GB" sz="2300" dirty="0"/>
              <a:t>three broad competency types (generic, functional and sectoral);</a:t>
            </a:r>
            <a:endParaRPr lang="en-ZA" sz="2300" dirty="0"/>
          </a:p>
          <a:p>
            <a:pPr lvl="2"/>
            <a:r>
              <a:rPr lang="en-GB" sz="2300" dirty="0"/>
              <a:t>competency clusters aligned to </a:t>
            </a:r>
            <a:r>
              <a:rPr lang="en-GB" sz="2300" dirty="0" smtClean="0"/>
              <a:t>existing DPSA </a:t>
            </a:r>
            <a:r>
              <a:rPr lang="en-GB" sz="2300" dirty="0"/>
              <a:t>competency frameworks; and</a:t>
            </a:r>
            <a:endParaRPr lang="en-ZA" sz="2300" dirty="0"/>
          </a:p>
          <a:p>
            <a:pPr lvl="2"/>
            <a:r>
              <a:rPr lang="en-GB" sz="2300" dirty="0"/>
              <a:t>expected levels of performance  (basic to advanced)</a:t>
            </a:r>
            <a:endParaRPr lang="en-ZA" sz="2300" dirty="0"/>
          </a:p>
          <a:p>
            <a:pPr lvl="1"/>
            <a:r>
              <a:rPr lang="en-GB" sz="2300" dirty="0" smtClean="0"/>
              <a:t>Provides </a:t>
            </a:r>
            <a:r>
              <a:rPr lang="en-GB" sz="2300" dirty="0"/>
              <a:t>a clear articulation pathway for progression in the public sector.</a:t>
            </a:r>
            <a:endParaRPr lang="en-ZA" sz="2300" dirty="0"/>
          </a:p>
          <a:p>
            <a:r>
              <a:rPr lang="en-ZA" sz="2900" dirty="0"/>
              <a:t>The target audience is categorised in terms of occupational level, proficiency level and performance </a:t>
            </a:r>
            <a:r>
              <a:rPr lang="en-ZA" sz="2900" dirty="0" smtClean="0"/>
              <a:t>level, which aims </a:t>
            </a:r>
            <a:r>
              <a:rPr lang="en-ZA" sz="2900" dirty="0"/>
              <a:t>to promote the usefulness and relevance of education and learning</a:t>
            </a:r>
            <a:r>
              <a:rPr lang="en-GB" sz="2900" dirty="0" smtClean="0"/>
              <a:t>.</a:t>
            </a:r>
            <a:endParaRPr lang="en-GB" sz="2900" dirty="0"/>
          </a:p>
        </p:txBody>
      </p:sp>
      <p:sp>
        <p:nvSpPr>
          <p:cNvPr id="5" name="Title 1"/>
          <p:cNvSpPr>
            <a:spLocks noGrp="1"/>
          </p:cNvSpPr>
          <p:nvPr>
            <p:ph type="title"/>
          </p:nvPr>
        </p:nvSpPr>
        <p:spPr>
          <a:xfrm>
            <a:off x="450763" y="143347"/>
            <a:ext cx="8229600" cy="1101168"/>
          </a:xfrm>
        </p:spPr>
        <p:txBody>
          <a:bodyPr>
            <a:normAutofit/>
          </a:bodyPr>
          <a:lstStyle/>
          <a:p>
            <a:r>
              <a:rPr lang="en-ZA" dirty="0" smtClean="0">
                <a:solidFill>
                  <a:schemeClr val="accent2">
                    <a:lumMod val="75000"/>
                  </a:schemeClr>
                </a:solidFill>
              </a:rPr>
              <a:t>Defining NSG role under NDP</a:t>
            </a:r>
            <a:endParaRPr lang="en-ZA" dirty="0">
              <a:solidFill>
                <a:schemeClr val="accent2">
                  <a:lumMod val="75000"/>
                </a:schemeClr>
              </a:solidFill>
            </a:endParaRPr>
          </a:p>
        </p:txBody>
      </p:sp>
    </p:spTree>
    <p:extLst>
      <p:ext uri="{BB962C8B-B14F-4D97-AF65-F5344CB8AC3E}">
        <p14:creationId xmlns:p14="http://schemas.microsoft.com/office/powerpoint/2010/main" xmlns="" val="3507684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0763" y="143347"/>
            <a:ext cx="8229600" cy="1101168"/>
          </a:xfrm>
        </p:spPr>
        <p:txBody>
          <a:bodyPr>
            <a:normAutofit/>
          </a:bodyPr>
          <a:lstStyle/>
          <a:p>
            <a:r>
              <a:rPr lang="en-ZA" dirty="0" smtClean="0">
                <a:solidFill>
                  <a:schemeClr val="accent2">
                    <a:lumMod val="75000"/>
                  </a:schemeClr>
                </a:solidFill>
              </a:rPr>
              <a:t>Defining NSG role under NDP</a:t>
            </a:r>
            <a:endParaRPr lang="en-ZA" dirty="0">
              <a:solidFill>
                <a:schemeClr val="accent2">
                  <a:lumMod val="75000"/>
                </a:schemeClr>
              </a:solidFill>
            </a:endParaRPr>
          </a:p>
        </p:txBody>
      </p:sp>
      <p:sp>
        <p:nvSpPr>
          <p:cNvPr id="10" name="Rectangle 9"/>
          <p:cNvSpPr/>
          <p:nvPr/>
        </p:nvSpPr>
        <p:spPr>
          <a:xfrm>
            <a:off x="695459" y="1606371"/>
            <a:ext cx="7662328" cy="3170099"/>
          </a:xfrm>
          <a:prstGeom prst="rect">
            <a:avLst/>
          </a:prstGeom>
        </p:spPr>
        <p:txBody>
          <a:bodyPr wrap="square">
            <a:spAutoFit/>
          </a:bodyPr>
          <a:lstStyle/>
          <a:p>
            <a:pPr marL="285750" indent="-285750">
              <a:buFont typeface="Arial" panose="020B0604020202020204" pitchFamily="34" charset="0"/>
              <a:buChar char="•"/>
            </a:pPr>
            <a:r>
              <a:rPr lang="en-ZA" sz="2000" dirty="0"/>
              <a:t>Focus areas of </a:t>
            </a:r>
            <a:r>
              <a:rPr lang="en-ZA" sz="2000" dirty="0" smtClean="0"/>
              <a:t>curriculum design and eLearning- </a:t>
            </a:r>
            <a:endParaRPr lang="en-ZA" sz="2000" dirty="0"/>
          </a:p>
          <a:p>
            <a:pPr marL="800100" lvl="1" indent="-342900">
              <a:buFont typeface="Arial" panose="020B0604020202020204" pitchFamily="34" charset="0"/>
              <a:buChar char="•"/>
            </a:pPr>
            <a:r>
              <a:rPr lang="en-ZA" sz="2000" dirty="0"/>
              <a:t>Pre-service education and learning;</a:t>
            </a:r>
          </a:p>
          <a:p>
            <a:pPr marL="800100" lvl="1" indent="-342900">
              <a:buFont typeface="Arial" panose="020B0604020202020204" pitchFamily="34" charset="0"/>
              <a:buChar char="•"/>
            </a:pPr>
            <a:r>
              <a:rPr lang="en-ZA" sz="2000" dirty="0"/>
              <a:t>Induction and reorientation;</a:t>
            </a:r>
          </a:p>
          <a:p>
            <a:pPr marL="800100" lvl="1" indent="-342900">
              <a:buFont typeface="Arial" panose="020B0604020202020204" pitchFamily="34" charset="0"/>
              <a:buChar char="•"/>
            </a:pPr>
            <a:r>
              <a:rPr lang="en-ZA" sz="2000" dirty="0"/>
              <a:t>In-service education and learning;</a:t>
            </a:r>
          </a:p>
          <a:p>
            <a:pPr marL="1200150" lvl="2" indent="-285750">
              <a:buFont typeface="Arial" panose="020B0604020202020204" pitchFamily="34" charset="0"/>
              <a:buChar char="•"/>
            </a:pPr>
            <a:r>
              <a:rPr lang="en-ZA" sz="2000" dirty="0"/>
              <a:t>Administration and Support</a:t>
            </a:r>
          </a:p>
          <a:p>
            <a:pPr marL="1200150" lvl="2" indent="-285750">
              <a:buFont typeface="Arial" panose="020B0604020202020204" pitchFamily="34" charset="0"/>
              <a:buChar char="•"/>
            </a:pPr>
            <a:r>
              <a:rPr lang="en-ZA" sz="2000" dirty="0"/>
              <a:t>Management</a:t>
            </a:r>
          </a:p>
          <a:p>
            <a:pPr marL="1200150" lvl="2" indent="-285750">
              <a:buFont typeface="Arial" panose="020B0604020202020204" pitchFamily="34" charset="0"/>
              <a:buChar char="•"/>
            </a:pPr>
            <a:r>
              <a:rPr lang="en-ZA" sz="2000" dirty="0"/>
              <a:t>Leadership</a:t>
            </a:r>
          </a:p>
          <a:p>
            <a:pPr marL="1200150" lvl="2" indent="-285750">
              <a:buFont typeface="Arial" panose="020B0604020202020204" pitchFamily="34" charset="0"/>
              <a:buChar char="•"/>
            </a:pPr>
            <a:r>
              <a:rPr lang="en-ZA" sz="2000" dirty="0"/>
              <a:t>Oversight</a:t>
            </a:r>
          </a:p>
          <a:p>
            <a:pPr marL="342900" indent="-342900">
              <a:buFont typeface="Arial" panose="020B0604020202020204" pitchFamily="34" charset="0"/>
              <a:buChar char="•"/>
            </a:pPr>
            <a:r>
              <a:rPr lang="en-ZA" sz="2000" dirty="0"/>
              <a:t>Continuous Professional Development</a:t>
            </a:r>
          </a:p>
          <a:p>
            <a:pPr marL="342900" indent="-342900">
              <a:buFont typeface="Arial" panose="020B0604020202020204" pitchFamily="34" charset="0"/>
              <a:buChar char="•"/>
            </a:pPr>
            <a:r>
              <a:rPr lang="en-ZA" sz="2000" dirty="0"/>
              <a:t>Diagnostics and Organisational Development</a:t>
            </a:r>
          </a:p>
        </p:txBody>
      </p:sp>
    </p:spTree>
    <p:extLst>
      <p:ext uri="{BB962C8B-B14F-4D97-AF65-F5344CB8AC3E}">
        <p14:creationId xmlns:p14="http://schemas.microsoft.com/office/powerpoint/2010/main" xmlns="" val="3280515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solidFill>
                  <a:schemeClr val="accent2">
                    <a:lumMod val="75000"/>
                  </a:schemeClr>
                </a:solidFill>
              </a:rPr>
              <a:t>Curriculum programmes</a:t>
            </a:r>
            <a:br>
              <a:rPr lang="en-ZA" dirty="0" smtClean="0">
                <a:solidFill>
                  <a:schemeClr val="accent2">
                    <a:lumMod val="75000"/>
                  </a:schemeClr>
                </a:solidFill>
              </a:rPr>
            </a:br>
            <a:r>
              <a:rPr lang="en-ZA" sz="2700" dirty="0" smtClean="0">
                <a:solidFill>
                  <a:schemeClr val="accent2">
                    <a:lumMod val="75000"/>
                  </a:schemeClr>
                </a:solidFill>
              </a:rPr>
              <a:t>Pre-service </a:t>
            </a:r>
            <a:r>
              <a:rPr lang="en-ZA" sz="2700" dirty="0">
                <a:solidFill>
                  <a:schemeClr val="accent2">
                    <a:lumMod val="75000"/>
                  </a:schemeClr>
                </a:solidFill>
              </a:rPr>
              <a:t>education and learning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60670138"/>
              </p:ext>
            </p:extLst>
          </p:nvPr>
        </p:nvGraphicFramePr>
        <p:xfrm>
          <a:off x="457200" y="1651716"/>
          <a:ext cx="8229600" cy="2748280"/>
        </p:xfrm>
        <a:graphic>
          <a:graphicData uri="http://schemas.openxmlformats.org/drawingml/2006/table">
            <a:tbl>
              <a:tblPr firstRow="1" bandRow="1">
                <a:tableStyleId>{9D7B26C5-4107-4FEC-AEDC-1716B250A1EF}</a:tableStyleId>
              </a:tblPr>
              <a:tblGrid>
                <a:gridCol w="4114800"/>
                <a:gridCol w="4114800"/>
              </a:tblGrid>
              <a:tr h="370840">
                <a:tc>
                  <a:txBody>
                    <a:bodyPr/>
                    <a:lstStyle/>
                    <a:p>
                      <a:r>
                        <a:rPr lang="en-ZA" dirty="0" smtClean="0"/>
                        <a:t>Relevant</a:t>
                      </a:r>
                      <a:r>
                        <a:rPr lang="en-ZA" baseline="0" dirty="0" smtClean="0"/>
                        <a:t> </a:t>
                      </a:r>
                      <a:r>
                        <a:rPr lang="en-ZA" dirty="0" smtClean="0"/>
                        <a:t>NSG Course / Programme</a:t>
                      </a:r>
                      <a:endParaRPr lang="en-ZA" dirty="0"/>
                    </a:p>
                  </a:txBody>
                  <a:tcPr/>
                </a:tc>
                <a:tc>
                  <a:txBody>
                    <a:bodyPr/>
                    <a:lstStyle/>
                    <a:p>
                      <a:r>
                        <a:rPr lang="en-ZA" dirty="0" smtClean="0"/>
                        <a:t>Description</a:t>
                      </a:r>
                      <a:endParaRPr lang="en-ZA" dirty="0"/>
                    </a:p>
                  </a:txBody>
                  <a:tcPr/>
                </a:tc>
              </a:tr>
              <a:tr h="370840">
                <a:tc>
                  <a:txBody>
                    <a:bodyPr/>
                    <a:lstStyle/>
                    <a:p>
                      <a:r>
                        <a:rPr lang="en-ZA" dirty="0" smtClean="0"/>
                        <a:t>Breaking Barriers</a:t>
                      </a:r>
                      <a:r>
                        <a:rPr lang="en-ZA" baseline="0" dirty="0" smtClean="0"/>
                        <a:t> to Entry into the Public Service </a:t>
                      </a:r>
                      <a:r>
                        <a:rPr lang="en-ZA" i="1" baseline="0" dirty="0" smtClean="0"/>
                        <a:t>(Contact)</a:t>
                      </a:r>
                      <a:endParaRPr lang="en-ZA" i="1" dirty="0"/>
                    </a:p>
                  </a:txBody>
                  <a:tcPr/>
                </a:tc>
                <a:tc>
                  <a:txBody>
                    <a:bodyPr/>
                    <a:lstStyle/>
                    <a:p>
                      <a:r>
                        <a:rPr lang="en-ZA" dirty="0" smtClean="0"/>
                        <a:t>The</a:t>
                      </a:r>
                      <a:r>
                        <a:rPr lang="en-ZA" baseline="0" dirty="0" smtClean="0"/>
                        <a:t> aim is</a:t>
                      </a:r>
                      <a:r>
                        <a:rPr lang="en-ZA" dirty="0" smtClean="0"/>
                        <a:t> to reduce the number of unemployed graduates</a:t>
                      </a:r>
                      <a:r>
                        <a:rPr lang="en-ZA" baseline="0" dirty="0" smtClean="0"/>
                        <a:t> by increasing their employment opportunities.</a:t>
                      </a:r>
                      <a:endParaRPr lang="en-ZA" dirty="0"/>
                    </a:p>
                  </a:txBody>
                  <a:tcPr/>
                </a:tc>
              </a:tr>
              <a:tr h="370840">
                <a:tc>
                  <a:txBody>
                    <a:bodyPr/>
                    <a:lstStyle/>
                    <a:p>
                      <a:r>
                        <a:rPr lang="en-ZA" dirty="0" smtClean="0"/>
                        <a:t>Pre-entry into SMS</a:t>
                      </a:r>
                      <a:endParaRPr lang="en-ZA" dirty="0"/>
                    </a:p>
                  </a:txBody>
                  <a:tcPr/>
                </a:tc>
                <a:tc>
                  <a:txBody>
                    <a:bodyPr/>
                    <a:lstStyle/>
                    <a:p>
                      <a:r>
                        <a:rPr lang="en-ZA" dirty="0" smtClean="0"/>
                        <a:t>Straddles</a:t>
                      </a:r>
                      <a:r>
                        <a:rPr lang="en-ZA" baseline="0" dirty="0" smtClean="0"/>
                        <a:t> both pre-service and in-service education and learning</a:t>
                      </a:r>
                    </a:p>
                    <a:p>
                      <a:r>
                        <a:rPr lang="en-ZA" dirty="0" smtClean="0"/>
                        <a:t>The aim</a:t>
                      </a:r>
                      <a:r>
                        <a:rPr lang="en-ZA" baseline="0" dirty="0" smtClean="0"/>
                        <a:t> is to build the capabilities required on senior management occupational levels.</a:t>
                      </a:r>
                    </a:p>
                  </a:txBody>
                  <a:tcPr/>
                </a:tc>
              </a:tr>
            </a:tbl>
          </a:graphicData>
        </a:graphic>
      </p:graphicFrame>
      <p:pic>
        <p:nvPicPr>
          <p:cNvPr id="6" name="Picture 5"/>
          <p:cNvPicPr>
            <a:picLocks noChangeAspect="1"/>
          </p:cNvPicPr>
          <p:nvPr/>
        </p:nvPicPr>
        <p:blipFill>
          <a:blip r:embed="rId2" cstate="print">
            <a:grayscl/>
            <a:extLst>
              <a:ext uri="{28A0092B-C50C-407E-A947-70E740481C1C}">
                <a14:useLocalDpi xmlns:a14="http://schemas.microsoft.com/office/drawing/2010/main" xmlns="" val="0"/>
              </a:ext>
            </a:extLst>
          </a:blip>
          <a:stretch>
            <a:fillRect/>
          </a:stretch>
        </p:blipFill>
        <p:spPr>
          <a:xfrm>
            <a:off x="457200" y="5705340"/>
            <a:ext cx="972355" cy="972355"/>
          </a:xfrm>
          <a:prstGeom prst="rect">
            <a:avLst/>
          </a:prstGeom>
        </p:spPr>
      </p:pic>
      <p:sp>
        <p:nvSpPr>
          <p:cNvPr id="7" name="TextBox 6"/>
          <p:cNvSpPr txBox="1"/>
          <p:nvPr/>
        </p:nvSpPr>
        <p:spPr>
          <a:xfrm>
            <a:off x="1429555" y="5705340"/>
            <a:ext cx="7109138" cy="584775"/>
          </a:xfrm>
          <a:prstGeom prst="rect">
            <a:avLst/>
          </a:prstGeom>
          <a:noFill/>
        </p:spPr>
        <p:txBody>
          <a:bodyPr wrap="square" rtlCol="0">
            <a:spAutoFit/>
          </a:bodyPr>
          <a:lstStyle/>
          <a:p>
            <a:pPr marL="285750" indent="-285750">
              <a:buFont typeface="Arial" panose="020B0604020202020204" pitchFamily="34" charset="0"/>
              <a:buChar char="•"/>
            </a:pPr>
            <a:r>
              <a:rPr lang="en-ZA" sz="1600" dirty="0"/>
              <a:t>Mentoring and Coaching for Public Service Managers </a:t>
            </a:r>
            <a:endParaRPr lang="en-ZA" sz="1600" dirty="0" smtClean="0"/>
          </a:p>
          <a:p>
            <a:pPr marL="285750" indent="-285750">
              <a:buFont typeface="Arial" panose="020B0604020202020204" pitchFamily="34" charset="0"/>
              <a:buChar char="•"/>
            </a:pPr>
            <a:r>
              <a:rPr lang="en-ZA" sz="1600" dirty="0"/>
              <a:t>Mentoring Skills for Supervisors</a:t>
            </a:r>
          </a:p>
        </p:txBody>
      </p:sp>
      <p:pic>
        <p:nvPicPr>
          <p:cNvPr id="5" name="Picture 4"/>
          <p:cNvPicPr>
            <a:picLocks noChangeAspect="1"/>
          </p:cNvPicPr>
          <p:nvPr/>
        </p:nvPicPr>
        <p:blipFill>
          <a:blip r:embed="rId3" cstate="print"/>
          <a:stretch>
            <a:fillRect/>
          </a:stretch>
        </p:blipFill>
        <p:spPr>
          <a:xfrm>
            <a:off x="457200" y="4708422"/>
            <a:ext cx="915592" cy="915592"/>
          </a:xfrm>
          <a:prstGeom prst="rect">
            <a:avLst/>
          </a:prstGeom>
        </p:spPr>
      </p:pic>
      <p:sp>
        <p:nvSpPr>
          <p:cNvPr id="8" name="TextBox 7"/>
          <p:cNvSpPr txBox="1"/>
          <p:nvPr/>
        </p:nvSpPr>
        <p:spPr>
          <a:xfrm>
            <a:off x="1429555" y="4732985"/>
            <a:ext cx="7109138" cy="830997"/>
          </a:xfrm>
          <a:prstGeom prst="rect">
            <a:avLst/>
          </a:prstGeom>
          <a:noFill/>
        </p:spPr>
        <p:txBody>
          <a:bodyPr wrap="square" rtlCol="0">
            <a:spAutoFit/>
          </a:bodyPr>
          <a:lstStyle/>
          <a:p>
            <a:pPr marL="285750" indent="-285750">
              <a:buFont typeface="Arial" panose="020B0604020202020204" pitchFamily="34" charset="0"/>
              <a:buChar char="•"/>
            </a:pPr>
            <a:r>
              <a:rPr lang="en-ZA" sz="1600" dirty="0" smtClean="0"/>
              <a:t>Expand the opportunities for youth by offering a Cadet Graduate </a:t>
            </a:r>
            <a:r>
              <a:rPr lang="en-ZA" sz="1600" dirty="0"/>
              <a:t>Programme to give young graduates the opportunity to learn more about the operations of </a:t>
            </a:r>
            <a:r>
              <a:rPr lang="en-ZA" sz="1600" dirty="0" smtClean="0"/>
              <a:t>government and </a:t>
            </a:r>
            <a:r>
              <a:rPr lang="en-ZA" sz="1600" dirty="0"/>
              <a:t>to equip them for the world of </a:t>
            </a:r>
            <a:r>
              <a:rPr lang="en-ZA" sz="1600" dirty="0" smtClean="0"/>
              <a:t>work</a:t>
            </a:r>
            <a:endParaRPr lang="en-ZA" sz="1600" dirty="0"/>
          </a:p>
        </p:txBody>
      </p:sp>
    </p:spTree>
    <p:extLst>
      <p:ext uri="{BB962C8B-B14F-4D97-AF65-F5344CB8AC3E}">
        <p14:creationId xmlns:p14="http://schemas.microsoft.com/office/powerpoint/2010/main" xmlns="" val="2210293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o National HRD Managers (22 November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9804</TotalTime>
  <Words>2302</Words>
  <Application>Microsoft Office PowerPoint</Application>
  <PresentationFormat>On-screen Show (4:3)</PresentationFormat>
  <Paragraphs>261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Presentation to National HRD Managers (22 November 2013)</vt:lpstr>
      <vt:lpstr>The National School of Government </vt:lpstr>
      <vt:lpstr>Presentation Outline</vt:lpstr>
      <vt:lpstr>Constitutional Values</vt:lpstr>
      <vt:lpstr>Building a Capable Developmental State</vt:lpstr>
      <vt:lpstr>Defining NSG role under NDP</vt:lpstr>
      <vt:lpstr>Defining NSG role under NDP</vt:lpstr>
      <vt:lpstr>Defining NSG role under NDP</vt:lpstr>
      <vt:lpstr>Defining NSG role under NDP</vt:lpstr>
      <vt:lpstr>Curriculum programmes Pre-service education and learning</vt:lpstr>
      <vt:lpstr>Curriculum programmes Induction and Reorientation</vt:lpstr>
      <vt:lpstr>Curriculum programmes In-service education and learning: administration and support</vt:lpstr>
      <vt:lpstr>Curriculum programmes In-service education and learning: management</vt:lpstr>
      <vt:lpstr>Curriculum programmes In-service education and learning: leadership</vt:lpstr>
      <vt:lpstr>Curriculum programmes In-service education and learning: oversight</vt:lpstr>
      <vt:lpstr>Curriculum programmes eLearning</vt:lpstr>
      <vt:lpstr>Successes and challenges</vt:lpstr>
      <vt:lpstr>Successes and challenges</vt:lpstr>
      <vt:lpstr>Evaluating Delivery</vt:lpstr>
      <vt:lpstr>Types of Evaluation</vt:lpstr>
      <vt:lpstr>Impact Assessment &amp; Application of Learning Studies</vt:lpstr>
      <vt:lpstr>Application of Learning Study - ALS</vt:lpstr>
      <vt:lpstr>Challenges experienced in conducting ALS</vt:lpstr>
      <vt:lpstr>Successes and challenges  way-forward  </vt:lpstr>
      <vt:lpstr>Successes and challenges  way-forward</vt:lpstr>
      <vt:lpstr>Conclusion</vt:lpstr>
      <vt:lpstr>  The National School of Government – A Centre of Excellence  Siyabonga Thank you Realeboha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School of Government</dc:title>
  <dc:creator>Botshabelo Maja</dc:creator>
  <cp:lastModifiedBy>PUMZA</cp:lastModifiedBy>
  <cp:revision>19</cp:revision>
  <dcterms:modified xsi:type="dcterms:W3CDTF">2017-03-09T08:45:43Z</dcterms:modified>
</cp:coreProperties>
</file>