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charts/chart7.xml" ContentType="application/vnd.openxmlformats-officedocument.drawingml.chart+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theme/themeOverride4.xml" ContentType="application/vnd.openxmlformats-officedocument.themeOverride+xml"/>
  <Override PartName="/ppt/diagrams/layout8.xml" ContentType="application/vnd.openxmlformats-officedocument.drawingml.diagram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charts/chart8.xml" ContentType="application/vnd.openxmlformats-officedocument.drawingml.chart+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charts/chart6.xml" ContentType="application/vnd.openxmlformats-officedocument.drawingml.chart+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charts/chart4.xml" ContentType="application/vnd.openxmlformats-officedocument.drawingml.chart+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6" r:id="rId2"/>
    <p:sldId id="266" r:id="rId3"/>
    <p:sldId id="257" r:id="rId4"/>
    <p:sldId id="262" r:id="rId5"/>
    <p:sldId id="260" r:id="rId6"/>
    <p:sldId id="261" r:id="rId7"/>
    <p:sldId id="268" r:id="rId8"/>
    <p:sldId id="263" r:id="rId9"/>
    <p:sldId id="265" r:id="rId10"/>
    <p:sldId id="292" r:id="rId11"/>
    <p:sldId id="278" r:id="rId12"/>
    <p:sldId id="280" r:id="rId13"/>
    <p:sldId id="276" r:id="rId14"/>
    <p:sldId id="277" r:id="rId15"/>
    <p:sldId id="286" r:id="rId16"/>
    <p:sldId id="271" r:id="rId17"/>
    <p:sldId id="284" r:id="rId18"/>
    <p:sldId id="272" r:id="rId19"/>
    <p:sldId id="281" r:id="rId20"/>
    <p:sldId id="282" r:id="rId21"/>
    <p:sldId id="283" r:id="rId22"/>
    <p:sldId id="273" r:id="rId23"/>
    <p:sldId id="274" r:id="rId24"/>
    <p:sldId id="291" r:id="rId25"/>
    <p:sldId id="288" r:id="rId26"/>
    <p:sldId id="289" r:id="rId27"/>
    <p:sldId id="290" r:id="rId28"/>
    <p:sldId id="267" r:id="rId29"/>
    <p:sldId id="275" r:id="rId30"/>
    <p:sldId id="264" r:id="rId31"/>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5198"/>
    <a:srgbClr val="422C16"/>
    <a:srgbClr val="0C788E"/>
    <a:srgbClr val="000099"/>
    <a:srgbClr val="1C1C1C"/>
    <a:srgbClr val="660066"/>
    <a:srgbClr val="000058"/>
    <a:srgbClr val="2E17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31" autoAdjust="0"/>
    <p:restoredTop sz="94674"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4" d="100"/>
          <a:sy n="54" d="100"/>
        </p:scale>
        <p:origin x="2820"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DWinnaar\Documents\Work%202012\TIMSS2015\MainStudy\Grade9\1_Data_07092016\SPSS\Analysis_Highlights_Doc\TIMSS2015_Gr9_Figure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Chart%20in%20Microsoft%20Word"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ftimol\Documents\Homelessness\Graphs.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C:\Users\ftimol\Documents\Homelessness\Graphs.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C:\Users\ftimol\Documents\Homelessness\Graphs.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file:///C:\Users\ftimol\Documents\Homelessness\Graphs.xlsx"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file:///C:\Users\ftimol\Documents\Homelessness\Graphs.xlsx"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oleObject" Target="file:///C:\Users\ftimol\Documents\Homelessness\Graphs.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15734737950238753"/>
          <c:y val="2.3659295308651344E-2"/>
          <c:w val="0.81845732668857274"/>
          <c:h val="0.89001747095851158"/>
        </c:manualLayout>
      </c:layout>
      <c:barChart>
        <c:barDir val="bar"/>
        <c:grouping val="clustered"/>
        <c:ser>
          <c:idx val="0"/>
          <c:order val="0"/>
          <c:tx>
            <c:strRef>
              <c:f>'Figure 1'!$B$3</c:f>
              <c:strCache>
                <c:ptCount val="1"/>
                <c:pt idx="0">
                  <c:v>Mathematics</c:v>
                </c:pt>
              </c:strCache>
            </c:strRef>
          </c:tx>
          <c:spPr>
            <a:solidFill>
              <a:srgbClr val="0070C0"/>
            </a:solidFill>
          </c:spPr>
          <c:cat>
            <c:strRef>
              <c:f>'Figure 1'!$A$4:$A$28</c:f>
              <c:strCache>
                <c:ptCount val="25"/>
                <c:pt idx="0">
                  <c:v>South Africa (9)</c:v>
                </c:pt>
                <c:pt idx="1">
                  <c:v>Bahrain</c:v>
                </c:pt>
                <c:pt idx="2">
                  <c:v>Chile</c:v>
                </c:pt>
                <c:pt idx="3">
                  <c:v>Russian Federation</c:v>
                </c:pt>
                <c:pt idx="4">
                  <c:v>Norway</c:v>
                </c:pt>
                <c:pt idx="5">
                  <c:v>Botswana (8, 9)</c:v>
                </c:pt>
                <c:pt idx="6">
                  <c:v>Iran, Islamic Rep. of</c:v>
                </c:pt>
                <c:pt idx="7">
                  <c:v>Slovenia</c:v>
                </c:pt>
                <c:pt idx="8">
                  <c:v>England</c:v>
                </c:pt>
                <c:pt idx="9">
                  <c:v>Korea, Rep. of</c:v>
                </c:pt>
                <c:pt idx="10">
                  <c:v>Japan</c:v>
                </c:pt>
                <c:pt idx="11">
                  <c:v>Singapore</c:v>
                </c:pt>
                <c:pt idx="12">
                  <c:v>Chinese Taipei</c:v>
                </c:pt>
                <c:pt idx="13">
                  <c:v>United States</c:v>
                </c:pt>
                <c:pt idx="14">
                  <c:v>Italy</c:v>
                </c:pt>
                <c:pt idx="15">
                  <c:v>Lithuania</c:v>
                </c:pt>
                <c:pt idx="16">
                  <c:v>Lebanon</c:v>
                </c:pt>
                <c:pt idx="17">
                  <c:v>Hong Kong SAR</c:v>
                </c:pt>
                <c:pt idx="18">
                  <c:v>Sweden</c:v>
                </c:pt>
                <c:pt idx="19">
                  <c:v>Australia</c:v>
                </c:pt>
                <c:pt idx="20">
                  <c:v>New Zealand</c:v>
                </c:pt>
                <c:pt idx="21">
                  <c:v>Egypt</c:v>
                </c:pt>
                <c:pt idx="22">
                  <c:v>Hungary</c:v>
                </c:pt>
                <c:pt idx="23">
                  <c:v>Jordan</c:v>
                </c:pt>
                <c:pt idx="24">
                  <c:v>Malaysia</c:v>
                </c:pt>
              </c:strCache>
            </c:strRef>
          </c:cat>
          <c:val>
            <c:numRef>
              <c:f>'Figure 1'!$B$4:$B$28</c:f>
              <c:numCache>
                <c:formatCode>0</c:formatCode>
                <c:ptCount val="25"/>
                <c:pt idx="0">
                  <c:v>87</c:v>
                </c:pt>
                <c:pt idx="1">
                  <c:v>53</c:v>
                </c:pt>
                <c:pt idx="2">
                  <c:v>40</c:v>
                </c:pt>
                <c:pt idx="3">
                  <c:v>30</c:v>
                </c:pt>
                <c:pt idx="4">
                  <c:v>26</c:v>
                </c:pt>
                <c:pt idx="5">
                  <c:v>25</c:v>
                </c:pt>
                <c:pt idx="6">
                  <c:v>25</c:v>
                </c:pt>
                <c:pt idx="7">
                  <c:v>23</c:v>
                </c:pt>
                <c:pt idx="8">
                  <c:v>20</c:v>
                </c:pt>
                <c:pt idx="9">
                  <c:v>17</c:v>
                </c:pt>
                <c:pt idx="10">
                  <c:v>16</c:v>
                </c:pt>
                <c:pt idx="11">
                  <c:v>16</c:v>
                </c:pt>
                <c:pt idx="12">
                  <c:v>14</c:v>
                </c:pt>
                <c:pt idx="13">
                  <c:v>14</c:v>
                </c:pt>
                <c:pt idx="14">
                  <c:v>10</c:v>
                </c:pt>
                <c:pt idx="15">
                  <c:v>10</c:v>
                </c:pt>
                <c:pt idx="16">
                  <c:v>9</c:v>
                </c:pt>
                <c:pt idx="17">
                  <c:v>8</c:v>
                </c:pt>
                <c:pt idx="18">
                  <c:v>2</c:v>
                </c:pt>
                <c:pt idx="19">
                  <c:v>0</c:v>
                </c:pt>
                <c:pt idx="20">
                  <c:v>-1</c:v>
                </c:pt>
                <c:pt idx="21">
                  <c:v>-14</c:v>
                </c:pt>
                <c:pt idx="22">
                  <c:v>-15</c:v>
                </c:pt>
                <c:pt idx="23">
                  <c:v>-38</c:v>
                </c:pt>
                <c:pt idx="24">
                  <c:v>-43</c:v>
                </c:pt>
              </c:numCache>
            </c:numRef>
          </c:val>
        </c:ser>
        <c:dLbls/>
        <c:gapWidth val="75"/>
        <c:overlap val="-25"/>
        <c:axId val="60386688"/>
        <c:axId val="57889920"/>
      </c:barChart>
      <c:catAx>
        <c:axId val="60386688"/>
        <c:scaling>
          <c:orientation val="maxMin"/>
        </c:scaling>
        <c:axPos val="l"/>
        <c:numFmt formatCode="General" sourceLinked="0"/>
        <c:majorTickMark val="none"/>
        <c:tickLblPos val="low"/>
        <c:crossAx val="57889920"/>
        <c:crosses val="autoZero"/>
        <c:auto val="1"/>
        <c:lblAlgn val="ctr"/>
        <c:lblOffset val="100"/>
      </c:catAx>
      <c:valAx>
        <c:axId val="57889920"/>
        <c:scaling>
          <c:orientation val="minMax"/>
        </c:scaling>
        <c:axPos val="t"/>
        <c:numFmt formatCode="0" sourceLinked="1"/>
        <c:majorTickMark val="none"/>
        <c:tickLblPos val="high"/>
        <c:spPr>
          <a:ln w="9525">
            <a:noFill/>
          </a:ln>
        </c:spPr>
        <c:crossAx val="60386688"/>
        <c:crosses val="autoZero"/>
        <c:crossBetween val="between"/>
      </c:valAx>
      <c:spPr>
        <a:ln w="12700">
          <a:solidFill>
            <a:schemeClr val="tx1">
              <a:lumMod val="75000"/>
              <a:lumOff val="25000"/>
            </a:schemeClr>
          </a:solidFill>
        </a:ln>
      </c:spPr>
    </c:plotArea>
    <c:plotVisOnly val="1"/>
    <c:dispBlanksAs val="gap"/>
  </c:chart>
  <c:txPr>
    <a:bodyPr/>
    <a:lstStyle/>
    <a:p>
      <a:pPr>
        <a:defRPr sz="1400">
          <a:latin typeface="Garamond" panose="02020404030301010803" pitchFamily="18"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view3D>
      <c:rAngAx val="1"/>
    </c:view3D>
    <c:floor>
      <c:spPr>
        <a:noFill/>
        <a:ln w="6350" cap="flat" cmpd="sng" algn="ctr">
          <a:solidFill>
            <a:schemeClr val="tx1">
              <a:tint val="75000"/>
            </a:schemeClr>
          </a:solidFill>
          <a:prstDash val="solid"/>
          <a:round/>
        </a:ln>
        <a:effectLst/>
        <a:sp3d contourW="6350">
          <a:contourClr>
            <a:schemeClr val="tx1">
              <a:tint val="75000"/>
            </a:schemeClr>
          </a:contourClr>
        </a:sp3d>
      </c:spPr>
    </c:floor>
    <c:sideWall>
      <c:spPr>
        <a:noFill/>
        <a:ln>
          <a:noFill/>
        </a:ln>
        <a:effectLst/>
        <a:sp3d/>
      </c:spPr>
    </c:sideWall>
    <c:backWall>
      <c:spPr>
        <a:noFill/>
        <a:ln>
          <a:noFill/>
        </a:ln>
        <a:effectLst/>
        <a:sp3d/>
      </c:spPr>
    </c:backWall>
    <c:plotArea>
      <c:layout>
        <c:manualLayout>
          <c:layoutTarget val="inner"/>
          <c:xMode val="edge"/>
          <c:yMode val="edge"/>
          <c:x val="8.7174759405074354E-2"/>
          <c:y val="3.4600428235944183E-2"/>
          <c:w val="0.84606474190726133"/>
          <c:h val="0.7862681309573144"/>
        </c:manualLayout>
      </c:layout>
      <c:bar3DChart>
        <c:barDir val="col"/>
        <c:grouping val="stacked"/>
        <c:ser>
          <c:idx val="0"/>
          <c:order val="0"/>
          <c:tx>
            <c:strRef>
              <c:f>'[Chart in Microsoft Word]Sheet1'!$A$17</c:f>
              <c:strCache>
                <c:ptCount val="1"/>
                <c:pt idx="0">
                  <c:v>NCV 4</c:v>
                </c:pt>
              </c:strCache>
            </c:strRef>
          </c:tx>
          <c:spPr>
            <a:solidFill>
              <a:schemeClr val="accent1"/>
            </a:solidFill>
            <a:ln>
              <a:noFill/>
            </a:ln>
            <a:effectLst/>
            <a:sp3d/>
          </c:spPr>
          <c:dLbls>
            <c:delete val="1"/>
          </c:dLbls>
          <c:cat>
            <c:strRef>
              <c:f>'[Chart in Microsoft Word]Sheet1'!$B$16:$F$16</c:f>
              <c:strCache>
                <c:ptCount val="5"/>
                <c:pt idx="0">
                  <c:v>Computer &amp; Info</c:v>
                </c:pt>
                <c:pt idx="1">
                  <c:v>Initial Teacher Edu</c:v>
                </c:pt>
                <c:pt idx="2">
                  <c:v>Engineering</c:v>
                </c:pt>
                <c:pt idx="3">
                  <c:v>Science</c:v>
                </c:pt>
                <c:pt idx="4">
                  <c:v>Business Science</c:v>
                </c:pt>
              </c:strCache>
            </c:strRef>
          </c:cat>
          <c:val>
            <c:numRef>
              <c:f>'[Chart in Microsoft Word]Sheet1'!$B$17:$F$17</c:f>
              <c:numCache>
                <c:formatCode>General</c:formatCode>
                <c:ptCount val="5"/>
                <c:pt idx="0">
                  <c:v>130</c:v>
                </c:pt>
                <c:pt idx="2">
                  <c:v>1700</c:v>
                </c:pt>
                <c:pt idx="4">
                  <c:v>3800</c:v>
                </c:pt>
              </c:numCache>
            </c:numRef>
          </c:val>
        </c:ser>
        <c:ser>
          <c:idx val="1"/>
          <c:order val="1"/>
          <c:tx>
            <c:strRef>
              <c:f>'[Chart in Microsoft Word]Sheet1'!$A$18</c:f>
              <c:strCache>
                <c:ptCount val="1"/>
                <c:pt idx="0">
                  <c:v>TVET NATED 6</c:v>
                </c:pt>
              </c:strCache>
            </c:strRef>
          </c:tx>
          <c:spPr>
            <a:solidFill>
              <a:schemeClr val="accent3"/>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Val val="1"/>
            <c:extLst>
              <c:ext xmlns:c15="http://schemas.microsoft.com/office/drawing/2012/chart" uri="{CE6537A1-D6FC-4f65-9D91-7224C49458BB}">
                <c15:showLeaderLines val="0"/>
              </c:ext>
            </c:extLst>
          </c:dLbls>
          <c:cat>
            <c:strRef>
              <c:f>'[Chart in Microsoft Word]Sheet1'!$B$16:$F$16</c:f>
              <c:strCache>
                <c:ptCount val="5"/>
                <c:pt idx="0">
                  <c:v>Computer &amp; Info</c:v>
                </c:pt>
                <c:pt idx="1">
                  <c:v>Initial Teacher Edu</c:v>
                </c:pt>
                <c:pt idx="2">
                  <c:v>Engineering</c:v>
                </c:pt>
                <c:pt idx="3">
                  <c:v>Science</c:v>
                </c:pt>
                <c:pt idx="4">
                  <c:v>Business Science</c:v>
                </c:pt>
              </c:strCache>
            </c:strRef>
          </c:cat>
          <c:val>
            <c:numRef>
              <c:f>'[Chart in Microsoft Word]Sheet1'!$B$18:$F$18</c:f>
              <c:numCache>
                <c:formatCode>General</c:formatCode>
                <c:ptCount val="5"/>
                <c:pt idx="2">
                  <c:v>8000</c:v>
                </c:pt>
                <c:pt idx="4">
                  <c:v>11000</c:v>
                </c:pt>
              </c:numCache>
            </c:numRef>
          </c:val>
        </c:ser>
        <c:ser>
          <c:idx val="2"/>
          <c:order val="2"/>
          <c:tx>
            <c:strRef>
              <c:f>'[Chart in Microsoft Word]Sheet1'!$A$19</c:f>
              <c:strCache>
                <c:ptCount val="1"/>
                <c:pt idx="0">
                  <c:v>University (diploma)</c:v>
                </c:pt>
              </c:strCache>
            </c:strRef>
          </c:tx>
          <c:spPr>
            <a:solidFill>
              <a:schemeClr val="accent5"/>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Val val="1"/>
            <c:extLst>
              <c:ext xmlns:c15="http://schemas.microsoft.com/office/drawing/2012/chart" uri="{CE6537A1-D6FC-4f65-9D91-7224C49458BB}">
                <c15:showLeaderLines val="0"/>
              </c:ext>
            </c:extLst>
          </c:dLbls>
          <c:cat>
            <c:strRef>
              <c:f>'[Chart in Microsoft Word]Sheet1'!$B$16:$F$16</c:f>
              <c:strCache>
                <c:ptCount val="5"/>
                <c:pt idx="0">
                  <c:v>Computer &amp; Info</c:v>
                </c:pt>
                <c:pt idx="1">
                  <c:v>Initial Teacher Edu</c:v>
                </c:pt>
                <c:pt idx="2">
                  <c:v>Engineering</c:v>
                </c:pt>
                <c:pt idx="3">
                  <c:v>Science</c:v>
                </c:pt>
                <c:pt idx="4">
                  <c:v>Business Science</c:v>
                </c:pt>
              </c:strCache>
            </c:strRef>
          </c:cat>
          <c:val>
            <c:numRef>
              <c:f>'[Chart in Microsoft Word]Sheet1'!$B$19:$F$19</c:f>
              <c:numCache>
                <c:formatCode>General</c:formatCode>
                <c:ptCount val="5"/>
                <c:pt idx="0">
                  <c:v>2788</c:v>
                </c:pt>
                <c:pt idx="2">
                  <c:v>6160</c:v>
                </c:pt>
                <c:pt idx="3">
                  <c:v>7830</c:v>
                </c:pt>
                <c:pt idx="4">
                  <c:v>15000</c:v>
                </c:pt>
              </c:numCache>
            </c:numRef>
          </c:val>
        </c:ser>
        <c:ser>
          <c:idx val="3"/>
          <c:order val="3"/>
          <c:tx>
            <c:strRef>
              <c:f>'[Chart in Microsoft Word]Sheet1'!$A$20</c:f>
              <c:strCache>
                <c:ptCount val="1"/>
                <c:pt idx="0">
                  <c:v>University (degree)</c:v>
                </c:pt>
              </c:strCache>
            </c:strRef>
          </c:tx>
          <c:spPr>
            <a:solidFill>
              <a:schemeClr val="accent1">
                <a:lumMod val="60000"/>
              </a:schemeClr>
            </a:solidFill>
            <a:ln>
              <a:noFill/>
            </a:ln>
            <a:effectLst/>
            <a:sp3d/>
          </c:spPr>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showVal val="1"/>
            <c:extLst>
              <c:ext xmlns:c15="http://schemas.microsoft.com/office/drawing/2012/chart" uri="{CE6537A1-D6FC-4f65-9D91-7224C49458BB}">
                <c15:showLeaderLines val="0"/>
              </c:ext>
            </c:extLst>
          </c:dLbls>
          <c:cat>
            <c:strRef>
              <c:f>'[Chart in Microsoft Word]Sheet1'!$B$16:$F$16</c:f>
              <c:strCache>
                <c:ptCount val="5"/>
                <c:pt idx="0">
                  <c:v>Computer &amp; Info</c:v>
                </c:pt>
                <c:pt idx="1">
                  <c:v>Initial Teacher Edu</c:v>
                </c:pt>
                <c:pt idx="2">
                  <c:v>Engineering</c:v>
                </c:pt>
                <c:pt idx="3">
                  <c:v>Science</c:v>
                </c:pt>
                <c:pt idx="4">
                  <c:v>Business Science</c:v>
                </c:pt>
              </c:strCache>
            </c:strRef>
          </c:cat>
          <c:val>
            <c:numRef>
              <c:f>'[Chart in Microsoft Word]Sheet1'!$B$20:$F$20</c:f>
              <c:numCache>
                <c:formatCode>General</c:formatCode>
                <c:ptCount val="5"/>
                <c:pt idx="0">
                  <c:v>4012</c:v>
                </c:pt>
                <c:pt idx="1">
                  <c:v>17000</c:v>
                </c:pt>
                <c:pt idx="2">
                  <c:v>7840</c:v>
                </c:pt>
                <c:pt idx="3">
                  <c:v>21170</c:v>
                </c:pt>
                <c:pt idx="4">
                  <c:v>35000</c:v>
                </c:pt>
              </c:numCache>
            </c:numRef>
          </c:val>
        </c:ser>
        <c:dLbls>
          <c:showVal val="1"/>
        </c:dLbls>
        <c:shape val="cylinder"/>
        <c:axId val="60647296"/>
        <c:axId val="60648832"/>
        <c:axId val="0"/>
      </c:bar3DChart>
      <c:catAx>
        <c:axId val="60647296"/>
        <c:scaling>
          <c:orientation val="minMax"/>
        </c:scaling>
        <c:axPos val="b"/>
        <c:numFmt formatCode="General" sourceLinked="0"/>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400" b="1" i="0" u="none" strike="noStrike" kern="1200" baseline="0">
                <a:solidFill>
                  <a:schemeClr val="tx1"/>
                </a:solidFill>
                <a:latin typeface="Adobe Garamond Pro" pitchFamily="18" charset="0"/>
                <a:ea typeface="+mn-ea"/>
                <a:cs typeface="+mn-cs"/>
              </a:defRPr>
            </a:pPr>
            <a:endParaRPr lang="en-US"/>
          </a:p>
        </c:txPr>
        <c:crossAx val="60648832"/>
        <c:crosses val="autoZero"/>
        <c:auto val="1"/>
        <c:lblAlgn val="ctr"/>
        <c:lblOffset val="100"/>
      </c:catAx>
      <c:valAx>
        <c:axId val="60648832"/>
        <c:scaling>
          <c:orientation val="minMax"/>
        </c:scaling>
        <c:axPos val="l"/>
        <c:majorGridlines>
          <c:spPr>
            <a:ln w="6350" cap="flat" cmpd="sng" algn="ctr">
              <a:solidFill>
                <a:schemeClr val="tx1">
                  <a:tint val="75000"/>
                </a:schemeClr>
              </a:solidFill>
              <a:prstDash val="solid"/>
              <a:round/>
            </a:ln>
            <a:effectLst/>
          </c:spPr>
        </c:majorGridlines>
        <c:numFmt formatCode="General" sourceLinked="1"/>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1" i="0" u="none" strike="noStrike" kern="1200" baseline="0">
                <a:solidFill>
                  <a:schemeClr val="tx1"/>
                </a:solidFill>
                <a:latin typeface=" Garamond "/>
                <a:ea typeface="+mn-ea"/>
                <a:cs typeface="+mn-cs"/>
              </a:defRPr>
            </a:pPr>
            <a:endParaRPr lang="en-US"/>
          </a:p>
        </c:txPr>
        <c:crossAx val="6064729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dobe Garamond Pro" pitchFamily="18" charset="0"/>
              <a:ea typeface="+mn-ea"/>
              <a:cs typeface="+mn-cs"/>
            </a:defRPr>
          </a:pPr>
          <a:endParaRPr lang="en-US"/>
        </a:p>
      </c:txPr>
    </c:legend>
    <c:plotVisOnly val="1"/>
    <c:dispBlanksAs val="gap"/>
  </c:chart>
  <c:spPr>
    <a:noFill/>
    <a:ln w="6350" cap="flat" cmpd="sng" algn="ctr">
      <a:noFill/>
      <a:prstDash val="solid"/>
      <a:miter lim="800000"/>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0.12504776576042903"/>
          <c:y val="0.17613636363636404"/>
          <c:w val="0.43755708653854508"/>
          <c:h val="0.78977272727272696"/>
        </c:manualLayout>
      </c:layout>
      <c:pieChart>
        <c:varyColors val="1"/>
        <c:ser>
          <c:idx val="0"/>
          <c:order val="0"/>
          <c:dPt>
            <c:idx val="0"/>
            <c:spPr>
              <a:solidFill>
                <a:srgbClr val="FFC000"/>
              </a:solidFill>
            </c:spPr>
          </c:dPt>
          <c:dPt>
            <c:idx val="1"/>
            <c:spPr>
              <a:solidFill>
                <a:schemeClr val="accent1"/>
              </a:solidFill>
            </c:spPr>
          </c:dPt>
          <c:dPt>
            <c:idx val="3"/>
            <c:spPr>
              <a:solidFill>
                <a:srgbClr val="92D050"/>
              </a:solidFill>
            </c:spPr>
          </c:dPt>
          <c:dPt>
            <c:idx val="4"/>
            <c:spPr>
              <a:solidFill>
                <a:schemeClr val="tx2"/>
              </a:solidFill>
            </c:spPr>
          </c:dPt>
          <c:dLbls>
            <c:spPr>
              <a:noFill/>
              <a:ln>
                <a:noFill/>
              </a:ln>
              <a:effectLst/>
            </c:spPr>
            <c:txPr>
              <a:bodyPr/>
              <a:lstStyle/>
              <a:p>
                <a:pPr>
                  <a:defRPr sz="800"/>
                </a:pPr>
                <a:endParaRPr lang="en-US"/>
              </a:p>
            </c:txPr>
            <c:showVal val="1"/>
            <c:showLeaderLines val="1"/>
            <c:extLst>
              <c:ext xmlns:c15="http://schemas.microsoft.com/office/drawing/2012/chart" uri="{CE6537A1-D6FC-4f65-9D91-7224C49458BB}"/>
            </c:extLst>
          </c:dLbls>
          <c:cat>
            <c:strRef>
              <c:f>Sheet1!$B$20:$B$24</c:f>
              <c:strCache>
                <c:ptCount val="5"/>
                <c:pt idx="0">
                  <c:v>Ethekwini</c:v>
                </c:pt>
                <c:pt idx="1">
                  <c:v>KZN</c:v>
                </c:pt>
                <c:pt idx="2">
                  <c:v>SA</c:v>
                </c:pt>
                <c:pt idx="3">
                  <c:v>Foreigner</c:v>
                </c:pt>
                <c:pt idx="4">
                  <c:v>Unknown</c:v>
                </c:pt>
              </c:strCache>
            </c:strRef>
          </c:cat>
          <c:val>
            <c:numRef>
              <c:f>Sheet1!$C$20:$C$24</c:f>
              <c:numCache>
                <c:formatCode>###0</c:formatCode>
                <c:ptCount val="5"/>
                <c:pt idx="0">
                  <c:v>41.77554996307471</c:v>
                </c:pt>
                <c:pt idx="1">
                  <c:v>31.217977700293105</c:v>
                </c:pt>
                <c:pt idx="2">
                  <c:v>14.209970362029098</c:v>
                </c:pt>
                <c:pt idx="3">
                  <c:v>11.646041506772049</c:v>
                </c:pt>
                <c:pt idx="4" formatCode="####">
                  <c:v>0.98610897242482509</c:v>
                </c:pt>
              </c:numCache>
            </c:numRef>
          </c:val>
        </c:ser>
        <c:dLbls/>
        <c:firstSliceAng val="0"/>
      </c:pieChart>
    </c:plotArea>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pieChart>
        <c:varyColors val="1"/>
        <c:ser>
          <c:idx val="0"/>
          <c:order val="0"/>
          <c:dPt>
            <c:idx val="0"/>
            <c:spPr>
              <a:solidFill>
                <a:srgbClr val="FFC000"/>
              </a:solidFill>
            </c:spPr>
          </c:dPt>
          <c:dPt>
            <c:idx val="1"/>
            <c:spPr>
              <a:solidFill>
                <a:schemeClr val="accent1"/>
              </a:solidFill>
            </c:spPr>
          </c:dPt>
          <c:dPt>
            <c:idx val="2"/>
            <c:spPr>
              <a:solidFill>
                <a:schemeClr val="accent3"/>
              </a:solidFill>
            </c:spPr>
          </c:dPt>
          <c:dPt>
            <c:idx val="3"/>
            <c:spPr>
              <a:solidFill>
                <a:srgbClr val="92D050"/>
              </a:solidFill>
            </c:spPr>
          </c:dPt>
          <c:dPt>
            <c:idx val="4"/>
            <c:spPr>
              <a:solidFill>
                <a:schemeClr val="tx2"/>
              </a:solidFill>
            </c:spPr>
          </c:dPt>
          <c:dLbls>
            <c:spPr>
              <a:noFill/>
              <a:ln>
                <a:noFill/>
              </a:ln>
              <a:effectLst/>
            </c:spPr>
            <c:txPr>
              <a:bodyPr/>
              <a:lstStyle/>
              <a:p>
                <a:pPr>
                  <a:defRPr sz="800"/>
                </a:pPr>
                <a:endParaRPr lang="en-US"/>
              </a:p>
            </c:txPr>
            <c:showVal val="1"/>
            <c:showLeaderLines val="1"/>
            <c:extLst>
              <c:ext xmlns:c15="http://schemas.microsoft.com/office/drawing/2012/chart" uri="{CE6537A1-D6FC-4f65-9D91-7224C49458BB}"/>
            </c:extLst>
          </c:dLbls>
          <c:cat>
            <c:strRef>
              <c:f>Sheet1!$V$20:$V$24</c:f>
              <c:strCache>
                <c:ptCount val="5"/>
                <c:pt idx="0">
                  <c:v>Ethekwini</c:v>
                </c:pt>
                <c:pt idx="1">
                  <c:v>KZN</c:v>
                </c:pt>
                <c:pt idx="2">
                  <c:v>SA</c:v>
                </c:pt>
                <c:pt idx="3">
                  <c:v>Foreigner</c:v>
                </c:pt>
                <c:pt idx="4">
                  <c:v>Unknown</c:v>
                </c:pt>
              </c:strCache>
            </c:strRef>
          </c:cat>
          <c:val>
            <c:numRef>
              <c:f>Sheet1!$W$20:$W$24</c:f>
              <c:numCache>
                <c:formatCode>###0</c:formatCode>
                <c:ptCount val="5"/>
                <c:pt idx="0">
                  <c:v>45.242396150726599</c:v>
                </c:pt>
                <c:pt idx="1">
                  <c:v>22.462670209352545</c:v>
                </c:pt>
                <c:pt idx="2">
                  <c:v>21.913511522114611</c:v>
                </c:pt>
                <c:pt idx="3">
                  <c:v>9.0004918537348271</c:v>
                </c:pt>
                <c:pt idx="4" formatCode="####">
                  <c:v>0.63495534300106804</c:v>
                </c:pt>
              </c:numCache>
            </c:numRef>
          </c:val>
        </c:ser>
        <c:dLbls/>
        <c:firstSliceAng val="0"/>
      </c:pieChart>
    </c:plotArea>
    <c:legend>
      <c:legendPos val="l"/>
      <c:txPr>
        <a:bodyPr/>
        <a:lstStyle/>
        <a:p>
          <a:pPr>
            <a:defRPr sz="1100"/>
          </a:pPr>
          <a:endParaRPr lang="en-US"/>
        </a:p>
      </c:txPr>
    </c:legend>
    <c:plotVisOnly val="1"/>
    <c:dispBlanksAs val="zero"/>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3.4700771237155897E-2"/>
          <c:y val="0.22775786618086799"/>
          <c:w val="0.46462818527842803"/>
          <c:h val="0.72411295957364297"/>
        </c:manualLayout>
      </c:layout>
      <c:doughnutChart>
        <c:varyColors val="1"/>
        <c:ser>
          <c:idx val="0"/>
          <c:order val="0"/>
          <c:dPt>
            <c:idx val="2"/>
            <c:spPr>
              <a:solidFill>
                <a:srgbClr val="0070C0"/>
              </a:solidFill>
            </c:spPr>
          </c:dPt>
          <c:dPt>
            <c:idx val="3"/>
            <c:spPr>
              <a:solidFill>
                <a:schemeClr val="accent5"/>
              </a:solidFill>
            </c:spPr>
          </c:dPt>
          <c:dPt>
            <c:idx val="4"/>
            <c:spPr>
              <a:solidFill>
                <a:srgbClr val="92D050"/>
              </a:solidFill>
            </c:spPr>
          </c:dPt>
          <c:dLbls>
            <c:spPr>
              <a:noFill/>
              <a:ln>
                <a:noFill/>
              </a:ln>
              <a:effectLst/>
            </c:spPr>
            <c:showVal val="1"/>
            <c:showLeaderLines val="1"/>
            <c:extLst>
              <c:ext xmlns:c15="http://schemas.microsoft.com/office/drawing/2012/chart" uri="{CE6537A1-D6FC-4f65-9D91-7224C49458BB}"/>
            </c:extLst>
          </c:dLbls>
          <c:cat>
            <c:strRef>
              <c:f>'Reason Street'!$Y$18:$Y$22</c:f>
              <c:strCache>
                <c:ptCount val="5"/>
                <c:pt idx="0">
                  <c:v>Seeking employment</c:v>
                </c:pt>
                <c:pt idx="1">
                  <c:v>Family disagreement</c:v>
                </c:pt>
                <c:pt idx="2">
                  <c:v>Substance abuse</c:v>
                </c:pt>
                <c:pt idx="3">
                  <c:v>Close family death</c:v>
                </c:pt>
                <c:pt idx="4">
                  <c:v>Nowhere else to go</c:v>
                </c:pt>
              </c:strCache>
            </c:strRef>
          </c:cat>
          <c:val>
            <c:numRef>
              <c:f>'Reason Street'!$Z$18:$Z$22</c:f>
              <c:numCache>
                <c:formatCode>###0</c:formatCode>
                <c:ptCount val="5"/>
                <c:pt idx="0">
                  <c:v>39.588290443049843</c:v>
                </c:pt>
                <c:pt idx="1">
                  <c:v>20.459774334275146</c:v>
                </c:pt>
                <c:pt idx="2">
                  <c:v>10.778956218041602</c:v>
                </c:pt>
                <c:pt idx="3">
                  <c:v>8.9033514295971656</c:v>
                </c:pt>
                <c:pt idx="4">
                  <c:v>5.9677177939832564</c:v>
                </c:pt>
              </c:numCache>
            </c:numRef>
          </c:val>
        </c:ser>
        <c:dLbls>
          <c:showVal val="1"/>
        </c:dLbls>
        <c:firstSliceAng val="0"/>
        <c:holeSize val="50"/>
      </c:doughnutChart>
    </c:plotArea>
    <c:legend>
      <c:legendPos val="r"/>
      <c:layout>
        <c:manualLayout>
          <c:xMode val="edge"/>
          <c:yMode val="edge"/>
          <c:x val="0.51340907152049409"/>
          <c:y val="4.1474143369155281E-2"/>
          <c:w val="0.47210822368600208"/>
          <c:h val="0.95852585663084522"/>
        </c:manualLayout>
      </c:layout>
      <c:txPr>
        <a:bodyPr/>
        <a:lstStyle/>
        <a:p>
          <a:pPr>
            <a:defRPr sz="1000"/>
          </a:pPr>
          <a:endParaRPr lang="en-US"/>
        </a:p>
      </c:txPr>
    </c:legend>
    <c:plotVisOnly val="1"/>
    <c:dispBlanksAs val="zero"/>
  </c:chart>
  <c:txPr>
    <a:bodyPr/>
    <a:lstStyle/>
    <a:p>
      <a:pPr>
        <a:defRPr sz="900"/>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doughnutChart>
        <c:varyColors val="1"/>
        <c:ser>
          <c:idx val="0"/>
          <c:order val="0"/>
          <c:dPt>
            <c:idx val="2"/>
            <c:spPr>
              <a:solidFill>
                <a:srgbClr val="92D050"/>
              </a:solidFill>
            </c:spPr>
          </c:dPt>
          <c:dPt>
            <c:idx val="3"/>
            <c:spPr>
              <a:solidFill>
                <a:schemeClr val="accent5"/>
              </a:solidFill>
            </c:spPr>
          </c:dPt>
          <c:dPt>
            <c:idx val="4"/>
            <c:spPr>
              <a:solidFill>
                <a:srgbClr val="0070C0"/>
              </a:solidFill>
            </c:spPr>
          </c:dPt>
          <c:dLbls>
            <c:spPr>
              <a:noFill/>
              <a:ln>
                <a:noFill/>
              </a:ln>
              <a:effectLst/>
            </c:spPr>
            <c:showVal val="1"/>
            <c:showLeaderLines val="1"/>
            <c:extLst>
              <c:ext xmlns:c15="http://schemas.microsoft.com/office/drawing/2012/chart" uri="{CE6537A1-D6FC-4f65-9D91-7224C49458BB}"/>
            </c:extLst>
          </c:dLbls>
          <c:cat>
            <c:strRef>
              <c:f>'Reason Street'!$E$19:$E$23</c:f>
              <c:strCache>
                <c:ptCount val="5"/>
                <c:pt idx="0">
                  <c:v>Seeking employment</c:v>
                </c:pt>
                <c:pt idx="1">
                  <c:v>Family disagreement</c:v>
                </c:pt>
                <c:pt idx="2">
                  <c:v>Nowhere else to go</c:v>
                </c:pt>
                <c:pt idx="3">
                  <c:v>Close family death</c:v>
                </c:pt>
                <c:pt idx="4">
                  <c:v>Substance abuse</c:v>
                </c:pt>
              </c:strCache>
            </c:strRef>
          </c:cat>
          <c:val>
            <c:numRef>
              <c:f>'Reason Street'!$F$19:$F$23</c:f>
              <c:numCache>
                <c:formatCode>###0</c:formatCode>
                <c:ptCount val="5"/>
                <c:pt idx="0">
                  <c:v>35.708079083155788</c:v>
                </c:pt>
                <c:pt idx="1">
                  <c:v>20.350219401830532</c:v>
                </c:pt>
                <c:pt idx="2">
                  <c:v>12.679701591692769</c:v>
                </c:pt>
                <c:pt idx="3">
                  <c:v>8.5256307468416566</c:v>
                </c:pt>
                <c:pt idx="4">
                  <c:v>4.4759254790321323</c:v>
                </c:pt>
              </c:numCache>
            </c:numRef>
          </c:val>
        </c:ser>
        <c:dLbls>
          <c:showVal val="1"/>
        </c:dLbls>
        <c:firstSliceAng val="0"/>
        <c:holeSize val="50"/>
      </c:doughnutChart>
    </c:plotArea>
    <c:plotVisOnly val="1"/>
    <c:dispBlanksAs val="zero"/>
  </c:chart>
  <c:txPr>
    <a:bodyPr/>
    <a:lstStyle/>
    <a:p>
      <a:pPr>
        <a:defRPr sz="900"/>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bar"/>
        <c:grouping val="percentStacked"/>
        <c:ser>
          <c:idx val="0"/>
          <c:order val="0"/>
          <c:tx>
            <c:strRef>
              <c:f>Sheet5!$B$2</c:f>
              <c:strCache>
                <c:ptCount val="1"/>
                <c:pt idx="0">
                  <c:v>Yes, on a daily basis</c:v>
                </c:pt>
              </c:strCache>
            </c:strRef>
          </c:tx>
          <c:dLbls>
            <c:spPr>
              <a:noFill/>
              <a:ln>
                <a:noFill/>
              </a:ln>
              <a:effectLst/>
            </c:spPr>
            <c:dLblPos val="ctr"/>
            <c:showVal val="1"/>
            <c:extLst>
              <c:ext xmlns:c15="http://schemas.microsoft.com/office/drawing/2012/chart" uri="{CE6537A1-D6FC-4f65-9D91-7224C49458BB}">
                <c15:showLeaderLines val="0"/>
              </c:ext>
            </c:extLst>
          </c:dLbls>
          <c:cat>
            <c:strRef>
              <c:f>Sheet5!$A$3:$A$7</c:f>
              <c:strCache>
                <c:ptCount val="5"/>
                <c:pt idx="0">
                  <c:v>Local resident</c:v>
                </c:pt>
                <c:pt idx="1">
                  <c:v>Service provider</c:v>
                </c:pt>
                <c:pt idx="2">
                  <c:v>Business</c:v>
                </c:pt>
                <c:pt idx="3">
                  <c:v>Police</c:v>
                </c:pt>
                <c:pt idx="4">
                  <c:v>Street person</c:v>
                </c:pt>
              </c:strCache>
            </c:strRef>
          </c:cat>
          <c:val>
            <c:numRef>
              <c:f>Sheet5!$B$3:$B$7</c:f>
              <c:numCache>
                <c:formatCode>####</c:formatCode>
                <c:ptCount val="5"/>
                <c:pt idx="0" formatCode="###0">
                  <c:v>1.3214535014869133</c:v>
                </c:pt>
                <c:pt idx="1">
                  <c:v>0.89106820585189184</c:v>
                </c:pt>
                <c:pt idx="2">
                  <c:v>0.89106820585189184</c:v>
                </c:pt>
                <c:pt idx="3" formatCode="###0">
                  <c:v>16.338041473674288</c:v>
                </c:pt>
                <c:pt idx="4" formatCode="###0">
                  <c:v>4.2328857536139806</c:v>
                </c:pt>
              </c:numCache>
            </c:numRef>
          </c:val>
        </c:ser>
        <c:ser>
          <c:idx val="1"/>
          <c:order val="1"/>
          <c:tx>
            <c:strRef>
              <c:f>Sheet5!$C$2</c:f>
              <c:strCache>
                <c:ptCount val="1"/>
                <c:pt idx="0">
                  <c:v>Yes, on a weekly basis</c:v>
                </c:pt>
              </c:strCache>
            </c:strRef>
          </c:tx>
          <c:spPr>
            <a:solidFill>
              <a:srgbClr val="FFC000"/>
            </a:solidFill>
          </c:spPr>
          <c:dLbls>
            <c:spPr>
              <a:noFill/>
              <a:ln>
                <a:noFill/>
              </a:ln>
              <a:effectLst/>
            </c:spPr>
            <c:dLblPos val="ctr"/>
            <c:showVal val="1"/>
            <c:extLst>
              <c:ext xmlns:c15="http://schemas.microsoft.com/office/drawing/2012/chart" uri="{CE6537A1-D6FC-4f65-9D91-7224C49458BB}">
                <c15:showLeaderLines val="0"/>
              </c:ext>
            </c:extLst>
          </c:dLbls>
          <c:cat>
            <c:strRef>
              <c:f>Sheet5!$A$3:$A$7</c:f>
              <c:strCache>
                <c:ptCount val="5"/>
                <c:pt idx="0">
                  <c:v>Local resident</c:v>
                </c:pt>
                <c:pt idx="1">
                  <c:v>Service provider</c:v>
                </c:pt>
                <c:pt idx="2">
                  <c:v>Business</c:v>
                </c:pt>
                <c:pt idx="3">
                  <c:v>Police</c:v>
                </c:pt>
                <c:pt idx="4">
                  <c:v>Street person</c:v>
                </c:pt>
              </c:strCache>
            </c:strRef>
          </c:cat>
          <c:val>
            <c:numRef>
              <c:f>Sheet5!$C$3:$C$7</c:f>
              <c:numCache>
                <c:formatCode>####</c:formatCode>
                <c:ptCount val="5"/>
                <c:pt idx="0" formatCode="###0">
                  <c:v>1.6661568236080955</c:v>
                </c:pt>
                <c:pt idx="1">
                  <c:v>0.96164958270838918</c:v>
                </c:pt>
                <c:pt idx="2">
                  <c:v>0.96164958270838918</c:v>
                </c:pt>
                <c:pt idx="3" formatCode="###0">
                  <c:v>20.128212410959289</c:v>
                </c:pt>
                <c:pt idx="4" formatCode="###0">
                  <c:v>8.0129184882157318</c:v>
                </c:pt>
              </c:numCache>
            </c:numRef>
          </c:val>
        </c:ser>
        <c:ser>
          <c:idx val="2"/>
          <c:order val="2"/>
          <c:tx>
            <c:strRef>
              <c:f>Sheet5!$D$2</c:f>
              <c:strCache>
                <c:ptCount val="1"/>
                <c:pt idx="0">
                  <c:v>Yes, occasionally</c:v>
                </c:pt>
              </c:strCache>
            </c:strRef>
          </c:tx>
          <c:spPr>
            <a:solidFill>
              <a:srgbClr val="339966"/>
            </a:solidFill>
          </c:spPr>
          <c:dLbls>
            <c:spPr>
              <a:noFill/>
              <a:ln>
                <a:noFill/>
              </a:ln>
              <a:effectLst/>
            </c:spPr>
            <c:dLblPos val="ctr"/>
            <c:showVal val="1"/>
            <c:extLst>
              <c:ext xmlns:c15="http://schemas.microsoft.com/office/drawing/2012/chart" uri="{CE6537A1-D6FC-4f65-9D91-7224C49458BB}">
                <c15:showLeaderLines val="0"/>
              </c:ext>
            </c:extLst>
          </c:dLbls>
          <c:cat>
            <c:strRef>
              <c:f>Sheet5!$A$3:$A$7</c:f>
              <c:strCache>
                <c:ptCount val="5"/>
                <c:pt idx="0">
                  <c:v>Local resident</c:v>
                </c:pt>
                <c:pt idx="1">
                  <c:v>Service provider</c:v>
                </c:pt>
                <c:pt idx="2">
                  <c:v>Business</c:v>
                </c:pt>
                <c:pt idx="3">
                  <c:v>Police</c:v>
                </c:pt>
                <c:pt idx="4">
                  <c:v>Street person</c:v>
                </c:pt>
              </c:strCache>
            </c:strRef>
          </c:cat>
          <c:val>
            <c:numRef>
              <c:f>Sheet5!$D$3:$D$7</c:f>
              <c:numCache>
                <c:formatCode>###0</c:formatCode>
                <c:ptCount val="5"/>
                <c:pt idx="0">
                  <c:v>9.1201238580854902</c:v>
                </c:pt>
                <c:pt idx="1">
                  <c:v>1.841333621740133</c:v>
                </c:pt>
                <c:pt idx="2">
                  <c:v>1.841333621740133</c:v>
                </c:pt>
                <c:pt idx="3">
                  <c:v>31.974959109479215</c:v>
                </c:pt>
                <c:pt idx="4">
                  <c:v>24.315566601763116</c:v>
                </c:pt>
              </c:numCache>
            </c:numRef>
          </c:val>
        </c:ser>
        <c:ser>
          <c:idx val="3"/>
          <c:order val="3"/>
          <c:tx>
            <c:strRef>
              <c:f>Sheet5!$E$2</c:f>
              <c:strCache>
                <c:ptCount val="1"/>
                <c:pt idx="0">
                  <c:v>No</c:v>
                </c:pt>
              </c:strCache>
            </c:strRef>
          </c:tx>
          <c:dLbls>
            <c:spPr>
              <a:noFill/>
              <a:ln>
                <a:noFill/>
              </a:ln>
              <a:effectLst/>
            </c:spPr>
            <c:dLblPos val="ctr"/>
            <c:showVal val="1"/>
            <c:extLst>
              <c:ext xmlns:c15="http://schemas.microsoft.com/office/drawing/2012/chart" uri="{CE6537A1-D6FC-4f65-9D91-7224C49458BB}">
                <c15:showLeaderLines val="0"/>
              </c:ext>
            </c:extLst>
          </c:dLbls>
          <c:cat>
            <c:strRef>
              <c:f>Sheet5!$A$3:$A$7</c:f>
              <c:strCache>
                <c:ptCount val="5"/>
                <c:pt idx="0">
                  <c:v>Local resident</c:v>
                </c:pt>
                <c:pt idx="1">
                  <c:v>Service provider</c:v>
                </c:pt>
                <c:pt idx="2">
                  <c:v>Business</c:v>
                </c:pt>
                <c:pt idx="3">
                  <c:v>Police</c:v>
                </c:pt>
                <c:pt idx="4">
                  <c:v>Street person</c:v>
                </c:pt>
              </c:strCache>
            </c:strRef>
          </c:cat>
          <c:val>
            <c:numRef>
              <c:f>Sheet5!$E$3:$E$7</c:f>
              <c:numCache>
                <c:formatCode>###0</c:formatCode>
                <c:ptCount val="5"/>
                <c:pt idx="0">
                  <c:v>87.892265816819119</c:v>
                </c:pt>
                <c:pt idx="1">
                  <c:v>96.305948589699398</c:v>
                </c:pt>
                <c:pt idx="2">
                  <c:v>96.305948589699398</c:v>
                </c:pt>
                <c:pt idx="3">
                  <c:v>31.558787005884593</c:v>
                </c:pt>
                <c:pt idx="4">
                  <c:v>63.438629156405781</c:v>
                </c:pt>
              </c:numCache>
            </c:numRef>
          </c:val>
        </c:ser>
        <c:dLbls>
          <c:showVal val="1"/>
        </c:dLbls>
        <c:overlap val="100"/>
        <c:axId val="58603008"/>
        <c:axId val="58604544"/>
      </c:barChart>
      <c:catAx>
        <c:axId val="58603008"/>
        <c:scaling>
          <c:orientation val="minMax"/>
        </c:scaling>
        <c:axPos val="l"/>
        <c:numFmt formatCode="General" sourceLinked="0"/>
        <c:tickLblPos val="nextTo"/>
        <c:crossAx val="58604544"/>
        <c:crosses val="autoZero"/>
        <c:auto val="1"/>
        <c:lblAlgn val="ctr"/>
        <c:lblOffset val="100"/>
      </c:catAx>
      <c:valAx>
        <c:axId val="58604544"/>
        <c:scaling>
          <c:orientation val="minMax"/>
        </c:scaling>
        <c:axPos val="b"/>
        <c:numFmt formatCode="0%" sourceLinked="1"/>
        <c:tickLblPos val="nextTo"/>
        <c:crossAx val="58603008"/>
        <c:crosses val="autoZero"/>
        <c:crossBetween val="between"/>
      </c:valAx>
    </c:plotArea>
    <c:plotVisOnly val="1"/>
    <c:dispBlanksAs val="gap"/>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0.14950673839025302"/>
          <c:y val="0.23797484773862701"/>
          <c:w val="0.81484284654806616"/>
          <c:h val="0.64387843411465506"/>
        </c:manualLayout>
      </c:layout>
      <c:barChart>
        <c:barDir val="bar"/>
        <c:grouping val="percentStacked"/>
        <c:ser>
          <c:idx val="0"/>
          <c:order val="0"/>
          <c:tx>
            <c:strRef>
              <c:f>Sheet5!$B$18</c:f>
              <c:strCache>
                <c:ptCount val="1"/>
                <c:pt idx="0">
                  <c:v>Yes, on a daily basis</c:v>
                </c:pt>
              </c:strCache>
            </c:strRef>
          </c:tx>
          <c:dLbls>
            <c:spPr>
              <a:noFill/>
              <a:ln>
                <a:noFill/>
              </a:ln>
              <a:effectLst/>
            </c:spPr>
            <c:dLblPos val="ctr"/>
            <c:showVal val="1"/>
            <c:extLst>
              <c:ext xmlns:c15="http://schemas.microsoft.com/office/drawing/2012/chart" uri="{CE6537A1-D6FC-4f65-9D91-7224C49458BB}">
                <c15:showLeaderLines val="0"/>
              </c:ext>
            </c:extLst>
          </c:dLbls>
          <c:cat>
            <c:strRef>
              <c:f>Sheet5!$A$19:$A$23</c:f>
              <c:strCache>
                <c:ptCount val="5"/>
                <c:pt idx="0">
                  <c:v>Local resident</c:v>
                </c:pt>
                <c:pt idx="1">
                  <c:v>Service provider</c:v>
                </c:pt>
                <c:pt idx="2">
                  <c:v>Business</c:v>
                </c:pt>
                <c:pt idx="3">
                  <c:v>Police</c:v>
                </c:pt>
                <c:pt idx="4">
                  <c:v>Street person</c:v>
                </c:pt>
              </c:strCache>
            </c:strRef>
          </c:cat>
          <c:val>
            <c:numRef>
              <c:f>Sheet5!$B$19:$B$23</c:f>
              <c:numCache>
                <c:formatCode>###0</c:formatCode>
                <c:ptCount val="5"/>
                <c:pt idx="0">
                  <c:v>1.4840591000981149</c:v>
                </c:pt>
                <c:pt idx="1">
                  <c:v>1.7832263093494476</c:v>
                </c:pt>
                <c:pt idx="2">
                  <c:v>1.1427114067741431</c:v>
                </c:pt>
                <c:pt idx="3">
                  <c:v>5.9677577610016979</c:v>
                </c:pt>
                <c:pt idx="4">
                  <c:v>4.1709405616720465</c:v>
                </c:pt>
              </c:numCache>
            </c:numRef>
          </c:val>
        </c:ser>
        <c:ser>
          <c:idx val="1"/>
          <c:order val="1"/>
          <c:tx>
            <c:strRef>
              <c:f>Sheet5!$C$18</c:f>
              <c:strCache>
                <c:ptCount val="1"/>
                <c:pt idx="0">
                  <c:v>Yes, on a weekly basis</c:v>
                </c:pt>
              </c:strCache>
            </c:strRef>
          </c:tx>
          <c:spPr>
            <a:solidFill>
              <a:srgbClr val="FFC000"/>
            </a:solidFill>
          </c:spPr>
          <c:dLbls>
            <c:spPr>
              <a:noFill/>
              <a:ln>
                <a:noFill/>
              </a:ln>
              <a:effectLst/>
            </c:spPr>
            <c:dLblPos val="ctr"/>
            <c:showVal val="1"/>
            <c:extLst>
              <c:ext xmlns:c15="http://schemas.microsoft.com/office/drawing/2012/chart" uri="{CE6537A1-D6FC-4f65-9D91-7224C49458BB}">
                <c15:showLeaderLines val="0"/>
              </c:ext>
            </c:extLst>
          </c:dLbls>
          <c:cat>
            <c:strRef>
              <c:f>Sheet5!$A$19:$A$23</c:f>
              <c:strCache>
                <c:ptCount val="5"/>
                <c:pt idx="0">
                  <c:v>Local resident</c:v>
                </c:pt>
                <c:pt idx="1">
                  <c:v>Service provider</c:v>
                </c:pt>
                <c:pt idx="2">
                  <c:v>Business</c:v>
                </c:pt>
                <c:pt idx="3">
                  <c:v>Police</c:v>
                </c:pt>
                <c:pt idx="4">
                  <c:v>Street person</c:v>
                </c:pt>
              </c:strCache>
            </c:strRef>
          </c:cat>
          <c:val>
            <c:numRef>
              <c:f>Sheet5!$C$19:$C$23</c:f>
              <c:numCache>
                <c:formatCode>####</c:formatCode>
                <c:ptCount val="5"/>
                <c:pt idx="0" formatCode="###0">
                  <c:v>1.7380423876189159</c:v>
                </c:pt>
                <c:pt idx="1">
                  <c:v>0.89884935821788614</c:v>
                </c:pt>
                <c:pt idx="2" formatCode="###0">
                  <c:v>2.2782578182022299</c:v>
                </c:pt>
                <c:pt idx="3" formatCode="###0">
                  <c:v>6.9013338006796374</c:v>
                </c:pt>
                <c:pt idx="4" formatCode="###0">
                  <c:v>8.1233345543261013</c:v>
                </c:pt>
              </c:numCache>
            </c:numRef>
          </c:val>
        </c:ser>
        <c:ser>
          <c:idx val="2"/>
          <c:order val="2"/>
          <c:tx>
            <c:strRef>
              <c:f>Sheet5!$D$18</c:f>
              <c:strCache>
                <c:ptCount val="1"/>
                <c:pt idx="0">
                  <c:v>Yes, occasionally</c:v>
                </c:pt>
              </c:strCache>
            </c:strRef>
          </c:tx>
          <c:spPr>
            <a:solidFill>
              <a:srgbClr val="339966"/>
            </a:solidFill>
          </c:spPr>
          <c:dLbls>
            <c:spPr>
              <a:noFill/>
              <a:ln>
                <a:noFill/>
              </a:ln>
              <a:effectLst/>
            </c:spPr>
            <c:dLblPos val="ctr"/>
            <c:showVal val="1"/>
            <c:extLst>
              <c:ext xmlns:c15="http://schemas.microsoft.com/office/drawing/2012/chart" uri="{CE6537A1-D6FC-4f65-9D91-7224C49458BB}">
                <c15:showLeaderLines val="0"/>
              </c:ext>
            </c:extLst>
          </c:dLbls>
          <c:cat>
            <c:strRef>
              <c:f>Sheet5!$A$19:$A$23</c:f>
              <c:strCache>
                <c:ptCount val="5"/>
                <c:pt idx="0">
                  <c:v>Local resident</c:v>
                </c:pt>
                <c:pt idx="1">
                  <c:v>Service provider</c:v>
                </c:pt>
                <c:pt idx="2">
                  <c:v>Business</c:v>
                </c:pt>
                <c:pt idx="3">
                  <c:v>Police</c:v>
                </c:pt>
                <c:pt idx="4">
                  <c:v>Street person</c:v>
                </c:pt>
              </c:strCache>
            </c:strRef>
          </c:cat>
          <c:val>
            <c:numRef>
              <c:f>Sheet5!$D$19:$D$23</c:f>
              <c:numCache>
                <c:formatCode>###0</c:formatCode>
                <c:ptCount val="5"/>
                <c:pt idx="0">
                  <c:v>5.8818639727405779</c:v>
                </c:pt>
                <c:pt idx="1">
                  <c:v>2.1944603032049836</c:v>
                </c:pt>
                <c:pt idx="2">
                  <c:v>5.2547781554763917</c:v>
                </c:pt>
                <c:pt idx="3">
                  <c:v>18.070332734168144</c:v>
                </c:pt>
                <c:pt idx="4">
                  <c:v>19.82157332166577</c:v>
                </c:pt>
              </c:numCache>
            </c:numRef>
          </c:val>
        </c:ser>
        <c:ser>
          <c:idx val="3"/>
          <c:order val="3"/>
          <c:tx>
            <c:strRef>
              <c:f>Sheet5!$E$18</c:f>
              <c:strCache>
                <c:ptCount val="1"/>
                <c:pt idx="0">
                  <c:v>No</c:v>
                </c:pt>
              </c:strCache>
            </c:strRef>
          </c:tx>
          <c:dLbls>
            <c:spPr>
              <a:noFill/>
              <a:ln>
                <a:noFill/>
              </a:ln>
              <a:effectLst/>
            </c:spPr>
            <c:dLblPos val="ctr"/>
            <c:showVal val="1"/>
            <c:extLst>
              <c:ext xmlns:c15="http://schemas.microsoft.com/office/drawing/2012/chart" uri="{CE6537A1-D6FC-4f65-9D91-7224C49458BB}">
                <c15:showLeaderLines val="0"/>
              </c:ext>
            </c:extLst>
          </c:dLbls>
          <c:cat>
            <c:strRef>
              <c:f>Sheet5!$A$19:$A$23</c:f>
              <c:strCache>
                <c:ptCount val="5"/>
                <c:pt idx="0">
                  <c:v>Local resident</c:v>
                </c:pt>
                <c:pt idx="1">
                  <c:v>Service provider</c:v>
                </c:pt>
                <c:pt idx="2">
                  <c:v>Business</c:v>
                </c:pt>
                <c:pt idx="3">
                  <c:v>Police</c:v>
                </c:pt>
                <c:pt idx="4">
                  <c:v>Street person</c:v>
                </c:pt>
              </c:strCache>
            </c:strRef>
          </c:cat>
          <c:val>
            <c:numRef>
              <c:f>Sheet5!$E$19:$E$23</c:f>
              <c:numCache>
                <c:formatCode>###0</c:formatCode>
                <c:ptCount val="5"/>
                <c:pt idx="0">
                  <c:v>90.896034539542413</c:v>
                </c:pt>
                <c:pt idx="1">
                  <c:v>95.123464029227705</c:v>
                </c:pt>
                <c:pt idx="2">
                  <c:v>91.324252619547295</c:v>
                </c:pt>
                <c:pt idx="3">
                  <c:v>69.060575704150807</c:v>
                </c:pt>
                <c:pt idx="4">
                  <c:v>67.884151562336399</c:v>
                </c:pt>
              </c:numCache>
            </c:numRef>
          </c:val>
        </c:ser>
        <c:dLbls>
          <c:showVal val="1"/>
        </c:dLbls>
        <c:overlap val="100"/>
        <c:axId val="67004288"/>
        <c:axId val="67005824"/>
      </c:barChart>
      <c:catAx>
        <c:axId val="67004288"/>
        <c:scaling>
          <c:orientation val="minMax"/>
        </c:scaling>
        <c:axPos val="l"/>
        <c:numFmt formatCode="General" sourceLinked="0"/>
        <c:tickLblPos val="nextTo"/>
        <c:crossAx val="67005824"/>
        <c:crosses val="autoZero"/>
        <c:auto val="1"/>
        <c:lblAlgn val="ctr"/>
        <c:lblOffset val="100"/>
      </c:catAx>
      <c:valAx>
        <c:axId val="67005824"/>
        <c:scaling>
          <c:orientation val="minMax"/>
        </c:scaling>
        <c:axPos val="b"/>
        <c:numFmt formatCode="0%" sourceLinked="1"/>
        <c:tickLblPos val="nextTo"/>
        <c:crossAx val="67004288"/>
        <c:crosses val="autoZero"/>
        <c:crossBetween val="between"/>
      </c:valAx>
    </c:plotArea>
    <c:legend>
      <c:legendPos val="t"/>
      <c:layout>
        <c:manualLayout>
          <c:xMode val="edge"/>
          <c:yMode val="edge"/>
          <c:x val="0.18206544303847405"/>
          <c:y val="0"/>
          <c:w val="0.63586897801772002"/>
          <c:h val="0.15278438392362403"/>
        </c:manualLayout>
      </c:layout>
    </c:legend>
    <c:plotVisOnly val="1"/>
    <c:dispBlanksAs val="gap"/>
  </c:chart>
  <c:externalData r:id="rId2"/>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964BFB-191F-4A33-B899-E01DCCDF4BC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FF2B9CB2-C6E4-4847-BE77-AA2D49A4E9CC}">
      <dgm:prSet phldrT="[Text]" custT="1"/>
      <dgm:spPr>
        <a:solidFill>
          <a:srgbClr val="025198"/>
        </a:solidFill>
      </dgm:spPr>
      <dgm:t>
        <a:bodyPr/>
        <a:lstStyle/>
        <a:p>
          <a:r>
            <a:rPr lang="en-ZA" sz="2000" dirty="0" smtClean="0">
              <a:solidFill>
                <a:schemeClr val="bg1"/>
              </a:solidFill>
            </a:rPr>
            <a:t>Enhance the analysis of current forms, patterns and trajectories of poverty and inequality</a:t>
          </a:r>
          <a:endParaRPr lang="en-ZA" sz="2000" dirty="0">
            <a:solidFill>
              <a:schemeClr val="bg1"/>
            </a:solidFill>
          </a:endParaRPr>
        </a:p>
      </dgm:t>
    </dgm:pt>
    <dgm:pt modelId="{F5F4F234-DCA2-499D-B387-C57A85EA3AC7}" type="parTrans" cxnId="{B59400BA-B627-4DEA-A9F5-51CEAF560092}">
      <dgm:prSet/>
      <dgm:spPr/>
      <dgm:t>
        <a:bodyPr/>
        <a:lstStyle/>
        <a:p>
          <a:endParaRPr lang="en-ZA">
            <a:solidFill>
              <a:schemeClr val="tx1"/>
            </a:solidFill>
          </a:endParaRPr>
        </a:p>
      </dgm:t>
    </dgm:pt>
    <dgm:pt modelId="{E1BDD5C6-E873-4E9D-B0E3-50132494AE47}" type="sibTrans" cxnId="{B59400BA-B627-4DEA-A9F5-51CEAF560092}">
      <dgm:prSet/>
      <dgm:spPr/>
      <dgm:t>
        <a:bodyPr/>
        <a:lstStyle/>
        <a:p>
          <a:endParaRPr lang="en-ZA">
            <a:solidFill>
              <a:schemeClr val="tx1"/>
            </a:solidFill>
          </a:endParaRPr>
        </a:p>
      </dgm:t>
    </dgm:pt>
    <dgm:pt modelId="{DB3C4B13-269A-443A-A131-01E3944B0F08}">
      <dgm:prSet phldrT="[Text]" custT="1"/>
      <dgm:spPr>
        <a:solidFill>
          <a:srgbClr val="025198"/>
        </a:solidFill>
      </dgm:spPr>
      <dgm:t>
        <a:bodyPr/>
        <a:lstStyle/>
        <a:p>
          <a:r>
            <a:rPr lang="en-ZA" sz="2000" dirty="0" smtClean="0">
              <a:solidFill>
                <a:schemeClr val="bg1"/>
              </a:solidFill>
            </a:rPr>
            <a:t>Improve understanding of the drivers, dynamics and structural constraints underlying the contemporary situation; and</a:t>
          </a:r>
          <a:endParaRPr lang="en-ZA" sz="2000" dirty="0">
            <a:solidFill>
              <a:schemeClr val="bg1"/>
            </a:solidFill>
          </a:endParaRPr>
        </a:p>
      </dgm:t>
    </dgm:pt>
    <dgm:pt modelId="{0813E6CE-7F06-41B6-8F71-4DC125397024}" type="parTrans" cxnId="{192ED131-B69D-429C-8E25-AE9A54135767}">
      <dgm:prSet/>
      <dgm:spPr/>
      <dgm:t>
        <a:bodyPr/>
        <a:lstStyle/>
        <a:p>
          <a:endParaRPr lang="en-ZA">
            <a:solidFill>
              <a:schemeClr val="tx1"/>
            </a:solidFill>
          </a:endParaRPr>
        </a:p>
      </dgm:t>
    </dgm:pt>
    <dgm:pt modelId="{F11750DB-829D-4DB2-823E-116FF3546E4E}" type="sibTrans" cxnId="{192ED131-B69D-429C-8E25-AE9A54135767}">
      <dgm:prSet/>
      <dgm:spPr/>
      <dgm:t>
        <a:bodyPr/>
        <a:lstStyle/>
        <a:p>
          <a:endParaRPr lang="en-ZA">
            <a:solidFill>
              <a:schemeClr val="tx1"/>
            </a:solidFill>
          </a:endParaRPr>
        </a:p>
      </dgm:t>
    </dgm:pt>
    <dgm:pt modelId="{62912278-C8C0-471E-90A2-30F93978EAD7}">
      <dgm:prSet phldrT="[Text]" custT="1"/>
      <dgm:spPr>
        <a:solidFill>
          <a:srgbClr val="025198"/>
        </a:solidFill>
      </dgm:spPr>
      <dgm:t>
        <a:bodyPr/>
        <a:lstStyle/>
        <a:p>
          <a:r>
            <a:rPr lang="en-ZA" sz="2000" dirty="0" smtClean="0">
              <a:solidFill>
                <a:schemeClr val="bg1"/>
              </a:solidFill>
            </a:rPr>
            <a:t>Explore the opportunities, triggers and tools for transforming current pathways and processes through action by government and other social institutions. </a:t>
          </a:r>
          <a:endParaRPr lang="en-ZA" sz="2000" dirty="0">
            <a:solidFill>
              <a:schemeClr val="bg1"/>
            </a:solidFill>
          </a:endParaRPr>
        </a:p>
      </dgm:t>
    </dgm:pt>
    <dgm:pt modelId="{2E925E5E-358B-48C9-866F-BBDD6798EE60}" type="parTrans" cxnId="{09128142-3ABC-4097-A47E-781E28740C2C}">
      <dgm:prSet/>
      <dgm:spPr/>
      <dgm:t>
        <a:bodyPr/>
        <a:lstStyle/>
        <a:p>
          <a:endParaRPr lang="en-ZA">
            <a:solidFill>
              <a:schemeClr val="tx1"/>
            </a:solidFill>
          </a:endParaRPr>
        </a:p>
      </dgm:t>
    </dgm:pt>
    <dgm:pt modelId="{62AB5C42-15FF-48A9-99C2-698C902E9BCD}" type="sibTrans" cxnId="{09128142-3ABC-4097-A47E-781E28740C2C}">
      <dgm:prSet/>
      <dgm:spPr/>
      <dgm:t>
        <a:bodyPr/>
        <a:lstStyle/>
        <a:p>
          <a:endParaRPr lang="en-ZA">
            <a:solidFill>
              <a:schemeClr val="tx1"/>
            </a:solidFill>
          </a:endParaRPr>
        </a:p>
      </dgm:t>
    </dgm:pt>
    <dgm:pt modelId="{E93C57FC-97FA-488B-8F35-05A6995CDBCC}" type="pres">
      <dgm:prSet presAssocID="{CE964BFB-191F-4A33-B899-E01DCCDF4BCA}" presName="linear" presStyleCnt="0">
        <dgm:presLayoutVars>
          <dgm:dir/>
          <dgm:animLvl val="lvl"/>
          <dgm:resizeHandles val="exact"/>
        </dgm:presLayoutVars>
      </dgm:prSet>
      <dgm:spPr/>
      <dgm:t>
        <a:bodyPr/>
        <a:lstStyle/>
        <a:p>
          <a:endParaRPr lang="en-ZA"/>
        </a:p>
      </dgm:t>
    </dgm:pt>
    <dgm:pt modelId="{9638C5FE-1A65-4538-AB9B-C9E79B92F709}" type="pres">
      <dgm:prSet presAssocID="{FF2B9CB2-C6E4-4847-BE77-AA2D49A4E9CC}" presName="parentLin" presStyleCnt="0"/>
      <dgm:spPr/>
    </dgm:pt>
    <dgm:pt modelId="{E7AC72FD-1048-4E66-8631-E214C1B63A20}" type="pres">
      <dgm:prSet presAssocID="{FF2B9CB2-C6E4-4847-BE77-AA2D49A4E9CC}" presName="parentLeftMargin" presStyleLbl="node1" presStyleIdx="0" presStyleCnt="3"/>
      <dgm:spPr/>
      <dgm:t>
        <a:bodyPr/>
        <a:lstStyle/>
        <a:p>
          <a:endParaRPr lang="en-ZA"/>
        </a:p>
      </dgm:t>
    </dgm:pt>
    <dgm:pt modelId="{E3DA5E3B-6992-4FC1-B7FC-CE946987A20D}" type="pres">
      <dgm:prSet presAssocID="{FF2B9CB2-C6E4-4847-BE77-AA2D49A4E9CC}" presName="parentText" presStyleLbl="node1" presStyleIdx="0" presStyleCnt="3" custScaleY="317113">
        <dgm:presLayoutVars>
          <dgm:chMax val="0"/>
          <dgm:bulletEnabled val="1"/>
        </dgm:presLayoutVars>
      </dgm:prSet>
      <dgm:spPr/>
      <dgm:t>
        <a:bodyPr/>
        <a:lstStyle/>
        <a:p>
          <a:endParaRPr lang="en-ZA"/>
        </a:p>
      </dgm:t>
    </dgm:pt>
    <dgm:pt modelId="{01A7D64E-9CCD-424A-850E-381D2BA919E9}" type="pres">
      <dgm:prSet presAssocID="{FF2B9CB2-C6E4-4847-BE77-AA2D49A4E9CC}" presName="negativeSpace" presStyleCnt="0"/>
      <dgm:spPr/>
    </dgm:pt>
    <dgm:pt modelId="{9506FCA2-EEF4-4C5E-81C1-E09B2455039E}" type="pres">
      <dgm:prSet presAssocID="{FF2B9CB2-C6E4-4847-BE77-AA2D49A4E9CC}" presName="childText" presStyleLbl="conFgAcc1" presStyleIdx="0" presStyleCnt="3">
        <dgm:presLayoutVars>
          <dgm:bulletEnabled val="1"/>
        </dgm:presLayoutVars>
      </dgm:prSet>
      <dgm:spPr/>
    </dgm:pt>
    <dgm:pt modelId="{3AC56099-3BF5-45DA-A7A3-64A7F89ED01E}" type="pres">
      <dgm:prSet presAssocID="{E1BDD5C6-E873-4E9D-B0E3-50132494AE47}" presName="spaceBetweenRectangles" presStyleCnt="0"/>
      <dgm:spPr/>
    </dgm:pt>
    <dgm:pt modelId="{3FAFB524-FF60-4BD1-902D-B3D443BD4615}" type="pres">
      <dgm:prSet presAssocID="{DB3C4B13-269A-443A-A131-01E3944B0F08}" presName="parentLin" presStyleCnt="0"/>
      <dgm:spPr/>
    </dgm:pt>
    <dgm:pt modelId="{17D938F3-8BB5-4705-9C25-103655632519}" type="pres">
      <dgm:prSet presAssocID="{DB3C4B13-269A-443A-A131-01E3944B0F08}" presName="parentLeftMargin" presStyleLbl="node1" presStyleIdx="0" presStyleCnt="3"/>
      <dgm:spPr/>
      <dgm:t>
        <a:bodyPr/>
        <a:lstStyle/>
        <a:p>
          <a:endParaRPr lang="en-ZA"/>
        </a:p>
      </dgm:t>
    </dgm:pt>
    <dgm:pt modelId="{D6A68BC5-F5BC-4D90-8425-1FE2296A3B4B}" type="pres">
      <dgm:prSet presAssocID="{DB3C4B13-269A-443A-A131-01E3944B0F08}" presName="parentText" presStyleLbl="node1" presStyleIdx="1" presStyleCnt="3" custScaleY="313477">
        <dgm:presLayoutVars>
          <dgm:chMax val="0"/>
          <dgm:bulletEnabled val="1"/>
        </dgm:presLayoutVars>
      </dgm:prSet>
      <dgm:spPr/>
      <dgm:t>
        <a:bodyPr/>
        <a:lstStyle/>
        <a:p>
          <a:endParaRPr lang="en-ZA"/>
        </a:p>
      </dgm:t>
    </dgm:pt>
    <dgm:pt modelId="{E8A7EBD2-CB2F-4644-B870-1C5F5825DBD0}" type="pres">
      <dgm:prSet presAssocID="{DB3C4B13-269A-443A-A131-01E3944B0F08}" presName="negativeSpace" presStyleCnt="0"/>
      <dgm:spPr/>
    </dgm:pt>
    <dgm:pt modelId="{73B4A4E7-5A46-4F47-A32F-EE49236C5F07}" type="pres">
      <dgm:prSet presAssocID="{DB3C4B13-269A-443A-A131-01E3944B0F08}" presName="childText" presStyleLbl="conFgAcc1" presStyleIdx="1" presStyleCnt="3">
        <dgm:presLayoutVars>
          <dgm:bulletEnabled val="1"/>
        </dgm:presLayoutVars>
      </dgm:prSet>
      <dgm:spPr/>
    </dgm:pt>
    <dgm:pt modelId="{A213B193-16CB-41B7-835E-C8FCAE46C644}" type="pres">
      <dgm:prSet presAssocID="{F11750DB-829D-4DB2-823E-116FF3546E4E}" presName="spaceBetweenRectangles" presStyleCnt="0"/>
      <dgm:spPr/>
    </dgm:pt>
    <dgm:pt modelId="{C2554783-C743-4B38-8BEE-4AC9181DD2FC}" type="pres">
      <dgm:prSet presAssocID="{62912278-C8C0-471E-90A2-30F93978EAD7}" presName="parentLin" presStyleCnt="0"/>
      <dgm:spPr/>
    </dgm:pt>
    <dgm:pt modelId="{C8AF5301-6DAF-47A3-8001-7F772C487426}" type="pres">
      <dgm:prSet presAssocID="{62912278-C8C0-471E-90A2-30F93978EAD7}" presName="parentLeftMargin" presStyleLbl="node1" presStyleIdx="1" presStyleCnt="3"/>
      <dgm:spPr/>
      <dgm:t>
        <a:bodyPr/>
        <a:lstStyle/>
        <a:p>
          <a:endParaRPr lang="en-ZA"/>
        </a:p>
      </dgm:t>
    </dgm:pt>
    <dgm:pt modelId="{78ACD611-A102-4B95-A0B1-A3B9A13AA55F}" type="pres">
      <dgm:prSet presAssocID="{62912278-C8C0-471E-90A2-30F93978EAD7}" presName="parentText" presStyleLbl="node1" presStyleIdx="2" presStyleCnt="3" custScaleY="377498">
        <dgm:presLayoutVars>
          <dgm:chMax val="0"/>
          <dgm:bulletEnabled val="1"/>
        </dgm:presLayoutVars>
      </dgm:prSet>
      <dgm:spPr/>
      <dgm:t>
        <a:bodyPr/>
        <a:lstStyle/>
        <a:p>
          <a:endParaRPr lang="en-ZA"/>
        </a:p>
      </dgm:t>
    </dgm:pt>
    <dgm:pt modelId="{1A42BABF-984E-4938-963A-63F32F2A07E6}" type="pres">
      <dgm:prSet presAssocID="{62912278-C8C0-471E-90A2-30F93978EAD7}" presName="negativeSpace" presStyleCnt="0"/>
      <dgm:spPr/>
    </dgm:pt>
    <dgm:pt modelId="{C58DEA0E-E249-43A1-92E5-89D8EB053372}" type="pres">
      <dgm:prSet presAssocID="{62912278-C8C0-471E-90A2-30F93978EAD7}" presName="childText" presStyleLbl="conFgAcc1" presStyleIdx="2" presStyleCnt="3">
        <dgm:presLayoutVars>
          <dgm:bulletEnabled val="1"/>
        </dgm:presLayoutVars>
      </dgm:prSet>
      <dgm:spPr/>
    </dgm:pt>
  </dgm:ptLst>
  <dgm:cxnLst>
    <dgm:cxn modelId="{0850BEE0-D99C-4827-AF37-C45954AF9835}" type="presOf" srcId="{DB3C4B13-269A-443A-A131-01E3944B0F08}" destId="{D6A68BC5-F5BC-4D90-8425-1FE2296A3B4B}" srcOrd="1" destOrd="0" presId="urn:microsoft.com/office/officeart/2005/8/layout/list1"/>
    <dgm:cxn modelId="{192ED131-B69D-429C-8E25-AE9A54135767}" srcId="{CE964BFB-191F-4A33-B899-E01DCCDF4BCA}" destId="{DB3C4B13-269A-443A-A131-01E3944B0F08}" srcOrd="1" destOrd="0" parTransId="{0813E6CE-7F06-41B6-8F71-4DC125397024}" sibTransId="{F11750DB-829D-4DB2-823E-116FF3546E4E}"/>
    <dgm:cxn modelId="{B59400BA-B627-4DEA-A9F5-51CEAF560092}" srcId="{CE964BFB-191F-4A33-B899-E01DCCDF4BCA}" destId="{FF2B9CB2-C6E4-4847-BE77-AA2D49A4E9CC}" srcOrd="0" destOrd="0" parTransId="{F5F4F234-DCA2-499D-B387-C57A85EA3AC7}" sibTransId="{E1BDD5C6-E873-4E9D-B0E3-50132494AE47}"/>
    <dgm:cxn modelId="{09128142-3ABC-4097-A47E-781E28740C2C}" srcId="{CE964BFB-191F-4A33-B899-E01DCCDF4BCA}" destId="{62912278-C8C0-471E-90A2-30F93978EAD7}" srcOrd="2" destOrd="0" parTransId="{2E925E5E-358B-48C9-866F-BBDD6798EE60}" sibTransId="{62AB5C42-15FF-48A9-99C2-698C902E9BCD}"/>
    <dgm:cxn modelId="{7C1C4B6B-ADA8-459B-BE5D-19B72B28D465}" type="presOf" srcId="{FF2B9CB2-C6E4-4847-BE77-AA2D49A4E9CC}" destId="{E7AC72FD-1048-4E66-8631-E214C1B63A20}" srcOrd="0" destOrd="0" presId="urn:microsoft.com/office/officeart/2005/8/layout/list1"/>
    <dgm:cxn modelId="{FB40158D-6488-4137-B694-AF42E9D2CBBA}" type="presOf" srcId="{FF2B9CB2-C6E4-4847-BE77-AA2D49A4E9CC}" destId="{E3DA5E3B-6992-4FC1-B7FC-CE946987A20D}" srcOrd="1" destOrd="0" presId="urn:microsoft.com/office/officeart/2005/8/layout/list1"/>
    <dgm:cxn modelId="{27FAA6D3-C433-4A2F-A4B7-A289AEEBCD4A}" type="presOf" srcId="{CE964BFB-191F-4A33-B899-E01DCCDF4BCA}" destId="{E93C57FC-97FA-488B-8F35-05A6995CDBCC}" srcOrd="0" destOrd="0" presId="urn:microsoft.com/office/officeart/2005/8/layout/list1"/>
    <dgm:cxn modelId="{685F58CB-7B44-46A0-B4B3-62F6690271B5}" type="presOf" srcId="{DB3C4B13-269A-443A-A131-01E3944B0F08}" destId="{17D938F3-8BB5-4705-9C25-103655632519}" srcOrd="0" destOrd="0" presId="urn:microsoft.com/office/officeart/2005/8/layout/list1"/>
    <dgm:cxn modelId="{9FBC8F0C-D079-4234-9C8D-3FDA2F8F507F}" type="presOf" srcId="{62912278-C8C0-471E-90A2-30F93978EAD7}" destId="{78ACD611-A102-4B95-A0B1-A3B9A13AA55F}" srcOrd="1" destOrd="0" presId="urn:microsoft.com/office/officeart/2005/8/layout/list1"/>
    <dgm:cxn modelId="{6A8CA292-0B1B-4DF2-89E0-ADA62FD970CB}" type="presOf" srcId="{62912278-C8C0-471E-90A2-30F93978EAD7}" destId="{C8AF5301-6DAF-47A3-8001-7F772C487426}" srcOrd="0" destOrd="0" presId="urn:microsoft.com/office/officeart/2005/8/layout/list1"/>
    <dgm:cxn modelId="{89E11656-DF68-4D78-BD50-6A7AF630C1B3}" type="presParOf" srcId="{E93C57FC-97FA-488B-8F35-05A6995CDBCC}" destId="{9638C5FE-1A65-4538-AB9B-C9E79B92F709}" srcOrd="0" destOrd="0" presId="urn:microsoft.com/office/officeart/2005/8/layout/list1"/>
    <dgm:cxn modelId="{C40AA4EC-9324-4376-BB92-DB4B03351E75}" type="presParOf" srcId="{9638C5FE-1A65-4538-AB9B-C9E79B92F709}" destId="{E7AC72FD-1048-4E66-8631-E214C1B63A20}" srcOrd="0" destOrd="0" presId="urn:microsoft.com/office/officeart/2005/8/layout/list1"/>
    <dgm:cxn modelId="{15C9E0A0-3420-4A4B-BEEF-8EB5FC84B33D}" type="presParOf" srcId="{9638C5FE-1A65-4538-AB9B-C9E79B92F709}" destId="{E3DA5E3B-6992-4FC1-B7FC-CE946987A20D}" srcOrd="1" destOrd="0" presId="urn:microsoft.com/office/officeart/2005/8/layout/list1"/>
    <dgm:cxn modelId="{04BFFFF1-C684-4A9C-96C3-DB26450502FC}" type="presParOf" srcId="{E93C57FC-97FA-488B-8F35-05A6995CDBCC}" destId="{01A7D64E-9CCD-424A-850E-381D2BA919E9}" srcOrd="1" destOrd="0" presId="urn:microsoft.com/office/officeart/2005/8/layout/list1"/>
    <dgm:cxn modelId="{18C53988-FDE6-46F2-8CC1-6B551569D9C7}" type="presParOf" srcId="{E93C57FC-97FA-488B-8F35-05A6995CDBCC}" destId="{9506FCA2-EEF4-4C5E-81C1-E09B2455039E}" srcOrd="2" destOrd="0" presId="urn:microsoft.com/office/officeart/2005/8/layout/list1"/>
    <dgm:cxn modelId="{881302ED-395B-4C2B-978F-97AE6FD8DE54}" type="presParOf" srcId="{E93C57FC-97FA-488B-8F35-05A6995CDBCC}" destId="{3AC56099-3BF5-45DA-A7A3-64A7F89ED01E}" srcOrd="3" destOrd="0" presId="urn:microsoft.com/office/officeart/2005/8/layout/list1"/>
    <dgm:cxn modelId="{0556EA5A-BA47-4A65-BE11-4BEB86F28928}" type="presParOf" srcId="{E93C57FC-97FA-488B-8F35-05A6995CDBCC}" destId="{3FAFB524-FF60-4BD1-902D-B3D443BD4615}" srcOrd="4" destOrd="0" presId="urn:microsoft.com/office/officeart/2005/8/layout/list1"/>
    <dgm:cxn modelId="{93CE6E06-1247-40FF-A542-CAED26813D51}" type="presParOf" srcId="{3FAFB524-FF60-4BD1-902D-B3D443BD4615}" destId="{17D938F3-8BB5-4705-9C25-103655632519}" srcOrd="0" destOrd="0" presId="urn:microsoft.com/office/officeart/2005/8/layout/list1"/>
    <dgm:cxn modelId="{0E6B2680-A446-4875-B2E4-46F23C14AD22}" type="presParOf" srcId="{3FAFB524-FF60-4BD1-902D-B3D443BD4615}" destId="{D6A68BC5-F5BC-4D90-8425-1FE2296A3B4B}" srcOrd="1" destOrd="0" presId="urn:microsoft.com/office/officeart/2005/8/layout/list1"/>
    <dgm:cxn modelId="{FFC44ECE-7D6F-4A4B-A932-4A2FBFFEA978}" type="presParOf" srcId="{E93C57FC-97FA-488B-8F35-05A6995CDBCC}" destId="{E8A7EBD2-CB2F-4644-B870-1C5F5825DBD0}" srcOrd="5" destOrd="0" presId="urn:microsoft.com/office/officeart/2005/8/layout/list1"/>
    <dgm:cxn modelId="{D1BC6E0C-F4C5-46EA-A8B3-AE933CF34084}" type="presParOf" srcId="{E93C57FC-97FA-488B-8F35-05A6995CDBCC}" destId="{73B4A4E7-5A46-4F47-A32F-EE49236C5F07}" srcOrd="6" destOrd="0" presId="urn:microsoft.com/office/officeart/2005/8/layout/list1"/>
    <dgm:cxn modelId="{B5BD30F9-D815-4543-97D3-46AA60656B6E}" type="presParOf" srcId="{E93C57FC-97FA-488B-8F35-05A6995CDBCC}" destId="{A213B193-16CB-41B7-835E-C8FCAE46C644}" srcOrd="7" destOrd="0" presId="urn:microsoft.com/office/officeart/2005/8/layout/list1"/>
    <dgm:cxn modelId="{D7F3FBEC-0DFC-47BC-A0BA-C2C702DC07A6}" type="presParOf" srcId="{E93C57FC-97FA-488B-8F35-05A6995CDBCC}" destId="{C2554783-C743-4B38-8BEE-4AC9181DD2FC}" srcOrd="8" destOrd="0" presId="urn:microsoft.com/office/officeart/2005/8/layout/list1"/>
    <dgm:cxn modelId="{3532EFE4-AF2C-4EFB-9490-AB8D84C08BAC}" type="presParOf" srcId="{C2554783-C743-4B38-8BEE-4AC9181DD2FC}" destId="{C8AF5301-6DAF-47A3-8001-7F772C487426}" srcOrd="0" destOrd="0" presId="urn:microsoft.com/office/officeart/2005/8/layout/list1"/>
    <dgm:cxn modelId="{65F22481-764F-4842-B77F-F48B7E9B7DEF}" type="presParOf" srcId="{C2554783-C743-4B38-8BEE-4AC9181DD2FC}" destId="{78ACD611-A102-4B95-A0B1-A3B9A13AA55F}" srcOrd="1" destOrd="0" presId="urn:microsoft.com/office/officeart/2005/8/layout/list1"/>
    <dgm:cxn modelId="{99874BC4-A182-43AE-A8A8-4E012B0424D5}" type="presParOf" srcId="{E93C57FC-97FA-488B-8F35-05A6995CDBCC}" destId="{1A42BABF-984E-4938-963A-63F32F2A07E6}" srcOrd="9" destOrd="0" presId="urn:microsoft.com/office/officeart/2005/8/layout/list1"/>
    <dgm:cxn modelId="{A49D71D1-1857-44BD-ABA0-A38C6BAF47D0}" type="presParOf" srcId="{E93C57FC-97FA-488B-8F35-05A6995CDBCC}" destId="{C58DEA0E-E249-43A1-92E5-89D8EB053372}" srcOrd="10" destOrd="0" presId="urn:microsoft.com/office/officeart/2005/8/layout/list1"/>
  </dgm:cxnLst>
  <dgm:bg>
    <a:solidFill>
      <a:schemeClr val="accent6">
        <a:lumMod val="20000"/>
        <a:lumOff val="80000"/>
      </a:schemeClr>
    </a:solid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539233-509D-4D85-AA4A-7A56B4692215}"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ZA"/>
        </a:p>
      </dgm:t>
    </dgm:pt>
    <dgm:pt modelId="{D42D2E33-6E2B-47D3-8509-2B7E8F585A1C}">
      <dgm:prSet phldrT="[Text]" custT="1"/>
      <dgm:spPr/>
      <dgm:t>
        <a:bodyPr/>
        <a:lstStyle/>
        <a:p>
          <a:r>
            <a:rPr lang="en-ZA" sz="2000" dirty="0" err="1" smtClean="0"/>
            <a:t>TIMSS</a:t>
          </a:r>
          <a:endParaRPr lang="en-ZA" sz="2000" dirty="0"/>
        </a:p>
      </dgm:t>
    </dgm:pt>
    <dgm:pt modelId="{5ADEB764-70CB-4EFB-95F5-B32BB5BCB1CD}" type="parTrans" cxnId="{0505F68A-E24A-443F-B085-E7BC74FAD350}">
      <dgm:prSet/>
      <dgm:spPr/>
      <dgm:t>
        <a:bodyPr/>
        <a:lstStyle/>
        <a:p>
          <a:endParaRPr lang="en-ZA"/>
        </a:p>
      </dgm:t>
    </dgm:pt>
    <dgm:pt modelId="{47AD3425-A978-491F-B345-2EE483C09B7D}" type="sibTrans" cxnId="{0505F68A-E24A-443F-B085-E7BC74FAD350}">
      <dgm:prSet/>
      <dgm:spPr/>
      <dgm:t>
        <a:bodyPr/>
        <a:lstStyle/>
        <a:p>
          <a:r>
            <a:rPr lang="en-ZA" dirty="0" err="1" smtClean="0"/>
            <a:t>SASAS</a:t>
          </a:r>
          <a:endParaRPr lang="en-ZA" dirty="0"/>
        </a:p>
      </dgm:t>
    </dgm:pt>
    <dgm:pt modelId="{C309417C-BF00-4FAB-8BE9-30C4E608FA73}">
      <dgm:prSet phldrT="[Text]"/>
      <dgm:spPr/>
      <dgm:t>
        <a:bodyPr/>
        <a:lstStyle/>
        <a:p>
          <a:r>
            <a:rPr lang="en-ZA" dirty="0" err="1" smtClean="0"/>
            <a:t>SABSSM</a:t>
          </a:r>
          <a:endParaRPr lang="en-ZA" dirty="0"/>
        </a:p>
      </dgm:t>
    </dgm:pt>
    <dgm:pt modelId="{1E5E78BD-BDF1-4189-920F-8C3C4DB355AA}" type="parTrans" cxnId="{C2384858-7F63-4DDE-994A-68CC0D4B386A}">
      <dgm:prSet/>
      <dgm:spPr/>
      <dgm:t>
        <a:bodyPr/>
        <a:lstStyle/>
        <a:p>
          <a:endParaRPr lang="en-ZA"/>
        </a:p>
      </dgm:t>
    </dgm:pt>
    <dgm:pt modelId="{1F5E2F1F-3C72-4F4E-AFBB-7F84CA94B449}" type="sibTrans" cxnId="{C2384858-7F63-4DDE-994A-68CC0D4B386A}">
      <dgm:prSet/>
      <dgm:spPr/>
      <dgm:t>
        <a:bodyPr/>
        <a:lstStyle/>
        <a:p>
          <a:r>
            <a:rPr lang="en-ZA" dirty="0" smtClean="0"/>
            <a:t>R&amp;D SURVEY</a:t>
          </a:r>
          <a:endParaRPr lang="en-ZA" dirty="0"/>
        </a:p>
      </dgm:t>
    </dgm:pt>
    <dgm:pt modelId="{EF67EA64-C280-4B78-94CB-DCE0E9A3AFD2}" type="pres">
      <dgm:prSet presAssocID="{C0539233-509D-4D85-AA4A-7A56B4692215}" presName="Name0" presStyleCnt="0">
        <dgm:presLayoutVars>
          <dgm:chMax/>
          <dgm:chPref/>
          <dgm:dir/>
          <dgm:animLvl val="lvl"/>
        </dgm:presLayoutVars>
      </dgm:prSet>
      <dgm:spPr/>
      <dgm:t>
        <a:bodyPr/>
        <a:lstStyle/>
        <a:p>
          <a:endParaRPr lang="en-ZA"/>
        </a:p>
      </dgm:t>
    </dgm:pt>
    <dgm:pt modelId="{EF9A6F81-8FC7-42A5-82E1-BEAC374670A6}" type="pres">
      <dgm:prSet presAssocID="{D42D2E33-6E2B-47D3-8509-2B7E8F585A1C}" presName="composite" presStyleCnt="0"/>
      <dgm:spPr/>
    </dgm:pt>
    <dgm:pt modelId="{BB73F487-6350-4623-B07E-1C515E0C1145}" type="pres">
      <dgm:prSet presAssocID="{D42D2E33-6E2B-47D3-8509-2B7E8F585A1C}" presName="Parent1" presStyleLbl="node1" presStyleIdx="0" presStyleCnt="4">
        <dgm:presLayoutVars>
          <dgm:chMax val="1"/>
          <dgm:chPref val="1"/>
          <dgm:bulletEnabled val="1"/>
        </dgm:presLayoutVars>
      </dgm:prSet>
      <dgm:spPr/>
      <dgm:t>
        <a:bodyPr/>
        <a:lstStyle/>
        <a:p>
          <a:endParaRPr lang="en-ZA"/>
        </a:p>
      </dgm:t>
    </dgm:pt>
    <dgm:pt modelId="{0F84F95B-3B35-4A23-907A-A1B0A7827CFD}" type="pres">
      <dgm:prSet presAssocID="{D42D2E33-6E2B-47D3-8509-2B7E8F585A1C}" presName="Childtext1" presStyleLbl="revTx" presStyleIdx="0" presStyleCnt="2">
        <dgm:presLayoutVars>
          <dgm:chMax val="0"/>
          <dgm:chPref val="0"/>
          <dgm:bulletEnabled val="1"/>
        </dgm:presLayoutVars>
      </dgm:prSet>
      <dgm:spPr/>
      <dgm:t>
        <a:bodyPr/>
        <a:lstStyle/>
        <a:p>
          <a:endParaRPr lang="en-ZA"/>
        </a:p>
      </dgm:t>
    </dgm:pt>
    <dgm:pt modelId="{6F61CA2E-B936-4AAE-A028-04958FCC6269}" type="pres">
      <dgm:prSet presAssocID="{D42D2E33-6E2B-47D3-8509-2B7E8F585A1C}" presName="BalanceSpacing" presStyleCnt="0"/>
      <dgm:spPr/>
    </dgm:pt>
    <dgm:pt modelId="{72C18431-DC7F-4031-898E-ECFF7672760F}" type="pres">
      <dgm:prSet presAssocID="{D42D2E33-6E2B-47D3-8509-2B7E8F585A1C}" presName="BalanceSpacing1" presStyleCnt="0"/>
      <dgm:spPr/>
    </dgm:pt>
    <dgm:pt modelId="{CC25A215-4A3C-42A9-BBC4-DFE7C7D43AC0}" type="pres">
      <dgm:prSet presAssocID="{47AD3425-A978-491F-B345-2EE483C09B7D}" presName="Accent1Text" presStyleLbl="node1" presStyleIdx="1" presStyleCnt="4"/>
      <dgm:spPr/>
      <dgm:t>
        <a:bodyPr/>
        <a:lstStyle/>
        <a:p>
          <a:endParaRPr lang="en-ZA"/>
        </a:p>
      </dgm:t>
    </dgm:pt>
    <dgm:pt modelId="{C19A2BC9-004B-4B4B-96E4-3DC2DF7AC3C3}" type="pres">
      <dgm:prSet presAssocID="{47AD3425-A978-491F-B345-2EE483C09B7D}" presName="spaceBetweenRectangles" presStyleCnt="0"/>
      <dgm:spPr/>
    </dgm:pt>
    <dgm:pt modelId="{CEF77A31-0FCF-4489-93F8-3134EC2A0DBA}" type="pres">
      <dgm:prSet presAssocID="{C309417C-BF00-4FAB-8BE9-30C4E608FA73}" presName="composite" presStyleCnt="0"/>
      <dgm:spPr/>
    </dgm:pt>
    <dgm:pt modelId="{51A69128-1648-4EFD-8931-622706D099E0}" type="pres">
      <dgm:prSet presAssocID="{C309417C-BF00-4FAB-8BE9-30C4E608FA73}" presName="Parent1" presStyleLbl="node1" presStyleIdx="2" presStyleCnt="4">
        <dgm:presLayoutVars>
          <dgm:chMax val="1"/>
          <dgm:chPref val="1"/>
          <dgm:bulletEnabled val="1"/>
        </dgm:presLayoutVars>
      </dgm:prSet>
      <dgm:spPr/>
      <dgm:t>
        <a:bodyPr/>
        <a:lstStyle/>
        <a:p>
          <a:endParaRPr lang="en-ZA"/>
        </a:p>
      </dgm:t>
    </dgm:pt>
    <dgm:pt modelId="{7A8ACF5A-2E9E-45E9-8678-2BAEC2DBAF1A}" type="pres">
      <dgm:prSet presAssocID="{C309417C-BF00-4FAB-8BE9-30C4E608FA73}" presName="Childtext1" presStyleLbl="revTx" presStyleIdx="1" presStyleCnt="2">
        <dgm:presLayoutVars>
          <dgm:chMax val="0"/>
          <dgm:chPref val="0"/>
          <dgm:bulletEnabled val="1"/>
        </dgm:presLayoutVars>
      </dgm:prSet>
      <dgm:spPr/>
      <dgm:t>
        <a:bodyPr/>
        <a:lstStyle/>
        <a:p>
          <a:endParaRPr lang="en-ZA"/>
        </a:p>
      </dgm:t>
    </dgm:pt>
    <dgm:pt modelId="{0E6A4D25-81C2-4C50-BA82-589F7EEF260A}" type="pres">
      <dgm:prSet presAssocID="{C309417C-BF00-4FAB-8BE9-30C4E608FA73}" presName="BalanceSpacing" presStyleCnt="0"/>
      <dgm:spPr/>
    </dgm:pt>
    <dgm:pt modelId="{4D986E42-2831-42E2-837C-C17A0226E1B6}" type="pres">
      <dgm:prSet presAssocID="{C309417C-BF00-4FAB-8BE9-30C4E608FA73}" presName="BalanceSpacing1" presStyleCnt="0"/>
      <dgm:spPr/>
    </dgm:pt>
    <dgm:pt modelId="{5D2440B7-7008-4BD6-96E1-5E8BC235A4BF}" type="pres">
      <dgm:prSet presAssocID="{1F5E2F1F-3C72-4F4E-AFBB-7F84CA94B449}" presName="Accent1Text" presStyleLbl="node1" presStyleIdx="3" presStyleCnt="4"/>
      <dgm:spPr/>
      <dgm:t>
        <a:bodyPr/>
        <a:lstStyle/>
        <a:p>
          <a:endParaRPr lang="en-ZA"/>
        </a:p>
      </dgm:t>
    </dgm:pt>
  </dgm:ptLst>
  <dgm:cxnLst>
    <dgm:cxn modelId="{26D6ECD0-9390-4885-BA0B-DAD08CDD94D9}" type="presOf" srcId="{C309417C-BF00-4FAB-8BE9-30C4E608FA73}" destId="{51A69128-1648-4EFD-8931-622706D099E0}" srcOrd="0" destOrd="0" presId="urn:microsoft.com/office/officeart/2008/layout/AlternatingHexagons"/>
    <dgm:cxn modelId="{7CCE2BC2-4F24-4B87-811D-BD88D490CDD5}" type="presOf" srcId="{C0539233-509D-4D85-AA4A-7A56B4692215}" destId="{EF67EA64-C280-4B78-94CB-DCE0E9A3AFD2}" srcOrd="0" destOrd="0" presId="urn:microsoft.com/office/officeart/2008/layout/AlternatingHexagons"/>
    <dgm:cxn modelId="{E674D001-B0A9-4962-958A-9A1B497D47DC}" type="presOf" srcId="{1F5E2F1F-3C72-4F4E-AFBB-7F84CA94B449}" destId="{5D2440B7-7008-4BD6-96E1-5E8BC235A4BF}" srcOrd="0" destOrd="0" presId="urn:microsoft.com/office/officeart/2008/layout/AlternatingHexagons"/>
    <dgm:cxn modelId="{317536EE-5EC8-495E-B3C6-A84A2ED4B7F1}" type="presOf" srcId="{47AD3425-A978-491F-B345-2EE483C09B7D}" destId="{CC25A215-4A3C-42A9-BBC4-DFE7C7D43AC0}" srcOrd="0" destOrd="0" presId="urn:microsoft.com/office/officeart/2008/layout/AlternatingHexagons"/>
    <dgm:cxn modelId="{B4883002-5D56-4C2C-9377-719145BAE196}" type="presOf" srcId="{D42D2E33-6E2B-47D3-8509-2B7E8F585A1C}" destId="{BB73F487-6350-4623-B07E-1C515E0C1145}" srcOrd="0" destOrd="0" presId="urn:microsoft.com/office/officeart/2008/layout/AlternatingHexagons"/>
    <dgm:cxn modelId="{C2384858-7F63-4DDE-994A-68CC0D4B386A}" srcId="{C0539233-509D-4D85-AA4A-7A56B4692215}" destId="{C309417C-BF00-4FAB-8BE9-30C4E608FA73}" srcOrd="1" destOrd="0" parTransId="{1E5E78BD-BDF1-4189-920F-8C3C4DB355AA}" sibTransId="{1F5E2F1F-3C72-4F4E-AFBB-7F84CA94B449}"/>
    <dgm:cxn modelId="{0505F68A-E24A-443F-B085-E7BC74FAD350}" srcId="{C0539233-509D-4D85-AA4A-7A56B4692215}" destId="{D42D2E33-6E2B-47D3-8509-2B7E8F585A1C}" srcOrd="0" destOrd="0" parTransId="{5ADEB764-70CB-4EFB-95F5-B32BB5BCB1CD}" sibTransId="{47AD3425-A978-491F-B345-2EE483C09B7D}"/>
    <dgm:cxn modelId="{3929AB2C-AA74-4ED4-87B7-3378CCC41666}" type="presParOf" srcId="{EF67EA64-C280-4B78-94CB-DCE0E9A3AFD2}" destId="{EF9A6F81-8FC7-42A5-82E1-BEAC374670A6}" srcOrd="0" destOrd="0" presId="urn:microsoft.com/office/officeart/2008/layout/AlternatingHexagons"/>
    <dgm:cxn modelId="{6E3784D1-C9F8-4E66-B7FD-9B61D8B1D5A1}" type="presParOf" srcId="{EF9A6F81-8FC7-42A5-82E1-BEAC374670A6}" destId="{BB73F487-6350-4623-B07E-1C515E0C1145}" srcOrd="0" destOrd="0" presId="urn:microsoft.com/office/officeart/2008/layout/AlternatingHexagons"/>
    <dgm:cxn modelId="{05F954C3-1CF3-4C9F-AA0A-AB2745F6052B}" type="presParOf" srcId="{EF9A6F81-8FC7-42A5-82E1-BEAC374670A6}" destId="{0F84F95B-3B35-4A23-907A-A1B0A7827CFD}" srcOrd="1" destOrd="0" presId="urn:microsoft.com/office/officeart/2008/layout/AlternatingHexagons"/>
    <dgm:cxn modelId="{4547500E-4E7A-4666-817C-78479969091D}" type="presParOf" srcId="{EF9A6F81-8FC7-42A5-82E1-BEAC374670A6}" destId="{6F61CA2E-B936-4AAE-A028-04958FCC6269}" srcOrd="2" destOrd="0" presId="urn:microsoft.com/office/officeart/2008/layout/AlternatingHexagons"/>
    <dgm:cxn modelId="{4798893D-2258-457C-B2FF-33819115E3F1}" type="presParOf" srcId="{EF9A6F81-8FC7-42A5-82E1-BEAC374670A6}" destId="{72C18431-DC7F-4031-898E-ECFF7672760F}" srcOrd="3" destOrd="0" presId="urn:microsoft.com/office/officeart/2008/layout/AlternatingHexagons"/>
    <dgm:cxn modelId="{8EFCE207-BD93-41FB-9FC4-B69835B125F7}" type="presParOf" srcId="{EF9A6F81-8FC7-42A5-82E1-BEAC374670A6}" destId="{CC25A215-4A3C-42A9-BBC4-DFE7C7D43AC0}" srcOrd="4" destOrd="0" presId="urn:microsoft.com/office/officeart/2008/layout/AlternatingHexagons"/>
    <dgm:cxn modelId="{F64763E1-8313-4285-A5C7-2ECA570B2BDD}" type="presParOf" srcId="{EF67EA64-C280-4B78-94CB-DCE0E9A3AFD2}" destId="{C19A2BC9-004B-4B4B-96E4-3DC2DF7AC3C3}" srcOrd="1" destOrd="0" presId="urn:microsoft.com/office/officeart/2008/layout/AlternatingHexagons"/>
    <dgm:cxn modelId="{5D0CA378-BFC1-448E-9D6D-75BD737AB143}" type="presParOf" srcId="{EF67EA64-C280-4B78-94CB-DCE0E9A3AFD2}" destId="{CEF77A31-0FCF-4489-93F8-3134EC2A0DBA}" srcOrd="2" destOrd="0" presId="urn:microsoft.com/office/officeart/2008/layout/AlternatingHexagons"/>
    <dgm:cxn modelId="{C4B875C5-888A-449B-AA60-6AB291F41E27}" type="presParOf" srcId="{CEF77A31-0FCF-4489-93F8-3134EC2A0DBA}" destId="{51A69128-1648-4EFD-8931-622706D099E0}" srcOrd="0" destOrd="0" presId="urn:microsoft.com/office/officeart/2008/layout/AlternatingHexagons"/>
    <dgm:cxn modelId="{7D8C63CF-ECD8-46DF-93E9-B75FC0D7536A}" type="presParOf" srcId="{CEF77A31-0FCF-4489-93F8-3134EC2A0DBA}" destId="{7A8ACF5A-2E9E-45E9-8678-2BAEC2DBAF1A}" srcOrd="1" destOrd="0" presId="urn:microsoft.com/office/officeart/2008/layout/AlternatingHexagons"/>
    <dgm:cxn modelId="{EF650EED-1E2E-48C3-ADFB-EBBBD6F12EED}" type="presParOf" srcId="{CEF77A31-0FCF-4489-93F8-3134EC2A0DBA}" destId="{0E6A4D25-81C2-4C50-BA82-589F7EEF260A}" srcOrd="2" destOrd="0" presId="urn:microsoft.com/office/officeart/2008/layout/AlternatingHexagons"/>
    <dgm:cxn modelId="{22B737A5-37D4-4B62-A470-71C14BC60825}" type="presParOf" srcId="{CEF77A31-0FCF-4489-93F8-3134EC2A0DBA}" destId="{4D986E42-2831-42E2-837C-C17A0226E1B6}" srcOrd="3" destOrd="0" presId="urn:microsoft.com/office/officeart/2008/layout/AlternatingHexagons"/>
    <dgm:cxn modelId="{381004BF-3D90-4122-9EE1-CE0B2578C2D4}" type="presParOf" srcId="{CEF77A31-0FCF-4489-93F8-3134EC2A0DBA}" destId="{5D2440B7-7008-4BD6-96E1-5E8BC235A4BF}" srcOrd="4" destOrd="0" presId="urn:microsoft.com/office/officeart/2008/layout/AlternatingHexagons"/>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B6FFB6-269C-4D9B-B813-CB6B4136E9A3}" type="doc">
      <dgm:prSet loTypeId="urn:microsoft.com/office/officeart/2005/8/layout/process1" loCatId="process" qsTypeId="urn:microsoft.com/office/officeart/2005/8/quickstyle/simple1" qsCatId="simple" csTypeId="urn:microsoft.com/office/officeart/2005/8/colors/accent1_2" csCatId="accent1" phldr="1"/>
      <dgm:spPr/>
    </dgm:pt>
    <dgm:pt modelId="{151C63B3-DFFC-43D9-B69E-3D97376E31BA}">
      <dgm:prSet phldrT="[Text]"/>
      <dgm:spPr>
        <a:solidFill>
          <a:schemeClr val="accent2">
            <a:lumMod val="75000"/>
          </a:schemeClr>
        </a:solidFill>
      </dgm:spPr>
      <dgm:t>
        <a:bodyPr/>
        <a:lstStyle/>
        <a:p>
          <a:r>
            <a:rPr lang="en-ZA" dirty="0" smtClean="0"/>
            <a:t>Rural Innovation Assessment Tool</a:t>
          </a:r>
          <a:endParaRPr lang="en-ZA" dirty="0"/>
        </a:p>
      </dgm:t>
    </dgm:pt>
    <dgm:pt modelId="{9FF35369-9B0E-4F69-A62E-9A33CF9A953C}" type="parTrans" cxnId="{A753B116-9DF7-437C-9974-83167F554431}">
      <dgm:prSet/>
      <dgm:spPr/>
      <dgm:t>
        <a:bodyPr/>
        <a:lstStyle/>
        <a:p>
          <a:endParaRPr lang="en-ZA"/>
        </a:p>
      </dgm:t>
    </dgm:pt>
    <dgm:pt modelId="{4BC7EBAD-FAE2-4807-AC92-04597A5581E2}" type="sibTrans" cxnId="{A753B116-9DF7-437C-9974-83167F554431}">
      <dgm:prSet/>
      <dgm:spPr/>
      <dgm:t>
        <a:bodyPr/>
        <a:lstStyle/>
        <a:p>
          <a:endParaRPr lang="en-ZA"/>
        </a:p>
      </dgm:t>
    </dgm:pt>
    <dgm:pt modelId="{4E55B612-8155-4E7F-8D52-EBEE7BFE8014}">
      <dgm:prSet phldrT="[Text]"/>
      <dgm:spPr/>
      <dgm:t>
        <a:bodyPr/>
        <a:lstStyle/>
        <a:p>
          <a:r>
            <a:rPr lang="en-ZA" dirty="0" smtClean="0"/>
            <a:t>Self-discovery diagnostic tool for actors in the local innovation space</a:t>
          </a:r>
          <a:endParaRPr lang="en-ZA" dirty="0"/>
        </a:p>
      </dgm:t>
    </dgm:pt>
    <dgm:pt modelId="{057BFCE9-15B4-4EB3-8014-06206ECF752F}" type="parTrans" cxnId="{DA259D9A-1531-4310-9BE4-B300B2D1E415}">
      <dgm:prSet/>
      <dgm:spPr/>
      <dgm:t>
        <a:bodyPr/>
        <a:lstStyle/>
        <a:p>
          <a:endParaRPr lang="en-ZA"/>
        </a:p>
      </dgm:t>
    </dgm:pt>
    <dgm:pt modelId="{409C20DA-9700-4E92-8FF5-1CFC0C8C4BD2}" type="sibTrans" cxnId="{DA259D9A-1531-4310-9BE4-B300B2D1E415}">
      <dgm:prSet/>
      <dgm:spPr/>
      <dgm:t>
        <a:bodyPr/>
        <a:lstStyle/>
        <a:p>
          <a:endParaRPr lang="en-ZA"/>
        </a:p>
      </dgm:t>
    </dgm:pt>
    <dgm:pt modelId="{0057D7FB-435C-4FD9-A499-AE532DE83A51}" type="pres">
      <dgm:prSet presAssocID="{61B6FFB6-269C-4D9B-B813-CB6B4136E9A3}" presName="Name0" presStyleCnt="0">
        <dgm:presLayoutVars>
          <dgm:dir/>
          <dgm:resizeHandles val="exact"/>
        </dgm:presLayoutVars>
      </dgm:prSet>
      <dgm:spPr/>
    </dgm:pt>
    <dgm:pt modelId="{30CF5313-0EE5-4492-AFCE-29C24DF033D8}" type="pres">
      <dgm:prSet presAssocID="{151C63B3-DFFC-43D9-B69E-3D97376E31BA}" presName="node" presStyleLbl="node1" presStyleIdx="0" presStyleCnt="2">
        <dgm:presLayoutVars>
          <dgm:bulletEnabled val="1"/>
        </dgm:presLayoutVars>
      </dgm:prSet>
      <dgm:spPr/>
      <dgm:t>
        <a:bodyPr/>
        <a:lstStyle/>
        <a:p>
          <a:endParaRPr lang="en-ZA"/>
        </a:p>
      </dgm:t>
    </dgm:pt>
    <dgm:pt modelId="{2F50AEEB-5850-4FE3-B7C8-B483B9D5C066}" type="pres">
      <dgm:prSet presAssocID="{4BC7EBAD-FAE2-4807-AC92-04597A5581E2}" presName="sibTrans" presStyleLbl="sibTrans2D1" presStyleIdx="0" presStyleCnt="1"/>
      <dgm:spPr/>
      <dgm:t>
        <a:bodyPr/>
        <a:lstStyle/>
        <a:p>
          <a:endParaRPr lang="en-ZA"/>
        </a:p>
      </dgm:t>
    </dgm:pt>
    <dgm:pt modelId="{02E5C27B-6457-47E2-984C-0DEDE264ED00}" type="pres">
      <dgm:prSet presAssocID="{4BC7EBAD-FAE2-4807-AC92-04597A5581E2}" presName="connectorText" presStyleLbl="sibTrans2D1" presStyleIdx="0" presStyleCnt="1"/>
      <dgm:spPr/>
      <dgm:t>
        <a:bodyPr/>
        <a:lstStyle/>
        <a:p>
          <a:endParaRPr lang="en-ZA"/>
        </a:p>
      </dgm:t>
    </dgm:pt>
    <dgm:pt modelId="{661A837B-6BB1-4BE3-B32A-811AF0A8550D}" type="pres">
      <dgm:prSet presAssocID="{4E55B612-8155-4E7F-8D52-EBEE7BFE8014}" presName="node" presStyleLbl="node1" presStyleIdx="1" presStyleCnt="2">
        <dgm:presLayoutVars>
          <dgm:bulletEnabled val="1"/>
        </dgm:presLayoutVars>
      </dgm:prSet>
      <dgm:spPr/>
      <dgm:t>
        <a:bodyPr/>
        <a:lstStyle/>
        <a:p>
          <a:endParaRPr lang="en-ZA"/>
        </a:p>
      </dgm:t>
    </dgm:pt>
  </dgm:ptLst>
  <dgm:cxnLst>
    <dgm:cxn modelId="{65DD0171-60E7-4838-8B28-34D8E8EE6735}" type="presOf" srcId="{4BC7EBAD-FAE2-4807-AC92-04597A5581E2}" destId="{02E5C27B-6457-47E2-984C-0DEDE264ED00}" srcOrd="1" destOrd="0" presId="urn:microsoft.com/office/officeart/2005/8/layout/process1"/>
    <dgm:cxn modelId="{E2D5D1EB-8AB2-4648-916C-1A096E54D935}" type="presOf" srcId="{151C63B3-DFFC-43D9-B69E-3D97376E31BA}" destId="{30CF5313-0EE5-4492-AFCE-29C24DF033D8}" srcOrd="0" destOrd="0" presId="urn:microsoft.com/office/officeart/2005/8/layout/process1"/>
    <dgm:cxn modelId="{42212F59-BA69-4BA9-9579-2A5B6AAAB29F}" type="presOf" srcId="{4E55B612-8155-4E7F-8D52-EBEE7BFE8014}" destId="{661A837B-6BB1-4BE3-B32A-811AF0A8550D}" srcOrd="0" destOrd="0" presId="urn:microsoft.com/office/officeart/2005/8/layout/process1"/>
    <dgm:cxn modelId="{DA259D9A-1531-4310-9BE4-B300B2D1E415}" srcId="{61B6FFB6-269C-4D9B-B813-CB6B4136E9A3}" destId="{4E55B612-8155-4E7F-8D52-EBEE7BFE8014}" srcOrd="1" destOrd="0" parTransId="{057BFCE9-15B4-4EB3-8014-06206ECF752F}" sibTransId="{409C20DA-9700-4E92-8FF5-1CFC0C8C4BD2}"/>
    <dgm:cxn modelId="{A753B116-9DF7-437C-9974-83167F554431}" srcId="{61B6FFB6-269C-4D9B-B813-CB6B4136E9A3}" destId="{151C63B3-DFFC-43D9-B69E-3D97376E31BA}" srcOrd="0" destOrd="0" parTransId="{9FF35369-9B0E-4F69-A62E-9A33CF9A953C}" sibTransId="{4BC7EBAD-FAE2-4807-AC92-04597A5581E2}"/>
    <dgm:cxn modelId="{FD1C097E-BF9D-4731-8F06-8C63F6726D80}" type="presOf" srcId="{61B6FFB6-269C-4D9B-B813-CB6B4136E9A3}" destId="{0057D7FB-435C-4FD9-A499-AE532DE83A51}" srcOrd="0" destOrd="0" presId="urn:microsoft.com/office/officeart/2005/8/layout/process1"/>
    <dgm:cxn modelId="{8323734E-E1E1-4D5A-8838-AE4D68116EC4}" type="presOf" srcId="{4BC7EBAD-FAE2-4807-AC92-04597A5581E2}" destId="{2F50AEEB-5850-4FE3-B7C8-B483B9D5C066}" srcOrd="0" destOrd="0" presId="urn:microsoft.com/office/officeart/2005/8/layout/process1"/>
    <dgm:cxn modelId="{479A7673-CE27-40E2-9722-2E1C264984C4}" type="presParOf" srcId="{0057D7FB-435C-4FD9-A499-AE532DE83A51}" destId="{30CF5313-0EE5-4492-AFCE-29C24DF033D8}" srcOrd="0" destOrd="0" presId="urn:microsoft.com/office/officeart/2005/8/layout/process1"/>
    <dgm:cxn modelId="{A6A2CF86-09CD-41AB-81E7-9D4D56C39D9A}" type="presParOf" srcId="{0057D7FB-435C-4FD9-A499-AE532DE83A51}" destId="{2F50AEEB-5850-4FE3-B7C8-B483B9D5C066}" srcOrd="1" destOrd="0" presId="urn:microsoft.com/office/officeart/2005/8/layout/process1"/>
    <dgm:cxn modelId="{FE43446B-8730-425E-ACF8-18E338E7CC68}" type="presParOf" srcId="{2F50AEEB-5850-4FE3-B7C8-B483B9D5C066}" destId="{02E5C27B-6457-47E2-984C-0DEDE264ED00}" srcOrd="0" destOrd="0" presId="urn:microsoft.com/office/officeart/2005/8/layout/process1"/>
    <dgm:cxn modelId="{EA1366A3-5511-4810-839C-C5395B59DA3E}" type="presParOf" srcId="{0057D7FB-435C-4FD9-A499-AE532DE83A51}" destId="{661A837B-6BB1-4BE3-B32A-811AF0A8550D}" srcOrd="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B6FFB6-269C-4D9B-B813-CB6B4136E9A3}" type="doc">
      <dgm:prSet loTypeId="urn:microsoft.com/office/officeart/2005/8/layout/process1" loCatId="process" qsTypeId="urn:microsoft.com/office/officeart/2005/8/quickstyle/simple1" qsCatId="simple" csTypeId="urn:microsoft.com/office/officeart/2005/8/colors/accent1_2" csCatId="accent1" phldr="1"/>
      <dgm:spPr/>
    </dgm:pt>
    <dgm:pt modelId="{151C63B3-DFFC-43D9-B69E-3D97376E31BA}">
      <dgm:prSet phldrT="[Text]"/>
      <dgm:spPr>
        <a:solidFill>
          <a:schemeClr val="accent2">
            <a:lumMod val="75000"/>
          </a:schemeClr>
        </a:solidFill>
      </dgm:spPr>
      <dgm:t>
        <a:bodyPr/>
        <a:lstStyle/>
        <a:p>
          <a:r>
            <a:rPr lang="en-ZA" dirty="0" smtClean="0"/>
            <a:t>Labour Market Intelligence Partnership</a:t>
          </a:r>
          <a:endParaRPr lang="en-ZA" dirty="0"/>
        </a:p>
      </dgm:t>
    </dgm:pt>
    <dgm:pt modelId="{9FF35369-9B0E-4F69-A62E-9A33CF9A953C}" type="parTrans" cxnId="{A753B116-9DF7-437C-9974-83167F554431}">
      <dgm:prSet/>
      <dgm:spPr/>
      <dgm:t>
        <a:bodyPr/>
        <a:lstStyle/>
        <a:p>
          <a:endParaRPr lang="en-ZA"/>
        </a:p>
      </dgm:t>
    </dgm:pt>
    <dgm:pt modelId="{4BC7EBAD-FAE2-4807-AC92-04597A5581E2}" type="sibTrans" cxnId="{A753B116-9DF7-437C-9974-83167F554431}">
      <dgm:prSet/>
      <dgm:spPr/>
      <dgm:t>
        <a:bodyPr/>
        <a:lstStyle/>
        <a:p>
          <a:endParaRPr lang="en-ZA"/>
        </a:p>
      </dgm:t>
    </dgm:pt>
    <dgm:pt modelId="{4E55B612-8155-4E7F-8D52-EBEE7BFE8014}">
      <dgm:prSet phldrT="[Text]"/>
      <dgm:spPr/>
      <dgm:t>
        <a:bodyPr/>
        <a:lstStyle/>
        <a:p>
          <a:r>
            <a:rPr lang="en-ZA" dirty="0" smtClean="0"/>
            <a:t>State wide institutional mechanism for skills planning</a:t>
          </a:r>
          <a:endParaRPr lang="en-ZA" dirty="0"/>
        </a:p>
      </dgm:t>
    </dgm:pt>
    <dgm:pt modelId="{057BFCE9-15B4-4EB3-8014-06206ECF752F}" type="parTrans" cxnId="{DA259D9A-1531-4310-9BE4-B300B2D1E415}">
      <dgm:prSet/>
      <dgm:spPr/>
      <dgm:t>
        <a:bodyPr/>
        <a:lstStyle/>
        <a:p>
          <a:endParaRPr lang="en-ZA"/>
        </a:p>
      </dgm:t>
    </dgm:pt>
    <dgm:pt modelId="{409C20DA-9700-4E92-8FF5-1CFC0C8C4BD2}" type="sibTrans" cxnId="{DA259D9A-1531-4310-9BE4-B300B2D1E415}">
      <dgm:prSet/>
      <dgm:spPr/>
      <dgm:t>
        <a:bodyPr/>
        <a:lstStyle/>
        <a:p>
          <a:endParaRPr lang="en-ZA"/>
        </a:p>
      </dgm:t>
    </dgm:pt>
    <dgm:pt modelId="{0057D7FB-435C-4FD9-A499-AE532DE83A51}" type="pres">
      <dgm:prSet presAssocID="{61B6FFB6-269C-4D9B-B813-CB6B4136E9A3}" presName="Name0" presStyleCnt="0">
        <dgm:presLayoutVars>
          <dgm:dir/>
          <dgm:resizeHandles val="exact"/>
        </dgm:presLayoutVars>
      </dgm:prSet>
      <dgm:spPr/>
    </dgm:pt>
    <dgm:pt modelId="{30CF5313-0EE5-4492-AFCE-29C24DF033D8}" type="pres">
      <dgm:prSet presAssocID="{151C63B3-DFFC-43D9-B69E-3D97376E31BA}" presName="node" presStyleLbl="node1" presStyleIdx="0" presStyleCnt="2">
        <dgm:presLayoutVars>
          <dgm:bulletEnabled val="1"/>
        </dgm:presLayoutVars>
      </dgm:prSet>
      <dgm:spPr/>
      <dgm:t>
        <a:bodyPr/>
        <a:lstStyle/>
        <a:p>
          <a:endParaRPr lang="en-ZA"/>
        </a:p>
      </dgm:t>
    </dgm:pt>
    <dgm:pt modelId="{2F50AEEB-5850-4FE3-B7C8-B483B9D5C066}" type="pres">
      <dgm:prSet presAssocID="{4BC7EBAD-FAE2-4807-AC92-04597A5581E2}" presName="sibTrans" presStyleLbl="sibTrans2D1" presStyleIdx="0" presStyleCnt="1"/>
      <dgm:spPr/>
      <dgm:t>
        <a:bodyPr/>
        <a:lstStyle/>
        <a:p>
          <a:endParaRPr lang="en-ZA"/>
        </a:p>
      </dgm:t>
    </dgm:pt>
    <dgm:pt modelId="{02E5C27B-6457-47E2-984C-0DEDE264ED00}" type="pres">
      <dgm:prSet presAssocID="{4BC7EBAD-FAE2-4807-AC92-04597A5581E2}" presName="connectorText" presStyleLbl="sibTrans2D1" presStyleIdx="0" presStyleCnt="1"/>
      <dgm:spPr/>
      <dgm:t>
        <a:bodyPr/>
        <a:lstStyle/>
        <a:p>
          <a:endParaRPr lang="en-ZA"/>
        </a:p>
      </dgm:t>
    </dgm:pt>
    <dgm:pt modelId="{661A837B-6BB1-4BE3-B32A-811AF0A8550D}" type="pres">
      <dgm:prSet presAssocID="{4E55B612-8155-4E7F-8D52-EBEE7BFE8014}" presName="node" presStyleLbl="node1" presStyleIdx="1" presStyleCnt="2">
        <dgm:presLayoutVars>
          <dgm:bulletEnabled val="1"/>
        </dgm:presLayoutVars>
      </dgm:prSet>
      <dgm:spPr/>
      <dgm:t>
        <a:bodyPr/>
        <a:lstStyle/>
        <a:p>
          <a:endParaRPr lang="en-ZA"/>
        </a:p>
      </dgm:t>
    </dgm:pt>
  </dgm:ptLst>
  <dgm:cxnLst>
    <dgm:cxn modelId="{A1DE38F9-13A1-4D6E-ADC4-F8A99D01F3E2}" type="presOf" srcId="{4E55B612-8155-4E7F-8D52-EBEE7BFE8014}" destId="{661A837B-6BB1-4BE3-B32A-811AF0A8550D}" srcOrd="0" destOrd="0" presId="urn:microsoft.com/office/officeart/2005/8/layout/process1"/>
    <dgm:cxn modelId="{A62E7E6C-5C47-4545-BF88-67E3E76E2144}" type="presOf" srcId="{61B6FFB6-269C-4D9B-B813-CB6B4136E9A3}" destId="{0057D7FB-435C-4FD9-A499-AE532DE83A51}" srcOrd="0" destOrd="0" presId="urn:microsoft.com/office/officeart/2005/8/layout/process1"/>
    <dgm:cxn modelId="{61D1AC00-CF16-483F-AF9F-90FF437C241F}" type="presOf" srcId="{151C63B3-DFFC-43D9-B69E-3D97376E31BA}" destId="{30CF5313-0EE5-4492-AFCE-29C24DF033D8}" srcOrd="0" destOrd="0" presId="urn:microsoft.com/office/officeart/2005/8/layout/process1"/>
    <dgm:cxn modelId="{320835EF-B14A-47D1-A02A-3262A9A21412}" type="presOf" srcId="{4BC7EBAD-FAE2-4807-AC92-04597A5581E2}" destId="{02E5C27B-6457-47E2-984C-0DEDE264ED00}" srcOrd="1" destOrd="0" presId="urn:microsoft.com/office/officeart/2005/8/layout/process1"/>
    <dgm:cxn modelId="{DA259D9A-1531-4310-9BE4-B300B2D1E415}" srcId="{61B6FFB6-269C-4D9B-B813-CB6B4136E9A3}" destId="{4E55B612-8155-4E7F-8D52-EBEE7BFE8014}" srcOrd="1" destOrd="0" parTransId="{057BFCE9-15B4-4EB3-8014-06206ECF752F}" sibTransId="{409C20DA-9700-4E92-8FF5-1CFC0C8C4BD2}"/>
    <dgm:cxn modelId="{A753B116-9DF7-437C-9974-83167F554431}" srcId="{61B6FFB6-269C-4D9B-B813-CB6B4136E9A3}" destId="{151C63B3-DFFC-43D9-B69E-3D97376E31BA}" srcOrd="0" destOrd="0" parTransId="{9FF35369-9B0E-4F69-A62E-9A33CF9A953C}" sibTransId="{4BC7EBAD-FAE2-4807-AC92-04597A5581E2}"/>
    <dgm:cxn modelId="{FCE1ABB3-FB20-46C3-8469-139177AC23EF}" type="presOf" srcId="{4BC7EBAD-FAE2-4807-AC92-04597A5581E2}" destId="{2F50AEEB-5850-4FE3-B7C8-B483B9D5C066}" srcOrd="0" destOrd="0" presId="urn:microsoft.com/office/officeart/2005/8/layout/process1"/>
    <dgm:cxn modelId="{54B203D1-3537-4452-9AC5-FF72A15D704C}" type="presParOf" srcId="{0057D7FB-435C-4FD9-A499-AE532DE83A51}" destId="{30CF5313-0EE5-4492-AFCE-29C24DF033D8}" srcOrd="0" destOrd="0" presId="urn:microsoft.com/office/officeart/2005/8/layout/process1"/>
    <dgm:cxn modelId="{CDDD69BA-CF3B-40A4-AF32-8DA344666B0A}" type="presParOf" srcId="{0057D7FB-435C-4FD9-A499-AE532DE83A51}" destId="{2F50AEEB-5850-4FE3-B7C8-B483B9D5C066}" srcOrd="1" destOrd="0" presId="urn:microsoft.com/office/officeart/2005/8/layout/process1"/>
    <dgm:cxn modelId="{8543912F-3BA0-4C52-8515-2A6E081D986C}" type="presParOf" srcId="{2F50AEEB-5850-4FE3-B7C8-B483B9D5C066}" destId="{02E5C27B-6457-47E2-984C-0DEDE264ED00}" srcOrd="0" destOrd="0" presId="urn:microsoft.com/office/officeart/2005/8/layout/process1"/>
    <dgm:cxn modelId="{78AAE7D6-8A84-49E0-830F-E7D3FEA60076}" type="presParOf" srcId="{0057D7FB-435C-4FD9-A499-AE532DE83A51}" destId="{661A837B-6BB1-4BE3-B32A-811AF0A8550D}" srcOrd="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B6FFB6-269C-4D9B-B813-CB6B4136E9A3}" type="doc">
      <dgm:prSet loTypeId="urn:microsoft.com/office/officeart/2005/8/layout/process1" loCatId="process" qsTypeId="urn:microsoft.com/office/officeart/2005/8/quickstyle/simple1" qsCatId="simple" csTypeId="urn:microsoft.com/office/officeart/2005/8/colors/accent1_2" csCatId="accent1" phldr="1"/>
      <dgm:spPr/>
    </dgm:pt>
    <dgm:pt modelId="{151C63B3-DFFC-43D9-B69E-3D97376E31BA}">
      <dgm:prSet phldrT="[Text]"/>
      <dgm:spPr>
        <a:solidFill>
          <a:schemeClr val="accent2">
            <a:lumMod val="75000"/>
          </a:schemeClr>
        </a:solidFill>
      </dgm:spPr>
      <dgm:t>
        <a:bodyPr/>
        <a:lstStyle/>
        <a:p>
          <a:r>
            <a:rPr lang="en-ZA" dirty="0" smtClean="0"/>
            <a:t>Maternal and Infant Morbidity and Mortality Surveillance </a:t>
          </a:r>
        </a:p>
        <a:p>
          <a:endParaRPr lang="en-ZA" dirty="0"/>
        </a:p>
      </dgm:t>
    </dgm:pt>
    <dgm:pt modelId="{9FF35369-9B0E-4F69-A62E-9A33CF9A953C}" type="parTrans" cxnId="{A753B116-9DF7-437C-9974-83167F554431}">
      <dgm:prSet/>
      <dgm:spPr/>
      <dgm:t>
        <a:bodyPr/>
        <a:lstStyle/>
        <a:p>
          <a:endParaRPr lang="en-ZA"/>
        </a:p>
      </dgm:t>
    </dgm:pt>
    <dgm:pt modelId="{4BC7EBAD-FAE2-4807-AC92-04597A5581E2}" type="sibTrans" cxnId="{A753B116-9DF7-437C-9974-83167F554431}">
      <dgm:prSet/>
      <dgm:spPr/>
      <dgm:t>
        <a:bodyPr/>
        <a:lstStyle/>
        <a:p>
          <a:endParaRPr lang="en-ZA"/>
        </a:p>
      </dgm:t>
    </dgm:pt>
    <dgm:pt modelId="{4E55B612-8155-4E7F-8D52-EBEE7BFE8014}">
      <dgm:prSet phldrT="[Text]"/>
      <dgm:spPr/>
      <dgm:t>
        <a:bodyPr/>
        <a:lstStyle/>
        <a:p>
          <a:r>
            <a:rPr lang="en-ZA" dirty="0" smtClean="0"/>
            <a:t>Strengthened maternal</a:t>
          </a:r>
        </a:p>
        <a:p>
          <a:r>
            <a:rPr lang="en-ZA" dirty="0" smtClean="0"/>
            <a:t>and child morbidity and mortality surveillance system</a:t>
          </a:r>
          <a:endParaRPr lang="en-ZA" dirty="0"/>
        </a:p>
      </dgm:t>
    </dgm:pt>
    <dgm:pt modelId="{057BFCE9-15B4-4EB3-8014-06206ECF752F}" type="parTrans" cxnId="{DA259D9A-1531-4310-9BE4-B300B2D1E415}">
      <dgm:prSet/>
      <dgm:spPr/>
      <dgm:t>
        <a:bodyPr/>
        <a:lstStyle/>
        <a:p>
          <a:endParaRPr lang="en-ZA"/>
        </a:p>
      </dgm:t>
    </dgm:pt>
    <dgm:pt modelId="{409C20DA-9700-4E92-8FF5-1CFC0C8C4BD2}" type="sibTrans" cxnId="{DA259D9A-1531-4310-9BE4-B300B2D1E415}">
      <dgm:prSet/>
      <dgm:spPr/>
      <dgm:t>
        <a:bodyPr/>
        <a:lstStyle/>
        <a:p>
          <a:endParaRPr lang="en-ZA"/>
        </a:p>
      </dgm:t>
    </dgm:pt>
    <dgm:pt modelId="{0057D7FB-435C-4FD9-A499-AE532DE83A51}" type="pres">
      <dgm:prSet presAssocID="{61B6FFB6-269C-4D9B-B813-CB6B4136E9A3}" presName="Name0" presStyleCnt="0">
        <dgm:presLayoutVars>
          <dgm:dir/>
          <dgm:resizeHandles val="exact"/>
        </dgm:presLayoutVars>
      </dgm:prSet>
      <dgm:spPr/>
    </dgm:pt>
    <dgm:pt modelId="{30CF5313-0EE5-4492-AFCE-29C24DF033D8}" type="pres">
      <dgm:prSet presAssocID="{151C63B3-DFFC-43D9-B69E-3D97376E31BA}" presName="node" presStyleLbl="node1" presStyleIdx="0" presStyleCnt="2">
        <dgm:presLayoutVars>
          <dgm:bulletEnabled val="1"/>
        </dgm:presLayoutVars>
      </dgm:prSet>
      <dgm:spPr/>
      <dgm:t>
        <a:bodyPr/>
        <a:lstStyle/>
        <a:p>
          <a:endParaRPr lang="en-ZA"/>
        </a:p>
      </dgm:t>
    </dgm:pt>
    <dgm:pt modelId="{2F50AEEB-5850-4FE3-B7C8-B483B9D5C066}" type="pres">
      <dgm:prSet presAssocID="{4BC7EBAD-FAE2-4807-AC92-04597A5581E2}" presName="sibTrans" presStyleLbl="sibTrans2D1" presStyleIdx="0" presStyleCnt="1"/>
      <dgm:spPr/>
      <dgm:t>
        <a:bodyPr/>
        <a:lstStyle/>
        <a:p>
          <a:endParaRPr lang="en-ZA"/>
        </a:p>
      </dgm:t>
    </dgm:pt>
    <dgm:pt modelId="{02E5C27B-6457-47E2-984C-0DEDE264ED00}" type="pres">
      <dgm:prSet presAssocID="{4BC7EBAD-FAE2-4807-AC92-04597A5581E2}" presName="connectorText" presStyleLbl="sibTrans2D1" presStyleIdx="0" presStyleCnt="1"/>
      <dgm:spPr/>
      <dgm:t>
        <a:bodyPr/>
        <a:lstStyle/>
        <a:p>
          <a:endParaRPr lang="en-ZA"/>
        </a:p>
      </dgm:t>
    </dgm:pt>
    <dgm:pt modelId="{661A837B-6BB1-4BE3-B32A-811AF0A8550D}" type="pres">
      <dgm:prSet presAssocID="{4E55B612-8155-4E7F-8D52-EBEE7BFE8014}" presName="node" presStyleLbl="node1" presStyleIdx="1" presStyleCnt="2">
        <dgm:presLayoutVars>
          <dgm:bulletEnabled val="1"/>
        </dgm:presLayoutVars>
      </dgm:prSet>
      <dgm:spPr/>
      <dgm:t>
        <a:bodyPr/>
        <a:lstStyle/>
        <a:p>
          <a:endParaRPr lang="en-ZA"/>
        </a:p>
      </dgm:t>
    </dgm:pt>
  </dgm:ptLst>
  <dgm:cxnLst>
    <dgm:cxn modelId="{76ACB007-E333-4E56-9CC2-26E960B2958A}" type="presOf" srcId="{4BC7EBAD-FAE2-4807-AC92-04597A5581E2}" destId="{2F50AEEB-5850-4FE3-B7C8-B483B9D5C066}" srcOrd="0" destOrd="0" presId="urn:microsoft.com/office/officeart/2005/8/layout/process1"/>
    <dgm:cxn modelId="{A6C0742E-B168-453B-839B-063052B0CCED}" type="presOf" srcId="{4E55B612-8155-4E7F-8D52-EBEE7BFE8014}" destId="{661A837B-6BB1-4BE3-B32A-811AF0A8550D}" srcOrd="0" destOrd="0" presId="urn:microsoft.com/office/officeart/2005/8/layout/process1"/>
    <dgm:cxn modelId="{6C246DEA-AE6E-4CA6-B57B-110913A9059B}" type="presOf" srcId="{151C63B3-DFFC-43D9-B69E-3D97376E31BA}" destId="{30CF5313-0EE5-4492-AFCE-29C24DF033D8}" srcOrd="0" destOrd="0" presId="urn:microsoft.com/office/officeart/2005/8/layout/process1"/>
    <dgm:cxn modelId="{73E8FCE2-BFDC-4579-83DB-D04975B0D21A}" type="presOf" srcId="{61B6FFB6-269C-4D9B-B813-CB6B4136E9A3}" destId="{0057D7FB-435C-4FD9-A499-AE532DE83A51}" srcOrd="0" destOrd="0" presId="urn:microsoft.com/office/officeart/2005/8/layout/process1"/>
    <dgm:cxn modelId="{DA259D9A-1531-4310-9BE4-B300B2D1E415}" srcId="{61B6FFB6-269C-4D9B-B813-CB6B4136E9A3}" destId="{4E55B612-8155-4E7F-8D52-EBEE7BFE8014}" srcOrd="1" destOrd="0" parTransId="{057BFCE9-15B4-4EB3-8014-06206ECF752F}" sibTransId="{409C20DA-9700-4E92-8FF5-1CFC0C8C4BD2}"/>
    <dgm:cxn modelId="{A753B116-9DF7-437C-9974-83167F554431}" srcId="{61B6FFB6-269C-4D9B-B813-CB6B4136E9A3}" destId="{151C63B3-DFFC-43D9-B69E-3D97376E31BA}" srcOrd="0" destOrd="0" parTransId="{9FF35369-9B0E-4F69-A62E-9A33CF9A953C}" sibTransId="{4BC7EBAD-FAE2-4807-AC92-04597A5581E2}"/>
    <dgm:cxn modelId="{70647A77-E31A-4E60-86C9-AE5A34D0EF37}" type="presOf" srcId="{4BC7EBAD-FAE2-4807-AC92-04597A5581E2}" destId="{02E5C27B-6457-47E2-984C-0DEDE264ED00}" srcOrd="1" destOrd="0" presId="urn:microsoft.com/office/officeart/2005/8/layout/process1"/>
    <dgm:cxn modelId="{FCF95BAC-8B2A-4E89-9288-92EB2889824A}" type="presParOf" srcId="{0057D7FB-435C-4FD9-A499-AE532DE83A51}" destId="{30CF5313-0EE5-4492-AFCE-29C24DF033D8}" srcOrd="0" destOrd="0" presId="urn:microsoft.com/office/officeart/2005/8/layout/process1"/>
    <dgm:cxn modelId="{B5AD9F47-C30F-4508-A604-EF6592D75A63}" type="presParOf" srcId="{0057D7FB-435C-4FD9-A499-AE532DE83A51}" destId="{2F50AEEB-5850-4FE3-B7C8-B483B9D5C066}" srcOrd="1" destOrd="0" presId="urn:microsoft.com/office/officeart/2005/8/layout/process1"/>
    <dgm:cxn modelId="{187D707F-9A6E-40CC-BF2E-38E35B5AD60B}" type="presParOf" srcId="{2F50AEEB-5850-4FE3-B7C8-B483B9D5C066}" destId="{02E5C27B-6457-47E2-984C-0DEDE264ED00}" srcOrd="0" destOrd="0" presId="urn:microsoft.com/office/officeart/2005/8/layout/process1"/>
    <dgm:cxn modelId="{AA142AA5-A8E6-45B4-A7D7-EE9F88358D93}" type="presParOf" srcId="{0057D7FB-435C-4FD9-A499-AE532DE83A51}" destId="{661A837B-6BB1-4BE3-B32A-811AF0A8550D}" srcOrd="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B6FFB6-269C-4D9B-B813-CB6B4136E9A3}" type="doc">
      <dgm:prSet loTypeId="urn:microsoft.com/office/officeart/2005/8/layout/process1" loCatId="process" qsTypeId="urn:microsoft.com/office/officeart/2005/8/quickstyle/simple1" qsCatId="simple" csTypeId="urn:microsoft.com/office/officeart/2005/8/colors/accent1_2" csCatId="accent1" phldr="1"/>
      <dgm:spPr/>
    </dgm:pt>
    <dgm:pt modelId="{151C63B3-DFFC-43D9-B69E-3D97376E31BA}">
      <dgm:prSet phldrT="[Text]"/>
      <dgm:spPr>
        <a:solidFill>
          <a:schemeClr val="accent2">
            <a:lumMod val="75000"/>
          </a:schemeClr>
        </a:solidFill>
      </dgm:spPr>
      <dgm:t>
        <a:bodyPr/>
        <a:lstStyle/>
        <a:p>
          <a:r>
            <a:rPr lang="en-ZA" dirty="0" err="1" smtClean="0"/>
            <a:t>iKhaya</a:t>
          </a:r>
          <a:r>
            <a:rPr lang="en-ZA" dirty="0" smtClean="0"/>
            <a:t> </a:t>
          </a:r>
          <a:r>
            <a:rPr lang="en-ZA" dirty="0" err="1" smtClean="0"/>
            <a:t>Lami</a:t>
          </a:r>
          <a:endParaRPr lang="en-ZA" dirty="0"/>
        </a:p>
      </dgm:t>
    </dgm:pt>
    <dgm:pt modelId="{9FF35369-9B0E-4F69-A62E-9A33CF9A953C}" type="parTrans" cxnId="{A753B116-9DF7-437C-9974-83167F554431}">
      <dgm:prSet/>
      <dgm:spPr/>
      <dgm:t>
        <a:bodyPr/>
        <a:lstStyle/>
        <a:p>
          <a:endParaRPr lang="en-ZA"/>
        </a:p>
      </dgm:t>
    </dgm:pt>
    <dgm:pt modelId="{4BC7EBAD-FAE2-4807-AC92-04597A5581E2}" type="sibTrans" cxnId="{A753B116-9DF7-437C-9974-83167F554431}">
      <dgm:prSet/>
      <dgm:spPr/>
      <dgm:t>
        <a:bodyPr/>
        <a:lstStyle/>
        <a:p>
          <a:endParaRPr lang="en-ZA"/>
        </a:p>
      </dgm:t>
    </dgm:pt>
    <dgm:pt modelId="{4E55B612-8155-4E7F-8D52-EBEE7BFE8014}">
      <dgm:prSet phldrT="[Text]"/>
      <dgm:spPr/>
      <dgm:t>
        <a:bodyPr/>
        <a:lstStyle/>
        <a:p>
          <a:r>
            <a:rPr lang="en-ZA" dirty="0" smtClean="0"/>
            <a:t>Understanding homelessness in Durban </a:t>
          </a:r>
          <a:endParaRPr lang="en-ZA" dirty="0"/>
        </a:p>
      </dgm:t>
    </dgm:pt>
    <dgm:pt modelId="{057BFCE9-15B4-4EB3-8014-06206ECF752F}" type="parTrans" cxnId="{DA259D9A-1531-4310-9BE4-B300B2D1E415}">
      <dgm:prSet/>
      <dgm:spPr/>
      <dgm:t>
        <a:bodyPr/>
        <a:lstStyle/>
        <a:p>
          <a:endParaRPr lang="en-ZA"/>
        </a:p>
      </dgm:t>
    </dgm:pt>
    <dgm:pt modelId="{409C20DA-9700-4E92-8FF5-1CFC0C8C4BD2}" type="sibTrans" cxnId="{DA259D9A-1531-4310-9BE4-B300B2D1E415}">
      <dgm:prSet/>
      <dgm:spPr/>
      <dgm:t>
        <a:bodyPr/>
        <a:lstStyle/>
        <a:p>
          <a:endParaRPr lang="en-ZA"/>
        </a:p>
      </dgm:t>
    </dgm:pt>
    <dgm:pt modelId="{0057D7FB-435C-4FD9-A499-AE532DE83A51}" type="pres">
      <dgm:prSet presAssocID="{61B6FFB6-269C-4D9B-B813-CB6B4136E9A3}" presName="Name0" presStyleCnt="0">
        <dgm:presLayoutVars>
          <dgm:dir/>
          <dgm:resizeHandles val="exact"/>
        </dgm:presLayoutVars>
      </dgm:prSet>
      <dgm:spPr/>
    </dgm:pt>
    <dgm:pt modelId="{30CF5313-0EE5-4492-AFCE-29C24DF033D8}" type="pres">
      <dgm:prSet presAssocID="{151C63B3-DFFC-43D9-B69E-3D97376E31BA}" presName="node" presStyleLbl="node1" presStyleIdx="0" presStyleCnt="2">
        <dgm:presLayoutVars>
          <dgm:bulletEnabled val="1"/>
        </dgm:presLayoutVars>
      </dgm:prSet>
      <dgm:spPr/>
      <dgm:t>
        <a:bodyPr/>
        <a:lstStyle/>
        <a:p>
          <a:endParaRPr lang="en-ZA"/>
        </a:p>
      </dgm:t>
    </dgm:pt>
    <dgm:pt modelId="{2F50AEEB-5850-4FE3-B7C8-B483B9D5C066}" type="pres">
      <dgm:prSet presAssocID="{4BC7EBAD-FAE2-4807-AC92-04597A5581E2}" presName="sibTrans" presStyleLbl="sibTrans2D1" presStyleIdx="0" presStyleCnt="1"/>
      <dgm:spPr/>
      <dgm:t>
        <a:bodyPr/>
        <a:lstStyle/>
        <a:p>
          <a:endParaRPr lang="en-ZA"/>
        </a:p>
      </dgm:t>
    </dgm:pt>
    <dgm:pt modelId="{02E5C27B-6457-47E2-984C-0DEDE264ED00}" type="pres">
      <dgm:prSet presAssocID="{4BC7EBAD-FAE2-4807-AC92-04597A5581E2}" presName="connectorText" presStyleLbl="sibTrans2D1" presStyleIdx="0" presStyleCnt="1"/>
      <dgm:spPr/>
      <dgm:t>
        <a:bodyPr/>
        <a:lstStyle/>
        <a:p>
          <a:endParaRPr lang="en-ZA"/>
        </a:p>
      </dgm:t>
    </dgm:pt>
    <dgm:pt modelId="{661A837B-6BB1-4BE3-B32A-811AF0A8550D}" type="pres">
      <dgm:prSet presAssocID="{4E55B612-8155-4E7F-8D52-EBEE7BFE8014}" presName="node" presStyleLbl="node1" presStyleIdx="1" presStyleCnt="2">
        <dgm:presLayoutVars>
          <dgm:bulletEnabled val="1"/>
        </dgm:presLayoutVars>
      </dgm:prSet>
      <dgm:spPr/>
      <dgm:t>
        <a:bodyPr/>
        <a:lstStyle/>
        <a:p>
          <a:endParaRPr lang="en-ZA"/>
        </a:p>
      </dgm:t>
    </dgm:pt>
  </dgm:ptLst>
  <dgm:cxnLst>
    <dgm:cxn modelId="{33EB0104-41B3-4733-B30B-2B930B341EAA}" type="presOf" srcId="{61B6FFB6-269C-4D9B-B813-CB6B4136E9A3}" destId="{0057D7FB-435C-4FD9-A499-AE532DE83A51}" srcOrd="0" destOrd="0" presId="urn:microsoft.com/office/officeart/2005/8/layout/process1"/>
    <dgm:cxn modelId="{A6DB7045-F9F7-4486-ACC0-4BB3DA1AB5D0}" type="presOf" srcId="{151C63B3-DFFC-43D9-B69E-3D97376E31BA}" destId="{30CF5313-0EE5-4492-AFCE-29C24DF033D8}" srcOrd="0" destOrd="0" presId="urn:microsoft.com/office/officeart/2005/8/layout/process1"/>
    <dgm:cxn modelId="{E3E578C8-59A2-4A82-81F8-6B580B1E3742}" type="presOf" srcId="{4BC7EBAD-FAE2-4807-AC92-04597A5581E2}" destId="{02E5C27B-6457-47E2-984C-0DEDE264ED00}" srcOrd="1" destOrd="0" presId="urn:microsoft.com/office/officeart/2005/8/layout/process1"/>
    <dgm:cxn modelId="{DA259D9A-1531-4310-9BE4-B300B2D1E415}" srcId="{61B6FFB6-269C-4D9B-B813-CB6B4136E9A3}" destId="{4E55B612-8155-4E7F-8D52-EBEE7BFE8014}" srcOrd="1" destOrd="0" parTransId="{057BFCE9-15B4-4EB3-8014-06206ECF752F}" sibTransId="{409C20DA-9700-4E92-8FF5-1CFC0C8C4BD2}"/>
    <dgm:cxn modelId="{A753B116-9DF7-437C-9974-83167F554431}" srcId="{61B6FFB6-269C-4D9B-B813-CB6B4136E9A3}" destId="{151C63B3-DFFC-43D9-B69E-3D97376E31BA}" srcOrd="0" destOrd="0" parTransId="{9FF35369-9B0E-4F69-A62E-9A33CF9A953C}" sibTransId="{4BC7EBAD-FAE2-4807-AC92-04597A5581E2}"/>
    <dgm:cxn modelId="{9BAD9963-DD19-4CE9-8795-6BF9F5036C78}" type="presOf" srcId="{4E55B612-8155-4E7F-8D52-EBEE7BFE8014}" destId="{661A837B-6BB1-4BE3-B32A-811AF0A8550D}" srcOrd="0" destOrd="0" presId="urn:microsoft.com/office/officeart/2005/8/layout/process1"/>
    <dgm:cxn modelId="{3D98DEB6-00EA-4643-A39D-5A425B3FF03E}" type="presOf" srcId="{4BC7EBAD-FAE2-4807-AC92-04597A5581E2}" destId="{2F50AEEB-5850-4FE3-B7C8-B483B9D5C066}" srcOrd="0" destOrd="0" presId="urn:microsoft.com/office/officeart/2005/8/layout/process1"/>
    <dgm:cxn modelId="{D59D6BE4-AA02-470B-9A28-2DC7AF3E5A8F}" type="presParOf" srcId="{0057D7FB-435C-4FD9-A499-AE532DE83A51}" destId="{30CF5313-0EE5-4492-AFCE-29C24DF033D8}" srcOrd="0" destOrd="0" presId="urn:microsoft.com/office/officeart/2005/8/layout/process1"/>
    <dgm:cxn modelId="{0C1B271D-E95B-46B9-9447-17FDDCFBCBBE}" type="presParOf" srcId="{0057D7FB-435C-4FD9-A499-AE532DE83A51}" destId="{2F50AEEB-5850-4FE3-B7C8-B483B9D5C066}" srcOrd="1" destOrd="0" presId="urn:microsoft.com/office/officeart/2005/8/layout/process1"/>
    <dgm:cxn modelId="{18F51807-3278-4FCB-A88D-4869BF53ECBF}" type="presParOf" srcId="{2F50AEEB-5850-4FE3-B7C8-B483B9D5C066}" destId="{02E5C27B-6457-47E2-984C-0DEDE264ED00}" srcOrd="0" destOrd="0" presId="urn:microsoft.com/office/officeart/2005/8/layout/process1"/>
    <dgm:cxn modelId="{383B6FF4-784F-47E3-B0A8-68544C3DD7F0}" type="presParOf" srcId="{0057D7FB-435C-4FD9-A499-AE532DE83A51}" destId="{661A837B-6BB1-4BE3-B32A-811AF0A8550D}" srcOrd="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DBEEEC-6EE8-47EB-88D5-364B84F661FB}" type="doc">
      <dgm:prSet loTypeId="urn:microsoft.com/office/officeart/2005/8/layout/chevron1" loCatId="process" qsTypeId="urn:microsoft.com/office/officeart/2005/8/quickstyle/simple1" qsCatId="simple" csTypeId="urn:microsoft.com/office/officeart/2005/8/colors/colorful1#1" csCatId="colorful" phldr="1"/>
      <dgm:spPr/>
    </dgm:pt>
    <dgm:pt modelId="{BA283644-A678-47F5-B309-1B7FC78F763D}">
      <dgm:prSet phldrT="[Text]" custT="1"/>
      <dgm:spPr>
        <a:xfrm>
          <a:off x="4607" y="-20787"/>
          <a:ext cx="3082813" cy="601488"/>
        </a:xfrm>
        <a:solidFill>
          <a:srgbClr val="CFC60D">
            <a:hueOff val="0"/>
            <a:satOff val="0"/>
            <a:lumOff val="0"/>
            <a:alphaOff val="0"/>
          </a:srgbClr>
        </a:solidFill>
        <a:ln w="76200" cap="flat" cmpd="sng" algn="ctr">
          <a:noFill/>
          <a:prstDash val="solid"/>
        </a:ln>
        <a:effectLst/>
      </dgm:spPr>
      <dgm:t>
        <a:bodyPr/>
        <a:lstStyle/>
        <a:p>
          <a:r>
            <a:rPr lang="en-US" sz="1200" b="1" dirty="0" smtClean="0">
              <a:solidFill>
                <a:sysClr val="windowText" lastClr="000000"/>
              </a:solidFill>
              <a:latin typeface="Arial"/>
              <a:ea typeface="+mn-ea"/>
              <a:cs typeface="+mn-cs"/>
            </a:rPr>
            <a:t>Phase 1: Formative phase</a:t>
          </a:r>
          <a:endParaRPr lang="en-ZA" sz="1200" b="1" dirty="0">
            <a:solidFill>
              <a:sysClr val="windowText" lastClr="000000"/>
            </a:solidFill>
            <a:latin typeface="Arial"/>
            <a:ea typeface="+mn-ea"/>
            <a:cs typeface="+mn-cs"/>
          </a:endParaRPr>
        </a:p>
      </dgm:t>
    </dgm:pt>
    <dgm:pt modelId="{89F0830D-5C72-475A-A25D-29D1E57E1FA4}" type="parTrans" cxnId="{D4BF4F5B-F92C-4EF6-9F20-4E98D70F844D}">
      <dgm:prSet/>
      <dgm:spPr/>
      <dgm:t>
        <a:bodyPr/>
        <a:lstStyle/>
        <a:p>
          <a:endParaRPr lang="en-ZA"/>
        </a:p>
      </dgm:t>
    </dgm:pt>
    <dgm:pt modelId="{4CBA0480-A49D-4254-80CE-6871DE7BAEA8}" type="sibTrans" cxnId="{D4BF4F5B-F92C-4EF6-9F20-4E98D70F844D}">
      <dgm:prSet/>
      <dgm:spPr/>
      <dgm:t>
        <a:bodyPr/>
        <a:lstStyle/>
        <a:p>
          <a:endParaRPr lang="en-ZA"/>
        </a:p>
      </dgm:t>
    </dgm:pt>
    <dgm:pt modelId="{7A9645D9-CF81-4657-A463-793A7AD2D6ED}">
      <dgm:prSet custT="1"/>
      <dgm:spPr>
        <a:xfrm>
          <a:off x="2871843" y="-20787"/>
          <a:ext cx="3082813" cy="601488"/>
        </a:xfrm>
        <a:solidFill>
          <a:srgbClr val="99987F">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200" b="1" dirty="0" smtClean="0">
              <a:solidFill>
                <a:sysClr val="windowText" lastClr="000000"/>
              </a:solidFill>
              <a:latin typeface="Arial"/>
              <a:ea typeface="+mn-ea"/>
              <a:cs typeface="+mn-cs"/>
            </a:rPr>
            <a:t>Phase 2: Homelessness census</a:t>
          </a:r>
          <a:endParaRPr lang="en-ZA" sz="1200" b="1" dirty="0">
            <a:solidFill>
              <a:sysClr val="windowText" lastClr="000000"/>
            </a:solidFill>
            <a:latin typeface="Arial"/>
            <a:ea typeface="+mn-ea"/>
            <a:cs typeface="+mn-cs"/>
          </a:endParaRPr>
        </a:p>
      </dgm:t>
    </dgm:pt>
    <dgm:pt modelId="{B939EA7C-02B7-4488-B680-EBBA1607DEAF}" type="parTrans" cxnId="{49FDBDFC-D4DB-417F-8B07-B235CF48B280}">
      <dgm:prSet/>
      <dgm:spPr/>
      <dgm:t>
        <a:bodyPr/>
        <a:lstStyle/>
        <a:p>
          <a:endParaRPr lang="en-ZA"/>
        </a:p>
      </dgm:t>
    </dgm:pt>
    <dgm:pt modelId="{A5A67E9E-E081-4B0B-9714-C78AE11320D8}" type="sibTrans" cxnId="{49FDBDFC-D4DB-417F-8B07-B235CF48B280}">
      <dgm:prSet/>
      <dgm:spPr/>
      <dgm:t>
        <a:bodyPr/>
        <a:lstStyle/>
        <a:p>
          <a:endParaRPr lang="en-ZA"/>
        </a:p>
      </dgm:t>
    </dgm:pt>
    <dgm:pt modelId="{DC038A98-8692-4996-9BA1-4821712AEF74}">
      <dgm:prSet custT="1"/>
      <dgm:spPr>
        <a:xfrm>
          <a:off x="5739078" y="-20787"/>
          <a:ext cx="3082813" cy="601488"/>
        </a:xfrm>
        <a:solidFill>
          <a:srgbClr val="90AC97">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200" b="1" dirty="0" smtClean="0">
              <a:solidFill>
                <a:sysClr val="windowText" lastClr="000000"/>
              </a:solidFill>
              <a:latin typeface="Arial"/>
              <a:ea typeface="+mn-ea"/>
              <a:cs typeface="+mn-cs"/>
            </a:rPr>
            <a:t>Phase 3: Feedback workshops/ roundtable policy discussions</a:t>
          </a:r>
          <a:endParaRPr lang="en-ZA" sz="1200" b="1" dirty="0">
            <a:solidFill>
              <a:sysClr val="windowText" lastClr="000000"/>
            </a:solidFill>
            <a:latin typeface="Arial"/>
            <a:ea typeface="+mn-ea"/>
            <a:cs typeface="+mn-cs"/>
          </a:endParaRPr>
        </a:p>
      </dgm:t>
    </dgm:pt>
    <dgm:pt modelId="{A5DA5AF2-97D9-482A-802E-B63434BE658A}" type="parTrans" cxnId="{77CB89B3-50B2-40EA-890F-BDC0883337BB}">
      <dgm:prSet/>
      <dgm:spPr/>
      <dgm:t>
        <a:bodyPr/>
        <a:lstStyle/>
        <a:p>
          <a:endParaRPr lang="en-ZA"/>
        </a:p>
      </dgm:t>
    </dgm:pt>
    <dgm:pt modelId="{72D66495-2257-40EE-A728-B0491322AF7D}" type="sibTrans" cxnId="{77CB89B3-50B2-40EA-890F-BDC0883337BB}">
      <dgm:prSet/>
      <dgm:spPr/>
      <dgm:t>
        <a:bodyPr/>
        <a:lstStyle/>
        <a:p>
          <a:endParaRPr lang="en-ZA"/>
        </a:p>
      </dgm:t>
    </dgm:pt>
    <dgm:pt modelId="{AB0B6EFB-8DB2-4406-AF55-50B75DCBAE0F}">
      <dgm:prSet phldrT="[Text]" custT="1"/>
      <dgm:spPr>
        <a:xfrm>
          <a:off x="99040" y="655887"/>
          <a:ext cx="2466250" cy="2070000"/>
        </a:xfrm>
        <a:solidFill>
          <a:sysClr val="window" lastClr="FFFFFF"/>
        </a:solidFill>
        <a:ln w="9525">
          <a:solidFill>
            <a:srgbClr val="CFC60D"/>
          </a:solidFill>
        </a:ln>
        <a:effectLst/>
      </dgm:spPr>
      <dgm:t>
        <a:bodyPr lIns="72000" tIns="72000" rIns="72000" bIns="72000"/>
        <a:lstStyle/>
        <a:p>
          <a:pPr marL="87313" indent="-87313" algn="l"/>
          <a:r>
            <a:rPr lang="en-US" sz="1200" b="0" dirty="0" smtClean="0">
              <a:solidFill>
                <a:sysClr val="windowText" lastClr="000000"/>
              </a:solidFill>
              <a:latin typeface="Arial"/>
              <a:ea typeface="+mn-ea"/>
              <a:cs typeface="+mn-cs"/>
            </a:rPr>
            <a:t>Developing research and community networks,</a:t>
          </a:r>
          <a:endParaRPr lang="en-ZA" sz="1200" b="0" dirty="0">
            <a:solidFill>
              <a:sysClr val="windowText" lastClr="000000"/>
            </a:solidFill>
            <a:latin typeface="Arial"/>
            <a:ea typeface="+mn-ea"/>
            <a:cs typeface="+mn-cs"/>
          </a:endParaRPr>
        </a:p>
      </dgm:t>
    </dgm:pt>
    <dgm:pt modelId="{CC4B5ED3-A09B-4C32-9245-5BB609C497F8}" type="parTrans" cxnId="{5F14D951-9E18-4E88-B155-980A8FFCBEFA}">
      <dgm:prSet/>
      <dgm:spPr/>
      <dgm:t>
        <a:bodyPr/>
        <a:lstStyle/>
        <a:p>
          <a:endParaRPr lang="en-GB"/>
        </a:p>
      </dgm:t>
    </dgm:pt>
    <dgm:pt modelId="{09F52D68-4A3C-4A16-BCCF-2206DD21FCE8}" type="sibTrans" cxnId="{5F14D951-9E18-4E88-B155-980A8FFCBEFA}">
      <dgm:prSet/>
      <dgm:spPr/>
      <dgm:t>
        <a:bodyPr/>
        <a:lstStyle/>
        <a:p>
          <a:endParaRPr lang="en-GB"/>
        </a:p>
      </dgm:t>
    </dgm:pt>
    <dgm:pt modelId="{9534B367-650D-401D-A3E0-5B6FEDDDCFE3}">
      <dgm:prSet custT="1"/>
      <dgm:spPr>
        <a:xfrm>
          <a:off x="99040" y="655887"/>
          <a:ext cx="2466250" cy="2070000"/>
        </a:xfrm>
        <a:solidFill>
          <a:sysClr val="window" lastClr="FFFFFF"/>
        </a:solidFill>
        <a:ln w="9525">
          <a:solidFill>
            <a:srgbClr val="CFC60D"/>
          </a:solidFill>
        </a:ln>
        <a:effectLst/>
      </dgm:spPr>
      <dgm:t>
        <a:bodyPr lIns="72000" tIns="72000" rIns="72000" bIns="72000"/>
        <a:lstStyle/>
        <a:p>
          <a:pPr marL="87313" indent="-87313" algn="l"/>
          <a:r>
            <a:rPr lang="en-US" sz="1200" b="0" dirty="0" smtClean="0">
              <a:solidFill>
                <a:sysClr val="windowText" lastClr="000000"/>
              </a:solidFill>
              <a:latin typeface="Arial"/>
              <a:ea typeface="+mn-ea"/>
              <a:cs typeface="+mn-cs"/>
            </a:rPr>
            <a:t>Establishing Steering Committee</a:t>
          </a:r>
          <a:endParaRPr lang="en-US" sz="1200" b="0" dirty="0">
            <a:solidFill>
              <a:sysClr val="windowText" lastClr="000000"/>
            </a:solidFill>
            <a:latin typeface="Arial"/>
            <a:ea typeface="+mn-ea"/>
            <a:cs typeface="+mn-cs"/>
          </a:endParaRPr>
        </a:p>
      </dgm:t>
    </dgm:pt>
    <dgm:pt modelId="{01ACDA5B-3341-495A-8247-4E973B647E8E}" type="parTrans" cxnId="{BE9BDB71-8D0F-48F1-BA20-C363DA8BFB00}">
      <dgm:prSet/>
      <dgm:spPr/>
      <dgm:t>
        <a:bodyPr/>
        <a:lstStyle/>
        <a:p>
          <a:endParaRPr lang="en-GB"/>
        </a:p>
      </dgm:t>
    </dgm:pt>
    <dgm:pt modelId="{B2AAB62B-0296-4616-81E5-C39ABB12EC70}" type="sibTrans" cxnId="{BE9BDB71-8D0F-48F1-BA20-C363DA8BFB00}">
      <dgm:prSet/>
      <dgm:spPr/>
      <dgm:t>
        <a:bodyPr/>
        <a:lstStyle/>
        <a:p>
          <a:endParaRPr lang="en-GB"/>
        </a:p>
      </dgm:t>
    </dgm:pt>
    <dgm:pt modelId="{6CD8595F-3D44-4841-9D36-F16B8F1779D9}">
      <dgm:prSet custT="1"/>
      <dgm:spPr>
        <a:xfrm>
          <a:off x="99040" y="655887"/>
          <a:ext cx="2466250" cy="2070000"/>
        </a:xfrm>
        <a:solidFill>
          <a:sysClr val="window" lastClr="FFFFFF"/>
        </a:solidFill>
        <a:ln w="9525">
          <a:solidFill>
            <a:srgbClr val="CFC60D"/>
          </a:solidFill>
        </a:ln>
        <a:effectLst/>
      </dgm:spPr>
      <dgm:t>
        <a:bodyPr lIns="72000" tIns="72000" rIns="72000" bIns="72000"/>
        <a:lstStyle/>
        <a:p>
          <a:pPr marL="87313" indent="-87313" algn="l"/>
          <a:r>
            <a:rPr lang="en-US" sz="1200" b="0" dirty="0" smtClean="0">
              <a:solidFill>
                <a:sysClr val="windowText" lastClr="000000"/>
              </a:solidFill>
              <a:latin typeface="Arial"/>
              <a:ea typeface="+mn-ea"/>
              <a:cs typeface="+mn-cs"/>
            </a:rPr>
            <a:t>Establishing Advisory committee</a:t>
          </a:r>
          <a:endParaRPr lang="en-US" sz="1200" b="0" dirty="0">
            <a:solidFill>
              <a:sysClr val="windowText" lastClr="000000"/>
            </a:solidFill>
            <a:latin typeface="Arial"/>
            <a:ea typeface="+mn-ea"/>
            <a:cs typeface="+mn-cs"/>
          </a:endParaRPr>
        </a:p>
      </dgm:t>
    </dgm:pt>
    <dgm:pt modelId="{5A3065E5-2556-468C-A54C-BBC5FE2E5C2C}" type="parTrans" cxnId="{7F269554-52B7-4AF1-949C-5E5124B869A9}">
      <dgm:prSet/>
      <dgm:spPr/>
      <dgm:t>
        <a:bodyPr/>
        <a:lstStyle/>
        <a:p>
          <a:endParaRPr lang="en-GB"/>
        </a:p>
      </dgm:t>
    </dgm:pt>
    <dgm:pt modelId="{58277EAE-9156-40A0-87D1-4ADA79EF013A}" type="sibTrans" cxnId="{7F269554-52B7-4AF1-949C-5E5124B869A9}">
      <dgm:prSet/>
      <dgm:spPr/>
      <dgm:t>
        <a:bodyPr/>
        <a:lstStyle/>
        <a:p>
          <a:endParaRPr lang="en-GB"/>
        </a:p>
      </dgm:t>
    </dgm:pt>
    <dgm:pt modelId="{D74CD519-C02F-4D59-8CB0-12B2D2F2E13C}">
      <dgm:prSet custT="1"/>
      <dgm:spPr>
        <a:xfrm>
          <a:off x="99040" y="655887"/>
          <a:ext cx="2466250" cy="2070000"/>
        </a:xfrm>
        <a:solidFill>
          <a:sysClr val="window" lastClr="FFFFFF"/>
        </a:solidFill>
        <a:ln w="9525">
          <a:solidFill>
            <a:srgbClr val="CFC60D"/>
          </a:solidFill>
        </a:ln>
        <a:effectLst/>
      </dgm:spPr>
      <dgm:t>
        <a:bodyPr lIns="72000" tIns="72000" rIns="72000" bIns="72000"/>
        <a:lstStyle/>
        <a:p>
          <a:pPr marL="87313" indent="-87313" algn="l"/>
          <a:r>
            <a:rPr lang="en-US" sz="1200" b="0" dirty="0" smtClean="0">
              <a:solidFill>
                <a:sysClr val="windowText" lastClr="000000"/>
              </a:solidFill>
              <a:latin typeface="Arial"/>
              <a:ea typeface="+mn-ea"/>
              <a:cs typeface="+mn-cs"/>
            </a:rPr>
            <a:t>Qualitative data collection</a:t>
          </a:r>
          <a:endParaRPr lang="en-US" sz="1200" b="0" dirty="0">
            <a:solidFill>
              <a:sysClr val="windowText" lastClr="000000"/>
            </a:solidFill>
            <a:latin typeface="Arial"/>
            <a:ea typeface="+mn-ea"/>
            <a:cs typeface="+mn-cs"/>
          </a:endParaRPr>
        </a:p>
      </dgm:t>
    </dgm:pt>
    <dgm:pt modelId="{665D032C-C6CE-4F8F-B8FE-92FB0DAACA71}" type="parTrans" cxnId="{9FD4E296-2B6B-4110-A098-EDD4CE654449}">
      <dgm:prSet/>
      <dgm:spPr/>
      <dgm:t>
        <a:bodyPr/>
        <a:lstStyle/>
        <a:p>
          <a:endParaRPr lang="en-GB"/>
        </a:p>
      </dgm:t>
    </dgm:pt>
    <dgm:pt modelId="{487A4464-2729-4520-A7BE-164AE3A4C73B}" type="sibTrans" cxnId="{9FD4E296-2B6B-4110-A098-EDD4CE654449}">
      <dgm:prSet/>
      <dgm:spPr/>
      <dgm:t>
        <a:bodyPr/>
        <a:lstStyle/>
        <a:p>
          <a:endParaRPr lang="en-GB"/>
        </a:p>
      </dgm:t>
    </dgm:pt>
    <dgm:pt modelId="{13255F12-450A-427F-BBF0-C33AD161671F}">
      <dgm:prSet custT="1"/>
      <dgm:spPr>
        <a:xfrm>
          <a:off x="3056590" y="655887"/>
          <a:ext cx="2466250" cy="2070000"/>
        </a:xfrm>
        <a:noFill/>
        <a:ln>
          <a:solidFill>
            <a:srgbClr val="99987F">
              <a:lumMod val="75000"/>
            </a:srgbClr>
          </a:solidFill>
        </a:ln>
        <a:effectLst/>
      </dgm:spPr>
      <dgm:t>
        <a:bodyPr lIns="72000" tIns="72000" rIns="72000" bIns="72000"/>
        <a:lstStyle/>
        <a:p>
          <a:pPr algn="l"/>
          <a:r>
            <a:rPr lang="en-US" sz="1200" dirty="0" smtClean="0">
              <a:solidFill>
                <a:sysClr val="windowText" lastClr="000000"/>
              </a:solidFill>
              <a:latin typeface="Arial"/>
              <a:ea typeface="+mn-ea"/>
              <a:cs typeface="+mn-cs"/>
            </a:rPr>
            <a:t>A census of all persons sleeping on the streets/in shelters within a demarcated study site</a:t>
          </a:r>
          <a:r>
            <a:rPr lang="en-US" sz="1200" dirty="0" smtClean="0">
              <a:solidFill>
                <a:srgbClr val="B9AB6F">
                  <a:lumMod val="50000"/>
                </a:srgbClr>
              </a:solidFill>
              <a:latin typeface="Arial"/>
              <a:ea typeface="+mn-ea"/>
              <a:cs typeface="+mn-cs"/>
            </a:rPr>
            <a:t>.</a:t>
          </a:r>
          <a:endParaRPr lang="en-ZA" sz="1200" b="1" dirty="0">
            <a:solidFill>
              <a:srgbClr val="B9AB6F">
                <a:lumMod val="50000"/>
              </a:srgbClr>
            </a:solidFill>
            <a:latin typeface="Arial"/>
            <a:ea typeface="+mn-ea"/>
            <a:cs typeface="+mn-cs"/>
          </a:endParaRPr>
        </a:p>
      </dgm:t>
    </dgm:pt>
    <dgm:pt modelId="{65E15F0F-8780-43D1-A8FD-D6EC75445FBE}" type="parTrans" cxnId="{454A5FF3-FE15-45E9-9AAF-F553A6E4F307}">
      <dgm:prSet/>
      <dgm:spPr/>
      <dgm:t>
        <a:bodyPr/>
        <a:lstStyle/>
        <a:p>
          <a:endParaRPr lang="en-GB"/>
        </a:p>
      </dgm:t>
    </dgm:pt>
    <dgm:pt modelId="{FCD709DB-CCCD-4856-BCCA-6D8F14BA49B9}" type="sibTrans" cxnId="{454A5FF3-FE15-45E9-9AAF-F553A6E4F307}">
      <dgm:prSet/>
      <dgm:spPr/>
      <dgm:t>
        <a:bodyPr/>
        <a:lstStyle/>
        <a:p>
          <a:endParaRPr lang="en-GB"/>
        </a:p>
      </dgm:t>
    </dgm:pt>
    <dgm:pt modelId="{FB7CE5DA-9F20-4082-9DF2-427905C7E520}">
      <dgm:prSet custT="1"/>
      <dgm:spPr>
        <a:xfrm>
          <a:off x="3056590" y="655887"/>
          <a:ext cx="2466250" cy="2070000"/>
        </a:xfrm>
        <a:noFill/>
        <a:ln>
          <a:solidFill>
            <a:srgbClr val="99987F">
              <a:lumMod val="75000"/>
            </a:srgbClr>
          </a:solidFill>
        </a:ln>
        <a:effectLst/>
      </dgm:spPr>
      <dgm:t>
        <a:bodyPr lIns="72000" tIns="72000" rIns="72000" bIns="72000"/>
        <a:lstStyle/>
        <a:p>
          <a:pPr algn="ctr"/>
          <a:endParaRPr lang="en-ZA" sz="1400" b="1" dirty="0">
            <a:solidFill>
              <a:srgbClr val="B9AB6F">
                <a:lumMod val="50000"/>
              </a:srgbClr>
            </a:solidFill>
            <a:latin typeface="Arial"/>
            <a:ea typeface="+mn-ea"/>
            <a:cs typeface="+mn-cs"/>
          </a:endParaRPr>
        </a:p>
      </dgm:t>
    </dgm:pt>
    <dgm:pt modelId="{AD060BF2-3FD4-48C4-94C9-36E22831BCD4}" type="parTrans" cxnId="{A9E019C5-5848-49FD-A2A0-13D910410348}">
      <dgm:prSet/>
      <dgm:spPr/>
      <dgm:t>
        <a:bodyPr/>
        <a:lstStyle/>
        <a:p>
          <a:endParaRPr lang="en-GB"/>
        </a:p>
      </dgm:t>
    </dgm:pt>
    <dgm:pt modelId="{CBF52544-7FB9-4471-8091-881A6C4C0929}" type="sibTrans" cxnId="{A9E019C5-5848-49FD-A2A0-13D910410348}">
      <dgm:prSet/>
      <dgm:spPr/>
      <dgm:t>
        <a:bodyPr/>
        <a:lstStyle/>
        <a:p>
          <a:endParaRPr lang="en-GB"/>
        </a:p>
      </dgm:t>
    </dgm:pt>
    <dgm:pt modelId="{6DFA8672-0E78-4356-B391-B65E5FE8183C}">
      <dgm:prSet custT="1"/>
      <dgm:spPr>
        <a:xfrm>
          <a:off x="5941631" y="655887"/>
          <a:ext cx="2466250" cy="2070000"/>
        </a:xfrm>
        <a:noFill/>
        <a:ln>
          <a:solidFill>
            <a:srgbClr val="90AC97"/>
          </a:solidFill>
        </a:ln>
        <a:effectLst/>
      </dgm:spPr>
      <dgm:t>
        <a:bodyPr lIns="72000" tIns="72000" rIns="72000" bIns="72000"/>
        <a:lstStyle/>
        <a:p>
          <a:pPr algn="l"/>
          <a:r>
            <a:rPr lang="en-US" sz="1200" dirty="0" smtClean="0">
              <a:solidFill>
                <a:sysClr val="windowText" lastClr="000000"/>
              </a:solidFill>
              <a:latin typeface="Arial"/>
              <a:ea typeface="+mn-ea"/>
              <a:cs typeface="+mn-cs"/>
            </a:rPr>
            <a:t>Feedback results to stakeholders</a:t>
          </a:r>
          <a:endParaRPr lang="en-ZA" sz="1200" b="1" dirty="0">
            <a:solidFill>
              <a:sysClr val="windowText" lastClr="000000"/>
            </a:solidFill>
            <a:latin typeface="Arial"/>
            <a:ea typeface="+mn-ea"/>
            <a:cs typeface="+mn-cs"/>
          </a:endParaRPr>
        </a:p>
      </dgm:t>
    </dgm:pt>
    <dgm:pt modelId="{375256FC-751C-4465-A9A1-555746F2E3B7}" type="parTrans" cxnId="{BF79399D-E2E1-4817-8148-49D82771ABDA}">
      <dgm:prSet/>
      <dgm:spPr/>
      <dgm:t>
        <a:bodyPr/>
        <a:lstStyle/>
        <a:p>
          <a:endParaRPr lang="en-GB"/>
        </a:p>
      </dgm:t>
    </dgm:pt>
    <dgm:pt modelId="{FDE14C4E-3241-401C-BC59-67F2CF425C10}" type="sibTrans" cxnId="{BF79399D-E2E1-4817-8148-49D82771ABDA}">
      <dgm:prSet/>
      <dgm:spPr/>
      <dgm:t>
        <a:bodyPr/>
        <a:lstStyle/>
        <a:p>
          <a:endParaRPr lang="en-GB"/>
        </a:p>
      </dgm:t>
    </dgm:pt>
    <dgm:pt modelId="{75AB0710-0F7E-46E1-886A-49B6F309924A}">
      <dgm:prSet custT="1"/>
      <dgm:spPr>
        <a:xfrm>
          <a:off x="5941631" y="655887"/>
          <a:ext cx="2466250" cy="2070000"/>
        </a:xfrm>
        <a:noFill/>
        <a:ln>
          <a:solidFill>
            <a:srgbClr val="90AC97"/>
          </a:solidFill>
        </a:ln>
        <a:effectLst/>
      </dgm:spPr>
      <dgm:t>
        <a:bodyPr lIns="72000" tIns="72000" rIns="72000" bIns="72000"/>
        <a:lstStyle/>
        <a:p>
          <a:pPr algn="l"/>
          <a:r>
            <a:rPr lang="en-US" sz="1200" dirty="0" smtClean="0">
              <a:solidFill>
                <a:sysClr val="windowText" lastClr="000000"/>
              </a:solidFill>
              <a:latin typeface="Arial"/>
              <a:ea typeface="+mn-ea"/>
              <a:cs typeface="+mn-cs"/>
            </a:rPr>
            <a:t>Foster project ownership</a:t>
          </a:r>
          <a:endParaRPr lang="en-ZA" sz="1200" b="1" dirty="0">
            <a:solidFill>
              <a:sysClr val="windowText" lastClr="000000"/>
            </a:solidFill>
            <a:latin typeface="Arial"/>
            <a:ea typeface="+mn-ea"/>
            <a:cs typeface="+mn-cs"/>
          </a:endParaRPr>
        </a:p>
      </dgm:t>
    </dgm:pt>
    <dgm:pt modelId="{33B93A40-87D4-4D6D-9E41-999DDB06AC30}" type="parTrans" cxnId="{A796D65D-8FB9-4C0C-AEDB-47DEDD9EDAAF}">
      <dgm:prSet/>
      <dgm:spPr/>
      <dgm:t>
        <a:bodyPr/>
        <a:lstStyle/>
        <a:p>
          <a:endParaRPr lang="en-GB"/>
        </a:p>
      </dgm:t>
    </dgm:pt>
    <dgm:pt modelId="{F0C373EB-6ADE-4F0B-BE8D-0A61E8C0C142}" type="sibTrans" cxnId="{A796D65D-8FB9-4C0C-AEDB-47DEDD9EDAAF}">
      <dgm:prSet/>
      <dgm:spPr/>
      <dgm:t>
        <a:bodyPr/>
        <a:lstStyle/>
        <a:p>
          <a:endParaRPr lang="en-GB"/>
        </a:p>
      </dgm:t>
    </dgm:pt>
    <dgm:pt modelId="{B28CA46E-FF0C-4724-B091-74230C700FDD}">
      <dgm:prSet custT="1"/>
      <dgm:spPr>
        <a:xfrm>
          <a:off x="5941631" y="655887"/>
          <a:ext cx="2466250" cy="2070000"/>
        </a:xfrm>
        <a:noFill/>
        <a:ln>
          <a:solidFill>
            <a:srgbClr val="90AC97"/>
          </a:solidFill>
        </a:ln>
        <a:effectLst/>
      </dgm:spPr>
      <dgm:t>
        <a:bodyPr lIns="72000" tIns="72000" rIns="72000" bIns="72000"/>
        <a:lstStyle/>
        <a:p>
          <a:pPr algn="l"/>
          <a:r>
            <a:rPr lang="en-US" sz="1200" dirty="0" smtClean="0">
              <a:solidFill>
                <a:sysClr val="windowText" lastClr="000000"/>
              </a:solidFill>
              <a:latin typeface="Arial"/>
              <a:ea typeface="+mn-ea"/>
              <a:cs typeface="+mn-cs"/>
            </a:rPr>
            <a:t>Stakeholder representatives invited to policy discussion meetings</a:t>
          </a:r>
          <a:endParaRPr lang="en-ZA" sz="1200" b="1" dirty="0">
            <a:solidFill>
              <a:sysClr val="windowText" lastClr="000000"/>
            </a:solidFill>
            <a:latin typeface="Arial"/>
            <a:ea typeface="+mn-ea"/>
            <a:cs typeface="+mn-cs"/>
          </a:endParaRPr>
        </a:p>
      </dgm:t>
    </dgm:pt>
    <dgm:pt modelId="{053732BB-0FDC-4652-9A7B-06DC49807137}" type="parTrans" cxnId="{C40D81EB-63C2-4D91-AC2D-DBE68935743C}">
      <dgm:prSet/>
      <dgm:spPr/>
      <dgm:t>
        <a:bodyPr/>
        <a:lstStyle/>
        <a:p>
          <a:endParaRPr lang="en-GB"/>
        </a:p>
      </dgm:t>
    </dgm:pt>
    <dgm:pt modelId="{61E93241-D171-453C-A102-427AE3A4AF6D}" type="sibTrans" cxnId="{C40D81EB-63C2-4D91-AC2D-DBE68935743C}">
      <dgm:prSet/>
      <dgm:spPr/>
      <dgm:t>
        <a:bodyPr/>
        <a:lstStyle/>
        <a:p>
          <a:endParaRPr lang="en-GB"/>
        </a:p>
      </dgm:t>
    </dgm:pt>
    <dgm:pt modelId="{B8EFB2AF-0A06-4F97-A404-6C0E9231AE61}">
      <dgm:prSet custT="1"/>
      <dgm:spPr>
        <a:xfrm>
          <a:off x="5941631" y="655887"/>
          <a:ext cx="2466250" cy="2070000"/>
        </a:xfrm>
        <a:noFill/>
        <a:ln>
          <a:solidFill>
            <a:srgbClr val="90AC97"/>
          </a:solidFill>
        </a:ln>
        <a:effectLst/>
      </dgm:spPr>
      <dgm:t>
        <a:bodyPr lIns="72000" tIns="72000" rIns="72000" bIns="72000"/>
        <a:lstStyle/>
        <a:p>
          <a:pPr algn="l"/>
          <a:r>
            <a:rPr lang="en-US" sz="1200" dirty="0" smtClean="0">
              <a:solidFill>
                <a:sysClr val="windowText" lastClr="000000"/>
              </a:solidFill>
              <a:latin typeface="Arial"/>
              <a:ea typeface="+mn-ea"/>
              <a:cs typeface="+mn-cs"/>
            </a:rPr>
            <a:t>Collectively develop policy recommendations</a:t>
          </a:r>
          <a:endParaRPr lang="en-ZA" sz="1200" b="1" dirty="0">
            <a:solidFill>
              <a:sysClr val="windowText" lastClr="000000"/>
            </a:solidFill>
            <a:latin typeface="Arial"/>
            <a:ea typeface="+mn-ea"/>
            <a:cs typeface="+mn-cs"/>
          </a:endParaRPr>
        </a:p>
      </dgm:t>
    </dgm:pt>
    <dgm:pt modelId="{F144D8BE-832E-42CC-9FF8-FA55CFC6FC9B}" type="parTrans" cxnId="{111CDA60-B26E-4D9A-80DF-4CC38113A720}">
      <dgm:prSet/>
      <dgm:spPr/>
      <dgm:t>
        <a:bodyPr/>
        <a:lstStyle/>
        <a:p>
          <a:endParaRPr lang="en-GB"/>
        </a:p>
      </dgm:t>
    </dgm:pt>
    <dgm:pt modelId="{BBB85691-07CC-402A-8655-3EA2CE068F62}" type="sibTrans" cxnId="{111CDA60-B26E-4D9A-80DF-4CC38113A720}">
      <dgm:prSet/>
      <dgm:spPr/>
      <dgm:t>
        <a:bodyPr/>
        <a:lstStyle/>
        <a:p>
          <a:endParaRPr lang="en-GB"/>
        </a:p>
      </dgm:t>
    </dgm:pt>
    <dgm:pt modelId="{E90E0ED3-7D65-4D45-931E-881BC8920CA5}">
      <dgm:prSet phldrT="[Text]" custT="1"/>
      <dgm:spPr>
        <a:xfrm>
          <a:off x="99040" y="655887"/>
          <a:ext cx="2466250" cy="2070000"/>
        </a:xfrm>
        <a:solidFill>
          <a:sysClr val="window" lastClr="FFFFFF"/>
        </a:solidFill>
        <a:ln w="9525">
          <a:solidFill>
            <a:srgbClr val="CFC60D"/>
          </a:solidFill>
        </a:ln>
        <a:effectLst/>
      </dgm:spPr>
      <dgm:t>
        <a:bodyPr lIns="72000" tIns="72000" rIns="72000" bIns="72000"/>
        <a:lstStyle/>
        <a:p>
          <a:pPr marL="87313" indent="-87313" algn="l"/>
          <a:r>
            <a:rPr lang="en-US" sz="1200" b="0" dirty="0" smtClean="0">
              <a:solidFill>
                <a:sysClr val="windowText" lastClr="000000"/>
              </a:solidFill>
              <a:latin typeface="Arial"/>
              <a:ea typeface="+mn-ea"/>
              <a:cs typeface="+mn-cs"/>
            </a:rPr>
            <a:t>Fostering joint project ownership</a:t>
          </a:r>
          <a:endParaRPr lang="en-ZA" sz="1200" b="0" dirty="0">
            <a:solidFill>
              <a:sysClr val="windowText" lastClr="000000"/>
            </a:solidFill>
            <a:latin typeface="Arial"/>
            <a:ea typeface="+mn-ea"/>
            <a:cs typeface="+mn-cs"/>
          </a:endParaRPr>
        </a:p>
      </dgm:t>
    </dgm:pt>
    <dgm:pt modelId="{4C12417A-CC36-4D6B-8593-7466222BAACF}" type="parTrans" cxnId="{F7A1BEEC-7AB0-4949-907B-01A1CE4713B5}">
      <dgm:prSet/>
      <dgm:spPr/>
      <dgm:t>
        <a:bodyPr/>
        <a:lstStyle/>
        <a:p>
          <a:endParaRPr lang="en-ZA"/>
        </a:p>
      </dgm:t>
    </dgm:pt>
    <dgm:pt modelId="{ECB351E3-F026-4F59-9865-EC102DAA78CA}" type="sibTrans" cxnId="{F7A1BEEC-7AB0-4949-907B-01A1CE4713B5}">
      <dgm:prSet/>
      <dgm:spPr/>
      <dgm:t>
        <a:bodyPr/>
        <a:lstStyle/>
        <a:p>
          <a:endParaRPr lang="en-ZA"/>
        </a:p>
      </dgm:t>
    </dgm:pt>
    <dgm:pt modelId="{95F41986-19F5-420B-9D0C-549A02D513DB}" type="pres">
      <dgm:prSet presAssocID="{CCDBEEEC-6EE8-47EB-88D5-364B84F661FB}" presName="Name0" presStyleCnt="0">
        <dgm:presLayoutVars>
          <dgm:dir/>
          <dgm:animLvl val="lvl"/>
          <dgm:resizeHandles val="exact"/>
        </dgm:presLayoutVars>
      </dgm:prSet>
      <dgm:spPr/>
    </dgm:pt>
    <dgm:pt modelId="{6B398684-1248-40B6-BD43-950216FCB7BB}" type="pres">
      <dgm:prSet presAssocID="{BA283644-A678-47F5-B309-1B7FC78F763D}" presName="composite" presStyleCnt="0"/>
      <dgm:spPr/>
    </dgm:pt>
    <dgm:pt modelId="{460BCCAD-D5A3-44EF-87FE-3812210432CE}" type="pres">
      <dgm:prSet presAssocID="{BA283644-A678-47F5-B309-1B7FC78F763D}" presName="parTx" presStyleLbl="node1" presStyleIdx="0" presStyleCnt="3" custScaleY="83735" custLinFactNeighborX="-967" custLinFactNeighborY="-21249">
        <dgm:presLayoutVars>
          <dgm:chMax val="0"/>
          <dgm:chPref val="0"/>
          <dgm:bulletEnabled val="1"/>
        </dgm:presLayoutVars>
      </dgm:prSet>
      <dgm:spPr>
        <a:prstGeom prst="chevron">
          <a:avLst/>
        </a:prstGeom>
      </dgm:spPr>
      <dgm:t>
        <a:bodyPr/>
        <a:lstStyle/>
        <a:p>
          <a:endParaRPr lang="en-GB"/>
        </a:p>
      </dgm:t>
    </dgm:pt>
    <dgm:pt modelId="{CFEDED88-AA09-4C11-8359-1419F95F0552}" type="pres">
      <dgm:prSet presAssocID="{BA283644-A678-47F5-B309-1B7FC78F763D}" presName="desTx" presStyleLbl="revTx" presStyleIdx="0" presStyleCnt="3" custScaleX="103846" custScaleY="93942" custLinFactNeighborX="3829">
        <dgm:presLayoutVars>
          <dgm:bulletEnabled val="1"/>
        </dgm:presLayoutVars>
      </dgm:prSet>
      <dgm:spPr>
        <a:prstGeom prst="rect">
          <a:avLst/>
        </a:prstGeom>
      </dgm:spPr>
      <dgm:t>
        <a:bodyPr/>
        <a:lstStyle/>
        <a:p>
          <a:endParaRPr lang="en-GB"/>
        </a:p>
      </dgm:t>
    </dgm:pt>
    <dgm:pt modelId="{A89BB855-7EB4-49C3-86CE-1FDB24235C90}" type="pres">
      <dgm:prSet presAssocID="{4CBA0480-A49D-4254-80CE-6871DE7BAEA8}" presName="space" presStyleCnt="0"/>
      <dgm:spPr/>
    </dgm:pt>
    <dgm:pt modelId="{3F1D851B-1C87-419F-8BC2-CCDB0C12A36E}" type="pres">
      <dgm:prSet presAssocID="{7A9645D9-CF81-4657-A463-793A7AD2D6ED}" presName="composite" presStyleCnt="0"/>
      <dgm:spPr/>
    </dgm:pt>
    <dgm:pt modelId="{B394BE63-0952-4ADB-9AF0-91CED9A2ABA8}" type="pres">
      <dgm:prSet presAssocID="{7A9645D9-CF81-4657-A463-793A7AD2D6ED}" presName="parTx" presStyleLbl="node1" presStyleIdx="1" presStyleCnt="3" custScaleY="83735" custLinFactNeighborX="-2466" custLinFactNeighborY="-18514">
        <dgm:presLayoutVars>
          <dgm:chMax val="0"/>
          <dgm:chPref val="0"/>
          <dgm:bulletEnabled val="1"/>
        </dgm:presLayoutVars>
      </dgm:prSet>
      <dgm:spPr>
        <a:prstGeom prst="chevron">
          <a:avLst/>
        </a:prstGeom>
      </dgm:spPr>
      <dgm:t>
        <a:bodyPr/>
        <a:lstStyle/>
        <a:p>
          <a:endParaRPr lang="en-GB"/>
        </a:p>
      </dgm:t>
    </dgm:pt>
    <dgm:pt modelId="{096A41D0-58A2-4DA6-B196-99C9C58AFFC4}" type="pres">
      <dgm:prSet presAssocID="{7A9645D9-CF81-4657-A463-793A7AD2D6ED}" presName="desTx" presStyleLbl="revTx" presStyleIdx="1" presStyleCnt="3" custLinFactNeighborX="7491" custLinFactNeighborY="485">
        <dgm:presLayoutVars>
          <dgm:bulletEnabled val="1"/>
        </dgm:presLayoutVars>
      </dgm:prSet>
      <dgm:spPr>
        <a:prstGeom prst="rect">
          <a:avLst/>
        </a:prstGeom>
      </dgm:spPr>
      <dgm:t>
        <a:bodyPr/>
        <a:lstStyle/>
        <a:p>
          <a:endParaRPr lang="en-GB"/>
        </a:p>
      </dgm:t>
    </dgm:pt>
    <dgm:pt modelId="{104364AA-895D-422F-8C11-D9A2AED29E5C}" type="pres">
      <dgm:prSet presAssocID="{A5A67E9E-E081-4B0B-9714-C78AE11320D8}" presName="space" presStyleCnt="0"/>
      <dgm:spPr/>
    </dgm:pt>
    <dgm:pt modelId="{310E6197-7CC8-439E-AF96-6439A9781764}" type="pres">
      <dgm:prSet presAssocID="{DC038A98-8692-4996-9BA1-4821712AEF74}" presName="composite" presStyleCnt="0"/>
      <dgm:spPr/>
    </dgm:pt>
    <dgm:pt modelId="{C0BC39A5-04E5-4346-B337-92B7731BFABA}" type="pres">
      <dgm:prSet presAssocID="{DC038A98-8692-4996-9BA1-4821712AEF74}" presName="parTx" presStyleLbl="node1" presStyleIdx="2" presStyleCnt="3" custScaleY="83735" custLinFactNeighborX="199" custLinFactNeighborY="-16135">
        <dgm:presLayoutVars>
          <dgm:chMax val="0"/>
          <dgm:chPref val="0"/>
          <dgm:bulletEnabled val="1"/>
        </dgm:presLayoutVars>
      </dgm:prSet>
      <dgm:spPr>
        <a:prstGeom prst="chevron">
          <a:avLst/>
        </a:prstGeom>
      </dgm:spPr>
      <dgm:t>
        <a:bodyPr/>
        <a:lstStyle/>
        <a:p>
          <a:endParaRPr lang="en-GB"/>
        </a:p>
      </dgm:t>
    </dgm:pt>
    <dgm:pt modelId="{2D7C3550-F2D7-4189-8FD9-78F2A3929397}" type="pres">
      <dgm:prSet presAssocID="{DC038A98-8692-4996-9BA1-4821712AEF74}" presName="desTx" presStyleLbl="revTx" presStyleIdx="2" presStyleCnt="3" custLinFactNeighborX="8213" custLinFactNeighborY="485">
        <dgm:presLayoutVars>
          <dgm:bulletEnabled val="1"/>
        </dgm:presLayoutVars>
      </dgm:prSet>
      <dgm:spPr>
        <a:prstGeom prst="rect">
          <a:avLst/>
        </a:prstGeom>
      </dgm:spPr>
      <dgm:t>
        <a:bodyPr/>
        <a:lstStyle/>
        <a:p>
          <a:endParaRPr lang="en-GB"/>
        </a:p>
      </dgm:t>
    </dgm:pt>
  </dgm:ptLst>
  <dgm:cxnLst>
    <dgm:cxn modelId="{D4BF4F5B-F92C-4EF6-9F20-4E98D70F844D}" srcId="{CCDBEEEC-6EE8-47EB-88D5-364B84F661FB}" destId="{BA283644-A678-47F5-B309-1B7FC78F763D}" srcOrd="0" destOrd="0" parTransId="{89F0830D-5C72-475A-A25D-29D1E57E1FA4}" sibTransId="{4CBA0480-A49D-4254-80CE-6871DE7BAEA8}"/>
    <dgm:cxn modelId="{F7A1BEEC-7AB0-4949-907B-01A1CE4713B5}" srcId="{BA283644-A678-47F5-B309-1B7FC78F763D}" destId="{E90E0ED3-7D65-4D45-931E-881BC8920CA5}" srcOrd="1" destOrd="0" parTransId="{4C12417A-CC36-4D6B-8593-7466222BAACF}" sibTransId="{ECB351E3-F026-4F59-9865-EC102DAA78CA}"/>
    <dgm:cxn modelId="{A9E019C5-5848-49FD-A2A0-13D910410348}" srcId="{7A9645D9-CF81-4657-A463-793A7AD2D6ED}" destId="{FB7CE5DA-9F20-4082-9DF2-427905C7E520}" srcOrd="1" destOrd="0" parTransId="{AD060BF2-3FD4-48C4-94C9-36E22831BCD4}" sibTransId="{CBF52544-7FB9-4471-8091-881A6C4C0929}"/>
    <dgm:cxn modelId="{79498FD1-F651-48AB-B993-BD97AA7B74EA}" type="presOf" srcId="{FB7CE5DA-9F20-4082-9DF2-427905C7E520}" destId="{096A41D0-58A2-4DA6-B196-99C9C58AFFC4}" srcOrd="0" destOrd="1" presId="urn:microsoft.com/office/officeart/2005/8/layout/chevron1"/>
    <dgm:cxn modelId="{10414263-3894-4DFD-82EA-E8E32CD44F3F}" type="presOf" srcId="{D74CD519-C02F-4D59-8CB0-12B2D2F2E13C}" destId="{CFEDED88-AA09-4C11-8359-1419F95F0552}" srcOrd="0" destOrd="4" presId="urn:microsoft.com/office/officeart/2005/8/layout/chevron1"/>
    <dgm:cxn modelId="{A87A8E3F-0DD9-4620-A5FC-81CB69AEA89A}" type="presOf" srcId="{DC038A98-8692-4996-9BA1-4821712AEF74}" destId="{C0BC39A5-04E5-4346-B337-92B7731BFABA}" srcOrd="0" destOrd="0" presId="urn:microsoft.com/office/officeart/2005/8/layout/chevron1"/>
    <dgm:cxn modelId="{77CB89B3-50B2-40EA-890F-BDC0883337BB}" srcId="{CCDBEEEC-6EE8-47EB-88D5-364B84F661FB}" destId="{DC038A98-8692-4996-9BA1-4821712AEF74}" srcOrd="2" destOrd="0" parTransId="{A5DA5AF2-97D9-482A-802E-B63434BE658A}" sibTransId="{72D66495-2257-40EE-A728-B0491322AF7D}"/>
    <dgm:cxn modelId="{BE9BDB71-8D0F-48F1-BA20-C363DA8BFB00}" srcId="{BA283644-A678-47F5-B309-1B7FC78F763D}" destId="{9534B367-650D-401D-A3E0-5B6FEDDDCFE3}" srcOrd="2" destOrd="0" parTransId="{01ACDA5B-3341-495A-8247-4E973B647E8E}" sibTransId="{B2AAB62B-0296-4616-81E5-C39ABB12EC70}"/>
    <dgm:cxn modelId="{C40D81EB-63C2-4D91-AC2D-DBE68935743C}" srcId="{DC038A98-8692-4996-9BA1-4821712AEF74}" destId="{B28CA46E-FF0C-4724-B091-74230C700FDD}" srcOrd="2" destOrd="0" parTransId="{053732BB-0FDC-4652-9A7B-06DC49807137}" sibTransId="{61E93241-D171-453C-A102-427AE3A4AF6D}"/>
    <dgm:cxn modelId="{BF79399D-E2E1-4817-8148-49D82771ABDA}" srcId="{DC038A98-8692-4996-9BA1-4821712AEF74}" destId="{6DFA8672-0E78-4356-B391-B65E5FE8183C}" srcOrd="0" destOrd="0" parTransId="{375256FC-751C-4465-A9A1-555746F2E3B7}" sibTransId="{FDE14C4E-3241-401C-BC59-67F2CF425C10}"/>
    <dgm:cxn modelId="{28A755EC-A0AC-4F09-9365-F63F340824A1}" type="presOf" srcId="{B8EFB2AF-0A06-4F97-A404-6C0E9231AE61}" destId="{2D7C3550-F2D7-4189-8FD9-78F2A3929397}" srcOrd="0" destOrd="3" presId="urn:microsoft.com/office/officeart/2005/8/layout/chevron1"/>
    <dgm:cxn modelId="{111CDA60-B26E-4D9A-80DF-4CC38113A720}" srcId="{DC038A98-8692-4996-9BA1-4821712AEF74}" destId="{B8EFB2AF-0A06-4F97-A404-6C0E9231AE61}" srcOrd="3" destOrd="0" parTransId="{F144D8BE-832E-42CC-9FF8-FA55CFC6FC9B}" sibTransId="{BBB85691-07CC-402A-8655-3EA2CE068F62}"/>
    <dgm:cxn modelId="{659174FB-26B4-4BA2-B29F-8D14DC6F8AAC}" type="presOf" srcId="{BA283644-A678-47F5-B309-1B7FC78F763D}" destId="{460BCCAD-D5A3-44EF-87FE-3812210432CE}" srcOrd="0" destOrd="0" presId="urn:microsoft.com/office/officeart/2005/8/layout/chevron1"/>
    <dgm:cxn modelId="{A796D65D-8FB9-4C0C-AEDB-47DEDD9EDAAF}" srcId="{DC038A98-8692-4996-9BA1-4821712AEF74}" destId="{75AB0710-0F7E-46E1-886A-49B6F309924A}" srcOrd="1" destOrd="0" parTransId="{33B93A40-87D4-4D6D-9E41-999DDB06AC30}" sibTransId="{F0C373EB-6ADE-4F0B-BE8D-0A61E8C0C142}"/>
    <dgm:cxn modelId="{52A803A4-6E15-4975-BEC0-D0742014523D}" type="presOf" srcId="{E90E0ED3-7D65-4D45-931E-881BC8920CA5}" destId="{CFEDED88-AA09-4C11-8359-1419F95F0552}" srcOrd="0" destOrd="1" presId="urn:microsoft.com/office/officeart/2005/8/layout/chevron1"/>
    <dgm:cxn modelId="{454A5FF3-FE15-45E9-9AAF-F553A6E4F307}" srcId="{7A9645D9-CF81-4657-A463-793A7AD2D6ED}" destId="{13255F12-450A-427F-BBF0-C33AD161671F}" srcOrd="0" destOrd="0" parTransId="{65E15F0F-8780-43D1-A8FD-D6EC75445FBE}" sibTransId="{FCD709DB-CCCD-4856-BCCA-6D8F14BA49B9}"/>
    <dgm:cxn modelId="{7F269554-52B7-4AF1-949C-5E5124B869A9}" srcId="{9534B367-650D-401D-A3E0-5B6FEDDDCFE3}" destId="{6CD8595F-3D44-4841-9D36-F16B8F1779D9}" srcOrd="0" destOrd="0" parTransId="{5A3065E5-2556-468C-A54C-BBC5FE2E5C2C}" sibTransId="{58277EAE-9156-40A0-87D1-4ADA79EF013A}"/>
    <dgm:cxn modelId="{6C0E3EB0-5501-4E73-882F-715A8055E23C}" type="presOf" srcId="{CCDBEEEC-6EE8-47EB-88D5-364B84F661FB}" destId="{95F41986-19F5-420B-9D0C-549A02D513DB}" srcOrd="0" destOrd="0" presId="urn:microsoft.com/office/officeart/2005/8/layout/chevron1"/>
    <dgm:cxn modelId="{031F1C04-AC67-4F42-8315-40B272FF1458}" type="presOf" srcId="{13255F12-450A-427F-BBF0-C33AD161671F}" destId="{096A41D0-58A2-4DA6-B196-99C9C58AFFC4}" srcOrd="0" destOrd="0" presId="urn:microsoft.com/office/officeart/2005/8/layout/chevron1"/>
    <dgm:cxn modelId="{3B70936E-0047-4651-BDB5-302727F0A29B}" type="presOf" srcId="{6DFA8672-0E78-4356-B391-B65E5FE8183C}" destId="{2D7C3550-F2D7-4189-8FD9-78F2A3929397}" srcOrd="0" destOrd="0" presId="urn:microsoft.com/office/officeart/2005/8/layout/chevron1"/>
    <dgm:cxn modelId="{5F14D951-9E18-4E88-B155-980A8FFCBEFA}" srcId="{BA283644-A678-47F5-B309-1B7FC78F763D}" destId="{AB0B6EFB-8DB2-4406-AF55-50B75DCBAE0F}" srcOrd="0" destOrd="0" parTransId="{CC4B5ED3-A09B-4C32-9245-5BB609C497F8}" sibTransId="{09F52D68-4A3C-4A16-BCCF-2206DD21FCE8}"/>
    <dgm:cxn modelId="{49FDBDFC-D4DB-417F-8B07-B235CF48B280}" srcId="{CCDBEEEC-6EE8-47EB-88D5-364B84F661FB}" destId="{7A9645D9-CF81-4657-A463-793A7AD2D6ED}" srcOrd="1" destOrd="0" parTransId="{B939EA7C-02B7-4488-B680-EBBA1607DEAF}" sibTransId="{A5A67E9E-E081-4B0B-9714-C78AE11320D8}"/>
    <dgm:cxn modelId="{7B040EE7-4EBB-4F34-93BD-FFDC160463EC}" type="presOf" srcId="{6CD8595F-3D44-4841-9D36-F16B8F1779D9}" destId="{CFEDED88-AA09-4C11-8359-1419F95F0552}" srcOrd="0" destOrd="3" presId="urn:microsoft.com/office/officeart/2005/8/layout/chevron1"/>
    <dgm:cxn modelId="{E1C38F16-4E78-4E44-946C-E540721F48E0}" type="presOf" srcId="{75AB0710-0F7E-46E1-886A-49B6F309924A}" destId="{2D7C3550-F2D7-4189-8FD9-78F2A3929397}" srcOrd="0" destOrd="1" presId="urn:microsoft.com/office/officeart/2005/8/layout/chevron1"/>
    <dgm:cxn modelId="{BE89DF83-6D10-4F6C-871A-385C342B6459}" type="presOf" srcId="{9534B367-650D-401D-A3E0-5B6FEDDDCFE3}" destId="{CFEDED88-AA09-4C11-8359-1419F95F0552}" srcOrd="0" destOrd="2" presId="urn:microsoft.com/office/officeart/2005/8/layout/chevron1"/>
    <dgm:cxn modelId="{9FD4E296-2B6B-4110-A098-EDD4CE654449}" srcId="{BA283644-A678-47F5-B309-1B7FC78F763D}" destId="{D74CD519-C02F-4D59-8CB0-12B2D2F2E13C}" srcOrd="3" destOrd="0" parTransId="{665D032C-C6CE-4F8F-B8FE-92FB0DAACA71}" sibTransId="{487A4464-2729-4520-A7BE-164AE3A4C73B}"/>
    <dgm:cxn modelId="{97427A34-3482-4030-9E0A-54B7FAC00122}" type="presOf" srcId="{AB0B6EFB-8DB2-4406-AF55-50B75DCBAE0F}" destId="{CFEDED88-AA09-4C11-8359-1419F95F0552}" srcOrd="0" destOrd="0" presId="urn:microsoft.com/office/officeart/2005/8/layout/chevron1"/>
    <dgm:cxn modelId="{DBF477B1-799B-443C-9776-4959F2A89737}" type="presOf" srcId="{7A9645D9-CF81-4657-A463-793A7AD2D6ED}" destId="{B394BE63-0952-4ADB-9AF0-91CED9A2ABA8}" srcOrd="0" destOrd="0" presId="urn:microsoft.com/office/officeart/2005/8/layout/chevron1"/>
    <dgm:cxn modelId="{0C83BA63-E172-4CC1-8DA6-36AD40DC04A2}" type="presOf" srcId="{B28CA46E-FF0C-4724-B091-74230C700FDD}" destId="{2D7C3550-F2D7-4189-8FD9-78F2A3929397}" srcOrd="0" destOrd="2" presId="urn:microsoft.com/office/officeart/2005/8/layout/chevron1"/>
    <dgm:cxn modelId="{AB18C26A-0514-43C2-AE28-065A75AF38BD}" type="presParOf" srcId="{95F41986-19F5-420B-9D0C-549A02D513DB}" destId="{6B398684-1248-40B6-BD43-950216FCB7BB}" srcOrd="0" destOrd="0" presId="urn:microsoft.com/office/officeart/2005/8/layout/chevron1"/>
    <dgm:cxn modelId="{225379E5-1743-4D0F-B686-C6D7975B7568}" type="presParOf" srcId="{6B398684-1248-40B6-BD43-950216FCB7BB}" destId="{460BCCAD-D5A3-44EF-87FE-3812210432CE}" srcOrd="0" destOrd="0" presId="urn:microsoft.com/office/officeart/2005/8/layout/chevron1"/>
    <dgm:cxn modelId="{3C5651EA-328D-4C77-9AC7-53676613869E}" type="presParOf" srcId="{6B398684-1248-40B6-BD43-950216FCB7BB}" destId="{CFEDED88-AA09-4C11-8359-1419F95F0552}" srcOrd="1" destOrd="0" presId="urn:microsoft.com/office/officeart/2005/8/layout/chevron1"/>
    <dgm:cxn modelId="{C6CA75E3-3E6C-43C6-8BAB-F78D23351799}" type="presParOf" srcId="{95F41986-19F5-420B-9D0C-549A02D513DB}" destId="{A89BB855-7EB4-49C3-86CE-1FDB24235C90}" srcOrd="1" destOrd="0" presId="urn:microsoft.com/office/officeart/2005/8/layout/chevron1"/>
    <dgm:cxn modelId="{59D92C2C-803B-4E36-9373-AF6702AAD5EF}" type="presParOf" srcId="{95F41986-19F5-420B-9D0C-549A02D513DB}" destId="{3F1D851B-1C87-419F-8BC2-CCDB0C12A36E}" srcOrd="2" destOrd="0" presId="urn:microsoft.com/office/officeart/2005/8/layout/chevron1"/>
    <dgm:cxn modelId="{32053FDA-CAC3-4C50-8136-052C630F5602}" type="presParOf" srcId="{3F1D851B-1C87-419F-8BC2-CCDB0C12A36E}" destId="{B394BE63-0952-4ADB-9AF0-91CED9A2ABA8}" srcOrd="0" destOrd="0" presId="urn:microsoft.com/office/officeart/2005/8/layout/chevron1"/>
    <dgm:cxn modelId="{5D995D22-C3E4-4B97-938B-3CDFAD80F6DF}" type="presParOf" srcId="{3F1D851B-1C87-419F-8BC2-CCDB0C12A36E}" destId="{096A41D0-58A2-4DA6-B196-99C9C58AFFC4}" srcOrd="1" destOrd="0" presId="urn:microsoft.com/office/officeart/2005/8/layout/chevron1"/>
    <dgm:cxn modelId="{21130811-5117-4EC5-AC29-1A337ACFF512}" type="presParOf" srcId="{95F41986-19F5-420B-9D0C-549A02D513DB}" destId="{104364AA-895D-422F-8C11-D9A2AED29E5C}" srcOrd="3" destOrd="0" presId="urn:microsoft.com/office/officeart/2005/8/layout/chevron1"/>
    <dgm:cxn modelId="{4AF9F3E0-8180-4508-A5AA-F26806312A9A}" type="presParOf" srcId="{95F41986-19F5-420B-9D0C-549A02D513DB}" destId="{310E6197-7CC8-439E-AF96-6439A9781764}" srcOrd="4" destOrd="0" presId="urn:microsoft.com/office/officeart/2005/8/layout/chevron1"/>
    <dgm:cxn modelId="{C90BB768-3B3F-4F61-94C5-20F58D1E6443}" type="presParOf" srcId="{310E6197-7CC8-439E-AF96-6439A9781764}" destId="{C0BC39A5-04E5-4346-B337-92B7731BFABA}" srcOrd="0" destOrd="0" presId="urn:microsoft.com/office/officeart/2005/8/layout/chevron1"/>
    <dgm:cxn modelId="{C5270726-B7EC-495B-84C8-2C05188C29E3}" type="presParOf" srcId="{310E6197-7CC8-439E-AF96-6439A9781764}" destId="{2D7C3550-F2D7-4189-8FD9-78F2A3929397}" srcOrd="1"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B6FFB6-269C-4D9B-B813-CB6B4136E9A3}" type="doc">
      <dgm:prSet loTypeId="urn:microsoft.com/office/officeart/2005/8/layout/process1" loCatId="process" qsTypeId="urn:microsoft.com/office/officeart/2005/8/quickstyle/simple1" qsCatId="simple" csTypeId="urn:microsoft.com/office/officeart/2005/8/colors/accent1_2" csCatId="accent1" phldr="1"/>
      <dgm:spPr/>
    </dgm:pt>
    <dgm:pt modelId="{151C63B3-DFFC-43D9-B69E-3D97376E31BA}">
      <dgm:prSet phldrT="[Text]"/>
      <dgm:spPr>
        <a:solidFill>
          <a:schemeClr val="accent2">
            <a:lumMod val="75000"/>
          </a:schemeClr>
        </a:solidFill>
      </dgm:spPr>
      <dgm:t>
        <a:bodyPr/>
        <a:lstStyle/>
        <a:p>
          <a:r>
            <a:rPr lang="en-ZA" dirty="0" smtClean="0"/>
            <a:t>City Support Programme</a:t>
          </a:r>
          <a:endParaRPr lang="en-ZA" dirty="0"/>
        </a:p>
      </dgm:t>
    </dgm:pt>
    <dgm:pt modelId="{9FF35369-9B0E-4F69-A62E-9A33CF9A953C}" type="parTrans" cxnId="{A753B116-9DF7-437C-9974-83167F554431}">
      <dgm:prSet/>
      <dgm:spPr/>
      <dgm:t>
        <a:bodyPr/>
        <a:lstStyle/>
        <a:p>
          <a:endParaRPr lang="en-ZA"/>
        </a:p>
      </dgm:t>
    </dgm:pt>
    <dgm:pt modelId="{4BC7EBAD-FAE2-4807-AC92-04597A5581E2}" type="sibTrans" cxnId="{A753B116-9DF7-437C-9974-83167F554431}">
      <dgm:prSet/>
      <dgm:spPr/>
      <dgm:t>
        <a:bodyPr/>
        <a:lstStyle/>
        <a:p>
          <a:endParaRPr lang="en-ZA"/>
        </a:p>
      </dgm:t>
    </dgm:pt>
    <dgm:pt modelId="{4E55B612-8155-4E7F-8D52-EBEE7BFE8014}">
      <dgm:prSet phldrT="[Text]"/>
      <dgm:spPr/>
      <dgm:t>
        <a:bodyPr/>
        <a:lstStyle/>
        <a:p>
          <a:r>
            <a:rPr lang="en-ZA" dirty="0" smtClean="0"/>
            <a:t>Upgrading of informal settlements </a:t>
          </a:r>
          <a:endParaRPr lang="en-ZA" dirty="0"/>
        </a:p>
      </dgm:t>
    </dgm:pt>
    <dgm:pt modelId="{057BFCE9-15B4-4EB3-8014-06206ECF752F}" type="parTrans" cxnId="{DA259D9A-1531-4310-9BE4-B300B2D1E415}">
      <dgm:prSet/>
      <dgm:spPr/>
      <dgm:t>
        <a:bodyPr/>
        <a:lstStyle/>
        <a:p>
          <a:endParaRPr lang="en-ZA"/>
        </a:p>
      </dgm:t>
    </dgm:pt>
    <dgm:pt modelId="{409C20DA-9700-4E92-8FF5-1CFC0C8C4BD2}" type="sibTrans" cxnId="{DA259D9A-1531-4310-9BE4-B300B2D1E415}">
      <dgm:prSet/>
      <dgm:spPr/>
      <dgm:t>
        <a:bodyPr/>
        <a:lstStyle/>
        <a:p>
          <a:endParaRPr lang="en-ZA"/>
        </a:p>
      </dgm:t>
    </dgm:pt>
    <dgm:pt modelId="{0057D7FB-435C-4FD9-A499-AE532DE83A51}" type="pres">
      <dgm:prSet presAssocID="{61B6FFB6-269C-4D9B-B813-CB6B4136E9A3}" presName="Name0" presStyleCnt="0">
        <dgm:presLayoutVars>
          <dgm:dir/>
          <dgm:resizeHandles val="exact"/>
        </dgm:presLayoutVars>
      </dgm:prSet>
      <dgm:spPr/>
    </dgm:pt>
    <dgm:pt modelId="{30CF5313-0EE5-4492-AFCE-29C24DF033D8}" type="pres">
      <dgm:prSet presAssocID="{151C63B3-DFFC-43D9-B69E-3D97376E31BA}" presName="node" presStyleLbl="node1" presStyleIdx="0" presStyleCnt="2" custLinFactNeighborX="-5003" custLinFactNeighborY="-52853">
        <dgm:presLayoutVars>
          <dgm:bulletEnabled val="1"/>
        </dgm:presLayoutVars>
      </dgm:prSet>
      <dgm:spPr/>
      <dgm:t>
        <a:bodyPr/>
        <a:lstStyle/>
        <a:p>
          <a:endParaRPr lang="en-ZA"/>
        </a:p>
      </dgm:t>
    </dgm:pt>
    <dgm:pt modelId="{2F50AEEB-5850-4FE3-B7C8-B483B9D5C066}" type="pres">
      <dgm:prSet presAssocID="{4BC7EBAD-FAE2-4807-AC92-04597A5581E2}" presName="sibTrans" presStyleLbl="sibTrans2D1" presStyleIdx="0" presStyleCnt="1"/>
      <dgm:spPr/>
      <dgm:t>
        <a:bodyPr/>
        <a:lstStyle/>
        <a:p>
          <a:endParaRPr lang="en-ZA"/>
        </a:p>
      </dgm:t>
    </dgm:pt>
    <dgm:pt modelId="{02E5C27B-6457-47E2-984C-0DEDE264ED00}" type="pres">
      <dgm:prSet presAssocID="{4BC7EBAD-FAE2-4807-AC92-04597A5581E2}" presName="connectorText" presStyleLbl="sibTrans2D1" presStyleIdx="0" presStyleCnt="1"/>
      <dgm:spPr/>
      <dgm:t>
        <a:bodyPr/>
        <a:lstStyle/>
        <a:p>
          <a:endParaRPr lang="en-ZA"/>
        </a:p>
      </dgm:t>
    </dgm:pt>
    <dgm:pt modelId="{661A837B-6BB1-4BE3-B32A-811AF0A8550D}" type="pres">
      <dgm:prSet presAssocID="{4E55B612-8155-4E7F-8D52-EBEE7BFE8014}" presName="node" presStyleLbl="node1" presStyleIdx="1" presStyleCnt="2" custLinFactNeighborX="-5003" custLinFactNeighborY="-52853">
        <dgm:presLayoutVars>
          <dgm:bulletEnabled val="1"/>
        </dgm:presLayoutVars>
      </dgm:prSet>
      <dgm:spPr/>
      <dgm:t>
        <a:bodyPr/>
        <a:lstStyle/>
        <a:p>
          <a:endParaRPr lang="en-ZA"/>
        </a:p>
      </dgm:t>
    </dgm:pt>
  </dgm:ptLst>
  <dgm:cxnLst>
    <dgm:cxn modelId="{329962F7-5787-42E4-98B9-E8DE194B8CD7}" type="presOf" srcId="{61B6FFB6-269C-4D9B-B813-CB6B4136E9A3}" destId="{0057D7FB-435C-4FD9-A499-AE532DE83A51}" srcOrd="0" destOrd="0" presId="urn:microsoft.com/office/officeart/2005/8/layout/process1"/>
    <dgm:cxn modelId="{8D16101C-56EA-4B3A-8AF2-27B42E3FE94A}" type="presOf" srcId="{4E55B612-8155-4E7F-8D52-EBEE7BFE8014}" destId="{661A837B-6BB1-4BE3-B32A-811AF0A8550D}" srcOrd="0" destOrd="0" presId="urn:microsoft.com/office/officeart/2005/8/layout/process1"/>
    <dgm:cxn modelId="{74D59E37-6E77-452F-9E62-89C9F7E165C2}" type="presOf" srcId="{4BC7EBAD-FAE2-4807-AC92-04597A5581E2}" destId="{2F50AEEB-5850-4FE3-B7C8-B483B9D5C066}" srcOrd="0" destOrd="0" presId="urn:microsoft.com/office/officeart/2005/8/layout/process1"/>
    <dgm:cxn modelId="{DA259D9A-1531-4310-9BE4-B300B2D1E415}" srcId="{61B6FFB6-269C-4D9B-B813-CB6B4136E9A3}" destId="{4E55B612-8155-4E7F-8D52-EBEE7BFE8014}" srcOrd="1" destOrd="0" parTransId="{057BFCE9-15B4-4EB3-8014-06206ECF752F}" sibTransId="{409C20DA-9700-4E92-8FF5-1CFC0C8C4BD2}"/>
    <dgm:cxn modelId="{A753B116-9DF7-437C-9974-83167F554431}" srcId="{61B6FFB6-269C-4D9B-B813-CB6B4136E9A3}" destId="{151C63B3-DFFC-43D9-B69E-3D97376E31BA}" srcOrd="0" destOrd="0" parTransId="{9FF35369-9B0E-4F69-A62E-9A33CF9A953C}" sibTransId="{4BC7EBAD-FAE2-4807-AC92-04597A5581E2}"/>
    <dgm:cxn modelId="{3F7C7908-D463-46F4-93AB-95C8D21748AB}" type="presOf" srcId="{151C63B3-DFFC-43D9-B69E-3D97376E31BA}" destId="{30CF5313-0EE5-4492-AFCE-29C24DF033D8}" srcOrd="0" destOrd="0" presId="urn:microsoft.com/office/officeart/2005/8/layout/process1"/>
    <dgm:cxn modelId="{C6C748BC-7E6B-4BE3-965A-B6E07CCF7DED}" type="presOf" srcId="{4BC7EBAD-FAE2-4807-AC92-04597A5581E2}" destId="{02E5C27B-6457-47E2-984C-0DEDE264ED00}" srcOrd="1" destOrd="0" presId="urn:microsoft.com/office/officeart/2005/8/layout/process1"/>
    <dgm:cxn modelId="{1C533C29-1092-4A08-8C96-F114E40AD03D}" type="presParOf" srcId="{0057D7FB-435C-4FD9-A499-AE532DE83A51}" destId="{30CF5313-0EE5-4492-AFCE-29C24DF033D8}" srcOrd="0" destOrd="0" presId="urn:microsoft.com/office/officeart/2005/8/layout/process1"/>
    <dgm:cxn modelId="{5EB7B548-8F69-41AE-B793-61489DAAFE77}" type="presParOf" srcId="{0057D7FB-435C-4FD9-A499-AE532DE83A51}" destId="{2F50AEEB-5850-4FE3-B7C8-B483B9D5C066}" srcOrd="1" destOrd="0" presId="urn:microsoft.com/office/officeart/2005/8/layout/process1"/>
    <dgm:cxn modelId="{E0646C0B-1281-428C-8D65-0CB3C8C8B6ED}" type="presParOf" srcId="{2F50AEEB-5850-4FE3-B7C8-B483B9D5C066}" destId="{02E5C27B-6457-47E2-984C-0DEDE264ED00}" srcOrd="0" destOrd="0" presId="urn:microsoft.com/office/officeart/2005/8/layout/process1"/>
    <dgm:cxn modelId="{B3E30B87-2BA6-4D38-9DE4-ACA35D8598FB}" type="presParOf" srcId="{0057D7FB-435C-4FD9-A499-AE532DE83A51}" destId="{661A837B-6BB1-4BE3-B32A-811AF0A8550D}" srcOrd="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06FCA2-EEF4-4C5E-81C1-E09B2455039E}">
      <dsp:nvSpPr>
        <dsp:cNvPr id="0" name=""/>
        <dsp:cNvSpPr/>
      </dsp:nvSpPr>
      <dsp:spPr>
        <a:xfrm>
          <a:off x="0" y="1218135"/>
          <a:ext cx="8064896"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DA5E3B-6992-4FC1-B7FC-CE946987A20D}">
      <dsp:nvSpPr>
        <dsp:cNvPr id="0" name=""/>
        <dsp:cNvSpPr/>
      </dsp:nvSpPr>
      <dsp:spPr>
        <a:xfrm>
          <a:off x="402851" y="114210"/>
          <a:ext cx="5639914" cy="1310564"/>
        </a:xfrm>
        <a:prstGeom prst="roundRect">
          <a:avLst/>
        </a:prstGeom>
        <a:solidFill>
          <a:srgbClr val="0251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889000">
            <a:lnSpc>
              <a:spcPct val="90000"/>
            </a:lnSpc>
            <a:spcBef>
              <a:spcPct val="0"/>
            </a:spcBef>
            <a:spcAft>
              <a:spcPct val="35000"/>
            </a:spcAft>
          </a:pPr>
          <a:r>
            <a:rPr lang="en-ZA" sz="2000" kern="1200" dirty="0" smtClean="0">
              <a:solidFill>
                <a:schemeClr val="bg1"/>
              </a:solidFill>
            </a:rPr>
            <a:t>Enhance the analysis of current forms, patterns and trajectories of poverty and inequality</a:t>
          </a:r>
          <a:endParaRPr lang="en-ZA" sz="2000" kern="1200" dirty="0">
            <a:solidFill>
              <a:schemeClr val="bg1"/>
            </a:solidFill>
          </a:endParaRPr>
        </a:p>
      </dsp:txBody>
      <dsp:txXfrm>
        <a:off x="402851" y="114210"/>
        <a:ext cx="5639914" cy="1310564"/>
      </dsp:txXfrm>
    </dsp:sp>
    <dsp:sp modelId="{73B4A4E7-5A46-4F47-A32F-EE49236C5F07}">
      <dsp:nvSpPr>
        <dsp:cNvPr id="0" name=""/>
        <dsp:cNvSpPr/>
      </dsp:nvSpPr>
      <dsp:spPr>
        <a:xfrm>
          <a:off x="0" y="2735433"/>
          <a:ext cx="8064896"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A68BC5-F5BC-4D90-8425-1FE2296A3B4B}">
      <dsp:nvSpPr>
        <dsp:cNvPr id="0" name=""/>
        <dsp:cNvSpPr/>
      </dsp:nvSpPr>
      <dsp:spPr>
        <a:xfrm>
          <a:off x="402851" y="1646535"/>
          <a:ext cx="5639914" cy="1295537"/>
        </a:xfrm>
        <a:prstGeom prst="roundRect">
          <a:avLst/>
        </a:prstGeom>
        <a:solidFill>
          <a:srgbClr val="0251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889000">
            <a:lnSpc>
              <a:spcPct val="90000"/>
            </a:lnSpc>
            <a:spcBef>
              <a:spcPct val="0"/>
            </a:spcBef>
            <a:spcAft>
              <a:spcPct val="35000"/>
            </a:spcAft>
          </a:pPr>
          <a:r>
            <a:rPr lang="en-ZA" sz="2000" kern="1200" dirty="0" smtClean="0">
              <a:solidFill>
                <a:schemeClr val="bg1"/>
              </a:solidFill>
            </a:rPr>
            <a:t>Improve understanding of the drivers, dynamics and structural constraints underlying the contemporary situation; and</a:t>
          </a:r>
          <a:endParaRPr lang="en-ZA" sz="2000" kern="1200" dirty="0">
            <a:solidFill>
              <a:schemeClr val="bg1"/>
            </a:solidFill>
          </a:endParaRPr>
        </a:p>
      </dsp:txBody>
      <dsp:txXfrm>
        <a:off x="402851" y="1646535"/>
        <a:ext cx="5639914" cy="1295537"/>
      </dsp:txXfrm>
    </dsp:sp>
    <dsp:sp modelId="{C58DEA0E-E249-43A1-92E5-89D8EB053372}">
      <dsp:nvSpPr>
        <dsp:cNvPr id="0" name=""/>
        <dsp:cNvSpPr/>
      </dsp:nvSpPr>
      <dsp:spPr>
        <a:xfrm>
          <a:off x="0" y="4517317"/>
          <a:ext cx="8064896"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ACD611-A102-4B95-A0B1-A3B9A13AA55F}">
      <dsp:nvSpPr>
        <dsp:cNvPr id="0" name=""/>
        <dsp:cNvSpPr/>
      </dsp:nvSpPr>
      <dsp:spPr>
        <a:xfrm>
          <a:off x="402851" y="3163833"/>
          <a:ext cx="5639914" cy="1560123"/>
        </a:xfrm>
        <a:prstGeom prst="roundRect">
          <a:avLst/>
        </a:prstGeom>
        <a:solidFill>
          <a:srgbClr val="0251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889000">
            <a:lnSpc>
              <a:spcPct val="90000"/>
            </a:lnSpc>
            <a:spcBef>
              <a:spcPct val="0"/>
            </a:spcBef>
            <a:spcAft>
              <a:spcPct val="35000"/>
            </a:spcAft>
          </a:pPr>
          <a:r>
            <a:rPr lang="en-ZA" sz="2000" kern="1200" dirty="0" smtClean="0">
              <a:solidFill>
                <a:schemeClr val="bg1"/>
              </a:solidFill>
            </a:rPr>
            <a:t>Explore the opportunities, triggers and tools for transforming current pathways and processes through action by government and other social institutions. </a:t>
          </a:r>
          <a:endParaRPr lang="en-ZA" sz="2000" kern="1200" dirty="0">
            <a:solidFill>
              <a:schemeClr val="bg1"/>
            </a:solidFill>
          </a:endParaRPr>
        </a:p>
      </dsp:txBody>
      <dsp:txXfrm>
        <a:off x="402851" y="3163833"/>
        <a:ext cx="5639914" cy="156012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2C0C2666-27EC-40E8-9138-8F58AD0DF483}" type="datetimeFigureOut">
              <a:rPr lang="en-US" altLang="en-US"/>
              <a:pPr/>
              <a:t>3/9/2017</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2DB29AF-A054-4672-82DA-1D7BC70C594C}" type="slidenum">
              <a:rPr lang="en-US" altLang="en-US"/>
              <a:pPr/>
              <a:t>‹#›</a:t>
            </a:fld>
            <a:endParaRPr lang="en-US" altLang="en-US"/>
          </a:p>
        </p:txBody>
      </p:sp>
    </p:spTree>
    <p:extLst>
      <p:ext uri="{BB962C8B-B14F-4D97-AF65-F5344CB8AC3E}">
        <p14:creationId xmlns:p14="http://schemas.microsoft.com/office/powerpoint/2010/main" xmlns="" val="1936641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5173C399-5FEC-4952-BAAF-8BFDE85C9B2F}" type="datetimeFigureOut">
              <a:rPr lang="en-US" altLang="en-US"/>
              <a:pPr/>
              <a:t>3/9/2017</a:t>
            </a:fld>
            <a:endParaRPr lang="en-US"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2749FE8-CE0A-4B2F-B8D5-C4B16B74232C}" type="slidenum">
              <a:rPr lang="en-US" altLang="en-US"/>
              <a:pPr/>
              <a:t>‹#›</a:t>
            </a:fld>
            <a:endParaRPr lang="en-US" altLang="en-US"/>
          </a:p>
        </p:txBody>
      </p:sp>
    </p:spTree>
    <p:extLst>
      <p:ext uri="{BB962C8B-B14F-4D97-AF65-F5344CB8AC3E}">
        <p14:creationId xmlns:p14="http://schemas.microsoft.com/office/powerpoint/2010/main" xmlns="" val="1185551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19922"/>
          </a:xfrm>
        </p:spPr>
        <p:txBody>
          <a:bodyPr/>
          <a:lstStyle/>
          <a:p>
            <a:r>
              <a:rPr lang="en-ZA" dirty="0"/>
              <a:t>The South African National System of Innovation consists of numerous role players, operating in an enabling policy framework. Institutions with important roles and responsibilities in the </a:t>
            </a:r>
            <a:r>
              <a:rPr lang="en-ZA" dirty="0" err="1"/>
              <a:t>NSI</a:t>
            </a:r>
            <a:r>
              <a:rPr lang="en-ZA" dirty="0"/>
              <a:t> may be categorised as follows </a:t>
            </a:r>
          </a:p>
          <a:p>
            <a:r>
              <a:rPr lang="en-ZA" dirty="0"/>
              <a:t>The Government Sector (e.g. the Department of Science and Technology, Presidency, national Treasury, Department of Health)</a:t>
            </a:r>
          </a:p>
          <a:p>
            <a:r>
              <a:rPr lang="en-ZA" dirty="0"/>
              <a:t>The Business Sector (e.g. Sasol, the commercial banking sector, </a:t>
            </a:r>
            <a:r>
              <a:rPr lang="en-ZA" dirty="0" err="1"/>
              <a:t>SMMEs</a:t>
            </a:r>
            <a:r>
              <a:rPr lang="en-ZA" dirty="0"/>
              <a:t> involved in R&amp;D, private research service providers)</a:t>
            </a:r>
          </a:p>
          <a:p>
            <a:r>
              <a:rPr lang="en-ZA" dirty="0"/>
              <a:t>The Higher Education Sector (i.e. the 26 publicly-funded universities as well as private universities)</a:t>
            </a:r>
          </a:p>
          <a:p>
            <a:r>
              <a:rPr lang="en-ZA" dirty="0"/>
              <a:t>The Not-for Profit Sector (e.g. research NGOs such as </a:t>
            </a:r>
            <a:r>
              <a:rPr lang="en-ZA" dirty="0" err="1"/>
              <a:t>IDASA</a:t>
            </a:r>
            <a:r>
              <a:rPr lang="en-ZA" dirty="0"/>
              <a:t>, ISS)</a:t>
            </a:r>
          </a:p>
          <a:p>
            <a:r>
              <a:rPr lang="en-ZA" dirty="0"/>
              <a:t>The Science Council Sector (the nine statutory science councils, as well as national facilities)</a:t>
            </a:r>
          </a:p>
          <a:p>
            <a:r>
              <a:rPr lang="en-ZA" dirty="0"/>
              <a:t>Academies and Advisory Bodies (e.g. </a:t>
            </a:r>
            <a:r>
              <a:rPr lang="en-ZA" dirty="0" err="1"/>
              <a:t>NACI</a:t>
            </a:r>
            <a:r>
              <a:rPr lang="en-ZA" dirty="0"/>
              <a:t>, </a:t>
            </a:r>
            <a:r>
              <a:rPr lang="en-ZA" dirty="0" err="1"/>
              <a:t>ASSAf</a:t>
            </a:r>
            <a:r>
              <a:rPr lang="en-ZA" dirty="0"/>
              <a:t>, </a:t>
            </a:r>
            <a:r>
              <a:rPr lang="en-ZA" dirty="0" err="1"/>
              <a:t>CHE</a:t>
            </a:r>
            <a:r>
              <a:rPr lang="en-ZA" dirty="0"/>
              <a:t>)</a:t>
            </a:r>
          </a:p>
          <a:p>
            <a:r>
              <a:rPr lang="en-ZA" dirty="0"/>
              <a:t>Very few, if any of the individual institutions mentioned above have a totally unique and exclusive role to perform in the </a:t>
            </a:r>
            <a:r>
              <a:rPr lang="en-ZA" dirty="0" err="1"/>
              <a:t>NSI</a:t>
            </a:r>
            <a:r>
              <a:rPr lang="en-ZA" dirty="0"/>
              <a:t>. In fact, the work of the HSRC shows overlap with at least three of the above-mentioned categories, namely the Higher Education Sector, the Science Council Sector and the Academies and Advisory Bodies. It collaborates with these bodies on a regular basis.  </a:t>
            </a:r>
          </a:p>
          <a:p>
            <a:r>
              <a:rPr lang="en-ZA" dirty="0"/>
              <a:t>However, as a national public entity dedicated to research in the social sciences and humanities, the HSRC is uniquely placed in the </a:t>
            </a:r>
            <a:r>
              <a:rPr lang="en-ZA" dirty="0" err="1"/>
              <a:t>NSI</a:t>
            </a:r>
            <a:r>
              <a:rPr lang="en-ZA" dirty="0"/>
              <a:t>. It is located at the interface between government, other science councils, the university sector and civil society.</a:t>
            </a:r>
          </a:p>
          <a:p>
            <a:endParaRPr lang="en-ZA" dirty="0"/>
          </a:p>
        </p:txBody>
      </p:sp>
      <p:sp>
        <p:nvSpPr>
          <p:cNvPr id="4" name="Slide Number Placeholder 3"/>
          <p:cNvSpPr>
            <a:spLocks noGrp="1"/>
          </p:cNvSpPr>
          <p:nvPr>
            <p:ph type="sldNum" sz="quarter" idx="10"/>
          </p:nvPr>
        </p:nvSpPr>
        <p:spPr/>
        <p:txBody>
          <a:bodyPr/>
          <a:lstStyle/>
          <a:p>
            <a:fld id="{52749FE8-CE0A-4B2F-B8D5-C4B16B74232C}" type="slidenum">
              <a:rPr lang="en-US" altLang="en-US" smtClean="0"/>
              <a:pPr/>
              <a:t>5</a:t>
            </a:fld>
            <a:endParaRPr lang="en-US" altLang="en-US"/>
          </a:p>
        </p:txBody>
      </p:sp>
    </p:spTree>
    <p:extLst>
      <p:ext uri="{BB962C8B-B14F-4D97-AF65-F5344CB8AC3E}">
        <p14:creationId xmlns:p14="http://schemas.microsoft.com/office/powerpoint/2010/main" xmlns="" val="1739468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2749FE8-CE0A-4B2F-B8D5-C4B16B74232C}" type="slidenum">
              <a:rPr lang="en-US" altLang="en-US" smtClean="0">
                <a:solidFill>
                  <a:prstClr val="black"/>
                </a:solidFill>
              </a:rPr>
              <a:pPr/>
              <a:t>17</a:t>
            </a:fld>
            <a:endParaRPr lang="en-US" altLang="en-US">
              <a:solidFill>
                <a:prstClr val="black"/>
              </a:solidFill>
            </a:endParaRPr>
          </a:p>
        </p:txBody>
      </p:sp>
    </p:spTree>
    <p:extLst>
      <p:ext uri="{BB962C8B-B14F-4D97-AF65-F5344CB8AC3E}">
        <p14:creationId xmlns:p14="http://schemas.microsoft.com/office/powerpoint/2010/main" xmlns="" val="3676769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Multi-partner HSRC led consortium, funded by </a:t>
            </a:r>
            <a:r>
              <a:rPr lang="en-ZA" dirty="0" err="1"/>
              <a:t>DHET</a:t>
            </a:r>
            <a:r>
              <a:rPr lang="en-ZA" dirty="0"/>
              <a:t>, undertaking research to support building a state wide institutional mechanism for skills planning</a:t>
            </a:r>
          </a:p>
        </p:txBody>
      </p:sp>
      <p:sp>
        <p:nvSpPr>
          <p:cNvPr id="4" name="Slide Number Placeholder 3"/>
          <p:cNvSpPr>
            <a:spLocks noGrp="1"/>
          </p:cNvSpPr>
          <p:nvPr>
            <p:ph type="sldNum" sz="quarter" idx="10"/>
          </p:nvPr>
        </p:nvSpPr>
        <p:spPr/>
        <p:txBody>
          <a:bodyPr/>
          <a:lstStyle/>
          <a:p>
            <a:fld id="{52749FE8-CE0A-4B2F-B8D5-C4B16B74232C}" type="slidenum">
              <a:rPr lang="en-US" altLang="en-US" smtClean="0"/>
              <a:pPr/>
              <a:t>18</a:t>
            </a:fld>
            <a:endParaRPr lang="en-US" altLang="en-US"/>
          </a:p>
        </p:txBody>
      </p:sp>
    </p:spTree>
    <p:extLst>
      <p:ext uri="{BB962C8B-B14F-4D97-AF65-F5344CB8AC3E}">
        <p14:creationId xmlns:p14="http://schemas.microsoft.com/office/powerpoint/2010/main" xmlns="" val="3201470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Degree &amp; Diplomas from University: 185 400</a:t>
            </a:r>
          </a:p>
          <a:p>
            <a:r>
              <a:rPr lang="en-ZA" dirty="0"/>
              <a:t>TVET NATED 6 completers:  24 400</a:t>
            </a:r>
          </a:p>
          <a:p>
            <a:r>
              <a:rPr lang="en-ZA" dirty="0"/>
              <a:t>TVET NCV 4 completers :  4043</a:t>
            </a:r>
          </a:p>
          <a:p>
            <a:endParaRPr lang="en-ZA" dirty="0"/>
          </a:p>
        </p:txBody>
      </p:sp>
      <p:sp>
        <p:nvSpPr>
          <p:cNvPr id="4" name="Slide Number Placeholder 3"/>
          <p:cNvSpPr>
            <a:spLocks noGrp="1"/>
          </p:cNvSpPr>
          <p:nvPr>
            <p:ph type="sldNum" sz="quarter" idx="10"/>
          </p:nvPr>
        </p:nvSpPr>
        <p:spPr/>
        <p:txBody>
          <a:bodyPr/>
          <a:lstStyle/>
          <a:p>
            <a:fld id="{8BC7F176-BC20-4C34-90EA-2E5C69720C13}" type="slidenum">
              <a:rPr lang="en-ZA" smtClean="0"/>
              <a:pPr/>
              <a:t>20</a:t>
            </a:fld>
            <a:endParaRPr lang="en-ZA"/>
          </a:p>
        </p:txBody>
      </p:sp>
    </p:spTree>
    <p:extLst>
      <p:ext uri="{BB962C8B-B14F-4D97-AF65-F5344CB8AC3E}">
        <p14:creationId xmlns:p14="http://schemas.microsoft.com/office/powerpoint/2010/main" xmlns="" val="1463660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Accurate measurement of maternal and child morbidity and mortality requires comprehensive registration of births and deaths, including information on cause of death. While South Africa has a well-established Civil Registration and Vital Statistics system (</a:t>
            </a:r>
            <a:r>
              <a:rPr lang="en-ZA" dirty="0" err="1"/>
              <a:t>CRVS</a:t>
            </a:r>
            <a:r>
              <a:rPr lang="en-ZA" dirty="0"/>
              <a:t>), not all deaths are registered and the quality of the cause of death information is often inadequate. This project aims to strengthen the maternal and child morbidity and mortality surveillance system in South Africa employing both qualitative and quantitative methodology approaches. The system was analysed to identify gaps that result in inaccurate data, making it difficult to introduce evidenced-based approaches </a:t>
            </a:r>
          </a:p>
          <a:p>
            <a:endParaRPr lang="en-ZA" dirty="0"/>
          </a:p>
        </p:txBody>
      </p:sp>
      <p:sp>
        <p:nvSpPr>
          <p:cNvPr id="4" name="Slide Number Placeholder 3"/>
          <p:cNvSpPr>
            <a:spLocks noGrp="1"/>
          </p:cNvSpPr>
          <p:nvPr>
            <p:ph type="sldNum" sz="quarter" idx="10"/>
          </p:nvPr>
        </p:nvSpPr>
        <p:spPr/>
        <p:txBody>
          <a:bodyPr/>
          <a:lstStyle/>
          <a:p>
            <a:fld id="{52749FE8-CE0A-4B2F-B8D5-C4B16B74232C}" type="slidenum">
              <a:rPr lang="en-US" altLang="en-US" smtClean="0"/>
              <a:pPr/>
              <a:t>22</a:t>
            </a:fld>
            <a:endParaRPr lang="en-US" altLang="en-US"/>
          </a:p>
        </p:txBody>
      </p:sp>
    </p:spTree>
    <p:extLst>
      <p:ext uri="{BB962C8B-B14F-4D97-AF65-F5344CB8AC3E}">
        <p14:creationId xmlns:p14="http://schemas.microsoft.com/office/powerpoint/2010/main" xmlns="" val="3021502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632" y="4400550"/>
            <a:ext cx="6624736" cy="4743450"/>
          </a:xfrm>
        </p:spPr>
        <p:txBody>
          <a:bodyPr/>
          <a:lstStyle/>
          <a:p>
            <a:r>
              <a:rPr lang="en-ZA" sz="900" dirty="0"/>
              <a:t>Homelessness is a multi-dimensional concept that manifests itself in different ways in different regions of the world. While substantial work has been conducted on better understanding homelessness in more developed contexts, little has been written on homelessness in developing country context. From what we know, homelessness and the associated challenges in the developed world are different from those observed in less developed countries. Obtaining a contextual understanding of homelessness is essential to developing relevant programmes and interventions that will bring about change. Following the eThekwini Municipality’s dispersal strategy of the homeless community that congregated in Albert Park, there was an increase for the Municipality to respond to the growing problem of homelessness and the problems of the homeless. The HSRC identified the need to grow the evidence base within the Durban context and after a series of consultations with the municipality, a mixed methods, multiphase study emerged.</a:t>
            </a:r>
          </a:p>
          <a:p>
            <a:r>
              <a:rPr lang="en-ZA" sz="900" dirty="0"/>
              <a:t>The study was designed in three phases with each phase building on the work of the preceding phases. Phase 1 of the study comprised of establishing relationships, gaining entry and qualitative data collection. Phase 2 comprised of a point in time census and survey and a final component, phase 3, comprised of feedback sessions and policy discussions.</a:t>
            </a:r>
          </a:p>
          <a:p>
            <a:r>
              <a:rPr lang="en-ZA" sz="900" dirty="0"/>
              <a:t>This study was designed as a community based research study that worked closely with various parties including academia, governmental representatives and community based organisations (both non-governmental and faith-based) with the aim of building on existing relationships that such organisations have with a hard-to-reach population, building and supporting relationships within the various actors and foster joint-project ownership.</a:t>
            </a:r>
          </a:p>
          <a:p>
            <a:r>
              <a:rPr lang="en-ZA" sz="900" dirty="0"/>
              <a:t>This study is the largest study on homelessness conducted in Durban and the first study to combine qualitative methodologies with a census and survey in South Africa.  The qualitative components of the study provided a deep understanding of the pathways into homelessness, the challenges associated with homelessness and the envisioned pathways out of homelessness.  The census and survey of close to 4,000 people provided the breath to the qualitative narratives allowing for a deeper understanding of homelessness in the Durban context. The final phase of the study comprised of feedback sessions to all stakeholders involved as part of the methodology adopted. Representatives from each stakeholder group were invited to a policy discussion meeting – the first of its kind held in Durban. Stakeholder representatives included municipal government, provincial government, national government, community based organisations, academia and business.  </a:t>
            </a:r>
          </a:p>
          <a:p>
            <a:r>
              <a:rPr lang="en-ZA" sz="900" dirty="0"/>
              <a:t> </a:t>
            </a:r>
          </a:p>
          <a:p>
            <a:r>
              <a:rPr lang="en-ZA" sz="900" dirty="0"/>
              <a:t>Through the community-based research methodology adopted the study was able to achieve a number of outcomes:</a:t>
            </a:r>
          </a:p>
          <a:p>
            <a:r>
              <a:rPr lang="en-ZA" sz="900" dirty="0"/>
              <a:t>•	Provides a formal documentation of the state of homelessness in Durban allowing for evidence-based decision making</a:t>
            </a:r>
          </a:p>
          <a:p>
            <a:r>
              <a:rPr lang="en-ZA" sz="900" dirty="0"/>
              <a:t>•	Brought together community based organisations, many of which had never met; who have subsequently started a </a:t>
            </a:r>
            <a:r>
              <a:rPr lang="en-ZA" sz="900" dirty="0" smtClean="0"/>
              <a:t>	forum </a:t>
            </a:r>
            <a:r>
              <a:rPr lang="en-ZA" sz="900" dirty="0"/>
              <a:t>aimed at co-coordinating their organisations efforts</a:t>
            </a:r>
          </a:p>
          <a:p>
            <a:r>
              <a:rPr lang="en-ZA" sz="900" dirty="0"/>
              <a:t>•	First meeting of actors from all levels to discuss homelessness in Durban.</a:t>
            </a:r>
          </a:p>
          <a:p>
            <a:r>
              <a:rPr lang="en-ZA" sz="900" dirty="0"/>
              <a:t>•	Provided the first step in the discussion around policy implications and recommendations</a:t>
            </a:r>
          </a:p>
          <a:p>
            <a:endParaRPr lang="en-ZA" sz="900" dirty="0"/>
          </a:p>
        </p:txBody>
      </p:sp>
      <p:sp>
        <p:nvSpPr>
          <p:cNvPr id="4" name="Slide Number Placeholder 3"/>
          <p:cNvSpPr>
            <a:spLocks noGrp="1"/>
          </p:cNvSpPr>
          <p:nvPr>
            <p:ph type="sldNum" sz="quarter" idx="10"/>
          </p:nvPr>
        </p:nvSpPr>
        <p:spPr/>
        <p:txBody>
          <a:bodyPr/>
          <a:lstStyle/>
          <a:p>
            <a:fld id="{52749FE8-CE0A-4B2F-B8D5-C4B16B74232C}" type="slidenum">
              <a:rPr lang="en-US" altLang="en-US" smtClean="0"/>
              <a:pPr/>
              <a:t>23</a:t>
            </a:fld>
            <a:endParaRPr lang="en-US" altLang="en-US"/>
          </a:p>
        </p:txBody>
      </p:sp>
    </p:spTree>
    <p:extLst>
      <p:ext uri="{BB962C8B-B14F-4D97-AF65-F5344CB8AC3E}">
        <p14:creationId xmlns:p14="http://schemas.microsoft.com/office/powerpoint/2010/main" xmlns="" val="2432570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2749FE8-CE0A-4B2F-B8D5-C4B16B74232C}" type="slidenum">
              <a:rPr lang="en-US" altLang="en-US" smtClean="0">
                <a:solidFill>
                  <a:prstClr val="black"/>
                </a:solidFill>
              </a:rPr>
              <a:pPr/>
              <a:t>27</a:t>
            </a:fld>
            <a:endParaRPr lang="en-US" altLang="en-US">
              <a:solidFill>
                <a:prstClr val="black"/>
              </a:solidFill>
            </a:endParaRPr>
          </a:p>
        </p:txBody>
      </p:sp>
    </p:spTree>
    <p:extLst>
      <p:ext uri="{BB962C8B-B14F-4D97-AF65-F5344CB8AC3E}">
        <p14:creationId xmlns:p14="http://schemas.microsoft.com/office/powerpoint/2010/main" xmlns="" val="4289643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Economic Performance and Development Unit is undertaking a study for the National Treasury (City Support Programme) on how national policy frameworks and regulations affect municipal decisions in relation to accommodating poor communities within SA cities. Practitioners complain that different forms of ‘red tape’ get in the way of constitutional obligations in relation to the socio-economic rights of low income groups. The study is particularly concerned with excessive regulatory burdens and inflexible procedures that inhibit the upgrading of informal settlements and the provision of land for low cost housing. The focus is on Cape Town and eThekwini.</a:t>
            </a:r>
          </a:p>
        </p:txBody>
      </p:sp>
      <p:sp>
        <p:nvSpPr>
          <p:cNvPr id="4" name="Slide Number Placeholder 3"/>
          <p:cNvSpPr>
            <a:spLocks noGrp="1"/>
          </p:cNvSpPr>
          <p:nvPr>
            <p:ph type="sldNum" sz="quarter" idx="10"/>
          </p:nvPr>
        </p:nvSpPr>
        <p:spPr/>
        <p:txBody>
          <a:bodyPr/>
          <a:lstStyle/>
          <a:p>
            <a:fld id="{52749FE8-CE0A-4B2F-B8D5-C4B16B74232C}" type="slidenum">
              <a:rPr lang="en-US" altLang="en-US" smtClean="0"/>
              <a:pPr/>
              <a:t>28</a:t>
            </a:fld>
            <a:endParaRPr lang="en-US" altLang="en-US"/>
          </a:p>
        </p:txBody>
      </p:sp>
    </p:spTree>
    <p:extLst>
      <p:ext uri="{BB962C8B-B14F-4D97-AF65-F5344CB8AC3E}">
        <p14:creationId xmlns:p14="http://schemas.microsoft.com/office/powerpoint/2010/main" xmlns="" val="2231585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Centre for Science, Technology and Innovation Indicators (CeSTII) is responsible for the production of science, technology and innovation (</a:t>
            </a:r>
            <a:r>
              <a:rPr lang="en-ZA" dirty="0" err="1"/>
              <a:t>STI</a:t>
            </a:r>
            <a:r>
              <a:rPr lang="en-ZA" dirty="0"/>
              <a:t>) indicators in South Africa as well as conducting research in the same and related fields.</a:t>
            </a:r>
          </a:p>
          <a:p>
            <a:endParaRPr lang="en-ZA" dirty="0"/>
          </a:p>
        </p:txBody>
      </p:sp>
      <p:sp>
        <p:nvSpPr>
          <p:cNvPr id="4" name="Slide Number Placeholder 3"/>
          <p:cNvSpPr>
            <a:spLocks noGrp="1"/>
          </p:cNvSpPr>
          <p:nvPr>
            <p:ph type="sldNum" sz="quarter" idx="10"/>
          </p:nvPr>
        </p:nvSpPr>
        <p:spPr/>
        <p:txBody>
          <a:bodyPr/>
          <a:lstStyle/>
          <a:p>
            <a:fld id="{52749FE8-CE0A-4B2F-B8D5-C4B16B74232C}" type="slidenum">
              <a:rPr lang="en-US" altLang="en-US" smtClean="0"/>
              <a:pPr/>
              <a:t>29</a:t>
            </a:fld>
            <a:endParaRPr lang="en-US" altLang="en-US"/>
          </a:p>
        </p:txBody>
      </p:sp>
    </p:spTree>
    <p:extLst>
      <p:ext uri="{BB962C8B-B14F-4D97-AF65-F5344CB8AC3E}">
        <p14:creationId xmlns:p14="http://schemas.microsoft.com/office/powerpoint/2010/main" xmlns="" val="2316476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2749FE8-CE0A-4B2F-B8D5-C4B16B74232C}" type="slidenum">
              <a:rPr lang="en-US" altLang="en-US" smtClean="0"/>
              <a:pPr/>
              <a:t>30</a:t>
            </a:fld>
            <a:endParaRPr lang="en-US" altLang="en-US"/>
          </a:p>
        </p:txBody>
      </p:sp>
    </p:spTree>
    <p:extLst>
      <p:ext uri="{BB962C8B-B14F-4D97-AF65-F5344CB8AC3E}">
        <p14:creationId xmlns:p14="http://schemas.microsoft.com/office/powerpoint/2010/main" xmlns="" val="3173941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Its work is typically problem-oriented and applied in nature, and provides unique opportunities to harness research projects and programmes of work around areas of national importance. It creates and acquires new knowledge through a range of projects across the spectrum of disciplines and methodological approaches, and benefits from the inputs of research peers both as collaborators and critical reviewers of its work. In fact, the majority of its research projects is based on teamwork. It engages with role players such as policy makers, civil society activists, academics, educators, research funders, the media and public at large through its research projects but also through the various ways in which it makes its research outputs and data available. The purpose of these engagements is often to help build bridges between research and public understanding, policy development and improved practice in a responsible, accountable and transparent manner. The HSRC’s focus on innovation will include looking at performance pathways, and to provide policy direction on how successful or desirable interventions can be scaled up. It wishes to go beyond describing, to making suggestions and to help build new thinking and action aimed at addressing and turning around pressing issues such as poverty and inequality.</a:t>
            </a:r>
          </a:p>
          <a:p>
            <a:endParaRPr lang="en-ZA" dirty="0"/>
          </a:p>
        </p:txBody>
      </p:sp>
      <p:sp>
        <p:nvSpPr>
          <p:cNvPr id="4" name="Slide Number Placeholder 3"/>
          <p:cNvSpPr>
            <a:spLocks noGrp="1"/>
          </p:cNvSpPr>
          <p:nvPr>
            <p:ph type="sldNum" sz="quarter" idx="10"/>
          </p:nvPr>
        </p:nvSpPr>
        <p:spPr/>
        <p:txBody>
          <a:bodyPr/>
          <a:lstStyle/>
          <a:p>
            <a:fld id="{52749FE8-CE0A-4B2F-B8D5-C4B16B74232C}" type="slidenum">
              <a:rPr lang="en-US" altLang="en-US" smtClean="0"/>
              <a:pPr/>
              <a:t>6</a:t>
            </a:fld>
            <a:endParaRPr lang="en-US" altLang="en-US"/>
          </a:p>
        </p:txBody>
      </p:sp>
    </p:spTree>
    <p:extLst>
      <p:ext uri="{BB962C8B-B14F-4D97-AF65-F5344CB8AC3E}">
        <p14:creationId xmlns:p14="http://schemas.microsoft.com/office/powerpoint/2010/main" xmlns="" val="3748654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00550"/>
            <a:ext cx="6669360" cy="4635946"/>
          </a:xfrm>
        </p:spPr>
        <p:txBody>
          <a:bodyPr/>
          <a:lstStyle/>
          <a:p>
            <a:r>
              <a:rPr lang="en-ZA" dirty="0"/>
              <a:t>The guiding theme behind the HSRC’s Strategic Plan for the next five years is therefore ‘poverty and inequality: diagnosis, prognosis, responses’. This recognises the far-reaching consequences of poverty and inequality for the well-being and life chances of South African citizens and for the stability and cohesion of society. These issues are also hugely and increasingly significant for the rest of Africa and the wider world. In particular, the HSRC’s research strategy will continue to seek to: </a:t>
            </a:r>
          </a:p>
          <a:p>
            <a:r>
              <a:rPr lang="en-ZA" dirty="0"/>
              <a:t>•Enhance the analysis of current forms, patterns and trajectories of poverty and inequality; </a:t>
            </a:r>
          </a:p>
          <a:p>
            <a:r>
              <a:rPr lang="en-ZA" dirty="0"/>
              <a:t>•Improve understanding of the drivers, dynamics and structural constraints underlying the contemporary situation; and </a:t>
            </a:r>
          </a:p>
          <a:p>
            <a:r>
              <a:rPr lang="en-ZA" dirty="0"/>
              <a:t>•Explore the opportunities, triggers and tools for transforming current pathways and processes through action by government and other social institutions. </a:t>
            </a:r>
          </a:p>
          <a:p>
            <a:r>
              <a:rPr lang="en-ZA" dirty="0"/>
              <a:t>The research agenda will be influenced and inspired by a positive vision of inclusive development and an awareness of the factors in the social, political and economic environment which impede progress towards the attainment of development. Inclusive development is both a process and an outcome. As a concept, inclusive development encompasses the following principles (</a:t>
            </a:r>
            <a:r>
              <a:rPr lang="en-ZA" dirty="0" err="1"/>
              <a:t>i</a:t>
            </a:r>
            <a:r>
              <a:rPr lang="en-ZA" dirty="0"/>
              <a:t>) the social ideal that the entire population shares equitably in the benefits of economic progress, (ii) the social value of direct and indirect participation of the people of the country in the development process, (iii) the building and nurturing of social trust, (iv) the consequent development of legitimacy of public structures and institutions. As a process it requires wide and inclusive participation both in decision-making and in the practical activities of the social, political and economic domains of everyday life. </a:t>
            </a:r>
          </a:p>
          <a:p>
            <a:r>
              <a:rPr lang="en-ZA" dirty="0"/>
              <a:t>Starting with what it has already done, the HSRC will be more deliberate in its attempts to produce and present research-based evidence that can be used to better understand, analyse and address aspects of poverty and inequality in the diverse communities of the country, country, the continent and, through comparative exercises.</a:t>
            </a:r>
          </a:p>
          <a:p>
            <a:endParaRPr lang="en-ZA" dirty="0"/>
          </a:p>
        </p:txBody>
      </p:sp>
      <p:sp>
        <p:nvSpPr>
          <p:cNvPr id="4" name="Slide Number Placeholder 3"/>
          <p:cNvSpPr>
            <a:spLocks noGrp="1"/>
          </p:cNvSpPr>
          <p:nvPr>
            <p:ph type="sldNum" sz="quarter" idx="10"/>
          </p:nvPr>
        </p:nvSpPr>
        <p:spPr/>
        <p:txBody>
          <a:bodyPr/>
          <a:lstStyle/>
          <a:p>
            <a:fld id="{52749FE8-CE0A-4B2F-B8D5-C4B16B74232C}" type="slidenum">
              <a:rPr lang="en-US" altLang="en-US" smtClean="0"/>
              <a:pPr/>
              <a:t>7</a:t>
            </a:fld>
            <a:endParaRPr lang="en-US" altLang="en-US"/>
          </a:p>
        </p:txBody>
      </p:sp>
    </p:spTree>
    <p:extLst>
      <p:ext uri="{BB962C8B-B14F-4D97-AF65-F5344CB8AC3E}">
        <p14:creationId xmlns:p14="http://schemas.microsoft.com/office/powerpoint/2010/main" xmlns="" val="1103058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research programme of the HSRC over the next five years will be structured around three broad dimensions of poverty, inequality and inclusive development: </a:t>
            </a:r>
          </a:p>
          <a:p>
            <a:endParaRPr lang="en-ZA" dirty="0"/>
          </a:p>
          <a:p>
            <a:r>
              <a:rPr lang="en-ZA" dirty="0"/>
              <a:t>•economic inclusion - including growth, competitiveness, regional integration, infrastructure, technological innovation, ICT, resources (natural, human, land), labour markets and spatial dynamics (urbanisation, agglomeration, density);</a:t>
            </a:r>
          </a:p>
          <a:p>
            <a:endParaRPr lang="en-ZA" dirty="0"/>
          </a:p>
          <a:p>
            <a:r>
              <a:rPr lang="en-ZA" dirty="0"/>
              <a:t>•social development - including well-being (quality of life, security, social and spatial mobility, migration), human capabilities (education, skills, health etc.), social relationships (race, class, gender, identity etc.), social institutions and cohesion (family, community etc.);</a:t>
            </a:r>
          </a:p>
          <a:p>
            <a:endParaRPr lang="en-ZA" dirty="0"/>
          </a:p>
          <a:p>
            <a:r>
              <a:rPr lang="en-ZA" dirty="0"/>
              <a:t>•governance and decision-making - including political participation, democracy, trust-building, nurturing legitimacy in public structures, capacity-building in the state, enhancing leadership, distributing power, accountability, responsiveness, social movements, multi-level government and coordinated decision-making.</a:t>
            </a:r>
          </a:p>
          <a:p>
            <a:endParaRPr lang="en-ZA" dirty="0"/>
          </a:p>
        </p:txBody>
      </p:sp>
      <p:sp>
        <p:nvSpPr>
          <p:cNvPr id="4" name="Slide Number Placeholder 3"/>
          <p:cNvSpPr>
            <a:spLocks noGrp="1"/>
          </p:cNvSpPr>
          <p:nvPr>
            <p:ph type="sldNum" sz="quarter" idx="10"/>
          </p:nvPr>
        </p:nvSpPr>
        <p:spPr/>
        <p:txBody>
          <a:bodyPr/>
          <a:lstStyle/>
          <a:p>
            <a:fld id="{52749FE8-CE0A-4B2F-B8D5-C4B16B74232C}" type="slidenum">
              <a:rPr lang="en-US" altLang="en-US" smtClean="0"/>
              <a:pPr/>
              <a:t>8</a:t>
            </a:fld>
            <a:endParaRPr lang="en-US" altLang="en-US"/>
          </a:p>
        </p:txBody>
      </p:sp>
    </p:spTree>
    <p:extLst>
      <p:ext uri="{BB962C8B-B14F-4D97-AF65-F5344CB8AC3E}">
        <p14:creationId xmlns:p14="http://schemas.microsoft.com/office/powerpoint/2010/main" xmlns="" val="3974682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SASAS</a:t>
            </a:r>
            <a:r>
              <a:rPr lang="en-ZA" dirty="0"/>
              <a:t> is a large, nationally representative, survey on public perceptions, run annually since 2003. The 10th round was conducted towards the end of 2012. Data from this survey are available in the public domain for further analysis and re-use. Apart from serving as resource for the ten-, fifteen- and forthcoming twenty-year review of government, the survey also contributed to evidence-based policies in areas such as energy, and financial literacy</a:t>
            </a:r>
            <a:r>
              <a:rPr lang="en-ZA" dirty="0" smtClean="0"/>
              <a:t>.</a:t>
            </a:r>
          </a:p>
          <a:p>
            <a:r>
              <a:rPr lang="en-ZA" dirty="0" err="1"/>
              <a:t>TIMSS</a:t>
            </a:r>
            <a:r>
              <a:rPr lang="en-ZA" dirty="0"/>
              <a:t> monitors trends in Mathematics and Science performance. It was introduced in the 1990s when system-wide assessment in the area of education was not common. Findings were initially not popular amongst decision makers, but the HSRC continued to provide evidence-based findings that could feed into planning and monitoring systems. Today, the National Development Plan contains a specific national target in terms of improved levels of performance in the </a:t>
            </a:r>
            <a:r>
              <a:rPr lang="en-ZA" dirty="0" err="1"/>
              <a:t>TIMSS</a:t>
            </a:r>
            <a:r>
              <a:rPr lang="en-ZA" dirty="0"/>
              <a:t> </a:t>
            </a:r>
            <a:r>
              <a:rPr lang="en-ZA" dirty="0" smtClean="0"/>
              <a:t>survey</a:t>
            </a:r>
          </a:p>
          <a:p>
            <a:r>
              <a:rPr lang="en-ZA" dirty="0"/>
              <a:t>The first of an on-going series of repeat cross-sectional, population-based surveys was conducted in 2003, with repeats in 2005, 2008 and 2012. Survey findings contribute to better understanding of prevalence levels across the South African population, and to guide future strategies and programmes. The results of the first survey were greatly influential in changing perceptions on HIV/AIDS prevalence in the country. </a:t>
            </a:r>
          </a:p>
        </p:txBody>
      </p:sp>
      <p:sp>
        <p:nvSpPr>
          <p:cNvPr id="4" name="Slide Number Placeholder 3"/>
          <p:cNvSpPr>
            <a:spLocks noGrp="1"/>
          </p:cNvSpPr>
          <p:nvPr>
            <p:ph type="sldNum" sz="quarter" idx="10"/>
          </p:nvPr>
        </p:nvSpPr>
        <p:spPr/>
        <p:txBody>
          <a:bodyPr/>
          <a:lstStyle/>
          <a:p>
            <a:fld id="{52749FE8-CE0A-4B2F-B8D5-C4B16B74232C}" type="slidenum">
              <a:rPr lang="en-US" altLang="en-US" smtClean="0"/>
              <a:pPr/>
              <a:t>9</a:t>
            </a:fld>
            <a:endParaRPr lang="en-US" altLang="en-US"/>
          </a:p>
        </p:txBody>
      </p:sp>
    </p:spTree>
    <p:extLst>
      <p:ext uri="{BB962C8B-B14F-4D97-AF65-F5344CB8AC3E}">
        <p14:creationId xmlns:p14="http://schemas.microsoft.com/office/powerpoint/2010/main" xmlns="" val="522942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2749FE8-CE0A-4B2F-B8D5-C4B16B74232C}" type="slidenum">
              <a:rPr lang="en-US" altLang="en-US" smtClean="0">
                <a:solidFill>
                  <a:prstClr val="black"/>
                </a:solidFill>
              </a:rPr>
              <a:pPr/>
              <a:t>10</a:t>
            </a:fld>
            <a:endParaRPr lang="en-US" altLang="en-US">
              <a:solidFill>
                <a:prstClr val="black"/>
              </a:solidFill>
            </a:endParaRPr>
          </a:p>
        </p:txBody>
      </p:sp>
    </p:spTree>
    <p:extLst>
      <p:ext uri="{BB962C8B-B14F-4D97-AF65-F5344CB8AC3E}">
        <p14:creationId xmlns:p14="http://schemas.microsoft.com/office/powerpoint/2010/main" xmlns="" val="1588623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2749FE8-CE0A-4B2F-B8D5-C4B16B74232C}" type="slidenum">
              <a:rPr lang="en-US" altLang="en-US" smtClean="0">
                <a:solidFill>
                  <a:prstClr val="black"/>
                </a:solidFill>
              </a:rPr>
              <a:pPr/>
              <a:t>13</a:t>
            </a:fld>
            <a:endParaRPr lang="en-US" altLang="en-US">
              <a:solidFill>
                <a:prstClr val="black"/>
              </a:solidFill>
            </a:endParaRPr>
          </a:p>
        </p:txBody>
      </p:sp>
    </p:spTree>
    <p:extLst>
      <p:ext uri="{BB962C8B-B14F-4D97-AF65-F5344CB8AC3E}">
        <p14:creationId xmlns:p14="http://schemas.microsoft.com/office/powerpoint/2010/main" xmlns="" val="1247805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Centre for Science, Technology and Innovation Indicators (CeSTII) is responsible for the production of science, technology and innovation (</a:t>
            </a:r>
            <a:r>
              <a:rPr lang="en-ZA" dirty="0" err="1"/>
              <a:t>STI</a:t>
            </a:r>
            <a:r>
              <a:rPr lang="en-ZA" dirty="0"/>
              <a:t>) indicators in South Africa as well as conducting research in the same and related fields.</a:t>
            </a:r>
          </a:p>
          <a:p>
            <a:endParaRPr lang="en-ZA" dirty="0"/>
          </a:p>
        </p:txBody>
      </p:sp>
      <p:sp>
        <p:nvSpPr>
          <p:cNvPr id="4" name="Slide Number Placeholder 3"/>
          <p:cNvSpPr>
            <a:spLocks noGrp="1"/>
          </p:cNvSpPr>
          <p:nvPr>
            <p:ph type="sldNum" sz="quarter" idx="10"/>
          </p:nvPr>
        </p:nvSpPr>
        <p:spPr/>
        <p:txBody>
          <a:bodyPr/>
          <a:lstStyle/>
          <a:p>
            <a:fld id="{52749FE8-CE0A-4B2F-B8D5-C4B16B74232C}" type="slidenum">
              <a:rPr lang="en-US" altLang="en-US" smtClean="0">
                <a:solidFill>
                  <a:prstClr val="black"/>
                </a:solidFill>
              </a:rPr>
              <a:pPr/>
              <a:t>15</a:t>
            </a:fld>
            <a:endParaRPr lang="en-US" altLang="en-US">
              <a:solidFill>
                <a:prstClr val="black"/>
              </a:solidFill>
            </a:endParaRPr>
          </a:p>
        </p:txBody>
      </p:sp>
    </p:spTree>
    <p:extLst>
      <p:ext uri="{BB962C8B-B14F-4D97-AF65-F5344CB8AC3E}">
        <p14:creationId xmlns:p14="http://schemas.microsoft.com/office/powerpoint/2010/main" xmlns="" val="4103530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a:t>
            </a:r>
            <a:r>
              <a:rPr lang="en-ZA" dirty="0"/>
              <a:t>Department of Science and Technology (DST) contracted the Human Sciences Research Council (HSRC) to develop and pilot the Rural Innovation Assessment Toolbox (</a:t>
            </a:r>
            <a:r>
              <a:rPr lang="en-ZA" dirty="0" err="1"/>
              <a:t>RIAT</a:t>
            </a:r>
            <a:r>
              <a:rPr lang="en-ZA" dirty="0"/>
              <a:t>) in four rural district municipalities. The </a:t>
            </a:r>
            <a:r>
              <a:rPr lang="en-ZA" dirty="0" err="1"/>
              <a:t>RIAT</a:t>
            </a:r>
            <a:r>
              <a:rPr lang="en-ZA" dirty="0"/>
              <a:t> aims to enhance the contribution of science and technology interventions to rural development, deepen understanding of the social and institutional dynamics of rural innovations and inform the work of the multi-stakeholder Rural Innovation Partnership. Based on the outcomes of this project, the team must also explore ways to institutionalise </a:t>
            </a:r>
            <a:r>
              <a:rPr lang="en-ZA" dirty="0" err="1"/>
              <a:t>RIAT</a:t>
            </a:r>
            <a:r>
              <a:rPr lang="en-ZA" dirty="0"/>
              <a:t> as a self-discovery diagnostic tool for actors in the local innovation space</a:t>
            </a:r>
          </a:p>
        </p:txBody>
      </p:sp>
      <p:sp>
        <p:nvSpPr>
          <p:cNvPr id="4" name="Slide Number Placeholder 3"/>
          <p:cNvSpPr>
            <a:spLocks noGrp="1"/>
          </p:cNvSpPr>
          <p:nvPr>
            <p:ph type="sldNum" sz="quarter" idx="10"/>
          </p:nvPr>
        </p:nvSpPr>
        <p:spPr/>
        <p:txBody>
          <a:bodyPr/>
          <a:lstStyle/>
          <a:p>
            <a:fld id="{52749FE8-CE0A-4B2F-B8D5-C4B16B74232C}" type="slidenum">
              <a:rPr lang="en-US" altLang="en-US" smtClean="0"/>
              <a:pPr/>
              <a:t>16</a:t>
            </a:fld>
            <a:endParaRPr lang="en-US" altLang="en-US"/>
          </a:p>
        </p:txBody>
      </p:sp>
    </p:spTree>
    <p:extLst>
      <p:ext uri="{BB962C8B-B14F-4D97-AF65-F5344CB8AC3E}">
        <p14:creationId xmlns:p14="http://schemas.microsoft.com/office/powerpoint/2010/main" xmlns="" val="3498363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s-ES" altLang="en-US"/>
          </a:p>
        </p:txBody>
      </p:sp>
      <p:sp>
        <p:nvSpPr>
          <p:cNvPr id="5" name="Rectangle 5"/>
          <p:cNvSpPr>
            <a:spLocks noGrp="1" noChangeArrowheads="1"/>
          </p:cNvSpPr>
          <p:nvPr>
            <p:ph type="ftr" sz="quarter" idx="11"/>
          </p:nvPr>
        </p:nvSpPr>
        <p:spPr>
          <a:ln/>
        </p:spPr>
        <p:txBody>
          <a:bodyPr/>
          <a:lstStyle>
            <a:lvl1pPr>
              <a:defRPr/>
            </a:lvl1pPr>
          </a:lstStyle>
          <a:p>
            <a:endParaRPr lang="es-ES" altLang="en-US"/>
          </a:p>
        </p:txBody>
      </p:sp>
      <p:sp>
        <p:nvSpPr>
          <p:cNvPr id="6" name="Rectangle 6"/>
          <p:cNvSpPr>
            <a:spLocks noGrp="1" noChangeArrowheads="1"/>
          </p:cNvSpPr>
          <p:nvPr>
            <p:ph type="sldNum" sz="quarter" idx="12"/>
          </p:nvPr>
        </p:nvSpPr>
        <p:spPr>
          <a:ln/>
        </p:spPr>
        <p:txBody>
          <a:bodyPr/>
          <a:lstStyle>
            <a:lvl1pPr>
              <a:defRPr/>
            </a:lvl1pPr>
          </a:lstStyle>
          <a:p>
            <a:fld id="{44A5CE9D-B492-4704-830B-191513CFFD62}" type="slidenum">
              <a:rPr lang="es-ES" altLang="en-US"/>
              <a:pPr/>
              <a:t>‹#›</a:t>
            </a:fld>
            <a:endParaRPr lang="es-ES" altLang="en-US"/>
          </a:p>
        </p:txBody>
      </p:sp>
    </p:spTree>
    <p:extLst>
      <p:ext uri="{BB962C8B-B14F-4D97-AF65-F5344CB8AC3E}">
        <p14:creationId xmlns:p14="http://schemas.microsoft.com/office/powerpoint/2010/main" xmlns="" val="40166143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s-ES" altLang="en-US"/>
          </a:p>
        </p:txBody>
      </p:sp>
      <p:sp>
        <p:nvSpPr>
          <p:cNvPr id="5" name="Rectangle 5"/>
          <p:cNvSpPr>
            <a:spLocks noGrp="1" noChangeArrowheads="1"/>
          </p:cNvSpPr>
          <p:nvPr>
            <p:ph type="ftr" sz="quarter" idx="11"/>
          </p:nvPr>
        </p:nvSpPr>
        <p:spPr>
          <a:ln/>
        </p:spPr>
        <p:txBody>
          <a:bodyPr/>
          <a:lstStyle>
            <a:lvl1pPr>
              <a:defRPr/>
            </a:lvl1pPr>
          </a:lstStyle>
          <a:p>
            <a:endParaRPr lang="es-ES" altLang="en-US"/>
          </a:p>
        </p:txBody>
      </p:sp>
      <p:sp>
        <p:nvSpPr>
          <p:cNvPr id="6" name="Rectangle 6"/>
          <p:cNvSpPr>
            <a:spLocks noGrp="1" noChangeArrowheads="1"/>
          </p:cNvSpPr>
          <p:nvPr>
            <p:ph type="sldNum" sz="quarter" idx="12"/>
          </p:nvPr>
        </p:nvSpPr>
        <p:spPr>
          <a:ln/>
        </p:spPr>
        <p:txBody>
          <a:bodyPr/>
          <a:lstStyle>
            <a:lvl1pPr>
              <a:defRPr/>
            </a:lvl1pPr>
          </a:lstStyle>
          <a:p>
            <a:fld id="{D84D47C4-D5CF-4CEA-91F8-A081A199D2CA}" type="slidenum">
              <a:rPr lang="es-ES" altLang="en-US"/>
              <a:pPr/>
              <a:t>‹#›</a:t>
            </a:fld>
            <a:endParaRPr lang="es-ES" altLang="en-US"/>
          </a:p>
        </p:txBody>
      </p:sp>
    </p:spTree>
    <p:extLst>
      <p:ext uri="{BB962C8B-B14F-4D97-AF65-F5344CB8AC3E}">
        <p14:creationId xmlns:p14="http://schemas.microsoft.com/office/powerpoint/2010/main" xmlns="" val="15162807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s-ES" altLang="en-US"/>
          </a:p>
        </p:txBody>
      </p:sp>
      <p:sp>
        <p:nvSpPr>
          <p:cNvPr id="5" name="Rectangle 5"/>
          <p:cNvSpPr>
            <a:spLocks noGrp="1" noChangeArrowheads="1"/>
          </p:cNvSpPr>
          <p:nvPr>
            <p:ph type="ftr" sz="quarter" idx="11"/>
          </p:nvPr>
        </p:nvSpPr>
        <p:spPr>
          <a:ln/>
        </p:spPr>
        <p:txBody>
          <a:bodyPr/>
          <a:lstStyle>
            <a:lvl1pPr>
              <a:defRPr/>
            </a:lvl1pPr>
          </a:lstStyle>
          <a:p>
            <a:endParaRPr lang="es-ES" altLang="en-US"/>
          </a:p>
        </p:txBody>
      </p:sp>
      <p:sp>
        <p:nvSpPr>
          <p:cNvPr id="6" name="Rectangle 6"/>
          <p:cNvSpPr>
            <a:spLocks noGrp="1" noChangeArrowheads="1"/>
          </p:cNvSpPr>
          <p:nvPr>
            <p:ph type="sldNum" sz="quarter" idx="12"/>
          </p:nvPr>
        </p:nvSpPr>
        <p:spPr>
          <a:ln/>
        </p:spPr>
        <p:txBody>
          <a:bodyPr/>
          <a:lstStyle>
            <a:lvl1pPr>
              <a:defRPr/>
            </a:lvl1pPr>
          </a:lstStyle>
          <a:p>
            <a:fld id="{A58A23EB-7FE0-4D29-8578-C4517727F708}" type="slidenum">
              <a:rPr lang="es-ES" altLang="en-US"/>
              <a:pPr/>
              <a:t>‹#›</a:t>
            </a:fld>
            <a:endParaRPr lang="es-ES" altLang="en-US"/>
          </a:p>
        </p:txBody>
      </p:sp>
    </p:spTree>
    <p:extLst>
      <p:ext uri="{BB962C8B-B14F-4D97-AF65-F5344CB8AC3E}">
        <p14:creationId xmlns:p14="http://schemas.microsoft.com/office/powerpoint/2010/main" xmlns="" val="35739510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s-ES" altLang="en-US"/>
          </a:p>
        </p:txBody>
      </p:sp>
      <p:sp>
        <p:nvSpPr>
          <p:cNvPr id="5" name="Rectangle 5"/>
          <p:cNvSpPr>
            <a:spLocks noGrp="1" noChangeArrowheads="1"/>
          </p:cNvSpPr>
          <p:nvPr>
            <p:ph type="ftr" sz="quarter" idx="11"/>
          </p:nvPr>
        </p:nvSpPr>
        <p:spPr>
          <a:ln/>
        </p:spPr>
        <p:txBody>
          <a:bodyPr/>
          <a:lstStyle>
            <a:lvl1pPr>
              <a:defRPr/>
            </a:lvl1pPr>
          </a:lstStyle>
          <a:p>
            <a:endParaRPr lang="es-ES" altLang="en-US"/>
          </a:p>
        </p:txBody>
      </p:sp>
      <p:sp>
        <p:nvSpPr>
          <p:cNvPr id="6" name="Rectangle 6"/>
          <p:cNvSpPr>
            <a:spLocks noGrp="1" noChangeArrowheads="1"/>
          </p:cNvSpPr>
          <p:nvPr>
            <p:ph type="sldNum" sz="quarter" idx="12"/>
          </p:nvPr>
        </p:nvSpPr>
        <p:spPr>
          <a:ln/>
        </p:spPr>
        <p:txBody>
          <a:bodyPr/>
          <a:lstStyle>
            <a:lvl1pPr>
              <a:defRPr/>
            </a:lvl1pPr>
          </a:lstStyle>
          <a:p>
            <a:fld id="{AA091DD3-D5CA-4FD8-B1BA-348C2BEB95C9}" type="slidenum">
              <a:rPr lang="es-ES" altLang="en-US"/>
              <a:pPr/>
              <a:t>‹#›</a:t>
            </a:fld>
            <a:endParaRPr lang="es-ES" altLang="en-US"/>
          </a:p>
        </p:txBody>
      </p:sp>
    </p:spTree>
    <p:extLst>
      <p:ext uri="{BB962C8B-B14F-4D97-AF65-F5344CB8AC3E}">
        <p14:creationId xmlns:p14="http://schemas.microsoft.com/office/powerpoint/2010/main" xmlns="" val="39021641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s-ES" altLang="en-US"/>
          </a:p>
        </p:txBody>
      </p:sp>
      <p:sp>
        <p:nvSpPr>
          <p:cNvPr id="5" name="Rectangle 5"/>
          <p:cNvSpPr>
            <a:spLocks noGrp="1" noChangeArrowheads="1"/>
          </p:cNvSpPr>
          <p:nvPr>
            <p:ph type="ftr" sz="quarter" idx="11"/>
          </p:nvPr>
        </p:nvSpPr>
        <p:spPr>
          <a:ln/>
        </p:spPr>
        <p:txBody>
          <a:bodyPr/>
          <a:lstStyle>
            <a:lvl1pPr>
              <a:defRPr/>
            </a:lvl1pPr>
          </a:lstStyle>
          <a:p>
            <a:endParaRPr lang="es-ES" altLang="en-US"/>
          </a:p>
        </p:txBody>
      </p:sp>
      <p:sp>
        <p:nvSpPr>
          <p:cNvPr id="6" name="Rectangle 6"/>
          <p:cNvSpPr>
            <a:spLocks noGrp="1" noChangeArrowheads="1"/>
          </p:cNvSpPr>
          <p:nvPr>
            <p:ph type="sldNum" sz="quarter" idx="12"/>
          </p:nvPr>
        </p:nvSpPr>
        <p:spPr>
          <a:ln/>
        </p:spPr>
        <p:txBody>
          <a:bodyPr/>
          <a:lstStyle>
            <a:lvl1pPr>
              <a:defRPr/>
            </a:lvl1pPr>
          </a:lstStyle>
          <a:p>
            <a:fld id="{707B56A7-E09E-470B-8BB7-3C699C023008}" type="slidenum">
              <a:rPr lang="es-ES" altLang="en-US"/>
              <a:pPr/>
              <a:t>‹#›</a:t>
            </a:fld>
            <a:endParaRPr lang="es-ES" altLang="en-US"/>
          </a:p>
        </p:txBody>
      </p:sp>
    </p:spTree>
    <p:extLst>
      <p:ext uri="{BB962C8B-B14F-4D97-AF65-F5344CB8AC3E}">
        <p14:creationId xmlns:p14="http://schemas.microsoft.com/office/powerpoint/2010/main" xmlns="" val="39563791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s-ES" altLang="en-US"/>
          </a:p>
        </p:txBody>
      </p:sp>
      <p:sp>
        <p:nvSpPr>
          <p:cNvPr id="6" name="Rectangle 5"/>
          <p:cNvSpPr>
            <a:spLocks noGrp="1" noChangeArrowheads="1"/>
          </p:cNvSpPr>
          <p:nvPr>
            <p:ph type="ftr" sz="quarter" idx="11"/>
          </p:nvPr>
        </p:nvSpPr>
        <p:spPr>
          <a:ln/>
        </p:spPr>
        <p:txBody>
          <a:bodyPr/>
          <a:lstStyle>
            <a:lvl1pPr>
              <a:defRPr/>
            </a:lvl1pPr>
          </a:lstStyle>
          <a:p>
            <a:endParaRPr lang="es-ES" altLang="en-US"/>
          </a:p>
        </p:txBody>
      </p:sp>
      <p:sp>
        <p:nvSpPr>
          <p:cNvPr id="7" name="Rectangle 6"/>
          <p:cNvSpPr>
            <a:spLocks noGrp="1" noChangeArrowheads="1"/>
          </p:cNvSpPr>
          <p:nvPr>
            <p:ph type="sldNum" sz="quarter" idx="12"/>
          </p:nvPr>
        </p:nvSpPr>
        <p:spPr>
          <a:ln/>
        </p:spPr>
        <p:txBody>
          <a:bodyPr/>
          <a:lstStyle>
            <a:lvl1pPr>
              <a:defRPr/>
            </a:lvl1pPr>
          </a:lstStyle>
          <a:p>
            <a:fld id="{A1110BF6-3736-4773-A19A-6FDDBF71543F}" type="slidenum">
              <a:rPr lang="es-ES" altLang="en-US"/>
              <a:pPr/>
              <a:t>‹#›</a:t>
            </a:fld>
            <a:endParaRPr lang="es-ES" altLang="en-US"/>
          </a:p>
        </p:txBody>
      </p:sp>
    </p:spTree>
    <p:extLst>
      <p:ext uri="{BB962C8B-B14F-4D97-AF65-F5344CB8AC3E}">
        <p14:creationId xmlns:p14="http://schemas.microsoft.com/office/powerpoint/2010/main" xmlns="" val="29039109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s-ES" altLang="en-US"/>
          </a:p>
        </p:txBody>
      </p:sp>
      <p:sp>
        <p:nvSpPr>
          <p:cNvPr id="8" name="Rectangle 5"/>
          <p:cNvSpPr>
            <a:spLocks noGrp="1" noChangeArrowheads="1"/>
          </p:cNvSpPr>
          <p:nvPr>
            <p:ph type="ftr" sz="quarter" idx="11"/>
          </p:nvPr>
        </p:nvSpPr>
        <p:spPr>
          <a:ln/>
        </p:spPr>
        <p:txBody>
          <a:bodyPr/>
          <a:lstStyle>
            <a:lvl1pPr>
              <a:defRPr/>
            </a:lvl1pPr>
          </a:lstStyle>
          <a:p>
            <a:endParaRPr lang="es-ES" altLang="en-US"/>
          </a:p>
        </p:txBody>
      </p:sp>
      <p:sp>
        <p:nvSpPr>
          <p:cNvPr id="9" name="Rectangle 6"/>
          <p:cNvSpPr>
            <a:spLocks noGrp="1" noChangeArrowheads="1"/>
          </p:cNvSpPr>
          <p:nvPr>
            <p:ph type="sldNum" sz="quarter" idx="12"/>
          </p:nvPr>
        </p:nvSpPr>
        <p:spPr>
          <a:ln/>
        </p:spPr>
        <p:txBody>
          <a:bodyPr/>
          <a:lstStyle>
            <a:lvl1pPr>
              <a:defRPr/>
            </a:lvl1pPr>
          </a:lstStyle>
          <a:p>
            <a:fld id="{8B7FB719-405A-4975-BBF9-B427E5618B00}" type="slidenum">
              <a:rPr lang="es-ES" altLang="en-US"/>
              <a:pPr/>
              <a:t>‹#›</a:t>
            </a:fld>
            <a:endParaRPr lang="es-ES" altLang="en-US"/>
          </a:p>
        </p:txBody>
      </p:sp>
    </p:spTree>
    <p:extLst>
      <p:ext uri="{BB962C8B-B14F-4D97-AF65-F5344CB8AC3E}">
        <p14:creationId xmlns:p14="http://schemas.microsoft.com/office/powerpoint/2010/main" xmlns="" val="30442528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s-ES" altLang="en-US"/>
          </a:p>
        </p:txBody>
      </p:sp>
      <p:sp>
        <p:nvSpPr>
          <p:cNvPr id="4" name="Rectangle 5"/>
          <p:cNvSpPr>
            <a:spLocks noGrp="1" noChangeArrowheads="1"/>
          </p:cNvSpPr>
          <p:nvPr>
            <p:ph type="ftr" sz="quarter" idx="11"/>
          </p:nvPr>
        </p:nvSpPr>
        <p:spPr>
          <a:ln/>
        </p:spPr>
        <p:txBody>
          <a:bodyPr/>
          <a:lstStyle>
            <a:lvl1pPr>
              <a:defRPr/>
            </a:lvl1pPr>
          </a:lstStyle>
          <a:p>
            <a:endParaRPr lang="es-ES" altLang="en-US"/>
          </a:p>
        </p:txBody>
      </p:sp>
      <p:sp>
        <p:nvSpPr>
          <p:cNvPr id="5" name="Rectangle 6"/>
          <p:cNvSpPr>
            <a:spLocks noGrp="1" noChangeArrowheads="1"/>
          </p:cNvSpPr>
          <p:nvPr>
            <p:ph type="sldNum" sz="quarter" idx="12"/>
          </p:nvPr>
        </p:nvSpPr>
        <p:spPr>
          <a:ln/>
        </p:spPr>
        <p:txBody>
          <a:bodyPr/>
          <a:lstStyle>
            <a:lvl1pPr>
              <a:defRPr/>
            </a:lvl1pPr>
          </a:lstStyle>
          <a:p>
            <a:fld id="{FB393005-5630-4DA9-989E-547F16590D2C}" type="slidenum">
              <a:rPr lang="es-ES" altLang="en-US"/>
              <a:pPr/>
              <a:t>‹#›</a:t>
            </a:fld>
            <a:endParaRPr lang="es-ES" altLang="en-US"/>
          </a:p>
        </p:txBody>
      </p:sp>
    </p:spTree>
    <p:extLst>
      <p:ext uri="{BB962C8B-B14F-4D97-AF65-F5344CB8AC3E}">
        <p14:creationId xmlns:p14="http://schemas.microsoft.com/office/powerpoint/2010/main" xmlns="" val="26816889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s-ES" altLang="en-US"/>
          </a:p>
        </p:txBody>
      </p:sp>
      <p:sp>
        <p:nvSpPr>
          <p:cNvPr id="3" name="Rectangle 5"/>
          <p:cNvSpPr>
            <a:spLocks noGrp="1" noChangeArrowheads="1"/>
          </p:cNvSpPr>
          <p:nvPr>
            <p:ph type="ftr" sz="quarter" idx="11"/>
          </p:nvPr>
        </p:nvSpPr>
        <p:spPr>
          <a:ln/>
        </p:spPr>
        <p:txBody>
          <a:bodyPr/>
          <a:lstStyle>
            <a:lvl1pPr>
              <a:defRPr/>
            </a:lvl1pPr>
          </a:lstStyle>
          <a:p>
            <a:endParaRPr lang="es-ES" altLang="en-US"/>
          </a:p>
        </p:txBody>
      </p:sp>
      <p:sp>
        <p:nvSpPr>
          <p:cNvPr id="4" name="Rectangle 6"/>
          <p:cNvSpPr>
            <a:spLocks noGrp="1" noChangeArrowheads="1"/>
          </p:cNvSpPr>
          <p:nvPr>
            <p:ph type="sldNum" sz="quarter" idx="12"/>
          </p:nvPr>
        </p:nvSpPr>
        <p:spPr>
          <a:ln/>
        </p:spPr>
        <p:txBody>
          <a:bodyPr/>
          <a:lstStyle>
            <a:lvl1pPr>
              <a:defRPr/>
            </a:lvl1pPr>
          </a:lstStyle>
          <a:p>
            <a:fld id="{BD8BFF75-4D9B-4A81-986F-C63DFEBC549C}" type="slidenum">
              <a:rPr lang="es-ES" altLang="en-US"/>
              <a:pPr/>
              <a:t>‹#›</a:t>
            </a:fld>
            <a:endParaRPr lang="es-ES" altLang="en-US"/>
          </a:p>
        </p:txBody>
      </p:sp>
    </p:spTree>
    <p:extLst>
      <p:ext uri="{BB962C8B-B14F-4D97-AF65-F5344CB8AC3E}">
        <p14:creationId xmlns:p14="http://schemas.microsoft.com/office/powerpoint/2010/main" xmlns="" val="10508455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s-ES" altLang="en-US"/>
          </a:p>
        </p:txBody>
      </p:sp>
      <p:sp>
        <p:nvSpPr>
          <p:cNvPr id="6" name="Rectangle 5"/>
          <p:cNvSpPr>
            <a:spLocks noGrp="1" noChangeArrowheads="1"/>
          </p:cNvSpPr>
          <p:nvPr>
            <p:ph type="ftr" sz="quarter" idx="11"/>
          </p:nvPr>
        </p:nvSpPr>
        <p:spPr>
          <a:ln/>
        </p:spPr>
        <p:txBody>
          <a:bodyPr/>
          <a:lstStyle>
            <a:lvl1pPr>
              <a:defRPr/>
            </a:lvl1pPr>
          </a:lstStyle>
          <a:p>
            <a:endParaRPr lang="es-ES" altLang="en-US"/>
          </a:p>
        </p:txBody>
      </p:sp>
      <p:sp>
        <p:nvSpPr>
          <p:cNvPr id="7" name="Rectangle 6"/>
          <p:cNvSpPr>
            <a:spLocks noGrp="1" noChangeArrowheads="1"/>
          </p:cNvSpPr>
          <p:nvPr>
            <p:ph type="sldNum" sz="quarter" idx="12"/>
          </p:nvPr>
        </p:nvSpPr>
        <p:spPr>
          <a:ln/>
        </p:spPr>
        <p:txBody>
          <a:bodyPr/>
          <a:lstStyle>
            <a:lvl1pPr>
              <a:defRPr/>
            </a:lvl1pPr>
          </a:lstStyle>
          <a:p>
            <a:fld id="{EDB6B6AF-DC86-4C68-9A04-2FAE7F3BDA72}" type="slidenum">
              <a:rPr lang="es-ES" altLang="en-US"/>
              <a:pPr/>
              <a:t>‹#›</a:t>
            </a:fld>
            <a:endParaRPr lang="es-ES" altLang="en-US"/>
          </a:p>
        </p:txBody>
      </p:sp>
    </p:spTree>
    <p:extLst>
      <p:ext uri="{BB962C8B-B14F-4D97-AF65-F5344CB8AC3E}">
        <p14:creationId xmlns:p14="http://schemas.microsoft.com/office/powerpoint/2010/main" xmlns="" val="39788014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s-ES" altLang="en-US"/>
          </a:p>
        </p:txBody>
      </p:sp>
      <p:sp>
        <p:nvSpPr>
          <p:cNvPr id="6" name="Rectangle 5"/>
          <p:cNvSpPr>
            <a:spLocks noGrp="1" noChangeArrowheads="1"/>
          </p:cNvSpPr>
          <p:nvPr>
            <p:ph type="ftr" sz="quarter" idx="11"/>
          </p:nvPr>
        </p:nvSpPr>
        <p:spPr>
          <a:ln/>
        </p:spPr>
        <p:txBody>
          <a:bodyPr/>
          <a:lstStyle>
            <a:lvl1pPr>
              <a:defRPr/>
            </a:lvl1pPr>
          </a:lstStyle>
          <a:p>
            <a:endParaRPr lang="es-ES" altLang="en-US"/>
          </a:p>
        </p:txBody>
      </p:sp>
      <p:sp>
        <p:nvSpPr>
          <p:cNvPr id="7" name="Rectangle 6"/>
          <p:cNvSpPr>
            <a:spLocks noGrp="1" noChangeArrowheads="1"/>
          </p:cNvSpPr>
          <p:nvPr>
            <p:ph type="sldNum" sz="quarter" idx="12"/>
          </p:nvPr>
        </p:nvSpPr>
        <p:spPr>
          <a:ln/>
        </p:spPr>
        <p:txBody>
          <a:bodyPr/>
          <a:lstStyle>
            <a:lvl1pPr>
              <a:defRPr/>
            </a:lvl1pPr>
          </a:lstStyle>
          <a:p>
            <a:fld id="{7067C229-6AA1-4A1B-918A-DEBCACD31A6A}" type="slidenum">
              <a:rPr lang="es-ES" altLang="en-US"/>
              <a:pPr/>
              <a:t>‹#›</a:t>
            </a:fld>
            <a:endParaRPr lang="es-ES" altLang="en-US"/>
          </a:p>
        </p:txBody>
      </p:sp>
    </p:spTree>
    <p:extLst>
      <p:ext uri="{BB962C8B-B14F-4D97-AF65-F5344CB8AC3E}">
        <p14:creationId xmlns:p14="http://schemas.microsoft.com/office/powerpoint/2010/main" xmlns="" val="3160785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s-E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s-E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0B0D0ABB-8E1E-49B8-A631-7DA69B58F0EA}"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p14:dur="0"/>
    </mc:Choice>
    <mc:Fallback>
      <p:transition/>
    </mc:Fallback>
  </mc:AlternateConten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media" Target="NULL"/><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jpe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323689" y="3861048"/>
            <a:ext cx="8496622" cy="936104"/>
          </a:xfrm>
        </p:spPr>
        <p:txBody>
          <a:bodyPr anchor="ctr"/>
          <a:lstStyle/>
          <a:p>
            <a:r>
              <a:rPr lang="en-ZA" sz="3600" dirty="0"/>
              <a:t>Presentation to the Select Committee on Communications and Public Enterprises </a:t>
            </a:r>
          </a:p>
        </p:txBody>
      </p:sp>
      <p:sp>
        <p:nvSpPr>
          <p:cNvPr id="2170" name="Rectangle 122"/>
          <p:cNvSpPr>
            <a:spLocks noChangeArrowheads="1"/>
          </p:cNvSpPr>
          <p:nvPr/>
        </p:nvSpPr>
        <p:spPr bwMode="auto">
          <a:xfrm>
            <a:off x="3725813" y="4797152"/>
            <a:ext cx="1692374" cy="503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ZA" sz="1800" dirty="0" smtClean="0"/>
              <a:t>8 March 2017</a:t>
            </a:r>
            <a:endParaRPr lang="en-ZA" sz="1800" dirty="0"/>
          </a:p>
        </p:txBody>
      </p:sp>
      <p:pic>
        <p:nvPicPr>
          <p:cNvPr id="15364"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484438" y="1196975"/>
            <a:ext cx="4279900" cy="158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ZA" dirty="0" err="1" smtClean="0">
                <a:solidFill>
                  <a:schemeClr val="bg1"/>
                </a:solidFill>
              </a:rPr>
              <a:t>TIMSS</a:t>
            </a:r>
            <a:endParaRPr lang="en-ZA" dirty="0">
              <a:solidFill>
                <a:schemeClr val="bg1"/>
              </a:solidFill>
            </a:endParaRPr>
          </a:p>
        </p:txBody>
      </p:sp>
      <p:pic>
        <p:nvPicPr>
          <p:cNvPr id="5" name="Picture 4"/>
          <p:cNvPicPr>
            <a:picLocks noChangeAspect="1"/>
          </p:cNvPicPr>
          <p:nvPr/>
        </p:nvPicPr>
        <p:blipFill>
          <a:blip r:embed="rId3"/>
          <a:stretch>
            <a:fillRect/>
          </a:stretch>
        </p:blipFill>
        <p:spPr>
          <a:xfrm>
            <a:off x="139706" y="1289126"/>
            <a:ext cx="8864587" cy="4279748"/>
          </a:xfrm>
          <a:prstGeom prst="rect">
            <a:avLst/>
          </a:prstGeom>
        </p:spPr>
      </p:pic>
    </p:spTree>
    <p:extLst>
      <p:ext uri="{BB962C8B-B14F-4D97-AF65-F5344CB8AC3E}">
        <p14:creationId xmlns:p14="http://schemas.microsoft.com/office/powerpoint/2010/main" xmlns="" val="5755006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7356" t="14568" r="3927" b="16093"/>
          <a:stretch/>
        </p:blipFill>
        <p:spPr bwMode="auto">
          <a:xfrm>
            <a:off x="3923928" y="4365104"/>
            <a:ext cx="5046466" cy="2232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0" name="Table 9"/>
          <p:cNvGraphicFramePr>
            <a:graphicFrameLocks noGrp="1"/>
          </p:cNvGraphicFramePr>
          <p:nvPr>
            <p:extLst/>
          </p:nvPr>
        </p:nvGraphicFramePr>
        <p:xfrm>
          <a:off x="288033" y="3959523"/>
          <a:ext cx="8532439" cy="2277788"/>
        </p:xfrm>
        <a:graphic>
          <a:graphicData uri="http://schemas.openxmlformats.org/drawingml/2006/table">
            <a:tbl>
              <a:tblPr firstRow="1" bandRow="1">
                <a:tableStyleId>{69012ECD-51FC-41F1-AA8D-1B2483CD663E}</a:tableStyleId>
              </a:tblPr>
              <a:tblGrid>
                <a:gridCol w="1619672"/>
                <a:gridCol w="2088232"/>
                <a:gridCol w="4824535"/>
              </a:tblGrid>
              <a:tr h="569447">
                <a:tc>
                  <a:txBody>
                    <a:bodyPr/>
                    <a:lstStyle/>
                    <a:p>
                      <a:r>
                        <a:rPr lang="en-ZA" dirty="0" smtClean="0">
                          <a:latin typeface="Garamond" panose="02020404030301010803" pitchFamily="18" charset="0"/>
                        </a:rPr>
                        <a:t>Science</a:t>
                      </a:r>
                      <a:endParaRPr lang="en-ZA" dirty="0">
                        <a:latin typeface="Garamond" panose="02020404030301010803" pitchFamily="18" charset="0"/>
                      </a:endParaRPr>
                    </a:p>
                  </a:txBody>
                  <a:tcPr/>
                </a:tc>
                <a:tc>
                  <a:txBody>
                    <a:bodyPr/>
                    <a:lstStyle/>
                    <a:p>
                      <a:r>
                        <a:rPr lang="en-ZA" dirty="0" smtClean="0">
                          <a:latin typeface="Garamond" panose="02020404030301010803" pitchFamily="18" charset="0"/>
                        </a:rPr>
                        <a:t>Ave scale score (SE)</a:t>
                      </a:r>
                      <a:endParaRPr lang="en-ZA" dirty="0">
                        <a:latin typeface="Garamond" panose="02020404030301010803" pitchFamily="18" charset="0"/>
                      </a:endParaRPr>
                    </a:p>
                  </a:txBody>
                  <a:tcPr marL="45720" marR="45720"/>
                </a:tc>
                <a:tc>
                  <a:txBody>
                    <a:bodyPr/>
                    <a:lstStyle/>
                    <a:p>
                      <a:endParaRPr lang="en-ZA" dirty="0">
                        <a:latin typeface="Garamond" panose="02020404030301010803" pitchFamily="18" charset="0"/>
                      </a:endParaRPr>
                    </a:p>
                  </a:txBody>
                  <a:tcPr marL="45720" marR="45720"/>
                </a:tc>
              </a:tr>
              <a:tr h="569447">
                <a:tc>
                  <a:txBody>
                    <a:bodyPr/>
                    <a:lstStyle/>
                    <a:p>
                      <a:r>
                        <a:rPr lang="en-ZA" dirty="0" smtClean="0">
                          <a:latin typeface="Garamond" panose="02020404030301010803" pitchFamily="18" charset="0"/>
                        </a:rPr>
                        <a:t>TIMSS  2015</a:t>
                      </a:r>
                      <a:endParaRPr lang="en-ZA" dirty="0">
                        <a:latin typeface="Garamond" panose="02020404030301010803" pitchFamily="18" charset="0"/>
                      </a:endParaRPr>
                    </a:p>
                  </a:txBody>
                  <a:tcPr/>
                </a:tc>
                <a:tc>
                  <a:txBody>
                    <a:bodyPr/>
                    <a:lstStyle/>
                    <a:p>
                      <a:r>
                        <a:rPr lang="en-ZA" dirty="0" smtClean="0">
                          <a:latin typeface="Garamond" panose="02020404030301010803" pitchFamily="18" charset="0"/>
                        </a:rPr>
                        <a:t>358 (5.6)</a:t>
                      </a:r>
                      <a:endParaRPr lang="en-ZA" dirty="0">
                        <a:latin typeface="Garamond" panose="02020404030301010803" pitchFamily="18" charset="0"/>
                      </a:endParaRPr>
                    </a:p>
                  </a:txBody>
                  <a:tcPr/>
                </a:tc>
                <a:tc rowSpan="3">
                  <a:txBody>
                    <a:bodyPr/>
                    <a:lstStyle/>
                    <a:p>
                      <a:endParaRPr lang="en-ZA" dirty="0">
                        <a:latin typeface="Garamond" panose="02020404030301010803" pitchFamily="18" charset="0"/>
                      </a:endParaRPr>
                    </a:p>
                  </a:txBody>
                  <a:tcPr/>
                </a:tc>
              </a:tr>
              <a:tr h="569447">
                <a:tc>
                  <a:txBody>
                    <a:bodyPr/>
                    <a:lstStyle/>
                    <a:p>
                      <a:r>
                        <a:rPr lang="en-ZA" dirty="0" smtClean="0">
                          <a:latin typeface="Garamond" panose="02020404030301010803" pitchFamily="18" charset="0"/>
                        </a:rPr>
                        <a:t>TIMSS  2011</a:t>
                      </a:r>
                      <a:endParaRPr lang="en-ZA" dirty="0">
                        <a:latin typeface="Garamond" panose="02020404030301010803" pitchFamily="18" charset="0"/>
                      </a:endParaRPr>
                    </a:p>
                  </a:txBody>
                  <a:tcPr/>
                </a:tc>
                <a:tc>
                  <a:txBody>
                    <a:bodyPr/>
                    <a:lstStyle/>
                    <a:p>
                      <a:r>
                        <a:rPr lang="en-ZA" dirty="0" smtClean="0">
                          <a:latin typeface="Garamond" panose="02020404030301010803" pitchFamily="18" charset="0"/>
                        </a:rPr>
                        <a:t>332 (3.7)</a:t>
                      </a:r>
                      <a:endParaRPr lang="en-ZA" dirty="0">
                        <a:latin typeface="Garamond" panose="02020404030301010803" pitchFamily="18" charset="0"/>
                      </a:endParaRPr>
                    </a:p>
                  </a:txBody>
                  <a:tcPr/>
                </a:tc>
                <a:tc vMerge="1">
                  <a:txBody>
                    <a:bodyPr/>
                    <a:lstStyle/>
                    <a:p>
                      <a:endParaRPr lang="en-ZA" dirty="0">
                        <a:latin typeface="Garamond" panose="02020404030301010803" pitchFamily="18" charset="0"/>
                      </a:endParaRPr>
                    </a:p>
                  </a:txBody>
                  <a:tcPr/>
                </a:tc>
              </a:tr>
              <a:tr h="569447">
                <a:tc>
                  <a:txBody>
                    <a:bodyPr/>
                    <a:lstStyle/>
                    <a:p>
                      <a:r>
                        <a:rPr lang="en-ZA" dirty="0" smtClean="0">
                          <a:latin typeface="Garamond" panose="02020404030301010803" pitchFamily="18" charset="0"/>
                        </a:rPr>
                        <a:t>TIMSS  2003</a:t>
                      </a:r>
                      <a:endParaRPr lang="en-ZA" dirty="0">
                        <a:latin typeface="Garamond" panose="02020404030301010803" pitchFamily="18" charset="0"/>
                      </a:endParaRPr>
                    </a:p>
                  </a:txBody>
                  <a:tcPr/>
                </a:tc>
                <a:tc>
                  <a:txBody>
                    <a:bodyPr/>
                    <a:lstStyle/>
                    <a:p>
                      <a:r>
                        <a:rPr lang="en-ZA" dirty="0" smtClean="0">
                          <a:latin typeface="Garamond" panose="02020404030301010803" pitchFamily="18" charset="0"/>
                        </a:rPr>
                        <a:t>268 (5.5)</a:t>
                      </a:r>
                      <a:endParaRPr lang="en-ZA" dirty="0">
                        <a:latin typeface="Garamond" panose="02020404030301010803" pitchFamily="18" charset="0"/>
                      </a:endParaRPr>
                    </a:p>
                  </a:txBody>
                  <a:tcPr/>
                </a:tc>
                <a:tc vMerge="1">
                  <a:txBody>
                    <a:bodyPr/>
                    <a:lstStyle/>
                    <a:p>
                      <a:endParaRPr lang="en-ZA" dirty="0">
                        <a:latin typeface="Garamond" panose="02020404030301010803" pitchFamily="18" charset="0"/>
                      </a:endParaRPr>
                    </a:p>
                  </a:txBody>
                  <a:tcPr/>
                </a:tc>
              </a:tr>
            </a:tbl>
          </a:graphicData>
        </a:graphic>
      </p:graphicFrame>
      <p:pic>
        <p:nvPicPr>
          <p:cNvPr id="307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xmlns="" val="0"/>
              </a:ext>
            </a:extLst>
          </a:blip>
          <a:srcRect l="36872" t="7344" r="3316" b="13502"/>
          <a:stretch/>
        </p:blipFill>
        <p:spPr bwMode="auto">
          <a:xfrm>
            <a:off x="3851920" y="1412776"/>
            <a:ext cx="5040560" cy="2388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nvPr>
        </p:nvGraphicFramePr>
        <p:xfrm>
          <a:off x="288033" y="1178811"/>
          <a:ext cx="8532439" cy="2250188"/>
        </p:xfrm>
        <a:graphic>
          <a:graphicData uri="http://schemas.openxmlformats.org/drawingml/2006/table">
            <a:tbl>
              <a:tblPr firstRow="1" bandRow="1">
                <a:tableStyleId>{69012ECD-51FC-41F1-AA8D-1B2483CD663E}</a:tableStyleId>
              </a:tblPr>
              <a:tblGrid>
                <a:gridCol w="1619672"/>
                <a:gridCol w="2088232"/>
                <a:gridCol w="4824535"/>
              </a:tblGrid>
              <a:tr h="562547">
                <a:tc>
                  <a:txBody>
                    <a:bodyPr/>
                    <a:lstStyle/>
                    <a:p>
                      <a:r>
                        <a:rPr lang="en-ZA" dirty="0" smtClean="0">
                          <a:latin typeface="Garamond" panose="02020404030301010803" pitchFamily="18" charset="0"/>
                        </a:rPr>
                        <a:t>Mathematics</a:t>
                      </a:r>
                      <a:endParaRPr lang="en-ZA" dirty="0">
                        <a:latin typeface="Garamond" panose="02020404030301010803" pitchFamily="18" charset="0"/>
                      </a:endParaRPr>
                    </a:p>
                  </a:txBody>
                  <a:tcPr/>
                </a:tc>
                <a:tc>
                  <a:txBody>
                    <a:bodyPr/>
                    <a:lstStyle/>
                    <a:p>
                      <a:r>
                        <a:rPr lang="en-ZA" dirty="0" smtClean="0">
                          <a:latin typeface="Garamond" panose="02020404030301010803" pitchFamily="18" charset="0"/>
                        </a:rPr>
                        <a:t>Ave scale score (SE)</a:t>
                      </a:r>
                      <a:endParaRPr lang="en-ZA" dirty="0">
                        <a:latin typeface="Garamond" panose="02020404030301010803" pitchFamily="18" charset="0"/>
                      </a:endParaRPr>
                    </a:p>
                  </a:txBody>
                  <a:tcPr marL="45720" marR="45720"/>
                </a:tc>
                <a:tc>
                  <a:txBody>
                    <a:bodyPr/>
                    <a:lstStyle/>
                    <a:p>
                      <a:endParaRPr lang="en-ZA" dirty="0">
                        <a:latin typeface="Garamond" panose="02020404030301010803" pitchFamily="18" charset="0"/>
                      </a:endParaRPr>
                    </a:p>
                  </a:txBody>
                  <a:tcPr marL="45720" marR="45720"/>
                </a:tc>
              </a:tr>
              <a:tr h="562547">
                <a:tc>
                  <a:txBody>
                    <a:bodyPr/>
                    <a:lstStyle/>
                    <a:p>
                      <a:r>
                        <a:rPr lang="en-ZA" dirty="0" smtClean="0">
                          <a:latin typeface="Garamond" panose="02020404030301010803" pitchFamily="18" charset="0"/>
                        </a:rPr>
                        <a:t>TIMSS  2015</a:t>
                      </a:r>
                      <a:endParaRPr lang="en-ZA" dirty="0">
                        <a:latin typeface="Garamond" panose="02020404030301010803" pitchFamily="18" charset="0"/>
                      </a:endParaRPr>
                    </a:p>
                  </a:txBody>
                  <a:tcPr/>
                </a:tc>
                <a:tc>
                  <a:txBody>
                    <a:bodyPr/>
                    <a:lstStyle/>
                    <a:p>
                      <a:r>
                        <a:rPr lang="en-ZA" dirty="0" smtClean="0">
                          <a:latin typeface="Garamond" panose="02020404030301010803" pitchFamily="18" charset="0"/>
                        </a:rPr>
                        <a:t>372 (4.5)</a:t>
                      </a:r>
                      <a:endParaRPr lang="en-ZA" dirty="0">
                        <a:latin typeface="Garamond" panose="02020404030301010803" pitchFamily="18" charset="0"/>
                      </a:endParaRPr>
                    </a:p>
                  </a:txBody>
                  <a:tcPr/>
                </a:tc>
                <a:tc rowSpan="3">
                  <a:txBody>
                    <a:bodyPr/>
                    <a:lstStyle/>
                    <a:p>
                      <a:endParaRPr lang="en-ZA" dirty="0">
                        <a:latin typeface="Garamond" panose="02020404030301010803" pitchFamily="18" charset="0"/>
                      </a:endParaRPr>
                    </a:p>
                  </a:txBody>
                  <a:tcPr/>
                </a:tc>
              </a:tr>
              <a:tr h="562547">
                <a:tc>
                  <a:txBody>
                    <a:bodyPr/>
                    <a:lstStyle/>
                    <a:p>
                      <a:r>
                        <a:rPr lang="en-ZA" dirty="0" smtClean="0">
                          <a:latin typeface="Garamond" panose="02020404030301010803" pitchFamily="18" charset="0"/>
                        </a:rPr>
                        <a:t>TIMSS  2011</a:t>
                      </a:r>
                      <a:endParaRPr lang="en-ZA" dirty="0">
                        <a:latin typeface="Garamond" panose="02020404030301010803" pitchFamily="18" charset="0"/>
                      </a:endParaRPr>
                    </a:p>
                  </a:txBody>
                  <a:tcPr/>
                </a:tc>
                <a:tc>
                  <a:txBody>
                    <a:bodyPr/>
                    <a:lstStyle/>
                    <a:p>
                      <a:r>
                        <a:rPr lang="en-ZA" dirty="0" smtClean="0">
                          <a:latin typeface="Garamond" panose="02020404030301010803" pitchFamily="18" charset="0"/>
                        </a:rPr>
                        <a:t>352 (2.5)</a:t>
                      </a:r>
                      <a:endParaRPr lang="en-ZA" dirty="0">
                        <a:latin typeface="Garamond" panose="02020404030301010803" pitchFamily="18" charset="0"/>
                      </a:endParaRPr>
                    </a:p>
                  </a:txBody>
                  <a:tcPr/>
                </a:tc>
                <a:tc vMerge="1">
                  <a:txBody>
                    <a:bodyPr/>
                    <a:lstStyle/>
                    <a:p>
                      <a:endParaRPr lang="en-ZA" dirty="0">
                        <a:latin typeface="Garamond" panose="02020404030301010803" pitchFamily="18" charset="0"/>
                      </a:endParaRPr>
                    </a:p>
                  </a:txBody>
                  <a:tcPr/>
                </a:tc>
              </a:tr>
              <a:tr h="562547">
                <a:tc>
                  <a:txBody>
                    <a:bodyPr/>
                    <a:lstStyle/>
                    <a:p>
                      <a:r>
                        <a:rPr lang="en-ZA" dirty="0" smtClean="0">
                          <a:latin typeface="Garamond" panose="02020404030301010803" pitchFamily="18" charset="0"/>
                        </a:rPr>
                        <a:t>TIMSS  2003</a:t>
                      </a:r>
                      <a:endParaRPr lang="en-ZA" dirty="0">
                        <a:latin typeface="Garamond" panose="02020404030301010803" pitchFamily="18" charset="0"/>
                      </a:endParaRPr>
                    </a:p>
                  </a:txBody>
                  <a:tcPr/>
                </a:tc>
                <a:tc>
                  <a:txBody>
                    <a:bodyPr/>
                    <a:lstStyle/>
                    <a:p>
                      <a:r>
                        <a:rPr lang="en-ZA" dirty="0" smtClean="0">
                          <a:latin typeface="Garamond" panose="02020404030301010803" pitchFamily="18" charset="0"/>
                        </a:rPr>
                        <a:t>285 (4.2)</a:t>
                      </a:r>
                      <a:endParaRPr lang="en-ZA" dirty="0">
                        <a:latin typeface="Garamond" panose="02020404030301010803" pitchFamily="18" charset="0"/>
                      </a:endParaRPr>
                    </a:p>
                  </a:txBody>
                  <a:tcPr/>
                </a:tc>
                <a:tc vMerge="1">
                  <a:txBody>
                    <a:bodyPr/>
                    <a:lstStyle/>
                    <a:p>
                      <a:endParaRPr lang="en-ZA" dirty="0">
                        <a:latin typeface="Garamond" panose="02020404030301010803" pitchFamily="18" charset="0"/>
                      </a:endParaRPr>
                    </a:p>
                  </a:txBody>
                  <a:tcPr/>
                </a:tc>
              </a:tr>
            </a:tbl>
          </a:graphicData>
        </a:graphic>
      </p:graphicFrame>
      <p:sp>
        <p:nvSpPr>
          <p:cNvPr id="2" name="Title 1"/>
          <p:cNvSpPr>
            <a:spLocks noGrp="1"/>
          </p:cNvSpPr>
          <p:nvPr>
            <p:ph type="title"/>
          </p:nvPr>
        </p:nvSpPr>
        <p:spPr>
          <a:xfrm>
            <a:off x="0" y="121461"/>
            <a:ext cx="9144000" cy="792088"/>
          </a:xfrm>
        </p:spPr>
        <p:txBody>
          <a:bodyPr>
            <a:noAutofit/>
          </a:bodyPr>
          <a:lstStyle/>
          <a:p>
            <a:pPr lvl="0"/>
            <a:r>
              <a:rPr lang="en-ZA" sz="3200" dirty="0" smtClean="0">
                <a:solidFill>
                  <a:schemeClr val="bg1"/>
                </a:solidFill>
              </a:rPr>
              <a:t/>
            </a:r>
            <a:br>
              <a:rPr lang="en-ZA" sz="3200" dirty="0" smtClean="0">
                <a:solidFill>
                  <a:schemeClr val="bg1"/>
                </a:solidFill>
              </a:rPr>
            </a:br>
            <a:r>
              <a:rPr lang="en-ZA" sz="3600" dirty="0" smtClean="0">
                <a:solidFill>
                  <a:schemeClr val="bg1"/>
                </a:solidFill>
              </a:rPr>
              <a:t>South African TIMSS  Grade 9 achievement from 2003 to 2015</a:t>
            </a:r>
            <a:r>
              <a:rPr lang="en-ZA" sz="3200" b="1" dirty="0">
                <a:solidFill>
                  <a:schemeClr val="bg1"/>
                </a:solidFill>
              </a:rPr>
              <a:t/>
            </a:r>
            <a:br>
              <a:rPr lang="en-ZA" sz="3200" b="1" dirty="0">
                <a:solidFill>
                  <a:schemeClr val="bg1"/>
                </a:solidFill>
              </a:rPr>
            </a:br>
            <a:endParaRPr lang="en-ZA" sz="3200" dirty="0">
              <a:solidFill>
                <a:schemeClr val="bg1"/>
              </a:solidFill>
            </a:endParaRPr>
          </a:p>
        </p:txBody>
      </p:sp>
      <p:sp>
        <p:nvSpPr>
          <p:cNvPr id="13" name="Rounded Rectangle 12"/>
          <p:cNvSpPr/>
          <p:nvPr/>
        </p:nvSpPr>
        <p:spPr>
          <a:xfrm>
            <a:off x="8280412" y="2840780"/>
            <a:ext cx="468052" cy="312341"/>
          </a:xfrm>
          <a:prstGeom prst="round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2000" b="1" dirty="0" smtClean="0">
                <a:solidFill>
                  <a:srgbClr val="CC0066"/>
                </a:solidFill>
                <a:latin typeface="Garamond" panose="02020404030301010803" pitchFamily="18" charset="0"/>
              </a:rPr>
              <a:t>67</a:t>
            </a:r>
            <a:endParaRPr lang="en-ZA" sz="2000" b="1" dirty="0">
              <a:solidFill>
                <a:srgbClr val="CC0066"/>
              </a:solidFill>
              <a:latin typeface="Garamond" panose="02020404030301010803" pitchFamily="18" charset="0"/>
            </a:endParaRPr>
          </a:p>
        </p:txBody>
      </p:sp>
      <p:sp>
        <p:nvSpPr>
          <p:cNvPr id="16" name="Rounded Rectangle 15"/>
          <p:cNvSpPr/>
          <p:nvPr/>
        </p:nvSpPr>
        <p:spPr>
          <a:xfrm>
            <a:off x="8514439" y="2133010"/>
            <a:ext cx="468052" cy="312341"/>
          </a:xfrm>
          <a:prstGeom prst="round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2000" b="1" dirty="0" smtClean="0">
                <a:solidFill>
                  <a:srgbClr val="CC0066"/>
                </a:solidFill>
                <a:latin typeface="Garamond" panose="02020404030301010803" pitchFamily="18" charset="0"/>
              </a:rPr>
              <a:t>20</a:t>
            </a:r>
            <a:endParaRPr lang="en-ZA" sz="2000" b="1" dirty="0">
              <a:solidFill>
                <a:srgbClr val="CC0066"/>
              </a:solidFill>
              <a:latin typeface="Garamond" panose="02020404030301010803" pitchFamily="18" charset="0"/>
            </a:endParaRPr>
          </a:p>
        </p:txBody>
      </p:sp>
      <p:sp>
        <p:nvSpPr>
          <p:cNvPr id="18" name="Rounded Rectangle 17"/>
          <p:cNvSpPr/>
          <p:nvPr/>
        </p:nvSpPr>
        <p:spPr>
          <a:xfrm>
            <a:off x="8526228" y="5577083"/>
            <a:ext cx="468052" cy="312341"/>
          </a:xfrm>
          <a:prstGeom prst="round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b="1" dirty="0" smtClean="0">
                <a:solidFill>
                  <a:srgbClr val="CC0066"/>
                </a:solidFill>
                <a:latin typeface="Garamond" panose="02020404030301010803" pitchFamily="18" charset="0"/>
              </a:rPr>
              <a:t>64</a:t>
            </a:r>
            <a:endParaRPr lang="en-ZA" b="1" dirty="0">
              <a:solidFill>
                <a:srgbClr val="CC0066"/>
              </a:solidFill>
              <a:latin typeface="Garamond" panose="02020404030301010803" pitchFamily="18" charset="0"/>
            </a:endParaRPr>
          </a:p>
        </p:txBody>
      </p:sp>
      <p:sp>
        <p:nvSpPr>
          <p:cNvPr id="20" name="Rounded Rectangle 19"/>
          <p:cNvSpPr/>
          <p:nvPr/>
        </p:nvSpPr>
        <p:spPr>
          <a:xfrm>
            <a:off x="8596418" y="4982214"/>
            <a:ext cx="468052" cy="312341"/>
          </a:xfrm>
          <a:prstGeom prst="round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b="1" dirty="0" smtClean="0">
                <a:solidFill>
                  <a:srgbClr val="CC0066"/>
                </a:solidFill>
                <a:latin typeface="Garamond" panose="02020404030301010803" pitchFamily="18" charset="0"/>
              </a:rPr>
              <a:t>26</a:t>
            </a:r>
            <a:endParaRPr lang="en-ZA" b="1" dirty="0">
              <a:solidFill>
                <a:srgbClr val="CC0066"/>
              </a:solidFill>
              <a:latin typeface="Garamond" panose="02020404030301010803" pitchFamily="18" charset="0"/>
            </a:endParaRPr>
          </a:p>
        </p:txBody>
      </p:sp>
      <p:sp>
        <p:nvSpPr>
          <p:cNvPr id="3" name="Oval 2"/>
          <p:cNvSpPr/>
          <p:nvPr/>
        </p:nvSpPr>
        <p:spPr>
          <a:xfrm>
            <a:off x="5906105" y="1484784"/>
            <a:ext cx="1355194" cy="2160240"/>
          </a:xfrm>
          <a:prstGeom prst="ellipse">
            <a:avLst/>
          </a:prstGeom>
          <a:no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Oval 11"/>
          <p:cNvSpPr/>
          <p:nvPr/>
        </p:nvSpPr>
        <p:spPr>
          <a:xfrm>
            <a:off x="5796136" y="4365104"/>
            <a:ext cx="1350797" cy="2160240"/>
          </a:xfrm>
          <a:prstGeom prst="ellipse">
            <a:avLst/>
          </a:prstGeom>
          <a:no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4624520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8" grpId="0" animBg="1"/>
      <p:bldP spid="20" grpId="0" animBg="1"/>
      <p:bldP spid="3"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nvPr>
        </p:nvGraphicFramePr>
        <p:xfrm>
          <a:off x="11756" y="908720"/>
          <a:ext cx="9240764" cy="5904656"/>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a:xfrm>
            <a:off x="179512" y="116632"/>
            <a:ext cx="8784976" cy="778098"/>
          </a:xfrm>
        </p:spPr>
        <p:txBody>
          <a:bodyPr>
            <a:noAutofit/>
          </a:bodyPr>
          <a:lstStyle/>
          <a:p>
            <a:r>
              <a:rPr lang="en-ZA" sz="3600" dirty="0">
                <a:solidFill>
                  <a:schemeClr val="accent3"/>
                </a:solidFill>
              </a:rPr>
              <a:t>C</a:t>
            </a:r>
            <a:r>
              <a:rPr lang="en-ZA" sz="3600" dirty="0" smtClean="0">
                <a:solidFill>
                  <a:schemeClr val="accent3"/>
                </a:solidFill>
              </a:rPr>
              <a:t>hange in TIMSS achievement between 2003 and 2015</a:t>
            </a:r>
            <a:endParaRPr lang="en-ZA" sz="3600" dirty="0">
              <a:solidFill>
                <a:schemeClr val="accent3"/>
              </a:solidFill>
            </a:endParaRPr>
          </a:p>
        </p:txBody>
      </p:sp>
      <p:sp>
        <p:nvSpPr>
          <p:cNvPr id="8" name="Rectangle 7"/>
          <p:cNvSpPr/>
          <p:nvPr/>
        </p:nvSpPr>
        <p:spPr>
          <a:xfrm>
            <a:off x="179512" y="980728"/>
            <a:ext cx="1461368" cy="23723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ZA"/>
          </a:p>
        </p:txBody>
      </p:sp>
      <p:sp>
        <p:nvSpPr>
          <p:cNvPr id="6" name="Rounded Rectangle 5"/>
          <p:cNvSpPr/>
          <p:nvPr/>
        </p:nvSpPr>
        <p:spPr>
          <a:xfrm>
            <a:off x="6084168" y="1628800"/>
            <a:ext cx="2952328" cy="20882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rgbClr val="CC0066"/>
                </a:solidFill>
                <a:latin typeface="Garamond" panose="02020404030301010803" pitchFamily="18" charset="0"/>
              </a:rPr>
              <a:t>SA has shown the largest improvement-</a:t>
            </a:r>
          </a:p>
          <a:p>
            <a:pPr algn="ctr"/>
            <a:r>
              <a:rPr lang="en-ZA" sz="2400" b="1" dirty="0" smtClean="0">
                <a:solidFill>
                  <a:srgbClr val="CC0066"/>
                </a:solidFill>
                <a:latin typeface="Garamond" panose="02020404030301010803" pitchFamily="18" charset="0"/>
              </a:rPr>
              <a:t>87 points in math</a:t>
            </a:r>
          </a:p>
          <a:p>
            <a:pPr algn="ctr"/>
            <a:r>
              <a:rPr lang="en-ZA" sz="2400" b="1" dirty="0" smtClean="0">
                <a:solidFill>
                  <a:srgbClr val="CC0066"/>
                </a:solidFill>
                <a:latin typeface="Garamond" panose="02020404030301010803" pitchFamily="18" charset="0"/>
              </a:rPr>
              <a:t>90 points in science</a:t>
            </a:r>
            <a:endParaRPr lang="en-ZA" sz="2400" b="1" dirty="0">
              <a:solidFill>
                <a:srgbClr val="CC0066"/>
              </a:solidFill>
              <a:latin typeface="Garamond" panose="02020404030301010803" pitchFamily="18" charset="0"/>
            </a:endParaRPr>
          </a:p>
        </p:txBody>
      </p:sp>
    </p:spTree>
    <p:extLst>
      <p:ext uri="{BB962C8B-B14F-4D97-AF65-F5344CB8AC3E}">
        <p14:creationId xmlns:p14="http://schemas.microsoft.com/office/powerpoint/2010/main" xmlns="" val="17897669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ZA" dirty="0" err="1" smtClean="0">
                <a:solidFill>
                  <a:schemeClr val="bg1"/>
                </a:solidFill>
              </a:rPr>
              <a:t>SABSSM</a:t>
            </a:r>
            <a:r>
              <a:rPr lang="en-ZA" dirty="0" smtClean="0">
                <a:solidFill>
                  <a:schemeClr val="bg1"/>
                </a:solidFill>
              </a:rPr>
              <a:t> </a:t>
            </a:r>
            <a:endParaRPr lang="en-ZA" dirty="0">
              <a:solidFill>
                <a:schemeClr val="bg1"/>
              </a:solidFill>
            </a:endParaRPr>
          </a:p>
        </p:txBody>
      </p:sp>
      <p:sp>
        <p:nvSpPr>
          <p:cNvPr id="3" name="TextBox 2"/>
          <p:cNvSpPr txBox="1"/>
          <p:nvPr/>
        </p:nvSpPr>
        <p:spPr>
          <a:xfrm>
            <a:off x="0" y="1128712"/>
            <a:ext cx="9144000" cy="5847755"/>
          </a:xfrm>
          <a:prstGeom prst="rect">
            <a:avLst/>
          </a:prstGeom>
          <a:noFill/>
        </p:spPr>
        <p:txBody>
          <a:bodyPr wrap="square" rtlCol="0">
            <a:spAutoFit/>
          </a:bodyPr>
          <a:lstStyle/>
          <a:p>
            <a:pPr algn="ctr"/>
            <a:r>
              <a:rPr lang="en-ZA" sz="2800" dirty="0"/>
              <a:t>The South African National HIV Behavioural and Health Survey </a:t>
            </a:r>
            <a:endParaRPr lang="en-ZA" sz="2800" dirty="0" smtClean="0"/>
          </a:p>
          <a:p>
            <a:endParaRPr lang="en-ZA" dirty="0"/>
          </a:p>
          <a:p>
            <a:r>
              <a:rPr lang="en-ZA" sz="2400" dirty="0"/>
              <a:t>Significance of </a:t>
            </a:r>
            <a:r>
              <a:rPr lang="en-ZA" sz="2400" dirty="0" err="1"/>
              <a:t>SABSSM</a:t>
            </a:r>
            <a:r>
              <a:rPr lang="en-ZA" sz="2400" dirty="0"/>
              <a:t> </a:t>
            </a:r>
            <a:endParaRPr lang="en-ZA" sz="2400" dirty="0" smtClean="0"/>
          </a:p>
          <a:p>
            <a:endParaRPr lang="en-ZA" dirty="0"/>
          </a:p>
          <a:p>
            <a:pPr marL="285750" indent="-285750">
              <a:buFont typeface="Wingdings" panose="05000000000000000000" pitchFamily="2" charset="2"/>
              <a:buChar char="q"/>
            </a:pPr>
            <a:r>
              <a:rPr lang="en-ZA" sz="2000" dirty="0"/>
              <a:t>The 4 surveys have provided an </a:t>
            </a:r>
            <a:r>
              <a:rPr lang="en-ZA" sz="2000" b="1" dirty="0">
                <a:solidFill>
                  <a:srgbClr val="FF0000"/>
                </a:solidFill>
              </a:rPr>
              <a:t>important gauge of the health status of South Africa,</a:t>
            </a:r>
            <a:r>
              <a:rPr lang="en-ZA" sz="2000" dirty="0"/>
              <a:t> including HIV and AIDS.</a:t>
            </a:r>
          </a:p>
          <a:p>
            <a:pPr marL="285750" indent="-285750">
              <a:buFont typeface="Wingdings" panose="05000000000000000000" pitchFamily="2" charset="2"/>
              <a:buChar char="q"/>
            </a:pPr>
            <a:endParaRPr lang="en-ZA" sz="2000" dirty="0"/>
          </a:p>
          <a:p>
            <a:pPr marL="285750" indent="-285750">
              <a:buFont typeface="Wingdings" panose="05000000000000000000" pitchFamily="2" charset="2"/>
              <a:buChar char="q"/>
            </a:pPr>
            <a:r>
              <a:rPr lang="en-ZA" sz="2000" dirty="0"/>
              <a:t>The results are used as a </a:t>
            </a:r>
            <a:r>
              <a:rPr lang="en-ZA" sz="2000" b="1" dirty="0">
                <a:solidFill>
                  <a:srgbClr val="FF0000"/>
                </a:solidFill>
              </a:rPr>
              <a:t>foundation to inform important health programmes </a:t>
            </a:r>
            <a:r>
              <a:rPr lang="en-ZA" sz="2000" dirty="0"/>
              <a:t>such as the national HIV/AIDS and </a:t>
            </a:r>
            <a:r>
              <a:rPr lang="en-ZA" sz="2000" dirty="0" err="1"/>
              <a:t>STI</a:t>
            </a:r>
            <a:r>
              <a:rPr lang="en-ZA" sz="2000" dirty="0"/>
              <a:t> Strategic Plan (</a:t>
            </a:r>
            <a:r>
              <a:rPr lang="en-ZA" sz="2000" dirty="0" err="1"/>
              <a:t>NSP</a:t>
            </a:r>
            <a:r>
              <a:rPr lang="en-ZA" sz="2000" dirty="0"/>
              <a:t>).</a:t>
            </a:r>
          </a:p>
          <a:p>
            <a:pPr marL="285750" indent="-285750">
              <a:buFont typeface="Wingdings" panose="05000000000000000000" pitchFamily="2" charset="2"/>
              <a:buChar char="q"/>
            </a:pPr>
            <a:endParaRPr lang="en-ZA" sz="2000" dirty="0"/>
          </a:p>
          <a:p>
            <a:pPr marL="285750" indent="-285750">
              <a:buFont typeface="Wingdings" panose="05000000000000000000" pitchFamily="2" charset="2"/>
              <a:buChar char="q"/>
            </a:pPr>
            <a:r>
              <a:rPr lang="en-ZA" sz="2000" dirty="0"/>
              <a:t>The results are </a:t>
            </a:r>
            <a:r>
              <a:rPr lang="en-ZA" sz="2000" b="1" dirty="0">
                <a:solidFill>
                  <a:srgbClr val="FF0000"/>
                </a:solidFill>
              </a:rPr>
              <a:t>key to international reporting </a:t>
            </a:r>
            <a:r>
              <a:rPr lang="en-ZA" sz="2000" dirty="0"/>
              <a:t>such as Sustainable Development Goals (</a:t>
            </a:r>
            <a:r>
              <a:rPr lang="en-ZA" sz="2000" dirty="0">
                <a:solidFill>
                  <a:schemeClr val="accent6">
                    <a:lumMod val="60000"/>
                    <a:lumOff val="40000"/>
                  </a:schemeClr>
                </a:solidFill>
              </a:rPr>
              <a:t>SGDs</a:t>
            </a:r>
            <a:r>
              <a:rPr lang="en-ZA" sz="2000" dirty="0"/>
              <a:t>) and UN General Assembly Special Session (</a:t>
            </a:r>
            <a:r>
              <a:rPr lang="en-ZA" sz="2000" dirty="0" err="1">
                <a:solidFill>
                  <a:schemeClr val="accent6">
                    <a:lumMod val="60000"/>
                    <a:lumOff val="40000"/>
                  </a:schemeClr>
                </a:solidFill>
              </a:rPr>
              <a:t>UNGASS</a:t>
            </a:r>
            <a:r>
              <a:rPr lang="en-ZA" sz="2000" dirty="0"/>
              <a:t>)</a:t>
            </a:r>
          </a:p>
          <a:p>
            <a:pPr marL="285750" indent="-285750">
              <a:buFont typeface="Wingdings" panose="05000000000000000000" pitchFamily="2" charset="2"/>
              <a:buChar char="q"/>
            </a:pPr>
            <a:endParaRPr lang="en-ZA" sz="2000" dirty="0"/>
          </a:p>
          <a:p>
            <a:pPr marL="285750" indent="-285750">
              <a:buFont typeface="Wingdings" panose="05000000000000000000" pitchFamily="2" charset="2"/>
              <a:buChar char="q"/>
            </a:pPr>
            <a:r>
              <a:rPr lang="en-ZA" sz="2000" dirty="0"/>
              <a:t>South Africa will be the only country that will have conducted such a study </a:t>
            </a:r>
            <a:r>
              <a:rPr lang="en-ZA" sz="2000" b="1" dirty="0">
                <a:solidFill>
                  <a:srgbClr val="FF0000"/>
                </a:solidFill>
              </a:rPr>
              <a:t>five times </a:t>
            </a:r>
            <a:r>
              <a:rPr lang="en-ZA" sz="2000" dirty="0"/>
              <a:t>by the end of Sept 2017.</a:t>
            </a:r>
          </a:p>
          <a:p>
            <a:endParaRPr lang="en-ZA" dirty="0"/>
          </a:p>
        </p:txBody>
      </p:sp>
    </p:spTree>
    <p:extLst>
      <p:ext uri="{BB962C8B-B14F-4D97-AF65-F5344CB8AC3E}">
        <p14:creationId xmlns:p14="http://schemas.microsoft.com/office/powerpoint/2010/main" xmlns="" val="30707003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78098"/>
          </a:xfrm>
        </p:spPr>
        <p:txBody>
          <a:bodyPr/>
          <a:lstStyle/>
          <a:p>
            <a:r>
              <a:rPr lang="en-ZA" dirty="0" smtClean="0">
                <a:solidFill>
                  <a:schemeClr val="accent3"/>
                </a:solidFill>
              </a:rPr>
              <a:t>SABSSM V: Objectives</a:t>
            </a:r>
            <a:endParaRPr lang="en-ZA" dirty="0">
              <a:solidFill>
                <a:schemeClr val="accent3"/>
              </a:solidFill>
            </a:endParaRPr>
          </a:p>
        </p:txBody>
      </p:sp>
      <p:sp>
        <p:nvSpPr>
          <p:cNvPr id="3" name="Content Placeholder 2"/>
          <p:cNvSpPr>
            <a:spLocks noGrp="1"/>
          </p:cNvSpPr>
          <p:nvPr>
            <p:ph idx="1"/>
          </p:nvPr>
        </p:nvSpPr>
        <p:spPr>
          <a:xfrm>
            <a:off x="179512" y="1268760"/>
            <a:ext cx="6275040" cy="4857403"/>
          </a:xfrm>
        </p:spPr>
        <p:txBody>
          <a:bodyPr/>
          <a:lstStyle/>
          <a:p>
            <a:pPr lvl="0">
              <a:buFont typeface="Wingdings" panose="05000000000000000000" pitchFamily="2" charset="2"/>
              <a:buChar char="q"/>
            </a:pPr>
            <a:r>
              <a:rPr lang="en-US" sz="2000" dirty="0"/>
              <a:t>D</a:t>
            </a:r>
            <a:r>
              <a:rPr lang="en-US" sz="2000" dirty="0" smtClean="0"/>
              <a:t>etermine </a:t>
            </a:r>
            <a:r>
              <a:rPr lang="en-US" sz="2000" dirty="0"/>
              <a:t>the </a:t>
            </a:r>
            <a:r>
              <a:rPr lang="en-US" sz="2000" b="1" dirty="0">
                <a:solidFill>
                  <a:srgbClr val="FF0000"/>
                </a:solidFill>
              </a:rPr>
              <a:t>prevalence</a:t>
            </a:r>
            <a:r>
              <a:rPr lang="en-US" sz="2000" dirty="0"/>
              <a:t>  and </a:t>
            </a:r>
            <a:r>
              <a:rPr lang="en-US" sz="2000" b="1" dirty="0">
                <a:solidFill>
                  <a:srgbClr val="FF0000"/>
                </a:solidFill>
              </a:rPr>
              <a:t>incidence</a:t>
            </a:r>
            <a:r>
              <a:rPr lang="en-US" sz="2000" dirty="0"/>
              <a:t> of HIV infection; </a:t>
            </a:r>
            <a:endParaRPr lang="en-ZA" sz="2000" dirty="0"/>
          </a:p>
          <a:p>
            <a:pPr lvl="0">
              <a:buFont typeface="Wingdings" panose="05000000000000000000" pitchFamily="2" charset="2"/>
              <a:buChar char="q"/>
            </a:pPr>
            <a:r>
              <a:rPr lang="en-US" sz="2000" dirty="0" smtClean="0"/>
              <a:t>Track </a:t>
            </a:r>
            <a:r>
              <a:rPr lang="en-US" sz="2000" b="1" dirty="0">
                <a:solidFill>
                  <a:srgbClr val="FF0000"/>
                </a:solidFill>
              </a:rPr>
              <a:t>current social and behavioral determinants</a:t>
            </a:r>
            <a:r>
              <a:rPr lang="en-US" sz="2000" dirty="0">
                <a:solidFill>
                  <a:schemeClr val="accent6"/>
                </a:solidFill>
              </a:rPr>
              <a:t>;</a:t>
            </a:r>
            <a:endParaRPr lang="en-ZA" sz="2000" dirty="0">
              <a:solidFill>
                <a:schemeClr val="accent6"/>
              </a:solidFill>
            </a:endParaRPr>
          </a:p>
          <a:p>
            <a:pPr lvl="0">
              <a:buFont typeface="Wingdings" panose="05000000000000000000" pitchFamily="2" charset="2"/>
              <a:buChar char="q"/>
            </a:pPr>
            <a:r>
              <a:rPr lang="en-US" sz="2000" dirty="0"/>
              <a:t>D</a:t>
            </a:r>
            <a:r>
              <a:rPr lang="en-US" sz="2000" dirty="0" smtClean="0"/>
              <a:t>escribe </a:t>
            </a:r>
            <a:r>
              <a:rPr lang="en-US" sz="2000" b="1" dirty="0">
                <a:solidFill>
                  <a:srgbClr val="FF0000"/>
                </a:solidFill>
              </a:rPr>
              <a:t>trends in HIV prevalence, HIV incidence, and risk </a:t>
            </a:r>
            <a:r>
              <a:rPr lang="en-US" sz="2000" b="1" dirty="0" err="1">
                <a:solidFill>
                  <a:srgbClr val="FF0000"/>
                </a:solidFill>
              </a:rPr>
              <a:t>behaviour</a:t>
            </a:r>
            <a:r>
              <a:rPr lang="en-US" sz="2000" dirty="0">
                <a:solidFill>
                  <a:srgbClr val="FF0000"/>
                </a:solidFill>
              </a:rPr>
              <a:t> </a:t>
            </a:r>
            <a:r>
              <a:rPr lang="en-US" sz="2000" dirty="0"/>
              <a:t>in South Africa over the period 2002 to 2017</a:t>
            </a:r>
          </a:p>
          <a:p>
            <a:pPr>
              <a:buFont typeface="Wingdings" panose="05000000000000000000" pitchFamily="2" charset="2"/>
              <a:buChar char="q"/>
            </a:pPr>
            <a:r>
              <a:rPr lang="en-US" sz="2000" dirty="0" smtClean="0"/>
              <a:t>Track </a:t>
            </a:r>
            <a:r>
              <a:rPr lang="en-US" sz="2000" dirty="0"/>
              <a:t>the </a:t>
            </a:r>
            <a:r>
              <a:rPr lang="en-US" sz="2000" b="1" dirty="0">
                <a:solidFill>
                  <a:srgbClr val="FF0000"/>
                </a:solidFill>
              </a:rPr>
              <a:t>current level of HIV knowledge</a:t>
            </a:r>
            <a:endParaRPr lang="en-ZA" sz="2000" b="1" dirty="0">
              <a:solidFill>
                <a:srgbClr val="FF0000"/>
              </a:solidFill>
            </a:endParaRPr>
          </a:p>
          <a:p>
            <a:pPr lvl="0">
              <a:buFont typeface="Wingdings" panose="05000000000000000000" pitchFamily="2" charset="2"/>
              <a:buChar char="q"/>
            </a:pPr>
            <a:r>
              <a:rPr lang="en-US" sz="2000" dirty="0"/>
              <a:t>D</a:t>
            </a:r>
            <a:r>
              <a:rPr lang="en-US" sz="2000" dirty="0" smtClean="0"/>
              <a:t>etermine </a:t>
            </a:r>
            <a:r>
              <a:rPr lang="en-US" sz="2000" dirty="0"/>
              <a:t>the </a:t>
            </a:r>
            <a:r>
              <a:rPr lang="en-US" sz="2000" b="1" dirty="0">
                <a:solidFill>
                  <a:srgbClr val="FF0000"/>
                </a:solidFill>
              </a:rPr>
              <a:t>proportion of HIV infected individuals on Anti-Retroviral Therapy </a:t>
            </a:r>
            <a:r>
              <a:rPr lang="en-US" sz="2000" dirty="0"/>
              <a:t>in South Africa;</a:t>
            </a:r>
            <a:endParaRPr lang="en-ZA" sz="2000" dirty="0"/>
          </a:p>
          <a:p>
            <a:pPr lvl="0">
              <a:buFont typeface="Wingdings" panose="05000000000000000000" pitchFamily="2" charset="2"/>
              <a:buChar char="q"/>
            </a:pPr>
            <a:r>
              <a:rPr lang="en-US" sz="2000" dirty="0"/>
              <a:t>A</a:t>
            </a:r>
            <a:r>
              <a:rPr lang="en-US" sz="2000" dirty="0" smtClean="0"/>
              <a:t>ssess </a:t>
            </a:r>
            <a:r>
              <a:rPr lang="en-US" sz="2000" b="1" dirty="0">
                <a:solidFill>
                  <a:srgbClr val="FF0000"/>
                </a:solidFill>
              </a:rPr>
              <a:t>HIV Resistance</a:t>
            </a:r>
            <a:r>
              <a:rPr lang="en-US" sz="2000" dirty="0"/>
              <a:t>;</a:t>
            </a:r>
            <a:endParaRPr lang="en-ZA" sz="2000" dirty="0"/>
          </a:p>
          <a:p>
            <a:pPr lvl="0">
              <a:buFont typeface="Wingdings" panose="05000000000000000000" pitchFamily="2" charset="2"/>
              <a:buChar char="q"/>
            </a:pPr>
            <a:r>
              <a:rPr lang="en-US" sz="2000" dirty="0" smtClean="0"/>
              <a:t>To </a:t>
            </a:r>
            <a:r>
              <a:rPr lang="en-US" sz="2000" dirty="0"/>
              <a:t>determine the </a:t>
            </a:r>
            <a:r>
              <a:rPr lang="en-US" sz="2000" b="1" dirty="0">
                <a:solidFill>
                  <a:srgbClr val="FF0000"/>
                </a:solidFill>
              </a:rPr>
              <a:t>Viral Load</a:t>
            </a:r>
            <a:endParaRPr lang="en-ZA" sz="2000" b="1" dirty="0">
              <a:solidFill>
                <a:srgbClr val="FF0000"/>
              </a:solidFill>
            </a:endParaRPr>
          </a:p>
          <a:p>
            <a:endParaRPr lang="en-ZA"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50260" y="3501009"/>
            <a:ext cx="2565636" cy="280831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4" descr="Image result for finger prick pictur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76156" y="1124744"/>
            <a:ext cx="2565636" cy="214530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048417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7412" name="Picture 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79388" y="6021388"/>
            <a:ext cx="1014412"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716498" y="1700808"/>
            <a:ext cx="1906822" cy="252000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709230" y="764704"/>
            <a:ext cx="2450234" cy="612000"/>
          </a:xfrm>
          <a:prstGeom prst="rect">
            <a:avLst/>
          </a:prstGeom>
        </p:spPr>
      </p:pic>
      <p:sp>
        <p:nvSpPr>
          <p:cNvPr id="11" name="TextBox 10"/>
          <p:cNvSpPr txBox="1"/>
          <p:nvPr/>
        </p:nvSpPr>
        <p:spPr>
          <a:xfrm>
            <a:off x="1493206" y="6381328"/>
            <a:ext cx="6607186" cy="461665"/>
          </a:xfrm>
          <a:prstGeom prst="rect">
            <a:avLst/>
          </a:prstGeom>
          <a:noFill/>
        </p:spPr>
        <p:txBody>
          <a:bodyPr wrap="square" rtlCol="0">
            <a:spAutoFit/>
          </a:bodyPr>
          <a:lstStyle/>
          <a:p>
            <a:r>
              <a:rPr lang="en-ZA" sz="1200" b="1" dirty="0" smtClean="0">
                <a:solidFill>
                  <a:srgbClr val="808080"/>
                </a:solidFill>
              </a:rPr>
              <a:t>*To download all R&amp;D Survey reports:</a:t>
            </a:r>
            <a:endParaRPr lang="en-ZA" sz="1200" dirty="0" smtClean="0">
              <a:solidFill>
                <a:srgbClr val="808080"/>
              </a:solidFill>
            </a:endParaRPr>
          </a:p>
          <a:p>
            <a:r>
              <a:rPr lang="en-ZA" sz="1200" dirty="0" smtClean="0">
                <a:solidFill>
                  <a:srgbClr val="808080"/>
                </a:solidFill>
              </a:rPr>
              <a:t>http</a:t>
            </a:r>
            <a:r>
              <a:rPr lang="en-ZA" sz="1200" dirty="0">
                <a:solidFill>
                  <a:srgbClr val="808080"/>
                </a:solidFill>
              </a:rPr>
              <a:t>://www.hsrc.ac.za/en/departments/cestii</a:t>
            </a:r>
          </a:p>
        </p:txBody>
      </p:sp>
      <p:pic>
        <p:nvPicPr>
          <p:cNvPr id="27" name="Picture 2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868898" y="1853208"/>
            <a:ext cx="1906822" cy="2520000"/>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021298" y="2005608"/>
            <a:ext cx="1906822" cy="2520000"/>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173698" y="2158008"/>
            <a:ext cx="1906822" cy="2520000"/>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326098" y="2310408"/>
            <a:ext cx="1906822" cy="2520000"/>
          </a:xfrm>
          <a:prstGeom prst="rect">
            <a:avLst/>
          </a:prstGeom>
        </p:spPr>
      </p:pic>
      <p:sp>
        <p:nvSpPr>
          <p:cNvPr id="3" name="TextBox 2"/>
          <p:cNvSpPr txBox="1"/>
          <p:nvPr/>
        </p:nvSpPr>
        <p:spPr>
          <a:xfrm>
            <a:off x="1716498" y="5373216"/>
            <a:ext cx="2711486" cy="646331"/>
          </a:xfrm>
          <a:prstGeom prst="rect">
            <a:avLst/>
          </a:prstGeom>
          <a:noFill/>
          <a:ln>
            <a:solidFill>
              <a:srgbClr val="FF0000"/>
            </a:solidFill>
            <a:prstDash val="dash"/>
          </a:ln>
        </p:spPr>
        <p:txBody>
          <a:bodyPr wrap="square" rtlCol="0">
            <a:spAutoFit/>
          </a:bodyPr>
          <a:lstStyle/>
          <a:p>
            <a:pPr algn="ctr"/>
            <a:r>
              <a:rPr lang="en-ZA" b="1" dirty="0" smtClean="0">
                <a:solidFill>
                  <a:srgbClr val="000000"/>
                </a:solidFill>
              </a:rPr>
              <a:t>COMING SOON</a:t>
            </a:r>
          </a:p>
          <a:p>
            <a:pPr algn="ctr"/>
            <a:r>
              <a:rPr lang="en-ZA" b="1" dirty="0" smtClean="0">
                <a:solidFill>
                  <a:srgbClr val="000000"/>
                </a:solidFill>
              </a:rPr>
              <a:t>2014/5 R&amp;D Report</a:t>
            </a:r>
            <a:endParaRPr lang="en-ZA" b="1" dirty="0">
              <a:solidFill>
                <a:srgbClr val="000000"/>
              </a:solidFill>
            </a:endParaRPr>
          </a:p>
        </p:txBody>
      </p:sp>
      <p:pic>
        <p:nvPicPr>
          <p:cNvPr id="4" name="Picture 3"/>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710115" y="144685"/>
            <a:ext cx="4182365" cy="590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17890" y="332656"/>
            <a:ext cx="1661993" cy="5716029"/>
          </a:xfrm>
          <a:prstGeom prst="rect">
            <a:avLst/>
          </a:prstGeom>
          <a:noFill/>
        </p:spPr>
        <p:txBody>
          <a:bodyPr vert="vert270" wrap="square" rtlCol="0">
            <a:spAutoFit/>
          </a:bodyPr>
          <a:lstStyle/>
          <a:p>
            <a:pPr algn="r"/>
            <a:r>
              <a:rPr lang="en-ZA" sz="3200" dirty="0" smtClean="0">
                <a:solidFill>
                  <a:schemeClr val="bg1"/>
                </a:solidFill>
                <a:latin typeface="+mj-lt"/>
              </a:rPr>
              <a:t>R&amp;D Survey</a:t>
            </a:r>
          </a:p>
          <a:p>
            <a:pPr algn="r"/>
            <a:endParaRPr lang="en-ZA" sz="3200" dirty="0">
              <a:solidFill>
                <a:schemeClr val="bg1"/>
              </a:solidFill>
              <a:latin typeface="+mj-lt"/>
            </a:endParaRPr>
          </a:p>
          <a:p>
            <a:pPr algn="r"/>
            <a:r>
              <a:rPr lang="en-ZA" sz="3200" dirty="0" smtClean="0">
                <a:solidFill>
                  <a:schemeClr val="bg1"/>
                </a:solidFill>
                <a:latin typeface="+mj-lt"/>
              </a:rPr>
              <a:t>Research and Development</a:t>
            </a:r>
            <a:endParaRPr lang="en-ZA" sz="3200" dirty="0">
              <a:solidFill>
                <a:schemeClr val="bg1"/>
              </a:solidFill>
              <a:latin typeface="+mj-lt"/>
            </a:endParaRPr>
          </a:p>
        </p:txBody>
      </p:sp>
    </p:spTree>
    <p:extLst>
      <p:ext uri="{BB962C8B-B14F-4D97-AF65-F5344CB8AC3E}">
        <p14:creationId xmlns:p14="http://schemas.microsoft.com/office/powerpoint/2010/main" xmlns="" val="10221322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ZA" dirty="0" smtClean="0">
                <a:solidFill>
                  <a:schemeClr val="bg1"/>
                </a:solidFill>
              </a:rPr>
              <a:t>IMPACT PROJECTS</a:t>
            </a:r>
            <a:endParaRPr lang="en-ZA" dirty="0">
              <a:solidFill>
                <a:schemeClr val="bg1"/>
              </a:solidFill>
            </a:endParaRPr>
          </a:p>
        </p:txBody>
      </p:sp>
      <p:graphicFrame>
        <p:nvGraphicFramePr>
          <p:cNvPr id="4" name="Diagram 3"/>
          <p:cNvGraphicFramePr/>
          <p:nvPr>
            <p:extLst>
              <p:ext uri="{D42A27DB-BD31-4B8C-83A1-F6EECF244321}">
                <p14:modId xmlns:p14="http://schemas.microsoft.com/office/powerpoint/2010/main" xmlns="" val="4188059154"/>
              </p:ext>
            </p:extLst>
          </p:nvPr>
        </p:nvGraphicFramePr>
        <p:xfrm>
          <a:off x="354360" y="1268760"/>
          <a:ext cx="8435280"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433600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619250" y="188913"/>
            <a:ext cx="7005638" cy="863823"/>
          </a:xfrm>
        </p:spPr>
        <p:txBody>
          <a:bodyPr/>
          <a:lstStyle/>
          <a:p>
            <a:pPr eaLnBrk="1" hangingPunct="1"/>
            <a:r>
              <a:rPr lang="en-ZA" altLang="en-US" dirty="0" err="1" smtClean="0"/>
              <a:t>RIAT</a:t>
            </a:r>
            <a:endParaRPr lang="en-US" altLang="en-US" dirty="0" smtClean="0">
              <a:solidFill>
                <a:schemeClr val="tx1"/>
              </a:solidFill>
            </a:endParaRPr>
          </a:p>
        </p:txBody>
      </p:sp>
      <p:sp>
        <p:nvSpPr>
          <p:cNvPr id="150531" name="Rectangle 3"/>
          <p:cNvSpPr>
            <a:spLocks noGrp="1" noChangeArrowheads="1"/>
          </p:cNvSpPr>
          <p:nvPr>
            <p:ph type="body" idx="1"/>
          </p:nvPr>
        </p:nvSpPr>
        <p:spPr>
          <a:xfrm>
            <a:off x="1403648" y="1067446"/>
            <a:ext cx="7740352" cy="5790554"/>
          </a:xfrm>
        </p:spPr>
        <p:txBody>
          <a:bodyPr/>
          <a:lstStyle/>
          <a:p>
            <a:pPr marL="0" indent="0" algn="ctr">
              <a:buNone/>
            </a:pPr>
            <a:r>
              <a:rPr lang="en-ZA" altLang="en-US" sz="2800" dirty="0" smtClean="0"/>
              <a:t>Rural </a:t>
            </a:r>
            <a:r>
              <a:rPr lang="en-ZA" altLang="en-US" sz="2800" dirty="0"/>
              <a:t>Innovation Assessment </a:t>
            </a:r>
            <a:r>
              <a:rPr lang="en-ZA" altLang="en-US" sz="2800" dirty="0" smtClean="0"/>
              <a:t>Toolbox</a:t>
            </a:r>
          </a:p>
          <a:p>
            <a:pPr marL="0" indent="0">
              <a:buNone/>
            </a:pPr>
            <a:endParaRPr lang="en-ZA" altLang="en-US" sz="2400" dirty="0" smtClean="0"/>
          </a:p>
          <a:p>
            <a:pPr>
              <a:buFont typeface="Wingdings" panose="05000000000000000000" pitchFamily="2" charset="2"/>
              <a:buChar char="q"/>
            </a:pPr>
            <a:r>
              <a:rPr lang="en-ZA" sz="2300" dirty="0" smtClean="0"/>
              <a:t>A </a:t>
            </a:r>
            <a:r>
              <a:rPr lang="en-ZA" sz="2300" dirty="0"/>
              <a:t>DST-funded initiative (2012-2018) aimed at fostering a “science, technology and innovation mind-set” in local municipalities - strong COGTA and DRDLR support</a:t>
            </a:r>
          </a:p>
          <a:p>
            <a:pPr>
              <a:buFont typeface="Wingdings" panose="05000000000000000000" pitchFamily="2" charset="2"/>
              <a:buChar char="q"/>
            </a:pPr>
            <a:r>
              <a:rPr lang="en-ZA" sz="2300" dirty="0"/>
              <a:t>Finding innovative solutions to pressing societal problems in remote rural localities</a:t>
            </a:r>
          </a:p>
          <a:p>
            <a:pPr>
              <a:buFont typeface="Wingdings" panose="05000000000000000000" pitchFamily="2" charset="2"/>
              <a:buChar char="q"/>
            </a:pPr>
            <a:r>
              <a:rPr lang="en-ZA" sz="2300" dirty="0"/>
              <a:t>Sets of tools developed for resource-poor local municipalities to measure and promote innovation</a:t>
            </a:r>
          </a:p>
          <a:p>
            <a:pPr>
              <a:buFont typeface="Wingdings" panose="05000000000000000000" pitchFamily="2" charset="2"/>
              <a:buChar char="q"/>
            </a:pPr>
            <a:r>
              <a:rPr lang="en-ZA" sz="2300" dirty="0"/>
              <a:t>Networking with universities to strengthen capacity of Local Economic Development (LED) offices in resource poor municipalities</a:t>
            </a:r>
          </a:p>
          <a:p>
            <a:pPr>
              <a:buFont typeface="Wingdings" panose="05000000000000000000" pitchFamily="2" charset="2"/>
              <a:buChar char="q"/>
            </a:pPr>
            <a:r>
              <a:rPr lang="en-ZA" sz="2300" dirty="0"/>
              <a:t>Pilot phase </a:t>
            </a:r>
            <a:r>
              <a:rPr lang="en-ZA" sz="2300" dirty="0" smtClean="0"/>
              <a:t>in 16 </a:t>
            </a:r>
            <a:r>
              <a:rPr lang="en-ZA" sz="2300" dirty="0"/>
              <a:t>local municipalities spread across 8 district municipalities shows strong local municipality </a:t>
            </a:r>
            <a:r>
              <a:rPr lang="en-ZA" sz="2300" dirty="0" smtClean="0"/>
              <a:t>uptake</a:t>
            </a:r>
            <a:endParaRPr lang="en-ZA" sz="2300" dirty="0"/>
          </a:p>
        </p:txBody>
      </p:sp>
      <p:pic>
        <p:nvPicPr>
          <p:cNvPr id="17412" name="Picture 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79388" y="6021388"/>
            <a:ext cx="1014412"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493540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ZA" dirty="0" smtClean="0">
                <a:solidFill>
                  <a:schemeClr val="bg1"/>
                </a:solidFill>
              </a:rPr>
              <a:t>IMPACT PROJECTS</a:t>
            </a:r>
            <a:endParaRPr lang="en-ZA" dirty="0">
              <a:solidFill>
                <a:schemeClr val="bg1"/>
              </a:solidFill>
            </a:endParaRPr>
          </a:p>
        </p:txBody>
      </p:sp>
      <p:graphicFrame>
        <p:nvGraphicFramePr>
          <p:cNvPr id="4" name="Diagram 3"/>
          <p:cNvGraphicFramePr/>
          <p:nvPr>
            <p:extLst>
              <p:ext uri="{D42A27DB-BD31-4B8C-83A1-F6EECF244321}">
                <p14:modId xmlns:p14="http://schemas.microsoft.com/office/powerpoint/2010/main" xmlns="" val="875323628"/>
              </p:ext>
            </p:extLst>
          </p:nvPr>
        </p:nvGraphicFramePr>
        <p:xfrm>
          <a:off x="354360" y="1268760"/>
          <a:ext cx="8435280"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258417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EO Knowledge economy">
            <a:hlinkClick r:id="" action="ppaction://media"/>
          </p:cNvPr>
          <p:cNvPicPr>
            <a:picLocks noGrp="1" noChangeAspect="1"/>
          </p:cNvPicPr>
          <p:nvPr>
            <p:ph idx="1"/>
            <a:videoFile r:link="rId1"/>
            <p:extLst>
              <p:ext uri="{DAA4B4D4-6D71-4841-9C94-3DE7FCFB9230}">
                <p14:media xmlns:p14="http://schemas.microsoft.com/office/powerpoint/2010/main" xmlns="" r:embed="rId3"/>
              </p:ext>
            </p:extLst>
          </p:nvPr>
        </p:nvPicPr>
        <p:blipFill>
          <a:blip r:embed="rId4"/>
          <a:stretch>
            <a:fillRect/>
          </a:stretch>
        </p:blipFill>
        <p:spPr>
          <a:xfrm>
            <a:off x="1907704" y="1930202"/>
            <a:ext cx="5328592" cy="2997596"/>
          </a:xfrm>
        </p:spPr>
      </p:pic>
    </p:spTree>
    <p:extLst>
      <p:ext uri="{BB962C8B-B14F-4D97-AF65-F5344CB8AC3E}">
        <p14:creationId xmlns:p14="http://schemas.microsoft.com/office/powerpoint/2010/main" xmlns="" val="25534340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0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864"/>
            <a:ext cx="9144000" cy="738336"/>
          </a:xfrm>
        </p:spPr>
        <p:txBody>
          <a:bodyPr>
            <a:noAutofit/>
          </a:bodyPr>
          <a:lstStyle/>
          <a:p>
            <a:r>
              <a:rPr lang="en-ZA" sz="2400" b="1" dirty="0" err="1" smtClean="0">
                <a:solidFill>
                  <a:schemeClr val="accent3"/>
                </a:solidFill>
              </a:rPr>
              <a:t>LMIP</a:t>
            </a:r>
            <a:r>
              <a:rPr lang="en-ZA" sz="2400" b="1" dirty="0" smtClean="0">
                <a:solidFill>
                  <a:schemeClr val="accent3"/>
                </a:solidFill>
              </a:rPr>
              <a:t>: Universities and TVET colleges: skills for the economy </a:t>
            </a:r>
            <a:endParaRPr lang="en-ZA" sz="2400" dirty="0">
              <a:solidFill>
                <a:schemeClr val="accent3"/>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53853192"/>
              </p:ext>
            </p:extLst>
          </p:nvPr>
        </p:nvGraphicFramePr>
        <p:xfrm>
          <a:off x="0" y="692696"/>
          <a:ext cx="9144000" cy="6019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3589361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p:spPr>
        <p:txBody>
          <a:bodyPr anchor="t">
            <a:noAutofit/>
          </a:bodyPr>
          <a:lstStyle/>
          <a:p>
            <a:r>
              <a:rPr lang="en-ZA" sz="3200" b="1" dirty="0" err="1" smtClean="0">
                <a:solidFill>
                  <a:schemeClr val="accent3"/>
                </a:solidFill>
              </a:rPr>
              <a:t>LMIP</a:t>
            </a:r>
            <a:r>
              <a:rPr lang="en-ZA" sz="3200" b="1" dirty="0" smtClean="0">
                <a:solidFill>
                  <a:schemeClr val="accent3"/>
                </a:solidFill>
              </a:rPr>
              <a:t>: Education-Job Match:  Industrial Sectors</a:t>
            </a:r>
            <a:endParaRPr lang="en-ZA" sz="3200" b="1" dirty="0">
              <a:solidFill>
                <a:schemeClr val="accent3"/>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39389530"/>
              </p:ext>
            </p:extLst>
          </p:nvPr>
        </p:nvGraphicFramePr>
        <p:xfrm>
          <a:off x="107504" y="980727"/>
          <a:ext cx="9014196" cy="5674499"/>
        </p:xfrm>
        <a:graphic>
          <a:graphicData uri="http://schemas.openxmlformats.org/drawingml/2006/table">
            <a:tbl>
              <a:tblPr firstRow="1" firstCol="1" bandRow="1">
                <a:tableStyleId>{E8B1032C-EA38-4F05-BA0D-38AFFFC7BED3}</a:tableStyleId>
              </a:tblPr>
              <a:tblGrid>
                <a:gridCol w="4582216"/>
                <a:gridCol w="2253549"/>
                <a:gridCol w="2178431"/>
              </a:tblGrid>
              <a:tr h="913607">
                <a:tc>
                  <a:txBody>
                    <a:bodyPr/>
                    <a:lstStyle/>
                    <a:p>
                      <a:pPr>
                        <a:lnSpc>
                          <a:spcPct val="115000"/>
                        </a:lnSpc>
                        <a:spcAft>
                          <a:spcPts val="0"/>
                        </a:spcAft>
                      </a:pPr>
                      <a:r>
                        <a:rPr lang="en-US" sz="1800" dirty="0" smtClean="0">
                          <a:effectLst/>
                        </a:rPr>
                        <a:t>Industry </a:t>
                      </a:r>
                      <a:r>
                        <a:rPr lang="en-US" sz="1800" dirty="0">
                          <a:effectLst/>
                        </a:rPr>
                        <a:t>sector</a:t>
                      </a:r>
                      <a:endParaRPr lang="en-ZA" sz="1800" dirty="0">
                        <a:effectLst/>
                        <a:latin typeface="Garamond" panose="02020404030301010803" pitchFamily="18" charset="0"/>
                        <a:ea typeface="Calibri"/>
                        <a:cs typeface="Times New Roman"/>
                      </a:endParaRPr>
                    </a:p>
                  </a:txBody>
                  <a:tcPr marL="45720" marR="45720" anchor="ctr"/>
                </a:tc>
                <a:tc>
                  <a:txBody>
                    <a:bodyPr/>
                    <a:lstStyle/>
                    <a:p>
                      <a:pPr marL="71755" marR="71755" algn="ctr">
                        <a:lnSpc>
                          <a:spcPct val="100000"/>
                        </a:lnSpc>
                        <a:spcAft>
                          <a:spcPts val="0"/>
                        </a:spcAft>
                      </a:pPr>
                      <a:r>
                        <a:rPr lang="en-US" sz="1800" baseline="0" dirty="0" smtClean="0">
                          <a:solidFill>
                            <a:schemeClr val="accent4"/>
                          </a:solidFill>
                          <a:effectLst/>
                        </a:rPr>
                        <a:t>1.2 million </a:t>
                      </a:r>
                    </a:p>
                    <a:p>
                      <a:pPr marL="71755" marR="71755" algn="ctr">
                        <a:lnSpc>
                          <a:spcPct val="100000"/>
                        </a:lnSpc>
                        <a:spcAft>
                          <a:spcPts val="0"/>
                        </a:spcAft>
                      </a:pPr>
                      <a:r>
                        <a:rPr lang="en-US" sz="1800" baseline="0" dirty="0" smtClean="0">
                          <a:solidFill>
                            <a:schemeClr val="accent4"/>
                          </a:solidFill>
                          <a:effectLst/>
                        </a:rPr>
                        <a:t>degrees</a:t>
                      </a:r>
                      <a:endParaRPr lang="en-ZA" sz="1800" dirty="0">
                        <a:solidFill>
                          <a:schemeClr val="accent4"/>
                        </a:solidFill>
                        <a:effectLst/>
                        <a:latin typeface="Garamond" panose="02020404030301010803" pitchFamily="18" charset="0"/>
                        <a:ea typeface="Calibri"/>
                        <a:cs typeface="Times New Roman"/>
                      </a:endParaRPr>
                    </a:p>
                  </a:txBody>
                  <a:tcPr marL="45720" marR="45720" anchor="ctr"/>
                </a:tc>
                <a:tc>
                  <a:txBody>
                    <a:bodyPr/>
                    <a:lstStyle/>
                    <a:p>
                      <a:pPr marL="71755" marR="71755" algn="l">
                        <a:lnSpc>
                          <a:spcPct val="100000"/>
                        </a:lnSpc>
                        <a:spcAft>
                          <a:spcPts val="0"/>
                        </a:spcAft>
                      </a:pPr>
                      <a:r>
                        <a:rPr lang="en-ZA" sz="1800" dirty="0" smtClean="0">
                          <a:solidFill>
                            <a:schemeClr val="accent4"/>
                          </a:solidFill>
                          <a:effectLst/>
                        </a:rPr>
                        <a:t>1.8 million </a:t>
                      </a:r>
                    </a:p>
                    <a:p>
                      <a:pPr marL="71755" marR="71755" algn="l">
                        <a:lnSpc>
                          <a:spcPct val="100000"/>
                        </a:lnSpc>
                        <a:spcAft>
                          <a:spcPts val="0"/>
                        </a:spcAft>
                      </a:pPr>
                      <a:r>
                        <a:rPr lang="en-ZA" sz="1800" dirty="0" smtClean="0">
                          <a:solidFill>
                            <a:schemeClr val="accent4"/>
                          </a:solidFill>
                          <a:effectLst/>
                        </a:rPr>
                        <a:t>Post-grade 12 cert &amp; diploma</a:t>
                      </a:r>
                      <a:endParaRPr lang="en-ZA" sz="1800" dirty="0">
                        <a:solidFill>
                          <a:schemeClr val="accent4"/>
                        </a:solidFill>
                        <a:effectLst/>
                        <a:latin typeface="Garamond" panose="02020404030301010803" pitchFamily="18" charset="0"/>
                        <a:ea typeface="Calibri"/>
                        <a:cs typeface="Times New Roman"/>
                      </a:endParaRPr>
                    </a:p>
                  </a:txBody>
                  <a:tcPr marL="45720" marR="45720" anchor="ctr"/>
                </a:tc>
              </a:tr>
              <a:tr h="443999">
                <a:tc>
                  <a:txBody>
                    <a:bodyPr/>
                    <a:lstStyle/>
                    <a:p>
                      <a:pPr>
                        <a:lnSpc>
                          <a:spcPct val="115000"/>
                        </a:lnSpc>
                        <a:spcAft>
                          <a:spcPts val="0"/>
                        </a:spcAft>
                      </a:pPr>
                      <a:r>
                        <a:rPr lang="en-US" sz="1800" dirty="0" smtClean="0">
                          <a:effectLst/>
                        </a:rPr>
                        <a:t>Community, social services</a:t>
                      </a:r>
                      <a:endParaRPr lang="en-ZA" sz="1800"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US" sz="1600" dirty="0">
                          <a:effectLst/>
                        </a:rPr>
                        <a:t>50</a:t>
                      </a:r>
                      <a:endParaRPr lang="en-ZA" sz="1600" b="1" dirty="0">
                        <a:solidFill>
                          <a:srgbClr val="FF0000"/>
                        </a:solidFill>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ZA" sz="1600" dirty="0" smtClean="0">
                          <a:effectLst/>
                        </a:rPr>
                        <a:t>43</a:t>
                      </a:r>
                      <a:endParaRPr lang="en-ZA" sz="1600" b="1" dirty="0">
                        <a:solidFill>
                          <a:srgbClr val="FF0000"/>
                        </a:solidFill>
                        <a:effectLst/>
                        <a:latin typeface="Garamond" panose="02020404030301010803" pitchFamily="18" charset="0"/>
                        <a:ea typeface="Calibri"/>
                        <a:cs typeface="Times New Roman"/>
                      </a:endParaRPr>
                    </a:p>
                  </a:txBody>
                  <a:tcPr marL="45720" marR="45720" anchor="ctr"/>
                </a:tc>
              </a:tr>
              <a:tr h="443999">
                <a:tc>
                  <a:txBody>
                    <a:bodyPr/>
                    <a:lstStyle/>
                    <a:p>
                      <a:pPr>
                        <a:lnSpc>
                          <a:spcPct val="115000"/>
                        </a:lnSpc>
                        <a:spcAft>
                          <a:spcPts val="0"/>
                        </a:spcAft>
                      </a:pPr>
                      <a:r>
                        <a:rPr lang="en-US" sz="1800" dirty="0" smtClean="0">
                          <a:effectLst/>
                        </a:rPr>
                        <a:t>Financial</a:t>
                      </a:r>
                      <a:r>
                        <a:rPr lang="en-US" sz="1800" baseline="0" dirty="0" smtClean="0">
                          <a:effectLst/>
                        </a:rPr>
                        <a:t> </a:t>
                      </a:r>
                      <a:endParaRPr lang="en-ZA" sz="1800"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US" sz="1600" dirty="0">
                          <a:effectLst/>
                        </a:rPr>
                        <a:t>25</a:t>
                      </a:r>
                      <a:endParaRPr lang="en-ZA" sz="1600" b="1" dirty="0">
                        <a:solidFill>
                          <a:srgbClr val="FF0000"/>
                        </a:solidFill>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ZA" sz="1600" dirty="0" smtClean="0">
                          <a:effectLst/>
                        </a:rPr>
                        <a:t>18</a:t>
                      </a:r>
                      <a:endParaRPr lang="en-ZA" sz="1600" b="1" dirty="0">
                        <a:solidFill>
                          <a:srgbClr val="FF0000"/>
                        </a:solidFill>
                        <a:effectLst/>
                        <a:latin typeface="Garamond" panose="02020404030301010803" pitchFamily="18" charset="0"/>
                        <a:ea typeface="Calibri"/>
                        <a:cs typeface="Times New Roman"/>
                      </a:endParaRPr>
                    </a:p>
                  </a:txBody>
                  <a:tcPr marL="45720" marR="45720" anchor="ctr"/>
                </a:tc>
              </a:tr>
              <a:tr h="443999">
                <a:tc>
                  <a:txBody>
                    <a:bodyPr/>
                    <a:lstStyle/>
                    <a:p>
                      <a:pPr>
                        <a:lnSpc>
                          <a:spcPct val="115000"/>
                        </a:lnSpc>
                        <a:spcAft>
                          <a:spcPts val="0"/>
                        </a:spcAft>
                      </a:pPr>
                      <a:r>
                        <a:rPr lang="en-US" sz="1800" dirty="0">
                          <a:effectLst/>
                        </a:rPr>
                        <a:t>Manufacturing</a:t>
                      </a:r>
                      <a:endParaRPr lang="en-ZA" sz="1800"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US" sz="1600" dirty="0">
                          <a:effectLst/>
                        </a:rPr>
                        <a:t>8</a:t>
                      </a:r>
                      <a:endParaRPr lang="en-ZA" sz="1600" b="1"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ZA" sz="1600" dirty="0" smtClean="0">
                          <a:effectLst/>
                        </a:rPr>
                        <a:t>10</a:t>
                      </a:r>
                      <a:endParaRPr lang="en-ZA" sz="1600" b="1" dirty="0">
                        <a:effectLst/>
                        <a:latin typeface="Garamond" panose="02020404030301010803" pitchFamily="18" charset="0"/>
                        <a:ea typeface="Calibri"/>
                        <a:cs typeface="Times New Roman"/>
                      </a:endParaRPr>
                    </a:p>
                  </a:txBody>
                  <a:tcPr marL="45720" marR="45720" anchor="ctr"/>
                </a:tc>
              </a:tr>
              <a:tr h="443999">
                <a:tc>
                  <a:txBody>
                    <a:bodyPr/>
                    <a:lstStyle/>
                    <a:p>
                      <a:pPr>
                        <a:lnSpc>
                          <a:spcPct val="115000"/>
                        </a:lnSpc>
                        <a:spcAft>
                          <a:spcPts val="0"/>
                        </a:spcAft>
                      </a:pPr>
                      <a:r>
                        <a:rPr lang="en-US" sz="1800" dirty="0">
                          <a:effectLst/>
                        </a:rPr>
                        <a:t>Wholesale and </a:t>
                      </a:r>
                      <a:r>
                        <a:rPr lang="en-US" sz="1800" dirty="0" smtClean="0">
                          <a:effectLst/>
                        </a:rPr>
                        <a:t>Retail</a:t>
                      </a:r>
                      <a:endParaRPr lang="en-ZA" sz="1800"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US" sz="1600" dirty="0">
                          <a:effectLst/>
                        </a:rPr>
                        <a:t>6</a:t>
                      </a:r>
                      <a:endParaRPr lang="en-ZA" sz="1600" b="1"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ZA" sz="1600" dirty="0" smtClean="0">
                          <a:effectLst/>
                        </a:rPr>
                        <a:t>13</a:t>
                      </a:r>
                      <a:endParaRPr lang="en-ZA" sz="1600" b="1" dirty="0">
                        <a:effectLst/>
                        <a:latin typeface="Garamond" panose="02020404030301010803" pitchFamily="18" charset="0"/>
                        <a:ea typeface="Calibri"/>
                        <a:cs typeface="Times New Roman"/>
                      </a:endParaRPr>
                    </a:p>
                  </a:txBody>
                  <a:tcPr marL="45720" marR="45720" anchor="ctr"/>
                </a:tc>
              </a:tr>
              <a:tr h="443999">
                <a:tc>
                  <a:txBody>
                    <a:bodyPr/>
                    <a:lstStyle/>
                    <a:p>
                      <a:pPr>
                        <a:lnSpc>
                          <a:spcPct val="115000"/>
                        </a:lnSpc>
                        <a:spcAft>
                          <a:spcPts val="0"/>
                        </a:spcAft>
                      </a:pPr>
                      <a:r>
                        <a:rPr lang="en-US" sz="1800" dirty="0" smtClean="0">
                          <a:effectLst/>
                        </a:rPr>
                        <a:t>Transport</a:t>
                      </a:r>
                      <a:endParaRPr lang="en-ZA" sz="1800"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US" sz="1600" dirty="0">
                          <a:effectLst/>
                        </a:rPr>
                        <a:t>4</a:t>
                      </a:r>
                      <a:endParaRPr lang="en-ZA" sz="1600" b="1"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ZA" sz="1600" dirty="0" smtClean="0">
                          <a:effectLst/>
                        </a:rPr>
                        <a:t>6</a:t>
                      </a:r>
                      <a:endParaRPr lang="en-ZA" sz="1600" b="1" dirty="0">
                        <a:effectLst/>
                        <a:latin typeface="Garamond" panose="02020404030301010803" pitchFamily="18" charset="0"/>
                        <a:ea typeface="Calibri"/>
                        <a:cs typeface="Times New Roman"/>
                      </a:endParaRPr>
                    </a:p>
                  </a:txBody>
                  <a:tcPr marL="45720" marR="45720" anchor="ctr"/>
                </a:tc>
              </a:tr>
              <a:tr h="443999">
                <a:tc>
                  <a:txBody>
                    <a:bodyPr/>
                    <a:lstStyle/>
                    <a:p>
                      <a:pPr>
                        <a:lnSpc>
                          <a:spcPct val="115000"/>
                        </a:lnSpc>
                        <a:spcAft>
                          <a:spcPts val="0"/>
                        </a:spcAft>
                      </a:pPr>
                      <a:r>
                        <a:rPr lang="en-US" sz="1800" dirty="0">
                          <a:effectLst/>
                        </a:rPr>
                        <a:t>Construction</a:t>
                      </a:r>
                      <a:endParaRPr lang="en-ZA" sz="1800"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US" sz="1600">
                          <a:effectLst/>
                        </a:rPr>
                        <a:t>3</a:t>
                      </a:r>
                      <a:endParaRPr lang="en-ZA" sz="1600" b="1">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ZA" sz="1600" dirty="0" smtClean="0">
                          <a:effectLst/>
                        </a:rPr>
                        <a:t>5</a:t>
                      </a:r>
                      <a:endParaRPr lang="en-ZA" sz="1600" b="1" dirty="0">
                        <a:effectLst/>
                        <a:latin typeface="Garamond" panose="02020404030301010803" pitchFamily="18" charset="0"/>
                        <a:ea typeface="Calibri"/>
                        <a:cs typeface="Times New Roman"/>
                      </a:endParaRPr>
                    </a:p>
                  </a:txBody>
                  <a:tcPr marL="45720" marR="45720" anchor="ctr"/>
                </a:tc>
              </a:tr>
              <a:tr h="443999">
                <a:tc>
                  <a:txBody>
                    <a:bodyPr/>
                    <a:lstStyle/>
                    <a:p>
                      <a:pPr>
                        <a:lnSpc>
                          <a:spcPct val="115000"/>
                        </a:lnSpc>
                        <a:spcAft>
                          <a:spcPts val="0"/>
                        </a:spcAft>
                      </a:pPr>
                      <a:r>
                        <a:rPr lang="en-US" sz="1800" dirty="0">
                          <a:effectLst/>
                        </a:rPr>
                        <a:t>Mining and quarrying</a:t>
                      </a:r>
                      <a:endParaRPr lang="en-ZA" sz="1800"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US" sz="1600" dirty="0">
                          <a:effectLst/>
                        </a:rPr>
                        <a:t>2</a:t>
                      </a:r>
                      <a:endParaRPr lang="en-ZA" sz="1600" b="1"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ZA" sz="1600" dirty="0" smtClean="0">
                          <a:effectLst/>
                        </a:rPr>
                        <a:t>3</a:t>
                      </a:r>
                      <a:endParaRPr lang="en-ZA" sz="1600" b="1" dirty="0">
                        <a:effectLst/>
                        <a:latin typeface="Garamond" panose="02020404030301010803" pitchFamily="18" charset="0"/>
                        <a:ea typeface="Calibri"/>
                        <a:cs typeface="Times New Roman"/>
                      </a:endParaRPr>
                    </a:p>
                  </a:txBody>
                  <a:tcPr marL="45720" marR="45720" anchor="ctr"/>
                </a:tc>
              </a:tr>
              <a:tr h="826053">
                <a:tc>
                  <a:txBody>
                    <a:bodyPr/>
                    <a:lstStyle/>
                    <a:p>
                      <a:pPr>
                        <a:lnSpc>
                          <a:spcPct val="115000"/>
                        </a:lnSpc>
                        <a:spcAft>
                          <a:spcPts val="0"/>
                        </a:spcAft>
                      </a:pPr>
                      <a:r>
                        <a:rPr lang="en-US" sz="1800" dirty="0" smtClean="0">
                          <a:effectLst/>
                        </a:rPr>
                        <a:t>Agriculture, forestry </a:t>
                      </a:r>
                      <a:r>
                        <a:rPr lang="en-US" sz="1800" dirty="0">
                          <a:effectLst/>
                        </a:rPr>
                        <a:t>and fishing</a:t>
                      </a:r>
                      <a:endParaRPr lang="en-ZA" sz="1800"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US" sz="1600" dirty="0">
                          <a:effectLst/>
                        </a:rPr>
                        <a:t>1</a:t>
                      </a:r>
                      <a:endParaRPr lang="en-ZA" sz="1600" b="1"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ZA" sz="1600" dirty="0" smtClean="0">
                          <a:effectLst/>
                        </a:rPr>
                        <a:t>1</a:t>
                      </a:r>
                      <a:endParaRPr lang="en-ZA" sz="1600" b="1" dirty="0">
                        <a:effectLst/>
                        <a:latin typeface="Garamond" panose="02020404030301010803" pitchFamily="18" charset="0"/>
                        <a:ea typeface="Calibri"/>
                        <a:cs typeface="Times New Roman"/>
                      </a:endParaRPr>
                    </a:p>
                  </a:txBody>
                  <a:tcPr marL="45720" marR="45720" anchor="ctr"/>
                </a:tc>
              </a:tr>
              <a:tr h="826053">
                <a:tc>
                  <a:txBody>
                    <a:bodyPr/>
                    <a:lstStyle/>
                    <a:p>
                      <a:pPr>
                        <a:lnSpc>
                          <a:spcPct val="115000"/>
                        </a:lnSpc>
                        <a:spcAft>
                          <a:spcPts val="0"/>
                        </a:spcAft>
                      </a:pPr>
                      <a:r>
                        <a:rPr lang="en-US" sz="1800" dirty="0" smtClean="0">
                          <a:effectLst/>
                        </a:rPr>
                        <a:t>Electricity, gas </a:t>
                      </a:r>
                      <a:r>
                        <a:rPr lang="en-US" sz="1800" dirty="0">
                          <a:effectLst/>
                        </a:rPr>
                        <a:t>and water supply</a:t>
                      </a:r>
                      <a:endParaRPr lang="en-ZA" sz="1800"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US" sz="1600" dirty="0">
                          <a:effectLst/>
                        </a:rPr>
                        <a:t>1</a:t>
                      </a:r>
                      <a:endParaRPr lang="en-ZA" sz="1600" b="1"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ZA" sz="1600" dirty="0" smtClean="0">
                          <a:effectLst/>
                        </a:rPr>
                        <a:t>2</a:t>
                      </a:r>
                      <a:endParaRPr lang="en-ZA" sz="1600" b="1" dirty="0">
                        <a:effectLst/>
                        <a:latin typeface="Garamond" panose="02020404030301010803" pitchFamily="18" charset="0"/>
                        <a:ea typeface="Calibri"/>
                        <a:cs typeface="Times New Roman"/>
                      </a:endParaRPr>
                    </a:p>
                  </a:txBody>
                  <a:tcPr marL="45720" marR="45720" anchor="ctr"/>
                </a:tc>
              </a:tr>
            </a:tbl>
          </a:graphicData>
        </a:graphic>
      </p:graphicFrame>
    </p:spTree>
    <p:extLst>
      <p:ext uri="{BB962C8B-B14F-4D97-AF65-F5344CB8AC3E}">
        <p14:creationId xmlns:p14="http://schemas.microsoft.com/office/powerpoint/2010/main" xmlns="" val="30794236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ZA" dirty="0" smtClean="0">
                <a:solidFill>
                  <a:schemeClr val="bg1"/>
                </a:solidFill>
              </a:rPr>
              <a:t>IMPACT PROJECTS</a:t>
            </a:r>
            <a:endParaRPr lang="en-ZA" dirty="0">
              <a:solidFill>
                <a:schemeClr val="bg1"/>
              </a:solidFill>
            </a:endParaRPr>
          </a:p>
        </p:txBody>
      </p:sp>
      <p:graphicFrame>
        <p:nvGraphicFramePr>
          <p:cNvPr id="4" name="Diagram 3"/>
          <p:cNvGraphicFramePr/>
          <p:nvPr>
            <p:extLst>
              <p:ext uri="{D42A27DB-BD31-4B8C-83A1-F6EECF244321}">
                <p14:modId xmlns:p14="http://schemas.microsoft.com/office/powerpoint/2010/main" xmlns="" val="968860630"/>
              </p:ext>
            </p:extLst>
          </p:nvPr>
        </p:nvGraphicFramePr>
        <p:xfrm>
          <a:off x="354360" y="1268760"/>
          <a:ext cx="8435280"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155270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ZA" dirty="0" smtClean="0">
                <a:solidFill>
                  <a:schemeClr val="bg1"/>
                </a:solidFill>
              </a:rPr>
              <a:t>IMPACT PROJECTS</a:t>
            </a:r>
            <a:endParaRPr lang="en-ZA" dirty="0">
              <a:solidFill>
                <a:schemeClr val="bg1"/>
              </a:solidFill>
            </a:endParaRPr>
          </a:p>
        </p:txBody>
      </p:sp>
      <p:graphicFrame>
        <p:nvGraphicFramePr>
          <p:cNvPr id="4" name="Diagram 3"/>
          <p:cNvGraphicFramePr/>
          <p:nvPr>
            <p:extLst>
              <p:ext uri="{D42A27DB-BD31-4B8C-83A1-F6EECF244321}">
                <p14:modId xmlns:p14="http://schemas.microsoft.com/office/powerpoint/2010/main" xmlns="" val="3163368132"/>
              </p:ext>
            </p:extLst>
          </p:nvPr>
        </p:nvGraphicFramePr>
        <p:xfrm>
          <a:off x="354360" y="1268760"/>
          <a:ext cx="8435280"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509660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56" y="27856"/>
            <a:ext cx="8229600" cy="1143000"/>
          </a:xfrm>
        </p:spPr>
        <p:txBody>
          <a:bodyPr/>
          <a:lstStyle/>
          <a:p>
            <a:r>
              <a:rPr lang="en-ZA" dirty="0" err="1" smtClean="0">
                <a:solidFill>
                  <a:schemeClr val="bg1"/>
                </a:solidFill>
              </a:rPr>
              <a:t>iKhaya</a:t>
            </a:r>
            <a:r>
              <a:rPr lang="en-ZA" dirty="0" smtClean="0">
                <a:solidFill>
                  <a:schemeClr val="bg1"/>
                </a:solidFill>
              </a:rPr>
              <a:t> </a:t>
            </a:r>
            <a:r>
              <a:rPr lang="en-ZA" dirty="0" err="1" smtClean="0">
                <a:solidFill>
                  <a:schemeClr val="bg1"/>
                </a:solidFill>
              </a:rPr>
              <a:t>Lami</a:t>
            </a:r>
            <a:r>
              <a:rPr lang="en-ZA" dirty="0" smtClean="0">
                <a:solidFill>
                  <a:schemeClr val="bg1"/>
                </a:solidFill>
              </a:rPr>
              <a:t>: Study overview</a:t>
            </a:r>
            <a:endParaRPr lang="en-ZA" dirty="0">
              <a:solidFill>
                <a:schemeClr val="bg1"/>
              </a:solidFill>
            </a:endParaRPr>
          </a:p>
        </p:txBody>
      </p:sp>
      <p:sp>
        <p:nvSpPr>
          <p:cNvPr id="5" name="Rounded Rectangle 4"/>
          <p:cNvSpPr/>
          <p:nvPr/>
        </p:nvSpPr>
        <p:spPr>
          <a:xfrm>
            <a:off x="179511" y="1196752"/>
            <a:ext cx="8708889" cy="789067"/>
          </a:xfrm>
          <a:prstGeom prst="roundRect">
            <a:avLst/>
          </a:prstGeom>
          <a:solidFill>
            <a:schemeClr val="tx2">
              <a:lumMod val="40000"/>
              <a:lumOff val="60000"/>
              <a:alpha val="62000"/>
            </a:schemeClr>
          </a:solidFill>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t"/>
          <a:lstStyle/>
          <a:p>
            <a:r>
              <a:rPr lang="en-ZA" altLang="en-US" dirty="0">
                <a:solidFill>
                  <a:srgbClr val="000000"/>
                </a:solidFill>
              </a:rPr>
              <a:t>A Multi Phase Mixed Methods Study </a:t>
            </a:r>
            <a:r>
              <a:rPr lang="en-ZA" dirty="0">
                <a:solidFill>
                  <a:srgbClr val="000000"/>
                </a:solidFill>
              </a:rPr>
              <a:t>aimed at providing a comprehensive description of the nature and scale of homelessness in the central region of Durban.</a:t>
            </a:r>
          </a:p>
        </p:txBody>
      </p:sp>
      <p:sp>
        <p:nvSpPr>
          <p:cNvPr id="9" name="Rounded Rectangle 8"/>
          <p:cNvSpPr/>
          <p:nvPr/>
        </p:nvSpPr>
        <p:spPr>
          <a:xfrm>
            <a:off x="26909" y="2171711"/>
            <a:ext cx="9014094" cy="1224136"/>
          </a:xfrm>
          <a:prstGeom prst="roundRect">
            <a:avLst/>
          </a:prstGeom>
          <a:solidFill>
            <a:schemeClr val="bg1">
              <a:alpha val="62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t"/>
          <a:lstStyle/>
          <a:p>
            <a:pPr marL="285750" indent="-285750" eaLnBrk="1" hangingPunct="1">
              <a:buFont typeface="Arial" pitchFamily="34" charset="0"/>
              <a:buChar char="•"/>
              <a:defRPr/>
            </a:pPr>
            <a:r>
              <a:rPr lang="en-ZA" altLang="en-US" kern="0" dirty="0">
                <a:solidFill>
                  <a:srgbClr val="000000"/>
                </a:solidFill>
              </a:rPr>
              <a:t>Funded by the Safer Cities unit of the eThekwini Municipality</a:t>
            </a:r>
          </a:p>
          <a:p>
            <a:pPr eaLnBrk="1" hangingPunct="1">
              <a:defRPr/>
            </a:pPr>
            <a:endParaRPr lang="en-ZA" altLang="en-US" kern="0" dirty="0">
              <a:solidFill>
                <a:srgbClr val="000000"/>
              </a:solidFill>
            </a:endParaRPr>
          </a:p>
          <a:p>
            <a:pPr marL="285750" indent="-285750" eaLnBrk="1" hangingPunct="1">
              <a:buFont typeface="Arial" pitchFamily="34" charset="0"/>
              <a:buChar char="•"/>
              <a:defRPr/>
            </a:pPr>
            <a:r>
              <a:rPr lang="en-ZA" altLang="en-US" kern="0" dirty="0">
                <a:solidFill>
                  <a:srgbClr val="000000"/>
                </a:solidFill>
              </a:rPr>
              <a:t>Designed in collaboration with various community based organisations, </a:t>
            </a:r>
            <a:r>
              <a:rPr lang="en-ZA" altLang="en-US" kern="0" dirty="0" smtClean="0">
                <a:solidFill>
                  <a:srgbClr val="000000"/>
                </a:solidFill>
              </a:rPr>
              <a:t>academics</a:t>
            </a:r>
            <a:r>
              <a:rPr lang="en-ZA" altLang="en-US" kern="0" dirty="0">
                <a:solidFill>
                  <a:srgbClr val="000000"/>
                </a:solidFill>
              </a:rPr>
              <a:t>, </a:t>
            </a:r>
            <a:r>
              <a:rPr lang="en-ZA" altLang="en-US" kern="0" dirty="0" smtClean="0">
                <a:solidFill>
                  <a:srgbClr val="000000"/>
                </a:solidFill>
              </a:rPr>
              <a:t>business </a:t>
            </a:r>
            <a:r>
              <a:rPr lang="en-ZA" altLang="en-US" kern="0" dirty="0">
                <a:solidFill>
                  <a:srgbClr val="000000"/>
                </a:solidFill>
              </a:rPr>
              <a:t>and </a:t>
            </a:r>
            <a:r>
              <a:rPr lang="en-ZA" altLang="en-US" kern="0" dirty="0" smtClean="0">
                <a:solidFill>
                  <a:srgbClr val="000000"/>
                </a:solidFill>
              </a:rPr>
              <a:t>municipal </a:t>
            </a:r>
            <a:r>
              <a:rPr lang="en-ZA" altLang="en-US" kern="0" dirty="0">
                <a:solidFill>
                  <a:srgbClr val="000000"/>
                </a:solidFill>
              </a:rPr>
              <a:t>department </a:t>
            </a:r>
            <a:r>
              <a:rPr lang="en-ZA" altLang="en-US" kern="0" dirty="0" smtClean="0">
                <a:solidFill>
                  <a:srgbClr val="000000"/>
                </a:solidFill>
              </a:rPr>
              <a:t>representatives </a:t>
            </a:r>
            <a:endParaRPr lang="en-ZA" altLang="en-US" kern="0" dirty="0">
              <a:solidFill>
                <a:srgbClr val="000000"/>
              </a:solidFill>
            </a:endParaRPr>
          </a:p>
        </p:txBody>
      </p:sp>
      <p:graphicFrame>
        <p:nvGraphicFramePr>
          <p:cNvPr id="12" name="Diagram 11"/>
          <p:cNvGraphicFramePr/>
          <p:nvPr>
            <p:extLst/>
          </p:nvPr>
        </p:nvGraphicFramePr>
        <p:xfrm>
          <a:off x="179511" y="3581739"/>
          <a:ext cx="8861491" cy="3082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79402509"/>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41" y="46446"/>
            <a:ext cx="8229600" cy="1143000"/>
          </a:xfrm>
        </p:spPr>
        <p:txBody>
          <a:bodyPr/>
          <a:lstStyle/>
          <a:p>
            <a:pPr eaLnBrk="1" hangingPunct="1">
              <a:defRPr/>
            </a:pPr>
            <a:r>
              <a:rPr lang="en-US" sz="4000" kern="0" dirty="0" err="1" smtClean="0">
                <a:solidFill>
                  <a:schemeClr val="bg1"/>
                </a:solidFill>
              </a:rPr>
              <a:t>iKhaya</a:t>
            </a:r>
            <a:r>
              <a:rPr lang="en-US" sz="4000" kern="0" dirty="0" smtClean="0">
                <a:solidFill>
                  <a:schemeClr val="bg1"/>
                </a:solidFill>
              </a:rPr>
              <a:t> </a:t>
            </a:r>
            <a:r>
              <a:rPr lang="en-US" sz="4000" kern="0" dirty="0" err="1" smtClean="0">
                <a:solidFill>
                  <a:schemeClr val="bg1"/>
                </a:solidFill>
              </a:rPr>
              <a:t>Lami</a:t>
            </a:r>
            <a:r>
              <a:rPr lang="en-US" sz="4000" kern="0" dirty="0" smtClean="0">
                <a:solidFill>
                  <a:schemeClr val="bg1"/>
                </a:solidFill>
              </a:rPr>
              <a:t> Highlights</a:t>
            </a:r>
            <a:endParaRPr lang="en-US" altLang="en-US" sz="4000" kern="0" dirty="0">
              <a:solidFill>
                <a:schemeClr val="bg1"/>
              </a:solidFill>
            </a:endParaRPr>
          </a:p>
        </p:txBody>
      </p:sp>
      <p:sp>
        <p:nvSpPr>
          <p:cNvPr id="4" name="Freeform 3"/>
          <p:cNvSpPr/>
          <p:nvPr/>
        </p:nvSpPr>
        <p:spPr>
          <a:xfrm>
            <a:off x="2176463" y="1160463"/>
            <a:ext cx="3240087" cy="5516562"/>
          </a:xfrm>
          <a:custGeom>
            <a:avLst/>
            <a:gdLst>
              <a:gd name="connsiteX0" fmla="*/ 0 w 1836545"/>
              <a:gd name="connsiteY0" fmla="*/ 183655 h 4142528"/>
              <a:gd name="connsiteX1" fmla="*/ 183655 w 1836545"/>
              <a:gd name="connsiteY1" fmla="*/ 0 h 4142528"/>
              <a:gd name="connsiteX2" fmla="*/ 1652891 w 1836545"/>
              <a:gd name="connsiteY2" fmla="*/ 0 h 4142528"/>
              <a:gd name="connsiteX3" fmla="*/ 1836546 w 1836545"/>
              <a:gd name="connsiteY3" fmla="*/ 183655 h 4142528"/>
              <a:gd name="connsiteX4" fmla="*/ 1836545 w 1836545"/>
              <a:gd name="connsiteY4" fmla="*/ 3958874 h 4142528"/>
              <a:gd name="connsiteX5" fmla="*/ 1652890 w 1836545"/>
              <a:gd name="connsiteY5" fmla="*/ 4142529 h 4142528"/>
              <a:gd name="connsiteX6" fmla="*/ 183655 w 1836545"/>
              <a:gd name="connsiteY6" fmla="*/ 4142528 h 4142528"/>
              <a:gd name="connsiteX7" fmla="*/ 0 w 1836545"/>
              <a:gd name="connsiteY7" fmla="*/ 3958873 h 4142528"/>
              <a:gd name="connsiteX8" fmla="*/ 0 w 1836545"/>
              <a:gd name="connsiteY8" fmla="*/ 183655 h 414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545" h="4142528">
                <a:moveTo>
                  <a:pt x="0" y="183655"/>
                </a:moveTo>
                <a:cubicBezTo>
                  <a:pt x="0" y="82225"/>
                  <a:pt x="82225" y="0"/>
                  <a:pt x="183655" y="0"/>
                </a:cubicBezTo>
                <a:lnTo>
                  <a:pt x="1652891" y="0"/>
                </a:lnTo>
                <a:cubicBezTo>
                  <a:pt x="1754321" y="0"/>
                  <a:pt x="1836546" y="82225"/>
                  <a:pt x="1836546" y="183655"/>
                </a:cubicBezTo>
                <a:cubicBezTo>
                  <a:pt x="1836546" y="1442061"/>
                  <a:pt x="1836545" y="2700468"/>
                  <a:pt x="1836545" y="3958874"/>
                </a:cubicBezTo>
                <a:cubicBezTo>
                  <a:pt x="1836545" y="4060304"/>
                  <a:pt x="1754320" y="4142529"/>
                  <a:pt x="1652890" y="4142529"/>
                </a:cubicBezTo>
                <a:lnTo>
                  <a:pt x="183655" y="4142528"/>
                </a:lnTo>
                <a:cubicBezTo>
                  <a:pt x="82225" y="4142528"/>
                  <a:pt x="0" y="4060303"/>
                  <a:pt x="0" y="3958873"/>
                </a:cubicBezTo>
                <a:lnTo>
                  <a:pt x="0" y="183655"/>
                </a:lnTo>
                <a:close/>
              </a:path>
            </a:pathLst>
          </a:custGeom>
          <a:solidFill>
            <a:srgbClr val="B9AB6F">
              <a:lumMod val="40000"/>
              <a:lumOff val="60000"/>
            </a:srgbClr>
          </a:solidFill>
          <a:ln>
            <a:noFill/>
          </a:ln>
          <a:effectLst/>
        </p:spPr>
        <p:txBody>
          <a:bodyPr lIns="133350" tIns="133350" rIns="133350" bIns="3033120" spcCol="1270"/>
          <a:lstStyle/>
          <a:p>
            <a:pPr algn="ctr" defTabSz="1555750" fontAlgn="auto">
              <a:lnSpc>
                <a:spcPct val="90000"/>
              </a:lnSpc>
              <a:spcBef>
                <a:spcPts val="0"/>
              </a:spcBef>
              <a:spcAft>
                <a:spcPct val="35000"/>
              </a:spcAft>
              <a:defRPr/>
            </a:pPr>
            <a:r>
              <a:rPr lang="en-US" sz="3500" kern="0" dirty="0">
                <a:solidFill>
                  <a:srgbClr val="CFC60D"/>
                </a:solidFill>
                <a:latin typeface="Arial"/>
              </a:rPr>
              <a:t>Street-Living</a:t>
            </a:r>
            <a:endParaRPr lang="en-GB" sz="3500" kern="0" dirty="0">
              <a:solidFill>
                <a:srgbClr val="CFC60D"/>
              </a:solidFill>
              <a:latin typeface="Arial"/>
            </a:endParaRPr>
          </a:p>
        </p:txBody>
      </p:sp>
      <p:sp>
        <p:nvSpPr>
          <p:cNvPr id="5" name="Freeform 4"/>
          <p:cNvSpPr/>
          <p:nvPr/>
        </p:nvSpPr>
        <p:spPr>
          <a:xfrm>
            <a:off x="5553075" y="1160463"/>
            <a:ext cx="3240088" cy="5516562"/>
          </a:xfrm>
          <a:custGeom>
            <a:avLst/>
            <a:gdLst>
              <a:gd name="connsiteX0" fmla="*/ 0 w 1836545"/>
              <a:gd name="connsiteY0" fmla="*/ 183655 h 4142528"/>
              <a:gd name="connsiteX1" fmla="*/ 183655 w 1836545"/>
              <a:gd name="connsiteY1" fmla="*/ 0 h 4142528"/>
              <a:gd name="connsiteX2" fmla="*/ 1652891 w 1836545"/>
              <a:gd name="connsiteY2" fmla="*/ 0 h 4142528"/>
              <a:gd name="connsiteX3" fmla="*/ 1836546 w 1836545"/>
              <a:gd name="connsiteY3" fmla="*/ 183655 h 4142528"/>
              <a:gd name="connsiteX4" fmla="*/ 1836545 w 1836545"/>
              <a:gd name="connsiteY4" fmla="*/ 3958874 h 4142528"/>
              <a:gd name="connsiteX5" fmla="*/ 1652890 w 1836545"/>
              <a:gd name="connsiteY5" fmla="*/ 4142529 h 4142528"/>
              <a:gd name="connsiteX6" fmla="*/ 183655 w 1836545"/>
              <a:gd name="connsiteY6" fmla="*/ 4142528 h 4142528"/>
              <a:gd name="connsiteX7" fmla="*/ 0 w 1836545"/>
              <a:gd name="connsiteY7" fmla="*/ 3958873 h 4142528"/>
              <a:gd name="connsiteX8" fmla="*/ 0 w 1836545"/>
              <a:gd name="connsiteY8" fmla="*/ 183655 h 414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545" h="4142528">
                <a:moveTo>
                  <a:pt x="0" y="183655"/>
                </a:moveTo>
                <a:cubicBezTo>
                  <a:pt x="0" y="82225"/>
                  <a:pt x="82225" y="0"/>
                  <a:pt x="183655" y="0"/>
                </a:cubicBezTo>
                <a:lnTo>
                  <a:pt x="1652891" y="0"/>
                </a:lnTo>
                <a:cubicBezTo>
                  <a:pt x="1754321" y="0"/>
                  <a:pt x="1836546" y="82225"/>
                  <a:pt x="1836546" y="183655"/>
                </a:cubicBezTo>
                <a:cubicBezTo>
                  <a:pt x="1836546" y="1442061"/>
                  <a:pt x="1836545" y="2700468"/>
                  <a:pt x="1836545" y="3958874"/>
                </a:cubicBezTo>
                <a:cubicBezTo>
                  <a:pt x="1836545" y="4060304"/>
                  <a:pt x="1754320" y="4142529"/>
                  <a:pt x="1652890" y="4142529"/>
                </a:cubicBezTo>
                <a:lnTo>
                  <a:pt x="183655" y="4142528"/>
                </a:lnTo>
                <a:cubicBezTo>
                  <a:pt x="82225" y="4142528"/>
                  <a:pt x="0" y="4060303"/>
                  <a:pt x="0" y="3958873"/>
                </a:cubicBezTo>
                <a:lnTo>
                  <a:pt x="0" y="183655"/>
                </a:lnTo>
                <a:close/>
              </a:path>
            </a:pathLst>
          </a:custGeom>
          <a:solidFill>
            <a:srgbClr val="B9AB6F">
              <a:lumMod val="20000"/>
              <a:lumOff val="80000"/>
            </a:srgbClr>
          </a:solidFill>
          <a:ln>
            <a:noFill/>
          </a:ln>
          <a:effectLst/>
        </p:spPr>
        <p:txBody>
          <a:bodyPr lIns="133350" tIns="133350" rIns="133350" bIns="3033120" spcCol="1270"/>
          <a:lstStyle/>
          <a:p>
            <a:pPr algn="ctr" defTabSz="1555750" fontAlgn="auto">
              <a:lnSpc>
                <a:spcPct val="90000"/>
              </a:lnSpc>
              <a:spcBef>
                <a:spcPts val="0"/>
              </a:spcBef>
              <a:spcAft>
                <a:spcPct val="35000"/>
              </a:spcAft>
              <a:defRPr/>
            </a:pPr>
            <a:r>
              <a:rPr lang="en-US" sz="3500" kern="0" dirty="0">
                <a:solidFill>
                  <a:srgbClr val="1D3641"/>
                </a:solidFill>
                <a:latin typeface="Arial"/>
              </a:rPr>
              <a:t>Shelter-living</a:t>
            </a:r>
            <a:endParaRPr lang="en-GB" sz="3500" kern="0" dirty="0">
              <a:solidFill>
                <a:srgbClr val="1D3641"/>
              </a:solidFill>
              <a:latin typeface="Arial"/>
            </a:endParaRPr>
          </a:p>
        </p:txBody>
      </p:sp>
      <p:sp>
        <p:nvSpPr>
          <p:cNvPr id="6" name="Freeform 5"/>
          <p:cNvSpPr/>
          <p:nvPr/>
        </p:nvSpPr>
        <p:spPr>
          <a:xfrm>
            <a:off x="2757488" y="2016125"/>
            <a:ext cx="1992312" cy="439738"/>
          </a:xfrm>
          <a:custGeom>
            <a:avLst/>
            <a:gdLst>
              <a:gd name="connsiteX0" fmla="*/ 0 w 1469236"/>
              <a:gd name="connsiteY0" fmla="*/ 94816 h 948160"/>
              <a:gd name="connsiteX1" fmla="*/ 94816 w 1469236"/>
              <a:gd name="connsiteY1" fmla="*/ 0 h 948160"/>
              <a:gd name="connsiteX2" fmla="*/ 1374420 w 1469236"/>
              <a:gd name="connsiteY2" fmla="*/ 0 h 948160"/>
              <a:gd name="connsiteX3" fmla="*/ 1469236 w 1469236"/>
              <a:gd name="connsiteY3" fmla="*/ 94816 h 948160"/>
              <a:gd name="connsiteX4" fmla="*/ 1469236 w 1469236"/>
              <a:gd name="connsiteY4" fmla="*/ 853344 h 948160"/>
              <a:gd name="connsiteX5" fmla="*/ 1374420 w 1469236"/>
              <a:gd name="connsiteY5" fmla="*/ 948160 h 948160"/>
              <a:gd name="connsiteX6" fmla="*/ 94816 w 1469236"/>
              <a:gd name="connsiteY6" fmla="*/ 948160 h 948160"/>
              <a:gd name="connsiteX7" fmla="*/ 0 w 1469236"/>
              <a:gd name="connsiteY7" fmla="*/ 853344 h 948160"/>
              <a:gd name="connsiteX8" fmla="*/ 0 w 1469236"/>
              <a:gd name="connsiteY8" fmla="*/ 94816 h 94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9236" h="948160">
                <a:moveTo>
                  <a:pt x="0" y="94816"/>
                </a:moveTo>
                <a:cubicBezTo>
                  <a:pt x="0" y="42451"/>
                  <a:pt x="42451" y="0"/>
                  <a:pt x="94816" y="0"/>
                </a:cubicBezTo>
                <a:lnTo>
                  <a:pt x="1374420" y="0"/>
                </a:lnTo>
                <a:cubicBezTo>
                  <a:pt x="1426785" y="0"/>
                  <a:pt x="1469236" y="42451"/>
                  <a:pt x="1469236" y="94816"/>
                </a:cubicBezTo>
                <a:lnTo>
                  <a:pt x="1469236" y="853344"/>
                </a:lnTo>
                <a:cubicBezTo>
                  <a:pt x="1469236" y="905709"/>
                  <a:pt x="1426785" y="948160"/>
                  <a:pt x="1374420" y="948160"/>
                </a:cubicBezTo>
                <a:lnTo>
                  <a:pt x="94816" y="948160"/>
                </a:lnTo>
                <a:cubicBezTo>
                  <a:pt x="42451" y="948160"/>
                  <a:pt x="0" y="905709"/>
                  <a:pt x="0" y="853344"/>
                </a:cubicBezTo>
                <a:lnTo>
                  <a:pt x="0" y="94816"/>
                </a:lnTo>
                <a:close/>
              </a:path>
            </a:pathLst>
          </a:custGeom>
          <a:solidFill>
            <a:srgbClr val="CFC60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lIns="134451" tIns="107781" rIns="134451" bIns="107781" spcCol="1270" anchor="ctr"/>
          <a:lstStyle/>
          <a:p>
            <a:pPr algn="ctr" defTabSz="1866900" fontAlgn="auto">
              <a:lnSpc>
                <a:spcPct val="90000"/>
              </a:lnSpc>
              <a:spcBef>
                <a:spcPts val="0"/>
              </a:spcBef>
              <a:spcAft>
                <a:spcPct val="35000"/>
              </a:spcAft>
              <a:defRPr/>
            </a:pPr>
            <a:r>
              <a:rPr lang="en-US" sz="2800" b="1" kern="0" dirty="0">
                <a:solidFill>
                  <a:sysClr val="window" lastClr="FFFFFF"/>
                </a:solidFill>
                <a:latin typeface="Arial"/>
              </a:rPr>
              <a:t>1959</a:t>
            </a:r>
            <a:endParaRPr lang="en-GB" sz="2800" b="1" kern="0" dirty="0">
              <a:solidFill>
                <a:sysClr val="window" lastClr="FFFFFF"/>
              </a:solidFill>
              <a:latin typeface="Arial"/>
            </a:endParaRPr>
          </a:p>
        </p:txBody>
      </p:sp>
      <p:sp>
        <p:nvSpPr>
          <p:cNvPr id="7" name="Freeform 6"/>
          <p:cNvSpPr/>
          <p:nvPr/>
        </p:nvSpPr>
        <p:spPr>
          <a:xfrm>
            <a:off x="6134100" y="2016125"/>
            <a:ext cx="1990725" cy="439738"/>
          </a:xfrm>
          <a:custGeom>
            <a:avLst/>
            <a:gdLst>
              <a:gd name="connsiteX0" fmla="*/ 0 w 1469236"/>
              <a:gd name="connsiteY0" fmla="*/ 94816 h 948160"/>
              <a:gd name="connsiteX1" fmla="*/ 94816 w 1469236"/>
              <a:gd name="connsiteY1" fmla="*/ 0 h 948160"/>
              <a:gd name="connsiteX2" fmla="*/ 1374420 w 1469236"/>
              <a:gd name="connsiteY2" fmla="*/ 0 h 948160"/>
              <a:gd name="connsiteX3" fmla="*/ 1469236 w 1469236"/>
              <a:gd name="connsiteY3" fmla="*/ 94816 h 948160"/>
              <a:gd name="connsiteX4" fmla="*/ 1469236 w 1469236"/>
              <a:gd name="connsiteY4" fmla="*/ 853344 h 948160"/>
              <a:gd name="connsiteX5" fmla="*/ 1374420 w 1469236"/>
              <a:gd name="connsiteY5" fmla="*/ 948160 h 948160"/>
              <a:gd name="connsiteX6" fmla="*/ 94816 w 1469236"/>
              <a:gd name="connsiteY6" fmla="*/ 948160 h 948160"/>
              <a:gd name="connsiteX7" fmla="*/ 0 w 1469236"/>
              <a:gd name="connsiteY7" fmla="*/ 853344 h 948160"/>
              <a:gd name="connsiteX8" fmla="*/ 0 w 1469236"/>
              <a:gd name="connsiteY8" fmla="*/ 94816 h 94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9236" h="948160">
                <a:moveTo>
                  <a:pt x="0" y="94816"/>
                </a:moveTo>
                <a:cubicBezTo>
                  <a:pt x="0" y="42451"/>
                  <a:pt x="42451" y="0"/>
                  <a:pt x="94816" y="0"/>
                </a:cubicBezTo>
                <a:lnTo>
                  <a:pt x="1374420" y="0"/>
                </a:lnTo>
                <a:cubicBezTo>
                  <a:pt x="1426785" y="0"/>
                  <a:pt x="1469236" y="42451"/>
                  <a:pt x="1469236" y="94816"/>
                </a:cubicBezTo>
                <a:lnTo>
                  <a:pt x="1469236" y="853344"/>
                </a:lnTo>
                <a:cubicBezTo>
                  <a:pt x="1469236" y="905709"/>
                  <a:pt x="1426785" y="948160"/>
                  <a:pt x="1374420" y="948160"/>
                </a:cubicBezTo>
                <a:lnTo>
                  <a:pt x="94816" y="948160"/>
                </a:lnTo>
                <a:cubicBezTo>
                  <a:pt x="42451" y="948160"/>
                  <a:pt x="0" y="905709"/>
                  <a:pt x="0" y="853344"/>
                </a:cubicBezTo>
                <a:lnTo>
                  <a:pt x="0" y="94816"/>
                </a:lnTo>
                <a:close/>
              </a:path>
            </a:pathLst>
          </a:custGeom>
          <a:solidFill>
            <a:srgbClr val="99987F">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lIns="134451" tIns="107781" rIns="134451" bIns="107781" spcCol="1270" anchor="ctr"/>
          <a:lstStyle/>
          <a:p>
            <a:pPr algn="ctr" defTabSz="1866900" fontAlgn="auto">
              <a:lnSpc>
                <a:spcPct val="90000"/>
              </a:lnSpc>
              <a:spcBef>
                <a:spcPts val="0"/>
              </a:spcBef>
              <a:spcAft>
                <a:spcPct val="35000"/>
              </a:spcAft>
              <a:defRPr/>
            </a:pPr>
            <a:r>
              <a:rPr lang="en-ZA" sz="2800" b="1" kern="0" dirty="0">
                <a:solidFill>
                  <a:sysClr val="window" lastClr="FFFFFF"/>
                </a:solidFill>
                <a:latin typeface="Arial"/>
              </a:rPr>
              <a:t>1974</a:t>
            </a:r>
            <a:endParaRPr lang="en-GB" sz="2800" kern="0" dirty="0">
              <a:solidFill>
                <a:sysClr val="window" lastClr="FFFFFF"/>
              </a:solidFill>
              <a:latin typeface="Arial"/>
            </a:endParaRPr>
          </a:p>
        </p:txBody>
      </p:sp>
      <p:sp>
        <p:nvSpPr>
          <p:cNvPr id="8" name="Pentagon 7"/>
          <p:cNvSpPr/>
          <p:nvPr/>
        </p:nvSpPr>
        <p:spPr>
          <a:xfrm>
            <a:off x="585788" y="2016125"/>
            <a:ext cx="1519237" cy="349250"/>
          </a:xfrm>
          <a:prstGeom prst="homePlate">
            <a:avLst/>
          </a:prstGeom>
          <a:solidFill>
            <a:srgbClr val="759AA5"/>
          </a:solidFill>
          <a:ln w="25400" cap="flat" cmpd="sng" algn="ctr">
            <a:solidFill>
              <a:srgbClr val="759AA5">
                <a:shade val="50000"/>
              </a:srgbClr>
            </a:solidFill>
            <a:prstDash val="solid"/>
          </a:ln>
          <a:effectLst/>
        </p:spPr>
        <p:txBody>
          <a:bodyPr anchor="ctr"/>
          <a:lstStyle/>
          <a:p>
            <a:pPr algn="ctr" fontAlgn="auto">
              <a:spcBef>
                <a:spcPts val="0"/>
              </a:spcBef>
              <a:spcAft>
                <a:spcPts val="0"/>
              </a:spcAft>
              <a:defRPr/>
            </a:pPr>
            <a:r>
              <a:rPr lang="en-US" sz="1400" kern="0" dirty="0">
                <a:solidFill>
                  <a:sysClr val="window" lastClr="FFFFFF"/>
                </a:solidFill>
                <a:latin typeface="Arial"/>
              </a:rPr>
              <a:t>Count</a:t>
            </a:r>
            <a:endParaRPr lang="en-GB" sz="1400" kern="0" dirty="0">
              <a:solidFill>
                <a:sysClr val="window" lastClr="FFFFFF"/>
              </a:solidFill>
              <a:latin typeface="Arial"/>
            </a:endParaRPr>
          </a:p>
        </p:txBody>
      </p:sp>
      <p:sp>
        <p:nvSpPr>
          <p:cNvPr id="9" name="Freeform 8"/>
          <p:cNvSpPr/>
          <p:nvPr/>
        </p:nvSpPr>
        <p:spPr>
          <a:xfrm>
            <a:off x="2757488" y="2524125"/>
            <a:ext cx="1992312" cy="439738"/>
          </a:xfrm>
          <a:custGeom>
            <a:avLst/>
            <a:gdLst>
              <a:gd name="connsiteX0" fmla="*/ 0 w 1469236"/>
              <a:gd name="connsiteY0" fmla="*/ 94816 h 948160"/>
              <a:gd name="connsiteX1" fmla="*/ 94816 w 1469236"/>
              <a:gd name="connsiteY1" fmla="*/ 0 h 948160"/>
              <a:gd name="connsiteX2" fmla="*/ 1374420 w 1469236"/>
              <a:gd name="connsiteY2" fmla="*/ 0 h 948160"/>
              <a:gd name="connsiteX3" fmla="*/ 1469236 w 1469236"/>
              <a:gd name="connsiteY3" fmla="*/ 94816 h 948160"/>
              <a:gd name="connsiteX4" fmla="*/ 1469236 w 1469236"/>
              <a:gd name="connsiteY4" fmla="*/ 853344 h 948160"/>
              <a:gd name="connsiteX5" fmla="*/ 1374420 w 1469236"/>
              <a:gd name="connsiteY5" fmla="*/ 948160 h 948160"/>
              <a:gd name="connsiteX6" fmla="*/ 94816 w 1469236"/>
              <a:gd name="connsiteY6" fmla="*/ 948160 h 948160"/>
              <a:gd name="connsiteX7" fmla="*/ 0 w 1469236"/>
              <a:gd name="connsiteY7" fmla="*/ 853344 h 948160"/>
              <a:gd name="connsiteX8" fmla="*/ 0 w 1469236"/>
              <a:gd name="connsiteY8" fmla="*/ 94816 h 94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9236" h="948160">
                <a:moveTo>
                  <a:pt x="0" y="94816"/>
                </a:moveTo>
                <a:cubicBezTo>
                  <a:pt x="0" y="42451"/>
                  <a:pt x="42451" y="0"/>
                  <a:pt x="94816" y="0"/>
                </a:cubicBezTo>
                <a:lnTo>
                  <a:pt x="1374420" y="0"/>
                </a:lnTo>
                <a:cubicBezTo>
                  <a:pt x="1426785" y="0"/>
                  <a:pt x="1469236" y="42451"/>
                  <a:pt x="1469236" y="94816"/>
                </a:cubicBezTo>
                <a:lnTo>
                  <a:pt x="1469236" y="853344"/>
                </a:lnTo>
                <a:cubicBezTo>
                  <a:pt x="1469236" y="905709"/>
                  <a:pt x="1426785" y="948160"/>
                  <a:pt x="1374420" y="948160"/>
                </a:cubicBezTo>
                <a:lnTo>
                  <a:pt x="94816" y="948160"/>
                </a:lnTo>
                <a:cubicBezTo>
                  <a:pt x="42451" y="948160"/>
                  <a:pt x="0" y="905709"/>
                  <a:pt x="0" y="853344"/>
                </a:cubicBezTo>
                <a:lnTo>
                  <a:pt x="0" y="94816"/>
                </a:lnTo>
                <a:close/>
              </a:path>
            </a:pathLst>
          </a:custGeom>
          <a:solidFill>
            <a:srgbClr val="CFC60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lIns="134451" tIns="107781" rIns="134451" bIns="107781" spcCol="1270" anchor="ctr"/>
          <a:lstStyle/>
          <a:p>
            <a:pPr algn="ctr" defTabSz="1866900" fontAlgn="auto">
              <a:lnSpc>
                <a:spcPct val="90000"/>
              </a:lnSpc>
              <a:spcBef>
                <a:spcPts val="0"/>
              </a:spcBef>
              <a:spcAft>
                <a:spcPct val="35000"/>
              </a:spcAft>
              <a:defRPr/>
            </a:pPr>
            <a:r>
              <a:rPr lang="en-US" sz="2400" b="1" kern="0" dirty="0">
                <a:solidFill>
                  <a:sysClr val="window" lastClr="FFFFFF"/>
                </a:solidFill>
                <a:latin typeface="Arial"/>
              </a:rPr>
              <a:t>88% Male</a:t>
            </a:r>
            <a:endParaRPr lang="en-GB" sz="2400" b="1" kern="0" dirty="0">
              <a:solidFill>
                <a:sysClr val="window" lastClr="FFFFFF"/>
              </a:solidFill>
              <a:latin typeface="Arial"/>
            </a:endParaRPr>
          </a:p>
        </p:txBody>
      </p:sp>
      <p:sp>
        <p:nvSpPr>
          <p:cNvPr id="10" name="Freeform 9"/>
          <p:cNvSpPr/>
          <p:nvPr/>
        </p:nvSpPr>
        <p:spPr>
          <a:xfrm>
            <a:off x="6134100" y="2524125"/>
            <a:ext cx="1990725" cy="439738"/>
          </a:xfrm>
          <a:custGeom>
            <a:avLst/>
            <a:gdLst>
              <a:gd name="connsiteX0" fmla="*/ 0 w 1469236"/>
              <a:gd name="connsiteY0" fmla="*/ 94816 h 948160"/>
              <a:gd name="connsiteX1" fmla="*/ 94816 w 1469236"/>
              <a:gd name="connsiteY1" fmla="*/ 0 h 948160"/>
              <a:gd name="connsiteX2" fmla="*/ 1374420 w 1469236"/>
              <a:gd name="connsiteY2" fmla="*/ 0 h 948160"/>
              <a:gd name="connsiteX3" fmla="*/ 1469236 w 1469236"/>
              <a:gd name="connsiteY3" fmla="*/ 94816 h 948160"/>
              <a:gd name="connsiteX4" fmla="*/ 1469236 w 1469236"/>
              <a:gd name="connsiteY4" fmla="*/ 853344 h 948160"/>
              <a:gd name="connsiteX5" fmla="*/ 1374420 w 1469236"/>
              <a:gd name="connsiteY5" fmla="*/ 948160 h 948160"/>
              <a:gd name="connsiteX6" fmla="*/ 94816 w 1469236"/>
              <a:gd name="connsiteY6" fmla="*/ 948160 h 948160"/>
              <a:gd name="connsiteX7" fmla="*/ 0 w 1469236"/>
              <a:gd name="connsiteY7" fmla="*/ 853344 h 948160"/>
              <a:gd name="connsiteX8" fmla="*/ 0 w 1469236"/>
              <a:gd name="connsiteY8" fmla="*/ 94816 h 94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9236" h="948160">
                <a:moveTo>
                  <a:pt x="0" y="94816"/>
                </a:moveTo>
                <a:cubicBezTo>
                  <a:pt x="0" y="42451"/>
                  <a:pt x="42451" y="0"/>
                  <a:pt x="94816" y="0"/>
                </a:cubicBezTo>
                <a:lnTo>
                  <a:pt x="1374420" y="0"/>
                </a:lnTo>
                <a:cubicBezTo>
                  <a:pt x="1426785" y="0"/>
                  <a:pt x="1469236" y="42451"/>
                  <a:pt x="1469236" y="94816"/>
                </a:cubicBezTo>
                <a:lnTo>
                  <a:pt x="1469236" y="853344"/>
                </a:lnTo>
                <a:cubicBezTo>
                  <a:pt x="1469236" y="905709"/>
                  <a:pt x="1426785" y="948160"/>
                  <a:pt x="1374420" y="948160"/>
                </a:cubicBezTo>
                <a:lnTo>
                  <a:pt x="94816" y="948160"/>
                </a:lnTo>
                <a:cubicBezTo>
                  <a:pt x="42451" y="948160"/>
                  <a:pt x="0" y="905709"/>
                  <a:pt x="0" y="853344"/>
                </a:cubicBezTo>
                <a:lnTo>
                  <a:pt x="0" y="94816"/>
                </a:lnTo>
                <a:close/>
              </a:path>
            </a:pathLst>
          </a:custGeom>
          <a:solidFill>
            <a:srgbClr val="99987F">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lIns="134451" tIns="107781" rIns="134451" bIns="107781" spcCol="1270" anchor="ctr"/>
          <a:lstStyle/>
          <a:p>
            <a:pPr algn="ctr" defTabSz="1866900" fontAlgn="auto">
              <a:lnSpc>
                <a:spcPct val="90000"/>
              </a:lnSpc>
              <a:spcBef>
                <a:spcPts val="0"/>
              </a:spcBef>
              <a:spcAft>
                <a:spcPct val="35000"/>
              </a:spcAft>
              <a:defRPr/>
            </a:pPr>
            <a:r>
              <a:rPr lang="en-ZA" sz="2400" b="1" kern="0" dirty="0">
                <a:solidFill>
                  <a:sysClr val="window" lastClr="FFFFFF"/>
                </a:solidFill>
                <a:latin typeface="Arial"/>
              </a:rPr>
              <a:t>80% Male</a:t>
            </a:r>
            <a:endParaRPr lang="en-GB" sz="2400" kern="0" dirty="0">
              <a:solidFill>
                <a:sysClr val="window" lastClr="FFFFFF"/>
              </a:solidFill>
              <a:latin typeface="Arial"/>
            </a:endParaRPr>
          </a:p>
        </p:txBody>
      </p:sp>
      <p:sp>
        <p:nvSpPr>
          <p:cNvPr id="11" name="Pentagon 10"/>
          <p:cNvSpPr/>
          <p:nvPr/>
        </p:nvSpPr>
        <p:spPr>
          <a:xfrm>
            <a:off x="555625" y="2524125"/>
            <a:ext cx="1519238" cy="349250"/>
          </a:xfrm>
          <a:prstGeom prst="homePlate">
            <a:avLst/>
          </a:prstGeom>
          <a:solidFill>
            <a:srgbClr val="759AA5"/>
          </a:solidFill>
          <a:ln w="25400" cap="flat" cmpd="sng" algn="ctr">
            <a:solidFill>
              <a:srgbClr val="759AA5">
                <a:shade val="50000"/>
              </a:srgbClr>
            </a:solidFill>
            <a:prstDash val="solid"/>
          </a:ln>
          <a:effectLst/>
        </p:spPr>
        <p:txBody>
          <a:bodyPr anchor="ctr"/>
          <a:lstStyle/>
          <a:p>
            <a:pPr algn="ctr" fontAlgn="auto">
              <a:spcBef>
                <a:spcPts val="0"/>
              </a:spcBef>
              <a:spcAft>
                <a:spcPts val="0"/>
              </a:spcAft>
              <a:defRPr/>
            </a:pPr>
            <a:r>
              <a:rPr lang="en-US" sz="1400" kern="0" dirty="0">
                <a:solidFill>
                  <a:sysClr val="window" lastClr="FFFFFF"/>
                </a:solidFill>
                <a:latin typeface="Arial"/>
              </a:rPr>
              <a:t>Gender</a:t>
            </a:r>
            <a:endParaRPr lang="en-GB" sz="1400" kern="0" dirty="0">
              <a:solidFill>
                <a:sysClr val="window" lastClr="FFFFFF"/>
              </a:solidFill>
              <a:latin typeface="Arial"/>
            </a:endParaRPr>
          </a:p>
        </p:txBody>
      </p:sp>
      <p:sp>
        <p:nvSpPr>
          <p:cNvPr id="12" name="Freeform 11"/>
          <p:cNvSpPr/>
          <p:nvPr/>
        </p:nvSpPr>
        <p:spPr>
          <a:xfrm>
            <a:off x="2757488" y="3052763"/>
            <a:ext cx="1992312" cy="439737"/>
          </a:xfrm>
          <a:custGeom>
            <a:avLst/>
            <a:gdLst>
              <a:gd name="connsiteX0" fmla="*/ 0 w 1469236"/>
              <a:gd name="connsiteY0" fmla="*/ 94816 h 948160"/>
              <a:gd name="connsiteX1" fmla="*/ 94816 w 1469236"/>
              <a:gd name="connsiteY1" fmla="*/ 0 h 948160"/>
              <a:gd name="connsiteX2" fmla="*/ 1374420 w 1469236"/>
              <a:gd name="connsiteY2" fmla="*/ 0 h 948160"/>
              <a:gd name="connsiteX3" fmla="*/ 1469236 w 1469236"/>
              <a:gd name="connsiteY3" fmla="*/ 94816 h 948160"/>
              <a:gd name="connsiteX4" fmla="*/ 1469236 w 1469236"/>
              <a:gd name="connsiteY4" fmla="*/ 853344 h 948160"/>
              <a:gd name="connsiteX5" fmla="*/ 1374420 w 1469236"/>
              <a:gd name="connsiteY5" fmla="*/ 948160 h 948160"/>
              <a:gd name="connsiteX6" fmla="*/ 94816 w 1469236"/>
              <a:gd name="connsiteY6" fmla="*/ 948160 h 948160"/>
              <a:gd name="connsiteX7" fmla="*/ 0 w 1469236"/>
              <a:gd name="connsiteY7" fmla="*/ 853344 h 948160"/>
              <a:gd name="connsiteX8" fmla="*/ 0 w 1469236"/>
              <a:gd name="connsiteY8" fmla="*/ 94816 h 94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9236" h="948160">
                <a:moveTo>
                  <a:pt x="0" y="94816"/>
                </a:moveTo>
                <a:cubicBezTo>
                  <a:pt x="0" y="42451"/>
                  <a:pt x="42451" y="0"/>
                  <a:pt x="94816" y="0"/>
                </a:cubicBezTo>
                <a:lnTo>
                  <a:pt x="1374420" y="0"/>
                </a:lnTo>
                <a:cubicBezTo>
                  <a:pt x="1426785" y="0"/>
                  <a:pt x="1469236" y="42451"/>
                  <a:pt x="1469236" y="94816"/>
                </a:cubicBezTo>
                <a:lnTo>
                  <a:pt x="1469236" y="853344"/>
                </a:lnTo>
                <a:cubicBezTo>
                  <a:pt x="1469236" y="905709"/>
                  <a:pt x="1426785" y="948160"/>
                  <a:pt x="1374420" y="948160"/>
                </a:cubicBezTo>
                <a:lnTo>
                  <a:pt x="94816" y="948160"/>
                </a:lnTo>
                <a:cubicBezTo>
                  <a:pt x="42451" y="948160"/>
                  <a:pt x="0" y="905709"/>
                  <a:pt x="0" y="853344"/>
                </a:cubicBezTo>
                <a:lnTo>
                  <a:pt x="0" y="94816"/>
                </a:lnTo>
                <a:close/>
              </a:path>
            </a:pathLst>
          </a:custGeom>
          <a:solidFill>
            <a:srgbClr val="CFC60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lIns="134451" tIns="107781" rIns="134451" bIns="107781" spcCol="1270" anchor="ctr"/>
          <a:lstStyle/>
          <a:p>
            <a:pPr algn="ctr" defTabSz="1866900" fontAlgn="auto">
              <a:lnSpc>
                <a:spcPct val="90000"/>
              </a:lnSpc>
              <a:spcBef>
                <a:spcPts val="0"/>
              </a:spcBef>
              <a:spcAft>
                <a:spcPct val="35000"/>
              </a:spcAft>
              <a:defRPr/>
            </a:pPr>
            <a:r>
              <a:rPr lang="en-US" sz="2400" b="1" kern="0" dirty="0">
                <a:solidFill>
                  <a:sysClr val="window" lastClr="FFFFFF"/>
                </a:solidFill>
                <a:latin typeface="Arial"/>
              </a:rPr>
              <a:t>87% Black</a:t>
            </a:r>
            <a:endParaRPr lang="en-GB" sz="2400" b="1" kern="0" dirty="0">
              <a:solidFill>
                <a:sysClr val="window" lastClr="FFFFFF"/>
              </a:solidFill>
              <a:latin typeface="Arial"/>
            </a:endParaRPr>
          </a:p>
        </p:txBody>
      </p:sp>
      <p:sp>
        <p:nvSpPr>
          <p:cNvPr id="13" name="Freeform 12"/>
          <p:cNvSpPr/>
          <p:nvPr/>
        </p:nvSpPr>
        <p:spPr>
          <a:xfrm>
            <a:off x="6134100" y="3052763"/>
            <a:ext cx="1990725" cy="439737"/>
          </a:xfrm>
          <a:custGeom>
            <a:avLst/>
            <a:gdLst>
              <a:gd name="connsiteX0" fmla="*/ 0 w 1469236"/>
              <a:gd name="connsiteY0" fmla="*/ 94816 h 948160"/>
              <a:gd name="connsiteX1" fmla="*/ 94816 w 1469236"/>
              <a:gd name="connsiteY1" fmla="*/ 0 h 948160"/>
              <a:gd name="connsiteX2" fmla="*/ 1374420 w 1469236"/>
              <a:gd name="connsiteY2" fmla="*/ 0 h 948160"/>
              <a:gd name="connsiteX3" fmla="*/ 1469236 w 1469236"/>
              <a:gd name="connsiteY3" fmla="*/ 94816 h 948160"/>
              <a:gd name="connsiteX4" fmla="*/ 1469236 w 1469236"/>
              <a:gd name="connsiteY4" fmla="*/ 853344 h 948160"/>
              <a:gd name="connsiteX5" fmla="*/ 1374420 w 1469236"/>
              <a:gd name="connsiteY5" fmla="*/ 948160 h 948160"/>
              <a:gd name="connsiteX6" fmla="*/ 94816 w 1469236"/>
              <a:gd name="connsiteY6" fmla="*/ 948160 h 948160"/>
              <a:gd name="connsiteX7" fmla="*/ 0 w 1469236"/>
              <a:gd name="connsiteY7" fmla="*/ 853344 h 948160"/>
              <a:gd name="connsiteX8" fmla="*/ 0 w 1469236"/>
              <a:gd name="connsiteY8" fmla="*/ 94816 h 94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9236" h="948160">
                <a:moveTo>
                  <a:pt x="0" y="94816"/>
                </a:moveTo>
                <a:cubicBezTo>
                  <a:pt x="0" y="42451"/>
                  <a:pt x="42451" y="0"/>
                  <a:pt x="94816" y="0"/>
                </a:cubicBezTo>
                <a:lnTo>
                  <a:pt x="1374420" y="0"/>
                </a:lnTo>
                <a:cubicBezTo>
                  <a:pt x="1426785" y="0"/>
                  <a:pt x="1469236" y="42451"/>
                  <a:pt x="1469236" y="94816"/>
                </a:cubicBezTo>
                <a:lnTo>
                  <a:pt x="1469236" y="853344"/>
                </a:lnTo>
                <a:cubicBezTo>
                  <a:pt x="1469236" y="905709"/>
                  <a:pt x="1426785" y="948160"/>
                  <a:pt x="1374420" y="948160"/>
                </a:cubicBezTo>
                <a:lnTo>
                  <a:pt x="94816" y="948160"/>
                </a:lnTo>
                <a:cubicBezTo>
                  <a:pt x="42451" y="948160"/>
                  <a:pt x="0" y="905709"/>
                  <a:pt x="0" y="853344"/>
                </a:cubicBezTo>
                <a:lnTo>
                  <a:pt x="0" y="94816"/>
                </a:lnTo>
                <a:close/>
              </a:path>
            </a:pathLst>
          </a:custGeom>
          <a:solidFill>
            <a:srgbClr val="99987F">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lIns="134451" tIns="107781" rIns="134451" bIns="107781" spcCol="1270" anchor="ctr"/>
          <a:lstStyle/>
          <a:p>
            <a:pPr algn="ctr" defTabSz="1866900" fontAlgn="auto">
              <a:lnSpc>
                <a:spcPct val="90000"/>
              </a:lnSpc>
              <a:spcBef>
                <a:spcPts val="0"/>
              </a:spcBef>
              <a:spcAft>
                <a:spcPct val="35000"/>
              </a:spcAft>
              <a:defRPr/>
            </a:pPr>
            <a:r>
              <a:rPr lang="en-ZA" sz="2400" b="1" kern="0" dirty="0">
                <a:solidFill>
                  <a:sysClr val="window" lastClr="FFFFFF"/>
                </a:solidFill>
                <a:latin typeface="Arial"/>
              </a:rPr>
              <a:t>62% Black</a:t>
            </a:r>
            <a:endParaRPr lang="en-GB" sz="2400" kern="0" dirty="0">
              <a:solidFill>
                <a:sysClr val="window" lastClr="FFFFFF"/>
              </a:solidFill>
              <a:latin typeface="Arial"/>
            </a:endParaRPr>
          </a:p>
        </p:txBody>
      </p:sp>
      <p:sp>
        <p:nvSpPr>
          <p:cNvPr id="14" name="Pentagon 13"/>
          <p:cNvSpPr/>
          <p:nvPr/>
        </p:nvSpPr>
        <p:spPr>
          <a:xfrm>
            <a:off x="555625" y="3052763"/>
            <a:ext cx="1519238" cy="349250"/>
          </a:xfrm>
          <a:prstGeom prst="homePlate">
            <a:avLst/>
          </a:prstGeom>
          <a:solidFill>
            <a:srgbClr val="759AA5"/>
          </a:solidFill>
          <a:ln w="25400" cap="flat" cmpd="sng" algn="ctr">
            <a:solidFill>
              <a:srgbClr val="759AA5">
                <a:shade val="50000"/>
              </a:srgbClr>
            </a:solidFill>
            <a:prstDash val="solid"/>
          </a:ln>
          <a:effectLst/>
        </p:spPr>
        <p:txBody>
          <a:bodyPr anchor="ctr"/>
          <a:lstStyle/>
          <a:p>
            <a:pPr algn="ctr" fontAlgn="auto">
              <a:spcBef>
                <a:spcPts val="0"/>
              </a:spcBef>
              <a:spcAft>
                <a:spcPts val="0"/>
              </a:spcAft>
              <a:defRPr/>
            </a:pPr>
            <a:r>
              <a:rPr lang="en-US" sz="1400" kern="0" dirty="0">
                <a:solidFill>
                  <a:sysClr val="window" lastClr="FFFFFF"/>
                </a:solidFill>
                <a:latin typeface="Arial"/>
              </a:rPr>
              <a:t>Race</a:t>
            </a:r>
            <a:endParaRPr lang="en-GB" sz="1400" kern="0" dirty="0">
              <a:solidFill>
                <a:sysClr val="window" lastClr="FFFFFF"/>
              </a:solidFill>
              <a:latin typeface="Arial"/>
            </a:endParaRPr>
          </a:p>
        </p:txBody>
      </p:sp>
      <p:sp>
        <p:nvSpPr>
          <p:cNvPr id="15" name="Pentagon 14"/>
          <p:cNvSpPr/>
          <p:nvPr/>
        </p:nvSpPr>
        <p:spPr>
          <a:xfrm>
            <a:off x="541338" y="3614738"/>
            <a:ext cx="1519237" cy="349250"/>
          </a:xfrm>
          <a:prstGeom prst="homePlate">
            <a:avLst/>
          </a:prstGeom>
          <a:solidFill>
            <a:srgbClr val="759AA5"/>
          </a:solidFill>
          <a:ln w="25400" cap="flat" cmpd="sng" algn="ctr">
            <a:solidFill>
              <a:srgbClr val="759AA5">
                <a:shade val="50000"/>
              </a:srgbClr>
            </a:solidFill>
            <a:prstDash val="solid"/>
          </a:ln>
          <a:effectLst/>
        </p:spPr>
        <p:txBody>
          <a:bodyPr anchor="ctr"/>
          <a:lstStyle/>
          <a:p>
            <a:pPr algn="ctr" fontAlgn="auto">
              <a:spcBef>
                <a:spcPts val="0"/>
              </a:spcBef>
              <a:spcAft>
                <a:spcPts val="0"/>
              </a:spcAft>
              <a:defRPr/>
            </a:pPr>
            <a:r>
              <a:rPr lang="en-US" sz="1400" kern="0" dirty="0">
                <a:solidFill>
                  <a:sysClr val="window" lastClr="FFFFFF"/>
                </a:solidFill>
                <a:latin typeface="Arial"/>
              </a:rPr>
              <a:t>Region of origin</a:t>
            </a:r>
            <a:endParaRPr lang="en-GB" sz="1400" kern="0" dirty="0">
              <a:solidFill>
                <a:sysClr val="window" lastClr="FFFFFF"/>
              </a:solidFill>
              <a:latin typeface="Arial"/>
            </a:endParaRPr>
          </a:p>
        </p:txBody>
      </p:sp>
      <p:graphicFrame>
        <p:nvGraphicFramePr>
          <p:cNvPr id="16" name="Chart 15"/>
          <p:cNvGraphicFramePr>
            <a:graphicFrameLocks/>
          </p:cNvGraphicFramePr>
          <p:nvPr>
            <p:extLst/>
          </p:nvPr>
        </p:nvGraphicFramePr>
        <p:xfrm>
          <a:off x="2995883" y="3492500"/>
          <a:ext cx="2420667" cy="13411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a:graphicFrameLocks/>
          </p:cNvGraphicFramePr>
          <p:nvPr>
            <p:extLst/>
          </p:nvPr>
        </p:nvGraphicFramePr>
        <p:xfrm>
          <a:off x="5553075" y="3480393"/>
          <a:ext cx="2571750" cy="1637381"/>
        </p:xfrm>
        <a:graphic>
          <a:graphicData uri="http://schemas.openxmlformats.org/drawingml/2006/chart">
            <c:chart xmlns:c="http://schemas.openxmlformats.org/drawingml/2006/chart" xmlns:r="http://schemas.openxmlformats.org/officeDocument/2006/relationships" r:id="rId3"/>
          </a:graphicData>
        </a:graphic>
      </p:graphicFrame>
      <p:sp>
        <p:nvSpPr>
          <p:cNvPr id="18" name="Pentagon 17"/>
          <p:cNvSpPr/>
          <p:nvPr/>
        </p:nvSpPr>
        <p:spPr>
          <a:xfrm>
            <a:off x="585788" y="5508625"/>
            <a:ext cx="1519237" cy="585788"/>
          </a:xfrm>
          <a:prstGeom prst="homePlate">
            <a:avLst/>
          </a:prstGeom>
          <a:solidFill>
            <a:srgbClr val="759AA5"/>
          </a:solidFill>
          <a:ln w="25400" cap="flat" cmpd="sng" algn="ctr">
            <a:solidFill>
              <a:srgbClr val="759AA5">
                <a:shade val="50000"/>
              </a:srgbClr>
            </a:solidFill>
            <a:prstDash val="solid"/>
          </a:ln>
          <a:effectLst/>
        </p:spPr>
        <p:txBody>
          <a:bodyPr anchor="ctr"/>
          <a:lstStyle/>
          <a:p>
            <a:pPr algn="ctr" fontAlgn="auto">
              <a:spcBef>
                <a:spcPts val="0"/>
              </a:spcBef>
              <a:spcAft>
                <a:spcPts val="0"/>
              </a:spcAft>
              <a:defRPr/>
            </a:pPr>
            <a:r>
              <a:rPr lang="en-US" sz="1400" kern="0" dirty="0">
                <a:solidFill>
                  <a:sysClr val="window" lastClr="FFFFFF"/>
                </a:solidFill>
                <a:latin typeface="Arial"/>
              </a:rPr>
              <a:t>Primary </a:t>
            </a:r>
          </a:p>
          <a:p>
            <a:pPr algn="ctr" fontAlgn="auto">
              <a:spcBef>
                <a:spcPts val="0"/>
              </a:spcBef>
              <a:spcAft>
                <a:spcPts val="0"/>
              </a:spcAft>
              <a:defRPr/>
            </a:pPr>
            <a:r>
              <a:rPr lang="en-US" sz="1400" kern="0" dirty="0">
                <a:solidFill>
                  <a:sysClr val="window" lastClr="FFFFFF"/>
                </a:solidFill>
                <a:latin typeface="Arial"/>
              </a:rPr>
              <a:t>reason for homelessness</a:t>
            </a:r>
            <a:endParaRPr lang="en-GB" sz="1400" kern="0" dirty="0">
              <a:solidFill>
                <a:sysClr val="window" lastClr="FFFFFF"/>
              </a:solidFill>
              <a:latin typeface="Arial"/>
            </a:endParaRPr>
          </a:p>
        </p:txBody>
      </p:sp>
      <p:graphicFrame>
        <p:nvGraphicFramePr>
          <p:cNvPr id="19" name="Chart 18"/>
          <p:cNvGraphicFramePr>
            <a:graphicFrameLocks/>
          </p:cNvGraphicFramePr>
          <p:nvPr>
            <p:extLst/>
          </p:nvPr>
        </p:nvGraphicFramePr>
        <p:xfrm>
          <a:off x="2528081" y="4767732"/>
          <a:ext cx="2754665" cy="19092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a:graphicFrameLocks/>
          </p:cNvGraphicFramePr>
          <p:nvPr>
            <p:extLst/>
          </p:nvPr>
        </p:nvGraphicFramePr>
        <p:xfrm>
          <a:off x="6502400" y="4867755"/>
          <a:ext cx="1755774" cy="18092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0911020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036496" cy="1143000"/>
          </a:xfrm>
        </p:spPr>
        <p:txBody>
          <a:bodyPr/>
          <a:lstStyle/>
          <a:p>
            <a:r>
              <a:rPr lang="en-US" sz="4000" dirty="0" err="1" smtClean="0">
                <a:solidFill>
                  <a:schemeClr val="bg1"/>
                </a:solidFill>
              </a:rPr>
              <a:t>iKhaya</a:t>
            </a:r>
            <a:r>
              <a:rPr lang="en-US" sz="4000" dirty="0" smtClean="0">
                <a:solidFill>
                  <a:schemeClr val="bg1"/>
                </a:solidFill>
              </a:rPr>
              <a:t> </a:t>
            </a:r>
            <a:r>
              <a:rPr lang="en-US" sz="4000" dirty="0" err="1" smtClean="0">
                <a:solidFill>
                  <a:schemeClr val="bg1"/>
                </a:solidFill>
              </a:rPr>
              <a:t>Lami</a:t>
            </a:r>
            <a:r>
              <a:rPr lang="en-US" sz="4000" dirty="0" smtClean="0">
                <a:solidFill>
                  <a:schemeClr val="bg1"/>
                </a:solidFill>
              </a:rPr>
              <a:t> </a:t>
            </a:r>
            <a:r>
              <a:rPr lang="en-US" sz="4000" dirty="0">
                <a:solidFill>
                  <a:schemeClr val="bg1"/>
                </a:solidFill>
              </a:rPr>
              <a:t>intimidation/violence</a:t>
            </a:r>
            <a:endParaRPr lang="en-ZA" sz="4000" dirty="0">
              <a:solidFill>
                <a:schemeClr val="bg1"/>
              </a:solidFill>
            </a:endParaRPr>
          </a:p>
        </p:txBody>
      </p:sp>
      <p:grpSp>
        <p:nvGrpSpPr>
          <p:cNvPr id="4" name="Group 2"/>
          <p:cNvGrpSpPr>
            <a:grpSpLocks/>
          </p:cNvGrpSpPr>
          <p:nvPr/>
        </p:nvGrpSpPr>
        <p:grpSpPr bwMode="auto">
          <a:xfrm>
            <a:off x="323528" y="1742653"/>
            <a:ext cx="8470900" cy="4638675"/>
            <a:chOff x="190501" y="1714500"/>
            <a:chExt cx="8470899" cy="4965700"/>
          </a:xfrm>
        </p:grpSpPr>
        <p:sp>
          <p:nvSpPr>
            <p:cNvPr id="5" name="Rounded Rectangle 4"/>
            <p:cNvSpPr/>
            <p:nvPr/>
          </p:nvSpPr>
          <p:spPr>
            <a:xfrm>
              <a:off x="190501" y="4457699"/>
              <a:ext cx="6413499" cy="2120925"/>
            </a:xfrm>
            <a:prstGeom prst="roundRect">
              <a:avLst/>
            </a:prstGeom>
            <a:solidFill>
              <a:srgbClr val="94734E">
                <a:tint val="50000"/>
              </a:srgbClr>
            </a:solidFill>
            <a:ln w="10000" cap="flat" cmpd="sng" algn="ctr">
              <a:solidFill>
                <a:srgbClr val="94734E"/>
              </a:solidFill>
              <a:prstDash val="solid"/>
            </a:ln>
            <a:effectLst/>
          </p:spPr>
          <p:txBody>
            <a:bodyPr vert="vert270"/>
            <a:lstStyle/>
            <a:p>
              <a:pPr algn="ctr" defTabSz="1955800" fontAlgn="auto">
                <a:lnSpc>
                  <a:spcPct val="90000"/>
                </a:lnSpc>
                <a:spcBef>
                  <a:spcPts val="0"/>
                </a:spcBef>
                <a:spcAft>
                  <a:spcPct val="35000"/>
                </a:spcAft>
                <a:defRPr/>
              </a:pPr>
              <a:r>
                <a:rPr lang="en-US" kern="0" dirty="0">
                  <a:solidFill>
                    <a:sysClr val="windowText" lastClr="000000"/>
                  </a:solidFill>
                  <a:latin typeface="Franklin Gothic Medium"/>
                </a:rPr>
                <a:t>Shelter- Living</a:t>
              </a:r>
              <a:endParaRPr lang="en-GB" kern="0" dirty="0">
                <a:solidFill>
                  <a:sysClr val="windowText" lastClr="000000"/>
                </a:solidFill>
                <a:latin typeface="Franklin Gothic Medium"/>
              </a:endParaRPr>
            </a:p>
            <a:p>
              <a:pPr algn="ctr" defTabSz="1955800" fontAlgn="auto">
                <a:lnSpc>
                  <a:spcPct val="90000"/>
                </a:lnSpc>
                <a:spcBef>
                  <a:spcPts val="0"/>
                </a:spcBef>
                <a:spcAft>
                  <a:spcPct val="35000"/>
                </a:spcAft>
                <a:defRPr/>
              </a:pPr>
              <a:endParaRPr lang="en-GB" kern="0" dirty="0">
                <a:solidFill>
                  <a:sysClr val="windowText" lastClr="000000"/>
                </a:solidFill>
                <a:latin typeface="Franklin Gothic Medium"/>
              </a:endParaRPr>
            </a:p>
          </p:txBody>
        </p:sp>
        <p:sp>
          <p:nvSpPr>
            <p:cNvPr id="6" name="Rounded Rectangle 5"/>
            <p:cNvSpPr/>
            <p:nvPr/>
          </p:nvSpPr>
          <p:spPr>
            <a:xfrm>
              <a:off x="190501" y="1714500"/>
              <a:ext cx="6413499" cy="2152650"/>
            </a:xfrm>
            <a:prstGeom prst="roundRect">
              <a:avLst/>
            </a:prstGeom>
            <a:solidFill>
              <a:srgbClr val="94734E">
                <a:tint val="50000"/>
              </a:srgbClr>
            </a:solidFill>
            <a:ln w="10000" cap="flat" cmpd="sng" algn="ctr">
              <a:solidFill>
                <a:srgbClr val="94734E"/>
              </a:solidFill>
              <a:prstDash val="solid"/>
            </a:ln>
            <a:effectLst/>
          </p:spPr>
          <p:txBody>
            <a:bodyPr vert="vert270"/>
            <a:lstStyle/>
            <a:p>
              <a:pPr algn="ctr" defTabSz="1955800" fontAlgn="auto">
                <a:lnSpc>
                  <a:spcPct val="90000"/>
                </a:lnSpc>
                <a:spcBef>
                  <a:spcPts val="0"/>
                </a:spcBef>
                <a:spcAft>
                  <a:spcPct val="35000"/>
                </a:spcAft>
                <a:defRPr/>
              </a:pPr>
              <a:r>
                <a:rPr lang="en-US" kern="0" dirty="0">
                  <a:solidFill>
                    <a:sysClr val="windowText" lastClr="000000"/>
                  </a:solidFill>
                  <a:latin typeface="Franklin Gothic Medium"/>
                </a:rPr>
                <a:t>Street-living</a:t>
              </a:r>
              <a:endParaRPr lang="en-GB" kern="0" dirty="0">
                <a:solidFill>
                  <a:sysClr val="windowText" lastClr="000000"/>
                </a:solidFill>
                <a:latin typeface="Franklin Gothic Medium"/>
              </a:endParaRPr>
            </a:p>
            <a:p>
              <a:pPr algn="ctr" defTabSz="1955800" fontAlgn="auto">
                <a:lnSpc>
                  <a:spcPct val="90000"/>
                </a:lnSpc>
                <a:spcBef>
                  <a:spcPts val="0"/>
                </a:spcBef>
                <a:spcAft>
                  <a:spcPct val="35000"/>
                </a:spcAft>
                <a:defRPr/>
              </a:pPr>
              <a:endParaRPr lang="en-GB" kern="0" dirty="0">
                <a:solidFill>
                  <a:sysClr val="windowText" lastClr="000000"/>
                </a:solidFill>
                <a:latin typeface="Franklin Gothic Medium"/>
              </a:endParaRPr>
            </a:p>
          </p:txBody>
        </p:sp>
        <p:graphicFrame>
          <p:nvGraphicFramePr>
            <p:cNvPr id="7" name="Chart 6"/>
            <p:cNvGraphicFramePr>
              <a:graphicFrameLocks/>
            </p:cNvGraphicFramePr>
            <p:nvPr/>
          </p:nvGraphicFramePr>
          <p:xfrm>
            <a:off x="757238" y="1752600"/>
            <a:ext cx="5846762" cy="2143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nvGraphicFramePr>
          <p:xfrm>
            <a:off x="709614" y="4048125"/>
            <a:ext cx="5954678" cy="2466975"/>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6807200" y="1714500"/>
              <a:ext cx="1854200" cy="2540631"/>
            </a:xfrm>
            <a:prstGeom prst="roundRect">
              <a:avLst/>
            </a:prstGeom>
            <a:solidFill>
              <a:srgbClr val="6F777D"/>
            </a:solidFill>
            <a:ln w="19050" cap="flat" cmpd="sng" algn="ctr">
              <a:solidFill>
                <a:srgbClr val="6F777D">
                  <a:shade val="50000"/>
                </a:srgbClr>
              </a:solidFill>
              <a:prstDash val="solid"/>
            </a:ln>
            <a:effectLst/>
          </p:spPr>
          <p:txBody>
            <a:bodyPr anchor="ctr"/>
            <a:lstStyle/>
            <a:p>
              <a:pPr algn="ctr" fontAlgn="auto">
                <a:spcBef>
                  <a:spcPts val="0"/>
                </a:spcBef>
                <a:spcAft>
                  <a:spcPts val="0"/>
                </a:spcAft>
                <a:defRPr/>
              </a:pPr>
              <a:r>
                <a:rPr lang="en-US" sz="1100" kern="0" dirty="0">
                  <a:solidFill>
                    <a:sysClr val="windowText" lastClr="000000"/>
                  </a:solidFill>
                  <a:latin typeface="Franklin Gothic Medium"/>
                </a:rPr>
                <a:t>Primary perpetrators of violence: type of violence experienced:</a:t>
              </a:r>
            </a:p>
            <a:p>
              <a:pPr algn="ctr" fontAlgn="auto">
                <a:spcBef>
                  <a:spcPts val="0"/>
                </a:spcBef>
                <a:spcAft>
                  <a:spcPts val="0"/>
                </a:spcAft>
                <a:defRPr/>
              </a:pPr>
              <a:endParaRPr lang="en-US" sz="1100" kern="0" dirty="0">
                <a:solidFill>
                  <a:sysClr val="window" lastClr="FFFFFF"/>
                </a:solidFill>
                <a:latin typeface="Franklin Gothic Medium"/>
              </a:endParaRPr>
            </a:p>
            <a:p>
              <a:pPr algn="ctr" fontAlgn="auto">
                <a:spcBef>
                  <a:spcPts val="0"/>
                </a:spcBef>
                <a:spcAft>
                  <a:spcPts val="0"/>
                </a:spcAft>
                <a:defRPr/>
              </a:pPr>
              <a:r>
                <a:rPr lang="en-US" sz="1100" kern="0" dirty="0">
                  <a:solidFill>
                    <a:srgbClr val="BF974D"/>
                  </a:solidFill>
                  <a:latin typeface="Franklin Gothic Medium"/>
                </a:rPr>
                <a:t>Other street people</a:t>
              </a:r>
            </a:p>
            <a:p>
              <a:pPr algn="ctr" fontAlgn="auto">
                <a:spcBef>
                  <a:spcPts val="0"/>
                </a:spcBef>
                <a:spcAft>
                  <a:spcPts val="0"/>
                </a:spcAft>
                <a:defRPr/>
              </a:pPr>
              <a:r>
                <a:rPr lang="en-US" sz="1100" kern="0" dirty="0">
                  <a:solidFill>
                    <a:sysClr val="window" lastClr="FFFFFF"/>
                  </a:solidFill>
                  <a:latin typeface="Franklin Gothic Medium"/>
                </a:rPr>
                <a:t>Physical abuse (60%)</a:t>
              </a:r>
            </a:p>
            <a:p>
              <a:pPr algn="ctr" fontAlgn="auto">
                <a:spcBef>
                  <a:spcPts val="0"/>
                </a:spcBef>
                <a:spcAft>
                  <a:spcPts val="0"/>
                </a:spcAft>
                <a:defRPr/>
              </a:pPr>
              <a:r>
                <a:rPr lang="en-US" sz="1100" kern="0" dirty="0">
                  <a:solidFill>
                    <a:sysClr val="window" lastClr="FFFFFF"/>
                  </a:solidFill>
                  <a:latin typeface="Franklin Gothic Medium"/>
                </a:rPr>
                <a:t>Verbal abuse (36%)</a:t>
              </a:r>
            </a:p>
            <a:p>
              <a:pPr algn="ctr" fontAlgn="auto">
                <a:spcBef>
                  <a:spcPts val="0"/>
                </a:spcBef>
                <a:spcAft>
                  <a:spcPts val="0"/>
                </a:spcAft>
                <a:defRPr/>
              </a:pPr>
              <a:r>
                <a:rPr lang="en-US" sz="1100" kern="0" dirty="0">
                  <a:solidFill>
                    <a:sysClr val="window" lastClr="FFFFFF"/>
                  </a:solidFill>
                  <a:latin typeface="Franklin Gothic Medium"/>
                </a:rPr>
                <a:t>Property seized (24%)</a:t>
              </a:r>
            </a:p>
            <a:p>
              <a:pPr algn="ctr" fontAlgn="auto">
                <a:spcBef>
                  <a:spcPts val="0"/>
                </a:spcBef>
                <a:spcAft>
                  <a:spcPts val="0"/>
                </a:spcAft>
                <a:defRPr/>
              </a:pPr>
              <a:endParaRPr lang="en-US" sz="1100" kern="0" dirty="0">
                <a:solidFill>
                  <a:sysClr val="window" lastClr="FFFFFF"/>
                </a:solidFill>
                <a:latin typeface="Franklin Gothic Medium"/>
              </a:endParaRPr>
            </a:p>
            <a:p>
              <a:pPr algn="ctr" fontAlgn="auto">
                <a:spcBef>
                  <a:spcPts val="0"/>
                </a:spcBef>
                <a:spcAft>
                  <a:spcPts val="0"/>
                </a:spcAft>
                <a:defRPr/>
              </a:pPr>
              <a:r>
                <a:rPr lang="en-US" sz="1100" kern="0" dirty="0">
                  <a:solidFill>
                    <a:srgbClr val="BF974D"/>
                  </a:solidFill>
                  <a:latin typeface="Franklin Gothic Medium"/>
                </a:rPr>
                <a:t>Police</a:t>
              </a:r>
            </a:p>
            <a:p>
              <a:pPr algn="ctr" fontAlgn="auto">
                <a:spcBef>
                  <a:spcPts val="0"/>
                </a:spcBef>
                <a:spcAft>
                  <a:spcPts val="0"/>
                </a:spcAft>
                <a:defRPr/>
              </a:pPr>
              <a:r>
                <a:rPr lang="en-US" sz="1100" kern="0" dirty="0">
                  <a:solidFill>
                    <a:sysClr val="window" lastClr="FFFFFF"/>
                  </a:solidFill>
                  <a:latin typeface="Franklin Gothic Medium"/>
                </a:rPr>
                <a:t>Physical abuse (61%)</a:t>
              </a:r>
            </a:p>
            <a:p>
              <a:pPr algn="ctr" fontAlgn="auto">
                <a:spcBef>
                  <a:spcPts val="0"/>
                </a:spcBef>
                <a:spcAft>
                  <a:spcPts val="0"/>
                </a:spcAft>
                <a:defRPr/>
              </a:pPr>
              <a:r>
                <a:rPr lang="en-US" sz="1100" kern="0" dirty="0">
                  <a:solidFill>
                    <a:sysClr val="window" lastClr="FFFFFF"/>
                  </a:solidFill>
                  <a:latin typeface="Franklin Gothic Medium"/>
                </a:rPr>
                <a:t>Verbal abuse (35%)</a:t>
              </a:r>
            </a:p>
            <a:p>
              <a:pPr algn="ctr" fontAlgn="auto">
                <a:spcBef>
                  <a:spcPts val="0"/>
                </a:spcBef>
                <a:spcAft>
                  <a:spcPts val="0"/>
                </a:spcAft>
                <a:defRPr/>
              </a:pPr>
              <a:r>
                <a:rPr lang="en-US" sz="1100" kern="0" dirty="0">
                  <a:solidFill>
                    <a:sysClr val="window" lastClr="FFFFFF"/>
                  </a:solidFill>
                  <a:latin typeface="Franklin Gothic Medium"/>
                </a:rPr>
                <a:t>Property seized (54%)</a:t>
              </a:r>
            </a:p>
          </p:txBody>
        </p:sp>
        <p:sp>
          <p:nvSpPr>
            <p:cNvPr id="10" name="Rounded Rectangle 9"/>
            <p:cNvSpPr/>
            <p:nvPr/>
          </p:nvSpPr>
          <p:spPr>
            <a:xfrm>
              <a:off x="6807200" y="4329905"/>
              <a:ext cx="1854200" cy="2350295"/>
            </a:xfrm>
            <a:prstGeom prst="roundRect">
              <a:avLst/>
            </a:prstGeom>
            <a:solidFill>
              <a:srgbClr val="6F777D"/>
            </a:solidFill>
            <a:ln w="19050" cap="flat" cmpd="sng" algn="ctr">
              <a:solidFill>
                <a:srgbClr val="6F777D">
                  <a:shade val="50000"/>
                </a:srgbClr>
              </a:solidFill>
              <a:prstDash val="solid"/>
            </a:ln>
            <a:effectLst/>
          </p:spPr>
          <p:txBody>
            <a:bodyPr anchor="ctr"/>
            <a:lstStyle/>
            <a:p>
              <a:pPr algn="ctr" fontAlgn="auto">
                <a:spcBef>
                  <a:spcPts val="0"/>
                </a:spcBef>
                <a:spcAft>
                  <a:spcPts val="0"/>
                </a:spcAft>
                <a:defRPr/>
              </a:pPr>
              <a:r>
                <a:rPr lang="en-US" sz="1100" kern="0" dirty="0">
                  <a:solidFill>
                    <a:sysClr val="windowText" lastClr="000000"/>
                  </a:solidFill>
                  <a:latin typeface="Franklin Gothic Medium"/>
                </a:rPr>
                <a:t>Of those people that said they experienced violence</a:t>
              </a:r>
            </a:p>
            <a:p>
              <a:pPr algn="ctr" fontAlgn="auto">
                <a:spcBef>
                  <a:spcPts val="0"/>
                </a:spcBef>
                <a:spcAft>
                  <a:spcPts val="0"/>
                </a:spcAft>
                <a:defRPr/>
              </a:pPr>
              <a:endParaRPr lang="en-US" sz="1100" kern="0" dirty="0">
                <a:solidFill>
                  <a:srgbClr val="C66951">
                    <a:lumMod val="60000"/>
                    <a:lumOff val="40000"/>
                  </a:srgbClr>
                </a:solidFill>
                <a:latin typeface="Franklin Gothic Medium"/>
              </a:endParaRPr>
            </a:p>
            <a:p>
              <a:pPr algn="ctr" fontAlgn="auto">
                <a:spcBef>
                  <a:spcPts val="0"/>
                </a:spcBef>
                <a:spcAft>
                  <a:spcPts val="0"/>
                </a:spcAft>
                <a:defRPr/>
              </a:pPr>
              <a:r>
                <a:rPr lang="en-US" sz="1100" kern="0" dirty="0">
                  <a:solidFill>
                    <a:sysClr val="window" lastClr="FFFFFF"/>
                  </a:solidFill>
                  <a:latin typeface="Franklin Gothic Medium"/>
                </a:rPr>
                <a:t>Most (69%) said they did not report it to the police as they did not think it would help.</a:t>
              </a:r>
            </a:p>
            <a:p>
              <a:pPr algn="ctr" fontAlgn="auto">
                <a:spcBef>
                  <a:spcPts val="0"/>
                </a:spcBef>
                <a:spcAft>
                  <a:spcPts val="0"/>
                </a:spcAft>
                <a:defRPr/>
              </a:pPr>
              <a:endParaRPr lang="en-US" sz="1100" kern="0" dirty="0">
                <a:solidFill>
                  <a:sysClr val="window" lastClr="FFFFFF"/>
                </a:solidFill>
                <a:latin typeface="Franklin Gothic Medium"/>
              </a:endParaRPr>
            </a:p>
            <a:p>
              <a:pPr algn="ctr" fontAlgn="auto">
                <a:spcBef>
                  <a:spcPts val="0"/>
                </a:spcBef>
                <a:spcAft>
                  <a:spcPts val="0"/>
                </a:spcAft>
                <a:defRPr/>
              </a:pPr>
              <a:r>
                <a:rPr lang="en-US" sz="1100" kern="0" dirty="0">
                  <a:solidFill>
                    <a:sysClr val="window" lastClr="FFFFFF"/>
                  </a:solidFill>
                  <a:latin typeface="Franklin Gothic Medium"/>
                </a:rPr>
                <a:t>12% reported the violence, but nothing was done about it.</a:t>
              </a:r>
            </a:p>
            <a:p>
              <a:pPr algn="ctr" fontAlgn="auto">
                <a:spcBef>
                  <a:spcPts val="0"/>
                </a:spcBef>
                <a:spcAft>
                  <a:spcPts val="0"/>
                </a:spcAft>
                <a:defRPr/>
              </a:pPr>
              <a:endParaRPr lang="en-GB" sz="1100" kern="0" dirty="0">
                <a:solidFill>
                  <a:sysClr val="window" lastClr="FFFFFF"/>
                </a:solidFill>
                <a:latin typeface="Franklin Gothic Medium"/>
              </a:endParaRPr>
            </a:p>
          </p:txBody>
        </p:sp>
      </p:grpSp>
    </p:spTree>
    <p:extLst>
      <p:ext uri="{BB962C8B-B14F-4D97-AF65-F5344CB8AC3E}">
        <p14:creationId xmlns:p14="http://schemas.microsoft.com/office/powerpoint/2010/main" xmlns="" val="41212436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193800" y="44624"/>
            <a:ext cx="7950200" cy="981075"/>
          </a:xfrm>
        </p:spPr>
        <p:txBody>
          <a:bodyPr/>
          <a:lstStyle/>
          <a:p>
            <a:pPr eaLnBrk="1" hangingPunct="1"/>
            <a:r>
              <a:rPr lang="en-ZA" altLang="en-US" sz="3600" dirty="0" err="1" smtClean="0"/>
              <a:t>iKhaya</a:t>
            </a:r>
            <a:r>
              <a:rPr lang="en-ZA" altLang="en-US" sz="3600" dirty="0" smtClean="0"/>
              <a:t> </a:t>
            </a:r>
            <a:r>
              <a:rPr lang="en-ZA" altLang="en-US" sz="3600" dirty="0" err="1" smtClean="0"/>
              <a:t>Lami</a:t>
            </a:r>
            <a:r>
              <a:rPr lang="en-ZA" altLang="en-US" sz="3600" dirty="0" smtClean="0"/>
              <a:t> Next steps in policy development</a:t>
            </a:r>
            <a:endParaRPr lang="en-US" altLang="en-US" sz="3600" dirty="0" smtClean="0">
              <a:solidFill>
                <a:schemeClr val="tx1"/>
              </a:solidFill>
            </a:endParaRPr>
          </a:p>
        </p:txBody>
      </p:sp>
      <p:pic>
        <p:nvPicPr>
          <p:cNvPr id="17412" name="Picture 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79388" y="6021388"/>
            <a:ext cx="1014412"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Group 11"/>
          <p:cNvGrpSpPr>
            <a:grpSpLocks/>
          </p:cNvGrpSpPr>
          <p:nvPr/>
        </p:nvGrpSpPr>
        <p:grpSpPr bwMode="auto">
          <a:xfrm>
            <a:off x="2051721" y="2424118"/>
            <a:ext cx="6480720" cy="4245242"/>
            <a:chOff x="698500" y="2233947"/>
            <a:chExt cx="5963678" cy="4224982"/>
          </a:xfrm>
        </p:grpSpPr>
        <p:sp>
          <p:nvSpPr>
            <p:cNvPr id="7" name="Rectangle 2"/>
            <p:cNvSpPr/>
            <p:nvPr/>
          </p:nvSpPr>
          <p:spPr>
            <a:xfrm flipV="1">
              <a:off x="723900" y="2237753"/>
              <a:ext cx="2386607" cy="2386299"/>
            </a:xfrm>
            <a:custGeom>
              <a:avLst/>
              <a:gdLst/>
              <a:ahLst/>
              <a:cxnLst/>
              <a:rect l="l" t="t" r="r" b="b"/>
              <a:pathLst>
                <a:path w="2810606" h="2810244">
                  <a:moveTo>
                    <a:pt x="2102268" y="310"/>
                  </a:moveTo>
                  <a:lnTo>
                    <a:pt x="2105680" y="310"/>
                  </a:lnTo>
                  <a:lnTo>
                    <a:pt x="2105680" y="0"/>
                  </a:lnTo>
                  <a:lnTo>
                    <a:pt x="2099193" y="0"/>
                  </a:lnTo>
                  <a:close/>
                  <a:moveTo>
                    <a:pt x="1443664" y="310"/>
                  </a:moveTo>
                  <a:lnTo>
                    <a:pt x="2097646" y="310"/>
                  </a:lnTo>
                  <a:cubicBezTo>
                    <a:pt x="2098155" y="2"/>
                    <a:pt x="2098668" y="0"/>
                    <a:pt x="2099181" y="0"/>
                  </a:cubicBezTo>
                  <a:lnTo>
                    <a:pt x="1443664" y="0"/>
                  </a:lnTo>
                  <a:close/>
                  <a:moveTo>
                    <a:pt x="2810606" y="1348996"/>
                  </a:moveTo>
                  <a:lnTo>
                    <a:pt x="2810606" y="693479"/>
                  </a:lnTo>
                  <a:lnTo>
                    <a:pt x="2810554" y="693479"/>
                  </a:lnTo>
                  <a:lnTo>
                    <a:pt x="2810554" y="1348739"/>
                  </a:lnTo>
                  <a:cubicBezTo>
                    <a:pt x="2810606" y="1348824"/>
                    <a:pt x="2810606" y="1348910"/>
                    <a:pt x="2810606" y="1348996"/>
                  </a:cubicBezTo>
                  <a:close/>
                  <a:moveTo>
                    <a:pt x="2810554" y="1355495"/>
                  </a:moveTo>
                  <a:lnTo>
                    <a:pt x="2810606" y="1355495"/>
                  </a:lnTo>
                  <a:lnTo>
                    <a:pt x="2810606" y="1349008"/>
                  </a:lnTo>
                  <a:lnTo>
                    <a:pt x="2810554" y="1349523"/>
                  </a:lnTo>
                  <a:close/>
                  <a:moveTo>
                    <a:pt x="1750900" y="2810244"/>
                  </a:moveTo>
                  <a:cubicBezTo>
                    <a:pt x="1911128" y="2810244"/>
                    <a:pt x="2041019" y="2680354"/>
                    <a:pt x="2041019" y="2520125"/>
                  </a:cubicBezTo>
                  <a:cubicBezTo>
                    <a:pt x="2041019" y="2475945"/>
                    <a:pt x="2031143" y="2434072"/>
                    <a:pt x="2012451" y="2397088"/>
                  </a:cubicBezTo>
                  <a:cubicBezTo>
                    <a:pt x="1960503" y="2324951"/>
                    <a:pt x="1915104" y="2313393"/>
                    <a:pt x="1915104" y="2246234"/>
                  </a:cubicBezTo>
                  <a:cubicBezTo>
                    <a:pt x="1915104" y="2155500"/>
                    <a:pt x="1987831" y="2081754"/>
                    <a:pt x="2078182" y="2080700"/>
                  </a:cubicBezTo>
                  <a:lnTo>
                    <a:pt x="2087414" y="2080700"/>
                  </a:lnTo>
                  <a:lnTo>
                    <a:pt x="2087751" y="2080734"/>
                  </a:lnTo>
                  <a:lnTo>
                    <a:pt x="2087751" y="2080700"/>
                  </a:lnTo>
                  <a:lnTo>
                    <a:pt x="2810554" y="2080700"/>
                  </a:lnTo>
                  <a:lnTo>
                    <a:pt x="2810554" y="1355495"/>
                  </a:lnTo>
                  <a:lnTo>
                    <a:pt x="2809952" y="1355495"/>
                  </a:lnTo>
                  <a:lnTo>
                    <a:pt x="2810554" y="1349523"/>
                  </a:lnTo>
                  <a:lnTo>
                    <a:pt x="2810554" y="1348739"/>
                  </a:lnTo>
                  <a:cubicBezTo>
                    <a:pt x="2810465" y="1257095"/>
                    <a:pt x="2736129" y="1182847"/>
                    <a:pt x="2644452" y="1182847"/>
                  </a:cubicBezTo>
                  <a:cubicBezTo>
                    <a:pt x="2577293" y="1182847"/>
                    <a:pt x="2565735" y="1228247"/>
                    <a:pt x="2493599" y="1280194"/>
                  </a:cubicBezTo>
                  <a:cubicBezTo>
                    <a:pt x="2456614" y="1298887"/>
                    <a:pt x="2414741" y="1308763"/>
                    <a:pt x="2370561" y="1308763"/>
                  </a:cubicBezTo>
                  <a:cubicBezTo>
                    <a:pt x="2210333" y="1308763"/>
                    <a:pt x="2080442" y="1178872"/>
                    <a:pt x="2080442" y="1018644"/>
                  </a:cubicBezTo>
                  <a:cubicBezTo>
                    <a:pt x="2080442" y="858416"/>
                    <a:pt x="2210333" y="728525"/>
                    <a:pt x="2370561" y="728525"/>
                  </a:cubicBezTo>
                  <a:cubicBezTo>
                    <a:pt x="2414410" y="728525"/>
                    <a:pt x="2455987" y="738253"/>
                    <a:pt x="2492719" y="756773"/>
                  </a:cubicBezTo>
                  <a:cubicBezTo>
                    <a:pt x="2547943" y="791042"/>
                    <a:pt x="2576639" y="855739"/>
                    <a:pt x="2644452" y="855739"/>
                  </a:cubicBezTo>
                  <a:cubicBezTo>
                    <a:pt x="2734912" y="855739"/>
                    <a:pt x="2808488" y="783449"/>
                    <a:pt x="2810214" y="693479"/>
                  </a:cubicBezTo>
                  <a:lnTo>
                    <a:pt x="2810554" y="693479"/>
                  </a:lnTo>
                  <a:lnTo>
                    <a:pt x="2810554" y="310"/>
                  </a:lnTo>
                  <a:lnTo>
                    <a:pt x="2105680" y="310"/>
                  </a:lnTo>
                  <a:lnTo>
                    <a:pt x="2105680" y="654"/>
                  </a:lnTo>
                  <a:lnTo>
                    <a:pt x="2102268" y="310"/>
                  </a:lnTo>
                  <a:lnTo>
                    <a:pt x="2097646" y="310"/>
                  </a:lnTo>
                  <a:cubicBezTo>
                    <a:pt x="2006590" y="835"/>
                    <a:pt x="1933033" y="74904"/>
                    <a:pt x="1933033" y="166154"/>
                  </a:cubicBezTo>
                  <a:cubicBezTo>
                    <a:pt x="1933033" y="233314"/>
                    <a:pt x="1978432" y="244871"/>
                    <a:pt x="2030380" y="317008"/>
                  </a:cubicBezTo>
                  <a:cubicBezTo>
                    <a:pt x="2049072" y="353992"/>
                    <a:pt x="2058948" y="395865"/>
                    <a:pt x="2058948" y="440045"/>
                  </a:cubicBezTo>
                  <a:cubicBezTo>
                    <a:pt x="2058948" y="600274"/>
                    <a:pt x="1929057" y="730164"/>
                    <a:pt x="1768829" y="730164"/>
                  </a:cubicBezTo>
                  <a:cubicBezTo>
                    <a:pt x="1608601" y="730164"/>
                    <a:pt x="1478710" y="600274"/>
                    <a:pt x="1478710" y="440045"/>
                  </a:cubicBezTo>
                  <a:cubicBezTo>
                    <a:pt x="1478710" y="396196"/>
                    <a:pt x="1488438" y="354619"/>
                    <a:pt x="1506958" y="317888"/>
                  </a:cubicBezTo>
                  <a:cubicBezTo>
                    <a:pt x="1541227" y="262663"/>
                    <a:pt x="1605924" y="233967"/>
                    <a:pt x="1605924" y="166155"/>
                  </a:cubicBezTo>
                  <a:cubicBezTo>
                    <a:pt x="1605924" y="75694"/>
                    <a:pt x="1533634" y="2118"/>
                    <a:pt x="1443664" y="393"/>
                  </a:cubicBezTo>
                  <a:lnTo>
                    <a:pt x="1443664" y="310"/>
                  </a:lnTo>
                  <a:lnTo>
                    <a:pt x="730164" y="310"/>
                  </a:lnTo>
                  <a:lnTo>
                    <a:pt x="730164" y="702023"/>
                  </a:lnTo>
                  <a:lnTo>
                    <a:pt x="729771" y="702023"/>
                  </a:lnTo>
                  <a:cubicBezTo>
                    <a:pt x="728046" y="791993"/>
                    <a:pt x="654470" y="864283"/>
                    <a:pt x="564009" y="864283"/>
                  </a:cubicBezTo>
                  <a:cubicBezTo>
                    <a:pt x="496197" y="864283"/>
                    <a:pt x="467501" y="799586"/>
                    <a:pt x="412276" y="765317"/>
                  </a:cubicBezTo>
                  <a:cubicBezTo>
                    <a:pt x="375545" y="746797"/>
                    <a:pt x="333968" y="737069"/>
                    <a:pt x="290119" y="737069"/>
                  </a:cubicBezTo>
                  <a:cubicBezTo>
                    <a:pt x="129890" y="737069"/>
                    <a:pt x="0" y="866960"/>
                    <a:pt x="0" y="1027188"/>
                  </a:cubicBezTo>
                  <a:cubicBezTo>
                    <a:pt x="0" y="1187416"/>
                    <a:pt x="129890" y="1317307"/>
                    <a:pt x="290119" y="1317307"/>
                  </a:cubicBezTo>
                  <a:cubicBezTo>
                    <a:pt x="334299" y="1317307"/>
                    <a:pt x="376172" y="1307431"/>
                    <a:pt x="413156" y="1288738"/>
                  </a:cubicBezTo>
                  <a:cubicBezTo>
                    <a:pt x="485293" y="1236791"/>
                    <a:pt x="496851" y="1191391"/>
                    <a:pt x="564010" y="1191391"/>
                  </a:cubicBezTo>
                  <a:cubicBezTo>
                    <a:pt x="655773" y="1191391"/>
                    <a:pt x="730162" y="1265778"/>
                    <a:pt x="730164" y="1357540"/>
                  </a:cubicBezTo>
                  <a:lnTo>
                    <a:pt x="730164" y="1357552"/>
                  </a:lnTo>
                  <a:lnTo>
                    <a:pt x="729510" y="1364039"/>
                  </a:lnTo>
                  <a:lnTo>
                    <a:pt x="730164" y="1364039"/>
                  </a:lnTo>
                  <a:lnTo>
                    <a:pt x="730164" y="2080700"/>
                  </a:lnTo>
                  <a:lnTo>
                    <a:pt x="1426770" y="2080700"/>
                  </a:lnTo>
                  <a:cubicBezTo>
                    <a:pt x="1516262" y="2082766"/>
                    <a:pt x="1587995" y="2156123"/>
                    <a:pt x="1587995" y="2246235"/>
                  </a:cubicBezTo>
                  <a:cubicBezTo>
                    <a:pt x="1587995" y="2314047"/>
                    <a:pt x="1523298" y="2342743"/>
                    <a:pt x="1489029" y="2397968"/>
                  </a:cubicBezTo>
                  <a:cubicBezTo>
                    <a:pt x="1470509" y="2434699"/>
                    <a:pt x="1460781" y="2476276"/>
                    <a:pt x="1460781" y="2520125"/>
                  </a:cubicBezTo>
                  <a:cubicBezTo>
                    <a:pt x="1460781" y="2680354"/>
                    <a:pt x="1590672" y="2810244"/>
                    <a:pt x="1750900" y="2810244"/>
                  </a:cubicBezTo>
                  <a:close/>
                </a:path>
              </a:pathLst>
            </a:custGeom>
            <a:gradFill flip="none" rotWithShape="1">
              <a:gsLst>
                <a:gs pos="0">
                  <a:srgbClr val="99CC00"/>
                </a:gs>
                <a:gs pos="100000">
                  <a:srgbClr val="669900"/>
                </a:gs>
              </a:gsLst>
              <a:lin ang="16200000" scaled="1"/>
              <a:tileRect/>
            </a:gradFill>
            <a:ln>
              <a:noFill/>
            </a:ln>
            <a:effectLst/>
            <a:scene3d>
              <a:camera prst="obliqueTopRight"/>
              <a:lightRig rig="balanced" dir="t">
                <a:rot lat="0" lon="0" rev="8700000"/>
              </a:lightRig>
            </a:scene3d>
            <a:sp3d extrusionH="317500">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100" dirty="0">
                <a:solidFill>
                  <a:srgbClr val="000000"/>
                </a:solidFill>
              </a:endParaRPr>
            </a:p>
          </p:txBody>
        </p:sp>
        <p:sp>
          <p:nvSpPr>
            <p:cNvPr id="8" name="Rectangle 2"/>
            <p:cNvSpPr/>
            <p:nvPr/>
          </p:nvSpPr>
          <p:spPr>
            <a:xfrm flipV="1">
              <a:off x="2497571" y="2233947"/>
              <a:ext cx="2386607" cy="2386299"/>
            </a:xfrm>
            <a:custGeom>
              <a:avLst/>
              <a:gdLst/>
              <a:ahLst/>
              <a:cxnLst/>
              <a:rect l="l" t="t" r="r" b="b"/>
              <a:pathLst>
                <a:path w="2810606" h="2810244">
                  <a:moveTo>
                    <a:pt x="2102268" y="310"/>
                  </a:moveTo>
                  <a:lnTo>
                    <a:pt x="2105680" y="310"/>
                  </a:lnTo>
                  <a:lnTo>
                    <a:pt x="2105680" y="0"/>
                  </a:lnTo>
                  <a:lnTo>
                    <a:pt x="2099193" y="0"/>
                  </a:lnTo>
                  <a:close/>
                  <a:moveTo>
                    <a:pt x="1443664" y="310"/>
                  </a:moveTo>
                  <a:lnTo>
                    <a:pt x="2097646" y="310"/>
                  </a:lnTo>
                  <a:cubicBezTo>
                    <a:pt x="2098155" y="2"/>
                    <a:pt x="2098668" y="0"/>
                    <a:pt x="2099181" y="0"/>
                  </a:cubicBezTo>
                  <a:lnTo>
                    <a:pt x="1443664" y="0"/>
                  </a:lnTo>
                  <a:close/>
                  <a:moveTo>
                    <a:pt x="2810606" y="1348996"/>
                  </a:moveTo>
                  <a:lnTo>
                    <a:pt x="2810606" y="693479"/>
                  </a:lnTo>
                  <a:lnTo>
                    <a:pt x="2810554" y="693479"/>
                  </a:lnTo>
                  <a:lnTo>
                    <a:pt x="2810554" y="1348739"/>
                  </a:lnTo>
                  <a:cubicBezTo>
                    <a:pt x="2810606" y="1348824"/>
                    <a:pt x="2810606" y="1348910"/>
                    <a:pt x="2810606" y="1348996"/>
                  </a:cubicBezTo>
                  <a:close/>
                  <a:moveTo>
                    <a:pt x="2810554" y="1355495"/>
                  </a:moveTo>
                  <a:lnTo>
                    <a:pt x="2810606" y="1355495"/>
                  </a:lnTo>
                  <a:lnTo>
                    <a:pt x="2810606" y="1349008"/>
                  </a:lnTo>
                  <a:lnTo>
                    <a:pt x="2810554" y="1349523"/>
                  </a:lnTo>
                  <a:close/>
                  <a:moveTo>
                    <a:pt x="1750900" y="2810244"/>
                  </a:moveTo>
                  <a:cubicBezTo>
                    <a:pt x="1911128" y="2810244"/>
                    <a:pt x="2041019" y="2680354"/>
                    <a:pt x="2041019" y="2520125"/>
                  </a:cubicBezTo>
                  <a:cubicBezTo>
                    <a:pt x="2041019" y="2475945"/>
                    <a:pt x="2031143" y="2434072"/>
                    <a:pt x="2012451" y="2397088"/>
                  </a:cubicBezTo>
                  <a:cubicBezTo>
                    <a:pt x="1960503" y="2324951"/>
                    <a:pt x="1915104" y="2313393"/>
                    <a:pt x="1915104" y="2246234"/>
                  </a:cubicBezTo>
                  <a:cubicBezTo>
                    <a:pt x="1915104" y="2155500"/>
                    <a:pt x="1987831" y="2081754"/>
                    <a:pt x="2078182" y="2080700"/>
                  </a:cubicBezTo>
                  <a:lnTo>
                    <a:pt x="2087414" y="2080700"/>
                  </a:lnTo>
                  <a:lnTo>
                    <a:pt x="2087751" y="2080734"/>
                  </a:lnTo>
                  <a:lnTo>
                    <a:pt x="2087751" y="2080700"/>
                  </a:lnTo>
                  <a:lnTo>
                    <a:pt x="2810554" y="2080700"/>
                  </a:lnTo>
                  <a:lnTo>
                    <a:pt x="2810554" y="1355495"/>
                  </a:lnTo>
                  <a:lnTo>
                    <a:pt x="2809952" y="1355495"/>
                  </a:lnTo>
                  <a:lnTo>
                    <a:pt x="2810554" y="1349523"/>
                  </a:lnTo>
                  <a:lnTo>
                    <a:pt x="2810554" y="1348739"/>
                  </a:lnTo>
                  <a:cubicBezTo>
                    <a:pt x="2810465" y="1257095"/>
                    <a:pt x="2736129" y="1182847"/>
                    <a:pt x="2644452" y="1182847"/>
                  </a:cubicBezTo>
                  <a:cubicBezTo>
                    <a:pt x="2577293" y="1182847"/>
                    <a:pt x="2565735" y="1228247"/>
                    <a:pt x="2493599" y="1280194"/>
                  </a:cubicBezTo>
                  <a:cubicBezTo>
                    <a:pt x="2456614" y="1298887"/>
                    <a:pt x="2414741" y="1308763"/>
                    <a:pt x="2370561" y="1308763"/>
                  </a:cubicBezTo>
                  <a:cubicBezTo>
                    <a:pt x="2210333" y="1308763"/>
                    <a:pt x="2080442" y="1178872"/>
                    <a:pt x="2080442" y="1018644"/>
                  </a:cubicBezTo>
                  <a:cubicBezTo>
                    <a:pt x="2080442" y="858416"/>
                    <a:pt x="2210333" y="728525"/>
                    <a:pt x="2370561" y="728525"/>
                  </a:cubicBezTo>
                  <a:cubicBezTo>
                    <a:pt x="2414410" y="728525"/>
                    <a:pt x="2455987" y="738253"/>
                    <a:pt x="2492719" y="756773"/>
                  </a:cubicBezTo>
                  <a:cubicBezTo>
                    <a:pt x="2547943" y="791042"/>
                    <a:pt x="2576639" y="855739"/>
                    <a:pt x="2644452" y="855739"/>
                  </a:cubicBezTo>
                  <a:cubicBezTo>
                    <a:pt x="2734912" y="855739"/>
                    <a:pt x="2808488" y="783449"/>
                    <a:pt x="2810214" y="693479"/>
                  </a:cubicBezTo>
                  <a:lnTo>
                    <a:pt x="2810554" y="693479"/>
                  </a:lnTo>
                  <a:lnTo>
                    <a:pt x="2810554" y="310"/>
                  </a:lnTo>
                  <a:lnTo>
                    <a:pt x="2105680" y="310"/>
                  </a:lnTo>
                  <a:lnTo>
                    <a:pt x="2105680" y="654"/>
                  </a:lnTo>
                  <a:lnTo>
                    <a:pt x="2102268" y="310"/>
                  </a:lnTo>
                  <a:lnTo>
                    <a:pt x="2097646" y="310"/>
                  </a:lnTo>
                  <a:cubicBezTo>
                    <a:pt x="2006590" y="835"/>
                    <a:pt x="1933033" y="74904"/>
                    <a:pt x="1933033" y="166154"/>
                  </a:cubicBezTo>
                  <a:cubicBezTo>
                    <a:pt x="1933033" y="233314"/>
                    <a:pt x="1978432" y="244871"/>
                    <a:pt x="2030380" y="317008"/>
                  </a:cubicBezTo>
                  <a:cubicBezTo>
                    <a:pt x="2049072" y="353992"/>
                    <a:pt x="2058948" y="395865"/>
                    <a:pt x="2058948" y="440045"/>
                  </a:cubicBezTo>
                  <a:cubicBezTo>
                    <a:pt x="2058948" y="600274"/>
                    <a:pt x="1929057" y="730164"/>
                    <a:pt x="1768829" y="730164"/>
                  </a:cubicBezTo>
                  <a:cubicBezTo>
                    <a:pt x="1608601" y="730164"/>
                    <a:pt x="1478710" y="600274"/>
                    <a:pt x="1478710" y="440045"/>
                  </a:cubicBezTo>
                  <a:cubicBezTo>
                    <a:pt x="1478710" y="396196"/>
                    <a:pt x="1488438" y="354619"/>
                    <a:pt x="1506958" y="317888"/>
                  </a:cubicBezTo>
                  <a:cubicBezTo>
                    <a:pt x="1541227" y="262663"/>
                    <a:pt x="1605924" y="233967"/>
                    <a:pt x="1605924" y="166155"/>
                  </a:cubicBezTo>
                  <a:cubicBezTo>
                    <a:pt x="1605924" y="75694"/>
                    <a:pt x="1533634" y="2118"/>
                    <a:pt x="1443664" y="393"/>
                  </a:cubicBezTo>
                  <a:lnTo>
                    <a:pt x="1443664" y="310"/>
                  </a:lnTo>
                  <a:lnTo>
                    <a:pt x="730164" y="310"/>
                  </a:lnTo>
                  <a:lnTo>
                    <a:pt x="730164" y="702023"/>
                  </a:lnTo>
                  <a:lnTo>
                    <a:pt x="729771" y="702023"/>
                  </a:lnTo>
                  <a:cubicBezTo>
                    <a:pt x="728046" y="791993"/>
                    <a:pt x="654470" y="864283"/>
                    <a:pt x="564009" y="864283"/>
                  </a:cubicBezTo>
                  <a:cubicBezTo>
                    <a:pt x="496197" y="864283"/>
                    <a:pt x="467501" y="799586"/>
                    <a:pt x="412276" y="765317"/>
                  </a:cubicBezTo>
                  <a:cubicBezTo>
                    <a:pt x="375545" y="746797"/>
                    <a:pt x="333968" y="737069"/>
                    <a:pt x="290119" y="737069"/>
                  </a:cubicBezTo>
                  <a:cubicBezTo>
                    <a:pt x="129890" y="737069"/>
                    <a:pt x="0" y="866960"/>
                    <a:pt x="0" y="1027188"/>
                  </a:cubicBezTo>
                  <a:cubicBezTo>
                    <a:pt x="0" y="1187416"/>
                    <a:pt x="129890" y="1317307"/>
                    <a:pt x="290119" y="1317307"/>
                  </a:cubicBezTo>
                  <a:cubicBezTo>
                    <a:pt x="334299" y="1317307"/>
                    <a:pt x="376172" y="1307431"/>
                    <a:pt x="413156" y="1288738"/>
                  </a:cubicBezTo>
                  <a:cubicBezTo>
                    <a:pt x="485293" y="1236791"/>
                    <a:pt x="496851" y="1191391"/>
                    <a:pt x="564010" y="1191391"/>
                  </a:cubicBezTo>
                  <a:cubicBezTo>
                    <a:pt x="655773" y="1191391"/>
                    <a:pt x="730162" y="1265778"/>
                    <a:pt x="730164" y="1357540"/>
                  </a:cubicBezTo>
                  <a:lnTo>
                    <a:pt x="730164" y="1357552"/>
                  </a:lnTo>
                  <a:lnTo>
                    <a:pt x="729510" y="1364039"/>
                  </a:lnTo>
                  <a:lnTo>
                    <a:pt x="730164" y="1364039"/>
                  </a:lnTo>
                  <a:lnTo>
                    <a:pt x="730164" y="2080700"/>
                  </a:lnTo>
                  <a:lnTo>
                    <a:pt x="1426770" y="2080700"/>
                  </a:lnTo>
                  <a:cubicBezTo>
                    <a:pt x="1516262" y="2082766"/>
                    <a:pt x="1587995" y="2156123"/>
                    <a:pt x="1587995" y="2246235"/>
                  </a:cubicBezTo>
                  <a:cubicBezTo>
                    <a:pt x="1587995" y="2314047"/>
                    <a:pt x="1523298" y="2342743"/>
                    <a:pt x="1489029" y="2397968"/>
                  </a:cubicBezTo>
                  <a:cubicBezTo>
                    <a:pt x="1470509" y="2434699"/>
                    <a:pt x="1460781" y="2476276"/>
                    <a:pt x="1460781" y="2520125"/>
                  </a:cubicBezTo>
                  <a:cubicBezTo>
                    <a:pt x="1460781" y="2680354"/>
                    <a:pt x="1590672" y="2810244"/>
                    <a:pt x="1750900" y="2810244"/>
                  </a:cubicBezTo>
                  <a:close/>
                </a:path>
              </a:pathLst>
            </a:custGeom>
            <a:gradFill>
              <a:gsLst>
                <a:gs pos="2000">
                  <a:srgbClr val="FF9900"/>
                </a:gs>
                <a:gs pos="100000">
                  <a:srgbClr val="FFC000"/>
                </a:gs>
              </a:gsLst>
              <a:lin ang="5400000" scaled="0"/>
            </a:gradFill>
            <a:ln>
              <a:noFill/>
            </a:ln>
            <a:effectLst/>
            <a:scene3d>
              <a:camera prst="obliqueTopRight"/>
              <a:lightRig rig="balanced" dir="t">
                <a:rot lat="0" lon="0" rev="8700000"/>
              </a:lightRig>
            </a:scene3d>
            <a:sp3d extrusionH="317500">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100" dirty="0">
                <a:solidFill>
                  <a:srgbClr val="000000"/>
                </a:solidFill>
              </a:endParaRPr>
            </a:p>
          </p:txBody>
        </p:sp>
        <p:sp>
          <p:nvSpPr>
            <p:cNvPr id="9" name="Rectangle 2"/>
            <p:cNvSpPr/>
            <p:nvPr/>
          </p:nvSpPr>
          <p:spPr>
            <a:xfrm flipV="1">
              <a:off x="698500" y="4070569"/>
              <a:ext cx="2386607" cy="2386299"/>
            </a:xfrm>
            <a:custGeom>
              <a:avLst/>
              <a:gdLst/>
              <a:ahLst/>
              <a:cxnLst/>
              <a:rect l="l" t="t" r="r" b="b"/>
              <a:pathLst>
                <a:path w="2810606" h="2810244">
                  <a:moveTo>
                    <a:pt x="2102268" y="310"/>
                  </a:moveTo>
                  <a:lnTo>
                    <a:pt x="2105680" y="310"/>
                  </a:lnTo>
                  <a:lnTo>
                    <a:pt x="2105680" y="0"/>
                  </a:lnTo>
                  <a:lnTo>
                    <a:pt x="2099193" y="0"/>
                  </a:lnTo>
                  <a:close/>
                  <a:moveTo>
                    <a:pt x="1443664" y="310"/>
                  </a:moveTo>
                  <a:lnTo>
                    <a:pt x="2097646" y="310"/>
                  </a:lnTo>
                  <a:cubicBezTo>
                    <a:pt x="2098155" y="2"/>
                    <a:pt x="2098668" y="0"/>
                    <a:pt x="2099181" y="0"/>
                  </a:cubicBezTo>
                  <a:lnTo>
                    <a:pt x="1443664" y="0"/>
                  </a:lnTo>
                  <a:close/>
                  <a:moveTo>
                    <a:pt x="2810606" y="1348996"/>
                  </a:moveTo>
                  <a:lnTo>
                    <a:pt x="2810606" y="693479"/>
                  </a:lnTo>
                  <a:lnTo>
                    <a:pt x="2810554" y="693479"/>
                  </a:lnTo>
                  <a:lnTo>
                    <a:pt x="2810554" y="1348739"/>
                  </a:lnTo>
                  <a:cubicBezTo>
                    <a:pt x="2810606" y="1348824"/>
                    <a:pt x="2810606" y="1348910"/>
                    <a:pt x="2810606" y="1348996"/>
                  </a:cubicBezTo>
                  <a:close/>
                  <a:moveTo>
                    <a:pt x="2810554" y="1355495"/>
                  </a:moveTo>
                  <a:lnTo>
                    <a:pt x="2810606" y="1355495"/>
                  </a:lnTo>
                  <a:lnTo>
                    <a:pt x="2810606" y="1349008"/>
                  </a:lnTo>
                  <a:lnTo>
                    <a:pt x="2810554" y="1349523"/>
                  </a:lnTo>
                  <a:close/>
                  <a:moveTo>
                    <a:pt x="1750900" y="2810244"/>
                  </a:moveTo>
                  <a:cubicBezTo>
                    <a:pt x="1911128" y="2810244"/>
                    <a:pt x="2041019" y="2680354"/>
                    <a:pt x="2041019" y="2520125"/>
                  </a:cubicBezTo>
                  <a:cubicBezTo>
                    <a:pt x="2041019" y="2475945"/>
                    <a:pt x="2031143" y="2434072"/>
                    <a:pt x="2012451" y="2397088"/>
                  </a:cubicBezTo>
                  <a:cubicBezTo>
                    <a:pt x="1960503" y="2324951"/>
                    <a:pt x="1915104" y="2313393"/>
                    <a:pt x="1915104" y="2246234"/>
                  </a:cubicBezTo>
                  <a:cubicBezTo>
                    <a:pt x="1915104" y="2155500"/>
                    <a:pt x="1987831" y="2081754"/>
                    <a:pt x="2078182" y="2080700"/>
                  </a:cubicBezTo>
                  <a:lnTo>
                    <a:pt x="2087414" y="2080700"/>
                  </a:lnTo>
                  <a:lnTo>
                    <a:pt x="2087751" y="2080734"/>
                  </a:lnTo>
                  <a:lnTo>
                    <a:pt x="2087751" y="2080700"/>
                  </a:lnTo>
                  <a:lnTo>
                    <a:pt x="2810554" y="2080700"/>
                  </a:lnTo>
                  <a:lnTo>
                    <a:pt x="2810554" y="1355495"/>
                  </a:lnTo>
                  <a:lnTo>
                    <a:pt x="2809952" y="1355495"/>
                  </a:lnTo>
                  <a:lnTo>
                    <a:pt x="2810554" y="1349523"/>
                  </a:lnTo>
                  <a:lnTo>
                    <a:pt x="2810554" y="1348739"/>
                  </a:lnTo>
                  <a:cubicBezTo>
                    <a:pt x="2810465" y="1257095"/>
                    <a:pt x="2736129" y="1182847"/>
                    <a:pt x="2644452" y="1182847"/>
                  </a:cubicBezTo>
                  <a:cubicBezTo>
                    <a:pt x="2577293" y="1182847"/>
                    <a:pt x="2565735" y="1228247"/>
                    <a:pt x="2493599" y="1280194"/>
                  </a:cubicBezTo>
                  <a:cubicBezTo>
                    <a:pt x="2456614" y="1298887"/>
                    <a:pt x="2414741" y="1308763"/>
                    <a:pt x="2370561" y="1308763"/>
                  </a:cubicBezTo>
                  <a:cubicBezTo>
                    <a:pt x="2210333" y="1308763"/>
                    <a:pt x="2080442" y="1178872"/>
                    <a:pt x="2080442" y="1018644"/>
                  </a:cubicBezTo>
                  <a:cubicBezTo>
                    <a:pt x="2080442" y="858416"/>
                    <a:pt x="2210333" y="728525"/>
                    <a:pt x="2370561" y="728525"/>
                  </a:cubicBezTo>
                  <a:cubicBezTo>
                    <a:pt x="2414410" y="728525"/>
                    <a:pt x="2455987" y="738253"/>
                    <a:pt x="2492719" y="756773"/>
                  </a:cubicBezTo>
                  <a:cubicBezTo>
                    <a:pt x="2547943" y="791042"/>
                    <a:pt x="2576639" y="855739"/>
                    <a:pt x="2644452" y="855739"/>
                  </a:cubicBezTo>
                  <a:cubicBezTo>
                    <a:pt x="2734912" y="855739"/>
                    <a:pt x="2808488" y="783449"/>
                    <a:pt x="2810214" y="693479"/>
                  </a:cubicBezTo>
                  <a:lnTo>
                    <a:pt x="2810554" y="693479"/>
                  </a:lnTo>
                  <a:lnTo>
                    <a:pt x="2810554" y="310"/>
                  </a:lnTo>
                  <a:lnTo>
                    <a:pt x="2105680" y="310"/>
                  </a:lnTo>
                  <a:lnTo>
                    <a:pt x="2105680" y="654"/>
                  </a:lnTo>
                  <a:lnTo>
                    <a:pt x="2102268" y="310"/>
                  </a:lnTo>
                  <a:lnTo>
                    <a:pt x="2097646" y="310"/>
                  </a:lnTo>
                  <a:cubicBezTo>
                    <a:pt x="2006590" y="835"/>
                    <a:pt x="1933033" y="74904"/>
                    <a:pt x="1933033" y="166154"/>
                  </a:cubicBezTo>
                  <a:cubicBezTo>
                    <a:pt x="1933033" y="233314"/>
                    <a:pt x="1978432" y="244871"/>
                    <a:pt x="2030380" y="317008"/>
                  </a:cubicBezTo>
                  <a:cubicBezTo>
                    <a:pt x="2049072" y="353992"/>
                    <a:pt x="2058948" y="395865"/>
                    <a:pt x="2058948" y="440045"/>
                  </a:cubicBezTo>
                  <a:cubicBezTo>
                    <a:pt x="2058948" y="600274"/>
                    <a:pt x="1929057" y="730164"/>
                    <a:pt x="1768829" y="730164"/>
                  </a:cubicBezTo>
                  <a:cubicBezTo>
                    <a:pt x="1608601" y="730164"/>
                    <a:pt x="1478710" y="600274"/>
                    <a:pt x="1478710" y="440045"/>
                  </a:cubicBezTo>
                  <a:cubicBezTo>
                    <a:pt x="1478710" y="396196"/>
                    <a:pt x="1488438" y="354619"/>
                    <a:pt x="1506958" y="317888"/>
                  </a:cubicBezTo>
                  <a:cubicBezTo>
                    <a:pt x="1541227" y="262663"/>
                    <a:pt x="1605924" y="233967"/>
                    <a:pt x="1605924" y="166155"/>
                  </a:cubicBezTo>
                  <a:cubicBezTo>
                    <a:pt x="1605924" y="75694"/>
                    <a:pt x="1533634" y="2118"/>
                    <a:pt x="1443664" y="393"/>
                  </a:cubicBezTo>
                  <a:lnTo>
                    <a:pt x="1443664" y="310"/>
                  </a:lnTo>
                  <a:lnTo>
                    <a:pt x="730164" y="310"/>
                  </a:lnTo>
                  <a:lnTo>
                    <a:pt x="730164" y="702023"/>
                  </a:lnTo>
                  <a:lnTo>
                    <a:pt x="729771" y="702023"/>
                  </a:lnTo>
                  <a:cubicBezTo>
                    <a:pt x="728046" y="791993"/>
                    <a:pt x="654470" y="864283"/>
                    <a:pt x="564009" y="864283"/>
                  </a:cubicBezTo>
                  <a:cubicBezTo>
                    <a:pt x="496197" y="864283"/>
                    <a:pt x="467501" y="799586"/>
                    <a:pt x="412276" y="765317"/>
                  </a:cubicBezTo>
                  <a:cubicBezTo>
                    <a:pt x="375545" y="746797"/>
                    <a:pt x="333968" y="737069"/>
                    <a:pt x="290119" y="737069"/>
                  </a:cubicBezTo>
                  <a:cubicBezTo>
                    <a:pt x="129890" y="737069"/>
                    <a:pt x="0" y="866960"/>
                    <a:pt x="0" y="1027188"/>
                  </a:cubicBezTo>
                  <a:cubicBezTo>
                    <a:pt x="0" y="1187416"/>
                    <a:pt x="129890" y="1317307"/>
                    <a:pt x="290119" y="1317307"/>
                  </a:cubicBezTo>
                  <a:cubicBezTo>
                    <a:pt x="334299" y="1317307"/>
                    <a:pt x="376172" y="1307431"/>
                    <a:pt x="413156" y="1288738"/>
                  </a:cubicBezTo>
                  <a:cubicBezTo>
                    <a:pt x="485293" y="1236791"/>
                    <a:pt x="496851" y="1191391"/>
                    <a:pt x="564010" y="1191391"/>
                  </a:cubicBezTo>
                  <a:cubicBezTo>
                    <a:pt x="655773" y="1191391"/>
                    <a:pt x="730162" y="1265778"/>
                    <a:pt x="730164" y="1357540"/>
                  </a:cubicBezTo>
                  <a:lnTo>
                    <a:pt x="730164" y="1357552"/>
                  </a:lnTo>
                  <a:lnTo>
                    <a:pt x="729510" y="1364039"/>
                  </a:lnTo>
                  <a:lnTo>
                    <a:pt x="730164" y="1364039"/>
                  </a:lnTo>
                  <a:lnTo>
                    <a:pt x="730164" y="2080700"/>
                  </a:lnTo>
                  <a:lnTo>
                    <a:pt x="1426770" y="2080700"/>
                  </a:lnTo>
                  <a:cubicBezTo>
                    <a:pt x="1516262" y="2082766"/>
                    <a:pt x="1587995" y="2156123"/>
                    <a:pt x="1587995" y="2246235"/>
                  </a:cubicBezTo>
                  <a:cubicBezTo>
                    <a:pt x="1587995" y="2314047"/>
                    <a:pt x="1523298" y="2342743"/>
                    <a:pt x="1489029" y="2397968"/>
                  </a:cubicBezTo>
                  <a:cubicBezTo>
                    <a:pt x="1470509" y="2434699"/>
                    <a:pt x="1460781" y="2476276"/>
                    <a:pt x="1460781" y="2520125"/>
                  </a:cubicBezTo>
                  <a:cubicBezTo>
                    <a:pt x="1460781" y="2680354"/>
                    <a:pt x="1590672" y="2810244"/>
                    <a:pt x="1750900" y="2810244"/>
                  </a:cubicBezTo>
                  <a:close/>
                </a:path>
              </a:pathLst>
            </a:custGeom>
            <a:gradFill>
              <a:gsLst>
                <a:gs pos="100000">
                  <a:srgbClr val="FF4105"/>
                </a:gs>
                <a:gs pos="0">
                  <a:srgbClr val="C00000"/>
                </a:gs>
              </a:gsLst>
              <a:lin ang="5400000" scaled="0"/>
            </a:gradFill>
            <a:ln>
              <a:noFill/>
            </a:ln>
            <a:effectLst/>
            <a:scene3d>
              <a:camera prst="obliqueTopRight"/>
              <a:lightRig rig="balanced" dir="t">
                <a:rot lat="0" lon="0" rev="8700000"/>
              </a:lightRig>
            </a:scene3d>
            <a:sp3d extrusionH="317500">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100" dirty="0">
                <a:solidFill>
                  <a:srgbClr val="000000"/>
                </a:solidFill>
              </a:endParaRPr>
            </a:p>
          </p:txBody>
        </p:sp>
        <p:sp>
          <p:nvSpPr>
            <p:cNvPr id="10" name="Rectangle 2"/>
            <p:cNvSpPr/>
            <p:nvPr/>
          </p:nvSpPr>
          <p:spPr>
            <a:xfrm flipV="1">
              <a:off x="2481580" y="4057868"/>
              <a:ext cx="2386607" cy="2386299"/>
            </a:xfrm>
            <a:custGeom>
              <a:avLst/>
              <a:gdLst/>
              <a:ahLst/>
              <a:cxnLst/>
              <a:rect l="l" t="t" r="r" b="b"/>
              <a:pathLst>
                <a:path w="2810606" h="2810244">
                  <a:moveTo>
                    <a:pt x="2102268" y="310"/>
                  </a:moveTo>
                  <a:lnTo>
                    <a:pt x="2105680" y="310"/>
                  </a:lnTo>
                  <a:lnTo>
                    <a:pt x="2105680" y="0"/>
                  </a:lnTo>
                  <a:lnTo>
                    <a:pt x="2099193" y="0"/>
                  </a:lnTo>
                  <a:close/>
                  <a:moveTo>
                    <a:pt x="1443664" y="310"/>
                  </a:moveTo>
                  <a:lnTo>
                    <a:pt x="2097646" y="310"/>
                  </a:lnTo>
                  <a:cubicBezTo>
                    <a:pt x="2098155" y="2"/>
                    <a:pt x="2098668" y="0"/>
                    <a:pt x="2099181" y="0"/>
                  </a:cubicBezTo>
                  <a:lnTo>
                    <a:pt x="1443664" y="0"/>
                  </a:lnTo>
                  <a:close/>
                  <a:moveTo>
                    <a:pt x="2810606" y="1348996"/>
                  </a:moveTo>
                  <a:lnTo>
                    <a:pt x="2810606" y="693479"/>
                  </a:lnTo>
                  <a:lnTo>
                    <a:pt x="2810554" y="693479"/>
                  </a:lnTo>
                  <a:lnTo>
                    <a:pt x="2810554" y="1348739"/>
                  </a:lnTo>
                  <a:cubicBezTo>
                    <a:pt x="2810606" y="1348824"/>
                    <a:pt x="2810606" y="1348910"/>
                    <a:pt x="2810606" y="1348996"/>
                  </a:cubicBezTo>
                  <a:close/>
                  <a:moveTo>
                    <a:pt x="2810554" y="1355495"/>
                  </a:moveTo>
                  <a:lnTo>
                    <a:pt x="2810606" y="1355495"/>
                  </a:lnTo>
                  <a:lnTo>
                    <a:pt x="2810606" y="1349008"/>
                  </a:lnTo>
                  <a:lnTo>
                    <a:pt x="2810554" y="1349523"/>
                  </a:lnTo>
                  <a:close/>
                  <a:moveTo>
                    <a:pt x="1750900" y="2810244"/>
                  </a:moveTo>
                  <a:cubicBezTo>
                    <a:pt x="1911128" y="2810244"/>
                    <a:pt x="2041019" y="2680354"/>
                    <a:pt x="2041019" y="2520125"/>
                  </a:cubicBezTo>
                  <a:cubicBezTo>
                    <a:pt x="2041019" y="2475945"/>
                    <a:pt x="2031143" y="2434072"/>
                    <a:pt x="2012451" y="2397088"/>
                  </a:cubicBezTo>
                  <a:cubicBezTo>
                    <a:pt x="1960503" y="2324951"/>
                    <a:pt x="1915104" y="2313393"/>
                    <a:pt x="1915104" y="2246234"/>
                  </a:cubicBezTo>
                  <a:cubicBezTo>
                    <a:pt x="1915104" y="2155500"/>
                    <a:pt x="1987831" y="2081754"/>
                    <a:pt x="2078182" y="2080700"/>
                  </a:cubicBezTo>
                  <a:lnTo>
                    <a:pt x="2087414" y="2080700"/>
                  </a:lnTo>
                  <a:lnTo>
                    <a:pt x="2087751" y="2080734"/>
                  </a:lnTo>
                  <a:lnTo>
                    <a:pt x="2087751" y="2080700"/>
                  </a:lnTo>
                  <a:lnTo>
                    <a:pt x="2810554" y="2080700"/>
                  </a:lnTo>
                  <a:lnTo>
                    <a:pt x="2810554" y="1355495"/>
                  </a:lnTo>
                  <a:lnTo>
                    <a:pt x="2809952" y="1355495"/>
                  </a:lnTo>
                  <a:lnTo>
                    <a:pt x="2810554" y="1349523"/>
                  </a:lnTo>
                  <a:lnTo>
                    <a:pt x="2810554" y="1348739"/>
                  </a:lnTo>
                  <a:cubicBezTo>
                    <a:pt x="2810465" y="1257095"/>
                    <a:pt x="2736129" y="1182847"/>
                    <a:pt x="2644452" y="1182847"/>
                  </a:cubicBezTo>
                  <a:cubicBezTo>
                    <a:pt x="2577293" y="1182847"/>
                    <a:pt x="2565735" y="1228247"/>
                    <a:pt x="2493599" y="1280194"/>
                  </a:cubicBezTo>
                  <a:cubicBezTo>
                    <a:pt x="2456614" y="1298887"/>
                    <a:pt x="2414741" y="1308763"/>
                    <a:pt x="2370561" y="1308763"/>
                  </a:cubicBezTo>
                  <a:cubicBezTo>
                    <a:pt x="2210333" y="1308763"/>
                    <a:pt x="2080442" y="1178872"/>
                    <a:pt x="2080442" y="1018644"/>
                  </a:cubicBezTo>
                  <a:cubicBezTo>
                    <a:pt x="2080442" y="858416"/>
                    <a:pt x="2210333" y="728525"/>
                    <a:pt x="2370561" y="728525"/>
                  </a:cubicBezTo>
                  <a:cubicBezTo>
                    <a:pt x="2414410" y="728525"/>
                    <a:pt x="2455987" y="738253"/>
                    <a:pt x="2492719" y="756773"/>
                  </a:cubicBezTo>
                  <a:cubicBezTo>
                    <a:pt x="2547943" y="791042"/>
                    <a:pt x="2576639" y="855739"/>
                    <a:pt x="2644452" y="855739"/>
                  </a:cubicBezTo>
                  <a:cubicBezTo>
                    <a:pt x="2734912" y="855739"/>
                    <a:pt x="2808488" y="783449"/>
                    <a:pt x="2810214" y="693479"/>
                  </a:cubicBezTo>
                  <a:lnTo>
                    <a:pt x="2810554" y="693479"/>
                  </a:lnTo>
                  <a:lnTo>
                    <a:pt x="2810554" y="310"/>
                  </a:lnTo>
                  <a:lnTo>
                    <a:pt x="2105680" y="310"/>
                  </a:lnTo>
                  <a:lnTo>
                    <a:pt x="2105680" y="654"/>
                  </a:lnTo>
                  <a:lnTo>
                    <a:pt x="2102268" y="310"/>
                  </a:lnTo>
                  <a:lnTo>
                    <a:pt x="2097646" y="310"/>
                  </a:lnTo>
                  <a:cubicBezTo>
                    <a:pt x="2006590" y="835"/>
                    <a:pt x="1933033" y="74904"/>
                    <a:pt x="1933033" y="166154"/>
                  </a:cubicBezTo>
                  <a:cubicBezTo>
                    <a:pt x="1933033" y="233314"/>
                    <a:pt x="1978432" y="244871"/>
                    <a:pt x="2030380" y="317008"/>
                  </a:cubicBezTo>
                  <a:cubicBezTo>
                    <a:pt x="2049072" y="353992"/>
                    <a:pt x="2058948" y="395865"/>
                    <a:pt x="2058948" y="440045"/>
                  </a:cubicBezTo>
                  <a:cubicBezTo>
                    <a:pt x="2058948" y="600274"/>
                    <a:pt x="1929057" y="730164"/>
                    <a:pt x="1768829" y="730164"/>
                  </a:cubicBezTo>
                  <a:cubicBezTo>
                    <a:pt x="1608601" y="730164"/>
                    <a:pt x="1478710" y="600274"/>
                    <a:pt x="1478710" y="440045"/>
                  </a:cubicBezTo>
                  <a:cubicBezTo>
                    <a:pt x="1478710" y="396196"/>
                    <a:pt x="1488438" y="354619"/>
                    <a:pt x="1506958" y="317888"/>
                  </a:cubicBezTo>
                  <a:cubicBezTo>
                    <a:pt x="1541227" y="262663"/>
                    <a:pt x="1605924" y="233967"/>
                    <a:pt x="1605924" y="166155"/>
                  </a:cubicBezTo>
                  <a:cubicBezTo>
                    <a:pt x="1605924" y="75694"/>
                    <a:pt x="1533634" y="2118"/>
                    <a:pt x="1443664" y="393"/>
                  </a:cubicBezTo>
                  <a:lnTo>
                    <a:pt x="1443664" y="310"/>
                  </a:lnTo>
                  <a:lnTo>
                    <a:pt x="730164" y="310"/>
                  </a:lnTo>
                  <a:lnTo>
                    <a:pt x="730164" y="702023"/>
                  </a:lnTo>
                  <a:lnTo>
                    <a:pt x="729771" y="702023"/>
                  </a:lnTo>
                  <a:cubicBezTo>
                    <a:pt x="728046" y="791993"/>
                    <a:pt x="654470" y="864283"/>
                    <a:pt x="564009" y="864283"/>
                  </a:cubicBezTo>
                  <a:cubicBezTo>
                    <a:pt x="496197" y="864283"/>
                    <a:pt x="467501" y="799586"/>
                    <a:pt x="412276" y="765317"/>
                  </a:cubicBezTo>
                  <a:cubicBezTo>
                    <a:pt x="375545" y="746797"/>
                    <a:pt x="333968" y="737069"/>
                    <a:pt x="290119" y="737069"/>
                  </a:cubicBezTo>
                  <a:cubicBezTo>
                    <a:pt x="129890" y="737069"/>
                    <a:pt x="0" y="866960"/>
                    <a:pt x="0" y="1027188"/>
                  </a:cubicBezTo>
                  <a:cubicBezTo>
                    <a:pt x="0" y="1187416"/>
                    <a:pt x="129890" y="1317307"/>
                    <a:pt x="290119" y="1317307"/>
                  </a:cubicBezTo>
                  <a:cubicBezTo>
                    <a:pt x="334299" y="1317307"/>
                    <a:pt x="376172" y="1307431"/>
                    <a:pt x="413156" y="1288738"/>
                  </a:cubicBezTo>
                  <a:cubicBezTo>
                    <a:pt x="485293" y="1236791"/>
                    <a:pt x="496851" y="1191391"/>
                    <a:pt x="564010" y="1191391"/>
                  </a:cubicBezTo>
                  <a:cubicBezTo>
                    <a:pt x="655773" y="1191391"/>
                    <a:pt x="730162" y="1265778"/>
                    <a:pt x="730164" y="1357540"/>
                  </a:cubicBezTo>
                  <a:lnTo>
                    <a:pt x="730164" y="1357552"/>
                  </a:lnTo>
                  <a:lnTo>
                    <a:pt x="729510" y="1364039"/>
                  </a:lnTo>
                  <a:lnTo>
                    <a:pt x="730164" y="1364039"/>
                  </a:lnTo>
                  <a:lnTo>
                    <a:pt x="730164" y="2080700"/>
                  </a:lnTo>
                  <a:lnTo>
                    <a:pt x="1426770" y="2080700"/>
                  </a:lnTo>
                  <a:cubicBezTo>
                    <a:pt x="1516262" y="2082766"/>
                    <a:pt x="1587995" y="2156123"/>
                    <a:pt x="1587995" y="2246235"/>
                  </a:cubicBezTo>
                  <a:cubicBezTo>
                    <a:pt x="1587995" y="2314047"/>
                    <a:pt x="1523298" y="2342743"/>
                    <a:pt x="1489029" y="2397968"/>
                  </a:cubicBezTo>
                  <a:cubicBezTo>
                    <a:pt x="1470509" y="2434699"/>
                    <a:pt x="1460781" y="2476276"/>
                    <a:pt x="1460781" y="2520125"/>
                  </a:cubicBezTo>
                  <a:cubicBezTo>
                    <a:pt x="1460781" y="2680354"/>
                    <a:pt x="1590672" y="2810244"/>
                    <a:pt x="1750900" y="2810244"/>
                  </a:cubicBezTo>
                  <a:close/>
                </a:path>
              </a:pathLst>
            </a:custGeom>
            <a:gradFill>
              <a:gsLst>
                <a:gs pos="2000">
                  <a:srgbClr val="0070C0"/>
                </a:gs>
                <a:gs pos="100000">
                  <a:srgbClr val="00B0F0"/>
                </a:gs>
              </a:gsLst>
              <a:lin ang="5400000" scaled="0"/>
            </a:gradFill>
            <a:ln>
              <a:noFill/>
            </a:ln>
            <a:effectLst/>
            <a:scene3d>
              <a:camera prst="obliqueTopRight"/>
              <a:lightRig rig="balanced" dir="t">
                <a:rot lat="0" lon="0" rev="8700000"/>
              </a:lightRig>
            </a:scene3d>
            <a:sp3d extrusionH="317500">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100" dirty="0">
                <a:solidFill>
                  <a:srgbClr val="000000"/>
                </a:solidFill>
              </a:endParaRPr>
            </a:p>
          </p:txBody>
        </p:sp>
        <p:sp>
          <p:nvSpPr>
            <p:cNvPr id="11" name="TextBox 3"/>
            <p:cNvSpPr txBox="1">
              <a:spLocks noChangeArrowheads="1"/>
            </p:cNvSpPr>
            <p:nvPr/>
          </p:nvSpPr>
          <p:spPr bwMode="auto">
            <a:xfrm>
              <a:off x="1396910" y="2805092"/>
              <a:ext cx="1651089" cy="479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200" b="1">
                  <a:solidFill>
                    <a:srgbClr val="000000"/>
                  </a:solidFill>
                </a:rPr>
                <a:t>Public Awareness</a:t>
              </a:r>
            </a:p>
          </p:txBody>
        </p:sp>
        <p:sp>
          <p:nvSpPr>
            <p:cNvPr id="12" name="TextBox 14"/>
            <p:cNvSpPr txBox="1">
              <a:spLocks noChangeArrowheads="1"/>
            </p:cNvSpPr>
            <p:nvPr/>
          </p:nvSpPr>
          <p:spPr bwMode="auto">
            <a:xfrm>
              <a:off x="4754880" y="3512978"/>
              <a:ext cx="1295400" cy="479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200" b="1">
                  <a:solidFill>
                    <a:srgbClr val="000000"/>
                  </a:solidFill>
                </a:rPr>
                <a:t>Text Here</a:t>
              </a:r>
            </a:p>
          </p:txBody>
        </p:sp>
        <p:sp>
          <p:nvSpPr>
            <p:cNvPr id="13" name="Rectangle 2"/>
            <p:cNvSpPr/>
            <p:nvPr/>
          </p:nvSpPr>
          <p:spPr>
            <a:xfrm flipV="1">
              <a:off x="4275571" y="2248709"/>
              <a:ext cx="2386607" cy="2386299"/>
            </a:xfrm>
            <a:custGeom>
              <a:avLst/>
              <a:gdLst/>
              <a:ahLst/>
              <a:cxnLst/>
              <a:rect l="l" t="t" r="r" b="b"/>
              <a:pathLst>
                <a:path w="2810606" h="2810244">
                  <a:moveTo>
                    <a:pt x="2102268" y="310"/>
                  </a:moveTo>
                  <a:lnTo>
                    <a:pt x="2105680" y="310"/>
                  </a:lnTo>
                  <a:lnTo>
                    <a:pt x="2105680" y="0"/>
                  </a:lnTo>
                  <a:lnTo>
                    <a:pt x="2099193" y="0"/>
                  </a:lnTo>
                  <a:close/>
                  <a:moveTo>
                    <a:pt x="1443664" y="310"/>
                  </a:moveTo>
                  <a:lnTo>
                    <a:pt x="2097646" y="310"/>
                  </a:lnTo>
                  <a:cubicBezTo>
                    <a:pt x="2098155" y="2"/>
                    <a:pt x="2098668" y="0"/>
                    <a:pt x="2099181" y="0"/>
                  </a:cubicBezTo>
                  <a:lnTo>
                    <a:pt x="1443664" y="0"/>
                  </a:lnTo>
                  <a:close/>
                  <a:moveTo>
                    <a:pt x="2810606" y="1348996"/>
                  </a:moveTo>
                  <a:lnTo>
                    <a:pt x="2810606" y="693479"/>
                  </a:lnTo>
                  <a:lnTo>
                    <a:pt x="2810554" y="693479"/>
                  </a:lnTo>
                  <a:lnTo>
                    <a:pt x="2810554" y="1348739"/>
                  </a:lnTo>
                  <a:cubicBezTo>
                    <a:pt x="2810606" y="1348824"/>
                    <a:pt x="2810606" y="1348910"/>
                    <a:pt x="2810606" y="1348996"/>
                  </a:cubicBezTo>
                  <a:close/>
                  <a:moveTo>
                    <a:pt x="2810554" y="1355495"/>
                  </a:moveTo>
                  <a:lnTo>
                    <a:pt x="2810606" y="1355495"/>
                  </a:lnTo>
                  <a:lnTo>
                    <a:pt x="2810606" y="1349008"/>
                  </a:lnTo>
                  <a:lnTo>
                    <a:pt x="2810554" y="1349523"/>
                  </a:lnTo>
                  <a:close/>
                  <a:moveTo>
                    <a:pt x="1750900" y="2810244"/>
                  </a:moveTo>
                  <a:cubicBezTo>
                    <a:pt x="1911128" y="2810244"/>
                    <a:pt x="2041019" y="2680354"/>
                    <a:pt x="2041019" y="2520125"/>
                  </a:cubicBezTo>
                  <a:cubicBezTo>
                    <a:pt x="2041019" y="2475945"/>
                    <a:pt x="2031143" y="2434072"/>
                    <a:pt x="2012451" y="2397088"/>
                  </a:cubicBezTo>
                  <a:cubicBezTo>
                    <a:pt x="1960503" y="2324951"/>
                    <a:pt x="1915104" y="2313393"/>
                    <a:pt x="1915104" y="2246234"/>
                  </a:cubicBezTo>
                  <a:cubicBezTo>
                    <a:pt x="1915104" y="2155500"/>
                    <a:pt x="1987831" y="2081754"/>
                    <a:pt x="2078182" y="2080700"/>
                  </a:cubicBezTo>
                  <a:lnTo>
                    <a:pt x="2087414" y="2080700"/>
                  </a:lnTo>
                  <a:lnTo>
                    <a:pt x="2087751" y="2080734"/>
                  </a:lnTo>
                  <a:lnTo>
                    <a:pt x="2087751" y="2080700"/>
                  </a:lnTo>
                  <a:lnTo>
                    <a:pt x="2810554" y="2080700"/>
                  </a:lnTo>
                  <a:lnTo>
                    <a:pt x="2810554" y="1355495"/>
                  </a:lnTo>
                  <a:lnTo>
                    <a:pt x="2809952" y="1355495"/>
                  </a:lnTo>
                  <a:lnTo>
                    <a:pt x="2810554" y="1349523"/>
                  </a:lnTo>
                  <a:lnTo>
                    <a:pt x="2810554" y="1348739"/>
                  </a:lnTo>
                  <a:cubicBezTo>
                    <a:pt x="2810465" y="1257095"/>
                    <a:pt x="2736129" y="1182847"/>
                    <a:pt x="2644452" y="1182847"/>
                  </a:cubicBezTo>
                  <a:cubicBezTo>
                    <a:pt x="2577293" y="1182847"/>
                    <a:pt x="2565735" y="1228247"/>
                    <a:pt x="2493599" y="1280194"/>
                  </a:cubicBezTo>
                  <a:cubicBezTo>
                    <a:pt x="2456614" y="1298887"/>
                    <a:pt x="2414741" y="1308763"/>
                    <a:pt x="2370561" y="1308763"/>
                  </a:cubicBezTo>
                  <a:cubicBezTo>
                    <a:pt x="2210333" y="1308763"/>
                    <a:pt x="2080442" y="1178872"/>
                    <a:pt x="2080442" y="1018644"/>
                  </a:cubicBezTo>
                  <a:cubicBezTo>
                    <a:pt x="2080442" y="858416"/>
                    <a:pt x="2210333" y="728525"/>
                    <a:pt x="2370561" y="728525"/>
                  </a:cubicBezTo>
                  <a:cubicBezTo>
                    <a:pt x="2414410" y="728525"/>
                    <a:pt x="2455987" y="738253"/>
                    <a:pt x="2492719" y="756773"/>
                  </a:cubicBezTo>
                  <a:cubicBezTo>
                    <a:pt x="2547943" y="791042"/>
                    <a:pt x="2576639" y="855739"/>
                    <a:pt x="2644452" y="855739"/>
                  </a:cubicBezTo>
                  <a:cubicBezTo>
                    <a:pt x="2734912" y="855739"/>
                    <a:pt x="2808488" y="783449"/>
                    <a:pt x="2810214" y="693479"/>
                  </a:cubicBezTo>
                  <a:lnTo>
                    <a:pt x="2810554" y="693479"/>
                  </a:lnTo>
                  <a:lnTo>
                    <a:pt x="2810554" y="310"/>
                  </a:lnTo>
                  <a:lnTo>
                    <a:pt x="2105680" y="310"/>
                  </a:lnTo>
                  <a:lnTo>
                    <a:pt x="2105680" y="654"/>
                  </a:lnTo>
                  <a:lnTo>
                    <a:pt x="2102268" y="310"/>
                  </a:lnTo>
                  <a:lnTo>
                    <a:pt x="2097646" y="310"/>
                  </a:lnTo>
                  <a:cubicBezTo>
                    <a:pt x="2006590" y="835"/>
                    <a:pt x="1933033" y="74904"/>
                    <a:pt x="1933033" y="166154"/>
                  </a:cubicBezTo>
                  <a:cubicBezTo>
                    <a:pt x="1933033" y="233314"/>
                    <a:pt x="1978432" y="244871"/>
                    <a:pt x="2030380" y="317008"/>
                  </a:cubicBezTo>
                  <a:cubicBezTo>
                    <a:pt x="2049072" y="353992"/>
                    <a:pt x="2058948" y="395865"/>
                    <a:pt x="2058948" y="440045"/>
                  </a:cubicBezTo>
                  <a:cubicBezTo>
                    <a:pt x="2058948" y="600274"/>
                    <a:pt x="1929057" y="730164"/>
                    <a:pt x="1768829" y="730164"/>
                  </a:cubicBezTo>
                  <a:cubicBezTo>
                    <a:pt x="1608601" y="730164"/>
                    <a:pt x="1478710" y="600274"/>
                    <a:pt x="1478710" y="440045"/>
                  </a:cubicBezTo>
                  <a:cubicBezTo>
                    <a:pt x="1478710" y="396196"/>
                    <a:pt x="1488438" y="354619"/>
                    <a:pt x="1506958" y="317888"/>
                  </a:cubicBezTo>
                  <a:cubicBezTo>
                    <a:pt x="1541227" y="262663"/>
                    <a:pt x="1605924" y="233967"/>
                    <a:pt x="1605924" y="166155"/>
                  </a:cubicBezTo>
                  <a:cubicBezTo>
                    <a:pt x="1605924" y="75694"/>
                    <a:pt x="1533634" y="2118"/>
                    <a:pt x="1443664" y="393"/>
                  </a:cubicBezTo>
                  <a:lnTo>
                    <a:pt x="1443664" y="310"/>
                  </a:lnTo>
                  <a:lnTo>
                    <a:pt x="730164" y="310"/>
                  </a:lnTo>
                  <a:lnTo>
                    <a:pt x="730164" y="702023"/>
                  </a:lnTo>
                  <a:lnTo>
                    <a:pt x="729771" y="702023"/>
                  </a:lnTo>
                  <a:cubicBezTo>
                    <a:pt x="728046" y="791993"/>
                    <a:pt x="654470" y="864283"/>
                    <a:pt x="564009" y="864283"/>
                  </a:cubicBezTo>
                  <a:cubicBezTo>
                    <a:pt x="496197" y="864283"/>
                    <a:pt x="467501" y="799586"/>
                    <a:pt x="412276" y="765317"/>
                  </a:cubicBezTo>
                  <a:cubicBezTo>
                    <a:pt x="375545" y="746797"/>
                    <a:pt x="333968" y="737069"/>
                    <a:pt x="290119" y="737069"/>
                  </a:cubicBezTo>
                  <a:cubicBezTo>
                    <a:pt x="129890" y="737069"/>
                    <a:pt x="0" y="866960"/>
                    <a:pt x="0" y="1027188"/>
                  </a:cubicBezTo>
                  <a:cubicBezTo>
                    <a:pt x="0" y="1187416"/>
                    <a:pt x="129890" y="1317307"/>
                    <a:pt x="290119" y="1317307"/>
                  </a:cubicBezTo>
                  <a:cubicBezTo>
                    <a:pt x="334299" y="1317307"/>
                    <a:pt x="376172" y="1307431"/>
                    <a:pt x="413156" y="1288738"/>
                  </a:cubicBezTo>
                  <a:cubicBezTo>
                    <a:pt x="485293" y="1236791"/>
                    <a:pt x="496851" y="1191391"/>
                    <a:pt x="564010" y="1191391"/>
                  </a:cubicBezTo>
                  <a:cubicBezTo>
                    <a:pt x="655773" y="1191391"/>
                    <a:pt x="730162" y="1265778"/>
                    <a:pt x="730164" y="1357540"/>
                  </a:cubicBezTo>
                  <a:lnTo>
                    <a:pt x="730164" y="1357552"/>
                  </a:lnTo>
                  <a:lnTo>
                    <a:pt x="729510" y="1364039"/>
                  </a:lnTo>
                  <a:lnTo>
                    <a:pt x="730164" y="1364039"/>
                  </a:lnTo>
                  <a:lnTo>
                    <a:pt x="730164" y="2080700"/>
                  </a:lnTo>
                  <a:lnTo>
                    <a:pt x="1426770" y="2080700"/>
                  </a:lnTo>
                  <a:cubicBezTo>
                    <a:pt x="1516262" y="2082766"/>
                    <a:pt x="1587995" y="2156123"/>
                    <a:pt x="1587995" y="2246235"/>
                  </a:cubicBezTo>
                  <a:cubicBezTo>
                    <a:pt x="1587995" y="2314047"/>
                    <a:pt x="1523298" y="2342743"/>
                    <a:pt x="1489029" y="2397968"/>
                  </a:cubicBezTo>
                  <a:cubicBezTo>
                    <a:pt x="1470509" y="2434699"/>
                    <a:pt x="1460781" y="2476276"/>
                    <a:pt x="1460781" y="2520125"/>
                  </a:cubicBezTo>
                  <a:cubicBezTo>
                    <a:pt x="1460781" y="2680354"/>
                    <a:pt x="1590672" y="2810244"/>
                    <a:pt x="1750900" y="2810244"/>
                  </a:cubicBezTo>
                  <a:close/>
                </a:path>
              </a:pathLst>
            </a:custGeom>
            <a:solidFill>
              <a:schemeClr val="accent1"/>
            </a:solidFill>
            <a:ln>
              <a:noFill/>
            </a:ln>
            <a:effectLst/>
            <a:scene3d>
              <a:camera prst="obliqueTopRight"/>
              <a:lightRig rig="balanced" dir="t">
                <a:rot lat="0" lon="0" rev="8700000"/>
              </a:lightRig>
            </a:scene3d>
            <a:sp3d extrusionH="317500">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100" dirty="0">
                <a:solidFill>
                  <a:srgbClr val="000000"/>
                </a:solidFill>
              </a:endParaRPr>
            </a:p>
          </p:txBody>
        </p:sp>
        <p:sp>
          <p:nvSpPr>
            <p:cNvPr id="14" name="Rectangle 2"/>
            <p:cNvSpPr/>
            <p:nvPr/>
          </p:nvSpPr>
          <p:spPr>
            <a:xfrm flipV="1">
              <a:off x="4259580" y="4072630"/>
              <a:ext cx="2386607" cy="2386299"/>
            </a:xfrm>
            <a:custGeom>
              <a:avLst/>
              <a:gdLst/>
              <a:ahLst/>
              <a:cxnLst/>
              <a:rect l="l" t="t" r="r" b="b"/>
              <a:pathLst>
                <a:path w="2810606" h="2810244">
                  <a:moveTo>
                    <a:pt x="2102268" y="310"/>
                  </a:moveTo>
                  <a:lnTo>
                    <a:pt x="2105680" y="310"/>
                  </a:lnTo>
                  <a:lnTo>
                    <a:pt x="2105680" y="0"/>
                  </a:lnTo>
                  <a:lnTo>
                    <a:pt x="2099193" y="0"/>
                  </a:lnTo>
                  <a:close/>
                  <a:moveTo>
                    <a:pt x="1443664" y="310"/>
                  </a:moveTo>
                  <a:lnTo>
                    <a:pt x="2097646" y="310"/>
                  </a:lnTo>
                  <a:cubicBezTo>
                    <a:pt x="2098155" y="2"/>
                    <a:pt x="2098668" y="0"/>
                    <a:pt x="2099181" y="0"/>
                  </a:cubicBezTo>
                  <a:lnTo>
                    <a:pt x="1443664" y="0"/>
                  </a:lnTo>
                  <a:close/>
                  <a:moveTo>
                    <a:pt x="2810606" y="1348996"/>
                  </a:moveTo>
                  <a:lnTo>
                    <a:pt x="2810606" y="693479"/>
                  </a:lnTo>
                  <a:lnTo>
                    <a:pt x="2810554" y="693479"/>
                  </a:lnTo>
                  <a:lnTo>
                    <a:pt x="2810554" y="1348739"/>
                  </a:lnTo>
                  <a:cubicBezTo>
                    <a:pt x="2810606" y="1348824"/>
                    <a:pt x="2810606" y="1348910"/>
                    <a:pt x="2810606" y="1348996"/>
                  </a:cubicBezTo>
                  <a:close/>
                  <a:moveTo>
                    <a:pt x="2810554" y="1355495"/>
                  </a:moveTo>
                  <a:lnTo>
                    <a:pt x="2810606" y="1355495"/>
                  </a:lnTo>
                  <a:lnTo>
                    <a:pt x="2810606" y="1349008"/>
                  </a:lnTo>
                  <a:lnTo>
                    <a:pt x="2810554" y="1349523"/>
                  </a:lnTo>
                  <a:close/>
                  <a:moveTo>
                    <a:pt x="1750900" y="2810244"/>
                  </a:moveTo>
                  <a:cubicBezTo>
                    <a:pt x="1911128" y="2810244"/>
                    <a:pt x="2041019" y="2680354"/>
                    <a:pt x="2041019" y="2520125"/>
                  </a:cubicBezTo>
                  <a:cubicBezTo>
                    <a:pt x="2041019" y="2475945"/>
                    <a:pt x="2031143" y="2434072"/>
                    <a:pt x="2012451" y="2397088"/>
                  </a:cubicBezTo>
                  <a:cubicBezTo>
                    <a:pt x="1960503" y="2324951"/>
                    <a:pt x="1915104" y="2313393"/>
                    <a:pt x="1915104" y="2246234"/>
                  </a:cubicBezTo>
                  <a:cubicBezTo>
                    <a:pt x="1915104" y="2155500"/>
                    <a:pt x="1987831" y="2081754"/>
                    <a:pt x="2078182" y="2080700"/>
                  </a:cubicBezTo>
                  <a:lnTo>
                    <a:pt x="2087414" y="2080700"/>
                  </a:lnTo>
                  <a:lnTo>
                    <a:pt x="2087751" y="2080734"/>
                  </a:lnTo>
                  <a:lnTo>
                    <a:pt x="2087751" y="2080700"/>
                  </a:lnTo>
                  <a:lnTo>
                    <a:pt x="2810554" y="2080700"/>
                  </a:lnTo>
                  <a:lnTo>
                    <a:pt x="2810554" y="1355495"/>
                  </a:lnTo>
                  <a:lnTo>
                    <a:pt x="2809952" y="1355495"/>
                  </a:lnTo>
                  <a:lnTo>
                    <a:pt x="2810554" y="1349523"/>
                  </a:lnTo>
                  <a:lnTo>
                    <a:pt x="2810554" y="1348739"/>
                  </a:lnTo>
                  <a:cubicBezTo>
                    <a:pt x="2810465" y="1257095"/>
                    <a:pt x="2736129" y="1182847"/>
                    <a:pt x="2644452" y="1182847"/>
                  </a:cubicBezTo>
                  <a:cubicBezTo>
                    <a:pt x="2577293" y="1182847"/>
                    <a:pt x="2565735" y="1228247"/>
                    <a:pt x="2493599" y="1280194"/>
                  </a:cubicBezTo>
                  <a:cubicBezTo>
                    <a:pt x="2456614" y="1298887"/>
                    <a:pt x="2414741" y="1308763"/>
                    <a:pt x="2370561" y="1308763"/>
                  </a:cubicBezTo>
                  <a:cubicBezTo>
                    <a:pt x="2210333" y="1308763"/>
                    <a:pt x="2080442" y="1178872"/>
                    <a:pt x="2080442" y="1018644"/>
                  </a:cubicBezTo>
                  <a:cubicBezTo>
                    <a:pt x="2080442" y="858416"/>
                    <a:pt x="2210333" y="728525"/>
                    <a:pt x="2370561" y="728525"/>
                  </a:cubicBezTo>
                  <a:cubicBezTo>
                    <a:pt x="2414410" y="728525"/>
                    <a:pt x="2455987" y="738253"/>
                    <a:pt x="2492719" y="756773"/>
                  </a:cubicBezTo>
                  <a:cubicBezTo>
                    <a:pt x="2547943" y="791042"/>
                    <a:pt x="2576639" y="855739"/>
                    <a:pt x="2644452" y="855739"/>
                  </a:cubicBezTo>
                  <a:cubicBezTo>
                    <a:pt x="2734912" y="855739"/>
                    <a:pt x="2808488" y="783449"/>
                    <a:pt x="2810214" y="693479"/>
                  </a:cubicBezTo>
                  <a:lnTo>
                    <a:pt x="2810554" y="693479"/>
                  </a:lnTo>
                  <a:lnTo>
                    <a:pt x="2810554" y="310"/>
                  </a:lnTo>
                  <a:lnTo>
                    <a:pt x="2105680" y="310"/>
                  </a:lnTo>
                  <a:lnTo>
                    <a:pt x="2105680" y="654"/>
                  </a:lnTo>
                  <a:lnTo>
                    <a:pt x="2102268" y="310"/>
                  </a:lnTo>
                  <a:lnTo>
                    <a:pt x="2097646" y="310"/>
                  </a:lnTo>
                  <a:cubicBezTo>
                    <a:pt x="2006590" y="835"/>
                    <a:pt x="1933033" y="74904"/>
                    <a:pt x="1933033" y="166154"/>
                  </a:cubicBezTo>
                  <a:cubicBezTo>
                    <a:pt x="1933033" y="233314"/>
                    <a:pt x="1978432" y="244871"/>
                    <a:pt x="2030380" y="317008"/>
                  </a:cubicBezTo>
                  <a:cubicBezTo>
                    <a:pt x="2049072" y="353992"/>
                    <a:pt x="2058948" y="395865"/>
                    <a:pt x="2058948" y="440045"/>
                  </a:cubicBezTo>
                  <a:cubicBezTo>
                    <a:pt x="2058948" y="600274"/>
                    <a:pt x="1929057" y="730164"/>
                    <a:pt x="1768829" y="730164"/>
                  </a:cubicBezTo>
                  <a:cubicBezTo>
                    <a:pt x="1608601" y="730164"/>
                    <a:pt x="1478710" y="600274"/>
                    <a:pt x="1478710" y="440045"/>
                  </a:cubicBezTo>
                  <a:cubicBezTo>
                    <a:pt x="1478710" y="396196"/>
                    <a:pt x="1488438" y="354619"/>
                    <a:pt x="1506958" y="317888"/>
                  </a:cubicBezTo>
                  <a:cubicBezTo>
                    <a:pt x="1541227" y="262663"/>
                    <a:pt x="1605924" y="233967"/>
                    <a:pt x="1605924" y="166155"/>
                  </a:cubicBezTo>
                  <a:cubicBezTo>
                    <a:pt x="1605924" y="75694"/>
                    <a:pt x="1533634" y="2118"/>
                    <a:pt x="1443664" y="393"/>
                  </a:cubicBezTo>
                  <a:lnTo>
                    <a:pt x="1443664" y="310"/>
                  </a:lnTo>
                  <a:lnTo>
                    <a:pt x="730164" y="310"/>
                  </a:lnTo>
                  <a:lnTo>
                    <a:pt x="730164" y="702023"/>
                  </a:lnTo>
                  <a:lnTo>
                    <a:pt x="729771" y="702023"/>
                  </a:lnTo>
                  <a:cubicBezTo>
                    <a:pt x="728046" y="791993"/>
                    <a:pt x="654470" y="864283"/>
                    <a:pt x="564009" y="864283"/>
                  </a:cubicBezTo>
                  <a:cubicBezTo>
                    <a:pt x="496197" y="864283"/>
                    <a:pt x="467501" y="799586"/>
                    <a:pt x="412276" y="765317"/>
                  </a:cubicBezTo>
                  <a:cubicBezTo>
                    <a:pt x="375545" y="746797"/>
                    <a:pt x="333968" y="737069"/>
                    <a:pt x="290119" y="737069"/>
                  </a:cubicBezTo>
                  <a:cubicBezTo>
                    <a:pt x="129890" y="737069"/>
                    <a:pt x="0" y="866960"/>
                    <a:pt x="0" y="1027188"/>
                  </a:cubicBezTo>
                  <a:cubicBezTo>
                    <a:pt x="0" y="1187416"/>
                    <a:pt x="129890" y="1317307"/>
                    <a:pt x="290119" y="1317307"/>
                  </a:cubicBezTo>
                  <a:cubicBezTo>
                    <a:pt x="334299" y="1317307"/>
                    <a:pt x="376172" y="1307431"/>
                    <a:pt x="413156" y="1288738"/>
                  </a:cubicBezTo>
                  <a:cubicBezTo>
                    <a:pt x="485293" y="1236791"/>
                    <a:pt x="496851" y="1191391"/>
                    <a:pt x="564010" y="1191391"/>
                  </a:cubicBezTo>
                  <a:cubicBezTo>
                    <a:pt x="655773" y="1191391"/>
                    <a:pt x="730162" y="1265778"/>
                    <a:pt x="730164" y="1357540"/>
                  </a:cubicBezTo>
                  <a:lnTo>
                    <a:pt x="730164" y="1357552"/>
                  </a:lnTo>
                  <a:lnTo>
                    <a:pt x="729510" y="1364039"/>
                  </a:lnTo>
                  <a:lnTo>
                    <a:pt x="730164" y="1364039"/>
                  </a:lnTo>
                  <a:lnTo>
                    <a:pt x="730164" y="2080700"/>
                  </a:lnTo>
                  <a:lnTo>
                    <a:pt x="1426770" y="2080700"/>
                  </a:lnTo>
                  <a:cubicBezTo>
                    <a:pt x="1516262" y="2082766"/>
                    <a:pt x="1587995" y="2156123"/>
                    <a:pt x="1587995" y="2246235"/>
                  </a:cubicBezTo>
                  <a:cubicBezTo>
                    <a:pt x="1587995" y="2314047"/>
                    <a:pt x="1523298" y="2342743"/>
                    <a:pt x="1489029" y="2397968"/>
                  </a:cubicBezTo>
                  <a:cubicBezTo>
                    <a:pt x="1470509" y="2434699"/>
                    <a:pt x="1460781" y="2476276"/>
                    <a:pt x="1460781" y="2520125"/>
                  </a:cubicBezTo>
                  <a:cubicBezTo>
                    <a:pt x="1460781" y="2680354"/>
                    <a:pt x="1590672" y="2810244"/>
                    <a:pt x="1750900" y="2810244"/>
                  </a:cubicBezTo>
                  <a:close/>
                </a:path>
              </a:pathLst>
            </a:custGeom>
            <a:solidFill>
              <a:srgbClr val="008000"/>
            </a:solidFill>
            <a:ln>
              <a:noFill/>
            </a:ln>
            <a:effectLst/>
            <a:scene3d>
              <a:camera prst="obliqueTopRight"/>
              <a:lightRig rig="balanced" dir="t">
                <a:rot lat="0" lon="0" rev="8700000"/>
              </a:lightRig>
            </a:scene3d>
            <a:sp3d extrusionH="317500">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100" dirty="0">
                <a:solidFill>
                  <a:srgbClr val="000000"/>
                </a:solidFill>
              </a:endParaRPr>
            </a:p>
          </p:txBody>
        </p:sp>
        <p:sp>
          <p:nvSpPr>
            <p:cNvPr id="15" name="TextBox 3"/>
            <p:cNvSpPr txBox="1">
              <a:spLocks noChangeArrowheads="1"/>
            </p:cNvSpPr>
            <p:nvPr/>
          </p:nvSpPr>
          <p:spPr bwMode="auto">
            <a:xfrm>
              <a:off x="3123207" y="2805092"/>
              <a:ext cx="1651089" cy="479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200" b="1" dirty="0">
                  <a:solidFill>
                    <a:srgbClr val="000000"/>
                  </a:solidFill>
                </a:rPr>
                <a:t>Job Creation</a:t>
              </a:r>
            </a:p>
          </p:txBody>
        </p:sp>
        <p:sp>
          <p:nvSpPr>
            <p:cNvPr id="16" name="TextBox 3"/>
            <p:cNvSpPr txBox="1">
              <a:spLocks noChangeArrowheads="1"/>
            </p:cNvSpPr>
            <p:nvPr/>
          </p:nvSpPr>
          <p:spPr bwMode="auto">
            <a:xfrm>
              <a:off x="4841102" y="2843193"/>
              <a:ext cx="1651089" cy="479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200" b="1">
                  <a:solidFill>
                    <a:srgbClr val="000000"/>
                  </a:solidFill>
                </a:rPr>
                <a:t>Shelters</a:t>
              </a:r>
            </a:p>
          </p:txBody>
        </p:sp>
        <p:sp>
          <p:nvSpPr>
            <p:cNvPr id="17" name="TextBox 3"/>
            <p:cNvSpPr txBox="1">
              <a:spLocks noChangeArrowheads="1"/>
            </p:cNvSpPr>
            <p:nvPr/>
          </p:nvSpPr>
          <p:spPr bwMode="auto">
            <a:xfrm>
              <a:off x="1269911" y="4623558"/>
              <a:ext cx="1371690" cy="799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200" b="1">
                  <a:solidFill>
                    <a:srgbClr val="000000"/>
                  </a:solidFill>
                </a:rPr>
                <a:t>Referral &amp; advice centres</a:t>
              </a:r>
            </a:p>
          </p:txBody>
        </p:sp>
        <p:sp>
          <p:nvSpPr>
            <p:cNvPr id="18" name="TextBox 3"/>
            <p:cNvSpPr txBox="1">
              <a:spLocks noChangeArrowheads="1"/>
            </p:cNvSpPr>
            <p:nvPr/>
          </p:nvSpPr>
          <p:spPr bwMode="auto">
            <a:xfrm>
              <a:off x="3047999" y="4572204"/>
              <a:ext cx="1820187" cy="479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200" b="1">
                  <a:solidFill>
                    <a:srgbClr val="000000"/>
                  </a:solidFill>
                </a:rPr>
                <a:t>Law enforcement</a:t>
              </a:r>
            </a:p>
          </p:txBody>
        </p:sp>
        <p:sp>
          <p:nvSpPr>
            <p:cNvPr id="19" name="TextBox 3"/>
            <p:cNvSpPr txBox="1">
              <a:spLocks noChangeArrowheads="1"/>
            </p:cNvSpPr>
            <p:nvPr/>
          </p:nvSpPr>
          <p:spPr bwMode="auto">
            <a:xfrm>
              <a:off x="4868187" y="4654655"/>
              <a:ext cx="1413485" cy="799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200" b="1">
                  <a:solidFill>
                    <a:srgbClr val="000000"/>
                  </a:solidFill>
                </a:rPr>
                <a:t>Targeted services</a:t>
              </a:r>
            </a:p>
          </p:txBody>
        </p:sp>
      </p:grpSp>
      <p:sp>
        <p:nvSpPr>
          <p:cNvPr id="3" name="TextBox 2"/>
          <p:cNvSpPr txBox="1"/>
          <p:nvPr/>
        </p:nvSpPr>
        <p:spPr>
          <a:xfrm>
            <a:off x="1627536" y="1124744"/>
            <a:ext cx="7408960" cy="1200329"/>
          </a:xfrm>
          <a:prstGeom prst="rect">
            <a:avLst/>
          </a:prstGeom>
          <a:noFill/>
        </p:spPr>
        <p:txBody>
          <a:bodyPr wrap="square" rtlCol="0">
            <a:spAutoFit/>
          </a:bodyPr>
          <a:lstStyle/>
          <a:p>
            <a:pPr marL="285750" indent="-285750">
              <a:buFont typeface="Arial" charset="0"/>
              <a:buChar char="•"/>
            </a:pPr>
            <a:r>
              <a:rPr lang="en-ZA" altLang="en-US" dirty="0" smtClean="0">
                <a:solidFill>
                  <a:srgbClr val="000000"/>
                </a:solidFill>
              </a:rPr>
              <a:t>Round-table policy discussions were held with representatives from a national and provincial governments, the municipality, academic institutions, community groups and the private sector</a:t>
            </a:r>
          </a:p>
          <a:p>
            <a:pPr marL="285750" indent="-285750">
              <a:buFont typeface="Arial" charset="0"/>
              <a:buChar char="•"/>
            </a:pPr>
            <a:r>
              <a:rPr lang="en-ZA" altLang="en-US" dirty="0" smtClean="0">
                <a:solidFill>
                  <a:srgbClr val="000000"/>
                </a:solidFill>
              </a:rPr>
              <a:t>Six themes </a:t>
            </a:r>
            <a:r>
              <a:rPr lang="en-ZA" altLang="en-US" dirty="0">
                <a:solidFill>
                  <a:srgbClr val="000000"/>
                </a:solidFill>
              </a:rPr>
              <a:t>emerged, requiring further </a:t>
            </a:r>
            <a:r>
              <a:rPr lang="en-ZA" altLang="en-US" dirty="0" smtClean="0">
                <a:solidFill>
                  <a:srgbClr val="000000"/>
                </a:solidFill>
              </a:rPr>
              <a:t>investigation</a:t>
            </a:r>
            <a:endParaRPr lang="en-ZA" altLang="en-US" dirty="0">
              <a:solidFill>
                <a:srgbClr val="000000"/>
              </a:solidFill>
            </a:endParaRPr>
          </a:p>
        </p:txBody>
      </p:sp>
    </p:spTree>
    <p:extLst>
      <p:ext uri="{BB962C8B-B14F-4D97-AF65-F5344CB8AC3E}">
        <p14:creationId xmlns:p14="http://schemas.microsoft.com/office/powerpoint/2010/main" xmlns="" val="12624819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ZA" dirty="0" smtClean="0">
                <a:solidFill>
                  <a:schemeClr val="bg1"/>
                </a:solidFill>
              </a:rPr>
              <a:t>IMPACT PROJECTS</a:t>
            </a:r>
            <a:endParaRPr lang="en-ZA" dirty="0">
              <a:solidFill>
                <a:schemeClr val="bg1"/>
              </a:solidFill>
            </a:endParaRPr>
          </a:p>
        </p:txBody>
      </p:sp>
      <p:graphicFrame>
        <p:nvGraphicFramePr>
          <p:cNvPr id="18" name="Diagram 17"/>
          <p:cNvGraphicFramePr/>
          <p:nvPr>
            <p:extLst>
              <p:ext uri="{D42A27DB-BD31-4B8C-83A1-F6EECF244321}">
                <p14:modId xmlns:p14="http://schemas.microsoft.com/office/powerpoint/2010/main" xmlns="" val="2540719509"/>
              </p:ext>
            </p:extLst>
          </p:nvPr>
        </p:nvGraphicFramePr>
        <p:xfrm>
          <a:off x="354360" y="1268760"/>
          <a:ext cx="8435280"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1367644" y="4005064"/>
            <a:ext cx="6408712" cy="2157760"/>
          </a:xfrm>
          <a:prstGeom prst="roundRect">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smtClean="0"/>
              <a:t>Treasury’s City Budget Forum to discuss reforms to:</a:t>
            </a:r>
          </a:p>
          <a:p>
            <a:pPr algn="ctr"/>
            <a:r>
              <a:rPr lang="en-ZA" sz="2400" dirty="0" smtClean="0"/>
              <a:t>Water Use License Act</a:t>
            </a:r>
          </a:p>
          <a:p>
            <a:pPr algn="ctr"/>
            <a:r>
              <a:rPr lang="en-ZA" sz="2400" dirty="0" smtClean="0"/>
              <a:t>Environmental Impact Assessments</a:t>
            </a:r>
          </a:p>
          <a:p>
            <a:pPr algn="ctr"/>
            <a:r>
              <a:rPr lang="en-ZA" sz="2400" dirty="0" smtClean="0"/>
              <a:t>Land-use zoning and planning procedures</a:t>
            </a:r>
          </a:p>
          <a:p>
            <a:pPr algn="ctr"/>
            <a:r>
              <a:rPr lang="en-ZA" sz="2400" dirty="0" smtClean="0"/>
              <a:t>MFMA Procurement ceiling</a:t>
            </a:r>
          </a:p>
        </p:txBody>
      </p:sp>
    </p:spTree>
    <p:extLst>
      <p:ext uri="{BB962C8B-B14F-4D97-AF65-F5344CB8AC3E}">
        <p14:creationId xmlns:p14="http://schemas.microsoft.com/office/powerpoint/2010/main" xmlns="" val="14079519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428229" y="188640"/>
            <a:ext cx="7547123" cy="1628800"/>
          </a:xfrm>
        </p:spPr>
        <p:txBody>
          <a:bodyPr/>
          <a:lstStyle/>
          <a:p>
            <a:pPr eaLnBrk="1" hangingPunct="1"/>
            <a:r>
              <a:rPr lang="en-ZA" sz="3600" dirty="0" smtClean="0"/>
              <a:t>CENTRE FOR SCIENCE, TECHNOLOGY AND INNOVATION INDICATORS - CeSTII</a:t>
            </a:r>
            <a:endParaRPr lang="en-US" altLang="en-US" sz="3600" dirty="0" smtClean="0">
              <a:solidFill>
                <a:schemeClr val="tx1"/>
              </a:solidFill>
            </a:endParaRPr>
          </a:p>
        </p:txBody>
      </p:sp>
      <p:sp>
        <p:nvSpPr>
          <p:cNvPr id="150531" name="Rectangle 3"/>
          <p:cNvSpPr>
            <a:spLocks noGrp="1" noChangeArrowheads="1"/>
          </p:cNvSpPr>
          <p:nvPr>
            <p:ph type="body" idx="1"/>
          </p:nvPr>
        </p:nvSpPr>
        <p:spPr>
          <a:xfrm>
            <a:off x="1428229" y="1976389"/>
            <a:ext cx="7740352" cy="4032448"/>
          </a:xfrm>
        </p:spPr>
        <p:txBody>
          <a:bodyPr/>
          <a:lstStyle/>
          <a:p>
            <a:pPr>
              <a:buFont typeface="Wingdings" panose="05000000000000000000" pitchFamily="2" charset="2"/>
              <a:buChar char="q"/>
            </a:pPr>
            <a:r>
              <a:rPr lang="en-ZA" sz="2800" dirty="0" smtClean="0"/>
              <a:t>Undertake </a:t>
            </a:r>
            <a:r>
              <a:rPr lang="en-ZA" sz="2800" dirty="0"/>
              <a:t>statistical surveys that support measurement and analysis of </a:t>
            </a:r>
            <a:r>
              <a:rPr lang="en-ZA" sz="2800" dirty="0" err="1"/>
              <a:t>STI</a:t>
            </a:r>
            <a:r>
              <a:rPr lang="en-ZA" sz="2800" dirty="0"/>
              <a:t> indicators. </a:t>
            </a:r>
          </a:p>
          <a:p>
            <a:pPr>
              <a:buFont typeface="Wingdings" panose="05000000000000000000" pitchFamily="2" charset="2"/>
              <a:buChar char="q"/>
            </a:pPr>
            <a:r>
              <a:rPr lang="en-ZA" sz="2800" dirty="0" smtClean="0"/>
              <a:t>Analysis </a:t>
            </a:r>
            <a:r>
              <a:rPr lang="en-ZA" sz="2800" dirty="0"/>
              <a:t>of </a:t>
            </a:r>
            <a:r>
              <a:rPr lang="en-ZA" sz="2800" dirty="0" err="1"/>
              <a:t>STI</a:t>
            </a:r>
            <a:r>
              <a:rPr lang="en-ZA" sz="2800" dirty="0"/>
              <a:t> indicators to enhance the understanding of the </a:t>
            </a:r>
            <a:r>
              <a:rPr lang="en-ZA" sz="2800" dirty="0" err="1"/>
              <a:t>STI</a:t>
            </a:r>
            <a:r>
              <a:rPr lang="en-ZA" sz="2800" dirty="0"/>
              <a:t> environment and inform policy development.</a:t>
            </a:r>
          </a:p>
          <a:p>
            <a:pPr>
              <a:buFont typeface="Wingdings" panose="05000000000000000000" pitchFamily="2" charset="2"/>
              <a:buChar char="q"/>
            </a:pPr>
            <a:r>
              <a:rPr lang="en-ZA" sz="2800" dirty="0" smtClean="0"/>
              <a:t>Knowledge </a:t>
            </a:r>
            <a:r>
              <a:rPr lang="en-ZA" sz="2800" dirty="0"/>
              <a:t>sharing and exchange with the national, regional and global community of practice in </a:t>
            </a:r>
            <a:r>
              <a:rPr lang="en-ZA" sz="2800" dirty="0" err="1"/>
              <a:t>STI</a:t>
            </a:r>
            <a:r>
              <a:rPr lang="en-ZA" sz="2800" dirty="0"/>
              <a:t> measurement and policy.</a:t>
            </a:r>
          </a:p>
          <a:p>
            <a:pPr eaLnBrk="1" hangingPunct="1"/>
            <a:endParaRPr lang="en-US" altLang="en-US" sz="2800" dirty="0" smtClean="0"/>
          </a:p>
        </p:txBody>
      </p:sp>
      <p:pic>
        <p:nvPicPr>
          <p:cNvPr id="17412" name="Picture 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79388" y="6021388"/>
            <a:ext cx="1014412"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164049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288" y="333375"/>
            <a:ext cx="12954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
          <p:cNvSpPr>
            <a:spLocks noGrp="1" noChangeArrowheads="1"/>
          </p:cNvSpPr>
          <p:nvPr>
            <p:ph type="title"/>
          </p:nvPr>
        </p:nvSpPr>
        <p:spPr>
          <a:xfrm>
            <a:off x="1835150" y="44450"/>
            <a:ext cx="6985322" cy="981075"/>
          </a:xfrm>
        </p:spPr>
        <p:txBody>
          <a:bodyPr/>
          <a:lstStyle/>
          <a:p>
            <a:pPr eaLnBrk="1" hangingPunct="1"/>
            <a:r>
              <a:rPr lang="en-ZA" sz="3400" dirty="0" smtClean="0">
                <a:solidFill>
                  <a:schemeClr val="bg1"/>
                </a:solidFill>
              </a:rPr>
              <a:t>Mandate of the HSRC</a:t>
            </a:r>
            <a:br>
              <a:rPr lang="en-ZA" sz="3400" dirty="0" smtClean="0">
                <a:solidFill>
                  <a:schemeClr val="bg1"/>
                </a:solidFill>
              </a:rPr>
            </a:br>
            <a:r>
              <a:rPr lang="en-ZA" sz="3400" dirty="0" smtClean="0">
                <a:solidFill>
                  <a:schemeClr val="bg1"/>
                </a:solidFill>
              </a:rPr>
              <a:t>(cf. Section 3, Act 17 of 2008)</a:t>
            </a:r>
            <a:endParaRPr lang="en-US" altLang="en-US" sz="3400" dirty="0" smtClean="0">
              <a:solidFill>
                <a:schemeClr val="bg1"/>
              </a:solidFill>
            </a:endParaRPr>
          </a:p>
        </p:txBody>
      </p:sp>
      <p:sp>
        <p:nvSpPr>
          <p:cNvPr id="6" name="Rectangle 3"/>
          <p:cNvSpPr>
            <a:spLocks noGrp="1" noChangeArrowheads="1"/>
          </p:cNvSpPr>
          <p:nvPr>
            <p:ph type="body" idx="1"/>
          </p:nvPr>
        </p:nvSpPr>
        <p:spPr>
          <a:xfrm>
            <a:off x="251520" y="1196752"/>
            <a:ext cx="8712968" cy="5661248"/>
          </a:xfrm>
        </p:spPr>
        <p:txBody>
          <a:bodyPr/>
          <a:lstStyle/>
          <a:p>
            <a:pPr>
              <a:buFont typeface="Wingdings" panose="05000000000000000000" pitchFamily="2" charset="2"/>
              <a:buChar char="q"/>
            </a:pPr>
            <a:r>
              <a:rPr lang="en-ZA" sz="2000" dirty="0" smtClean="0"/>
              <a:t>Initiate, undertake and foster strategic basic and applied research in human sciences; </a:t>
            </a:r>
          </a:p>
          <a:p>
            <a:pPr>
              <a:buFont typeface="Wingdings" panose="05000000000000000000" pitchFamily="2" charset="2"/>
              <a:buChar char="q"/>
            </a:pPr>
            <a:r>
              <a:rPr lang="en-ZA" sz="2000" dirty="0" smtClean="0"/>
              <a:t>Address developmental challenges by means of projects linked to public sector-oriented collaborative programmes;</a:t>
            </a:r>
          </a:p>
          <a:p>
            <a:pPr>
              <a:buFont typeface="Wingdings" panose="05000000000000000000" pitchFamily="2" charset="2"/>
              <a:buChar char="q"/>
            </a:pPr>
            <a:r>
              <a:rPr lang="en-ZA" sz="2000" dirty="0" smtClean="0"/>
              <a:t>Inform the effective formulation and monitoring of policy, as well as to evaluate the implementation thereof;</a:t>
            </a:r>
          </a:p>
          <a:p>
            <a:pPr>
              <a:buFont typeface="Wingdings" panose="05000000000000000000" pitchFamily="2" charset="2"/>
              <a:buChar char="q"/>
            </a:pPr>
            <a:r>
              <a:rPr lang="en-ZA" sz="2000" dirty="0" smtClean="0"/>
              <a:t>Stimulate public debate through the effective dissemination of fact-based research results; </a:t>
            </a:r>
          </a:p>
          <a:p>
            <a:pPr>
              <a:buFont typeface="Wingdings" panose="05000000000000000000" pitchFamily="2" charset="2"/>
              <a:buChar char="q"/>
            </a:pPr>
            <a:r>
              <a:rPr lang="en-ZA" sz="2000" dirty="0" smtClean="0"/>
              <a:t>Help build research capacity and infrastructure for the human sciences;</a:t>
            </a:r>
          </a:p>
          <a:p>
            <a:pPr>
              <a:buFont typeface="Wingdings" panose="05000000000000000000" pitchFamily="2" charset="2"/>
              <a:buChar char="q"/>
            </a:pPr>
            <a:r>
              <a:rPr lang="en-ZA" sz="2000" dirty="0" smtClean="0"/>
              <a:t>Foster research collaboration, networks and institutional linkages; </a:t>
            </a:r>
          </a:p>
          <a:p>
            <a:pPr>
              <a:buFont typeface="Wingdings" panose="05000000000000000000" pitchFamily="2" charset="2"/>
              <a:buChar char="q"/>
            </a:pPr>
            <a:r>
              <a:rPr lang="en-ZA" sz="2000" dirty="0" smtClean="0"/>
              <a:t>Respond to the needs of vulnerable and marginalised groups in society; </a:t>
            </a:r>
          </a:p>
          <a:p>
            <a:pPr>
              <a:buFont typeface="Wingdings" panose="05000000000000000000" pitchFamily="2" charset="2"/>
              <a:buChar char="q"/>
            </a:pPr>
            <a:r>
              <a:rPr lang="en-ZA" sz="2000" dirty="0" smtClean="0"/>
              <a:t>Develop and make available data sets underpinning research, policy development and public discussion of developmental issues, and to </a:t>
            </a:r>
          </a:p>
          <a:p>
            <a:pPr>
              <a:buFont typeface="Wingdings" panose="05000000000000000000" pitchFamily="2" charset="2"/>
              <a:buChar char="q"/>
            </a:pPr>
            <a:r>
              <a:rPr lang="en-ZA" sz="2000" dirty="0" smtClean="0"/>
              <a:t>Develop new and improved methodologies for use in the development of such data sets</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619250" y="188913"/>
            <a:ext cx="7005638" cy="981075"/>
          </a:xfrm>
        </p:spPr>
        <p:txBody>
          <a:bodyPr/>
          <a:lstStyle/>
          <a:p>
            <a:pPr eaLnBrk="1" hangingPunct="1"/>
            <a:r>
              <a:rPr lang="en-ZA" sz="3600" dirty="0" smtClean="0"/>
              <a:t>CHALLENGES</a:t>
            </a:r>
            <a:endParaRPr lang="en-US" altLang="en-US" sz="3600" dirty="0" smtClean="0">
              <a:solidFill>
                <a:schemeClr val="tx1"/>
              </a:solidFill>
            </a:endParaRPr>
          </a:p>
        </p:txBody>
      </p:sp>
      <p:sp>
        <p:nvSpPr>
          <p:cNvPr id="150531" name="Rectangle 3"/>
          <p:cNvSpPr>
            <a:spLocks noGrp="1" noChangeArrowheads="1"/>
          </p:cNvSpPr>
          <p:nvPr>
            <p:ph type="body" idx="1"/>
          </p:nvPr>
        </p:nvSpPr>
        <p:spPr>
          <a:xfrm>
            <a:off x="1417365" y="1412776"/>
            <a:ext cx="7740352" cy="3528392"/>
          </a:xfrm>
        </p:spPr>
        <p:txBody>
          <a:bodyPr/>
          <a:lstStyle/>
          <a:p>
            <a:pPr>
              <a:buFont typeface="Wingdings" panose="05000000000000000000" pitchFamily="2" charset="2"/>
              <a:buChar char="q"/>
            </a:pPr>
            <a:r>
              <a:rPr lang="en-ZA" sz="2800" dirty="0" smtClean="0"/>
              <a:t>Dependence on external research income to deliver on mandated objectives</a:t>
            </a:r>
          </a:p>
          <a:p>
            <a:pPr>
              <a:buFont typeface="Wingdings" panose="05000000000000000000" pitchFamily="2" charset="2"/>
              <a:buChar char="q"/>
            </a:pPr>
            <a:r>
              <a:rPr lang="en-ZA" sz="2800" dirty="0" smtClean="0"/>
              <a:t>Attraction of critical skills (impacting on deliverables, performance targets)</a:t>
            </a:r>
          </a:p>
          <a:p>
            <a:pPr>
              <a:buFont typeface="Wingdings" panose="05000000000000000000" pitchFamily="2" charset="2"/>
              <a:buChar char="q"/>
            </a:pPr>
            <a:r>
              <a:rPr lang="en-ZA" sz="2800" dirty="0" err="1" smtClean="0"/>
              <a:t>PFMA</a:t>
            </a:r>
            <a:r>
              <a:rPr lang="en-ZA" sz="2800" dirty="0" smtClean="0"/>
              <a:t> Scheduling – Schedule 3A National Public Entity</a:t>
            </a:r>
          </a:p>
          <a:p>
            <a:pPr eaLnBrk="1" hangingPunct="1"/>
            <a:endParaRPr lang="en-US" altLang="en-US" sz="2800" dirty="0" smtClean="0"/>
          </a:p>
        </p:txBody>
      </p:sp>
      <p:pic>
        <p:nvPicPr>
          <p:cNvPr id="17412" name="Picture 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79388" y="6021388"/>
            <a:ext cx="1014412"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395496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619250" y="188913"/>
            <a:ext cx="7005638" cy="981075"/>
          </a:xfrm>
        </p:spPr>
        <p:txBody>
          <a:bodyPr/>
          <a:lstStyle/>
          <a:p>
            <a:pPr eaLnBrk="1" hangingPunct="1"/>
            <a:r>
              <a:rPr lang="en-ZA" sz="3600" dirty="0" smtClean="0">
                <a:solidFill>
                  <a:schemeClr val="tx1"/>
                </a:solidFill>
              </a:rPr>
              <a:t>MANDATE OF THE HSRC</a:t>
            </a:r>
            <a:br>
              <a:rPr lang="en-ZA" sz="3600" dirty="0" smtClean="0">
                <a:solidFill>
                  <a:schemeClr val="tx1"/>
                </a:solidFill>
              </a:rPr>
            </a:br>
            <a:r>
              <a:rPr lang="en-ZA" sz="3600" dirty="0" smtClean="0">
                <a:solidFill>
                  <a:schemeClr val="tx1"/>
                </a:solidFill>
              </a:rPr>
              <a:t>(cf. Section 3, Act 17 of 2008)</a:t>
            </a:r>
            <a:endParaRPr lang="en-US" altLang="en-US" sz="3600" dirty="0" smtClean="0">
              <a:solidFill>
                <a:schemeClr val="tx1"/>
              </a:solidFill>
            </a:endParaRPr>
          </a:p>
        </p:txBody>
      </p:sp>
      <p:sp>
        <p:nvSpPr>
          <p:cNvPr id="150531" name="Rectangle 3"/>
          <p:cNvSpPr>
            <a:spLocks noGrp="1" noChangeArrowheads="1"/>
          </p:cNvSpPr>
          <p:nvPr>
            <p:ph type="body" idx="1"/>
          </p:nvPr>
        </p:nvSpPr>
        <p:spPr>
          <a:xfrm>
            <a:off x="1413942" y="1916832"/>
            <a:ext cx="7740352" cy="3528392"/>
          </a:xfrm>
        </p:spPr>
        <p:txBody>
          <a:bodyPr/>
          <a:lstStyle/>
          <a:p>
            <a:pPr marL="0" indent="0">
              <a:buNone/>
            </a:pPr>
            <a:r>
              <a:rPr lang="en-ZA" sz="2800" dirty="0" smtClean="0"/>
              <a:t>The HSRC in the National System of Innovation</a:t>
            </a:r>
          </a:p>
          <a:p>
            <a:pPr marL="0" indent="0">
              <a:buNone/>
            </a:pPr>
            <a:r>
              <a:rPr lang="en-ZA" sz="2800" dirty="0" smtClean="0"/>
              <a:t>“…to promote research of the highest quality, aimed at improving understanding of social conditions and the processes of social change, and to engage with research counterparts through research on pressing social issues relevant to human welfare and prosperity.”</a:t>
            </a:r>
          </a:p>
          <a:p>
            <a:pPr marL="0" indent="0">
              <a:buNone/>
            </a:pPr>
            <a:r>
              <a:rPr lang="en-ZA" sz="2000" dirty="0" smtClean="0"/>
              <a:t>(Preamble of the HSRC Act, Act 17 of 2008)</a:t>
            </a:r>
          </a:p>
          <a:p>
            <a:pPr eaLnBrk="1" hangingPunct="1"/>
            <a:endParaRPr lang="en-US" altLang="en-US" sz="2800" dirty="0" smtClean="0"/>
          </a:p>
        </p:txBody>
      </p:sp>
      <p:pic>
        <p:nvPicPr>
          <p:cNvPr id="17412"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388" y="6021388"/>
            <a:ext cx="1014412"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583045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288" y="333375"/>
            <a:ext cx="12954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
          <p:cNvSpPr>
            <a:spLocks noGrp="1" noChangeArrowheads="1"/>
          </p:cNvSpPr>
          <p:nvPr>
            <p:ph type="title"/>
          </p:nvPr>
        </p:nvSpPr>
        <p:spPr>
          <a:xfrm>
            <a:off x="1690688" y="44450"/>
            <a:ext cx="7129784" cy="981075"/>
          </a:xfrm>
        </p:spPr>
        <p:txBody>
          <a:bodyPr/>
          <a:lstStyle/>
          <a:p>
            <a:pPr eaLnBrk="1" hangingPunct="1"/>
            <a:r>
              <a:rPr lang="en-ZA" sz="3600" dirty="0" smtClean="0">
                <a:solidFill>
                  <a:schemeClr val="bg1"/>
                </a:solidFill>
              </a:rPr>
              <a:t>The HSRC in the National System of Innovation</a:t>
            </a:r>
            <a:endParaRPr lang="en-US" altLang="en-US" sz="3400" dirty="0" smtClean="0">
              <a:solidFill>
                <a:schemeClr val="bg1"/>
              </a:solidFill>
            </a:endParaRPr>
          </a:p>
        </p:txBody>
      </p:sp>
      <p:pic>
        <p:nvPicPr>
          <p:cNvPr id="3" name="Picture 2"/>
          <p:cNvPicPr>
            <a:picLocks noChangeAspect="1"/>
          </p:cNvPicPr>
          <p:nvPr/>
        </p:nvPicPr>
        <p:blipFill>
          <a:blip r:embed="rId4"/>
          <a:stretch>
            <a:fillRect/>
          </a:stretch>
        </p:blipFill>
        <p:spPr>
          <a:xfrm>
            <a:off x="877504" y="1314450"/>
            <a:ext cx="7388992" cy="5096698"/>
          </a:xfrm>
          <a:prstGeom prst="rect">
            <a:avLst/>
          </a:prstGeom>
        </p:spPr>
      </p:pic>
    </p:spTree>
    <p:extLst>
      <p:ext uri="{BB962C8B-B14F-4D97-AF65-F5344CB8AC3E}">
        <p14:creationId xmlns:p14="http://schemas.microsoft.com/office/powerpoint/2010/main" xmlns="" val="39937321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288" y="333375"/>
            <a:ext cx="12954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
          <p:cNvSpPr>
            <a:spLocks noGrp="1" noChangeArrowheads="1"/>
          </p:cNvSpPr>
          <p:nvPr>
            <p:ph type="title"/>
          </p:nvPr>
        </p:nvSpPr>
        <p:spPr>
          <a:xfrm>
            <a:off x="1690688" y="44450"/>
            <a:ext cx="7129784" cy="981075"/>
          </a:xfrm>
        </p:spPr>
        <p:txBody>
          <a:bodyPr/>
          <a:lstStyle/>
          <a:p>
            <a:pPr eaLnBrk="1" hangingPunct="1"/>
            <a:r>
              <a:rPr lang="en-ZA" sz="3600" dirty="0" smtClean="0">
                <a:solidFill>
                  <a:schemeClr val="bg1"/>
                </a:solidFill>
              </a:rPr>
              <a:t>The HSRC in the National System of Innovation</a:t>
            </a:r>
            <a:endParaRPr lang="en-US" altLang="en-US" sz="3400" dirty="0" smtClean="0">
              <a:solidFill>
                <a:schemeClr val="bg1"/>
              </a:solidFill>
            </a:endParaRPr>
          </a:p>
        </p:txBody>
      </p:sp>
      <p:sp>
        <p:nvSpPr>
          <p:cNvPr id="6" name="Rectangle 2"/>
          <p:cNvSpPr txBox="1">
            <a:spLocks noChangeArrowheads="1"/>
          </p:cNvSpPr>
          <p:nvPr/>
        </p:nvSpPr>
        <p:spPr>
          <a:xfrm>
            <a:off x="35471" y="1412776"/>
            <a:ext cx="5028698" cy="14365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Problem-oriented and applied research</a:t>
            </a:r>
          </a:p>
          <a:p>
            <a:r>
              <a:rPr lang="en-US" sz="2000" dirty="0" smtClean="0"/>
              <a:t>Areas of national importance </a:t>
            </a:r>
          </a:p>
          <a:p>
            <a:r>
              <a:rPr lang="en-US" sz="2000" dirty="0" smtClean="0"/>
              <a:t>Across the spectrum of disciplines and methodological approaches </a:t>
            </a:r>
            <a:endParaRPr lang="en-ZA" sz="2000" dirty="0"/>
          </a:p>
        </p:txBody>
      </p:sp>
      <p:pic>
        <p:nvPicPr>
          <p:cNvPr id="2" name="Picture 1"/>
          <p:cNvPicPr>
            <a:picLocks noChangeAspect="1"/>
          </p:cNvPicPr>
          <p:nvPr/>
        </p:nvPicPr>
        <p:blipFill>
          <a:blip r:embed="rId4"/>
          <a:stretch>
            <a:fillRect/>
          </a:stretch>
        </p:blipFill>
        <p:spPr>
          <a:xfrm>
            <a:off x="4201025" y="1412776"/>
            <a:ext cx="4743472" cy="4111382"/>
          </a:xfrm>
          <a:prstGeom prst="rect">
            <a:avLst/>
          </a:prstGeom>
        </p:spPr>
      </p:pic>
      <p:pic>
        <p:nvPicPr>
          <p:cNvPr id="4" name="Picture 3"/>
          <p:cNvPicPr>
            <a:picLocks noChangeAspect="1"/>
          </p:cNvPicPr>
          <p:nvPr/>
        </p:nvPicPr>
        <p:blipFill>
          <a:blip r:embed="rId5"/>
          <a:stretch>
            <a:fillRect/>
          </a:stretch>
        </p:blipFill>
        <p:spPr>
          <a:xfrm>
            <a:off x="-325458" y="2708920"/>
            <a:ext cx="5827355" cy="3890391"/>
          </a:xfrm>
          <a:prstGeom prst="rect">
            <a:avLst/>
          </a:prstGeom>
        </p:spPr>
      </p:pic>
    </p:spTree>
    <p:extLst>
      <p:ext uri="{BB962C8B-B14F-4D97-AF65-F5344CB8AC3E}">
        <p14:creationId xmlns:p14="http://schemas.microsoft.com/office/powerpoint/2010/main" xmlns="" val="3337215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288" y="333375"/>
            <a:ext cx="12954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
          <p:cNvSpPr>
            <a:spLocks noGrp="1" noChangeArrowheads="1"/>
          </p:cNvSpPr>
          <p:nvPr>
            <p:ph type="title"/>
          </p:nvPr>
        </p:nvSpPr>
        <p:spPr>
          <a:xfrm>
            <a:off x="1690688" y="44450"/>
            <a:ext cx="7273800" cy="981075"/>
          </a:xfrm>
        </p:spPr>
        <p:txBody>
          <a:bodyPr/>
          <a:lstStyle/>
          <a:p>
            <a:pPr eaLnBrk="1" hangingPunct="1"/>
            <a:r>
              <a:rPr lang="en-ZA" sz="3600" dirty="0" smtClean="0">
                <a:solidFill>
                  <a:schemeClr val="bg1"/>
                </a:solidFill>
              </a:rPr>
              <a:t>OUR ROLE AND CONTRIBUTION</a:t>
            </a:r>
            <a:endParaRPr lang="en-US" altLang="en-US" sz="3400" dirty="0" smtClean="0">
              <a:solidFill>
                <a:schemeClr val="bg1"/>
              </a:solidFill>
            </a:endParaRPr>
          </a:p>
        </p:txBody>
      </p:sp>
      <p:sp>
        <p:nvSpPr>
          <p:cNvPr id="6" name="Content Placeholder 2"/>
          <p:cNvSpPr>
            <a:spLocks noGrp="1"/>
          </p:cNvSpPr>
          <p:nvPr>
            <p:ph idx="1"/>
          </p:nvPr>
        </p:nvSpPr>
        <p:spPr>
          <a:xfrm>
            <a:off x="179512" y="1160061"/>
            <a:ext cx="8784976" cy="445302"/>
          </a:xfrm>
        </p:spPr>
        <p:txBody>
          <a:bodyPr>
            <a:normAutofit fontScale="77500" lnSpcReduction="20000"/>
          </a:bodyPr>
          <a:lstStyle/>
          <a:p>
            <a:pPr marL="0" indent="0" algn="ctr">
              <a:buNone/>
            </a:pPr>
            <a:r>
              <a:rPr lang="en-ZA" dirty="0" smtClean="0"/>
              <a:t>Poverty and Inequality: Diagnosis, Prognosis, Responses</a:t>
            </a:r>
          </a:p>
          <a:p>
            <a:endParaRPr lang="en-ZA" dirty="0"/>
          </a:p>
        </p:txBody>
      </p:sp>
      <p:graphicFrame>
        <p:nvGraphicFramePr>
          <p:cNvPr id="8" name="Diagram 7"/>
          <p:cNvGraphicFramePr/>
          <p:nvPr>
            <p:extLst>
              <p:ext uri="{D42A27DB-BD31-4B8C-83A1-F6EECF244321}">
                <p14:modId xmlns:p14="http://schemas.microsoft.com/office/powerpoint/2010/main" xmlns="" val="2164596715"/>
              </p:ext>
            </p:extLst>
          </p:nvPr>
        </p:nvGraphicFramePr>
        <p:xfrm>
          <a:off x="539552" y="1527175"/>
          <a:ext cx="8064896" cy="4984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2571064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288" y="333375"/>
            <a:ext cx="12954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
          <p:cNvSpPr>
            <a:spLocks noGrp="1" noChangeArrowheads="1"/>
          </p:cNvSpPr>
          <p:nvPr>
            <p:ph type="title"/>
          </p:nvPr>
        </p:nvSpPr>
        <p:spPr>
          <a:xfrm>
            <a:off x="1690688" y="44450"/>
            <a:ext cx="7273800" cy="981075"/>
          </a:xfrm>
        </p:spPr>
        <p:txBody>
          <a:bodyPr/>
          <a:lstStyle/>
          <a:p>
            <a:pPr eaLnBrk="1" hangingPunct="1"/>
            <a:r>
              <a:rPr lang="en-ZA" sz="3600" dirty="0" smtClean="0">
                <a:solidFill>
                  <a:schemeClr val="bg1"/>
                </a:solidFill>
              </a:rPr>
              <a:t>OUR ROLE AND CONTRIBUTION</a:t>
            </a:r>
            <a:endParaRPr lang="en-US" altLang="en-US" sz="3400" dirty="0" smtClean="0">
              <a:solidFill>
                <a:schemeClr val="bg1"/>
              </a:solidFill>
            </a:endParaRPr>
          </a:p>
        </p:txBody>
      </p:sp>
      <p:sp>
        <p:nvSpPr>
          <p:cNvPr id="6" name="Content Placeholder 2"/>
          <p:cNvSpPr>
            <a:spLocks noGrp="1"/>
          </p:cNvSpPr>
          <p:nvPr>
            <p:ph idx="1"/>
          </p:nvPr>
        </p:nvSpPr>
        <p:spPr>
          <a:xfrm>
            <a:off x="179512" y="1314450"/>
            <a:ext cx="8784976" cy="445302"/>
          </a:xfrm>
        </p:spPr>
        <p:txBody>
          <a:bodyPr>
            <a:normAutofit fontScale="77500" lnSpcReduction="20000"/>
          </a:bodyPr>
          <a:lstStyle/>
          <a:p>
            <a:pPr marL="0" indent="0" algn="ctr">
              <a:buNone/>
            </a:pPr>
            <a:r>
              <a:rPr lang="en-ZA" dirty="0" smtClean="0"/>
              <a:t>Poverty and Inequality: Diagnosis, Prognosis, Responses</a:t>
            </a:r>
          </a:p>
          <a:p>
            <a:endParaRPr lang="en-ZA" dirty="0"/>
          </a:p>
        </p:txBody>
      </p:sp>
      <p:pic>
        <p:nvPicPr>
          <p:cNvPr id="7" name="Picture 6"/>
          <p:cNvPicPr>
            <a:picLocks noChangeAspect="1"/>
          </p:cNvPicPr>
          <p:nvPr/>
        </p:nvPicPr>
        <p:blipFill>
          <a:blip r:embed="rId4"/>
          <a:stretch>
            <a:fillRect/>
          </a:stretch>
        </p:blipFill>
        <p:spPr>
          <a:xfrm>
            <a:off x="1270730" y="2048677"/>
            <a:ext cx="6602540" cy="4413887"/>
          </a:xfrm>
          <a:prstGeom prst="rect">
            <a:avLst/>
          </a:prstGeom>
        </p:spPr>
      </p:pic>
    </p:spTree>
    <p:extLst>
      <p:ext uri="{BB962C8B-B14F-4D97-AF65-F5344CB8AC3E}">
        <p14:creationId xmlns:p14="http://schemas.microsoft.com/office/powerpoint/2010/main" xmlns="" val="1690732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619250" y="188913"/>
            <a:ext cx="7005638" cy="981075"/>
          </a:xfrm>
        </p:spPr>
        <p:txBody>
          <a:bodyPr/>
          <a:lstStyle/>
          <a:p>
            <a:pPr eaLnBrk="1" hangingPunct="1"/>
            <a:r>
              <a:rPr lang="en-US" altLang="en-US" sz="3600" dirty="0" smtClean="0">
                <a:solidFill>
                  <a:schemeClr val="tx1"/>
                </a:solidFill>
              </a:rPr>
              <a:t>REPEAT SURVEYS</a:t>
            </a:r>
            <a:br>
              <a:rPr lang="en-US" altLang="en-US" sz="3600" dirty="0" smtClean="0">
                <a:solidFill>
                  <a:schemeClr val="tx1"/>
                </a:solidFill>
              </a:rPr>
            </a:br>
            <a:r>
              <a:rPr lang="en-US" altLang="en-US" sz="3600" dirty="0" smtClean="0">
                <a:solidFill>
                  <a:schemeClr val="tx1"/>
                </a:solidFill>
              </a:rPr>
              <a:t>BIG DATA</a:t>
            </a:r>
          </a:p>
        </p:txBody>
      </p:sp>
      <p:pic>
        <p:nvPicPr>
          <p:cNvPr id="17412" name="Picture 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79388" y="6021388"/>
            <a:ext cx="1014412"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xmlns="" val="4010055636"/>
              </p:ext>
            </p:extLst>
          </p:nvPr>
        </p:nvGraphicFramePr>
        <p:xfrm>
          <a:off x="1619250" y="1169988"/>
          <a:ext cx="7417246" cy="52260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22427903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9011</TotalTime>
  <Words>3355</Words>
  <Application>Microsoft Office PowerPoint</Application>
  <PresentationFormat>On-screen Show (4:3)</PresentationFormat>
  <Paragraphs>280</Paragraphs>
  <Slides>30</Slides>
  <Notes>18</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Diseño predeterminado</vt:lpstr>
      <vt:lpstr>Presentation to the Select Committee on Communications and Public Enterprises </vt:lpstr>
      <vt:lpstr>Slide 2</vt:lpstr>
      <vt:lpstr>Mandate of the HSRC (cf. Section 3, Act 17 of 2008)</vt:lpstr>
      <vt:lpstr>MANDATE OF THE HSRC (cf. Section 3, Act 17 of 2008)</vt:lpstr>
      <vt:lpstr>The HSRC in the National System of Innovation</vt:lpstr>
      <vt:lpstr>The HSRC in the National System of Innovation</vt:lpstr>
      <vt:lpstr>OUR ROLE AND CONTRIBUTION</vt:lpstr>
      <vt:lpstr>OUR ROLE AND CONTRIBUTION</vt:lpstr>
      <vt:lpstr>REPEAT SURVEYS BIG DATA</vt:lpstr>
      <vt:lpstr>TIMSS</vt:lpstr>
      <vt:lpstr> South African TIMSS  Grade 9 achievement from 2003 to 2015 </vt:lpstr>
      <vt:lpstr>Change in TIMSS achievement between 2003 and 2015</vt:lpstr>
      <vt:lpstr>SABSSM </vt:lpstr>
      <vt:lpstr>SABSSM V: Objectives</vt:lpstr>
      <vt:lpstr>Slide 15</vt:lpstr>
      <vt:lpstr>IMPACT PROJECTS</vt:lpstr>
      <vt:lpstr>RIAT</vt:lpstr>
      <vt:lpstr>IMPACT PROJECTS</vt:lpstr>
      <vt:lpstr>Slide 19</vt:lpstr>
      <vt:lpstr>LMIP: Universities and TVET colleges: skills for the economy </vt:lpstr>
      <vt:lpstr>LMIP: Education-Job Match:  Industrial Sectors</vt:lpstr>
      <vt:lpstr>IMPACT PROJECTS</vt:lpstr>
      <vt:lpstr>IMPACT PROJECTS</vt:lpstr>
      <vt:lpstr>iKhaya Lami: Study overview</vt:lpstr>
      <vt:lpstr>iKhaya Lami Highlights</vt:lpstr>
      <vt:lpstr>iKhaya Lami intimidation/violence</vt:lpstr>
      <vt:lpstr>iKhaya Lami Next steps in policy development</vt:lpstr>
      <vt:lpstr>IMPACT PROJECTS</vt:lpstr>
      <vt:lpstr>CENTRE FOR SCIENCE, TECHNOLOGY AND INNOVATION INDICATORS - CeSTII</vt:lpstr>
      <vt:lpstr>CHALLENGES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PUMZA</cp:lastModifiedBy>
  <cp:revision>739</cp:revision>
  <dcterms:created xsi:type="dcterms:W3CDTF">2010-05-23T14:28:12Z</dcterms:created>
  <dcterms:modified xsi:type="dcterms:W3CDTF">2017-03-09T09:01:40Z</dcterms:modified>
</cp:coreProperties>
</file>