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</p:sldMasterIdLst>
  <p:notesMasterIdLst>
    <p:notesMasterId r:id="rId23"/>
  </p:notesMasterIdLst>
  <p:handoutMasterIdLst>
    <p:handoutMasterId r:id="rId24"/>
  </p:handoutMasterIdLst>
  <p:sldIdLst>
    <p:sldId id="277" r:id="rId6"/>
    <p:sldId id="303" r:id="rId7"/>
    <p:sldId id="325" r:id="rId8"/>
    <p:sldId id="259" r:id="rId9"/>
    <p:sldId id="314" r:id="rId10"/>
    <p:sldId id="316" r:id="rId11"/>
    <p:sldId id="317" r:id="rId12"/>
    <p:sldId id="320" r:id="rId13"/>
    <p:sldId id="321" r:id="rId14"/>
    <p:sldId id="318" r:id="rId15"/>
    <p:sldId id="319" r:id="rId16"/>
    <p:sldId id="322" r:id="rId17"/>
    <p:sldId id="281" r:id="rId18"/>
    <p:sldId id="324" r:id="rId19"/>
    <p:sldId id="302" r:id="rId20"/>
    <p:sldId id="311" r:id="rId21"/>
    <p:sldId id="323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0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72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DCE770-05BD-4799-9CEA-41B096ECA62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ZA"/>
        </a:p>
      </dgm:t>
    </dgm:pt>
    <dgm:pt modelId="{2711CDE3-2D15-4135-8748-BAF99DA3B56C}">
      <dgm:prSet phldrT="[Text]"/>
      <dgm:spPr/>
      <dgm:t>
        <a:bodyPr/>
        <a:lstStyle/>
        <a:p>
          <a:r>
            <a:rPr lang="en-ZA" dirty="0" smtClean="0">
              <a:latin typeface="Calibri" panose="020F0502020204030204" pitchFamily="34" charset="0"/>
            </a:rPr>
            <a:t>Frontline Monitoring System</a:t>
          </a:r>
          <a:endParaRPr lang="en-ZA" dirty="0">
            <a:latin typeface="Calibri" panose="020F0502020204030204" pitchFamily="34" charset="0"/>
          </a:endParaRPr>
        </a:p>
      </dgm:t>
    </dgm:pt>
    <dgm:pt modelId="{93F0B076-595F-4903-A684-EC36ACDEE06E}" type="parTrans" cxnId="{76DC9140-9704-4B6C-BE1D-DD193A98894A}">
      <dgm:prSet/>
      <dgm:spPr/>
      <dgm:t>
        <a:bodyPr/>
        <a:lstStyle/>
        <a:p>
          <a:endParaRPr lang="en-ZA"/>
        </a:p>
      </dgm:t>
    </dgm:pt>
    <dgm:pt modelId="{ECCCE00C-E547-45E1-8567-527E6E30A157}" type="sibTrans" cxnId="{76DC9140-9704-4B6C-BE1D-DD193A98894A}">
      <dgm:prSet/>
      <dgm:spPr/>
      <dgm:t>
        <a:bodyPr/>
        <a:lstStyle/>
        <a:p>
          <a:endParaRPr lang="en-ZA"/>
        </a:p>
      </dgm:t>
    </dgm:pt>
    <dgm:pt modelId="{ECA52DE0-E5A4-45AF-89FC-D01EA9C64063}">
      <dgm:prSet phldrT="[Text]"/>
      <dgm:spPr/>
      <dgm:t>
        <a:bodyPr/>
        <a:lstStyle/>
        <a:p>
          <a:r>
            <a:rPr lang="en-ZA" b="1" dirty="0" smtClean="0">
              <a:latin typeface="Calibri" panose="020F0502020204030204" pitchFamily="34" charset="0"/>
            </a:rPr>
            <a:t>CBM</a:t>
          </a:r>
          <a:r>
            <a:rPr lang="en-ZA" dirty="0" smtClean="0">
              <a:latin typeface="Calibri" panose="020F0502020204030204" pitchFamily="34" charset="0"/>
            </a:rPr>
            <a:t> Monitoring using civil society and citizen feedback</a:t>
          </a:r>
          <a:endParaRPr lang="en-ZA" dirty="0">
            <a:latin typeface="Calibri" panose="020F0502020204030204" pitchFamily="34" charset="0"/>
          </a:endParaRPr>
        </a:p>
      </dgm:t>
    </dgm:pt>
    <dgm:pt modelId="{37A65AC5-89B9-4477-BA11-B7D7B72DBDC5}" type="parTrans" cxnId="{A7A2E072-3019-4173-8458-209AE30FE8EB}">
      <dgm:prSet/>
      <dgm:spPr/>
      <dgm:t>
        <a:bodyPr/>
        <a:lstStyle/>
        <a:p>
          <a:endParaRPr lang="en-ZA"/>
        </a:p>
      </dgm:t>
    </dgm:pt>
    <dgm:pt modelId="{E35946E4-C160-428E-A388-C1B355D7CE97}" type="sibTrans" cxnId="{A7A2E072-3019-4173-8458-209AE30FE8EB}">
      <dgm:prSet/>
      <dgm:spPr/>
      <dgm:t>
        <a:bodyPr/>
        <a:lstStyle/>
        <a:p>
          <a:endParaRPr lang="en-ZA"/>
        </a:p>
      </dgm:t>
    </dgm:pt>
    <dgm:pt modelId="{9E6420E5-6BE8-4A8C-A9E8-5285F801349A}">
      <dgm:prSet phldrT="[Text]" custT="1"/>
      <dgm:spPr/>
      <dgm:t>
        <a:bodyPr/>
        <a:lstStyle/>
        <a:p>
          <a:r>
            <a:rPr lang="en-ZA" sz="1600" dirty="0" smtClean="0">
              <a:latin typeface="Calibri" panose="020F0502020204030204" pitchFamily="34" charset="0"/>
            </a:rPr>
            <a:t>Frontline Service Delivery Monitoring</a:t>
          </a:r>
        </a:p>
        <a:p>
          <a:r>
            <a:rPr lang="en-ZA" sz="1600" dirty="0" err="1" smtClean="0">
              <a:latin typeface="Calibri" panose="020F0502020204030204" pitchFamily="34" charset="0"/>
            </a:rPr>
            <a:t>Izimbizo</a:t>
          </a:r>
          <a:r>
            <a:rPr lang="en-ZA" sz="1600" dirty="0" smtClean="0">
              <a:latin typeface="Calibri" panose="020F0502020204030204" pitchFamily="34" charset="0"/>
            </a:rPr>
            <a:t> /</a:t>
          </a:r>
        </a:p>
        <a:p>
          <a:r>
            <a:rPr lang="en-ZA" sz="1600" dirty="0" err="1" smtClean="0">
              <a:latin typeface="Calibri" panose="020F0502020204030204" pitchFamily="34" charset="0"/>
            </a:rPr>
            <a:t>Siyahlola</a:t>
          </a:r>
          <a:endParaRPr lang="en-ZA" sz="1600" dirty="0" smtClean="0">
            <a:latin typeface="Calibri" panose="020F0502020204030204" pitchFamily="34" charset="0"/>
          </a:endParaRPr>
        </a:p>
      </dgm:t>
    </dgm:pt>
    <dgm:pt modelId="{375C2141-3617-48B7-9531-F19C5EBD143D}" type="parTrans" cxnId="{99E52C66-A73F-4029-B230-205FF4E2A4D7}">
      <dgm:prSet/>
      <dgm:spPr/>
      <dgm:t>
        <a:bodyPr/>
        <a:lstStyle/>
        <a:p>
          <a:endParaRPr lang="en-US"/>
        </a:p>
      </dgm:t>
    </dgm:pt>
    <dgm:pt modelId="{D3C8CB5B-F496-430D-AE6D-A6B8A496C8E4}" type="sibTrans" cxnId="{99E52C66-A73F-4029-B230-205FF4E2A4D7}">
      <dgm:prSet/>
      <dgm:spPr/>
      <dgm:t>
        <a:bodyPr/>
        <a:lstStyle/>
        <a:p>
          <a:endParaRPr lang="en-US"/>
        </a:p>
      </dgm:t>
    </dgm:pt>
    <dgm:pt modelId="{1DA960F0-66DD-4A7A-8CDE-9585113332EE}">
      <dgm:prSet phldrT="[Text]"/>
      <dgm:spPr/>
      <dgm:t>
        <a:bodyPr/>
        <a:lstStyle/>
        <a:p>
          <a:r>
            <a:rPr lang="en-ZA" dirty="0" smtClean="0">
              <a:latin typeface="Calibri" panose="020F0502020204030204" pitchFamily="34" charset="0"/>
            </a:rPr>
            <a:t>Presidential Hotline</a:t>
          </a:r>
        </a:p>
      </dgm:t>
    </dgm:pt>
    <dgm:pt modelId="{F46AF595-AEA2-4839-B38B-954B9376AB27}" type="sibTrans" cxnId="{6AE77823-2BBB-4631-AEDD-1E6C6B766132}">
      <dgm:prSet/>
      <dgm:spPr/>
      <dgm:t>
        <a:bodyPr/>
        <a:lstStyle/>
        <a:p>
          <a:endParaRPr lang="en-ZA"/>
        </a:p>
      </dgm:t>
    </dgm:pt>
    <dgm:pt modelId="{0E168911-B843-4B70-83B2-08146125565B}" type="parTrans" cxnId="{6AE77823-2BBB-4631-AEDD-1E6C6B766132}">
      <dgm:prSet/>
      <dgm:spPr/>
      <dgm:t>
        <a:bodyPr/>
        <a:lstStyle/>
        <a:p>
          <a:endParaRPr lang="en-ZA"/>
        </a:p>
      </dgm:t>
    </dgm:pt>
    <dgm:pt modelId="{4DDA27E2-5175-419E-8496-8AEB84299D28}" type="pres">
      <dgm:prSet presAssocID="{CADCE770-05BD-4799-9CEA-41B096ECA62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3658EF-3320-4804-9F02-305D350EF7C2}" type="pres">
      <dgm:prSet presAssocID="{2711CDE3-2D15-4135-8748-BAF99DA3B56C}" presName="centerShape" presStyleLbl="node0" presStyleIdx="0" presStyleCnt="1"/>
      <dgm:spPr/>
      <dgm:t>
        <a:bodyPr/>
        <a:lstStyle/>
        <a:p>
          <a:endParaRPr lang="en-ZA"/>
        </a:p>
      </dgm:t>
    </dgm:pt>
    <dgm:pt modelId="{0D5588B8-0E5D-4F61-8653-2BC0FA128C7E}" type="pres">
      <dgm:prSet presAssocID="{37A65AC5-89B9-4477-BA11-B7D7B72DBDC5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DE58B201-5C17-474E-8CF1-6E0D6A53B4BE}" type="pres">
      <dgm:prSet presAssocID="{ECA52DE0-E5A4-45AF-89FC-D01EA9C64063}" presName="node" presStyleLbl="node1" presStyleIdx="0" presStyleCnt="3" custRadScaleRad="115193" custRadScaleInc="-96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F6721FE-1FE7-4BFC-B8B7-9FEE2EC7144C}" type="pres">
      <dgm:prSet presAssocID="{0E168911-B843-4B70-83B2-08146125565B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F8F28A80-46ED-49E1-9D21-10FDE869775B}" type="pres">
      <dgm:prSet presAssocID="{1DA960F0-66DD-4A7A-8CDE-9585113332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A976539-FFAB-4C88-BC81-12E656D3BCB5}" type="pres">
      <dgm:prSet presAssocID="{375C2141-3617-48B7-9531-F19C5EBD143D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BB93CB11-7EDB-4A49-BD85-B61BCBF03BA0}" type="pres">
      <dgm:prSet presAssocID="{9E6420E5-6BE8-4A8C-A9E8-5285F801349A}" presName="node" presStyleLbl="node1" presStyleIdx="2" presStyleCnt="3" custRadScaleRad="124164" custRadScaleInc="130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E77823-2BBB-4631-AEDD-1E6C6B766132}" srcId="{2711CDE3-2D15-4135-8748-BAF99DA3B56C}" destId="{1DA960F0-66DD-4A7A-8CDE-9585113332EE}" srcOrd="1" destOrd="0" parTransId="{0E168911-B843-4B70-83B2-08146125565B}" sibTransId="{F46AF595-AEA2-4839-B38B-954B9376AB27}"/>
    <dgm:cxn modelId="{5CF99CA6-8ECE-4500-B224-FEB3F7BA9B73}" type="presOf" srcId="{CADCE770-05BD-4799-9CEA-41B096ECA62B}" destId="{4DDA27E2-5175-419E-8496-8AEB84299D28}" srcOrd="0" destOrd="0" presId="urn:microsoft.com/office/officeart/2005/8/layout/radial4"/>
    <dgm:cxn modelId="{E1E368AF-172A-48D0-A032-47364F3D53CB}" type="presOf" srcId="{ECA52DE0-E5A4-45AF-89FC-D01EA9C64063}" destId="{DE58B201-5C17-474E-8CF1-6E0D6A53B4BE}" srcOrd="0" destOrd="0" presId="urn:microsoft.com/office/officeart/2005/8/layout/radial4"/>
    <dgm:cxn modelId="{528E3E34-2B96-4F07-82AA-06113CA37E32}" type="presOf" srcId="{375C2141-3617-48B7-9531-F19C5EBD143D}" destId="{4A976539-FFAB-4C88-BC81-12E656D3BCB5}" srcOrd="0" destOrd="0" presId="urn:microsoft.com/office/officeart/2005/8/layout/radial4"/>
    <dgm:cxn modelId="{76DC9140-9704-4B6C-BE1D-DD193A98894A}" srcId="{CADCE770-05BD-4799-9CEA-41B096ECA62B}" destId="{2711CDE3-2D15-4135-8748-BAF99DA3B56C}" srcOrd="0" destOrd="0" parTransId="{93F0B076-595F-4903-A684-EC36ACDEE06E}" sibTransId="{ECCCE00C-E547-45E1-8567-527E6E30A157}"/>
    <dgm:cxn modelId="{F856C684-135D-4E08-813B-D8D1A1C3437F}" type="presOf" srcId="{0E168911-B843-4B70-83B2-08146125565B}" destId="{1F6721FE-1FE7-4BFC-B8B7-9FEE2EC7144C}" srcOrd="0" destOrd="0" presId="urn:microsoft.com/office/officeart/2005/8/layout/radial4"/>
    <dgm:cxn modelId="{99E52C66-A73F-4029-B230-205FF4E2A4D7}" srcId="{2711CDE3-2D15-4135-8748-BAF99DA3B56C}" destId="{9E6420E5-6BE8-4A8C-A9E8-5285F801349A}" srcOrd="2" destOrd="0" parTransId="{375C2141-3617-48B7-9531-F19C5EBD143D}" sibTransId="{D3C8CB5B-F496-430D-AE6D-A6B8A496C8E4}"/>
    <dgm:cxn modelId="{F6A33500-0FA9-4B1F-ACE6-A682EDB9F904}" type="presOf" srcId="{1DA960F0-66DD-4A7A-8CDE-9585113332EE}" destId="{F8F28A80-46ED-49E1-9D21-10FDE869775B}" srcOrd="0" destOrd="0" presId="urn:microsoft.com/office/officeart/2005/8/layout/radial4"/>
    <dgm:cxn modelId="{A7A2E072-3019-4173-8458-209AE30FE8EB}" srcId="{2711CDE3-2D15-4135-8748-BAF99DA3B56C}" destId="{ECA52DE0-E5A4-45AF-89FC-D01EA9C64063}" srcOrd="0" destOrd="0" parTransId="{37A65AC5-89B9-4477-BA11-B7D7B72DBDC5}" sibTransId="{E35946E4-C160-428E-A388-C1B355D7CE97}"/>
    <dgm:cxn modelId="{67E583EA-9571-4AAF-BF57-A892323BFFE2}" type="presOf" srcId="{2711CDE3-2D15-4135-8748-BAF99DA3B56C}" destId="{DB3658EF-3320-4804-9F02-305D350EF7C2}" srcOrd="0" destOrd="0" presId="urn:microsoft.com/office/officeart/2005/8/layout/radial4"/>
    <dgm:cxn modelId="{C4F40526-3029-4EEF-9EF4-B9F215C4664A}" type="presOf" srcId="{37A65AC5-89B9-4477-BA11-B7D7B72DBDC5}" destId="{0D5588B8-0E5D-4F61-8653-2BC0FA128C7E}" srcOrd="0" destOrd="0" presId="urn:microsoft.com/office/officeart/2005/8/layout/radial4"/>
    <dgm:cxn modelId="{33EC8B0E-4E33-4E6C-B696-484D9884DC96}" type="presOf" srcId="{9E6420E5-6BE8-4A8C-A9E8-5285F801349A}" destId="{BB93CB11-7EDB-4A49-BD85-B61BCBF03BA0}" srcOrd="0" destOrd="0" presId="urn:microsoft.com/office/officeart/2005/8/layout/radial4"/>
    <dgm:cxn modelId="{168E1CF6-9E3E-4ADF-BCFE-5BBB251E4271}" type="presParOf" srcId="{4DDA27E2-5175-419E-8496-8AEB84299D28}" destId="{DB3658EF-3320-4804-9F02-305D350EF7C2}" srcOrd="0" destOrd="0" presId="urn:microsoft.com/office/officeart/2005/8/layout/radial4"/>
    <dgm:cxn modelId="{38097052-0125-4D38-90BA-9DC003E29D33}" type="presParOf" srcId="{4DDA27E2-5175-419E-8496-8AEB84299D28}" destId="{0D5588B8-0E5D-4F61-8653-2BC0FA128C7E}" srcOrd="1" destOrd="0" presId="urn:microsoft.com/office/officeart/2005/8/layout/radial4"/>
    <dgm:cxn modelId="{E353EDC5-75A8-4D4A-900A-EFA54354D23F}" type="presParOf" srcId="{4DDA27E2-5175-419E-8496-8AEB84299D28}" destId="{DE58B201-5C17-474E-8CF1-6E0D6A53B4BE}" srcOrd="2" destOrd="0" presId="urn:microsoft.com/office/officeart/2005/8/layout/radial4"/>
    <dgm:cxn modelId="{DB5CC6D4-7425-44AD-A212-119C9C7664CC}" type="presParOf" srcId="{4DDA27E2-5175-419E-8496-8AEB84299D28}" destId="{1F6721FE-1FE7-4BFC-B8B7-9FEE2EC7144C}" srcOrd="3" destOrd="0" presId="urn:microsoft.com/office/officeart/2005/8/layout/radial4"/>
    <dgm:cxn modelId="{5BD4FC69-0F70-4060-B615-E4558EE28A2B}" type="presParOf" srcId="{4DDA27E2-5175-419E-8496-8AEB84299D28}" destId="{F8F28A80-46ED-49E1-9D21-10FDE869775B}" srcOrd="4" destOrd="0" presId="urn:microsoft.com/office/officeart/2005/8/layout/radial4"/>
    <dgm:cxn modelId="{5CE11E11-B0E8-4CE0-AAA9-174911D38728}" type="presParOf" srcId="{4DDA27E2-5175-419E-8496-8AEB84299D28}" destId="{4A976539-FFAB-4C88-BC81-12E656D3BCB5}" srcOrd="5" destOrd="0" presId="urn:microsoft.com/office/officeart/2005/8/layout/radial4"/>
    <dgm:cxn modelId="{6A6744E8-A011-4A62-9AE3-49E01AEF03B7}" type="presParOf" srcId="{4DDA27E2-5175-419E-8496-8AEB84299D28}" destId="{BB93CB11-7EDB-4A49-BD85-B61BCBF03BA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3658EF-3320-4804-9F02-305D350EF7C2}">
      <dsp:nvSpPr>
        <dsp:cNvPr id="0" name=""/>
        <dsp:cNvSpPr/>
      </dsp:nvSpPr>
      <dsp:spPr>
        <a:xfrm>
          <a:off x="3100680" y="2324228"/>
          <a:ext cx="1952038" cy="19520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smtClean="0">
              <a:latin typeface="Calibri" panose="020F0502020204030204" pitchFamily="34" charset="0"/>
            </a:rPr>
            <a:t>Frontline Monitoring System</a:t>
          </a:r>
          <a:endParaRPr lang="en-ZA" sz="2300" kern="1200" dirty="0">
            <a:latin typeface="Calibri" panose="020F0502020204030204" pitchFamily="34" charset="0"/>
          </a:endParaRPr>
        </a:p>
      </dsp:txBody>
      <dsp:txXfrm>
        <a:off x="3100680" y="2324228"/>
        <a:ext cx="1952038" cy="1952038"/>
      </dsp:txXfrm>
    </dsp:sp>
    <dsp:sp modelId="{0D5588B8-0E5D-4F61-8653-2BC0FA128C7E}">
      <dsp:nvSpPr>
        <dsp:cNvPr id="0" name=""/>
        <dsp:cNvSpPr/>
      </dsp:nvSpPr>
      <dsp:spPr>
        <a:xfrm rot="12865440">
          <a:off x="1483012" y="1882678"/>
          <a:ext cx="1862249" cy="55633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8B201-5C17-474E-8CF1-6E0D6A53B4BE}">
      <dsp:nvSpPr>
        <dsp:cNvPr id="0" name=""/>
        <dsp:cNvSpPr/>
      </dsp:nvSpPr>
      <dsp:spPr>
        <a:xfrm>
          <a:off x="718855" y="892692"/>
          <a:ext cx="1854436" cy="14835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900" b="1" kern="1200" dirty="0" smtClean="0">
              <a:latin typeface="Calibri" panose="020F0502020204030204" pitchFamily="34" charset="0"/>
            </a:rPr>
            <a:t>CBM</a:t>
          </a:r>
          <a:r>
            <a:rPr lang="en-ZA" sz="1900" kern="1200" dirty="0" smtClean="0">
              <a:latin typeface="Calibri" panose="020F0502020204030204" pitchFamily="34" charset="0"/>
            </a:rPr>
            <a:t> Monitoring using civil society and citizen feedback</a:t>
          </a:r>
          <a:endParaRPr lang="en-ZA" sz="1900" kern="1200" dirty="0">
            <a:latin typeface="Calibri" panose="020F0502020204030204" pitchFamily="34" charset="0"/>
          </a:endParaRPr>
        </a:p>
      </dsp:txBody>
      <dsp:txXfrm>
        <a:off x="718855" y="892692"/>
        <a:ext cx="1854436" cy="1483549"/>
      </dsp:txXfrm>
    </dsp:sp>
    <dsp:sp modelId="{1F6721FE-1FE7-4BFC-B8B7-9FEE2EC7144C}">
      <dsp:nvSpPr>
        <dsp:cNvPr id="0" name=""/>
        <dsp:cNvSpPr/>
      </dsp:nvSpPr>
      <dsp:spPr>
        <a:xfrm rot="16200000">
          <a:off x="3329207" y="1211560"/>
          <a:ext cx="1494985" cy="55633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28A80-46ED-49E1-9D21-10FDE869775B}">
      <dsp:nvSpPr>
        <dsp:cNvPr id="0" name=""/>
        <dsp:cNvSpPr/>
      </dsp:nvSpPr>
      <dsp:spPr>
        <a:xfrm>
          <a:off x="3149481" y="458"/>
          <a:ext cx="1854436" cy="14835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900" kern="1200" dirty="0" smtClean="0">
              <a:latin typeface="Calibri" panose="020F0502020204030204" pitchFamily="34" charset="0"/>
            </a:rPr>
            <a:t>Presidential Hotline</a:t>
          </a:r>
        </a:p>
      </dsp:txBody>
      <dsp:txXfrm>
        <a:off x="3149481" y="458"/>
        <a:ext cx="1854436" cy="1483549"/>
      </dsp:txXfrm>
    </dsp:sp>
    <dsp:sp modelId="{4A976539-FFAB-4C88-BC81-12E656D3BCB5}">
      <dsp:nvSpPr>
        <dsp:cNvPr id="0" name=""/>
        <dsp:cNvSpPr/>
      </dsp:nvSpPr>
      <dsp:spPr>
        <a:xfrm rot="19970484">
          <a:off x="4938160" y="2046829"/>
          <a:ext cx="2079107" cy="55633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3CB11-7EDB-4A49-BD85-B61BCBF03BA0}">
      <dsp:nvSpPr>
        <dsp:cNvPr id="0" name=""/>
        <dsp:cNvSpPr/>
      </dsp:nvSpPr>
      <dsp:spPr>
        <a:xfrm>
          <a:off x="5975434" y="1108710"/>
          <a:ext cx="1854436" cy="14835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>
              <a:latin typeface="Calibri" panose="020F0502020204030204" pitchFamily="34" charset="0"/>
            </a:rPr>
            <a:t>Frontline Service Delivery Monitoring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err="1" smtClean="0">
              <a:latin typeface="Calibri" panose="020F0502020204030204" pitchFamily="34" charset="0"/>
            </a:rPr>
            <a:t>Izimbizo</a:t>
          </a:r>
          <a:r>
            <a:rPr lang="en-ZA" sz="1600" kern="1200" dirty="0" smtClean="0">
              <a:latin typeface="Calibri" panose="020F0502020204030204" pitchFamily="34" charset="0"/>
            </a:rPr>
            <a:t> 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err="1" smtClean="0">
              <a:latin typeface="Calibri" panose="020F0502020204030204" pitchFamily="34" charset="0"/>
            </a:rPr>
            <a:t>Siyahlola</a:t>
          </a:r>
          <a:endParaRPr lang="en-ZA" sz="1600" kern="1200" dirty="0" smtClean="0">
            <a:latin typeface="Calibri" panose="020F0502020204030204" pitchFamily="34" charset="0"/>
          </a:endParaRPr>
        </a:p>
      </dsp:txBody>
      <dsp:txXfrm>
        <a:off x="5975434" y="1108710"/>
        <a:ext cx="1854436" cy="1483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938AC-713D-485D-BDE5-F4DAB012A587}" type="datetimeFigureOut">
              <a:rPr lang="en-US" smtClean="0"/>
              <a:pPr/>
              <a:t>3/9/2017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2BDF3-54C1-46FC-8737-1872CECCB6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7581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5B797-24DC-4F4F-949B-7A2B5A6280D2}" type="datetimeFigureOut">
              <a:rPr lang="en-US" smtClean="0"/>
              <a:pPr/>
              <a:t>3/9/2017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E54C7-EA55-4BBF-BB81-082164262C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73614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i="1" dirty="0" smtClean="0"/>
              <a:t>MTSF ACTION # 12.6.2. Improved feedback opportunities for citizens and other service users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54C7-EA55-4BBF-BB81-082164262C9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6888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79512" y="1556792"/>
            <a:ext cx="8750206" cy="969313"/>
          </a:xfrm>
        </p:spPr>
        <p:txBody>
          <a:bodyPr anchor="ctr"/>
          <a:lstStyle>
            <a:lvl1pPr algn="l">
              <a:defRPr>
                <a:latin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750206" cy="1901856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85729"/>
            <a:ext cx="2880320" cy="9817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0"/>
            <a:ext cx="1728192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79941"/>
            <a:ext cx="8712968" cy="93978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26816" cy="4896544"/>
          </a:xfrm>
        </p:spPr>
        <p:txBody>
          <a:bodyPr/>
          <a:lstStyle>
            <a:lvl1pPr>
              <a:buFont typeface="Wingdings" pitchFamily="2" charset="2"/>
              <a:buChar char="Ø"/>
              <a:defRPr>
                <a:solidFill>
                  <a:schemeClr val="accent2"/>
                </a:solidFill>
              </a:defRPr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4427984" y="6435942"/>
            <a:ext cx="683568" cy="400110"/>
          </a:xfrm>
          <a:prstGeom prst="rect">
            <a:avLst/>
          </a:prstGeom>
        </p:spPr>
        <p:txBody>
          <a:bodyPr anchor="ctr"/>
          <a:lstStyle>
            <a:lvl1pPr algn="ctr" eaLnBrk="1" latinLnBrk="0" hangingPunct="1">
              <a:defRPr kumimoji="0" lang="en-GB" sz="1800" kern="120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n-ea"/>
                <a:cs typeface="+mn-cs"/>
              </a:defRPr>
            </a:lvl1pPr>
            <a:extLst/>
          </a:lstStyle>
          <a:p>
            <a:fld id="{62AAA1A3-262B-4979-8C18-306C3DA11E9E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7" y="6237402"/>
            <a:ext cx="1763688" cy="601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411" y="5818393"/>
            <a:ext cx="1061688" cy="1061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79512" y="285728"/>
            <a:ext cx="8784976" cy="93978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798824" cy="50405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" pitchFamily="2" charset="2"/>
        <a:buChar char="Ø"/>
        <a:defRPr kumimoji="0" sz="32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Wingdings" pitchFamily="2" charset="2"/>
        <a:buChar char="§"/>
        <a:defRPr kumimoji="0" sz="2800" kern="1200">
          <a:solidFill>
            <a:schemeClr val="accent2"/>
          </a:solidFill>
          <a:latin typeface="Calibri" pitchFamily="34" charset="0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" pitchFamily="2" charset="2"/>
        <a:buChar char="§"/>
        <a:defRPr kumimoji="0" sz="2400" kern="1200">
          <a:solidFill>
            <a:schemeClr val="accent3"/>
          </a:solidFill>
          <a:latin typeface="Calibri" pitchFamily="34" charset="0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accent3"/>
          </a:solidFill>
          <a:latin typeface="Calibri" pitchFamily="34" charset="0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accent3"/>
          </a:solidFill>
          <a:latin typeface="Calibri" pitchFamily="34" charset="0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8099993" cy="2849055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b="1" dirty="0" smtClean="0">
                <a:solidFill>
                  <a:schemeClr val="tx1"/>
                </a:solidFill>
                <a:effectLst/>
              </a:rPr>
              <a:t>Frontline </a:t>
            </a:r>
            <a:r>
              <a:rPr lang="en-US" b="1" dirty="0">
                <a:solidFill>
                  <a:schemeClr val="tx1"/>
                </a:solidFill>
                <a:effectLst/>
              </a:rPr>
              <a:t>Service Delivery Monitoring 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and Citizen-Based Monitoring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33" y="3356992"/>
            <a:ext cx="8750206" cy="1325792"/>
          </a:xfrm>
        </p:spPr>
        <p:txBody>
          <a:bodyPr>
            <a:normAutofit fontScale="85000" lnSpcReduction="20000"/>
          </a:bodyPr>
          <a:lstStyle/>
          <a:p>
            <a:endParaRPr lang="en-ZA" dirty="0" smtClean="0"/>
          </a:p>
          <a:p>
            <a:r>
              <a:rPr lang="en-ZA" dirty="0" smtClean="0">
                <a:solidFill>
                  <a:schemeClr val="tx1"/>
                </a:solidFill>
              </a:rPr>
              <a:t>Presentation to Portfolio Committee on Public Administration as well as Monitoring &amp; Evaluation </a:t>
            </a:r>
          </a:p>
          <a:p>
            <a:r>
              <a:rPr lang="en-ZA" dirty="0" smtClean="0">
                <a:solidFill>
                  <a:schemeClr val="tx1"/>
                </a:solidFill>
              </a:rPr>
              <a:t>08/03/2017</a:t>
            </a:r>
          </a:p>
          <a:p>
            <a:pPr algn="ctr"/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764" y="5157192"/>
            <a:ext cx="9144000" cy="151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558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68" y="123489"/>
            <a:ext cx="8712968" cy="939784"/>
          </a:xfrm>
        </p:spPr>
        <p:txBody>
          <a:bodyPr>
            <a:normAutofit fontScale="90000"/>
          </a:bodyPr>
          <a:lstStyle/>
          <a:p>
            <a:pPr marL="164592" lvl="1" algn="l" rtl="0">
              <a:spcBef>
                <a:spcPts val="550"/>
              </a:spcBef>
              <a:buClr>
                <a:srgbClr val="531A17"/>
              </a:buClr>
            </a:pPr>
            <a:r>
              <a:rPr lang="en-GB" sz="4000" b="1" kern="1200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Findings related to </a:t>
            </a:r>
            <a:r>
              <a:rPr lang="en-GB" sz="4000" b="1" kern="1200" dirty="0" smtClean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procurement and equipment</a:t>
            </a:r>
            <a:endParaRPr lang="en-ZA" sz="4000" b="1" kern="1200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36" y="1196752"/>
            <a:ext cx="8726816" cy="4896544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At Driver Licence and Testing Centres (DLTCs), </a:t>
            </a:r>
            <a:r>
              <a:rPr lang="en-GB" sz="2800" dirty="0">
                <a:solidFill>
                  <a:schemeClr val="tx1"/>
                </a:solidFill>
              </a:rPr>
              <a:t>Home Affairs and SASSA offices long waiting times were </a:t>
            </a:r>
            <a:r>
              <a:rPr lang="en-GB" sz="2800" dirty="0" smtClean="0">
                <a:solidFill>
                  <a:schemeClr val="tx1"/>
                </a:solidFill>
              </a:rPr>
              <a:t>often the </a:t>
            </a:r>
            <a:r>
              <a:rPr lang="en-GB" sz="2800" dirty="0">
                <a:solidFill>
                  <a:schemeClr val="tx1"/>
                </a:solidFill>
              </a:rPr>
              <a:t>result of computer system </a:t>
            </a:r>
            <a:r>
              <a:rPr lang="en-GB" sz="2800" dirty="0" smtClean="0">
                <a:solidFill>
                  <a:schemeClr val="tx1"/>
                </a:solidFill>
              </a:rPr>
              <a:t>problems.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Services </a:t>
            </a:r>
            <a:r>
              <a:rPr lang="en-GB" sz="2800" dirty="0">
                <a:solidFill>
                  <a:schemeClr val="tx1"/>
                </a:solidFill>
              </a:rPr>
              <a:t>that rely on IT systems </a:t>
            </a:r>
            <a:r>
              <a:rPr lang="en-GB" sz="2800" dirty="0" smtClean="0">
                <a:solidFill>
                  <a:schemeClr val="tx1"/>
                </a:solidFill>
              </a:rPr>
              <a:t>need </a:t>
            </a:r>
            <a:r>
              <a:rPr lang="en-GB" sz="2800" dirty="0">
                <a:solidFill>
                  <a:schemeClr val="tx1"/>
                </a:solidFill>
              </a:rPr>
              <a:t>highly responsive support in </a:t>
            </a:r>
            <a:r>
              <a:rPr lang="en-GB" sz="2800" dirty="0" smtClean="0">
                <a:solidFill>
                  <a:schemeClr val="tx1"/>
                </a:solidFill>
              </a:rPr>
              <a:t>place, esp. in rural areas.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" pitchFamily="2" charset="2"/>
              <a:buChar char="Ø"/>
            </a:pPr>
            <a:r>
              <a:rPr lang="en-GB" dirty="0">
                <a:solidFill>
                  <a:schemeClr val="tx1"/>
                </a:solidFill>
              </a:rPr>
              <a:t>N</a:t>
            </a:r>
            <a:r>
              <a:rPr lang="en-GB" dirty="0" smtClean="0">
                <a:solidFill>
                  <a:schemeClr val="tx1"/>
                </a:solidFill>
              </a:rPr>
              <a:t>on-functional </a:t>
            </a:r>
            <a:r>
              <a:rPr lang="en-GB" dirty="0">
                <a:solidFill>
                  <a:schemeClr val="tx1"/>
                </a:solidFill>
              </a:rPr>
              <a:t>equipment such as eye testing machines (DLTCs), blood pressure and blood sugar meters (health facilities) contribute to citizens either waiting for long or being turned away without service. </a:t>
            </a:r>
          </a:p>
          <a:p>
            <a:endParaRPr lang="en-ZA" dirty="0"/>
          </a:p>
          <a:p>
            <a:pPr marL="0" indent="-192024">
              <a:buNone/>
            </a:pPr>
            <a:endParaRPr lang="en-ZA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AAA1A3-262B-4979-8C18-306C3DA11E9E}" type="slidenum">
              <a:rPr lang="en-ZA" smtClean="0"/>
              <a:pPr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067365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944"/>
            <a:ext cx="8712968" cy="939784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Procurement and equipment cont.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672" y="980728"/>
            <a:ext cx="8726816" cy="5184576"/>
          </a:xfrm>
        </p:spPr>
        <p:txBody>
          <a:bodyPr>
            <a:normAutofit fontScale="92500" lnSpcReduction="10000"/>
          </a:bodyPr>
          <a:lstStyle/>
          <a:p>
            <a:pPr marL="365760" lvl="1" indent="-283464">
              <a:spcBef>
                <a:spcPts val="600"/>
              </a:spcBef>
              <a:buSzPct val="80000"/>
              <a:buFont typeface="Wingdings" pitchFamily="2" charset="2"/>
              <a:buChar char="Ø"/>
            </a:pPr>
            <a:r>
              <a:rPr lang="en-GB" sz="3500" dirty="0">
                <a:solidFill>
                  <a:schemeClr val="tx1"/>
                </a:solidFill>
              </a:rPr>
              <a:t>Police stations across the country continue to report frustration at the long turnaround time for the maintenance and repair of vehicles. </a:t>
            </a:r>
            <a:endParaRPr lang="en-GB" sz="3500" dirty="0" smtClean="0">
              <a:solidFill>
                <a:schemeClr val="tx1"/>
              </a:solidFill>
            </a:endParaRPr>
          </a:p>
          <a:p>
            <a:r>
              <a:rPr lang="en-GB" sz="3500" dirty="0" smtClean="0">
                <a:solidFill>
                  <a:schemeClr val="tx1"/>
                </a:solidFill>
              </a:rPr>
              <a:t>Facility </a:t>
            </a:r>
            <a:r>
              <a:rPr lang="en-GB" sz="3500" dirty="0">
                <a:solidFill>
                  <a:schemeClr val="tx1"/>
                </a:solidFill>
              </a:rPr>
              <a:t>managers reported not having sufficient information and authority to hold service providers to account. </a:t>
            </a:r>
            <a:endParaRPr lang="en-ZA" sz="3500" dirty="0">
              <a:solidFill>
                <a:schemeClr val="tx1"/>
              </a:solidFill>
            </a:endParaRPr>
          </a:p>
          <a:p>
            <a:r>
              <a:rPr lang="en-GB" sz="3500" dirty="0">
                <a:solidFill>
                  <a:schemeClr val="tx1"/>
                </a:solidFill>
              </a:rPr>
              <a:t>Greater inclusion of facility managers and sub-district managers in decision-making and oversight is </a:t>
            </a:r>
            <a:r>
              <a:rPr lang="en-GB" sz="3500" dirty="0" smtClean="0">
                <a:solidFill>
                  <a:schemeClr val="tx1"/>
                </a:solidFill>
              </a:rPr>
              <a:t>required</a:t>
            </a:r>
            <a:r>
              <a:rPr lang="en-GB" sz="3500" dirty="0">
                <a:solidFill>
                  <a:schemeClr val="tx1"/>
                </a:solidFill>
              </a:rPr>
              <a:t>, as is capacity building, oversight and professionalization of supply chain management. </a:t>
            </a:r>
            <a:endParaRPr lang="en-GB" sz="3500" dirty="0" smtClean="0">
              <a:solidFill>
                <a:schemeClr val="tx1"/>
              </a:solidFill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AAA1A3-262B-4979-8C18-306C3DA11E9E}" type="slidenum">
              <a:rPr lang="en-ZA" smtClean="0"/>
              <a:pPr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85610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92552"/>
            <a:ext cx="8800774" cy="5472608"/>
          </a:xfrm>
        </p:spPr>
        <p:txBody>
          <a:bodyPr>
            <a:normAutofit/>
          </a:bodyPr>
          <a:lstStyle/>
          <a:p>
            <a:endParaRPr lang="en-ZA" dirty="0" smtClean="0"/>
          </a:p>
          <a:p>
            <a:pPr marL="82296" indent="0">
              <a:buNone/>
            </a:pPr>
            <a:endParaRPr lang="en-ZA" dirty="0"/>
          </a:p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AAA1A3-262B-4979-8C18-306C3DA11E9E}" type="slidenum">
              <a:rPr lang="en-ZA" smtClean="0"/>
              <a:pPr/>
              <a:t>12</a:t>
            </a:fld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5911165"/>
              </p:ext>
            </p:extLst>
          </p:nvPr>
        </p:nvGraphicFramePr>
        <p:xfrm>
          <a:off x="298581" y="774438"/>
          <a:ext cx="8709181" cy="4701379"/>
        </p:xfrm>
        <a:graphic>
          <a:graphicData uri="http://schemas.openxmlformats.org/drawingml/2006/table">
            <a:tbl>
              <a:tblPr/>
              <a:tblGrid>
                <a:gridCol w="1354229">
                  <a:extLst>
                    <a:ext uri="{9D8B030D-6E8A-4147-A177-3AD203B41FA5}">
                      <a16:colId xmlns:a16="http://schemas.microsoft.com/office/drawing/2014/main" xmlns="" val="3287384983"/>
                    </a:ext>
                  </a:extLst>
                </a:gridCol>
                <a:gridCol w="919369">
                  <a:extLst>
                    <a:ext uri="{9D8B030D-6E8A-4147-A177-3AD203B41FA5}">
                      <a16:colId xmlns:a16="http://schemas.microsoft.com/office/drawing/2014/main" xmlns="" val="2178813403"/>
                    </a:ext>
                  </a:extLst>
                </a:gridCol>
                <a:gridCol w="919369">
                  <a:extLst>
                    <a:ext uri="{9D8B030D-6E8A-4147-A177-3AD203B41FA5}">
                      <a16:colId xmlns:a16="http://schemas.microsoft.com/office/drawing/2014/main" xmlns="" val="3574106083"/>
                    </a:ext>
                  </a:extLst>
                </a:gridCol>
                <a:gridCol w="919369">
                  <a:extLst>
                    <a:ext uri="{9D8B030D-6E8A-4147-A177-3AD203B41FA5}">
                      <a16:colId xmlns:a16="http://schemas.microsoft.com/office/drawing/2014/main" xmlns="" val="4259002966"/>
                    </a:ext>
                  </a:extLst>
                </a:gridCol>
                <a:gridCol w="919369">
                  <a:extLst>
                    <a:ext uri="{9D8B030D-6E8A-4147-A177-3AD203B41FA5}">
                      <a16:colId xmlns:a16="http://schemas.microsoft.com/office/drawing/2014/main" xmlns="" val="1523495419"/>
                    </a:ext>
                  </a:extLst>
                </a:gridCol>
                <a:gridCol w="919369">
                  <a:extLst>
                    <a:ext uri="{9D8B030D-6E8A-4147-A177-3AD203B41FA5}">
                      <a16:colId xmlns:a16="http://schemas.microsoft.com/office/drawing/2014/main" xmlns="" val="3673525562"/>
                    </a:ext>
                  </a:extLst>
                </a:gridCol>
                <a:gridCol w="919369">
                  <a:extLst>
                    <a:ext uri="{9D8B030D-6E8A-4147-A177-3AD203B41FA5}">
                      <a16:colId xmlns:a16="http://schemas.microsoft.com/office/drawing/2014/main" xmlns="" val="3039178142"/>
                    </a:ext>
                  </a:extLst>
                </a:gridCol>
                <a:gridCol w="919369">
                  <a:extLst>
                    <a:ext uri="{9D8B030D-6E8A-4147-A177-3AD203B41FA5}">
                      <a16:colId xmlns:a16="http://schemas.microsoft.com/office/drawing/2014/main" xmlns="" val="4007225610"/>
                    </a:ext>
                  </a:extLst>
                </a:gridCol>
                <a:gridCol w="919369">
                  <a:extLst>
                    <a:ext uri="{9D8B030D-6E8A-4147-A177-3AD203B41FA5}">
                      <a16:colId xmlns:a16="http://schemas.microsoft.com/office/drawing/2014/main" xmlns="" val="4104282262"/>
                    </a:ext>
                  </a:extLst>
                </a:gridCol>
              </a:tblGrid>
              <a:tr h="1248513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spc="-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 </a:t>
                      </a:r>
                      <a:r>
                        <a:rPr lang="en-ZA" sz="18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</a:t>
                      </a:r>
                      <a:r>
                        <a:rPr lang="en-ZA" sz="1800" b="0" i="0" u="none" strike="noStrike" spc="-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</a:t>
                      </a:r>
                      <a:endParaRPr lang="en-ZA" sz="1800" b="0" i="0" u="none" strike="noStrike" spc="-1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spc="-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Visibility </a:t>
                      </a:r>
                      <a:r>
                        <a:rPr lang="en-ZA" sz="18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</a:t>
                      </a:r>
                      <a:r>
                        <a:rPr lang="en-ZA" sz="1800" b="0" i="0" u="none" strike="noStrike" spc="-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signage</a:t>
                      </a:r>
                      <a:endParaRPr lang="en-ZA" sz="1800" b="0" i="0" u="none" strike="noStrike" spc="-1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spc="-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Queue</a:t>
                      </a:r>
                      <a:r>
                        <a:rPr lang="en-ZA" sz="1800" b="0" i="0" u="none" strike="noStrike" spc="-15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1800" b="0" i="0" u="none" strike="noStrike" spc="-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Management </a:t>
                      </a:r>
                      <a:r>
                        <a:rPr lang="en-ZA" sz="18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</a:t>
                      </a:r>
                      <a:r>
                        <a:rPr lang="en-ZA" sz="1800" b="0" i="0" u="none" strike="noStrike" spc="-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waiting times</a:t>
                      </a:r>
                      <a:endParaRPr lang="en-ZA" sz="1800" b="0" i="0" u="none" strike="noStrike" spc="-1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spc="-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Dignified</a:t>
                      </a:r>
                      <a:r>
                        <a:rPr lang="en-ZA" sz="1800" b="0" i="0" u="none" strike="noStrike" spc="-15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treatment</a:t>
                      </a:r>
                      <a:endParaRPr lang="en-ZA" sz="1800" b="0" i="0" u="none" strike="noStrike" spc="-1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spc="-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Cleanliness </a:t>
                      </a:r>
                      <a:r>
                        <a:rPr lang="en-ZA" sz="18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</a:t>
                      </a:r>
                      <a:r>
                        <a:rPr lang="en-ZA" sz="1800" b="0" i="0" u="none" strike="noStrike" spc="-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comfort</a:t>
                      </a:r>
                      <a:endParaRPr lang="en-ZA" sz="1800" b="0" i="0" u="none" strike="noStrike" spc="-1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spc="-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</a:t>
                      </a:r>
                      <a:endParaRPr lang="en-ZA" sz="1800" b="0" i="0" u="none" strike="noStrike" spc="-1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spc="-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Opening </a:t>
                      </a:r>
                      <a:r>
                        <a:rPr lang="en-ZA" sz="1800" b="0" i="0" u="none" strike="noStrike" spc="-1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closing times</a:t>
                      </a:r>
                    </a:p>
                  </a:txBody>
                  <a:tcPr marL="0" marR="0" marT="0" marB="0" vert="vert2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0" i="0" u="none" strike="noStrike" spc="-1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Complaints systems</a:t>
                      </a:r>
                      <a:endParaRPr lang="en-ZA" sz="1800" b="0" i="0" u="none" strike="noStrike" spc="-1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vert="vert2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4997062"/>
                  </a:ext>
                </a:extLst>
              </a:tr>
              <a:tr h="384842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DLTC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5741876"/>
                  </a:ext>
                </a:extLst>
              </a:tr>
              <a:tr h="402213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8055683"/>
                  </a:ext>
                </a:extLst>
              </a:tr>
              <a:tr h="402213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5865435"/>
                  </a:ext>
                </a:extLst>
              </a:tr>
              <a:tr h="432805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 Affairs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8278677"/>
                  </a:ext>
                </a:extLst>
              </a:tr>
              <a:tr h="402213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Justice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1613232"/>
                  </a:ext>
                </a:extLst>
              </a:tr>
              <a:tr h="343064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MCCC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5137720"/>
                  </a:ext>
                </a:extLst>
              </a:tr>
              <a:tr h="343064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SAPS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7921217"/>
                  </a:ext>
                </a:extLst>
              </a:tr>
              <a:tr h="364748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SASSA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4855507"/>
                  </a:ext>
                </a:extLst>
              </a:tr>
              <a:tr h="377704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248266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19" y="5517232"/>
            <a:ext cx="86842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Green(3,50-4)=Very Good/Beyond Compliance		Orange (1,50 – 2,49) = Fair</a:t>
            </a:r>
          </a:p>
          <a:p>
            <a:r>
              <a:rPr lang="en-GB" sz="1400" b="1" dirty="0" smtClean="0"/>
              <a:t>Yellow (2,50 – 3,49)= Good/Compliance		Red (1,00 – 1,49) = Poor</a:t>
            </a:r>
          </a:p>
          <a:p>
            <a:endParaRPr lang="en-GB" sz="14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1032" y="-15905"/>
            <a:ext cx="8712968" cy="93978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en-ZA" sz="3200" b="1" dirty="0" smtClean="0">
                <a:solidFill>
                  <a:schemeClr val="tx1"/>
                </a:solidFill>
              </a:rPr>
              <a:t>FSDM Annual Report (15/16) – Summary results</a:t>
            </a:r>
            <a:endParaRPr lang="en-ZA" sz="32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6065380"/>
            <a:ext cx="4463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latin typeface="Calibri" panose="020F0502020204030204" pitchFamily="34" charset="0"/>
              </a:rPr>
              <a:t>Refer to Annexure 1</a:t>
            </a:r>
            <a:endParaRPr lang="en-ZA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3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0"/>
            <a:ext cx="29108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926"/>
            <a:ext cx="8712968" cy="939784"/>
          </a:xfrm>
        </p:spPr>
        <p:txBody>
          <a:bodyPr>
            <a:noAutofit/>
          </a:bodyPr>
          <a:lstStyle/>
          <a:p>
            <a:r>
              <a:rPr lang="en-ZA" sz="2800" b="1" dirty="0" smtClean="0">
                <a:solidFill>
                  <a:schemeClr val="tx1"/>
                </a:solidFill>
              </a:rPr>
              <a:t>Community Based Monitoring (CBM)   </a:t>
            </a:r>
            <a:br>
              <a:rPr lang="en-ZA" sz="2800" b="1" dirty="0" smtClean="0">
                <a:solidFill>
                  <a:schemeClr val="tx1"/>
                </a:solidFill>
              </a:rPr>
            </a:br>
            <a:r>
              <a:rPr lang="en-ZA" sz="2800" b="1" dirty="0" smtClean="0">
                <a:solidFill>
                  <a:schemeClr val="tx1"/>
                </a:solidFill>
              </a:rPr>
              <a:t>Implementation Report</a:t>
            </a:r>
            <a:endParaRPr lang="en-ZA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17" y="990710"/>
            <a:ext cx="6084676" cy="4984669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ZA" dirty="0" smtClean="0">
                <a:solidFill>
                  <a:schemeClr val="tx1"/>
                </a:solidFill>
              </a:rPr>
              <a:t>Focus for 16/17 has been on:</a:t>
            </a:r>
            <a:endParaRPr lang="en-ZA" dirty="0">
              <a:solidFill>
                <a:schemeClr val="tx1"/>
              </a:solidFill>
            </a:endParaRPr>
          </a:p>
          <a:p>
            <a:r>
              <a:rPr lang="en-ZA" sz="2800" dirty="0" smtClean="0">
                <a:solidFill>
                  <a:schemeClr val="tx1"/>
                </a:solidFill>
              </a:rPr>
              <a:t>Supporting SAPS to implement CBM</a:t>
            </a:r>
          </a:p>
          <a:p>
            <a:r>
              <a:rPr lang="en-ZA" sz="2800" dirty="0" smtClean="0">
                <a:solidFill>
                  <a:schemeClr val="tx1"/>
                </a:solidFill>
              </a:rPr>
              <a:t>Special project interventions: e.g</a:t>
            </a:r>
            <a:r>
              <a:rPr lang="en-ZA" sz="2800" dirty="0">
                <a:solidFill>
                  <a:schemeClr val="tx1"/>
                </a:solidFill>
              </a:rPr>
              <a:t>.</a:t>
            </a:r>
            <a:r>
              <a:rPr lang="en-ZA" sz="2800" dirty="0" smtClean="0">
                <a:solidFill>
                  <a:schemeClr val="tx1"/>
                </a:solidFill>
              </a:rPr>
              <a:t> </a:t>
            </a:r>
            <a:r>
              <a:rPr lang="en-ZA" sz="2800" dirty="0" err="1" smtClean="0">
                <a:solidFill>
                  <a:schemeClr val="tx1"/>
                </a:solidFill>
              </a:rPr>
              <a:t>Kabokweni</a:t>
            </a:r>
            <a:r>
              <a:rPr lang="en-ZA" sz="2800" dirty="0" smtClean="0">
                <a:solidFill>
                  <a:schemeClr val="tx1"/>
                </a:solidFill>
              </a:rPr>
              <a:t> Ideal Clinics Project</a:t>
            </a:r>
          </a:p>
          <a:p>
            <a:r>
              <a:rPr lang="en-ZA" sz="2800" dirty="0" smtClean="0">
                <a:solidFill>
                  <a:schemeClr val="tx1"/>
                </a:solidFill>
              </a:rPr>
              <a:t>Using IDP consultation to lay foundations for citizen-based monitoring of service delivery (</a:t>
            </a:r>
            <a:r>
              <a:rPr lang="en-ZA" sz="2800" dirty="0" err="1" smtClean="0">
                <a:solidFill>
                  <a:schemeClr val="tx1"/>
                </a:solidFill>
              </a:rPr>
              <a:t>Umsobomvu</a:t>
            </a:r>
            <a:r>
              <a:rPr lang="en-ZA" sz="2800" dirty="0" smtClean="0">
                <a:solidFill>
                  <a:schemeClr val="tx1"/>
                </a:solidFill>
              </a:rPr>
              <a:t> LM, Northern Cape)</a:t>
            </a:r>
          </a:p>
          <a:p>
            <a:r>
              <a:rPr lang="en-ZA" sz="2800" dirty="0" smtClean="0">
                <a:solidFill>
                  <a:schemeClr val="tx1"/>
                </a:solidFill>
              </a:rPr>
              <a:t>Open Government Partnership</a:t>
            </a:r>
          </a:p>
          <a:p>
            <a:pPr marL="82296" indent="0">
              <a:buNone/>
            </a:pPr>
            <a:r>
              <a:rPr lang="en-ZA" sz="2800" dirty="0" smtClean="0">
                <a:solidFill>
                  <a:schemeClr val="tx1"/>
                </a:solidFill>
              </a:rPr>
              <a:t>(Refer to annexure 2)</a:t>
            </a:r>
            <a:endParaRPr lang="en-ZA" sz="2800" dirty="0">
              <a:solidFill>
                <a:schemeClr val="tx1"/>
              </a:solidFill>
            </a:endParaRPr>
          </a:p>
          <a:p>
            <a:pPr marL="82296" indent="0">
              <a:buNone/>
            </a:pPr>
            <a:endParaRPr lang="en-Z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88324" y="5675296"/>
            <a:ext cx="512676" cy="300083"/>
          </a:xfrm>
          <a:prstGeom prst="rect">
            <a:avLst/>
          </a:prstGeom>
        </p:spPr>
        <p:txBody>
          <a:bodyPr/>
          <a:lstStyle/>
          <a:p>
            <a:fld id="{62AAA1A3-262B-4979-8C18-306C3DA11E9E}" type="slidenum">
              <a:rPr lang="en-ZA" smtClean="0"/>
              <a:pPr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0632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>
                <a:solidFill>
                  <a:schemeClr val="tx1"/>
                </a:solidFill>
              </a:rPr>
              <a:t>Where to with Frontline Service Delivery Monitoring and Support (FSDMS)?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19725"/>
            <a:ext cx="8726816" cy="5117587"/>
          </a:xfrm>
        </p:spPr>
        <p:txBody>
          <a:bodyPr>
            <a:normAutofit fontScale="25000" lnSpcReduction="20000"/>
          </a:bodyPr>
          <a:lstStyle/>
          <a:p>
            <a:pPr marL="402336" lvl="1" indent="0">
              <a:buNone/>
            </a:pPr>
            <a:endParaRPr lang="en-ZA" sz="3600" dirty="0" smtClean="0"/>
          </a:p>
          <a:p>
            <a:pPr marL="402336" lvl="1" indent="0">
              <a:buNone/>
            </a:pPr>
            <a:endParaRPr lang="en-ZA" sz="3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11200" dirty="0">
                <a:solidFill>
                  <a:schemeClr val="tx1"/>
                </a:solidFill>
              </a:rPr>
              <a:t>I</a:t>
            </a:r>
            <a:r>
              <a:rPr lang="en-ZA" sz="11200" dirty="0" smtClean="0">
                <a:solidFill>
                  <a:schemeClr val="tx1"/>
                </a:solidFill>
              </a:rPr>
              <a:t>ncrease coverage and impact.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11200" dirty="0" smtClean="0">
                <a:solidFill>
                  <a:schemeClr val="tx1"/>
                </a:solidFill>
              </a:rPr>
              <a:t>FSDMS to cover sectors including the Mining Sector and Development Finance Institutions as well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11200" dirty="0" smtClean="0">
                <a:solidFill>
                  <a:schemeClr val="tx1"/>
                </a:solidFill>
              </a:rPr>
              <a:t>Strengthen monitoring of responsiveness of government on commitments made during </a:t>
            </a:r>
            <a:r>
              <a:rPr lang="en-ZA" sz="11200" dirty="0" err="1" smtClean="0">
                <a:solidFill>
                  <a:schemeClr val="tx1"/>
                </a:solidFill>
              </a:rPr>
              <a:t>Izimbizo</a:t>
            </a:r>
            <a:r>
              <a:rPr lang="en-ZA" sz="11200" dirty="0" smtClean="0">
                <a:solidFill>
                  <a:schemeClr val="tx1"/>
                </a:solidFill>
              </a:rPr>
              <a:t> 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11200" dirty="0">
                <a:solidFill>
                  <a:schemeClr val="tx1"/>
                </a:solidFill>
              </a:rPr>
              <a:t>Institutionalise FSDMS at a provincial and municipal level</a:t>
            </a:r>
            <a:r>
              <a:rPr lang="en-ZA" sz="11200" dirty="0" smtClean="0">
                <a:solidFill>
                  <a:schemeClr val="tx1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11200" dirty="0" smtClean="0">
                <a:solidFill>
                  <a:schemeClr val="tx1"/>
                </a:solidFill>
              </a:rPr>
              <a:t>Identify and unblock systemic challenges to service delivery across government departments at a strategic level.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11200" dirty="0" smtClean="0">
                <a:solidFill>
                  <a:schemeClr val="tx1"/>
                </a:solidFill>
              </a:rPr>
              <a:t>Work more closely with </a:t>
            </a:r>
            <a:r>
              <a:rPr lang="en-ZA" sz="11200" dirty="0" err="1" smtClean="0">
                <a:solidFill>
                  <a:schemeClr val="tx1"/>
                </a:solidFill>
              </a:rPr>
              <a:t>StatsSA</a:t>
            </a:r>
            <a:r>
              <a:rPr lang="en-ZA" sz="11200" dirty="0" smtClean="0">
                <a:solidFill>
                  <a:schemeClr val="tx1"/>
                </a:solidFill>
              </a:rPr>
              <a:t> to identify break points/hotspots in customer satisfaction, timeously.</a:t>
            </a:r>
          </a:p>
          <a:p>
            <a:pPr marL="402336" lvl="1" indent="0">
              <a:buNone/>
            </a:pPr>
            <a:endParaRPr lang="en-ZA" sz="5000" dirty="0">
              <a:solidFill>
                <a:schemeClr val="tx1"/>
              </a:solidFill>
            </a:endParaRPr>
          </a:p>
          <a:p>
            <a:pPr lvl="1"/>
            <a:endParaRPr lang="en-ZA" sz="3600" dirty="0" smtClean="0">
              <a:solidFill>
                <a:schemeClr val="tx1"/>
              </a:solidFill>
            </a:endParaRPr>
          </a:p>
          <a:p>
            <a:pPr marL="402336" lvl="1" indent="0">
              <a:buNone/>
            </a:pPr>
            <a:r>
              <a:rPr lang="en-ZA" sz="3600" dirty="0" smtClean="0">
                <a:solidFill>
                  <a:schemeClr val="tx1"/>
                </a:solidFill>
              </a:rPr>
              <a:t>                      </a:t>
            </a:r>
            <a:endParaRPr lang="en-ZA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AAA1A3-262B-4979-8C18-306C3DA11E9E}" type="slidenum">
              <a:rPr lang="en-ZA" smtClean="0"/>
              <a:pPr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576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33" y="29017"/>
            <a:ext cx="8712968" cy="939784"/>
          </a:xfrm>
        </p:spPr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Recommendations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AAA1A3-262B-4979-8C18-306C3DA11E9E}" type="slidenum">
              <a:rPr lang="en-ZA" smtClean="0"/>
              <a:pPr/>
              <a:t>15</a:t>
            </a:fld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672" y="836712"/>
            <a:ext cx="8726816" cy="5544616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That Portfolio Committee</a:t>
            </a:r>
            <a:r>
              <a:rPr lang="en-GB" dirty="0" smtClean="0">
                <a:solidFill>
                  <a:schemeClr val="tx1"/>
                </a:solidFill>
              </a:rPr>
              <a:t>: </a:t>
            </a:r>
          </a:p>
          <a:p>
            <a:pPr lvl="1"/>
            <a:r>
              <a:rPr lang="en-GB" sz="3200" dirty="0" smtClean="0">
                <a:solidFill>
                  <a:schemeClr val="tx1"/>
                </a:solidFill>
              </a:rPr>
              <a:t>Takes </a:t>
            </a:r>
            <a:r>
              <a:rPr lang="en-GB" sz="3200" dirty="0">
                <a:solidFill>
                  <a:schemeClr val="tx1"/>
                </a:solidFill>
              </a:rPr>
              <a:t>note of the I</a:t>
            </a:r>
            <a:r>
              <a:rPr lang="en-GB" sz="3200" dirty="0" smtClean="0">
                <a:solidFill>
                  <a:schemeClr val="tx1"/>
                </a:solidFill>
              </a:rPr>
              <a:t>mplementation Report;</a:t>
            </a:r>
            <a:endParaRPr lang="en-ZA" sz="3200" dirty="0">
              <a:solidFill>
                <a:schemeClr val="tx1"/>
              </a:solidFill>
            </a:endParaRPr>
          </a:p>
          <a:p>
            <a:pPr lvl="1"/>
            <a:r>
              <a:rPr lang="en-GB" sz="3200" dirty="0" smtClean="0">
                <a:solidFill>
                  <a:schemeClr val="tx1"/>
                </a:solidFill>
              </a:rPr>
              <a:t>Invite the </a:t>
            </a:r>
            <a:r>
              <a:rPr lang="en-GB" sz="3200" dirty="0">
                <a:solidFill>
                  <a:schemeClr val="tx1"/>
                </a:solidFill>
              </a:rPr>
              <a:t>Department of Public Works to </a:t>
            </a:r>
            <a:r>
              <a:rPr lang="en-GB" sz="3200" dirty="0" smtClean="0">
                <a:solidFill>
                  <a:schemeClr val="tx1"/>
                </a:solidFill>
              </a:rPr>
              <a:t>present to the portfolio committee on actions to address challenges relating to accommodation of frontline government services including: </a:t>
            </a:r>
          </a:p>
          <a:p>
            <a:pPr marL="658368" lvl="2" indent="0"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(</a:t>
            </a:r>
            <a:r>
              <a:rPr lang="en-GB" sz="2800" dirty="0" err="1" smtClean="0">
                <a:solidFill>
                  <a:schemeClr val="tx1"/>
                </a:solidFill>
              </a:rPr>
              <a:t>i</a:t>
            </a:r>
            <a:r>
              <a:rPr lang="en-GB" sz="2800" dirty="0">
                <a:solidFill>
                  <a:schemeClr val="tx1"/>
                </a:solidFill>
              </a:rPr>
              <a:t>) </a:t>
            </a:r>
            <a:r>
              <a:rPr lang="en-GB" sz="2800" dirty="0" smtClean="0">
                <a:solidFill>
                  <a:schemeClr val="tx1"/>
                </a:solidFill>
              </a:rPr>
              <a:t>state and maintenance </a:t>
            </a:r>
            <a:r>
              <a:rPr lang="en-GB" sz="2800" dirty="0">
                <a:solidFill>
                  <a:schemeClr val="tx1"/>
                </a:solidFill>
              </a:rPr>
              <a:t>of </a:t>
            </a:r>
            <a:r>
              <a:rPr lang="en-GB" sz="2800" dirty="0" smtClean="0">
                <a:solidFill>
                  <a:schemeClr val="tx1"/>
                </a:solidFill>
              </a:rPr>
              <a:t>buildings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</a:p>
          <a:p>
            <a:pPr marL="658368" lvl="2" indent="0"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(ii</a:t>
            </a:r>
            <a:r>
              <a:rPr lang="en-GB" sz="2800" dirty="0">
                <a:solidFill>
                  <a:schemeClr val="tx1"/>
                </a:solidFill>
              </a:rPr>
              <a:t>) poor lease </a:t>
            </a:r>
            <a:r>
              <a:rPr lang="en-GB" sz="2800" dirty="0" smtClean="0">
                <a:solidFill>
                  <a:schemeClr val="tx1"/>
                </a:solidFill>
              </a:rPr>
              <a:t>management</a:t>
            </a:r>
            <a:endParaRPr lang="en-ZA" sz="2800" dirty="0">
              <a:solidFill>
                <a:schemeClr val="tx1"/>
              </a:solidFill>
            </a:endParaRPr>
          </a:p>
          <a:p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xmlns="" val="4069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Recommendations cont.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19725"/>
            <a:ext cx="8726816" cy="5117587"/>
          </a:xfrm>
        </p:spPr>
        <p:txBody>
          <a:bodyPr>
            <a:normAutofit fontScale="925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GB" sz="3600" dirty="0" smtClean="0">
                <a:solidFill>
                  <a:schemeClr val="tx1"/>
                </a:solidFill>
              </a:rPr>
              <a:t>Invite DPSA to present on plans to address challenges related to delegations for frontline managers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600" dirty="0" smtClean="0">
                <a:solidFill>
                  <a:schemeClr val="tx1"/>
                </a:solidFill>
              </a:rPr>
              <a:t>Invite National </a:t>
            </a:r>
            <a:r>
              <a:rPr lang="en-GB" sz="3600" dirty="0">
                <a:solidFill>
                  <a:schemeClr val="tx1"/>
                </a:solidFill>
              </a:rPr>
              <a:t>Treasury to </a:t>
            </a:r>
            <a:r>
              <a:rPr lang="en-GB" sz="3600" dirty="0" smtClean="0">
                <a:solidFill>
                  <a:schemeClr val="tx1"/>
                </a:solidFill>
              </a:rPr>
              <a:t>provide the status of its </a:t>
            </a:r>
            <a:r>
              <a:rPr lang="en-GB" sz="3600" dirty="0">
                <a:solidFill>
                  <a:schemeClr val="tx1"/>
                </a:solidFill>
              </a:rPr>
              <a:t>efforts in building capacity and professionalising supply chain </a:t>
            </a:r>
            <a:r>
              <a:rPr lang="en-GB" sz="3600" dirty="0" smtClean="0">
                <a:solidFill>
                  <a:schemeClr val="tx1"/>
                </a:solidFill>
              </a:rPr>
              <a:t>management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600" dirty="0" smtClean="0">
                <a:solidFill>
                  <a:schemeClr val="tx1"/>
                </a:solidFill>
              </a:rPr>
              <a:t>Supply chain management at frontline level must respond </a:t>
            </a:r>
            <a:r>
              <a:rPr lang="en-GB" sz="3600" dirty="0">
                <a:solidFill>
                  <a:schemeClr val="tx1"/>
                </a:solidFill>
              </a:rPr>
              <a:t>to equipment and resourcing challenges faced </a:t>
            </a:r>
            <a:r>
              <a:rPr lang="en-GB" sz="3600" dirty="0" smtClean="0">
                <a:solidFill>
                  <a:schemeClr val="tx1"/>
                </a:solidFill>
              </a:rPr>
              <a:t>by </a:t>
            </a:r>
            <a:r>
              <a:rPr lang="en-GB" sz="3600" dirty="0">
                <a:solidFill>
                  <a:schemeClr val="tx1"/>
                </a:solidFill>
              </a:rPr>
              <a:t>frontline facilities. </a:t>
            </a:r>
            <a:endParaRPr lang="en-ZA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AAA1A3-262B-4979-8C18-306C3DA11E9E}" type="slidenum">
              <a:rPr lang="en-ZA" smtClean="0"/>
              <a:pPr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041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19725"/>
            <a:ext cx="8726816" cy="5117587"/>
          </a:xfrm>
        </p:spPr>
        <p:txBody>
          <a:bodyPr>
            <a:normAutofit/>
          </a:bodyPr>
          <a:lstStyle/>
          <a:p>
            <a:pPr lvl="1"/>
            <a:endParaRPr lang="en-ZA" sz="3600" dirty="0" smtClean="0"/>
          </a:p>
          <a:p>
            <a:pPr lvl="1"/>
            <a:endParaRPr lang="en-ZA" sz="3600" dirty="0"/>
          </a:p>
          <a:p>
            <a:pPr lvl="1"/>
            <a:endParaRPr lang="en-ZA" sz="3600" dirty="0" smtClean="0"/>
          </a:p>
          <a:p>
            <a:pPr marL="402336" lvl="1" indent="0">
              <a:buNone/>
            </a:pPr>
            <a:r>
              <a:rPr lang="en-ZA" sz="3600" dirty="0" smtClean="0"/>
              <a:t>                      </a:t>
            </a:r>
            <a:r>
              <a:rPr lang="en-ZA" sz="4400" dirty="0" smtClean="0">
                <a:solidFill>
                  <a:schemeClr val="tx1"/>
                </a:solidFill>
              </a:rPr>
              <a:t>THANK YOU </a:t>
            </a:r>
            <a:endParaRPr lang="en-ZA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AAA1A3-262B-4979-8C18-306C3DA11E9E}" type="slidenum">
              <a:rPr lang="en-ZA" smtClean="0"/>
              <a:pPr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097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solidFill>
                  <a:schemeClr val="tx1"/>
                </a:solidFill>
              </a:rPr>
              <a:t>Purpose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672" y="1179358"/>
            <a:ext cx="8726816" cy="525658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To </a:t>
            </a:r>
            <a:r>
              <a:rPr lang="en-GB" dirty="0">
                <a:solidFill>
                  <a:schemeClr val="tx1"/>
                </a:solidFill>
              </a:rPr>
              <a:t>present </a:t>
            </a:r>
            <a:r>
              <a:rPr lang="en-GB" dirty="0" smtClean="0">
                <a:solidFill>
                  <a:schemeClr val="tx1"/>
                </a:solidFill>
              </a:rPr>
              <a:t>the Implementation Report for the Frontline Service Delivery and Citizen-Based Monitoring programmes</a:t>
            </a:r>
          </a:p>
          <a:p>
            <a:pPr marL="82296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AAA1A3-262B-4979-8C18-306C3DA11E9E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630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" y="260648"/>
            <a:ext cx="8712968" cy="792088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Introduction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26816" cy="5328592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How does FSDM fit into the DPME monitoring systems: </a:t>
            </a:r>
          </a:p>
          <a:p>
            <a:pPr marL="82296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FSDM supports and augments other monitoring systems through the following actions: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It </a:t>
            </a:r>
            <a:r>
              <a:rPr lang="en-US" dirty="0">
                <a:solidFill>
                  <a:schemeClr val="tx1"/>
                </a:solidFill>
              </a:rPr>
              <a:t>verifies how </a:t>
            </a:r>
            <a:r>
              <a:rPr lang="en-US" dirty="0" smtClean="0">
                <a:solidFill>
                  <a:schemeClr val="tx1"/>
                </a:solidFill>
              </a:rPr>
              <a:t>citizens experience </a:t>
            </a:r>
            <a:r>
              <a:rPr lang="en-US" dirty="0">
                <a:solidFill>
                  <a:schemeClr val="tx1"/>
                </a:solidFill>
              </a:rPr>
              <a:t>frontline services on the ground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It also </a:t>
            </a:r>
            <a:r>
              <a:rPr lang="en-US" dirty="0">
                <a:solidFill>
                  <a:schemeClr val="tx1"/>
                </a:solidFill>
              </a:rPr>
              <a:t>verifies </a:t>
            </a:r>
            <a:r>
              <a:rPr lang="en-US" dirty="0" smtClean="0">
                <a:solidFill>
                  <a:schemeClr val="tx1"/>
                </a:solidFill>
              </a:rPr>
              <a:t>elements of the </a:t>
            </a:r>
            <a:r>
              <a:rPr lang="en-US" dirty="0">
                <a:solidFill>
                  <a:schemeClr val="tx1"/>
                </a:solidFill>
              </a:rPr>
              <a:t>Outcomes </a:t>
            </a:r>
            <a:r>
              <a:rPr lang="en-US" dirty="0" smtClean="0">
                <a:solidFill>
                  <a:schemeClr val="tx1"/>
                </a:solidFill>
              </a:rPr>
              <a:t>reported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It provide </a:t>
            </a:r>
            <a:r>
              <a:rPr lang="en-US" dirty="0" smtClean="0">
                <a:solidFill>
                  <a:schemeClr val="tx1"/>
                </a:solidFill>
              </a:rPr>
              <a:t>further areas for assessment through  </a:t>
            </a:r>
            <a:r>
              <a:rPr lang="en-US" dirty="0">
                <a:solidFill>
                  <a:schemeClr val="tx1"/>
                </a:solidFill>
              </a:rPr>
              <a:t>Management Assessment Performance </a:t>
            </a:r>
            <a:r>
              <a:rPr lang="en-US" dirty="0" smtClean="0">
                <a:solidFill>
                  <a:schemeClr val="tx1"/>
                </a:solidFill>
              </a:rPr>
              <a:t>Tool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It assess infrastructure and processes that supports quality service delivery</a:t>
            </a:r>
            <a:endParaRPr lang="en-US" dirty="0">
              <a:solidFill>
                <a:schemeClr val="tx1"/>
              </a:solidFill>
            </a:endParaRPr>
          </a:p>
          <a:p>
            <a:pPr marL="82296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AAA1A3-262B-4979-8C18-306C3DA11E9E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663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066611461"/>
              </p:ext>
            </p:extLst>
          </p:nvPr>
        </p:nvGraphicFramePr>
        <p:xfrm>
          <a:off x="324419" y="1634836"/>
          <a:ext cx="8153400" cy="427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23528" y="116632"/>
            <a:ext cx="9721080" cy="14835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FSDM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nformation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ources:</a:t>
            </a:r>
            <a:endParaRPr lang="en-Z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AAA1A3-262B-4979-8C18-306C3DA11E9E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0298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799" y="301669"/>
            <a:ext cx="8712968" cy="939784"/>
          </a:xfrm>
        </p:spPr>
        <p:txBody>
          <a:bodyPr>
            <a:normAutofit/>
          </a:bodyPr>
          <a:lstStyle/>
          <a:p>
            <a:r>
              <a:rPr lang="en-ZA" b="1" dirty="0" smtClean="0">
                <a:solidFill>
                  <a:schemeClr val="tx1"/>
                </a:solidFill>
              </a:rPr>
              <a:t>Categorisation of Identified challenges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39453"/>
            <a:ext cx="8726816" cy="4896544"/>
          </a:xfrm>
        </p:spPr>
        <p:txBody>
          <a:bodyPr/>
          <a:lstStyle/>
          <a:p>
            <a:pPr marL="82296" indent="0">
              <a:buNone/>
            </a:pPr>
            <a:r>
              <a:rPr lang="en-ZA" sz="3600" dirty="0" smtClean="0">
                <a:solidFill>
                  <a:schemeClr val="tx1"/>
                </a:solidFill>
              </a:rPr>
              <a:t>Challenges identified have been categorised as follows:</a:t>
            </a:r>
          </a:p>
          <a:p>
            <a:r>
              <a:rPr lang="en-ZA" sz="3600" dirty="0" smtClean="0">
                <a:solidFill>
                  <a:schemeClr val="tx1"/>
                </a:solidFill>
              </a:rPr>
              <a:t>Accommodation </a:t>
            </a:r>
            <a:r>
              <a:rPr lang="en-ZA" sz="3600" dirty="0">
                <a:solidFill>
                  <a:schemeClr val="tx1"/>
                </a:solidFill>
              </a:rPr>
              <a:t>of </a:t>
            </a:r>
            <a:r>
              <a:rPr lang="en-ZA" sz="3600" dirty="0" smtClean="0">
                <a:solidFill>
                  <a:schemeClr val="tx1"/>
                </a:solidFill>
              </a:rPr>
              <a:t>government services</a:t>
            </a:r>
          </a:p>
          <a:p>
            <a:r>
              <a:rPr lang="en-ZA" sz="3600" dirty="0" smtClean="0">
                <a:solidFill>
                  <a:schemeClr val="tx1"/>
                </a:solidFill>
              </a:rPr>
              <a:t>Staffing at frontline facilities</a:t>
            </a:r>
          </a:p>
          <a:p>
            <a:r>
              <a:rPr lang="en-ZA" sz="3600" dirty="0" smtClean="0">
                <a:solidFill>
                  <a:schemeClr val="tx1"/>
                </a:solidFill>
              </a:rPr>
              <a:t>Poor coordination between state entities</a:t>
            </a:r>
          </a:p>
          <a:p>
            <a:r>
              <a:rPr lang="en-ZA" sz="3600" dirty="0" smtClean="0">
                <a:solidFill>
                  <a:schemeClr val="tx1"/>
                </a:solidFill>
              </a:rPr>
              <a:t>Procurement and equipment</a:t>
            </a:r>
          </a:p>
          <a:p>
            <a:endParaRPr lang="en-ZA" sz="3600" dirty="0" smtClean="0">
              <a:solidFill>
                <a:schemeClr val="tx1"/>
              </a:solidFill>
            </a:endParaRPr>
          </a:p>
          <a:p>
            <a:pPr marL="82296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AAA1A3-262B-4979-8C18-306C3DA11E9E}" type="slidenum">
              <a:rPr lang="en-ZA" smtClean="0"/>
              <a:pPr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1928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Z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Accommodation </a:t>
            </a:r>
            <a:r>
              <a:rPr lang="en-Z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government services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36767"/>
            <a:ext cx="8726816" cy="5599230"/>
          </a:xfrm>
        </p:spPr>
        <p:txBody>
          <a:bodyPr wrap="square"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Challenges </a:t>
            </a:r>
            <a:r>
              <a:rPr lang="en-GB" dirty="0" smtClean="0">
                <a:solidFill>
                  <a:schemeClr val="tx1"/>
                </a:solidFill>
              </a:rPr>
              <a:t>identified related </a:t>
            </a:r>
            <a:r>
              <a:rPr lang="en-GB" dirty="0">
                <a:solidFill>
                  <a:schemeClr val="tx1"/>
                </a:solidFill>
              </a:rPr>
              <a:t>to physical infrastructure </a:t>
            </a:r>
            <a:r>
              <a:rPr lang="en-GB" dirty="0" smtClean="0">
                <a:solidFill>
                  <a:schemeClr val="tx1"/>
                </a:solidFill>
              </a:rPr>
              <a:t>found </a:t>
            </a:r>
            <a:r>
              <a:rPr lang="en-GB" dirty="0">
                <a:solidFill>
                  <a:schemeClr val="tx1"/>
                </a:solidFill>
              </a:rPr>
              <a:t>in the majority of facilities </a:t>
            </a:r>
            <a:r>
              <a:rPr lang="en-GB" dirty="0" smtClean="0">
                <a:solidFill>
                  <a:schemeClr val="tx1"/>
                </a:solidFill>
              </a:rPr>
              <a:t>monitored were as follows:- inadequate </a:t>
            </a:r>
            <a:r>
              <a:rPr lang="en-GB" dirty="0">
                <a:solidFill>
                  <a:schemeClr val="tx1"/>
                </a:solidFill>
              </a:rPr>
              <a:t>sizing, </a:t>
            </a:r>
            <a:r>
              <a:rPr lang="en-GB" dirty="0" smtClean="0">
                <a:solidFill>
                  <a:schemeClr val="tx1"/>
                </a:solidFill>
              </a:rPr>
              <a:t>design, </a:t>
            </a:r>
            <a:r>
              <a:rPr lang="en-GB" dirty="0">
                <a:solidFill>
                  <a:schemeClr val="tx1"/>
                </a:solidFill>
              </a:rPr>
              <a:t>construction </a:t>
            </a:r>
            <a:r>
              <a:rPr lang="en-GB" dirty="0" smtClean="0">
                <a:solidFill>
                  <a:schemeClr val="tx1"/>
                </a:solidFill>
              </a:rPr>
              <a:t>and </a:t>
            </a:r>
            <a:r>
              <a:rPr lang="en-GB" dirty="0">
                <a:solidFill>
                  <a:schemeClr val="tx1"/>
                </a:solidFill>
              </a:rPr>
              <a:t>compounded by poor maintenance, cleaning and furnishing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</a:rPr>
              <a:t>Overcrowding at government facilities </a:t>
            </a:r>
            <a:r>
              <a:rPr lang="en-GB" dirty="0" smtClean="0">
                <a:solidFill>
                  <a:schemeClr val="tx1"/>
                </a:solidFill>
              </a:rPr>
              <a:t>as reoccurring </a:t>
            </a:r>
            <a:r>
              <a:rPr lang="en-GB" dirty="0">
                <a:solidFill>
                  <a:schemeClr val="tx1"/>
                </a:solidFill>
              </a:rPr>
              <a:t>feature in </a:t>
            </a:r>
            <a:r>
              <a:rPr lang="en-GB" dirty="0" smtClean="0">
                <a:solidFill>
                  <a:schemeClr val="tx1"/>
                </a:solidFill>
              </a:rPr>
              <a:t>historically </a:t>
            </a:r>
            <a:r>
              <a:rPr lang="en-GB" dirty="0">
                <a:solidFill>
                  <a:schemeClr val="tx1"/>
                </a:solidFill>
              </a:rPr>
              <a:t>disadvantaged areas, with citizens having to wait in makeshift waiting areas, often without access to functional toilets. </a:t>
            </a:r>
            <a:endParaRPr lang="en-ZA" dirty="0">
              <a:solidFill>
                <a:schemeClr val="tx1"/>
              </a:solidFill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AAA1A3-262B-4979-8C18-306C3DA11E9E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33764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Accommodation </a:t>
            </a:r>
            <a:r>
              <a:rPr lang="en-Z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continued.</a:t>
            </a:r>
            <a:endParaRPr lang="en-ZA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39693"/>
            <a:ext cx="8726816" cy="489654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Dilapidated </a:t>
            </a:r>
            <a:r>
              <a:rPr lang="en-GB" dirty="0">
                <a:solidFill>
                  <a:schemeClr val="tx1"/>
                </a:solidFill>
              </a:rPr>
              <a:t>buildings. 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Inadequate </a:t>
            </a:r>
            <a:r>
              <a:rPr lang="en-GB" dirty="0">
                <a:solidFill>
                  <a:schemeClr val="tx1"/>
                </a:solidFill>
              </a:rPr>
              <a:t>and badly maintained toilets were a defining feature at schools.</a:t>
            </a:r>
            <a:endParaRPr lang="en-ZA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A lack of responsiveness and clear roles and responsibilities between the Department of Public Works and sector departments for maintenance of buildings and management of lease </a:t>
            </a:r>
            <a:r>
              <a:rPr lang="en-GB" dirty="0" smtClean="0">
                <a:solidFill>
                  <a:schemeClr val="tx1"/>
                </a:solidFill>
              </a:rPr>
              <a:t>contracts is frequently raised by facility managers. </a:t>
            </a:r>
            <a:endParaRPr lang="en-ZA" dirty="0">
              <a:solidFill>
                <a:schemeClr val="tx1"/>
              </a:solidFill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AAA1A3-262B-4979-8C18-306C3DA11E9E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08256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928" y="173209"/>
            <a:ext cx="8712968" cy="939784"/>
          </a:xfrm>
        </p:spPr>
        <p:txBody>
          <a:bodyPr>
            <a:normAutofit/>
          </a:bodyPr>
          <a:lstStyle/>
          <a:p>
            <a:pPr marL="402336" marR="0" lvl="1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531A17"/>
              </a:buClr>
              <a:buSzTx/>
              <a:tabLst/>
              <a:defRPr/>
            </a:pPr>
            <a:r>
              <a:rPr lang="en-GB" sz="4000" b="1" kern="1200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Findings relating to staffing</a:t>
            </a:r>
            <a:endParaRPr lang="en-ZA" sz="4000" b="1" kern="1200" dirty="0">
              <a:solidFill>
                <a:schemeClr val="tx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26816" cy="5117587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Understaffing </a:t>
            </a:r>
            <a:r>
              <a:rPr lang="en-GB" dirty="0">
                <a:solidFill>
                  <a:schemeClr val="tx1"/>
                </a:solidFill>
              </a:rPr>
              <a:t>at frontline facilities is </a:t>
            </a:r>
            <a:r>
              <a:rPr lang="en-GB" dirty="0" smtClean="0">
                <a:solidFill>
                  <a:schemeClr val="tx1"/>
                </a:solidFill>
              </a:rPr>
              <a:t>a problem </a:t>
            </a:r>
            <a:r>
              <a:rPr lang="en-GB" dirty="0">
                <a:solidFill>
                  <a:schemeClr val="tx1"/>
                </a:solidFill>
              </a:rPr>
              <a:t>at many </a:t>
            </a:r>
            <a:r>
              <a:rPr lang="en-GB" dirty="0" smtClean="0">
                <a:solidFill>
                  <a:schemeClr val="tx1"/>
                </a:solidFill>
              </a:rPr>
              <a:t>facilities. Primary cause is unfilled vacancies.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Managers complained of the long time taken to appoint staff, because recruitment was handled from the head office in the provincial capital. </a:t>
            </a:r>
            <a:endParaRPr lang="en-ZA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Staff shortages were also found to be caused by poor scheduling of lunch hours, training, leave and meetings. </a:t>
            </a:r>
            <a:endParaRPr lang="en-ZA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AAA1A3-262B-4979-8C18-306C3DA11E9E}" type="slidenum">
              <a:rPr lang="en-ZA" smtClean="0"/>
              <a:pPr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54042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1" y="447525"/>
            <a:ext cx="8712968" cy="939784"/>
          </a:xfrm>
        </p:spPr>
        <p:txBody>
          <a:bodyPr>
            <a:noAutofit/>
          </a:bodyPr>
          <a:lstStyle/>
          <a:p>
            <a:pPr lvl="0"/>
            <a:r>
              <a:rPr lang="en-ZA" b="1" dirty="0">
                <a:solidFill>
                  <a:schemeClr val="tx1"/>
                </a:solidFill>
              </a:rPr>
              <a:t>Findings related to poor coordination</a:t>
            </a:r>
            <a:r>
              <a:rPr lang="en-ZA" dirty="0" smtClean="0">
                <a:solidFill>
                  <a:schemeClr val="tx1"/>
                </a:solidFill>
              </a:rPr>
              <a:t/>
            </a:r>
            <a:br>
              <a:rPr lang="en-ZA" dirty="0" smtClean="0">
                <a:solidFill>
                  <a:schemeClr val="tx1"/>
                </a:solidFill>
              </a:rPr>
            </a:b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01" y="1180783"/>
            <a:ext cx="8726816" cy="5455214"/>
          </a:xfrm>
        </p:spPr>
        <p:txBody>
          <a:bodyPr>
            <a:normAutofit fontScale="92500" lnSpcReduction="20000"/>
          </a:bodyPr>
          <a:lstStyle/>
          <a:p>
            <a:r>
              <a:rPr lang="en-GB" sz="3800" dirty="0" smtClean="0">
                <a:solidFill>
                  <a:schemeClr val="tx1"/>
                </a:solidFill>
              </a:rPr>
              <a:t>Problems </a:t>
            </a:r>
            <a:r>
              <a:rPr lang="en-GB" sz="3800" dirty="0">
                <a:solidFill>
                  <a:schemeClr val="tx1"/>
                </a:solidFill>
              </a:rPr>
              <a:t>at the frontline are often the result of poor coordination </a:t>
            </a:r>
            <a:r>
              <a:rPr lang="en-GB" sz="3800" dirty="0" smtClean="0">
                <a:solidFill>
                  <a:schemeClr val="tx1"/>
                </a:solidFill>
              </a:rPr>
              <a:t>between and within departments.</a:t>
            </a:r>
          </a:p>
          <a:p>
            <a:r>
              <a:rPr lang="en-GB" sz="3500" dirty="0" smtClean="0">
                <a:solidFill>
                  <a:schemeClr val="tx1"/>
                </a:solidFill>
              </a:rPr>
              <a:t>For example administrative bottlenecks between Department of Social Development and SASSA are hampering access </a:t>
            </a:r>
            <a:r>
              <a:rPr lang="en-GB" sz="3500" dirty="0">
                <a:solidFill>
                  <a:schemeClr val="tx1"/>
                </a:solidFill>
              </a:rPr>
              <a:t>to </a:t>
            </a:r>
            <a:r>
              <a:rPr lang="en-GB" sz="3500" dirty="0" smtClean="0">
                <a:solidFill>
                  <a:schemeClr val="tx1"/>
                </a:solidFill>
              </a:rPr>
              <a:t>foster care grants. This was detected in North West, Mpumalanga and Kwa-Zulu Natal.</a:t>
            </a:r>
          </a:p>
          <a:p>
            <a:r>
              <a:rPr lang="en-GB" sz="3500" dirty="0" smtClean="0">
                <a:solidFill>
                  <a:schemeClr val="tx1"/>
                </a:solidFill>
              </a:rPr>
              <a:t>End-to-end planning and monitoring of service delivery processes must be </a:t>
            </a:r>
            <a:r>
              <a:rPr lang="en-ZA" sz="3500" dirty="0" smtClean="0">
                <a:solidFill>
                  <a:schemeClr val="tx1"/>
                </a:solidFill>
              </a:rPr>
              <a:t>put in place, especially where the service involves multiple role-players.</a:t>
            </a:r>
            <a:endParaRPr lang="en-ZA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AAA1A3-262B-4979-8C18-306C3DA11E9E}" type="slidenum">
              <a:rPr lang="en-ZA" smtClean="0"/>
              <a:pPr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830198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1">
      <a:dk1>
        <a:sysClr val="windowText" lastClr="000000"/>
      </a:dk1>
      <a:lt1>
        <a:sysClr val="window" lastClr="FFFFFF"/>
      </a:lt1>
      <a:dk2>
        <a:srgbClr val="531A17"/>
      </a:dk2>
      <a:lt2>
        <a:srgbClr val="E7DEC9"/>
      </a:lt2>
      <a:accent1>
        <a:srgbClr val="531A17"/>
      </a:accent1>
      <a:accent2>
        <a:srgbClr val="874515"/>
      </a:accent2>
      <a:accent3>
        <a:srgbClr val="B46E12"/>
      </a:accent3>
      <a:accent4>
        <a:srgbClr val="B46E12"/>
      </a:accent4>
      <a:accent5>
        <a:srgbClr val="B46E12"/>
      </a:accent5>
      <a:accent6>
        <a:srgbClr val="B46E12"/>
      </a:accent6>
      <a:hlink>
        <a:srgbClr val="531A17"/>
      </a:hlink>
      <a:folHlink>
        <a:srgbClr val="B46E12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7e247e0-8321-4774-b01e-0216fcda7201" xsi:nil="true"/>
    <_dlc_DocIdUrl xmlns="a7e247e0-8321-4774-b01e-0216fcda7201">
      <Url xsi:nil="true"/>
      <Description xsi:nil="true"/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01C80929617446A548DA57D3E39F5E" ma:contentTypeVersion="1" ma:contentTypeDescription="Create a new document." ma:contentTypeScope="" ma:versionID="6813f6e6c12d8f0229e9759f603d669a">
  <xsd:schema xmlns:xsd="http://www.w3.org/2001/XMLSchema" xmlns:xs="http://www.w3.org/2001/XMLSchema" xmlns:p="http://schemas.microsoft.com/office/2006/metadata/properties" xmlns:ns2="a7e247e0-8321-4774-b01e-0216fcda7201" targetNamespace="http://schemas.microsoft.com/office/2006/metadata/properties" ma:root="true" ma:fieldsID="ebee6af351096f2f2fca57ceeedaa44c" ns2:_="">
    <xsd:import namespace="a7e247e0-8321-4774-b01e-0216fcda720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e247e0-8321-4774-b01e-0216fcda720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39C6E9-9E48-4BF4-9EBB-E80E1D81898D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a7e247e0-8321-4774-b01e-0216fcda7201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DCE0477-CF2A-40BD-ABDA-2C0B1DF866E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00E0BF3-6E9C-4BE5-9641-34EF969A08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e247e0-8321-4774-b01e-0216fcda72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8F615B2-2570-4B7F-8812-0A50C08DA4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21390</TotalTime>
  <Words>962</Words>
  <Application>Microsoft Office PowerPoint</Application>
  <PresentationFormat>On-screen Show (4:3)</PresentationFormat>
  <Paragraphs>195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 Frontline Service Delivery Monitoring and Citizen-Based Monitoring</vt:lpstr>
      <vt:lpstr>Purpose</vt:lpstr>
      <vt:lpstr>Introduction </vt:lpstr>
      <vt:lpstr>Slide 4</vt:lpstr>
      <vt:lpstr>Categorisation of Identified challenges</vt:lpstr>
      <vt:lpstr>Accommodation of government services  </vt:lpstr>
      <vt:lpstr>Accommodation continued.</vt:lpstr>
      <vt:lpstr>Findings relating to staffing</vt:lpstr>
      <vt:lpstr>Findings related to poor coordination </vt:lpstr>
      <vt:lpstr>Findings related to procurement and equipment</vt:lpstr>
      <vt:lpstr>Procurement and equipment cont.</vt:lpstr>
      <vt:lpstr>Slide 12</vt:lpstr>
      <vt:lpstr>Community Based Monitoring (CBM)    Implementation Report</vt:lpstr>
      <vt:lpstr>Where to with Frontline Service Delivery Monitoring and Support (FSDMS)?</vt:lpstr>
      <vt:lpstr>Recommendations</vt:lpstr>
      <vt:lpstr>Recommendations cont.</vt:lpstr>
      <vt:lpstr>Slide 17</vt:lpstr>
    </vt:vector>
  </TitlesOfParts>
  <Company>SA Government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Pieter Pretorius</dc:creator>
  <cp:lastModifiedBy>PUMZA</cp:lastModifiedBy>
  <cp:revision>181</cp:revision>
  <cp:lastPrinted>2017-03-06T11:24:23Z</cp:lastPrinted>
  <dcterms:created xsi:type="dcterms:W3CDTF">2010-04-21T14:27:00Z</dcterms:created>
  <dcterms:modified xsi:type="dcterms:W3CDTF">2017-03-09T08:44:59Z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0x0101005301C80929617446A548DA57D3E39F5E</vt:lpwstr>
  </property>
  <property fmtid="{D5CDD505-2E9C-101B-9397-08002B2CF9AE}" pid="3" name="_dlc_DocIdItemGuid">
    <vt:lpwstr>a35bd728-70cf-4fdb-a9e9-81c96ba6ad3c</vt:lpwstr>
  </property>
</Properties>
</file>