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3"/>
  </p:notesMasterIdLst>
  <p:sldIdLst>
    <p:sldId id="256" r:id="rId2"/>
    <p:sldId id="257" r:id="rId3"/>
    <p:sldId id="268" r:id="rId4"/>
    <p:sldId id="283" r:id="rId5"/>
    <p:sldId id="299" r:id="rId6"/>
    <p:sldId id="301" r:id="rId7"/>
    <p:sldId id="265" r:id="rId8"/>
    <p:sldId id="302" r:id="rId9"/>
    <p:sldId id="288" r:id="rId10"/>
    <p:sldId id="287" r:id="rId11"/>
    <p:sldId id="258"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84" autoAdjust="0"/>
    <p:restoredTop sz="94660"/>
  </p:normalViewPr>
  <p:slideViewPr>
    <p:cSldViewPr snapToGrid="0">
      <p:cViewPr varScale="1">
        <p:scale>
          <a:sx n="116" d="100"/>
          <a:sy n="116" d="100"/>
        </p:scale>
        <p:origin x="-144" y="-114"/>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830A54C-7F2C-4984-BEC3-C3BCA7917179}" type="datetimeFigureOut">
              <a:rPr lang="en-ZA" smtClean="0"/>
              <a:pPr/>
              <a:t>2017/03/09</a:t>
            </a:fld>
            <a:endParaRPr lang="en-ZA"/>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Z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Z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58827E4-019C-4402-8A18-DFE6EC01CBFB}" type="slidenum">
              <a:rPr lang="en-ZA" smtClean="0"/>
              <a:pPr/>
              <a:t>‹#›</a:t>
            </a:fld>
            <a:endParaRPr lang="en-ZA"/>
          </a:p>
        </p:txBody>
      </p:sp>
    </p:spTree>
    <p:extLst>
      <p:ext uri="{BB962C8B-B14F-4D97-AF65-F5344CB8AC3E}">
        <p14:creationId xmlns:p14="http://schemas.microsoft.com/office/powerpoint/2010/main" xmlns="" val="6537499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E720C33A-A1EB-458F-AAB5-51A65C39F56E}" type="datetime1">
              <a:rPr lang="en-US" smtClean="0"/>
              <a:pPr/>
              <a:t>3/9/2017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B0CE5A3-A105-44D4-82C9-41F3BA3D40C0}" type="datetime1">
              <a:rPr lang="en-US" smtClean="0"/>
              <a:pPr/>
              <a:t>3/9/2017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634B75D-6861-405F-9745-B36DB5FE117C}" type="datetime1">
              <a:rPr lang="en-US" smtClean="0"/>
              <a:pPr/>
              <a:t>3/9/2017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E7363A6-02C6-4225-BBDC-A1E62A5B03CF}" type="datetime1">
              <a:rPr lang="en-US" smtClean="0"/>
              <a:pPr/>
              <a:t>3/9/2017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89E28A4-F5C2-48AD-9961-EBC33F2D8375}" type="datetime1">
              <a:rPr lang="en-US" smtClean="0"/>
              <a:pPr/>
              <a:t>3/9/2017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F3D48C6-0F27-4CB5-A9F3-3A8C5E681ABC}" type="datetime1">
              <a:rPr lang="en-US" smtClean="0"/>
              <a:pPr/>
              <a:t>3/9/2017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863C106-52A8-40C4-8CEA-9E2FDFB77640}" type="datetime1">
              <a:rPr lang="en-US" smtClean="0"/>
              <a:pPr/>
              <a:t>3/9/2017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870714C-0065-421E-8E60-D0B12B9E7CBB}" type="datetime1">
              <a:rPr lang="en-US" smtClean="0"/>
              <a:pPr/>
              <a:t>3/9/2017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9C5B3BA-947E-4C70-A9A4-33B5EFABA6BB}" type="datetime1">
              <a:rPr lang="en-US" smtClean="0"/>
              <a:pPr/>
              <a:t>3/9/2017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692A30-03B7-41EB-BFB0-BA29D5218341}" type="datetime1">
              <a:rPr lang="en-US" smtClean="0"/>
              <a:pPr/>
              <a:t>3/9/2017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51B067A-CCB2-47C2-B96B-2C91DF501275}" type="datetime1">
              <a:rPr lang="en-US" smtClean="0"/>
              <a:pPr/>
              <a:t>3/9/2017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70F1561-DAE8-4E77-9D23-25EDAE305DAB}" type="datetime1">
              <a:rPr lang="en-US" smtClean="0"/>
              <a:pPr/>
              <a:t>3/9/2017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3E5F062F-E11F-418B-9ECD-E143C43CF009}" type="datetime1">
              <a:rPr lang="en-US" smtClean="0"/>
              <a:pPr/>
              <a:t>3/9/2017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7995871-3D96-48C8-9739-276B4E8445B5}" type="datetime1">
              <a:rPr lang="en-US" smtClean="0"/>
              <a:pPr/>
              <a:t>3/9/2017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F69407C-BD6E-4CB7-A388-FFA385607362}" type="datetime1">
              <a:rPr lang="en-US" smtClean="0"/>
              <a:pPr/>
              <a:t>3/9/2017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404C042-4DE0-4CA0-A2F4-7CB94A05BCAD}" type="datetime1">
              <a:rPr lang="en-US" smtClean="0"/>
              <a:pPr/>
              <a:t>3/9/2017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E0B8B381-E4BB-49B0-B85A-02CB1FDCED6F}" type="datetime1">
              <a:rPr lang="en-US" smtClean="0"/>
              <a:pPr/>
              <a:t>3/9/2017</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hf hdr="0" ft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20813" y="0"/>
            <a:ext cx="9846578" cy="3816626"/>
          </a:xfrm>
        </p:spPr>
        <p:txBody>
          <a:bodyPr/>
          <a:lstStyle/>
          <a:p>
            <a:pPr algn="ctr"/>
            <a:r>
              <a:rPr lang="en-US" dirty="0" smtClean="0"/>
              <a:t>Presentation to the PCD&amp;MV – </a:t>
            </a:r>
            <a:r>
              <a:rPr lang="en-US" smtClean="0"/>
              <a:t>Dashboard on BRRR</a:t>
            </a:r>
            <a:r>
              <a:rPr lang="en-US" dirty="0" smtClean="0"/>
              <a:t/>
            </a:r>
            <a:br>
              <a:rPr lang="en-US" dirty="0" smtClean="0"/>
            </a:br>
            <a:r>
              <a:rPr lang="en-US" dirty="0" smtClean="0"/>
              <a:t>Department of Military Veterans</a:t>
            </a:r>
            <a:endParaRPr lang="en-US" dirty="0"/>
          </a:p>
        </p:txBody>
      </p:sp>
      <p:sp>
        <p:nvSpPr>
          <p:cNvPr id="3" name="Subtitle 2"/>
          <p:cNvSpPr>
            <a:spLocks noGrp="1"/>
          </p:cNvSpPr>
          <p:nvPr>
            <p:ph type="subTitle" idx="1"/>
          </p:nvPr>
        </p:nvSpPr>
        <p:spPr>
          <a:xfrm>
            <a:off x="1507066" y="4050833"/>
            <a:ext cx="8087507" cy="1096899"/>
          </a:xfrm>
        </p:spPr>
        <p:txBody>
          <a:bodyPr>
            <a:noAutofit/>
          </a:bodyPr>
          <a:lstStyle/>
          <a:p>
            <a:pPr algn="ctr"/>
            <a:r>
              <a:rPr lang="en-US" sz="3200" dirty="0" smtClean="0"/>
              <a:t>Name: Max Ozinsky</a:t>
            </a:r>
          </a:p>
          <a:p>
            <a:pPr algn="ctr"/>
            <a:r>
              <a:rPr lang="en-US" sz="3200" dirty="0" smtClean="0"/>
              <a:t>Designation: Acting Director General</a:t>
            </a:r>
          </a:p>
          <a:p>
            <a:pPr algn="ctr"/>
            <a:r>
              <a:rPr lang="en-US" sz="3200" dirty="0" smtClean="0"/>
              <a:t>Date: 08 March 2017 </a:t>
            </a:r>
          </a:p>
        </p:txBody>
      </p:sp>
      <p:pic>
        <p:nvPicPr>
          <p:cNvPr id="9" name="Picture 8" descr="DMV CoA - colour.jp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87188" y="5548435"/>
            <a:ext cx="2991618" cy="1051476"/>
          </a:xfrm>
          <a:prstGeom prst="rect">
            <a:avLst/>
          </a:prstGeom>
        </p:spPr>
      </p:pic>
      <p:sp>
        <p:nvSpPr>
          <p:cNvPr id="4" name="Slide Number Placeholder 3"/>
          <p:cNvSpPr>
            <a:spLocks noGrp="1"/>
          </p:cNvSpPr>
          <p:nvPr>
            <p:ph type="sldNum" sz="quarter" idx="12"/>
          </p:nvPr>
        </p:nvSpPr>
        <p:spPr/>
        <p:txBody>
          <a:bodyPr/>
          <a:lstStyle/>
          <a:p>
            <a:fld id="{D57F1E4F-1CFF-5643-939E-217C01CDF565}" type="slidenum">
              <a:rPr lang="en-US" smtClean="0"/>
              <a:pPr/>
              <a:t>1</a:t>
            </a:fld>
            <a:endParaRPr lang="en-US" dirty="0"/>
          </a:p>
        </p:txBody>
      </p:sp>
    </p:spTree>
    <p:extLst>
      <p:ext uri="{BB962C8B-B14F-4D97-AF65-F5344CB8AC3E}">
        <p14:creationId xmlns:p14="http://schemas.microsoft.com/office/powerpoint/2010/main" xmlns="" val="52104063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itle 16"/>
          <p:cNvSpPr>
            <a:spLocks noGrp="1"/>
          </p:cNvSpPr>
          <p:nvPr>
            <p:ph type="title"/>
          </p:nvPr>
        </p:nvSpPr>
        <p:spPr>
          <a:xfrm>
            <a:off x="677334" y="225287"/>
            <a:ext cx="8596668" cy="861633"/>
          </a:xfrm>
        </p:spPr>
        <p:txBody>
          <a:bodyPr>
            <a:noAutofit/>
          </a:bodyPr>
          <a:lstStyle/>
          <a:p>
            <a:pPr algn="ctr"/>
            <a:r>
              <a:rPr lang="en-US" sz="2800" b="1" spc="-1" dirty="0">
                <a:solidFill>
                  <a:srgbClr val="008000"/>
                </a:solidFill>
                <a:uFill>
                  <a:solidFill>
                    <a:srgbClr val="FFFFFF"/>
                  </a:solidFill>
                </a:uFill>
                <a:latin typeface="Calibri"/>
              </a:rPr>
              <a:t>Progress Report on Dashboard Issues</a:t>
            </a:r>
            <a:br>
              <a:rPr lang="en-US" sz="2800" b="1" spc="-1" dirty="0">
                <a:solidFill>
                  <a:srgbClr val="008000"/>
                </a:solidFill>
                <a:uFill>
                  <a:solidFill>
                    <a:srgbClr val="FFFFFF"/>
                  </a:solidFill>
                </a:uFill>
                <a:latin typeface="Calibri"/>
              </a:rPr>
            </a:br>
            <a:r>
              <a:rPr lang="en-ZA" sz="2800" b="1" spc="-1" dirty="0">
                <a:solidFill>
                  <a:srgbClr val="008000"/>
                </a:solidFill>
                <a:uFill>
                  <a:solidFill>
                    <a:srgbClr val="FFFFFF"/>
                  </a:solidFill>
                </a:uFill>
                <a:latin typeface="Calibri"/>
              </a:rPr>
              <a:t/>
            </a:r>
            <a:br>
              <a:rPr lang="en-ZA" sz="2800" b="1" spc="-1" dirty="0">
                <a:solidFill>
                  <a:srgbClr val="008000"/>
                </a:solidFill>
                <a:uFill>
                  <a:solidFill>
                    <a:srgbClr val="FFFFFF"/>
                  </a:solidFill>
                </a:uFill>
                <a:latin typeface="Calibri"/>
              </a:rPr>
            </a:br>
            <a:endParaRPr lang="en-US" sz="2800" dirty="0"/>
          </a:p>
        </p:txBody>
      </p:sp>
      <p:sp>
        <p:nvSpPr>
          <p:cNvPr id="18" name="Content Placeholder 17"/>
          <p:cNvSpPr>
            <a:spLocks noGrp="1"/>
          </p:cNvSpPr>
          <p:nvPr>
            <p:ph sz="half" idx="1"/>
          </p:nvPr>
        </p:nvSpPr>
        <p:spPr>
          <a:xfrm>
            <a:off x="490330" y="1311965"/>
            <a:ext cx="9395792" cy="4729396"/>
          </a:xfrm>
        </p:spPr>
        <p:txBody>
          <a:bodyPr/>
          <a:lstStyle/>
          <a:p>
            <a:endParaRPr lang="en-US" spc="-1" dirty="0" smtClean="0">
              <a:solidFill>
                <a:srgbClr val="000000"/>
              </a:solidFill>
              <a:uFill>
                <a:solidFill>
                  <a:srgbClr val="FFFFFF"/>
                </a:solidFill>
              </a:uFill>
              <a:latin typeface="Calibri"/>
            </a:endParaRPr>
          </a:p>
          <a:p>
            <a:endParaRPr lang="en-US" spc="-1" dirty="0">
              <a:solidFill>
                <a:srgbClr val="000000"/>
              </a:solidFill>
              <a:uFill>
                <a:solidFill>
                  <a:srgbClr val="FFFFFF"/>
                </a:solidFill>
              </a:uFill>
              <a:latin typeface="Calibri"/>
            </a:endParaRPr>
          </a:p>
          <a:p>
            <a:endParaRPr lang="en-US" spc="-1" dirty="0" smtClean="0">
              <a:solidFill>
                <a:srgbClr val="000000"/>
              </a:solidFill>
              <a:uFill>
                <a:solidFill>
                  <a:srgbClr val="FFFFFF"/>
                </a:solidFill>
              </a:uFill>
              <a:latin typeface="Calibri"/>
            </a:endParaRPr>
          </a:p>
          <a:p>
            <a:endParaRPr lang="en-US" spc="-1" dirty="0">
              <a:solidFill>
                <a:srgbClr val="000000"/>
              </a:solidFill>
              <a:uFill>
                <a:solidFill>
                  <a:srgbClr val="FFFFFF"/>
                </a:solidFill>
              </a:uFill>
              <a:latin typeface="Calibri"/>
            </a:endParaRPr>
          </a:p>
          <a:p>
            <a:endParaRPr lang="en-US" dirty="0"/>
          </a:p>
        </p:txBody>
      </p:sp>
      <p:graphicFrame>
        <p:nvGraphicFramePr>
          <p:cNvPr id="2" name="Content Placeholder 1"/>
          <p:cNvGraphicFramePr>
            <a:graphicFrameLocks noGrp="1"/>
          </p:cNvGraphicFramePr>
          <p:nvPr>
            <p:ph sz="half" idx="2"/>
            <p:extLst>
              <p:ext uri="{D42A27DB-BD31-4B8C-83A1-F6EECF244321}">
                <p14:modId xmlns:p14="http://schemas.microsoft.com/office/powerpoint/2010/main" xmlns="" val="1752968440"/>
              </p:ext>
            </p:extLst>
          </p:nvPr>
        </p:nvGraphicFramePr>
        <p:xfrm>
          <a:off x="602976" y="1087438"/>
          <a:ext cx="9819858" cy="6840492"/>
        </p:xfrm>
        <a:graphic>
          <a:graphicData uri="http://schemas.openxmlformats.org/drawingml/2006/table">
            <a:tbl>
              <a:tblPr firstRow="1" bandRow="1">
                <a:tableStyleId>{5C22544A-7EE6-4342-B048-85BDC9FD1C3A}</a:tableStyleId>
              </a:tblPr>
              <a:tblGrid>
                <a:gridCol w="854835"/>
                <a:gridCol w="4561530"/>
                <a:gridCol w="4403493"/>
              </a:tblGrid>
              <a:tr h="754614">
                <a:tc>
                  <a:txBody>
                    <a:bodyPr/>
                    <a:lstStyle/>
                    <a:p>
                      <a:r>
                        <a:rPr lang="en-ZA" sz="1800" kern="1200" dirty="0" smtClean="0">
                          <a:solidFill>
                            <a:schemeClr val="dk1"/>
                          </a:solidFill>
                          <a:effectLst/>
                          <a:latin typeface="Calibri" panose="020F0502020204030204" pitchFamily="34" charset="0"/>
                          <a:ea typeface="+mn-ea"/>
                          <a:cs typeface="+mn-cs"/>
                        </a:rPr>
                        <a:t>Serial no.</a:t>
                      </a:r>
                      <a:endParaRPr lang="en-ZA" sz="1800" kern="1200" dirty="0">
                        <a:solidFill>
                          <a:schemeClr val="dk1"/>
                        </a:solidFill>
                        <a:effectLst/>
                        <a:latin typeface="Calibri" panose="020F0502020204030204" pitchFamily="34" charset="0"/>
                        <a:ea typeface="+mn-ea"/>
                        <a:cs typeface="+mn-cs"/>
                      </a:endParaRPr>
                    </a:p>
                  </a:txBody>
                  <a:tcPr/>
                </a:tc>
                <a:tc>
                  <a:txBody>
                    <a:bodyPr/>
                    <a:lstStyle/>
                    <a:p>
                      <a:pPr algn="ctr"/>
                      <a:r>
                        <a:rPr lang="en-ZA" sz="1800" kern="1200" dirty="0" smtClean="0">
                          <a:solidFill>
                            <a:schemeClr val="dk1"/>
                          </a:solidFill>
                          <a:effectLst/>
                          <a:latin typeface="Calibri" panose="020F0502020204030204" pitchFamily="34" charset="0"/>
                          <a:ea typeface="+mn-ea"/>
                          <a:cs typeface="+mn-cs"/>
                        </a:rPr>
                        <a:t>Issues raised in the Dashboard as at </a:t>
                      </a:r>
                    </a:p>
                    <a:p>
                      <a:pPr algn="ctr"/>
                      <a:r>
                        <a:rPr lang="en-ZA" sz="1800" kern="1200" dirty="0" smtClean="0">
                          <a:solidFill>
                            <a:schemeClr val="dk1"/>
                          </a:solidFill>
                          <a:effectLst/>
                          <a:latin typeface="Calibri" panose="020F0502020204030204" pitchFamily="34" charset="0"/>
                          <a:ea typeface="+mn-ea"/>
                          <a:cs typeface="+mn-cs"/>
                        </a:rPr>
                        <a:t>23.11.2016</a:t>
                      </a:r>
                      <a:endParaRPr lang="en-ZA" sz="1800" kern="1200" dirty="0">
                        <a:solidFill>
                          <a:schemeClr val="dk1"/>
                        </a:solidFill>
                        <a:effectLst/>
                        <a:latin typeface="Calibri" panose="020F0502020204030204" pitchFamily="34" charset="0"/>
                        <a:ea typeface="+mn-ea"/>
                        <a:cs typeface="+mn-cs"/>
                      </a:endParaRPr>
                    </a:p>
                  </a:txBody>
                  <a:tcPr/>
                </a:tc>
                <a:tc>
                  <a:txBody>
                    <a:bodyPr/>
                    <a:lstStyle/>
                    <a:p>
                      <a:pPr algn="ctr"/>
                      <a:r>
                        <a:rPr lang="en-ZA" sz="1800" kern="1200" dirty="0" smtClean="0">
                          <a:solidFill>
                            <a:schemeClr val="tx1"/>
                          </a:solidFill>
                          <a:effectLst/>
                          <a:latin typeface="Calibri" panose="020F0502020204030204" pitchFamily="34" charset="0"/>
                          <a:ea typeface="+mn-ea"/>
                          <a:cs typeface="+mn-cs"/>
                        </a:rPr>
                        <a:t>Progress report to date </a:t>
                      </a:r>
                      <a:endParaRPr lang="en-ZA" sz="1800" kern="1200" dirty="0">
                        <a:solidFill>
                          <a:schemeClr val="tx1"/>
                        </a:solidFill>
                        <a:effectLst/>
                        <a:latin typeface="Calibri" panose="020F0502020204030204" pitchFamily="34" charset="0"/>
                        <a:ea typeface="+mn-ea"/>
                        <a:cs typeface="+mn-cs"/>
                      </a:endParaRPr>
                    </a:p>
                  </a:txBody>
                  <a:tcPr/>
                </a:tc>
              </a:tr>
              <a:tr h="2741452">
                <a:tc>
                  <a:txBody>
                    <a:bodyPr/>
                    <a:lstStyle/>
                    <a:p>
                      <a:r>
                        <a:rPr lang="en-ZA" sz="1600" dirty="0" smtClean="0">
                          <a:latin typeface="Calibri" panose="020F0502020204030204" pitchFamily="34" charset="0"/>
                        </a:rPr>
                        <a:t>20</a:t>
                      </a:r>
                      <a:endParaRPr lang="en-ZA" sz="1600" dirty="0">
                        <a:latin typeface="Calibri" panose="020F0502020204030204" pitchFamily="34" charset="0"/>
                      </a:endParaRPr>
                    </a:p>
                  </a:txBody>
                  <a:tcPr/>
                </a:tc>
                <a:tc>
                  <a:txBody>
                    <a:bodyPr/>
                    <a:lstStyle/>
                    <a:p>
                      <a:pPr marL="0" marR="0" indent="0" algn="l" defTabSz="457200" rtl="0" eaLnBrk="1" fontAlgn="auto" latinLnBrk="0" hangingPunct="1">
                        <a:lnSpc>
                          <a:spcPct val="107000"/>
                        </a:lnSpc>
                        <a:spcBef>
                          <a:spcPts val="0"/>
                        </a:spcBef>
                        <a:spcAft>
                          <a:spcPts val="0"/>
                        </a:spcAft>
                        <a:buClrTx/>
                        <a:buSzTx/>
                        <a:buFontTx/>
                        <a:buNone/>
                        <a:tabLst/>
                        <a:defRPr/>
                      </a:pPr>
                      <a:r>
                        <a:rPr lang="en-US" sz="1600" kern="1200" dirty="0" smtClean="0">
                          <a:solidFill>
                            <a:schemeClr val="dk1"/>
                          </a:solidFill>
                          <a:effectLst/>
                          <a:latin typeface="Calibri" panose="020F0502020204030204" pitchFamily="34" charset="0"/>
                          <a:ea typeface="+mn-ea"/>
                          <a:cs typeface="+mn-cs"/>
                        </a:rPr>
                        <a:t>The Department was urged to ensure that all systems are in place to ensure that it is able to exist independently from the Department of </a:t>
                      </a:r>
                      <a:r>
                        <a:rPr lang="en-US" sz="1600" kern="1200" dirty="0" err="1" smtClean="0">
                          <a:solidFill>
                            <a:schemeClr val="dk1"/>
                          </a:solidFill>
                          <a:effectLst/>
                          <a:latin typeface="Calibri" panose="020F0502020204030204" pitchFamily="34" charset="0"/>
                          <a:ea typeface="+mn-ea"/>
                          <a:cs typeface="+mn-cs"/>
                        </a:rPr>
                        <a:t>Defence</a:t>
                      </a:r>
                      <a:r>
                        <a:rPr lang="en-US" sz="1600" kern="1200" dirty="0" smtClean="0">
                          <a:solidFill>
                            <a:schemeClr val="dk1"/>
                          </a:solidFill>
                          <a:effectLst/>
                          <a:latin typeface="Calibri" panose="020F0502020204030204" pitchFamily="34" charset="0"/>
                          <a:ea typeface="+mn-ea"/>
                          <a:cs typeface="+mn-cs"/>
                        </a:rPr>
                        <a:t>.</a:t>
                      </a:r>
                      <a:endParaRPr lang="en-ZA" sz="1600" kern="1200" dirty="0" smtClean="0">
                        <a:solidFill>
                          <a:schemeClr val="dk1"/>
                        </a:solidFill>
                        <a:effectLst/>
                        <a:latin typeface="Calibri" panose="020F0502020204030204" pitchFamily="34" charset="0"/>
                        <a:ea typeface="+mn-ea"/>
                        <a:cs typeface="+mn-cs"/>
                      </a:endParaRPr>
                    </a:p>
                  </a:txBody>
                  <a:tcPr marL="68580" marR="68580" marT="0" marB="0"/>
                </a:tc>
                <a:tc>
                  <a:txBody>
                    <a:bodyPr/>
                    <a:lstStyle/>
                    <a:p>
                      <a:pPr marL="285750" marR="0" indent="-285750" algn="l" defTabSz="457200" rtl="0" eaLnBrk="1" fontAlgn="auto" latinLnBrk="0" hangingPunct="1">
                        <a:lnSpc>
                          <a:spcPct val="107000"/>
                        </a:lnSpc>
                        <a:spcBef>
                          <a:spcPts val="0"/>
                        </a:spcBef>
                        <a:spcAft>
                          <a:spcPts val="0"/>
                        </a:spcAft>
                        <a:buClrTx/>
                        <a:buSzTx/>
                        <a:buFont typeface="Arial" panose="020B0604020202020204" pitchFamily="34" charset="0"/>
                        <a:buChar char="•"/>
                        <a:tabLst/>
                        <a:defRPr/>
                      </a:pPr>
                      <a:r>
                        <a:rPr lang="en-US" sz="1600" kern="1200" dirty="0" smtClean="0">
                          <a:solidFill>
                            <a:schemeClr val="dk1"/>
                          </a:solidFill>
                          <a:effectLst/>
                          <a:latin typeface="Calibri" panose="020F0502020204030204" pitchFamily="34" charset="0"/>
                          <a:ea typeface="+mn-ea"/>
                          <a:cs typeface="+mn-cs"/>
                        </a:rPr>
                        <a:t>Through addressing AGSA issues and continuous interaction with National Treasury, </a:t>
                      </a:r>
                      <a:r>
                        <a:rPr lang="en-US" sz="1600" i="0" kern="1200" dirty="0" smtClean="0">
                          <a:solidFill>
                            <a:schemeClr val="tx1"/>
                          </a:solidFill>
                          <a:effectLst/>
                          <a:latin typeface="Calibri" panose="020F0502020204030204" pitchFamily="34" charset="0"/>
                          <a:ea typeface="+mn-ea"/>
                          <a:cs typeface="+mn-cs"/>
                        </a:rPr>
                        <a:t>systems are being put in place </a:t>
                      </a:r>
                      <a:r>
                        <a:rPr lang="en-US" sz="1600" kern="1200" dirty="0" smtClean="0">
                          <a:solidFill>
                            <a:schemeClr val="dk1"/>
                          </a:solidFill>
                          <a:effectLst/>
                          <a:latin typeface="Calibri" panose="020F0502020204030204" pitchFamily="34" charset="0"/>
                          <a:ea typeface="+mn-ea"/>
                          <a:cs typeface="+mn-cs"/>
                        </a:rPr>
                        <a:t>and that will give assurance to the principals that DMV is ready to exist independently of Department of </a:t>
                      </a:r>
                      <a:r>
                        <a:rPr lang="en-US" sz="1600" kern="1200" dirty="0" err="1" smtClean="0">
                          <a:solidFill>
                            <a:schemeClr val="dk1"/>
                          </a:solidFill>
                          <a:effectLst/>
                          <a:latin typeface="Calibri" panose="020F0502020204030204" pitchFamily="34" charset="0"/>
                          <a:ea typeface="+mn-ea"/>
                          <a:cs typeface="+mn-cs"/>
                        </a:rPr>
                        <a:t>Defence</a:t>
                      </a:r>
                      <a:r>
                        <a:rPr lang="en-US" sz="1600" kern="1200" dirty="0" smtClean="0">
                          <a:solidFill>
                            <a:schemeClr val="dk1"/>
                          </a:solidFill>
                          <a:effectLst/>
                          <a:latin typeface="Calibri" panose="020F0502020204030204" pitchFamily="34" charset="0"/>
                          <a:ea typeface="+mn-ea"/>
                          <a:cs typeface="+mn-cs"/>
                        </a:rPr>
                        <a:t>. </a:t>
                      </a:r>
                    </a:p>
                    <a:p>
                      <a:pPr marL="285750" marR="0" indent="-285750" algn="l" defTabSz="457200" rtl="0" eaLnBrk="1" fontAlgn="auto" latinLnBrk="0" hangingPunct="1">
                        <a:lnSpc>
                          <a:spcPct val="107000"/>
                        </a:lnSpc>
                        <a:spcBef>
                          <a:spcPts val="0"/>
                        </a:spcBef>
                        <a:spcAft>
                          <a:spcPts val="0"/>
                        </a:spcAft>
                        <a:buClrTx/>
                        <a:buSzTx/>
                        <a:buFont typeface="Arial" panose="020B0604020202020204" pitchFamily="34" charset="0"/>
                        <a:buChar char="•"/>
                        <a:tabLst/>
                        <a:defRPr/>
                      </a:pPr>
                      <a:r>
                        <a:rPr lang="en-US" sz="1600" kern="1200" dirty="0" smtClean="0">
                          <a:solidFill>
                            <a:schemeClr val="dk1"/>
                          </a:solidFill>
                          <a:effectLst/>
                          <a:latin typeface="Calibri" panose="020F0502020204030204" pitchFamily="34" charset="0"/>
                          <a:ea typeface="+mn-ea"/>
                          <a:cs typeface="+mn-cs"/>
                        </a:rPr>
                        <a:t>This is being achieved through formalization and enforcement of policies, standard operating procedures and robust governance structures.</a:t>
                      </a:r>
                      <a:endParaRPr lang="en-ZA" sz="1600" kern="1200" dirty="0">
                        <a:solidFill>
                          <a:schemeClr val="dk1"/>
                        </a:solidFill>
                        <a:effectLst/>
                        <a:latin typeface="Calibri" panose="020F0502020204030204" pitchFamily="34" charset="0"/>
                        <a:ea typeface="+mn-ea"/>
                        <a:cs typeface="+mn-cs"/>
                      </a:endParaRPr>
                    </a:p>
                  </a:txBody>
                  <a:tcPr/>
                </a:tc>
              </a:tr>
              <a:tr h="3344426">
                <a:tc>
                  <a:txBody>
                    <a:bodyPr/>
                    <a:lstStyle/>
                    <a:p>
                      <a:r>
                        <a:rPr lang="en-ZA" sz="1600" dirty="0" smtClean="0">
                          <a:latin typeface="Calibri" panose="020F0502020204030204" pitchFamily="34" charset="0"/>
                        </a:rPr>
                        <a:t>21</a:t>
                      </a:r>
                      <a:endParaRPr lang="en-ZA" sz="1600" dirty="0">
                        <a:latin typeface="Calibri" panose="020F0502020204030204" pitchFamily="34" charset="0"/>
                      </a:endParaRPr>
                    </a:p>
                  </a:txBody>
                  <a:tcPr/>
                </a:tc>
                <a:tc>
                  <a:txBody>
                    <a:bodyPr/>
                    <a:lstStyle/>
                    <a:p>
                      <a:pPr marL="0" marR="0" indent="0" algn="l" defTabSz="457200" rtl="0" eaLnBrk="1" fontAlgn="auto" latinLnBrk="0" hangingPunct="1">
                        <a:lnSpc>
                          <a:spcPct val="107000"/>
                        </a:lnSpc>
                        <a:spcBef>
                          <a:spcPts val="0"/>
                        </a:spcBef>
                        <a:spcAft>
                          <a:spcPts val="0"/>
                        </a:spcAft>
                        <a:buClrTx/>
                        <a:buSzTx/>
                        <a:buFontTx/>
                        <a:buNone/>
                        <a:tabLst/>
                        <a:defRPr/>
                      </a:pPr>
                      <a:r>
                        <a:rPr lang="en-US" sz="1600" kern="1200" dirty="0" smtClean="0">
                          <a:solidFill>
                            <a:schemeClr val="dk1"/>
                          </a:solidFill>
                          <a:effectLst/>
                          <a:latin typeface="Calibri" panose="020F0502020204030204" pitchFamily="34" charset="0"/>
                          <a:ea typeface="+mn-ea"/>
                          <a:cs typeface="+mn-cs"/>
                        </a:rPr>
                        <a:t>The Department was requested to report to the Committee on its new structure as soon as it has been approved by the Executive Authority.</a:t>
                      </a:r>
                      <a:endParaRPr lang="en-ZA" sz="1600" kern="1200" dirty="0" smtClean="0">
                        <a:solidFill>
                          <a:schemeClr val="dk1"/>
                        </a:solidFill>
                        <a:effectLst/>
                        <a:latin typeface="Calibri" panose="020F0502020204030204" pitchFamily="34" charset="0"/>
                        <a:ea typeface="+mn-ea"/>
                        <a:cs typeface="+mn-cs"/>
                      </a:endParaRPr>
                    </a:p>
                  </a:txBody>
                  <a:tcPr marL="68580" marR="68580" marT="0" marB="0"/>
                </a:tc>
                <a:tc>
                  <a:txBody>
                    <a:bodyPr/>
                    <a:lstStyle/>
                    <a:p>
                      <a:pPr marL="0" marR="0" indent="0" algn="l" defTabSz="457200" rtl="0" eaLnBrk="1" fontAlgn="auto" latinLnBrk="0" hangingPunct="1">
                        <a:lnSpc>
                          <a:spcPct val="107000"/>
                        </a:lnSpc>
                        <a:spcBef>
                          <a:spcPts val="0"/>
                        </a:spcBef>
                        <a:spcAft>
                          <a:spcPts val="0"/>
                        </a:spcAft>
                        <a:buClrTx/>
                        <a:buSzTx/>
                        <a:buFont typeface="Arial" panose="020B0604020202020204" pitchFamily="34" charset="0"/>
                        <a:buNone/>
                        <a:tabLst/>
                        <a:defRPr/>
                      </a:pPr>
                      <a:r>
                        <a:rPr lang="en-US" sz="1600" kern="1200" dirty="0" smtClean="0">
                          <a:solidFill>
                            <a:schemeClr val="dk1"/>
                          </a:solidFill>
                          <a:effectLst/>
                          <a:latin typeface="Calibri" panose="020F0502020204030204" pitchFamily="34" charset="0"/>
                          <a:ea typeface="+mn-ea"/>
                          <a:cs typeface="+mn-cs"/>
                        </a:rPr>
                        <a:t>As advised</a:t>
                      </a:r>
                      <a:r>
                        <a:rPr lang="en-US" sz="1600" kern="1200" baseline="0" dirty="0" smtClean="0">
                          <a:solidFill>
                            <a:schemeClr val="dk1"/>
                          </a:solidFill>
                          <a:effectLst/>
                          <a:latin typeface="Calibri" panose="020F0502020204030204" pitchFamily="34" charset="0"/>
                          <a:ea typeface="+mn-ea"/>
                          <a:cs typeface="+mn-cs"/>
                        </a:rPr>
                        <a:t> by the Committee, the department will report on this item only w</a:t>
                      </a:r>
                      <a:r>
                        <a:rPr lang="en-US" sz="1600" kern="1200" dirty="0" smtClean="0">
                          <a:solidFill>
                            <a:schemeClr val="dk1"/>
                          </a:solidFill>
                          <a:effectLst/>
                          <a:latin typeface="Calibri" panose="020F0502020204030204" pitchFamily="34" charset="0"/>
                          <a:ea typeface="+mn-ea"/>
                          <a:cs typeface="+mn-cs"/>
                        </a:rPr>
                        <a:t>hen structure is approved.</a:t>
                      </a:r>
                      <a:endParaRPr lang="en-ZA" sz="1600" kern="1200" dirty="0">
                        <a:solidFill>
                          <a:schemeClr val="dk1"/>
                        </a:solidFill>
                        <a:effectLst/>
                        <a:latin typeface="Calibri" panose="020F0502020204030204" pitchFamily="34" charset="0"/>
                        <a:ea typeface="+mn-ea"/>
                        <a:cs typeface="+mn-cs"/>
                      </a:endParaRPr>
                    </a:p>
                  </a:txBody>
                  <a:tcPr/>
                </a:tc>
              </a:tr>
            </a:tbl>
          </a:graphicData>
        </a:graphic>
      </p:graphicFrame>
      <p:pic>
        <p:nvPicPr>
          <p:cNvPr id="7" name="Picture 6" descr="show bar.jp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6055895"/>
            <a:ext cx="12192000" cy="802105"/>
          </a:xfrm>
          <a:prstGeom prst="rect">
            <a:avLst/>
          </a:prstGeom>
        </p:spPr>
      </p:pic>
      <p:sp>
        <p:nvSpPr>
          <p:cNvPr id="3" name="Slide Number Placeholder 2"/>
          <p:cNvSpPr>
            <a:spLocks noGrp="1"/>
          </p:cNvSpPr>
          <p:nvPr>
            <p:ph type="sldNum" sz="quarter" idx="12"/>
          </p:nvPr>
        </p:nvSpPr>
        <p:spPr/>
        <p:txBody>
          <a:bodyPr/>
          <a:lstStyle/>
          <a:p>
            <a:fld id="{6FF9F0C5-380F-41C2-899A-BAC0F0927E16}" type="slidenum">
              <a:rPr lang="en-US" smtClean="0"/>
              <a:pPr/>
              <a:t>10</a:t>
            </a:fld>
            <a:endParaRPr lang="en-US" dirty="0"/>
          </a:p>
        </p:txBody>
      </p:sp>
    </p:spTree>
    <p:extLst>
      <p:ext uri="{BB962C8B-B14F-4D97-AF65-F5344CB8AC3E}">
        <p14:creationId xmlns:p14="http://schemas.microsoft.com/office/powerpoint/2010/main" xmlns="" val="31275445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702949" y="2509902"/>
            <a:ext cx="8596668" cy="1320800"/>
          </a:xfrm>
        </p:spPr>
        <p:txBody>
          <a:bodyPr>
            <a:normAutofit/>
          </a:bodyPr>
          <a:lstStyle/>
          <a:p>
            <a:pPr algn="ctr"/>
            <a:r>
              <a:rPr lang="en-US" sz="7200" dirty="0" smtClean="0"/>
              <a:t>Thank you!</a:t>
            </a:r>
            <a:endParaRPr lang="en-US" sz="7200" dirty="0"/>
          </a:p>
        </p:txBody>
      </p:sp>
      <p:pic>
        <p:nvPicPr>
          <p:cNvPr id="5" name="Picture 4" descr="show bar.jp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6055895"/>
            <a:ext cx="12192000" cy="802105"/>
          </a:xfrm>
          <a:prstGeom prst="rect">
            <a:avLst/>
          </a:prstGeom>
        </p:spPr>
      </p:pic>
      <p:sp>
        <p:nvSpPr>
          <p:cNvPr id="7" name="Subtitle 2"/>
          <p:cNvSpPr txBox="1">
            <a:spLocks/>
          </p:cNvSpPr>
          <p:nvPr/>
        </p:nvSpPr>
        <p:spPr>
          <a:xfrm>
            <a:off x="1619790" y="5320327"/>
            <a:ext cx="7766936" cy="315853"/>
          </a:xfrm>
          <a:prstGeom prst="rect">
            <a:avLst/>
          </a:prstGeom>
        </p:spPr>
        <p:txBody>
          <a:bodyPr>
            <a:normAutofit fontScale="92500" lnSpcReduction="20000"/>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algn="r"/>
            <a:r>
              <a:rPr lang="en-US" dirty="0" smtClean="0"/>
              <a:t>End.</a:t>
            </a:r>
            <a:endParaRPr lang="en-US" dirty="0"/>
          </a:p>
        </p:txBody>
      </p:sp>
      <p:sp>
        <p:nvSpPr>
          <p:cNvPr id="2" name="Slide Number Placeholder 1"/>
          <p:cNvSpPr>
            <a:spLocks noGrp="1"/>
          </p:cNvSpPr>
          <p:nvPr>
            <p:ph type="sldNum" sz="quarter" idx="12"/>
          </p:nvPr>
        </p:nvSpPr>
        <p:spPr/>
        <p:txBody>
          <a:bodyPr/>
          <a:lstStyle/>
          <a:p>
            <a:fld id="{D57F1E4F-1CFF-5643-939E-217C01CDF565}" type="slidenum">
              <a:rPr lang="en-US" smtClean="0"/>
              <a:pPr/>
              <a:t>11</a:t>
            </a:fld>
            <a:endParaRPr lang="en-US" dirty="0"/>
          </a:p>
        </p:txBody>
      </p:sp>
    </p:spTree>
    <p:extLst>
      <p:ext uri="{BB962C8B-B14F-4D97-AF65-F5344CB8AC3E}">
        <p14:creationId xmlns:p14="http://schemas.microsoft.com/office/powerpoint/2010/main" xmlns="" val="1359579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itle 16"/>
          <p:cNvSpPr>
            <a:spLocks noGrp="1"/>
          </p:cNvSpPr>
          <p:nvPr>
            <p:ph type="title"/>
          </p:nvPr>
        </p:nvSpPr>
        <p:spPr>
          <a:xfrm>
            <a:off x="677334" y="291548"/>
            <a:ext cx="8596668" cy="675861"/>
          </a:xfrm>
        </p:spPr>
        <p:txBody>
          <a:bodyPr>
            <a:normAutofit fontScale="90000"/>
          </a:bodyPr>
          <a:lstStyle/>
          <a:p>
            <a:pPr algn="ctr"/>
            <a:r>
              <a:rPr lang="en-ZA" b="1" spc="-1" dirty="0" smtClean="0">
                <a:solidFill>
                  <a:srgbClr val="008000"/>
                </a:solidFill>
                <a:uFill>
                  <a:solidFill>
                    <a:srgbClr val="FFFFFF"/>
                  </a:solidFill>
                </a:uFill>
                <a:latin typeface="Calibri"/>
              </a:rPr>
              <a:t>PRESENTATION LAYOUT</a:t>
            </a:r>
            <a:r>
              <a:rPr lang="en-ZA" sz="2000" spc="-1" dirty="0">
                <a:solidFill>
                  <a:srgbClr val="000000"/>
                </a:solidFill>
                <a:uFill>
                  <a:solidFill>
                    <a:srgbClr val="FFFFFF"/>
                  </a:solidFill>
                </a:uFill>
                <a:latin typeface="Arial"/>
              </a:rPr>
              <a:t/>
            </a:r>
            <a:br>
              <a:rPr lang="en-ZA" sz="2000" spc="-1" dirty="0">
                <a:solidFill>
                  <a:srgbClr val="000000"/>
                </a:solidFill>
                <a:uFill>
                  <a:solidFill>
                    <a:srgbClr val="FFFFFF"/>
                  </a:solidFill>
                </a:uFill>
                <a:latin typeface="Arial"/>
              </a:rPr>
            </a:br>
            <a:endParaRPr lang="en-US" dirty="0"/>
          </a:p>
        </p:txBody>
      </p:sp>
      <p:sp>
        <p:nvSpPr>
          <p:cNvPr id="18" name="Content Placeholder 17"/>
          <p:cNvSpPr>
            <a:spLocks noGrp="1"/>
          </p:cNvSpPr>
          <p:nvPr>
            <p:ph sz="half" idx="1"/>
          </p:nvPr>
        </p:nvSpPr>
        <p:spPr>
          <a:xfrm>
            <a:off x="677334" y="874643"/>
            <a:ext cx="9208788" cy="5166718"/>
          </a:xfrm>
        </p:spPr>
        <p:txBody>
          <a:bodyPr>
            <a:normAutofit/>
          </a:bodyPr>
          <a:lstStyle/>
          <a:p>
            <a:endParaRPr lang="en-US" spc="-1" dirty="0" smtClean="0">
              <a:solidFill>
                <a:srgbClr val="000000"/>
              </a:solidFill>
              <a:uFill>
                <a:solidFill>
                  <a:srgbClr val="FFFFFF"/>
                </a:solidFill>
              </a:uFill>
              <a:latin typeface="Calibri"/>
            </a:endParaRPr>
          </a:p>
          <a:p>
            <a:pPr>
              <a:lnSpc>
                <a:spcPct val="170000"/>
              </a:lnSpc>
              <a:spcBef>
                <a:spcPts val="0"/>
              </a:spcBef>
            </a:pPr>
            <a:r>
              <a:rPr lang="en-US" sz="3200" b="1" spc="-1" dirty="0">
                <a:solidFill>
                  <a:srgbClr val="008000"/>
                </a:solidFill>
                <a:uFill>
                  <a:solidFill>
                    <a:srgbClr val="FFFFFF"/>
                  </a:solidFill>
                </a:uFill>
                <a:latin typeface="Calibri" panose="020F0502020204030204" pitchFamily="34" charset="0"/>
              </a:rPr>
              <a:t>The aim of the presentation</a:t>
            </a:r>
          </a:p>
          <a:p>
            <a:pPr>
              <a:lnSpc>
                <a:spcPct val="170000"/>
              </a:lnSpc>
              <a:spcBef>
                <a:spcPts val="0"/>
              </a:spcBef>
            </a:pPr>
            <a:r>
              <a:rPr lang="en-US" sz="3200" b="1" spc="-1" dirty="0">
                <a:solidFill>
                  <a:srgbClr val="008000"/>
                </a:solidFill>
                <a:uFill>
                  <a:solidFill>
                    <a:srgbClr val="FFFFFF"/>
                  </a:solidFill>
                </a:uFill>
                <a:latin typeface="Calibri" panose="020F0502020204030204" pitchFamily="34" charset="0"/>
              </a:rPr>
              <a:t>Progress Report on Dashboard </a:t>
            </a:r>
            <a:r>
              <a:rPr lang="en-US" sz="3200" b="1" spc="-1" dirty="0" smtClean="0">
                <a:solidFill>
                  <a:srgbClr val="008000"/>
                </a:solidFill>
                <a:uFill>
                  <a:solidFill>
                    <a:srgbClr val="FFFFFF"/>
                  </a:solidFill>
                </a:uFill>
                <a:latin typeface="Calibri" panose="020F0502020204030204" pitchFamily="34" charset="0"/>
              </a:rPr>
              <a:t>Issues (</a:t>
            </a:r>
            <a:r>
              <a:rPr lang="en-US" sz="3200" b="1" spc="-1" dirty="0">
                <a:solidFill>
                  <a:srgbClr val="008000"/>
                </a:solidFill>
                <a:uFill>
                  <a:solidFill>
                    <a:srgbClr val="FFFFFF"/>
                  </a:solidFill>
                </a:uFill>
                <a:latin typeface="Calibri" panose="020F0502020204030204" pitchFamily="34" charset="0"/>
              </a:rPr>
              <a:t>BRRR </a:t>
            </a:r>
            <a:r>
              <a:rPr lang="en-US" sz="3200" b="1" spc="-1" dirty="0" smtClean="0">
                <a:solidFill>
                  <a:srgbClr val="008000"/>
                </a:solidFill>
                <a:uFill>
                  <a:solidFill>
                    <a:srgbClr val="FFFFFF"/>
                  </a:solidFill>
                </a:uFill>
                <a:latin typeface="Calibri" panose="020F0502020204030204" pitchFamily="34" charset="0"/>
              </a:rPr>
              <a:t>Recommendations)</a:t>
            </a:r>
          </a:p>
          <a:p>
            <a:pPr marL="0" indent="0">
              <a:buNone/>
            </a:pPr>
            <a:r>
              <a:rPr lang="en-US" sz="2400" b="1" spc="-1" dirty="0">
                <a:solidFill>
                  <a:srgbClr val="008000"/>
                </a:solidFill>
                <a:uFill>
                  <a:solidFill>
                    <a:srgbClr val="FFFFFF"/>
                  </a:solidFill>
                </a:uFill>
                <a:latin typeface="Calibri"/>
              </a:rPr>
              <a:t/>
            </a:r>
            <a:br>
              <a:rPr lang="en-US" sz="2400" b="1" spc="-1" dirty="0">
                <a:solidFill>
                  <a:srgbClr val="008000"/>
                </a:solidFill>
                <a:uFill>
                  <a:solidFill>
                    <a:srgbClr val="FFFFFF"/>
                  </a:solidFill>
                </a:uFill>
                <a:latin typeface="Calibri"/>
              </a:rPr>
            </a:br>
            <a:r>
              <a:rPr lang="en-ZA" sz="2400" b="1" spc="-1" dirty="0">
                <a:solidFill>
                  <a:srgbClr val="008000"/>
                </a:solidFill>
                <a:uFill>
                  <a:solidFill>
                    <a:srgbClr val="FFFFFF"/>
                  </a:solidFill>
                </a:uFill>
                <a:latin typeface="Calibri"/>
              </a:rPr>
              <a:t/>
            </a:r>
            <a:br>
              <a:rPr lang="en-ZA" sz="2400" b="1" spc="-1" dirty="0">
                <a:solidFill>
                  <a:srgbClr val="008000"/>
                </a:solidFill>
                <a:uFill>
                  <a:solidFill>
                    <a:srgbClr val="FFFFFF"/>
                  </a:solidFill>
                </a:uFill>
                <a:latin typeface="Calibri"/>
              </a:rPr>
            </a:br>
            <a:endParaRPr lang="en-US" sz="2400" spc="-1" dirty="0">
              <a:solidFill>
                <a:srgbClr val="000000"/>
              </a:solidFill>
              <a:uFill>
                <a:solidFill>
                  <a:srgbClr val="FFFFFF"/>
                </a:solidFill>
              </a:uFill>
              <a:latin typeface="Calibri"/>
            </a:endParaRPr>
          </a:p>
          <a:p>
            <a:endParaRPr lang="en-US" spc="-1" dirty="0" smtClean="0">
              <a:solidFill>
                <a:srgbClr val="000000"/>
              </a:solidFill>
              <a:uFill>
                <a:solidFill>
                  <a:srgbClr val="FFFFFF"/>
                </a:solidFill>
              </a:uFill>
              <a:latin typeface="Calibri"/>
            </a:endParaRPr>
          </a:p>
          <a:p>
            <a:endParaRPr lang="en-US" spc="-1" dirty="0">
              <a:solidFill>
                <a:srgbClr val="000000"/>
              </a:solidFill>
              <a:uFill>
                <a:solidFill>
                  <a:srgbClr val="FFFFFF"/>
                </a:solidFill>
              </a:uFill>
              <a:latin typeface="Calibri"/>
            </a:endParaRPr>
          </a:p>
          <a:p>
            <a:endParaRPr lang="en-US" dirty="0"/>
          </a:p>
        </p:txBody>
      </p:sp>
      <p:sp>
        <p:nvSpPr>
          <p:cNvPr id="19" name="Content Placeholder 18"/>
          <p:cNvSpPr>
            <a:spLocks noGrp="1"/>
          </p:cNvSpPr>
          <p:nvPr>
            <p:ph sz="half" idx="2"/>
          </p:nvPr>
        </p:nvSpPr>
        <p:spPr>
          <a:xfrm>
            <a:off x="8342244" y="1138525"/>
            <a:ext cx="1033669" cy="577631"/>
          </a:xfrm>
        </p:spPr>
        <p:txBody>
          <a:bodyPr>
            <a:normAutofit/>
          </a:bodyPr>
          <a:lstStyle/>
          <a:p>
            <a:endParaRPr lang="en-US" dirty="0"/>
          </a:p>
        </p:txBody>
      </p:sp>
      <p:pic>
        <p:nvPicPr>
          <p:cNvPr id="7" name="Picture 6" descr="show bar.jp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6055895"/>
            <a:ext cx="12192000" cy="802105"/>
          </a:xfrm>
          <a:prstGeom prst="rect">
            <a:avLst/>
          </a:prstGeom>
        </p:spPr>
      </p:pic>
      <p:sp>
        <p:nvSpPr>
          <p:cNvPr id="2" name="Slide Number Placeholder 1"/>
          <p:cNvSpPr>
            <a:spLocks noGrp="1"/>
          </p:cNvSpPr>
          <p:nvPr>
            <p:ph type="sldNum" sz="quarter" idx="12"/>
          </p:nvPr>
        </p:nvSpPr>
        <p:spPr/>
        <p:txBody>
          <a:bodyPr/>
          <a:lstStyle/>
          <a:p>
            <a:fld id="{6FF9F0C5-380F-41C2-899A-BAC0F0927E16}" type="slidenum">
              <a:rPr lang="en-US" smtClean="0"/>
              <a:pPr/>
              <a:t>2</a:t>
            </a:fld>
            <a:endParaRPr lang="en-US" dirty="0"/>
          </a:p>
        </p:txBody>
      </p:sp>
    </p:spTree>
    <p:extLst>
      <p:ext uri="{BB962C8B-B14F-4D97-AF65-F5344CB8AC3E}">
        <p14:creationId xmlns:p14="http://schemas.microsoft.com/office/powerpoint/2010/main" xmlns="" val="305171735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itle 16"/>
          <p:cNvSpPr>
            <a:spLocks noGrp="1"/>
          </p:cNvSpPr>
          <p:nvPr>
            <p:ph type="title"/>
          </p:nvPr>
        </p:nvSpPr>
        <p:spPr>
          <a:xfrm>
            <a:off x="677334" y="609600"/>
            <a:ext cx="8596668" cy="755374"/>
          </a:xfrm>
        </p:spPr>
        <p:txBody>
          <a:bodyPr>
            <a:normAutofit fontScale="90000"/>
          </a:bodyPr>
          <a:lstStyle/>
          <a:p>
            <a:pPr algn="ctr"/>
            <a:r>
              <a:rPr lang="en-ZA" b="1" spc="-1" dirty="0" smtClean="0">
                <a:solidFill>
                  <a:srgbClr val="008000"/>
                </a:solidFill>
                <a:uFill>
                  <a:solidFill>
                    <a:srgbClr val="FFFFFF"/>
                  </a:solidFill>
                </a:uFill>
                <a:latin typeface="Calibri"/>
              </a:rPr>
              <a:t>The Aim of the Report</a:t>
            </a:r>
            <a:r>
              <a:rPr lang="en-ZA" sz="2000" spc="-1" dirty="0">
                <a:solidFill>
                  <a:srgbClr val="000000"/>
                </a:solidFill>
                <a:uFill>
                  <a:solidFill>
                    <a:srgbClr val="FFFFFF"/>
                  </a:solidFill>
                </a:uFill>
                <a:latin typeface="Arial"/>
              </a:rPr>
              <a:t/>
            </a:r>
            <a:br>
              <a:rPr lang="en-ZA" sz="2000" spc="-1" dirty="0">
                <a:solidFill>
                  <a:srgbClr val="000000"/>
                </a:solidFill>
                <a:uFill>
                  <a:solidFill>
                    <a:srgbClr val="FFFFFF"/>
                  </a:solidFill>
                </a:uFill>
                <a:latin typeface="Arial"/>
              </a:rPr>
            </a:br>
            <a:endParaRPr lang="en-US" dirty="0"/>
          </a:p>
        </p:txBody>
      </p:sp>
      <p:sp>
        <p:nvSpPr>
          <p:cNvPr id="18" name="Content Placeholder 17"/>
          <p:cNvSpPr>
            <a:spLocks noGrp="1"/>
          </p:cNvSpPr>
          <p:nvPr>
            <p:ph sz="half" idx="1"/>
          </p:nvPr>
        </p:nvSpPr>
        <p:spPr>
          <a:xfrm>
            <a:off x="677334" y="1311965"/>
            <a:ext cx="9208788" cy="4729396"/>
          </a:xfrm>
        </p:spPr>
        <p:txBody>
          <a:bodyPr/>
          <a:lstStyle/>
          <a:p>
            <a:endParaRPr lang="en-US" spc="-1" dirty="0" smtClean="0">
              <a:solidFill>
                <a:srgbClr val="000000"/>
              </a:solidFill>
              <a:uFill>
                <a:solidFill>
                  <a:srgbClr val="FFFFFF"/>
                </a:solidFill>
              </a:uFill>
              <a:latin typeface="Calibri"/>
            </a:endParaRPr>
          </a:p>
          <a:p>
            <a:endParaRPr lang="en-US" spc="-1" dirty="0">
              <a:solidFill>
                <a:srgbClr val="000000"/>
              </a:solidFill>
              <a:uFill>
                <a:solidFill>
                  <a:srgbClr val="FFFFFF"/>
                </a:solidFill>
              </a:uFill>
              <a:latin typeface="Calibri"/>
            </a:endParaRPr>
          </a:p>
          <a:p>
            <a:endParaRPr lang="en-US" spc="-1" dirty="0" smtClean="0">
              <a:solidFill>
                <a:srgbClr val="000000"/>
              </a:solidFill>
              <a:uFill>
                <a:solidFill>
                  <a:srgbClr val="FFFFFF"/>
                </a:solidFill>
              </a:uFill>
              <a:latin typeface="Calibri"/>
            </a:endParaRPr>
          </a:p>
          <a:p>
            <a:endParaRPr lang="en-US" spc="-1" dirty="0">
              <a:solidFill>
                <a:srgbClr val="000000"/>
              </a:solidFill>
              <a:uFill>
                <a:solidFill>
                  <a:srgbClr val="FFFFFF"/>
                </a:solidFill>
              </a:uFill>
              <a:latin typeface="Calibri"/>
            </a:endParaRPr>
          </a:p>
          <a:p>
            <a:pPr algn="ctr"/>
            <a:r>
              <a:rPr lang="en-US" sz="2400" spc="-1" dirty="0" smtClean="0">
                <a:solidFill>
                  <a:srgbClr val="000000"/>
                </a:solidFill>
                <a:uFill>
                  <a:solidFill>
                    <a:srgbClr val="FFFFFF"/>
                  </a:solidFill>
                </a:uFill>
                <a:latin typeface="Calibri"/>
              </a:rPr>
              <a:t>To </a:t>
            </a:r>
            <a:r>
              <a:rPr lang="en-US" sz="2400" spc="-1" dirty="0">
                <a:solidFill>
                  <a:srgbClr val="000000"/>
                </a:solidFill>
                <a:uFill>
                  <a:solidFill>
                    <a:srgbClr val="FFFFFF"/>
                  </a:solidFill>
                </a:uFill>
                <a:latin typeface="Calibri"/>
              </a:rPr>
              <a:t>brief the Portfolio Committee on </a:t>
            </a:r>
            <a:r>
              <a:rPr lang="en-US" sz="2400" spc="-1" dirty="0" err="1">
                <a:solidFill>
                  <a:srgbClr val="000000"/>
                </a:solidFill>
                <a:uFill>
                  <a:solidFill>
                    <a:srgbClr val="FFFFFF"/>
                  </a:solidFill>
                </a:uFill>
                <a:latin typeface="Calibri"/>
              </a:rPr>
              <a:t>Defence</a:t>
            </a:r>
            <a:r>
              <a:rPr lang="en-US" sz="2400" spc="-1" dirty="0">
                <a:solidFill>
                  <a:srgbClr val="000000"/>
                </a:solidFill>
                <a:uFill>
                  <a:solidFill>
                    <a:srgbClr val="FFFFFF"/>
                  </a:solidFill>
                </a:uFill>
                <a:latin typeface="Calibri"/>
              </a:rPr>
              <a:t> </a:t>
            </a:r>
            <a:r>
              <a:rPr lang="en-US" sz="2400" spc="-1" dirty="0" smtClean="0">
                <a:solidFill>
                  <a:srgbClr val="000000"/>
                </a:solidFill>
                <a:uFill>
                  <a:solidFill>
                    <a:srgbClr val="FFFFFF"/>
                  </a:solidFill>
                </a:uFill>
                <a:latin typeface="Calibri"/>
              </a:rPr>
              <a:t>and </a:t>
            </a:r>
            <a:r>
              <a:rPr lang="en-US" sz="2400" spc="-1" dirty="0">
                <a:solidFill>
                  <a:srgbClr val="000000"/>
                </a:solidFill>
                <a:uFill>
                  <a:solidFill>
                    <a:srgbClr val="FFFFFF"/>
                  </a:solidFill>
                </a:uFill>
                <a:latin typeface="Calibri"/>
              </a:rPr>
              <a:t>Military </a:t>
            </a:r>
            <a:r>
              <a:rPr lang="en-US" sz="2400" spc="-1" dirty="0" smtClean="0">
                <a:solidFill>
                  <a:srgbClr val="000000"/>
                </a:solidFill>
                <a:uFill>
                  <a:solidFill>
                    <a:srgbClr val="FFFFFF"/>
                  </a:solidFill>
                </a:uFill>
                <a:latin typeface="Calibri"/>
              </a:rPr>
              <a:t>Veterans (PCD&amp;MV) </a:t>
            </a:r>
            <a:r>
              <a:rPr lang="en-US" sz="2400" spc="-1" dirty="0">
                <a:solidFill>
                  <a:srgbClr val="000000"/>
                </a:solidFill>
                <a:uFill>
                  <a:solidFill>
                    <a:srgbClr val="FFFFFF"/>
                  </a:solidFill>
                </a:uFill>
                <a:latin typeface="Calibri"/>
              </a:rPr>
              <a:t>on the issues identified in the </a:t>
            </a:r>
            <a:r>
              <a:rPr lang="en-US" sz="2400" spc="-1" dirty="0" smtClean="0">
                <a:solidFill>
                  <a:srgbClr val="000000"/>
                </a:solidFill>
                <a:uFill>
                  <a:solidFill>
                    <a:srgbClr val="FFFFFF"/>
                  </a:solidFill>
                </a:uFill>
                <a:latin typeface="Calibri"/>
              </a:rPr>
              <a:t>Dashboard</a:t>
            </a:r>
            <a:endParaRPr lang="en-US" sz="2400" spc="-1" dirty="0">
              <a:solidFill>
                <a:srgbClr val="000000"/>
              </a:solidFill>
              <a:uFill>
                <a:solidFill>
                  <a:srgbClr val="FFFFFF"/>
                </a:solidFill>
              </a:uFill>
              <a:latin typeface="Calibri"/>
            </a:endParaRPr>
          </a:p>
          <a:p>
            <a:endParaRPr lang="en-US" dirty="0"/>
          </a:p>
        </p:txBody>
      </p:sp>
      <p:sp>
        <p:nvSpPr>
          <p:cNvPr id="19" name="Content Placeholder 18"/>
          <p:cNvSpPr>
            <a:spLocks noGrp="1"/>
          </p:cNvSpPr>
          <p:nvPr>
            <p:ph sz="half" idx="2"/>
          </p:nvPr>
        </p:nvSpPr>
        <p:spPr>
          <a:xfrm>
            <a:off x="7899430" y="1086920"/>
            <a:ext cx="1304204" cy="556107"/>
          </a:xfrm>
        </p:spPr>
        <p:txBody>
          <a:bodyPr/>
          <a:lstStyle/>
          <a:p>
            <a:endParaRPr lang="en-US" dirty="0"/>
          </a:p>
        </p:txBody>
      </p:sp>
      <p:pic>
        <p:nvPicPr>
          <p:cNvPr id="7" name="Picture 6" descr="show bar.jp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6055895"/>
            <a:ext cx="12192000" cy="802105"/>
          </a:xfrm>
          <a:prstGeom prst="rect">
            <a:avLst/>
          </a:prstGeom>
        </p:spPr>
      </p:pic>
      <p:sp>
        <p:nvSpPr>
          <p:cNvPr id="2" name="Slide Number Placeholder 1"/>
          <p:cNvSpPr>
            <a:spLocks noGrp="1"/>
          </p:cNvSpPr>
          <p:nvPr>
            <p:ph type="sldNum" sz="quarter" idx="12"/>
          </p:nvPr>
        </p:nvSpPr>
        <p:spPr/>
        <p:txBody>
          <a:bodyPr/>
          <a:lstStyle/>
          <a:p>
            <a:fld id="{6FF9F0C5-380F-41C2-899A-BAC0F0927E16}" type="slidenum">
              <a:rPr lang="en-US" smtClean="0"/>
              <a:pPr/>
              <a:t>3</a:t>
            </a:fld>
            <a:endParaRPr lang="en-US" dirty="0"/>
          </a:p>
        </p:txBody>
      </p:sp>
    </p:spTree>
    <p:extLst>
      <p:ext uri="{BB962C8B-B14F-4D97-AF65-F5344CB8AC3E}">
        <p14:creationId xmlns:p14="http://schemas.microsoft.com/office/powerpoint/2010/main" xmlns="" val="198321458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itle 16"/>
          <p:cNvSpPr>
            <a:spLocks noGrp="1"/>
          </p:cNvSpPr>
          <p:nvPr>
            <p:ph type="title"/>
          </p:nvPr>
        </p:nvSpPr>
        <p:spPr>
          <a:xfrm>
            <a:off x="677334" y="225287"/>
            <a:ext cx="8596668" cy="861633"/>
          </a:xfrm>
        </p:spPr>
        <p:txBody>
          <a:bodyPr>
            <a:normAutofit fontScale="90000"/>
          </a:bodyPr>
          <a:lstStyle/>
          <a:p>
            <a:pPr algn="ctr"/>
            <a:r>
              <a:rPr lang="en-US" sz="3100" b="1" spc="-1" dirty="0">
                <a:solidFill>
                  <a:srgbClr val="008000"/>
                </a:solidFill>
                <a:uFill>
                  <a:solidFill>
                    <a:srgbClr val="FFFFFF"/>
                  </a:solidFill>
                </a:uFill>
                <a:latin typeface="Calibri"/>
              </a:rPr>
              <a:t>Progress Report on Dashboard Issues</a:t>
            </a:r>
            <a:r>
              <a:rPr lang="en-US" b="1" spc="-1" dirty="0">
                <a:solidFill>
                  <a:srgbClr val="008000"/>
                </a:solidFill>
                <a:uFill>
                  <a:solidFill>
                    <a:srgbClr val="FFFFFF"/>
                  </a:solidFill>
                </a:uFill>
                <a:latin typeface="Calibri"/>
              </a:rPr>
              <a:t/>
            </a:r>
            <a:br>
              <a:rPr lang="en-US" b="1" spc="-1" dirty="0">
                <a:solidFill>
                  <a:srgbClr val="008000"/>
                </a:solidFill>
                <a:uFill>
                  <a:solidFill>
                    <a:srgbClr val="FFFFFF"/>
                  </a:solidFill>
                </a:uFill>
                <a:latin typeface="Calibri"/>
              </a:rPr>
            </a:br>
            <a:r>
              <a:rPr lang="en-ZA" b="1" spc="-1" dirty="0">
                <a:solidFill>
                  <a:srgbClr val="008000"/>
                </a:solidFill>
                <a:uFill>
                  <a:solidFill>
                    <a:srgbClr val="FFFFFF"/>
                  </a:solidFill>
                </a:uFill>
                <a:latin typeface="Calibri"/>
              </a:rPr>
              <a:t/>
            </a:r>
            <a:br>
              <a:rPr lang="en-ZA" b="1" spc="-1" dirty="0">
                <a:solidFill>
                  <a:srgbClr val="008000"/>
                </a:solidFill>
                <a:uFill>
                  <a:solidFill>
                    <a:srgbClr val="FFFFFF"/>
                  </a:solidFill>
                </a:uFill>
                <a:latin typeface="Calibri"/>
              </a:rPr>
            </a:br>
            <a:r>
              <a:rPr lang="en-ZA" sz="2000" spc="-1" dirty="0">
                <a:solidFill>
                  <a:srgbClr val="000000"/>
                </a:solidFill>
                <a:uFill>
                  <a:solidFill>
                    <a:srgbClr val="FFFFFF"/>
                  </a:solidFill>
                </a:uFill>
                <a:latin typeface="Arial"/>
              </a:rPr>
              <a:t/>
            </a:r>
            <a:br>
              <a:rPr lang="en-ZA" sz="2000" spc="-1" dirty="0">
                <a:solidFill>
                  <a:srgbClr val="000000"/>
                </a:solidFill>
                <a:uFill>
                  <a:solidFill>
                    <a:srgbClr val="FFFFFF"/>
                  </a:solidFill>
                </a:uFill>
                <a:latin typeface="Arial"/>
              </a:rPr>
            </a:br>
            <a:endParaRPr lang="en-US" dirty="0"/>
          </a:p>
        </p:txBody>
      </p:sp>
      <p:sp>
        <p:nvSpPr>
          <p:cNvPr id="18" name="Content Placeholder 17"/>
          <p:cNvSpPr>
            <a:spLocks noGrp="1"/>
          </p:cNvSpPr>
          <p:nvPr>
            <p:ph sz="half" idx="1"/>
          </p:nvPr>
        </p:nvSpPr>
        <p:spPr>
          <a:xfrm>
            <a:off x="490330" y="1311965"/>
            <a:ext cx="9395792" cy="4729396"/>
          </a:xfrm>
        </p:spPr>
        <p:txBody>
          <a:bodyPr/>
          <a:lstStyle/>
          <a:p>
            <a:endParaRPr lang="en-US" spc="-1" dirty="0" smtClean="0">
              <a:solidFill>
                <a:srgbClr val="000000"/>
              </a:solidFill>
              <a:uFill>
                <a:solidFill>
                  <a:srgbClr val="FFFFFF"/>
                </a:solidFill>
              </a:uFill>
              <a:latin typeface="Calibri"/>
            </a:endParaRPr>
          </a:p>
          <a:p>
            <a:endParaRPr lang="en-US" spc="-1" dirty="0">
              <a:solidFill>
                <a:srgbClr val="000000"/>
              </a:solidFill>
              <a:uFill>
                <a:solidFill>
                  <a:srgbClr val="FFFFFF"/>
                </a:solidFill>
              </a:uFill>
              <a:latin typeface="Calibri"/>
            </a:endParaRPr>
          </a:p>
          <a:p>
            <a:endParaRPr lang="en-US" spc="-1" dirty="0" smtClean="0">
              <a:solidFill>
                <a:srgbClr val="000000"/>
              </a:solidFill>
              <a:uFill>
                <a:solidFill>
                  <a:srgbClr val="FFFFFF"/>
                </a:solidFill>
              </a:uFill>
              <a:latin typeface="Calibri"/>
            </a:endParaRPr>
          </a:p>
          <a:p>
            <a:endParaRPr lang="en-US" spc="-1" dirty="0">
              <a:solidFill>
                <a:srgbClr val="000000"/>
              </a:solidFill>
              <a:uFill>
                <a:solidFill>
                  <a:srgbClr val="FFFFFF"/>
                </a:solidFill>
              </a:uFill>
              <a:latin typeface="Calibri"/>
            </a:endParaRPr>
          </a:p>
          <a:p>
            <a:endParaRPr lang="en-US" dirty="0"/>
          </a:p>
        </p:txBody>
      </p:sp>
      <p:graphicFrame>
        <p:nvGraphicFramePr>
          <p:cNvPr id="2" name="Content Placeholder 1"/>
          <p:cNvGraphicFramePr>
            <a:graphicFrameLocks noGrp="1"/>
          </p:cNvGraphicFramePr>
          <p:nvPr>
            <p:ph sz="half" idx="2"/>
            <p:extLst>
              <p:ext uri="{D42A27DB-BD31-4B8C-83A1-F6EECF244321}">
                <p14:modId xmlns:p14="http://schemas.microsoft.com/office/powerpoint/2010/main" xmlns="" val="1150043408"/>
              </p:ext>
            </p:extLst>
          </p:nvPr>
        </p:nvGraphicFramePr>
        <p:xfrm>
          <a:off x="602975" y="1087438"/>
          <a:ext cx="10469216" cy="4426963"/>
        </p:xfrm>
        <a:graphic>
          <a:graphicData uri="http://schemas.openxmlformats.org/drawingml/2006/table">
            <a:tbl>
              <a:tblPr firstRow="1" bandRow="1">
                <a:tableStyleId>{5C22544A-7EE6-4342-B048-85BDC9FD1C3A}</a:tableStyleId>
              </a:tblPr>
              <a:tblGrid>
                <a:gridCol w="911363"/>
                <a:gridCol w="4681053"/>
                <a:gridCol w="4876800"/>
              </a:tblGrid>
              <a:tr h="618011">
                <a:tc>
                  <a:txBody>
                    <a:bodyPr/>
                    <a:lstStyle/>
                    <a:p>
                      <a:r>
                        <a:rPr lang="en-ZA" sz="1800" kern="1200" dirty="0" smtClean="0">
                          <a:solidFill>
                            <a:schemeClr val="dk1"/>
                          </a:solidFill>
                          <a:effectLst/>
                          <a:latin typeface="Calibri" panose="020F0502020204030204" pitchFamily="34" charset="0"/>
                          <a:ea typeface="+mn-ea"/>
                          <a:cs typeface="+mn-cs"/>
                        </a:rPr>
                        <a:t>Serial no.</a:t>
                      </a:r>
                      <a:endParaRPr lang="en-ZA" sz="1800" kern="1200" dirty="0">
                        <a:solidFill>
                          <a:schemeClr val="dk1"/>
                        </a:solidFill>
                        <a:effectLst/>
                        <a:latin typeface="Calibri" panose="020F0502020204030204" pitchFamily="34" charset="0"/>
                        <a:ea typeface="+mn-ea"/>
                        <a:cs typeface="+mn-cs"/>
                      </a:endParaRPr>
                    </a:p>
                  </a:txBody>
                  <a:tcPr/>
                </a:tc>
                <a:tc>
                  <a:txBody>
                    <a:bodyPr/>
                    <a:lstStyle/>
                    <a:p>
                      <a:pPr algn="ctr"/>
                      <a:r>
                        <a:rPr lang="en-ZA" sz="1800" kern="1200" dirty="0" smtClean="0">
                          <a:solidFill>
                            <a:schemeClr val="dk1"/>
                          </a:solidFill>
                          <a:effectLst/>
                          <a:latin typeface="Calibri" panose="020F0502020204030204" pitchFamily="34" charset="0"/>
                          <a:ea typeface="+mn-ea"/>
                          <a:cs typeface="+mn-cs"/>
                        </a:rPr>
                        <a:t>Issues raised in the Dashboard as at 23.11.2016</a:t>
                      </a:r>
                      <a:endParaRPr lang="en-ZA" sz="1800" kern="1200" dirty="0">
                        <a:solidFill>
                          <a:schemeClr val="dk1"/>
                        </a:solidFill>
                        <a:effectLst/>
                        <a:latin typeface="Calibri" panose="020F0502020204030204" pitchFamily="34" charset="0"/>
                        <a:ea typeface="+mn-ea"/>
                        <a:cs typeface="+mn-cs"/>
                      </a:endParaRPr>
                    </a:p>
                  </a:txBody>
                  <a:tcPr/>
                </a:tc>
                <a:tc>
                  <a:txBody>
                    <a:bodyPr/>
                    <a:lstStyle/>
                    <a:p>
                      <a:pPr algn="ctr"/>
                      <a:r>
                        <a:rPr lang="en-ZA" sz="1800" kern="1200" dirty="0" smtClean="0">
                          <a:solidFill>
                            <a:schemeClr val="tx1"/>
                          </a:solidFill>
                          <a:effectLst/>
                          <a:latin typeface="Calibri" panose="020F0502020204030204" pitchFamily="34" charset="0"/>
                          <a:ea typeface="+mn-ea"/>
                          <a:cs typeface="+mn-cs"/>
                        </a:rPr>
                        <a:t>Progress report to date </a:t>
                      </a:r>
                      <a:endParaRPr lang="en-ZA" sz="1800" kern="1200" dirty="0">
                        <a:solidFill>
                          <a:schemeClr val="tx1"/>
                        </a:solidFill>
                        <a:effectLst/>
                        <a:latin typeface="Calibri" panose="020F0502020204030204" pitchFamily="34" charset="0"/>
                        <a:ea typeface="+mn-ea"/>
                        <a:cs typeface="+mn-cs"/>
                      </a:endParaRPr>
                    </a:p>
                  </a:txBody>
                  <a:tcPr/>
                </a:tc>
              </a:tr>
              <a:tr h="2207182">
                <a:tc>
                  <a:txBody>
                    <a:bodyPr/>
                    <a:lstStyle/>
                    <a:p>
                      <a:r>
                        <a:rPr lang="en-ZA" sz="1600" kern="1200" dirty="0" smtClean="0">
                          <a:solidFill>
                            <a:schemeClr val="dk1"/>
                          </a:solidFill>
                          <a:effectLst/>
                          <a:latin typeface="Calibri" panose="020F0502020204030204" pitchFamily="34" charset="0"/>
                          <a:ea typeface="+mn-ea"/>
                          <a:cs typeface="+mn-cs"/>
                        </a:rPr>
                        <a:t>1</a:t>
                      </a:r>
                      <a:endParaRPr lang="en-ZA" sz="1600" kern="1200" dirty="0">
                        <a:solidFill>
                          <a:schemeClr val="dk1"/>
                        </a:solidFill>
                        <a:effectLst/>
                        <a:latin typeface="Calibri" panose="020F0502020204030204" pitchFamily="34" charset="0"/>
                        <a:ea typeface="+mn-ea"/>
                        <a:cs typeface="+mn-cs"/>
                      </a:endParaRPr>
                    </a:p>
                  </a:txBody>
                  <a:tcPr/>
                </a:tc>
                <a:tc>
                  <a:txBody>
                    <a:bodyPr/>
                    <a:lstStyle/>
                    <a:p>
                      <a:r>
                        <a:rPr lang="en-US" sz="1600" kern="1200" dirty="0" smtClean="0">
                          <a:solidFill>
                            <a:schemeClr val="dk1"/>
                          </a:solidFill>
                          <a:effectLst/>
                          <a:latin typeface="Calibri" panose="020F0502020204030204" pitchFamily="34" charset="0"/>
                          <a:ea typeface="+mn-ea"/>
                          <a:cs typeface="+mn-cs"/>
                        </a:rPr>
                        <a:t>The Department was told to ensure that its reports on SLA’s and MOU’s need to be as complete as possible, thus listing both the in-year numbers as well as the cumulative number of the SLA’s and MOU’s, when it reports to the Committee.</a:t>
                      </a:r>
                      <a:endParaRPr lang="en-ZA" sz="1600" kern="1200" dirty="0">
                        <a:solidFill>
                          <a:schemeClr val="dk1"/>
                        </a:solidFill>
                        <a:effectLst/>
                        <a:latin typeface="Calibri" panose="020F0502020204030204" pitchFamily="34" charset="0"/>
                        <a:ea typeface="+mn-ea"/>
                        <a:cs typeface="+mn-cs"/>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ZA" sz="1600" i="0" kern="1200" dirty="0" smtClean="0">
                          <a:solidFill>
                            <a:schemeClr val="tx1"/>
                          </a:solidFill>
                          <a:effectLst/>
                          <a:latin typeface="Calibri" panose="020F0502020204030204" pitchFamily="34" charset="0"/>
                          <a:ea typeface="+mn-ea"/>
                          <a:cs typeface="+mn-cs"/>
                        </a:rPr>
                        <a:t>The SES </a:t>
                      </a:r>
                      <a:r>
                        <a:rPr lang="en-ZA" sz="1600" i="0" kern="1200" baseline="0" dirty="0" smtClean="0">
                          <a:solidFill>
                            <a:schemeClr val="tx1"/>
                          </a:solidFill>
                          <a:effectLst/>
                          <a:latin typeface="Calibri" panose="020F0502020204030204" pitchFamily="34" charset="0"/>
                          <a:ea typeface="+mn-ea"/>
                          <a:cs typeface="+mn-cs"/>
                        </a:rPr>
                        <a:t>Branch has concluded Memorandum of Understanding with the following Departments and Entities:</a:t>
                      </a:r>
                    </a:p>
                    <a:p>
                      <a:pPr marL="174625" marR="0" indent="-174625"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600" i="0" kern="1200" dirty="0" smtClean="0">
                          <a:solidFill>
                            <a:schemeClr val="tx1"/>
                          </a:solidFill>
                          <a:effectLst/>
                          <a:latin typeface="Calibri" panose="020F0502020204030204" pitchFamily="34" charset="0"/>
                          <a:ea typeface="+mn-ea"/>
                          <a:cs typeface="+mn-cs"/>
                        </a:rPr>
                        <a:t>Department of Defence, </a:t>
                      </a:r>
                    </a:p>
                    <a:p>
                      <a:pPr marL="174625" marR="0" indent="-174625"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600" i="0" kern="1200" dirty="0" smtClean="0">
                          <a:solidFill>
                            <a:schemeClr val="tx1"/>
                          </a:solidFill>
                          <a:effectLst/>
                          <a:latin typeface="Calibri" panose="020F0502020204030204" pitchFamily="34" charset="0"/>
                          <a:ea typeface="+mn-ea"/>
                          <a:cs typeface="+mn-cs"/>
                        </a:rPr>
                        <a:t>Department of Social development, </a:t>
                      </a:r>
                    </a:p>
                    <a:p>
                      <a:pPr marL="174625" marR="0" indent="-174625"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600" i="0" kern="1200" dirty="0" smtClean="0">
                          <a:solidFill>
                            <a:schemeClr val="tx1"/>
                          </a:solidFill>
                          <a:effectLst/>
                          <a:latin typeface="Calibri" panose="020F0502020204030204" pitchFamily="34" charset="0"/>
                          <a:ea typeface="+mn-ea"/>
                          <a:cs typeface="+mn-cs"/>
                        </a:rPr>
                        <a:t>Department of Housing, </a:t>
                      </a:r>
                    </a:p>
                    <a:p>
                      <a:pPr marL="174625" marR="0" indent="-174625"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600" i="0" kern="1200" dirty="0" smtClean="0">
                          <a:solidFill>
                            <a:schemeClr val="tx1"/>
                          </a:solidFill>
                          <a:effectLst/>
                          <a:latin typeface="Calibri" panose="020F0502020204030204" pitchFamily="34" charset="0"/>
                          <a:ea typeface="+mn-ea"/>
                          <a:cs typeface="+mn-cs"/>
                        </a:rPr>
                        <a:t>Department of Basic Education</a:t>
                      </a:r>
                      <a:r>
                        <a:rPr lang="en-ZA" sz="1600" i="0" kern="1200" baseline="0" dirty="0" smtClean="0">
                          <a:solidFill>
                            <a:schemeClr val="tx1"/>
                          </a:solidFill>
                          <a:effectLst/>
                          <a:latin typeface="Calibri" panose="020F0502020204030204" pitchFamily="34" charset="0"/>
                          <a:ea typeface="+mn-ea"/>
                          <a:cs typeface="+mn-cs"/>
                        </a:rPr>
                        <a:t> </a:t>
                      </a:r>
                    </a:p>
                    <a:p>
                      <a:pPr marL="174625" marR="0" indent="-174625"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i="0" kern="1200" dirty="0" smtClean="0">
                          <a:solidFill>
                            <a:schemeClr val="tx1"/>
                          </a:solidFill>
                          <a:effectLst/>
                          <a:latin typeface="Calibri" panose="020F0502020204030204" pitchFamily="34" charset="0"/>
                          <a:ea typeface="+mn-ea"/>
                          <a:cs typeface="+mn-cs"/>
                        </a:rPr>
                        <a:t>Department</a:t>
                      </a:r>
                      <a:r>
                        <a:rPr lang="en-US" sz="1600" i="0" kern="1200" baseline="0" dirty="0" smtClean="0">
                          <a:solidFill>
                            <a:schemeClr val="tx1"/>
                          </a:solidFill>
                          <a:effectLst/>
                          <a:latin typeface="Calibri" panose="020F0502020204030204" pitchFamily="34" charset="0"/>
                          <a:ea typeface="+mn-ea"/>
                          <a:cs typeface="+mn-cs"/>
                        </a:rPr>
                        <a:t> of Human Settlement, and</a:t>
                      </a:r>
                    </a:p>
                    <a:p>
                      <a:pPr marL="174625" marR="0" indent="-174625"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i="0" kern="1200" baseline="0" dirty="0" smtClean="0">
                          <a:solidFill>
                            <a:schemeClr val="tx1"/>
                          </a:solidFill>
                          <a:effectLst/>
                          <a:latin typeface="Calibri" panose="020F0502020204030204" pitchFamily="34" charset="0"/>
                          <a:ea typeface="+mn-ea"/>
                          <a:cs typeface="+mn-cs"/>
                        </a:rPr>
                        <a:t>National Student Financial Aid Scheme (NSFAS)</a:t>
                      </a:r>
                      <a:endParaRPr lang="en-ZA" sz="1600" i="0" kern="1200" dirty="0" smtClean="0">
                        <a:solidFill>
                          <a:schemeClr val="tx1"/>
                        </a:solidFill>
                        <a:effectLst/>
                        <a:latin typeface="Calibri" panose="020F0502020204030204" pitchFamily="34" charset="0"/>
                        <a:ea typeface="+mn-ea"/>
                        <a:cs typeface="+mn-cs"/>
                      </a:endParaRPr>
                    </a:p>
                  </a:txBody>
                  <a:tcPr/>
                </a:tc>
              </a:tr>
              <a:tr h="1500883">
                <a:tc>
                  <a:txBody>
                    <a:bodyPr/>
                    <a:lstStyle/>
                    <a:p>
                      <a:r>
                        <a:rPr lang="en-ZA" sz="1600" kern="1200" dirty="0" smtClean="0">
                          <a:solidFill>
                            <a:schemeClr val="dk1"/>
                          </a:solidFill>
                          <a:effectLst/>
                          <a:latin typeface="Calibri" panose="020F0502020204030204" pitchFamily="34" charset="0"/>
                          <a:ea typeface="+mn-ea"/>
                          <a:cs typeface="+mn-cs"/>
                        </a:rPr>
                        <a:t>2</a:t>
                      </a:r>
                      <a:endParaRPr lang="en-ZA" sz="1600" kern="1200" dirty="0">
                        <a:solidFill>
                          <a:schemeClr val="dk1"/>
                        </a:solidFill>
                        <a:effectLst/>
                        <a:latin typeface="Calibri" panose="020F0502020204030204" pitchFamily="34" charset="0"/>
                        <a:ea typeface="+mn-ea"/>
                        <a:cs typeface="+mn-cs"/>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effectLst/>
                          <a:latin typeface="Calibri" panose="020F0502020204030204" pitchFamily="34" charset="0"/>
                          <a:ea typeface="+mn-ea"/>
                          <a:cs typeface="+mn-cs"/>
                        </a:rPr>
                        <a:t>The Department should submit a report on progress regarding the MPAT at the next meeting, preferably when it reports on the performance of the Second Quarter for FY 2016/17.</a:t>
                      </a:r>
                      <a:endParaRPr lang="en-ZA" sz="1600" dirty="0" smtClean="0">
                        <a:latin typeface="Calibri" panose="020F0502020204030204" pitchFamily="34" charset="0"/>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ZA" sz="1600" kern="1200" dirty="0" smtClean="0">
                          <a:solidFill>
                            <a:schemeClr val="tx1"/>
                          </a:solidFill>
                          <a:effectLst/>
                          <a:latin typeface="Calibri" panose="020F0502020204030204" pitchFamily="34" charset="0"/>
                          <a:ea typeface="+mn-ea"/>
                          <a:cs typeface="+mn-cs"/>
                        </a:rPr>
                        <a:t>The respond was disseminated and responded to</a:t>
                      </a:r>
                      <a:r>
                        <a:rPr lang="en-ZA" sz="1600" kern="1200" baseline="0" dirty="0" smtClean="0">
                          <a:solidFill>
                            <a:schemeClr val="tx1"/>
                          </a:solidFill>
                          <a:effectLst/>
                          <a:latin typeface="Calibri" panose="020F0502020204030204" pitchFamily="34" charset="0"/>
                          <a:ea typeface="+mn-ea"/>
                          <a:cs typeface="+mn-cs"/>
                        </a:rPr>
                        <a:t> the Committee on the 22.02. 2017</a:t>
                      </a:r>
                      <a:endParaRPr lang="en-ZA" sz="1600" kern="1200" dirty="0" smtClean="0">
                        <a:solidFill>
                          <a:schemeClr val="tx1"/>
                        </a:solidFill>
                        <a:effectLst/>
                        <a:latin typeface="Calibri" panose="020F0502020204030204" pitchFamily="34" charset="0"/>
                        <a:ea typeface="+mn-ea"/>
                        <a:cs typeface="+mn-cs"/>
                      </a:endParaRPr>
                    </a:p>
                  </a:txBody>
                  <a:tcPr/>
                </a:tc>
              </a:tr>
            </a:tbl>
          </a:graphicData>
        </a:graphic>
      </p:graphicFrame>
      <p:pic>
        <p:nvPicPr>
          <p:cNvPr id="7" name="Picture 6" descr="show bar.jp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6055895"/>
            <a:ext cx="12192000" cy="802105"/>
          </a:xfrm>
          <a:prstGeom prst="rect">
            <a:avLst/>
          </a:prstGeom>
        </p:spPr>
      </p:pic>
      <p:sp>
        <p:nvSpPr>
          <p:cNvPr id="3" name="Slide Number Placeholder 2"/>
          <p:cNvSpPr>
            <a:spLocks noGrp="1"/>
          </p:cNvSpPr>
          <p:nvPr>
            <p:ph type="sldNum" sz="quarter" idx="12"/>
          </p:nvPr>
        </p:nvSpPr>
        <p:spPr/>
        <p:txBody>
          <a:bodyPr/>
          <a:lstStyle/>
          <a:p>
            <a:fld id="{6FF9F0C5-380F-41C2-899A-BAC0F0927E16}" type="slidenum">
              <a:rPr lang="en-US" smtClean="0"/>
              <a:pPr/>
              <a:t>4</a:t>
            </a:fld>
            <a:endParaRPr lang="en-US" dirty="0"/>
          </a:p>
        </p:txBody>
      </p:sp>
    </p:spTree>
    <p:extLst>
      <p:ext uri="{BB962C8B-B14F-4D97-AF65-F5344CB8AC3E}">
        <p14:creationId xmlns:p14="http://schemas.microsoft.com/office/powerpoint/2010/main" xmlns="" val="20324919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itle 16"/>
          <p:cNvSpPr>
            <a:spLocks noGrp="1"/>
          </p:cNvSpPr>
          <p:nvPr>
            <p:ph type="title"/>
          </p:nvPr>
        </p:nvSpPr>
        <p:spPr>
          <a:xfrm>
            <a:off x="677334" y="225287"/>
            <a:ext cx="8596668" cy="861633"/>
          </a:xfrm>
        </p:spPr>
        <p:txBody>
          <a:bodyPr>
            <a:normAutofit fontScale="90000"/>
          </a:bodyPr>
          <a:lstStyle/>
          <a:p>
            <a:pPr algn="ctr"/>
            <a:r>
              <a:rPr lang="en-US" sz="3100" b="1" spc="-1" dirty="0">
                <a:solidFill>
                  <a:srgbClr val="008000"/>
                </a:solidFill>
                <a:uFill>
                  <a:solidFill>
                    <a:srgbClr val="FFFFFF"/>
                  </a:solidFill>
                </a:uFill>
                <a:latin typeface="Calibri"/>
              </a:rPr>
              <a:t>Progress Report on Dashboard Issues</a:t>
            </a:r>
            <a:r>
              <a:rPr lang="en-US" b="1" spc="-1" dirty="0">
                <a:solidFill>
                  <a:srgbClr val="008000"/>
                </a:solidFill>
                <a:uFill>
                  <a:solidFill>
                    <a:srgbClr val="FFFFFF"/>
                  </a:solidFill>
                </a:uFill>
                <a:latin typeface="Calibri"/>
              </a:rPr>
              <a:t/>
            </a:r>
            <a:br>
              <a:rPr lang="en-US" b="1" spc="-1" dirty="0">
                <a:solidFill>
                  <a:srgbClr val="008000"/>
                </a:solidFill>
                <a:uFill>
                  <a:solidFill>
                    <a:srgbClr val="FFFFFF"/>
                  </a:solidFill>
                </a:uFill>
                <a:latin typeface="Calibri"/>
              </a:rPr>
            </a:br>
            <a:r>
              <a:rPr lang="en-ZA" b="1" spc="-1" dirty="0">
                <a:solidFill>
                  <a:srgbClr val="008000"/>
                </a:solidFill>
                <a:uFill>
                  <a:solidFill>
                    <a:srgbClr val="FFFFFF"/>
                  </a:solidFill>
                </a:uFill>
                <a:latin typeface="Calibri"/>
              </a:rPr>
              <a:t/>
            </a:r>
            <a:br>
              <a:rPr lang="en-ZA" b="1" spc="-1" dirty="0">
                <a:solidFill>
                  <a:srgbClr val="008000"/>
                </a:solidFill>
                <a:uFill>
                  <a:solidFill>
                    <a:srgbClr val="FFFFFF"/>
                  </a:solidFill>
                </a:uFill>
                <a:latin typeface="Calibri"/>
              </a:rPr>
            </a:br>
            <a:r>
              <a:rPr lang="en-ZA" sz="2000" spc="-1" dirty="0">
                <a:solidFill>
                  <a:srgbClr val="000000"/>
                </a:solidFill>
                <a:uFill>
                  <a:solidFill>
                    <a:srgbClr val="FFFFFF"/>
                  </a:solidFill>
                </a:uFill>
                <a:latin typeface="Arial"/>
              </a:rPr>
              <a:t/>
            </a:r>
            <a:br>
              <a:rPr lang="en-ZA" sz="2000" spc="-1" dirty="0">
                <a:solidFill>
                  <a:srgbClr val="000000"/>
                </a:solidFill>
                <a:uFill>
                  <a:solidFill>
                    <a:srgbClr val="FFFFFF"/>
                  </a:solidFill>
                </a:uFill>
                <a:latin typeface="Arial"/>
              </a:rPr>
            </a:br>
            <a:endParaRPr lang="en-US" dirty="0"/>
          </a:p>
        </p:txBody>
      </p:sp>
      <p:sp>
        <p:nvSpPr>
          <p:cNvPr id="18" name="Content Placeholder 17"/>
          <p:cNvSpPr>
            <a:spLocks noGrp="1"/>
          </p:cNvSpPr>
          <p:nvPr>
            <p:ph sz="half" idx="1"/>
          </p:nvPr>
        </p:nvSpPr>
        <p:spPr>
          <a:xfrm>
            <a:off x="490330" y="1311965"/>
            <a:ext cx="9395792" cy="4729396"/>
          </a:xfrm>
        </p:spPr>
        <p:txBody>
          <a:bodyPr/>
          <a:lstStyle/>
          <a:p>
            <a:endParaRPr lang="en-US" spc="-1" dirty="0" smtClean="0">
              <a:solidFill>
                <a:srgbClr val="000000"/>
              </a:solidFill>
              <a:uFill>
                <a:solidFill>
                  <a:srgbClr val="FFFFFF"/>
                </a:solidFill>
              </a:uFill>
              <a:latin typeface="Calibri"/>
            </a:endParaRPr>
          </a:p>
          <a:p>
            <a:endParaRPr lang="en-US" spc="-1" dirty="0">
              <a:solidFill>
                <a:srgbClr val="000000"/>
              </a:solidFill>
              <a:uFill>
                <a:solidFill>
                  <a:srgbClr val="FFFFFF"/>
                </a:solidFill>
              </a:uFill>
              <a:latin typeface="Calibri"/>
            </a:endParaRPr>
          </a:p>
          <a:p>
            <a:endParaRPr lang="en-US" spc="-1" dirty="0" smtClean="0">
              <a:solidFill>
                <a:srgbClr val="000000"/>
              </a:solidFill>
              <a:uFill>
                <a:solidFill>
                  <a:srgbClr val="FFFFFF"/>
                </a:solidFill>
              </a:uFill>
              <a:latin typeface="Calibri"/>
            </a:endParaRPr>
          </a:p>
          <a:p>
            <a:endParaRPr lang="en-US" spc="-1" dirty="0">
              <a:solidFill>
                <a:srgbClr val="000000"/>
              </a:solidFill>
              <a:uFill>
                <a:solidFill>
                  <a:srgbClr val="FFFFFF"/>
                </a:solidFill>
              </a:uFill>
              <a:latin typeface="Calibri"/>
            </a:endParaRPr>
          </a:p>
          <a:p>
            <a:endParaRPr lang="en-US" dirty="0"/>
          </a:p>
        </p:txBody>
      </p:sp>
      <p:graphicFrame>
        <p:nvGraphicFramePr>
          <p:cNvPr id="2" name="Content Placeholder 1"/>
          <p:cNvGraphicFramePr>
            <a:graphicFrameLocks noGrp="1"/>
          </p:cNvGraphicFramePr>
          <p:nvPr>
            <p:ph sz="half" idx="2"/>
            <p:extLst>
              <p:ext uri="{D42A27DB-BD31-4B8C-83A1-F6EECF244321}">
                <p14:modId xmlns:p14="http://schemas.microsoft.com/office/powerpoint/2010/main" xmlns="" val="1821464465"/>
              </p:ext>
            </p:extLst>
          </p:nvPr>
        </p:nvGraphicFramePr>
        <p:xfrm>
          <a:off x="602975" y="1087438"/>
          <a:ext cx="10469216" cy="3942744"/>
        </p:xfrm>
        <a:graphic>
          <a:graphicData uri="http://schemas.openxmlformats.org/drawingml/2006/table">
            <a:tbl>
              <a:tblPr firstRow="1" bandRow="1">
                <a:tableStyleId>{5C22544A-7EE6-4342-B048-85BDC9FD1C3A}</a:tableStyleId>
              </a:tblPr>
              <a:tblGrid>
                <a:gridCol w="911363"/>
                <a:gridCol w="4681053"/>
                <a:gridCol w="4876800"/>
              </a:tblGrid>
              <a:tr h="696577">
                <a:tc>
                  <a:txBody>
                    <a:bodyPr/>
                    <a:lstStyle/>
                    <a:p>
                      <a:r>
                        <a:rPr lang="en-ZA" sz="1800" kern="1200" dirty="0" smtClean="0">
                          <a:solidFill>
                            <a:schemeClr val="dk1"/>
                          </a:solidFill>
                          <a:effectLst/>
                          <a:latin typeface="Calibri" panose="020F0502020204030204" pitchFamily="34" charset="0"/>
                          <a:ea typeface="+mn-ea"/>
                          <a:cs typeface="+mn-cs"/>
                        </a:rPr>
                        <a:t>Serial no.</a:t>
                      </a:r>
                      <a:endParaRPr lang="en-ZA" sz="1800" kern="1200" dirty="0">
                        <a:solidFill>
                          <a:schemeClr val="dk1"/>
                        </a:solidFill>
                        <a:effectLst/>
                        <a:latin typeface="Calibri" panose="020F0502020204030204" pitchFamily="34" charset="0"/>
                        <a:ea typeface="+mn-ea"/>
                        <a:cs typeface="+mn-cs"/>
                      </a:endParaRPr>
                    </a:p>
                  </a:txBody>
                  <a:tcPr/>
                </a:tc>
                <a:tc>
                  <a:txBody>
                    <a:bodyPr/>
                    <a:lstStyle/>
                    <a:p>
                      <a:pPr algn="ctr"/>
                      <a:r>
                        <a:rPr lang="en-ZA" sz="1800" kern="1200" dirty="0" smtClean="0">
                          <a:solidFill>
                            <a:schemeClr val="dk1"/>
                          </a:solidFill>
                          <a:effectLst/>
                          <a:latin typeface="Calibri" panose="020F0502020204030204" pitchFamily="34" charset="0"/>
                          <a:ea typeface="+mn-ea"/>
                          <a:cs typeface="+mn-cs"/>
                        </a:rPr>
                        <a:t>Issues raised in the Dashboard as at 23.11.2016</a:t>
                      </a:r>
                      <a:endParaRPr lang="en-ZA" sz="1800" kern="1200" dirty="0">
                        <a:solidFill>
                          <a:schemeClr val="dk1"/>
                        </a:solidFill>
                        <a:effectLst/>
                        <a:latin typeface="Calibri" panose="020F0502020204030204" pitchFamily="34" charset="0"/>
                        <a:ea typeface="+mn-ea"/>
                        <a:cs typeface="+mn-cs"/>
                      </a:endParaRPr>
                    </a:p>
                  </a:txBody>
                  <a:tcPr/>
                </a:tc>
                <a:tc>
                  <a:txBody>
                    <a:bodyPr/>
                    <a:lstStyle/>
                    <a:p>
                      <a:pPr algn="ctr"/>
                      <a:r>
                        <a:rPr lang="en-ZA" sz="1800" kern="1200" dirty="0" smtClean="0">
                          <a:solidFill>
                            <a:schemeClr val="tx1"/>
                          </a:solidFill>
                          <a:effectLst/>
                          <a:latin typeface="Calibri" panose="020F0502020204030204" pitchFamily="34" charset="0"/>
                          <a:ea typeface="+mn-ea"/>
                          <a:cs typeface="+mn-cs"/>
                        </a:rPr>
                        <a:t>Progress report to date </a:t>
                      </a:r>
                      <a:endParaRPr lang="en-ZA" sz="1800" kern="1200" dirty="0">
                        <a:solidFill>
                          <a:schemeClr val="tx1"/>
                        </a:solidFill>
                        <a:effectLst/>
                        <a:latin typeface="Calibri" panose="020F0502020204030204" pitchFamily="34" charset="0"/>
                        <a:ea typeface="+mn-ea"/>
                        <a:cs typeface="+mn-cs"/>
                      </a:endParaRPr>
                    </a:p>
                  </a:txBody>
                  <a:tcPr/>
                </a:tc>
              </a:tr>
              <a:tr h="1389881">
                <a:tc>
                  <a:txBody>
                    <a:bodyPr/>
                    <a:lstStyle/>
                    <a:p>
                      <a:r>
                        <a:rPr lang="en-ZA" sz="1600" kern="1200" dirty="0" smtClean="0">
                          <a:solidFill>
                            <a:schemeClr val="dk1"/>
                          </a:solidFill>
                          <a:effectLst/>
                          <a:latin typeface="Calibri" panose="020F0502020204030204" pitchFamily="34" charset="0"/>
                          <a:ea typeface="+mn-ea"/>
                          <a:cs typeface="+mn-cs"/>
                        </a:rPr>
                        <a:t>3</a:t>
                      </a:r>
                      <a:endParaRPr lang="en-ZA" sz="1600" kern="1200" dirty="0">
                        <a:solidFill>
                          <a:schemeClr val="dk1"/>
                        </a:solidFill>
                        <a:effectLst/>
                        <a:latin typeface="Calibri" panose="020F0502020204030204" pitchFamily="34" charset="0"/>
                        <a:ea typeface="+mn-ea"/>
                        <a:cs typeface="+mn-cs"/>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effectLst/>
                          <a:latin typeface="Calibri" panose="020F0502020204030204" pitchFamily="34" charset="0"/>
                          <a:ea typeface="+mn-ea"/>
                          <a:cs typeface="+mn-cs"/>
                        </a:rPr>
                        <a:t>A Skills Audit is essential to properly plan training and the Department was requested to present a report on this at the next meeting, especially as the vacancies and skills gaps in the service delivery </a:t>
                      </a:r>
                      <a:r>
                        <a:rPr lang="en-US" sz="1600" kern="1200" dirty="0" err="1" smtClean="0">
                          <a:solidFill>
                            <a:schemeClr val="dk1"/>
                          </a:solidFill>
                          <a:effectLst/>
                          <a:latin typeface="Calibri" panose="020F0502020204030204" pitchFamily="34" charset="0"/>
                          <a:ea typeface="+mn-ea"/>
                          <a:cs typeface="+mn-cs"/>
                        </a:rPr>
                        <a:t>programmes</a:t>
                      </a:r>
                      <a:r>
                        <a:rPr lang="en-US" sz="1600" kern="1200" dirty="0" smtClean="0">
                          <a:solidFill>
                            <a:schemeClr val="dk1"/>
                          </a:solidFill>
                          <a:effectLst/>
                          <a:latin typeface="Calibri" panose="020F0502020204030204" pitchFamily="34" charset="0"/>
                          <a:ea typeface="+mn-ea"/>
                          <a:cs typeface="+mn-cs"/>
                        </a:rPr>
                        <a:t> are detracting it from functioning optimally.</a:t>
                      </a:r>
                      <a:endParaRPr lang="en-ZA" sz="1600" kern="1200" dirty="0" smtClean="0">
                        <a:solidFill>
                          <a:schemeClr val="dk1"/>
                        </a:solidFill>
                        <a:effectLst/>
                        <a:latin typeface="Calibri" panose="020F0502020204030204" pitchFamily="34" charset="0"/>
                        <a:ea typeface="+mn-ea"/>
                        <a:cs typeface="+mn-cs"/>
                      </a:endParaRPr>
                    </a:p>
                    <a:p>
                      <a:endParaRPr lang="en-ZA" sz="1600" kern="1200" dirty="0">
                        <a:solidFill>
                          <a:schemeClr val="dk1"/>
                        </a:solidFill>
                        <a:effectLst/>
                        <a:latin typeface="Calibri" panose="020F0502020204030204" pitchFamily="34" charset="0"/>
                        <a:ea typeface="+mn-ea"/>
                        <a:cs typeface="+mn-cs"/>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ZA" sz="1600" kern="1200" dirty="0" smtClean="0">
                          <a:solidFill>
                            <a:schemeClr val="dk1"/>
                          </a:solidFill>
                          <a:effectLst/>
                          <a:latin typeface="Calibri" panose="020F0502020204030204" pitchFamily="34" charset="0"/>
                          <a:ea typeface="+mn-ea"/>
                          <a:cs typeface="+mn-cs"/>
                        </a:rPr>
                        <a:t>The DMV has briefed the committee on this matter</a:t>
                      </a:r>
                    </a:p>
                    <a:p>
                      <a:pPr marL="0" marR="0" indent="0" algn="l" defTabSz="457200" rtl="0" eaLnBrk="1" fontAlgn="auto" latinLnBrk="0" hangingPunct="1">
                        <a:lnSpc>
                          <a:spcPct val="100000"/>
                        </a:lnSpc>
                        <a:spcBef>
                          <a:spcPts val="0"/>
                        </a:spcBef>
                        <a:spcAft>
                          <a:spcPts val="0"/>
                        </a:spcAft>
                        <a:buClrTx/>
                        <a:buSzTx/>
                        <a:buFontTx/>
                        <a:buNone/>
                        <a:tabLst/>
                        <a:defRPr/>
                      </a:pPr>
                      <a:r>
                        <a:rPr lang="en-ZA" sz="1600" kern="1200" baseline="0" dirty="0" smtClean="0">
                          <a:solidFill>
                            <a:schemeClr val="tx1"/>
                          </a:solidFill>
                          <a:effectLst/>
                          <a:latin typeface="Calibri" panose="020F0502020204030204" pitchFamily="34" charset="0"/>
                          <a:ea typeface="+mn-ea"/>
                          <a:cs typeface="+mn-cs"/>
                        </a:rPr>
                        <a:t>on the 22.02. 2017</a:t>
                      </a:r>
                      <a:endParaRPr lang="en-ZA" sz="1600" kern="1200" dirty="0" smtClean="0">
                        <a:solidFill>
                          <a:schemeClr val="tx1"/>
                        </a:solidFill>
                        <a:effectLst/>
                        <a:latin typeface="Calibri" panose="020F0502020204030204" pitchFamily="34" charset="0"/>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endParaRPr lang="en-ZA" sz="1600" i="0" kern="1200" dirty="0" smtClean="0">
                        <a:solidFill>
                          <a:schemeClr val="tx1"/>
                        </a:solidFill>
                        <a:effectLst/>
                        <a:latin typeface="Calibri" panose="020F0502020204030204" pitchFamily="34" charset="0"/>
                        <a:ea typeface="+mn-ea"/>
                        <a:cs typeface="+mn-cs"/>
                      </a:endParaRPr>
                    </a:p>
                  </a:txBody>
                  <a:tcPr/>
                </a:tc>
              </a:tr>
              <a:tr h="1691687">
                <a:tc>
                  <a:txBody>
                    <a:bodyPr/>
                    <a:lstStyle/>
                    <a:p>
                      <a:r>
                        <a:rPr lang="en-ZA" sz="1600" kern="1200" dirty="0" smtClean="0">
                          <a:solidFill>
                            <a:schemeClr val="dk1"/>
                          </a:solidFill>
                          <a:effectLst/>
                          <a:latin typeface="Calibri" panose="020F0502020204030204" pitchFamily="34" charset="0"/>
                          <a:ea typeface="+mn-ea"/>
                          <a:cs typeface="+mn-cs"/>
                        </a:rPr>
                        <a:t>4</a:t>
                      </a:r>
                      <a:endParaRPr lang="en-ZA" sz="1600" kern="1200" dirty="0">
                        <a:solidFill>
                          <a:schemeClr val="dk1"/>
                        </a:solidFill>
                        <a:effectLst/>
                        <a:latin typeface="Calibri" panose="020F0502020204030204" pitchFamily="34" charset="0"/>
                        <a:ea typeface="+mn-ea"/>
                        <a:cs typeface="+mn-cs"/>
                      </a:endParaRPr>
                    </a:p>
                  </a:txBody>
                  <a:tcPr/>
                </a:tc>
                <a:tc>
                  <a:txBody>
                    <a:bodyPr/>
                    <a:lstStyle/>
                    <a:p>
                      <a:r>
                        <a:rPr lang="en-US" sz="1600" kern="1200" dirty="0" smtClean="0">
                          <a:solidFill>
                            <a:schemeClr val="dk1"/>
                          </a:solidFill>
                          <a:effectLst/>
                          <a:latin typeface="Calibri" panose="020F0502020204030204" pitchFamily="34" charset="0"/>
                          <a:ea typeface="+mn-ea"/>
                          <a:cs typeface="+mn-cs"/>
                        </a:rPr>
                        <a:t>The Committee recommended that the Consequence Management regime of the DMV be strengthened and that it </a:t>
                      </a:r>
                      <a:r>
                        <a:rPr lang="en-US" sz="1600" i="0" kern="1200" dirty="0" smtClean="0">
                          <a:solidFill>
                            <a:schemeClr val="tx1"/>
                          </a:solidFill>
                          <a:effectLst/>
                          <a:latin typeface="Calibri" panose="020F0502020204030204" pitchFamily="34" charset="0"/>
                          <a:ea typeface="+mn-ea"/>
                          <a:cs typeface="+mn-cs"/>
                        </a:rPr>
                        <a:t>should report at the next meeting on the cases and steps taken against persons who were found </a:t>
                      </a:r>
                      <a:r>
                        <a:rPr lang="en-US" sz="1600" kern="1200" dirty="0" smtClean="0">
                          <a:solidFill>
                            <a:schemeClr val="dk1"/>
                          </a:solidFill>
                          <a:effectLst/>
                          <a:latin typeface="Calibri" panose="020F0502020204030204" pitchFamily="34" charset="0"/>
                          <a:ea typeface="+mn-ea"/>
                          <a:cs typeface="+mn-cs"/>
                        </a:rPr>
                        <a:t>to be responsible for instances of Irregular and wasteful expenditure and other serious transgressions</a:t>
                      </a:r>
                      <a:endParaRPr lang="en-ZA" sz="1600" kern="1200" dirty="0">
                        <a:solidFill>
                          <a:schemeClr val="dk1"/>
                        </a:solidFill>
                        <a:effectLst/>
                        <a:latin typeface="Calibri" panose="020F0502020204030204" pitchFamily="34" charset="0"/>
                        <a:ea typeface="+mn-ea"/>
                        <a:cs typeface="+mn-cs"/>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ZA" sz="1600" kern="1200" dirty="0" smtClean="0">
                          <a:solidFill>
                            <a:schemeClr val="dk1"/>
                          </a:solidFill>
                          <a:effectLst/>
                          <a:latin typeface="Calibri" panose="020F0502020204030204" pitchFamily="34" charset="0"/>
                          <a:ea typeface="+mn-ea"/>
                          <a:cs typeface="+mn-cs"/>
                        </a:rPr>
                        <a:t>The DMV has briefed the committee on this matter</a:t>
                      </a:r>
                    </a:p>
                    <a:p>
                      <a:pPr marL="0" marR="0" indent="0" algn="l" defTabSz="457200" rtl="0" eaLnBrk="1" fontAlgn="auto" latinLnBrk="0" hangingPunct="1">
                        <a:lnSpc>
                          <a:spcPct val="100000"/>
                        </a:lnSpc>
                        <a:spcBef>
                          <a:spcPts val="0"/>
                        </a:spcBef>
                        <a:spcAft>
                          <a:spcPts val="0"/>
                        </a:spcAft>
                        <a:buClrTx/>
                        <a:buSzTx/>
                        <a:buFontTx/>
                        <a:buNone/>
                        <a:tabLst/>
                        <a:defRPr/>
                      </a:pPr>
                      <a:r>
                        <a:rPr lang="en-ZA" sz="1600" kern="1200" baseline="0" dirty="0" smtClean="0">
                          <a:solidFill>
                            <a:schemeClr val="tx1"/>
                          </a:solidFill>
                          <a:effectLst/>
                          <a:latin typeface="Calibri" panose="020F0502020204030204" pitchFamily="34" charset="0"/>
                          <a:ea typeface="+mn-ea"/>
                          <a:cs typeface="+mn-cs"/>
                        </a:rPr>
                        <a:t>on the 22.02. 2017</a:t>
                      </a:r>
                      <a:endParaRPr lang="en-ZA" sz="1600" kern="1200" dirty="0" smtClean="0">
                        <a:solidFill>
                          <a:schemeClr val="tx1"/>
                        </a:solidFill>
                        <a:effectLst/>
                        <a:latin typeface="Calibri" panose="020F0502020204030204" pitchFamily="34" charset="0"/>
                        <a:ea typeface="+mn-ea"/>
                        <a:cs typeface="+mn-cs"/>
                      </a:endParaRPr>
                    </a:p>
                  </a:txBody>
                  <a:tcPr/>
                </a:tc>
              </a:tr>
            </a:tbl>
          </a:graphicData>
        </a:graphic>
      </p:graphicFrame>
      <p:pic>
        <p:nvPicPr>
          <p:cNvPr id="7" name="Picture 6" descr="show bar.jp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6055895"/>
            <a:ext cx="12192000" cy="802105"/>
          </a:xfrm>
          <a:prstGeom prst="rect">
            <a:avLst/>
          </a:prstGeom>
        </p:spPr>
      </p:pic>
      <p:sp>
        <p:nvSpPr>
          <p:cNvPr id="3" name="Slide Number Placeholder 2"/>
          <p:cNvSpPr>
            <a:spLocks noGrp="1"/>
          </p:cNvSpPr>
          <p:nvPr>
            <p:ph type="sldNum" sz="quarter" idx="12"/>
          </p:nvPr>
        </p:nvSpPr>
        <p:spPr/>
        <p:txBody>
          <a:bodyPr/>
          <a:lstStyle/>
          <a:p>
            <a:fld id="{6FF9F0C5-380F-41C2-899A-BAC0F0927E16}" type="slidenum">
              <a:rPr lang="en-US" smtClean="0"/>
              <a:pPr/>
              <a:t>5</a:t>
            </a:fld>
            <a:endParaRPr lang="en-US" dirty="0"/>
          </a:p>
        </p:txBody>
      </p:sp>
    </p:spTree>
    <p:extLst>
      <p:ext uri="{BB962C8B-B14F-4D97-AF65-F5344CB8AC3E}">
        <p14:creationId xmlns:p14="http://schemas.microsoft.com/office/powerpoint/2010/main" xmlns="" val="40357558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itle 16"/>
          <p:cNvSpPr>
            <a:spLocks noGrp="1"/>
          </p:cNvSpPr>
          <p:nvPr>
            <p:ph type="title"/>
          </p:nvPr>
        </p:nvSpPr>
        <p:spPr>
          <a:xfrm>
            <a:off x="677334" y="225287"/>
            <a:ext cx="8596668" cy="861633"/>
          </a:xfrm>
        </p:spPr>
        <p:txBody>
          <a:bodyPr>
            <a:normAutofit fontScale="90000"/>
          </a:bodyPr>
          <a:lstStyle/>
          <a:p>
            <a:pPr algn="ctr"/>
            <a:r>
              <a:rPr lang="en-US" sz="3100" b="1" spc="-1" dirty="0">
                <a:solidFill>
                  <a:srgbClr val="008000"/>
                </a:solidFill>
                <a:uFill>
                  <a:solidFill>
                    <a:srgbClr val="FFFFFF"/>
                  </a:solidFill>
                </a:uFill>
                <a:latin typeface="Calibri"/>
              </a:rPr>
              <a:t>Progress Report on Dashboard Issues</a:t>
            </a:r>
            <a:r>
              <a:rPr lang="en-US" b="1" spc="-1" dirty="0">
                <a:solidFill>
                  <a:srgbClr val="008000"/>
                </a:solidFill>
                <a:uFill>
                  <a:solidFill>
                    <a:srgbClr val="FFFFFF"/>
                  </a:solidFill>
                </a:uFill>
                <a:latin typeface="Calibri"/>
              </a:rPr>
              <a:t/>
            </a:r>
            <a:br>
              <a:rPr lang="en-US" b="1" spc="-1" dirty="0">
                <a:solidFill>
                  <a:srgbClr val="008000"/>
                </a:solidFill>
                <a:uFill>
                  <a:solidFill>
                    <a:srgbClr val="FFFFFF"/>
                  </a:solidFill>
                </a:uFill>
                <a:latin typeface="Calibri"/>
              </a:rPr>
            </a:br>
            <a:r>
              <a:rPr lang="en-ZA" b="1" spc="-1" dirty="0">
                <a:solidFill>
                  <a:srgbClr val="008000"/>
                </a:solidFill>
                <a:uFill>
                  <a:solidFill>
                    <a:srgbClr val="FFFFFF"/>
                  </a:solidFill>
                </a:uFill>
                <a:latin typeface="Calibri"/>
              </a:rPr>
              <a:t/>
            </a:r>
            <a:br>
              <a:rPr lang="en-ZA" b="1" spc="-1" dirty="0">
                <a:solidFill>
                  <a:srgbClr val="008000"/>
                </a:solidFill>
                <a:uFill>
                  <a:solidFill>
                    <a:srgbClr val="FFFFFF"/>
                  </a:solidFill>
                </a:uFill>
                <a:latin typeface="Calibri"/>
              </a:rPr>
            </a:br>
            <a:r>
              <a:rPr lang="en-ZA" sz="2000" spc="-1" dirty="0">
                <a:solidFill>
                  <a:srgbClr val="000000"/>
                </a:solidFill>
                <a:uFill>
                  <a:solidFill>
                    <a:srgbClr val="FFFFFF"/>
                  </a:solidFill>
                </a:uFill>
                <a:latin typeface="Arial"/>
              </a:rPr>
              <a:t/>
            </a:r>
            <a:br>
              <a:rPr lang="en-ZA" sz="2000" spc="-1" dirty="0">
                <a:solidFill>
                  <a:srgbClr val="000000"/>
                </a:solidFill>
                <a:uFill>
                  <a:solidFill>
                    <a:srgbClr val="FFFFFF"/>
                  </a:solidFill>
                </a:uFill>
                <a:latin typeface="Arial"/>
              </a:rPr>
            </a:br>
            <a:endParaRPr lang="en-US" dirty="0"/>
          </a:p>
        </p:txBody>
      </p:sp>
      <p:sp>
        <p:nvSpPr>
          <p:cNvPr id="18" name="Content Placeholder 17"/>
          <p:cNvSpPr>
            <a:spLocks noGrp="1"/>
          </p:cNvSpPr>
          <p:nvPr>
            <p:ph sz="half" idx="1"/>
          </p:nvPr>
        </p:nvSpPr>
        <p:spPr>
          <a:xfrm>
            <a:off x="490330" y="1311965"/>
            <a:ext cx="9395792" cy="4729396"/>
          </a:xfrm>
        </p:spPr>
        <p:txBody>
          <a:bodyPr/>
          <a:lstStyle/>
          <a:p>
            <a:endParaRPr lang="en-US" spc="-1" dirty="0" smtClean="0">
              <a:solidFill>
                <a:srgbClr val="000000"/>
              </a:solidFill>
              <a:uFill>
                <a:solidFill>
                  <a:srgbClr val="FFFFFF"/>
                </a:solidFill>
              </a:uFill>
              <a:latin typeface="Calibri"/>
            </a:endParaRPr>
          </a:p>
          <a:p>
            <a:endParaRPr lang="en-US" spc="-1" dirty="0">
              <a:solidFill>
                <a:srgbClr val="000000"/>
              </a:solidFill>
              <a:uFill>
                <a:solidFill>
                  <a:srgbClr val="FFFFFF"/>
                </a:solidFill>
              </a:uFill>
              <a:latin typeface="Calibri"/>
            </a:endParaRPr>
          </a:p>
          <a:p>
            <a:endParaRPr lang="en-US" spc="-1" dirty="0" smtClean="0">
              <a:solidFill>
                <a:srgbClr val="000000"/>
              </a:solidFill>
              <a:uFill>
                <a:solidFill>
                  <a:srgbClr val="FFFFFF"/>
                </a:solidFill>
              </a:uFill>
              <a:latin typeface="Calibri"/>
            </a:endParaRPr>
          </a:p>
          <a:p>
            <a:endParaRPr lang="en-US" spc="-1" dirty="0">
              <a:solidFill>
                <a:srgbClr val="000000"/>
              </a:solidFill>
              <a:uFill>
                <a:solidFill>
                  <a:srgbClr val="FFFFFF"/>
                </a:solidFill>
              </a:uFill>
              <a:latin typeface="Calibri"/>
            </a:endParaRPr>
          </a:p>
          <a:p>
            <a:endParaRPr lang="en-US" dirty="0"/>
          </a:p>
        </p:txBody>
      </p:sp>
      <p:graphicFrame>
        <p:nvGraphicFramePr>
          <p:cNvPr id="2" name="Content Placeholder 1"/>
          <p:cNvGraphicFramePr>
            <a:graphicFrameLocks noGrp="1"/>
          </p:cNvGraphicFramePr>
          <p:nvPr>
            <p:ph sz="half" idx="2"/>
            <p:extLst>
              <p:ext uri="{D42A27DB-BD31-4B8C-83A1-F6EECF244321}">
                <p14:modId xmlns:p14="http://schemas.microsoft.com/office/powerpoint/2010/main" xmlns="" val="2645165671"/>
              </p:ext>
            </p:extLst>
          </p:nvPr>
        </p:nvGraphicFramePr>
        <p:xfrm>
          <a:off x="602975" y="1087438"/>
          <a:ext cx="11125198" cy="5003949"/>
        </p:xfrm>
        <a:graphic>
          <a:graphicData uri="http://schemas.openxmlformats.org/drawingml/2006/table">
            <a:tbl>
              <a:tblPr firstRow="1" bandRow="1">
                <a:tableStyleId>{5C22544A-7EE6-4342-B048-85BDC9FD1C3A}</a:tableStyleId>
              </a:tblPr>
              <a:tblGrid>
                <a:gridCol w="968467"/>
                <a:gridCol w="4326563"/>
                <a:gridCol w="5830168"/>
              </a:tblGrid>
              <a:tr h="668836">
                <a:tc>
                  <a:txBody>
                    <a:bodyPr/>
                    <a:lstStyle/>
                    <a:p>
                      <a:r>
                        <a:rPr lang="en-ZA" sz="1800" kern="1200" dirty="0" smtClean="0">
                          <a:solidFill>
                            <a:schemeClr val="dk1"/>
                          </a:solidFill>
                          <a:effectLst/>
                          <a:latin typeface="Calibri" panose="020F0502020204030204" pitchFamily="34" charset="0"/>
                          <a:ea typeface="+mn-ea"/>
                          <a:cs typeface="+mn-cs"/>
                        </a:rPr>
                        <a:t>Serial no.</a:t>
                      </a:r>
                      <a:endParaRPr lang="en-ZA" sz="1800" kern="1200" dirty="0">
                        <a:solidFill>
                          <a:schemeClr val="dk1"/>
                        </a:solidFill>
                        <a:effectLst/>
                        <a:latin typeface="Calibri" panose="020F0502020204030204" pitchFamily="34" charset="0"/>
                        <a:ea typeface="+mn-ea"/>
                        <a:cs typeface="+mn-cs"/>
                      </a:endParaRPr>
                    </a:p>
                  </a:txBody>
                  <a:tcPr/>
                </a:tc>
                <a:tc>
                  <a:txBody>
                    <a:bodyPr/>
                    <a:lstStyle/>
                    <a:p>
                      <a:pPr algn="ctr"/>
                      <a:r>
                        <a:rPr lang="en-ZA" sz="1800" kern="1200" dirty="0" smtClean="0">
                          <a:solidFill>
                            <a:schemeClr val="dk1"/>
                          </a:solidFill>
                          <a:effectLst/>
                          <a:latin typeface="Calibri" panose="020F0502020204030204" pitchFamily="34" charset="0"/>
                          <a:ea typeface="+mn-ea"/>
                          <a:cs typeface="+mn-cs"/>
                        </a:rPr>
                        <a:t>Issues raised in the Dashboard as at 23.11.2016</a:t>
                      </a:r>
                      <a:endParaRPr lang="en-ZA" sz="1800" kern="1200" dirty="0">
                        <a:solidFill>
                          <a:schemeClr val="dk1"/>
                        </a:solidFill>
                        <a:effectLst/>
                        <a:latin typeface="Calibri" panose="020F0502020204030204" pitchFamily="34" charset="0"/>
                        <a:ea typeface="+mn-ea"/>
                        <a:cs typeface="+mn-cs"/>
                      </a:endParaRPr>
                    </a:p>
                  </a:txBody>
                  <a:tcPr/>
                </a:tc>
                <a:tc>
                  <a:txBody>
                    <a:bodyPr/>
                    <a:lstStyle/>
                    <a:p>
                      <a:pPr algn="ctr"/>
                      <a:r>
                        <a:rPr lang="en-ZA" sz="1800" kern="1200" dirty="0" smtClean="0">
                          <a:solidFill>
                            <a:schemeClr val="tx1"/>
                          </a:solidFill>
                          <a:effectLst/>
                          <a:latin typeface="Calibri" panose="020F0502020204030204" pitchFamily="34" charset="0"/>
                          <a:ea typeface="+mn-ea"/>
                          <a:cs typeface="+mn-cs"/>
                        </a:rPr>
                        <a:t>Progress report to date </a:t>
                      </a:r>
                      <a:endParaRPr lang="en-ZA" sz="1800" kern="1200" dirty="0">
                        <a:solidFill>
                          <a:schemeClr val="tx1"/>
                        </a:solidFill>
                        <a:effectLst/>
                        <a:latin typeface="Calibri" panose="020F0502020204030204" pitchFamily="34" charset="0"/>
                        <a:ea typeface="+mn-ea"/>
                        <a:cs typeface="+mn-cs"/>
                      </a:endParaRPr>
                    </a:p>
                  </a:txBody>
                  <a:tcPr/>
                </a:tc>
              </a:tr>
              <a:tr h="969993">
                <a:tc>
                  <a:txBody>
                    <a:bodyPr/>
                    <a:lstStyle/>
                    <a:p>
                      <a:r>
                        <a:rPr lang="en-ZA" sz="1600" kern="1200" dirty="0" smtClean="0">
                          <a:solidFill>
                            <a:schemeClr val="dk1"/>
                          </a:solidFill>
                          <a:effectLst/>
                          <a:latin typeface="Calibri" panose="020F0502020204030204" pitchFamily="34" charset="0"/>
                          <a:ea typeface="+mn-ea"/>
                          <a:cs typeface="+mn-cs"/>
                        </a:rPr>
                        <a:t>5</a:t>
                      </a:r>
                      <a:endParaRPr lang="en-ZA" sz="1600" kern="1200" dirty="0">
                        <a:solidFill>
                          <a:schemeClr val="dk1"/>
                        </a:solidFill>
                        <a:effectLst/>
                        <a:latin typeface="Calibri" panose="020F0502020204030204" pitchFamily="34" charset="0"/>
                        <a:ea typeface="+mn-ea"/>
                        <a:cs typeface="+mn-cs"/>
                      </a:endParaRPr>
                    </a:p>
                  </a:txBody>
                  <a:tcPr/>
                </a:tc>
                <a:tc>
                  <a:txBody>
                    <a:bodyPr/>
                    <a:lstStyle/>
                    <a:p>
                      <a:r>
                        <a:rPr lang="en-US" sz="1400" kern="1200" dirty="0" smtClean="0">
                          <a:solidFill>
                            <a:schemeClr val="dk1"/>
                          </a:solidFill>
                          <a:effectLst/>
                          <a:latin typeface="Calibri" panose="020F0502020204030204" pitchFamily="34" charset="0"/>
                          <a:ea typeface="+mn-ea"/>
                          <a:cs typeface="+mn-cs"/>
                        </a:rPr>
                        <a:t>The Committee wants clarity on the exact number of the people employed at the DMV and these statistics should be inclusive of contracts workers, interns </a:t>
                      </a:r>
                      <a:r>
                        <a:rPr lang="en-US" sz="1400" kern="1200" dirty="0" err="1" smtClean="0">
                          <a:solidFill>
                            <a:schemeClr val="dk1"/>
                          </a:solidFill>
                          <a:effectLst/>
                          <a:latin typeface="Calibri" panose="020F0502020204030204" pitchFamily="34" charset="0"/>
                          <a:ea typeface="+mn-ea"/>
                          <a:cs typeface="+mn-cs"/>
                        </a:rPr>
                        <a:t>etc</a:t>
                      </a:r>
                      <a:r>
                        <a:rPr lang="en-US" sz="1400" kern="1200" dirty="0" smtClean="0">
                          <a:solidFill>
                            <a:schemeClr val="dk1"/>
                          </a:solidFill>
                          <a:effectLst/>
                          <a:latin typeface="Calibri" panose="020F0502020204030204" pitchFamily="34" charset="0"/>
                          <a:ea typeface="+mn-ea"/>
                          <a:cs typeface="+mn-cs"/>
                        </a:rPr>
                        <a:t> and it should report back at the next meeting.</a:t>
                      </a:r>
                      <a:endParaRPr lang="en-ZA" sz="1400" kern="1200" dirty="0">
                        <a:solidFill>
                          <a:schemeClr val="dk1"/>
                        </a:solidFill>
                        <a:effectLst/>
                        <a:latin typeface="Calibri" panose="020F0502020204030204" pitchFamily="34" charset="0"/>
                        <a:ea typeface="+mn-ea"/>
                        <a:cs typeface="+mn-cs"/>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ZA" sz="1600" kern="1200" dirty="0" smtClean="0">
                          <a:solidFill>
                            <a:schemeClr val="dk1"/>
                          </a:solidFill>
                          <a:effectLst/>
                          <a:latin typeface="Calibri" panose="020F0502020204030204" pitchFamily="34" charset="0"/>
                          <a:ea typeface="+mn-ea"/>
                          <a:cs typeface="+mn-cs"/>
                        </a:rPr>
                        <a:t>The DMV has briefed the committee on this matter</a:t>
                      </a:r>
                    </a:p>
                    <a:p>
                      <a:pPr marL="0" marR="0" indent="0" algn="l" defTabSz="457200" rtl="0" eaLnBrk="1" fontAlgn="auto" latinLnBrk="0" hangingPunct="1">
                        <a:lnSpc>
                          <a:spcPct val="100000"/>
                        </a:lnSpc>
                        <a:spcBef>
                          <a:spcPts val="0"/>
                        </a:spcBef>
                        <a:spcAft>
                          <a:spcPts val="0"/>
                        </a:spcAft>
                        <a:buClrTx/>
                        <a:buSzTx/>
                        <a:buFontTx/>
                        <a:buNone/>
                        <a:tabLst/>
                        <a:defRPr/>
                      </a:pPr>
                      <a:r>
                        <a:rPr lang="en-ZA" sz="1600" kern="1200" baseline="0" dirty="0" smtClean="0">
                          <a:solidFill>
                            <a:schemeClr val="tx1"/>
                          </a:solidFill>
                          <a:effectLst/>
                          <a:latin typeface="Calibri" panose="020F0502020204030204" pitchFamily="34" charset="0"/>
                          <a:ea typeface="+mn-ea"/>
                          <a:cs typeface="+mn-cs"/>
                        </a:rPr>
                        <a:t>on the 22.02. 2017</a:t>
                      </a:r>
                      <a:endParaRPr lang="en-ZA" sz="1600" kern="1200" dirty="0" smtClean="0">
                        <a:solidFill>
                          <a:schemeClr val="tx1"/>
                        </a:solidFill>
                        <a:effectLst/>
                        <a:latin typeface="Calibri" panose="020F0502020204030204" pitchFamily="34" charset="0"/>
                        <a:ea typeface="+mn-ea"/>
                        <a:cs typeface="+mn-cs"/>
                      </a:endParaRPr>
                    </a:p>
                  </a:txBody>
                  <a:tcPr/>
                </a:tc>
              </a:tr>
              <a:tr h="927784">
                <a:tc>
                  <a:txBody>
                    <a:bodyPr/>
                    <a:lstStyle/>
                    <a:p>
                      <a:r>
                        <a:rPr lang="en-ZA" sz="1600" kern="1200" dirty="0" smtClean="0">
                          <a:solidFill>
                            <a:schemeClr val="dk1"/>
                          </a:solidFill>
                          <a:effectLst/>
                          <a:latin typeface="Calibri" panose="020F0502020204030204" pitchFamily="34" charset="0"/>
                          <a:ea typeface="+mn-ea"/>
                          <a:cs typeface="+mn-cs"/>
                        </a:rPr>
                        <a:t>6</a:t>
                      </a:r>
                      <a:endParaRPr lang="en-ZA" sz="1600" kern="1200" dirty="0">
                        <a:solidFill>
                          <a:schemeClr val="dk1"/>
                        </a:solidFill>
                        <a:effectLst/>
                        <a:latin typeface="Calibri" panose="020F0502020204030204" pitchFamily="34" charset="0"/>
                        <a:ea typeface="+mn-ea"/>
                        <a:cs typeface="+mn-cs"/>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effectLst/>
                          <a:latin typeface="Calibri" panose="020F0502020204030204" pitchFamily="34" charset="0"/>
                          <a:ea typeface="+mn-ea"/>
                          <a:cs typeface="+mn-cs"/>
                        </a:rPr>
                        <a:t>The Department should at its next meeting with the Committee report on its disciplinary cases i.e. the numbers, offences, outcomes </a:t>
                      </a:r>
                      <a:r>
                        <a:rPr lang="en-US" sz="1600" kern="1200" dirty="0" err="1" smtClean="0">
                          <a:solidFill>
                            <a:schemeClr val="dk1"/>
                          </a:solidFill>
                          <a:effectLst/>
                          <a:latin typeface="Calibri" panose="020F0502020204030204" pitchFamily="34" charset="0"/>
                          <a:ea typeface="+mn-ea"/>
                          <a:cs typeface="+mn-cs"/>
                        </a:rPr>
                        <a:t>etc</a:t>
                      </a:r>
                      <a:endParaRPr lang="en-ZA" sz="1600" kern="1200" dirty="0" smtClean="0">
                        <a:solidFill>
                          <a:schemeClr val="dk1"/>
                        </a:solidFill>
                        <a:effectLst/>
                        <a:latin typeface="Calibri" panose="020F0502020204030204" pitchFamily="34" charset="0"/>
                        <a:ea typeface="+mn-ea"/>
                        <a:cs typeface="+mn-cs"/>
                      </a:endParaRPr>
                    </a:p>
                  </a:txBody>
                  <a:tcPr/>
                </a:tc>
                <a:tc>
                  <a:txBody>
                    <a:bodyPr/>
                    <a:lstStyle/>
                    <a:p>
                      <a:pPr marL="0" algn="l" defTabSz="457200" rtl="0" eaLnBrk="1" latinLnBrk="0" hangingPunct="1">
                        <a:lnSpc>
                          <a:spcPct val="100000"/>
                        </a:lnSpc>
                      </a:pPr>
                      <a:r>
                        <a:rPr lang="en-US" sz="1600" kern="1200" dirty="0" smtClean="0">
                          <a:solidFill>
                            <a:schemeClr val="dk1"/>
                          </a:solidFill>
                          <a:effectLst/>
                          <a:latin typeface="Calibri" panose="020F0502020204030204" pitchFamily="34" charset="0"/>
                          <a:ea typeface="+mn-ea"/>
                          <a:cs typeface="+mn-cs"/>
                        </a:rPr>
                        <a:t>The department is the process of finalizing this report and has targeted the 15 March 2017</a:t>
                      </a:r>
                      <a:r>
                        <a:rPr lang="en-US" sz="1600" kern="1200" baseline="0" dirty="0" smtClean="0">
                          <a:solidFill>
                            <a:schemeClr val="dk1"/>
                          </a:solidFill>
                          <a:effectLst/>
                          <a:latin typeface="Calibri" panose="020F0502020204030204" pitchFamily="34" charset="0"/>
                          <a:ea typeface="+mn-ea"/>
                          <a:cs typeface="+mn-cs"/>
                        </a:rPr>
                        <a:t> as the </a:t>
                      </a:r>
                      <a:r>
                        <a:rPr lang="en-US" sz="1600" kern="1200" dirty="0" smtClean="0">
                          <a:solidFill>
                            <a:schemeClr val="dk1"/>
                          </a:solidFill>
                          <a:effectLst/>
                          <a:latin typeface="Calibri" panose="020F0502020204030204" pitchFamily="34" charset="0"/>
                          <a:ea typeface="+mn-ea"/>
                          <a:cs typeface="+mn-cs"/>
                        </a:rPr>
                        <a:t>completion date. </a:t>
                      </a:r>
                      <a:endParaRPr lang="en-ZA" sz="1600" kern="1200" dirty="0" smtClean="0">
                        <a:solidFill>
                          <a:schemeClr val="dk1"/>
                        </a:solidFill>
                        <a:effectLst/>
                        <a:latin typeface="Calibri" panose="020F0502020204030204" pitchFamily="34" charset="0"/>
                        <a:ea typeface="+mn-ea"/>
                        <a:cs typeface="+mn-cs"/>
                      </a:endParaRPr>
                    </a:p>
                  </a:txBody>
                  <a:tcPr/>
                </a:tc>
              </a:tr>
              <a:tr h="306754">
                <a:tc>
                  <a:txBody>
                    <a:bodyPr/>
                    <a:lstStyle/>
                    <a:p>
                      <a:r>
                        <a:rPr lang="en-ZA" sz="1600" kern="1200" dirty="0" smtClean="0">
                          <a:solidFill>
                            <a:schemeClr val="dk1"/>
                          </a:solidFill>
                          <a:effectLst/>
                          <a:latin typeface="Calibri" panose="020F0502020204030204" pitchFamily="34" charset="0"/>
                          <a:ea typeface="+mn-ea"/>
                          <a:cs typeface="+mn-cs"/>
                        </a:rPr>
                        <a:t>7 - 12</a:t>
                      </a:r>
                      <a:endParaRPr lang="en-ZA" sz="1600" kern="1200" dirty="0">
                        <a:solidFill>
                          <a:schemeClr val="dk1"/>
                        </a:solidFill>
                        <a:effectLst/>
                        <a:latin typeface="Calibri" panose="020F0502020204030204" pitchFamily="34" charset="0"/>
                        <a:ea typeface="+mn-ea"/>
                        <a:cs typeface="+mn-cs"/>
                      </a:endParaRPr>
                    </a:p>
                  </a:txBody>
                  <a:tcPr/>
                </a:tc>
                <a:tc gridSpan="2">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ZA" sz="1600" kern="1200" dirty="0" smtClean="0">
                          <a:solidFill>
                            <a:schemeClr val="dk1"/>
                          </a:solidFill>
                          <a:effectLst/>
                          <a:latin typeface="Calibri" panose="020F0502020204030204" pitchFamily="34" charset="0"/>
                          <a:ea typeface="+mn-ea"/>
                          <a:cs typeface="+mn-cs"/>
                        </a:rPr>
                        <a:t>These items will be presented</a:t>
                      </a:r>
                      <a:r>
                        <a:rPr lang="en-ZA" sz="1600" kern="1200" baseline="0" dirty="0" smtClean="0">
                          <a:solidFill>
                            <a:schemeClr val="dk1"/>
                          </a:solidFill>
                          <a:effectLst/>
                          <a:latin typeface="Calibri" panose="020F0502020204030204" pitchFamily="34" charset="0"/>
                          <a:ea typeface="+mn-ea"/>
                          <a:cs typeface="+mn-cs"/>
                        </a:rPr>
                        <a:t> on the 10.03.2017 as </a:t>
                      </a:r>
                      <a:r>
                        <a:rPr lang="en-ZA" sz="1600" kern="1200" baseline="0" smtClean="0">
                          <a:solidFill>
                            <a:schemeClr val="dk1"/>
                          </a:solidFill>
                          <a:effectLst/>
                          <a:latin typeface="Calibri" panose="020F0502020204030204" pitchFamily="34" charset="0"/>
                          <a:ea typeface="+mn-ea"/>
                          <a:cs typeface="+mn-cs"/>
                        </a:rPr>
                        <a:t>they belong to the JSCD as planned.</a:t>
                      </a:r>
                      <a:endParaRPr lang="en-ZA" sz="1600" kern="1200" dirty="0" smtClean="0">
                        <a:solidFill>
                          <a:schemeClr val="dk1"/>
                        </a:solidFill>
                        <a:effectLst/>
                        <a:latin typeface="Calibri" panose="020F0502020204030204" pitchFamily="34" charset="0"/>
                        <a:ea typeface="+mn-ea"/>
                        <a:cs typeface="+mn-cs"/>
                      </a:endParaRPr>
                    </a:p>
                  </a:txBody>
                  <a:tcPr/>
                </a:tc>
                <a:tc hMerge="1">
                  <a:txBody>
                    <a:bodyPr/>
                    <a:lstStyle/>
                    <a:p>
                      <a:pPr marL="0" algn="l" defTabSz="457200" rtl="0" eaLnBrk="1" latinLnBrk="0" hangingPunct="1">
                        <a:lnSpc>
                          <a:spcPct val="100000"/>
                        </a:lnSpc>
                      </a:pPr>
                      <a:endParaRPr lang="en-ZA" sz="1600" kern="1200" dirty="0" smtClean="0">
                        <a:solidFill>
                          <a:schemeClr val="dk1"/>
                        </a:solidFill>
                        <a:effectLst/>
                        <a:latin typeface="Calibri" panose="020F0502020204030204" pitchFamily="34" charset="0"/>
                        <a:ea typeface="+mn-ea"/>
                        <a:cs typeface="+mn-cs"/>
                      </a:endParaRPr>
                    </a:p>
                  </a:txBody>
                  <a:tcPr/>
                </a:tc>
              </a:tr>
              <a:tr h="2102056">
                <a:tc>
                  <a:txBody>
                    <a:bodyPr/>
                    <a:lstStyle/>
                    <a:p>
                      <a:r>
                        <a:rPr lang="en-ZA" sz="1600" kern="1200" dirty="0" smtClean="0">
                          <a:solidFill>
                            <a:schemeClr val="dk1"/>
                          </a:solidFill>
                          <a:effectLst/>
                          <a:latin typeface="Calibri" panose="020F0502020204030204" pitchFamily="34" charset="0"/>
                          <a:ea typeface="+mn-ea"/>
                          <a:cs typeface="+mn-cs"/>
                        </a:rPr>
                        <a:t>13</a:t>
                      </a:r>
                      <a:endParaRPr lang="en-ZA" sz="1600" kern="1200" dirty="0">
                        <a:solidFill>
                          <a:schemeClr val="dk1"/>
                        </a:solidFill>
                        <a:effectLst/>
                        <a:latin typeface="Calibri" panose="020F0502020204030204" pitchFamily="34" charset="0"/>
                        <a:ea typeface="+mn-ea"/>
                        <a:cs typeface="+mn-cs"/>
                      </a:endParaRPr>
                    </a:p>
                  </a:txBody>
                  <a:tcPr/>
                </a:tc>
                <a:tc>
                  <a:txBody>
                    <a:bodyPr/>
                    <a:lstStyle/>
                    <a:p>
                      <a:r>
                        <a:rPr lang="en-US" sz="1600" kern="1200" dirty="0" smtClean="0">
                          <a:solidFill>
                            <a:schemeClr val="dk1"/>
                          </a:solidFill>
                          <a:effectLst/>
                          <a:latin typeface="Calibri" panose="020F0502020204030204" pitchFamily="34" charset="0"/>
                          <a:ea typeface="+mn-ea"/>
                          <a:cs typeface="+mn-cs"/>
                        </a:rPr>
                        <a:t>The Department was requested to report back on progress to overhaul the SCM and Procurement processes in the Department in total with the assistance of National Treasury and</a:t>
                      </a:r>
                      <a:r>
                        <a:rPr lang="en-US" sz="1600" kern="1200" baseline="0" dirty="0" smtClean="0">
                          <a:solidFill>
                            <a:schemeClr val="dk1"/>
                          </a:solidFill>
                          <a:effectLst/>
                          <a:latin typeface="Calibri" panose="020F0502020204030204" pitchFamily="34" charset="0"/>
                          <a:ea typeface="+mn-ea"/>
                          <a:cs typeface="+mn-cs"/>
                        </a:rPr>
                        <a:t> </a:t>
                      </a:r>
                      <a:r>
                        <a:rPr lang="en-US" sz="1600" kern="1200" dirty="0" smtClean="0">
                          <a:solidFill>
                            <a:schemeClr val="dk1"/>
                          </a:solidFill>
                          <a:effectLst/>
                          <a:latin typeface="Calibri" panose="020F0502020204030204" pitchFamily="34" charset="0"/>
                          <a:ea typeface="+mn-ea"/>
                          <a:cs typeface="+mn-cs"/>
                        </a:rPr>
                        <a:t>the DPSA</a:t>
                      </a:r>
                      <a:endParaRPr lang="en-ZA" sz="1600" kern="1200" dirty="0">
                        <a:solidFill>
                          <a:schemeClr val="dk1"/>
                        </a:solidFill>
                        <a:effectLst/>
                        <a:latin typeface="Calibri" panose="020F0502020204030204" pitchFamily="34" charset="0"/>
                        <a:ea typeface="+mn-ea"/>
                        <a:cs typeface="+mn-cs"/>
                      </a:endParaRPr>
                    </a:p>
                  </a:txBody>
                  <a:tcPr/>
                </a:tc>
                <a:tc>
                  <a:txBody>
                    <a:bodyPr/>
                    <a:lstStyle/>
                    <a:p>
                      <a:pPr marL="285750" indent="-285750">
                        <a:buFont typeface="Arial" panose="020B0604020202020204" pitchFamily="34" charset="0"/>
                        <a:buChar char="•"/>
                      </a:pPr>
                      <a:r>
                        <a:rPr lang="en-US" sz="1400" kern="1200" dirty="0" smtClean="0">
                          <a:solidFill>
                            <a:schemeClr val="dk1"/>
                          </a:solidFill>
                          <a:effectLst/>
                          <a:latin typeface="Calibri" panose="020F0502020204030204" pitchFamily="34" charset="0"/>
                          <a:ea typeface="+mn-ea"/>
                          <a:cs typeface="+mn-cs"/>
                        </a:rPr>
                        <a:t>There is a continuous consultation with the Office of the Chief Procurement Officer (OCPO) and other stakeholders who may contribute positively towards overhauling the DMV SCM. </a:t>
                      </a:r>
                    </a:p>
                    <a:p>
                      <a:pPr marL="285750" indent="-285750">
                        <a:buFont typeface="Arial" panose="020B0604020202020204" pitchFamily="34" charset="0"/>
                        <a:buChar char="•"/>
                      </a:pPr>
                      <a:r>
                        <a:rPr lang="en-US" sz="1400" kern="1200" dirty="0" smtClean="0">
                          <a:solidFill>
                            <a:schemeClr val="dk1"/>
                          </a:solidFill>
                          <a:effectLst/>
                          <a:latin typeface="Calibri" panose="020F0502020204030204" pitchFamily="34" charset="0"/>
                          <a:ea typeface="+mn-ea"/>
                          <a:cs typeface="+mn-cs"/>
                        </a:rPr>
                        <a:t>The Deputy Director SCM commenced work on the 01 February 2017 and has already started identifying and fixing the SCM processes.</a:t>
                      </a:r>
                    </a:p>
                    <a:p>
                      <a:pPr marL="285750" indent="-285750">
                        <a:buFont typeface="Arial" panose="020B0604020202020204" pitchFamily="34" charset="0"/>
                        <a:buChar char="•"/>
                      </a:pPr>
                      <a:r>
                        <a:rPr lang="en-US" sz="1400" kern="1200" dirty="0" smtClean="0">
                          <a:solidFill>
                            <a:schemeClr val="dk1"/>
                          </a:solidFill>
                          <a:effectLst/>
                          <a:latin typeface="Calibri" panose="020F0502020204030204" pitchFamily="34" charset="0"/>
                          <a:ea typeface="+mn-ea"/>
                          <a:cs typeface="+mn-cs"/>
                        </a:rPr>
                        <a:t> The Contract post for SCM Director has been advertised and due HR processes will commence as soon as the advert closes.</a:t>
                      </a:r>
                      <a:endParaRPr lang="en-ZA" sz="1400" kern="1200" dirty="0" smtClean="0">
                        <a:solidFill>
                          <a:schemeClr val="dk1"/>
                        </a:solidFill>
                        <a:effectLst/>
                        <a:latin typeface="Calibri" panose="020F0502020204030204" pitchFamily="34" charset="0"/>
                        <a:ea typeface="+mn-ea"/>
                        <a:cs typeface="+mn-cs"/>
                      </a:endParaRPr>
                    </a:p>
                    <a:p>
                      <a:pPr marL="285750" indent="-285750">
                        <a:buFont typeface="Arial" panose="020B0604020202020204" pitchFamily="34" charset="0"/>
                        <a:buChar char="•"/>
                      </a:pPr>
                      <a:r>
                        <a:rPr lang="en-US" sz="1400" kern="1200" dirty="0" smtClean="0">
                          <a:solidFill>
                            <a:schemeClr val="dk1"/>
                          </a:solidFill>
                          <a:effectLst/>
                          <a:latin typeface="Calibri" panose="020F0502020204030204" pitchFamily="34" charset="0"/>
                          <a:ea typeface="+mn-ea"/>
                          <a:cs typeface="+mn-cs"/>
                        </a:rPr>
                        <a:t>All other items identified by AGSA have been added onto in the Action plan and are being addressed.</a:t>
                      </a:r>
                      <a:endParaRPr lang="en-ZA" sz="1400" kern="1200" dirty="0">
                        <a:solidFill>
                          <a:schemeClr val="dk1"/>
                        </a:solidFill>
                        <a:effectLst/>
                        <a:latin typeface="Calibri" panose="020F0502020204030204" pitchFamily="34" charset="0"/>
                        <a:ea typeface="+mn-ea"/>
                        <a:cs typeface="+mn-cs"/>
                      </a:endParaRPr>
                    </a:p>
                  </a:txBody>
                  <a:tcPr/>
                </a:tc>
              </a:tr>
            </a:tbl>
          </a:graphicData>
        </a:graphic>
      </p:graphicFrame>
      <p:pic>
        <p:nvPicPr>
          <p:cNvPr id="7" name="Picture 6" descr="show bar.jp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6055895"/>
            <a:ext cx="12192000" cy="802105"/>
          </a:xfrm>
          <a:prstGeom prst="rect">
            <a:avLst/>
          </a:prstGeom>
        </p:spPr>
      </p:pic>
      <p:sp>
        <p:nvSpPr>
          <p:cNvPr id="3" name="Slide Number Placeholder 2"/>
          <p:cNvSpPr>
            <a:spLocks noGrp="1"/>
          </p:cNvSpPr>
          <p:nvPr>
            <p:ph type="sldNum" sz="quarter" idx="12"/>
          </p:nvPr>
        </p:nvSpPr>
        <p:spPr/>
        <p:txBody>
          <a:bodyPr/>
          <a:lstStyle/>
          <a:p>
            <a:fld id="{6FF9F0C5-380F-41C2-899A-BAC0F0927E16}" type="slidenum">
              <a:rPr lang="en-US" smtClean="0"/>
              <a:pPr/>
              <a:t>6</a:t>
            </a:fld>
            <a:endParaRPr lang="en-US" dirty="0"/>
          </a:p>
        </p:txBody>
      </p:sp>
    </p:spTree>
    <p:extLst>
      <p:ext uri="{BB962C8B-B14F-4D97-AF65-F5344CB8AC3E}">
        <p14:creationId xmlns:p14="http://schemas.microsoft.com/office/powerpoint/2010/main" xmlns="" val="23810433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itle 16"/>
          <p:cNvSpPr>
            <a:spLocks noGrp="1"/>
          </p:cNvSpPr>
          <p:nvPr>
            <p:ph type="title"/>
          </p:nvPr>
        </p:nvSpPr>
        <p:spPr>
          <a:xfrm>
            <a:off x="677334" y="225287"/>
            <a:ext cx="8596668" cy="861633"/>
          </a:xfrm>
        </p:spPr>
        <p:txBody>
          <a:bodyPr>
            <a:normAutofit fontScale="90000"/>
          </a:bodyPr>
          <a:lstStyle/>
          <a:p>
            <a:pPr algn="ctr"/>
            <a:r>
              <a:rPr lang="en-US" sz="3100" b="1" spc="-1" dirty="0">
                <a:solidFill>
                  <a:srgbClr val="008000"/>
                </a:solidFill>
                <a:uFill>
                  <a:solidFill>
                    <a:srgbClr val="FFFFFF"/>
                  </a:solidFill>
                </a:uFill>
                <a:latin typeface="Calibri"/>
              </a:rPr>
              <a:t>Progress Report on Dashboard Issues</a:t>
            </a:r>
            <a:r>
              <a:rPr lang="en-US" b="1" spc="-1" dirty="0">
                <a:solidFill>
                  <a:srgbClr val="008000"/>
                </a:solidFill>
                <a:uFill>
                  <a:solidFill>
                    <a:srgbClr val="FFFFFF"/>
                  </a:solidFill>
                </a:uFill>
                <a:latin typeface="Calibri"/>
              </a:rPr>
              <a:t/>
            </a:r>
            <a:br>
              <a:rPr lang="en-US" b="1" spc="-1" dirty="0">
                <a:solidFill>
                  <a:srgbClr val="008000"/>
                </a:solidFill>
                <a:uFill>
                  <a:solidFill>
                    <a:srgbClr val="FFFFFF"/>
                  </a:solidFill>
                </a:uFill>
                <a:latin typeface="Calibri"/>
              </a:rPr>
            </a:br>
            <a:r>
              <a:rPr lang="en-ZA" b="1" spc="-1" dirty="0">
                <a:solidFill>
                  <a:srgbClr val="008000"/>
                </a:solidFill>
                <a:uFill>
                  <a:solidFill>
                    <a:srgbClr val="FFFFFF"/>
                  </a:solidFill>
                </a:uFill>
                <a:latin typeface="Calibri"/>
              </a:rPr>
              <a:t/>
            </a:r>
            <a:br>
              <a:rPr lang="en-ZA" b="1" spc="-1" dirty="0">
                <a:solidFill>
                  <a:srgbClr val="008000"/>
                </a:solidFill>
                <a:uFill>
                  <a:solidFill>
                    <a:srgbClr val="FFFFFF"/>
                  </a:solidFill>
                </a:uFill>
                <a:latin typeface="Calibri"/>
              </a:rPr>
            </a:br>
            <a:endParaRPr lang="en-US" dirty="0"/>
          </a:p>
        </p:txBody>
      </p:sp>
      <p:sp>
        <p:nvSpPr>
          <p:cNvPr id="18" name="Content Placeholder 17"/>
          <p:cNvSpPr>
            <a:spLocks noGrp="1"/>
          </p:cNvSpPr>
          <p:nvPr>
            <p:ph sz="half" idx="1"/>
          </p:nvPr>
        </p:nvSpPr>
        <p:spPr>
          <a:xfrm>
            <a:off x="490330" y="1311965"/>
            <a:ext cx="9395792" cy="4729396"/>
          </a:xfrm>
        </p:spPr>
        <p:txBody>
          <a:bodyPr/>
          <a:lstStyle/>
          <a:p>
            <a:endParaRPr lang="en-US" spc="-1" dirty="0" smtClean="0">
              <a:solidFill>
                <a:srgbClr val="000000"/>
              </a:solidFill>
              <a:uFill>
                <a:solidFill>
                  <a:srgbClr val="FFFFFF"/>
                </a:solidFill>
              </a:uFill>
              <a:latin typeface="Calibri"/>
            </a:endParaRPr>
          </a:p>
          <a:p>
            <a:endParaRPr lang="en-US" spc="-1" dirty="0">
              <a:solidFill>
                <a:srgbClr val="000000"/>
              </a:solidFill>
              <a:uFill>
                <a:solidFill>
                  <a:srgbClr val="FFFFFF"/>
                </a:solidFill>
              </a:uFill>
              <a:latin typeface="Calibri"/>
            </a:endParaRPr>
          </a:p>
          <a:p>
            <a:endParaRPr lang="en-US" spc="-1" dirty="0" smtClean="0">
              <a:solidFill>
                <a:srgbClr val="000000"/>
              </a:solidFill>
              <a:uFill>
                <a:solidFill>
                  <a:srgbClr val="FFFFFF"/>
                </a:solidFill>
              </a:uFill>
              <a:latin typeface="Calibri"/>
            </a:endParaRPr>
          </a:p>
          <a:p>
            <a:endParaRPr lang="en-US" spc="-1" dirty="0">
              <a:solidFill>
                <a:srgbClr val="000000"/>
              </a:solidFill>
              <a:uFill>
                <a:solidFill>
                  <a:srgbClr val="FFFFFF"/>
                </a:solidFill>
              </a:uFill>
              <a:latin typeface="Calibri"/>
            </a:endParaRPr>
          </a:p>
          <a:p>
            <a:endParaRPr lang="en-US" dirty="0"/>
          </a:p>
        </p:txBody>
      </p:sp>
      <p:graphicFrame>
        <p:nvGraphicFramePr>
          <p:cNvPr id="2" name="Content Placeholder 1"/>
          <p:cNvGraphicFramePr>
            <a:graphicFrameLocks noGrp="1"/>
          </p:cNvGraphicFramePr>
          <p:nvPr>
            <p:ph sz="half" idx="2"/>
            <p:extLst>
              <p:ext uri="{D42A27DB-BD31-4B8C-83A1-F6EECF244321}">
                <p14:modId xmlns:p14="http://schemas.microsoft.com/office/powerpoint/2010/main" xmlns="" val="3885181456"/>
              </p:ext>
            </p:extLst>
          </p:nvPr>
        </p:nvGraphicFramePr>
        <p:xfrm>
          <a:off x="602975" y="848140"/>
          <a:ext cx="10349948" cy="4450079"/>
        </p:xfrm>
        <a:graphic>
          <a:graphicData uri="http://schemas.openxmlformats.org/drawingml/2006/table">
            <a:tbl>
              <a:tblPr firstRow="1" bandRow="1">
                <a:tableStyleId>{5C22544A-7EE6-4342-B048-85BDC9FD1C3A}</a:tableStyleId>
              </a:tblPr>
              <a:tblGrid>
                <a:gridCol w="720565"/>
                <a:gridCol w="4308634"/>
                <a:gridCol w="5320749"/>
              </a:tblGrid>
              <a:tr h="303129">
                <a:tc>
                  <a:txBody>
                    <a:bodyPr/>
                    <a:lstStyle/>
                    <a:p>
                      <a:r>
                        <a:rPr lang="en-ZA" sz="1800" kern="1200" dirty="0" smtClean="0">
                          <a:solidFill>
                            <a:schemeClr val="dk1"/>
                          </a:solidFill>
                          <a:effectLst/>
                          <a:latin typeface="Calibri" panose="020F0502020204030204" pitchFamily="34" charset="0"/>
                          <a:ea typeface="+mn-ea"/>
                          <a:cs typeface="+mn-cs"/>
                        </a:rPr>
                        <a:t>Serial no.</a:t>
                      </a:r>
                      <a:endParaRPr lang="en-ZA" sz="1800" kern="1200" dirty="0">
                        <a:solidFill>
                          <a:schemeClr val="dk1"/>
                        </a:solidFill>
                        <a:effectLst/>
                        <a:latin typeface="Calibri" panose="020F0502020204030204" pitchFamily="34" charset="0"/>
                        <a:ea typeface="+mn-ea"/>
                        <a:cs typeface="+mn-cs"/>
                      </a:endParaRPr>
                    </a:p>
                  </a:txBody>
                  <a:tcPr/>
                </a:tc>
                <a:tc>
                  <a:txBody>
                    <a:bodyPr/>
                    <a:lstStyle/>
                    <a:p>
                      <a:pPr algn="ctr"/>
                      <a:r>
                        <a:rPr lang="en-ZA" sz="1800" kern="1200" dirty="0" smtClean="0">
                          <a:solidFill>
                            <a:schemeClr val="dk1"/>
                          </a:solidFill>
                          <a:effectLst/>
                          <a:latin typeface="Calibri" panose="020F0502020204030204" pitchFamily="34" charset="0"/>
                          <a:ea typeface="+mn-ea"/>
                          <a:cs typeface="+mn-cs"/>
                        </a:rPr>
                        <a:t>Issues raised in the Dashboard as at 23.11.2016</a:t>
                      </a:r>
                      <a:endParaRPr lang="en-ZA" sz="1800" kern="1200" dirty="0">
                        <a:solidFill>
                          <a:schemeClr val="dk1"/>
                        </a:solidFill>
                        <a:effectLst/>
                        <a:latin typeface="Calibri" panose="020F0502020204030204" pitchFamily="34" charset="0"/>
                        <a:ea typeface="+mn-ea"/>
                        <a:cs typeface="+mn-cs"/>
                      </a:endParaRPr>
                    </a:p>
                  </a:txBody>
                  <a:tcPr/>
                </a:tc>
                <a:tc>
                  <a:txBody>
                    <a:bodyPr/>
                    <a:lstStyle/>
                    <a:p>
                      <a:pPr algn="ctr"/>
                      <a:r>
                        <a:rPr lang="en-ZA" sz="1800" kern="1200" dirty="0" smtClean="0">
                          <a:solidFill>
                            <a:schemeClr val="tx1"/>
                          </a:solidFill>
                          <a:effectLst/>
                          <a:latin typeface="Calibri" panose="020F0502020204030204" pitchFamily="34" charset="0"/>
                          <a:ea typeface="+mn-ea"/>
                          <a:cs typeface="+mn-cs"/>
                        </a:rPr>
                        <a:t>Progress report to date </a:t>
                      </a:r>
                      <a:endParaRPr lang="en-ZA" sz="1800" kern="1200" dirty="0">
                        <a:solidFill>
                          <a:schemeClr val="tx1"/>
                        </a:solidFill>
                        <a:effectLst/>
                        <a:latin typeface="Calibri" panose="020F0502020204030204" pitchFamily="34" charset="0"/>
                        <a:ea typeface="+mn-ea"/>
                        <a:cs typeface="+mn-cs"/>
                      </a:endParaRPr>
                    </a:p>
                  </a:txBody>
                  <a:tcPr/>
                </a:tc>
              </a:tr>
              <a:tr h="657092">
                <a:tc>
                  <a:txBody>
                    <a:bodyPr/>
                    <a:lstStyle/>
                    <a:p>
                      <a:r>
                        <a:rPr lang="en-ZA" sz="1600" dirty="0" smtClean="0">
                          <a:latin typeface="Calibri" panose="020F0502020204030204" pitchFamily="34" charset="0"/>
                        </a:rPr>
                        <a:t>14</a:t>
                      </a:r>
                      <a:endParaRPr lang="en-ZA" sz="1600" dirty="0">
                        <a:latin typeface="Calibri" panose="020F0502020204030204" pitchFamily="34" charset="0"/>
                      </a:endParaRPr>
                    </a:p>
                  </a:txBody>
                  <a:tcPr/>
                </a:tc>
                <a:tc>
                  <a:txBody>
                    <a:bodyPr/>
                    <a:lstStyle/>
                    <a:p>
                      <a:pPr marL="0" marR="0" lvl="0"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600" kern="1200" dirty="0" smtClean="0">
                          <a:solidFill>
                            <a:schemeClr val="dk1"/>
                          </a:solidFill>
                          <a:effectLst/>
                          <a:latin typeface="Calibri" panose="020F0502020204030204" pitchFamily="34" charset="0"/>
                          <a:ea typeface="+mn-ea"/>
                          <a:cs typeface="+mn-cs"/>
                        </a:rPr>
                        <a:t>The Committee was informed that some of the funds “parked” at NSFAS, has since been </a:t>
                      </a:r>
                      <a:r>
                        <a:rPr lang="en-US" sz="1600" kern="1200" dirty="0" err="1" smtClean="0">
                          <a:solidFill>
                            <a:schemeClr val="dk1"/>
                          </a:solidFill>
                          <a:effectLst/>
                          <a:latin typeface="Calibri" panose="020F0502020204030204" pitchFamily="34" charset="0"/>
                          <a:ea typeface="+mn-ea"/>
                          <a:cs typeface="+mn-cs"/>
                        </a:rPr>
                        <a:t>utilised</a:t>
                      </a:r>
                      <a:r>
                        <a:rPr lang="en-US" sz="1600" kern="1200" dirty="0" smtClean="0">
                          <a:solidFill>
                            <a:schemeClr val="dk1"/>
                          </a:solidFill>
                          <a:effectLst/>
                          <a:latin typeface="Calibri" panose="020F0502020204030204" pitchFamily="34" charset="0"/>
                          <a:ea typeface="+mn-ea"/>
                          <a:cs typeface="+mn-cs"/>
                        </a:rPr>
                        <a:t> for the current academic year and it was encouraged to ensure that these funds were properly accounted for and </a:t>
                      </a:r>
                      <a:r>
                        <a:rPr lang="en-US" sz="1600" kern="1200" dirty="0" err="1" smtClean="0">
                          <a:solidFill>
                            <a:schemeClr val="dk1"/>
                          </a:solidFill>
                          <a:effectLst/>
                          <a:latin typeface="Calibri" panose="020F0502020204030204" pitchFamily="34" charset="0"/>
                          <a:ea typeface="+mn-ea"/>
                          <a:cs typeface="+mn-cs"/>
                        </a:rPr>
                        <a:t>utilised</a:t>
                      </a:r>
                      <a:r>
                        <a:rPr lang="en-US" sz="1600" kern="1200" dirty="0" smtClean="0">
                          <a:solidFill>
                            <a:schemeClr val="dk1"/>
                          </a:solidFill>
                          <a:effectLst/>
                          <a:latin typeface="Calibri" panose="020F0502020204030204" pitchFamily="34" charset="0"/>
                          <a:ea typeface="+mn-ea"/>
                          <a:cs typeface="+mn-cs"/>
                        </a:rPr>
                        <a:t>.</a:t>
                      </a:r>
                      <a:endParaRPr lang="en-ZA" sz="1600" kern="1200" dirty="0" smtClean="0">
                        <a:solidFill>
                          <a:schemeClr val="dk1"/>
                        </a:solidFill>
                        <a:effectLst/>
                        <a:latin typeface="Calibri" panose="020F0502020204030204" pitchFamily="34" charset="0"/>
                        <a:ea typeface="+mn-ea"/>
                        <a:cs typeface="+mn-cs"/>
                      </a:endParaRPr>
                    </a:p>
                  </a:txBody>
                  <a:tcPr marL="68580" marR="68580" marT="0" marB="0"/>
                </a:tc>
                <a:tc>
                  <a:txBody>
                    <a:bodyPr/>
                    <a:lstStyle/>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600" kern="1200" dirty="0" smtClean="0">
                          <a:solidFill>
                            <a:schemeClr val="dk1"/>
                          </a:solidFill>
                          <a:effectLst/>
                          <a:latin typeface="Calibri" panose="020F0502020204030204" pitchFamily="34" charset="0"/>
                          <a:ea typeface="+mn-ea"/>
                          <a:cs typeface="+mn-cs"/>
                        </a:rPr>
                        <a:t>Funds are correctly accounted for Quarterly, statements and breakdown of expenditure is provided. </a:t>
                      </a:r>
                    </a:p>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600" kern="1200" dirty="0" smtClean="0">
                          <a:solidFill>
                            <a:schemeClr val="dk1"/>
                          </a:solidFill>
                          <a:effectLst/>
                          <a:latin typeface="Calibri" panose="020F0502020204030204" pitchFamily="34" charset="0"/>
                          <a:ea typeface="+mn-ea"/>
                          <a:cs typeface="+mn-cs"/>
                        </a:rPr>
                        <a:t>Funds that were not transferred to NASFAS in previous years have been used to pay for Education Support in this Academic year</a:t>
                      </a:r>
                      <a:endParaRPr lang="en-ZA" sz="1600" kern="1200" dirty="0">
                        <a:solidFill>
                          <a:srgbClr val="FF0000"/>
                        </a:solidFill>
                        <a:effectLst/>
                        <a:latin typeface="Calibri" panose="020F0502020204030204" pitchFamily="34" charset="0"/>
                        <a:ea typeface="+mn-ea"/>
                        <a:cs typeface="+mn-cs"/>
                      </a:endParaRPr>
                    </a:p>
                  </a:txBody>
                  <a:tcPr/>
                </a:tc>
              </a:tr>
              <a:tr h="792479">
                <a:tc>
                  <a:txBody>
                    <a:bodyPr/>
                    <a:lstStyle/>
                    <a:p>
                      <a:r>
                        <a:rPr lang="en-ZA" sz="1600" dirty="0" smtClean="0">
                          <a:latin typeface="Calibri" panose="020F0502020204030204" pitchFamily="34" charset="0"/>
                        </a:rPr>
                        <a:t>15</a:t>
                      </a:r>
                      <a:endParaRPr lang="en-ZA" sz="1600" dirty="0">
                        <a:latin typeface="Calibri" panose="020F0502020204030204" pitchFamily="34" charset="0"/>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effectLst/>
                          <a:latin typeface="Calibri" panose="020F0502020204030204" pitchFamily="34" charset="0"/>
                          <a:ea typeface="+mn-ea"/>
                          <a:cs typeface="+mn-cs"/>
                        </a:rPr>
                        <a:t>The Department should give feedback on efforts to improve the relationship with SITA</a:t>
                      </a:r>
                      <a:endParaRPr lang="en-ZA" sz="1600" kern="1200" dirty="0" smtClean="0">
                        <a:solidFill>
                          <a:schemeClr val="dk1"/>
                        </a:solidFill>
                        <a:effectLst/>
                        <a:latin typeface="Calibri" panose="020F0502020204030204" pitchFamily="34" charset="0"/>
                        <a:ea typeface="+mn-ea"/>
                        <a:cs typeface="+mn-cs"/>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ZA" sz="1600" kern="1200" dirty="0" smtClean="0">
                          <a:solidFill>
                            <a:schemeClr val="dk1"/>
                          </a:solidFill>
                          <a:effectLst/>
                          <a:latin typeface="Calibri" panose="020F0502020204030204" pitchFamily="34" charset="0"/>
                          <a:ea typeface="+mn-ea"/>
                          <a:cs typeface="+mn-cs"/>
                        </a:rPr>
                        <a:t>The DMV has briefed the committee on this matter</a:t>
                      </a:r>
                    </a:p>
                    <a:p>
                      <a:pPr marL="0" marR="0" indent="0" algn="l" defTabSz="457200" rtl="0" eaLnBrk="1" fontAlgn="auto" latinLnBrk="0" hangingPunct="1">
                        <a:lnSpc>
                          <a:spcPct val="100000"/>
                        </a:lnSpc>
                        <a:spcBef>
                          <a:spcPts val="0"/>
                        </a:spcBef>
                        <a:spcAft>
                          <a:spcPts val="0"/>
                        </a:spcAft>
                        <a:buClrTx/>
                        <a:buSzTx/>
                        <a:buFontTx/>
                        <a:buNone/>
                        <a:tabLst/>
                        <a:defRPr/>
                      </a:pPr>
                      <a:r>
                        <a:rPr lang="en-ZA" sz="1600" kern="1200" baseline="0" dirty="0" smtClean="0">
                          <a:solidFill>
                            <a:schemeClr val="tx1"/>
                          </a:solidFill>
                          <a:effectLst/>
                          <a:latin typeface="Calibri" panose="020F0502020204030204" pitchFamily="34" charset="0"/>
                          <a:ea typeface="+mn-ea"/>
                          <a:cs typeface="+mn-cs"/>
                        </a:rPr>
                        <a:t>on the 22.02. 2017</a:t>
                      </a:r>
                      <a:endParaRPr lang="en-ZA" sz="1600" kern="1200" dirty="0" smtClean="0">
                        <a:solidFill>
                          <a:schemeClr val="tx1"/>
                        </a:solidFill>
                        <a:effectLst/>
                        <a:latin typeface="Calibri" panose="020F0502020204030204" pitchFamily="34" charset="0"/>
                        <a:ea typeface="+mn-ea"/>
                        <a:cs typeface="+mn-cs"/>
                      </a:endParaRPr>
                    </a:p>
                  </a:txBody>
                  <a:tcPr/>
                </a:tc>
              </a:tr>
              <a:tr h="1637204">
                <a:tc>
                  <a:txBody>
                    <a:bodyPr/>
                    <a:lstStyle/>
                    <a:p>
                      <a:r>
                        <a:rPr lang="en-ZA" sz="1600" dirty="0" smtClean="0">
                          <a:latin typeface="Calibri" panose="020F0502020204030204" pitchFamily="34" charset="0"/>
                        </a:rPr>
                        <a:t>16</a:t>
                      </a:r>
                      <a:endParaRPr lang="en-ZA" sz="1600" dirty="0">
                        <a:latin typeface="Calibri" panose="020F0502020204030204" pitchFamily="34" charset="0"/>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effectLst/>
                          <a:latin typeface="Calibri" panose="020F0502020204030204" pitchFamily="34" charset="0"/>
                          <a:ea typeface="+mn-ea"/>
                          <a:cs typeface="+mn-cs"/>
                        </a:rPr>
                        <a:t>The Committee recommended that the Department should </a:t>
                      </a:r>
                      <a:r>
                        <a:rPr lang="en-US" sz="1600" kern="1200" dirty="0" err="1" smtClean="0">
                          <a:solidFill>
                            <a:schemeClr val="dk1"/>
                          </a:solidFill>
                          <a:effectLst/>
                          <a:latin typeface="Calibri" panose="020F0502020204030204" pitchFamily="34" charset="0"/>
                          <a:ea typeface="+mn-ea"/>
                          <a:cs typeface="+mn-cs"/>
                        </a:rPr>
                        <a:t>prioritise</a:t>
                      </a:r>
                      <a:r>
                        <a:rPr lang="en-US" sz="1600" kern="1200" dirty="0" smtClean="0">
                          <a:solidFill>
                            <a:schemeClr val="dk1"/>
                          </a:solidFill>
                          <a:effectLst/>
                          <a:latin typeface="Calibri" panose="020F0502020204030204" pitchFamily="34" charset="0"/>
                          <a:ea typeface="+mn-ea"/>
                          <a:cs typeface="+mn-cs"/>
                        </a:rPr>
                        <a:t> the Database through enhancing its verification processes with military veteran </a:t>
                      </a:r>
                      <a:r>
                        <a:rPr lang="en-US" sz="1600" kern="1200" dirty="0" err="1" smtClean="0">
                          <a:solidFill>
                            <a:schemeClr val="dk1"/>
                          </a:solidFill>
                          <a:effectLst/>
                          <a:latin typeface="Calibri" panose="020F0502020204030204" pitchFamily="34" charset="0"/>
                          <a:ea typeface="+mn-ea"/>
                          <a:cs typeface="+mn-cs"/>
                        </a:rPr>
                        <a:t>organisations</a:t>
                      </a:r>
                      <a:r>
                        <a:rPr lang="en-US" sz="1600" kern="1200" dirty="0" smtClean="0">
                          <a:solidFill>
                            <a:schemeClr val="dk1"/>
                          </a:solidFill>
                          <a:effectLst/>
                          <a:latin typeface="Calibri" panose="020F0502020204030204" pitchFamily="34" charset="0"/>
                          <a:ea typeface="+mn-ea"/>
                          <a:cs typeface="+mn-cs"/>
                        </a:rPr>
                        <a:t> such as SANMVA and the assistance of the TSI to make progress on this issue.</a:t>
                      </a:r>
                      <a:endParaRPr lang="en-ZA" sz="1600" kern="1200" dirty="0" smtClean="0">
                        <a:solidFill>
                          <a:schemeClr val="dk1"/>
                        </a:solidFill>
                        <a:effectLst/>
                        <a:latin typeface="Calibri" panose="020F0502020204030204" pitchFamily="34" charset="0"/>
                        <a:ea typeface="+mn-ea"/>
                        <a:cs typeface="+mn-cs"/>
                      </a:endParaRPr>
                    </a:p>
                    <a:p>
                      <a:endParaRPr lang="en-ZA" sz="1600" kern="1200" dirty="0">
                        <a:solidFill>
                          <a:schemeClr val="dk1"/>
                        </a:solidFill>
                        <a:effectLst/>
                        <a:latin typeface="Calibri" panose="020F0502020204030204" pitchFamily="34" charset="0"/>
                        <a:ea typeface="+mn-ea"/>
                        <a:cs typeface="+mn-cs"/>
                      </a:endParaRPr>
                    </a:p>
                  </a:txBody>
                  <a:tcPr marL="68580" marR="68580" marT="0" marB="0"/>
                </a:tc>
                <a:tc>
                  <a:txBody>
                    <a:bodyPr/>
                    <a:lstStyle/>
                    <a:p>
                      <a:pPr marL="285750" indent="-285750">
                        <a:buFont typeface="Arial" panose="020B0604020202020204" pitchFamily="34" charset="0"/>
                        <a:buChar char="•"/>
                      </a:pPr>
                      <a:r>
                        <a:rPr lang="en-ZA" sz="1600" kern="1200" dirty="0" smtClean="0">
                          <a:solidFill>
                            <a:schemeClr val="dk1"/>
                          </a:solidFill>
                          <a:effectLst/>
                          <a:latin typeface="Calibri" panose="020F0502020204030204" pitchFamily="34" charset="0"/>
                          <a:ea typeface="+mn-ea"/>
                          <a:cs typeface="+mn-cs"/>
                        </a:rPr>
                        <a:t>This is part of the plan of work of the department in the coming months.</a:t>
                      </a:r>
                    </a:p>
                    <a:p>
                      <a:pPr marL="285750" indent="-285750">
                        <a:buFont typeface="Arial" panose="020B0604020202020204" pitchFamily="34" charset="0"/>
                        <a:buChar char="•"/>
                      </a:pPr>
                      <a:r>
                        <a:rPr lang="en-ZA" sz="1600" kern="1200" dirty="0" smtClean="0">
                          <a:solidFill>
                            <a:schemeClr val="dk1"/>
                          </a:solidFill>
                          <a:effectLst/>
                          <a:latin typeface="Calibri" panose="020F0502020204030204" pitchFamily="34" charset="0"/>
                          <a:ea typeface="+mn-ea"/>
                          <a:cs typeface="+mn-cs"/>
                        </a:rPr>
                        <a:t>A Standard Operating</a:t>
                      </a:r>
                      <a:r>
                        <a:rPr lang="en-ZA" sz="1600" kern="1200" baseline="0" dirty="0" smtClean="0">
                          <a:solidFill>
                            <a:schemeClr val="dk1"/>
                          </a:solidFill>
                          <a:effectLst/>
                          <a:latin typeface="Calibri" panose="020F0502020204030204" pitchFamily="34" charset="0"/>
                          <a:ea typeface="+mn-ea"/>
                          <a:cs typeface="+mn-cs"/>
                        </a:rPr>
                        <a:t> </a:t>
                      </a:r>
                      <a:r>
                        <a:rPr lang="en-ZA" sz="1600" kern="1200" dirty="0" smtClean="0">
                          <a:solidFill>
                            <a:schemeClr val="dk1"/>
                          </a:solidFill>
                          <a:effectLst/>
                          <a:latin typeface="Calibri" panose="020F0502020204030204" pitchFamily="34" charset="0"/>
                          <a:ea typeface="+mn-ea"/>
                          <a:cs typeface="+mn-cs"/>
                        </a:rPr>
                        <a:t>Procedure (SOP) will</a:t>
                      </a:r>
                      <a:r>
                        <a:rPr lang="en-ZA" sz="1600" kern="1200" baseline="0" dirty="0" smtClean="0">
                          <a:solidFill>
                            <a:schemeClr val="dk1"/>
                          </a:solidFill>
                          <a:effectLst/>
                          <a:latin typeface="Calibri" panose="020F0502020204030204" pitchFamily="34" charset="0"/>
                          <a:ea typeface="+mn-ea"/>
                          <a:cs typeface="+mn-cs"/>
                        </a:rPr>
                        <a:t> be finalized in this month for the database</a:t>
                      </a:r>
                      <a:endParaRPr lang="en-ZA" sz="1600" kern="1200" dirty="0">
                        <a:solidFill>
                          <a:schemeClr val="dk1"/>
                        </a:solidFill>
                        <a:effectLst/>
                        <a:latin typeface="Calibri" panose="020F0502020204030204" pitchFamily="34" charset="0"/>
                        <a:ea typeface="+mn-ea"/>
                        <a:cs typeface="+mn-cs"/>
                      </a:endParaRPr>
                    </a:p>
                  </a:txBody>
                  <a:tcPr/>
                </a:tc>
              </a:tr>
            </a:tbl>
          </a:graphicData>
        </a:graphic>
      </p:graphicFrame>
      <p:pic>
        <p:nvPicPr>
          <p:cNvPr id="7" name="Picture 6" descr="show bar.jp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6055895"/>
            <a:ext cx="12192000" cy="802105"/>
          </a:xfrm>
          <a:prstGeom prst="rect">
            <a:avLst/>
          </a:prstGeom>
        </p:spPr>
      </p:pic>
      <p:sp>
        <p:nvSpPr>
          <p:cNvPr id="3" name="Slide Number Placeholder 2"/>
          <p:cNvSpPr>
            <a:spLocks noGrp="1"/>
          </p:cNvSpPr>
          <p:nvPr>
            <p:ph type="sldNum" sz="quarter" idx="12"/>
          </p:nvPr>
        </p:nvSpPr>
        <p:spPr/>
        <p:txBody>
          <a:bodyPr/>
          <a:lstStyle/>
          <a:p>
            <a:fld id="{6FF9F0C5-380F-41C2-899A-BAC0F0927E16}" type="slidenum">
              <a:rPr lang="en-US" smtClean="0"/>
              <a:pPr/>
              <a:t>7</a:t>
            </a:fld>
            <a:endParaRPr lang="en-US" dirty="0"/>
          </a:p>
        </p:txBody>
      </p:sp>
    </p:spTree>
    <p:extLst>
      <p:ext uri="{BB962C8B-B14F-4D97-AF65-F5344CB8AC3E}">
        <p14:creationId xmlns:p14="http://schemas.microsoft.com/office/powerpoint/2010/main" xmlns="" val="32476241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itle 16"/>
          <p:cNvSpPr>
            <a:spLocks noGrp="1"/>
          </p:cNvSpPr>
          <p:nvPr>
            <p:ph type="title"/>
          </p:nvPr>
        </p:nvSpPr>
        <p:spPr>
          <a:xfrm>
            <a:off x="677334" y="225287"/>
            <a:ext cx="8596668" cy="861633"/>
          </a:xfrm>
        </p:spPr>
        <p:txBody>
          <a:bodyPr>
            <a:normAutofit fontScale="90000"/>
          </a:bodyPr>
          <a:lstStyle/>
          <a:p>
            <a:pPr algn="ctr"/>
            <a:r>
              <a:rPr lang="en-US" sz="3100" b="1" spc="-1" dirty="0">
                <a:solidFill>
                  <a:srgbClr val="008000"/>
                </a:solidFill>
                <a:uFill>
                  <a:solidFill>
                    <a:srgbClr val="FFFFFF"/>
                  </a:solidFill>
                </a:uFill>
                <a:latin typeface="Calibri"/>
              </a:rPr>
              <a:t>Progress Report on Dashboard Issues</a:t>
            </a:r>
            <a:r>
              <a:rPr lang="en-US" b="1" spc="-1" dirty="0">
                <a:solidFill>
                  <a:srgbClr val="008000"/>
                </a:solidFill>
                <a:uFill>
                  <a:solidFill>
                    <a:srgbClr val="FFFFFF"/>
                  </a:solidFill>
                </a:uFill>
                <a:latin typeface="Calibri"/>
              </a:rPr>
              <a:t/>
            </a:r>
            <a:br>
              <a:rPr lang="en-US" b="1" spc="-1" dirty="0">
                <a:solidFill>
                  <a:srgbClr val="008000"/>
                </a:solidFill>
                <a:uFill>
                  <a:solidFill>
                    <a:srgbClr val="FFFFFF"/>
                  </a:solidFill>
                </a:uFill>
                <a:latin typeface="Calibri"/>
              </a:rPr>
            </a:br>
            <a:r>
              <a:rPr lang="en-ZA" b="1" spc="-1" dirty="0">
                <a:solidFill>
                  <a:srgbClr val="008000"/>
                </a:solidFill>
                <a:uFill>
                  <a:solidFill>
                    <a:srgbClr val="FFFFFF"/>
                  </a:solidFill>
                </a:uFill>
                <a:latin typeface="Calibri"/>
              </a:rPr>
              <a:t/>
            </a:r>
            <a:br>
              <a:rPr lang="en-ZA" b="1" spc="-1" dirty="0">
                <a:solidFill>
                  <a:srgbClr val="008000"/>
                </a:solidFill>
                <a:uFill>
                  <a:solidFill>
                    <a:srgbClr val="FFFFFF"/>
                  </a:solidFill>
                </a:uFill>
                <a:latin typeface="Calibri"/>
              </a:rPr>
            </a:br>
            <a:endParaRPr lang="en-US" dirty="0"/>
          </a:p>
        </p:txBody>
      </p:sp>
      <p:sp>
        <p:nvSpPr>
          <p:cNvPr id="18" name="Content Placeholder 17"/>
          <p:cNvSpPr>
            <a:spLocks noGrp="1"/>
          </p:cNvSpPr>
          <p:nvPr>
            <p:ph sz="half" idx="1"/>
          </p:nvPr>
        </p:nvSpPr>
        <p:spPr>
          <a:xfrm>
            <a:off x="490330" y="1311965"/>
            <a:ext cx="9395792" cy="4729396"/>
          </a:xfrm>
        </p:spPr>
        <p:txBody>
          <a:bodyPr/>
          <a:lstStyle/>
          <a:p>
            <a:endParaRPr lang="en-US" spc="-1" dirty="0" smtClean="0">
              <a:solidFill>
                <a:srgbClr val="000000"/>
              </a:solidFill>
              <a:uFill>
                <a:solidFill>
                  <a:srgbClr val="FFFFFF"/>
                </a:solidFill>
              </a:uFill>
              <a:latin typeface="Calibri"/>
            </a:endParaRPr>
          </a:p>
          <a:p>
            <a:endParaRPr lang="en-US" spc="-1" dirty="0">
              <a:solidFill>
                <a:srgbClr val="000000"/>
              </a:solidFill>
              <a:uFill>
                <a:solidFill>
                  <a:srgbClr val="FFFFFF"/>
                </a:solidFill>
              </a:uFill>
              <a:latin typeface="Calibri"/>
            </a:endParaRPr>
          </a:p>
          <a:p>
            <a:endParaRPr lang="en-US" spc="-1" dirty="0" smtClean="0">
              <a:solidFill>
                <a:srgbClr val="000000"/>
              </a:solidFill>
              <a:uFill>
                <a:solidFill>
                  <a:srgbClr val="FFFFFF"/>
                </a:solidFill>
              </a:uFill>
              <a:latin typeface="Calibri"/>
            </a:endParaRPr>
          </a:p>
          <a:p>
            <a:endParaRPr lang="en-US" spc="-1" dirty="0">
              <a:solidFill>
                <a:srgbClr val="000000"/>
              </a:solidFill>
              <a:uFill>
                <a:solidFill>
                  <a:srgbClr val="FFFFFF"/>
                </a:solidFill>
              </a:uFill>
              <a:latin typeface="Calibri"/>
            </a:endParaRPr>
          </a:p>
          <a:p>
            <a:endParaRPr lang="en-US" dirty="0"/>
          </a:p>
        </p:txBody>
      </p:sp>
      <p:graphicFrame>
        <p:nvGraphicFramePr>
          <p:cNvPr id="2" name="Content Placeholder 1"/>
          <p:cNvGraphicFramePr>
            <a:graphicFrameLocks noGrp="1"/>
          </p:cNvGraphicFramePr>
          <p:nvPr>
            <p:ph sz="half" idx="2"/>
            <p:extLst>
              <p:ext uri="{D42A27DB-BD31-4B8C-83A1-F6EECF244321}">
                <p14:modId xmlns:p14="http://schemas.microsoft.com/office/powerpoint/2010/main" xmlns="" val="1807619970"/>
              </p:ext>
            </p:extLst>
          </p:nvPr>
        </p:nvGraphicFramePr>
        <p:xfrm>
          <a:off x="602975" y="848140"/>
          <a:ext cx="10349948" cy="5466969"/>
        </p:xfrm>
        <a:graphic>
          <a:graphicData uri="http://schemas.openxmlformats.org/drawingml/2006/table">
            <a:tbl>
              <a:tblPr firstRow="1" bandRow="1">
                <a:tableStyleId>{5C22544A-7EE6-4342-B048-85BDC9FD1C3A}</a:tableStyleId>
              </a:tblPr>
              <a:tblGrid>
                <a:gridCol w="720565"/>
                <a:gridCol w="4308634"/>
                <a:gridCol w="5320749"/>
              </a:tblGrid>
              <a:tr h="354724">
                <a:tc>
                  <a:txBody>
                    <a:bodyPr/>
                    <a:lstStyle/>
                    <a:p>
                      <a:r>
                        <a:rPr lang="en-ZA" sz="1800" kern="1200" dirty="0" smtClean="0">
                          <a:solidFill>
                            <a:schemeClr val="dk1"/>
                          </a:solidFill>
                          <a:effectLst/>
                          <a:latin typeface="Calibri" panose="020F0502020204030204" pitchFamily="34" charset="0"/>
                          <a:ea typeface="+mn-ea"/>
                          <a:cs typeface="+mn-cs"/>
                        </a:rPr>
                        <a:t>Serial no.</a:t>
                      </a:r>
                      <a:endParaRPr lang="en-ZA" sz="1800" kern="1200" dirty="0">
                        <a:solidFill>
                          <a:schemeClr val="dk1"/>
                        </a:solidFill>
                        <a:effectLst/>
                        <a:latin typeface="Calibri" panose="020F0502020204030204" pitchFamily="34" charset="0"/>
                        <a:ea typeface="+mn-ea"/>
                        <a:cs typeface="+mn-cs"/>
                      </a:endParaRPr>
                    </a:p>
                  </a:txBody>
                  <a:tcPr/>
                </a:tc>
                <a:tc>
                  <a:txBody>
                    <a:bodyPr/>
                    <a:lstStyle/>
                    <a:p>
                      <a:pPr algn="ctr"/>
                      <a:r>
                        <a:rPr lang="en-ZA" sz="1800" kern="1200" dirty="0" smtClean="0">
                          <a:solidFill>
                            <a:schemeClr val="dk1"/>
                          </a:solidFill>
                          <a:effectLst/>
                          <a:latin typeface="Calibri" panose="020F0502020204030204" pitchFamily="34" charset="0"/>
                          <a:ea typeface="+mn-ea"/>
                          <a:cs typeface="+mn-cs"/>
                        </a:rPr>
                        <a:t>Issues raised in the Dashboard as at 23.11.2016</a:t>
                      </a:r>
                      <a:endParaRPr lang="en-ZA" sz="1800" kern="1200" dirty="0">
                        <a:solidFill>
                          <a:schemeClr val="dk1"/>
                        </a:solidFill>
                        <a:effectLst/>
                        <a:latin typeface="Calibri" panose="020F0502020204030204" pitchFamily="34" charset="0"/>
                        <a:ea typeface="+mn-ea"/>
                        <a:cs typeface="+mn-cs"/>
                      </a:endParaRPr>
                    </a:p>
                  </a:txBody>
                  <a:tcPr/>
                </a:tc>
                <a:tc>
                  <a:txBody>
                    <a:bodyPr/>
                    <a:lstStyle/>
                    <a:p>
                      <a:pPr algn="ctr"/>
                      <a:r>
                        <a:rPr lang="en-ZA" sz="1800" kern="1200" dirty="0" smtClean="0">
                          <a:solidFill>
                            <a:schemeClr val="tx1"/>
                          </a:solidFill>
                          <a:effectLst/>
                          <a:latin typeface="Calibri" panose="020F0502020204030204" pitchFamily="34" charset="0"/>
                          <a:ea typeface="+mn-ea"/>
                          <a:cs typeface="+mn-cs"/>
                        </a:rPr>
                        <a:t>Progress report to date </a:t>
                      </a:r>
                      <a:endParaRPr lang="en-ZA" sz="1800" kern="1200" dirty="0">
                        <a:solidFill>
                          <a:schemeClr val="tx1"/>
                        </a:solidFill>
                        <a:effectLst/>
                        <a:latin typeface="Calibri" panose="020F0502020204030204" pitchFamily="34" charset="0"/>
                        <a:ea typeface="+mn-ea"/>
                        <a:cs typeface="+mn-cs"/>
                      </a:endParaRPr>
                    </a:p>
                  </a:txBody>
                  <a:tcPr/>
                </a:tc>
              </a:tr>
              <a:tr h="671884">
                <a:tc>
                  <a:txBody>
                    <a:bodyPr/>
                    <a:lstStyle/>
                    <a:p>
                      <a:r>
                        <a:rPr lang="en-ZA" sz="1600" dirty="0" smtClean="0">
                          <a:latin typeface="Calibri" panose="020F0502020204030204" pitchFamily="34" charset="0"/>
                        </a:rPr>
                        <a:t>17</a:t>
                      </a:r>
                      <a:endParaRPr lang="en-ZA" sz="1600" dirty="0">
                        <a:latin typeface="Calibri" panose="020F0502020204030204" pitchFamily="34" charset="0"/>
                      </a:endParaRPr>
                    </a:p>
                  </a:txBody>
                  <a:tcPr/>
                </a:tc>
                <a:tc>
                  <a:txBody>
                    <a:bodyPr/>
                    <a:lstStyle/>
                    <a:p>
                      <a:pPr>
                        <a:lnSpc>
                          <a:spcPct val="107000"/>
                        </a:lnSpc>
                        <a:spcAft>
                          <a:spcPts val="0"/>
                        </a:spcAft>
                      </a:pPr>
                      <a:r>
                        <a:rPr lang="en-US" sz="1600" kern="1200" dirty="0">
                          <a:solidFill>
                            <a:schemeClr val="dk1"/>
                          </a:solidFill>
                          <a:effectLst/>
                          <a:latin typeface="Calibri" panose="020F0502020204030204" pitchFamily="34" charset="0"/>
                          <a:ea typeface="+mn-ea"/>
                          <a:cs typeface="+mn-cs"/>
                        </a:rPr>
                        <a:t>The Call </a:t>
                      </a:r>
                      <a:r>
                        <a:rPr lang="en-US" sz="1600" kern="1200" dirty="0" err="1" smtClean="0">
                          <a:solidFill>
                            <a:schemeClr val="dk1"/>
                          </a:solidFill>
                          <a:effectLst/>
                          <a:latin typeface="Calibri" panose="020F0502020204030204" pitchFamily="34" charset="0"/>
                          <a:ea typeface="+mn-ea"/>
                          <a:cs typeface="+mn-cs"/>
                        </a:rPr>
                        <a:t>centre</a:t>
                      </a:r>
                      <a:r>
                        <a:rPr lang="en-US" sz="1600" kern="1200" dirty="0" smtClean="0">
                          <a:solidFill>
                            <a:schemeClr val="dk1"/>
                          </a:solidFill>
                          <a:effectLst/>
                          <a:latin typeface="Calibri" panose="020F0502020204030204" pitchFamily="34" charset="0"/>
                          <a:ea typeface="+mn-ea"/>
                          <a:cs typeface="+mn-cs"/>
                        </a:rPr>
                        <a:t> </a:t>
                      </a:r>
                      <a:r>
                        <a:rPr lang="en-US" sz="1600" kern="1200" dirty="0">
                          <a:solidFill>
                            <a:schemeClr val="dk1"/>
                          </a:solidFill>
                          <a:effectLst/>
                          <a:latin typeface="Calibri" panose="020F0502020204030204" pitchFamily="34" charset="0"/>
                          <a:ea typeface="+mn-ea"/>
                          <a:cs typeface="+mn-cs"/>
                        </a:rPr>
                        <a:t>challenges should be </a:t>
                      </a:r>
                      <a:r>
                        <a:rPr lang="en-US" sz="1600" kern="1200" dirty="0" err="1">
                          <a:solidFill>
                            <a:schemeClr val="dk1"/>
                          </a:solidFill>
                          <a:effectLst/>
                          <a:latin typeface="Calibri" panose="020F0502020204030204" pitchFamily="34" charset="0"/>
                          <a:ea typeface="+mn-ea"/>
                          <a:cs typeface="+mn-cs"/>
                        </a:rPr>
                        <a:t>prioritised</a:t>
                      </a:r>
                      <a:r>
                        <a:rPr lang="en-US" sz="1600" kern="1200" dirty="0">
                          <a:solidFill>
                            <a:schemeClr val="dk1"/>
                          </a:solidFill>
                          <a:effectLst/>
                          <a:latin typeface="Calibri" panose="020F0502020204030204" pitchFamily="34" charset="0"/>
                          <a:ea typeface="+mn-ea"/>
                          <a:cs typeface="+mn-cs"/>
                        </a:rPr>
                        <a:t>, especially since the Department has indicated that some of the functions will migrate from SITA to DMV. It should report to the Committee on this, with a view a joint meeting with both parties to assist addressing these issues.</a:t>
                      </a:r>
                      <a:endParaRPr lang="en-ZA" sz="1600" kern="1200" dirty="0">
                        <a:solidFill>
                          <a:schemeClr val="dk1"/>
                        </a:solidFill>
                        <a:effectLst/>
                        <a:latin typeface="Calibri" panose="020F0502020204030204" pitchFamily="34" charset="0"/>
                        <a:ea typeface="+mn-ea"/>
                        <a:cs typeface="+mn-cs"/>
                      </a:endParaRPr>
                    </a:p>
                  </a:txBody>
                  <a:tcPr marL="68580" marR="68580" marT="0" marB="0"/>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ZA" sz="1600" kern="1200" dirty="0" smtClean="0">
                          <a:solidFill>
                            <a:schemeClr val="dk1"/>
                          </a:solidFill>
                          <a:effectLst/>
                          <a:latin typeface="Calibri" panose="020F0502020204030204" pitchFamily="34" charset="0"/>
                          <a:ea typeface="+mn-ea"/>
                          <a:cs typeface="+mn-cs"/>
                        </a:rPr>
                        <a:t>The DMV has briefed the committee on this matter</a:t>
                      </a:r>
                    </a:p>
                    <a:p>
                      <a:pPr marL="0" marR="0" indent="0" algn="l" defTabSz="457200" rtl="0" eaLnBrk="1" fontAlgn="auto" latinLnBrk="0" hangingPunct="1">
                        <a:lnSpc>
                          <a:spcPct val="100000"/>
                        </a:lnSpc>
                        <a:spcBef>
                          <a:spcPts val="0"/>
                        </a:spcBef>
                        <a:spcAft>
                          <a:spcPts val="0"/>
                        </a:spcAft>
                        <a:buClrTx/>
                        <a:buSzTx/>
                        <a:buFontTx/>
                        <a:buNone/>
                        <a:tabLst/>
                        <a:defRPr/>
                      </a:pPr>
                      <a:r>
                        <a:rPr lang="en-ZA" sz="1600" kern="1200" baseline="0" dirty="0" smtClean="0">
                          <a:solidFill>
                            <a:schemeClr val="tx1"/>
                          </a:solidFill>
                          <a:effectLst/>
                          <a:latin typeface="Calibri" panose="020F0502020204030204" pitchFamily="34" charset="0"/>
                          <a:ea typeface="+mn-ea"/>
                          <a:cs typeface="+mn-cs"/>
                        </a:rPr>
                        <a:t>on the 22.02. 2017</a:t>
                      </a:r>
                      <a:endParaRPr lang="en-ZA" sz="1600" kern="1200" dirty="0" smtClean="0">
                        <a:solidFill>
                          <a:schemeClr val="tx1"/>
                        </a:solidFill>
                        <a:effectLst/>
                        <a:latin typeface="Calibri" panose="020F0502020204030204" pitchFamily="34" charset="0"/>
                        <a:ea typeface="+mn-ea"/>
                        <a:cs typeface="+mn-cs"/>
                      </a:endParaRPr>
                    </a:p>
                  </a:txBody>
                  <a:tcPr/>
                </a:tc>
              </a:tr>
              <a:tr h="756251">
                <a:tc>
                  <a:txBody>
                    <a:bodyPr/>
                    <a:lstStyle/>
                    <a:p>
                      <a:r>
                        <a:rPr lang="en-ZA" sz="1600" dirty="0" smtClean="0">
                          <a:latin typeface="Calibri" panose="020F0502020204030204" pitchFamily="34" charset="0"/>
                        </a:rPr>
                        <a:t>18</a:t>
                      </a:r>
                      <a:endParaRPr lang="en-ZA" sz="1600" dirty="0">
                        <a:latin typeface="Calibri" panose="020F0502020204030204" pitchFamily="34" charset="0"/>
                      </a:endParaRPr>
                    </a:p>
                  </a:txBody>
                  <a:tcPr/>
                </a:tc>
                <a:tc>
                  <a:txBody>
                    <a:bodyPr/>
                    <a:lstStyle/>
                    <a:p>
                      <a:pPr marL="0" marR="0" indent="0" algn="l" defTabSz="457200" rtl="0" eaLnBrk="1" fontAlgn="auto" latinLnBrk="0" hangingPunct="1">
                        <a:lnSpc>
                          <a:spcPct val="107000"/>
                        </a:lnSpc>
                        <a:spcBef>
                          <a:spcPts val="0"/>
                        </a:spcBef>
                        <a:spcAft>
                          <a:spcPts val="0"/>
                        </a:spcAft>
                        <a:buClrTx/>
                        <a:buSzTx/>
                        <a:buFontTx/>
                        <a:buNone/>
                        <a:tabLst/>
                        <a:defRPr/>
                      </a:pPr>
                      <a:r>
                        <a:rPr lang="en-US" sz="1600" kern="1200" dirty="0" smtClean="0">
                          <a:solidFill>
                            <a:schemeClr val="tx1"/>
                          </a:solidFill>
                          <a:effectLst/>
                          <a:latin typeface="Calibri" panose="020F0502020204030204" pitchFamily="34" charset="0"/>
                          <a:ea typeface="+mn-ea"/>
                          <a:cs typeface="+mn-cs"/>
                        </a:rPr>
                        <a:t>The Committee recommended that the DMV looks into the challenges around the pay-out of Burial support funds as a matter of urgency to ensure that the last respects are paid to military veterans in a dignified manner.</a:t>
                      </a:r>
                      <a:endParaRPr lang="en-ZA" sz="1600" kern="1200" dirty="0" smtClean="0">
                        <a:solidFill>
                          <a:schemeClr val="tx1"/>
                        </a:solidFill>
                        <a:effectLst/>
                        <a:latin typeface="Calibri" panose="020F0502020204030204" pitchFamily="34" charset="0"/>
                        <a:ea typeface="+mn-ea"/>
                        <a:cs typeface="+mn-cs"/>
                      </a:endParaRPr>
                    </a:p>
                  </a:txBody>
                  <a:tcPr marL="68580" marR="68580" marT="0" marB="0"/>
                </a:tc>
                <a:tc>
                  <a:txBody>
                    <a:bodyPr/>
                    <a:lstStyle/>
                    <a:p>
                      <a:pPr marL="0" indent="0">
                        <a:lnSpc>
                          <a:spcPct val="100000"/>
                        </a:lnSpc>
                        <a:buFont typeface="Arial" panose="020B0604020202020204" pitchFamily="34" charset="0"/>
                        <a:buNone/>
                      </a:pPr>
                      <a:r>
                        <a:rPr lang="en-US" sz="1600" b="0" kern="1200" dirty="0" smtClean="0">
                          <a:solidFill>
                            <a:schemeClr val="dk1"/>
                          </a:solidFill>
                          <a:effectLst/>
                          <a:latin typeface="Calibri" panose="020F0502020204030204" pitchFamily="34" charset="0"/>
                          <a:ea typeface="+mn-ea"/>
                          <a:cs typeface="+mn-cs"/>
                        </a:rPr>
                        <a:t>The DMV is implementing the recommendations of the Portfolio Committee in the following ways:</a:t>
                      </a:r>
                    </a:p>
                    <a:p>
                      <a:pPr marL="285750" lvl="0" indent="-285750">
                        <a:lnSpc>
                          <a:spcPct val="100000"/>
                        </a:lnSpc>
                        <a:buFont typeface="Arial" panose="020B0604020202020204" pitchFamily="34" charset="0"/>
                        <a:buChar char="•"/>
                      </a:pPr>
                      <a:r>
                        <a:rPr lang="en-US" sz="1600" b="0" kern="1200" dirty="0" smtClean="0">
                          <a:solidFill>
                            <a:schemeClr val="dk1"/>
                          </a:solidFill>
                          <a:effectLst/>
                          <a:latin typeface="Calibri" panose="020F0502020204030204" pitchFamily="34" charset="0"/>
                          <a:ea typeface="+mn-ea"/>
                          <a:cs typeface="+mn-cs"/>
                        </a:rPr>
                        <a:t>Where paperwork is all complete and families urgently require funds, a request is made for overnight payment of funds into the account of the deceased’s family.</a:t>
                      </a:r>
                    </a:p>
                    <a:p>
                      <a:pPr marL="285750" indent="-285750">
                        <a:lnSpc>
                          <a:spcPct val="100000"/>
                        </a:lnSpc>
                        <a:buFont typeface="Arial" panose="020B0604020202020204" pitchFamily="34" charset="0"/>
                        <a:buChar char="•"/>
                      </a:pPr>
                      <a:r>
                        <a:rPr lang="en-US" sz="1600" b="0" kern="1200" dirty="0" smtClean="0">
                          <a:solidFill>
                            <a:schemeClr val="dk1"/>
                          </a:solidFill>
                          <a:effectLst/>
                          <a:latin typeface="Calibri" panose="020F0502020204030204" pitchFamily="34" charset="0"/>
                          <a:ea typeface="+mn-ea"/>
                          <a:cs typeface="+mn-cs"/>
                        </a:rPr>
                        <a:t>Where the time between the finalization of paperwork and the execution of the funeral is too close to make payment on time for the funeral, contact is made with undertakers to execute the funeral whilst the final administrative processes are concluded. </a:t>
                      </a:r>
                    </a:p>
                    <a:p>
                      <a:pPr marL="285750" indent="-285750">
                        <a:lnSpc>
                          <a:spcPct val="100000"/>
                        </a:lnSpc>
                        <a:buFont typeface="Arial" panose="020B0604020202020204" pitchFamily="34" charset="0"/>
                        <a:buChar char="•"/>
                      </a:pPr>
                      <a:r>
                        <a:rPr lang="en-US" sz="1600" b="0" kern="1200" dirty="0" smtClean="0">
                          <a:solidFill>
                            <a:schemeClr val="dk1"/>
                          </a:solidFill>
                          <a:effectLst/>
                          <a:latin typeface="Calibri" panose="020F0502020204030204" pitchFamily="34" charset="0"/>
                          <a:ea typeface="+mn-ea"/>
                          <a:cs typeface="+mn-cs"/>
                        </a:rPr>
                        <a:t>At present, the DMV is managing to pay out the funeral benefit within one week where all administrative matters are in order</a:t>
                      </a:r>
                      <a:endParaRPr lang="en-ZA" sz="1600" b="0" kern="1200" dirty="0" smtClean="0">
                        <a:solidFill>
                          <a:schemeClr val="dk1"/>
                        </a:solidFill>
                        <a:effectLst/>
                        <a:latin typeface="Calibri" panose="020F0502020204030204" pitchFamily="34" charset="0"/>
                        <a:ea typeface="+mn-ea"/>
                        <a:cs typeface="+mn-cs"/>
                      </a:endParaRPr>
                    </a:p>
                  </a:txBody>
                  <a:tcPr/>
                </a:tc>
              </a:tr>
            </a:tbl>
          </a:graphicData>
        </a:graphic>
      </p:graphicFrame>
      <p:pic>
        <p:nvPicPr>
          <p:cNvPr id="7" name="Picture 6" descr="show bar.jp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6055895"/>
            <a:ext cx="12192000" cy="802105"/>
          </a:xfrm>
          <a:prstGeom prst="rect">
            <a:avLst/>
          </a:prstGeom>
        </p:spPr>
      </p:pic>
      <p:sp>
        <p:nvSpPr>
          <p:cNvPr id="3" name="Slide Number Placeholder 2"/>
          <p:cNvSpPr>
            <a:spLocks noGrp="1"/>
          </p:cNvSpPr>
          <p:nvPr>
            <p:ph type="sldNum" sz="quarter" idx="12"/>
          </p:nvPr>
        </p:nvSpPr>
        <p:spPr/>
        <p:txBody>
          <a:bodyPr/>
          <a:lstStyle/>
          <a:p>
            <a:fld id="{6FF9F0C5-380F-41C2-899A-BAC0F0927E16}" type="slidenum">
              <a:rPr lang="en-US" smtClean="0"/>
              <a:pPr/>
              <a:t>8</a:t>
            </a:fld>
            <a:endParaRPr lang="en-US" dirty="0"/>
          </a:p>
        </p:txBody>
      </p:sp>
    </p:spTree>
    <p:extLst>
      <p:ext uri="{BB962C8B-B14F-4D97-AF65-F5344CB8AC3E}">
        <p14:creationId xmlns:p14="http://schemas.microsoft.com/office/powerpoint/2010/main" xmlns="" val="31352012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itle 16"/>
          <p:cNvSpPr>
            <a:spLocks noGrp="1"/>
          </p:cNvSpPr>
          <p:nvPr>
            <p:ph type="title"/>
          </p:nvPr>
        </p:nvSpPr>
        <p:spPr>
          <a:xfrm>
            <a:off x="677334" y="225287"/>
            <a:ext cx="8596668" cy="861633"/>
          </a:xfrm>
        </p:spPr>
        <p:txBody>
          <a:bodyPr>
            <a:noAutofit/>
          </a:bodyPr>
          <a:lstStyle/>
          <a:p>
            <a:pPr algn="ctr"/>
            <a:r>
              <a:rPr lang="en-US" sz="2800" b="1" spc="-1" dirty="0">
                <a:solidFill>
                  <a:srgbClr val="008000"/>
                </a:solidFill>
                <a:uFill>
                  <a:solidFill>
                    <a:srgbClr val="FFFFFF"/>
                  </a:solidFill>
                </a:uFill>
                <a:latin typeface="Calibri"/>
              </a:rPr>
              <a:t>Progress Report on Dashboard Issues</a:t>
            </a:r>
            <a:br>
              <a:rPr lang="en-US" sz="2800" b="1" spc="-1" dirty="0">
                <a:solidFill>
                  <a:srgbClr val="008000"/>
                </a:solidFill>
                <a:uFill>
                  <a:solidFill>
                    <a:srgbClr val="FFFFFF"/>
                  </a:solidFill>
                </a:uFill>
                <a:latin typeface="Calibri"/>
              </a:rPr>
            </a:br>
            <a:r>
              <a:rPr lang="en-ZA" sz="2800" b="1" spc="-1" dirty="0">
                <a:solidFill>
                  <a:srgbClr val="008000"/>
                </a:solidFill>
                <a:uFill>
                  <a:solidFill>
                    <a:srgbClr val="FFFFFF"/>
                  </a:solidFill>
                </a:uFill>
                <a:latin typeface="Calibri"/>
              </a:rPr>
              <a:t/>
            </a:r>
            <a:br>
              <a:rPr lang="en-ZA" sz="2800" b="1" spc="-1" dirty="0">
                <a:solidFill>
                  <a:srgbClr val="008000"/>
                </a:solidFill>
                <a:uFill>
                  <a:solidFill>
                    <a:srgbClr val="FFFFFF"/>
                  </a:solidFill>
                </a:uFill>
                <a:latin typeface="Calibri"/>
              </a:rPr>
            </a:br>
            <a:endParaRPr lang="en-US" sz="2800" dirty="0"/>
          </a:p>
        </p:txBody>
      </p:sp>
      <p:sp>
        <p:nvSpPr>
          <p:cNvPr id="18" name="Content Placeholder 17"/>
          <p:cNvSpPr>
            <a:spLocks noGrp="1"/>
          </p:cNvSpPr>
          <p:nvPr>
            <p:ph sz="half" idx="1"/>
          </p:nvPr>
        </p:nvSpPr>
        <p:spPr>
          <a:xfrm>
            <a:off x="490330" y="1311965"/>
            <a:ext cx="9395792" cy="4729396"/>
          </a:xfrm>
        </p:spPr>
        <p:txBody>
          <a:bodyPr/>
          <a:lstStyle/>
          <a:p>
            <a:endParaRPr lang="en-US" spc="-1" dirty="0" smtClean="0">
              <a:solidFill>
                <a:srgbClr val="000000"/>
              </a:solidFill>
              <a:uFill>
                <a:solidFill>
                  <a:srgbClr val="FFFFFF"/>
                </a:solidFill>
              </a:uFill>
              <a:latin typeface="Calibri"/>
            </a:endParaRPr>
          </a:p>
          <a:p>
            <a:endParaRPr lang="en-US" spc="-1" dirty="0">
              <a:solidFill>
                <a:srgbClr val="000000"/>
              </a:solidFill>
              <a:uFill>
                <a:solidFill>
                  <a:srgbClr val="FFFFFF"/>
                </a:solidFill>
              </a:uFill>
              <a:latin typeface="Calibri"/>
            </a:endParaRPr>
          </a:p>
          <a:p>
            <a:endParaRPr lang="en-US" spc="-1" dirty="0" smtClean="0">
              <a:solidFill>
                <a:srgbClr val="000000"/>
              </a:solidFill>
              <a:uFill>
                <a:solidFill>
                  <a:srgbClr val="FFFFFF"/>
                </a:solidFill>
              </a:uFill>
              <a:latin typeface="Calibri"/>
            </a:endParaRPr>
          </a:p>
          <a:p>
            <a:endParaRPr lang="en-US" spc="-1" dirty="0">
              <a:solidFill>
                <a:srgbClr val="000000"/>
              </a:solidFill>
              <a:uFill>
                <a:solidFill>
                  <a:srgbClr val="FFFFFF"/>
                </a:solidFill>
              </a:uFill>
              <a:latin typeface="Calibri"/>
            </a:endParaRPr>
          </a:p>
          <a:p>
            <a:endParaRPr lang="en-US" dirty="0"/>
          </a:p>
        </p:txBody>
      </p:sp>
      <p:graphicFrame>
        <p:nvGraphicFramePr>
          <p:cNvPr id="2" name="Content Placeholder 1"/>
          <p:cNvGraphicFramePr>
            <a:graphicFrameLocks noGrp="1"/>
          </p:cNvGraphicFramePr>
          <p:nvPr>
            <p:ph sz="half" idx="2"/>
            <p:extLst>
              <p:ext uri="{D42A27DB-BD31-4B8C-83A1-F6EECF244321}">
                <p14:modId xmlns:p14="http://schemas.microsoft.com/office/powerpoint/2010/main" xmlns="" val="1976004233"/>
              </p:ext>
            </p:extLst>
          </p:nvPr>
        </p:nvGraphicFramePr>
        <p:xfrm>
          <a:off x="602975" y="1087438"/>
          <a:ext cx="10654748" cy="5340500"/>
        </p:xfrm>
        <a:graphic>
          <a:graphicData uri="http://schemas.openxmlformats.org/drawingml/2006/table">
            <a:tbl>
              <a:tblPr firstRow="1" bandRow="1">
                <a:tableStyleId>{5C22544A-7EE6-4342-B048-85BDC9FD1C3A}</a:tableStyleId>
              </a:tblPr>
              <a:tblGrid>
                <a:gridCol w="927515"/>
                <a:gridCol w="3405945"/>
                <a:gridCol w="6321288"/>
              </a:tblGrid>
              <a:tr h="813394">
                <a:tc>
                  <a:txBody>
                    <a:bodyPr/>
                    <a:lstStyle/>
                    <a:p>
                      <a:r>
                        <a:rPr lang="en-ZA" sz="1800" kern="1200" dirty="0" smtClean="0">
                          <a:solidFill>
                            <a:schemeClr val="dk1"/>
                          </a:solidFill>
                          <a:effectLst/>
                          <a:latin typeface="Calibri" panose="020F0502020204030204" pitchFamily="34" charset="0"/>
                          <a:ea typeface="+mn-ea"/>
                          <a:cs typeface="+mn-cs"/>
                        </a:rPr>
                        <a:t>Serial no.</a:t>
                      </a:r>
                      <a:endParaRPr lang="en-ZA" sz="1800" kern="1200" dirty="0">
                        <a:solidFill>
                          <a:schemeClr val="dk1"/>
                        </a:solidFill>
                        <a:effectLst/>
                        <a:latin typeface="Calibri" panose="020F0502020204030204" pitchFamily="34" charset="0"/>
                        <a:ea typeface="+mn-ea"/>
                        <a:cs typeface="+mn-cs"/>
                      </a:endParaRPr>
                    </a:p>
                  </a:txBody>
                  <a:tcPr/>
                </a:tc>
                <a:tc>
                  <a:txBody>
                    <a:bodyPr/>
                    <a:lstStyle/>
                    <a:p>
                      <a:pPr algn="ctr"/>
                      <a:r>
                        <a:rPr lang="en-ZA" sz="1800" kern="1200" dirty="0" smtClean="0">
                          <a:solidFill>
                            <a:schemeClr val="dk1"/>
                          </a:solidFill>
                          <a:effectLst/>
                          <a:latin typeface="Calibri" panose="020F0502020204030204" pitchFamily="34" charset="0"/>
                          <a:ea typeface="+mn-ea"/>
                          <a:cs typeface="+mn-cs"/>
                        </a:rPr>
                        <a:t>Issues raised in the Dashboard as at 23.11.2016</a:t>
                      </a:r>
                      <a:endParaRPr lang="en-ZA" sz="1800" kern="1200" dirty="0">
                        <a:solidFill>
                          <a:schemeClr val="dk1"/>
                        </a:solidFill>
                        <a:effectLst/>
                        <a:latin typeface="Calibri" panose="020F0502020204030204" pitchFamily="34" charset="0"/>
                        <a:ea typeface="+mn-ea"/>
                        <a:cs typeface="+mn-cs"/>
                      </a:endParaRPr>
                    </a:p>
                  </a:txBody>
                  <a:tcPr/>
                </a:tc>
                <a:tc>
                  <a:txBody>
                    <a:bodyPr/>
                    <a:lstStyle/>
                    <a:p>
                      <a:pPr algn="ctr"/>
                      <a:r>
                        <a:rPr lang="en-ZA" sz="1800" kern="1200" dirty="0" smtClean="0">
                          <a:solidFill>
                            <a:schemeClr val="tx1"/>
                          </a:solidFill>
                          <a:effectLst/>
                          <a:latin typeface="Calibri" panose="020F0502020204030204" pitchFamily="34" charset="0"/>
                          <a:ea typeface="+mn-ea"/>
                          <a:cs typeface="+mn-cs"/>
                        </a:rPr>
                        <a:t>Progress report to date </a:t>
                      </a:r>
                      <a:endParaRPr lang="en-ZA" sz="1800" kern="1200" dirty="0">
                        <a:solidFill>
                          <a:schemeClr val="tx1"/>
                        </a:solidFill>
                        <a:effectLst/>
                        <a:latin typeface="Calibri" panose="020F0502020204030204" pitchFamily="34" charset="0"/>
                        <a:ea typeface="+mn-ea"/>
                        <a:cs typeface="+mn-cs"/>
                      </a:endParaRPr>
                    </a:p>
                  </a:txBody>
                  <a:tcPr/>
                </a:tc>
              </a:tr>
              <a:tr h="4340942">
                <a:tc>
                  <a:txBody>
                    <a:bodyPr/>
                    <a:lstStyle/>
                    <a:p>
                      <a:r>
                        <a:rPr lang="en-ZA" sz="1600" dirty="0" smtClean="0">
                          <a:solidFill>
                            <a:schemeClr val="tx1"/>
                          </a:solidFill>
                          <a:latin typeface="Calibri" panose="020F0502020204030204" pitchFamily="34" charset="0"/>
                        </a:rPr>
                        <a:t>19</a:t>
                      </a:r>
                      <a:endParaRPr lang="en-ZA" sz="1600" dirty="0">
                        <a:solidFill>
                          <a:schemeClr val="tx1"/>
                        </a:solidFill>
                        <a:latin typeface="Calibri" panose="020F0502020204030204" pitchFamily="34" charset="0"/>
                      </a:endParaRPr>
                    </a:p>
                  </a:txBody>
                  <a:tcPr/>
                </a:tc>
                <a:tc>
                  <a:txBody>
                    <a:bodyPr/>
                    <a:lstStyle/>
                    <a:p>
                      <a:pPr marL="0" marR="0" indent="0" algn="l" defTabSz="457200" rtl="0" eaLnBrk="1" fontAlgn="auto" latinLnBrk="0" hangingPunct="1">
                        <a:lnSpc>
                          <a:spcPct val="107000"/>
                        </a:lnSpc>
                        <a:spcBef>
                          <a:spcPts val="0"/>
                        </a:spcBef>
                        <a:spcAft>
                          <a:spcPts val="0"/>
                        </a:spcAft>
                        <a:buClrTx/>
                        <a:buSzTx/>
                        <a:buFontTx/>
                        <a:buNone/>
                        <a:tabLst/>
                        <a:defRPr/>
                      </a:pPr>
                      <a:r>
                        <a:rPr lang="en-US" sz="1600" kern="1200" dirty="0" smtClean="0">
                          <a:solidFill>
                            <a:schemeClr val="dk1"/>
                          </a:solidFill>
                          <a:effectLst/>
                          <a:latin typeface="Calibri" panose="020F0502020204030204" pitchFamily="34" charset="0"/>
                          <a:ea typeface="+mn-ea"/>
                          <a:cs typeface="+mn-cs"/>
                        </a:rPr>
                        <a:t>The Committee wants the Department to report on a quarterly basis on progress with housing and the transport benefit, in which the Department performed poorly in previous years.</a:t>
                      </a:r>
                      <a:endParaRPr lang="en-ZA" sz="1600" kern="1200" dirty="0" smtClean="0">
                        <a:solidFill>
                          <a:schemeClr val="dk1"/>
                        </a:solidFill>
                        <a:effectLst/>
                        <a:latin typeface="Calibri" panose="020F0502020204030204" pitchFamily="34" charset="0"/>
                        <a:ea typeface="+mn-ea"/>
                        <a:cs typeface="+mn-cs"/>
                      </a:endParaRPr>
                    </a:p>
                    <a:p>
                      <a:pPr marL="0" algn="l" defTabSz="457200" rtl="0" eaLnBrk="1" latinLnBrk="0" hangingPunct="1">
                        <a:lnSpc>
                          <a:spcPct val="107000"/>
                        </a:lnSpc>
                        <a:spcAft>
                          <a:spcPts val="0"/>
                        </a:spcAft>
                      </a:pPr>
                      <a:endParaRPr lang="en-ZA" sz="1600" kern="1200" dirty="0">
                        <a:solidFill>
                          <a:srgbClr val="FF0000"/>
                        </a:solidFill>
                        <a:effectLst/>
                        <a:latin typeface="Calibri" panose="020F0502020204030204" pitchFamily="34" charset="0"/>
                        <a:ea typeface="+mn-ea"/>
                        <a:cs typeface="+mn-cs"/>
                      </a:endParaRPr>
                    </a:p>
                  </a:txBody>
                  <a:tcPr marL="68580" marR="68580" marT="0" marB="0"/>
                </a:tc>
                <a:tc>
                  <a:txBody>
                    <a:bodyPr/>
                    <a:lstStyle/>
                    <a:p>
                      <a:pPr marL="285750" marR="0" indent="-285750" algn="l" defTabSz="457200" rtl="0" eaLnBrk="1" fontAlgn="auto" latinLnBrk="0" hangingPunct="1">
                        <a:lnSpc>
                          <a:spcPct val="107000"/>
                        </a:lnSpc>
                        <a:spcBef>
                          <a:spcPts val="0"/>
                        </a:spcBef>
                        <a:spcAft>
                          <a:spcPts val="0"/>
                        </a:spcAft>
                        <a:buClrTx/>
                        <a:buSzTx/>
                        <a:buFont typeface="Arial" panose="020B0604020202020204" pitchFamily="34" charset="0"/>
                        <a:buChar char="•"/>
                        <a:tabLst/>
                        <a:defRPr/>
                      </a:pPr>
                      <a:r>
                        <a:rPr lang="en-ZA" sz="1600" kern="1200" dirty="0" smtClean="0">
                          <a:solidFill>
                            <a:schemeClr val="tx1"/>
                          </a:solidFill>
                          <a:effectLst/>
                          <a:latin typeface="Calibri" panose="020F0502020204030204" pitchFamily="34" charset="0"/>
                          <a:ea typeface="+mn-ea"/>
                          <a:cs typeface="+mn-cs"/>
                        </a:rPr>
                        <a:t>The Department has in co-operation with the Department of Human Settlement, established a national task team to provide strategic direction on the housing provisioning and to enhance the monitoring and evaluation of the housing programme.</a:t>
                      </a:r>
                    </a:p>
                    <a:p>
                      <a:pPr marL="285750" marR="0" lvl="0" indent="-285750" algn="l" defTabSz="457200" rtl="0" eaLnBrk="1" fontAlgn="auto" latinLnBrk="0" hangingPunct="1">
                        <a:lnSpc>
                          <a:spcPct val="107000"/>
                        </a:lnSpc>
                        <a:spcBef>
                          <a:spcPts val="0"/>
                        </a:spcBef>
                        <a:spcAft>
                          <a:spcPts val="0"/>
                        </a:spcAft>
                        <a:buClrTx/>
                        <a:buSzTx/>
                        <a:buFont typeface="Arial" panose="020B0604020202020204" pitchFamily="34" charset="0"/>
                        <a:buChar char="•"/>
                        <a:tabLst/>
                        <a:defRPr/>
                      </a:pPr>
                      <a:r>
                        <a:rPr lang="en-US" sz="1600" kern="1200" noProof="0" dirty="0" smtClean="0">
                          <a:solidFill>
                            <a:schemeClr val="tx1"/>
                          </a:solidFill>
                          <a:effectLst/>
                          <a:latin typeface="Calibri" panose="020F0502020204030204" pitchFamily="34" charset="0"/>
                          <a:ea typeface="+mn-ea"/>
                          <a:cs typeface="+mn-cs"/>
                        </a:rPr>
                        <a:t>The department has developed a “Housing needs database” consisting of 3,895 former NSF members who will be provided with housing opportunities. </a:t>
                      </a:r>
                    </a:p>
                    <a:p>
                      <a:pPr marL="285750" marR="0" lvl="0" indent="-285750" algn="l" defTabSz="457200" rtl="0" eaLnBrk="1" fontAlgn="auto" latinLnBrk="0" hangingPunct="1">
                        <a:lnSpc>
                          <a:spcPct val="107000"/>
                        </a:lnSpc>
                        <a:spcBef>
                          <a:spcPts val="0"/>
                        </a:spcBef>
                        <a:spcAft>
                          <a:spcPts val="0"/>
                        </a:spcAft>
                        <a:buClrTx/>
                        <a:buSzTx/>
                        <a:buFont typeface="Arial" panose="020B0604020202020204" pitchFamily="34" charset="0"/>
                        <a:buChar char="•"/>
                        <a:tabLst/>
                        <a:defRPr/>
                      </a:pPr>
                      <a:r>
                        <a:rPr lang="en-US" sz="1600" kern="1200" noProof="0" dirty="0" smtClean="0">
                          <a:solidFill>
                            <a:schemeClr val="tx1"/>
                          </a:solidFill>
                          <a:effectLst/>
                          <a:latin typeface="Calibri" panose="020F0502020204030204" pitchFamily="34" charset="0"/>
                          <a:ea typeface="+mn-ea"/>
                          <a:cs typeface="+mn-cs"/>
                        </a:rPr>
                        <a:t>For the 2016/17FY, the lists of beneficiaries consists of 1,421 former NSF members and various housing projects are underway to build houses.</a:t>
                      </a:r>
                    </a:p>
                    <a:p>
                      <a:pPr marL="285750" marR="0" lvl="0" indent="-285750" algn="l" defTabSz="457200" rtl="0" eaLnBrk="1" fontAlgn="auto" latinLnBrk="0" hangingPunct="1">
                        <a:lnSpc>
                          <a:spcPct val="107000"/>
                        </a:lnSpc>
                        <a:spcBef>
                          <a:spcPts val="0"/>
                        </a:spcBef>
                        <a:spcAft>
                          <a:spcPts val="0"/>
                        </a:spcAft>
                        <a:buClrTx/>
                        <a:buSzTx/>
                        <a:buFont typeface="Arial" panose="020B0604020202020204" pitchFamily="34" charset="0"/>
                        <a:buChar char="•"/>
                        <a:tabLst/>
                        <a:defRPr/>
                      </a:pPr>
                      <a:r>
                        <a:rPr lang="en-US" sz="1600" kern="1200" noProof="0" dirty="0" smtClean="0">
                          <a:solidFill>
                            <a:schemeClr val="tx1"/>
                          </a:solidFill>
                          <a:effectLst/>
                          <a:latin typeface="Calibri" panose="020F0502020204030204" pitchFamily="34" charset="0"/>
                          <a:ea typeface="+mn-ea"/>
                          <a:cs typeface="+mn-cs"/>
                        </a:rPr>
                        <a:t> In addition to providing housing opportunities to destitute military veterans, the Departments has strengthened its administrative systems to provide financial assistance towards the settlement of mortgage loans within the prescripts of the Military Veterans Benefits Regulations (MVBR) of 2014.</a:t>
                      </a:r>
                      <a:endParaRPr lang="en-ZA" sz="1600" kern="1200" noProof="0" dirty="0" smtClean="0">
                        <a:solidFill>
                          <a:schemeClr val="tx1"/>
                        </a:solidFill>
                        <a:effectLst/>
                        <a:latin typeface="Calibri" panose="020F0502020204030204" pitchFamily="34" charset="0"/>
                        <a:ea typeface="+mn-ea"/>
                        <a:cs typeface="+mn-cs"/>
                      </a:endParaRPr>
                    </a:p>
                    <a:p>
                      <a:pPr marL="285750" marR="0" lvl="0" indent="-285750" algn="l" defTabSz="457200" rtl="0" eaLnBrk="1" fontAlgn="auto" latinLnBrk="0" hangingPunct="1">
                        <a:lnSpc>
                          <a:spcPct val="107000"/>
                        </a:lnSpc>
                        <a:spcBef>
                          <a:spcPts val="0"/>
                        </a:spcBef>
                        <a:spcAft>
                          <a:spcPts val="0"/>
                        </a:spcAft>
                        <a:buClrTx/>
                        <a:buSzTx/>
                        <a:buFont typeface="Arial" panose="020B0604020202020204" pitchFamily="34" charset="0"/>
                        <a:buChar char="•"/>
                        <a:tabLst/>
                        <a:defRPr/>
                      </a:pPr>
                      <a:r>
                        <a:rPr lang="en-ZA" sz="1600" kern="1200" dirty="0" smtClean="0">
                          <a:solidFill>
                            <a:schemeClr val="tx1"/>
                          </a:solidFill>
                          <a:effectLst/>
                          <a:latin typeface="Calibri" panose="020F0502020204030204" pitchFamily="34" charset="0"/>
                          <a:ea typeface="+mn-ea"/>
                          <a:cs typeface="+mn-cs"/>
                        </a:rPr>
                        <a:t>The transport benefit is still inactive, however the DMV is facilitating the process of entering into </a:t>
                      </a:r>
                      <a:r>
                        <a:rPr lang="en-ZA" sz="1600" kern="1200" dirty="0" err="1" smtClean="0">
                          <a:solidFill>
                            <a:schemeClr val="tx1"/>
                          </a:solidFill>
                          <a:effectLst/>
                          <a:latin typeface="Calibri" panose="020F0502020204030204" pitchFamily="34" charset="0"/>
                          <a:ea typeface="+mn-ea"/>
                          <a:cs typeface="+mn-cs"/>
                        </a:rPr>
                        <a:t>MoU</a:t>
                      </a:r>
                      <a:r>
                        <a:rPr lang="en-ZA" sz="1600" kern="1200" dirty="0" smtClean="0">
                          <a:solidFill>
                            <a:schemeClr val="tx1"/>
                          </a:solidFill>
                          <a:effectLst/>
                          <a:latin typeface="Calibri" panose="020F0502020204030204" pitchFamily="34" charset="0"/>
                          <a:ea typeface="+mn-ea"/>
                          <a:cs typeface="+mn-cs"/>
                        </a:rPr>
                        <a:t> with the Department of Transport.</a:t>
                      </a:r>
                    </a:p>
                  </a:txBody>
                  <a:tcPr/>
                </a:tc>
              </a:tr>
            </a:tbl>
          </a:graphicData>
        </a:graphic>
      </p:graphicFrame>
      <p:pic>
        <p:nvPicPr>
          <p:cNvPr id="7" name="Picture 6" descr="show bar.jp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6665495"/>
            <a:ext cx="12192000" cy="802105"/>
          </a:xfrm>
          <a:prstGeom prst="rect">
            <a:avLst/>
          </a:prstGeom>
        </p:spPr>
      </p:pic>
      <p:sp>
        <p:nvSpPr>
          <p:cNvPr id="3" name="Slide Number Placeholder 2"/>
          <p:cNvSpPr>
            <a:spLocks noGrp="1"/>
          </p:cNvSpPr>
          <p:nvPr>
            <p:ph type="sldNum" sz="quarter" idx="12"/>
          </p:nvPr>
        </p:nvSpPr>
        <p:spPr/>
        <p:txBody>
          <a:bodyPr/>
          <a:lstStyle/>
          <a:p>
            <a:fld id="{6FF9F0C5-380F-41C2-899A-BAC0F0927E16}" type="slidenum">
              <a:rPr lang="en-US" smtClean="0"/>
              <a:pPr/>
              <a:t>9</a:t>
            </a:fld>
            <a:endParaRPr lang="en-US" dirty="0"/>
          </a:p>
        </p:txBody>
      </p:sp>
    </p:spTree>
    <p:extLst>
      <p:ext uri="{BB962C8B-B14F-4D97-AF65-F5344CB8AC3E}">
        <p14:creationId xmlns:p14="http://schemas.microsoft.com/office/powerpoint/2010/main" xmlns="" val="2343465204"/>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952</TotalTime>
  <Words>1421</Words>
  <Application>Microsoft Office PowerPoint</Application>
  <PresentationFormat>Custom</PresentationFormat>
  <Paragraphs>150</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Facet</vt:lpstr>
      <vt:lpstr>Presentation to the PCD&amp;MV – Dashboard on BRRR Department of Military Veterans</vt:lpstr>
      <vt:lpstr>PRESENTATION LAYOUT </vt:lpstr>
      <vt:lpstr>The Aim of the Report </vt:lpstr>
      <vt:lpstr>Progress Report on Dashboard Issues   </vt:lpstr>
      <vt:lpstr>Progress Report on Dashboard Issues   </vt:lpstr>
      <vt:lpstr>Progress Report on Dashboard Issues   </vt:lpstr>
      <vt:lpstr>Progress Report on Dashboard Issues  </vt:lpstr>
      <vt:lpstr>Progress Report on Dashboard Issues  </vt:lpstr>
      <vt:lpstr>Progress Report on Dashboard Issues  </vt:lpstr>
      <vt:lpstr>Progress Report on Dashboard Issues  </vt:lpstr>
      <vt:lpstr>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PUMZA</dc:creator>
  <cp:lastModifiedBy>PUMZA</cp:lastModifiedBy>
  <cp:revision>348</cp:revision>
  <dcterms:created xsi:type="dcterms:W3CDTF">2014-09-12T02:18:09Z</dcterms:created>
  <dcterms:modified xsi:type="dcterms:W3CDTF">2017-03-09T09:06:48Z</dcterms:modified>
</cp:coreProperties>
</file>