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720" r:id="rId1"/>
  </p:sldMasterIdLst>
  <p:notesMasterIdLst>
    <p:notesMasterId r:id="rId31"/>
  </p:notesMasterIdLst>
  <p:handoutMasterIdLst>
    <p:handoutMasterId r:id="rId32"/>
  </p:handoutMasterIdLst>
  <p:sldIdLst>
    <p:sldId id="288" r:id="rId2"/>
    <p:sldId id="360" r:id="rId3"/>
    <p:sldId id="361" r:id="rId4"/>
    <p:sldId id="362" r:id="rId5"/>
    <p:sldId id="378" r:id="rId6"/>
    <p:sldId id="379" r:id="rId7"/>
    <p:sldId id="380" r:id="rId8"/>
    <p:sldId id="393" r:id="rId9"/>
    <p:sldId id="389" r:id="rId10"/>
    <p:sldId id="390" r:id="rId11"/>
    <p:sldId id="391" r:id="rId12"/>
    <p:sldId id="392" r:id="rId13"/>
    <p:sldId id="387" r:id="rId14"/>
    <p:sldId id="364" r:id="rId15"/>
    <p:sldId id="363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284" r:id="rId29"/>
    <p:sldId id="259" r:id="rId3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35">
          <p15:clr>
            <a:srgbClr val="A4A3A4"/>
          </p15:clr>
        </p15:guide>
        <p15:guide id="2" pos="5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BEB26"/>
    <a:srgbClr val="144B26"/>
    <a:srgbClr val="00653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9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704" y="-90"/>
      </p:cViewPr>
      <p:guideLst>
        <p:guide orient="horz" pos="3635"/>
        <p:guide pos="5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D6F49A6-E3E7-6D44-8F4F-46680F27B091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49BCEB8-EAD7-A44F-A35C-68FB7D8DE0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5355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C4598FCC-272A-41A0-A178-1E7F4BEDAB50}" type="datetimeFigureOut">
              <a:rPr lang="en-ZA" smtClean="0"/>
              <a:pPr/>
              <a:t>2017/03/09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575236E-B37D-4C5F-BF43-6F28A6C22F1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9791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3684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91596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09947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20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04521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>
                <a:solidFill>
                  <a:prstClr val="black"/>
                </a:solidFill>
              </a:rPr>
              <a:pPr/>
              <a:t>21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41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>
                <a:solidFill>
                  <a:prstClr val="black"/>
                </a:solidFill>
              </a:rPr>
              <a:pPr/>
              <a:t>22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6292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23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76962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>
                <a:solidFill>
                  <a:prstClr val="black"/>
                </a:solidFill>
              </a:rPr>
              <a:pPr/>
              <a:t>24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759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>
                <a:solidFill>
                  <a:prstClr val="black"/>
                </a:solidFill>
              </a:rPr>
              <a:pPr/>
              <a:t>25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4728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26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30506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27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11797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012622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28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217054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29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65999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75744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41868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9802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11408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C5560-518A-46E7-99B8-8BA060ECBC6C}" type="slidenum">
              <a:rPr lang="en-ZA" smtClean="0"/>
              <a:pPr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89869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15585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pPr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60609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B572-66D0-4920-8CA1-E6A25AF6B948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377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9127-0669-4C4F-855E-4B084401E2C6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490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6F4F-532D-4C9D-9CE0-CB62F7C0B5A4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096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4A3A-8551-468D-8235-9168F3C1BD09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0284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421F-0027-4F78-BFDB-11DE283A9320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29539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F821-6913-486B-860F-79C30FF0F95F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3573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8C4A-FFF8-49BB-8731-41C211D1AA35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9823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ACEC-A776-4F25-B315-B6E3FC5EF2ED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42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4353-6EA6-4B80-880B-FE6588B64160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29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CEC5-27B3-4063-B5B7-6B0F75C6DC43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212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0471-186F-4DAB-B4D0-1FBE972BA737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161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DB97-299A-4555-AA2D-B9AB5337CC9F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030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EA4C-0AD2-419F-92AA-4C3F9151A8C1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483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1811-6F3B-4FCB-88FD-5BFDC2900AA1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49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0A5C-35A0-4C64-85B5-46499A82E6A7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182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D4BA-A5B8-4E4C-AF7F-8D803D3EB60F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592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6CB3C-C360-4B65-A537-19B0D7115653}" type="datetime1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Together We Move South Africa Forward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DEE3CD-9AE7-E148-8D38-A96A9487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3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8866" y="559982"/>
            <a:ext cx="6701050" cy="346584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QUARTERLY PERFORMANCE </a:t>
            </a:r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PRELIMINARY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(QPPR) FOR </a:t>
            </a:r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PERIOD 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ENDING </a:t>
            </a:r>
            <a:b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SEPTEMBER 2016</a:t>
            </a:r>
            <a:b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5748447"/>
            <a:ext cx="2104573" cy="7397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04573" y="52517"/>
            <a:ext cx="46510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PRESENTATION TO </a:t>
            </a:r>
            <a:r>
              <a:rPr lang="en-US" sz="20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</a:t>
            </a:r>
            <a:r>
              <a:rPr lang="en-US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PCD&amp;MV</a:t>
            </a:r>
            <a:endParaRPr lang="en-ZA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507067" y="3643423"/>
            <a:ext cx="6012849" cy="22824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Ozinsky</a:t>
            </a:r>
            <a:endPara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Designation: Acting Director General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08 March 2017 </a:t>
            </a:r>
          </a:p>
        </p:txBody>
      </p:sp>
      <p:pic>
        <p:nvPicPr>
          <p:cNvPr id="12" name="Picture 11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305586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200" smtClean="0">
                <a:solidFill>
                  <a:schemeClr val="tx1"/>
                </a:solidFill>
              </a:rPr>
              <a:pPr/>
              <a:t>1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4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697" y="613398"/>
            <a:ext cx="6297670" cy="559267"/>
          </a:xfrm>
        </p:spPr>
        <p:txBody>
          <a:bodyPr>
            <a:noAutofit/>
          </a:bodyPr>
          <a:lstStyle/>
          <a:p>
            <a:pPr algn="ctr"/>
            <a:r>
              <a:rPr lang="en-ZA" sz="1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ZA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ZA" sz="2400" b="1" dirty="0">
                <a:latin typeface="Arial" pitchFamily="34" charset="0"/>
                <a:cs typeface="Arial" pitchFamily="34" charset="0"/>
              </a:rPr>
              <a:t>Spend vs </a:t>
            </a: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Budget: </a:t>
            </a:r>
            <a:r>
              <a:rPr lang="en-ZA" sz="2400" b="1" dirty="0">
                <a:latin typeface="Arial" pitchFamily="34" charset="0"/>
                <a:cs typeface="Arial" pitchFamily="34" charset="0"/>
              </a:rPr>
              <a:t>Administration</a:t>
            </a:r>
            <a:endParaRPr lang="en-ZA" sz="2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39818" y="1972469"/>
            <a:ext cx="138564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 dirty="0">
                <a:latin typeface="Arial" panose="020B0604020202020204" pitchFamily="34" charset="0"/>
              </a:rPr>
              <a:t/>
            </a:r>
            <a:br>
              <a:rPr lang="en-US" altLang="en-US" sz="1350" dirty="0">
                <a:latin typeface="Arial" panose="020B0604020202020204" pitchFamily="34" charset="0"/>
              </a:rPr>
            </a:br>
            <a:endParaRPr lang="en-US" altLang="en-US" sz="135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 dirty="0">
                <a:latin typeface="Arial" panose="020B0604020202020204" pitchFamily="34" charset="0"/>
              </a:rPr>
              <a:t/>
            </a:r>
            <a:br>
              <a:rPr lang="en-US" altLang="en-US" sz="1350" dirty="0">
                <a:latin typeface="Arial" panose="020B0604020202020204" pitchFamily="34" charset="0"/>
              </a:rPr>
            </a:b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38488" y="1086266"/>
            <a:ext cx="1769165" cy="300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350" b="1" dirty="0">
                <a:solidFill>
                  <a:srgbClr val="FF0000"/>
                </a:solidFill>
              </a:rPr>
              <a:t>Target Spend = 49%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6476" y="5822412"/>
            <a:ext cx="818535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350" dirty="0">
                <a:latin typeface="Arial" panose="020B0604020202020204" pitchFamily="34" charset="0"/>
                <a:cs typeface="Arial" panose="020B0604020202020204" pitchFamily="34" charset="0"/>
              </a:rPr>
              <a:t>Overall spend of 54% vs 49% target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350" dirty="0">
                <a:latin typeface="Arial" panose="020B0604020202020204" pitchFamily="34" charset="0"/>
                <a:cs typeface="Arial" panose="020B0604020202020204" pitchFamily="34" charset="0"/>
              </a:rPr>
              <a:t>CS tracking ahead mainly due to SITA and Vodacom invoices dating back to 2015/16, R15m and R2.7m, respectively.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350" dirty="0">
                <a:latin typeface="Arial" panose="020B0604020202020204" pitchFamily="34" charset="0"/>
                <a:cs typeface="Arial" panose="020B0604020202020204" pitchFamily="34" charset="0"/>
              </a:rPr>
              <a:t>Capital Expenditure is inclusive of Cell Phone lease. MCS accounting treatment</a:t>
            </a:r>
            <a:r>
              <a:rPr lang="en-ZA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ZA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80" y="1387623"/>
            <a:ext cx="7849249" cy="4434789"/>
          </a:xfrm>
          <a:prstGeom prst="rect">
            <a:avLst/>
          </a:prstGeom>
        </p:spPr>
      </p:pic>
      <p:pic>
        <p:nvPicPr>
          <p:cNvPr id="12" name="Picture 11" descr="show ba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pic>
        <p:nvPicPr>
          <p:cNvPr id="13" name="Picture 12" descr="head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7248" y="95616"/>
            <a:ext cx="1578430" cy="55477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304052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10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92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2300" y="6559953"/>
            <a:ext cx="2057400" cy="273844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11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46" y="522739"/>
            <a:ext cx="7200996" cy="547797"/>
          </a:xfrm>
        </p:spPr>
        <p:txBody>
          <a:bodyPr>
            <a:noAutofit/>
          </a:bodyPr>
          <a:lstStyle/>
          <a:p>
            <a:pPr algn="ctr"/>
            <a:r>
              <a:rPr lang="en-ZA" sz="2400" b="1" dirty="0">
                <a:latin typeface="Arial" pitchFamily="34" charset="0"/>
                <a:cs typeface="Arial" pitchFamily="34" charset="0"/>
              </a:rPr>
              <a:t>Spend vs </a:t>
            </a: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Budget: </a:t>
            </a:r>
            <a:r>
              <a:rPr lang="en-ZA" sz="2400" b="1" dirty="0">
                <a:latin typeface="Arial" pitchFamily="34" charset="0"/>
                <a:cs typeface="Arial" pitchFamily="34" charset="0"/>
              </a:rPr>
              <a:t>Socio-Economic Services</a:t>
            </a:r>
            <a:endParaRPr lang="en-Z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787903" y="1788659"/>
            <a:ext cx="138564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 dirty="0">
                <a:latin typeface="Arial" panose="020B0604020202020204" pitchFamily="34" charset="0"/>
              </a:rPr>
              <a:t/>
            </a:r>
            <a:br>
              <a:rPr lang="en-US" altLang="en-US" sz="1350" dirty="0">
                <a:latin typeface="Arial" panose="020B0604020202020204" pitchFamily="34" charset="0"/>
              </a:rPr>
            </a:br>
            <a:endParaRPr lang="en-US" altLang="en-US" sz="135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 dirty="0">
                <a:latin typeface="Arial" panose="020B0604020202020204" pitchFamily="34" charset="0"/>
              </a:rPr>
              <a:t/>
            </a:r>
            <a:br>
              <a:rPr lang="en-US" altLang="en-US" sz="1350" dirty="0">
                <a:latin typeface="Arial" panose="020B0604020202020204" pitchFamily="34" charset="0"/>
              </a:rPr>
            </a:b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44904" y="1133635"/>
            <a:ext cx="1982850" cy="300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350" b="1" dirty="0">
                <a:solidFill>
                  <a:srgbClr val="FF0000"/>
                </a:solidFill>
              </a:rPr>
              <a:t>Target Spend  = 49%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7563" y="6005967"/>
            <a:ext cx="7687693" cy="7155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350" dirty="0">
                <a:latin typeface="Arial" panose="020B0604020202020204" pitchFamily="34" charset="0"/>
                <a:cs typeface="Arial" panose="020B0604020202020204" pitchFamily="34" charset="0"/>
              </a:rPr>
              <a:t>Overall spend of 26% vs 49% target mainly driven by slower deliver of key benefits.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350" dirty="0">
                <a:latin typeface="Arial" panose="020B0604020202020204" pitchFamily="34" charset="0"/>
                <a:cs typeface="Arial" panose="020B0604020202020204" pitchFamily="34" charset="0"/>
              </a:rPr>
              <a:t>Despite education support being overspent, Housing, Healthcare, Pensions and Transport are tracking behind budget.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617" y="1485043"/>
            <a:ext cx="7875639" cy="4464208"/>
          </a:xfrm>
          <a:prstGeom prst="rect">
            <a:avLst/>
          </a:prstGeom>
        </p:spPr>
      </p:pic>
      <p:pic>
        <p:nvPicPr>
          <p:cNvPr id="12" name="Picture 11" descr="head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87946" y="0"/>
            <a:ext cx="1578430" cy="554777"/>
          </a:xfrm>
          <a:prstGeom prst="rect">
            <a:avLst/>
          </a:prstGeom>
        </p:spPr>
      </p:pic>
      <p:pic>
        <p:nvPicPr>
          <p:cNvPr id="14" name="Picture 13" descr="show bar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46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9393" y="6502465"/>
            <a:ext cx="2057400" cy="273844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12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745" y="615989"/>
            <a:ext cx="7045455" cy="791621"/>
          </a:xfrm>
        </p:spPr>
        <p:txBody>
          <a:bodyPr>
            <a:noAutofit/>
          </a:bodyPr>
          <a:lstStyle/>
          <a:p>
            <a:pPr algn="ctr"/>
            <a:r>
              <a:rPr lang="en-ZA" sz="2100" b="1" dirty="0">
                <a:latin typeface="Arial" pitchFamily="34" charset="0"/>
                <a:cs typeface="Arial" pitchFamily="34" charset="0"/>
              </a:rPr>
              <a:t>Spend vs </a:t>
            </a:r>
            <a:r>
              <a:rPr lang="en-ZA" sz="2100" b="1" dirty="0" smtClean="0">
                <a:latin typeface="Arial" pitchFamily="34" charset="0"/>
                <a:cs typeface="Arial" pitchFamily="34" charset="0"/>
              </a:rPr>
              <a:t>Budget: </a:t>
            </a:r>
            <a:r>
              <a:rPr lang="en-ZA" sz="2100" b="1" dirty="0">
                <a:latin typeface="Arial" pitchFamily="34" charset="0"/>
                <a:cs typeface="Arial" pitchFamily="34" charset="0"/>
              </a:rPr>
              <a:t>Empowerment and Stakeholder Management</a:t>
            </a:r>
            <a:endParaRPr lang="en-Z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9745" y="1223164"/>
            <a:ext cx="1769165" cy="300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350" b="1" dirty="0">
                <a:solidFill>
                  <a:srgbClr val="FF0000"/>
                </a:solidFill>
              </a:rPr>
              <a:t>Target Spend = 49%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9744" y="5575980"/>
            <a:ext cx="773862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Overall spend of 32% vs 49% target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Provincial offices is tracking behind budget mainly driven by vacant positions and less than planned activities.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Skills management programmes not fully implemented. Recovery plan is in place but surplus funds to be ring-fenced to supplement a shortfall in Education Support.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Transfers and subsidies ahead of budget mainly driven by spend in Burial Support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Capex is marginally overspent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27" y="1551397"/>
            <a:ext cx="7824946" cy="4024583"/>
          </a:xfrm>
          <a:prstGeom prst="rect">
            <a:avLst/>
          </a:prstGeom>
        </p:spPr>
      </p:pic>
      <p:pic>
        <p:nvPicPr>
          <p:cNvPr id="12" name="Picture 11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87946" y="0"/>
            <a:ext cx="1578430" cy="554777"/>
          </a:xfrm>
          <a:prstGeom prst="rect">
            <a:avLst/>
          </a:prstGeom>
        </p:spPr>
      </p:pic>
      <p:pic>
        <p:nvPicPr>
          <p:cNvPr id="15" name="Picture 14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83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60" y="958814"/>
            <a:ext cx="8266161" cy="555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950" dirty="0">
                <a:latin typeface="Arial" panose="020B0604020202020204" pitchFamily="34" charset="0"/>
                <a:cs typeface="Arial" panose="020B0604020202020204" pitchFamily="34" charset="0"/>
              </a:rPr>
              <a:t>Policies are being reviewed to enhance governance with the intention to also enhance service delivery. The below policies have been reviewed: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1500" dirty="0">
                <a:latin typeface="Arial" panose="020B0604020202020204" pitchFamily="34" charset="0"/>
                <a:cs typeface="Arial" panose="020B0604020202020204" pitchFamily="34" charset="0"/>
              </a:rPr>
              <a:t>Housing Policy,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1500" dirty="0">
                <a:latin typeface="Arial" panose="020B0604020202020204" pitchFamily="34" charset="0"/>
                <a:cs typeface="Arial" panose="020B0604020202020204" pitchFamily="34" charset="0"/>
              </a:rPr>
              <a:t>Education Support,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1500" dirty="0">
                <a:latin typeface="Arial" panose="020B0604020202020204" pitchFamily="34" charset="0"/>
                <a:cs typeface="Arial" panose="020B0604020202020204" pitchFamily="34" charset="0"/>
              </a:rPr>
              <a:t>Supply Chain Management,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1500" dirty="0">
                <a:latin typeface="Arial" panose="020B0604020202020204" pitchFamily="34" charset="0"/>
                <a:cs typeface="Arial" panose="020B0604020202020204" pitchFamily="34" charset="0"/>
              </a:rPr>
              <a:t>Assets Management 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1500" dirty="0">
                <a:latin typeface="Arial" panose="020B0604020202020204" pitchFamily="34" charset="0"/>
                <a:cs typeface="Arial" panose="020B0604020202020204" pitchFamily="34" charset="0"/>
              </a:rPr>
              <a:t>Debt Management.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sz="1950" dirty="0">
                <a:latin typeface="Arial" panose="020B0604020202020204" pitchFamily="34" charset="0"/>
                <a:cs typeface="Arial" panose="020B0604020202020204" pitchFamily="34" charset="0"/>
              </a:rPr>
              <a:t>Finalisation of Service Level Agreement with ARMSCOR to: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Mitigate the risk of being 100% dependant on DHS for housing delivery by appointing ARMSCOR as an implementing agent.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Use the services of ARMSCOR on an adhoc basis to deliver on all other benefits, should DMV be encountering challenges.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sz="1950" dirty="0">
                <a:latin typeface="Arial" panose="020B0604020202020204" pitchFamily="34" charset="0"/>
                <a:cs typeface="Arial" panose="020B0604020202020204" pitchFamily="34" charset="0"/>
              </a:rPr>
              <a:t>Continuous engagement with Human Settlement to facilitate the delivery of housing to military veterans.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sz="1950" dirty="0">
                <a:latin typeface="Arial" panose="020B0604020202020204" pitchFamily="34" charset="0"/>
                <a:cs typeface="Arial" panose="020B0604020202020204" pitchFamily="34" charset="0"/>
              </a:rPr>
              <a:t>Continuous engagement with SAHMS and DoD to track and pay medical claims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sz="1950" dirty="0">
                <a:latin typeface="Arial" panose="020B0604020202020204" pitchFamily="34" charset="0"/>
                <a:cs typeface="Arial" panose="020B0604020202020204" pitchFamily="34" charset="0"/>
              </a:rPr>
              <a:t>Due to the litigation matter (Zeal Health), DMV has used the services of internal resources to undertake medical assessment.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084" y="404037"/>
            <a:ext cx="6053469" cy="7726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ZA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Mitigating Actions</a:t>
            </a:r>
          </a:p>
        </p:txBody>
      </p:sp>
      <p:pic>
        <p:nvPicPr>
          <p:cNvPr id="8" name="Picture 7" descr="hea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87946" y="0"/>
            <a:ext cx="1578430" cy="554777"/>
          </a:xfrm>
          <a:prstGeom prst="rect">
            <a:avLst/>
          </a:prstGeom>
        </p:spPr>
      </p:pic>
      <p:pic>
        <p:nvPicPr>
          <p:cNvPr id="12" name="Picture 11" descr="show ba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3309" y="6406488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13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25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3777" y="2006222"/>
            <a:ext cx="73601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alt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AGAINST SET </a:t>
            </a:r>
            <a:r>
              <a:rPr lang="en-ZA" alt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TARGETS AS PER PROGRAMME</a:t>
            </a:r>
            <a:endParaRPr lang="en-ZA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9184" y="48951"/>
            <a:ext cx="1883390" cy="466457"/>
          </a:xfrm>
          <a:prstGeom prst="rect">
            <a:avLst/>
          </a:prstGeom>
        </p:spPr>
      </p:pic>
      <p:pic>
        <p:nvPicPr>
          <p:cNvPr id="12" name="Picture 11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13309" y="6440751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14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8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512" y="31708"/>
            <a:ext cx="5011267" cy="611948"/>
          </a:xfrm>
        </p:spPr>
        <p:txBody>
          <a:bodyPr>
            <a:normAutofit fontScale="900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ZA" sz="2000" b="1" dirty="0" smtClean="0">
                <a:solidFill>
                  <a:srgbClr val="008000"/>
                </a:solidFill>
                <a:latin typeface="Arial"/>
                <a:cs typeface="Arial"/>
              </a:rPr>
              <a:t>OVERALL 2</a:t>
            </a:r>
            <a:r>
              <a:rPr lang="en-ZA" sz="2000" b="1" baseline="30000" dirty="0" smtClean="0">
                <a:solidFill>
                  <a:srgbClr val="008000"/>
                </a:solidFill>
                <a:latin typeface="Arial"/>
                <a:cs typeface="Arial"/>
              </a:rPr>
              <a:t>ND</a:t>
            </a:r>
            <a:r>
              <a:rPr lang="en-ZA" sz="2000" b="1" dirty="0" smtClean="0">
                <a:solidFill>
                  <a:srgbClr val="008000"/>
                </a:solidFill>
                <a:latin typeface="Arial"/>
                <a:cs typeface="Arial"/>
              </a:rPr>
              <a:t> QUARTERLY PERFORMANCE ANALYSIS</a:t>
            </a:r>
            <a:r>
              <a:rPr lang="en-ZA" sz="4000" b="1" dirty="0" smtClean="0">
                <a:solidFill>
                  <a:srgbClr val="008000"/>
                </a:solidFill>
                <a:latin typeface="Arial"/>
                <a:cs typeface="Arial"/>
              </a:rPr>
              <a:t/>
            </a:r>
            <a:br>
              <a:rPr lang="en-ZA" sz="4000" b="1" dirty="0" smtClean="0">
                <a:solidFill>
                  <a:srgbClr val="008000"/>
                </a:solidFill>
                <a:latin typeface="Arial"/>
                <a:cs typeface="Arial"/>
              </a:rPr>
            </a:br>
            <a:r>
              <a:rPr lang="en-ZA" sz="3200" dirty="0" smtClean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  <a:t/>
            </a:r>
            <a:br>
              <a:rPr lang="en-ZA" sz="3200" dirty="0" smtClean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en-US" b="1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endParaRPr lang="en-US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84" y="785319"/>
            <a:ext cx="8857213" cy="487903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The Department is committed to </a:t>
            </a: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20 </a:t>
            </a:r>
            <a:r>
              <a:rPr lang="en-US" sz="14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performance </a:t>
            </a: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targets areas </a:t>
            </a:r>
            <a:r>
              <a:rPr lang="en-US" sz="14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over the quarter under review. Of the </a:t>
            </a: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20 </a:t>
            </a:r>
            <a:r>
              <a:rPr lang="en-US" sz="14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targeted performance areas which the department reported on, </a:t>
            </a: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15 targets </a:t>
            </a:r>
            <a:r>
              <a:rPr lang="en-US" sz="14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were achieved which constitute to </a:t>
            </a: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75% </a:t>
            </a:r>
            <a:r>
              <a:rPr lang="en-US" sz="14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overall achievement of the targeted performance compared to the performance commitments set for the </a:t>
            </a: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2</a:t>
            </a:r>
            <a:r>
              <a:rPr lang="en-US" sz="1400" baseline="300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nd</a:t>
            </a: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Quarter</a:t>
            </a:r>
            <a:r>
              <a:rPr lang="en-US" sz="14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. </a:t>
            </a:r>
            <a:endParaRPr lang="en-US" sz="1400" dirty="0" smtClean="0"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As at 30 September 2016 the </a:t>
            </a:r>
            <a:r>
              <a:rPr lang="en-US" sz="14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department spent </a:t>
            </a: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35% </a:t>
            </a:r>
            <a:r>
              <a:rPr lang="en-US" sz="14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of its </a:t>
            </a: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budget </a:t>
            </a:r>
            <a:r>
              <a:rPr lang="en-US" sz="14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which constitute </a:t>
            </a: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R206.2 million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total budget 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597.6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million </a:t>
            </a: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Underneath </a:t>
            </a:r>
            <a:r>
              <a:rPr lang="en-US" sz="14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is the comparative analysis of the non-financial performance per programme during the </a:t>
            </a: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2</a:t>
            </a:r>
            <a:r>
              <a:rPr lang="en-US" sz="1400" baseline="300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nd</a:t>
            </a: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Quarter </a:t>
            </a:r>
            <a:r>
              <a:rPr lang="en-US" sz="14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of the </a:t>
            </a:r>
            <a:r>
              <a:rPr lang="en-US" sz="14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2016/17FY. </a:t>
            </a:r>
            <a:endParaRPr lang="en-ZA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buNone/>
              <a:defRPr/>
            </a:pPr>
            <a:endParaRPr lang="en-Z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7384" y="4997473"/>
            <a:ext cx="86896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Departmental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Performance =  </a:t>
            </a:r>
            <a:r>
              <a:rPr lang="en-US" sz="1400" u="sng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No. of targets achieved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x 100 						                                             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</a:t>
            </a:r>
          </a:p>
          <a:p>
            <a:pPr lvl="0" algn="just"/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             Total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 of targets</a:t>
            </a:r>
            <a:endParaRPr lang="en-ZA" sz="14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70510" lvl="0" algn="just"/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=      </a:t>
            </a:r>
            <a:r>
              <a:rPr lang="en-US" sz="1400" u="sng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15 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 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100 </a:t>
            </a:r>
          </a:p>
          <a:p>
            <a:pPr marL="270510" lvl="0" algn="just"/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       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20</a:t>
            </a:r>
            <a:endParaRPr lang="en-US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270510" lvl="0" algn="just"/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			 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=      75% </a:t>
            </a:r>
          </a:p>
          <a:p>
            <a:pPr marL="270510" lvl="0" algn="just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DMV recorded 75% during the Quarter under review.</a:t>
            </a:r>
            <a:endParaRPr lang="en-ZA" sz="14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7336915"/>
              </p:ext>
            </p:extLst>
          </p:nvPr>
        </p:nvGraphicFramePr>
        <p:xfrm>
          <a:off x="163284" y="3438700"/>
          <a:ext cx="8854175" cy="14213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4869"/>
                <a:gridCol w="1831299"/>
                <a:gridCol w="1578355"/>
                <a:gridCol w="1704826"/>
                <a:gridCol w="1704826"/>
              </a:tblGrid>
              <a:tr h="288415">
                <a:tc>
                  <a:txBody>
                    <a:bodyPr/>
                    <a:lstStyle/>
                    <a:p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Administration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SES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ESM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Total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28841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Targets Planned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10462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Targets achieved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09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15552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Performance rating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90%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80%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40%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75%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2" name="Picture 11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7384" y="1250"/>
            <a:ext cx="2104573" cy="724878"/>
          </a:xfrm>
          <a:prstGeom prst="rect">
            <a:avLst/>
          </a:prstGeom>
        </p:spPr>
      </p:pic>
      <p:pic>
        <p:nvPicPr>
          <p:cNvPr id="9" name="Picture 8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04821" y="6383601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15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96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7397" y="-24077"/>
            <a:ext cx="46894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000" b="1" dirty="0" smtClean="0"/>
              <a:t>  </a:t>
            </a:r>
            <a:r>
              <a:rPr lang="en-ZA" sz="2000" b="1" dirty="0" smtClean="0">
                <a:solidFill>
                  <a:srgbClr val="00B050"/>
                </a:solidFill>
              </a:rPr>
              <a:t>Q2 </a:t>
            </a:r>
            <a:r>
              <a:rPr lang="en-ZA" sz="2000" b="1" dirty="0">
                <a:solidFill>
                  <a:srgbClr val="00B050"/>
                </a:solidFill>
              </a:rPr>
              <a:t>Performance </a:t>
            </a:r>
            <a:r>
              <a:rPr lang="en-ZA" sz="2000" b="1" dirty="0" smtClean="0">
                <a:solidFill>
                  <a:srgbClr val="00B050"/>
                </a:solidFill>
              </a:rPr>
              <a:t>Analysis: Programme 1: Administration</a:t>
            </a:r>
            <a:endParaRPr lang="en-ZA" sz="2000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785" y="3316406"/>
            <a:ext cx="8666182" cy="1513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The programme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planned to achieve </a:t>
            </a:r>
            <a:r>
              <a:rPr lang="en-ZA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10</a:t>
            </a:r>
            <a:r>
              <a:rPr lang="en-ZA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targets 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during the 2</a:t>
            </a:r>
            <a:r>
              <a:rPr lang="en-ZA" sz="1400" baseline="30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nd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quarter under review and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 a 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result, </a:t>
            </a:r>
            <a:r>
              <a:rPr lang="en-ZA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9</a:t>
            </a:r>
            <a:r>
              <a:rPr lang="en-ZA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targets were achieved which constitute to 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90%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achievement. </a:t>
            </a:r>
            <a:endParaRPr lang="en-ZA" sz="1400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As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at 30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September 2016 t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he </a:t>
            </a:r>
            <a:r>
              <a:rPr lang="en-ZA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programme spent 54% </a:t>
            </a:r>
            <a:r>
              <a:rPr lang="en-ZA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of its budget which constitute </a:t>
            </a:r>
            <a:r>
              <a:rPr lang="en-ZA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R78.1 million </a:t>
            </a:r>
            <a:r>
              <a:rPr lang="en-ZA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with </a:t>
            </a:r>
            <a:r>
              <a:rPr lang="en-ZA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 </a:t>
            </a:r>
            <a:r>
              <a:rPr lang="en-ZA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variance of 5</a:t>
            </a:r>
            <a:r>
              <a:rPr lang="en-ZA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%.</a:t>
            </a:r>
            <a:endParaRPr lang="en-ZA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5264" y="4724038"/>
            <a:ext cx="8633724" cy="16004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686050" indent="-2686050" algn="just">
              <a:spcAft>
                <a:spcPts val="0"/>
              </a:spcAft>
            </a:pP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Programme 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erformance 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=  </a:t>
            </a:r>
            <a:r>
              <a:rPr lang="en-US" sz="1400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No. of targets achieved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x 100 						 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 Total no of targets</a:t>
            </a:r>
            <a:endParaRPr lang="en-ZA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70510" algn="just">
              <a:spcAft>
                <a:spcPts val="0"/>
              </a:spcAft>
            </a:pP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       =    </a:t>
            </a:r>
            <a:r>
              <a:rPr lang="en-US" sz="1400" u="sng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</a:t>
            </a:r>
            <a:r>
              <a:rPr lang="en-US" sz="1400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9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x 100 </a:t>
            </a:r>
          </a:p>
          <a:p>
            <a:pPr marL="270510" algn="just">
              <a:spcAft>
                <a:spcPts val="0"/>
              </a:spcAft>
            </a:pP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               10</a:t>
            </a:r>
            <a:endParaRPr lang="en-US" sz="1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270510" algn="just">
              <a:spcAft>
                <a:spcPts val="0"/>
              </a:spcAft>
            </a:pP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			 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=      90%</a:t>
            </a:r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</a:t>
            </a:r>
          </a:p>
          <a:p>
            <a:pPr marL="270510" algn="just"/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DMV recorded 90% during the quarter under review</a:t>
            </a:r>
          </a:p>
          <a:p>
            <a:pPr marL="270510" algn="just">
              <a:spcAft>
                <a:spcPts val="0"/>
              </a:spcAft>
            </a:pPr>
            <a:endParaRPr lang="en-ZA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2582290"/>
              </p:ext>
            </p:extLst>
          </p:nvPr>
        </p:nvGraphicFramePr>
        <p:xfrm>
          <a:off x="423080" y="1078172"/>
          <a:ext cx="8420668" cy="21204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05167"/>
                <a:gridCol w="2105167"/>
                <a:gridCol w="2105167"/>
                <a:gridCol w="2105167"/>
              </a:tblGrid>
              <a:tr h="388918">
                <a:tc gridSpan="4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Q2 Performance Analysis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671284">
                <a:tc>
                  <a:txBody>
                    <a:bodyPr/>
                    <a:lstStyle/>
                    <a:p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Planned targets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Achieved targets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Targets not achieved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88918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Targets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7128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Performance rating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100%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90%</a:t>
                      </a:r>
                      <a:endParaRPr lang="en-ZA" sz="16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10%</a:t>
                      </a:r>
                      <a:endParaRPr lang="en-ZA" sz="16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9184" y="48951"/>
            <a:ext cx="1883390" cy="466457"/>
          </a:xfrm>
          <a:prstGeom prst="rect">
            <a:avLst/>
          </a:prstGeom>
        </p:spPr>
      </p:pic>
      <p:pic>
        <p:nvPicPr>
          <p:cNvPr id="12" name="Picture 11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68329" y="6406488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16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7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3403" y="0"/>
            <a:ext cx="45958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1400" b="1" dirty="0" smtClean="0">
                <a:solidFill>
                  <a:srgbClr val="00B050"/>
                </a:solidFill>
              </a:rPr>
              <a:t>PROGRAMME 1: ADMINISTRATION PERFORMANCE INDICATORS AND TARGETS (1) </a:t>
            </a:r>
            <a:endParaRPr lang="en-ZA" sz="1400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7767" y="549029"/>
          <a:ext cx="9048466" cy="60454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6257"/>
                <a:gridCol w="1221474"/>
                <a:gridCol w="948520"/>
                <a:gridCol w="968991"/>
                <a:gridCol w="873457"/>
                <a:gridCol w="818865"/>
                <a:gridCol w="777923"/>
                <a:gridCol w="702859"/>
                <a:gridCol w="941696"/>
                <a:gridCol w="696036"/>
                <a:gridCol w="682388"/>
              </a:tblGrid>
              <a:tr h="12251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PPI</a:t>
                      </a:r>
                      <a:endParaRPr lang="en-ZA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 as per APP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for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per Annual Performance Plan (APP)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b="1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as per APP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1st Quarter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-validated 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Quarter 2 Target as per APP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Quarter 2 Output – Preliminary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Deviation 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Reason for Deviation</a:t>
                      </a:r>
                      <a:endParaRPr lang="en-ZA" sz="1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Corrective Action</a:t>
                      </a:r>
                      <a:endParaRPr lang="en-ZA" sz="1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progress of indicator (Green, Amber or Red)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484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PPI: 101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Percentage of SMS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Financial Disclosure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forms filed with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OPSC on time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N/A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404E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404E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Target achieved in Q1</a:t>
                      </a:r>
                      <a:r>
                        <a:rPr lang="en-GB" sz="1000" dirty="0">
                          <a:solidFill>
                            <a:srgbClr val="0404E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solidFill>
                            <a:srgbClr val="0404EC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37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PPI: 102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DMV Planning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instruments approved and 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submitted to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NT, AGSA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DPME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Parliament 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 time.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Strategic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 and/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 1 APP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Draft DMV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Strategic Plan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and/or APP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developed for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consultation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Draft DMV APP developed for consultation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draft DMV SP and/ or APP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submitted to NT, AGSA,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DPME for inputs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Draft APP 2017 submitted to NT, DPME and AGSA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Target achieved as planned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N/A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11381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PPI: 103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Quarterly reports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approved and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submitted to NT,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AGSA, DPME and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Parliament on time.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DMV 4th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quarterly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report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submitted to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NT, AGSA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DPME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DMV 4th quarterly report submitted to NT, AGSA and DPME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DMV 1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quarterly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report submitted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NT, AGSA and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DPME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Q1 report submitted to NT, DPME and AGSA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Target achieved as planned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N/A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11381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PPI: 104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Audited Annual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Report approved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submitted to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NT, AGSA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DPME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Parliament 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 time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Draft DMV</a:t>
                      </a:r>
                      <a:b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Annual report</a:t>
                      </a:r>
                      <a:b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submitted to</a:t>
                      </a:r>
                      <a:b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NT, AGSA</a:t>
                      </a:r>
                      <a:b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DPME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Draft DMV AR submitted to NT, AGSA and DPME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 DMV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Annual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Report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tabled in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parliament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 DMV 2015/16 AR tabled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Target achieved as planned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63284" y="26556"/>
            <a:ext cx="1815641" cy="522473"/>
          </a:xfrm>
          <a:prstGeom prst="rect">
            <a:avLst/>
          </a:prstGeom>
        </p:spPr>
      </p:pic>
      <p:pic>
        <p:nvPicPr>
          <p:cNvPr id="7" name="Picture 6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3"/>
            <a:ext cx="948744" cy="53974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512850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17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453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0852" y="0"/>
            <a:ext cx="5742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1: ADMINISTRATION PERFORMANCE INDICATORS AND TARGETS (2) </a:t>
            </a:r>
            <a:endParaRPr lang="en-ZA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573122"/>
          <a:ext cx="9089408" cy="59484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2136"/>
                <a:gridCol w="1078173"/>
                <a:gridCol w="813595"/>
                <a:gridCol w="701524"/>
                <a:gridCol w="701524"/>
                <a:gridCol w="758569"/>
                <a:gridCol w="846162"/>
                <a:gridCol w="805217"/>
                <a:gridCol w="1025101"/>
                <a:gridCol w="1060891"/>
                <a:gridCol w="916516"/>
              </a:tblGrid>
              <a:tr h="11461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PPI</a:t>
                      </a:r>
                      <a:endParaRPr lang="en-ZA" sz="10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Performance Indicator as per APP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Target for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2016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as per Annual Performance Plan (APP)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b="1" baseline="30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Quarter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Target as per APP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b="1" baseline="30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Quarter output  - validated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Quarter 2 Target as per APP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Quarter 2 Output – Preliminary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Deviation 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Reason for Deviation</a:t>
                      </a:r>
                      <a:endParaRPr lang="en-ZA" sz="10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Corrective Action</a:t>
                      </a:r>
                      <a:endParaRPr lang="en-ZA" sz="10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Overall progress of indicator (Green, Amber or Red)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30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Arial" panose="020B0604020202020204" pitchFamily="34" charset="0"/>
                        </a:rPr>
                        <a:t>PPI: 105</a:t>
                      </a:r>
                      <a:endParaRPr lang="en-ZA" sz="1000" dirty="0" smtClean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Approved MPAT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Improvement Plan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MPAT</a:t>
                      </a:r>
                      <a:b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Improvement</a:t>
                      </a:r>
                      <a:b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</a:t>
                      </a:r>
                      <a:b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approved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Approved  MPAT Improvement Plan developed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Target achieved in Q1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Target achieved in Q1</a:t>
                      </a:r>
                      <a:endParaRPr lang="en-ZA" sz="10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0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/>
                          <a:cs typeface="Arial" panose="020B0604020202020204" pitchFamily="34" charset="0"/>
                        </a:rPr>
                        <a:t>PPI: </a:t>
                      </a: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Arial" panose="020B0604020202020204" pitchFamily="34" charset="0"/>
                        </a:rPr>
                        <a:t>106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Percentage of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Communication Strategy 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activities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implemented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Target achieved as planned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404EC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945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PPI:107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Percentage of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cases from 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Presidential Hotline 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resolved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Target achieved as planned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770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Arial" panose="020B0604020202020204" pitchFamily="34" charset="0"/>
                        </a:rPr>
                        <a:t>PPI:108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of MSP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implementation reports 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developed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Target achieved as planned</a:t>
                      </a:r>
                      <a:endParaRPr lang="en-ZA" sz="1000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763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/>
                          <a:cs typeface="Arial" panose="020B0604020202020204" pitchFamily="34" charset="0"/>
                        </a:rPr>
                        <a:t>PPI: </a:t>
                      </a: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Arial" panose="020B0604020202020204" pitchFamily="34" charset="0"/>
                        </a:rPr>
                        <a:t>109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Percentage of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staff attended training initiatives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25%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67%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The target was overachieved due to Skills Development Training Plan that was introduced to all employees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404EC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9184" y="48951"/>
            <a:ext cx="1883390" cy="466457"/>
          </a:xfrm>
          <a:prstGeom prst="rect">
            <a:avLst/>
          </a:prstGeom>
        </p:spPr>
      </p:pic>
      <p:pic>
        <p:nvPicPr>
          <p:cNvPr id="10" name="Picture 9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3"/>
            <a:ext cx="948744" cy="53193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527138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18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3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9184" y="48951"/>
            <a:ext cx="1883390" cy="4664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29051" y="-30525"/>
            <a:ext cx="4899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1: ADMINISTRATION PERFORMANCE INDICATORS AND TARGETS (3) </a:t>
            </a:r>
            <a:endParaRPr lang="en-ZA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2331801"/>
              </p:ext>
            </p:extLst>
          </p:nvPr>
        </p:nvGraphicFramePr>
        <p:xfrm>
          <a:off x="95536" y="554250"/>
          <a:ext cx="9048464" cy="59627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9435"/>
                <a:gridCol w="914400"/>
                <a:gridCol w="941695"/>
                <a:gridCol w="873457"/>
                <a:gridCol w="805218"/>
                <a:gridCol w="750872"/>
                <a:gridCol w="700883"/>
                <a:gridCol w="704591"/>
                <a:gridCol w="1047615"/>
                <a:gridCol w="1217913"/>
                <a:gridCol w="682385"/>
              </a:tblGrid>
              <a:tr h="13445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PPI</a:t>
                      </a:r>
                      <a:endParaRPr lang="en-ZA" sz="10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Performance Indicator as per APP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Target for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2016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as per Annual Performance Plan (APP)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000" b="1" baseline="30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Quarter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Target as per APP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000" b="1" baseline="30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Quarter output  - validated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Quarter 2 Target as per APP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 2 Output – Preliminary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Deviation 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Reason for Deviation</a:t>
                      </a:r>
                      <a:endParaRPr lang="en-ZA" sz="10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Corrective Action</a:t>
                      </a:r>
                      <a:endParaRPr lang="en-ZA" sz="10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Overall progress of indicator (Green, Amber or Red)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50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PPI: </a:t>
                      </a: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110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signed Performance Agreement submitted to 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HRM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Although the target was planned for Q1, the outstanding PAs were finalized during Q2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Awareness </a:t>
                      </a: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through workshop presentation, distribution of pamphlets and posters for PMDS will be re-implemented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404EC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1539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PPI: </a:t>
                      </a: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111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staffing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vacant funded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posts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DMV is experiencing delays in the approval of filling vacant posts and adverting of the outstanding vacant posts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All managers responsible for filling vacant advertised posts  will be given a timeframe of filling the posts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404EC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1928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PPI: </a:t>
                      </a: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112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legitimate invoices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paid within 30 days of receipt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66.7%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TWF invoice handling system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-The DMV is not using LOGIS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The process of receiving,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validation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and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 paying 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invoices of  Travel with Flair has been reviewed to address all the blockages 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 There is a p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rocess to implement LOGIS as at 01 April 2017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404EC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3"/>
            <a:ext cx="948744" cy="53193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440751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19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6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338" y="118663"/>
            <a:ext cx="5300662" cy="7388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OUTLINE</a:t>
            </a:r>
            <a:endParaRPr lang="en-US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4" y="800518"/>
            <a:ext cx="8435639" cy="584594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Z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Departmental Mandate</a:t>
            </a:r>
          </a:p>
          <a:p>
            <a:pPr algn="just">
              <a:lnSpc>
                <a:spcPct val="150000"/>
              </a:lnSpc>
              <a:defRPr/>
            </a:pPr>
            <a:r>
              <a:rPr lang="en-Z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  </a:t>
            </a:r>
            <a:r>
              <a:rPr lang="en-Z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Programme </a:t>
            </a:r>
            <a:r>
              <a:rPr lang="en-Z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  <a:p>
            <a:pPr algn="just">
              <a:lnSpc>
                <a:spcPct val="150000"/>
              </a:lnSpc>
              <a:defRPr/>
            </a:pPr>
            <a:r>
              <a:rPr lang="en-Z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of the Presentation</a:t>
            </a:r>
          </a:p>
          <a:p>
            <a:pPr algn="just">
              <a:lnSpc>
                <a:spcPct val="150000"/>
              </a:lnSpc>
              <a:defRPr/>
            </a:pPr>
            <a:r>
              <a:rPr lang="en-Z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Executive Summary </a:t>
            </a:r>
          </a:p>
          <a:p>
            <a:pPr algn="just">
              <a:lnSpc>
                <a:spcPct val="150000"/>
              </a:lnSpc>
              <a:defRPr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Areas of Service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  <a:p>
            <a:pPr algn="just">
              <a:lnSpc>
                <a:spcPct val="150000"/>
              </a:lnSpc>
              <a:defRPr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Mitigating Actions</a:t>
            </a:r>
          </a:p>
          <a:p>
            <a:pPr algn="just">
              <a:lnSpc>
                <a:spcPct val="150000"/>
              </a:lnSpc>
              <a:defRPr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SCM Update</a:t>
            </a:r>
            <a:endParaRPr lang="en-ZA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Z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ZA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against set targets </a:t>
            </a:r>
            <a:r>
              <a:rPr lang="en-Z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Programme</a:t>
            </a:r>
          </a:p>
          <a:p>
            <a:pPr algn="just">
              <a:lnSpc>
                <a:spcPct val="150000"/>
              </a:lnSpc>
              <a:defRPr/>
            </a:pPr>
            <a:r>
              <a:rPr lang="en-Z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Performance on HR Targets and Compliance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Explanatory Summary on the Organizational Employee Establishment</a:t>
            </a:r>
          </a:p>
          <a:p>
            <a:pPr algn="just">
              <a:lnSpc>
                <a:spcPct val="150000"/>
              </a:lnSpc>
              <a:defRPr/>
            </a:pPr>
            <a:r>
              <a:rPr lang="en-Z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ZA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63284" y="60816"/>
            <a:ext cx="2104573" cy="739702"/>
          </a:xfrm>
          <a:prstGeom prst="rect">
            <a:avLst/>
          </a:prstGeom>
        </p:spPr>
      </p:pic>
      <p:pic>
        <p:nvPicPr>
          <p:cNvPr id="7" name="Picture 6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3309" y="6383601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2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77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8232" y="67014"/>
            <a:ext cx="4691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</a:t>
            </a:r>
            <a:r>
              <a:rPr lang="en-ZA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ZA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Analysis: Programme 2: SES</a:t>
            </a:r>
            <a:endParaRPr lang="en-ZA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201" y="3219504"/>
            <a:ext cx="8860771" cy="17645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The programme planned </a:t>
            </a:r>
            <a:r>
              <a:rPr lang="en-ZA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 achieve </a:t>
            </a:r>
            <a:r>
              <a:rPr lang="en-ZA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five (5) </a:t>
            </a:r>
            <a:r>
              <a:rPr lang="en-ZA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targets during </a:t>
            </a:r>
            <a:r>
              <a:rPr lang="en-ZA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the quarter </a:t>
            </a:r>
            <a:r>
              <a:rPr lang="en-ZA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and as a </a:t>
            </a:r>
            <a:r>
              <a:rPr lang="en-ZA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result four (4) targets </a:t>
            </a:r>
            <a:r>
              <a:rPr lang="en-ZA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were achieved which constitute to </a:t>
            </a:r>
            <a:r>
              <a:rPr lang="en-ZA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80% </a:t>
            </a:r>
            <a:r>
              <a:rPr lang="en-ZA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achievement</a:t>
            </a:r>
            <a:r>
              <a:rPr lang="en-ZA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As </a:t>
            </a:r>
            <a:r>
              <a:rPr lang="en-ZA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at </a:t>
            </a:r>
            <a:r>
              <a:rPr lang="en-ZA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30 September 2016 </a:t>
            </a:r>
            <a:r>
              <a:rPr lang="en-ZA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the programme spent </a:t>
            </a:r>
            <a:r>
              <a:rPr lang="en-ZA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14% </a:t>
            </a:r>
            <a:r>
              <a:rPr lang="en-ZA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of its budget which constitute </a:t>
            </a:r>
            <a:r>
              <a:rPr lang="en-ZA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R41.7 </a:t>
            </a:r>
            <a:r>
              <a:rPr lang="en-ZA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million with </a:t>
            </a:r>
            <a:r>
              <a:rPr lang="en-ZA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</a:t>
            </a:r>
            <a:r>
              <a:rPr lang="en-ZA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variance of </a:t>
            </a:r>
            <a:r>
              <a:rPr lang="en-ZA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11%.</a:t>
            </a:r>
            <a:endParaRPr lang="en-ZA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ZA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87" y="4549676"/>
            <a:ext cx="8613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ZA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Programme</a:t>
            </a:r>
            <a:r>
              <a:rPr lang="en-US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Performance =  </a:t>
            </a:r>
            <a:r>
              <a:rPr lang="en-US" sz="1600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No. of targets achieved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x 100 						</a:t>
            </a:r>
            <a:r>
              <a:rPr lang="en-US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					</a:t>
            </a:r>
            <a:r>
              <a:rPr lang="en-US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Total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 of targets</a:t>
            </a:r>
            <a:endParaRPr lang="en-ZA" sz="16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            =    </a:t>
            </a:r>
            <a:r>
              <a:rPr lang="en-US" sz="1600" u="sng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 100</a:t>
            </a:r>
            <a:endParaRPr lang="en-US" sz="16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                  </a:t>
            </a:r>
            <a:r>
              <a:rPr lang="en-ZA" sz="1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5</a:t>
            </a:r>
            <a:endParaRPr lang="en-ZA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             =   80% </a:t>
            </a:r>
            <a:endParaRPr lang="en-US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en-US" sz="1600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DMV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recorded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80% performance during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the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quarter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under review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en-ZA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186240" y="918168"/>
          <a:ext cx="8657508" cy="20306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64377"/>
                <a:gridCol w="2164377"/>
                <a:gridCol w="2164377"/>
                <a:gridCol w="2164377"/>
              </a:tblGrid>
              <a:tr h="375734">
                <a:tc gridSpan="4"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Q2 Performance Analysis</a:t>
                      </a:r>
                      <a:endParaRPr lang="en-ZA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639140">
                <a:tc>
                  <a:txBody>
                    <a:bodyPr/>
                    <a:lstStyle/>
                    <a:p>
                      <a:endParaRPr lang="en-ZA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Planned targets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Achieved targets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Targets not achieved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</a:tr>
              <a:tr h="375734">
                <a:tc>
                  <a:txBody>
                    <a:bodyPr/>
                    <a:lstStyle/>
                    <a:p>
                      <a:r>
                        <a:rPr lang="en-ZA" dirty="0" smtClean="0"/>
                        <a:t>Targets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5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4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</a:tr>
              <a:tr h="639140">
                <a:tc>
                  <a:txBody>
                    <a:bodyPr/>
                    <a:lstStyle/>
                    <a:p>
                      <a:r>
                        <a:rPr lang="en-ZA" dirty="0" smtClean="0"/>
                        <a:t>Performance rating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100%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80%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20%</a:t>
                      </a:r>
                      <a:endParaRPr lang="en-ZA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43660" y="0"/>
            <a:ext cx="2104573" cy="541743"/>
          </a:xfrm>
          <a:prstGeom prst="rect">
            <a:avLst/>
          </a:prstGeom>
        </p:spPr>
      </p:pic>
      <p:pic>
        <p:nvPicPr>
          <p:cNvPr id="13" name="Picture 12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31334" y="6426463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20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66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7512" y="-1128"/>
            <a:ext cx="4980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sz="1600" b="1" dirty="0" smtClean="0">
                <a:solidFill>
                  <a:srgbClr val="00B050"/>
                </a:solidFill>
              </a:rPr>
              <a:t>PROGRAMME 2: SES </a:t>
            </a:r>
            <a:r>
              <a:rPr lang="en-ZA" sz="1600" b="1" dirty="0">
                <a:solidFill>
                  <a:srgbClr val="00B050"/>
                </a:solidFill>
              </a:rPr>
              <a:t>PERFORMANCE </a:t>
            </a:r>
            <a:r>
              <a:rPr lang="en-ZA" sz="1600" b="1" dirty="0" smtClean="0">
                <a:solidFill>
                  <a:srgbClr val="00B050"/>
                </a:solidFill>
              </a:rPr>
              <a:t>AGAINST INDICATORS </a:t>
            </a:r>
            <a:r>
              <a:rPr lang="en-ZA" sz="1600" b="1" dirty="0">
                <a:solidFill>
                  <a:srgbClr val="00B050"/>
                </a:solidFill>
              </a:rPr>
              <a:t>AND </a:t>
            </a:r>
            <a:r>
              <a:rPr lang="en-ZA" sz="1600" b="1" dirty="0" smtClean="0">
                <a:solidFill>
                  <a:srgbClr val="00B050"/>
                </a:solidFill>
              </a:rPr>
              <a:t>TARGETS (1)</a:t>
            </a:r>
            <a:endParaRPr lang="en-ZA" sz="1600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5479293"/>
              </p:ext>
            </p:extLst>
          </p:nvPr>
        </p:nvGraphicFramePr>
        <p:xfrm>
          <a:off x="0" y="833454"/>
          <a:ext cx="9144000" cy="5257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2761"/>
                <a:gridCol w="1130570"/>
                <a:gridCol w="814084"/>
                <a:gridCol w="805218"/>
                <a:gridCol w="850354"/>
                <a:gridCol w="739492"/>
                <a:gridCol w="739492"/>
                <a:gridCol w="691001"/>
                <a:gridCol w="1033046"/>
                <a:gridCol w="1201003"/>
                <a:gridCol w="736979"/>
              </a:tblGrid>
              <a:tr h="7624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PPI</a:t>
                      </a:r>
                      <a:endParaRPr lang="en-ZA" sz="10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Performance Indicator as per APP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Target for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2016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as per Annual Performance Plan (APP)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1st Quarter Target as per APP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000" b="1" baseline="30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Quarter output  - validated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Quarter 2 Target as per APP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 2 Output – Preliminary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Deviation 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Reason for Deviation</a:t>
                      </a:r>
                      <a:endParaRPr lang="en-ZA" sz="10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Corrective Action</a:t>
                      </a:r>
                      <a:endParaRPr lang="en-ZA" sz="10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Overall progress of indicator (Green, Amber or Red)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61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PPI: 201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military veterans 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 access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ZA" sz="10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healthcare 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services per year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14 500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14 125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15 326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14 250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15 673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10.0%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Target was overachieved due to high demand led by an increase in the number of </a:t>
                      </a:r>
                      <a:r>
                        <a:rPr lang="en-ZA" sz="10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military veterans </a:t>
                      </a: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registered in the database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113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PPI: 202</a:t>
                      </a:r>
                      <a:endParaRPr lang="en-ZA" sz="10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en-ZA" sz="100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ZA" sz="10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deserving 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military veterans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 decent 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housing per year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(</a:t>
                      </a:r>
                      <a:r>
                        <a:rPr lang="en-US" sz="1000" kern="12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Mortgaged properties rescued)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78%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Inability of department to manage and monitor housing processes due to lack of capacity in the branch.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-Improve mechanism to monitor service delivery at the </a:t>
                      </a:r>
                      <a:r>
                        <a:rPr lang="en-ZA" sz="10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Provincial </a:t>
                      </a: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level.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-Rescue of bonds in distress.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-Activate a program to </a:t>
                      </a:r>
                      <a:r>
                        <a:rPr lang="en-ZA" sz="10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renovate dilapidated </a:t>
                      </a: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properties.  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196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PPI: 203</a:t>
                      </a:r>
                      <a:endParaRPr lang="en-ZA" sz="100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 days</a:t>
                      </a:r>
                      <a:b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taken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register and update personal records of military  veterans 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National Military veterans database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days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days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74.4 days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days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 days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days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Improved administrative capacity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 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8318" y="-1"/>
            <a:ext cx="2099193" cy="583648"/>
          </a:xfrm>
          <a:prstGeom prst="rect">
            <a:avLst/>
          </a:prstGeom>
        </p:spPr>
      </p:pic>
      <p:pic>
        <p:nvPicPr>
          <p:cNvPr id="7" name="Picture 6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0"/>
            <a:ext cx="948744" cy="58364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406488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21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15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8362" y="-1128"/>
            <a:ext cx="4642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2</a:t>
            </a:r>
            <a:r>
              <a:rPr lang="en-ZA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SES PERFORMANCE AGAINST INDICATORS AND </a:t>
            </a:r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TARGETS (2)</a:t>
            </a:r>
            <a:endParaRPr lang="en-ZA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" y="691599"/>
          <a:ext cx="9144004" cy="45225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8385"/>
                <a:gridCol w="1037346"/>
                <a:gridCol w="798653"/>
                <a:gridCol w="856527"/>
                <a:gridCol w="868101"/>
                <a:gridCol w="868101"/>
                <a:gridCol w="868101"/>
                <a:gridCol w="902827"/>
                <a:gridCol w="891256"/>
                <a:gridCol w="728982"/>
                <a:gridCol w="775725"/>
              </a:tblGrid>
              <a:tr h="1097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PPI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Performance Indicator as per APP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Target for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2016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as per Annual Performance Plan (APP)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1st Quarter Target as per APP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100" b="1" baseline="30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Quarter output  - validated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Quarter 2 Target as per APP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 2 Output – Preliminary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Deviation 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Reason for Deviation</a:t>
                      </a:r>
                      <a:endParaRPr lang="en-ZA" sz="11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Corrective Action</a:t>
                      </a:r>
                      <a:endParaRPr lang="en-ZA" sz="11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Overall progress of indicator (Green, Amber or Red)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16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PPI: 204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bursaries provided for military veterans </a:t>
                      </a: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their dependants per year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5 790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Demand exceeded targets, ministerial directive given to provide the benefit  in line with the demand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1630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PPI: 205</a:t>
                      </a:r>
                      <a:endParaRPr lang="en-ZA" sz="110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military veterans </a:t>
                      </a: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their dependants who </a:t>
                      </a: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have </a:t>
                      </a: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been provided with counselling and treatment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608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21.6%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Counselling and</a:t>
                      </a:r>
                      <a:b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</a:t>
                      </a:r>
                      <a:r>
                        <a:rPr lang="en-ZA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is demand driven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 descr="show ba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579359"/>
          </a:xfrm>
          <a:prstGeom prst="rect">
            <a:avLst/>
          </a:prstGeom>
        </p:spPr>
      </p:pic>
      <p:pic>
        <p:nvPicPr>
          <p:cNvPr id="10" name="Picture 9" descr="head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43660" y="0"/>
            <a:ext cx="2104573" cy="54174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397888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22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3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7515" y="0"/>
            <a:ext cx="45790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</a:t>
            </a:r>
            <a:r>
              <a:rPr lang="en-ZA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ZA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Analysis: Programme 3: ESM</a:t>
            </a:r>
            <a:endParaRPr lang="en-ZA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660" y="3017187"/>
            <a:ext cx="8607109" cy="15876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The </a:t>
            </a:r>
            <a:r>
              <a:rPr lang="en-ZA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programme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planned to achieve 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five (5)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targets during the 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</a:t>
            </a:r>
            <a:r>
              <a:rPr lang="en-ZA" sz="1400" baseline="300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nd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quarter and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as a result 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two (2)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targets 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were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achieved which constitute to 4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0% achievement.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ZA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As </a:t>
            </a:r>
            <a:r>
              <a:rPr lang="en-ZA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at </a:t>
            </a:r>
            <a:r>
              <a:rPr lang="en-ZA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30 September 2016 </a:t>
            </a:r>
            <a:r>
              <a:rPr lang="en-ZA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the programme spent </a:t>
            </a:r>
            <a:r>
              <a:rPr lang="en-ZA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32% </a:t>
            </a:r>
            <a:r>
              <a:rPr lang="en-ZA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of its budget which constitute to </a:t>
            </a:r>
            <a:r>
              <a:rPr lang="en-ZA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</a:t>
            </a:r>
            <a:r>
              <a:rPr lang="en-GB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109</a:t>
            </a:r>
            <a:r>
              <a:rPr lang="en-ZA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ZA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million with the variance of </a:t>
            </a:r>
            <a:r>
              <a:rPr lang="en-ZA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17%.</a:t>
            </a:r>
            <a:endParaRPr lang="en-ZA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ZA" sz="14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3660" y="4347864"/>
            <a:ext cx="5705252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ZA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</a:t>
            </a:r>
            <a:r>
              <a:rPr lang="en-ZA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rogramme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erformance 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= </a:t>
            </a:r>
            <a:r>
              <a:rPr lang="en-US" sz="1400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No. of targets achieved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x 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100</a:t>
            </a:r>
          </a:p>
          <a:p>
            <a:pPr lvl="0" algn="just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            Total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no of targets</a:t>
            </a:r>
          </a:p>
          <a:p>
            <a:pPr marL="810260" algn="just">
              <a:spcAft>
                <a:spcPts val="0"/>
              </a:spcAft>
            </a:pP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=    </a:t>
            </a:r>
            <a:r>
              <a:rPr lang="en-US" sz="1400" u="sng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</a:t>
            </a:r>
            <a:r>
              <a:rPr lang="en-US" sz="1400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 </a:t>
            </a: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100</a:t>
            </a:r>
          </a:p>
          <a:p>
            <a:pPr marL="810260" algn="just">
              <a:spcAft>
                <a:spcPts val="0"/>
              </a:spcAft>
            </a:pP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    </a:t>
            </a:r>
            <a:r>
              <a:rPr lang="en-ZA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5</a:t>
            </a:r>
            <a:endParaRPr lang="en-ZA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70510" algn="just">
              <a:spcAft>
                <a:spcPts val="0"/>
              </a:spcAft>
            </a:pPr>
            <a:r>
              <a:rPr lang="en-US" sz="1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        =    40% </a:t>
            </a:r>
          </a:p>
          <a:p>
            <a:pPr lvl="0" algn="just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DMV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recorded 4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0%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performance during the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quarter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under review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en-ZA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163285" y="707886"/>
          <a:ext cx="8587484" cy="20340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46871"/>
                <a:gridCol w="2146871"/>
                <a:gridCol w="2146871"/>
                <a:gridCol w="2146871"/>
              </a:tblGrid>
              <a:tr h="373273">
                <a:tc gridSpan="4"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Q2 Performance Analysis</a:t>
                      </a:r>
                      <a:endParaRPr lang="en-ZA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643773">
                <a:tc>
                  <a:txBody>
                    <a:bodyPr/>
                    <a:lstStyle/>
                    <a:p>
                      <a:endParaRPr lang="en-ZA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 Narrow" panose="020B0606020202030204" pitchFamily="34" charset="0"/>
                        </a:rPr>
                        <a:t>Planned targets</a:t>
                      </a:r>
                      <a:endParaRPr lang="en-ZA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 Narrow" panose="020B0606020202030204" pitchFamily="34" charset="0"/>
                        </a:rPr>
                        <a:t>Achieved targets</a:t>
                      </a:r>
                      <a:endParaRPr lang="en-ZA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 Narrow" panose="020B0606020202030204" pitchFamily="34" charset="0"/>
                        </a:rPr>
                        <a:t>Targets not achieved</a:t>
                      </a:r>
                      <a:endParaRPr lang="en-ZA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3273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 Narrow" panose="020B0606020202030204" pitchFamily="34" charset="0"/>
                        </a:rPr>
                        <a:t>Targets</a:t>
                      </a:r>
                      <a:endParaRPr lang="en-ZA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en-ZA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ZA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ZA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43773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 Narrow" panose="020B0606020202030204" pitchFamily="34" charset="0"/>
                        </a:rPr>
                        <a:t>Performance rating</a:t>
                      </a:r>
                      <a:endParaRPr lang="en-ZA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latin typeface="Arial Narrow" panose="020B0606020202030204" pitchFamily="34" charset="0"/>
                        </a:rPr>
                        <a:t>100%</a:t>
                      </a:r>
                      <a:endParaRPr lang="en-ZA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latin typeface="Arial Narrow" panose="020B0606020202030204" pitchFamily="34" charset="0"/>
                        </a:rPr>
                        <a:t>40%</a:t>
                      </a:r>
                      <a:endParaRPr lang="en-ZA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latin typeface="Arial Narrow" panose="020B0606020202030204" pitchFamily="34" charset="0"/>
                        </a:rPr>
                        <a:t>60%</a:t>
                      </a:r>
                      <a:endParaRPr lang="en-ZA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43660" y="0"/>
            <a:ext cx="2104573" cy="541743"/>
          </a:xfrm>
          <a:prstGeom prst="rect">
            <a:avLst/>
          </a:prstGeom>
        </p:spPr>
      </p:pic>
      <p:pic>
        <p:nvPicPr>
          <p:cNvPr id="12" name="Picture 11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57935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13309" y="6406488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23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10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5351" y="0"/>
            <a:ext cx="48119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3: ESM PERFORMANCE </a:t>
            </a:r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AGAINST INDICATORS </a:t>
            </a:r>
            <a:r>
              <a:rPr lang="en-ZA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TARGETS (1)</a:t>
            </a:r>
            <a:endParaRPr lang="en-ZA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562835"/>
          <a:ext cx="9075761" cy="55591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9433"/>
                <a:gridCol w="1037230"/>
                <a:gridCol w="914400"/>
                <a:gridCol w="832513"/>
                <a:gridCol w="749031"/>
                <a:gridCol w="697632"/>
                <a:gridCol w="791570"/>
                <a:gridCol w="696036"/>
                <a:gridCol w="996286"/>
                <a:gridCol w="1228299"/>
                <a:gridCol w="723331"/>
              </a:tblGrid>
              <a:tr h="1006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PPI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Performance Indicator as per APP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Target for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as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per Annual Performance Plan (APP)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000" b="1" baseline="30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Quarter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Target as per APP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000" b="1" baseline="30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Quarter output  - validated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Quarter 2 Target as per APP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 2 Output – Preliminary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Deviation 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Reason for Deviation</a:t>
                      </a:r>
                      <a:endParaRPr lang="en-ZA" sz="10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Corrective Action</a:t>
                      </a:r>
                      <a:endParaRPr lang="en-ZA" sz="10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Overall progress of indicator (Green, Amber or Red)</a:t>
                      </a:r>
                      <a:endParaRPr lang="en-ZA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25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PPI: 301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private sector companies and organs of state in partnership with the Department of Military veterans per year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93.3%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Lack of synergy across the DMV in  processing and conclusion of MOUs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Current MOU discussions to be enhanced for quicker decision and approval by all parties 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29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PPI: 302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deserving military </a:t>
                      </a: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veterans with access for training and skills development per year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3 500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823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399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 Service Provider banking details need to be verified on National Treasury Safety Net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providers are encouraged to register on the Central Suppliers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Database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-The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will be pro-active in packaging and marketing thereof to military veterans. 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47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PPI: 303</a:t>
                      </a:r>
                      <a:endParaRPr lang="en-ZA" sz="100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military veterans business entities supported per year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 Non approval of annual service programme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 Dependency on SEDA Programme facilitators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 Absence of Business Empowerment Policy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 Development of a Business Empowerment Policy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 descr="show ba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579359"/>
          </a:xfrm>
          <a:prstGeom prst="rect">
            <a:avLst/>
          </a:prstGeom>
        </p:spPr>
      </p:pic>
      <p:pic>
        <p:nvPicPr>
          <p:cNvPr id="10" name="Picture 9" descr="head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43660" y="0"/>
            <a:ext cx="2104573" cy="54174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406488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24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80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8233" y="-69367"/>
            <a:ext cx="47090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3: ESM PERFORMANCE </a:t>
            </a:r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AGAINST INDICATORS </a:t>
            </a:r>
            <a:r>
              <a:rPr lang="en-ZA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ZA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TARGETS (2)</a:t>
            </a:r>
            <a:endParaRPr lang="en-ZA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9987" y="649407"/>
          <a:ext cx="8962126" cy="5012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2683"/>
                <a:gridCol w="962212"/>
                <a:gridCol w="735820"/>
                <a:gridCol w="867466"/>
                <a:gridCol w="751804"/>
                <a:gridCol w="751804"/>
                <a:gridCol w="751804"/>
                <a:gridCol w="711560"/>
                <a:gridCol w="1187356"/>
                <a:gridCol w="958157"/>
                <a:gridCol w="761460"/>
              </a:tblGrid>
              <a:tr h="689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PPI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Performance Indicator as per APP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Target for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2016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as per Annual Performance Plan (APP)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100" b="1" baseline="30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Quarter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Target as per APP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100" b="1" baseline="30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Quarter output  - validated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Quarter 2 Target as per APP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 2 Output – Preliminary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Deviation 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Reason for Deviation</a:t>
                      </a:r>
                      <a:endParaRPr lang="en-ZA" sz="11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Corrective Action</a:t>
                      </a:r>
                      <a:endParaRPr lang="en-ZA" sz="11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Overall progress of indicator (Green, Amber or Red)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55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PPI: 304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agreements established at continental and international levels per year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-No established structure for international protocols 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-The conclusion of a stakeholder engagement policy to address interactions with all stakeholders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26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PPI: 305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military  veterans’ families provided with burial support per year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204%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-Backdated payments contribute to high spend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EB26"/>
                    </a:solidFill>
                  </a:tcPr>
                </a:tc>
              </a:tr>
              <a:tr h="879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PPI: </a:t>
                      </a:r>
                      <a:r>
                        <a:rPr lang="en-GB" sz="11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306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military veterans memorial sites erected per year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1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There was no </a:t>
                      </a: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planned target for </a:t>
                      </a: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Q2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43660" y="0"/>
            <a:ext cx="2104573" cy="541743"/>
          </a:xfrm>
          <a:prstGeom prst="rect">
            <a:avLst/>
          </a:prstGeom>
        </p:spPr>
      </p:pic>
      <p:pic>
        <p:nvPicPr>
          <p:cNvPr id="10" name="Picture 9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3"/>
            <a:ext cx="948744" cy="531932"/>
          </a:xfrm>
          <a:prstGeom prst="rect">
            <a:avLst/>
          </a:prstGeom>
        </p:spPr>
      </p:pic>
      <p:pic>
        <p:nvPicPr>
          <p:cNvPr id="11" name="Picture 10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55826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406487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25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55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3285" y="617528"/>
            <a:ext cx="812264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ZA" sz="1400" b="1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DMV </a:t>
            </a:r>
            <a:r>
              <a:rPr lang="en-ZA" sz="1400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Establishment per salary level</a:t>
            </a:r>
            <a:endParaRPr lang="en-US" sz="1400" b="1" i="1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7858" y="11181"/>
            <a:ext cx="458331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ZA" sz="1600" b="1" dirty="0" smtClean="0">
                <a:solidFill>
                  <a:srgbClr val="00B050"/>
                </a:solidFill>
                <a:latin typeface="Century Gothic"/>
                <a:ea typeface="Calibri"/>
                <a:cs typeface="Times New Roman"/>
              </a:rPr>
              <a:t>OVERVIEW OF PERFORMANCE ON HR TARGETS AND COMPLIANCE</a:t>
            </a:r>
            <a:endParaRPr lang="en-ZA" sz="1600" dirty="0">
              <a:solidFill>
                <a:srgbClr val="00B050"/>
              </a:solidFill>
              <a:ea typeface="Calibri"/>
              <a:cs typeface="Times New Roman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93353" y="1018408"/>
          <a:ext cx="8953421" cy="5273892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592575"/>
                <a:gridCol w="820021"/>
                <a:gridCol w="669515"/>
                <a:gridCol w="957028"/>
                <a:gridCol w="1339030"/>
                <a:gridCol w="957028"/>
                <a:gridCol w="956354"/>
                <a:gridCol w="1143980"/>
                <a:gridCol w="1517890"/>
              </a:tblGrid>
              <a:tr h="7888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Arial Narrow" panose="020B0606020202030204" pitchFamily="34" charset="0"/>
                        </a:rPr>
                        <a:t>Salary Level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Arial Narrow" panose="020B0606020202030204" pitchFamily="34" charset="0"/>
                        </a:rPr>
                        <a:t>No. of posts on approved 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Arial Narrow" panose="020B0606020202030204" pitchFamily="34" charset="0"/>
                        </a:rPr>
                        <a:t>No. of funded posts 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Arial Narrow" panose="020B0606020202030204" pitchFamily="34" charset="0"/>
                        </a:rPr>
                        <a:t>No. of permanent posts filled 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Arial Narrow" panose="020B0606020202030204" pitchFamily="34" charset="0"/>
                        </a:rPr>
                        <a:t>No. of vacant posts before collapsing posts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Arial Narrow" panose="020B0606020202030204" pitchFamily="34" charset="0"/>
                        </a:rPr>
                        <a:t>No. of permanent posts collapsed 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Arial Narrow" panose="020B0606020202030204" pitchFamily="34" charset="0"/>
                        </a:rPr>
                        <a:t>Additional posts after collapsing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Arial Narrow" panose="020B0606020202030204" pitchFamily="34" charset="0"/>
                        </a:rPr>
                        <a:t>Total number of posts filled after collapsing 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 Narrow" panose="020B0606020202030204" pitchFamily="34" charset="0"/>
                        </a:rPr>
                        <a:t>Total number of vacant posts vacant after post collapsing 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</a:tr>
              <a:tr h="246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–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en-ZA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 Narrow" panose="020B0606020202030204" pitchFamily="34" charset="0"/>
                        </a:rPr>
                        <a:t>_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6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lang="en-ZA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169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 Narrow" panose="020B0606020202030204" pitchFamily="34" charset="0"/>
                        </a:rPr>
                        <a:t>169</a:t>
                      </a:r>
                      <a:endParaRPr lang="en-ZA" sz="1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132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55" marR="65655" marT="91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132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en-ZA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51909" y="6354581"/>
            <a:ext cx="6945400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NB: Please note that vacant posts are supposed to be 37 however due to collapsing of posts therefore it is 42</a:t>
            </a:r>
            <a:endParaRPr lang="en-Z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show ba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pic>
        <p:nvPicPr>
          <p:cNvPr id="12" name="Picture 11" descr="head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66180" y="0"/>
            <a:ext cx="2104573" cy="54174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406488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26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5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270" y="678220"/>
            <a:ext cx="8767245" cy="511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400" b="1" dirty="0" smtClean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EXPLANATORY SUMMARY ON THE ORGANIZATIONAL EMPLOYEEESTABLISHMENT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400" b="1" dirty="0" smtClean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Department had filled a total of </a:t>
            </a:r>
            <a:r>
              <a:rPr lang="en-ZA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132 permanent posts of which 35 </a:t>
            </a:r>
            <a:r>
              <a:rPr lang="en-GB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posts are vacant and placing the department at a vacancy rate of 26%.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Additional 78 contract 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workers and </a:t>
            </a:r>
            <a:r>
              <a:rPr lang="en-GB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23 </a:t>
            </a:r>
            <a:r>
              <a:rPr lang="en-GB" sz="1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learnerships</a:t>
            </a:r>
            <a:r>
              <a:rPr lang="en-GB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internship programme have 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been placed within Planning, Monitoring and Evaluation, Internal Audit and Service Delivery Branches. </a:t>
            </a:r>
            <a:endParaRPr lang="en-GB" sz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administrative posts at Provincial 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Offices are 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 yet filled due to lack of office accommodation.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was recommended that some of the posts be collapsed in order to create operational posts in line with the job functions.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posts that were collapsed were created at administrative level 8, 9 and 10.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 of the posts at level 6 were not collapsed instead they were merged in order to create high level operational posts. 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collapsing of posts is only </a:t>
            </a:r>
            <a:r>
              <a:rPr lang="en-ZA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temporary measure until </a:t>
            </a: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departmental structure is refined as we are currently deliberating with the DPSA. 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 sz="14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endParaRPr lang="en-GB" sz="14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en-GB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Vacancy 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Rate</a:t>
            </a:r>
            <a:endParaRPr lang="en-ZA" sz="14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department is currently intending to fill 99% of its vacant posts, all post are advertised, almost all lower level post are being filled.</a:t>
            </a:r>
          </a:p>
          <a:p>
            <a:pPr marL="285750" lvl="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critical top management posts were advertised during the current financial year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66180" y="0"/>
            <a:ext cx="2104573" cy="541743"/>
          </a:xfrm>
          <a:prstGeom prst="rect">
            <a:avLst/>
          </a:prstGeom>
        </p:spPr>
      </p:pic>
      <p:pic>
        <p:nvPicPr>
          <p:cNvPr id="9" name="Picture 8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55826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37877" y="6223925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27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8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42" y="829807"/>
            <a:ext cx="7831138" cy="8085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40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4" y="1730614"/>
            <a:ext cx="8822633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Successful implementation is reliant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on:</a:t>
            </a:r>
          </a:p>
          <a:p>
            <a:pPr algn="just">
              <a:lnSpc>
                <a:spcPct val="150000"/>
              </a:lnSpc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common and shared vision, </a:t>
            </a:r>
            <a:endParaRPr lang="en-Z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work, </a:t>
            </a:r>
          </a:p>
          <a:p>
            <a:pPr algn="just">
              <a:lnSpc>
                <a:spcPct val="150000"/>
              </a:lnSpc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appreciation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of the strategic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role, and</a:t>
            </a:r>
          </a:p>
          <a:p>
            <a:pPr algn="just">
              <a:lnSpc>
                <a:spcPct val="150000"/>
              </a:lnSpc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importance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of communication in enhancing service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delivery.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43981"/>
            <a:ext cx="2104573" cy="739702"/>
          </a:xfrm>
          <a:prstGeom prst="rect">
            <a:avLst/>
          </a:prstGeom>
        </p:spPr>
      </p:pic>
      <p:pic>
        <p:nvPicPr>
          <p:cNvPr id="13" name="Picture 12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3309" y="6305127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28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2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55663" y="1282891"/>
            <a:ext cx="7639050" cy="3124010"/>
          </a:xfrm>
        </p:spPr>
        <p:txBody>
          <a:bodyPr/>
          <a:lstStyle/>
          <a:p>
            <a:pPr algn="ctr"/>
            <a:r>
              <a:rPr lang="en-US" sz="9600" i="1" dirty="0">
                <a:solidFill>
                  <a:srgbClr val="008000"/>
                </a:solidFill>
                <a:latin typeface="Arial"/>
                <a:cs typeface="Arial"/>
              </a:rPr>
              <a:t>Thank you</a:t>
            </a:r>
          </a:p>
          <a:p>
            <a:endParaRPr lang="en-US" b="1" dirty="0">
              <a:latin typeface="Arial"/>
              <a:cs typeface="Arial"/>
            </a:endParaRPr>
          </a:p>
        </p:txBody>
      </p:sp>
      <p:pic>
        <p:nvPicPr>
          <p:cNvPr id="9" name="Picture 8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0239" y="104455"/>
            <a:ext cx="2104573" cy="739702"/>
          </a:xfrm>
          <a:prstGeom prst="rect">
            <a:avLst/>
          </a:prstGeom>
        </p:spPr>
      </p:pic>
      <p:pic>
        <p:nvPicPr>
          <p:cNvPr id="11" name="Picture 10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0"/>
            <a:ext cx="948744" cy="66691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13309" y="6223925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29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0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2" y="76217"/>
            <a:ext cx="4896502" cy="8085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DEPARTMENTAL MANDATE</a:t>
            </a:r>
            <a:endParaRPr lang="en-US" sz="28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95" y="1419370"/>
            <a:ext cx="7894389" cy="4407271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Legislative mandate derived from the Military Veterans Act 18 of 2011:</a:t>
            </a:r>
          </a:p>
          <a:p>
            <a:pPr marL="0" indent="0" algn="ctr">
              <a:buNone/>
            </a:pPr>
            <a:endParaRPr lang="en-ZA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ZA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national policy and standards on socio-economic support to military veterans and their dependants, including benefits and entitlements to help realise a </a:t>
            </a:r>
            <a:r>
              <a:rPr lang="en-ZA" sz="24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dignified, unified, empowered and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ZA" sz="24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self-sufficient community of military veterans</a:t>
            </a:r>
            <a:r>
              <a:rPr lang="en-ZA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ZA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show ba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pic>
        <p:nvPicPr>
          <p:cNvPr id="14" name="Picture 13" descr="head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1295" y="42520"/>
            <a:ext cx="2104573" cy="73970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3309" y="6406488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3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49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0119" y="0"/>
            <a:ext cx="4637195" cy="736979"/>
          </a:xfrm>
        </p:spPr>
        <p:txBody>
          <a:bodyPr>
            <a:normAutofit/>
          </a:bodyPr>
          <a:lstStyle/>
          <a:p>
            <a:pPr algn="ctr"/>
            <a:r>
              <a:rPr lang="en-US" altLang="en-US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 BUDGET PROGRAMME STRUCTURE</a:t>
            </a:r>
            <a:endParaRPr lang="en-US" altLang="en-US" sz="1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16641"/>
              </p:ext>
            </p:extLst>
          </p:nvPr>
        </p:nvGraphicFramePr>
        <p:xfrm>
          <a:off x="354842" y="1245135"/>
          <a:ext cx="8631075" cy="457609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22274"/>
                <a:gridCol w="6008801"/>
              </a:tblGrid>
              <a:tr h="4392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Sub-Programmes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/>
                </a:tc>
              </a:tr>
              <a:tr h="20336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 Services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Administration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Audit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ZA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Planning, Policy Development,</a:t>
                      </a:r>
                      <a:r>
                        <a:rPr lang="en-ZA" sz="1400" kern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Monitoring and Evaluation </a:t>
                      </a: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Accommodation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/>
                </a:tc>
              </a:tr>
              <a:tr h="3958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Socio-Economic Support (SES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GB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Database and Benefits management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Health-care and Well being services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ZA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Socio-Economic Support Management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/>
                </a:tc>
              </a:tr>
              <a:tr h="395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Empowerment and Stakeholder Management (ESM)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GB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Provincial Offices and Stakeholder Relations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GB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Empowerment and Skills Development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GB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Heritage, Memorials, Burials and Honours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751" marB="45751" horzOverflow="overflow"/>
                </a:tc>
              </a:tr>
            </a:tbl>
          </a:graphicData>
        </a:graphic>
      </p:graphicFrame>
      <p:pic>
        <p:nvPicPr>
          <p:cNvPr id="12" name="Picture 11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107821"/>
            <a:ext cx="2104573" cy="739702"/>
          </a:xfrm>
          <a:prstGeom prst="rect">
            <a:avLst/>
          </a:prstGeom>
        </p:spPr>
      </p:pic>
      <p:pic>
        <p:nvPicPr>
          <p:cNvPr id="7" name="Picture 6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406488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4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83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1683990"/>
            <a:ext cx="8332470" cy="66203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Purpose of the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627892"/>
            <a:ext cx="7620953" cy="271475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This presentation gives an overview of Financial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anagement and Performance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nformation Report for 2016/17 FY Quarter 2 to the PCD&amp;MV. </a:t>
            </a:r>
          </a:p>
        </p:txBody>
      </p:sp>
      <p:pic>
        <p:nvPicPr>
          <p:cNvPr id="12" name="Picture 11" descr="hea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6572" y="84540"/>
            <a:ext cx="1578430" cy="554777"/>
          </a:xfrm>
          <a:prstGeom prst="rect">
            <a:avLst/>
          </a:prstGeom>
        </p:spPr>
      </p:pic>
      <p:pic>
        <p:nvPicPr>
          <p:cNvPr id="13" name="Picture 12" descr="show ba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3309" y="6223925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5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4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8570" y="1084521"/>
            <a:ext cx="8120267" cy="5160335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ZA" sz="1500" dirty="0">
                <a:latin typeface="Arial" panose="020B0604020202020204" pitchFamily="34" charset="0"/>
                <a:cs typeface="Arial" panose="020B0604020202020204" pitchFamily="34" charset="0"/>
              </a:rPr>
              <a:t>The allocated budget for 2016/17 FY is R597.6m, with a quarterly allocation or phasing of 23%, 27%, 25% and 25% for Q1, Q2, Q3 and Q4, respectively. </a:t>
            </a:r>
          </a:p>
          <a:p>
            <a:pPr>
              <a:lnSpc>
                <a:spcPct val="160000"/>
              </a:lnSpc>
            </a:pPr>
            <a:r>
              <a:rPr lang="en-ZA" sz="1500" dirty="0">
                <a:latin typeface="Arial" panose="020B0604020202020204" pitchFamily="34" charset="0"/>
                <a:cs typeface="Arial" panose="020B0604020202020204" pitchFamily="34" charset="0"/>
              </a:rPr>
              <a:t>56% (R333m) is allocated to Benefits, of which 79% (R262m) is allocated to Socio-Economic Support benefits (Housing, Education Support, Healthcare Support, Social Relief of Distress, Military Veterans Pension, Counselling, amongst other benefits) and 21% (R71m) is allocated to Empowerment and Stakeholder Management benefits such as Skills Development, Business Empowerment and Burial Support.</a:t>
            </a:r>
          </a:p>
          <a:p>
            <a:pPr>
              <a:lnSpc>
                <a:spcPct val="160000"/>
              </a:lnSpc>
            </a:pPr>
            <a:r>
              <a:rPr lang="en-ZA" sz="1500" dirty="0">
                <a:latin typeface="Arial" panose="020B0604020202020204" pitchFamily="34" charset="0"/>
                <a:cs typeface="Arial" panose="020B0604020202020204" pitchFamily="34" charset="0"/>
              </a:rPr>
              <a:t>As at 30 September 2016, the total spend was 35% (R206m) vs a targeted spend of 49% (R293m). Cost of Employment was ahead of budget, mainly driven by lack of capacity in service delivery branches (Socio-Economic Support). </a:t>
            </a:r>
          </a:p>
          <a:p>
            <a:pPr>
              <a:lnSpc>
                <a:spcPct val="160000"/>
              </a:lnSpc>
            </a:pPr>
            <a:r>
              <a:rPr lang="en-ZA" sz="1500" dirty="0">
                <a:latin typeface="Arial" panose="020B0604020202020204" pitchFamily="34" charset="0"/>
                <a:cs typeface="Arial" panose="020B0604020202020204" pitchFamily="34" charset="0"/>
              </a:rPr>
              <a:t>The maximum budget for capital expenditure has been reached mainly due to the reclassification of cell phone leases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634" y="446567"/>
            <a:ext cx="5873354" cy="121739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008000"/>
                </a:solidFill>
                <a:latin typeface="Arial"/>
                <a:cs typeface="Arial"/>
              </a:rPr>
              <a:t>Financial Executive </a:t>
            </a:r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Summary</a:t>
            </a:r>
          </a:p>
        </p:txBody>
      </p:sp>
      <p:pic>
        <p:nvPicPr>
          <p:cNvPr id="8" name="Picture 7" descr="hea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87575"/>
            <a:ext cx="1578430" cy="554777"/>
          </a:xfrm>
          <a:prstGeom prst="rect">
            <a:avLst/>
          </a:prstGeom>
        </p:spPr>
      </p:pic>
      <p:pic>
        <p:nvPicPr>
          <p:cNvPr id="12" name="Picture 11" descr="show ba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264831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05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8100" y="1431851"/>
            <a:ext cx="8077825" cy="4473593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ZA" sz="1500" dirty="0">
                <a:latin typeface="Arial" panose="020B0604020202020204" pitchFamily="34" charset="0"/>
                <a:cs typeface="Arial" panose="020B0604020202020204" pitchFamily="34" charset="0"/>
              </a:rPr>
              <a:t>The Rollout of Social Relief of Distress (SRD) commenced in June but backdated to May. </a:t>
            </a:r>
          </a:p>
          <a:p>
            <a:pPr>
              <a:lnSpc>
                <a:spcPct val="160000"/>
              </a:lnSpc>
            </a:pPr>
            <a:r>
              <a:rPr lang="en-ZA" sz="1500" dirty="0">
                <a:latin typeface="Arial" panose="020B0604020202020204" pitchFamily="34" charset="0"/>
                <a:cs typeface="Arial" panose="020B0604020202020204" pitchFamily="34" charset="0"/>
              </a:rPr>
              <a:t>Education support is overspent by R13.6m, mainly due to payments made related to the previous academic year. </a:t>
            </a:r>
          </a:p>
          <a:p>
            <a:pPr>
              <a:lnSpc>
                <a:spcPct val="160000"/>
              </a:lnSpc>
            </a:pPr>
            <a:r>
              <a:rPr lang="en-ZA" sz="1500" dirty="0">
                <a:latin typeface="Arial" panose="020B0604020202020204" pitchFamily="34" charset="0"/>
                <a:cs typeface="Arial" panose="020B0604020202020204" pitchFamily="34" charset="0"/>
              </a:rPr>
              <a:t>Similarly, Burial Support is overspent by R1.1m, mainly driven by retrospective payments for applications received. </a:t>
            </a:r>
          </a:p>
          <a:p>
            <a:pPr>
              <a:lnSpc>
                <a:spcPct val="160000"/>
              </a:lnSpc>
            </a:pPr>
            <a:r>
              <a:rPr lang="en-ZA" sz="1500" dirty="0">
                <a:latin typeface="Arial" panose="020B0604020202020204" pitchFamily="34" charset="0"/>
                <a:cs typeface="Arial" panose="020B0604020202020204" pitchFamily="34" charset="0"/>
              </a:rPr>
              <a:t>Military Veterans Pension and transport have not commenced.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237" y="640622"/>
            <a:ext cx="5873354" cy="66203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008000"/>
                </a:solidFill>
                <a:latin typeface="Arial"/>
                <a:cs typeface="Arial"/>
              </a:rPr>
              <a:t>Financial Executive </a:t>
            </a:r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Summary Cont…</a:t>
            </a:r>
          </a:p>
        </p:txBody>
      </p:sp>
      <p:pic>
        <p:nvPicPr>
          <p:cNvPr id="8" name="Picture 7" descr="hea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8101" y="117899"/>
            <a:ext cx="1578430" cy="554777"/>
          </a:xfrm>
          <a:prstGeom prst="rect">
            <a:avLst/>
          </a:prstGeom>
        </p:spPr>
      </p:pic>
      <p:pic>
        <p:nvPicPr>
          <p:cNvPr id="12" name="Picture 11" descr="show ba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406488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21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220" y="565625"/>
            <a:ext cx="6300106" cy="406034"/>
          </a:xfrm>
        </p:spPr>
        <p:txBody>
          <a:bodyPr>
            <a:noAutofit/>
          </a:bodyPr>
          <a:lstStyle/>
          <a:p>
            <a:pPr algn="ctr"/>
            <a:r>
              <a:rPr lang="en-ZA" sz="2400" b="1" dirty="0">
                <a:latin typeface="Arial" pitchFamily="34" charset="0"/>
                <a:cs typeface="Arial" pitchFamily="34" charset="0"/>
              </a:rPr>
              <a:t>Spend vs Budget – Key Benefits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27860" y="1801349"/>
            <a:ext cx="138564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 dirty="0">
                <a:latin typeface="Arial" panose="020B0604020202020204" pitchFamily="34" charset="0"/>
              </a:rPr>
              <a:t/>
            </a:r>
            <a:br>
              <a:rPr lang="en-US" altLang="en-US" sz="1350" dirty="0">
                <a:latin typeface="Arial" panose="020B0604020202020204" pitchFamily="34" charset="0"/>
              </a:rPr>
            </a:br>
            <a:endParaRPr lang="en-US" altLang="en-US" sz="135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 dirty="0">
                <a:latin typeface="Arial" panose="020B0604020202020204" pitchFamily="34" charset="0"/>
              </a:rPr>
              <a:t/>
            </a:r>
            <a:br>
              <a:rPr lang="en-US" altLang="en-US" sz="1350" dirty="0">
                <a:latin typeface="Arial" panose="020B0604020202020204" pitchFamily="34" charset="0"/>
              </a:rPr>
            </a:b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5016" y="1032739"/>
            <a:ext cx="1946984" cy="300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350" b="1" dirty="0">
                <a:solidFill>
                  <a:srgbClr val="FF0000"/>
                </a:solidFill>
              </a:rPr>
              <a:t>Target Spend  = 49%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19196" y="2109483"/>
            <a:ext cx="2013837" cy="36240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350" dirty="0">
                <a:latin typeface="Arial" panose="020B0604020202020204" pitchFamily="34" charset="0"/>
                <a:cs typeface="Arial" panose="020B0604020202020204" pitchFamily="34" charset="0"/>
              </a:rPr>
              <a:t>Education Support budget is exceeded due to the catch up on payments from the previous FY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350" dirty="0">
                <a:latin typeface="Arial" panose="020B0604020202020204" pitchFamily="34" charset="0"/>
                <a:cs typeface="Arial" panose="020B0604020202020204" pitchFamily="34" charset="0"/>
              </a:rPr>
              <a:t>Burial Support budget is exhausted due to retrospective payments. 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350" dirty="0">
                <a:latin typeface="Arial" panose="020B0604020202020204" pitchFamily="34" charset="0"/>
                <a:cs typeface="Arial" panose="020B0604020202020204" pitchFamily="34" charset="0"/>
              </a:rPr>
              <a:t>SRD payment is well underway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350" dirty="0">
                <a:latin typeface="Arial" panose="020B0604020202020204" pitchFamily="34" charset="0"/>
                <a:cs typeface="Arial" panose="020B0604020202020204" pitchFamily="34" charset="0"/>
              </a:rPr>
              <a:t>Compensation and Military Veterans Pension not yet commenced.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endParaRPr lang="en-ZA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Ø"/>
            </a:pPr>
            <a:endParaRPr lang="en-ZA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5873"/>
            <a:ext cx="7019196" cy="4344516"/>
          </a:xfrm>
          <a:prstGeom prst="rect">
            <a:avLst/>
          </a:prstGeom>
        </p:spPr>
      </p:pic>
      <p:pic>
        <p:nvPicPr>
          <p:cNvPr id="13" name="Picture 12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0219" y="58527"/>
            <a:ext cx="1578430" cy="554777"/>
          </a:xfrm>
          <a:prstGeom prst="rect">
            <a:avLst/>
          </a:prstGeom>
        </p:spPr>
      </p:pic>
      <p:pic>
        <p:nvPicPr>
          <p:cNvPr id="14" name="Picture 13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384599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8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7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331" y="756614"/>
            <a:ext cx="6949810" cy="482251"/>
          </a:xfrm>
        </p:spPr>
        <p:txBody>
          <a:bodyPr>
            <a:noAutofit/>
          </a:bodyPr>
          <a:lstStyle/>
          <a:p>
            <a:pPr algn="ctr"/>
            <a:r>
              <a:rPr lang="en-ZA" sz="2000" b="1" dirty="0">
                <a:latin typeface="Arial" pitchFamily="34" charset="0"/>
                <a:cs typeface="Arial" pitchFamily="34" charset="0"/>
              </a:rPr>
              <a:t>Spend vs Budget by Branch by Economic Classification</a:t>
            </a:r>
            <a:endParaRPr lang="en-ZA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78083" y="3110727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 sz="135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27860" y="1801349"/>
            <a:ext cx="138564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 dirty="0">
                <a:latin typeface="Arial" panose="020B0604020202020204" pitchFamily="34" charset="0"/>
              </a:rPr>
              <a:t/>
            </a:r>
            <a:br>
              <a:rPr lang="en-US" altLang="en-US" sz="1350" dirty="0">
                <a:latin typeface="Arial" panose="020B0604020202020204" pitchFamily="34" charset="0"/>
              </a:rPr>
            </a:br>
            <a:endParaRPr lang="en-US" altLang="en-US" sz="135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 dirty="0">
                <a:latin typeface="Arial" panose="020B0604020202020204" pitchFamily="34" charset="0"/>
              </a:rPr>
              <a:t/>
            </a:r>
            <a:br>
              <a:rPr lang="en-US" altLang="en-US" sz="1350" dirty="0">
                <a:latin typeface="Arial" panose="020B0604020202020204" pitchFamily="34" charset="0"/>
              </a:rPr>
            </a:br>
            <a:endParaRPr lang="en-US" altLang="en-US" sz="135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8148" y="1370066"/>
            <a:ext cx="1769165" cy="300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1350" b="1" dirty="0">
                <a:solidFill>
                  <a:srgbClr val="FF0000"/>
                </a:solidFill>
              </a:rPr>
              <a:t>Target Spend = 49%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7331" y="5747801"/>
            <a:ext cx="7720037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350" dirty="0">
                <a:latin typeface="Arial" panose="020B0604020202020204" pitchFamily="34" charset="0"/>
                <a:cs typeface="Arial" panose="020B0604020202020204" pitchFamily="34" charset="0"/>
              </a:rPr>
              <a:t>CoE is tracking ahead of budget.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350" dirty="0">
                <a:latin typeface="Arial" panose="020B0604020202020204" pitchFamily="34" charset="0"/>
                <a:cs typeface="Arial" panose="020B0604020202020204" pitchFamily="34" charset="0"/>
              </a:rPr>
              <a:t>Capex budget is exhausted due to the reclassification of cell phone costs from Goods and Services to Leases.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350" dirty="0">
                <a:latin typeface="Arial" panose="020B0604020202020204" pitchFamily="34" charset="0"/>
                <a:cs typeface="Arial" panose="020B0604020202020204" pitchFamily="34" charset="0"/>
              </a:rPr>
              <a:t>Reprioritisation of funds will take place during AENE.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36" y="1817226"/>
            <a:ext cx="7942732" cy="3879972"/>
          </a:xfrm>
          <a:prstGeom prst="rect">
            <a:avLst/>
          </a:prstGeom>
        </p:spPr>
      </p:pic>
      <p:pic>
        <p:nvPicPr>
          <p:cNvPr id="12" name="Picture 11" descr="hea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24636" y="131548"/>
            <a:ext cx="1578430" cy="554777"/>
          </a:xfrm>
          <a:prstGeom prst="rect">
            <a:avLst/>
          </a:prstGeom>
        </p:spPr>
      </p:pic>
      <p:pic>
        <p:nvPicPr>
          <p:cNvPr id="13" name="Picture 12" descr="show bar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8"/>
          <a:stretch/>
        </p:blipFill>
        <p:spPr>
          <a:xfrm>
            <a:off x="8195256" y="-16524"/>
            <a:ext cx="948744" cy="66691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13309" y="6186579"/>
            <a:ext cx="512638" cy="365125"/>
          </a:xfrm>
        </p:spPr>
        <p:txBody>
          <a:bodyPr/>
          <a:lstStyle/>
          <a:p>
            <a:fld id="{7CDEE3CD-9AE7-E148-8D38-A96A94875DA4}" type="slidenum">
              <a:rPr lang="en-US" sz="1600" smtClean="0">
                <a:solidFill>
                  <a:schemeClr val="tx1"/>
                </a:solidFill>
              </a:rPr>
              <a:pPr/>
              <a:t>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91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14447</TotalTime>
  <Words>3215</Words>
  <Application>Microsoft Office PowerPoint</Application>
  <PresentationFormat>On-screen Show (4:3)</PresentationFormat>
  <Paragraphs>777</Paragraphs>
  <Slides>29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Facet</vt:lpstr>
      <vt:lpstr>2nd QUARTERLY PERFORMANCE PRELIMINARY REPORT (QPPR) FOR THE PERIOD ENDING  30 SEPTEMBER 2016 </vt:lpstr>
      <vt:lpstr>PRESENTATION OUTLINE</vt:lpstr>
      <vt:lpstr>DEPARTMENTAL MANDATE</vt:lpstr>
      <vt:lpstr>APPROVED BUDGET PROGRAMME STRUCTURE</vt:lpstr>
      <vt:lpstr>Purpose of the Presentation</vt:lpstr>
      <vt:lpstr>Financial Executive Summary</vt:lpstr>
      <vt:lpstr>Financial Executive Summary Cont…</vt:lpstr>
      <vt:lpstr>Spend vs Budget – Key Benefits</vt:lpstr>
      <vt:lpstr>Spend vs Budget by Branch by Economic Classification</vt:lpstr>
      <vt:lpstr>    Spend vs Budget: Administration</vt:lpstr>
      <vt:lpstr>Spend vs Budget: Socio-Economic Services</vt:lpstr>
      <vt:lpstr>Spend vs Budget: Empowerment and Stakeholder Management</vt:lpstr>
      <vt:lpstr>Mitigating Actions</vt:lpstr>
      <vt:lpstr>Slide 14</vt:lpstr>
      <vt:lpstr>OVERALL 2ND QUARTERLY PERFORMANCE ANALYSIS   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Conclusion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Mxolisi Mkhonza</dc:creator>
  <cp:lastModifiedBy>PUMZA</cp:lastModifiedBy>
  <cp:revision>339</cp:revision>
  <cp:lastPrinted>2016-08-16T07:07:21Z</cp:lastPrinted>
  <dcterms:created xsi:type="dcterms:W3CDTF">2014-04-24T11:19:10Z</dcterms:created>
  <dcterms:modified xsi:type="dcterms:W3CDTF">2017-03-09T09:04:57Z</dcterms:modified>
</cp:coreProperties>
</file>