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charts/style11.xml" ContentType="application/vnd.ms-office.chartstyl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olors12.xml" ContentType="application/vnd.ms-office.chartcolorstyl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charts/style12.xml" ContentType="application/vnd.ms-office.chart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charts/colors1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charts/colors1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charts/style13.xml" ContentType="application/vnd.ms-office.chartstyl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660" r:id="rId1"/>
    <p:sldMasterId id="2147483672" r:id="rId2"/>
    <p:sldMasterId id="2147483708" r:id="rId3"/>
    <p:sldMasterId id="2147483732" r:id="rId4"/>
  </p:sldMasterIdLst>
  <p:notesMasterIdLst>
    <p:notesMasterId r:id="rId42"/>
  </p:notesMasterIdLst>
  <p:handoutMasterIdLst>
    <p:handoutMasterId r:id="rId43"/>
  </p:handoutMasterIdLst>
  <p:sldIdLst>
    <p:sldId id="278" r:id="rId5"/>
    <p:sldId id="315" r:id="rId6"/>
    <p:sldId id="329" r:id="rId7"/>
    <p:sldId id="435" r:id="rId8"/>
    <p:sldId id="445" r:id="rId9"/>
    <p:sldId id="436" r:id="rId10"/>
    <p:sldId id="437" r:id="rId11"/>
    <p:sldId id="440" r:id="rId12"/>
    <p:sldId id="441" r:id="rId13"/>
    <p:sldId id="438" r:id="rId14"/>
    <p:sldId id="442" r:id="rId15"/>
    <p:sldId id="444" r:id="rId16"/>
    <p:sldId id="443" r:id="rId17"/>
    <p:sldId id="446" r:id="rId18"/>
    <p:sldId id="447" r:id="rId19"/>
    <p:sldId id="448" r:id="rId20"/>
    <p:sldId id="449" r:id="rId21"/>
    <p:sldId id="450" r:id="rId22"/>
    <p:sldId id="457" r:id="rId23"/>
    <p:sldId id="451" r:id="rId24"/>
    <p:sldId id="467" r:id="rId25"/>
    <p:sldId id="452" r:id="rId26"/>
    <p:sldId id="453" r:id="rId27"/>
    <p:sldId id="454" r:id="rId28"/>
    <p:sldId id="455" r:id="rId29"/>
    <p:sldId id="461" r:id="rId30"/>
    <p:sldId id="462" r:id="rId31"/>
    <p:sldId id="463" r:id="rId32"/>
    <p:sldId id="468" r:id="rId33"/>
    <p:sldId id="456" r:id="rId34"/>
    <p:sldId id="469" r:id="rId35"/>
    <p:sldId id="470" r:id="rId36"/>
    <p:sldId id="471" r:id="rId37"/>
    <p:sldId id="460" r:id="rId38"/>
    <p:sldId id="465" r:id="rId39"/>
    <p:sldId id="466" r:id="rId40"/>
    <p:sldId id="464" r:id="rId4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995CFF80-0C96-49DD-9775-C47AF05262F5}">
          <p14:sldIdLst>
            <p14:sldId id="278"/>
            <p14:sldId id="315"/>
            <p14:sldId id="329"/>
            <p14:sldId id="435"/>
            <p14:sldId id="445"/>
            <p14:sldId id="436"/>
            <p14:sldId id="437"/>
            <p14:sldId id="440"/>
            <p14:sldId id="441"/>
            <p14:sldId id="438"/>
            <p14:sldId id="442"/>
            <p14:sldId id="444"/>
            <p14:sldId id="443"/>
            <p14:sldId id="446"/>
            <p14:sldId id="447"/>
            <p14:sldId id="448"/>
            <p14:sldId id="449"/>
            <p14:sldId id="450"/>
            <p14:sldId id="457"/>
            <p14:sldId id="451"/>
            <p14:sldId id="467"/>
            <p14:sldId id="452"/>
            <p14:sldId id="453"/>
            <p14:sldId id="454"/>
            <p14:sldId id="455"/>
            <p14:sldId id="461"/>
            <p14:sldId id="462"/>
            <p14:sldId id="463"/>
            <p14:sldId id="468"/>
            <p14:sldId id="456"/>
            <p14:sldId id="469"/>
            <p14:sldId id="470"/>
            <p14:sldId id="471"/>
            <p14:sldId id="460"/>
            <p14:sldId id="465"/>
            <p14:sldId id="466"/>
            <p14:sldId id="464"/>
          </p14:sldIdLst>
        </p14:section>
        <p14:section name="Untitled Section" id="{EA2F21D2-C701-4FE0-A692-D963B5E990AC}">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an Muller" initials="SM" lastIdx="8" clrIdx="0">
    <p:extLst>
      <p:ext uri="{19B8F6BF-5375-455C-9EA6-DF929625EA0E}">
        <p15:presenceInfo xmlns:p15="http://schemas.microsoft.com/office/powerpoint/2012/main" xmlns="" userId="S-1-5-21-1454741856-2891356945-868088179-4551" providerId="AD"/>
      </p:ext>
    </p:extLst>
  </p:cmAuthor>
  <p:cmAuthor id="2" name="Dumisani Jantjies" initials="DJ" lastIdx="10" clrIdx="1">
    <p:extLst>
      <p:ext uri="{19B8F6BF-5375-455C-9EA6-DF929625EA0E}">
        <p15:presenceInfo xmlns:p15="http://schemas.microsoft.com/office/powerpoint/2012/main" xmlns="" userId="S-1-5-21-1454741856-2891356945-868088179-4552" providerId="AD"/>
      </p:ext>
    </p:extLst>
  </p:cmAuthor>
  <p:cmAuthor id="3" name="user 2" initials="user 2" lastIdx="21" clrIdx="2">
    <p:extLst>
      <p:ext uri="{19B8F6BF-5375-455C-9EA6-DF929625EA0E}">
        <p15:presenceInfo xmlns:p15="http://schemas.microsoft.com/office/powerpoint/2012/main" xmlns="" userId="user 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7" autoAdjust="0"/>
    <p:restoredTop sz="94434" autoAdjust="0"/>
  </p:normalViewPr>
  <p:slideViewPr>
    <p:cSldViewPr snapToGrid="0" snapToObjects="1">
      <p:cViewPr varScale="1">
        <p:scale>
          <a:sx n="110" d="100"/>
          <a:sy n="110" d="100"/>
        </p:scale>
        <p:origin x="-1644" y="-84"/>
      </p:cViewPr>
      <p:guideLst>
        <p:guide orient="horz" pos="2160"/>
        <p:guide pos="2880"/>
      </p:guideLst>
    </p:cSldViewPr>
  </p:slideViewPr>
  <p:outlineViewPr>
    <p:cViewPr>
      <p:scale>
        <a:sx n="33" d="100"/>
        <a:sy n="33" d="100"/>
      </p:scale>
      <p:origin x="0" y="-330"/>
    </p:cViewPr>
  </p:outlineViewPr>
  <p:notesTextViewPr>
    <p:cViewPr>
      <p:scale>
        <a:sx n="100" d="100"/>
        <a:sy n="100" d="100"/>
      </p:scale>
      <p:origin x="0" y="0"/>
    </p:cViewPr>
  </p:notesTextViewPr>
  <p:sorterViewPr>
    <p:cViewPr>
      <p:scale>
        <a:sx n="100" d="100"/>
        <a:sy n="100" d="100"/>
      </p:scale>
      <p:origin x="0" y="-5316"/>
    </p:cViewPr>
  </p:sorterViewPr>
  <p:notesViewPr>
    <p:cSldViewPr snapToGrid="0" snapToObjects="1">
      <p:cViewPr varScale="1">
        <p:scale>
          <a:sx n="82" d="100"/>
          <a:sy n="82" d="100"/>
        </p:scale>
        <p:origin x="3114" y="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oleObject" Target="file:///C:\Users\smohamed\Documents\1%20PBO\Eskom%20finances%20project\data\My%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dirty="0">
                <a:solidFill>
                  <a:schemeClr val="tx1"/>
                </a:solidFill>
              </a:rPr>
              <a:t>Total liabilities (Rm) </a:t>
            </a:r>
          </a:p>
        </c:rich>
      </c:tx>
      <c:spPr>
        <a:noFill/>
        <a:ln>
          <a:noFill/>
        </a:ln>
        <a:effectLst/>
      </c:spPr>
    </c:title>
    <c:plotArea>
      <c:layout/>
      <c:barChart>
        <c:barDir val="col"/>
        <c:grouping val="clustered"/>
        <c:ser>
          <c:idx val="0"/>
          <c:order val="0"/>
          <c:tx>
            <c:strRef>
              <c:f>Sheet1!$B$1</c:f>
              <c:strCache>
                <c:ptCount val="1"/>
                <c:pt idx="0">
                  <c:v>Total liabilities (Rm)</c:v>
                </c:pt>
              </c:strCache>
            </c:strRef>
          </c:tx>
          <c:spPr>
            <a:solidFill>
              <a:schemeClr val="accent1"/>
            </a:solidFill>
            <a:ln>
              <a:noFill/>
            </a:ln>
            <a:effectLst/>
          </c:spPr>
          <c:cat>
            <c:numRef>
              <c:f>Sheet1!$A$2:$A$20</c:f>
              <c:numCache>
                <c:formatCode>General</c:formatCode>
                <c:ptCount val="19"/>
                <c:pt idx="0">
                  <c:v>1997</c:v>
                </c:pt>
                <c:pt idx="1">
                  <c:v>1998</c:v>
                </c:pt>
                <c:pt idx="2">
                  <c:v>1999</c:v>
                </c:pt>
                <c:pt idx="3">
                  <c:v>2000</c:v>
                </c:pt>
                <c:pt idx="4">
                  <c:v>2001</c:v>
                </c:pt>
                <c:pt idx="5">
                  <c:v>2002</c:v>
                </c:pt>
                <c:pt idx="6">
                  <c:v>2003</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numCache>
            </c:numRef>
          </c:cat>
          <c:val>
            <c:numRef>
              <c:f>Sheet1!$B$2:$B$20</c:f>
              <c:numCache>
                <c:formatCode>#,##0</c:formatCode>
                <c:ptCount val="19"/>
                <c:pt idx="0">
                  <c:v>40254</c:v>
                </c:pt>
                <c:pt idx="1">
                  <c:v>47280</c:v>
                </c:pt>
                <c:pt idx="2">
                  <c:v>44341</c:v>
                </c:pt>
                <c:pt idx="3">
                  <c:v>43190</c:v>
                </c:pt>
                <c:pt idx="4">
                  <c:v>42761</c:v>
                </c:pt>
                <c:pt idx="5">
                  <c:v>44765</c:v>
                </c:pt>
                <c:pt idx="6">
                  <c:v>56309</c:v>
                </c:pt>
                <c:pt idx="7">
                  <c:v>64338</c:v>
                </c:pt>
                <c:pt idx="8">
                  <c:v>77915</c:v>
                </c:pt>
                <c:pt idx="9">
                  <c:v>84955</c:v>
                </c:pt>
                <c:pt idx="10">
                  <c:v>105041</c:v>
                </c:pt>
                <c:pt idx="11">
                  <c:v>139742</c:v>
                </c:pt>
                <c:pt idx="12">
                  <c:v>175913</c:v>
                </c:pt>
                <c:pt idx="13">
                  <c:v>240886</c:v>
                </c:pt>
                <c:pt idx="14">
                  <c:v>279262</c:v>
                </c:pt>
                <c:pt idx="15">
                  <c:v>322885</c:v>
                </c:pt>
                <c:pt idx="16">
                  <c:v>385209</c:v>
                </c:pt>
                <c:pt idx="17">
                  <c:v>440781</c:v>
                </c:pt>
                <c:pt idx="18">
                  <c:v>480122</c:v>
                </c:pt>
              </c:numCache>
            </c:numRef>
          </c:val>
        </c:ser>
        <c:dLbls/>
        <c:gapWidth val="219"/>
        <c:overlap val="-27"/>
        <c:axId val="105405440"/>
        <c:axId val="105718528"/>
      </c:barChart>
      <c:catAx>
        <c:axId val="10540544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5718528"/>
        <c:crosses val="autoZero"/>
        <c:auto val="1"/>
        <c:lblAlgn val="ctr"/>
        <c:lblOffset val="100"/>
      </c:catAx>
      <c:valAx>
        <c:axId val="105718528"/>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5405440"/>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dirty="0">
                <a:solidFill>
                  <a:schemeClr val="tx1"/>
                </a:solidFill>
              </a:rPr>
              <a:t>Interest expense (Rm) </a:t>
            </a:r>
          </a:p>
        </c:rich>
      </c:tx>
      <c:spPr>
        <a:noFill/>
        <a:ln>
          <a:noFill/>
        </a:ln>
        <a:effectLst/>
      </c:spPr>
    </c:title>
    <c:plotArea>
      <c:layout/>
      <c:barChart>
        <c:barDir val="col"/>
        <c:grouping val="clustered"/>
        <c:ser>
          <c:idx val="0"/>
          <c:order val="0"/>
          <c:tx>
            <c:strRef>
              <c:f>Sheet1!$B$1</c:f>
              <c:strCache>
                <c:ptCount val="1"/>
                <c:pt idx="0">
                  <c:v>Interest expense </c:v>
                </c:pt>
              </c:strCache>
            </c:strRef>
          </c:tx>
          <c:spPr>
            <a:solidFill>
              <a:schemeClr val="accent1"/>
            </a:solidFill>
            <a:ln>
              <a:noFill/>
            </a:ln>
            <a:effectLst/>
          </c:spPr>
          <c:cat>
            <c:numRef>
              <c:f>Sheet1!$A$2:$A$20</c:f>
              <c:numCache>
                <c:formatCode>General</c:formatCode>
                <c:ptCount val="19"/>
                <c:pt idx="0">
                  <c:v>1997</c:v>
                </c:pt>
                <c:pt idx="1">
                  <c:v>1998</c:v>
                </c:pt>
                <c:pt idx="2">
                  <c:v>1999</c:v>
                </c:pt>
                <c:pt idx="3">
                  <c:v>2000</c:v>
                </c:pt>
                <c:pt idx="4">
                  <c:v>2001</c:v>
                </c:pt>
                <c:pt idx="5">
                  <c:v>2002</c:v>
                </c:pt>
                <c:pt idx="6">
                  <c:v>2003</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numCache>
            </c:numRef>
          </c:cat>
          <c:val>
            <c:numRef>
              <c:f>Sheet1!$B$2:$B$20</c:f>
              <c:numCache>
                <c:formatCode>#,##0</c:formatCode>
                <c:ptCount val="19"/>
                <c:pt idx="0">
                  <c:v>4357</c:v>
                </c:pt>
                <c:pt idx="1">
                  <c:v>4514</c:v>
                </c:pt>
                <c:pt idx="2">
                  <c:v>4255</c:v>
                </c:pt>
                <c:pt idx="3">
                  <c:v>4322</c:v>
                </c:pt>
                <c:pt idx="4">
                  <c:v>4144</c:v>
                </c:pt>
                <c:pt idx="5">
                  <c:v>4437</c:v>
                </c:pt>
                <c:pt idx="6">
                  <c:v>4492</c:v>
                </c:pt>
                <c:pt idx="7">
                  <c:v>4850</c:v>
                </c:pt>
                <c:pt idx="8">
                  <c:v>3665</c:v>
                </c:pt>
                <c:pt idx="9">
                  <c:v>3325</c:v>
                </c:pt>
                <c:pt idx="10">
                  <c:v>3792</c:v>
                </c:pt>
                <c:pt idx="11">
                  <c:v>5705</c:v>
                </c:pt>
                <c:pt idx="12">
                  <c:v>6439</c:v>
                </c:pt>
                <c:pt idx="13">
                  <c:v>7864</c:v>
                </c:pt>
                <c:pt idx="14">
                  <c:v>10397</c:v>
                </c:pt>
                <c:pt idx="15">
                  <c:v>11794</c:v>
                </c:pt>
                <c:pt idx="16">
                  <c:v>14404</c:v>
                </c:pt>
                <c:pt idx="17">
                  <c:v>9105</c:v>
                </c:pt>
                <c:pt idx="18">
                  <c:v>11366</c:v>
                </c:pt>
              </c:numCache>
            </c:numRef>
          </c:val>
        </c:ser>
        <c:dLbls/>
        <c:gapWidth val="219"/>
        <c:overlap val="-27"/>
        <c:axId val="105811968"/>
        <c:axId val="105815040"/>
      </c:barChart>
      <c:catAx>
        <c:axId val="1058119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5815040"/>
        <c:crosses val="autoZero"/>
        <c:auto val="1"/>
        <c:lblAlgn val="ctr"/>
        <c:lblOffset val="100"/>
      </c:catAx>
      <c:valAx>
        <c:axId val="105815040"/>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5811968"/>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Interest expenses (R millions) and interest cover ratio</a:t>
            </a:r>
          </a:p>
        </c:rich>
      </c:tx>
      <c:spPr>
        <a:noFill/>
        <a:ln>
          <a:noFill/>
        </a:ln>
        <a:effectLst/>
      </c:spPr>
    </c:title>
    <c:plotArea>
      <c:layout>
        <c:manualLayout>
          <c:layoutTarget val="inner"/>
          <c:xMode val="edge"/>
          <c:yMode val="edge"/>
          <c:x val="8.323075895008536E-2"/>
          <c:y val="0.11888836856445521"/>
          <c:w val="0.86172870506768773"/>
          <c:h val="0.59913841555293723"/>
        </c:manualLayout>
      </c:layout>
      <c:barChart>
        <c:barDir val="col"/>
        <c:grouping val="clustered"/>
        <c:ser>
          <c:idx val="0"/>
          <c:order val="0"/>
          <c:tx>
            <c:strRef>
              <c:f>Sheet10!$C$5</c:f>
              <c:strCache>
                <c:ptCount val="1"/>
                <c:pt idx="0">
                  <c:v>Interest charges nominal</c:v>
                </c:pt>
              </c:strCache>
            </c:strRef>
          </c:tx>
          <c:spPr>
            <a:solidFill>
              <a:schemeClr val="tx1"/>
            </a:solidFill>
            <a:ln>
              <a:noFill/>
            </a:ln>
            <a:effectLst/>
          </c:spPr>
          <c:cat>
            <c:numRef>
              <c:f>Sheet10!$B$6:$B$34</c:f>
              <c:numCache>
                <c:formatCode>General</c:formatCode>
                <c:ptCount val="29"/>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numCache>
            </c:numRef>
          </c:cat>
          <c:val>
            <c:numRef>
              <c:f>Sheet10!$C$6:$C$34</c:f>
              <c:numCache>
                <c:formatCode>General</c:formatCode>
                <c:ptCount val="29"/>
                <c:pt idx="0">
                  <c:v>2801</c:v>
                </c:pt>
                <c:pt idx="1">
                  <c:v>3107</c:v>
                </c:pt>
                <c:pt idx="2">
                  <c:v>3914</c:v>
                </c:pt>
                <c:pt idx="3">
                  <c:v>4609</c:v>
                </c:pt>
                <c:pt idx="4">
                  <c:v>4660</c:v>
                </c:pt>
                <c:pt idx="5">
                  <c:v>4491</c:v>
                </c:pt>
                <c:pt idx="6">
                  <c:v>4485</c:v>
                </c:pt>
                <c:pt idx="7">
                  <c:v>4398</c:v>
                </c:pt>
                <c:pt idx="8">
                  <c:v>5783</c:v>
                </c:pt>
                <c:pt idx="9">
                  <c:v>5108</c:v>
                </c:pt>
                <c:pt idx="10">
                  <c:v>4357</c:v>
                </c:pt>
                <c:pt idx="11">
                  <c:v>4514</c:v>
                </c:pt>
                <c:pt idx="12">
                  <c:v>4255</c:v>
                </c:pt>
                <c:pt idx="13">
                  <c:v>4322</c:v>
                </c:pt>
                <c:pt idx="14">
                  <c:v>4144</c:v>
                </c:pt>
                <c:pt idx="15">
                  <c:v>4437</c:v>
                </c:pt>
                <c:pt idx="16">
                  <c:v>4492</c:v>
                </c:pt>
                <c:pt idx="17">
                  <c:v>4850</c:v>
                </c:pt>
                <c:pt idx="18">
                  <c:v>3665</c:v>
                </c:pt>
                <c:pt idx="19">
                  <c:v>3325</c:v>
                </c:pt>
                <c:pt idx="20">
                  <c:v>3792</c:v>
                </c:pt>
                <c:pt idx="21">
                  <c:v>5705</c:v>
                </c:pt>
                <c:pt idx="22">
                  <c:v>6439</c:v>
                </c:pt>
                <c:pt idx="23">
                  <c:v>7864</c:v>
                </c:pt>
                <c:pt idx="24">
                  <c:v>10397</c:v>
                </c:pt>
                <c:pt idx="25">
                  <c:v>11794</c:v>
                </c:pt>
                <c:pt idx="26">
                  <c:v>14404</c:v>
                </c:pt>
                <c:pt idx="27">
                  <c:v>9105</c:v>
                </c:pt>
                <c:pt idx="28">
                  <c:v>11366</c:v>
                </c:pt>
              </c:numCache>
            </c:numRef>
          </c:val>
        </c:ser>
        <c:ser>
          <c:idx val="1"/>
          <c:order val="1"/>
          <c:tx>
            <c:strRef>
              <c:f>Sheet10!$D$5</c:f>
              <c:strCache>
                <c:ptCount val="1"/>
                <c:pt idx="0">
                  <c:v>Interest charges real</c:v>
                </c:pt>
              </c:strCache>
            </c:strRef>
          </c:tx>
          <c:spPr>
            <a:solidFill>
              <a:schemeClr val="accent3"/>
            </a:solidFill>
            <a:ln>
              <a:noFill/>
            </a:ln>
            <a:effectLst/>
          </c:spPr>
          <c:cat>
            <c:numRef>
              <c:f>Sheet10!$B$6:$B$34</c:f>
              <c:numCache>
                <c:formatCode>General</c:formatCode>
                <c:ptCount val="29"/>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numCache>
            </c:numRef>
          </c:cat>
          <c:val>
            <c:numRef>
              <c:f>Sheet10!$D$6:$D$34</c:f>
              <c:numCache>
                <c:formatCode>0</c:formatCode>
                <c:ptCount val="29"/>
                <c:pt idx="0">
                  <c:v>24624.049131021122</c:v>
                </c:pt>
                <c:pt idx="1">
                  <c:v>23713.651672121076</c:v>
                </c:pt>
                <c:pt idx="2">
                  <c:v>25476.07761379781</c:v>
                </c:pt>
                <c:pt idx="3">
                  <c:v>25969.022559955658</c:v>
                </c:pt>
                <c:pt idx="4">
                  <c:v>22688.202229713988</c:v>
                </c:pt>
                <c:pt idx="5">
                  <c:v>19084.550883264423</c:v>
                </c:pt>
                <c:pt idx="6">
                  <c:v>16363.708226040046</c:v>
                </c:pt>
                <c:pt idx="7">
                  <c:v>14645.988942853877</c:v>
                </c:pt>
                <c:pt idx="8">
                  <c:v>17473.579932411056</c:v>
                </c:pt>
                <c:pt idx="9">
                  <c:v>14303.257222571568</c:v>
                </c:pt>
                <c:pt idx="10">
                  <c:v>11297.946847926809</c:v>
                </c:pt>
                <c:pt idx="11">
                  <c:v>10859.398514103847</c:v>
                </c:pt>
                <c:pt idx="12">
                  <c:v>9564.1654828211267</c:v>
                </c:pt>
                <c:pt idx="13">
                  <c:v>8929.313382586055</c:v>
                </c:pt>
                <c:pt idx="14">
                  <c:v>7953.7576739618416</c:v>
                </c:pt>
                <c:pt idx="15">
                  <c:v>7589.7637379104481</c:v>
                </c:pt>
                <c:pt idx="16">
                  <c:v>7263.0522650089306</c:v>
                </c:pt>
                <c:pt idx="17">
                  <c:v>7361.4098686846901</c:v>
                </c:pt>
                <c:pt idx="18">
                  <c:v>5275.3405340836507</c:v>
                </c:pt>
                <c:pt idx="19">
                  <c:v>4503.3999083071494</c:v>
                </c:pt>
                <c:pt idx="20">
                  <c:v>4718.3656533654503</c:v>
                </c:pt>
                <c:pt idx="21">
                  <c:v>6522.6492319235713</c:v>
                </c:pt>
                <c:pt idx="22">
                  <c:v>6847.9425936109446</c:v>
                </c:pt>
                <c:pt idx="23">
                  <c:v>7864</c:v>
                </c:pt>
                <c:pt idx="24">
                  <c:v>9759.4895542122977</c:v>
                </c:pt>
                <c:pt idx="25">
                  <c:v>10514.937244043431</c:v>
                </c:pt>
                <c:pt idx="26">
                  <c:v>12048.193223566299</c:v>
                </c:pt>
                <c:pt idx="27">
                  <c:v>7205.0756568930374</c:v>
                </c:pt>
                <c:pt idx="28">
                  <c:v>8651.9288138903976</c:v>
                </c:pt>
              </c:numCache>
            </c:numRef>
          </c:val>
        </c:ser>
        <c:dLbls/>
        <c:gapWidth val="126"/>
        <c:axId val="60221312"/>
        <c:axId val="60222848"/>
      </c:barChart>
      <c:lineChart>
        <c:grouping val="standard"/>
        <c:ser>
          <c:idx val="2"/>
          <c:order val="2"/>
          <c:tx>
            <c:strRef>
              <c:f>Sheet10!$E$5</c:f>
              <c:strCache>
                <c:ptCount val="1"/>
                <c:pt idx="0">
                  <c:v>Interest cover ratio (right axis)</c:v>
                </c:pt>
              </c:strCache>
            </c:strRef>
          </c:tx>
          <c:spPr>
            <a:ln w="28575" cap="rnd">
              <a:solidFill>
                <a:schemeClr val="accent3">
                  <a:lumMod val="50000"/>
                </a:schemeClr>
              </a:solidFill>
              <a:round/>
            </a:ln>
            <a:effectLst/>
          </c:spPr>
          <c:marker>
            <c:symbol val="none"/>
          </c:marker>
          <c:cat>
            <c:numRef>
              <c:f>Sheet10!$B$6:$B$34</c:f>
              <c:numCache>
                <c:formatCode>General</c:formatCode>
                <c:ptCount val="29"/>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numCache>
            </c:numRef>
          </c:cat>
          <c:val>
            <c:numRef>
              <c:f>Sheet10!$E$6:$E$34</c:f>
              <c:numCache>
                <c:formatCode>0.0</c:formatCode>
                <c:ptCount val="29"/>
                <c:pt idx="0">
                  <c:v>1.2506247768654051</c:v>
                </c:pt>
                <c:pt idx="1">
                  <c:v>1.2626327647248152</c:v>
                </c:pt>
                <c:pt idx="2">
                  <c:v>1.1859989780275932</c:v>
                </c:pt>
                <c:pt idx="3">
                  <c:v>1.183336949446735</c:v>
                </c:pt>
                <c:pt idx="4">
                  <c:v>1.2120171673819744</c:v>
                </c:pt>
                <c:pt idx="5">
                  <c:v>1.331551992874638</c:v>
                </c:pt>
                <c:pt idx="6">
                  <c:v>1.3670011148272021</c:v>
                </c:pt>
                <c:pt idx="7">
                  <c:v>1.5156889495225103</c:v>
                </c:pt>
                <c:pt idx="8">
                  <c:v>1.4696524295348437</c:v>
                </c:pt>
                <c:pt idx="9">
                  <c:v>1.6014095536413469</c:v>
                </c:pt>
                <c:pt idx="10">
                  <c:v>1.7075969703924718</c:v>
                </c:pt>
                <c:pt idx="11">
                  <c:v>1.5480726628267614</c:v>
                </c:pt>
                <c:pt idx="12">
                  <c:v>1.517743830787309</c:v>
                </c:pt>
                <c:pt idx="13">
                  <c:v>1.7714021286441461</c:v>
                </c:pt>
                <c:pt idx="14">
                  <c:v>1.91023166023166</c:v>
                </c:pt>
                <c:pt idx="15">
                  <c:v>2.2233491097588463</c:v>
                </c:pt>
                <c:pt idx="16">
                  <c:v>2.1745325022261803</c:v>
                </c:pt>
                <c:pt idx="17">
                  <c:v>2.5474226804123714</c:v>
                </c:pt>
                <c:pt idx="18">
                  <c:v>2.8136425648021826</c:v>
                </c:pt>
                <c:pt idx="19">
                  <c:v>3.7031578947368424</c:v>
                </c:pt>
                <c:pt idx="20">
                  <c:v>0.79746835443037978</c:v>
                </c:pt>
                <c:pt idx="21">
                  <c:v>-1.2364592462751969</c:v>
                </c:pt>
                <c:pt idx="22">
                  <c:v>1.9293368535486874</c:v>
                </c:pt>
                <c:pt idx="23">
                  <c:v>2.4772380467955242</c:v>
                </c:pt>
                <c:pt idx="24">
                  <c:v>2.7701259978840049</c:v>
                </c:pt>
                <c:pt idx="25">
                  <c:v>1.596913684924538</c:v>
                </c:pt>
                <c:pt idx="26">
                  <c:v>1.6405165231880037</c:v>
                </c:pt>
                <c:pt idx="27">
                  <c:v>1</c:v>
                </c:pt>
                <c:pt idx="28">
                  <c:v>1.4</c:v>
                </c:pt>
              </c:numCache>
            </c:numRef>
          </c:val>
        </c:ser>
        <c:dLbls/>
        <c:marker val="1"/>
        <c:axId val="60254848"/>
        <c:axId val="60253312"/>
      </c:lineChart>
      <c:catAx>
        <c:axId val="6022131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222848"/>
        <c:crosses val="autoZero"/>
        <c:auto val="1"/>
        <c:lblAlgn val="ctr"/>
        <c:lblOffset val="100"/>
      </c:catAx>
      <c:valAx>
        <c:axId val="6022284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221312"/>
        <c:crosses val="autoZero"/>
        <c:crossBetween val="between"/>
      </c:valAx>
      <c:valAx>
        <c:axId val="60253312"/>
        <c:scaling>
          <c:orientation val="minMax"/>
          <c:min val="0"/>
        </c:scaling>
        <c:axPos val="r"/>
        <c:numFmt formatCode="0.0" sourceLinked="0"/>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254848"/>
        <c:crosses val="max"/>
        <c:crossBetween val="between"/>
      </c:valAx>
      <c:catAx>
        <c:axId val="60254848"/>
        <c:scaling>
          <c:orientation val="minMax"/>
        </c:scaling>
        <c:delete val="1"/>
        <c:axPos val="b"/>
        <c:numFmt formatCode="General" sourceLinked="1"/>
        <c:tickLblPos val="none"/>
        <c:crossAx val="60253312"/>
        <c:crosses val="autoZero"/>
        <c:auto val="1"/>
        <c:lblAlgn val="ctr"/>
        <c:lblOffset val="100"/>
      </c:catAx>
      <c:spPr>
        <a:noFill/>
        <a:ln>
          <a:noFill/>
        </a:ln>
        <a:effectLst/>
      </c:spPr>
    </c:plotArea>
    <c:legend>
      <c:legendPos val="b"/>
      <c:layout>
        <c:manualLayout>
          <c:xMode val="edge"/>
          <c:yMode val="edge"/>
          <c:x val="4.0446008699037507E-2"/>
          <c:y val="0.86012404959253141"/>
          <c:w val="0.93134597889031734"/>
          <c:h val="0.1167571621596407"/>
        </c:manualLayout>
      </c:layout>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1"/>
</c:chartSpac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F875DE0-0DB2-4A68-A234-51CAF18306E1}" type="datetimeFigureOut">
              <a:rPr lang="en-ZA" smtClean="0"/>
              <a:pPr/>
              <a:t>2017/03/10</a:t>
            </a:fld>
            <a:endParaRPr lang="en-ZA"/>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015908E-7B39-4688-8CD9-2C3D2DCB68E4}" type="slidenum">
              <a:rPr lang="en-ZA" smtClean="0"/>
              <a:pPr/>
              <a:t>‹#›</a:t>
            </a:fld>
            <a:endParaRPr lang="en-ZA"/>
          </a:p>
        </p:txBody>
      </p:sp>
    </p:spTree>
    <p:extLst>
      <p:ext uri="{BB962C8B-B14F-4D97-AF65-F5344CB8AC3E}">
        <p14:creationId xmlns:p14="http://schemas.microsoft.com/office/powerpoint/2010/main" xmlns="" val="1283149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9D671FC-BC0F-41A0-B39F-472323CCEE37}" type="datetimeFigureOut">
              <a:rPr lang="en-ZA" smtClean="0"/>
              <a:pPr/>
              <a:t>2017/03/10</a:t>
            </a:fld>
            <a:endParaRPr lang="en-ZA"/>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5BE3221-EF27-4A08-8BDD-07B8818EAB47}" type="slidenum">
              <a:rPr lang="en-ZA" smtClean="0"/>
              <a:pPr/>
              <a:t>‹#›</a:t>
            </a:fld>
            <a:endParaRPr lang="en-ZA"/>
          </a:p>
        </p:txBody>
      </p:sp>
    </p:spTree>
    <p:extLst>
      <p:ext uri="{BB962C8B-B14F-4D97-AF65-F5344CB8AC3E}">
        <p14:creationId xmlns:p14="http://schemas.microsoft.com/office/powerpoint/2010/main" xmlns="" val="1032138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5BE3221-EF27-4A08-8BDD-07B8818EAB47}" type="slidenum">
              <a:rPr lang="en-ZA" smtClean="0">
                <a:solidFill>
                  <a:prstClr val="black"/>
                </a:solidFill>
              </a:rPr>
              <a:pPr/>
              <a:t>1</a:t>
            </a:fld>
            <a:endParaRPr lang="en-ZA" dirty="0">
              <a:solidFill>
                <a:prstClr val="black"/>
              </a:solidFill>
            </a:endParaRPr>
          </a:p>
        </p:txBody>
      </p:sp>
      <p:sp>
        <p:nvSpPr>
          <p:cNvPr id="5" name="Header Placeholder 4"/>
          <p:cNvSpPr>
            <a:spLocks noGrp="1"/>
          </p:cNvSpPr>
          <p:nvPr>
            <p:ph type="hdr" sz="quarter" idx="11"/>
          </p:nvPr>
        </p:nvSpPr>
        <p:spPr/>
        <p:txBody>
          <a:bodyPr/>
          <a:lstStyle/>
          <a:p>
            <a:endParaRPr lang="en-ZA" dirty="0">
              <a:solidFill>
                <a:prstClr val="black"/>
              </a:solidFill>
            </a:endParaRPr>
          </a:p>
        </p:txBody>
      </p:sp>
    </p:spTree>
    <p:extLst>
      <p:ext uri="{BB962C8B-B14F-4D97-AF65-F5344CB8AC3E}">
        <p14:creationId xmlns:p14="http://schemas.microsoft.com/office/powerpoint/2010/main" xmlns="" val="2134026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defTabSz="685800">
              <a:spcAft>
                <a:spcPts val="600"/>
              </a:spcAft>
              <a:buClr>
                <a:schemeClr val="accent6">
                  <a:lumMod val="75000"/>
                </a:schemeClr>
              </a:buClr>
              <a:buFont typeface="Wingdings" panose="05000000000000000000" pitchFamily="2" charset="2"/>
              <a:buChar char="§"/>
            </a:pPr>
            <a:endParaRPr lang="en-ZA" sz="1100" dirty="0" smtClean="0">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5BE3221-EF27-4A08-8BDD-07B8818EAB47}" type="slidenum">
              <a:rPr lang="en-ZA" smtClean="0"/>
              <a:pPr/>
              <a:t>11</a:t>
            </a:fld>
            <a:endParaRPr lang="en-ZA"/>
          </a:p>
        </p:txBody>
      </p:sp>
    </p:spTree>
    <p:extLst>
      <p:ext uri="{BB962C8B-B14F-4D97-AF65-F5344CB8AC3E}">
        <p14:creationId xmlns:p14="http://schemas.microsoft.com/office/powerpoint/2010/main" xmlns="" val="211355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defTabSz="685800">
              <a:spcAft>
                <a:spcPts val="600"/>
              </a:spcAft>
              <a:buClr>
                <a:schemeClr val="accent6">
                  <a:lumMod val="75000"/>
                </a:schemeClr>
              </a:buClr>
              <a:buFont typeface="Wingdings" panose="05000000000000000000" pitchFamily="2" charset="2"/>
              <a:buChar char="§"/>
            </a:pPr>
            <a:endParaRPr lang="en-ZA" sz="1100" dirty="0" smtClean="0">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5BE3221-EF27-4A08-8BDD-07B8818EAB47}" type="slidenum">
              <a:rPr lang="en-ZA" smtClean="0"/>
              <a:pPr/>
              <a:t>26</a:t>
            </a:fld>
            <a:endParaRPr lang="en-ZA"/>
          </a:p>
        </p:txBody>
      </p:sp>
    </p:spTree>
    <p:extLst>
      <p:ext uri="{BB962C8B-B14F-4D97-AF65-F5344CB8AC3E}">
        <p14:creationId xmlns:p14="http://schemas.microsoft.com/office/powerpoint/2010/main" xmlns="" val="951042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defTabSz="685800">
              <a:spcAft>
                <a:spcPts val="600"/>
              </a:spcAft>
              <a:buClr>
                <a:schemeClr val="accent6">
                  <a:lumMod val="75000"/>
                </a:schemeClr>
              </a:buClr>
              <a:buFont typeface="Wingdings" panose="05000000000000000000" pitchFamily="2" charset="2"/>
              <a:buChar char="§"/>
            </a:pPr>
            <a:endParaRPr lang="en-ZA" sz="1100" dirty="0" smtClean="0">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5BE3221-EF27-4A08-8BDD-07B8818EAB47}" type="slidenum">
              <a:rPr lang="en-ZA" smtClean="0"/>
              <a:pPr/>
              <a:t>27</a:t>
            </a:fld>
            <a:endParaRPr lang="en-ZA"/>
          </a:p>
        </p:txBody>
      </p:sp>
    </p:spTree>
    <p:extLst>
      <p:ext uri="{BB962C8B-B14F-4D97-AF65-F5344CB8AC3E}">
        <p14:creationId xmlns:p14="http://schemas.microsoft.com/office/powerpoint/2010/main" xmlns="" val="2480404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defTabSz="685800">
              <a:spcAft>
                <a:spcPts val="600"/>
              </a:spcAft>
              <a:buClr>
                <a:schemeClr val="accent6">
                  <a:lumMod val="75000"/>
                </a:schemeClr>
              </a:buClr>
              <a:buFont typeface="Wingdings" panose="05000000000000000000" pitchFamily="2" charset="2"/>
              <a:buChar char="§"/>
            </a:pPr>
            <a:endParaRPr lang="en-ZA" sz="1100" dirty="0" smtClean="0">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5BE3221-EF27-4A08-8BDD-07B8818EAB47}" type="slidenum">
              <a:rPr lang="en-ZA" smtClean="0"/>
              <a:pPr/>
              <a:t>28</a:t>
            </a:fld>
            <a:endParaRPr lang="en-ZA"/>
          </a:p>
        </p:txBody>
      </p:sp>
    </p:spTree>
    <p:extLst>
      <p:ext uri="{BB962C8B-B14F-4D97-AF65-F5344CB8AC3E}">
        <p14:creationId xmlns:p14="http://schemas.microsoft.com/office/powerpoint/2010/main" xmlns="" val="1797899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5BE3221-EF27-4A08-8BDD-07B8818EAB47}" type="slidenum">
              <a:rPr lang="en-ZA" smtClean="0"/>
              <a:pPr/>
              <a:t>2</a:t>
            </a:fld>
            <a:endParaRPr lang="en-ZA"/>
          </a:p>
        </p:txBody>
      </p:sp>
    </p:spTree>
    <p:extLst>
      <p:ext uri="{BB962C8B-B14F-4D97-AF65-F5344CB8AC3E}">
        <p14:creationId xmlns:p14="http://schemas.microsoft.com/office/powerpoint/2010/main" xmlns="" val="2063720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5BE3221-EF27-4A08-8BDD-07B8818EAB47}" type="slidenum">
              <a:rPr lang="en-ZA" smtClean="0"/>
              <a:pPr/>
              <a:t>3</a:t>
            </a:fld>
            <a:endParaRPr lang="en-ZA"/>
          </a:p>
        </p:txBody>
      </p:sp>
    </p:spTree>
    <p:extLst>
      <p:ext uri="{BB962C8B-B14F-4D97-AF65-F5344CB8AC3E}">
        <p14:creationId xmlns:p14="http://schemas.microsoft.com/office/powerpoint/2010/main" xmlns="" val="2751259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100" i="0" spc="-1" dirty="0" smtClean="0">
                <a:solidFill>
                  <a:srgbClr val="000000"/>
                </a:solidFill>
                <a:uFill>
                  <a:solidFill>
                    <a:srgbClr val="FFFFFF"/>
                  </a:solidFill>
                </a:uFill>
                <a:latin typeface="Century Gothic" panose="020B0502020202020204" pitchFamily="34" charset="0"/>
              </a:rPr>
              <a:t>The  2017 Budget Review explains :</a:t>
            </a:r>
          </a:p>
          <a:p>
            <a:r>
              <a:rPr lang="en-ZA" sz="1100" i="0" spc="-1" dirty="0" smtClean="0">
                <a:solidFill>
                  <a:srgbClr val="000000"/>
                </a:solidFill>
                <a:uFill>
                  <a:solidFill>
                    <a:srgbClr val="FFFFFF"/>
                  </a:solidFill>
                </a:uFill>
                <a:latin typeface="Century Gothic" panose="020B0502020202020204" pitchFamily="34" charset="0"/>
              </a:rPr>
              <a:t>“The budget plays a central role in transformation by promoting distribution and directing scarce resources toward catalytic investments in human and physical capital. But the budget depends on the economy to generate the resources to finance these investments, and South Africa has had several years of very low growth (p.1.)”</a:t>
            </a:r>
          </a:p>
          <a:p>
            <a:endParaRPr lang="en-ZA" sz="1100" i="0" spc="-1" dirty="0" smtClean="0">
              <a:solidFill>
                <a:srgbClr val="000000"/>
              </a:solidFill>
              <a:uFill>
                <a:solidFill>
                  <a:srgbClr val="FFFFFF"/>
                </a:solidFill>
              </a:uFill>
              <a:latin typeface="Century Gothic" panose="020B0502020202020204" pitchFamily="34" charset="0"/>
            </a:endParaRPr>
          </a:p>
          <a:p>
            <a:r>
              <a:rPr lang="en-ZA" sz="1100" i="0" spc="-1" dirty="0" smtClean="0">
                <a:solidFill>
                  <a:srgbClr val="000000"/>
                </a:solidFill>
                <a:uFill>
                  <a:solidFill>
                    <a:srgbClr val="FFFFFF"/>
                  </a:solidFill>
                </a:uFill>
                <a:latin typeface="Century Gothic" panose="020B0502020202020204" pitchFamily="34" charset="0"/>
              </a:rPr>
              <a:t>Overall, there is recognition in the 2017 Budget Review that this is a moment for transformation but this possibility is constrained by several years of low growth. Therefore, as with the past few budgets, the 2017 Budget Review calls for fiscal consolidation.</a:t>
            </a:r>
          </a:p>
          <a:p>
            <a:endParaRPr lang="en-ZA" sz="1100" i="0" spc="-1" dirty="0" smtClean="0">
              <a:solidFill>
                <a:srgbClr val="000000"/>
              </a:solidFill>
              <a:uFill>
                <a:solidFill>
                  <a:srgbClr val="FFFFFF"/>
                </a:solidFill>
              </a:u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25BE3221-EF27-4A08-8BDD-07B8818EAB47}" type="slidenum">
              <a:rPr lang="en-ZA" smtClean="0"/>
              <a:pPr/>
              <a:t>4</a:t>
            </a:fld>
            <a:endParaRPr lang="en-ZA"/>
          </a:p>
        </p:txBody>
      </p:sp>
    </p:spTree>
    <p:extLst>
      <p:ext uri="{BB962C8B-B14F-4D97-AF65-F5344CB8AC3E}">
        <p14:creationId xmlns:p14="http://schemas.microsoft.com/office/powerpoint/2010/main" xmlns="" val="3049542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defTabSz="685800">
              <a:spcAft>
                <a:spcPts val="600"/>
              </a:spcAft>
              <a:buClr>
                <a:schemeClr val="accent6">
                  <a:lumMod val="75000"/>
                </a:schemeClr>
              </a:buClr>
              <a:buFont typeface="Wingdings" panose="05000000000000000000" pitchFamily="2" charset="2"/>
              <a:buChar char="§"/>
            </a:pPr>
            <a:endParaRPr lang="en-ZA" sz="1100" dirty="0" smtClean="0">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5BE3221-EF27-4A08-8BDD-07B8818EAB47}" type="slidenum">
              <a:rPr lang="en-ZA" smtClean="0"/>
              <a:pPr/>
              <a:t>6</a:t>
            </a:fld>
            <a:endParaRPr lang="en-ZA"/>
          </a:p>
        </p:txBody>
      </p:sp>
    </p:spTree>
    <p:extLst>
      <p:ext uri="{BB962C8B-B14F-4D97-AF65-F5344CB8AC3E}">
        <p14:creationId xmlns:p14="http://schemas.microsoft.com/office/powerpoint/2010/main" xmlns="" val="3254489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defTabSz="685800">
              <a:spcAft>
                <a:spcPts val="600"/>
              </a:spcAft>
              <a:buClr>
                <a:schemeClr val="accent6">
                  <a:lumMod val="75000"/>
                </a:schemeClr>
              </a:buClr>
              <a:buFont typeface="Wingdings" panose="05000000000000000000" pitchFamily="2" charset="2"/>
              <a:buChar char="§"/>
            </a:pPr>
            <a:endParaRPr lang="en-ZA" sz="1100" dirty="0" smtClean="0">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5BE3221-EF27-4A08-8BDD-07B8818EAB47}" type="slidenum">
              <a:rPr lang="en-ZA" smtClean="0"/>
              <a:pPr/>
              <a:t>7</a:t>
            </a:fld>
            <a:endParaRPr lang="en-ZA"/>
          </a:p>
        </p:txBody>
      </p:sp>
    </p:spTree>
    <p:extLst>
      <p:ext uri="{BB962C8B-B14F-4D97-AF65-F5344CB8AC3E}">
        <p14:creationId xmlns:p14="http://schemas.microsoft.com/office/powerpoint/2010/main" xmlns="" val="3187022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defTabSz="685800">
              <a:spcAft>
                <a:spcPts val="600"/>
              </a:spcAft>
              <a:buClr>
                <a:schemeClr val="accent6">
                  <a:lumMod val="75000"/>
                </a:schemeClr>
              </a:buClr>
              <a:buFont typeface="Wingdings" panose="05000000000000000000" pitchFamily="2" charset="2"/>
              <a:buChar char="§"/>
            </a:pPr>
            <a:endParaRPr lang="en-ZA" sz="1100" dirty="0" smtClean="0">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5BE3221-EF27-4A08-8BDD-07B8818EAB47}" type="slidenum">
              <a:rPr lang="en-ZA" smtClean="0"/>
              <a:pPr/>
              <a:t>8</a:t>
            </a:fld>
            <a:endParaRPr lang="en-ZA"/>
          </a:p>
        </p:txBody>
      </p:sp>
    </p:spTree>
    <p:extLst>
      <p:ext uri="{BB962C8B-B14F-4D97-AF65-F5344CB8AC3E}">
        <p14:creationId xmlns:p14="http://schemas.microsoft.com/office/powerpoint/2010/main" xmlns="" val="1644704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defTabSz="685800">
              <a:spcAft>
                <a:spcPts val="600"/>
              </a:spcAft>
              <a:buClr>
                <a:schemeClr val="accent6">
                  <a:lumMod val="75000"/>
                </a:schemeClr>
              </a:buClr>
              <a:buFont typeface="Wingdings" panose="05000000000000000000" pitchFamily="2" charset="2"/>
              <a:buChar char="§"/>
            </a:pPr>
            <a:endParaRPr lang="en-ZA" sz="1100" dirty="0" smtClean="0">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5BE3221-EF27-4A08-8BDD-07B8818EAB47}" type="slidenum">
              <a:rPr lang="en-ZA" smtClean="0">
                <a:solidFill>
                  <a:prstClr val="black"/>
                </a:solidFill>
              </a:rPr>
              <a:pPr/>
              <a:t>9</a:t>
            </a:fld>
            <a:endParaRPr lang="en-ZA">
              <a:solidFill>
                <a:prstClr val="black"/>
              </a:solidFill>
            </a:endParaRPr>
          </a:p>
        </p:txBody>
      </p:sp>
    </p:spTree>
    <p:extLst>
      <p:ext uri="{BB962C8B-B14F-4D97-AF65-F5344CB8AC3E}">
        <p14:creationId xmlns:p14="http://schemas.microsoft.com/office/powerpoint/2010/main" xmlns="" val="2182276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defTabSz="685800">
              <a:spcAft>
                <a:spcPts val="600"/>
              </a:spcAft>
              <a:buClr>
                <a:schemeClr val="accent6">
                  <a:lumMod val="75000"/>
                </a:schemeClr>
              </a:buClr>
              <a:buFont typeface="Wingdings" panose="05000000000000000000" pitchFamily="2" charset="2"/>
              <a:buChar char="§"/>
            </a:pPr>
            <a:endParaRPr lang="en-ZA" sz="1100" dirty="0" smtClean="0">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5BE3221-EF27-4A08-8BDD-07B8818EAB47}" type="slidenum">
              <a:rPr lang="en-ZA" smtClean="0"/>
              <a:pPr/>
              <a:t>10</a:t>
            </a:fld>
            <a:endParaRPr lang="en-ZA"/>
          </a:p>
        </p:txBody>
      </p:sp>
    </p:spTree>
    <p:extLst>
      <p:ext uri="{BB962C8B-B14F-4D97-AF65-F5344CB8AC3E}">
        <p14:creationId xmlns:p14="http://schemas.microsoft.com/office/powerpoint/2010/main" xmlns="" val="1073985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fld id="{805665C8-59E6-4CEB-AB05-99F67372E5EC}" type="datetime1">
              <a:rPr lang="en-US" smtClean="0"/>
              <a:pPr/>
              <a:t>3/10/2017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3907413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E019985E-FB9E-4D21-A491-2621E86BD3A3}" type="datetime1">
              <a:rPr lang="en-US" smtClean="0"/>
              <a:pPr/>
              <a:t>3/10/2017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4011151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5FF823B8-F4E8-4E22-8D02-82616D40B436}" type="datetime1">
              <a:rPr lang="en-US" smtClean="0"/>
              <a:pPr/>
              <a:t>3/10/2017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3829122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fld id="{5A351717-8E83-4B01-AFC7-19AEE187E9EF}" type="datetime1">
              <a:rPr lang="en-US" smtClean="0"/>
              <a:pPr>
                <a:defRPr/>
              </a:pPr>
              <a:t>3/10/2017</a:t>
            </a:fld>
            <a:endParaRPr lang="en-ZA"/>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ZA"/>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889FEBEA-086E-479A-A7F7-1B7935D84714}" type="slidenum">
              <a:rPr lang="en-ZA" smtClean="0"/>
              <a:pPr>
                <a:defRPr/>
              </a:pPr>
              <a:t>‹#›</a:t>
            </a:fld>
            <a:endParaRPr lang="en-ZA"/>
          </a:p>
        </p:txBody>
      </p:sp>
    </p:spTree>
    <p:extLst>
      <p:ext uri="{BB962C8B-B14F-4D97-AF65-F5344CB8AC3E}">
        <p14:creationId xmlns:p14="http://schemas.microsoft.com/office/powerpoint/2010/main" xmlns="" val="110316702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2DFAA006-1FBF-43AB-AE8D-65CC3018FEA0}" type="datetime1">
              <a:rPr lang="en-US" smtClean="0"/>
              <a:pPr>
                <a:defRPr/>
              </a:pPr>
              <a:t>3/10/2017</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8580CF7F-A45D-4281-9439-22ACBE9E4A59}" type="slidenum">
              <a:rPr lang="en-ZA" smtClean="0"/>
              <a:pPr>
                <a:defRPr/>
              </a:pPr>
              <a:t>‹#›</a:t>
            </a:fld>
            <a:endParaRPr lang="en-ZA"/>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3164551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F0B599CA-DBDF-4792-96F1-EDF9CB3D9466}" type="datetime1">
              <a:rPr lang="en-US" smtClean="0"/>
              <a:pPr>
                <a:defRPr/>
              </a:pPr>
              <a:t>3/10/2017</a:t>
            </a:fld>
            <a:endParaRPr lang="en-ZA"/>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B9F6A6AB-4C77-4EF1-89AD-4E0BA6315370}" type="slidenum">
              <a:rPr lang="en-ZA" smtClean="0"/>
              <a:pPr>
                <a:defRPr/>
              </a:pPr>
              <a:t>‹#›</a:t>
            </a:fld>
            <a:endParaRPr lang="en-ZA"/>
          </a:p>
        </p:txBody>
      </p:sp>
      <p:sp>
        <p:nvSpPr>
          <p:cNvPr id="14" name="Footer Placeholder 13"/>
          <p:cNvSpPr>
            <a:spLocks noGrp="1"/>
          </p:cNvSpPr>
          <p:nvPr>
            <p:ph type="ftr" sz="quarter" idx="12"/>
          </p:nvPr>
        </p:nvSpPr>
        <p:spPr/>
        <p:txBody>
          <a:bodyPr/>
          <a:lstStyle/>
          <a:p>
            <a:pPr>
              <a:defRPr/>
            </a:pPr>
            <a:endParaRPr lang="en-ZA"/>
          </a:p>
        </p:txBody>
      </p:sp>
    </p:spTree>
    <p:extLst>
      <p:ext uri="{BB962C8B-B14F-4D97-AF65-F5344CB8AC3E}">
        <p14:creationId xmlns:p14="http://schemas.microsoft.com/office/powerpoint/2010/main" xmlns="" val="4625146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fld id="{2F352695-CB0F-4F9E-B4EE-73AD0420793E}" type="datetime1">
              <a:rPr lang="en-US" smtClean="0"/>
              <a:pPr>
                <a:defRPr/>
              </a:pPr>
              <a:t>3/10/2017</a:t>
            </a:fld>
            <a:endParaRPr lang="en-ZA"/>
          </a:p>
        </p:txBody>
      </p:sp>
      <p:sp>
        <p:nvSpPr>
          <p:cNvPr id="10" name="Slide Number Placeholder 9"/>
          <p:cNvSpPr>
            <a:spLocks noGrp="1"/>
          </p:cNvSpPr>
          <p:nvPr>
            <p:ph type="sldNum" sz="quarter" idx="16"/>
          </p:nvPr>
        </p:nvSpPr>
        <p:spPr/>
        <p:txBody>
          <a:bodyPr rtlCol="0"/>
          <a:lstStyle/>
          <a:p>
            <a:pPr>
              <a:defRPr/>
            </a:pPr>
            <a:fld id="{F338F5F0-0992-404E-B9D0-6CF9A38EB9AD}" type="slidenum">
              <a:rPr lang="en-ZA" smtClean="0"/>
              <a:pPr>
                <a:defRPr/>
              </a:pPr>
              <a:t>‹#›</a:t>
            </a:fld>
            <a:endParaRPr lang="en-ZA"/>
          </a:p>
        </p:txBody>
      </p:sp>
      <p:sp>
        <p:nvSpPr>
          <p:cNvPr id="12" name="Footer Placeholder 11"/>
          <p:cNvSpPr>
            <a:spLocks noGrp="1"/>
          </p:cNvSpPr>
          <p:nvPr>
            <p:ph type="ftr" sz="quarter" idx="17"/>
          </p:nvPr>
        </p:nvSpPr>
        <p:spPr/>
        <p:txBody>
          <a:bodyPr rtlCol="0"/>
          <a:lstStyle/>
          <a:p>
            <a:pPr>
              <a:defRPr/>
            </a:pPr>
            <a:endParaRPr lang="en-ZA"/>
          </a:p>
        </p:txBody>
      </p:sp>
    </p:spTree>
    <p:extLst>
      <p:ext uri="{BB962C8B-B14F-4D97-AF65-F5344CB8AC3E}">
        <p14:creationId xmlns:p14="http://schemas.microsoft.com/office/powerpoint/2010/main" xmlns="" val="1933269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fld id="{B6D62B38-3E78-47B3-8DF0-D73AA4BEA652}" type="datetime1">
              <a:rPr lang="en-US" smtClean="0"/>
              <a:pPr>
                <a:defRPr/>
              </a:pPr>
              <a:t>3/10/2017</a:t>
            </a:fld>
            <a:endParaRPr lang="en-ZA"/>
          </a:p>
        </p:txBody>
      </p:sp>
      <p:sp>
        <p:nvSpPr>
          <p:cNvPr id="12" name="Slide Number Placeholder 11"/>
          <p:cNvSpPr>
            <a:spLocks noGrp="1"/>
          </p:cNvSpPr>
          <p:nvPr>
            <p:ph type="sldNum" sz="quarter" idx="16"/>
          </p:nvPr>
        </p:nvSpPr>
        <p:spPr/>
        <p:txBody>
          <a:bodyPr rtlCol="0"/>
          <a:lstStyle/>
          <a:p>
            <a:pPr>
              <a:defRPr/>
            </a:pPr>
            <a:fld id="{25F93155-59F3-48A3-A33B-075DD6946058}" type="slidenum">
              <a:rPr lang="en-ZA" smtClean="0"/>
              <a:pPr>
                <a:defRPr/>
              </a:pPr>
              <a:t>‹#›</a:t>
            </a:fld>
            <a:endParaRPr lang="en-ZA"/>
          </a:p>
        </p:txBody>
      </p:sp>
      <p:sp>
        <p:nvSpPr>
          <p:cNvPr id="14" name="Footer Placeholder 13"/>
          <p:cNvSpPr>
            <a:spLocks noGrp="1"/>
          </p:cNvSpPr>
          <p:nvPr>
            <p:ph type="ftr" sz="quarter" idx="17"/>
          </p:nvPr>
        </p:nvSpPr>
        <p:spPr/>
        <p:txBody>
          <a:bodyPr rtlCol="0"/>
          <a:lstStyle/>
          <a:p>
            <a:pPr>
              <a:defRPr/>
            </a:pPr>
            <a:endParaRPr lang="en-ZA"/>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xmlns="" val="1637395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94632D18-E4CA-4D81-8157-CAB242EDF715}" type="datetime1">
              <a:rPr lang="en-US" smtClean="0"/>
              <a:pPr>
                <a:defRPr/>
              </a:pPr>
              <a:t>3/10/2017</a:t>
            </a:fld>
            <a:endParaRPr lang="en-ZA"/>
          </a:p>
        </p:txBody>
      </p:sp>
      <p:sp>
        <p:nvSpPr>
          <p:cNvPr id="4" name="Footer Placeholder 3"/>
          <p:cNvSpPr>
            <a:spLocks noGrp="1"/>
          </p:cNvSpPr>
          <p:nvPr>
            <p:ph type="ftr" sz="quarter" idx="11"/>
          </p:nvPr>
        </p:nvSpPr>
        <p:spPr/>
        <p:txBody>
          <a:bodyPr/>
          <a:lstStyle/>
          <a:p>
            <a:pPr>
              <a:defRPr/>
            </a:pPr>
            <a:endParaRPr lang="en-ZA"/>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53EFC297-2928-45A1-B6E7-4141C246A3A1}" type="slidenum">
              <a:rPr lang="en-ZA" smtClean="0"/>
              <a:pPr>
                <a:defRPr/>
              </a:pPr>
              <a:t>‹#›</a:t>
            </a:fld>
            <a:endParaRPr lang="en-ZA"/>
          </a:p>
        </p:txBody>
      </p:sp>
    </p:spTree>
    <p:extLst>
      <p:ext uri="{BB962C8B-B14F-4D97-AF65-F5344CB8AC3E}">
        <p14:creationId xmlns:p14="http://schemas.microsoft.com/office/powerpoint/2010/main" xmlns="" val="2611890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094F8B4-E273-4FD9-8320-EE8195F04E25}" type="datetime1">
              <a:rPr lang="en-US" smtClean="0"/>
              <a:pPr>
                <a:defRPr/>
              </a:pPr>
              <a:t>3/10/2017</a:t>
            </a:fld>
            <a:endParaRPr lang="en-ZA"/>
          </a:p>
        </p:txBody>
      </p:sp>
      <p:sp>
        <p:nvSpPr>
          <p:cNvPr id="3" name="Footer Placeholder 2"/>
          <p:cNvSpPr>
            <a:spLocks noGrp="1"/>
          </p:cNvSpPr>
          <p:nvPr>
            <p:ph type="ftr" sz="quarter" idx="11"/>
          </p:nvPr>
        </p:nvSpPr>
        <p:spPr/>
        <p:txBody>
          <a:bodyPr/>
          <a:lstStyle/>
          <a:p>
            <a:pPr>
              <a:defRPr/>
            </a:pPr>
            <a:endParaRPr lang="en-ZA"/>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5BE509C8-1385-4B5D-B2BA-B06075404A88}" type="slidenum">
              <a:rPr lang="en-ZA" smtClean="0"/>
              <a:pPr>
                <a:defRPr/>
              </a:pPr>
              <a:t>‹#›</a:t>
            </a:fld>
            <a:endParaRPr lang="en-ZA"/>
          </a:p>
        </p:txBody>
      </p:sp>
    </p:spTree>
    <p:extLst>
      <p:ext uri="{BB962C8B-B14F-4D97-AF65-F5344CB8AC3E}">
        <p14:creationId xmlns:p14="http://schemas.microsoft.com/office/powerpoint/2010/main" xmlns="" val="11698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C55CAAA2-6EEC-4AD3-9319-D35362F8F4F1}" type="datetime1">
              <a:rPr lang="en-US" smtClean="0"/>
              <a:pPr>
                <a:defRPr/>
              </a:pPr>
              <a:t>3/10/2017</a:t>
            </a:fld>
            <a:endParaRPr lang="en-ZA"/>
          </a:p>
        </p:txBody>
      </p:sp>
      <p:sp>
        <p:nvSpPr>
          <p:cNvPr id="6" name="Footer Placeholder 5"/>
          <p:cNvSpPr>
            <a:spLocks noGrp="1"/>
          </p:cNvSpPr>
          <p:nvPr>
            <p:ph type="ftr" sz="quarter" idx="11"/>
          </p:nvPr>
        </p:nvSpPr>
        <p:spPr/>
        <p:txBody>
          <a:bodyPr/>
          <a:lstStyle/>
          <a:p>
            <a:pPr>
              <a:defRPr/>
            </a:pPr>
            <a:endParaRPr lang="en-ZA"/>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64FADD04-B816-4FEC-909F-89CF606BB3DD}" type="slidenum">
              <a:rPr lang="en-ZA" smtClean="0"/>
              <a:pPr>
                <a:defRPr/>
              </a:pPr>
              <a:t>‹#›</a:t>
            </a:fld>
            <a:endParaRPr lang="en-ZA"/>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256246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25823B05-7C70-439C-9364-3D711BE09737}" type="datetime1">
              <a:rPr lang="en-US" smtClean="0"/>
              <a:pPr/>
              <a:t>3/10/2017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921763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fld id="{FBD06CE7-7498-45F2-B3D8-B4FAC5AFDCD7}" type="datetime1">
              <a:rPr lang="en-US" smtClean="0"/>
              <a:pPr>
                <a:defRPr/>
              </a:pPr>
              <a:t>3/10/2017</a:t>
            </a:fld>
            <a:endParaRPr lang="en-ZA"/>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4C8D9C0C-B401-4812-994A-606B3D169B56}" type="slidenum">
              <a:rPr lang="en-ZA" smtClean="0"/>
              <a:pPr>
                <a:defRPr/>
              </a:pPr>
              <a:t>‹#›</a:t>
            </a:fld>
            <a:endParaRPr lang="en-ZA"/>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ZA"/>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xmlns="" val="289834912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FF82904-FEED-4807-B942-495A00CBFBBB}" type="datetime1">
              <a:rPr lang="en-US" smtClean="0"/>
              <a:pPr>
                <a:defRPr/>
              </a:pPr>
              <a:t>3/10/2017</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pPr>
              <a:defRPr/>
            </a:pPr>
            <a:fld id="{30428750-2B5A-4EAB-A0D4-66A89A00ED57}" type="slidenum">
              <a:rPr lang="en-ZA" smtClean="0"/>
              <a:pPr>
                <a:defRPr/>
              </a:pPr>
              <a:t>‹#›</a:t>
            </a:fld>
            <a:endParaRPr lang="en-ZA"/>
          </a:p>
        </p:txBody>
      </p:sp>
    </p:spTree>
    <p:extLst>
      <p:ext uri="{BB962C8B-B14F-4D97-AF65-F5344CB8AC3E}">
        <p14:creationId xmlns:p14="http://schemas.microsoft.com/office/powerpoint/2010/main" xmlns="" val="980558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fld id="{C3C36EF5-1ED8-4E94-B288-E4964F1D3C11}" type="datetime1">
              <a:rPr lang="en-US" smtClean="0"/>
              <a:pPr>
                <a:defRPr/>
              </a:pPr>
              <a:t>3/10/2017</a:t>
            </a:fld>
            <a:endParaRPr lang="en-ZA"/>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ZA"/>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812DB16F-ED9D-4ACD-8E3B-BBA0F295F041}" type="slidenum">
              <a:rPr lang="en-ZA" smtClean="0"/>
              <a:pPr>
                <a:defRPr/>
              </a:pPr>
              <a:t>‹#›</a:t>
            </a:fld>
            <a:endParaRPr lang="en-ZA"/>
          </a:p>
        </p:txBody>
      </p:sp>
    </p:spTree>
    <p:extLst>
      <p:ext uri="{BB962C8B-B14F-4D97-AF65-F5344CB8AC3E}">
        <p14:creationId xmlns:p14="http://schemas.microsoft.com/office/powerpoint/2010/main" xmlns="" val="135075148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DA14CE9-B4F4-49D2-8A13-007FBF41AC63}" type="datetime1">
              <a:rPr lang="en-US" smtClean="0"/>
              <a:pPr/>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743403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8BC271-2610-4856-B649-BC682452806A}" type="datetime1">
              <a:rPr lang="en-US" smtClean="0"/>
              <a:pPr/>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3443533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98654E-A3DA-47A5-8A23-D9CF58C20680}" type="datetime1">
              <a:rPr lang="en-US" smtClean="0"/>
              <a:pPr/>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12066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E0E27B-7A18-4FE1-9340-31A89ECB6449}" type="datetime1">
              <a:rPr lang="en-US" smtClean="0"/>
              <a:pPr/>
              <a:t>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25966923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8D45C8-6C86-4294-A22D-759F526082D8}" type="datetime1">
              <a:rPr lang="en-US" smtClean="0"/>
              <a:pPr/>
              <a:t>3/10/2017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3322745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A71A9D-FBC0-41A2-B364-9CAF1933CE9F}" type="datetime1">
              <a:rPr lang="en-US" smtClean="0"/>
              <a:pPr/>
              <a:t>3/10/2017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23061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CACFEC8-0CBD-49D9-8332-9F3C597B84CC}" type="datetime1">
              <a:rPr lang="en-US" smtClean="0"/>
              <a:pPr/>
              <a:t>3/10/2017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236726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D11EAD0-693C-4CC5-8212-F636CBCC2A82}" type="datetime1">
              <a:rPr lang="en-US" smtClean="0"/>
              <a:pPr/>
              <a:t>3/10/2017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157764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B0710E2-CCD4-4437-876D-3D4FDDFD8908}" type="datetime1">
              <a:rPr lang="en-US" smtClean="0"/>
              <a:pPr/>
              <a:t>3/10/2017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solidFill>
                <a:srgbClr val="455F51"/>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D22BE80-DED4-504D-BFB9-746F323304E3}" type="slidenum">
              <a:rPr lang="en-US" smtClean="0">
                <a:solidFill>
                  <a:srgbClr val="455F51"/>
                </a:solidFill>
              </a:rPr>
              <a:pPr/>
              <a:t>‹#›</a:t>
            </a:fld>
            <a:endParaRPr lang="en-US">
              <a:solidFill>
                <a:srgbClr val="455F51"/>
              </a:solidFill>
            </a:endParaRPr>
          </a:p>
        </p:txBody>
      </p:sp>
    </p:spTree>
    <p:extLst>
      <p:ext uri="{BB962C8B-B14F-4D97-AF65-F5344CB8AC3E}">
        <p14:creationId xmlns:p14="http://schemas.microsoft.com/office/powerpoint/2010/main" xmlns="" val="3634172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2C51CC-8C91-4B6A-9093-E78677EB7703}" type="datetime1">
              <a:rPr lang="en-US" smtClean="0"/>
              <a:pPr/>
              <a:t>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37755784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8AAB6-ECD9-4E9A-9B60-308011CD2DD1}" type="datetime1">
              <a:rPr lang="en-US" smtClean="0"/>
              <a:pPr/>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17165506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96186F-C236-4C17-9195-4A67D26E9AF4}" type="datetime1">
              <a:rPr lang="en-US" smtClean="0"/>
              <a:pPr/>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33477098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5665C8-59E6-4CEB-AB05-99F67372E5EC}" type="datetime1">
              <a:rPr lang="en-US" smtClean="0"/>
              <a:pPr/>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37315456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823B05-7C70-439C-9364-3D711BE09737}" type="datetime1">
              <a:rPr lang="en-US" smtClean="0"/>
              <a:pPr/>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3220544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11EAD0-693C-4CC5-8212-F636CBCC2A82}" type="datetime1">
              <a:rPr lang="en-US" smtClean="0"/>
              <a:pPr/>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9478064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A40848-39AD-4D3F-8048-441E01051A18}" type="datetime1">
              <a:rPr lang="en-US" smtClean="0"/>
              <a:pPr/>
              <a:t>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7191355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D74799-27CF-45C8-8091-DA9516E6F827}" type="datetime1">
              <a:rPr lang="en-US" smtClean="0"/>
              <a:pPr/>
              <a:t>3/10/2017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36713587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CCDFD8-63C8-4331-85C0-22F3AB086916}" type="datetime1">
              <a:rPr lang="en-US" smtClean="0"/>
              <a:pPr/>
              <a:t>3/10/2017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2696607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fld id="{AEA40848-39AD-4D3F-8048-441E01051A18}" type="datetime1">
              <a:rPr lang="en-US" smtClean="0"/>
              <a:pPr/>
              <a:t>3/10/2017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41372893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5D9979-8C0A-4342-9460-0A7992AC8CA7}" type="datetime1">
              <a:rPr lang="en-US" smtClean="0"/>
              <a:pPr/>
              <a:t>3/10/2017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27264449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21D617-C319-464C-846D-92EA940306FC}" type="datetime1">
              <a:rPr lang="en-US" smtClean="0"/>
              <a:pPr/>
              <a:t>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38617761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1CF57-9C64-488A-9EC4-30FF310F9CC3}" type="datetime1">
              <a:rPr lang="en-US" smtClean="0"/>
              <a:pPr/>
              <a:t>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4674773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19985E-FB9E-4D21-A491-2621E86BD3A3}" type="datetime1">
              <a:rPr lang="en-US" smtClean="0"/>
              <a:pPr/>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18678726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F823B8-F4E8-4E22-8D02-82616D40B436}" type="datetime1">
              <a:rPr lang="en-US" smtClean="0"/>
              <a:pPr/>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2151330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fld id="{39D74799-27CF-45C8-8091-DA9516E6F827}" type="datetime1">
              <a:rPr lang="en-US" smtClean="0"/>
              <a:pPr/>
              <a:t>3/10/2017</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809351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fld id="{FCCCDFD8-63C8-4331-85C0-22F3AB086916}" type="datetime1">
              <a:rPr lang="en-US" smtClean="0"/>
              <a:pPr/>
              <a:t>3/10/2017</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4272610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C5D9979-8C0A-4342-9460-0A7992AC8CA7}" type="datetime1">
              <a:rPr lang="en-US" smtClean="0"/>
              <a:pPr/>
              <a:t>3/10/2017</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2824739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921D617-C319-464C-846D-92EA940306FC}" type="datetime1">
              <a:rPr lang="en-US" smtClean="0"/>
              <a:pPr/>
              <a:t>3/10/2017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3828572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431CF57-9C64-488A-9EC4-30FF310F9CC3}" type="datetime1">
              <a:rPr lang="en-US" smtClean="0"/>
              <a:pPr/>
              <a:t>3/10/2017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2391257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ZA"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55CF4-4B7E-41F5-84F6-11C91A639B81}" type="datetime1">
              <a:rPr lang="en-US" smtClean="0"/>
              <a:pPr/>
              <a:t>3/10/2017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3416195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3DA81080-5FF7-4BF9-BD53-48FAD0515E93}" type="datetime1">
              <a:rPr lang="en-US" smtClean="0"/>
              <a:pPr>
                <a:defRPr/>
              </a:pPr>
              <a:t>3/10/2017</a:t>
            </a:fld>
            <a:endParaRPr lang="en-ZA"/>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ZA"/>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8922CB51-E200-4E69-BE7F-FC991BBBCF8C}" type="slidenum">
              <a:rPr lang="en-ZA" smtClean="0"/>
              <a:pPr>
                <a:defRPr/>
              </a:pPr>
              <a:t>‹#›</a:t>
            </a:fld>
            <a:endParaRPr lang="en-ZA"/>
          </a:p>
        </p:txBody>
      </p:sp>
    </p:spTree>
    <p:extLst>
      <p:ext uri="{BB962C8B-B14F-4D97-AF65-F5344CB8AC3E}">
        <p14:creationId xmlns:p14="http://schemas.microsoft.com/office/powerpoint/2010/main" xmlns="" val="14112281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26E59A7-9B13-4A77-BBC1-B9ED0DBCDF84}" type="datetime1">
              <a:rPr lang="en-US" smtClean="0"/>
              <a:pPr/>
              <a:t>3/10/2017</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D22BE80-DED4-504D-BFB9-746F323304E3}"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851496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55CF4-4B7E-41F5-84F6-11C91A639B81}" type="datetime1">
              <a:rPr lang="en-US" smtClean="0"/>
              <a:pPr/>
              <a:t>3/10/2017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309546012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ont Cov.jpg"/>
          <p:cNvPicPr>
            <a:picLocks noChangeAspect="1"/>
          </p:cNvPicPr>
          <p:nvPr/>
        </p:nvPicPr>
        <p:blipFill rotWithShape="1">
          <a:blip r:embed="rId3">
            <a:extLst>
              <a:ext uri="{28A0092B-C50C-407E-A947-70E740481C1C}">
                <a14:useLocalDpi xmlns:a14="http://schemas.microsoft.com/office/drawing/2010/main" xmlns="" val="0"/>
              </a:ext>
            </a:extLst>
          </a:blip>
          <a:srcRect l="1427" r="4242"/>
          <a:stretch/>
        </p:blipFill>
        <p:spPr>
          <a:xfrm>
            <a:off x="-1" y="0"/>
            <a:ext cx="9144001" cy="6855693"/>
          </a:xfrm>
          <a:prstGeom prst="rect">
            <a:avLst/>
          </a:prstGeom>
        </p:spPr>
      </p:pic>
      <p:sp>
        <p:nvSpPr>
          <p:cNvPr id="7" name="TextBox 6"/>
          <p:cNvSpPr txBox="1"/>
          <p:nvPr/>
        </p:nvSpPr>
        <p:spPr>
          <a:xfrm rot="20957222">
            <a:off x="4070268" y="2216984"/>
            <a:ext cx="5340558" cy="523220"/>
          </a:xfrm>
          <a:prstGeom prst="rect">
            <a:avLst/>
          </a:prstGeom>
          <a:noFill/>
        </p:spPr>
        <p:txBody>
          <a:bodyPr wrap="square" rtlCol="0">
            <a:spAutoFit/>
          </a:bodyPr>
          <a:lstStyle/>
          <a:p>
            <a:r>
              <a:rPr lang="en-US" sz="2800" dirty="0" smtClean="0">
                <a:latin typeface="Century Gothic" panose="020B0502020202020204" pitchFamily="34" charset="0"/>
                <a:cs typeface="Calibri" panose="020F0502020204030204" pitchFamily="34" charset="0"/>
              </a:rPr>
              <a:t>Analysis of Eskom’s finances</a:t>
            </a:r>
          </a:p>
        </p:txBody>
      </p:sp>
    </p:spTree>
    <p:extLst>
      <p:ext uri="{BB962C8B-B14F-4D97-AF65-F5344CB8AC3E}">
        <p14:creationId xmlns:p14="http://schemas.microsoft.com/office/powerpoint/2010/main" xmlns="" val="1076536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22BE80-DED4-504D-BFB9-746F323304E3}" type="slidenum">
              <a:rPr lang="en-US" smtClean="0"/>
              <a:pPr/>
              <a:t>10</a:t>
            </a:fld>
            <a:endParaRPr lang="en-US"/>
          </a:p>
        </p:txBody>
      </p:sp>
      <p:sp>
        <p:nvSpPr>
          <p:cNvPr id="9" name="TextBox 8"/>
          <p:cNvSpPr txBox="1"/>
          <p:nvPr/>
        </p:nvSpPr>
        <p:spPr>
          <a:xfrm>
            <a:off x="0" y="0"/>
            <a:ext cx="9144000" cy="707886"/>
          </a:xfrm>
          <a:prstGeom prst="rect">
            <a:avLst/>
          </a:prstGeom>
          <a:solidFill>
            <a:schemeClr val="accent2">
              <a:lumMod val="40000"/>
              <a:lumOff val="60000"/>
            </a:schemeClr>
          </a:solidFill>
        </p:spPr>
        <p:txBody>
          <a:bodyPr wrap="square" rtlCol="0">
            <a:spAutoFit/>
          </a:bodyPr>
          <a:lstStyle/>
          <a:p>
            <a:pPr algn="ctr"/>
            <a:r>
              <a:rPr lang="en-ZA" sz="4000" dirty="0" smtClean="0"/>
              <a:t>Several elements determine tariff level</a:t>
            </a:r>
            <a:endParaRPr lang="en-ZA" sz="2000" dirty="0"/>
          </a:p>
        </p:txBody>
      </p:sp>
      <p:pic>
        <p:nvPicPr>
          <p:cNvPr id="2" name="Picture 1"/>
          <p:cNvPicPr>
            <a:picLocks noChangeAspect="1"/>
          </p:cNvPicPr>
          <p:nvPr/>
        </p:nvPicPr>
        <p:blipFill>
          <a:blip r:embed="rId3"/>
          <a:stretch>
            <a:fillRect/>
          </a:stretch>
        </p:blipFill>
        <p:spPr>
          <a:xfrm>
            <a:off x="138091" y="924025"/>
            <a:ext cx="8890511" cy="4533499"/>
          </a:xfrm>
          <a:prstGeom prst="rect">
            <a:avLst/>
          </a:prstGeom>
        </p:spPr>
      </p:pic>
    </p:spTree>
    <p:extLst>
      <p:ext uri="{BB962C8B-B14F-4D97-AF65-F5344CB8AC3E}">
        <p14:creationId xmlns:p14="http://schemas.microsoft.com/office/powerpoint/2010/main" xmlns="" val="2830916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22BE80-DED4-504D-BFB9-746F323304E3}" type="slidenum">
              <a:rPr lang="en-US" smtClean="0"/>
              <a:pPr/>
              <a:t>11</a:t>
            </a:fld>
            <a:endParaRPr lang="en-US"/>
          </a:p>
        </p:txBody>
      </p:sp>
      <p:sp>
        <p:nvSpPr>
          <p:cNvPr id="9" name="TextBox 8"/>
          <p:cNvSpPr txBox="1"/>
          <p:nvPr/>
        </p:nvSpPr>
        <p:spPr>
          <a:xfrm>
            <a:off x="0" y="0"/>
            <a:ext cx="9144000" cy="707886"/>
          </a:xfrm>
          <a:prstGeom prst="rect">
            <a:avLst/>
          </a:prstGeom>
          <a:solidFill>
            <a:schemeClr val="accent2">
              <a:lumMod val="40000"/>
              <a:lumOff val="60000"/>
            </a:schemeClr>
          </a:solidFill>
        </p:spPr>
        <p:txBody>
          <a:bodyPr wrap="square" rtlCol="0">
            <a:spAutoFit/>
          </a:bodyPr>
          <a:lstStyle/>
          <a:p>
            <a:pPr algn="ctr"/>
            <a:r>
              <a:rPr lang="en-ZA" sz="4000" dirty="0" smtClean="0"/>
              <a:t>Regulatory asset base is a key determinant</a:t>
            </a:r>
            <a:endParaRPr lang="en-ZA" sz="2000" dirty="0"/>
          </a:p>
        </p:txBody>
      </p:sp>
      <p:pic>
        <p:nvPicPr>
          <p:cNvPr id="5" name="Picture 4"/>
          <p:cNvPicPr/>
          <p:nvPr/>
        </p:nvPicPr>
        <p:blipFill>
          <a:blip r:embed="rId3">
            <a:extLst>
              <a:ext uri="{28A0092B-C50C-407E-A947-70E740481C1C}">
                <a14:useLocalDpi xmlns:a14="http://schemas.microsoft.com/office/drawing/2010/main" xmlns="" val="0"/>
              </a:ext>
            </a:extLst>
          </a:blip>
          <a:srcRect/>
          <a:stretch>
            <a:fillRect/>
          </a:stretch>
        </p:blipFill>
        <p:spPr bwMode="auto">
          <a:xfrm>
            <a:off x="309512" y="1328285"/>
            <a:ext cx="8313219" cy="2425567"/>
          </a:xfrm>
          <a:prstGeom prst="rect">
            <a:avLst/>
          </a:prstGeom>
          <a:noFill/>
          <a:ln>
            <a:noFill/>
          </a:ln>
        </p:spPr>
      </p:pic>
      <p:sp>
        <p:nvSpPr>
          <p:cNvPr id="7" name="TextBox 6"/>
          <p:cNvSpPr txBox="1"/>
          <p:nvPr/>
        </p:nvSpPr>
        <p:spPr>
          <a:xfrm>
            <a:off x="309512" y="3835881"/>
            <a:ext cx="8860951" cy="2200602"/>
          </a:xfrm>
          <a:prstGeom prst="rect">
            <a:avLst/>
          </a:prstGeom>
          <a:noFill/>
        </p:spPr>
        <p:txBody>
          <a:bodyPr wrap="square" rtlCol="0">
            <a:spAutoFit/>
          </a:bodyPr>
          <a:lstStyle/>
          <a:p>
            <a:pPr marL="171450" indent="-171450" algn="just" defTabSz="685800">
              <a:spcAft>
                <a:spcPts val="600"/>
              </a:spcAft>
              <a:buClr>
                <a:schemeClr val="accent1">
                  <a:lumMod val="75000"/>
                </a:schemeClr>
              </a:buClr>
              <a:buFont typeface="Wingdings" panose="05000000000000000000" pitchFamily="2" charset="2"/>
              <a:buChar char="§"/>
            </a:pPr>
            <a:r>
              <a:rPr lang="en-ZA" sz="1600" dirty="0" smtClean="0">
                <a:latin typeface="Century Gothic" panose="020B0502020202020204" pitchFamily="34" charset="0"/>
                <a:ea typeface="Calibri" panose="020F0502020204030204" pitchFamily="34" charset="0"/>
                <a:cs typeface="Times New Roman" panose="02020603050405020304" pitchFamily="18" charset="0"/>
              </a:rPr>
              <a:t>Revaluation of asset base was necessary to allow Eskom to finance future expansion</a:t>
            </a:r>
          </a:p>
          <a:p>
            <a:pPr marL="171450" indent="-171450" algn="just" defTabSz="685800">
              <a:spcAft>
                <a:spcPts val="600"/>
              </a:spcAft>
              <a:buClr>
                <a:schemeClr val="accent1">
                  <a:lumMod val="75000"/>
                </a:schemeClr>
              </a:buClr>
              <a:buFont typeface="Wingdings" panose="05000000000000000000" pitchFamily="2" charset="2"/>
              <a:buChar char="§"/>
            </a:pPr>
            <a:r>
              <a:rPr lang="en-ZA" sz="1600" dirty="0" smtClean="0">
                <a:latin typeface="Century Gothic" panose="020B0502020202020204" pitchFamily="34" charset="0"/>
                <a:ea typeface="Calibri" panose="020F0502020204030204" pitchFamily="34" charset="0"/>
                <a:cs typeface="Times New Roman" panose="02020603050405020304" pitchFamily="18" charset="0"/>
              </a:rPr>
              <a:t>Asset base value increased drastically</a:t>
            </a:r>
          </a:p>
          <a:p>
            <a:pPr marL="171450" indent="-171450" algn="just" defTabSz="685800">
              <a:spcAft>
                <a:spcPts val="600"/>
              </a:spcAft>
              <a:buClr>
                <a:schemeClr val="accent1">
                  <a:lumMod val="75000"/>
                </a:schemeClr>
              </a:buClr>
              <a:buFont typeface="Wingdings" panose="05000000000000000000" pitchFamily="2" charset="2"/>
              <a:buChar char="§"/>
            </a:pPr>
            <a:r>
              <a:rPr lang="en-ZA" sz="1600" dirty="0" smtClean="0">
                <a:latin typeface="Century Gothic" panose="020B0502020202020204" pitchFamily="34" charset="0"/>
                <a:ea typeface="Calibri" panose="020F0502020204030204" pitchFamily="34" charset="0"/>
                <a:cs typeface="Times New Roman" panose="02020603050405020304" pitchFamily="18" charset="0"/>
              </a:rPr>
              <a:t>Eskom is entitled to return on this asset base</a:t>
            </a:r>
          </a:p>
          <a:p>
            <a:pPr marL="171450" indent="-171450" algn="just" defTabSz="685800">
              <a:spcAft>
                <a:spcPts val="600"/>
              </a:spcAft>
              <a:buClr>
                <a:schemeClr val="accent1">
                  <a:lumMod val="75000"/>
                </a:schemeClr>
              </a:buClr>
              <a:buFont typeface="Wingdings" panose="05000000000000000000" pitchFamily="2" charset="2"/>
              <a:buChar char="§"/>
            </a:pPr>
            <a:r>
              <a:rPr lang="en-ZA" sz="1600" dirty="0" smtClean="0">
                <a:latin typeface="Century Gothic" panose="020B0502020202020204" pitchFamily="34" charset="0"/>
                <a:ea typeface="Calibri" panose="020F0502020204030204" pitchFamily="34" charset="0"/>
                <a:cs typeface="Times New Roman" panose="02020603050405020304" pitchFamily="18" charset="0"/>
              </a:rPr>
              <a:t>Eskom has never been afforded a full return on its asset base – tariffs are not cost-reflective</a:t>
            </a:r>
          </a:p>
          <a:p>
            <a:pPr marL="171450" indent="-171450" algn="just" defTabSz="685800">
              <a:spcAft>
                <a:spcPts val="600"/>
              </a:spcAft>
              <a:buClr>
                <a:schemeClr val="accent1">
                  <a:lumMod val="75000"/>
                </a:schemeClr>
              </a:buClr>
              <a:buFont typeface="Wingdings" panose="05000000000000000000" pitchFamily="2" charset="2"/>
              <a:buChar char="§"/>
            </a:pPr>
            <a:r>
              <a:rPr lang="en-ZA" sz="1600" dirty="0" smtClean="0">
                <a:latin typeface="Century Gothic" panose="020B0502020202020204" pitchFamily="34" charset="0"/>
                <a:ea typeface="Calibri" panose="020F0502020204030204" pitchFamily="34" charset="0"/>
                <a:cs typeface="Times New Roman" panose="02020603050405020304" pitchFamily="18" charset="0"/>
              </a:rPr>
              <a:t>A cost reflective tariff would require higher tariffs and revenue for Eskom</a:t>
            </a:r>
          </a:p>
          <a:p>
            <a:pPr marL="171450" indent="-171450" algn="just" defTabSz="685800">
              <a:spcAft>
                <a:spcPts val="600"/>
              </a:spcAft>
              <a:buClr>
                <a:schemeClr val="accent1">
                  <a:lumMod val="75000"/>
                </a:schemeClr>
              </a:buClr>
              <a:buFont typeface="Wingdings" panose="05000000000000000000" pitchFamily="2" charset="2"/>
              <a:buChar char="§"/>
            </a:pPr>
            <a:endParaRPr lang="en-ZA" sz="1600"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167109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375896"/>
          </a:xfrm>
          <a:solidFill>
            <a:schemeClr val="accent2">
              <a:lumMod val="40000"/>
              <a:lumOff val="60000"/>
            </a:schemeClr>
          </a:solidFill>
        </p:spPr>
        <p:txBody>
          <a:bodyPr>
            <a:normAutofit/>
          </a:bodyPr>
          <a:lstStyle/>
          <a:p>
            <a:pPr algn="ctr"/>
            <a:r>
              <a:rPr lang="en-ZA" sz="4000" dirty="0" smtClean="0"/>
              <a:t>Expenditure</a:t>
            </a:r>
            <a:endParaRPr lang="en-ZA" sz="4000" dirty="0"/>
          </a:p>
        </p:txBody>
      </p:sp>
      <p:sp>
        <p:nvSpPr>
          <p:cNvPr id="4" name="Content Placeholder 3"/>
          <p:cNvSpPr>
            <a:spLocks noGrp="1"/>
          </p:cNvSpPr>
          <p:nvPr>
            <p:ph idx="1"/>
          </p:nvPr>
        </p:nvSpPr>
        <p:spPr/>
        <p:txBody>
          <a:bodyPr>
            <a:normAutofit lnSpcReduction="10000"/>
          </a:bodyPr>
          <a:lstStyle/>
          <a:p>
            <a:r>
              <a:rPr lang="en-ZA" dirty="0" smtClean="0"/>
              <a:t>This section considers certain drivers of Eskom’s primary </a:t>
            </a:r>
            <a:r>
              <a:rPr lang="en-ZA" dirty="0"/>
              <a:t>energy </a:t>
            </a:r>
            <a:r>
              <a:rPr lang="en-ZA" dirty="0" smtClean="0"/>
              <a:t>cost</a:t>
            </a:r>
          </a:p>
          <a:p>
            <a:pPr lvl="1"/>
            <a:r>
              <a:rPr lang="en-ZA" dirty="0" smtClean="0"/>
              <a:t>Coal: The SA electricity supply industry is predominantly powered by coal</a:t>
            </a:r>
          </a:p>
          <a:p>
            <a:pPr lvl="1"/>
            <a:r>
              <a:rPr lang="en-ZA" dirty="0" smtClean="0"/>
              <a:t>Diesel and open cycle gas turbines (OCGTs)</a:t>
            </a:r>
          </a:p>
          <a:p>
            <a:pPr lvl="1"/>
            <a:r>
              <a:rPr lang="en-ZA" dirty="0" smtClean="0"/>
              <a:t>Renewable independent power producers</a:t>
            </a:r>
          </a:p>
          <a:p>
            <a:pPr lvl="1"/>
            <a:endParaRPr lang="en-ZA" dirty="0"/>
          </a:p>
          <a:p>
            <a:r>
              <a:rPr lang="en-ZA" dirty="0"/>
              <a:t>i</a:t>
            </a:r>
            <a:r>
              <a:rPr lang="en-ZA" dirty="0" smtClean="0"/>
              <a:t>t provides </a:t>
            </a:r>
            <a:r>
              <a:rPr lang="en-ZA" dirty="0"/>
              <a:t>background to the challenges faced by </a:t>
            </a:r>
            <a:r>
              <a:rPr lang="en-ZA" dirty="0" smtClean="0"/>
              <a:t>Eskom</a:t>
            </a:r>
          </a:p>
          <a:p>
            <a:r>
              <a:rPr lang="en-ZA" dirty="0" smtClean="0"/>
              <a:t>And, considers the impact of these rising costs at a time when large investments were made by Eskom</a:t>
            </a:r>
            <a:endParaRPr lang="en-ZA" dirty="0"/>
          </a:p>
          <a:p>
            <a:pPr lvl="1"/>
            <a:endParaRPr lang="en-ZA" dirty="0"/>
          </a:p>
        </p:txBody>
      </p:sp>
      <p:sp>
        <p:nvSpPr>
          <p:cNvPr id="2" name="Slide Number Placeholder 1"/>
          <p:cNvSpPr>
            <a:spLocks noGrp="1"/>
          </p:cNvSpPr>
          <p:nvPr>
            <p:ph type="sldNum" sz="quarter" idx="12"/>
          </p:nvPr>
        </p:nvSpPr>
        <p:spPr/>
        <p:txBody>
          <a:bodyPr/>
          <a:lstStyle/>
          <a:p>
            <a:fld id="{3D22BE80-DED4-504D-BFB9-746F323304E3}" type="slidenum">
              <a:rPr lang="en-US" smtClean="0"/>
              <a:pPr/>
              <a:t>12</a:t>
            </a:fld>
            <a:endParaRPr lang="en-US"/>
          </a:p>
        </p:txBody>
      </p:sp>
    </p:spTree>
    <p:extLst>
      <p:ext uri="{BB962C8B-B14F-4D97-AF65-F5344CB8AC3E}">
        <p14:creationId xmlns:p14="http://schemas.microsoft.com/office/powerpoint/2010/main" xmlns="" val="3951272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1143000"/>
          </a:xfrm>
          <a:solidFill>
            <a:schemeClr val="accent3">
              <a:lumMod val="40000"/>
              <a:lumOff val="60000"/>
            </a:schemeClr>
          </a:solidFill>
        </p:spPr>
        <p:txBody>
          <a:bodyPr/>
          <a:lstStyle/>
          <a:p>
            <a:r>
              <a:rPr lang="en-ZA" sz="4000" dirty="0" smtClean="0"/>
              <a:t>Background to the development of the electricity and coal sectors</a:t>
            </a:r>
            <a:endParaRPr lang="en-ZA" sz="4000" dirty="0"/>
          </a:p>
        </p:txBody>
      </p:sp>
      <p:sp>
        <p:nvSpPr>
          <p:cNvPr id="7" name="Content Placeholder 6"/>
          <p:cNvSpPr>
            <a:spLocks noGrp="1"/>
          </p:cNvSpPr>
          <p:nvPr>
            <p:ph idx="1"/>
          </p:nvPr>
        </p:nvSpPr>
        <p:spPr>
          <a:xfrm>
            <a:off x="0" y="1454046"/>
            <a:ext cx="9144000" cy="5267428"/>
          </a:xfrm>
        </p:spPr>
        <p:txBody>
          <a:bodyPr/>
          <a:lstStyle/>
          <a:p>
            <a:r>
              <a:rPr lang="en-ZA" sz="2400" dirty="0" smtClean="0"/>
              <a:t>The development of electricity and the coal industry from the 1970s occurred rapidly</a:t>
            </a:r>
          </a:p>
          <a:p>
            <a:r>
              <a:rPr lang="en-ZA" sz="2400" dirty="0" smtClean="0"/>
              <a:t>The washing of coal that </a:t>
            </a:r>
            <a:r>
              <a:rPr lang="en-ZA" sz="2400" dirty="0" err="1" smtClean="0"/>
              <a:t>separeated</a:t>
            </a:r>
            <a:r>
              <a:rPr lang="en-ZA" sz="2400" dirty="0" smtClean="0"/>
              <a:t> grades from run of the mine coal created opportunities for Eskom and the coal mines</a:t>
            </a:r>
          </a:p>
          <a:p>
            <a:r>
              <a:rPr lang="en-ZA" sz="2400" dirty="0" smtClean="0"/>
              <a:t>The high quality coal could be exported and the lower grade coal could be used by Eskom</a:t>
            </a:r>
          </a:p>
          <a:p>
            <a:r>
              <a:rPr lang="en-ZA" sz="2400" dirty="0" smtClean="0"/>
              <a:t>Eskom secured supply and supported the coal mining companies by entering into long-term cost plus contracts</a:t>
            </a:r>
          </a:p>
          <a:p>
            <a:r>
              <a:rPr lang="en-ZA" sz="2400" dirty="0" smtClean="0"/>
              <a:t>Eskom provided capital for development of the mines and took risks based on the geology of the mines</a:t>
            </a:r>
          </a:p>
          <a:p>
            <a:r>
              <a:rPr lang="en-ZA" sz="2400" dirty="0" smtClean="0"/>
              <a:t>The mining companies developed new rail infrastructure and port facilities to export coal</a:t>
            </a:r>
          </a:p>
          <a:p>
            <a:endParaRPr lang="en-ZA" sz="2400" dirty="0"/>
          </a:p>
        </p:txBody>
      </p:sp>
      <p:sp>
        <p:nvSpPr>
          <p:cNvPr id="5" name="Slide Number Placeholder 4"/>
          <p:cNvSpPr>
            <a:spLocks noGrp="1"/>
          </p:cNvSpPr>
          <p:nvPr>
            <p:ph type="sldNum" sz="quarter" idx="12"/>
          </p:nvPr>
        </p:nvSpPr>
        <p:spPr/>
        <p:txBody>
          <a:bodyPr/>
          <a:lstStyle/>
          <a:p>
            <a:fld id="{3D22BE80-DED4-504D-BFB9-746F323304E3}" type="slidenum">
              <a:rPr lang="en-US" smtClean="0"/>
              <a:pPr/>
              <a:t>14</a:t>
            </a:fld>
            <a:endParaRPr lang="en-US"/>
          </a:p>
        </p:txBody>
      </p:sp>
    </p:spTree>
    <p:extLst>
      <p:ext uri="{BB962C8B-B14F-4D97-AF65-F5344CB8AC3E}">
        <p14:creationId xmlns:p14="http://schemas.microsoft.com/office/powerpoint/2010/main" xmlns="" val="124808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901" y="1319134"/>
            <a:ext cx="8859187" cy="5402341"/>
          </a:xfrm>
        </p:spPr>
        <p:txBody>
          <a:bodyPr/>
          <a:lstStyle/>
          <a:p>
            <a:r>
              <a:rPr lang="en-ZA" sz="2400" dirty="0" smtClean="0"/>
              <a:t>The term minerals and energy complex (MEC) does not only describe the dominant sectors of the economy </a:t>
            </a:r>
          </a:p>
          <a:p>
            <a:r>
              <a:rPr lang="en-ZA" sz="2400" dirty="0" smtClean="0"/>
              <a:t>MEC also describes a system of accumulation – the relationships between the state, state owned enterprises and private sector corporations that shape economic outcomes</a:t>
            </a:r>
          </a:p>
          <a:p>
            <a:r>
              <a:rPr lang="en-ZA" sz="2400" dirty="0" smtClean="0"/>
              <a:t>The evolution of the MEC required close coordination between these actors</a:t>
            </a:r>
          </a:p>
          <a:p>
            <a:r>
              <a:rPr lang="en-ZA" sz="2400" dirty="0" smtClean="0"/>
              <a:t>The investments in Eskom, the increase exports of coal, the development of the state coal railway line and the privately owned coal terminal supported the benefits gained from washing coal</a:t>
            </a:r>
          </a:p>
          <a:p>
            <a:r>
              <a:rPr lang="en-ZA" sz="2400" dirty="0" smtClean="0"/>
              <a:t>Eskom saw itself as integrally linked to the mining industry and to ensure adequate electricity supply to mining and minerals processing</a:t>
            </a:r>
            <a:endParaRPr lang="en-ZA" sz="2400" dirty="0"/>
          </a:p>
        </p:txBody>
      </p:sp>
      <p:sp>
        <p:nvSpPr>
          <p:cNvPr id="4" name="Slide Number Placeholder 3"/>
          <p:cNvSpPr>
            <a:spLocks noGrp="1"/>
          </p:cNvSpPr>
          <p:nvPr>
            <p:ph type="sldNum" sz="quarter" idx="12"/>
          </p:nvPr>
        </p:nvSpPr>
        <p:spPr/>
        <p:txBody>
          <a:bodyPr/>
          <a:lstStyle/>
          <a:p>
            <a:fld id="{3D22BE80-DED4-504D-BFB9-746F323304E3}" type="slidenum">
              <a:rPr lang="en-US" smtClean="0"/>
              <a:pPr/>
              <a:t>15</a:t>
            </a:fld>
            <a:endParaRPr lang="en-US"/>
          </a:p>
        </p:txBody>
      </p:sp>
      <p:sp>
        <p:nvSpPr>
          <p:cNvPr id="5" name="Title 5"/>
          <p:cNvSpPr>
            <a:spLocks noGrp="1"/>
          </p:cNvSpPr>
          <p:nvPr>
            <p:ph type="title"/>
          </p:nvPr>
        </p:nvSpPr>
        <p:spPr>
          <a:xfrm>
            <a:off x="1" y="0"/>
            <a:ext cx="9144000" cy="1143000"/>
          </a:xfrm>
          <a:solidFill>
            <a:schemeClr val="accent3">
              <a:lumMod val="40000"/>
              <a:lumOff val="60000"/>
            </a:schemeClr>
          </a:solidFill>
        </p:spPr>
        <p:txBody>
          <a:bodyPr/>
          <a:lstStyle/>
          <a:p>
            <a:r>
              <a:rPr lang="en-ZA" sz="4000" dirty="0" smtClean="0"/>
              <a:t>Background to the development of the electricity and coal sectors 2</a:t>
            </a:r>
            <a:endParaRPr lang="en-ZA" sz="4000" dirty="0"/>
          </a:p>
        </p:txBody>
      </p:sp>
    </p:spTree>
    <p:extLst>
      <p:ext uri="{BB962C8B-B14F-4D97-AF65-F5344CB8AC3E}">
        <p14:creationId xmlns:p14="http://schemas.microsoft.com/office/powerpoint/2010/main" xmlns="" val="711853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4518"/>
          </a:xfrm>
          <a:solidFill>
            <a:schemeClr val="accent3">
              <a:lumMod val="40000"/>
              <a:lumOff val="60000"/>
            </a:schemeClr>
          </a:solidFill>
        </p:spPr>
        <p:txBody>
          <a:bodyPr/>
          <a:lstStyle/>
          <a:p>
            <a:r>
              <a:rPr lang="en-ZA" sz="4000" dirty="0" smtClean="0"/>
              <a:t>Eskom’s rapid growth from the 1970s</a:t>
            </a:r>
            <a:endParaRPr lang="en-ZA" sz="4000" dirty="0"/>
          </a:p>
        </p:txBody>
      </p:sp>
      <p:sp>
        <p:nvSpPr>
          <p:cNvPr id="3" name="Content Placeholder 2"/>
          <p:cNvSpPr>
            <a:spLocks noGrp="1"/>
          </p:cNvSpPr>
          <p:nvPr>
            <p:ph idx="1"/>
          </p:nvPr>
        </p:nvSpPr>
        <p:spPr>
          <a:xfrm>
            <a:off x="119921" y="910652"/>
            <a:ext cx="8799227" cy="5810823"/>
          </a:xfrm>
        </p:spPr>
        <p:txBody>
          <a:bodyPr/>
          <a:lstStyle/>
          <a:p>
            <a:r>
              <a:rPr lang="en-ZA" sz="2400" dirty="0" smtClean="0"/>
              <a:t>Eskom was confronted with increasing demand </a:t>
            </a:r>
          </a:p>
          <a:p>
            <a:r>
              <a:rPr lang="en-ZA" sz="2400" dirty="0" smtClean="0"/>
              <a:t>There response was to build enough capacity to meet this demand</a:t>
            </a:r>
          </a:p>
          <a:p>
            <a:r>
              <a:rPr lang="en-ZA" sz="2400" dirty="0" smtClean="0"/>
              <a:t>The result was a rapid </a:t>
            </a:r>
            <a:r>
              <a:rPr lang="en-ZA" sz="2400" dirty="0" err="1" smtClean="0"/>
              <a:t>upscaling</a:t>
            </a:r>
            <a:r>
              <a:rPr lang="en-ZA" sz="2400" dirty="0" smtClean="0"/>
              <a:t> of generation capacity</a:t>
            </a:r>
          </a:p>
          <a:p>
            <a:r>
              <a:rPr lang="en-ZA" sz="2400" dirty="0" smtClean="0"/>
              <a:t>This build put pressure on Eskom’s resources and skills</a:t>
            </a:r>
          </a:p>
          <a:p>
            <a:r>
              <a:rPr lang="en-ZA" sz="2400" dirty="0" smtClean="0"/>
              <a:t>This build put pressure on Eskom’s finance</a:t>
            </a:r>
          </a:p>
          <a:p>
            <a:pPr lvl="1"/>
            <a:r>
              <a:rPr lang="en-ZA" sz="2000" dirty="0" smtClean="0"/>
              <a:t>The was a large increase in debt</a:t>
            </a:r>
          </a:p>
          <a:p>
            <a:pPr lvl="1"/>
            <a:r>
              <a:rPr lang="en-ZA" sz="2000" dirty="0" smtClean="0"/>
              <a:t>The long lead time of building power plants meant capital was tied into plant under construction and not supporting current revenue growth</a:t>
            </a:r>
          </a:p>
          <a:p>
            <a:pPr lvl="1"/>
            <a:r>
              <a:rPr lang="en-ZA" sz="2000" dirty="0" smtClean="0"/>
              <a:t>Eskom increased borrowing but also increased tariffs </a:t>
            </a:r>
          </a:p>
          <a:p>
            <a:r>
              <a:rPr lang="en-ZA" sz="2400" dirty="0" smtClean="0"/>
              <a:t>Eskom’s management was more concerned with financial management that ensuring the efficiency of the system</a:t>
            </a:r>
          </a:p>
          <a:p>
            <a:pPr lvl="1"/>
            <a:r>
              <a:rPr lang="en-ZA" sz="2000" dirty="0" smtClean="0"/>
              <a:t>There was an overcapacity which led to mothballing </a:t>
            </a:r>
          </a:p>
          <a:p>
            <a:pPr lvl="1"/>
            <a:r>
              <a:rPr lang="en-ZA" sz="2000" dirty="0" smtClean="0"/>
              <a:t>Tariffs were not cost-reflective and steered economic development towards energy intensive intensity</a:t>
            </a:r>
            <a:endParaRPr lang="en-ZA" sz="2000" dirty="0"/>
          </a:p>
        </p:txBody>
      </p:sp>
      <p:sp>
        <p:nvSpPr>
          <p:cNvPr id="4" name="Slide Number Placeholder 3"/>
          <p:cNvSpPr>
            <a:spLocks noGrp="1"/>
          </p:cNvSpPr>
          <p:nvPr>
            <p:ph type="sldNum" sz="quarter" idx="12"/>
          </p:nvPr>
        </p:nvSpPr>
        <p:spPr/>
        <p:txBody>
          <a:bodyPr/>
          <a:lstStyle/>
          <a:p>
            <a:fld id="{3D22BE80-DED4-504D-BFB9-746F323304E3}" type="slidenum">
              <a:rPr lang="en-US" smtClean="0"/>
              <a:pPr/>
              <a:t>16</a:t>
            </a:fld>
            <a:endParaRPr lang="en-US"/>
          </a:p>
        </p:txBody>
      </p:sp>
    </p:spTree>
    <p:extLst>
      <p:ext uri="{BB962C8B-B14F-4D97-AF65-F5344CB8AC3E}">
        <p14:creationId xmlns:p14="http://schemas.microsoft.com/office/powerpoint/2010/main" xmlns="" val="3021086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9469"/>
          </a:xfrm>
          <a:solidFill>
            <a:schemeClr val="accent3">
              <a:lumMod val="40000"/>
              <a:lumOff val="60000"/>
            </a:schemeClr>
          </a:solidFill>
        </p:spPr>
        <p:txBody>
          <a:bodyPr/>
          <a:lstStyle/>
          <a:p>
            <a:r>
              <a:rPr lang="en-ZA" sz="4000" dirty="0" smtClean="0"/>
              <a:t>Eskom through the 2000s</a:t>
            </a:r>
            <a:endParaRPr lang="en-ZA" sz="4000" dirty="0"/>
          </a:p>
        </p:txBody>
      </p:sp>
      <p:sp>
        <p:nvSpPr>
          <p:cNvPr id="3" name="Content Placeholder 2"/>
          <p:cNvSpPr>
            <a:spLocks noGrp="1"/>
          </p:cNvSpPr>
          <p:nvPr>
            <p:ph idx="1"/>
          </p:nvPr>
        </p:nvSpPr>
        <p:spPr>
          <a:xfrm>
            <a:off x="194871" y="859253"/>
            <a:ext cx="8829207" cy="5690901"/>
          </a:xfrm>
        </p:spPr>
        <p:txBody>
          <a:bodyPr/>
          <a:lstStyle/>
          <a:p>
            <a:r>
              <a:rPr lang="en-ZA" sz="2400" dirty="0" smtClean="0"/>
              <a:t>Because of the overcapacity and the rapid tariff increases during the 1980s Eskom was able to pay down debt and keep prices low</a:t>
            </a:r>
          </a:p>
          <a:p>
            <a:r>
              <a:rPr lang="en-ZA" sz="2400" dirty="0" smtClean="0"/>
              <a:t>Eskom also played an important role in electrification</a:t>
            </a:r>
          </a:p>
          <a:p>
            <a:r>
              <a:rPr lang="en-ZA" sz="2400" dirty="0" smtClean="0"/>
              <a:t>From 2000s there was increased demand for electricity in response to rapid global and domestic economic growth and electrification</a:t>
            </a:r>
          </a:p>
          <a:p>
            <a:endParaRPr lang="en-ZA" sz="1000" dirty="0" smtClean="0"/>
          </a:p>
          <a:p>
            <a:r>
              <a:rPr lang="en-ZA" sz="2400" dirty="0"/>
              <a:t>The age of the mines and the electricity generation capacity reduced quality of coal and efficiency of electricity production</a:t>
            </a:r>
          </a:p>
          <a:p>
            <a:r>
              <a:rPr lang="en-ZA" sz="2400" dirty="0" smtClean="0"/>
              <a:t>Eskom’s costs increased</a:t>
            </a:r>
          </a:p>
          <a:p>
            <a:pPr lvl="1"/>
            <a:r>
              <a:rPr lang="en-ZA" sz="2200" dirty="0" smtClean="0"/>
              <a:t>Labour, water and other costs rose</a:t>
            </a:r>
          </a:p>
          <a:p>
            <a:pPr lvl="1"/>
            <a:r>
              <a:rPr lang="en-ZA" sz="2200" dirty="0" smtClean="0"/>
              <a:t>Spending on maintenance, property, plant and equipment rose</a:t>
            </a:r>
          </a:p>
          <a:p>
            <a:pPr lvl="1"/>
            <a:r>
              <a:rPr lang="en-ZA" sz="2200" dirty="0" smtClean="0"/>
              <a:t>Primary energy costs, particularly of coal, but also other inputs rose significantly</a:t>
            </a:r>
          </a:p>
          <a:p>
            <a:pPr lvl="1"/>
            <a:r>
              <a:rPr lang="en-ZA" sz="2200" dirty="0" smtClean="0"/>
              <a:t>From 2011/12 The diesel costs rose significantly because OCGTs were used to ensure peak demand was supplied</a:t>
            </a:r>
            <a:endParaRPr lang="en-ZA" sz="2400" dirty="0" smtClean="0"/>
          </a:p>
          <a:p>
            <a:pPr marL="0" indent="0">
              <a:buNone/>
            </a:pPr>
            <a:endParaRPr lang="en-ZA" sz="2400" dirty="0"/>
          </a:p>
          <a:p>
            <a:pPr marL="0" indent="0">
              <a:buNone/>
            </a:pPr>
            <a:endParaRPr lang="en-ZA" sz="2400" dirty="0"/>
          </a:p>
        </p:txBody>
      </p:sp>
      <p:sp>
        <p:nvSpPr>
          <p:cNvPr id="4" name="Slide Number Placeholder 3"/>
          <p:cNvSpPr>
            <a:spLocks noGrp="1"/>
          </p:cNvSpPr>
          <p:nvPr>
            <p:ph type="sldNum" sz="quarter" idx="12"/>
          </p:nvPr>
        </p:nvSpPr>
        <p:spPr/>
        <p:txBody>
          <a:bodyPr/>
          <a:lstStyle/>
          <a:p>
            <a:fld id="{3D22BE80-DED4-504D-BFB9-746F323304E3}" type="slidenum">
              <a:rPr lang="en-US" smtClean="0"/>
              <a:pPr/>
              <a:t>17</a:t>
            </a:fld>
            <a:endParaRPr lang="en-US" dirty="0"/>
          </a:p>
        </p:txBody>
      </p:sp>
    </p:spTree>
    <p:extLst>
      <p:ext uri="{BB962C8B-B14F-4D97-AF65-F5344CB8AC3E}">
        <p14:creationId xmlns:p14="http://schemas.microsoft.com/office/powerpoint/2010/main" xmlns="" val="3489411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21123"/>
          </a:xfrm>
        </p:spPr>
        <p:txBody>
          <a:bodyPr>
            <a:normAutofit/>
          </a:bodyPr>
          <a:lstStyle/>
          <a:p>
            <a:r>
              <a:rPr lang="en-ZA" sz="3600" spc="-50" dirty="0">
                <a:solidFill>
                  <a:schemeClr val="accent1">
                    <a:lumMod val="75000"/>
                  </a:schemeClr>
                </a:solidFill>
                <a:latin typeface="Century Gothic" panose="020B0502020202020204" pitchFamily="34" charset="0"/>
              </a:rPr>
              <a:t>Outline</a:t>
            </a:r>
          </a:p>
        </p:txBody>
      </p:sp>
      <p:sp>
        <p:nvSpPr>
          <p:cNvPr id="3" name="Content Placeholder 2"/>
          <p:cNvSpPr>
            <a:spLocks noGrp="1"/>
          </p:cNvSpPr>
          <p:nvPr>
            <p:ph idx="1"/>
          </p:nvPr>
        </p:nvSpPr>
        <p:spPr>
          <a:xfrm>
            <a:off x="628650" y="1186250"/>
            <a:ext cx="7886700" cy="5535226"/>
          </a:xfrm>
        </p:spPr>
        <p:txBody>
          <a:bodyPr>
            <a:normAutofit/>
          </a:bodyPr>
          <a:lstStyle/>
          <a:p>
            <a:pPr marL="444500" indent="-444500">
              <a:buClr>
                <a:schemeClr val="accent1">
                  <a:lumMod val="75000"/>
                </a:schemeClr>
              </a:buClr>
              <a:buFont typeface="Wingdings" panose="05000000000000000000" pitchFamily="2" charset="2"/>
              <a:buChar char="§"/>
            </a:pPr>
            <a:r>
              <a:rPr lang="en-ZA" sz="2400" dirty="0" smtClean="0">
                <a:latin typeface="Century Gothic" panose="020B0502020202020204" pitchFamily="34" charset="0"/>
              </a:rPr>
              <a:t>Purpose</a:t>
            </a:r>
          </a:p>
          <a:p>
            <a:pPr marL="444500" indent="-444500">
              <a:buClr>
                <a:schemeClr val="accent1">
                  <a:lumMod val="75000"/>
                </a:schemeClr>
              </a:buClr>
              <a:buFont typeface="Wingdings" panose="05000000000000000000" pitchFamily="2" charset="2"/>
              <a:buChar char="§"/>
            </a:pPr>
            <a:r>
              <a:rPr lang="en-ZA" sz="2400" dirty="0" smtClean="0">
                <a:latin typeface="Century Gothic" panose="020B0502020202020204" pitchFamily="34" charset="0"/>
              </a:rPr>
              <a:t>Background</a:t>
            </a:r>
          </a:p>
          <a:p>
            <a:pPr marL="444500" indent="-444500">
              <a:buClr>
                <a:schemeClr val="accent1">
                  <a:lumMod val="75000"/>
                </a:schemeClr>
              </a:buClr>
              <a:buFont typeface="Wingdings" panose="05000000000000000000" pitchFamily="2" charset="2"/>
              <a:buChar char="§"/>
            </a:pPr>
            <a:r>
              <a:rPr lang="en-ZA" sz="2400" dirty="0" smtClean="0">
                <a:latin typeface="Century Gothic" panose="020B0502020202020204" pitchFamily="34" charset="0"/>
              </a:rPr>
              <a:t>Revenues</a:t>
            </a:r>
          </a:p>
          <a:p>
            <a:pPr marL="444500" indent="-444500">
              <a:buClr>
                <a:schemeClr val="accent1">
                  <a:lumMod val="75000"/>
                </a:schemeClr>
              </a:buClr>
              <a:buFont typeface="Wingdings" panose="05000000000000000000" pitchFamily="2" charset="2"/>
              <a:buChar char="§"/>
            </a:pPr>
            <a:r>
              <a:rPr lang="en-ZA" sz="2400" dirty="0" smtClean="0">
                <a:latin typeface="Century Gothic" panose="020B0502020202020204" pitchFamily="34" charset="0"/>
              </a:rPr>
              <a:t>Expenditure</a:t>
            </a:r>
          </a:p>
          <a:p>
            <a:pPr marL="444500" indent="-444500">
              <a:buClr>
                <a:schemeClr val="accent1">
                  <a:lumMod val="75000"/>
                </a:schemeClr>
              </a:buClr>
              <a:buFont typeface="Wingdings" panose="05000000000000000000" pitchFamily="2" charset="2"/>
              <a:buChar char="§"/>
            </a:pPr>
            <a:r>
              <a:rPr lang="en-ZA" sz="2400" dirty="0" smtClean="0">
                <a:latin typeface="Century Gothic" panose="020B0502020202020204" pitchFamily="34" charset="0"/>
              </a:rPr>
              <a:t>Balance sheet and liabilities</a:t>
            </a:r>
          </a:p>
          <a:p>
            <a:pPr marL="444500" indent="-444500">
              <a:buClr>
                <a:schemeClr val="accent1">
                  <a:lumMod val="75000"/>
                </a:schemeClr>
              </a:buClr>
              <a:buFont typeface="Wingdings" panose="05000000000000000000" pitchFamily="2" charset="2"/>
              <a:buChar char="§"/>
            </a:pPr>
            <a:r>
              <a:rPr lang="en-ZA" sz="2400" dirty="0" smtClean="0">
                <a:latin typeface="Century Gothic" panose="020B0502020202020204" pitchFamily="34" charset="0"/>
              </a:rPr>
              <a:t>Changes in the electricity supply industry</a:t>
            </a:r>
          </a:p>
          <a:p>
            <a:pPr marL="444500" indent="-444500">
              <a:buClr>
                <a:schemeClr val="accent1">
                  <a:lumMod val="75000"/>
                </a:schemeClr>
              </a:buClr>
              <a:buFont typeface="Wingdings" panose="05000000000000000000" pitchFamily="2" charset="2"/>
              <a:buChar char="§"/>
            </a:pPr>
            <a:r>
              <a:rPr lang="en-ZA" sz="2400" dirty="0" smtClean="0">
                <a:latin typeface="Century Gothic" panose="020B0502020202020204" pitchFamily="34" charset="0"/>
              </a:rPr>
              <a:t>Conclusions</a:t>
            </a:r>
          </a:p>
          <a:p>
            <a:pPr marL="444500" indent="-444500">
              <a:buClr>
                <a:schemeClr val="accent1">
                  <a:lumMod val="75000"/>
                </a:schemeClr>
              </a:buClr>
              <a:buFont typeface="Wingdings" panose="05000000000000000000" pitchFamily="2" charset="2"/>
              <a:buChar char="§"/>
            </a:pPr>
            <a:endParaRPr lang="en-ZA" sz="2400" dirty="0">
              <a:latin typeface="Century Gothic" panose="020B0502020202020204" pitchFamily="34" charset="0"/>
            </a:endParaRPr>
          </a:p>
          <a:p>
            <a:pPr marL="444500" indent="-444500">
              <a:buClr>
                <a:schemeClr val="accent1">
                  <a:lumMod val="75000"/>
                </a:schemeClr>
              </a:buClr>
              <a:buFont typeface="Wingdings" panose="05000000000000000000" pitchFamily="2" charset="2"/>
              <a:buChar char="§"/>
            </a:pPr>
            <a:endParaRPr lang="en-ZA" sz="2400" dirty="0">
              <a:latin typeface="Century Gothic" panose="020B0502020202020204" pitchFamily="34" charset="0"/>
            </a:endParaRPr>
          </a:p>
          <a:p>
            <a:pPr marL="361950" indent="-361950">
              <a:buFont typeface="Wingdings" panose="05000000000000000000" pitchFamily="2" charset="2"/>
              <a:buChar char="q"/>
            </a:pPr>
            <a:endParaRPr lang="en-ZA" dirty="0" smtClean="0"/>
          </a:p>
          <a:p>
            <a:pPr marL="361950" indent="-361950">
              <a:buFont typeface="Wingdings" panose="05000000000000000000" pitchFamily="2" charset="2"/>
              <a:buChar char="q"/>
            </a:pPr>
            <a:endParaRPr lang="en-ZA" dirty="0" smtClean="0"/>
          </a:p>
          <a:p>
            <a:pPr marL="0" indent="0">
              <a:buNone/>
            </a:pPr>
            <a:endParaRPr lang="en-ZA" dirty="0" smtClean="0"/>
          </a:p>
          <a:p>
            <a:pPr marL="361950" indent="-361950">
              <a:buFont typeface="Wingdings" panose="05000000000000000000" pitchFamily="2" charset="2"/>
              <a:buChar char="q"/>
            </a:pPr>
            <a:endParaRPr lang="en-ZA" dirty="0"/>
          </a:p>
        </p:txBody>
      </p:sp>
      <p:sp>
        <p:nvSpPr>
          <p:cNvPr id="4" name="Slide Number Placeholder 3"/>
          <p:cNvSpPr>
            <a:spLocks noGrp="1"/>
          </p:cNvSpPr>
          <p:nvPr>
            <p:ph type="sldNum" sz="quarter" idx="12"/>
          </p:nvPr>
        </p:nvSpPr>
        <p:spPr/>
        <p:txBody>
          <a:bodyPr/>
          <a:lstStyle/>
          <a:p>
            <a:fld id="{3D22BE80-DED4-504D-BFB9-746F323304E3}" type="slidenum">
              <a:rPr lang="en-US" smtClean="0"/>
              <a:pPr/>
              <a:t>2</a:t>
            </a:fld>
            <a:endParaRPr lang="en-US"/>
          </a:p>
        </p:txBody>
      </p:sp>
    </p:spTree>
    <p:extLst>
      <p:ext uri="{BB962C8B-B14F-4D97-AF65-F5344CB8AC3E}">
        <p14:creationId xmlns:p14="http://schemas.microsoft.com/office/powerpoint/2010/main" xmlns="" val="4094207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1143000"/>
          </a:xfrm>
          <a:solidFill>
            <a:schemeClr val="accent3">
              <a:lumMod val="40000"/>
              <a:lumOff val="60000"/>
            </a:schemeClr>
          </a:solidFill>
        </p:spPr>
        <p:txBody>
          <a:bodyPr/>
          <a:lstStyle/>
          <a:p>
            <a:r>
              <a:rPr lang="en-ZA" sz="4000" b="1" i="1" dirty="0" bmk="_Toc476571092">
                <a:solidFill>
                  <a:srgbClr val="455F51"/>
                </a:solidFill>
                <a:latin typeface="Calibri" panose="020F0502020204030204" pitchFamily="34" charset="0"/>
                <a:ea typeface="Calibri" panose="020F0502020204030204" pitchFamily="34" charset="0"/>
                <a:cs typeface="Humanist521BT-Light" charset="0"/>
              </a:rPr>
              <a:t>OCGT </a:t>
            </a:r>
            <a:r>
              <a:rPr lang="en-ZA" sz="4000" b="1" i="1" dirty="0" err="1" bmk="_Toc476571092">
                <a:solidFill>
                  <a:srgbClr val="455F51"/>
                </a:solidFill>
                <a:latin typeface="Calibri" panose="020F0502020204030204" pitchFamily="34" charset="0"/>
                <a:ea typeface="Calibri" panose="020F0502020204030204" pitchFamily="34" charset="0"/>
                <a:cs typeface="Humanist521BT-Light" charset="0"/>
              </a:rPr>
              <a:t>electicity</a:t>
            </a:r>
            <a:r>
              <a:rPr lang="en-ZA" sz="4000" b="1" i="1" dirty="0" bmk="_Toc476571092">
                <a:solidFill>
                  <a:srgbClr val="455F51"/>
                </a:solidFill>
                <a:latin typeface="Calibri" panose="020F0502020204030204" pitchFamily="34" charset="0"/>
                <a:ea typeface="Calibri" panose="020F0502020204030204" pitchFamily="34" charset="0"/>
                <a:cs typeface="Humanist521BT-Light" charset="0"/>
              </a:rPr>
              <a:t> production and diesel usage (R millions</a:t>
            </a:r>
            <a:endParaRPr lang="en-ZA" sz="4000" b="1" dirty="0">
              <a:latin typeface="Calibri" panose="020F0502020204030204" pitchFamily="34" charset="0"/>
            </a:endParaRPr>
          </a:p>
        </p:txBody>
      </p:sp>
      <p:graphicFrame>
        <p:nvGraphicFramePr>
          <p:cNvPr id="8" name="Content Placeholder 7"/>
          <p:cNvGraphicFramePr>
            <a:graphicFrameLocks noGrp="1"/>
          </p:cNvGraphicFramePr>
          <p:nvPr>
            <p:ph idx="1"/>
          </p:nvPr>
        </p:nvGraphicFramePr>
        <p:xfrm>
          <a:off x="623483" y="2444055"/>
          <a:ext cx="7525063" cy="1589433"/>
        </p:xfrm>
        <a:graphic>
          <a:graphicData uri="http://schemas.openxmlformats.org/drawingml/2006/table">
            <a:tbl>
              <a:tblPr firstRow="1" firstCol="1" bandRow="1">
                <a:tableStyleId>{F5AB1C69-6EDB-4FF4-983F-18BD219EF322}</a:tableStyleId>
              </a:tblPr>
              <a:tblGrid>
                <a:gridCol w="2726305"/>
                <a:gridCol w="1599586"/>
                <a:gridCol w="1599586"/>
                <a:gridCol w="1599586"/>
              </a:tblGrid>
              <a:tr h="529811">
                <a:tc>
                  <a:txBody>
                    <a:bodyPr/>
                    <a:lstStyle/>
                    <a:p>
                      <a:pPr marL="0" marR="0">
                        <a:lnSpc>
                          <a:spcPct val="150000"/>
                        </a:lnSpc>
                        <a:spcBef>
                          <a:spcPts val="0"/>
                        </a:spcBef>
                        <a:spcAft>
                          <a:spcPts val="0"/>
                        </a:spcAft>
                      </a:pPr>
                      <a:r>
                        <a:rPr lang="en-ZA" sz="1400" dirty="0">
                          <a:effectLst/>
                        </a:rPr>
                        <a:t> </a:t>
                      </a:r>
                      <a:endParaRPr lang="en-ZA" sz="1400" dirty="0">
                        <a:effectLst/>
                        <a:latin typeface="Humanist521BT-Light"/>
                        <a:ea typeface="Calibri" panose="020F0502020204030204" pitchFamily="34" charset="0"/>
                        <a:cs typeface="Humanist521BT-Light"/>
                      </a:endParaRPr>
                    </a:p>
                  </a:txBody>
                  <a:tcPr marL="68580" marR="68580" marT="0" marB="0"/>
                </a:tc>
                <a:tc>
                  <a:txBody>
                    <a:bodyPr/>
                    <a:lstStyle/>
                    <a:p>
                      <a:pPr marL="0" marR="0" algn="r">
                        <a:lnSpc>
                          <a:spcPct val="150000"/>
                        </a:lnSpc>
                        <a:spcBef>
                          <a:spcPts val="0"/>
                        </a:spcBef>
                        <a:spcAft>
                          <a:spcPts val="0"/>
                        </a:spcAft>
                      </a:pPr>
                      <a:r>
                        <a:rPr lang="en-ZA" sz="1400">
                          <a:effectLst/>
                        </a:rPr>
                        <a:t>2015/16</a:t>
                      </a:r>
                      <a:endParaRPr lang="en-ZA" sz="1400">
                        <a:effectLst/>
                        <a:latin typeface="Humanist521BT-Light"/>
                        <a:ea typeface="Calibri" panose="020F0502020204030204" pitchFamily="34" charset="0"/>
                        <a:cs typeface="Humanist521BT-Light"/>
                      </a:endParaRPr>
                    </a:p>
                  </a:txBody>
                  <a:tcPr marL="68580" marR="68580" marT="0" marB="0"/>
                </a:tc>
                <a:tc>
                  <a:txBody>
                    <a:bodyPr/>
                    <a:lstStyle/>
                    <a:p>
                      <a:pPr marL="0" marR="0" algn="r">
                        <a:lnSpc>
                          <a:spcPct val="150000"/>
                        </a:lnSpc>
                        <a:spcBef>
                          <a:spcPts val="0"/>
                        </a:spcBef>
                        <a:spcAft>
                          <a:spcPts val="0"/>
                        </a:spcAft>
                      </a:pPr>
                      <a:r>
                        <a:rPr lang="en-ZA" sz="1400">
                          <a:effectLst/>
                        </a:rPr>
                        <a:t>2014/5</a:t>
                      </a:r>
                      <a:endParaRPr lang="en-ZA" sz="1400">
                        <a:effectLst/>
                        <a:latin typeface="Humanist521BT-Light"/>
                        <a:ea typeface="Calibri" panose="020F0502020204030204" pitchFamily="34" charset="0"/>
                        <a:cs typeface="Humanist521BT-Light"/>
                      </a:endParaRPr>
                    </a:p>
                  </a:txBody>
                  <a:tcPr marL="68580" marR="68580" marT="0" marB="0"/>
                </a:tc>
                <a:tc>
                  <a:txBody>
                    <a:bodyPr/>
                    <a:lstStyle/>
                    <a:p>
                      <a:pPr marL="0" marR="0" algn="r">
                        <a:lnSpc>
                          <a:spcPct val="150000"/>
                        </a:lnSpc>
                        <a:spcBef>
                          <a:spcPts val="0"/>
                        </a:spcBef>
                        <a:spcAft>
                          <a:spcPts val="0"/>
                        </a:spcAft>
                      </a:pPr>
                      <a:r>
                        <a:rPr lang="en-ZA" sz="1400" dirty="0">
                          <a:effectLst/>
                        </a:rPr>
                        <a:t>2013/14</a:t>
                      </a:r>
                      <a:endParaRPr lang="en-ZA" sz="1400" dirty="0">
                        <a:effectLst/>
                        <a:latin typeface="Humanist521BT-Light"/>
                        <a:ea typeface="Calibri" panose="020F0502020204030204" pitchFamily="34" charset="0"/>
                        <a:cs typeface="Humanist521BT-Light"/>
                      </a:endParaRPr>
                    </a:p>
                  </a:txBody>
                  <a:tcPr marL="68580" marR="68580" marT="0" marB="0"/>
                </a:tc>
              </a:tr>
              <a:tr h="529811">
                <a:tc>
                  <a:txBody>
                    <a:bodyPr/>
                    <a:lstStyle/>
                    <a:p>
                      <a:pPr marL="0" marR="0">
                        <a:lnSpc>
                          <a:spcPct val="150000"/>
                        </a:lnSpc>
                        <a:spcBef>
                          <a:spcPts val="0"/>
                        </a:spcBef>
                        <a:spcAft>
                          <a:spcPts val="0"/>
                        </a:spcAft>
                      </a:pPr>
                      <a:r>
                        <a:rPr lang="en-ZA" sz="1400" dirty="0">
                          <a:effectLst/>
                        </a:rPr>
                        <a:t>OCGT production, </a:t>
                      </a:r>
                      <a:r>
                        <a:rPr lang="en-ZA" sz="1400" dirty="0" err="1">
                          <a:effectLst/>
                        </a:rPr>
                        <a:t>GWh</a:t>
                      </a:r>
                      <a:endParaRPr lang="en-ZA" sz="1400" dirty="0">
                        <a:effectLst/>
                        <a:latin typeface="Humanist521BT-Light"/>
                        <a:ea typeface="Calibri" panose="020F0502020204030204" pitchFamily="34" charset="0"/>
                        <a:cs typeface="Humanist521BT-Light"/>
                      </a:endParaRPr>
                    </a:p>
                  </a:txBody>
                  <a:tcPr marL="68580" marR="68580" marT="0" marB="0"/>
                </a:tc>
                <a:tc>
                  <a:txBody>
                    <a:bodyPr/>
                    <a:lstStyle/>
                    <a:p>
                      <a:pPr marL="0" marR="0" algn="r">
                        <a:lnSpc>
                          <a:spcPct val="150000"/>
                        </a:lnSpc>
                        <a:spcBef>
                          <a:spcPts val="0"/>
                        </a:spcBef>
                        <a:spcAft>
                          <a:spcPts val="0"/>
                        </a:spcAft>
                      </a:pPr>
                      <a:r>
                        <a:rPr lang="en-ZA" sz="1400">
                          <a:effectLst/>
                        </a:rPr>
                        <a:t>3 936 </a:t>
                      </a:r>
                      <a:endParaRPr lang="en-ZA" sz="1400">
                        <a:effectLst/>
                        <a:latin typeface="Humanist521BT-Light"/>
                        <a:ea typeface="Calibri" panose="020F0502020204030204" pitchFamily="34" charset="0"/>
                        <a:cs typeface="Humanist521BT-Light"/>
                      </a:endParaRPr>
                    </a:p>
                  </a:txBody>
                  <a:tcPr marL="68580" marR="68580" marT="0" marB="0"/>
                </a:tc>
                <a:tc>
                  <a:txBody>
                    <a:bodyPr/>
                    <a:lstStyle/>
                    <a:p>
                      <a:pPr marL="0" marR="0" algn="r">
                        <a:lnSpc>
                          <a:spcPct val="150000"/>
                        </a:lnSpc>
                        <a:spcBef>
                          <a:spcPts val="0"/>
                        </a:spcBef>
                        <a:spcAft>
                          <a:spcPts val="0"/>
                        </a:spcAft>
                      </a:pPr>
                      <a:r>
                        <a:rPr lang="en-ZA" sz="1400">
                          <a:effectLst/>
                        </a:rPr>
                        <a:t>3 709 </a:t>
                      </a:r>
                      <a:endParaRPr lang="en-ZA" sz="1400">
                        <a:effectLst/>
                        <a:latin typeface="Humanist521BT-Light"/>
                        <a:ea typeface="Calibri" panose="020F0502020204030204" pitchFamily="34" charset="0"/>
                        <a:cs typeface="Humanist521BT-Light"/>
                      </a:endParaRPr>
                    </a:p>
                  </a:txBody>
                  <a:tcPr marL="68580" marR="68580" marT="0" marB="0"/>
                </a:tc>
                <a:tc>
                  <a:txBody>
                    <a:bodyPr/>
                    <a:lstStyle/>
                    <a:p>
                      <a:pPr marL="0" marR="0" algn="r">
                        <a:lnSpc>
                          <a:spcPct val="150000"/>
                        </a:lnSpc>
                        <a:spcBef>
                          <a:spcPts val="0"/>
                        </a:spcBef>
                        <a:spcAft>
                          <a:spcPts val="0"/>
                        </a:spcAft>
                      </a:pPr>
                      <a:r>
                        <a:rPr lang="en-ZA" sz="1400">
                          <a:effectLst/>
                        </a:rPr>
                        <a:t>3 621</a:t>
                      </a:r>
                      <a:endParaRPr lang="en-ZA" sz="1400">
                        <a:effectLst/>
                        <a:latin typeface="Humanist521BT-Light"/>
                        <a:ea typeface="Calibri" panose="020F0502020204030204" pitchFamily="34" charset="0"/>
                        <a:cs typeface="Humanist521BT-Light"/>
                      </a:endParaRPr>
                    </a:p>
                  </a:txBody>
                  <a:tcPr marL="68580" marR="68580" marT="0" marB="0"/>
                </a:tc>
              </a:tr>
              <a:tr h="529811">
                <a:tc>
                  <a:txBody>
                    <a:bodyPr/>
                    <a:lstStyle/>
                    <a:p>
                      <a:pPr marL="0" marR="0">
                        <a:lnSpc>
                          <a:spcPct val="150000"/>
                        </a:lnSpc>
                        <a:spcBef>
                          <a:spcPts val="0"/>
                        </a:spcBef>
                        <a:spcAft>
                          <a:spcPts val="0"/>
                        </a:spcAft>
                      </a:pPr>
                      <a:r>
                        <a:rPr lang="en-ZA" sz="1400">
                          <a:effectLst/>
                        </a:rPr>
                        <a:t>OCGT diesel usage, R million</a:t>
                      </a:r>
                      <a:endParaRPr lang="en-ZA" sz="1400">
                        <a:effectLst/>
                        <a:latin typeface="Humanist521BT-Light"/>
                        <a:ea typeface="Calibri" panose="020F0502020204030204" pitchFamily="34" charset="0"/>
                        <a:cs typeface="Humanist521BT-Light"/>
                      </a:endParaRPr>
                    </a:p>
                  </a:txBody>
                  <a:tcPr marL="68580" marR="68580" marT="0" marB="0"/>
                </a:tc>
                <a:tc>
                  <a:txBody>
                    <a:bodyPr/>
                    <a:lstStyle/>
                    <a:p>
                      <a:pPr marL="0" marR="0" algn="r">
                        <a:lnSpc>
                          <a:spcPct val="150000"/>
                        </a:lnSpc>
                        <a:spcBef>
                          <a:spcPts val="0"/>
                        </a:spcBef>
                        <a:spcAft>
                          <a:spcPts val="0"/>
                        </a:spcAft>
                      </a:pPr>
                      <a:r>
                        <a:rPr lang="en-ZA" sz="1400">
                          <a:effectLst/>
                        </a:rPr>
                        <a:t>8 690 </a:t>
                      </a:r>
                      <a:endParaRPr lang="en-ZA" sz="1400">
                        <a:effectLst/>
                        <a:latin typeface="Humanist521BT-Light"/>
                        <a:ea typeface="Calibri" panose="020F0502020204030204" pitchFamily="34" charset="0"/>
                        <a:cs typeface="Humanist521BT-Light"/>
                      </a:endParaRPr>
                    </a:p>
                  </a:txBody>
                  <a:tcPr marL="68580" marR="68580" marT="0" marB="0"/>
                </a:tc>
                <a:tc>
                  <a:txBody>
                    <a:bodyPr/>
                    <a:lstStyle/>
                    <a:p>
                      <a:pPr marL="0" marR="0" algn="r">
                        <a:lnSpc>
                          <a:spcPct val="150000"/>
                        </a:lnSpc>
                        <a:spcBef>
                          <a:spcPts val="0"/>
                        </a:spcBef>
                        <a:spcAft>
                          <a:spcPts val="0"/>
                        </a:spcAft>
                      </a:pPr>
                      <a:r>
                        <a:rPr lang="en-ZA" sz="1400" dirty="0">
                          <a:effectLst/>
                        </a:rPr>
                        <a:t>9 546 </a:t>
                      </a:r>
                      <a:endParaRPr lang="en-ZA" sz="1400" dirty="0">
                        <a:effectLst/>
                        <a:latin typeface="Humanist521BT-Light"/>
                        <a:ea typeface="Calibri" panose="020F0502020204030204" pitchFamily="34" charset="0"/>
                        <a:cs typeface="Humanist521BT-Light"/>
                      </a:endParaRPr>
                    </a:p>
                  </a:txBody>
                  <a:tcPr marL="68580" marR="68580" marT="0" marB="0"/>
                </a:tc>
                <a:tc>
                  <a:txBody>
                    <a:bodyPr/>
                    <a:lstStyle/>
                    <a:p>
                      <a:pPr marL="0" marR="0" algn="r">
                        <a:lnSpc>
                          <a:spcPct val="150000"/>
                        </a:lnSpc>
                        <a:spcBef>
                          <a:spcPts val="0"/>
                        </a:spcBef>
                        <a:spcAft>
                          <a:spcPts val="0"/>
                        </a:spcAft>
                      </a:pPr>
                      <a:r>
                        <a:rPr lang="en-ZA" sz="1400" dirty="0">
                          <a:effectLst/>
                        </a:rPr>
                        <a:t>10 561</a:t>
                      </a:r>
                      <a:endParaRPr lang="en-ZA" sz="1400" dirty="0">
                        <a:effectLst/>
                        <a:latin typeface="Humanist521BT-Light"/>
                        <a:ea typeface="Calibri" panose="020F0502020204030204" pitchFamily="34" charset="0"/>
                        <a:cs typeface="Humanist521BT-Light"/>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3D22BE80-DED4-504D-BFB9-746F323304E3}" type="slidenum">
              <a:rPr lang="en-US" smtClean="0"/>
              <a:pPr/>
              <a:t>21</a:t>
            </a:fld>
            <a:endParaRPr lang="en-US"/>
          </a:p>
        </p:txBody>
      </p:sp>
      <p:sp>
        <p:nvSpPr>
          <p:cNvPr id="10" name="Rectangle 9"/>
          <p:cNvSpPr/>
          <p:nvPr/>
        </p:nvSpPr>
        <p:spPr>
          <a:xfrm>
            <a:off x="623483" y="4444644"/>
            <a:ext cx="3475503" cy="400110"/>
          </a:xfrm>
          <a:prstGeom prst="rect">
            <a:avLst/>
          </a:prstGeom>
        </p:spPr>
        <p:txBody>
          <a:bodyPr wrap="none">
            <a:spAutoFit/>
          </a:bodyPr>
          <a:lstStyle/>
          <a:p>
            <a:pPr lvl="0" defTabSz="914400" eaLnBrk="0" fontAlgn="base" hangingPunct="0">
              <a:spcBef>
                <a:spcPct val="0"/>
              </a:spcBef>
              <a:spcAft>
                <a:spcPct val="0"/>
              </a:spcAft>
            </a:pPr>
            <a:r>
              <a:rPr lang="en-ZA" sz="2000" dirty="0">
                <a:latin typeface="Calibri" panose="020F0502020204030204" pitchFamily="34" charset="0"/>
                <a:ea typeface="Calibri" panose="020F0502020204030204" pitchFamily="34" charset="0"/>
                <a:cs typeface="Times New Roman" panose="02020603050405020304" pitchFamily="18" charset="0"/>
              </a:rPr>
              <a:t>Source</a:t>
            </a:r>
            <a:r>
              <a:rPr lang="en-ZA" dirty="0">
                <a:latin typeface="Calibri" panose="020F0502020204030204" pitchFamily="34" charset="0"/>
                <a:ea typeface="Calibri" panose="020F0502020204030204" pitchFamily="34" charset="0"/>
                <a:cs typeface="Times New Roman" panose="02020603050405020304" pitchFamily="18" charset="0"/>
              </a:rPr>
              <a:t>: Eskom annual report 2016</a:t>
            </a:r>
            <a:endParaRPr lang="en-ZA" sz="3200" dirty="0">
              <a:latin typeface="Calibri" panose="020F0502020204030204" pitchFamily="34" charset="0"/>
            </a:endParaRPr>
          </a:p>
        </p:txBody>
      </p:sp>
    </p:spTree>
    <p:extLst>
      <p:ext uri="{BB962C8B-B14F-4D97-AF65-F5344CB8AC3E}">
        <p14:creationId xmlns:p14="http://schemas.microsoft.com/office/powerpoint/2010/main" xmlns="" val="66020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22BE80-DED4-504D-BFB9-746F323304E3}" type="slidenum">
              <a:rPr lang="en-US" smtClean="0"/>
              <a:pPr/>
              <a:t>26</a:t>
            </a:fld>
            <a:endParaRPr lang="en-US"/>
          </a:p>
        </p:txBody>
      </p:sp>
      <p:sp>
        <p:nvSpPr>
          <p:cNvPr id="9" name="TextBox 8"/>
          <p:cNvSpPr txBox="1"/>
          <p:nvPr/>
        </p:nvSpPr>
        <p:spPr>
          <a:xfrm>
            <a:off x="0" y="0"/>
            <a:ext cx="9144000" cy="707886"/>
          </a:xfrm>
          <a:prstGeom prst="rect">
            <a:avLst/>
          </a:prstGeom>
          <a:solidFill>
            <a:schemeClr val="accent3">
              <a:lumMod val="40000"/>
              <a:lumOff val="60000"/>
            </a:schemeClr>
          </a:solidFill>
        </p:spPr>
        <p:txBody>
          <a:bodyPr wrap="square" rtlCol="0">
            <a:spAutoFit/>
          </a:bodyPr>
          <a:lstStyle/>
          <a:p>
            <a:pPr algn="ctr"/>
            <a:r>
              <a:rPr lang="en-ZA" sz="4000" dirty="0" smtClean="0"/>
              <a:t>Liabilities </a:t>
            </a:r>
            <a:endParaRPr lang="en-ZA" sz="4000" dirty="0"/>
          </a:p>
        </p:txBody>
      </p:sp>
      <p:sp>
        <p:nvSpPr>
          <p:cNvPr id="7" name="TextBox 6"/>
          <p:cNvSpPr txBox="1"/>
          <p:nvPr/>
        </p:nvSpPr>
        <p:spPr>
          <a:xfrm>
            <a:off x="309513" y="4476809"/>
            <a:ext cx="8654606" cy="2062103"/>
          </a:xfrm>
          <a:prstGeom prst="rect">
            <a:avLst/>
          </a:prstGeom>
          <a:noFill/>
        </p:spPr>
        <p:txBody>
          <a:bodyPr wrap="square" rtlCol="0">
            <a:spAutoFit/>
          </a:bodyPr>
          <a:lstStyle/>
          <a:p>
            <a:pPr marL="171450" indent="-171450" algn="just" defTabSz="685800">
              <a:spcAft>
                <a:spcPts val="600"/>
              </a:spcAft>
              <a:buClr>
                <a:schemeClr val="accent1">
                  <a:lumMod val="75000"/>
                </a:schemeClr>
              </a:buClr>
              <a:buFont typeface="Wingdings" panose="05000000000000000000" pitchFamily="2" charset="2"/>
              <a:buChar char="§"/>
            </a:pPr>
            <a:r>
              <a:rPr lang="en-ZA" dirty="0" smtClean="0">
                <a:latin typeface="Century Gothic" panose="020B0502020202020204" pitchFamily="34" charset="0"/>
              </a:rPr>
              <a:t>Total liabilities steadily increasing </a:t>
            </a:r>
            <a:r>
              <a:rPr lang="en-ZA" dirty="0">
                <a:latin typeface="Century Gothic" panose="020B0502020202020204" pitchFamily="34" charset="0"/>
              </a:rPr>
              <a:t>over the past ten </a:t>
            </a:r>
            <a:r>
              <a:rPr lang="en-ZA" dirty="0" smtClean="0">
                <a:latin typeface="Century Gothic" panose="020B0502020202020204" pitchFamily="34" charset="0"/>
              </a:rPr>
              <a:t>years, </a:t>
            </a:r>
            <a:r>
              <a:rPr lang="en-ZA" dirty="0">
                <a:latin typeface="Century Gothic" panose="020B0502020202020204" pitchFamily="34" charset="0"/>
              </a:rPr>
              <a:t>R77 000 million (2006</a:t>
            </a:r>
            <a:r>
              <a:rPr lang="en-ZA" dirty="0" smtClean="0">
                <a:latin typeface="Century Gothic" panose="020B0502020202020204" pitchFamily="34" charset="0"/>
              </a:rPr>
              <a:t>) compared to </a:t>
            </a:r>
            <a:r>
              <a:rPr lang="en-ZA" dirty="0">
                <a:latin typeface="Century Gothic" panose="020B0502020202020204" pitchFamily="34" charset="0"/>
              </a:rPr>
              <a:t>R480 000 million </a:t>
            </a:r>
            <a:r>
              <a:rPr lang="en-ZA" dirty="0" smtClean="0">
                <a:latin typeface="Century Gothic" panose="020B0502020202020204" pitchFamily="34" charset="0"/>
              </a:rPr>
              <a:t>(2016) </a:t>
            </a:r>
            <a:endParaRPr lang="en-ZA" dirty="0" smtClean="0">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defTabSz="685800">
              <a:spcAft>
                <a:spcPts val="600"/>
              </a:spcAft>
              <a:buClr>
                <a:schemeClr val="accent1">
                  <a:lumMod val="75000"/>
                </a:schemeClr>
              </a:buClr>
              <a:buFont typeface="Wingdings" panose="05000000000000000000" pitchFamily="2" charset="2"/>
              <a:buChar char="§"/>
            </a:pPr>
            <a:r>
              <a:rPr lang="en-ZA" dirty="0" smtClean="0">
                <a:latin typeface="Century Gothic" panose="020B0502020202020204" pitchFamily="34" charset="0"/>
              </a:rPr>
              <a:t>Increased reliance on government financial backing, 2016 – </a:t>
            </a:r>
          </a:p>
          <a:p>
            <a:pPr marL="742950" lvl="1" indent="-285750" algn="just" defTabSz="685800">
              <a:spcAft>
                <a:spcPts val="600"/>
              </a:spcAft>
              <a:buClr>
                <a:schemeClr val="accent1">
                  <a:lumMod val="75000"/>
                </a:schemeClr>
              </a:buClr>
              <a:buFont typeface="Wingdings" panose="05000000000000000000" pitchFamily="2" charset="2"/>
              <a:buChar char="ü"/>
            </a:pPr>
            <a:r>
              <a:rPr lang="en-ZA" dirty="0">
                <a:latin typeface="Century Gothic" panose="020B0502020202020204" pitchFamily="34" charset="0"/>
              </a:rPr>
              <a:t>E</a:t>
            </a:r>
            <a:r>
              <a:rPr lang="en-ZA" dirty="0" smtClean="0">
                <a:latin typeface="Century Gothic" panose="020B0502020202020204" pitchFamily="34" charset="0"/>
              </a:rPr>
              <a:t>quity </a:t>
            </a:r>
            <a:r>
              <a:rPr lang="en-ZA" dirty="0">
                <a:latin typeface="Century Gothic" panose="020B0502020202020204" pitchFamily="34" charset="0"/>
              </a:rPr>
              <a:t>injection of R23 </a:t>
            </a:r>
            <a:r>
              <a:rPr lang="en-ZA" dirty="0" smtClean="0">
                <a:latin typeface="Century Gothic" panose="020B0502020202020204" pitchFamily="34" charset="0"/>
              </a:rPr>
              <a:t>billion</a:t>
            </a:r>
          </a:p>
          <a:p>
            <a:pPr marL="742950" lvl="1" indent="-285750" algn="just" defTabSz="685800">
              <a:spcAft>
                <a:spcPts val="600"/>
              </a:spcAft>
              <a:buClr>
                <a:schemeClr val="accent1">
                  <a:lumMod val="75000"/>
                </a:schemeClr>
              </a:buClr>
              <a:buFont typeface="Wingdings" panose="05000000000000000000" pitchFamily="2" charset="2"/>
              <a:buChar char="ü"/>
            </a:pPr>
            <a:r>
              <a:rPr lang="en-ZA" dirty="0">
                <a:latin typeface="Century Gothic" panose="020B0502020202020204" pitchFamily="34" charset="0"/>
              </a:rPr>
              <a:t>S</a:t>
            </a:r>
            <a:r>
              <a:rPr lang="en-ZA" dirty="0" smtClean="0">
                <a:latin typeface="Century Gothic" panose="020B0502020202020204" pitchFamily="34" charset="0"/>
              </a:rPr>
              <a:t>hareholder </a:t>
            </a:r>
            <a:r>
              <a:rPr lang="en-ZA" dirty="0">
                <a:latin typeface="Century Gothic" panose="020B0502020202020204" pitchFamily="34" charset="0"/>
              </a:rPr>
              <a:t>loan </a:t>
            </a:r>
            <a:r>
              <a:rPr lang="en-ZA" dirty="0" smtClean="0">
                <a:latin typeface="Century Gothic" panose="020B0502020202020204" pitchFamily="34" charset="0"/>
              </a:rPr>
              <a:t>converted to </a:t>
            </a:r>
            <a:r>
              <a:rPr lang="en-ZA" dirty="0">
                <a:latin typeface="Century Gothic" panose="020B0502020202020204" pitchFamily="34" charset="0"/>
              </a:rPr>
              <a:t>equity amounting to R60 </a:t>
            </a:r>
            <a:r>
              <a:rPr lang="en-ZA" dirty="0" smtClean="0">
                <a:latin typeface="Century Gothic" panose="020B0502020202020204" pitchFamily="34" charset="0"/>
              </a:rPr>
              <a:t>billion</a:t>
            </a:r>
          </a:p>
          <a:p>
            <a:pPr marL="742950" lvl="1" indent="-285750" algn="just" defTabSz="685800">
              <a:spcAft>
                <a:spcPts val="600"/>
              </a:spcAft>
              <a:buClr>
                <a:schemeClr val="accent1">
                  <a:lumMod val="75000"/>
                </a:schemeClr>
              </a:buClr>
              <a:buFont typeface="Wingdings" panose="05000000000000000000" pitchFamily="2" charset="2"/>
              <a:buChar char="ü"/>
            </a:pPr>
            <a:r>
              <a:rPr lang="en-ZA" dirty="0">
                <a:latin typeface="Century Gothic" panose="020B0502020202020204" pitchFamily="34" charset="0"/>
              </a:rPr>
              <a:t>R350 </a:t>
            </a:r>
            <a:r>
              <a:rPr lang="en-ZA" dirty="0" smtClean="0">
                <a:latin typeface="Century Gothic" panose="020B0502020202020204" pitchFamily="34" charset="0"/>
              </a:rPr>
              <a:t>billion </a:t>
            </a:r>
            <a:r>
              <a:rPr lang="en-ZA" dirty="0">
                <a:latin typeface="Century Gothic" panose="020B0502020202020204" pitchFamily="34" charset="0"/>
              </a:rPr>
              <a:t>contingent liabilities</a:t>
            </a:r>
            <a:r>
              <a:rPr lang="en-ZA" dirty="0" smtClean="0">
                <a:latin typeface="Century Gothic" panose="020B0502020202020204" pitchFamily="34" charset="0"/>
              </a:rPr>
              <a:t> </a:t>
            </a:r>
            <a:r>
              <a:rPr lang="en-ZA" dirty="0">
                <a:latin typeface="Century Gothic" panose="020B0502020202020204" pitchFamily="34" charset="0"/>
              </a:rPr>
              <a:t>available </a:t>
            </a:r>
            <a:r>
              <a:rPr lang="en-ZA" dirty="0" smtClean="0">
                <a:latin typeface="Century Gothic" panose="020B0502020202020204" pitchFamily="34" charset="0"/>
              </a:rPr>
              <a:t>R168 </a:t>
            </a:r>
            <a:r>
              <a:rPr lang="en-ZA" dirty="0">
                <a:latin typeface="Century Gothic" panose="020B0502020202020204" pitchFamily="34" charset="0"/>
              </a:rPr>
              <a:t>billion </a:t>
            </a:r>
            <a:r>
              <a:rPr lang="en-ZA" dirty="0" smtClean="0">
                <a:latin typeface="Century Gothic" panose="020B0502020202020204" pitchFamily="34" charset="0"/>
              </a:rPr>
              <a:t>used </a:t>
            </a:r>
            <a:endParaRPr lang="en-ZA" dirty="0" smtClean="0"/>
          </a:p>
        </p:txBody>
      </p:sp>
      <p:graphicFrame>
        <p:nvGraphicFramePr>
          <p:cNvPr id="6" name="Chart 5"/>
          <p:cNvGraphicFramePr/>
          <p:nvPr>
            <p:extLst>
              <p:ext uri="{D42A27DB-BD31-4B8C-83A1-F6EECF244321}">
                <p14:modId xmlns:p14="http://schemas.microsoft.com/office/powerpoint/2010/main" xmlns="" val="2024670925"/>
              </p:ext>
            </p:extLst>
          </p:nvPr>
        </p:nvGraphicFramePr>
        <p:xfrm>
          <a:off x="253313" y="879009"/>
          <a:ext cx="8637373" cy="34152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088477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22BE80-DED4-504D-BFB9-746F323304E3}" type="slidenum">
              <a:rPr lang="en-US" smtClean="0"/>
              <a:pPr/>
              <a:t>27</a:t>
            </a:fld>
            <a:endParaRPr lang="en-US"/>
          </a:p>
        </p:txBody>
      </p:sp>
      <p:sp>
        <p:nvSpPr>
          <p:cNvPr id="9" name="TextBox 8"/>
          <p:cNvSpPr txBox="1"/>
          <p:nvPr/>
        </p:nvSpPr>
        <p:spPr>
          <a:xfrm>
            <a:off x="0" y="0"/>
            <a:ext cx="9144000" cy="707886"/>
          </a:xfrm>
          <a:prstGeom prst="rect">
            <a:avLst/>
          </a:prstGeom>
          <a:solidFill>
            <a:schemeClr val="accent3">
              <a:lumMod val="40000"/>
              <a:lumOff val="60000"/>
            </a:schemeClr>
          </a:solidFill>
        </p:spPr>
        <p:txBody>
          <a:bodyPr wrap="square" rtlCol="0">
            <a:spAutoFit/>
          </a:bodyPr>
          <a:lstStyle/>
          <a:p>
            <a:pPr algn="ctr"/>
            <a:r>
              <a:rPr lang="en-ZA" sz="4000" dirty="0" smtClean="0"/>
              <a:t>Cost of debt </a:t>
            </a:r>
            <a:endParaRPr lang="en-ZA" sz="4000" dirty="0"/>
          </a:p>
        </p:txBody>
      </p:sp>
      <p:sp>
        <p:nvSpPr>
          <p:cNvPr id="7" name="TextBox 6"/>
          <p:cNvSpPr txBox="1"/>
          <p:nvPr/>
        </p:nvSpPr>
        <p:spPr>
          <a:xfrm>
            <a:off x="141524" y="5538638"/>
            <a:ext cx="8860951" cy="1000274"/>
          </a:xfrm>
          <a:prstGeom prst="rect">
            <a:avLst/>
          </a:prstGeom>
          <a:noFill/>
        </p:spPr>
        <p:txBody>
          <a:bodyPr wrap="square" rtlCol="0">
            <a:spAutoFit/>
          </a:bodyPr>
          <a:lstStyle/>
          <a:p>
            <a:pPr marL="171450" indent="-171450" algn="just" defTabSz="685800">
              <a:spcAft>
                <a:spcPts val="600"/>
              </a:spcAft>
              <a:buClr>
                <a:schemeClr val="accent1">
                  <a:lumMod val="75000"/>
                </a:schemeClr>
              </a:buClr>
              <a:buFont typeface="Wingdings" panose="05000000000000000000" pitchFamily="2" charset="2"/>
              <a:buChar char="§"/>
            </a:pPr>
            <a:r>
              <a:rPr lang="en-ZA" dirty="0">
                <a:latin typeface="Century Gothic" panose="020B0502020202020204" pitchFamily="34" charset="0"/>
              </a:rPr>
              <a:t>Over 50% of profit generated by Eskom goes towards debt </a:t>
            </a:r>
            <a:r>
              <a:rPr lang="en-ZA" dirty="0" smtClean="0">
                <a:latin typeface="Century Gothic" panose="020B0502020202020204" pitchFamily="34" charset="0"/>
              </a:rPr>
              <a:t>financing</a:t>
            </a:r>
          </a:p>
          <a:p>
            <a:pPr marL="171450" indent="-171450" algn="just" defTabSz="685800">
              <a:spcAft>
                <a:spcPts val="600"/>
              </a:spcAft>
              <a:buClr>
                <a:schemeClr val="accent1">
                  <a:lumMod val="75000"/>
                </a:schemeClr>
              </a:buClr>
              <a:buFont typeface="Wingdings" panose="05000000000000000000" pitchFamily="2" charset="2"/>
              <a:buChar char="§"/>
            </a:pPr>
            <a:r>
              <a:rPr lang="en-ZA" dirty="0">
                <a:latin typeface="Century Gothic" panose="020B0502020202020204" pitchFamily="34" charset="0"/>
              </a:rPr>
              <a:t>S</a:t>
            </a:r>
            <a:r>
              <a:rPr lang="en-ZA" dirty="0" smtClean="0">
                <a:latin typeface="Century Gothic" panose="020B0502020202020204" pitchFamily="34" charset="0"/>
              </a:rPr>
              <a:t>ignificant </a:t>
            </a:r>
            <a:r>
              <a:rPr lang="en-ZA" dirty="0">
                <a:latin typeface="Century Gothic" panose="020B0502020202020204" pitchFamily="34" charset="0"/>
              </a:rPr>
              <a:t>increase </a:t>
            </a:r>
            <a:r>
              <a:rPr lang="en-ZA" dirty="0" smtClean="0">
                <a:latin typeface="Century Gothic" panose="020B0502020202020204" pitchFamily="34" charset="0"/>
              </a:rPr>
              <a:t>in finance </a:t>
            </a:r>
            <a:r>
              <a:rPr lang="en-ZA" dirty="0">
                <a:latin typeface="Century Gothic" panose="020B0502020202020204" pitchFamily="34" charset="0"/>
              </a:rPr>
              <a:t>costs from R5 billion in 2016 to R9.3 billion for the six months ended September </a:t>
            </a:r>
            <a:r>
              <a:rPr lang="en-ZA" dirty="0" smtClean="0">
                <a:latin typeface="Century Gothic" panose="020B0502020202020204" pitchFamily="34" charset="0"/>
              </a:rPr>
              <a:t>2016 (2017 financial year interim report)</a:t>
            </a:r>
            <a:endParaRPr lang="en-ZA" dirty="0" smtClean="0">
              <a:latin typeface="Century Gothic" panose="020B0502020202020204" pitchFamily="34" charset="0"/>
              <a:ea typeface="Calibri" panose="020F0502020204030204" pitchFamily="34" charset="0"/>
              <a:cs typeface="Times New Roman" panose="02020603050405020304" pitchFamily="18" charset="0"/>
            </a:endParaRPr>
          </a:p>
        </p:txBody>
      </p:sp>
      <p:graphicFrame>
        <p:nvGraphicFramePr>
          <p:cNvPr id="8" name="Chart 7"/>
          <p:cNvGraphicFramePr/>
          <p:nvPr>
            <p:extLst>
              <p:ext uri="{D42A27DB-BD31-4B8C-83A1-F6EECF244321}">
                <p14:modId xmlns:p14="http://schemas.microsoft.com/office/powerpoint/2010/main" xmlns="" val="3980438499"/>
              </p:ext>
            </p:extLst>
          </p:nvPr>
        </p:nvGraphicFramePr>
        <p:xfrm>
          <a:off x="518984" y="853023"/>
          <a:ext cx="8167816" cy="44834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708539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22BE80-DED4-504D-BFB9-746F323304E3}" type="slidenum">
              <a:rPr lang="en-US" smtClean="0"/>
              <a:pPr/>
              <a:t>28</a:t>
            </a:fld>
            <a:endParaRPr lang="en-US"/>
          </a:p>
        </p:txBody>
      </p:sp>
      <p:sp>
        <p:nvSpPr>
          <p:cNvPr id="9" name="TextBox 8"/>
          <p:cNvSpPr txBox="1"/>
          <p:nvPr/>
        </p:nvSpPr>
        <p:spPr>
          <a:xfrm>
            <a:off x="1" y="0"/>
            <a:ext cx="9143999" cy="707886"/>
          </a:xfrm>
          <a:prstGeom prst="rect">
            <a:avLst/>
          </a:prstGeom>
          <a:solidFill>
            <a:schemeClr val="accent3">
              <a:lumMod val="40000"/>
              <a:lumOff val="60000"/>
            </a:schemeClr>
          </a:solidFill>
        </p:spPr>
        <p:txBody>
          <a:bodyPr wrap="square" rtlCol="0">
            <a:spAutoFit/>
          </a:bodyPr>
          <a:lstStyle/>
          <a:p>
            <a:pPr algn="ctr"/>
            <a:r>
              <a:rPr lang="en-ZA" sz="4000" dirty="0" smtClean="0"/>
              <a:t>Interest cover ratio</a:t>
            </a:r>
            <a:endParaRPr lang="en-ZA" sz="4000" dirty="0"/>
          </a:p>
        </p:txBody>
      </p:sp>
      <p:sp>
        <p:nvSpPr>
          <p:cNvPr id="7" name="TextBox 6"/>
          <p:cNvSpPr txBox="1"/>
          <p:nvPr/>
        </p:nvSpPr>
        <p:spPr>
          <a:xfrm>
            <a:off x="149903" y="5321092"/>
            <a:ext cx="8636100" cy="1400383"/>
          </a:xfrm>
          <a:prstGeom prst="rect">
            <a:avLst/>
          </a:prstGeom>
          <a:noFill/>
        </p:spPr>
        <p:txBody>
          <a:bodyPr wrap="square" rtlCol="0">
            <a:spAutoFit/>
          </a:bodyPr>
          <a:lstStyle/>
          <a:p>
            <a:pPr marL="171450" indent="-171450" algn="just" defTabSz="685800">
              <a:spcAft>
                <a:spcPts val="600"/>
              </a:spcAft>
              <a:buClr>
                <a:schemeClr val="accent1">
                  <a:lumMod val="75000"/>
                </a:schemeClr>
              </a:buClr>
              <a:buFont typeface="Wingdings" panose="05000000000000000000" pitchFamily="2" charset="2"/>
              <a:buChar char="§"/>
            </a:pPr>
            <a:r>
              <a:rPr lang="en-ZA" sz="2000" dirty="0">
                <a:latin typeface="Calibri" panose="020F0502020204030204" pitchFamily="34" charset="0"/>
              </a:rPr>
              <a:t>The lower the interest </a:t>
            </a:r>
            <a:r>
              <a:rPr lang="en-ZA" sz="2000" dirty="0" smtClean="0">
                <a:latin typeface="Calibri" panose="020F0502020204030204" pitchFamily="34" charset="0"/>
              </a:rPr>
              <a:t>cover ratio, </a:t>
            </a:r>
            <a:r>
              <a:rPr lang="en-ZA" sz="2000" dirty="0">
                <a:latin typeface="Calibri" panose="020F0502020204030204" pitchFamily="34" charset="0"/>
              </a:rPr>
              <a:t>the </a:t>
            </a:r>
            <a:r>
              <a:rPr lang="en-ZA" sz="2000" dirty="0" smtClean="0">
                <a:latin typeface="Calibri" panose="020F0502020204030204" pitchFamily="34" charset="0"/>
              </a:rPr>
              <a:t>greater the burden of the debt </a:t>
            </a:r>
            <a:r>
              <a:rPr lang="en-ZA" sz="2000" dirty="0">
                <a:latin typeface="Calibri" panose="020F0502020204030204" pitchFamily="34" charset="0"/>
              </a:rPr>
              <a:t>expense </a:t>
            </a:r>
            <a:r>
              <a:rPr lang="en-ZA" sz="2000" dirty="0" smtClean="0">
                <a:latin typeface="Calibri" panose="020F0502020204030204" pitchFamily="34" charset="0"/>
              </a:rPr>
              <a:t>on </a:t>
            </a:r>
            <a:r>
              <a:rPr lang="en-ZA" sz="2000" dirty="0">
                <a:latin typeface="Calibri" panose="020F0502020204030204" pitchFamily="34" charset="0"/>
              </a:rPr>
              <a:t>the entity </a:t>
            </a:r>
            <a:endParaRPr lang="en-ZA" sz="2000" dirty="0" smtClean="0">
              <a:latin typeface="Calibri" panose="020F0502020204030204" pitchFamily="34" charset="0"/>
            </a:endParaRPr>
          </a:p>
          <a:p>
            <a:pPr marL="171450" indent="-171450" algn="just" defTabSz="685800">
              <a:spcAft>
                <a:spcPts val="600"/>
              </a:spcAft>
              <a:buClr>
                <a:schemeClr val="accent1">
                  <a:lumMod val="75000"/>
                </a:schemeClr>
              </a:buClr>
              <a:buFont typeface="Wingdings" panose="05000000000000000000" pitchFamily="2" charset="2"/>
              <a:buChar char="§"/>
            </a:pPr>
            <a:r>
              <a:rPr lang="en-ZA" sz="2000" dirty="0" smtClean="0">
                <a:latin typeface="Calibri" panose="020F0502020204030204" pitchFamily="34" charset="0"/>
              </a:rPr>
              <a:t>When an entity’s interest </a:t>
            </a:r>
            <a:r>
              <a:rPr lang="en-ZA" sz="2000" dirty="0">
                <a:latin typeface="Calibri" panose="020F0502020204030204" pitchFamily="34" charset="0"/>
              </a:rPr>
              <a:t>coverage ratio </a:t>
            </a:r>
            <a:r>
              <a:rPr lang="en-ZA" sz="2000" dirty="0" smtClean="0">
                <a:latin typeface="Calibri" panose="020F0502020204030204" pitchFamily="34" charset="0"/>
              </a:rPr>
              <a:t>is </a:t>
            </a:r>
            <a:r>
              <a:rPr lang="en-ZA" sz="2000" dirty="0">
                <a:latin typeface="Calibri" panose="020F0502020204030204" pitchFamily="34" charset="0"/>
              </a:rPr>
              <a:t>1.5 or lower, its ability to meet interest expenses may be questionable</a:t>
            </a:r>
            <a:r>
              <a:rPr lang="en-ZA" sz="2000" dirty="0" smtClean="0">
                <a:latin typeface="Calibri" panose="020F0502020204030204" pitchFamily="34" charset="0"/>
              </a:rPr>
              <a:t>.</a:t>
            </a:r>
            <a:endParaRPr lang="en-ZA" sz="2000" dirty="0">
              <a:latin typeface="Calibri" panose="020F0502020204030204" pitchFamily="34" charset="0"/>
            </a:endParaRPr>
          </a:p>
        </p:txBody>
      </p:sp>
      <p:graphicFrame>
        <p:nvGraphicFramePr>
          <p:cNvPr id="6" name="Chart 5"/>
          <p:cNvGraphicFramePr/>
          <p:nvPr>
            <p:extLst>
              <p:ext uri="{D42A27DB-BD31-4B8C-83A1-F6EECF244321}">
                <p14:modId xmlns:p14="http://schemas.microsoft.com/office/powerpoint/2010/main" xmlns="" val="3879445670"/>
              </p:ext>
            </p:extLst>
          </p:nvPr>
        </p:nvGraphicFramePr>
        <p:xfrm>
          <a:off x="149903" y="881844"/>
          <a:ext cx="8769246" cy="43946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4976051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1418"/>
            <a:ext cx="9144000" cy="1143000"/>
          </a:xfrm>
          <a:solidFill>
            <a:schemeClr val="accent3">
              <a:lumMod val="40000"/>
              <a:lumOff val="60000"/>
            </a:schemeClr>
          </a:solidFill>
        </p:spPr>
        <p:txBody>
          <a:bodyPr/>
          <a:lstStyle/>
          <a:p>
            <a:r>
              <a:rPr lang="en-ZA" sz="4000" b="1" dirty="0" smtClean="0"/>
              <a:t>Changes to the Electricity supply industry: risks and opportunities</a:t>
            </a:r>
            <a:endParaRPr lang="en-ZA" sz="4000" b="1" dirty="0"/>
          </a:p>
        </p:txBody>
      </p:sp>
      <p:sp>
        <p:nvSpPr>
          <p:cNvPr id="4" name="Content Placeholder 3"/>
          <p:cNvSpPr>
            <a:spLocks noGrp="1"/>
          </p:cNvSpPr>
          <p:nvPr>
            <p:ph idx="1"/>
          </p:nvPr>
        </p:nvSpPr>
        <p:spPr/>
        <p:txBody>
          <a:bodyPr/>
          <a:lstStyle/>
          <a:p>
            <a:r>
              <a:rPr lang="en-ZA" dirty="0" smtClean="0"/>
              <a:t>There is a possibility that South Africa may face serious coal shortages in the future</a:t>
            </a:r>
          </a:p>
          <a:p>
            <a:endParaRPr lang="en-ZA" dirty="0"/>
          </a:p>
          <a:p>
            <a:r>
              <a:rPr lang="en-ZA" dirty="0" smtClean="0"/>
              <a:t>A process described as disruption for power utilities has started globally</a:t>
            </a:r>
            <a:endParaRPr lang="en-ZA" dirty="0"/>
          </a:p>
        </p:txBody>
      </p:sp>
      <p:sp>
        <p:nvSpPr>
          <p:cNvPr id="2" name="Slide Number Placeholder 1"/>
          <p:cNvSpPr>
            <a:spLocks noGrp="1"/>
          </p:cNvSpPr>
          <p:nvPr>
            <p:ph type="sldNum" sz="quarter" idx="12"/>
          </p:nvPr>
        </p:nvSpPr>
        <p:spPr/>
        <p:txBody>
          <a:bodyPr/>
          <a:lstStyle/>
          <a:p>
            <a:fld id="{3D22BE80-DED4-504D-BFB9-746F323304E3}" type="slidenum">
              <a:rPr lang="en-US" smtClean="0"/>
              <a:pPr/>
              <a:t>29</a:t>
            </a:fld>
            <a:endParaRPr lang="en-US"/>
          </a:p>
        </p:txBody>
      </p:sp>
    </p:spTree>
    <p:extLst>
      <p:ext uri="{BB962C8B-B14F-4D97-AF65-F5344CB8AC3E}">
        <p14:creationId xmlns:p14="http://schemas.microsoft.com/office/powerpoint/2010/main" xmlns="" val="3021158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spc="-50" dirty="0">
                <a:solidFill>
                  <a:schemeClr val="accent1">
                    <a:lumMod val="75000"/>
                  </a:schemeClr>
                </a:solidFill>
                <a:latin typeface="Century Gothic" panose="020B0502020202020204" pitchFamily="34" charset="0"/>
              </a:rPr>
              <a:t>Purpose</a:t>
            </a:r>
          </a:p>
        </p:txBody>
      </p:sp>
      <p:sp>
        <p:nvSpPr>
          <p:cNvPr id="3" name="Content Placeholder 2"/>
          <p:cNvSpPr>
            <a:spLocks noGrp="1"/>
          </p:cNvSpPr>
          <p:nvPr>
            <p:ph idx="1"/>
          </p:nvPr>
        </p:nvSpPr>
        <p:spPr>
          <a:xfrm>
            <a:off x="628650" y="1690689"/>
            <a:ext cx="7988532" cy="4024311"/>
          </a:xfrm>
        </p:spPr>
        <p:txBody>
          <a:bodyPr>
            <a:normAutofit/>
          </a:bodyPr>
          <a:lstStyle/>
          <a:p>
            <a:pPr marL="357188" indent="-357188">
              <a:lnSpc>
                <a:spcPct val="120000"/>
              </a:lnSpc>
              <a:buClr>
                <a:schemeClr val="accent1">
                  <a:lumMod val="75000"/>
                </a:schemeClr>
              </a:buClr>
              <a:buFont typeface="Wingdings" panose="05000000000000000000" pitchFamily="2" charset="2"/>
              <a:buChar char="§"/>
            </a:pPr>
            <a:r>
              <a:rPr lang="en-ZA" sz="2400" dirty="0">
                <a:latin typeface="Century Gothic" panose="020B0502020202020204" pitchFamily="34" charset="0"/>
              </a:rPr>
              <a:t>The Money Bills Amendment Procedure and Related Matters Act enables Parliamentary Committees to amend Money </a:t>
            </a:r>
            <a:r>
              <a:rPr lang="en-ZA" sz="2400" dirty="0" smtClean="0">
                <a:latin typeface="Century Gothic" panose="020B0502020202020204" pitchFamily="34" charset="0"/>
              </a:rPr>
              <a:t>Bills</a:t>
            </a:r>
          </a:p>
          <a:p>
            <a:pPr marL="357188" indent="-357188">
              <a:lnSpc>
                <a:spcPct val="120000"/>
              </a:lnSpc>
              <a:buClr>
                <a:schemeClr val="accent1">
                  <a:lumMod val="75000"/>
                </a:schemeClr>
              </a:buClr>
              <a:buFont typeface="Wingdings" panose="05000000000000000000" pitchFamily="2" charset="2"/>
              <a:buChar char="§"/>
            </a:pPr>
            <a:r>
              <a:rPr lang="en-ZA" sz="2400" dirty="0"/>
              <a:t>This report has been compiled in response to a request from the Chairperson of the Standing Committee on Appropriations in Parliament. The Committee asked the PBO to investigate the financial position of Eskom.</a:t>
            </a:r>
          </a:p>
          <a:p>
            <a:pPr marL="357188" indent="-357188">
              <a:lnSpc>
                <a:spcPct val="120000"/>
              </a:lnSpc>
              <a:buClr>
                <a:schemeClr val="accent1">
                  <a:lumMod val="75000"/>
                </a:schemeClr>
              </a:buClr>
              <a:buFont typeface="Wingdings" panose="05000000000000000000" pitchFamily="2" charset="2"/>
              <a:buChar char="§"/>
            </a:pPr>
            <a:endParaRPr lang="en-ZA" sz="2400" dirty="0" smtClean="0">
              <a:latin typeface="Century Gothic" panose="020B0502020202020204" pitchFamily="34" charset="0"/>
            </a:endParaRPr>
          </a:p>
          <a:p>
            <a:pPr marL="357188" indent="-357188">
              <a:lnSpc>
                <a:spcPct val="120000"/>
              </a:lnSpc>
              <a:buClr>
                <a:schemeClr val="accent1">
                  <a:lumMod val="75000"/>
                </a:schemeClr>
              </a:buClr>
              <a:buFont typeface="Wingdings" panose="05000000000000000000" pitchFamily="2" charset="2"/>
              <a:buChar char="§"/>
            </a:pPr>
            <a:endParaRPr lang="en-ZA" sz="24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3D22BE80-DED4-504D-BFB9-746F323304E3}" type="slidenum">
              <a:rPr lang="en-US" smtClean="0"/>
              <a:pPr/>
              <a:t>3</a:t>
            </a:fld>
            <a:endParaRPr lang="en-US"/>
          </a:p>
        </p:txBody>
      </p:sp>
    </p:spTree>
    <p:extLst>
      <p:ext uri="{BB962C8B-B14F-4D97-AF65-F5344CB8AC3E}">
        <p14:creationId xmlns:p14="http://schemas.microsoft.com/office/powerpoint/2010/main" xmlns="" val="15465732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
            <a:ext cx="9144000" cy="1170300"/>
          </a:xfrm>
          <a:solidFill>
            <a:schemeClr val="accent3">
              <a:lumMod val="40000"/>
              <a:lumOff val="60000"/>
            </a:schemeClr>
          </a:solidFill>
        </p:spPr>
        <p:txBody>
          <a:bodyPr/>
          <a:lstStyle/>
          <a:p>
            <a:r>
              <a:rPr lang="en-ZA" dirty="0" smtClean="0"/>
              <a:t>Coal security of supply and energy security</a:t>
            </a:r>
            <a:endParaRPr lang="en-ZA" dirty="0"/>
          </a:p>
        </p:txBody>
      </p:sp>
      <p:sp>
        <p:nvSpPr>
          <p:cNvPr id="6" name="Content Placeholder 5"/>
          <p:cNvSpPr>
            <a:spLocks noGrp="1"/>
          </p:cNvSpPr>
          <p:nvPr>
            <p:ph sz="half" idx="1"/>
          </p:nvPr>
        </p:nvSpPr>
        <p:spPr>
          <a:xfrm>
            <a:off x="209862" y="1319133"/>
            <a:ext cx="4285938" cy="5402341"/>
          </a:xfrm>
        </p:spPr>
        <p:txBody>
          <a:bodyPr/>
          <a:lstStyle/>
          <a:p>
            <a:r>
              <a:rPr lang="en-ZA" sz="2200" dirty="0" smtClean="0"/>
              <a:t>The South Africa Coal Roadmap report estimates a shortage of coal of 60MT per annum in the near future</a:t>
            </a:r>
          </a:p>
          <a:p>
            <a:r>
              <a:rPr lang="en-ZA" sz="2200" dirty="0" smtClean="0"/>
              <a:t>Eskom estimates shortages for generation of 40 MT per annum</a:t>
            </a:r>
          </a:p>
          <a:p>
            <a:r>
              <a:rPr lang="en-ZA" sz="2200" dirty="0" smtClean="0"/>
              <a:t>Possibility of large new coal production in the Waterberg but there will be an increase in coal prices due to transport </a:t>
            </a:r>
          </a:p>
          <a:p>
            <a:r>
              <a:rPr lang="en-ZA" sz="2200" dirty="0" smtClean="0"/>
              <a:t>The IRP 2016 update assumes a price of R450 per ton compared to the 2013 update price of R350 per ton</a:t>
            </a:r>
          </a:p>
        </p:txBody>
      </p:sp>
      <p:sp>
        <p:nvSpPr>
          <p:cNvPr id="7" name="Content Placeholder 6"/>
          <p:cNvSpPr>
            <a:spLocks noGrp="1"/>
          </p:cNvSpPr>
          <p:nvPr>
            <p:ph sz="half" idx="2"/>
          </p:nvPr>
        </p:nvSpPr>
        <p:spPr>
          <a:xfrm>
            <a:off x="4648200" y="1319134"/>
            <a:ext cx="4495800" cy="4807029"/>
          </a:xfrm>
        </p:spPr>
        <p:txBody>
          <a:bodyPr/>
          <a:lstStyle/>
          <a:p>
            <a:endParaRPr lang="en-ZA" dirty="0" smtClean="0"/>
          </a:p>
          <a:p>
            <a:endParaRPr lang="en-ZA" dirty="0"/>
          </a:p>
          <a:p>
            <a:endParaRPr lang="en-ZA" dirty="0" smtClean="0"/>
          </a:p>
          <a:p>
            <a:endParaRPr lang="en-ZA" dirty="0"/>
          </a:p>
          <a:p>
            <a:endParaRPr lang="en-ZA" dirty="0" smtClean="0"/>
          </a:p>
          <a:p>
            <a:endParaRPr lang="en-ZA" dirty="0"/>
          </a:p>
          <a:p>
            <a:pPr marL="0" indent="0">
              <a:buNone/>
            </a:pPr>
            <a:endParaRPr lang="en-ZA" sz="1600" dirty="0" smtClean="0"/>
          </a:p>
          <a:p>
            <a:pPr marL="0" indent="0">
              <a:buNone/>
            </a:pPr>
            <a:r>
              <a:rPr lang="en-ZA" sz="1600" dirty="0" smtClean="0"/>
              <a:t>Source</a:t>
            </a:r>
            <a:r>
              <a:rPr lang="en-ZA" sz="1600" dirty="0"/>
              <a:t>: Eskom presentation to Portfolio Committee on Public Enterprises (2013)</a:t>
            </a:r>
          </a:p>
          <a:p>
            <a:endParaRPr lang="en-ZA" dirty="0"/>
          </a:p>
        </p:txBody>
      </p:sp>
      <p:sp>
        <p:nvSpPr>
          <p:cNvPr id="4" name="Slide Number Placeholder 3"/>
          <p:cNvSpPr>
            <a:spLocks noGrp="1"/>
          </p:cNvSpPr>
          <p:nvPr>
            <p:ph type="sldNum" sz="quarter" idx="12"/>
          </p:nvPr>
        </p:nvSpPr>
        <p:spPr/>
        <p:txBody>
          <a:bodyPr/>
          <a:lstStyle/>
          <a:p>
            <a:fld id="{3D22BE80-DED4-504D-BFB9-746F323304E3}" type="slidenum">
              <a:rPr lang="en-US" smtClean="0"/>
              <a:pPr/>
              <a:t>30</a:t>
            </a:fld>
            <a:endParaRPr lang="en-US"/>
          </a:p>
        </p:txBody>
      </p:sp>
      <p:grpSp>
        <p:nvGrpSpPr>
          <p:cNvPr id="21" name="Group 20"/>
          <p:cNvGrpSpPr/>
          <p:nvPr/>
        </p:nvGrpSpPr>
        <p:grpSpPr bwMode="auto">
          <a:xfrm>
            <a:off x="4519658" y="1319134"/>
            <a:ext cx="4419600" cy="3333166"/>
            <a:chOff x="0" y="0"/>
            <a:chExt cx="4289425" cy="2628900"/>
          </a:xfrm>
        </p:grpSpPr>
        <p:pic>
          <p:nvPicPr>
            <p:cNvPr id="22" name="Picture 21"/>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4238625" cy="262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Freeform 22"/>
            <p:cNvSpPr/>
            <p:nvPr/>
          </p:nvSpPr>
          <p:spPr bwMode="white">
            <a:xfrm>
              <a:off x="3747084" y="1222635"/>
              <a:ext cx="78577" cy="1155146"/>
            </a:xfrm>
            <a:custGeom>
              <a:avLst/>
              <a:gdLst/>
              <a:ahLst/>
              <a:cxnLst/>
              <a:rect l="0" t="0" r="0" b="0"/>
              <a:pathLst>
                <a:path w="79376" h="1155701">
                  <a:moveTo>
                    <a:pt x="79375" y="0"/>
                  </a:moveTo>
                  <a:lnTo>
                    <a:pt x="57150" y="82550"/>
                  </a:lnTo>
                  <a:lnTo>
                    <a:pt x="79375" y="165100"/>
                  </a:lnTo>
                  <a:lnTo>
                    <a:pt x="57150" y="247650"/>
                  </a:lnTo>
                  <a:lnTo>
                    <a:pt x="79375" y="330200"/>
                  </a:lnTo>
                  <a:lnTo>
                    <a:pt x="57150" y="412750"/>
                  </a:lnTo>
                  <a:lnTo>
                    <a:pt x="79375" y="495300"/>
                  </a:lnTo>
                  <a:lnTo>
                    <a:pt x="57150" y="577850"/>
                  </a:lnTo>
                  <a:lnTo>
                    <a:pt x="79375" y="660400"/>
                  </a:lnTo>
                  <a:lnTo>
                    <a:pt x="57150" y="742950"/>
                  </a:lnTo>
                  <a:lnTo>
                    <a:pt x="79375" y="825500"/>
                  </a:lnTo>
                  <a:lnTo>
                    <a:pt x="57150" y="908050"/>
                  </a:lnTo>
                  <a:lnTo>
                    <a:pt x="79375" y="990600"/>
                  </a:lnTo>
                  <a:lnTo>
                    <a:pt x="57150" y="1073150"/>
                  </a:lnTo>
                  <a:lnTo>
                    <a:pt x="79375" y="1155700"/>
                  </a:lnTo>
                  <a:lnTo>
                    <a:pt x="22225" y="1155700"/>
                  </a:lnTo>
                  <a:lnTo>
                    <a:pt x="0" y="1073150"/>
                  </a:lnTo>
                  <a:lnTo>
                    <a:pt x="22225" y="990600"/>
                  </a:lnTo>
                  <a:lnTo>
                    <a:pt x="0" y="908050"/>
                  </a:lnTo>
                  <a:lnTo>
                    <a:pt x="22225" y="825500"/>
                  </a:lnTo>
                  <a:lnTo>
                    <a:pt x="0" y="742950"/>
                  </a:lnTo>
                  <a:lnTo>
                    <a:pt x="22225" y="660400"/>
                  </a:lnTo>
                  <a:lnTo>
                    <a:pt x="0" y="577850"/>
                  </a:lnTo>
                  <a:lnTo>
                    <a:pt x="22225" y="495300"/>
                  </a:lnTo>
                  <a:lnTo>
                    <a:pt x="0" y="412750"/>
                  </a:lnTo>
                  <a:lnTo>
                    <a:pt x="22225" y="330200"/>
                  </a:lnTo>
                  <a:lnTo>
                    <a:pt x="0" y="247650"/>
                  </a:lnTo>
                  <a:lnTo>
                    <a:pt x="22225" y="165100"/>
                  </a:lnTo>
                  <a:lnTo>
                    <a:pt x="0" y="82550"/>
                  </a:lnTo>
                  <a:lnTo>
                    <a:pt x="22225" y="0"/>
                  </a:lnTo>
                  <a:close/>
                </a:path>
              </a:pathLst>
            </a:cu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endParaRPr lang="en-ZA"/>
            </a:p>
          </p:txBody>
        </p:sp>
        <p:sp>
          <p:nvSpPr>
            <p:cNvPr id="24" name="Rectangle 23"/>
            <p:cNvSpPr/>
            <p:nvPr/>
          </p:nvSpPr>
          <p:spPr bwMode="auto">
            <a:xfrm>
              <a:off x="3996684" y="2460964"/>
              <a:ext cx="292741" cy="152241"/>
            </a:xfrm>
            <a:prstGeom prst="rect">
              <a:avLst/>
            </a:pr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marL="0" marR="0" algn="ctr" fontAlgn="base">
                <a:spcBef>
                  <a:spcPts val="0"/>
                </a:spcBef>
                <a:spcAft>
                  <a:spcPts val="0"/>
                </a:spcAft>
              </a:pPr>
              <a:r>
                <a:rPr lang="en-US" sz="1000" kern="1200">
                  <a:solidFill>
                    <a:srgbClr val="000000"/>
                  </a:solidFill>
                  <a:effectLst/>
                  <a:ea typeface="Times New Roman" panose="02020603050405020304" pitchFamily="18" charset="0"/>
                  <a:cs typeface="Times New Roman" panose="02020603050405020304" pitchFamily="18" charset="0"/>
                </a:rPr>
                <a:t>2051</a:t>
              </a:r>
              <a:endParaRPr lang="en-ZA" sz="1200">
                <a:effectLst/>
                <a:latin typeface="Times New Roman" panose="02020603050405020304" pitchFamily="18" charset="0"/>
                <a:ea typeface="Times New Roman" panose="02020603050405020304" pitchFamily="18" charset="0"/>
              </a:endParaRPr>
            </a:p>
          </p:txBody>
        </p:sp>
        <p:sp>
          <p:nvSpPr>
            <p:cNvPr id="25" name="Rectangle 24"/>
            <p:cNvSpPr/>
            <p:nvPr/>
          </p:nvSpPr>
          <p:spPr bwMode="auto">
            <a:xfrm>
              <a:off x="3711646" y="2460964"/>
              <a:ext cx="292741" cy="152241"/>
            </a:xfrm>
            <a:prstGeom prst="rect">
              <a:avLst/>
            </a:pr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marL="0" marR="0" algn="ctr" fontAlgn="base">
                <a:spcBef>
                  <a:spcPts val="0"/>
                </a:spcBef>
                <a:spcAft>
                  <a:spcPts val="0"/>
                </a:spcAft>
              </a:pPr>
              <a:r>
                <a:rPr lang="en-US" sz="1000" kern="1200">
                  <a:solidFill>
                    <a:srgbClr val="000000"/>
                  </a:solidFill>
                  <a:effectLst/>
                  <a:ea typeface="Times New Roman" panose="02020603050405020304" pitchFamily="18" charset="0"/>
                  <a:cs typeface="Times New Roman" panose="02020603050405020304" pitchFamily="18" charset="0"/>
                </a:rPr>
                <a:t>2049</a:t>
              </a:r>
              <a:endParaRPr lang="en-ZA" sz="1200">
                <a:effectLst/>
                <a:latin typeface="Times New Roman" panose="02020603050405020304" pitchFamily="18" charset="0"/>
                <a:ea typeface="Times New Roman" panose="02020603050405020304" pitchFamily="18" charset="0"/>
              </a:endParaRPr>
            </a:p>
          </p:txBody>
        </p:sp>
        <p:sp>
          <p:nvSpPr>
            <p:cNvPr id="26" name="Freeform 25"/>
            <p:cNvSpPr/>
            <p:nvPr/>
          </p:nvSpPr>
          <p:spPr bwMode="auto">
            <a:xfrm>
              <a:off x="3804091" y="1222635"/>
              <a:ext cx="21570" cy="1155146"/>
            </a:xfrm>
            <a:custGeom>
              <a:avLst/>
              <a:gdLst/>
              <a:ahLst/>
              <a:cxnLst/>
              <a:rect l="0" t="0" r="0" b="0"/>
              <a:pathLst>
                <a:path w="22226" h="1155701">
                  <a:moveTo>
                    <a:pt x="22225" y="0"/>
                  </a:moveTo>
                  <a:lnTo>
                    <a:pt x="0" y="82550"/>
                  </a:lnTo>
                  <a:lnTo>
                    <a:pt x="22225" y="165100"/>
                  </a:lnTo>
                  <a:lnTo>
                    <a:pt x="0" y="247650"/>
                  </a:lnTo>
                  <a:lnTo>
                    <a:pt x="22225" y="330200"/>
                  </a:lnTo>
                  <a:lnTo>
                    <a:pt x="0" y="412750"/>
                  </a:lnTo>
                  <a:lnTo>
                    <a:pt x="22225" y="495300"/>
                  </a:lnTo>
                  <a:lnTo>
                    <a:pt x="0" y="577850"/>
                  </a:lnTo>
                  <a:lnTo>
                    <a:pt x="22225" y="660400"/>
                  </a:lnTo>
                  <a:lnTo>
                    <a:pt x="0" y="742950"/>
                  </a:lnTo>
                  <a:lnTo>
                    <a:pt x="22225" y="825500"/>
                  </a:lnTo>
                  <a:lnTo>
                    <a:pt x="0" y="908050"/>
                  </a:lnTo>
                  <a:lnTo>
                    <a:pt x="22225" y="990600"/>
                  </a:lnTo>
                  <a:lnTo>
                    <a:pt x="0" y="1073150"/>
                  </a:lnTo>
                  <a:lnTo>
                    <a:pt x="22225" y="1155700"/>
                  </a:lnTo>
                </a:path>
              </a:pathLst>
            </a:custGeom>
            <a:noFill/>
            <a:ln w="9525">
              <a:solidFill>
                <a:schemeClr val="tx1"/>
              </a:solidFill>
              <a:headEnd type="none"/>
              <a:tailEnd type="none"/>
            </a:ln>
            <a:extLst/>
          </p:spPr>
          <p:style>
            <a:lnRef idx="1">
              <a:schemeClr val="accent1"/>
            </a:lnRef>
            <a:fillRef idx="0">
              <a:schemeClr val="accent1"/>
            </a:fillRef>
            <a:effectRef idx="0">
              <a:schemeClr val="accent1"/>
            </a:effectRef>
            <a:fontRef idx="minor">
              <a:schemeClr val="tx1"/>
            </a:fontRef>
          </p:style>
          <p:txBody>
            <a:bodyPr anchor="ctr"/>
            <a:lstStyle/>
            <a:p>
              <a:endParaRPr lang="en-ZA"/>
            </a:p>
          </p:txBody>
        </p:sp>
        <p:sp>
          <p:nvSpPr>
            <p:cNvPr id="27" name="Freeform 26"/>
            <p:cNvSpPr/>
            <p:nvPr/>
          </p:nvSpPr>
          <p:spPr bwMode="auto">
            <a:xfrm>
              <a:off x="3747084" y="1222635"/>
              <a:ext cx="21570" cy="1155146"/>
            </a:xfrm>
            <a:custGeom>
              <a:avLst/>
              <a:gdLst/>
              <a:ahLst/>
              <a:cxnLst/>
              <a:rect l="0" t="0" r="0" b="0"/>
              <a:pathLst>
                <a:path w="22226" h="1155701">
                  <a:moveTo>
                    <a:pt x="22225" y="0"/>
                  </a:moveTo>
                  <a:lnTo>
                    <a:pt x="0" y="82550"/>
                  </a:lnTo>
                  <a:lnTo>
                    <a:pt x="22225" y="165100"/>
                  </a:lnTo>
                  <a:lnTo>
                    <a:pt x="0" y="247650"/>
                  </a:lnTo>
                  <a:lnTo>
                    <a:pt x="22225" y="330200"/>
                  </a:lnTo>
                  <a:lnTo>
                    <a:pt x="0" y="412750"/>
                  </a:lnTo>
                  <a:lnTo>
                    <a:pt x="22225" y="495300"/>
                  </a:lnTo>
                  <a:lnTo>
                    <a:pt x="0" y="577850"/>
                  </a:lnTo>
                  <a:lnTo>
                    <a:pt x="22225" y="660400"/>
                  </a:lnTo>
                  <a:lnTo>
                    <a:pt x="0" y="742950"/>
                  </a:lnTo>
                  <a:lnTo>
                    <a:pt x="22225" y="825500"/>
                  </a:lnTo>
                  <a:lnTo>
                    <a:pt x="0" y="908050"/>
                  </a:lnTo>
                  <a:lnTo>
                    <a:pt x="22225" y="990600"/>
                  </a:lnTo>
                  <a:lnTo>
                    <a:pt x="0" y="1073150"/>
                  </a:lnTo>
                  <a:lnTo>
                    <a:pt x="22225" y="1155700"/>
                  </a:lnTo>
                </a:path>
              </a:pathLst>
            </a:custGeom>
            <a:noFill/>
            <a:ln w="9525">
              <a:solidFill>
                <a:schemeClr val="tx1"/>
              </a:solidFill>
              <a:headEnd type="none"/>
              <a:tailEnd type="none"/>
            </a:ln>
            <a:extLst/>
          </p:spPr>
          <p:style>
            <a:lnRef idx="1">
              <a:schemeClr val="accent1"/>
            </a:lnRef>
            <a:fillRef idx="0">
              <a:schemeClr val="accent1"/>
            </a:fillRef>
            <a:effectRef idx="0">
              <a:schemeClr val="accent1"/>
            </a:effectRef>
            <a:fontRef idx="minor">
              <a:schemeClr val="tx1"/>
            </a:fontRef>
          </p:style>
          <p:txBody>
            <a:bodyPr anchor="ctr"/>
            <a:lstStyle/>
            <a:p>
              <a:endParaRPr lang="en-ZA"/>
            </a:p>
          </p:txBody>
        </p:sp>
        <p:sp>
          <p:nvSpPr>
            <p:cNvPr id="28" name="Rectangle 27"/>
            <p:cNvSpPr/>
            <p:nvPr/>
          </p:nvSpPr>
          <p:spPr bwMode="auto">
            <a:xfrm>
              <a:off x="3283320" y="2460964"/>
              <a:ext cx="291201" cy="152241"/>
            </a:xfrm>
            <a:prstGeom prst="rect">
              <a:avLst/>
            </a:pr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marL="0" marR="0" algn="ctr" fontAlgn="base">
                <a:spcBef>
                  <a:spcPts val="0"/>
                </a:spcBef>
                <a:spcAft>
                  <a:spcPts val="0"/>
                </a:spcAft>
              </a:pPr>
              <a:r>
                <a:rPr lang="en-US" sz="1000" kern="1200">
                  <a:solidFill>
                    <a:srgbClr val="000000"/>
                  </a:solidFill>
                  <a:effectLst/>
                  <a:ea typeface="Times New Roman" panose="02020603050405020304" pitchFamily="18" charset="0"/>
                  <a:cs typeface="Times New Roman" panose="02020603050405020304" pitchFamily="18" charset="0"/>
                </a:rPr>
                <a:t>2033</a:t>
              </a:r>
              <a:endParaRPr lang="en-ZA" sz="1200">
                <a:effectLst/>
                <a:latin typeface="Times New Roman" panose="02020603050405020304" pitchFamily="18" charset="0"/>
                <a:ea typeface="Times New Roman" panose="02020603050405020304" pitchFamily="18" charset="0"/>
              </a:endParaRPr>
            </a:p>
          </p:txBody>
        </p:sp>
        <p:sp>
          <p:nvSpPr>
            <p:cNvPr id="29" name="Rectangle 28"/>
            <p:cNvSpPr/>
            <p:nvPr/>
          </p:nvSpPr>
          <p:spPr bwMode="auto">
            <a:xfrm>
              <a:off x="2140090" y="2460964"/>
              <a:ext cx="291201" cy="152241"/>
            </a:xfrm>
            <a:prstGeom prst="rect">
              <a:avLst/>
            </a:pr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marL="0" marR="0" algn="ctr" fontAlgn="base">
                <a:spcBef>
                  <a:spcPts val="0"/>
                </a:spcBef>
                <a:spcAft>
                  <a:spcPts val="0"/>
                </a:spcAft>
              </a:pPr>
              <a:r>
                <a:rPr lang="en-US" sz="1000" kern="1200" dirty="0">
                  <a:solidFill>
                    <a:srgbClr val="000000"/>
                  </a:solidFill>
                  <a:effectLst/>
                  <a:ea typeface="Times New Roman" panose="02020603050405020304" pitchFamily="18" charset="0"/>
                  <a:cs typeface="Times New Roman" panose="02020603050405020304" pitchFamily="18" charset="0"/>
                </a:rPr>
                <a:t>2025</a:t>
              </a:r>
              <a:endParaRPr lang="en-ZA" sz="1200" dirty="0">
                <a:effectLst/>
                <a:latin typeface="Times New Roman" panose="02020603050405020304" pitchFamily="18" charset="0"/>
                <a:ea typeface="Times New Roman" panose="02020603050405020304" pitchFamily="18" charset="0"/>
              </a:endParaRPr>
            </a:p>
          </p:txBody>
        </p:sp>
        <p:sp>
          <p:nvSpPr>
            <p:cNvPr id="30" name="Rectangle 29"/>
            <p:cNvSpPr/>
            <p:nvPr/>
          </p:nvSpPr>
          <p:spPr bwMode="auto">
            <a:xfrm>
              <a:off x="1140149" y="2460964"/>
              <a:ext cx="291200" cy="152241"/>
            </a:xfrm>
            <a:prstGeom prst="rect">
              <a:avLst/>
            </a:pr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marL="0" marR="0" algn="ctr" fontAlgn="base">
                <a:spcBef>
                  <a:spcPts val="0"/>
                </a:spcBef>
                <a:spcAft>
                  <a:spcPts val="0"/>
                </a:spcAft>
              </a:pPr>
              <a:r>
                <a:rPr lang="en-US" sz="1000" kern="1200">
                  <a:solidFill>
                    <a:srgbClr val="000000"/>
                  </a:solidFill>
                  <a:effectLst/>
                  <a:ea typeface="Times New Roman" panose="02020603050405020304" pitchFamily="18" charset="0"/>
                  <a:cs typeface="Times New Roman" panose="02020603050405020304" pitchFamily="18" charset="0"/>
                </a:rPr>
                <a:t>2018</a:t>
              </a:r>
              <a:endParaRPr lang="en-ZA" sz="1200">
                <a:effectLst/>
                <a:latin typeface="Times New Roman" panose="02020603050405020304" pitchFamily="18" charset="0"/>
                <a:ea typeface="Times New Roman" panose="02020603050405020304" pitchFamily="18" charset="0"/>
              </a:endParaRPr>
            </a:p>
          </p:txBody>
        </p:sp>
        <p:sp>
          <p:nvSpPr>
            <p:cNvPr id="31" name="Rectangle 30"/>
            <p:cNvSpPr/>
            <p:nvPr/>
          </p:nvSpPr>
          <p:spPr bwMode="auto">
            <a:xfrm>
              <a:off x="281955" y="2460964"/>
              <a:ext cx="292741" cy="152241"/>
            </a:xfrm>
            <a:prstGeom prst="rect">
              <a:avLst/>
            </a:pr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marL="0" marR="0" algn="ctr" fontAlgn="base">
                <a:spcBef>
                  <a:spcPts val="0"/>
                </a:spcBef>
                <a:spcAft>
                  <a:spcPts val="0"/>
                </a:spcAft>
              </a:pPr>
              <a:r>
                <a:rPr lang="en-US" sz="1000" kern="1200" dirty="0">
                  <a:solidFill>
                    <a:srgbClr val="000000"/>
                  </a:solidFill>
                  <a:effectLst/>
                  <a:ea typeface="Times New Roman" panose="02020603050405020304" pitchFamily="18" charset="0"/>
                  <a:cs typeface="Times New Roman" panose="02020603050405020304" pitchFamily="18" charset="0"/>
                </a:rPr>
                <a:t>2012</a:t>
              </a:r>
              <a:endParaRPr lang="en-ZA" sz="1200" dirty="0">
                <a:effectLst/>
                <a:latin typeface="Times New Roman" panose="02020603050405020304" pitchFamily="18" charset="0"/>
                <a:ea typeface="Times New Roman" panose="02020603050405020304" pitchFamily="18" charset="0"/>
              </a:endParaRPr>
            </a:p>
          </p:txBody>
        </p:sp>
        <p:sp>
          <p:nvSpPr>
            <p:cNvPr id="32" name="TextBox 270"/>
            <p:cNvSpPr txBox="1">
              <a:spLocks noChangeArrowheads="1"/>
            </p:cNvSpPr>
            <p:nvPr/>
          </p:nvSpPr>
          <p:spPr bwMode="auto">
            <a:xfrm>
              <a:off x="1705350" y="831787"/>
              <a:ext cx="1655989" cy="595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20" rIns="45720">
              <a:spAutoFit/>
            </a:bodyPr>
            <a:lstStyle/>
            <a:p>
              <a:pPr marL="0" marR="0" algn="ctr" fontAlgn="base">
                <a:spcBef>
                  <a:spcPts val="400"/>
                </a:spcBef>
                <a:spcAft>
                  <a:spcPts val="0"/>
                </a:spcAft>
              </a:pPr>
              <a:r>
                <a:rPr lang="en-ZA" sz="1400" b="1" kern="1200">
                  <a:solidFill>
                    <a:srgbClr val="000000"/>
                  </a:solidFill>
                  <a:effectLst/>
                  <a:latin typeface="Arial" panose="020B0604020202020204" pitchFamily="34" charset="0"/>
                  <a:ea typeface="Times New Roman" panose="02020603050405020304" pitchFamily="18" charset="0"/>
                </a:rPr>
                <a:t>~2 100 Mt</a:t>
              </a:r>
              <a:endParaRPr lang="en-ZA" sz="1200">
                <a:effectLst/>
                <a:latin typeface="Times New Roman" panose="02020603050405020304" pitchFamily="18" charset="0"/>
                <a:ea typeface="Times New Roman" panose="02020603050405020304" pitchFamily="18" charset="0"/>
              </a:endParaRPr>
            </a:p>
            <a:p>
              <a:pPr marL="0" marR="0" algn="ctr" fontAlgn="base">
                <a:spcBef>
                  <a:spcPts val="400"/>
                </a:spcBef>
                <a:spcAft>
                  <a:spcPts val="0"/>
                </a:spcAft>
              </a:pPr>
              <a:r>
                <a:rPr lang="en-ZA" sz="1400" b="1" kern="1200">
                  <a:solidFill>
                    <a:srgbClr val="000000"/>
                  </a:solidFill>
                  <a:effectLst/>
                  <a:latin typeface="Arial" panose="020B0604020202020204" pitchFamily="34" charset="0"/>
                  <a:ea typeface="Times New Roman" panose="02020603050405020304" pitchFamily="18" charset="0"/>
                </a:rPr>
                <a:t>UNCONTRACTED</a:t>
              </a:r>
              <a:endParaRPr lang="en-ZA" sz="1200">
                <a:effectLst/>
                <a:latin typeface="Times New Roman" panose="02020603050405020304" pitchFamily="18" charset="0"/>
                <a:ea typeface="Times New Roman" panose="02020603050405020304" pitchFamily="18" charset="0"/>
              </a:endParaRPr>
            </a:p>
          </p:txBody>
        </p:sp>
        <p:sp>
          <p:nvSpPr>
            <p:cNvPr id="33" name="TextBox 170"/>
            <p:cNvSpPr txBox="1">
              <a:spLocks noChangeArrowheads="1"/>
            </p:cNvSpPr>
            <p:nvPr/>
          </p:nvSpPr>
          <p:spPr bwMode="auto">
            <a:xfrm>
              <a:off x="626268" y="1649018"/>
              <a:ext cx="1319491" cy="544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spAutoFit/>
            </a:bodyPr>
            <a:lstStyle/>
            <a:p>
              <a:pPr marL="0" marR="0" algn="ctr" fontAlgn="base">
                <a:spcBef>
                  <a:spcPts val="400"/>
                </a:spcBef>
                <a:spcAft>
                  <a:spcPts val="0"/>
                </a:spcAft>
              </a:pPr>
              <a:r>
                <a:rPr lang="en-ZA" sz="1400" b="1" kern="1200" dirty="0">
                  <a:solidFill>
                    <a:srgbClr val="FFFFFF"/>
                  </a:solidFill>
                  <a:effectLst/>
                  <a:latin typeface="Arial" panose="020B0604020202020204" pitchFamily="34" charset="0"/>
                  <a:ea typeface="Times New Roman" panose="02020603050405020304" pitchFamily="18" charset="0"/>
                </a:rPr>
                <a:t>~1 970 Mt</a:t>
              </a:r>
              <a:r>
                <a:rPr lang="en-ZA" sz="1200" dirty="0">
                  <a:effectLst/>
                  <a:latin typeface="Times New Roman" panose="02020603050405020304" pitchFamily="18" charset="0"/>
                  <a:ea typeface="Times New Roman" panose="02020603050405020304" pitchFamily="18" charset="0"/>
                </a:rPr>
                <a:t> </a:t>
              </a:r>
              <a:r>
                <a:rPr lang="en-ZA" sz="1400" b="1" dirty="0">
                  <a:solidFill>
                    <a:srgbClr val="FFFFFF"/>
                  </a:solidFill>
                  <a:effectLst/>
                  <a:latin typeface="Arial" panose="020B0604020202020204" pitchFamily="34" charset="0"/>
                  <a:ea typeface="Times New Roman" panose="02020603050405020304" pitchFamily="18" charset="0"/>
                </a:rPr>
                <a:t>CONTRACTED</a:t>
              </a:r>
              <a:endParaRPr lang="en-ZA" sz="12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xmlns="" val="1640444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9508"/>
          </a:xfrm>
          <a:solidFill>
            <a:schemeClr val="accent3">
              <a:lumMod val="40000"/>
              <a:lumOff val="60000"/>
            </a:schemeClr>
          </a:solidFill>
        </p:spPr>
        <p:txBody>
          <a:bodyPr/>
          <a:lstStyle/>
          <a:p>
            <a:r>
              <a:rPr lang="en-ZA" sz="4000" b="1" dirty="0" smtClean="0"/>
              <a:t>Disruption in the power sector</a:t>
            </a:r>
            <a:endParaRPr lang="en-ZA" sz="4000" b="1" dirty="0"/>
          </a:p>
        </p:txBody>
      </p:sp>
      <p:sp>
        <p:nvSpPr>
          <p:cNvPr id="3" name="Content Placeholder 2"/>
          <p:cNvSpPr>
            <a:spLocks noGrp="1"/>
          </p:cNvSpPr>
          <p:nvPr>
            <p:ph idx="1"/>
          </p:nvPr>
        </p:nvSpPr>
        <p:spPr>
          <a:xfrm>
            <a:off x="59961" y="749508"/>
            <a:ext cx="8964117" cy="5971967"/>
          </a:xfrm>
        </p:spPr>
        <p:txBody>
          <a:bodyPr/>
          <a:lstStyle/>
          <a:p>
            <a:r>
              <a:rPr lang="en-ZA" sz="2200" dirty="0"/>
              <a:t>The current utility model of large scale thermal power generation is over a century old and was seen as having matured 50 years ago.</a:t>
            </a:r>
            <a:endParaRPr lang="en-ZA" sz="2200" dirty="0" smtClean="0"/>
          </a:p>
          <a:p>
            <a:r>
              <a:rPr lang="en-ZA" sz="2200" dirty="0" smtClean="0"/>
              <a:t>The term disruption is being used more often to describe changes in the power sector globally</a:t>
            </a:r>
          </a:p>
          <a:p>
            <a:r>
              <a:rPr lang="en-ZA" sz="2200" dirty="0"/>
              <a:t>R</a:t>
            </a:r>
            <a:r>
              <a:rPr lang="en-ZA" sz="2200" dirty="0" smtClean="0"/>
              <a:t>apid decreases in prices and increases in installed capacity of renewable energy in developed and developing countries</a:t>
            </a:r>
          </a:p>
          <a:p>
            <a:pPr lvl="1"/>
            <a:r>
              <a:rPr lang="en-ZA" sz="2200" dirty="0" smtClean="0"/>
              <a:t>During 2015 &amp; 2016 more new capacity was from renewables</a:t>
            </a:r>
          </a:p>
          <a:p>
            <a:pPr lvl="1"/>
            <a:r>
              <a:rPr lang="en-ZA" sz="2200" dirty="0" smtClean="0"/>
              <a:t>The increases in renewables associated with large increases in employment (e.g., USA employs more people in renewables than in all fossil fuels combined)</a:t>
            </a:r>
          </a:p>
          <a:p>
            <a:r>
              <a:rPr lang="en-ZA" sz="2200" dirty="0" smtClean="0"/>
              <a:t>There is rapid progress in large-scale storage </a:t>
            </a:r>
          </a:p>
          <a:p>
            <a:r>
              <a:rPr lang="en-ZA" sz="2200" dirty="0" smtClean="0"/>
              <a:t>The application of big data in demand management </a:t>
            </a:r>
          </a:p>
          <a:p>
            <a:r>
              <a:rPr lang="en-ZA" sz="2200" dirty="0" smtClean="0"/>
              <a:t>Integrated systems management to develop digitalised grids and a ‘self-healing grid’</a:t>
            </a:r>
          </a:p>
          <a:p>
            <a:r>
              <a:rPr lang="en-ZA" sz="2200" dirty="0"/>
              <a:t>The future of grid systems seems to be decentralised, digitalised and dynamic.</a:t>
            </a:r>
          </a:p>
          <a:p>
            <a:endParaRPr lang="en-ZA" sz="2200" dirty="0" smtClean="0"/>
          </a:p>
        </p:txBody>
      </p:sp>
      <p:sp>
        <p:nvSpPr>
          <p:cNvPr id="4" name="Slide Number Placeholder 3"/>
          <p:cNvSpPr>
            <a:spLocks noGrp="1"/>
          </p:cNvSpPr>
          <p:nvPr>
            <p:ph type="sldNum" sz="quarter" idx="12"/>
          </p:nvPr>
        </p:nvSpPr>
        <p:spPr/>
        <p:txBody>
          <a:bodyPr/>
          <a:lstStyle/>
          <a:p>
            <a:fld id="{3D22BE80-DED4-504D-BFB9-746F323304E3}" type="slidenum">
              <a:rPr lang="en-US" smtClean="0"/>
              <a:pPr/>
              <a:t>31</a:t>
            </a:fld>
            <a:endParaRPr lang="en-US"/>
          </a:p>
        </p:txBody>
      </p:sp>
    </p:spTree>
    <p:extLst>
      <p:ext uri="{BB962C8B-B14F-4D97-AF65-F5344CB8AC3E}">
        <p14:creationId xmlns:p14="http://schemas.microsoft.com/office/powerpoint/2010/main" xmlns="" val="2583461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04538"/>
          </a:xfrm>
          <a:solidFill>
            <a:schemeClr val="accent3">
              <a:lumMod val="40000"/>
              <a:lumOff val="60000"/>
            </a:schemeClr>
          </a:solidFill>
        </p:spPr>
        <p:txBody>
          <a:bodyPr/>
          <a:lstStyle/>
          <a:p>
            <a:r>
              <a:rPr lang="en-ZA" sz="4000" dirty="0" smtClean="0"/>
              <a:t>Global financial woes in power sector</a:t>
            </a:r>
            <a:endParaRPr lang="en-ZA" sz="4000" dirty="0"/>
          </a:p>
        </p:txBody>
      </p:sp>
      <p:sp>
        <p:nvSpPr>
          <p:cNvPr id="3" name="Content Placeholder 2"/>
          <p:cNvSpPr>
            <a:spLocks noGrp="1"/>
          </p:cNvSpPr>
          <p:nvPr>
            <p:ph idx="1"/>
          </p:nvPr>
        </p:nvSpPr>
        <p:spPr>
          <a:xfrm>
            <a:off x="164892" y="884420"/>
            <a:ext cx="8769246" cy="5837055"/>
          </a:xfrm>
        </p:spPr>
        <p:txBody>
          <a:bodyPr/>
          <a:lstStyle/>
          <a:p>
            <a:r>
              <a:rPr lang="en-ZA" sz="2800" dirty="0"/>
              <a:t>The financial problems of Eskom are not unique. </a:t>
            </a:r>
            <a:endParaRPr lang="en-ZA" sz="2800" dirty="0" smtClean="0"/>
          </a:p>
          <a:p>
            <a:pPr lvl="1"/>
            <a:r>
              <a:rPr lang="en-ZA" sz="2200" dirty="0" smtClean="0"/>
              <a:t>World </a:t>
            </a:r>
            <a:r>
              <a:rPr lang="en-ZA" sz="2200" dirty="0"/>
              <a:t>Bank Independent Evaluation Group (2016) </a:t>
            </a:r>
            <a:r>
              <a:rPr lang="en-ZA" sz="2200" dirty="0" smtClean="0"/>
              <a:t>says of </a:t>
            </a:r>
            <a:r>
              <a:rPr lang="en-ZA" sz="2200" dirty="0"/>
              <a:t>a sample of 40 leading power utilities across developing countries only 10 were profitable. </a:t>
            </a:r>
            <a:endParaRPr lang="en-ZA" sz="2200" dirty="0" smtClean="0"/>
          </a:p>
          <a:p>
            <a:pPr lvl="1"/>
            <a:r>
              <a:rPr lang="en-ZA" sz="2200" dirty="0" err="1" smtClean="0"/>
              <a:t>Eurelectric</a:t>
            </a:r>
            <a:r>
              <a:rPr lang="en-ZA" sz="2200" dirty="0" smtClean="0"/>
              <a:t> </a:t>
            </a:r>
            <a:r>
              <a:rPr lang="en-ZA" sz="2200" dirty="0"/>
              <a:t>a sector association of electricity utilities in Europe </a:t>
            </a:r>
            <a:r>
              <a:rPr lang="en-ZA" sz="2200" dirty="0" smtClean="0"/>
              <a:t>report </a:t>
            </a:r>
            <a:r>
              <a:rPr lang="en-ZA" sz="2200" dirty="0"/>
              <a:t>in 2013 </a:t>
            </a:r>
            <a:r>
              <a:rPr lang="en-ZA" sz="2200" dirty="0" smtClean="0"/>
              <a:t>found </a:t>
            </a:r>
            <a:r>
              <a:rPr lang="en-ZA" sz="2200" dirty="0"/>
              <a:t>that operating margins have been declining</a:t>
            </a:r>
            <a:r>
              <a:rPr lang="en-ZA" sz="2200" dirty="0" smtClean="0"/>
              <a:t>.</a:t>
            </a:r>
          </a:p>
          <a:p>
            <a:pPr lvl="1"/>
            <a:r>
              <a:rPr lang="en-ZA" sz="2200" dirty="0"/>
              <a:t>China announced in January 2017 that it would cancel the building of 103 coal fired power stations across 13 </a:t>
            </a:r>
            <a:r>
              <a:rPr lang="en-ZA" sz="2200" dirty="0" smtClean="0"/>
              <a:t>provinces and by 2020 </a:t>
            </a:r>
            <a:r>
              <a:rPr lang="en-ZA" sz="2200" dirty="0"/>
              <a:t>it would be spend $360 </a:t>
            </a:r>
            <a:r>
              <a:rPr lang="en-ZA" sz="2200" dirty="0" err="1"/>
              <a:t>bn</a:t>
            </a:r>
            <a:r>
              <a:rPr lang="en-ZA" sz="2200" dirty="0"/>
              <a:t> on renewable energy power </a:t>
            </a:r>
            <a:r>
              <a:rPr lang="en-ZA" sz="2200" dirty="0" smtClean="0"/>
              <a:t>sources</a:t>
            </a:r>
          </a:p>
          <a:p>
            <a:pPr lvl="1"/>
            <a:r>
              <a:rPr lang="en-ZA" sz="2200" dirty="0" smtClean="0"/>
              <a:t>After massive investments in coal Indian power supplier have huge losses because of inadequate coal supplies and non-cost reflective tariffs</a:t>
            </a:r>
          </a:p>
          <a:p>
            <a:r>
              <a:rPr lang="en-ZA" sz="2800" dirty="0" smtClean="0"/>
              <a:t> </a:t>
            </a:r>
            <a:r>
              <a:rPr lang="en-ZA" sz="2800" dirty="0"/>
              <a:t>Overall, the problems in electricity utilities </a:t>
            </a:r>
            <a:r>
              <a:rPr lang="en-ZA" sz="2800" dirty="0" smtClean="0"/>
              <a:t>seem </a:t>
            </a:r>
            <a:r>
              <a:rPr lang="en-ZA" sz="2800" dirty="0"/>
              <a:t>systemic </a:t>
            </a:r>
            <a:r>
              <a:rPr lang="en-ZA" sz="2800" dirty="0" smtClean="0"/>
              <a:t>and may </a:t>
            </a:r>
            <a:r>
              <a:rPr lang="en-ZA" sz="2800" dirty="0"/>
              <a:t>indicate that the old </a:t>
            </a:r>
            <a:r>
              <a:rPr lang="en-ZA" sz="2800" dirty="0" smtClean="0"/>
              <a:t>utility model that </a:t>
            </a:r>
            <a:r>
              <a:rPr lang="en-ZA" sz="2800" dirty="0"/>
              <a:t>dominated over the past 100 years may be in trouble.</a:t>
            </a:r>
          </a:p>
          <a:p>
            <a:endParaRPr lang="en-ZA" sz="2800" dirty="0"/>
          </a:p>
        </p:txBody>
      </p:sp>
      <p:sp>
        <p:nvSpPr>
          <p:cNvPr id="4" name="Slide Number Placeholder 3"/>
          <p:cNvSpPr>
            <a:spLocks noGrp="1"/>
          </p:cNvSpPr>
          <p:nvPr>
            <p:ph type="sldNum" sz="quarter" idx="12"/>
          </p:nvPr>
        </p:nvSpPr>
        <p:spPr/>
        <p:txBody>
          <a:bodyPr/>
          <a:lstStyle/>
          <a:p>
            <a:fld id="{3D22BE80-DED4-504D-BFB9-746F323304E3}" type="slidenum">
              <a:rPr lang="en-US" smtClean="0"/>
              <a:pPr/>
              <a:t>32</a:t>
            </a:fld>
            <a:endParaRPr lang="en-US"/>
          </a:p>
        </p:txBody>
      </p:sp>
    </p:spTree>
    <p:extLst>
      <p:ext uri="{BB962C8B-B14F-4D97-AF65-F5344CB8AC3E}">
        <p14:creationId xmlns:p14="http://schemas.microsoft.com/office/powerpoint/2010/main" xmlns="" val="4113567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84" y="0"/>
            <a:ext cx="9121515" cy="1143000"/>
          </a:xfrm>
          <a:solidFill>
            <a:schemeClr val="accent3">
              <a:lumMod val="40000"/>
              <a:lumOff val="60000"/>
            </a:schemeClr>
          </a:solidFill>
        </p:spPr>
        <p:txBody>
          <a:bodyPr/>
          <a:lstStyle/>
          <a:p>
            <a:r>
              <a:rPr lang="en-ZA" sz="4000" b="1" dirty="0" smtClean="0"/>
              <a:t>How should South Africa respond to disruption</a:t>
            </a:r>
            <a:endParaRPr lang="en-ZA" sz="4000" b="1" dirty="0"/>
          </a:p>
        </p:txBody>
      </p:sp>
      <p:sp>
        <p:nvSpPr>
          <p:cNvPr id="3" name="Content Placeholder 2"/>
          <p:cNvSpPr>
            <a:spLocks noGrp="1"/>
          </p:cNvSpPr>
          <p:nvPr>
            <p:ph idx="1"/>
          </p:nvPr>
        </p:nvSpPr>
        <p:spPr>
          <a:xfrm>
            <a:off x="127416" y="1201868"/>
            <a:ext cx="8791732" cy="5656131"/>
          </a:xfrm>
        </p:spPr>
        <p:txBody>
          <a:bodyPr/>
          <a:lstStyle/>
          <a:p>
            <a:r>
              <a:rPr lang="en-ZA" sz="2400" dirty="0" smtClean="0"/>
              <a:t>How should South Africa manage </a:t>
            </a:r>
            <a:r>
              <a:rPr lang="en-ZA" sz="2400" dirty="0"/>
              <a:t>a large utility whose value to the country is unquestionable when </a:t>
            </a:r>
            <a:r>
              <a:rPr lang="en-ZA" sz="2400" dirty="0" smtClean="0"/>
              <a:t>that utility </a:t>
            </a:r>
            <a:r>
              <a:rPr lang="en-ZA" sz="2400" dirty="0"/>
              <a:t>may continue to have poor financial performance? </a:t>
            </a:r>
            <a:endParaRPr lang="en-ZA" sz="2400" dirty="0" smtClean="0"/>
          </a:p>
          <a:p>
            <a:r>
              <a:rPr lang="en-ZA" sz="2400" dirty="0" smtClean="0"/>
              <a:t>The </a:t>
            </a:r>
            <a:r>
              <a:rPr lang="en-ZA" sz="2400" dirty="0"/>
              <a:t>adoption of the changes that could be disruptive to the electricity supply industry in South Africa could be </a:t>
            </a:r>
            <a:r>
              <a:rPr lang="en-ZA" sz="2400" dirty="0" smtClean="0"/>
              <a:t>negatively affected by policies </a:t>
            </a:r>
            <a:r>
              <a:rPr lang="en-ZA" sz="2400" dirty="0"/>
              <a:t>and regulations. </a:t>
            </a:r>
            <a:endParaRPr lang="en-ZA" sz="2400" dirty="0" smtClean="0"/>
          </a:p>
          <a:p>
            <a:r>
              <a:rPr lang="en-ZA" sz="2400" dirty="0" smtClean="0"/>
              <a:t>In </a:t>
            </a:r>
            <a:r>
              <a:rPr lang="en-ZA" sz="2400" dirty="0"/>
              <a:t>the short-run some of </a:t>
            </a:r>
            <a:r>
              <a:rPr lang="en-ZA" sz="2400" dirty="0" smtClean="0"/>
              <a:t>these </a:t>
            </a:r>
            <a:r>
              <a:rPr lang="en-ZA" sz="2400" dirty="0"/>
              <a:t>decisions </a:t>
            </a:r>
            <a:r>
              <a:rPr lang="en-ZA" sz="2400" dirty="0" smtClean="0"/>
              <a:t>may </a:t>
            </a:r>
            <a:r>
              <a:rPr lang="en-ZA" sz="2400" dirty="0"/>
              <a:t>seem to benefit Eskom’s viability and South African energy security. </a:t>
            </a:r>
            <a:endParaRPr lang="en-ZA" sz="2400" dirty="0" smtClean="0"/>
          </a:p>
          <a:p>
            <a:r>
              <a:rPr lang="en-ZA" sz="2400" dirty="0" smtClean="0"/>
              <a:t>However</a:t>
            </a:r>
            <a:r>
              <a:rPr lang="en-ZA" sz="2400" dirty="0"/>
              <a:t>, a short-term perspective could tie South Africa into a road of path dependence </a:t>
            </a:r>
            <a:r>
              <a:rPr lang="en-ZA" sz="2400" dirty="0" smtClean="0"/>
              <a:t>based on </a:t>
            </a:r>
            <a:r>
              <a:rPr lang="en-ZA" sz="2400" dirty="0"/>
              <a:t>an outdated electricity utility model that could be a burden on the economy and future generations.</a:t>
            </a:r>
          </a:p>
          <a:p>
            <a:endParaRPr lang="en-ZA" sz="2400" dirty="0"/>
          </a:p>
        </p:txBody>
      </p:sp>
      <p:sp>
        <p:nvSpPr>
          <p:cNvPr id="4" name="Slide Number Placeholder 3"/>
          <p:cNvSpPr>
            <a:spLocks noGrp="1"/>
          </p:cNvSpPr>
          <p:nvPr>
            <p:ph type="sldNum" sz="quarter" idx="12"/>
          </p:nvPr>
        </p:nvSpPr>
        <p:spPr/>
        <p:txBody>
          <a:bodyPr/>
          <a:lstStyle/>
          <a:p>
            <a:fld id="{3D22BE80-DED4-504D-BFB9-746F323304E3}" type="slidenum">
              <a:rPr lang="en-US" smtClean="0"/>
              <a:pPr/>
              <a:t>33</a:t>
            </a:fld>
            <a:endParaRPr lang="en-US"/>
          </a:p>
        </p:txBody>
      </p:sp>
    </p:spTree>
    <p:extLst>
      <p:ext uri="{BB962C8B-B14F-4D97-AF65-F5344CB8AC3E}">
        <p14:creationId xmlns:p14="http://schemas.microsoft.com/office/powerpoint/2010/main" xmlns="" val="3629273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18"/>
            <a:ext cx="9144000" cy="920828"/>
          </a:xfrm>
          <a:solidFill>
            <a:schemeClr val="accent3">
              <a:lumMod val="40000"/>
              <a:lumOff val="60000"/>
            </a:schemeClr>
          </a:solidFill>
        </p:spPr>
        <p:txBody>
          <a:bodyPr/>
          <a:lstStyle/>
          <a:p>
            <a:r>
              <a:rPr lang="en-ZA" sz="4000" b="1" dirty="0" smtClean="0"/>
              <a:t>Conclusions</a:t>
            </a:r>
            <a:endParaRPr lang="en-ZA" sz="4000" b="1" dirty="0"/>
          </a:p>
        </p:txBody>
      </p:sp>
      <p:sp>
        <p:nvSpPr>
          <p:cNvPr id="3" name="Content Placeholder 2"/>
          <p:cNvSpPr>
            <a:spLocks noGrp="1"/>
          </p:cNvSpPr>
          <p:nvPr>
            <p:ph idx="1"/>
          </p:nvPr>
        </p:nvSpPr>
        <p:spPr>
          <a:xfrm>
            <a:off x="149902" y="1094282"/>
            <a:ext cx="8829206" cy="5627193"/>
          </a:xfrm>
        </p:spPr>
        <p:txBody>
          <a:bodyPr/>
          <a:lstStyle/>
          <a:p>
            <a:r>
              <a:rPr lang="en-ZA" sz="2400" dirty="0" smtClean="0"/>
              <a:t>In the short-term Eskom seems able to manage their finance adequately</a:t>
            </a:r>
          </a:p>
          <a:p>
            <a:r>
              <a:rPr lang="en-ZA" sz="2400" dirty="0" smtClean="0"/>
              <a:t>There are many uncertainties, such as the possibility of further delays for the new build and shortages in supply of coal that increases risk in the medium term </a:t>
            </a:r>
          </a:p>
          <a:p>
            <a:r>
              <a:rPr lang="en-ZA" sz="2400" dirty="0" smtClean="0"/>
              <a:t>There are also large-risks in the global economy that could affect South Africa and Eskom</a:t>
            </a:r>
          </a:p>
          <a:p>
            <a:r>
              <a:rPr lang="en-ZA" sz="2400" dirty="0" smtClean="0"/>
              <a:t>These risks reduce the narrow space that Eskom has for managing its finances</a:t>
            </a:r>
          </a:p>
          <a:p>
            <a:r>
              <a:rPr lang="en-ZA" sz="2400" dirty="0" smtClean="0"/>
              <a:t>Eskom may need further large increases in tariffs to manage if any of these risks negatively affect their revenues and costs.</a:t>
            </a:r>
          </a:p>
          <a:p>
            <a:r>
              <a:rPr lang="en-ZA" sz="2400" dirty="0" smtClean="0"/>
              <a:t>The state may have to provide further equity injections or guarantees</a:t>
            </a:r>
          </a:p>
          <a:p>
            <a:endParaRPr lang="en-ZA" sz="2400" dirty="0"/>
          </a:p>
          <a:p>
            <a:endParaRPr lang="en-ZA" sz="2400" dirty="0"/>
          </a:p>
        </p:txBody>
      </p:sp>
      <p:sp>
        <p:nvSpPr>
          <p:cNvPr id="4" name="Slide Number Placeholder 3"/>
          <p:cNvSpPr>
            <a:spLocks noGrp="1"/>
          </p:cNvSpPr>
          <p:nvPr>
            <p:ph type="sldNum" sz="quarter" idx="12"/>
          </p:nvPr>
        </p:nvSpPr>
        <p:spPr/>
        <p:txBody>
          <a:bodyPr/>
          <a:lstStyle/>
          <a:p>
            <a:fld id="{3D22BE80-DED4-504D-BFB9-746F323304E3}" type="slidenum">
              <a:rPr lang="en-US" smtClean="0"/>
              <a:pPr/>
              <a:t>34</a:t>
            </a:fld>
            <a:endParaRPr lang="en-US"/>
          </a:p>
        </p:txBody>
      </p:sp>
    </p:spTree>
    <p:extLst>
      <p:ext uri="{BB962C8B-B14F-4D97-AF65-F5344CB8AC3E}">
        <p14:creationId xmlns:p14="http://schemas.microsoft.com/office/powerpoint/2010/main" xmlns="" val="153329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18"/>
            <a:ext cx="9144000" cy="920828"/>
          </a:xfrm>
          <a:solidFill>
            <a:schemeClr val="accent3">
              <a:lumMod val="40000"/>
              <a:lumOff val="60000"/>
            </a:schemeClr>
          </a:solidFill>
        </p:spPr>
        <p:txBody>
          <a:bodyPr/>
          <a:lstStyle/>
          <a:p>
            <a:r>
              <a:rPr lang="en-ZA" sz="4000" b="1" dirty="0" smtClean="0"/>
              <a:t>Conclusions</a:t>
            </a:r>
            <a:endParaRPr lang="en-ZA" sz="4000" b="1" dirty="0"/>
          </a:p>
        </p:txBody>
      </p:sp>
      <p:sp>
        <p:nvSpPr>
          <p:cNvPr id="3" name="Content Placeholder 2"/>
          <p:cNvSpPr>
            <a:spLocks noGrp="1"/>
          </p:cNvSpPr>
          <p:nvPr>
            <p:ph idx="1"/>
          </p:nvPr>
        </p:nvSpPr>
        <p:spPr>
          <a:xfrm>
            <a:off x="284813" y="1079292"/>
            <a:ext cx="8544394" cy="5642183"/>
          </a:xfrm>
        </p:spPr>
        <p:txBody>
          <a:bodyPr/>
          <a:lstStyle/>
          <a:p>
            <a:r>
              <a:rPr lang="en-ZA" sz="2400" dirty="0" smtClean="0"/>
              <a:t>The current situation is one where Eskom because of its importance to the South African economy seems almost “too big to fail”</a:t>
            </a:r>
          </a:p>
          <a:p>
            <a:r>
              <a:rPr lang="en-ZA" sz="2400" dirty="0" smtClean="0"/>
              <a:t>This status means that as in the past their could be a moral hazard problem where Eskom’s management could incur large costs and risks that lead to an oversupply but they do not bear the full costs of taking on those risks</a:t>
            </a:r>
          </a:p>
          <a:p>
            <a:r>
              <a:rPr lang="en-ZA" sz="2400" dirty="0" smtClean="0"/>
              <a:t>There could also be a risk that Eskom as in the past focuses on managing their finances but because of overcapacity do not manage the efficiency of there plant adequately.</a:t>
            </a:r>
          </a:p>
          <a:p>
            <a:r>
              <a:rPr lang="en-ZA" sz="2400" dirty="0" smtClean="0"/>
              <a:t>In the longer-term there are big questions about the future of utilities and whether and how they adapt to possibly disruptive changes. </a:t>
            </a:r>
          </a:p>
          <a:p>
            <a:endParaRPr lang="en-ZA" sz="2400" dirty="0"/>
          </a:p>
        </p:txBody>
      </p:sp>
      <p:sp>
        <p:nvSpPr>
          <p:cNvPr id="4" name="Slide Number Placeholder 3"/>
          <p:cNvSpPr>
            <a:spLocks noGrp="1"/>
          </p:cNvSpPr>
          <p:nvPr>
            <p:ph type="sldNum" sz="quarter" idx="12"/>
          </p:nvPr>
        </p:nvSpPr>
        <p:spPr/>
        <p:txBody>
          <a:bodyPr/>
          <a:lstStyle/>
          <a:p>
            <a:fld id="{3D22BE80-DED4-504D-BFB9-746F323304E3}" type="slidenum">
              <a:rPr lang="en-US" smtClean="0"/>
              <a:pPr/>
              <a:t>35</a:t>
            </a:fld>
            <a:endParaRPr lang="en-US"/>
          </a:p>
        </p:txBody>
      </p:sp>
    </p:spTree>
    <p:extLst>
      <p:ext uri="{BB962C8B-B14F-4D97-AF65-F5344CB8AC3E}">
        <p14:creationId xmlns:p14="http://schemas.microsoft.com/office/powerpoint/2010/main" xmlns="" val="2729026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18"/>
            <a:ext cx="9144000" cy="920828"/>
          </a:xfrm>
          <a:solidFill>
            <a:schemeClr val="accent3">
              <a:lumMod val="40000"/>
              <a:lumOff val="60000"/>
            </a:schemeClr>
          </a:solidFill>
        </p:spPr>
        <p:txBody>
          <a:bodyPr/>
          <a:lstStyle/>
          <a:p>
            <a:r>
              <a:rPr lang="en-ZA" sz="4000" b="1" dirty="0" smtClean="0"/>
              <a:t>Conclusions</a:t>
            </a:r>
            <a:endParaRPr lang="en-ZA" sz="4000" b="1" dirty="0"/>
          </a:p>
        </p:txBody>
      </p:sp>
      <p:sp>
        <p:nvSpPr>
          <p:cNvPr id="3" name="Content Placeholder 2"/>
          <p:cNvSpPr>
            <a:spLocks noGrp="1"/>
          </p:cNvSpPr>
          <p:nvPr>
            <p:ph idx="1"/>
          </p:nvPr>
        </p:nvSpPr>
        <p:spPr>
          <a:xfrm>
            <a:off x="284813" y="974361"/>
            <a:ext cx="8544394" cy="5747115"/>
          </a:xfrm>
        </p:spPr>
        <p:txBody>
          <a:bodyPr/>
          <a:lstStyle/>
          <a:p>
            <a:r>
              <a:rPr lang="en-ZA" sz="2400" dirty="0"/>
              <a:t>Policymakers will have to </a:t>
            </a:r>
            <a:r>
              <a:rPr lang="en-ZA" sz="2400" dirty="0" smtClean="0"/>
              <a:t>seriously discuss </a:t>
            </a:r>
            <a:r>
              <a:rPr lang="en-ZA" sz="2400" dirty="0"/>
              <a:t>their future vision of the South African electricity supply industry. </a:t>
            </a:r>
            <a:endParaRPr lang="en-ZA" sz="2400" dirty="0" smtClean="0"/>
          </a:p>
          <a:p>
            <a:r>
              <a:rPr lang="en-ZA" sz="2400" dirty="0" smtClean="0"/>
              <a:t>South Africa has large </a:t>
            </a:r>
            <a:r>
              <a:rPr lang="en-ZA" sz="2400" dirty="0"/>
              <a:t>sunk capital </a:t>
            </a:r>
            <a:r>
              <a:rPr lang="en-ZA" sz="2400" dirty="0" smtClean="0"/>
              <a:t>in </a:t>
            </a:r>
            <a:r>
              <a:rPr lang="en-ZA" sz="2400" dirty="0"/>
              <a:t>Eskom </a:t>
            </a:r>
            <a:r>
              <a:rPr lang="en-ZA" sz="2400" dirty="0" smtClean="0"/>
              <a:t>and needs it for energy security</a:t>
            </a:r>
          </a:p>
          <a:p>
            <a:r>
              <a:rPr lang="en-ZA" sz="2400" dirty="0" smtClean="0"/>
              <a:t>At </a:t>
            </a:r>
            <a:r>
              <a:rPr lang="en-ZA" sz="2400" dirty="0"/>
              <a:t>the same </a:t>
            </a:r>
            <a:r>
              <a:rPr lang="en-ZA" sz="2400" dirty="0" smtClean="0"/>
              <a:t>time, choices with regard to Eskom </a:t>
            </a:r>
            <a:r>
              <a:rPr lang="en-ZA" sz="2400" dirty="0"/>
              <a:t>today can constrain </a:t>
            </a:r>
            <a:r>
              <a:rPr lang="en-ZA" sz="2400" dirty="0" smtClean="0"/>
              <a:t>the country’s </a:t>
            </a:r>
            <a:r>
              <a:rPr lang="en-ZA" sz="2400" dirty="0"/>
              <a:t>options in the future </a:t>
            </a:r>
            <a:r>
              <a:rPr lang="en-ZA" sz="2400" dirty="0" smtClean="0"/>
              <a:t>given the massive changes in the global electricity sector</a:t>
            </a:r>
          </a:p>
          <a:p>
            <a:r>
              <a:rPr lang="en-ZA" sz="2400" dirty="0"/>
              <a:t>The MEC grew because there was cooperation between the government, SOEs and the private </a:t>
            </a:r>
            <a:r>
              <a:rPr lang="en-ZA" sz="2400" dirty="0" smtClean="0"/>
              <a:t>sector</a:t>
            </a:r>
          </a:p>
          <a:p>
            <a:r>
              <a:rPr lang="en-ZA" sz="2400" dirty="0" smtClean="0"/>
              <a:t>The lesson from that phase of Eskom’s growth was that it was costly and inefficient and led to an overcapacity</a:t>
            </a:r>
          </a:p>
          <a:p>
            <a:r>
              <a:rPr lang="en-ZA" sz="2400" dirty="0" smtClean="0"/>
              <a:t>Today the MEC is different and </a:t>
            </a:r>
            <a:r>
              <a:rPr lang="en-ZA" sz="2400" dirty="0"/>
              <a:t>the strategic role of Eskom in </a:t>
            </a:r>
            <a:r>
              <a:rPr lang="en-ZA" sz="2400" dirty="0" smtClean="0"/>
              <a:t>real restructuring </a:t>
            </a:r>
            <a:r>
              <a:rPr lang="en-ZA" sz="2400" dirty="0"/>
              <a:t>the economy </a:t>
            </a:r>
            <a:r>
              <a:rPr lang="en-ZA" sz="2400" dirty="0" smtClean="0"/>
              <a:t>must be discussed not just increasing capacity</a:t>
            </a:r>
          </a:p>
          <a:p>
            <a:endParaRPr lang="en-ZA" sz="2400" dirty="0"/>
          </a:p>
        </p:txBody>
      </p:sp>
      <p:sp>
        <p:nvSpPr>
          <p:cNvPr id="4" name="Slide Number Placeholder 3"/>
          <p:cNvSpPr>
            <a:spLocks noGrp="1"/>
          </p:cNvSpPr>
          <p:nvPr>
            <p:ph type="sldNum" sz="quarter" idx="12"/>
          </p:nvPr>
        </p:nvSpPr>
        <p:spPr/>
        <p:txBody>
          <a:bodyPr/>
          <a:lstStyle/>
          <a:p>
            <a:fld id="{3D22BE80-DED4-504D-BFB9-746F323304E3}" type="slidenum">
              <a:rPr lang="en-US" smtClean="0"/>
              <a:pPr/>
              <a:t>36</a:t>
            </a:fld>
            <a:endParaRPr lang="en-US"/>
          </a:p>
        </p:txBody>
      </p:sp>
    </p:spTree>
    <p:extLst>
      <p:ext uri="{BB962C8B-B14F-4D97-AF65-F5344CB8AC3E}">
        <p14:creationId xmlns:p14="http://schemas.microsoft.com/office/powerpoint/2010/main" xmlns="" val="3076154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accent3">
              <a:lumMod val="40000"/>
              <a:lumOff val="60000"/>
            </a:schemeClr>
          </a:solidFill>
        </p:spPr>
        <p:txBody>
          <a:bodyPr/>
          <a:lstStyle/>
          <a:p>
            <a:r>
              <a:rPr lang="en-ZA" dirty="0"/>
              <a:t>Thank </a:t>
            </a:r>
            <a:r>
              <a:rPr lang="en-ZA" dirty="0" smtClean="0"/>
              <a:t>you</a:t>
            </a:r>
            <a:endParaRPr lang="en-ZA" dirty="0"/>
          </a:p>
        </p:txBody>
      </p:sp>
      <p:sp>
        <p:nvSpPr>
          <p:cNvPr id="3" name="Content Placeholder 2"/>
          <p:cNvSpPr>
            <a:spLocks noGrp="1"/>
          </p:cNvSpPr>
          <p:nvPr>
            <p:ph idx="1"/>
          </p:nvPr>
        </p:nvSpPr>
        <p:spPr>
          <a:solidFill>
            <a:schemeClr val="bg1"/>
          </a:solidFill>
        </p:spPr>
        <p:txBody>
          <a:bodyPr/>
          <a:lstStyle/>
          <a:p>
            <a:pPr marL="0" indent="0">
              <a:buNone/>
            </a:pPr>
            <a:endParaRPr lang="en-ZA" dirty="0"/>
          </a:p>
        </p:txBody>
      </p:sp>
      <p:sp>
        <p:nvSpPr>
          <p:cNvPr id="4" name="Slide Number Placeholder 3"/>
          <p:cNvSpPr>
            <a:spLocks noGrp="1"/>
          </p:cNvSpPr>
          <p:nvPr>
            <p:ph type="sldNum" sz="quarter" idx="12"/>
          </p:nvPr>
        </p:nvSpPr>
        <p:spPr/>
        <p:txBody>
          <a:bodyPr/>
          <a:lstStyle/>
          <a:p>
            <a:fld id="{3D22BE80-DED4-504D-BFB9-746F323304E3}" type="slidenum">
              <a:rPr lang="en-US" smtClean="0"/>
              <a:pPr/>
              <a:t>37</a:t>
            </a:fld>
            <a:endParaRPr lang="en-US"/>
          </a:p>
        </p:txBody>
      </p:sp>
    </p:spTree>
    <p:extLst>
      <p:ext uri="{BB962C8B-B14F-4D97-AF65-F5344CB8AC3E}">
        <p14:creationId xmlns:p14="http://schemas.microsoft.com/office/powerpoint/2010/main" xmlns="" val="962968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Shape 1"/>
          <p:cNvSpPr txBox="1"/>
          <p:nvPr/>
        </p:nvSpPr>
        <p:spPr>
          <a:xfrm>
            <a:off x="494855" y="196291"/>
            <a:ext cx="8228763" cy="653102"/>
          </a:xfrm>
          <a:prstGeom prst="rect">
            <a:avLst/>
          </a:prstGeom>
          <a:noFill/>
          <a:ln>
            <a:noFill/>
          </a:ln>
        </p:spPr>
        <p:txBody>
          <a:bodyPr lIns="0" tIns="0" rIns="0" bIns="0" anchor="ctr"/>
          <a:lstStyle/>
          <a:p>
            <a:pPr defTabSz="914400">
              <a:lnSpc>
                <a:spcPct val="90000"/>
              </a:lnSpc>
              <a:spcBef>
                <a:spcPct val="0"/>
              </a:spcBef>
            </a:pPr>
            <a:r>
              <a:rPr lang="en-ZA" sz="3600" spc="-50" dirty="0">
                <a:solidFill>
                  <a:schemeClr val="accent1">
                    <a:lumMod val="75000"/>
                  </a:schemeClr>
                </a:solidFill>
                <a:latin typeface="Century Gothic" panose="020B0502020202020204" pitchFamily="34" charset="0"/>
                <a:ea typeface="+mj-ea"/>
                <a:cs typeface="+mj-cs"/>
              </a:rPr>
              <a:t>Background</a:t>
            </a:r>
          </a:p>
        </p:txBody>
      </p:sp>
      <p:sp>
        <p:nvSpPr>
          <p:cNvPr id="40" name="TextShape 2"/>
          <p:cNvSpPr txBox="1"/>
          <p:nvPr/>
        </p:nvSpPr>
        <p:spPr>
          <a:xfrm>
            <a:off x="526659" y="1370253"/>
            <a:ext cx="8196959" cy="5171307"/>
          </a:xfrm>
          <a:prstGeom prst="rect">
            <a:avLst/>
          </a:prstGeom>
          <a:noFill/>
          <a:ln>
            <a:noFill/>
          </a:ln>
        </p:spPr>
        <p:txBody>
          <a:bodyPr lIns="0" tIns="0" rIns="0" bIns="0"/>
          <a:lstStyle/>
          <a:p>
            <a:endParaRPr lang="en-ZA" sz="2903" spc="-1" dirty="0">
              <a:solidFill>
                <a:srgbClr val="000000"/>
              </a:solidFill>
              <a:uFill>
                <a:solidFill>
                  <a:srgbClr val="FFFFFF"/>
                </a:solidFill>
              </a:uFill>
              <a:latin typeface="Arial"/>
            </a:endParaRPr>
          </a:p>
          <a:p>
            <a:endParaRPr lang="en-ZA" sz="2903" spc="-1" dirty="0">
              <a:solidFill>
                <a:srgbClr val="000000"/>
              </a:solidFill>
              <a:uFill>
                <a:solidFill>
                  <a:srgbClr val="FFFFFF"/>
                </a:solidFill>
              </a:uFill>
              <a:latin typeface="Arial"/>
            </a:endParaRPr>
          </a:p>
        </p:txBody>
      </p:sp>
      <p:sp>
        <p:nvSpPr>
          <p:cNvPr id="3" name="Content Placeholder 2"/>
          <p:cNvSpPr>
            <a:spLocks noGrp="1"/>
          </p:cNvSpPr>
          <p:nvPr>
            <p:ph idx="1"/>
          </p:nvPr>
        </p:nvSpPr>
        <p:spPr>
          <a:xfrm>
            <a:off x="344774" y="849393"/>
            <a:ext cx="8574374" cy="5821230"/>
          </a:xfrm>
        </p:spPr>
        <p:txBody>
          <a:bodyPr>
            <a:normAutofit fontScale="85000" lnSpcReduction="20000"/>
          </a:bodyPr>
          <a:lstStyle/>
          <a:p>
            <a:r>
              <a:rPr lang="en-ZA" dirty="0"/>
              <a:t>Eskom is a state owned enterprise (SOE) whose importance to South African society and the economy is unquestionable. </a:t>
            </a:r>
            <a:endParaRPr lang="en-ZA" dirty="0" smtClean="0"/>
          </a:p>
          <a:p>
            <a:r>
              <a:rPr lang="en-ZA" dirty="0" smtClean="0"/>
              <a:t>There </a:t>
            </a:r>
            <a:r>
              <a:rPr lang="en-ZA" dirty="0"/>
              <a:t>is no doubt that the financial challenges faced by Eskom require ongoing </a:t>
            </a:r>
            <a:r>
              <a:rPr lang="en-ZA" dirty="0" smtClean="0"/>
              <a:t>close oversight</a:t>
            </a:r>
            <a:r>
              <a:rPr lang="en-ZA" dirty="0"/>
              <a:t>. </a:t>
            </a:r>
            <a:endParaRPr lang="en-ZA" dirty="0" smtClean="0"/>
          </a:p>
          <a:p>
            <a:r>
              <a:rPr lang="en-ZA" dirty="0" smtClean="0"/>
              <a:t>These </a:t>
            </a:r>
            <a:r>
              <a:rPr lang="en-ZA" dirty="0"/>
              <a:t>challenges are complex and there are no easy fixes. </a:t>
            </a:r>
            <a:endParaRPr lang="en-ZA" dirty="0" smtClean="0"/>
          </a:p>
          <a:p>
            <a:r>
              <a:rPr lang="en-ZA" dirty="0" smtClean="0"/>
              <a:t>The </a:t>
            </a:r>
            <a:r>
              <a:rPr lang="en-ZA" dirty="0"/>
              <a:t>financial challenges stem from the condition and operation of the physical plant, transmission and distribution systems as well as conditions that affect the cost structure and revenue collection of the utility, including regulatory issues. </a:t>
            </a:r>
            <a:endParaRPr lang="en-ZA" dirty="0" smtClean="0"/>
          </a:p>
          <a:p>
            <a:r>
              <a:rPr lang="en-ZA" dirty="0" smtClean="0"/>
              <a:t>We </a:t>
            </a:r>
            <a:r>
              <a:rPr lang="en-ZA" dirty="0"/>
              <a:t>also explore some of the broader political economy issues affecting outcomes for Eskom. </a:t>
            </a:r>
            <a:endParaRPr lang="en-ZA" dirty="0" smtClean="0"/>
          </a:p>
          <a:p>
            <a:r>
              <a:rPr lang="en-ZA" dirty="0" smtClean="0"/>
              <a:t>Overall, Eskom </a:t>
            </a:r>
            <a:r>
              <a:rPr lang="en-ZA" dirty="0"/>
              <a:t>has had to make substantial new investments while facing large increases in primary energy and other costs </a:t>
            </a:r>
            <a:endParaRPr lang="en-ZA" dirty="0" smtClean="0"/>
          </a:p>
          <a:p>
            <a:r>
              <a:rPr lang="en-ZA" dirty="0" smtClean="0"/>
              <a:t>There are risks and uncertainties in the global economy and in South Africa that could negatively  affect Eskom</a:t>
            </a:r>
          </a:p>
          <a:p>
            <a:r>
              <a:rPr lang="en-ZA" dirty="0" smtClean="0"/>
              <a:t>There are large changes in the global power sector that may affect the future structure of power utilities and decision to be made about Eskom’s future</a:t>
            </a:r>
            <a:endParaRPr lang="en-ZA" dirty="0"/>
          </a:p>
          <a:p>
            <a:endParaRPr lang="en-ZA" dirty="0"/>
          </a:p>
        </p:txBody>
      </p:sp>
    </p:spTree>
    <p:extLst>
      <p:ext uri="{BB962C8B-B14F-4D97-AF65-F5344CB8AC3E}">
        <p14:creationId xmlns:p14="http://schemas.microsoft.com/office/powerpoint/2010/main" xmlns="" val="37523697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91"/>
            <a:ext cx="9144000" cy="1325563"/>
          </a:xfrm>
          <a:solidFill>
            <a:schemeClr val="accent3">
              <a:lumMod val="40000"/>
              <a:lumOff val="60000"/>
            </a:schemeClr>
          </a:solidFill>
        </p:spPr>
        <p:txBody>
          <a:bodyPr/>
          <a:lstStyle/>
          <a:p>
            <a:pPr algn="ctr"/>
            <a:r>
              <a:rPr lang="en-ZA" dirty="0" smtClean="0"/>
              <a:t>Revenues</a:t>
            </a:r>
            <a:endParaRPr lang="en-ZA" dirty="0"/>
          </a:p>
        </p:txBody>
      </p:sp>
      <p:sp>
        <p:nvSpPr>
          <p:cNvPr id="3" name="Content Placeholder 2"/>
          <p:cNvSpPr>
            <a:spLocks noGrp="1"/>
          </p:cNvSpPr>
          <p:nvPr>
            <p:ph idx="1"/>
          </p:nvPr>
        </p:nvSpPr>
        <p:spPr/>
        <p:txBody>
          <a:bodyPr/>
          <a:lstStyle/>
          <a:p>
            <a:r>
              <a:rPr lang="en-ZA" dirty="0" smtClean="0"/>
              <a:t>The next section discusses Eskom’s revenues</a:t>
            </a:r>
            <a:endParaRPr lang="en-ZA" dirty="0"/>
          </a:p>
        </p:txBody>
      </p:sp>
      <p:sp>
        <p:nvSpPr>
          <p:cNvPr id="4" name="Slide Number Placeholder 3"/>
          <p:cNvSpPr>
            <a:spLocks noGrp="1"/>
          </p:cNvSpPr>
          <p:nvPr>
            <p:ph type="sldNum" sz="quarter" idx="12"/>
          </p:nvPr>
        </p:nvSpPr>
        <p:spPr/>
        <p:txBody>
          <a:bodyPr/>
          <a:lstStyle/>
          <a:p>
            <a:fld id="{3D22BE80-DED4-504D-BFB9-746F323304E3}" type="slidenum">
              <a:rPr lang="en-US" smtClean="0"/>
              <a:pPr/>
              <a:t>5</a:t>
            </a:fld>
            <a:endParaRPr lang="en-US"/>
          </a:p>
        </p:txBody>
      </p:sp>
    </p:spTree>
    <p:extLst>
      <p:ext uri="{BB962C8B-B14F-4D97-AF65-F5344CB8AC3E}">
        <p14:creationId xmlns:p14="http://schemas.microsoft.com/office/powerpoint/2010/main" xmlns="" val="1228421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22BE80-DED4-504D-BFB9-746F323304E3}" type="slidenum">
              <a:rPr lang="en-US" smtClean="0"/>
              <a:pPr/>
              <a:t>6</a:t>
            </a:fld>
            <a:endParaRPr lang="en-US"/>
          </a:p>
        </p:txBody>
      </p:sp>
      <p:sp>
        <p:nvSpPr>
          <p:cNvPr id="9" name="TextBox 8"/>
          <p:cNvSpPr txBox="1"/>
          <p:nvPr/>
        </p:nvSpPr>
        <p:spPr>
          <a:xfrm>
            <a:off x="0" y="0"/>
            <a:ext cx="9144000" cy="707886"/>
          </a:xfrm>
          <a:prstGeom prst="rect">
            <a:avLst/>
          </a:prstGeom>
          <a:solidFill>
            <a:schemeClr val="accent2">
              <a:lumMod val="40000"/>
              <a:lumOff val="60000"/>
            </a:schemeClr>
          </a:solidFill>
        </p:spPr>
        <p:txBody>
          <a:bodyPr wrap="square" rtlCol="0">
            <a:spAutoFit/>
          </a:bodyPr>
          <a:lstStyle/>
          <a:p>
            <a:pPr algn="ctr"/>
            <a:r>
              <a:rPr lang="en-ZA" sz="4000" dirty="0" smtClean="0"/>
              <a:t>Declining profitability since 2008</a:t>
            </a:r>
            <a:endParaRPr lang="en-ZA" sz="2000" dirty="0"/>
          </a:p>
        </p:txBody>
      </p:sp>
      <p:pic>
        <p:nvPicPr>
          <p:cNvPr id="2" name="Picture 1"/>
          <p:cNvPicPr>
            <a:picLocks noChangeAspect="1"/>
          </p:cNvPicPr>
          <p:nvPr/>
        </p:nvPicPr>
        <p:blipFill>
          <a:blip r:embed="rId3"/>
          <a:stretch>
            <a:fillRect/>
          </a:stretch>
        </p:blipFill>
        <p:spPr>
          <a:xfrm>
            <a:off x="192505" y="735658"/>
            <a:ext cx="8758989" cy="5705199"/>
          </a:xfrm>
          <a:prstGeom prst="rect">
            <a:avLst/>
          </a:prstGeom>
        </p:spPr>
      </p:pic>
    </p:spTree>
    <p:extLst>
      <p:ext uri="{BB962C8B-B14F-4D97-AF65-F5344CB8AC3E}">
        <p14:creationId xmlns:p14="http://schemas.microsoft.com/office/powerpoint/2010/main" xmlns="" val="162497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22BE80-DED4-504D-BFB9-746F323304E3}" type="slidenum">
              <a:rPr lang="en-US" smtClean="0"/>
              <a:pPr/>
              <a:t>7</a:t>
            </a:fld>
            <a:endParaRPr lang="en-US" dirty="0"/>
          </a:p>
        </p:txBody>
      </p:sp>
      <p:sp>
        <p:nvSpPr>
          <p:cNvPr id="9" name="TextBox 8"/>
          <p:cNvSpPr txBox="1"/>
          <p:nvPr/>
        </p:nvSpPr>
        <p:spPr>
          <a:xfrm>
            <a:off x="0" y="0"/>
            <a:ext cx="9144000" cy="707886"/>
          </a:xfrm>
          <a:prstGeom prst="rect">
            <a:avLst/>
          </a:prstGeom>
          <a:solidFill>
            <a:schemeClr val="accent2">
              <a:lumMod val="40000"/>
              <a:lumOff val="60000"/>
            </a:schemeClr>
          </a:solidFill>
        </p:spPr>
        <p:txBody>
          <a:bodyPr wrap="square" rtlCol="0">
            <a:spAutoFit/>
          </a:bodyPr>
          <a:lstStyle/>
          <a:p>
            <a:pPr algn="ctr"/>
            <a:r>
              <a:rPr lang="en-ZA" sz="4000" dirty="0" smtClean="0"/>
              <a:t>Higher revenue but lower profit margins</a:t>
            </a:r>
            <a:endParaRPr lang="en-ZA" sz="2000" dirty="0"/>
          </a:p>
        </p:txBody>
      </p:sp>
      <p:pic>
        <p:nvPicPr>
          <p:cNvPr id="3" name="Picture 2"/>
          <p:cNvPicPr>
            <a:picLocks noChangeAspect="1"/>
          </p:cNvPicPr>
          <p:nvPr/>
        </p:nvPicPr>
        <p:blipFill>
          <a:blip r:embed="rId3"/>
          <a:stretch>
            <a:fillRect/>
          </a:stretch>
        </p:blipFill>
        <p:spPr>
          <a:xfrm>
            <a:off x="167189" y="756011"/>
            <a:ext cx="8809622" cy="5738179"/>
          </a:xfrm>
          <a:prstGeom prst="rect">
            <a:avLst/>
          </a:prstGeom>
        </p:spPr>
      </p:pic>
    </p:spTree>
    <p:extLst>
      <p:ext uri="{BB962C8B-B14F-4D97-AF65-F5344CB8AC3E}">
        <p14:creationId xmlns:p14="http://schemas.microsoft.com/office/powerpoint/2010/main" xmlns="" val="1255597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22BE80-DED4-504D-BFB9-746F323304E3}" type="slidenum">
              <a:rPr lang="en-US" smtClean="0"/>
              <a:pPr/>
              <a:t>8</a:t>
            </a:fld>
            <a:endParaRPr lang="en-US"/>
          </a:p>
        </p:txBody>
      </p:sp>
      <p:sp>
        <p:nvSpPr>
          <p:cNvPr id="9" name="TextBox 8"/>
          <p:cNvSpPr txBox="1"/>
          <p:nvPr/>
        </p:nvSpPr>
        <p:spPr>
          <a:xfrm>
            <a:off x="0" y="0"/>
            <a:ext cx="9144000" cy="707886"/>
          </a:xfrm>
          <a:prstGeom prst="rect">
            <a:avLst/>
          </a:prstGeom>
          <a:solidFill>
            <a:schemeClr val="accent2">
              <a:lumMod val="40000"/>
              <a:lumOff val="60000"/>
            </a:schemeClr>
          </a:solidFill>
        </p:spPr>
        <p:txBody>
          <a:bodyPr wrap="square" rtlCol="0">
            <a:spAutoFit/>
          </a:bodyPr>
          <a:lstStyle/>
          <a:p>
            <a:pPr algn="ctr"/>
            <a:r>
              <a:rPr lang="en-ZA" sz="4000" dirty="0" smtClean="0"/>
              <a:t>Revenue increases as sales decline</a:t>
            </a:r>
            <a:endParaRPr lang="en-ZA" sz="2000" dirty="0"/>
          </a:p>
        </p:txBody>
      </p:sp>
      <p:pic>
        <p:nvPicPr>
          <p:cNvPr id="5" name="Picture 4"/>
          <p:cNvPicPr>
            <a:picLocks noChangeAspect="1"/>
          </p:cNvPicPr>
          <p:nvPr/>
        </p:nvPicPr>
        <p:blipFill>
          <a:blip r:embed="rId3"/>
          <a:stretch>
            <a:fillRect/>
          </a:stretch>
        </p:blipFill>
        <p:spPr>
          <a:xfrm>
            <a:off x="220779" y="765636"/>
            <a:ext cx="8702441" cy="5665875"/>
          </a:xfrm>
          <a:prstGeom prst="rect">
            <a:avLst/>
          </a:prstGeom>
        </p:spPr>
      </p:pic>
    </p:spTree>
    <p:extLst>
      <p:ext uri="{BB962C8B-B14F-4D97-AF65-F5344CB8AC3E}">
        <p14:creationId xmlns:p14="http://schemas.microsoft.com/office/powerpoint/2010/main" xmlns="" val="3994591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22BE80-DED4-504D-BFB9-746F323304E3}" type="slidenum">
              <a:rPr lang="en-US" smtClean="0">
                <a:solidFill>
                  <a:prstClr val="black">
                    <a:tint val="75000"/>
                  </a:prstClr>
                </a:solidFill>
              </a:rPr>
              <a:pPr/>
              <a:t>9</a:t>
            </a:fld>
            <a:endParaRPr lang="en-US">
              <a:solidFill>
                <a:prstClr val="black">
                  <a:tint val="75000"/>
                </a:prstClr>
              </a:solidFill>
            </a:endParaRPr>
          </a:p>
        </p:txBody>
      </p:sp>
      <p:sp>
        <p:nvSpPr>
          <p:cNvPr id="9" name="TextBox 8"/>
          <p:cNvSpPr txBox="1"/>
          <p:nvPr/>
        </p:nvSpPr>
        <p:spPr>
          <a:xfrm>
            <a:off x="0" y="0"/>
            <a:ext cx="9144000" cy="707886"/>
          </a:xfrm>
          <a:prstGeom prst="rect">
            <a:avLst/>
          </a:prstGeom>
          <a:solidFill>
            <a:schemeClr val="accent2">
              <a:lumMod val="40000"/>
              <a:lumOff val="60000"/>
            </a:schemeClr>
          </a:solidFill>
        </p:spPr>
        <p:txBody>
          <a:bodyPr wrap="square" rtlCol="0">
            <a:spAutoFit/>
          </a:bodyPr>
          <a:lstStyle/>
          <a:p>
            <a:pPr algn="ctr"/>
            <a:r>
              <a:rPr lang="en-ZA" sz="4000" dirty="0" smtClean="0">
                <a:solidFill>
                  <a:prstClr val="black"/>
                </a:solidFill>
              </a:rPr>
              <a:t>Higher revenue due to large tariff increases </a:t>
            </a:r>
            <a:endParaRPr lang="en-ZA" sz="2000" dirty="0">
              <a:solidFill>
                <a:prstClr val="black"/>
              </a:solidFill>
            </a:endParaRPr>
          </a:p>
        </p:txBody>
      </p:sp>
      <p:pic>
        <p:nvPicPr>
          <p:cNvPr id="3" name="Picture 2"/>
          <p:cNvPicPr>
            <a:picLocks noChangeAspect="1"/>
          </p:cNvPicPr>
          <p:nvPr/>
        </p:nvPicPr>
        <p:blipFill>
          <a:blip r:embed="rId3"/>
          <a:stretch>
            <a:fillRect/>
          </a:stretch>
        </p:blipFill>
        <p:spPr>
          <a:xfrm>
            <a:off x="178067" y="707886"/>
            <a:ext cx="8787865" cy="5721491"/>
          </a:xfrm>
          <a:prstGeom prst="rect">
            <a:avLst/>
          </a:prstGeom>
        </p:spPr>
      </p:pic>
    </p:spTree>
    <p:extLst>
      <p:ext uri="{BB962C8B-B14F-4D97-AF65-F5344CB8AC3E}">
        <p14:creationId xmlns:p14="http://schemas.microsoft.com/office/powerpoint/2010/main" xmlns="" val="334664642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Theme1" id="{3F51BA9E-E7FF-4503-87F5-1FB00CA58BAC}" vid="{B61FD4DF-877F-4B4B-B84A-F5A625D55A89}"/>
    </a:ext>
  </a:extLst>
</a:theme>
</file>

<file path=ppt/theme/theme2.xml><?xml version="1.0" encoding="utf-8"?>
<a:theme xmlns:a="http://schemas.openxmlformats.org/drawingml/2006/main" name="Media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Retrospec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4.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17013</TotalTime>
  <Words>2102</Words>
  <Application>Microsoft Office PowerPoint</Application>
  <PresentationFormat>On-screen Show (4:3)</PresentationFormat>
  <Paragraphs>223</Paragraphs>
  <Slides>37</Slides>
  <Notes>13</Notes>
  <HiddenSlides>0</HiddenSlides>
  <MMClips>0</MMClip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Theme1</vt:lpstr>
      <vt:lpstr>Median</vt:lpstr>
      <vt:lpstr>1_Retrospect</vt:lpstr>
      <vt:lpstr>Office Theme</vt:lpstr>
      <vt:lpstr>Slide 1</vt:lpstr>
      <vt:lpstr>Outline</vt:lpstr>
      <vt:lpstr>Purpose</vt:lpstr>
      <vt:lpstr>Slide 4</vt:lpstr>
      <vt:lpstr>Revenues</vt:lpstr>
      <vt:lpstr>Slide 6</vt:lpstr>
      <vt:lpstr>Slide 7</vt:lpstr>
      <vt:lpstr>Slide 8</vt:lpstr>
      <vt:lpstr>Slide 9</vt:lpstr>
      <vt:lpstr>Slide 10</vt:lpstr>
      <vt:lpstr>Slide 11</vt:lpstr>
      <vt:lpstr>Expenditure</vt:lpstr>
      <vt:lpstr>Slide 13</vt:lpstr>
      <vt:lpstr>Background to the development of the electricity and coal sectors</vt:lpstr>
      <vt:lpstr>Background to the development of the electricity and coal sectors 2</vt:lpstr>
      <vt:lpstr>Eskom’s rapid growth from the 1970s</vt:lpstr>
      <vt:lpstr>Eskom through the 2000s</vt:lpstr>
      <vt:lpstr>Slide 18</vt:lpstr>
      <vt:lpstr>Slide 19</vt:lpstr>
      <vt:lpstr>Slide 20</vt:lpstr>
      <vt:lpstr>OCGT electicity production and diesel usage (R millions</vt:lpstr>
      <vt:lpstr>Slide 22</vt:lpstr>
      <vt:lpstr>Slide 23</vt:lpstr>
      <vt:lpstr>Slide 24</vt:lpstr>
      <vt:lpstr>Slide 25</vt:lpstr>
      <vt:lpstr>Slide 26</vt:lpstr>
      <vt:lpstr>Slide 27</vt:lpstr>
      <vt:lpstr>Slide 28</vt:lpstr>
      <vt:lpstr>Changes to the Electricity supply industry: risks and opportunities</vt:lpstr>
      <vt:lpstr>Coal security of supply and energy security</vt:lpstr>
      <vt:lpstr>Disruption in the power sector</vt:lpstr>
      <vt:lpstr>Global financial woes in power sector</vt:lpstr>
      <vt:lpstr>How should South Africa respond to disruption</vt:lpstr>
      <vt:lpstr>Conclusions</vt:lpstr>
      <vt:lpstr>Conclusions</vt:lpstr>
      <vt:lpstr>Conclusions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Input to SCAP planning</dc:title>
  <dc:creator>PBO</dc:creator>
  <cp:lastModifiedBy>PUMZA</cp:lastModifiedBy>
  <cp:revision>1055</cp:revision>
  <cp:lastPrinted>2017-02-27T12:20:13Z</cp:lastPrinted>
  <dcterms:created xsi:type="dcterms:W3CDTF">2014-06-25T15:15:37Z</dcterms:created>
  <dcterms:modified xsi:type="dcterms:W3CDTF">2017-03-10T10:45:51Z</dcterms:modified>
</cp:coreProperties>
</file>