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charts/colors1.xml" ContentType="application/vnd.ms-office.chartcolorstyl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handoutMasterIdLst>
    <p:handoutMasterId r:id="rId52"/>
  </p:handoutMasterIdLst>
  <p:sldIdLst>
    <p:sldId id="369" r:id="rId2"/>
    <p:sldId id="350" r:id="rId3"/>
    <p:sldId id="380" r:id="rId4"/>
    <p:sldId id="456" r:id="rId5"/>
    <p:sldId id="476" r:id="rId6"/>
    <p:sldId id="353" r:id="rId7"/>
    <p:sldId id="435" r:id="rId8"/>
    <p:sldId id="457" r:id="rId9"/>
    <p:sldId id="440" r:id="rId10"/>
    <p:sldId id="419" r:id="rId11"/>
    <p:sldId id="458" r:id="rId12"/>
    <p:sldId id="436" r:id="rId13"/>
    <p:sldId id="408" r:id="rId14"/>
    <p:sldId id="459" r:id="rId15"/>
    <p:sldId id="431" r:id="rId16"/>
    <p:sldId id="406" r:id="rId17"/>
    <p:sldId id="407" r:id="rId18"/>
    <p:sldId id="477" r:id="rId19"/>
    <p:sldId id="460" r:id="rId20"/>
    <p:sldId id="478" r:id="rId21"/>
    <p:sldId id="438" r:id="rId22"/>
    <p:sldId id="461" r:id="rId23"/>
    <p:sldId id="439" r:id="rId24"/>
    <p:sldId id="434" r:id="rId25"/>
    <p:sldId id="416" r:id="rId26"/>
    <p:sldId id="447" r:id="rId27"/>
    <p:sldId id="466" r:id="rId28"/>
    <p:sldId id="479" r:id="rId29"/>
    <p:sldId id="448" r:id="rId30"/>
    <p:sldId id="449" r:id="rId31"/>
    <p:sldId id="480" r:id="rId32"/>
    <p:sldId id="352" r:id="rId33"/>
    <p:sldId id="467" r:id="rId34"/>
    <p:sldId id="432" r:id="rId35"/>
    <p:sldId id="450" r:id="rId36"/>
    <p:sldId id="465" r:id="rId37"/>
    <p:sldId id="469" r:id="rId38"/>
    <p:sldId id="486" r:id="rId39"/>
    <p:sldId id="464" r:id="rId40"/>
    <p:sldId id="481" r:id="rId41"/>
    <p:sldId id="455" r:id="rId42"/>
    <p:sldId id="463" r:id="rId43"/>
    <p:sldId id="474" r:id="rId44"/>
    <p:sldId id="475" r:id="rId45"/>
    <p:sldId id="482" r:id="rId46"/>
    <p:sldId id="483" r:id="rId47"/>
    <p:sldId id="484" r:id="rId48"/>
    <p:sldId id="485" r:id="rId49"/>
    <p:sldId id="378" r:id="rId50"/>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6600"/>
    <a:srgbClr val="FF3300"/>
    <a:srgbClr val="339933"/>
    <a:srgbClr val="00682F"/>
    <a:srgbClr val="CCCC00"/>
    <a:srgbClr val="33CC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096" autoAdjust="0"/>
  </p:normalViewPr>
  <p:slideViewPr>
    <p:cSldViewPr>
      <p:cViewPr varScale="1">
        <p:scale>
          <a:sx n="109" d="100"/>
          <a:sy n="109" d="100"/>
        </p:scale>
        <p:origin x="-167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740" b="1" i="0" u="none" strike="noStrike" kern="1200" spc="0" baseline="0">
                <a:solidFill>
                  <a:schemeClr val="tx1">
                    <a:lumMod val="65000"/>
                    <a:lumOff val="35000"/>
                  </a:schemeClr>
                </a:solidFill>
                <a:latin typeface="+mn-lt"/>
                <a:ea typeface="+mn-ea"/>
                <a:cs typeface="+mn-cs"/>
              </a:defRPr>
            </a:pPr>
            <a:r>
              <a:rPr lang="en-ZA"/>
              <a:t>Summary of Analysis</a:t>
            </a:r>
          </a:p>
        </c:rich>
      </c:tx>
      <c:spPr>
        <a:noFill/>
        <a:ln>
          <a:noFill/>
        </a:ln>
        <a:effectLst/>
      </c:spPr>
    </c:title>
    <c:plotArea>
      <c:layout/>
      <c:barChart>
        <c:barDir val="col"/>
        <c:grouping val="clustered"/>
        <c:ser>
          <c:idx val="0"/>
          <c:order val="0"/>
          <c:tx>
            <c:strRef>
              <c:f>'Summary 2'!$C$3</c:f>
              <c:strCache>
                <c:ptCount val="1"/>
                <c:pt idx="0">
                  <c:v>Number</c:v>
                </c:pt>
              </c:strCache>
            </c:strRef>
          </c:tx>
          <c:spPr>
            <a:solidFill>
              <a:schemeClr val="accent1"/>
            </a:solidFill>
            <a:ln>
              <a:noFill/>
            </a:ln>
            <a:effectLst/>
          </c:spPr>
          <c:dPt>
            <c:idx val="0"/>
            <c:spPr>
              <a:solidFill>
                <a:schemeClr val="accent1"/>
              </a:solidFill>
              <a:ln>
                <a:solidFill>
                  <a:srgbClr val="C00000"/>
                </a:solidFill>
              </a:ln>
              <a:effectLst/>
            </c:spPr>
          </c:dPt>
          <c:cat>
            <c:strRef>
              <c:f>'Summary 2'!$B$4:$B$7</c:f>
              <c:strCache>
                <c:ptCount val="4"/>
                <c:pt idx="0">
                  <c:v>Support change</c:v>
                </c:pt>
                <c:pt idx="1">
                  <c:v>Do not support change </c:v>
                </c:pt>
                <c:pt idx="2">
                  <c:v>Do not support proposal but provide recommendations</c:v>
                </c:pt>
                <c:pt idx="3">
                  <c:v>Support proposal</c:v>
                </c:pt>
              </c:strCache>
            </c:strRef>
          </c:cat>
          <c:val>
            <c:numRef>
              <c:f>'Summary 2'!$C$4:$C$7</c:f>
              <c:numCache>
                <c:formatCode>General</c:formatCode>
                <c:ptCount val="4"/>
                <c:pt idx="0">
                  <c:v>71</c:v>
                </c:pt>
                <c:pt idx="1">
                  <c:v>19</c:v>
                </c:pt>
                <c:pt idx="2">
                  <c:v>28</c:v>
                </c:pt>
                <c:pt idx="3">
                  <c:v>3</c:v>
                </c:pt>
              </c:numCache>
            </c:numRef>
          </c:val>
        </c:ser>
        <c:ser>
          <c:idx val="1"/>
          <c:order val="1"/>
          <c:tx>
            <c:strRef>
              <c:f>'Summary 2'!$D$3</c:f>
              <c:strCache>
                <c:ptCount val="1"/>
              </c:strCache>
            </c:strRef>
          </c:tx>
          <c:spPr>
            <a:solidFill>
              <a:schemeClr val="accent2"/>
            </a:solidFill>
            <a:ln>
              <a:noFill/>
            </a:ln>
            <a:effectLst/>
          </c:spPr>
          <c:cat>
            <c:strRef>
              <c:f>'Summary 2'!$B$4:$B$7</c:f>
              <c:strCache>
                <c:ptCount val="4"/>
                <c:pt idx="0">
                  <c:v>Support change</c:v>
                </c:pt>
                <c:pt idx="1">
                  <c:v>Do not support change </c:v>
                </c:pt>
                <c:pt idx="2">
                  <c:v>Do not support proposal but provide recommendations</c:v>
                </c:pt>
                <c:pt idx="3">
                  <c:v>Support proposal</c:v>
                </c:pt>
              </c:strCache>
            </c:strRef>
          </c:cat>
          <c:val>
            <c:numRef>
              <c:f>'Summary 2'!$D$4:$D$7</c:f>
            </c:numRef>
          </c:val>
        </c:ser>
        <c:dLbls/>
        <c:gapWidth val="219"/>
        <c:overlap val="-27"/>
        <c:axId val="116061312"/>
        <c:axId val="116062848"/>
      </c:barChart>
      <c:lineChart>
        <c:grouping val="standard"/>
        <c:ser>
          <c:idx val="2"/>
          <c:order val="2"/>
          <c:tx>
            <c:strRef>
              <c:f>'Summary 2'!$E$3</c:f>
              <c:strCache>
                <c:ptCount val="1"/>
                <c:pt idx="0">
                  <c:v>%</c:v>
                </c:pt>
              </c:strCache>
            </c:strRef>
          </c:tx>
          <c:spPr>
            <a:ln w="28575" cap="rnd">
              <a:solidFill>
                <a:schemeClr val="accent3"/>
              </a:solidFill>
              <a:round/>
            </a:ln>
            <a:effectLst/>
          </c:spPr>
          <c:marker>
            <c:symbol val="none"/>
          </c:marker>
          <c:cat>
            <c:strRef>
              <c:f>'Summary 2'!$B$4:$B$7</c:f>
              <c:strCache>
                <c:ptCount val="4"/>
                <c:pt idx="0">
                  <c:v>Support change</c:v>
                </c:pt>
                <c:pt idx="1">
                  <c:v>Do not support change </c:v>
                </c:pt>
                <c:pt idx="2">
                  <c:v>Do not support proposal but provide recommendations</c:v>
                </c:pt>
                <c:pt idx="3">
                  <c:v>Support proposal</c:v>
                </c:pt>
              </c:strCache>
            </c:strRef>
          </c:cat>
          <c:val>
            <c:numRef>
              <c:f>'Summary 2'!$E$4:$E$7</c:f>
              <c:numCache>
                <c:formatCode>0%</c:formatCode>
                <c:ptCount val="4"/>
                <c:pt idx="0">
                  <c:v>0.5867768595041325</c:v>
                </c:pt>
                <c:pt idx="1">
                  <c:v>0.15702479338842978</c:v>
                </c:pt>
                <c:pt idx="2">
                  <c:v>0.23140495867768596</c:v>
                </c:pt>
                <c:pt idx="3">
                  <c:v>2.4793388429752077E-2</c:v>
                </c:pt>
              </c:numCache>
            </c:numRef>
          </c:val>
        </c:ser>
        <c:dLbls/>
        <c:marker val="1"/>
        <c:axId val="101267328"/>
        <c:axId val="101265792"/>
      </c:lineChart>
      <c:catAx>
        <c:axId val="11606131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50" b="1" i="0" u="none" strike="noStrike" kern="1200" baseline="0">
                <a:solidFill>
                  <a:schemeClr val="tx1">
                    <a:lumMod val="65000"/>
                    <a:lumOff val="35000"/>
                  </a:schemeClr>
                </a:solidFill>
                <a:latin typeface="+mn-lt"/>
                <a:ea typeface="+mn-ea"/>
                <a:cs typeface="+mn-cs"/>
              </a:defRPr>
            </a:pPr>
            <a:endParaRPr lang="en-US"/>
          </a:p>
        </c:txPr>
        <c:crossAx val="116062848"/>
        <c:crosses val="autoZero"/>
        <c:auto val="1"/>
        <c:lblAlgn val="ctr"/>
        <c:lblOffset val="100"/>
      </c:catAx>
      <c:valAx>
        <c:axId val="116062848"/>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450" b="1" i="0" u="none" strike="noStrike" kern="1200" baseline="0">
                <a:solidFill>
                  <a:schemeClr val="tx1">
                    <a:lumMod val="65000"/>
                    <a:lumOff val="35000"/>
                  </a:schemeClr>
                </a:solidFill>
                <a:latin typeface="+mn-lt"/>
                <a:ea typeface="+mn-ea"/>
                <a:cs typeface="+mn-cs"/>
              </a:defRPr>
            </a:pPr>
            <a:endParaRPr lang="en-US"/>
          </a:p>
        </c:txPr>
        <c:crossAx val="116061312"/>
        <c:crosses val="autoZero"/>
        <c:crossBetween val="between"/>
      </c:valAx>
      <c:valAx>
        <c:axId val="101265792"/>
        <c:scaling>
          <c:orientation val="minMax"/>
        </c:scaling>
        <c:axPos val="r"/>
        <c:numFmt formatCode="0%" sourceLinked="1"/>
        <c:majorTickMark val="none"/>
        <c:tickLblPos val="nextTo"/>
        <c:spPr>
          <a:noFill/>
          <a:ln>
            <a:noFill/>
          </a:ln>
          <a:effectLst/>
        </c:spPr>
        <c:txPr>
          <a:bodyPr rot="-60000000" spcFirstLastPara="1" vertOverflow="ellipsis" vert="horz" wrap="square" anchor="ctr" anchorCtr="1"/>
          <a:lstStyle/>
          <a:p>
            <a:pPr>
              <a:defRPr sz="1450" b="1" i="0" u="none" strike="noStrike" kern="1200" baseline="0">
                <a:solidFill>
                  <a:schemeClr val="tx1">
                    <a:lumMod val="65000"/>
                    <a:lumOff val="35000"/>
                  </a:schemeClr>
                </a:solidFill>
                <a:latin typeface="+mn-lt"/>
                <a:ea typeface="+mn-ea"/>
                <a:cs typeface="+mn-cs"/>
              </a:defRPr>
            </a:pPr>
            <a:endParaRPr lang="en-US"/>
          </a:p>
        </c:txPr>
        <c:crossAx val="101267328"/>
        <c:crosses val="max"/>
        <c:crossBetween val="between"/>
      </c:valAx>
      <c:catAx>
        <c:axId val="101267328"/>
        <c:scaling>
          <c:orientation val="minMax"/>
        </c:scaling>
        <c:delete val="1"/>
        <c:axPos val="b"/>
        <c:numFmt formatCode="General" sourceLinked="1"/>
        <c:majorTickMark val="none"/>
        <c:tickLblPos val="none"/>
        <c:crossAx val="101265792"/>
        <c:crosses val="autoZero"/>
        <c:auto val="1"/>
        <c:lblAlgn val="ctr"/>
        <c:lblOffset val="10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50" b="1"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spPr>
        <a:noFill/>
        <a:ln>
          <a:noFill/>
        </a:ln>
        <a:effectLst/>
      </c:spPr>
      <c:txPr>
        <a:bodyPr rot="0" spcFirstLastPara="1" vertOverflow="ellipsis" vert="horz" wrap="square" anchor="ctr" anchorCtr="1"/>
        <a:lstStyle/>
        <a:p>
          <a:pPr>
            <a:defRPr sz="1450" b="1"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solidFill>
      <a:schemeClr val="bg1">
        <a:lumMod val="85000"/>
      </a:schemeClr>
    </a:solidFill>
    <a:ln>
      <a:noFill/>
    </a:ln>
    <a:effectLst/>
  </c:spPr>
  <c:txPr>
    <a:bodyPr/>
    <a:lstStyle/>
    <a:p>
      <a:pPr>
        <a:defRPr sz="1450" b="1" i="0" baseline="0"/>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sz="quarter" idx="1"/>
          </p:nvPr>
        </p:nvSpPr>
        <p:spPr>
          <a:xfrm>
            <a:off x="3970338" y="0"/>
            <a:ext cx="3038475" cy="463550"/>
          </a:xfrm>
          <a:prstGeom prst="rect">
            <a:avLst/>
          </a:prstGeom>
        </p:spPr>
        <p:txBody>
          <a:bodyPr vert="horz" lIns="91440" tIns="45720" rIns="91440" bIns="45720" rtlCol="0"/>
          <a:lstStyle>
            <a:lvl1pPr algn="r">
              <a:defRPr sz="1200"/>
            </a:lvl1pPr>
          </a:lstStyle>
          <a:p>
            <a:fld id="{1E01D37F-F6F1-43BE-AAE5-C21F549B3286}" type="datetimeFigureOut">
              <a:rPr lang="en-ZA" smtClean="0"/>
              <a:pPr/>
              <a:t>2017/04/11</a:t>
            </a:fld>
            <a:endParaRPr lang="en-ZA" dirty="0"/>
          </a:p>
        </p:txBody>
      </p:sp>
      <p:sp>
        <p:nvSpPr>
          <p:cNvPr id="4" name="Footer Placeholder 3"/>
          <p:cNvSpPr>
            <a:spLocks noGrp="1"/>
          </p:cNvSpPr>
          <p:nvPr>
            <p:ph type="ftr" sz="quarter" idx="2"/>
          </p:nvPr>
        </p:nvSpPr>
        <p:spPr>
          <a:xfrm>
            <a:off x="0" y="8772525"/>
            <a:ext cx="3038475" cy="463550"/>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p:cNvSpPr>
            <a:spLocks noGrp="1"/>
          </p:cNvSpPr>
          <p:nvPr>
            <p:ph type="sldNum" sz="quarter" idx="3"/>
          </p:nvPr>
        </p:nvSpPr>
        <p:spPr>
          <a:xfrm>
            <a:off x="3970338" y="8772525"/>
            <a:ext cx="3038475" cy="463550"/>
          </a:xfrm>
          <a:prstGeom prst="rect">
            <a:avLst/>
          </a:prstGeom>
        </p:spPr>
        <p:txBody>
          <a:bodyPr vert="horz" lIns="91440" tIns="45720" rIns="91440" bIns="45720" rtlCol="0" anchor="b"/>
          <a:lstStyle>
            <a:lvl1pPr algn="r">
              <a:defRPr sz="1200"/>
            </a:lvl1pPr>
          </a:lstStyle>
          <a:p>
            <a:fld id="{707FCEC1-E925-426E-AEDE-6F4D5133F003}" type="slidenum">
              <a:rPr lang="en-ZA" smtClean="0"/>
              <a:pPr/>
              <a:t>‹#›</a:t>
            </a:fld>
            <a:endParaRPr lang="en-ZA" dirty="0"/>
          </a:p>
        </p:txBody>
      </p:sp>
    </p:spTree>
    <p:extLst>
      <p:ext uri="{BB962C8B-B14F-4D97-AF65-F5344CB8AC3E}">
        <p14:creationId xmlns:p14="http://schemas.microsoft.com/office/powerpoint/2010/main" xmlns="" val="29210065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038475" cy="461963"/>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a:defRPr sz="1200">
                <a:latin typeface="Arial" charset="0"/>
              </a:defRPr>
            </a:lvl1pPr>
          </a:lstStyle>
          <a:p>
            <a:pPr>
              <a:defRPr/>
            </a:pPr>
            <a:endParaRPr lang="en-US" dirty="0"/>
          </a:p>
        </p:txBody>
      </p:sp>
      <p:sp>
        <p:nvSpPr>
          <p:cNvPr id="16387" name="Rectangle 3"/>
          <p:cNvSpPr>
            <a:spLocks noGrp="1" noChangeArrowheads="1"/>
          </p:cNvSpPr>
          <p:nvPr>
            <p:ph type="dt" idx="1"/>
          </p:nvPr>
        </p:nvSpPr>
        <p:spPr bwMode="auto">
          <a:xfrm>
            <a:off x="3970338" y="0"/>
            <a:ext cx="3038475" cy="461963"/>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algn="r">
              <a:defRPr sz="1200">
                <a:latin typeface="Arial" charset="0"/>
              </a:defRPr>
            </a:lvl1pPr>
          </a:lstStyle>
          <a:p>
            <a:pPr>
              <a:defRPr/>
            </a:pPr>
            <a:endParaRPr lang="en-US" dirty="0"/>
          </a:p>
        </p:txBody>
      </p:sp>
      <p:sp>
        <p:nvSpPr>
          <p:cNvPr id="12292" name="Rectangle 4"/>
          <p:cNvSpPr>
            <a:spLocks noGrp="1" noRot="1" noChangeAspect="1" noChangeArrowheads="1" noTextEdit="1"/>
          </p:cNvSpPr>
          <p:nvPr>
            <p:ph type="sldImg" idx="2"/>
          </p:nvPr>
        </p:nvSpPr>
        <p:spPr bwMode="auto">
          <a:xfrm>
            <a:off x="1195388" y="692150"/>
            <a:ext cx="4619625" cy="3463925"/>
          </a:xfrm>
          <a:prstGeom prst="rect">
            <a:avLst/>
          </a:prstGeom>
          <a:noFill/>
          <a:ln w="9525">
            <a:solidFill>
              <a:srgbClr val="000000"/>
            </a:solidFill>
            <a:miter lim="800000"/>
            <a:headEnd/>
            <a:tailEnd/>
          </a:ln>
        </p:spPr>
      </p:sp>
      <p:sp>
        <p:nvSpPr>
          <p:cNvPr id="16389" name="Rectangle 5"/>
          <p:cNvSpPr>
            <a:spLocks noGrp="1" noChangeArrowheads="1"/>
          </p:cNvSpPr>
          <p:nvPr>
            <p:ph type="body" sz="quarter" idx="3"/>
          </p:nvPr>
        </p:nvSpPr>
        <p:spPr bwMode="auto">
          <a:xfrm>
            <a:off x="701675" y="4387850"/>
            <a:ext cx="5607050" cy="4156075"/>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390" name="Rectangle 6"/>
          <p:cNvSpPr>
            <a:spLocks noGrp="1" noChangeArrowheads="1"/>
          </p:cNvSpPr>
          <p:nvPr>
            <p:ph type="ftr" sz="quarter" idx="4"/>
          </p:nvPr>
        </p:nvSpPr>
        <p:spPr bwMode="auto">
          <a:xfrm>
            <a:off x="0" y="8772525"/>
            <a:ext cx="3038475" cy="461963"/>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defRPr sz="1200">
                <a:latin typeface="Arial" charset="0"/>
              </a:defRPr>
            </a:lvl1pPr>
          </a:lstStyle>
          <a:p>
            <a:pPr>
              <a:defRPr/>
            </a:pPr>
            <a:endParaRPr lang="en-US" dirty="0"/>
          </a:p>
        </p:txBody>
      </p:sp>
      <p:sp>
        <p:nvSpPr>
          <p:cNvPr id="16391" name="Rectangle 7"/>
          <p:cNvSpPr>
            <a:spLocks noGrp="1" noChangeArrowheads="1"/>
          </p:cNvSpPr>
          <p:nvPr>
            <p:ph type="sldNum" sz="quarter" idx="5"/>
          </p:nvPr>
        </p:nvSpPr>
        <p:spPr bwMode="auto">
          <a:xfrm>
            <a:off x="3970338" y="8772525"/>
            <a:ext cx="3038475" cy="461963"/>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a:defRPr sz="1200">
                <a:latin typeface="Arial" charset="0"/>
              </a:defRPr>
            </a:lvl1pPr>
          </a:lstStyle>
          <a:p>
            <a:pPr>
              <a:defRPr/>
            </a:pPr>
            <a:fld id="{D0436898-6D4C-4ED9-A803-8C76C7235793}" type="slidenum">
              <a:rPr lang="en-US"/>
              <a:pPr>
                <a:defRPr/>
              </a:pPr>
              <a:t>‹#›</a:t>
            </a:fld>
            <a:endParaRPr lang="en-US" dirty="0"/>
          </a:p>
        </p:txBody>
      </p:sp>
    </p:spTree>
    <p:extLst>
      <p:ext uri="{BB962C8B-B14F-4D97-AF65-F5344CB8AC3E}">
        <p14:creationId xmlns:p14="http://schemas.microsoft.com/office/powerpoint/2010/main" xmlns="" val="16659446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FCDE4E3-1E92-49F2-ADEE-83AF3CC53B72}" type="slidenum">
              <a:rPr lang="en-US">
                <a:solidFill>
                  <a:srgbClr val="000000"/>
                </a:solidFill>
              </a:rPr>
              <a:pPr>
                <a:defRPr/>
              </a:pPr>
              <a:t>1</a:t>
            </a:fld>
            <a:endParaRPr lang="en-US" dirty="0">
              <a:solidFill>
                <a:srgbClr val="000000"/>
              </a:solidFill>
            </a:endParaRPr>
          </a:p>
        </p:txBody>
      </p:sp>
    </p:spTree>
    <p:extLst>
      <p:ext uri="{BB962C8B-B14F-4D97-AF65-F5344CB8AC3E}">
        <p14:creationId xmlns:p14="http://schemas.microsoft.com/office/powerpoint/2010/main" xmlns="" val="19515113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13</a:t>
            </a:fld>
            <a:endParaRPr lang="en-US" dirty="0"/>
          </a:p>
        </p:txBody>
      </p:sp>
    </p:spTree>
    <p:extLst>
      <p:ext uri="{BB962C8B-B14F-4D97-AF65-F5344CB8AC3E}">
        <p14:creationId xmlns:p14="http://schemas.microsoft.com/office/powerpoint/2010/main" xmlns="" val="5096548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14</a:t>
            </a:fld>
            <a:endParaRPr lang="en-US" dirty="0"/>
          </a:p>
        </p:txBody>
      </p:sp>
    </p:spTree>
    <p:extLst>
      <p:ext uri="{BB962C8B-B14F-4D97-AF65-F5344CB8AC3E}">
        <p14:creationId xmlns:p14="http://schemas.microsoft.com/office/powerpoint/2010/main" xmlns="" val="16514448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15</a:t>
            </a:fld>
            <a:endParaRPr lang="en-US" dirty="0"/>
          </a:p>
        </p:txBody>
      </p:sp>
    </p:spTree>
    <p:extLst>
      <p:ext uri="{BB962C8B-B14F-4D97-AF65-F5344CB8AC3E}">
        <p14:creationId xmlns:p14="http://schemas.microsoft.com/office/powerpoint/2010/main" xmlns="" val="4343357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16</a:t>
            </a:fld>
            <a:endParaRPr lang="en-US" dirty="0"/>
          </a:p>
        </p:txBody>
      </p:sp>
    </p:spTree>
    <p:extLst>
      <p:ext uri="{BB962C8B-B14F-4D97-AF65-F5344CB8AC3E}">
        <p14:creationId xmlns:p14="http://schemas.microsoft.com/office/powerpoint/2010/main" xmlns="" val="20794318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17</a:t>
            </a:fld>
            <a:endParaRPr lang="en-US" dirty="0"/>
          </a:p>
        </p:txBody>
      </p:sp>
    </p:spTree>
    <p:extLst>
      <p:ext uri="{BB962C8B-B14F-4D97-AF65-F5344CB8AC3E}">
        <p14:creationId xmlns:p14="http://schemas.microsoft.com/office/powerpoint/2010/main" xmlns="" val="27527790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18</a:t>
            </a:fld>
            <a:endParaRPr lang="en-US" dirty="0"/>
          </a:p>
        </p:txBody>
      </p:sp>
    </p:spTree>
    <p:extLst>
      <p:ext uri="{BB962C8B-B14F-4D97-AF65-F5344CB8AC3E}">
        <p14:creationId xmlns:p14="http://schemas.microsoft.com/office/powerpoint/2010/main" xmlns="" val="24472296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19</a:t>
            </a:fld>
            <a:endParaRPr lang="en-US" dirty="0"/>
          </a:p>
        </p:txBody>
      </p:sp>
    </p:spTree>
    <p:extLst>
      <p:ext uri="{BB962C8B-B14F-4D97-AF65-F5344CB8AC3E}">
        <p14:creationId xmlns:p14="http://schemas.microsoft.com/office/powerpoint/2010/main" xmlns="" val="24582321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20</a:t>
            </a:fld>
            <a:endParaRPr lang="en-US" dirty="0"/>
          </a:p>
        </p:txBody>
      </p:sp>
    </p:spTree>
    <p:extLst>
      <p:ext uri="{BB962C8B-B14F-4D97-AF65-F5344CB8AC3E}">
        <p14:creationId xmlns:p14="http://schemas.microsoft.com/office/powerpoint/2010/main" xmlns="" val="33088931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21</a:t>
            </a:fld>
            <a:endParaRPr lang="en-US" dirty="0"/>
          </a:p>
        </p:txBody>
      </p:sp>
    </p:spTree>
    <p:extLst>
      <p:ext uri="{BB962C8B-B14F-4D97-AF65-F5344CB8AC3E}">
        <p14:creationId xmlns:p14="http://schemas.microsoft.com/office/powerpoint/2010/main" xmlns="" val="37230823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22</a:t>
            </a:fld>
            <a:endParaRPr lang="en-US" dirty="0"/>
          </a:p>
        </p:txBody>
      </p:sp>
    </p:spTree>
    <p:extLst>
      <p:ext uri="{BB962C8B-B14F-4D97-AF65-F5344CB8AC3E}">
        <p14:creationId xmlns:p14="http://schemas.microsoft.com/office/powerpoint/2010/main" xmlns="" val="2384980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5</a:t>
            </a:fld>
            <a:endParaRPr lang="en-US" dirty="0"/>
          </a:p>
        </p:txBody>
      </p:sp>
    </p:spTree>
    <p:extLst>
      <p:ext uri="{BB962C8B-B14F-4D97-AF65-F5344CB8AC3E}">
        <p14:creationId xmlns:p14="http://schemas.microsoft.com/office/powerpoint/2010/main" xmlns="" val="10253150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23</a:t>
            </a:fld>
            <a:endParaRPr lang="en-US" dirty="0"/>
          </a:p>
        </p:txBody>
      </p:sp>
    </p:spTree>
    <p:extLst>
      <p:ext uri="{BB962C8B-B14F-4D97-AF65-F5344CB8AC3E}">
        <p14:creationId xmlns:p14="http://schemas.microsoft.com/office/powerpoint/2010/main" xmlns="" val="37377717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24</a:t>
            </a:fld>
            <a:endParaRPr lang="en-US" dirty="0"/>
          </a:p>
        </p:txBody>
      </p:sp>
    </p:spTree>
    <p:extLst>
      <p:ext uri="{BB962C8B-B14F-4D97-AF65-F5344CB8AC3E}">
        <p14:creationId xmlns:p14="http://schemas.microsoft.com/office/powerpoint/2010/main" xmlns="" val="10115342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25</a:t>
            </a:fld>
            <a:endParaRPr lang="en-US" dirty="0"/>
          </a:p>
        </p:txBody>
      </p:sp>
    </p:spTree>
    <p:extLst>
      <p:ext uri="{BB962C8B-B14F-4D97-AF65-F5344CB8AC3E}">
        <p14:creationId xmlns:p14="http://schemas.microsoft.com/office/powerpoint/2010/main" xmlns="" val="30849369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26</a:t>
            </a:fld>
            <a:endParaRPr lang="en-US" dirty="0"/>
          </a:p>
        </p:txBody>
      </p:sp>
    </p:spTree>
    <p:extLst>
      <p:ext uri="{BB962C8B-B14F-4D97-AF65-F5344CB8AC3E}">
        <p14:creationId xmlns:p14="http://schemas.microsoft.com/office/powerpoint/2010/main" xmlns="" val="40014549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27</a:t>
            </a:fld>
            <a:endParaRPr lang="en-US" dirty="0"/>
          </a:p>
        </p:txBody>
      </p:sp>
    </p:spTree>
    <p:extLst>
      <p:ext uri="{BB962C8B-B14F-4D97-AF65-F5344CB8AC3E}">
        <p14:creationId xmlns:p14="http://schemas.microsoft.com/office/powerpoint/2010/main" xmlns="" val="3214253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28</a:t>
            </a:fld>
            <a:endParaRPr lang="en-US" dirty="0"/>
          </a:p>
        </p:txBody>
      </p:sp>
    </p:spTree>
    <p:extLst>
      <p:ext uri="{BB962C8B-B14F-4D97-AF65-F5344CB8AC3E}">
        <p14:creationId xmlns:p14="http://schemas.microsoft.com/office/powerpoint/2010/main" xmlns="" val="34658985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29</a:t>
            </a:fld>
            <a:endParaRPr lang="en-US" dirty="0"/>
          </a:p>
        </p:txBody>
      </p:sp>
    </p:spTree>
    <p:extLst>
      <p:ext uri="{BB962C8B-B14F-4D97-AF65-F5344CB8AC3E}">
        <p14:creationId xmlns:p14="http://schemas.microsoft.com/office/powerpoint/2010/main" xmlns="" val="13452433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30</a:t>
            </a:fld>
            <a:endParaRPr lang="en-US" dirty="0"/>
          </a:p>
        </p:txBody>
      </p:sp>
    </p:spTree>
    <p:extLst>
      <p:ext uri="{BB962C8B-B14F-4D97-AF65-F5344CB8AC3E}">
        <p14:creationId xmlns:p14="http://schemas.microsoft.com/office/powerpoint/2010/main" xmlns="" val="18259621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31</a:t>
            </a:fld>
            <a:endParaRPr lang="en-US" dirty="0"/>
          </a:p>
        </p:txBody>
      </p:sp>
    </p:spTree>
    <p:extLst>
      <p:ext uri="{BB962C8B-B14F-4D97-AF65-F5344CB8AC3E}">
        <p14:creationId xmlns:p14="http://schemas.microsoft.com/office/powerpoint/2010/main" xmlns="" val="95877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32</a:t>
            </a:fld>
            <a:endParaRPr lang="en-US" dirty="0"/>
          </a:p>
        </p:txBody>
      </p:sp>
    </p:spTree>
    <p:extLst>
      <p:ext uri="{BB962C8B-B14F-4D97-AF65-F5344CB8AC3E}">
        <p14:creationId xmlns:p14="http://schemas.microsoft.com/office/powerpoint/2010/main" xmlns="" val="861947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6</a:t>
            </a:fld>
            <a:endParaRPr lang="en-US" dirty="0"/>
          </a:p>
        </p:txBody>
      </p:sp>
    </p:spTree>
    <p:extLst>
      <p:ext uri="{BB962C8B-B14F-4D97-AF65-F5344CB8AC3E}">
        <p14:creationId xmlns:p14="http://schemas.microsoft.com/office/powerpoint/2010/main" xmlns="" val="29860708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33</a:t>
            </a:fld>
            <a:endParaRPr lang="en-US" dirty="0"/>
          </a:p>
        </p:txBody>
      </p:sp>
    </p:spTree>
    <p:extLst>
      <p:ext uri="{BB962C8B-B14F-4D97-AF65-F5344CB8AC3E}">
        <p14:creationId xmlns:p14="http://schemas.microsoft.com/office/powerpoint/2010/main" xmlns="" val="19804589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34</a:t>
            </a:fld>
            <a:endParaRPr lang="en-US" dirty="0"/>
          </a:p>
        </p:txBody>
      </p:sp>
    </p:spTree>
    <p:extLst>
      <p:ext uri="{BB962C8B-B14F-4D97-AF65-F5344CB8AC3E}">
        <p14:creationId xmlns:p14="http://schemas.microsoft.com/office/powerpoint/2010/main" xmlns="" val="6087642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40</a:t>
            </a:fld>
            <a:endParaRPr lang="en-US" dirty="0"/>
          </a:p>
        </p:txBody>
      </p:sp>
    </p:spTree>
    <p:extLst>
      <p:ext uri="{BB962C8B-B14F-4D97-AF65-F5344CB8AC3E}">
        <p14:creationId xmlns:p14="http://schemas.microsoft.com/office/powerpoint/2010/main" xmlns="" val="3721645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7</a:t>
            </a:fld>
            <a:endParaRPr lang="en-US" dirty="0"/>
          </a:p>
        </p:txBody>
      </p:sp>
    </p:spTree>
    <p:extLst>
      <p:ext uri="{BB962C8B-B14F-4D97-AF65-F5344CB8AC3E}">
        <p14:creationId xmlns:p14="http://schemas.microsoft.com/office/powerpoint/2010/main" xmlns="" val="1767046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8</a:t>
            </a:fld>
            <a:endParaRPr lang="en-US" dirty="0"/>
          </a:p>
        </p:txBody>
      </p:sp>
    </p:spTree>
    <p:extLst>
      <p:ext uri="{BB962C8B-B14F-4D97-AF65-F5344CB8AC3E}">
        <p14:creationId xmlns:p14="http://schemas.microsoft.com/office/powerpoint/2010/main" xmlns="" val="1958822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9</a:t>
            </a:fld>
            <a:endParaRPr lang="en-US" dirty="0"/>
          </a:p>
        </p:txBody>
      </p:sp>
    </p:spTree>
    <p:extLst>
      <p:ext uri="{BB962C8B-B14F-4D97-AF65-F5344CB8AC3E}">
        <p14:creationId xmlns:p14="http://schemas.microsoft.com/office/powerpoint/2010/main" xmlns="" val="2698599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10</a:t>
            </a:fld>
            <a:endParaRPr lang="en-US" dirty="0"/>
          </a:p>
        </p:txBody>
      </p:sp>
    </p:spTree>
    <p:extLst>
      <p:ext uri="{BB962C8B-B14F-4D97-AF65-F5344CB8AC3E}">
        <p14:creationId xmlns:p14="http://schemas.microsoft.com/office/powerpoint/2010/main" xmlns="" val="265380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11</a:t>
            </a:fld>
            <a:endParaRPr lang="en-US" dirty="0"/>
          </a:p>
        </p:txBody>
      </p:sp>
    </p:spTree>
    <p:extLst>
      <p:ext uri="{BB962C8B-B14F-4D97-AF65-F5344CB8AC3E}">
        <p14:creationId xmlns:p14="http://schemas.microsoft.com/office/powerpoint/2010/main" xmlns="" val="13017951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12</a:t>
            </a:fld>
            <a:endParaRPr lang="en-US" dirty="0"/>
          </a:p>
        </p:txBody>
      </p:sp>
    </p:spTree>
    <p:extLst>
      <p:ext uri="{BB962C8B-B14F-4D97-AF65-F5344CB8AC3E}">
        <p14:creationId xmlns:p14="http://schemas.microsoft.com/office/powerpoint/2010/main" xmlns="" val="2227657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FD887CD-B227-4934-B84C-B6F4F811D911}"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E6BA2F4-C4E4-400A-88CD-E78AB113C90D}"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9DF52EF-B820-4501-8A87-27FE569EB84B}"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20A0469-1697-409E-AF67-1B17EB11F57D}"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3489" name="Rectangle 177"/>
          <p:cNvSpPr>
            <a:spLocks noGrp="1" noChangeArrowheads="1"/>
          </p:cNvSpPr>
          <p:nvPr>
            <p:ph type="ctrTitle" sz="quarter"/>
          </p:nvPr>
        </p:nvSpPr>
        <p:spPr bwMode="auto">
          <a:xfrm>
            <a:off x="1293813" y="1663700"/>
            <a:ext cx="6821487" cy="1470025"/>
          </a:xfrm>
        </p:spPr>
        <p:txBody>
          <a:bodyPr/>
          <a:lstStyle>
            <a:lvl1pPr algn="ctr">
              <a:defRPr sz="4000">
                <a:solidFill>
                  <a:srgbClr val="293E00"/>
                </a:solidFill>
              </a:defRPr>
            </a:lvl1pPr>
          </a:lstStyle>
          <a:p>
            <a:r>
              <a:rPr lang="en-US" altLang="zh-CN" smtClean="0"/>
              <a:t>Click to edit Master title style</a:t>
            </a:r>
            <a:endParaRPr lang="zh-CN" altLang="en-US"/>
          </a:p>
        </p:txBody>
      </p:sp>
      <p:sp>
        <p:nvSpPr>
          <p:cNvPr id="3" name="Rectangle 24"/>
          <p:cNvSpPr>
            <a:spLocks noGrp="1" noChangeArrowheads="1"/>
          </p:cNvSpPr>
          <p:nvPr>
            <p:ph type="ftr" sz="quarter" idx="10"/>
          </p:nvPr>
        </p:nvSpPr>
        <p:spPr>
          <a:xfrm>
            <a:off x="3452813" y="6451600"/>
            <a:ext cx="2895600" cy="152400"/>
          </a:xfrm>
        </p:spPr>
        <p:txBody>
          <a:bodyPr/>
          <a:lstStyle>
            <a:lvl1pPr algn="ctr">
              <a:defRPr sz="1400" b="0">
                <a:solidFill>
                  <a:schemeClr val="folHlink"/>
                </a:solidFill>
                <a:effectLst>
                  <a:outerShdw blurRad="38100" dist="38100" dir="2700000" algn="tl">
                    <a:srgbClr val="C0C0C0"/>
                  </a:outerShdw>
                </a:effectLst>
                <a:latin typeface="Times New Roman" pitchFamily="18" charset="0"/>
              </a:defRPr>
            </a:lvl1pPr>
          </a:lstStyle>
          <a:p>
            <a:pPr>
              <a:defRPr/>
            </a:pPr>
            <a:endParaRPr lang="en-US" altLang="ko-K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FEA9EB2-108A-4BEC-BB25-443CCE96D918}"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244C209-2789-401F-A579-7A8208EE2536}"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4036200-1183-4A74-931C-AAE770F81B02}"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A66DB1D3-746A-48DD-81E5-9D10190D4A63}"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AF627CC6-9250-409A-B218-92DBC7D7FE4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810468BB-C55C-44F1-A22B-78402AAAE336}"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127606B-37BA-4BE9-ADBD-DD6F0F4A0DF9}"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244E24A-AA8A-44C3-82DF-95D437ED78B2}"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90C9243C-6572-4657-BCB5-8B3415B16A2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6" descr="C:\Users\Lefifi.T\AppData\Local\Microsoft\Windows\Temporary Internet Files\Content.Outlook\XAEMJRW7\Higher Education LOGO (6).jpg"/>
          <p:cNvPicPr>
            <a:picLocks noChangeAspect="1" noChangeArrowheads="1"/>
          </p:cNvPicPr>
          <p:nvPr/>
        </p:nvPicPr>
        <p:blipFill>
          <a:blip r:embed="rId3" cstate="print">
            <a:clrChange>
              <a:clrFrom>
                <a:srgbClr val="FFFFFF"/>
              </a:clrFrom>
              <a:clrTo>
                <a:srgbClr val="FFFFFF">
                  <a:alpha val="0"/>
                </a:srgbClr>
              </a:clrTo>
            </a:clrChange>
          </a:blip>
          <a:srcRect t="1932" r="67960"/>
          <a:stretch>
            <a:fillRect/>
          </a:stretch>
        </p:blipFill>
        <p:spPr bwMode="auto">
          <a:xfrm>
            <a:off x="7318375" y="4495800"/>
            <a:ext cx="1825625" cy="2203450"/>
          </a:xfrm>
          <a:prstGeom prst="rect">
            <a:avLst/>
          </a:prstGeom>
          <a:noFill/>
          <a:ln w="9525">
            <a:noFill/>
            <a:miter lim="800000"/>
            <a:headEnd/>
            <a:tailEnd/>
          </a:ln>
        </p:spPr>
      </p:pic>
      <p:sp>
        <p:nvSpPr>
          <p:cNvPr id="7" name="Rectangle 3"/>
          <p:cNvSpPr txBox="1">
            <a:spLocks noChangeArrowheads="1"/>
          </p:cNvSpPr>
          <p:nvPr/>
        </p:nvSpPr>
        <p:spPr>
          <a:xfrm>
            <a:off x="533400" y="685800"/>
            <a:ext cx="8077200" cy="5715000"/>
          </a:xfrm>
          <a:prstGeom prst="rect">
            <a:avLst/>
          </a:prstGeom>
        </p:spPr>
        <p:txBody>
          <a:bodyPr/>
          <a:lstStyle/>
          <a:p>
            <a:pPr marL="342900" indent="-342900" algn="ctr">
              <a:lnSpc>
                <a:spcPct val="90000"/>
              </a:lnSpc>
              <a:spcBef>
                <a:spcPct val="20000"/>
              </a:spcBef>
              <a:defRPr/>
            </a:pPr>
            <a:r>
              <a:rPr lang="en-US" sz="3600" b="1" kern="0" dirty="0" smtClean="0">
                <a:solidFill>
                  <a:srgbClr val="000000"/>
                </a:solidFill>
                <a:latin typeface="+mj-lt"/>
                <a:cs typeface="Calibri" pitchFamily="34" charset="0"/>
              </a:rPr>
              <a:t>Department of Higher Education and Training</a:t>
            </a:r>
          </a:p>
          <a:p>
            <a:pPr marL="342900" indent="-342900" algn="ctr">
              <a:lnSpc>
                <a:spcPct val="90000"/>
              </a:lnSpc>
              <a:spcBef>
                <a:spcPct val="20000"/>
              </a:spcBef>
              <a:defRPr/>
            </a:pPr>
            <a:endParaRPr lang="en-US" sz="1100" kern="0" dirty="0">
              <a:solidFill>
                <a:srgbClr val="FF0000"/>
              </a:solidFill>
              <a:latin typeface="+mj-lt"/>
              <a:cs typeface="Calibri" pitchFamily="34" charset="0"/>
            </a:endParaRPr>
          </a:p>
          <a:p>
            <a:pPr marL="342900" indent="-342900" algn="ctr">
              <a:lnSpc>
                <a:spcPct val="90000"/>
              </a:lnSpc>
              <a:spcBef>
                <a:spcPct val="20000"/>
              </a:spcBef>
              <a:defRPr/>
            </a:pPr>
            <a:endParaRPr lang="en-US" sz="2400" b="1" kern="0" dirty="0">
              <a:solidFill>
                <a:srgbClr val="000000"/>
              </a:solidFill>
              <a:latin typeface="+mj-lt"/>
              <a:cs typeface="Calibri" pitchFamily="34" charset="0"/>
            </a:endParaRPr>
          </a:p>
        </p:txBody>
      </p:sp>
      <p:sp>
        <p:nvSpPr>
          <p:cNvPr id="4" name="Subtitle 2"/>
          <p:cNvSpPr txBox="1">
            <a:spLocks/>
          </p:cNvSpPr>
          <p:nvPr/>
        </p:nvSpPr>
        <p:spPr>
          <a:xfrm>
            <a:off x="719931" y="1981200"/>
            <a:ext cx="7704137" cy="12192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eaLnBrk="1" hangingPunct="1">
              <a:spcBef>
                <a:spcPct val="0"/>
              </a:spcBef>
              <a:buFont typeface="Arial" charset="0"/>
              <a:buNone/>
              <a:defRPr/>
            </a:pPr>
            <a:r>
              <a:rPr lang="en-ZA" b="1" kern="0" dirty="0" smtClean="0">
                <a:solidFill>
                  <a:srgbClr val="FF0000"/>
                </a:solidFill>
                <a:latin typeface="+mj-lt"/>
              </a:rPr>
              <a:t>National Skills Development Plan (NSDP) and the Sector Education and Training Authority (SETA) Landscape</a:t>
            </a:r>
            <a:endParaRPr lang="en-ZA" b="1" kern="0" dirty="0">
              <a:solidFill>
                <a:srgbClr val="FF0000"/>
              </a:solidFill>
              <a:latin typeface="+mj-lt"/>
            </a:endParaRPr>
          </a:p>
        </p:txBody>
      </p:sp>
      <p:sp>
        <p:nvSpPr>
          <p:cNvPr id="5" name="Rectangle 3"/>
          <p:cNvSpPr txBox="1">
            <a:spLocks/>
          </p:cNvSpPr>
          <p:nvPr/>
        </p:nvSpPr>
        <p:spPr bwMode="auto">
          <a:xfrm>
            <a:off x="760525" y="3543300"/>
            <a:ext cx="7696200" cy="2209800"/>
          </a:xfrm>
          <a:prstGeom prst="rect">
            <a:avLst/>
          </a:prstGeom>
          <a:noFill/>
          <a:ln w="9525">
            <a:noFill/>
            <a:miter lim="800000"/>
            <a:headEnd/>
            <a:tailEnd/>
          </a:ln>
        </p:spPr>
        <p:txBody>
          <a:bodyPr/>
          <a:lstStyle/>
          <a:p>
            <a:pPr marL="342900" indent="-342900" algn="ctr">
              <a:defRPr/>
            </a:pPr>
            <a:endParaRPr lang="en-US" sz="2400" b="1" dirty="0">
              <a:solidFill>
                <a:schemeClr val="accent6">
                  <a:lumMod val="50000"/>
                </a:schemeClr>
              </a:solidFill>
              <a:latin typeface="Arial Black" panose="020B0A04020102020204" pitchFamily="34" charset="0"/>
              <a:cs typeface="+mn-cs"/>
            </a:endParaRPr>
          </a:p>
          <a:p>
            <a:pPr marL="342900" indent="-342900" algn="ctr">
              <a:defRPr/>
            </a:pPr>
            <a:endParaRPr lang="en-US" sz="2400" b="1" dirty="0" smtClean="0">
              <a:solidFill>
                <a:schemeClr val="accent6">
                  <a:lumMod val="50000"/>
                </a:schemeClr>
              </a:solidFill>
              <a:latin typeface="+mn-lt"/>
              <a:cs typeface="+mn-cs"/>
            </a:endParaRPr>
          </a:p>
          <a:p>
            <a:pPr marL="342900" indent="-342900" algn="ctr">
              <a:defRPr/>
            </a:pPr>
            <a:r>
              <a:rPr lang="en-US" sz="2400" b="1" dirty="0" smtClean="0">
                <a:solidFill>
                  <a:schemeClr val="accent6">
                    <a:lumMod val="50000"/>
                  </a:schemeClr>
                </a:solidFill>
                <a:latin typeface="+mn-lt"/>
                <a:cs typeface="+mn-cs"/>
              </a:rPr>
              <a:t>Presentation </a:t>
            </a:r>
            <a:r>
              <a:rPr lang="en-US" sz="2400" b="1" dirty="0">
                <a:solidFill>
                  <a:schemeClr val="accent6">
                    <a:lumMod val="50000"/>
                  </a:schemeClr>
                </a:solidFill>
                <a:latin typeface="+mn-lt"/>
                <a:cs typeface="+mn-cs"/>
              </a:rPr>
              <a:t>to the Portfolio Committee on Higher Education and Training </a:t>
            </a:r>
          </a:p>
          <a:p>
            <a:pPr marL="342900" indent="-342900" algn="ctr">
              <a:defRPr/>
            </a:pPr>
            <a:endParaRPr lang="en-US" sz="2400" b="1" dirty="0">
              <a:solidFill>
                <a:schemeClr val="accent6">
                  <a:lumMod val="50000"/>
                </a:schemeClr>
              </a:solidFill>
              <a:latin typeface="+mn-lt"/>
              <a:cs typeface="+mn-cs"/>
            </a:endParaRPr>
          </a:p>
          <a:p>
            <a:pPr marL="342900" indent="-342900" algn="ctr">
              <a:defRPr/>
            </a:pPr>
            <a:r>
              <a:rPr lang="en-US" sz="2400" b="1" dirty="0" smtClean="0">
                <a:solidFill>
                  <a:schemeClr val="accent6">
                    <a:lumMod val="50000"/>
                  </a:schemeClr>
                </a:solidFill>
                <a:latin typeface="+mn-lt"/>
              </a:rPr>
              <a:t>8 March 2017</a:t>
            </a:r>
            <a:endParaRPr lang="en-US" sz="2400" b="1" dirty="0">
              <a:solidFill>
                <a:schemeClr val="accent6">
                  <a:lumMod val="50000"/>
                </a:schemeClr>
              </a:solidFill>
              <a:latin typeface="+mn-lt"/>
              <a:cs typeface="+mn-cs"/>
            </a:endParaRPr>
          </a:p>
        </p:txBody>
      </p:sp>
    </p:spTree>
    <p:extLst>
      <p:ext uri="{BB962C8B-B14F-4D97-AF65-F5344CB8AC3E}">
        <p14:creationId xmlns:p14="http://schemas.microsoft.com/office/powerpoint/2010/main" xmlns="" val="283679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7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10</a:t>
            </a:fld>
            <a:endParaRPr lang="en-US" altLang="en-US" sz="1400" b="1" dirty="0"/>
          </a:p>
        </p:txBody>
      </p:sp>
      <p:sp>
        <p:nvSpPr>
          <p:cNvPr id="7" name="TextBox 6"/>
          <p:cNvSpPr txBox="1"/>
          <p:nvPr/>
        </p:nvSpPr>
        <p:spPr>
          <a:xfrm>
            <a:off x="558000" y="575441"/>
            <a:ext cx="8028000" cy="523220"/>
          </a:xfrm>
          <a:prstGeom prst="rect">
            <a:avLst/>
          </a:prstGeom>
          <a:solidFill>
            <a:srgbClr val="339933"/>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smtClean="0"/>
              <a:t>Sector</a:t>
            </a:r>
            <a:endParaRPr lang="en-ZA" dirty="0"/>
          </a:p>
        </p:txBody>
      </p:sp>
      <p:sp>
        <p:nvSpPr>
          <p:cNvPr id="4" name="Rectangle 3"/>
          <p:cNvSpPr/>
          <p:nvPr/>
        </p:nvSpPr>
        <p:spPr>
          <a:xfrm>
            <a:off x="457200" y="949655"/>
            <a:ext cx="8229600" cy="410882"/>
          </a:xfrm>
          <a:prstGeom prst="rect">
            <a:avLst/>
          </a:prstGeom>
        </p:spPr>
        <p:txBody>
          <a:bodyPr wrap="square">
            <a:spAutoFit/>
          </a:bodyPr>
          <a:lstStyle/>
          <a:p>
            <a:pPr marL="285750" indent="-285750" algn="just" fontAlgn="ctr">
              <a:lnSpc>
                <a:spcPct val="115000"/>
              </a:lnSpc>
              <a:spcBef>
                <a:spcPts val="285"/>
              </a:spcBef>
              <a:spcAft>
                <a:spcPts val="0"/>
              </a:spcAft>
              <a:buFont typeface="Arial" panose="020B0604020202020204" pitchFamily="34" charset="0"/>
              <a:buChar char="•"/>
            </a:pPr>
            <a:endParaRPr lang="en-ZA"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558000" y="1300447"/>
            <a:ext cx="8028000" cy="4585871"/>
          </a:xfrm>
          <a:prstGeom prst="rect">
            <a:avLst/>
          </a:prstGeom>
        </p:spPr>
        <p:txBody>
          <a:bodyPr wrap="square">
            <a:spAutoFit/>
          </a:bodyPr>
          <a:lstStyle/>
          <a:p>
            <a:pPr marL="363538" indent="-363538"/>
            <a:r>
              <a:rPr lang="en-ZA" sz="2400" kern="0" dirty="0">
                <a:cs typeface="Arial" pitchFamily="34" charset="0"/>
              </a:rPr>
              <a:t>1. Stakeholder comments predominately (linked to SETA Consultation):</a:t>
            </a:r>
          </a:p>
          <a:p>
            <a:pPr marL="820738" lvl="1" indent="-363538">
              <a:buFont typeface="Arial" panose="020B0604020202020204" pitchFamily="34" charset="0"/>
              <a:buChar char="•"/>
            </a:pPr>
            <a:r>
              <a:rPr lang="en-ZA" sz="2000" kern="0" dirty="0">
                <a:cs typeface="Arial" pitchFamily="34" charset="0"/>
              </a:rPr>
              <a:t>Agricultural </a:t>
            </a:r>
          </a:p>
          <a:p>
            <a:pPr marL="820738" lvl="1" indent="-363538">
              <a:buFont typeface="Arial" panose="020B0604020202020204" pitchFamily="34" charset="0"/>
              <a:buChar char="•"/>
            </a:pPr>
            <a:r>
              <a:rPr lang="en-ZA" sz="2000" kern="0" dirty="0" smtClean="0">
                <a:cs typeface="Arial" pitchFamily="34" charset="0"/>
              </a:rPr>
              <a:t>Financial</a:t>
            </a:r>
          </a:p>
          <a:p>
            <a:pPr lvl="1"/>
            <a:endParaRPr lang="en-ZA" sz="2000" kern="0" dirty="0">
              <a:cs typeface="Arial" pitchFamily="34" charset="0"/>
            </a:endParaRPr>
          </a:p>
          <a:p>
            <a:pPr marL="363538" indent="-363538"/>
            <a:r>
              <a:rPr lang="en-ZA" sz="2400" kern="0" dirty="0">
                <a:cs typeface="Arial" pitchFamily="34" charset="0"/>
              </a:rPr>
              <a:t>2. Public comments </a:t>
            </a:r>
            <a:r>
              <a:rPr lang="en-ZA" sz="2400" kern="0" dirty="0" smtClean="0">
                <a:cs typeface="Arial" pitchFamily="34" charset="0"/>
              </a:rPr>
              <a:t>were received from </a:t>
            </a:r>
            <a:r>
              <a:rPr lang="en-ZA" sz="2400" kern="0" dirty="0">
                <a:cs typeface="Arial" pitchFamily="34" charset="0"/>
              </a:rPr>
              <a:t>SETAs</a:t>
            </a:r>
            <a:r>
              <a:rPr lang="en-ZA" sz="2400" kern="0" dirty="0" smtClean="0">
                <a:cs typeface="Arial" pitchFamily="34" charset="0"/>
              </a:rPr>
              <a:t>:</a:t>
            </a:r>
          </a:p>
          <a:p>
            <a:pPr indent="363538"/>
            <a:r>
              <a:rPr lang="en-ZA" sz="2000" kern="0" dirty="0" smtClean="0">
                <a:cs typeface="Arial" pitchFamily="34" charset="0"/>
              </a:rPr>
              <a:t>AGRISETA				CHIETA</a:t>
            </a:r>
          </a:p>
          <a:p>
            <a:pPr indent="363538"/>
            <a:r>
              <a:rPr lang="en-ZA" sz="2000" kern="0" dirty="0" smtClean="0">
                <a:cs typeface="Arial" pitchFamily="34" charset="0"/>
              </a:rPr>
              <a:t>ETDPSETA				HWSETA</a:t>
            </a:r>
          </a:p>
          <a:p>
            <a:pPr indent="363538"/>
            <a:r>
              <a:rPr lang="en-ZA" sz="2000" kern="0" dirty="0" smtClean="0">
                <a:cs typeface="Arial" pitchFamily="34" charset="0"/>
              </a:rPr>
              <a:t>MERSETA				FASSET</a:t>
            </a:r>
          </a:p>
          <a:p>
            <a:pPr indent="363538"/>
            <a:r>
              <a:rPr lang="en-ZA" sz="2000" kern="0" dirty="0" smtClean="0">
                <a:cs typeface="Arial" pitchFamily="34" charset="0"/>
              </a:rPr>
              <a:t>FOODBEV				LGSETA</a:t>
            </a:r>
          </a:p>
          <a:p>
            <a:pPr indent="363538"/>
            <a:r>
              <a:rPr lang="en-ZA" sz="2000" kern="0" dirty="0" smtClean="0">
                <a:cs typeface="Arial" pitchFamily="34" charset="0"/>
              </a:rPr>
              <a:t>INSETA				FPMSETA</a:t>
            </a:r>
          </a:p>
          <a:p>
            <a:pPr indent="363538"/>
            <a:r>
              <a:rPr lang="en-ZA" sz="2000" kern="0" dirty="0" smtClean="0">
                <a:cs typeface="Arial" pitchFamily="34" charset="0"/>
              </a:rPr>
              <a:t>EWSETA				WRSETA</a:t>
            </a:r>
          </a:p>
          <a:p>
            <a:pPr indent="363538"/>
            <a:r>
              <a:rPr lang="en-ZA" sz="2000" kern="0" dirty="0" smtClean="0">
                <a:cs typeface="Arial" pitchFamily="34" charset="0"/>
              </a:rPr>
              <a:t>TETA</a:t>
            </a:r>
            <a:endParaRPr lang="en-ZA" sz="2000" kern="0" dirty="0">
              <a:cs typeface="Arial" pitchFamily="34" charset="0"/>
            </a:endParaRPr>
          </a:p>
          <a:p>
            <a:pPr marL="342900" indent="-342900">
              <a:buFont typeface="Arial" panose="020B0604020202020204" pitchFamily="34" charset="0"/>
              <a:buChar char="•"/>
            </a:pPr>
            <a:endParaRPr lang="en-ZA" sz="2000" kern="0" dirty="0">
              <a:cs typeface="Arial" pitchFamily="34" charset="0"/>
            </a:endParaRPr>
          </a:p>
        </p:txBody>
      </p:sp>
    </p:spTree>
    <p:extLst>
      <p:ext uri="{BB962C8B-B14F-4D97-AF65-F5344CB8AC3E}">
        <p14:creationId xmlns:p14="http://schemas.microsoft.com/office/powerpoint/2010/main" xmlns="" val="35290781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11</a:t>
            </a:fld>
            <a:endParaRPr lang="en-US" altLang="en-US" sz="1400" b="1" dirty="0"/>
          </a:p>
        </p:txBody>
      </p:sp>
      <p:sp>
        <p:nvSpPr>
          <p:cNvPr id="7" name="TextBox 6"/>
          <p:cNvSpPr txBox="1"/>
          <p:nvPr/>
        </p:nvSpPr>
        <p:spPr>
          <a:xfrm>
            <a:off x="558000" y="575441"/>
            <a:ext cx="8028000" cy="523220"/>
          </a:xfrm>
          <a:prstGeom prst="rect">
            <a:avLst/>
          </a:prstGeom>
          <a:solidFill>
            <a:srgbClr val="339933"/>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smtClean="0"/>
              <a:t>Classification of Respondent’s comments</a:t>
            </a:r>
            <a:endParaRPr lang="en-ZA" dirty="0"/>
          </a:p>
        </p:txBody>
      </p:sp>
      <p:sp>
        <p:nvSpPr>
          <p:cNvPr id="4" name="Rectangle 3"/>
          <p:cNvSpPr/>
          <p:nvPr/>
        </p:nvSpPr>
        <p:spPr>
          <a:xfrm>
            <a:off x="457200" y="949655"/>
            <a:ext cx="8229600" cy="410882"/>
          </a:xfrm>
          <a:prstGeom prst="rect">
            <a:avLst/>
          </a:prstGeom>
        </p:spPr>
        <p:txBody>
          <a:bodyPr wrap="square">
            <a:spAutoFit/>
          </a:bodyPr>
          <a:lstStyle/>
          <a:p>
            <a:pPr marL="285750" indent="-285750" algn="just" fontAlgn="ctr">
              <a:lnSpc>
                <a:spcPct val="115000"/>
              </a:lnSpc>
              <a:spcBef>
                <a:spcPts val="285"/>
              </a:spcBef>
              <a:spcAft>
                <a:spcPts val="0"/>
              </a:spcAft>
              <a:buFont typeface="Arial" panose="020B0604020202020204" pitchFamily="34" charset="0"/>
              <a:buChar char="•"/>
            </a:pPr>
            <a:endParaRPr lang="en-ZA"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558000" y="1300447"/>
            <a:ext cx="8028000" cy="707886"/>
          </a:xfrm>
          <a:prstGeom prst="rect">
            <a:avLst/>
          </a:prstGeom>
        </p:spPr>
        <p:txBody>
          <a:bodyPr wrap="square">
            <a:spAutoFit/>
          </a:bodyPr>
          <a:lstStyle/>
          <a:p>
            <a:pPr lvl="1"/>
            <a:endParaRPr lang="en-US" sz="2000" dirty="0" smtClean="0"/>
          </a:p>
          <a:p>
            <a:pPr marL="285750" indent="-285750">
              <a:buFont typeface="Arial" panose="020B0604020202020204" pitchFamily="34" charset="0"/>
              <a:buChar char="•"/>
            </a:pPr>
            <a:endParaRPr lang="en-ZA" sz="2000" kern="0" dirty="0">
              <a:cs typeface="Arial" pitchFamily="34" charset="0"/>
            </a:endParaRPr>
          </a:p>
        </p:txBody>
      </p:sp>
      <p:graphicFrame>
        <p:nvGraphicFramePr>
          <p:cNvPr id="8" name="Content Placeholder 3"/>
          <p:cNvGraphicFramePr>
            <a:graphicFrameLocks noGrp="1"/>
          </p:cNvGraphicFramePr>
          <p:nvPr>
            <p:ph idx="1"/>
            <p:extLst>
              <p:ext uri="{D42A27DB-BD31-4B8C-83A1-F6EECF244321}">
                <p14:modId xmlns:p14="http://schemas.microsoft.com/office/powerpoint/2010/main" xmlns="" val="1341147849"/>
              </p:ext>
            </p:extLst>
          </p:nvPr>
        </p:nvGraphicFramePr>
        <p:xfrm>
          <a:off x="531813" y="1398241"/>
          <a:ext cx="8077200" cy="50171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9763274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5875"/>
            <a:ext cx="9144000" cy="687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12</a:t>
            </a:fld>
            <a:endParaRPr lang="en-US" altLang="en-US" sz="1400" b="1" dirty="0"/>
          </a:p>
        </p:txBody>
      </p:sp>
      <p:sp>
        <p:nvSpPr>
          <p:cNvPr id="7" name="TextBox 6"/>
          <p:cNvSpPr txBox="1"/>
          <p:nvPr/>
        </p:nvSpPr>
        <p:spPr>
          <a:xfrm>
            <a:off x="558000" y="595094"/>
            <a:ext cx="8028000" cy="523220"/>
          </a:xfrm>
          <a:prstGeom prst="rect">
            <a:avLst/>
          </a:prstGeom>
          <a:solidFill>
            <a:srgbClr val="339933"/>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smtClean="0"/>
              <a:t>Thematic Area</a:t>
            </a:r>
            <a:endParaRPr lang="en-ZA" dirty="0"/>
          </a:p>
        </p:txBody>
      </p:sp>
      <p:sp>
        <p:nvSpPr>
          <p:cNvPr id="4" name="Rectangle 3"/>
          <p:cNvSpPr/>
          <p:nvPr/>
        </p:nvSpPr>
        <p:spPr>
          <a:xfrm>
            <a:off x="457200" y="949655"/>
            <a:ext cx="8229600" cy="410882"/>
          </a:xfrm>
          <a:prstGeom prst="rect">
            <a:avLst/>
          </a:prstGeom>
        </p:spPr>
        <p:txBody>
          <a:bodyPr wrap="square">
            <a:spAutoFit/>
          </a:bodyPr>
          <a:lstStyle/>
          <a:p>
            <a:pPr marL="285750" indent="-285750" algn="just" fontAlgn="ctr">
              <a:lnSpc>
                <a:spcPct val="115000"/>
              </a:lnSpc>
              <a:spcBef>
                <a:spcPts val="285"/>
              </a:spcBef>
              <a:spcAft>
                <a:spcPts val="0"/>
              </a:spcAft>
              <a:buFont typeface="Arial" panose="020B0604020202020204" pitchFamily="34" charset="0"/>
              <a:buChar char="•"/>
            </a:pPr>
            <a:endParaRPr lang="en-ZA"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531813" y="1281113"/>
            <a:ext cx="8229600" cy="4401205"/>
          </a:xfrm>
          <a:prstGeom prst="rect">
            <a:avLst/>
          </a:prstGeom>
        </p:spPr>
        <p:txBody>
          <a:bodyPr wrap="square">
            <a:spAutoFit/>
          </a:bodyPr>
          <a:lstStyle/>
          <a:p>
            <a:pPr marL="285750" indent="-285750">
              <a:buFont typeface="Arial" panose="020B0604020202020204" pitchFamily="34" charset="0"/>
              <a:buChar char="•"/>
            </a:pPr>
            <a:r>
              <a:rPr lang="en-ZA" sz="2400" dirty="0"/>
              <a:t>SETAs Permanency</a:t>
            </a:r>
          </a:p>
          <a:p>
            <a:pPr marL="285750" indent="-285750">
              <a:buFont typeface="Arial" panose="020B0604020202020204" pitchFamily="34" charset="0"/>
              <a:buChar char="•"/>
            </a:pPr>
            <a:r>
              <a:rPr lang="en-ZA" sz="2400" dirty="0"/>
              <a:t>Shared Services</a:t>
            </a:r>
          </a:p>
          <a:p>
            <a:pPr marL="285750" indent="-285750">
              <a:buFont typeface="Arial" panose="020B0604020202020204" pitchFamily="34" charset="0"/>
              <a:buChar char="•"/>
            </a:pPr>
            <a:r>
              <a:rPr lang="en-ZA" sz="2400" dirty="0"/>
              <a:t>Centralisation of Discretionary Grant</a:t>
            </a:r>
          </a:p>
          <a:p>
            <a:pPr marL="285750" indent="-285750">
              <a:buFont typeface="Arial" panose="020B0604020202020204" pitchFamily="34" charset="0"/>
              <a:buChar char="•"/>
            </a:pPr>
            <a:r>
              <a:rPr lang="en-ZA" sz="2400" dirty="0"/>
              <a:t>National Skills Fund Managing Discretionary Grant</a:t>
            </a:r>
          </a:p>
          <a:p>
            <a:pPr marL="285750" indent="-285750">
              <a:buFont typeface="Arial" panose="020B0604020202020204" pitchFamily="34" charset="0"/>
              <a:buChar char="•"/>
            </a:pPr>
            <a:r>
              <a:rPr lang="en-ZA" sz="2400" dirty="0"/>
              <a:t>Change of SETA Boards to Advisory Boards</a:t>
            </a:r>
          </a:p>
          <a:p>
            <a:pPr marL="285750" indent="-285750">
              <a:buFont typeface="Arial" panose="020B0604020202020204" pitchFamily="34" charset="0"/>
              <a:buChar char="•"/>
            </a:pPr>
            <a:r>
              <a:rPr lang="en-ZA" sz="2400" dirty="0"/>
              <a:t>Keep status quo of SETAs</a:t>
            </a:r>
          </a:p>
          <a:p>
            <a:pPr marL="285750" indent="-285750">
              <a:buFont typeface="Arial" panose="020B0604020202020204" pitchFamily="34" charset="0"/>
              <a:buChar char="•"/>
            </a:pPr>
            <a:r>
              <a:rPr lang="en-ZA" sz="2400" dirty="0"/>
              <a:t>Improve Monitoring and Evaluation for better performance</a:t>
            </a:r>
          </a:p>
          <a:p>
            <a:pPr marL="285750" indent="-285750">
              <a:buFont typeface="Arial" panose="020B0604020202020204" pitchFamily="34" charset="0"/>
              <a:buChar char="•"/>
            </a:pPr>
            <a:r>
              <a:rPr lang="en-ZA" sz="2400" dirty="0"/>
              <a:t>Quality Assurance and Accreditation</a:t>
            </a:r>
          </a:p>
          <a:p>
            <a:pPr marL="285750" indent="-285750">
              <a:buFont typeface="Arial" panose="020B0604020202020204" pitchFamily="34" charset="0"/>
              <a:buChar char="•"/>
            </a:pPr>
            <a:r>
              <a:rPr lang="en-ZA" sz="2400" dirty="0"/>
              <a:t>Support </a:t>
            </a:r>
            <a:r>
              <a:rPr lang="en-ZA" sz="2400" dirty="0" smtClean="0"/>
              <a:t>some </a:t>
            </a:r>
            <a:r>
              <a:rPr lang="en-ZA" sz="2400" dirty="0"/>
              <a:t>form of </a:t>
            </a:r>
            <a:r>
              <a:rPr lang="en-ZA" sz="2400" dirty="0" smtClean="0"/>
              <a:t>change </a:t>
            </a:r>
            <a:r>
              <a:rPr lang="en-ZA" sz="2400" dirty="0"/>
              <a:t>in the SETA system</a:t>
            </a:r>
          </a:p>
          <a:p>
            <a:pPr marL="914400" lvl="1" indent="-457200">
              <a:buAutoNum type="arabicPeriod"/>
            </a:pPr>
            <a:endParaRPr lang="en-ZA" sz="2000" dirty="0"/>
          </a:p>
          <a:p>
            <a:pPr marL="285750" indent="-285750">
              <a:buFont typeface="Arial" panose="020B0604020202020204" pitchFamily="34" charset="0"/>
              <a:buChar char="•"/>
            </a:pPr>
            <a:endParaRPr lang="en-ZA" sz="2000" kern="0" dirty="0">
              <a:cs typeface="Arial" pitchFamily="34" charset="0"/>
            </a:endParaRPr>
          </a:p>
        </p:txBody>
      </p:sp>
    </p:spTree>
    <p:extLst>
      <p:ext uri="{BB962C8B-B14F-4D97-AF65-F5344CB8AC3E}">
        <p14:creationId xmlns:p14="http://schemas.microsoft.com/office/powerpoint/2010/main" xmlns="" val="10692189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13</a:t>
            </a:fld>
            <a:endParaRPr lang="en-US" altLang="en-US" sz="1400" b="1" dirty="0"/>
          </a:p>
        </p:txBody>
      </p:sp>
      <p:sp>
        <p:nvSpPr>
          <p:cNvPr id="7" name="TextBox 6"/>
          <p:cNvSpPr txBox="1"/>
          <p:nvPr/>
        </p:nvSpPr>
        <p:spPr>
          <a:xfrm>
            <a:off x="535442" y="573323"/>
            <a:ext cx="8028000" cy="523220"/>
          </a:xfrm>
          <a:prstGeom prst="rect">
            <a:avLst/>
          </a:prstGeom>
          <a:solidFill>
            <a:srgbClr val="339933"/>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smtClean="0"/>
              <a:t>Common Themes</a:t>
            </a:r>
            <a:endParaRPr lang="en-ZA" dirty="0"/>
          </a:p>
        </p:txBody>
      </p:sp>
      <p:sp>
        <p:nvSpPr>
          <p:cNvPr id="4" name="Rectangle 3"/>
          <p:cNvSpPr/>
          <p:nvPr/>
        </p:nvSpPr>
        <p:spPr>
          <a:xfrm>
            <a:off x="457200" y="949655"/>
            <a:ext cx="8229600" cy="410882"/>
          </a:xfrm>
          <a:prstGeom prst="rect">
            <a:avLst/>
          </a:prstGeom>
        </p:spPr>
        <p:txBody>
          <a:bodyPr wrap="square">
            <a:spAutoFit/>
          </a:bodyPr>
          <a:lstStyle/>
          <a:p>
            <a:pPr marL="285750" indent="-285750" algn="just" fontAlgn="ctr">
              <a:lnSpc>
                <a:spcPct val="115000"/>
              </a:lnSpc>
              <a:spcBef>
                <a:spcPts val="285"/>
              </a:spcBef>
              <a:spcAft>
                <a:spcPts val="0"/>
              </a:spcAft>
              <a:buFont typeface="Arial" panose="020B0604020202020204" pitchFamily="34" charset="0"/>
              <a:buChar char="•"/>
            </a:pPr>
            <a:endParaRPr lang="en-ZA"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3" cstate="print"/>
          <a:stretch>
            <a:fillRect/>
          </a:stretch>
        </p:blipFill>
        <p:spPr>
          <a:xfrm>
            <a:off x="531813" y="1184839"/>
            <a:ext cx="8031629" cy="5368361"/>
          </a:xfrm>
          <a:prstGeom prst="rect">
            <a:avLst/>
          </a:prstGeom>
        </p:spPr>
      </p:pic>
    </p:spTree>
    <p:extLst>
      <p:ext uri="{BB962C8B-B14F-4D97-AF65-F5344CB8AC3E}">
        <p14:creationId xmlns:p14="http://schemas.microsoft.com/office/powerpoint/2010/main" xmlns="" val="8384466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5875"/>
            <a:ext cx="9144000" cy="687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14</a:t>
            </a:fld>
            <a:endParaRPr lang="en-US" altLang="en-US" sz="1400" b="1" dirty="0"/>
          </a:p>
        </p:txBody>
      </p:sp>
      <p:sp>
        <p:nvSpPr>
          <p:cNvPr id="7" name="TextBox 6"/>
          <p:cNvSpPr txBox="1"/>
          <p:nvPr/>
        </p:nvSpPr>
        <p:spPr>
          <a:xfrm>
            <a:off x="558000" y="561457"/>
            <a:ext cx="8028000" cy="523220"/>
          </a:xfrm>
          <a:prstGeom prst="rect">
            <a:avLst/>
          </a:prstGeom>
          <a:solidFill>
            <a:srgbClr val="339933"/>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smtClean="0"/>
              <a:t>Supported</a:t>
            </a:r>
            <a:endParaRPr lang="en-ZA" dirty="0"/>
          </a:p>
        </p:txBody>
      </p:sp>
      <p:sp>
        <p:nvSpPr>
          <p:cNvPr id="4" name="Rectangle 3"/>
          <p:cNvSpPr/>
          <p:nvPr/>
        </p:nvSpPr>
        <p:spPr>
          <a:xfrm>
            <a:off x="457200" y="949655"/>
            <a:ext cx="8229600" cy="410882"/>
          </a:xfrm>
          <a:prstGeom prst="rect">
            <a:avLst/>
          </a:prstGeom>
        </p:spPr>
        <p:txBody>
          <a:bodyPr wrap="square">
            <a:spAutoFit/>
          </a:bodyPr>
          <a:lstStyle/>
          <a:p>
            <a:pPr marL="285750" indent="-285750" algn="just" fontAlgn="ctr">
              <a:lnSpc>
                <a:spcPct val="115000"/>
              </a:lnSpc>
              <a:spcBef>
                <a:spcPts val="285"/>
              </a:spcBef>
              <a:spcAft>
                <a:spcPts val="0"/>
              </a:spcAft>
              <a:buFont typeface="Arial" panose="020B0604020202020204" pitchFamily="34" charset="0"/>
              <a:buChar char="•"/>
            </a:pPr>
            <a:endParaRPr lang="en-ZA"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p:cNvSpPr/>
          <p:nvPr/>
        </p:nvSpPr>
        <p:spPr>
          <a:xfrm>
            <a:off x="558000" y="1295400"/>
            <a:ext cx="8028000" cy="4616648"/>
          </a:xfrm>
          <a:prstGeom prst="rect">
            <a:avLst/>
          </a:prstGeom>
        </p:spPr>
        <p:txBody>
          <a:bodyPr wrap="square">
            <a:spAutoFit/>
          </a:bodyPr>
          <a:lstStyle/>
          <a:p>
            <a:pPr lvl="1" indent="-457200">
              <a:spcAft>
                <a:spcPts val="600"/>
              </a:spcAft>
              <a:buFont typeface="+mj-lt"/>
              <a:buAutoNum type="arabicPeriod"/>
            </a:pPr>
            <a:r>
              <a:rPr lang="en-ZA" sz="2400" dirty="0"/>
              <a:t>Permanency of SETAs;</a:t>
            </a:r>
          </a:p>
          <a:p>
            <a:pPr lvl="1" indent="-457200">
              <a:spcAft>
                <a:spcPts val="600"/>
              </a:spcAft>
              <a:buFont typeface="+mj-lt"/>
              <a:buAutoNum type="arabicPeriod"/>
            </a:pPr>
            <a:r>
              <a:rPr lang="en-ZA" sz="2400" dirty="0"/>
              <a:t>Leave SETAs and change a few things to make them effective;</a:t>
            </a:r>
          </a:p>
          <a:p>
            <a:pPr lvl="1" indent="-457200">
              <a:spcAft>
                <a:spcPts val="600"/>
              </a:spcAft>
              <a:buFont typeface="+mj-lt"/>
              <a:buAutoNum type="arabicPeriod"/>
            </a:pPr>
            <a:r>
              <a:rPr lang="en-ZA" sz="2400" dirty="0"/>
              <a:t>Shared Service &amp; Discretionary Grants but not to the NSF; </a:t>
            </a:r>
          </a:p>
          <a:p>
            <a:pPr lvl="1" indent="-457200">
              <a:spcAft>
                <a:spcPts val="600"/>
              </a:spcAft>
              <a:buFont typeface="+mj-lt"/>
              <a:buAutoNum type="arabicPeriod"/>
            </a:pPr>
            <a:r>
              <a:rPr lang="en-ZA" sz="2400" dirty="0"/>
              <a:t>Something must change as the </a:t>
            </a:r>
            <a:r>
              <a:rPr lang="en-ZA" sz="2400" dirty="0" smtClean="0"/>
              <a:t>SETAs </a:t>
            </a:r>
            <a:r>
              <a:rPr lang="en-ZA" sz="2400" dirty="0"/>
              <a:t>are inefficient;</a:t>
            </a:r>
          </a:p>
          <a:p>
            <a:pPr lvl="1" indent="-457200">
              <a:spcAft>
                <a:spcPts val="600"/>
              </a:spcAft>
              <a:buFont typeface="+mj-lt"/>
              <a:buAutoNum type="arabicPeriod"/>
            </a:pPr>
            <a:r>
              <a:rPr lang="en-ZA" sz="2400" dirty="0"/>
              <a:t>Support the strengthening of monitoring and evaluation;</a:t>
            </a:r>
          </a:p>
          <a:p>
            <a:pPr lvl="1" indent="-457200">
              <a:spcAft>
                <a:spcPts val="600"/>
              </a:spcAft>
              <a:buFont typeface="+mj-lt"/>
              <a:buAutoNum type="arabicPeriod"/>
            </a:pPr>
            <a:r>
              <a:rPr lang="en-ZA" sz="2400" dirty="0"/>
              <a:t>Occupations as “lingua Franca”, however build capacity;</a:t>
            </a:r>
          </a:p>
          <a:p>
            <a:pPr lvl="1" indent="-457200">
              <a:spcAft>
                <a:spcPts val="600"/>
              </a:spcAft>
              <a:buFont typeface="+mj-lt"/>
              <a:buAutoNum type="arabicPeriod"/>
            </a:pPr>
            <a:r>
              <a:rPr lang="en-ZA" sz="2400" dirty="0"/>
              <a:t>Central skills </a:t>
            </a:r>
            <a:r>
              <a:rPr lang="en-ZA" sz="2400" dirty="0" smtClean="0"/>
              <a:t>planning</a:t>
            </a:r>
            <a:endParaRPr lang="en-ZA" sz="2400" dirty="0"/>
          </a:p>
        </p:txBody>
      </p:sp>
    </p:spTree>
    <p:extLst>
      <p:ext uri="{BB962C8B-B14F-4D97-AF65-F5344CB8AC3E}">
        <p14:creationId xmlns:p14="http://schemas.microsoft.com/office/powerpoint/2010/main" xmlns="" val="20034154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5875"/>
            <a:ext cx="9144000" cy="687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15</a:t>
            </a:fld>
            <a:endParaRPr lang="en-US" altLang="en-US" sz="1400" b="1" dirty="0"/>
          </a:p>
        </p:txBody>
      </p:sp>
      <p:sp>
        <p:nvSpPr>
          <p:cNvPr id="7" name="TextBox 6"/>
          <p:cNvSpPr txBox="1"/>
          <p:nvPr/>
        </p:nvSpPr>
        <p:spPr>
          <a:xfrm>
            <a:off x="558000" y="561457"/>
            <a:ext cx="8028000" cy="523220"/>
          </a:xfrm>
          <a:prstGeom prst="rect">
            <a:avLst/>
          </a:prstGeom>
          <a:solidFill>
            <a:srgbClr val="339933"/>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smtClean="0"/>
              <a:t>Considerations </a:t>
            </a:r>
            <a:endParaRPr lang="en-ZA" dirty="0"/>
          </a:p>
        </p:txBody>
      </p:sp>
      <p:sp>
        <p:nvSpPr>
          <p:cNvPr id="4" name="Rectangle 3"/>
          <p:cNvSpPr/>
          <p:nvPr/>
        </p:nvSpPr>
        <p:spPr>
          <a:xfrm>
            <a:off x="457200" y="949655"/>
            <a:ext cx="8229600" cy="410882"/>
          </a:xfrm>
          <a:prstGeom prst="rect">
            <a:avLst/>
          </a:prstGeom>
        </p:spPr>
        <p:txBody>
          <a:bodyPr wrap="square">
            <a:spAutoFit/>
          </a:bodyPr>
          <a:lstStyle/>
          <a:p>
            <a:pPr marL="285750" indent="-285750" algn="just" fontAlgn="ctr">
              <a:lnSpc>
                <a:spcPct val="115000"/>
              </a:lnSpc>
              <a:spcBef>
                <a:spcPts val="285"/>
              </a:spcBef>
              <a:spcAft>
                <a:spcPts val="0"/>
              </a:spcAft>
              <a:buFont typeface="Arial" panose="020B0604020202020204" pitchFamily="34" charset="0"/>
              <a:buChar char="•"/>
            </a:pPr>
            <a:endParaRPr lang="en-ZA"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p:cNvSpPr/>
          <p:nvPr/>
        </p:nvSpPr>
        <p:spPr>
          <a:xfrm>
            <a:off x="558000" y="1325940"/>
            <a:ext cx="8028000" cy="5139869"/>
          </a:xfrm>
          <a:prstGeom prst="rect">
            <a:avLst/>
          </a:prstGeom>
        </p:spPr>
        <p:txBody>
          <a:bodyPr wrap="square">
            <a:spAutoFit/>
          </a:bodyPr>
          <a:lstStyle/>
          <a:p>
            <a:pPr lvl="1" indent="-457200">
              <a:spcAft>
                <a:spcPts val="600"/>
              </a:spcAft>
              <a:buFont typeface="+mj-lt"/>
              <a:buAutoNum type="arabicPeriod"/>
            </a:pPr>
            <a:r>
              <a:rPr lang="en-ZA" sz="2400" dirty="0" smtClean="0"/>
              <a:t>Build </a:t>
            </a:r>
            <a:r>
              <a:rPr lang="en-ZA" sz="2400" dirty="0"/>
              <a:t>Monitoring and Evaluation capacity of the system; </a:t>
            </a:r>
            <a:endParaRPr lang="en-ZA" sz="2400" dirty="0" smtClean="0"/>
          </a:p>
          <a:p>
            <a:pPr lvl="1" indent="-457200">
              <a:spcAft>
                <a:spcPts val="600"/>
              </a:spcAft>
              <a:buFont typeface="+mj-lt"/>
              <a:buAutoNum type="arabicPeriod"/>
            </a:pPr>
            <a:r>
              <a:rPr lang="en-ZA" sz="2400" dirty="0" smtClean="0"/>
              <a:t>Clarification </a:t>
            </a:r>
            <a:r>
              <a:rPr lang="en-ZA" sz="2400" dirty="0"/>
              <a:t>regarding shared services and centralisation; </a:t>
            </a:r>
            <a:endParaRPr lang="en-ZA" sz="2400" dirty="0" smtClean="0"/>
          </a:p>
          <a:p>
            <a:pPr lvl="1" indent="-457200">
              <a:spcAft>
                <a:spcPts val="600"/>
              </a:spcAft>
              <a:buFont typeface="+mj-lt"/>
              <a:buAutoNum type="arabicPeriod"/>
            </a:pPr>
            <a:r>
              <a:rPr lang="en-ZA" sz="2400" dirty="0" smtClean="0"/>
              <a:t>NSF </a:t>
            </a:r>
            <a:r>
              <a:rPr lang="en-ZA" sz="2400" dirty="0"/>
              <a:t>and/or “Independent Agency”; </a:t>
            </a:r>
          </a:p>
          <a:p>
            <a:pPr lvl="1" indent="-457200">
              <a:spcAft>
                <a:spcPts val="600"/>
              </a:spcAft>
              <a:buFont typeface="+mj-lt"/>
              <a:buAutoNum type="arabicPeriod"/>
            </a:pPr>
            <a:r>
              <a:rPr lang="en-ZA" sz="2400" dirty="0"/>
              <a:t>Role Clarification/Constituency participations;</a:t>
            </a:r>
          </a:p>
          <a:p>
            <a:pPr lvl="1" indent="-457200">
              <a:spcAft>
                <a:spcPts val="600"/>
              </a:spcAft>
              <a:buAutoNum type="arabicPeriod"/>
            </a:pPr>
            <a:r>
              <a:rPr lang="en-ZA" sz="2400" dirty="0"/>
              <a:t>Not in support of the strong role of government (Veto power);</a:t>
            </a:r>
          </a:p>
          <a:p>
            <a:pPr lvl="1" indent="-457200">
              <a:spcAft>
                <a:spcPts val="600"/>
              </a:spcAft>
              <a:buAutoNum type="arabicPeriod"/>
            </a:pPr>
            <a:r>
              <a:rPr lang="en-ZA" sz="2400" dirty="0"/>
              <a:t>SETABs should not be in DHET (too much power);</a:t>
            </a:r>
          </a:p>
          <a:p>
            <a:pPr lvl="1" indent="-457200">
              <a:spcAft>
                <a:spcPts val="600"/>
              </a:spcAft>
              <a:buAutoNum type="arabicPeriod"/>
            </a:pPr>
            <a:r>
              <a:rPr lang="en-ZA" sz="2400" dirty="0"/>
              <a:t>Make explicit - Governance and accountability; </a:t>
            </a:r>
          </a:p>
          <a:p>
            <a:pPr lvl="1" indent="-457200">
              <a:spcAft>
                <a:spcPts val="600"/>
              </a:spcAft>
              <a:buAutoNum type="arabicPeriod"/>
            </a:pPr>
            <a:r>
              <a:rPr lang="en-ZA" sz="2400" dirty="0"/>
              <a:t>Inputs to the strategy; </a:t>
            </a:r>
          </a:p>
          <a:p>
            <a:pPr marL="0" lvl="1">
              <a:spcAft>
                <a:spcPts val="600"/>
              </a:spcAft>
            </a:pPr>
            <a:endParaRPr lang="en-ZA"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6533466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5875"/>
            <a:ext cx="9144000" cy="687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16</a:t>
            </a:fld>
            <a:endParaRPr lang="en-US" altLang="en-US" sz="1400" b="1" dirty="0"/>
          </a:p>
        </p:txBody>
      </p:sp>
      <p:sp>
        <p:nvSpPr>
          <p:cNvPr id="7" name="TextBox 6"/>
          <p:cNvSpPr txBox="1"/>
          <p:nvPr/>
        </p:nvSpPr>
        <p:spPr>
          <a:xfrm>
            <a:off x="504000" y="545837"/>
            <a:ext cx="8136000" cy="523220"/>
          </a:xfrm>
          <a:prstGeom prst="rect">
            <a:avLst/>
          </a:prstGeom>
          <a:solidFill>
            <a:srgbClr val="339933"/>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smtClean="0"/>
              <a:t>Considerations</a:t>
            </a:r>
            <a:endParaRPr lang="en-ZA" dirty="0"/>
          </a:p>
        </p:txBody>
      </p:sp>
      <p:sp>
        <p:nvSpPr>
          <p:cNvPr id="4" name="Rectangle 3"/>
          <p:cNvSpPr/>
          <p:nvPr/>
        </p:nvSpPr>
        <p:spPr>
          <a:xfrm>
            <a:off x="457200" y="949655"/>
            <a:ext cx="8229600" cy="410882"/>
          </a:xfrm>
          <a:prstGeom prst="rect">
            <a:avLst/>
          </a:prstGeom>
        </p:spPr>
        <p:txBody>
          <a:bodyPr wrap="square">
            <a:spAutoFit/>
          </a:bodyPr>
          <a:lstStyle/>
          <a:p>
            <a:pPr marL="285750" indent="-285750" algn="just" fontAlgn="ctr">
              <a:lnSpc>
                <a:spcPct val="115000"/>
              </a:lnSpc>
              <a:spcBef>
                <a:spcPts val="285"/>
              </a:spcBef>
              <a:spcAft>
                <a:spcPts val="0"/>
              </a:spcAft>
              <a:buFont typeface="Arial" panose="020B0604020202020204" pitchFamily="34" charset="0"/>
              <a:buChar char="•"/>
            </a:pPr>
            <a:endParaRPr lang="en-ZA"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517906" y="1118771"/>
            <a:ext cx="8108188" cy="4524315"/>
          </a:xfrm>
          <a:prstGeom prst="rect">
            <a:avLst/>
          </a:prstGeom>
        </p:spPr>
        <p:txBody>
          <a:bodyPr wrap="square">
            <a:spAutoFit/>
          </a:bodyPr>
          <a:lstStyle/>
          <a:p>
            <a:pPr marL="457200" indent="-457200">
              <a:buFont typeface="+mj-lt"/>
              <a:buAutoNum type="arabicPeriod"/>
            </a:pPr>
            <a:r>
              <a:rPr lang="en-ZA" sz="2400" dirty="0">
                <a:latin typeface="+mn-lt"/>
              </a:rPr>
              <a:t>Funding model;</a:t>
            </a:r>
          </a:p>
          <a:p>
            <a:pPr marL="457200" indent="-457200">
              <a:buFont typeface="+mj-lt"/>
              <a:buAutoNum type="arabicPeriod"/>
            </a:pPr>
            <a:r>
              <a:rPr lang="en-ZA" sz="2400" dirty="0">
                <a:latin typeface="+mn-lt"/>
              </a:rPr>
              <a:t>Employment for WIL/graduates and unemployed;</a:t>
            </a:r>
          </a:p>
          <a:p>
            <a:pPr marL="457200" indent="-457200">
              <a:buFont typeface="+mj-lt"/>
              <a:buAutoNum type="arabicPeriod"/>
            </a:pPr>
            <a:r>
              <a:rPr lang="en-ZA" sz="2400" dirty="0">
                <a:latin typeface="+mn-lt"/>
              </a:rPr>
              <a:t>Business/Labour must play a strong role;</a:t>
            </a:r>
          </a:p>
          <a:p>
            <a:pPr marL="457200" indent="-457200">
              <a:buFont typeface="+mj-lt"/>
              <a:buAutoNum type="arabicPeriod"/>
            </a:pPr>
            <a:r>
              <a:rPr lang="en-ZA" sz="2400" dirty="0">
                <a:latin typeface="+mn-lt"/>
              </a:rPr>
              <a:t>Must have a balance between sector and national priorities;</a:t>
            </a:r>
          </a:p>
          <a:p>
            <a:pPr marL="457200" indent="-457200">
              <a:buFont typeface="+mj-lt"/>
              <a:buAutoNum type="arabicPeriod"/>
            </a:pPr>
            <a:r>
              <a:rPr lang="en-ZA" sz="2400" dirty="0">
                <a:latin typeface="+mn-lt"/>
              </a:rPr>
              <a:t>QCTO roles versus the occupational teams;</a:t>
            </a:r>
          </a:p>
          <a:p>
            <a:pPr marL="457200" indent="-457200">
              <a:buFont typeface="+mj-lt"/>
              <a:buAutoNum type="arabicPeriod"/>
            </a:pPr>
            <a:r>
              <a:rPr lang="en-ZA" sz="2400" dirty="0">
                <a:latin typeface="+mn-lt"/>
              </a:rPr>
              <a:t>Quality Assurance – this matter arose in most submissions; </a:t>
            </a:r>
          </a:p>
          <a:p>
            <a:pPr marL="457200" indent="-457200">
              <a:buFont typeface="+mj-lt"/>
              <a:buAutoNum type="arabicPeriod"/>
            </a:pPr>
            <a:r>
              <a:rPr lang="en-ZA" sz="2400" dirty="0">
                <a:latin typeface="+mn-lt"/>
              </a:rPr>
              <a:t>QCTO requires additional funding through levy;</a:t>
            </a:r>
          </a:p>
          <a:p>
            <a:pPr marL="457200" indent="-457200">
              <a:buFont typeface="+mj-lt"/>
              <a:buAutoNum type="arabicPeriod"/>
            </a:pPr>
            <a:r>
              <a:rPr lang="en-ZA" sz="2400" dirty="0">
                <a:latin typeface="+mn-lt"/>
              </a:rPr>
              <a:t>Role of private providers;</a:t>
            </a:r>
          </a:p>
          <a:p>
            <a:pPr marL="457200" indent="-457200">
              <a:buFont typeface="+mj-lt"/>
              <a:buAutoNum type="arabicPeriod"/>
            </a:pPr>
            <a:r>
              <a:rPr lang="en-ZA" sz="2400" dirty="0">
                <a:latin typeface="+mn-lt"/>
              </a:rPr>
              <a:t>Transitional arrangements;</a:t>
            </a:r>
          </a:p>
          <a:p>
            <a:pPr marL="457200" indent="-457200">
              <a:buFont typeface="+mj-lt"/>
              <a:buAutoNum type="arabicPeriod"/>
            </a:pPr>
            <a:r>
              <a:rPr lang="en-ZA" sz="2400" dirty="0">
                <a:latin typeface="+mn-lt"/>
              </a:rPr>
              <a:t>Strengthen/support education process for occupation</a:t>
            </a:r>
            <a:endParaRPr lang="en-ZA" sz="2400" dirty="0" smtClean="0">
              <a:latin typeface="+mn-lt"/>
            </a:endParaRPr>
          </a:p>
        </p:txBody>
      </p:sp>
    </p:spTree>
    <p:extLst>
      <p:ext uri="{BB962C8B-B14F-4D97-AF65-F5344CB8AC3E}">
        <p14:creationId xmlns:p14="http://schemas.microsoft.com/office/powerpoint/2010/main" xmlns="" val="1896366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5875"/>
            <a:ext cx="9144000" cy="687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17</a:t>
            </a:fld>
            <a:endParaRPr lang="en-US" altLang="en-US" sz="1400" b="1" dirty="0"/>
          </a:p>
        </p:txBody>
      </p:sp>
      <p:sp>
        <p:nvSpPr>
          <p:cNvPr id="7" name="TextBox 6"/>
          <p:cNvSpPr txBox="1"/>
          <p:nvPr/>
        </p:nvSpPr>
        <p:spPr>
          <a:xfrm>
            <a:off x="531813" y="556424"/>
            <a:ext cx="8028000" cy="523220"/>
          </a:xfrm>
          <a:prstGeom prst="rect">
            <a:avLst/>
          </a:prstGeom>
          <a:solidFill>
            <a:srgbClr val="339933"/>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smtClean="0"/>
              <a:t>Summary of Consultation </a:t>
            </a:r>
            <a:endParaRPr lang="en-ZA" dirty="0"/>
          </a:p>
        </p:txBody>
      </p:sp>
      <p:sp>
        <p:nvSpPr>
          <p:cNvPr id="4" name="Rectangle 3"/>
          <p:cNvSpPr/>
          <p:nvPr/>
        </p:nvSpPr>
        <p:spPr>
          <a:xfrm>
            <a:off x="457200" y="949655"/>
            <a:ext cx="8229600" cy="410882"/>
          </a:xfrm>
          <a:prstGeom prst="rect">
            <a:avLst/>
          </a:prstGeom>
        </p:spPr>
        <p:txBody>
          <a:bodyPr wrap="square">
            <a:spAutoFit/>
          </a:bodyPr>
          <a:lstStyle/>
          <a:p>
            <a:pPr marL="285750" indent="-285750" algn="just" fontAlgn="ctr">
              <a:lnSpc>
                <a:spcPct val="115000"/>
              </a:lnSpc>
              <a:spcBef>
                <a:spcPts val="285"/>
              </a:spcBef>
              <a:spcAft>
                <a:spcPts val="0"/>
              </a:spcAft>
              <a:buFont typeface="Arial" panose="020B0604020202020204" pitchFamily="34" charset="0"/>
              <a:buChar char="•"/>
            </a:pPr>
            <a:endParaRPr lang="en-ZA"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531813" y="1083500"/>
            <a:ext cx="8028000" cy="4708981"/>
          </a:xfrm>
          <a:prstGeom prst="rect">
            <a:avLst/>
          </a:prstGeom>
        </p:spPr>
        <p:txBody>
          <a:bodyPr wrap="square">
            <a:spAutoFit/>
          </a:bodyPr>
          <a:lstStyle/>
          <a:p>
            <a:pPr marL="457200" lvl="0" indent="-457200" defTabSz="457200" eaLnBrk="0" hangingPunct="0">
              <a:spcBef>
                <a:spcPts val="0"/>
              </a:spcBef>
              <a:buFont typeface="+mj-lt"/>
              <a:buAutoNum type="arabicPeriod"/>
            </a:pPr>
            <a:r>
              <a:rPr lang="en-ZA" sz="2400" dirty="0">
                <a:solidFill>
                  <a:prstClr val="black"/>
                </a:solidFill>
                <a:latin typeface="+mn-lt"/>
                <a:ea typeface="ＭＳ Ｐゴシック" charset="-128"/>
              </a:rPr>
              <a:t>There is synergy between the public comments received by </a:t>
            </a:r>
            <a:r>
              <a:rPr lang="en-ZA" sz="2400" dirty="0" smtClean="0">
                <a:solidFill>
                  <a:prstClr val="black"/>
                </a:solidFill>
                <a:latin typeface="+mn-lt"/>
                <a:ea typeface="ＭＳ Ｐゴシック" charset="-128"/>
              </a:rPr>
              <a:t>DHET; </a:t>
            </a:r>
            <a:r>
              <a:rPr lang="en-ZA" sz="2400" dirty="0">
                <a:solidFill>
                  <a:prstClr val="black"/>
                </a:solidFill>
                <a:latin typeface="+mn-lt"/>
                <a:ea typeface="ＭＳ Ｐゴシック" charset="-128"/>
              </a:rPr>
              <a:t>and the discussion and report from the Provincial and Roundtable </a:t>
            </a:r>
            <a:r>
              <a:rPr lang="en-ZA" sz="2400" dirty="0" smtClean="0">
                <a:solidFill>
                  <a:prstClr val="black"/>
                </a:solidFill>
                <a:latin typeface="+mn-lt"/>
                <a:ea typeface="ＭＳ Ｐゴシック" charset="-128"/>
              </a:rPr>
              <a:t>consultations.</a:t>
            </a:r>
            <a:endParaRPr lang="en-ZA" sz="2400" dirty="0">
              <a:solidFill>
                <a:prstClr val="black"/>
              </a:solidFill>
              <a:latin typeface="+mn-lt"/>
              <a:ea typeface="ＭＳ Ｐゴシック" charset="-128"/>
            </a:endParaRPr>
          </a:p>
          <a:p>
            <a:pPr marL="457200" lvl="0" indent="-457200" defTabSz="457200" eaLnBrk="0" hangingPunct="0">
              <a:spcBef>
                <a:spcPts val="0"/>
              </a:spcBef>
              <a:buFont typeface="+mj-lt"/>
              <a:buAutoNum type="arabicPeriod"/>
            </a:pPr>
            <a:r>
              <a:rPr lang="en-ZA" sz="2400" dirty="0">
                <a:solidFill>
                  <a:prstClr val="black"/>
                </a:solidFill>
                <a:latin typeface="+mn-lt"/>
                <a:ea typeface="ＭＳ Ｐゴシック" charset="-128"/>
              </a:rPr>
              <a:t>The NSLP 2015 not supported. Comments signalled that the proposal be revised to focus on: </a:t>
            </a:r>
          </a:p>
          <a:p>
            <a:pPr marL="25400" lvl="1" defTabSz="457200" eaLnBrk="0" hangingPunct="0">
              <a:spcBef>
                <a:spcPts val="0"/>
              </a:spcBef>
            </a:pPr>
            <a:r>
              <a:rPr lang="en-ZA" sz="2000" dirty="0">
                <a:solidFill>
                  <a:prstClr val="black"/>
                </a:solidFill>
                <a:latin typeface="+mn-lt"/>
                <a:ea typeface="ＭＳ Ｐゴシック" charset="-128"/>
              </a:rPr>
              <a:t>	</a:t>
            </a:r>
            <a:r>
              <a:rPr lang="en-ZA" sz="2000" b="1" dirty="0" smtClean="0">
                <a:solidFill>
                  <a:prstClr val="black"/>
                </a:solidFill>
                <a:latin typeface="+mn-lt"/>
                <a:ea typeface="ＭＳ Ｐゴシック" charset="-128"/>
              </a:rPr>
              <a:t>Improving effectiveness and efficiency of the system by:</a:t>
            </a:r>
          </a:p>
          <a:p>
            <a:pPr marL="882650" lvl="2" indent="-457200" defTabSz="457200" eaLnBrk="0" hangingPunct="0">
              <a:spcBef>
                <a:spcPts val="0"/>
              </a:spcBef>
              <a:buFont typeface="+mj-lt"/>
              <a:buAutoNum type="alphaLcPeriod"/>
            </a:pPr>
            <a:r>
              <a:rPr lang="en-ZA" sz="2000" dirty="0" smtClean="0">
                <a:solidFill>
                  <a:prstClr val="black"/>
                </a:solidFill>
                <a:latin typeface="+mn-lt"/>
                <a:ea typeface="ＭＳ Ｐゴシック" charset="-128"/>
              </a:rPr>
              <a:t>Make SETAs permanent structures;</a:t>
            </a:r>
          </a:p>
          <a:p>
            <a:pPr marL="882650" lvl="2" indent="-457200" defTabSz="457200" eaLnBrk="0" hangingPunct="0">
              <a:spcBef>
                <a:spcPts val="0"/>
              </a:spcBef>
              <a:buFont typeface="+mj-lt"/>
              <a:buAutoNum type="alphaLcPeriod"/>
            </a:pPr>
            <a:r>
              <a:rPr lang="en-ZA" sz="2000" dirty="0" smtClean="0">
                <a:solidFill>
                  <a:prstClr val="black"/>
                </a:solidFill>
                <a:latin typeface="+mn-lt"/>
                <a:ea typeface="ＭＳ Ｐゴシック" charset="-128"/>
              </a:rPr>
              <a:t>SETA Accounting Authorities remain and streamlined;</a:t>
            </a:r>
          </a:p>
          <a:p>
            <a:pPr marL="882650" lvl="2" indent="-457200" defTabSz="457200" eaLnBrk="0" hangingPunct="0">
              <a:spcBef>
                <a:spcPts val="0"/>
              </a:spcBef>
              <a:buFont typeface="+mj-lt"/>
              <a:buAutoNum type="alphaLcPeriod"/>
            </a:pPr>
            <a:r>
              <a:rPr lang="en-ZA" sz="2000" dirty="0" smtClean="0">
                <a:solidFill>
                  <a:prstClr val="black"/>
                </a:solidFill>
                <a:latin typeface="+mn-lt"/>
                <a:ea typeface="ＭＳ Ｐゴシック" charset="-128"/>
              </a:rPr>
              <a:t>Improving and strengthening monitoring and evaluation across the system;</a:t>
            </a:r>
          </a:p>
          <a:p>
            <a:pPr marL="882650" lvl="2" indent="-457200" defTabSz="457200" eaLnBrk="0" hangingPunct="0">
              <a:spcBef>
                <a:spcPts val="0"/>
              </a:spcBef>
              <a:buFont typeface="+mj-lt"/>
              <a:buAutoNum type="alphaLcPeriod"/>
            </a:pPr>
            <a:r>
              <a:rPr lang="en-ZA" sz="2000" dirty="0" smtClean="0">
                <a:solidFill>
                  <a:prstClr val="black"/>
                </a:solidFill>
                <a:latin typeface="+mn-lt"/>
                <a:ea typeface="ＭＳ Ｐゴシック" charset="-128"/>
              </a:rPr>
              <a:t>Establishment of shared services and streamlining of processes; and the</a:t>
            </a:r>
          </a:p>
          <a:p>
            <a:pPr marL="882650" lvl="2" indent="-457200" defTabSz="457200" eaLnBrk="0" hangingPunct="0">
              <a:spcBef>
                <a:spcPts val="0"/>
              </a:spcBef>
              <a:buFont typeface="+mj-lt"/>
              <a:buAutoNum type="alphaLcPeriod"/>
            </a:pPr>
            <a:r>
              <a:rPr lang="en-ZA" sz="2000" dirty="0" smtClean="0">
                <a:solidFill>
                  <a:prstClr val="black"/>
                </a:solidFill>
                <a:latin typeface="+mn-lt"/>
                <a:ea typeface="ＭＳ Ｐゴシック" charset="-128"/>
              </a:rPr>
              <a:t>Quality Assurance arrangement to be made explicit and streamlined.</a:t>
            </a:r>
          </a:p>
        </p:txBody>
      </p:sp>
    </p:spTree>
    <p:extLst>
      <p:ext uri="{BB962C8B-B14F-4D97-AF65-F5344CB8AC3E}">
        <p14:creationId xmlns:p14="http://schemas.microsoft.com/office/powerpoint/2010/main" xmlns="" val="31629785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5875"/>
            <a:ext cx="9144000" cy="687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18</a:t>
            </a:fld>
            <a:endParaRPr lang="en-US" altLang="en-US" sz="1400" b="1" dirty="0"/>
          </a:p>
        </p:txBody>
      </p:sp>
      <p:sp>
        <p:nvSpPr>
          <p:cNvPr id="7" name="TextBox 6"/>
          <p:cNvSpPr txBox="1"/>
          <p:nvPr/>
        </p:nvSpPr>
        <p:spPr>
          <a:xfrm>
            <a:off x="531813" y="556424"/>
            <a:ext cx="8028000" cy="523220"/>
          </a:xfrm>
          <a:prstGeom prst="rect">
            <a:avLst/>
          </a:prstGeom>
          <a:solidFill>
            <a:srgbClr val="339933"/>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smtClean="0"/>
              <a:t>Summary of Consultation </a:t>
            </a:r>
            <a:endParaRPr lang="en-ZA" dirty="0"/>
          </a:p>
        </p:txBody>
      </p:sp>
      <p:sp>
        <p:nvSpPr>
          <p:cNvPr id="4" name="Rectangle 3"/>
          <p:cNvSpPr/>
          <p:nvPr/>
        </p:nvSpPr>
        <p:spPr>
          <a:xfrm>
            <a:off x="457200" y="949655"/>
            <a:ext cx="8229600" cy="410882"/>
          </a:xfrm>
          <a:prstGeom prst="rect">
            <a:avLst/>
          </a:prstGeom>
        </p:spPr>
        <p:txBody>
          <a:bodyPr wrap="square">
            <a:spAutoFit/>
          </a:bodyPr>
          <a:lstStyle/>
          <a:p>
            <a:pPr marL="285750" indent="-285750" algn="just" fontAlgn="ctr">
              <a:lnSpc>
                <a:spcPct val="115000"/>
              </a:lnSpc>
              <a:spcBef>
                <a:spcPts val="285"/>
              </a:spcBef>
              <a:spcAft>
                <a:spcPts val="0"/>
              </a:spcAft>
              <a:buFont typeface="Arial" panose="020B0604020202020204" pitchFamily="34" charset="0"/>
              <a:buChar char="•"/>
            </a:pPr>
            <a:endParaRPr lang="en-ZA"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531813" y="1272186"/>
            <a:ext cx="8028000" cy="1631216"/>
          </a:xfrm>
          <a:prstGeom prst="rect">
            <a:avLst/>
          </a:prstGeom>
        </p:spPr>
        <p:txBody>
          <a:bodyPr wrap="square">
            <a:spAutoFit/>
          </a:bodyPr>
          <a:lstStyle/>
          <a:p>
            <a:pPr marL="425450" lvl="2" defTabSz="457200" eaLnBrk="0" hangingPunct="0">
              <a:spcBef>
                <a:spcPts val="0"/>
              </a:spcBef>
            </a:pPr>
            <a:r>
              <a:rPr lang="en-ZA" sz="2000" b="1" dirty="0" smtClean="0">
                <a:solidFill>
                  <a:prstClr val="black"/>
                </a:solidFill>
                <a:latin typeface="+mn-lt"/>
                <a:ea typeface="ＭＳ Ｐゴシック" charset="-128"/>
              </a:rPr>
              <a:t>Not Supported:</a:t>
            </a:r>
          </a:p>
          <a:p>
            <a:pPr marL="882650" lvl="2" indent="-457200" defTabSz="457200" eaLnBrk="0" hangingPunct="0">
              <a:spcBef>
                <a:spcPts val="0"/>
              </a:spcBef>
              <a:buFont typeface="+mj-lt"/>
              <a:buAutoNum type="alphaLcPeriod"/>
            </a:pPr>
            <a:r>
              <a:rPr lang="en-ZA" sz="2000" dirty="0" smtClean="0">
                <a:solidFill>
                  <a:prstClr val="black"/>
                </a:solidFill>
                <a:latin typeface="+mn-lt"/>
                <a:ea typeface="ＭＳ Ｐゴシック" charset="-128"/>
              </a:rPr>
              <a:t>Centralisation </a:t>
            </a:r>
            <a:r>
              <a:rPr lang="en-ZA" sz="2000" dirty="0">
                <a:solidFill>
                  <a:prstClr val="black"/>
                </a:solidFill>
                <a:latin typeface="+mn-lt"/>
                <a:ea typeface="ＭＳ Ｐゴシック" charset="-128"/>
              </a:rPr>
              <a:t>of Funds;</a:t>
            </a:r>
          </a:p>
          <a:p>
            <a:pPr marL="882650" lvl="2" indent="-457200" defTabSz="457200" eaLnBrk="0" hangingPunct="0">
              <a:spcBef>
                <a:spcPts val="0"/>
              </a:spcBef>
              <a:buFont typeface="+mj-lt"/>
              <a:buAutoNum type="alphaLcPeriod"/>
            </a:pPr>
            <a:r>
              <a:rPr lang="en-ZA" sz="2000" dirty="0">
                <a:solidFill>
                  <a:prstClr val="black"/>
                </a:solidFill>
                <a:latin typeface="+mn-lt"/>
                <a:ea typeface="ＭＳ Ｐゴシック" charset="-128"/>
              </a:rPr>
              <a:t>Advisory role proposed;</a:t>
            </a:r>
          </a:p>
          <a:p>
            <a:pPr marL="882650" lvl="2" indent="-457200" defTabSz="457200" eaLnBrk="0" hangingPunct="0">
              <a:spcBef>
                <a:spcPts val="0"/>
              </a:spcBef>
              <a:buFont typeface="+mj-lt"/>
              <a:buAutoNum type="alphaLcPeriod"/>
            </a:pPr>
            <a:r>
              <a:rPr lang="en-ZA" sz="2000" dirty="0">
                <a:solidFill>
                  <a:prstClr val="black"/>
                </a:solidFill>
                <a:latin typeface="+mn-lt"/>
                <a:ea typeface="ＭＳ Ｐゴシック" charset="-128"/>
              </a:rPr>
              <a:t>Changes to the funding allocations proposed for centralisation of </a:t>
            </a:r>
            <a:r>
              <a:rPr lang="en-ZA" sz="2000" dirty="0" smtClean="0">
                <a:solidFill>
                  <a:prstClr val="black"/>
                </a:solidFill>
                <a:latin typeface="+mn-lt"/>
                <a:ea typeface="ＭＳ Ｐゴシック" charset="-128"/>
              </a:rPr>
              <a:t>funds</a:t>
            </a:r>
            <a:r>
              <a:rPr lang="en-ZA" sz="2000" dirty="0">
                <a:solidFill>
                  <a:prstClr val="black"/>
                </a:solidFill>
                <a:latin typeface="+mn-lt"/>
                <a:ea typeface="ＭＳ Ｐゴシック" charset="-128"/>
              </a:rPr>
              <a:t>;  </a:t>
            </a:r>
            <a:endParaRPr lang="en-ZA" sz="2000" kern="0" dirty="0">
              <a:latin typeface="+mn-lt"/>
              <a:cs typeface="Arial" pitchFamily="34" charset="0"/>
            </a:endParaRPr>
          </a:p>
        </p:txBody>
      </p:sp>
    </p:spTree>
    <p:extLst>
      <p:ext uri="{BB962C8B-B14F-4D97-AF65-F5344CB8AC3E}">
        <p14:creationId xmlns:p14="http://schemas.microsoft.com/office/powerpoint/2010/main" xmlns="" val="39364904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5875"/>
            <a:ext cx="9144000" cy="687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19</a:t>
            </a:fld>
            <a:endParaRPr lang="en-US" altLang="en-US" sz="1400" b="1" dirty="0"/>
          </a:p>
        </p:txBody>
      </p:sp>
      <p:sp>
        <p:nvSpPr>
          <p:cNvPr id="7" name="TextBox 6"/>
          <p:cNvSpPr txBox="1"/>
          <p:nvPr/>
        </p:nvSpPr>
        <p:spPr>
          <a:xfrm>
            <a:off x="531813" y="556424"/>
            <a:ext cx="8028000" cy="523220"/>
          </a:xfrm>
          <a:prstGeom prst="rect">
            <a:avLst/>
          </a:prstGeom>
          <a:solidFill>
            <a:srgbClr val="339933"/>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smtClean="0"/>
              <a:t>Next Steps</a:t>
            </a:r>
            <a:endParaRPr lang="en-ZA" dirty="0"/>
          </a:p>
        </p:txBody>
      </p:sp>
      <p:sp>
        <p:nvSpPr>
          <p:cNvPr id="4" name="Rectangle 3"/>
          <p:cNvSpPr/>
          <p:nvPr/>
        </p:nvSpPr>
        <p:spPr>
          <a:xfrm>
            <a:off x="457200" y="949655"/>
            <a:ext cx="8229600" cy="410882"/>
          </a:xfrm>
          <a:prstGeom prst="rect">
            <a:avLst/>
          </a:prstGeom>
        </p:spPr>
        <p:txBody>
          <a:bodyPr wrap="square">
            <a:spAutoFit/>
          </a:bodyPr>
          <a:lstStyle/>
          <a:p>
            <a:pPr marL="285750" indent="-285750" algn="just" fontAlgn="ctr">
              <a:lnSpc>
                <a:spcPct val="115000"/>
              </a:lnSpc>
              <a:spcBef>
                <a:spcPts val="285"/>
              </a:spcBef>
              <a:spcAft>
                <a:spcPts val="0"/>
              </a:spcAft>
              <a:buFont typeface="Arial" panose="020B0604020202020204" pitchFamily="34" charset="0"/>
              <a:buChar char="•"/>
            </a:pPr>
            <a:endParaRPr lang="en-ZA"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531813" y="1295400"/>
            <a:ext cx="8028000" cy="4770537"/>
          </a:xfrm>
          <a:prstGeom prst="rect">
            <a:avLst/>
          </a:prstGeom>
        </p:spPr>
        <p:txBody>
          <a:bodyPr wrap="square">
            <a:spAutoFit/>
          </a:bodyPr>
          <a:lstStyle/>
          <a:p>
            <a:pPr marL="363538" lvl="1" indent="-276225">
              <a:buFont typeface="+mj-lt"/>
              <a:buAutoNum type="arabicPeriod"/>
            </a:pPr>
            <a:r>
              <a:rPr lang="en-ZA" sz="2400" dirty="0">
                <a:latin typeface="+mn-lt"/>
              </a:rPr>
              <a:t>Led to the review of the proposals for the Skills development System;</a:t>
            </a:r>
          </a:p>
          <a:p>
            <a:pPr marL="363538" lvl="1" indent="-276225">
              <a:buFont typeface="+mj-lt"/>
              <a:buAutoNum type="arabicPeriod"/>
            </a:pPr>
            <a:r>
              <a:rPr lang="en-ZA" sz="2400" dirty="0">
                <a:latin typeface="+mn-lt"/>
              </a:rPr>
              <a:t>Updated proposal developed: National Skills Development Plan (NSDP) in 2016. The updated proposal included the consideration of an extension of NSDS III and reestablishment of SETAs until 31 March 2020 while providing that additional objectives could be included to the NSDS III. The main principle proposed relates to the phase-in and implementation of transitional and legislative amendments from 1 April </a:t>
            </a:r>
            <a:r>
              <a:rPr lang="en-ZA" sz="2400" dirty="0" smtClean="0">
                <a:latin typeface="+mn-lt"/>
              </a:rPr>
              <a:t>2018</a:t>
            </a:r>
            <a:endParaRPr lang="en-ZA" sz="2000" dirty="0" smtClean="0">
              <a:latin typeface="+mn-lt"/>
            </a:endParaRPr>
          </a:p>
          <a:p>
            <a:pPr marL="285750" indent="-285750">
              <a:buFont typeface="Arial" panose="020B0604020202020204" pitchFamily="34" charset="0"/>
              <a:buChar char="•"/>
            </a:pPr>
            <a:endParaRPr lang="en-ZA" sz="2000" dirty="0">
              <a:latin typeface="+mn-lt"/>
            </a:endParaRPr>
          </a:p>
          <a:p>
            <a:pPr marL="285750" indent="-285750">
              <a:buFont typeface="Arial" panose="020B0604020202020204" pitchFamily="34" charset="0"/>
              <a:buChar char="•"/>
            </a:pPr>
            <a:endParaRPr lang="en-ZA" sz="2000" kern="0" dirty="0">
              <a:latin typeface="+mn-lt"/>
              <a:cs typeface="Arial" pitchFamily="34" charset="0"/>
            </a:endParaRPr>
          </a:p>
        </p:txBody>
      </p:sp>
    </p:spTree>
    <p:extLst>
      <p:ext uri="{BB962C8B-B14F-4D97-AF65-F5344CB8AC3E}">
        <p14:creationId xmlns:p14="http://schemas.microsoft.com/office/powerpoint/2010/main" xmlns="" val="31784946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938"/>
            <a:ext cx="9144000" cy="6873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p:nvSpPr>
        <p:spPr>
          <a:xfrm>
            <a:off x="558000" y="508391"/>
            <a:ext cx="8028000" cy="576000"/>
          </a:xfrm>
          <a:prstGeom prst="rect">
            <a:avLst/>
          </a:prstGeom>
          <a:solidFill>
            <a:srgbClr val="339933"/>
          </a:soli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fontAlgn="auto">
              <a:spcBef>
                <a:spcPts val="0"/>
              </a:spcBef>
              <a:spcAft>
                <a:spcPts val="0"/>
              </a:spcAft>
              <a:defRPr/>
            </a:pPr>
            <a:r>
              <a:rPr lang="en-US" sz="2800" b="1" dirty="0">
                <a:cs typeface="Arial" pitchFamily="34" charset="0"/>
              </a:rPr>
              <a:t>Presentation Outline</a:t>
            </a:r>
            <a:endParaRPr lang="en-ZA" sz="2800" b="1" dirty="0">
              <a:cs typeface="Arial" pitchFamily="34" charset="0"/>
            </a:endParaRPr>
          </a:p>
        </p:txBody>
      </p:sp>
      <p:sp>
        <p:nvSpPr>
          <p:cNvPr id="3077" name="TextBox 7"/>
          <p:cNvSpPr txBox="1">
            <a:spLocks noChangeArrowheads="1"/>
          </p:cNvSpPr>
          <p:nvPr/>
        </p:nvSpPr>
        <p:spPr bwMode="auto">
          <a:xfrm>
            <a:off x="558000" y="1413331"/>
            <a:ext cx="7765230" cy="51398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692150" indent="-457200" eaLnBrk="0" hangingPunct="0">
              <a:defRPr>
                <a:solidFill>
                  <a:schemeClr val="tx1"/>
                </a:solidFill>
                <a:latin typeface="Arial" charset="0"/>
                <a:ea typeface="ＭＳ Ｐゴシック" pitchFamily="34" charset="-128"/>
              </a:defRPr>
            </a:lvl1pPr>
            <a:lvl2pPr marL="900113" indent="-207963"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ctr" hangingPunct="1">
              <a:spcAft>
                <a:spcPts val="600"/>
              </a:spcAft>
              <a:buAutoNum type="arabicPeriod"/>
              <a:defRPr/>
            </a:pPr>
            <a:r>
              <a:rPr lang="en-ZA" altLang="en-US" sz="2400" dirty="0">
                <a:cs typeface="Arial" charset="0"/>
              </a:rPr>
              <a:t>Consultation and Inputs on the National Skills Development Strategy and Sector Education ad Training </a:t>
            </a:r>
            <a:r>
              <a:rPr lang="en-ZA" altLang="en-US" sz="2400" dirty="0" smtClean="0">
                <a:cs typeface="Arial" charset="0"/>
              </a:rPr>
              <a:t>Authorities Landscape </a:t>
            </a:r>
            <a:r>
              <a:rPr lang="en-ZA" altLang="en-US" sz="2400" dirty="0">
                <a:cs typeface="Arial" charset="0"/>
              </a:rPr>
              <a:t>(NSLP 2015</a:t>
            </a:r>
            <a:r>
              <a:rPr lang="en-ZA" altLang="en-US" sz="2400" dirty="0" smtClean="0">
                <a:cs typeface="Arial" charset="0"/>
              </a:rPr>
              <a:t>)</a:t>
            </a:r>
          </a:p>
          <a:p>
            <a:pPr eaLnBrk="1" fontAlgn="ctr" hangingPunct="1">
              <a:spcAft>
                <a:spcPts val="600"/>
              </a:spcAft>
              <a:buFont typeface="+mj-lt"/>
              <a:buAutoNum type="arabicPeriod"/>
              <a:defRPr/>
            </a:pPr>
            <a:endParaRPr lang="en-ZA" altLang="en-US" sz="2400" dirty="0">
              <a:cs typeface="Arial" charset="0"/>
            </a:endParaRPr>
          </a:p>
          <a:p>
            <a:pPr eaLnBrk="1" fontAlgn="ctr" hangingPunct="1">
              <a:spcAft>
                <a:spcPts val="600"/>
              </a:spcAft>
              <a:buAutoNum type="arabicPeriod"/>
              <a:defRPr/>
            </a:pPr>
            <a:r>
              <a:rPr lang="en-ZA" altLang="en-US" sz="2400" dirty="0">
                <a:cs typeface="Arial" charset="0"/>
              </a:rPr>
              <a:t>Updated and revised Proposal: National Skills Development Plan (NSDP) </a:t>
            </a:r>
            <a:endParaRPr lang="en-ZA" altLang="en-US" sz="2400" dirty="0" smtClean="0">
              <a:cs typeface="Arial" charset="0"/>
            </a:endParaRPr>
          </a:p>
          <a:p>
            <a:pPr eaLnBrk="1" fontAlgn="ctr" hangingPunct="1">
              <a:spcAft>
                <a:spcPts val="600"/>
              </a:spcAft>
              <a:buFont typeface="+mj-lt"/>
              <a:buAutoNum type="arabicPeriod"/>
              <a:defRPr/>
            </a:pPr>
            <a:endParaRPr lang="en-ZA" altLang="en-US" sz="2400" dirty="0">
              <a:cs typeface="Arial" charset="0"/>
            </a:endParaRPr>
          </a:p>
          <a:p>
            <a:pPr eaLnBrk="1" fontAlgn="ctr" hangingPunct="1">
              <a:spcAft>
                <a:spcPts val="600"/>
              </a:spcAft>
              <a:buAutoNum type="arabicPeriod"/>
              <a:defRPr/>
            </a:pPr>
            <a:r>
              <a:rPr lang="en-ZA" altLang="en-US" sz="2400" dirty="0">
                <a:cs typeface="Arial" charset="0"/>
              </a:rPr>
              <a:t>Road ahead</a:t>
            </a:r>
          </a:p>
          <a:p>
            <a:pPr marL="234950" indent="0" eaLnBrk="1" hangingPunct="1">
              <a:spcAft>
                <a:spcPts val="600"/>
              </a:spcAft>
              <a:defRPr/>
            </a:pPr>
            <a:endParaRPr lang="en-ZA" sz="2400" b="1" dirty="0" smtClean="0">
              <a:cs typeface="Arial" pitchFamily="34" charset="0"/>
            </a:endParaRPr>
          </a:p>
          <a:p>
            <a:pPr eaLnBrk="1" hangingPunct="1">
              <a:spcAft>
                <a:spcPts val="600"/>
              </a:spcAft>
              <a:buFontTx/>
              <a:buAutoNum type="arabicPeriod" startAt="3"/>
              <a:defRPr/>
            </a:pPr>
            <a:endParaRPr lang="en-ZA" sz="2400" b="1" dirty="0">
              <a:cs typeface="Arial" pitchFamily="34" charset="0"/>
            </a:endParaRPr>
          </a:p>
          <a:p>
            <a:pPr eaLnBrk="1" hangingPunct="1">
              <a:spcAft>
                <a:spcPts val="600"/>
              </a:spcAft>
              <a:buAutoNum type="arabicPeriod" startAt="3"/>
              <a:defRPr/>
            </a:pPr>
            <a:endParaRPr lang="en-US" altLang="en-US" sz="2400" b="1" dirty="0" smtClean="0">
              <a:cs typeface="Arial" charset="0"/>
            </a:endParaRPr>
          </a:p>
          <a:p>
            <a:pPr eaLnBrk="1" hangingPunct="1">
              <a:spcAft>
                <a:spcPts val="600"/>
              </a:spcAft>
              <a:buAutoNum type="arabicPeriod" startAt="3"/>
              <a:defRPr/>
            </a:pPr>
            <a:endParaRPr lang="en-US" altLang="en-US" sz="2400" dirty="0" smtClean="0">
              <a:cs typeface="Arial" charset="0"/>
            </a:endParaRPr>
          </a:p>
        </p:txBody>
      </p:sp>
      <p:sp>
        <p:nvSpPr>
          <p:cNvPr id="6" name="Slide Number Placeholder 1"/>
          <p:cNvSpPr>
            <a:spLocks noGrp="1"/>
          </p:cNvSpPr>
          <p:nvPr>
            <p:ph type="sldNum" sz="quarter" idx="12"/>
          </p:nvPr>
        </p:nvSpPr>
        <p:spPr>
          <a:xfrm>
            <a:off x="6975475" y="6553200"/>
            <a:ext cx="2133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1" dirty="0" smtClean="0"/>
              <a:t>2</a:t>
            </a:r>
            <a:endParaRPr lang="en-US" altLang="en-US" sz="1400" b="1" dirty="0"/>
          </a:p>
        </p:txBody>
      </p:sp>
    </p:spTree>
    <p:extLst>
      <p:ext uri="{BB962C8B-B14F-4D97-AF65-F5344CB8AC3E}">
        <p14:creationId xmlns:p14="http://schemas.microsoft.com/office/powerpoint/2010/main" xmlns="" val="28168949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5875"/>
            <a:ext cx="9144000" cy="687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20</a:t>
            </a:fld>
            <a:endParaRPr lang="en-US" altLang="en-US" sz="1400" b="1" dirty="0"/>
          </a:p>
        </p:txBody>
      </p:sp>
      <p:sp>
        <p:nvSpPr>
          <p:cNvPr id="7" name="TextBox 6"/>
          <p:cNvSpPr txBox="1"/>
          <p:nvPr/>
        </p:nvSpPr>
        <p:spPr>
          <a:xfrm>
            <a:off x="531813" y="556424"/>
            <a:ext cx="8028000" cy="523220"/>
          </a:xfrm>
          <a:prstGeom prst="rect">
            <a:avLst/>
          </a:prstGeom>
          <a:solidFill>
            <a:srgbClr val="339933"/>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smtClean="0"/>
              <a:t>Next Steps</a:t>
            </a:r>
            <a:endParaRPr lang="en-ZA" dirty="0"/>
          </a:p>
        </p:txBody>
      </p:sp>
      <p:sp>
        <p:nvSpPr>
          <p:cNvPr id="4" name="Rectangle 3"/>
          <p:cNvSpPr/>
          <p:nvPr/>
        </p:nvSpPr>
        <p:spPr>
          <a:xfrm>
            <a:off x="457200" y="949655"/>
            <a:ext cx="8229600" cy="410882"/>
          </a:xfrm>
          <a:prstGeom prst="rect">
            <a:avLst/>
          </a:prstGeom>
        </p:spPr>
        <p:txBody>
          <a:bodyPr wrap="square">
            <a:spAutoFit/>
          </a:bodyPr>
          <a:lstStyle/>
          <a:p>
            <a:pPr marL="285750" indent="-285750" algn="just" fontAlgn="ctr">
              <a:lnSpc>
                <a:spcPct val="115000"/>
              </a:lnSpc>
              <a:spcBef>
                <a:spcPts val="285"/>
              </a:spcBef>
              <a:spcAft>
                <a:spcPts val="0"/>
              </a:spcAft>
              <a:buFont typeface="Arial" panose="020B0604020202020204" pitchFamily="34" charset="0"/>
              <a:buChar char="•"/>
            </a:pPr>
            <a:endParaRPr lang="en-ZA"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531813" y="1295400"/>
            <a:ext cx="8028000" cy="3231654"/>
          </a:xfrm>
          <a:prstGeom prst="rect">
            <a:avLst/>
          </a:prstGeom>
        </p:spPr>
        <p:txBody>
          <a:bodyPr wrap="square">
            <a:spAutoFit/>
          </a:bodyPr>
          <a:lstStyle/>
          <a:p>
            <a:pPr marL="449263" lvl="1" indent="-361950"/>
            <a:r>
              <a:rPr lang="en-ZA" sz="2400" dirty="0" smtClean="0">
                <a:latin typeface="+mn-lt"/>
              </a:rPr>
              <a:t>3.	Consultation </a:t>
            </a:r>
            <a:r>
              <a:rPr lang="en-ZA" sz="2400" dirty="0">
                <a:latin typeface="+mn-lt"/>
              </a:rPr>
              <a:t>and engagement on the NSDP proposals have commenced </a:t>
            </a:r>
          </a:p>
          <a:p>
            <a:pPr marL="449263" lvl="1" indent="-361950"/>
            <a:r>
              <a:rPr lang="en-ZA" sz="2400" dirty="0" smtClean="0">
                <a:latin typeface="+mn-lt"/>
              </a:rPr>
              <a:t>4.	Minister </a:t>
            </a:r>
            <a:r>
              <a:rPr lang="en-ZA" sz="2400" dirty="0">
                <a:latin typeface="+mn-lt"/>
              </a:rPr>
              <a:t>of Higher Education and Training issued government gazette to extend NSDS III and re-establish SETAs until 31 March 2020 – 15 December 2016. </a:t>
            </a:r>
          </a:p>
          <a:p>
            <a:pPr lvl="1"/>
            <a:endParaRPr lang="en-ZA" sz="2000" dirty="0" smtClean="0">
              <a:latin typeface="+mn-lt"/>
            </a:endParaRPr>
          </a:p>
          <a:p>
            <a:pPr marL="285750" indent="-285750">
              <a:buFont typeface="Arial" panose="020B0604020202020204" pitchFamily="34" charset="0"/>
              <a:buChar char="•"/>
            </a:pPr>
            <a:endParaRPr lang="en-ZA" sz="2000" dirty="0">
              <a:latin typeface="+mn-lt"/>
            </a:endParaRPr>
          </a:p>
          <a:p>
            <a:pPr marL="285750" indent="-285750">
              <a:buFont typeface="Arial" panose="020B0604020202020204" pitchFamily="34" charset="0"/>
              <a:buChar char="•"/>
            </a:pPr>
            <a:endParaRPr lang="en-ZA" sz="2000" kern="0" dirty="0">
              <a:latin typeface="+mn-lt"/>
              <a:cs typeface="Arial" pitchFamily="34" charset="0"/>
            </a:endParaRPr>
          </a:p>
        </p:txBody>
      </p:sp>
    </p:spTree>
    <p:extLst>
      <p:ext uri="{BB962C8B-B14F-4D97-AF65-F5344CB8AC3E}">
        <p14:creationId xmlns:p14="http://schemas.microsoft.com/office/powerpoint/2010/main" xmlns="" val="35851910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5875"/>
            <a:ext cx="9144000" cy="687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21</a:t>
            </a:fld>
            <a:endParaRPr lang="en-US" altLang="en-US" sz="1400" b="1" dirty="0"/>
          </a:p>
        </p:txBody>
      </p:sp>
      <p:sp>
        <p:nvSpPr>
          <p:cNvPr id="7" name="TextBox 6"/>
          <p:cNvSpPr txBox="1"/>
          <p:nvPr/>
        </p:nvSpPr>
        <p:spPr>
          <a:xfrm>
            <a:off x="558000" y="548270"/>
            <a:ext cx="8028000" cy="523220"/>
          </a:xfrm>
          <a:prstGeom prst="rect">
            <a:avLst/>
          </a:prstGeom>
          <a:solidFill>
            <a:srgbClr val="339933"/>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smtClean="0"/>
              <a:t>Purpose of next steps</a:t>
            </a:r>
            <a:endParaRPr lang="en-ZA" dirty="0"/>
          </a:p>
        </p:txBody>
      </p:sp>
      <p:sp>
        <p:nvSpPr>
          <p:cNvPr id="4" name="Rectangle 3"/>
          <p:cNvSpPr/>
          <p:nvPr/>
        </p:nvSpPr>
        <p:spPr>
          <a:xfrm>
            <a:off x="457200" y="949655"/>
            <a:ext cx="8229600" cy="410882"/>
          </a:xfrm>
          <a:prstGeom prst="rect">
            <a:avLst/>
          </a:prstGeom>
        </p:spPr>
        <p:txBody>
          <a:bodyPr wrap="square">
            <a:spAutoFit/>
          </a:bodyPr>
          <a:lstStyle/>
          <a:p>
            <a:pPr marL="285750" indent="-285750" algn="just" fontAlgn="ctr">
              <a:lnSpc>
                <a:spcPct val="115000"/>
              </a:lnSpc>
              <a:spcBef>
                <a:spcPts val="285"/>
              </a:spcBef>
              <a:spcAft>
                <a:spcPts val="0"/>
              </a:spcAft>
              <a:buFont typeface="Arial" panose="020B0604020202020204" pitchFamily="34" charset="0"/>
              <a:buChar char="•"/>
            </a:pPr>
            <a:endParaRPr lang="en-ZA"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531813" y="1139225"/>
            <a:ext cx="8054188" cy="5201424"/>
          </a:xfrm>
          <a:prstGeom prst="rect">
            <a:avLst/>
          </a:prstGeom>
        </p:spPr>
        <p:txBody>
          <a:bodyPr wrap="square">
            <a:spAutoFit/>
          </a:bodyPr>
          <a:lstStyle/>
          <a:p>
            <a:pPr marL="457200" lvl="0" indent="-457200" fontAlgn="auto">
              <a:spcBef>
                <a:spcPts val="0"/>
              </a:spcBef>
              <a:spcAft>
                <a:spcPts val="0"/>
              </a:spcAft>
              <a:buFont typeface="+mj-lt"/>
              <a:buAutoNum type="arabicPeriod"/>
              <a:defRPr/>
            </a:pPr>
            <a:r>
              <a:rPr lang="en-ZA" sz="2400" dirty="0">
                <a:solidFill>
                  <a:prstClr val="black"/>
                </a:solidFill>
                <a:latin typeface="+mn-lt"/>
              </a:rPr>
              <a:t>To address the challenges that undermine the efficacy of the post-school system. </a:t>
            </a:r>
          </a:p>
          <a:p>
            <a:pPr marL="457200" lvl="0" indent="-457200" fontAlgn="auto">
              <a:spcBef>
                <a:spcPts val="0"/>
              </a:spcBef>
              <a:spcAft>
                <a:spcPts val="0"/>
              </a:spcAft>
              <a:buFont typeface="+mj-lt"/>
              <a:buAutoNum type="arabicPeriod"/>
              <a:defRPr/>
            </a:pPr>
            <a:r>
              <a:rPr lang="en-ZA" sz="2400" dirty="0">
                <a:solidFill>
                  <a:prstClr val="black"/>
                </a:solidFill>
                <a:latin typeface="+mn-lt"/>
              </a:rPr>
              <a:t>Share the revised proposal that the Department of Higher Education and Training (DHET) has developed for the National Skills Development Plan (NSDP). </a:t>
            </a:r>
          </a:p>
          <a:p>
            <a:pPr marL="457200" lvl="0" indent="-457200" fontAlgn="auto">
              <a:spcBef>
                <a:spcPts val="0"/>
              </a:spcBef>
              <a:spcAft>
                <a:spcPts val="0"/>
              </a:spcAft>
              <a:buFont typeface="+mj-lt"/>
              <a:buAutoNum type="arabicPeriod"/>
              <a:defRPr/>
            </a:pPr>
            <a:r>
              <a:rPr lang="en-ZA" sz="2400" dirty="0">
                <a:solidFill>
                  <a:prstClr val="black"/>
                </a:solidFill>
                <a:latin typeface="+mn-lt"/>
              </a:rPr>
              <a:t>This proposal outlines the institutional mechanisms and implementation plans to address priorities. </a:t>
            </a:r>
          </a:p>
          <a:p>
            <a:pPr marL="457200" lvl="0" indent="-457200" fontAlgn="auto">
              <a:spcBef>
                <a:spcPts val="0"/>
              </a:spcBef>
              <a:spcAft>
                <a:spcPts val="0"/>
              </a:spcAft>
              <a:buFont typeface="+mj-lt"/>
              <a:buAutoNum type="arabicPeriod"/>
              <a:defRPr/>
            </a:pPr>
            <a:r>
              <a:rPr lang="en-ZA" sz="2400" dirty="0">
                <a:solidFill>
                  <a:prstClr val="black"/>
                </a:solidFill>
                <a:latin typeface="+mn-lt"/>
              </a:rPr>
              <a:t>This proposal is made recognising the importance of a phased approach such that there is no negative disruption of the system. Changes can only be introduced when there is capacity to support these changes in place.</a:t>
            </a:r>
          </a:p>
          <a:p>
            <a:pPr marL="457200" lvl="0" indent="-457200" fontAlgn="auto">
              <a:spcBef>
                <a:spcPts val="0"/>
              </a:spcBef>
              <a:spcAft>
                <a:spcPts val="0"/>
              </a:spcAft>
              <a:buFont typeface="+mj-lt"/>
              <a:buAutoNum type="arabicPeriod"/>
              <a:defRPr/>
            </a:pPr>
            <a:r>
              <a:rPr lang="en-ZA" sz="2400" dirty="0">
                <a:solidFill>
                  <a:prstClr val="black"/>
                </a:solidFill>
                <a:latin typeface="+mn-lt"/>
              </a:rPr>
              <a:t>Takes into account input and </a:t>
            </a:r>
            <a:r>
              <a:rPr lang="en-ZA" sz="2400" dirty="0" smtClean="0">
                <a:solidFill>
                  <a:prstClr val="black"/>
                </a:solidFill>
                <a:latin typeface="+mn-lt"/>
              </a:rPr>
              <a:t>advice received</a:t>
            </a:r>
            <a:r>
              <a:rPr lang="en-ZA" sz="2400" dirty="0">
                <a:solidFill>
                  <a:prstClr val="black"/>
                </a:solidFill>
                <a:latin typeface="+mn-lt"/>
              </a:rPr>
              <a:t>. </a:t>
            </a:r>
          </a:p>
          <a:p>
            <a:pPr marL="285750" indent="-285750">
              <a:buFont typeface="Arial" panose="020B0604020202020204" pitchFamily="34" charset="0"/>
              <a:buChar char="•"/>
            </a:pPr>
            <a:endParaRPr lang="en-ZA" sz="2000" kern="0" dirty="0">
              <a:cs typeface="Arial" pitchFamily="34" charset="0"/>
            </a:endParaRPr>
          </a:p>
        </p:txBody>
      </p:sp>
    </p:spTree>
    <p:extLst>
      <p:ext uri="{BB962C8B-B14F-4D97-AF65-F5344CB8AC3E}">
        <p14:creationId xmlns:p14="http://schemas.microsoft.com/office/powerpoint/2010/main" xmlns="" val="6795516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22</a:t>
            </a:fld>
            <a:endParaRPr lang="en-US" altLang="en-US" sz="1400" b="1" dirty="0"/>
          </a:p>
        </p:txBody>
      </p:sp>
      <p:sp>
        <p:nvSpPr>
          <p:cNvPr id="4" name="Rectangle 3"/>
          <p:cNvSpPr/>
          <p:nvPr/>
        </p:nvSpPr>
        <p:spPr>
          <a:xfrm>
            <a:off x="457200" y="949655"/>
            <a:ext cx="8229600" cy="410882"/>
          </a:xfrm>
          <a:prstGeom prst="rect">
            <a:avLst/>
          </a:prstGeom>
        </p:spPr>
        <p:txBody>
          <a:bodyPr wrap="square">
            <a:spAutoFit/>
          </a:bodyPr>
          <a:lstStyle/>
          <a:p>
            <a:pPr marL="285750" indent="-285750" algn="just" fontAlgn="ctr">
              <a:lnSpc>
                <a:spcPct val="115000"/>
              </a:lnSpc>
              <a:spcBef>
                <a:spcPts val="285"/>
              </a:spcBef>
              <a:spcAft>
                <a:spcPts val="0"/>
              </a:spcAft>
              <a:buFont typeface="Arial" panose="020B0604020202020204" pitchFamily="34" charset="0"/>
              <a:buChar char="•"/>
            </a:pPr>
            <a:endParaRPr lang="en-ZA"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Freeform 134"/>
          <p:cNvSpPr>
            <a:spLocks/>
          </p:cNvSpPr>
          <p:nvPr/>
        </p:nvSpPr>
        <p:spPr bwMode="auto">
          <a:xfrm>
            <a:off x="392340" y="2222226"/>
            <a:ext cx="8330746" cy="1925118"/>
          </a:xfrm>
          <a:custGeom>
            <a:avLst/>
            <a:gdLst>
              <a:gd name="T0" fmla="*/ 0 w 16838"/>
              <a:gd name="T1" fmla="*/ 6199 h 6199"/>
              <a:gd name="T2" fmla="*/ 16838 w 16838"/>
              <a:gd name="T3" fmla="*/ 6199 h 6199"/>
              <a:gd name="T4" fmla="*/ 16838 w 16838"/>
              <a:gd name="T5" fmla="*/ 0 h 6199"/>
              <a:gd name="T6" fmla="*/ 0 w 16838"/>
              <a:gd name="T7" fmla="*/ 0 h 6199"/>
              <a:gd name="T8" fmla="*/ 0 w 16838"/>
              <a:gd name="T9" fmla="*/ 6199 h 6199"/>
            </a:gdLst>
            <a:ahLst/>
            <a:cxnLst>
              <a:cxn ang="0">
                <a:pos x="T0" y="T1"/>
              </a:cxn>
              <a:cxn ang="0">
                <a:pos x="T2" y="T3"/>
              </a:cxn>
              <a:cxn ang="0">
                <a:pos x="T4" y="T5"/>
              </a:cxn>
              <a:cxn ang="0">
                <a:pos x="T6" y="T7"/>
              </a:cxn>
              <a:cxn ang="0">
                <a:pos x="T8" y="T9"/>
              </a:cxn>
            </a:cxnLst>
            <a:rect l="0" t="0" r="r" b="b"/>
            <a:pathLst>
              <a:path w="16838" h="6199">
                <a:moveTo>
                  <a:pt x="0" y="6199"/>
                </a:moveTo>
                <a:lnTo>
                  <a:pt x="16838" y="6199"/>
                </a:lnTo>
                <a:lnTo>
                  <a:pt x="16838" y="0"/>
                </a:lnTo>
                <a:lnTo>
                  <a:pt x="0" y="0"/>
                </a:lnTo>
                <a:lnTo>
                  <a:pt x="0" y="6199"/>
                </a:lnTo>
                <a:close/>
              </a:path>
            </a:pathLst>
          </a:custGeom>
          <a:solidFill>
            <a:srgbClr val="339933"/>
          </a:solidFill>
          <a:ln>
            <a:solidFill>
              <a:schemeClr val="accent6">
                <a:lumMod val="50000"/>
              </a:schemeClr>
            </a:solidFill>
          </a:ln>
        </p:spPr>
        <p:txBody>
          <a:bodyPr anchor="ctr"/>
          <a:lstStyle/>
          <a:p>
            <a:pPr algn="ctr">
              <a:defRPr/>
            </a:pPr>
            <a:r>
              <a:rPr lang="en-ZA" sz="3200" b="1" dirty="0" smtClean="0">
                <a:solidFill>
                  <a:schemeClr val="bg1"/>
                </a:solidFill>
                <a:latin typeface="+mj-lt"/>
              </a:rPr>
              <a:t>Part 1: </a:t>
            </a:r>
            <a:r>
              <a:rPr lang="en-ZA" sz="3200" b="1" dirty="0" smtClean="0">
                <a:solidFill>
                  <a:schemeClr val="bg1"/>
                </a:solidFill>
                <a:latin typeface="+mj-lt"/>
                <a:cs typeface="Times New Roman" pitchFamily="18" charset="0"/>
              </a:rPr>
              <a:t>National Skills Development Plan</a:t>
            </a:r>
            <a:endParaRPr lang="en-ZA" altLang="en-US" sz="3200" b="1" dirty="0">
              <a:solidFill>
                <a:schemeClr val="bg1"/>
              </a:solidFill>
              <a:latin typeface="+mj-lt"/>
              <a:cs typeface="Times New Roman" pitchFamily="18" charset="0"/>
            </a:endParaRPr>
          </a:p>
        </p:txBody>
      </p:sp>
    </p:spTree>
    <p:extLst>
      <p:ext uri="{BB962C8B-B14F-4D97-AF65-F5344CB8AC3E}">
        <p14:creationId xmlns:p14="http://schemas.microsoft.com/office/powerpoint/2010/main" xmlns="" val="29183218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5875"/>
            <a:ext cx="9144000" cy="687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23</a:t>
            </a:fld>
            <a:endParaRPr lang="en-US" altLang="en-US" sz="1400" b="1" dirty="0"/>
          </a:p>
        </p:txBody>
      </p:sp>
      <p:sp>
        <p:nvSpPr>
          <p:cNvPr id="7" name="TextBox 6"/>
          <p:cNvSpPr txBox="1"/>
          <p:nvPr/>
        </p:nvSpPr>
        <p:spPr>
          <a:xfrm>
            <a:off x="564141" y="557236"/>
            <a:ext cx="8028000" cy="523220"/>
          </a:xfrm>
          <a:prstGeom prst="rect">
            <a:avLst/>
          </a:prstGeom>
          <a:solidFill>
            <a:srgbClr val="339933"/>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smtClean="0"/>
              <a:t>Content </a:t>
            </a:r>
            <a:endParaRPr lang="en-ZA" dirty="0"/>
          </a:p>
        </p:txBody>
      </p:sp>
      <p:sp>
        <p:nvSpPr>
          <p:cNvPr id="4" name="Rectangle 3"/>
          <p:cNvSpPr/>
          <p:nvPr/>
        </p:nvSpPr>
        <p:spPr>
          <a:xfrm>
            <a:off x="457200" y="949655"/>
            <a:ext cx="8229600" cy="410882"/>
          </a:xfrm>
          <a:prstGeom prst="rect">
            <a:avLst/>
          </a:prstGeom>
        </p:spPr>
        <p:txBody>
          <a:bodyPr wrap="square">
            <a:spAutoFit/>
          </a:bodyPr>
          <a:lstStyle/>
          <a:p>
            <a:pPr marL="285750" indent="-285750" algn="just" fontAlgn="ctr">
              <a:lnSpc>
                <a:spcPct val="115000"/>
              </a:lnSpc>
              <a:spcBef>
                <a:spcPts val="285"/>
              </a:spcBef>
              <a:spcAft>
                <a:spcPts val="0"/>
              </a:spcAft>
              <a:buFont typeface="Arial" panose="020B0604020202020204" pitchFamily="34" charset="0"/>
              <a:buChar char="•"/>
            </a:pPr>
            <a:endParaRPr lang="en-ZA"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564140" y="1219200"/>
            <a:ext cx="8028001" cy="3046988"/>
          </a:xfrm>
          <a:prstGeom prst="rect">
            <a:avLst/>
          </a:prstGeom>
        </p:spPr>
        <p:txBody>
          <a:bodyPr wrap="square">
            <a:spAutoFit/>
          </a:bodyPr>
          <a:lstStyle/>
          <a:p>
            <a:pPr marL="457200" indent="-457200">
              <a:buFont typeface="+mj-lt"/>
              <a:buAutoNum type="arabicPeriod"/>
            </a:pPr>
            <a:r>
              <a:rPr lang="en-ZA" sz="2400" dirty="0">
                <a:cs typeface="Arial" pitchFamily="34" charset="0"/>
              </a:rPr>
              <a:t>Implementation Against </a:t>
            </a:r>
            <a:r>
              <a:rPr lang="en-ZA" sz="2400" dirty="0" smtClean="0">
                <a:cs typeface="Arial" pitchFamily="34" charset="0"/>
              </a:rPr>
              <a:t>Priorities</a:t>
            </a:r>
          </a:p>
          <a:p>
            <a:pPr marL="457200" indent="-457200">
              <a:buFont typeface="+mj-lt"/>
              <a:buAutoNum type="arabicPeriod"/>
            </a:pPr>
            <a:endParaRPr lang="en-ZA" sz="2400" dirty="0">
              <a:cs typeface="Arial" pitchFamily="34" charset="0"/>
            </a:endParaRPr>
          </a:p>
          <a:p>
            <a:pPr marL="457200" indent="-457200">
              <a:buFont typeface="+mj-lt"/>
              <a:buAutoNum type="arabicPeriod"/>
            </a:pPr>
            <a:r>
              <a:rPr lang="en-ZA" sz="2400" dirty="0">
                <a:cs typeface="Arial" pitchFamily="34" charset="0"/>
              </a:rPr>
              <a:t>Overarching </a:t>
            </a:r>
            <a:r>
              <a:rPr lang="en-ZA" sz="2400" dirty="0" smtClean="0">
                <a:cs typeface="Arial" pitchFamily="34" charset="0"/>
              </a:rPr>
              <a:t>Principles</a:t>
            </a:r>
          </a:p>
          <a:p>
            <a:pPr marL="457200" indent="-457200">
              <a:buFont typeface="+mj-lt"/>
              <a:buAutoNum type="arabicPeriod"/>
            </a:pPr>
            <a:endParaRPr lang="en-ZA" sz="2400" dirty="0">
              <a:cs typeface="Arial" pitchFamily="34" charset="0"/>
            </a:endParaRPr>
          </a:p>
          <a:p>
            <a:pPr marL="457200" indent="-457200">
              <a:buFont typeface="+mj-lt"/>
              <a:buAutoNum type="arabicPeriod"/>
            </a:pPr>
            <a:r>
              <a:rPr lang="en-ZA" sz="2400" dirty="0">
                <a:cs typeface="Arial" pitchFamily="34" charset="0"/>
              </a:rPr>
              <a:t>Purpose of the </a:t>
            </a:r>
            <a:r>
              <a:rPr lang="en-ZA" sz="2400" dirty="0" smtClean="0">
                <a:cs typeface="Arial" pitchFamily="34" charset="0"/>
              </a:rPr>
              <a:t>Plan</a:t>
            </a:r>
          </a:p>
          <a:p>
            <a:pPr marL="457200" indent="-457200">
              <a:buFont typeface="+mj-lt"/>
              <a:buAutoNum type="arabicPeriod"/>
            </a:pPr>
            <a:endParaRPr lang="en-ZA" sz="2400" dirty="0">
              <a:cs typeface="Arial" pitchFamily="34" charset="0"/>
            </a:endParaRPr>
          </a:p>
          <a:p>
            <a:pPr marL="457200" indent="-457200">
              <a:buFont typeface="+mj-lt"/>
              <a:buAutoNum type="arabicPeriod"/>
            </a:pPr>
            <a:r>
              <a:rPr lang="en-ZA" sz="2400" dirty="0">
                <a:cs typeface="Arial" pitchFamily="34" charset="0"/>
              </a:rPr>
              <a:t>Overview of the National Skills Development Plan</a:t>
            </a:r>
          </a:p>
          <a:p>
            <a:endParaRPr lang="en-ZA" sz="2400" kern="0" dirty="0">
              <a:cs typeface="Arial" pitchFamily="34" charset="0"/>
            </a:endParaRPr>
          </a:p>
        </p:txBody>
      </p:sp>
    </p:spTree>
    <p:extLst>
      <p:ext uri="{BB962C8B-B14F-4D97-AF65-F5344CB8AC3E}">
        <p14:creationId xmlns:p14="http://schemas.microsoft.com/office/powerpoint/2010/main" xmlns="" val="37927625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5875"/>
            <a:ext cx="9144000" cy="687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24</a:t>
            </a:fld>
            <a:endParaRPr lang="en-US" altLang="en-US" sz="1400" b="1" dirty="0"/>
          </a:p>
        </p:txBody>
      </p:sp>
      <p:sp>
        <p:nvSpPr>
          <p:cNvPr id="7" name="TextBox 6"/>
          <p:cNvSpPr txBox="1"/>
          <p:nvPr/>
        </p:nvSpPr>
        <p:spPr>
          <a:xfrm>
            <a:off x="531813" y="536826"/>
            <a:ext cx="8028000" cy="523220"/>
          </a:xfrm>
          <a:prstGeom prst="rect">
            <a:avLst/>
          </a:prstGeom>
          <a:solidFill>
            <a:srgbClr val="339933"/>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smtClean="0"/>
              <a:t>Implementation against Priorities</a:t>
            </a:r>
            <a:endParaRPr lang="en-ZA" dirty="0"/>
          </a:p>
        </p:txBody>
      </p:sp>
      <p:sp>
        <p:nvSpPr>
          <p:cNvPr id="10" name="Content Placeholder 2"/>
          <p:cNvSpPr txBox="1">
            <a:spLocks/>
          </p:cNvSpPr>
          <p:nvPr/>
        </p:nvSpPr>
        <p:spPr bwMode="auto">
          <a:xfrm>
            <a:off x="558000" y="1143000"/>
            <a:ext cx="8028000" cy="24535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spcBef>
                <a:spcPts val="0"/>
              </a:spcBef>
            </a:pPr>
            <a:r>
              <a:rPr lang="en-ZA" sz="2400" kern="0" dirty="0"/>
              <a:t>The DHET is shifting from developing National Skills Development Strategies to a Longer-Term Plan. </a:t>
            </a:r>
          </a:p>
          <a:p>
            <a:pPr eaLnBrk="1" hangingPunct="1">
              <a:spcBef>
                <a:spcPts val="0"/>
              </a:spcBef>
            </a:pPr>
            <a:r>
              <a:rPr lang="en-ZA" sz="2400" kern="0" dirty="0"/>
              <a:t>This </a:t>
            </a:r>
            <a:r>
              <a:rPr lang="en-ZA" sz="2400" kern="0" dirty="0" smtClean="0"/>
              <a:t>recognises </a:t>
            </a:r>
            <a:r>
              <a:rPr lang="en-ZA" sz="2400" kern="0" dirty="0"/>
              <a:t>the White Paper for Post-School Education and Training which provides the overarching Strategy for Skills Development. </a:t>
            </a:r>
          </a:p>
          <a:p>
            <a:pPr eaLnBrk="1" hangingPunct="1">
              <a:spcBef>
                <a:spcPts val="0"/>
              </a:spcBef>
            </a:pPr>
            <a:r>
              <a:rPr lang="en-ZA" sz="2400" kern="0" dirty="0"/>
              <a:t>What is now required is a clear outline of the activities that will be undertaken in support of the achievement of the vision and objectives as laid out in the White Paper. </a:t>
            </a:r>
          </a:p>
          <a:p>
            <a:pPr eaLnBrk="1" hangingPunct="1">
              <a:spcBef>
                <a:spcPts val="0"/>
              </a:spcBef>
            </a:pPr>
            <a:r>
              <a:rPr lang="en-ZA" sz="2400" kern="0" dirty="0"/>
              <a:t>That is, how the levy-grant institutions will support and steer the system to support the Post-School Education and Training system and address occupations in demand to enable economic growth, employment creation and social development. </a:t>
            </a:r>
          </a:p>
          <a:p>
            <a:pPr eaLnBrk="1" hangingPunct="1">
              <a:spcBef>
                <a:spcPts val="0"/>
              </a:spcBef>
            </a:pPr>
            <a:endParaRPr lang="en-US" sz="2400" dirty="0"/>
          </a:p>
          <a:p>
            <a:pPr marL="0" indent="0" eaLnBrk="1" hangingPunct="1">
              <a:spcBef>
                <a:spcPts val="0"/>
              </a:spcBef>
              <a:buNone/>
            </a:pPr>
            <a:endParaRPr lang="en-GB" sz="2400" dirty="0" smtClean="0"/>
          </a:p>
          <a:p>
            <a:pPr eaLnBrk="1" hangingPunct="1">
              <a:spcBef>
                <a:spcPts val="0"/>
              </a:spcBef>
            </a:pPr>
            <a:endParaRPr lang="en-ZA" altLang="en-US" sz="2400" kern="0" dirty="0" smtClean="0">
              <a:cs typeface="Times New Roman" panose="02020603050405020304" pitchFamily="18" charset="0"/>
            </a:endParaRPr>
          </a:p>
          <a:p>
            <a:pPr marL="0" indent="0" eaLnBrk="1" hangingPunct="1">
              <a:spcBef>
                <a:spcPts val="0"/>
              </a:spcBef>
              <a:buFontTx/>
              <a:buNone/>
            </a:pPr>
            <a:endParaRPr lang="en-ZA" sz="2400" kern="0" dirty="0" smtClean="0">
              <a:cs typeface="Arial" pitchFamily="34" charset="0"/>
            </a:endParaRPr>
          </a:p>
        </p:txBody>
      </p:sp>
    </p:spTree>
    <p:extLst>
      <p:ext uri="{BB962C8B-B14F-4D97-AF65-F5344CB8AC3E}">
        <p14:creationId xmlns:p14="http://schemas.microsoft.com/office/powerpoint/2010/main" xmlns="" val="18684361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5875"/>
            <a:ext cx="9144000" cy="687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25</a:t>
            </a:fld>
            <a:endParaRPr lang="en-US" altLang="en-US" sz="1400" b="1" dirty="0"/>
          </a:p>
        </p:txBody>
      </p:sp>
      <p:sp>
        <p:nvSpPr>
          <p:cNvPr id="7" name="TextBox 6"/>
          <p:cNvSpPr txBox="1"/>
          <p:nvPr/>
        </p:nvSpPr>
        <p:spPr>
          <a:xfrm>
            <a:off x="531813" y="537738"/>
            <a:ext cx="8028000" cy="523220"/>
          </a:xfrm>
          <a:prstGeom prst="rect">
            <a:avLst/>
          </a:prstGeom>
          <a:solidFill>
            <a:srgbClr val="339933"/>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smtClean="0"/>
              <a:t>Overarching Principle 1</a:t>
            </a:r>
            <a:endParaRPr lang="en-ZA" dirty="0"/>
          </a:p>
        </p:txBody>
      </p:sp>
      <p:sp>
        <p:nvSpPr>
          <p:cNvPr id="8" name="Content Placeholder 2"/>
          <p:cNvSpPr txBox="1">
            <a:spLocks/>
          </p:cNvSpPr>
          <p:nvPr/>
        </p:nvSpPr>
        <p:spPr bwMode="auto">
          <a:xfrm>
            <a:off x="531813" y="1219200"/>
            <a:ext cx="8028000" cy="51610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None/>
            </a:pPr>
            <a:r>
              <a:rPr lang="en-ZA" sz="2400" dirty="0"/>
              <a:t>Towards an integrated post-school system:</a:t>
            </a:r>
          </a:p>
          <a:p>
            <a:pPr marL="457200" indent="-457200" eaLnBrk="1" hangingPunct="1">
              <a:buFont typeface="+mj-lt"/>
              <a:buAutoNum type="arabicPeriod"/>
            </a:pPr>
            <a:r>
              <a:rPr lang="en-ZA" sz="2400" dirty="0"/>
              <a:t>Focus on greater levels of integration and coordination of the planning, funding, monitoring and evaluation of the system. </a:t>
            </a:r>
          </a:p>
          <a:p>
            <a:pPr marL="457200" indent="-457200" eaLnBrk="1" hangingPunct="1">
              <a:buFont typeface="+mj-lt"/>
              <a:buAutoNum type="arabicPeriod"/>
            </a:pPr>
            <a:r>
              <a:rPr lang="en-ZA" sz="2400" dirty="0"/>
              <a:t>This in intended to encourage stakeholders to actively participate and articulate their concerns and objectives as DHET will take responsibility for driving this system by working closely with key social partners.</a:t>
            </a:r>
          </a:p>
          <a:p>
            <a:pPr marL="457200" indent="-457200" eaLnBrk="1" hangingPunct="1">
              <a:buFont typeface="+mj-lt"/>
              <a:buAutoNum type="arabicPeriod"/>
            </a:pPr>
            <a:r>
              <a:rPr lang="en-ZA" sz="2400" dirty="0"/>
              <a:t>These changes are intended to improve the quality, quantity and relevance of post-school education and training in South Africa.</a:t>
            </a:r>
          </a:p>
          <a:p>
            <a:pPr eaLnBrk="1" hangingPunct="1"/>
            <a:endParaRPr lang="en-ZA" sz="2000" dirty="0">
              <a:ea typeface="Calibri" panose="020F0502020204030204" pitchFamily="34" charset="0"/>
              <a:cs typeface="Times New Roman" panose="02020603050405020304" pitchFamily="18" charset="0"/>
            </a:endParaRPr>
          </a:p>
          <a:p>
            <a:pPr eaLnBrk="1" hangingPunct="1"/>
            <a:endParaRPr lang="en-ZA" sz="2000" dirty="0">
              <a:ea typeface="Calibri" panose="020F0502020204030204" pitchFamily="34" charset="0"/>
              <a:cs typeface="Times New Roman" panose="02020603050405020304" pitchFamily="18" charset="0"/>
            </a:endParaRPr>
          </a:p>
          <a:p>
            <a:pPr eaLnBrk="1" hangingPunct="1"/>
            <a:endParaRPr lang="en-ZA" sz="2000" dirty="0">
              <a:ea typeface="Calibri" panose="020F0502020204030204" pitchFamily="34" charset="0"/>
              <a:cs typeface="Times New Roman" panose="02020603050405020304" pitchFamily="18" charset="0"/>
            </a:endParaRPr>
          </a:p>
          <a:p>
            <a:pPr eaLnBrk="1" hangingPunct="1"/>
            <a:endParaRPr lang="en-US" sz="2000" dirty="0"/>
          </a:p>
          <a:p>
            <a:pPr eaLnBrk="1" hangingPunct="1"/>
            <a:endParaRPr lang="en-GB" sz="2000" dirty="0" smtClean="0"/>
          </a:p>
          <a:p>
            <a:pPr eaLnBrk="1" hangingPunct="1"/>
            <a:endParaRPr lang="en-ZA" altLang="en-US" sz="2000" b="1" kern="0" dirty="0" smtClean="0">
              <a:cs typeface="Times New Roman" panose="02020603050405020304" pitchFamily="18" charset="0"/>
            </a:endParaRPr>
          </a:p>
          <a:p>
            <a:pPr marL="0" indent="0" eaLnBrk="1" hangingPunct="1">
              <a:buFontTx/>
              <a:buNone/>
            </a:pPr>
            <a:endParaRPr lang="en-ZA" sz="2000" kern="0" dirty="0" smtClean="0">
              <a:cs typeface="Arial" pitchFamily="34" charset="0"/>
            </a:endParaRPr>
          </a:p>
        </p:txBody>
      </p:sp>
    </p:spTree>
    <p:extLst>
      <p:ext uri="{BB962C8B-B14F-4D97-AF65-F5344CB8AC3E}">
        <p14:creationId xmlns:p14="http://schemas.microsoft.com/office/powerpoint/2010/main" xmlns="" val="4734112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5875"/>
            <a:ext cx="9144000" cy="687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26</a:t>
            </a:fld>
            <a:endParaRPr lang="en-US" altLang="en-US" sz="1400" b="1" dirty="0"/>
          </a:p>
        </p:txBody>
      </p:sp>
      <p:sp>
        <p:nvSpPr>
          <p:cNvPr id="7" name="TextBox 6"/>
          <p:cNvSpPr txBox="1"/>
          <p:nvPr/>
        </p:nvSpPr>
        <p:spPr>
          <a:xfrm>
            <a:off x="558000" y="560053"/>
            <a:ext cx="8028000" cy="523220"/>
          </a:xfrm>
          <a:prstGeom prst="rect">
            <a:avLst/>
          </a:prstGeom>
          <a:solidFill>
            <a:srgbClr val="339933"/>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t>Overarching Principle </a:t>
            </a:r>
            <a:r>
              <a:rPr lang="en-US" dirty="0" smtClean="0"/>
              <a:t>2</a:t>
            </a:r>
            <a:endParaRPr lang="en-US" dirty="0"/>
          </a:p>
        </p:txBody>
      </p:sp>
      <p:sp>
        <p:nvSpPr>
          <p:cNvPr id="8" name="Content Placeholder 2"/>
          <p:cNvSpPr txBox="1">
            <a:spLocks/>
          </p:cNvSpPr>
          <p:nvPr/>
        </p:nvSpPr>
        <p:spPr bwMode="auto">
          <a:xfrm>
            <a:off x="557999" y="1222973"/>
            <a:ext cx="8028001" cy="51610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None/>
            </a:pPr>
            <a:r>
              <a:rPr lang="en-ZA" sz="2400" dirty="0"/>
              <a:t>Locating the post-schooling system within a wider context:</a:t>
            </a:r>
          </a:p>
          <a:p>
            <a:pPr marL="457200" indent="-457200" eaLnBrk="1" hangingPunct="1">
              <a:buFont typeface="+mj-lt"/>
              <a:buAutoNum type="arabicPeriod"/>
            </a:pPr>
            <a:r>
              <a:rPr lang="en-ZA" sz="2400" dirty="0"/>
              <a:t>The White Paper sets out a vision of a transformed post-school education and training system, which is expanded, equitable, diverse and integral to government’s policies and contribute to the development of the economic, social and cultural life of our country.  </a:t>
            </a:r>
          </a:p>
          <a:p>
            <a:pPr marL="457200" indent="-457200" eaLnBrk="1" hangingPunct="1">
              <a:buFont typeface="+mj-lt"/>
              <a:buAutoNum type="arabicPeriod"/>
            </a:pPr>
            <a:r>
              <a:rPr lang="en-ZA" sz="2400" dirty="0"/>
              <a:t>This speaks directly to the Vision 2030 and the youth focus of the National Development Plan.</a:t>
            </a:r>
          </a:p>
          <a:p>
            <a:pPr marL="0" indent="0" eaLnBrk="1" hangingPunct="1">
              <a:buNone/>
            </a:pPr>
            <a:endParaRPr lang="en-ZA" sz="2000" dirty="0">
              <a:ea typeface="Calibri" panose="020F0502020204030204" pitchFamily="34" charset="0"/>
              <a:cs typeface="Times New Roman" panose="02020603050405020304" pitchFamily="18" charset="0"/>
            </a:endParaRPr>
          </a:p>
          <a:p>
            <a:pPr eaLnBrk="1" hangingPunct="1"/>
            <a:endParaRPr lang="en-ZA" sz="2000" dirty="0">
              <a:ea typeface="Calibri" panose="020F0502020204030204" pitchFamily="34" charset="0"/>
              <a:cs typeface="Times New Roman" panose="02020603050405020304" pitchFamily="18" charset="0"/>
            </a:endParaRPr>
          </a:p>
          <a:p>
            <a:pPr eaLnBrk="1" hangingPunct="1"/>
            <a:endParaRPr lang="en-US" sz="2000" dirty="0"/>
          </a:p>
          <a:p>
            <a:pPr eaLnBrk="1" hangingPunct="1"/>
            <a:endParaRPr lang="en-GB" sz="2000" dirty="0" smtClean="0"/>
          </a:p>
          <a:p>
            <a:pPr eaLnBrk="1" hangingPunct="1"/>
            <a:endParaRPr lang="en-ZA" altLang="en-US" sz="2000" b="1" kern="0" dirty="0" smtClean="0">
              <a:cs typeface="Times New Roman" panose="02020603050405020304" pitchFamily="18" charset="0"/>
            </a:endParaRPr>
          </a:p>
          <a:p>
            <a:pPr marL="0" indent="0" eaLnBrk="1" hangingPunct="1">
              <a:buFontTx/>
              <a:buNone/>
            </a:pPr>
            <a:endParaRPr lang="en-ZA" sz="2000" kern="0" dirty="0" smtClean="0">
              <a:cs typeface="Arial" pitchFamily="34" charset="0"/>
            </a:endParaRPr>
          </a:p>
        </p:txBody>
      </p:sp>
    </p:spTree>
    <p:extLst>
      <p:ext uri="{BB962C8B-B14F-4D97-AF65-F5344CB8AC3E}">
        <p14:creationId xmlns:p14="http://schemas.microsoft.com/office/powerpoint/2010/main" xmlns="" val="40566257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5875"/>
            <a:ext cx="9144000" cy="687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27</a:t>
            </a:fld>
            <a:endParaRPr lang="en-US" altLang="en-US" sz="1400" b="1" dirty="0"/>
          </a:p>
        </p:txBody>
      </p:sp>
      <p:sp>
        <p:nvSpPr>
          <p:cNvPr id="7" name="TextBox 6"/>
          <p:cNvSpPr txBox="1"/>
          <p:nvPr/>
        </p:nvSpPr>
        <p:spPr>
          <a:xfrm>
            <a:off x="558000" y="560053"/>
            <a:ext cx="8028000" cy="523220"/>
          </a:xfrm>
          <a:prstGeom prst="rect">
            <a:avLst/>
          </a:prstGeom>
          <a:solidFill>
            <a:srgbClr val="339933"/>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smtClean="0"/>
              <a:t>Purpose of the Plan (revised NSDP)</a:t>
            </a:r>
            <a:endParaRPr lang="en-ZA" dirty="0"/>
          </a:p>
        </p:txBody>
      </p:sp>
      <p:sp>
        <p:nvSpPr>
          <p:cNvPr id="8" name="Content Placeholder 2"/>
          <p:cNvSpPr txBox="1">
            <a:spLocks/>
          </p:cNvSpPr>
          <p:nvPr/>
        </p:nvSpPr>
        <p:spPr bwMode="auto">
          <a:xfrm>
            <a:off x="531813" y="1295400"/>
            <a:ext cx="8054187" cy="51610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63538" lvl="0" indent="-363538" algn="just" eaLnBrk="1" fontAlgn="auto" hangingPunct="1">
              <a:spcBef>
                <a:spcPts val="0"/>
              </a:spcBef>
              <a:spcAft>
                <a:spcPts val="0"/>
              </a:spcAft>
              <a:buNone/>
              <a:defRPr/>
            </a:pPr>
            <a:r>
              <a:rPr lang="en-ZA" altLang="en-US" sz="2400" dirty="0" smtClean="0"/>
              <a:t>1. The </a:t>
            </a:r>
            <a:r>
              <a:rPr lang="en-ZA" altLang="en-US" sz="2400" dirty="0"/>
              <a:t>White Paper highlights the need to build on the important policy shifts that were introduced in NSDS III, these include: </a:t>
            </a:r>
          </a:p>
          <a:p>
            <a:pPr marL="363538" lvl="0" indent="-363538" algn="just" eaLnBrk="1" fontAlgn="auto" hangingPunct="1">
              <a:spcBef>
                <a:spcPts val="0"/>
              </a:spcBef>
              <a:spcAft>
                <a:spcPts val="0"/>
              </a:spcAft>
              <a:buNone/>
              <a:defRPr/>
            </a:pPr>
            <a:r>
              <a:rPr lang="en-ZA" altLang="en-US" sz="2400" dirty="0">
                <a:solidFill>
                  <a:srgbClr val="9BBB59">
                    <a:lumMod val="50000"/>
                  </a:srgbClr>
                </a:solidFill>
              </a:rPr>
              <a:t>	</a:t>
            </a:r>
            <a:r>
              <a:rPr lang="en-ZA" altLang="en-US" sz="2400" dirty="0">
                <a:solidFill>
                  <a:prstClr val="black"/>
                </a:solidFill>
              </a:rPr>
              <a:t>“providing greater levels of access to education and </a:t>
            </a:r>
            <a:r>
              <a:rPr lang="en-ZA" altLang="en-US" sz="2400" dirty="0" smtClean="0">
                <a:solidFill>
                  <a:prstClr val="black"/>
                </a:solidFill>
              </a:rPr>
              <a:t>training in </a:t>
            </a:r>
            <a:r>
              <a:rPr lang="en-ZA" altLang="en-US" sz="2400" dirty="0">
                <a:solidFill>
                  <a:prstClr val="black"/>
                </a:solidFill>
              </a:rPr>
              <a:t>rural 	</a:t>
            </a:r>
            <a:r>
              <a:rPr lang="en-ZA" altLang="en-US" sz="2400" dirty="0" smtClean="0">
                <a:solidFill>
                  <a:prstClr val="black"/>
                </a:solidFill>
              </a:rPr>
              <a:t>areas; increasing </a:t>
            </a:r>
            <a:r>
              <a:rPr lang="en-ZA" altLang="en-US" sz="2400" dirty="0">
                <a:solidFill>
                  <a:prstClr val="black"/>
                </a:solidFill>
              </a:rPr>
              <a:t>collaboration between the skills </a:t>
            </a:r>
            <a:r>
              <a:rPr lang="en-ZA" altLang="en-US" sz="2400" dirty="0" smtClean="0">
                <a:solidFill>
                  <a:prstClr val="black"/>
                </a:solidFill>
              </a:rPr>
              <a:t>	system</a:t>
            </a:r>
            <a:r>
              <a:rPr lang="en-ZA" altLang="en-US" sz="2400" dirty="0">
                <a:solidFill>
                  <a:prstClr val="black"/>
                </a:solidFill>
              </a:rPr>
              <a:t>, </a:t>
            </a:r>
            <a:r>
              <a:rPr lang="en-ZA" altLang="en-US" sz="2400" dirty="0" smtClean="0">
                <a:solidFill>
                  <a:prstClr val="black"/>
                </a:solidFill>
              </a:rPr>
              <a:t>government and </a:t>
            </a:r>
            <a:r>
              <a:rPr lang="en-ZA" altLang="en-US" sz="2400" dirty="0">
                <a:solidFill>
                  <a:prstClr val="black"/>
                </a:solidFill>
              </a:rPr>
              <a:t>industry; driving skills </a:t>
            </a:r>
            <a:r>
              <a:rPr lang="en-ZA" altLang="en-US" sz="2400" dirty="0" smtClean="0">
                <a:solidFill>
                  <a:prstClr val="black"/>
                </a:solidFill>
              </a:rPr>
              <a:t>	development primarily </a:t>
            </a:r>
            <a:r>
              <a:rPr lang="en-ZA" altLang="en-US" sz="2400" dirty="0">
                <a:solidFill>
                  <a:prstClr val="black"/>
                </a:solidFill>
              </a:rPr>
              <a:t>through the public </a:t>
            </a:r>
            <a:r>
              <a:rPr lang="en-ZA" altLang="en-US" sz="2400" dirty="0" smtClean="0">
                <a:solidFill>
                  <a:prstClr val="black"/>
                </a:solidFill>
              </a:rPr>
              <a:t>education system</a:t>
            </a:r>
            <a:r>
              <a:rPr lang="en-ZA" altLang="en-US" sz="2400" dirty="0">
                <a:solidFill>
                  <a:prstClr val="black"/>
                </a:solidFill>
              </a:rPr>
              <a:t>, and in </a:t>
            </a:r>
            <a:r>
              <a:rPr lang="en-ZA" altLang="en-US" sz="2400" dirty="0" smtClean="0">
                <a:solidFill>
                  <a:prstClr val="black"/>
                </a:solidFill>
              </a:rPr>
              <a:t>	particular </a:t>
            </a:r>
            <a:r>
              <a:rPr lang="en-ZA" altLang="en-US" sz="2400" dirty="0">
                <a:solidFill>
                  <a:prstClr val="black"/>
                </a:solidFill>
              </a:rPr>
              <a:t>through universities and TVET </a:t>
            </a:r>
            <a:r>
              <a:rPr lang="en-ZA" altLang="en-US" sz="2400" dirty="0" smtClean="0">
                <a:solidFill>
                  <a:prstClr val="black"/>
                </a:solidFill>
              </a:rPr>
              <a:t>colleges</a:t>
            </a:r>
            <a:r>
              <a:rPr lang="en-ZA" altLang="en-US" sz="2400" dirty="0">
                <a:solidFill>
                  <a:prstClr val="black"/>
                </a:solidFill>
              </a:rPr>
              <a:t>; and </a:t>
            </a:r>
            <a:r>
              <a:rPr lang="en-ZA" altLang="en-US" sz="2400" dirty="0" smtClean="0">
                <a:solidFill>
                  <a:prstClr val="black"/>
                </a:solidFill>
              </a:rPr>
              <a:t>focusing </a:t>
            </a:r>
            <a:r>
              <a:rPr lang="en-ZA" altLang="en-US" sz="2400" dirty="0">
                <a:solidFill>
                  <a:prstClr val="black"/>
                </a:solidFill>
              </a:rPr>
              <a:t>less on numerical targets and more on </a:t>
            </a:r>
            <a:r>
              <a:rPr lang="en-ZA" altLang="en-US" sz="2400" dirty="0" smtClean="0">
                <a:solidFill>
                  <a:prstClr val="black"/>
                </a:solidFill>
              </a:rPr>
              <a:t>outcomes and </a:t>
            </a:r>
            <a:r>
              <a:rPr lang="en-ZA" altLang="en-US" sz="2400" dirty="0">
                <a:solidFill>
                  <a:prstClr val="black"/>
                </a:solidFill>
              </a:rPr>
              <a:t>impact”. </a:t>
            </a:r>
            <a:endParaRPr lang="en-ZA" altLang="en-US" sz="2400" dirty="0">
              <a:solidFill>
                <a:srgbClr val="9BBB59">
                  <a:lumMod val="50000"/>
                </a:srgbClr>
              </a:solidFill>
            </a:endParaRPr>
          </a:p>
          <a:p>
            <a:pPr marL="0" indent="0" eaLnBrk="1" hangingPunct="1">
              <a:buNone/>
            </a:pPr>
            <a:endParaRPr lang="en-ZA" sz="2000" dirty="0">
              <a:ea typeface="Calibri" panose="020F0502020204030204" pitchFamily="34" charset="0"/>
              <a:cs typeface="Times New Roman" panose="02020603050405020304" pitchFamily="18" charset="0"/>
            </a:endParaRPr>
          </a:p>
          <a:p>
            <a:pPr eaLnBrk="1" hangingPunct="1"/>
            <a:endParaRPr lang="en-ZA" sz="2000" dirty="0">
              <a:ea typeface="Calibri" panose="020F0502020204030204" pitchFamily="34" charset="0"/>
              <a:cs typeface="Times New Roman" panose="02020603050405020304" pitchFamily="18" charset="0"/>
            </a:endParaRPr>
          </a:p>
          <a:p>
            <a:pPr eaLnBrk="1" hangingPunct="1"/>
            <a:endParaRPr lang="en-US" sz="2000" dirty="0"/>
          </a:p>
          <a:p>
            <a:pPr eaLnBrk="1" hangingPunct="1"/>
            <a:endParaRPr lang="en-GB" sz="2000" dirty="0" smtClean="0"/>
          </a:p>
          <a:p>
            <a:pPr eaLnBrk="1" hangingPunct="1"/>
            <a:endParaRPr lang="en-ZA" altLang="en-US" sz="2000" b="1" kern="0" dirty="0" smtClean="0">
              <a:cs typeface="Times New Roman" panose="02020603050405020304" pitchFamily="18" charset="0"/>
            </a:endParaRPr>
          </a:p>
          <a:p>
            <a:pPr marL="0" indent="0" eaLnBrk="1" hangingPunct="1">
              <a:buFontTx/>
              <a:buNone/>
            </a:pPr>
            <a:endParaRPr lang="en-ZA" sz="2000" kern="0" dirty="0" smtClean="0">
              <a:cs typeface="Arial" pitchFamily="34" charset="0"/>
            </a:endParaRPr>
          </a:p>
        </p:txBody>
      </p:sp>
    </p:spTree>
    <p:extLst>
      <p:ext uri="{BB962C8B-B14F-4D97-AF65-F5344CB8AC3E}">
        <p14:creationId xmlns:p14="http://schemas.microsoft.com/office/powerpoint/2010/main" xmlns="" val="5020885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5875"/>
            <a:ext cx="9144000" cy="687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28</a:t>
            </a:fld>
            <a:endParaRPr lang="en-US" altLang="en-US" sz="1400" b="1" dirty="0"/>
          </a:p>
        </p:txBody>
      </p:sp>
      <p:sp>
        <p:nvSpPr>
          <p:cNvPr id="7" name="TextBox 6"/>
          <p:cNvSpPr txBox="1"/>
          <p:nvPr/>
        </p:nvSpPr>
        <p:spPr>
          <a:xfrm>
            <a:off x="558000" y="560053"/>
            <a:ext cx="8028000" cy="523220"/>
          </a:xfrm>
          <a:prstGeom prst="rect">
            <a:avLst/>
          </a:prstGeom>
          <a:solidFill>
            <a:srgbClr val="339933"/>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smtClean="0"/>
              <a:t>Purpose of the Plan (revised NSDP)</a:t>
            </a:r>
            <a:endParaRPr lang="en-ZA" dirty="0"/>
          </a:p>
        </p:txBody>
      </p:sp>
      <p:sp>
        <p:nvSpPr>
          <p:cNvPr id="8" name="Content Placeholder 2"/>
          <p:cNvSpPr txBox="1">
            <a:spLocks/>
          </p:cNvSpPr>
          <p:nvPr/>
        </p:nvSpPr>
        <p:spPr bwMode="auto">
          <a:xfrm>
            <a:off x="531813" y="1295400"/>
            <a:ext cx="8054187" cy="51610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49263" lvl="0" indent="-449263" algn="just" eaLnBrk="1" fontAlgn="auto" hangingPunct="1">
              <a:spcBef>
                <a:spcPts val="0"/>
              </a:spcBef>
              <a:spcAft>
                <a:spcPts val="0"/>
              </a:spcAft>
              <a:buNone/>
              <a:defRPr/>
            </a:pPr>
            <a:r>
              <a:rPr lang="en-ZA" altLang="en-US" sz="2400" dirty="0" smtClean="0">
                <a:solidFill>
                  <a:srgbClr val="9BBB59">
                    <a:lumMod val="50000"/>
                  </a:srgbClr>
                </a:solidFill>
              </a:rPr>
              <a:t>2. </a:t>
            </a:r>
            <a:r>
              <a:rPr lang="en-ZA" altLang="en-US" sz="2400" dirty="0" smtClean="0"/>
              <a:t>This </a:t>
            </a:r>
            <a:r>
              <a:rPr lang="en-ZA" altLang="en-US" sz="2400" dirty="0"/>
              <a:t>plan focuses on how the levy-paying institutions </a:t>
            </a:r>
            <a:r>
              <a:rPr lang="en-ZA" altLang="en-US" sz="2400" dirty="0" smtClean="0"/>
              <a:t> will</a:t>
            </a:r>
            <a:r>
              <a:rPr lang="en-ZA" altLang="en-US" sz="2400" dirty="0"/>
              <a:t>: </a:t>
            </a:r>
          </a:p>
          <a:p>
            <a:pPr marL="711200" lvl="2" indent="-261938" algn="just" eaLnBrk="1" fontAlgn="auto" hangingPunct="1">
              <a:spcBef>
                <a:spcPts val="0"/>
              </a:spcBef>
              <a:spcAft>
                <a:spcPts val="0"/>
              </a:spcAft>
              <a:buFont typeface="Arial" panose="020B0604020202020204" pitchFamily="34" charset="0"/>
              <a:buChar char="•"/>
              <a:defRPr/>
            </a:pPr>
            <a:r>
              <a:rPr lang="en-ZA" altLang="en-US" dirty="0">
                <a:solidFill>
                  <a:prstClr val="black"/>
                </a:solidFill>
              </a:rPr>
              <a:t>contribute to the vision of the White Paper and in so doing supports the work of the DHET with funds from the treasury;</a:t>
            </a:r>
          </a:p>
          <a:p>
            <a:pPr marL="711200" lvl="2" indent="-261938" algn="just" eaLnBrk="1" fontAlgn="auto" hangingPunct="1">
              <a:spcBef>
                <a:spcPts val="0"/>
              </a:spcBef>
              <a:spcAft>
                <a:spcPts val="0"/>
              </a:spcAft>
              <a:buFont typeface="Arial" panose="020B0604020202020204" pitchFamily="34" charset="0"/>
              <a:buChar char="•"/>
              <a:defRPr/>
            </a:pPr>
            <a:r>
              <a:rPr lang="en-ZA" altLang="en-US" dirty="0">
                <a:solidFill>
                  <a:prstClr val="black"/>
                </a:solidFill>
              </a:rPr>
              <a:t>indicate the roles played by DHET and the key institutions implementing the NSDP;</a:t>
            </a:r>
          </a:p>
          <a:p>
            <a:pPr marL="711200" lvl="2" indent="-261938" algn="just" eaLnBrk="1" fontAlgn="auto" hangingPunct="1">
              <a:spcBef>
                <a:spcPts val="0"/>
              </a:spcBef>
              <a:spcAft>
                <a:spcPts val="0"/>
              </a:spcAft>
              <a:buFont typeface="Arial" panose="020B0604020202020204" pitchFamily="34" charset="0"/>
              <a:buChar char="•"/>
              <a:defRPr/>
            </a:pPr>
            <a:r>
              <a:rPr lang="en-ZA" altLang="en-US" dirty="0">
                <a:solidFill>
                  <a:prstClr val="black"/>
                </a:solidFill>
              </a:rPr>
              <a:t>guide the disbursement of the levy grant money; and</a:t>
            </a:r>
          </a:p>
          <a:p>
            <a:pPr marL="711200" lvl="2" indent="-261938" algn="just" eaLnBrk="1" fontAlgn="auto" hangingPunct="1">
              <a:spcBef>
                <a:spcPts val="0"/>
              </a:spcBef>
              <a:spcAft>
                <a:spcPts val="0"/>
              </a:spcAft>
              <a:buFont typeface="Arial" panose="020B0604020202020204" pitchFamily="34" charset="0"/>
              <a:buChar char="•"/>
              <a:defRPr/>
            </a:pPr>
            <a:r>
              <a:rPr lang="en-ZA" altLang="en-US" dirty="0">
                <a:solidFill>
                  <a:prstClr val="black"/>
                </a:solidFill>
              </a:rPr>
              <a:t>indicate how the DHET will work with social partners to realize the intentions of the plan.</a:t>
            </a:r>
          </a:p>
          <a:p>
            <a:pPr marL="0" indent="0" eaLnBrk="1" hangingPunct="1">
              <a:buNone/>
            </a:pPr>
            <a:endParaRPr lang="en-ZA" sz="2000" dirty="0">
              <a:ea typeface="Calibri" panose="020F0502020204030204" pitchFamily="34" charset="0"/>
              <a:cs typeface="Times New Roman" panose="02020603050405020304" pitchFamily="18" charset="0"/>
            </a:endParaRPr>
          </a:p>
          <a:p>
            <a:pPr eaLnBrk="1" hangingPunct="1"/>
            <a:endParaRPr lang="en-ZA" sz="2000" dirty="0">
              <a:ea typeface="Calibri" panose="020F0502020204030204" pitchFamily="34" charset="0"/>
              <a:cs typeface="Times New Roman" panose="02020603050405020304" pitchFamily="18" charset="0"/>
            </a:endParaRPr>
          </a:p>
          <a:p>
            <a:pPr eaLnBrk="1" hangingPunct="1"/>
            <a:endParaRPr lang="en-US" sz="2000" dirty="0"/>
          </a:p>
          <a:p>
            <a:pPr eaLnBrk="1" hangingPunct="1"/>
            <a:endParaRPr lang="en-GB" sz="2000" dirty="0" smtClean="0"/>
          </a:p>
          <a:p>
            <a:pPr eaLnBrk="1" hangingPunct="1"/>
            <a:endParaRPr lang="en-ZA" altLang="en-US" sz="2000" b="1" kern="0" dirty="0" smtClean="0">
              <a:cs typeface="Times New Roman" panose="02020603050405020304" pitchFamily="18" charset="0"/>
            </a:endParaRPr>
          </a:p>
          <a:p>
            <a:pPr marL="0" indent="0" eaLnBrk="1" hangingPunct="1">
              <a:buFontTx/>
              <a:buNone/>
            </a:pPr>
            <a:endParaRPr lang="en-ZA" sz="2000" kern="0" dirty="0" smtClean="0">
              <a:cs typeface="Arial" pitchFamily="34" charset="0"/>
            </a:endParaRPr>
          </a:p>
        </p:txBody>
      </p:sp>
    </p:spTree>
    <p:extLst>
      <p:ext uri="{BB962C8B-B14F-4D97-AF65-F5344CB8AC3E}">
        <p14:creationId xmlns:p14="http://schemas.microsoft.com/office/powerpoint/2010/main" xmlns="" val="34331572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5875"/>
            <a:ext cx="9144000" cy="687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29</a:t>
            </a:fld>
            <a:endParaRPr lang="en-US" altLang="en-US" sz="1400" b="1" dirty="0"/>
          </a:p>
        </p:txBody>
      </p:sp>
      <p:sp>
        <p:nvSpPr>
          <p:cNvPr id="7" name="TextBox 6"/>
          <p:cNvSpPr txBox="1"/>
          <p:nvPr/>
        </p:nvSpPr>
        <p:spPr>
          <a:xfrm>
            <a:off x="558000" y="585363"/>
            <a:ext cx="8028000" cy="523220"/>
          </a:xfrm>
          <a:prstGeom prst="rect">
            <a:avLst/>
          </a:prstGeom>
          <a:solidFill>
            <a:srgbClr val="339933"/>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smtClean="0"/>
              <a:t>Understanding demand</a:t>
            </a:r>
            <a:endParaRPr lang="en-ZA" dirty="0"/>
          </a:p>
        </p:txBody>
      </p:sp>
      <p:sp>
        <p:nvSpPr>
          <p:cNvPr id="8" name="Content Placeholder 2"/>
          <p:cNvSpPr txBox="1">
            <a:spLocks/>
          </p:cNvSpPr>
          <p:nvPr/>
        </p:nvSpPr>
        <p:spPr bwMode="auto">
          <a:xfrm>
            <a:off x="531813" y="1295400"/>
            <a:ext cx="8054187" cy="51610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544513" lvl="1" indent="-457200">
              <a:spcBef>
                <a:spcPts val="0"/>
              </a:spcBef>
              <a:buFont typeface="+mj-lt"/>
              <a:buAutoNum type="arabicPeriod"/>
            </a:pPr>
            <a:r>
              <a:rPr lang="en-ZA" sz="2400" dirty="0"/>
              <a:t>DHET is creating the capacity for the analysis of development plans and labour market information to determine occupational demand (occupational priorities). </a:t>
            </a:r>
          </a:p>
          <a:p>
            <a:pPr marL="544513" lvl="1" indent="-457200">
              <a:spcBef>
                <a:spcPts val="0"/>
              </a:spcBef>
              <a:buFont typeface="+mj-lt"/>
              <a:buAutoNum type="arabicPeriod"/>
            </a:pPr>
            <a:r>
              <a:rPr lang="en-ZA" sz="2400" dirty="0"/>
              <a:t>DHET will continue to work in partnership with the Higher Education and Research Institutions – this will support:</a:t>
            </a:r>
          </a:p>
          <a:p>
            <a:pPr marL="900113" lvl="1" indent="-276225">
              <a:spcBef>
                <a:spcPts val="0"/>
              </a:spcBef>
              <a:buFont typeface="Arial" panose="020B0604020202020204" pitchFamily="34" charset="0"/>
              <a:buChar char="•"/>
            </a:pPr>
            <a:r>
              <a:rPr lang="en-ZA" sz="2200" dirty="0"/>
              <a:t>An analysis of the data that SETAs gather from the workplace to understand the demand for occupational qualifications </a:t>
            </a:r>
          </a:p>
          <a:p>
            <a:pPr marL="900113" lvl="1" indent="-276225">
              <a:spcBef>
                <a:spcPts val="0"/>
              </a:spcBef>
              <a:buFont typeface="Arial" panose="020B0604020202020204" pitchFamily="34" charset="0"/>
              <a:buChar char="•"/>
            </a:pPr>
            <a:r>
              <a:rPr lang="en-ZA" sz="2200" dirty="0"/>
              <a:t>A review of the skills priorities emanating from government departments’ development plans.</a:t>
            </a:r>
          </a:p>
          <a:p>
            <a:pPr marL="900113" lvl="1" indent="-276225">
              <a:spcBef>
                <a:spcPts val="0"/>
              </a:spcBef>
              <a:buFont typeface="Arial" panose="020B0604020202020204" pitchFamily="34" charset="0"/>
              <a:buChar char="•"/>
            </a:pPr>
            <a:r>
              <a:rPr lang="en-ZA" sz="2200" dirty="0"/>
              <a:t>DHET will support and guide SETAs to use the analysis to encourage an employer and labour voice. </a:t>
            </a:r>
            <a:endParaRPr lang="en-ZA" sz="2200" dirty="0">
              <a:ea typeface="Calibri" panose="020F0502020204030204" pitchFamily="34" charset="0"/>
              <a:cs typeface="Times New Roman" panose="02020603050405020304" pitchFamily="18" charset="0"/>
            </a:endParaRPr>
          </a:p>
          <a:p>
            <a:pPr eaLnBrk="1" hangingPunct="1">
              <a:spcBef>
                <a:spcPts val="0"/>
              </a:spcBef>
            </a:pPr>
            <a:endParaRPr lang="en-US" sz="2000" dirty="0"/>
          </a:p>
          <a:p>
            <a:pPr eaLnBrk="1" hangingPunct="1">
              <a:spcBef>
                <a:spcPts val="0"/>
              </a:spcBef>
            </a:pPr>
            <a:endParaRPr lang="en-GB" sz="2000" dirty="0" smtClean="0"/>
          </a:p>
          <a:p>
            <a:pPr eaLnBrk="1" hangingPunct="1">
              <a:spcBef>
                <a:spcPts val="0"/>
              </a:spcBef>
            </a:pPr>
            <a:endParaRPr lang="en-ZA" altLang="en-US" sz="2000" b="1" kern="0" dirty="0" smtClean="0">
              <a:cs typeface="Times New Roman" panose="02020603050405020304" pitchFamily="18" charset="0"/>
            </a:endParaRPr>
          </a:p>
          <a:p>
            <a:pPr marL="0" indent="0" eaLnBrk="1" hangingPunct="1">
              <a:spcBef>
                <a:spcPts val="0"/>
              </a:spcBef>
              <a:buFontTx/>
              <a:buNone/>
            </a:pPr>
            <a:endParaRPr lang="en-ZA" sz="2000" kern="0" dirty="0" smtClean="0">
              <a:cs typeface="Arial" pitchFamily="34" charset="0"/>
            </a:endParaRPr>
          </a:p>
        </p:txBody>
      </p:sp>
    </p:spTree>
    <p:extLst>
      <p:ext uri="{BB962C8B-B14F-4D97-AF65-F5344CB8AC3E}">
        <p14:creationId xmlns:p14="http://schemas.microsoft.com/office/powerpoint/2010/main" xmlns="" val="7835473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286" y="0"/>
            <a:ext cx="9144000" cy="6873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p:nvSpPr>
        <p:spPr>
          <a:xfrm>
            <a:off x="594286" y="520083"/>
            <a:ext cx="8028000" cy="576000"/>
          </a:xfrm>
          <a:prstGeom prst="rect">
            <a:avLst/>
          </a:prstGeom>
          <a:solidFill>
            <a:srgbClr val="339933"/>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2800" b="1" dirty="0" smtClean="0">
                <a:cs typeface="Arial" pitchFamily="34" charset="0"/>
              </a:rPr>
              <a:t>Background </a:t>
            </a:r>
            <a:endParaRPr lang="en-ZA" sz="2800" b="1" dirty="0">
              <a:cs typeface="Arial" pitchFamily="34" charset="0"/>
            </a:endParaRPr>
          </a:p>
        </p:txBody>
      </p:sp>
      <p:sp>
        <p:nvSpPr>
          <p:cNvPr id="3077" name="TextBox 7"/>
          <p:cNvSpPr txBox="1">
            <a:spLocks noChangeArrowheads="1"/>
          </p:cNvSpPr>
          <p:nvPr/>
        </p:nvSpPr>
        <p:spPr bwMode="auto">
          <a:xfrm>
            <a:off x="594287" y="1295400"/>
            <a:ext cx="8027999" cy="48936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692150" indent="-457200" eaLnBrk="0" hangingPunct="0">
              <a:defRPr>
                <a:solidFill>
                  <a:schemeClr val="tx1"/>
                </a:solidFill>
                <a:latin typeface="Arial" charset="0"/>
                <a:ea typeface="ＭＳ Ｐゴシック" pitchFamily="34" charset="-128"/>
              </a:defRPr>
            </a:lvl1pPr>
            <a:lvl2pPr marL="900113" indent="-207963"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630238" indent="-395288" eaLnBrk="1" fontAlgn="ctr" hangingPunct="1">
              <a:spcAft>
                <a:spcPts val="0"/>
              </a:spcAft>
              <a:buFont typeface="Arial" panose="020B0604020202020204" pitchFamily="34" charset="0"/>
              <a:buChar char="•"/>
              <a:defRPr/>
            </a:pPr>
            <a:r>
              <a:rPr lang="en-ZA" altLang="en-US" sz="2400" dirty="0">
                <a:cs typeface="Arial" charset="0"/>
              </a:rPr>
              <a:t>NSDS III and SETA Landscape – 31 March 2016;</a:t>
            </a:r>
          </a:p>
          <a:p>
            <a:pPr marL="630238" indent="-395288" eaLnBrk="1" fontAlgn="ctr" hangingPunct="1">
              <a:spcAft>
                <a:spcPts val="0"/>
              </a:spcAft>
              <a:buFont typeface="Arial" panose="020B0604020202020204" pitchFamily="34" charset="0"/>
              <a:buChar char="•"/>
              <a:defRPr/>
            </a:pPr>
            <a:r>
              <a:rPr lang="en-ZA" altLang="en-US" sz="2400" dirty="0">
                <a:cs typeface="Arial" charset="0"/>
              </a:rPr>
              <a:t>White Paper </a:t>
            </a:r>
            <a:r>
              <a:rPr lang="en-ZA" altLang="en-US" sz="2400" dirty="0" smtClean="0">
                <a:cs typeface="Arial" charset="0"/>
              </a:rPr>
              <a:t>for </a:t>
            </a:r>
            <a:r>
              <a:rPr lang="en-ZA" altLang="en-US" sz="2400" dirty="0">
                <a:cs typeface="Arial" charset="0"/>
              </a:rPr>
              <a:t>Post-school Education and Training was issued in January 2012;</a:t>
            </a:r>
          </a:p>
          <a:p>
            <a:pPr marL="630238" indent="-395288" eaLnBrk="1" fontAlgn="ctr" hangingPunct="1">
              <a:spcAft>
                <a:spcPts val="0"/>
              </a:spcAft>
              <a:buFont typeface="Arial" panose="020B0604020202020204" pitchFamily="34" charset="0"/>
              <a:buChar char="•"/>
              <a:defRPr/>
            </a:pPr>
            <a:r>
              <a:rPr lang="en-ZA" altLang="en-US" sz="2400" dirty="0">
                <a:cs typeface="Arial" charset="0"/>
              </a:rPr>
              <a:t>Ministerial Task Team Report on SETA Performance;</a:t>
            </a:r>
          </a:p>
          <a:p>
            <a:pPr marL="630238" indent="-395288" eaLnBrk="1" fontAlgn="ctr" hangingPunct="1">
              <a:spcAft>
                <a:spcPts val="0"/>
              </a:spcAft>
              <a:buFont typeface="Arial" panose="020B0604020202020204" pitchFamily="34" charset="0"/>
              <a:buChar char="•"/>
              <a:defRPr/>
            </a:pPr>
            <a:r>
              <a:rPr lang="en-ZA" altLang="en-US" sz="2400" dirty="0">
                <a:cs typeface="Arial" charset="0"/>
              </a:rPr>
              <a:t>Human Resource Development Council - Skills System Review;</a:t>
            </a:r>
          </a:p>
          <a:p>
            <a:pPr marL="630238" indent="-395288" eaLnBrk="1" fontAlgn="ctr" hangingPunct="1">
              <a:spcAft>
                <a:spcPts val="0"/>
              </a:spcAft>
              <a:buFont typeface="Arial" panose="020B0604020202020204" pitchFamily="34" charset="0"/>
              <a:buChar char="•"/>
              <a:defRPr/>
            </a:pPr>
            <a:r>
              <a:rPr lang="en-ZA" altLang="en-US" sz="2400" dirty="0">
                <a:cs typeface="Arial" charset="0"/>
              </a:rPr>
              <a:t>Post consultation a gazette calling for public comments issued 10 November 2015 -  “Proposal for the New National Skills Development Strategy (NSDS) and Sector Education and Training Authorities (SETAs) Landscape within the Context of an Integrated and Differentiated </a:t>
            </a:r>
            <a:r>
              <a:rPr lang="en-ZA" altLang="en-US" sz="2400" dirty="0" smtClean="0">
                <a:cs typeface="Arial" charset="0"/>
              </a:rPr>
              <a:t>Post-School </a:t>
            </a:r>
            <a:r>
              <a:rPr lang="en-ZA" altLang="en-US" sz="2400" dirty="0">
                <a:cs typeface="Arial" charset="0"/>
              </a:rPr>
              <a:t>Education and Training System (NSLP 2015</a:t>
            </a:r>
            <a:r>
              <a:rPr lang="en-ZA" altLang="en-US" sz="2400" dirty="0" smtClean="0">
                <a:cs typeface="Arial" charset="0"/>
              </a:rPr>
              <a:t>)”;</a:t>
            </a:r>
            <a:endParaRPr lang="en-ZA" altLang="en-US" sz="2400" dirty="0">
              <a:cs typeface="Arial" charset="0"/>
            </a:endParaRPr>
          </a:p>
        </p:txBody>
      </p:sp>
      <p:sp>
        <p:nvSpPr>
          <p:cNvPr id="6" name="Slide Number Placeholder 1"/>
          <p:cNvSpPr>
            <a:spLocks noGrp="1"/>
          </p:cNvSpPr>
          <p:nvPr>
            <p:ph type="sldNum" sz="quarter" idx="12"/>
          </p:nvPr>
        </p:nvSpPr>
        <p:spPr>
          <a:xfrm>
            <a:off x="6975475" y="6553200"/>
            <a:ext cx="2133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1" dirty="0" smtClean="0"/>
              <a:t>3</a:t>
            </a:r>
            <a:endParaRPr lang="en-US" altLang="en-US" sz="1400" b="1" dirty="0"/>
          </a:p>
        </p:txBody>
      </p:sp>
    </p:spTree>
    <p:extLst>
      <p:ext uri="{BB962C8B-B14F-4D97-AF65-F5344CB8AC3E}">
        <p14:creationId xmlns:p14="http://schemas.microsoft.com/office/powerpoint/2010/main" xmlns="" val="15303828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5875"/>
            <a:ext cx="9144000" cy="687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30</a:t>
            </a:fld>
            <a:endParaRPr lang="en-US" altLang="en-US" sz="1400" b="1" dirty="0"/>
          </a:p>
        </p:txBody>
      </p:sp>
      <p:sp>
        <p:nvSpPr>
          <p:cNvPr id="7" name="TextBox 6"/>
          <p:cNvSpPr txBox="1"/>
          <p:nvPr/>
        </p:nvSpPr>
        <p:spPr>
          <a:xfrm>
            <a:off x="558000" y="560053"/>
            <a:ext cx="8028000" cy="523220"/>
          </a:xfrm>
          <a:prstGeom prst="rect">
            <a:avLst/>
          </a:prstGeom>
          <a:solidFill>
            <a:srgbClr val="339933"/>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smtClean="0"/>
              <a:t>Steering Supply: Qualifications and Provision</a:t>
            </a:r>
            <a:endParaRPr lang="en-ZA" dirty="0"/>
          </a:p>
        </p:txBody>
      </p:sp>
      <p:sp>
        <p:nvSpPr>
          <p:cNvPr id="8" name="Content Placeholder 2"/>
          <p:cNvSpPr txBox="1">
            <a:spLocks/>
          </p:cNvSpPr>
          <p:nvPr/>
        </p:nvSpPr>
        <p:spPr bwMode="auto">
          <a:xfrm>
            <a:off x="389003" y="1220698"/>
            <a:ext cx="8310584" cy="51610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r>
              <a:rPr lang="en-ZA" sz="2400" dirty="0"/>
              <a:t>DHET will engage with the Quality Councils to ensure that qualifications and related curricula are in place to meet the occupations in high demand. </a:t>
            </a:r>
          </a:p>
          <a:p>
            <a:pPr eaLnBrk="1" hangingPunct="1"/>
            <a:r>
              <a:rPr lang="en-ZA" sz="2400" dirty="0"/>
              <a:t>DHET (through relevant institutions) will retain the responsibility for detailed learning programmes and materials.</a:t>
            </a:r>
          </a:p>
          <a:p>
            <a:pPr eaLnBrk="1" hangingPunct="1"/>
            <a:r>
              <a:rPr lang="en-ZA" sz="2400" dirty="0"/>
              <a:t>The DHET will communicate the demand analysis to the CET, TVET and HE </a:t>
            </a:r>
            <a:r>
              <a:rPr lang="en-ZA" sz="2400" dirty="0" smtClean="0"/>
              <a:t>sectors and </a:t>
            </a:r>
            <a:r>
              <a:rPr lang="en-ZA" sz="2400" dirty="0"/>
              <a:t>engage </a:t>
            </a:r>
            <a:r>
              <a:rPr lang="en-ZA" sz="2400" dirty="0" smtClean="0"/>
              <a:t>on how </a:t>
            </a:r>
            <a:r>
              <a:rPr lang="en-ZA" sz="2400" dirty="0"/>
              <a:t>this informs the enrolment planning process within institutions.  This will be coupled with resources to support the improvement of the throughput and quality of these programmes. </a:t>
            </a:r>
          </a:p>
          <a:p>
            <a:pPr marL="457200" lvl="1" indent="0" eaLnBrk="1" hangingPunct="1">
              <a:buNone/>
            </a:pPr>
            <a:endParaRPr lang="en-ZA" sz="2400" dirty="0" smtClean="0"/>
          </a:p>
          <a:p>
            <a:pPr eaLnBrk="1" hangingPunct="1"/>
            <a:endParaRPr lang="en-ZA" sz="2400" dirty="0">
              <a:latin typeface="Calibri" panose="020F0502020204030204" pitchFamily="34" charset="0"/>
              <a:ea typeface="Calibri" panose="020F0502020204030204" pitchFamily="34" charset="0"/>
              <a:cs typeface="Times New Roman" panose="02020603050405020304" pitchFamily="18" charset="0"/>
            </a:endParaRPr>
          </a:p>
          <a:p>
            <a:pPr eaLnBrk="1" hangingPunct="1"/>
            <a:endParaRPr lang="en-ZA" sz="2400" dirty="0">
              <a:ea typeface="Calibri" panose="020F0502020204030204" pitchFamily="34" charset="0"/>
              <a:cs typeface="Times New Roman" panose="02020603050405020304" pitchFamily="18" charset="0"/>
            </a:endParaRPr>
          </a:p>
          <a:p>
            <a:pPr eaLnBrk="1" hangingPunct="1"/>
            <a:endParaRPr lang="en-ZA" sz="2400" dirty="0">
              <a:ea typeface="Calibri" panose="020F0502020204030204" pitchFamily="34" charset="0"/>
              <a:cs typeface="Times New Roman" panose="02020603050405020304" pitchFamily="18" charset="0"/>
            </a:endParaRPr>
          </a:p>
          <a:p>
            <a:pPr eaLnBrk="1" hangingPunct="1"/>
            <a:endParaRPr lang="en-US" sz="2400" dirty="0"/>
          </a:p>
          <a:p>
            <a:pPr eaLnBrk="1" hangingPunct="1"/>
            <a:endParaRPr lang="en-GB" sz="2400" dirty="0" smtClean="0"/>
          </a:p>
          <a:p>
            <a:pPr eaLnBrk="1" hangingPunct="1"/>
            <a:endParaRPr lang="en-ZA" altLang="en-US" sz="2400" b="1" kern="0" dirty="0" smtClean="0">
              <a:cs typeface="Times New Roman" panose="02020603050405020304" pitchFamily="18" charset="0"/>
            </a:endParaRPr>
          </a:p>
          <a:p>
            <a:pPr marL="0" indent="0" eaLnBrk="1" hangingPunct="1">
              <a:buFontTx/>
              <a:buNone/>
            </a:pPr>
            <a:endParaRPr lang="en-ZA" sz="2400" kern="0" dirty="0" smtClean="0">
              <a:cs typeface="Arial" pitchFamily="34" charset="0"/>
            </a:endParaRPr>
          </a:p>
        </p:txBody>
      </p:sp>
    </p:spTree>
    <p:extLst>
      <p:ext uri="{BB962C8B-B14F-4D97-AF65-F5344CB8AC3E}">
        <p14:creationId xmlns:p14="http://schemas.microsoft.com/office/powerpoint/2010/main" xmlns="" val="28561022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5875"/>
            <a:ext cx="9144000" cy="687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31</a:t>
            </a:fld>
            <a:endParaRPr lang="en-US" altLang="en-US" sz="1400" b="1" dirty="0"/>
          </a:p>
        </p:txBody>
      </p:sp>
      <p:sp>
        <p:nvSpPr>
          <p:cNvPr id="7" name="TextBox 6"/>
          <p:cNvSpPr txBox="1"/>
          <p:nvPr/>
        </p:nvSpPr>
        <p:spPr>
          <a:xfrm>
            <a:off x="558000" y="560053"/>
            <a:ext cx="8028000" cy="523220"/>
          </a:xfrm>
          <a:prstGeom prst="rect">
            <a:avLst/>
          </a:prstGeom>
          <a:solidFill>
            <a:srgbClr val="339933"/>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smtClean="0"/>
              <a:t>Steering Supply: Qualifications and Provision</a:t>
            </a:r>
            <a:endParaRPr lang="en-ZA" dirty="0"/>
          </a:p>
        </p:txBody>
      </p:sp>
      <p:sp>
        <p:nvSpPr>
          <p:cNvPr id="8" name="Content Placeholder 2"/>
          <p:cNvSpPr txBox="1">
            <a:spLocks/>
          </p:cNvSpPr>
          <p:nvPr/>
        </p:nvSpPr>
        <p:spPr bwMode="auto">
          <a:xfrm>
            <a:off x="389003" y="1220698"/>
            <a:ext cx="8310584" cy="51610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r>
              <a:rPr lang="en-ZA" sz="2400" dirty="0" smtClean="0"/>
              <a:t>This </a:t>
            </a:r>
            <a:r>
              <a:rPr lang="en-ZA" sz="2400" dirty="0"/>
              <a:t>could include incentives for materials, </a:t>
            </a:r>
            <a:r>
              <a:rPr lang="en-ZA" sz="2400" dirty="0" smtClean="0"/>
              <a:t>lecturer </a:t>
            </a:r>
            <a:r>
              <a:rPr lang="en-ZA" sz="2400" dirty="0"/>
              <a:t>development, and incentives for students (across the system – public and private).</a:t>
            </a:r>
          </a:p>
          <a:p>
            <a:pPr eaLnBrk="1" hangingPunct="1"/>
            <a:r>
              <a:rPr lang="en-ZA" sz="2400" dirty="0"/>
              <a:t>SETAs will participate in such discussions so as to encourage partnerships between institutions and workplaces and where relevant across public and private providers. </a:t>
            </a:r>
          </a:p>
          <a:p>
            <a:pPr lvl="1" eaLnBrk="1" hangingPunct="1"/>
            <a:endParaRPr lang="en-ZA" sz="2400" dirty="0" smtClean="0"/>
          </a:p>
          <a:p>
            <a:pPr eaLnBrk="1" hangingPunct="1"/>
            <a:endParaRPr lang="en-ZA" sz="2400" dirty="0">
              <a:latin typeface="Calibri" panose="020F0502020204030204" pitchFamily="34" charset="0"/>
              <a:ea typeface="Calibri" panose="020F0502020204030204" pitchFamily="34" charset="0"/>
              <a:cs typeface="Times New Roman" panose="02020603050405020304" pitchFamily="18" charset="0"/>
            </a:endParaRPr>
          </a:p>
          <a:p>
            <a:pPr eaLnBrk="1" hangingPunct="1"/>
            <a:endParaRPr lang="en-ZA" sz="2400" dirty="0">
              <a:ea typeface="Calibri" panose="020F0502020204030204" pitchFamily="34" charset="0"/>
              <a:cs typeface="Times New Roman" panose="02020603050405020304" pitchFamily="18" charset="0"/>
            </a:endParaRPr>
          </a:p>
          <a:p>
            <a:pPr eaLnBrk="1" hangingPunct="1"/>
            <a:endParaRPr lang="en-ZA" sz="2400" dirty="0">
              <a:ea typeface="Calibri" panose="020F0502020204030204" pitchFamily="34" charset="0"/>
              <a:cs typeface="Times New Roman" panose="02020603050405020304" pitchFamily="18" charset="0"/>
            </a:endParaRPr>
          </a:p>
          <a:p>
            <a:pPr eaLnBrk="1" hangingPunct="1"/>
            <a:endParaRPr lang="en-US" sz="2400" dirty="0"/>
          </a:p>
          <a:p>
            <a:pPr eaLnBrk="1" hangingPunct="1"/>
            <a:endParaRPr lang="en-GB" sz="2400" dirty="0" smtClean="0"/>
          </a:p>
          <a:p>
            <a:pPr eaLnBrk="1" hangingPunct="1"/>
            <a:endParaRPr lang="en-ZA" altLang="en-US" sz="2400" b="1" kern="0" dirty="0" smtClean="0">
              <a:cs typeface="Times New Roman" panose="02020603050405020304" pitchFamily="18" charset="0"/>
            </a:endParaRPr>
          </a:p>
          <a:p>
            <a:pPr marL="0" indent="0" eaLnBrk="1" hangingPunct="1">
              <a:buFontTx/>
              <a:buNone/>
            </a:pPr>
            <a:endParaRPr lang="en-ZA" sz="2400" kern="0" dirty="0" smtClean="0">
              <a:cs typeface="Arial" pitchFamily="34" charset="0"/>
            </a:endParaRPr>
          </a:p>
        </p:txBody>
      </p:sp>
    </p:spTree>
    <p:extLst>
      <p:ext uri="{BB962C8B-B14F-4D97-AF65-F5344CB8AC3E}">
        <p14:creationId xmlns:p14="http://schemas.microsoft.com/office/powerpoint/2010/main" xmlns="" val="19856734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5875"/>
            <a:ext cx="9144000" cy="687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43" name="Content Placeholder 2"/>
          <p:cNvSpPr>
            <a:spLocks noGrp="1"/>
          </p:cNvSpPr>
          <p:nvPr>
            <p:ph idx="1"/>
          </p:nvPr>
        </p:nvSpPr>
        <p:spPr>
          <a:xfrm>
            <a:off x="582600" y="1080050"/>
            <a:ext cx="8028000" cy="1229418"/>
          </a:xfrm>
        </p:spPr>
        <p:txBody>
          <a:bodyPr/>
          <a:lstStyle/>
          <a:p>
            <a:pPr marL="0" indent="0" eaLnBrk="1" hangingPunct="1">
              <a:buNone/>
            </a:pPr>
            <a:r>
              <a:rPr lang="en-ZA" sz="2400" dirty="0" smtClean="0"/>
              <a:t>DHET will create a framework for collaboration between the Skills Planning and the Community Education and Training (CET), Technical and Vocational Education and Training (TVET) and Higher Education to consider how best the SETAs can: </a:t>
            </a:r>
          </a:p>
          <a:p>
            <a:pPr eaLnBrk="1" hangingPunct="1"/>
            <a:r>
              <a:rPr lang="en-ZA" sz="2200" dirty="0" smtClean="0"/>
              <a:t>Fund institutions to increase enrolment and throughput in occupations; </a:t>
            </a:r>
          </a:p>
          <a:p>
            <a:pPr eaLnBrk="1" hangingPunct="1"/>
            <a:r>
              <a:rPr lang="en-ZA" sz="2200" dirty="0" smtClean="0"/>
              <a:t>Support workplaces and institutions partnerships for integrated programmes; and</a:t>
            </a:r>
          </a:p>
          <a:p>
            <a:pPr eaLnBrk="1" hangingPunct="1"/>
            <a:r>
              <a:rPr lang="en-ZA" sz="2200" dirty="0" smtClean="0"/>
              <a:t>Design and implement Workplace-Based Learning Incentives. </a:t>
            </a:r>
          </a:p>
          <a:p>
            <a:pPr eaLnBrk="1" hangingPunct="1"/>
            <a:r>
              <a:rPr lang="en-ZA" sz="2200" dirty="0" smtClean="0"/>
              <a:t>Ensure an alignment of funding sources to support occupational priorities and will allow for medium to long-term planning.</a:t>
            </a:r>
          </a:p>
          <a:p>
            <a:pPr marL="0" indent="0" eaLnBrk="1" hangingPunct="1">
              <a:buNone/>
            </a:pPr>
            <a:endParaRPr lang="en-US" sz="1800" dirty="0" smtClean="0"/>
          </a:p>
          <a:p>
            <a:pPr eaLnBrk="1" hangingPunct="1"/>
            <a:endParaRPr lang="en-ZA" sz="1800" dirty="0"/>
          </a:p>
          <a:p>
            <a:pPr marL="0" indent="0" eaLnBrk="1" hangingPunct="1">
              <a:buNone/>
            </a:pPr>
            <a:endParaRPr lang="en-ZA" altLang="en-US" sz="1800" dirty="0" smtClean="0">
              <a:cs typeface="Times New Roman" panose="02020603050405020304" pitchFamily="18" charset="0"/>
            </a:endParaRPr>
          </a:p>
          <a:p>
            <a:pPr marL="0" indent="0" eaLnBrk="1" hangingPunct="1">
              <a:buNone/>
            </a:pPr>
            <a:endParaRPr lang="en-ZA" sz="1800" dirty="0" smtClean="0">
              <a:cs typeface="Arial" pitchFamily="34" charset="0"/>
            </a:endParaRPr>
          </a:p>
        </p:txBody>
      </p:sp>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32</a:t>
            </a:fld>
            <a:endParaRPr lang="en-US" altLang="en-US" sz="1400" b="1" dirty="0"/>
          </a:p>
        </p:txBody>
      </p:sp>
      <p:sp>
        <p:nvSpPr>
          <p:cNvPr id="8" name="TextBox 7"/>
          <p:cNvSpPr txBox="1"/>
          <p:nvPr/>
        </p:nvSpPr>
        <p:spPr>
          <a:xfrm>
            <a:off x="582600" y="538460"/>
            <a:ext cx="8028000" cy="523220"/>
          </a:xfrm>
          <a:prstGeom prst="rect">
            <a:avLst/>
          </a:prstGeom>
          <a:solidFill>
            <a:srgbClr val="339933"/>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smtClean="0"/>
              <a:t>Steering Supply: Funding</a:t>
            </a:r>
            <a:endParaRPr lang="en-ZA" dirty="0"/>
          </a:p>
        </p:txBody>
      </p:sp>
    </p:spTree>
    <p:extLst>
      <p:ext uri="{BB962C8B-B14F-4D97-AF65-F5344CB8AC3E}">
        <p14:creationId xmlns:p14="http://schemas.microsoft.com/office/powerpoint/2010/main" xmlns="" val="12565808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5875"/>
            <a:ext cx="9144000" cy="687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33</a:t>
            </a:fld>
            <a:endParaRPr lang="en-US" altLang="en-US" sz="1400" b="1" dirty="0"/>
          </a:p>
        </p:txBody>
      </p:sp>
      <p:sp>
        <p:nvSpPr>
          <p:cNvPr id="8" name="TextBox 7"/>
          <p:cNvSpPr txBox="1"/>
          <p:nvPr/>
        </p:nvSpPr>
        <p:spPr>
          <a:xfrm>
            <a:off x="582600" y="585453"/>
            <a:ext cx="8028000" cy="523220"/>
          </a:xfrm>
          <a:prstGeom prst="rect">
            <a:avLst/>
          </a:prstGeom>
          <a:solidFill>
            <a:srgbClr val="339933"/>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smtClean="0"/>
              <a:t>Growing Supply</a:t>
            </a:r>
            <a:endParaRPr lang="en-ZA" dirty="0"/>
          </a:p>
        </p:txBody>
      </p:sp>
      <p:sp>
        <p:nvSpPr>
          <p:cNvPr id="4" name="Rectangle 3"/>
          <p:cNvSpPr/>
          <p:nvPr/>
        </p:nvSpPr>
        <p:spPr>
          <a:xfrm>
            <a:off x="582600" y="1163204"/>
            <a:ext cx="8028000" cy="5262979"/>
          </a:xfrm>
          <a:prstGeom prst="rect">
            <a:avLst/>
          </a:prstGeom>
        </p:spPr>
        <p:txBody>
          <a:bodyPr wrap="square">
            <a:spAutoFit/>
          </a:bodyPr>
          <a:lstStyle/>
          <a:p>
            <a:pPr marL="342900" indent="-342900">
              <a:buFont typeface="Arial" panose="020B0604020202020204" pitchFamily="34" charset="0"/>
              <a:buChar char="•"/>
            </a:pPr>
            <a:r>
              <a:rPr lang="en-ZA" sz="2400" dirty="0"/>
              <a:t>The DHET will be responsible for provision, and the SETAs will coordinate efforts to meet supply needs. Funding will come from the </a:t>
            </a:r>
            <a:r>
              <a:rPr lang="en-ZA" sz="2400" dirty="0" err="1"/>
              <a:t>fiscus</a:t>
            </a:r>
            <a:r>
              <a:rPr lang="en-ZA" sz="2400" dirty="0"/>
              <a:t> and be complimented by funding to institutions in support of occupational priorities.</a:t>
            </a:r>
          </a:p>
          <a:p>
            <a:pPr marL="342900" indent="-342900">
              <a:buFont typeface="Arial" panose="020B0604020202020204" pitchFamily="34" charset="0"/>
              <a:buChar char="•"/>
            </a:pPr>
            <a:r>
              <a:rPr lang="en-ZA" sz="2400" dirty="0"/>
              <a:t>This additional funding will be aligned to the 5-year planning cycle (MTSF) and the 3-year funding cycle (MTEF) – focus on ensuring there is capacity to deliver occupational programmes/offer bursaries in these occupations in high demand.</a:t>
            </a:r>
          </a:p>
          <a:p>
            <a:pPr marL="342900" indent="-342900">
              <a:buFont typeface="Arial" panose="020B0604020202020204" pitchFamily="34" charset="0"/>
              <a:buChar char="•"/>
            </a:pPr>
            <a:r>
              <a:rPr lang="en-ZA" sz="2400" dirty="0" smtClean="0"/>
              <a:t>DHET will </a:t>
            </a:r>
            <a:r>
              <a:rPr lang="en-ZA" sz="2400" dirty="0"/>
              <a:t>also take responsibility for ensuring that the materials that are required to deliver learning programmes against the Occupational Qualifications are in place.</a:t>
            </a:r>
          </a:p>
        </p:txBody>
      </p:sp>
    </p:spTree>
    <p:extLst>
      <p:ext uri="{BB962C8B-B14F-4D97-AF65-F5344CB8AC3E}">
        <p14:creationId xmlns:p14="http://schemas.microsoft.com/office/powerpoint/2010/main" xmlns="" val="10364358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5875"/>
            <a:ext cx="9144000" cy="687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34</a:t>
            </a:fld>
            <a:endParaRPr lang="en-US" altLang="en-US" sz="1400" b="1" dirty="0"/>
          </a:p>
        </p:txBody>
      </p:sp>
      <p:sp>
        <p:nvSpPr>
          <p:cNvPr id="8" name="TextBox 7"/>
          <p:cNvSpPr txBox="1"/>
          <p:nvPr/>
        </p:nvSpPr>
        <p:spPr>
          <a:xfrm>
            <a:off x="558000" y="560053"/>
            <a:ext cx="8028000" cy="523220"/>
          </a:xfrm>
          <a:prstGeom prst="rect">
            <a:avLst/>
          </a:prstGeom>
          <a:solidFill>
            <a:srgbClr val="339933"/>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smtClean="0"/>
              <a:t>Funding</a:t>
            </a:r>
            <a:endParaRPr lang="en-ZA" dirty="0"/>
          </a:p>
        </p:txBody>
      </p:sp>
      <p:sp>
        <p:nvSpPr>
          <p:cNvPr id="3" name="Rectangle 2"/>
          <p:cNvSpPr/>
          <p:nvPr/>
        </p:nvSpPr>
        <p:spPr>
          <a:xfrm>
            <a:off x="621900" y="1304555"/>
            <a:ext cx="7900200" cy="2308324"/>
          </a:xfrm>
          <a:prstGeom prst="rect">
            <a:avLst/>
          </a:prstGeom>
        </p:spPr>
        <p:txBody>
          <a:bodyPr wrap="square">
            <a:spAutoFit/>
          </a:bodyPr>
          <a:lstStyle/>
          <a:p>
            <a:r>
              <a:rPr lang="en-ZA" sz="2400" dirty="0"/>
              <a:t>There are two dimensions to this funding process: </a:t>
            </a:r>
          </a:p>
          <a:p>
            <a:pPr marL="342900" indent="-342900">
              <a:buFont typeface="Arial" panose="020B0604020202020204" pitchFamily="34" charset="0"/>
              <a:buChar char="•"/>
            </a:pPr>
            <a:r>
              <a:rPr lang="en-ZA" sz="2400" dirty="0"/>
              <a:t>Support the funding of Occupations in High Demand for economic growth, employment creation, and social development (49.5%);</a:t>
            </a:r>
          </a:p>
          <a:p>
            <a:pPr marL="342900" indent="-342900">
              <a:buFont typeface="Arial" panose="020B0604020202020204" pitchFamily="34" charset="0"/>
              <a:buChar char="•"/>
            </a:pPr>
            <a:r>
              <a:rPr lang="en-ZA" sz="2400" dirty="0"/>
              <a:t>Support national imperatives that focus on the needs of the poor (20%).</a:t>
            </a:r>
          </a:p>
        </p:txBody>
      </p:sp>
    </p:spTree>
    <p:extLst>
      <p:ext uri="{BB962C8B-B14F-4D97-AF65-F5344CB8AC3E}">
        <p14:creationId xmlns:p14="http://schemas.microsoft.com/office/powerpoint/2010/main" xmlns="" val="10999672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80963" y="-17463"/>
            <a:ext cx="9144001" cy="6875463"/>
          </a:xfrm>
          <a:prstGeom prst="rect">
            <a:avLst/>
          </a:prstGeom>
          <a:noFill/>
          <a:ln w="9525">
            <a:noFill/>
            <a:miter lim="800000"/>
            <a:headEnd/>
            <a:tailEnd/>
          </a:ln>
        </p:spPr>
      </p:pic>
      <p:sp>
        <p:nvSpPr>
          <p:cNvPr id="7" name="TextBox 6"/>
          <p:cNvSpPr txBox="1"/>
          <p:nvPr/>
        </p:nvSpPr>
        <p:spPr>
          <a:xfrm>
            <a:off x="442913" y="585189"/>
            <a:ext cx="8028000" cy="523220"/>
          </a:xfrm>
          <a:prstGeom prst="rect">
            <a:avLst/>
          </a:prstGeom>
          <a:solidFill>
            <a:srgbClr val="339933"/>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anchor="ctr">
            <a:spAutoFit/>
          </a:bodyPr>
          <a:lstStyle/>
          <a:p>
            <a:pPr algn="ctr">
              <a:defRPr/>
            </a:pPr>
            <a:r>
              <a:rPr lang="en-ZA" sz="2800" b="1" dirty="0" smtClean="0">
                <a:cs typeface="Arial" pitchFamily="34" charset="0"/>
              </a:rPr>
              <a:t>SETA Funding Process</a:t>
            </a:r>
            <a:endParaRPr lang="en-ZA" sz="2800" b="1" dirty="0">
              <a:cs typeface="Arial" pitchFamily="34" charset="0"/>
            </a:endParaRPr>
          </a:p>
        </p:txBody>
      </p:sp>
      <p:sp>
        <p:nvSpPr>
          <p:cNvPr id="8196" name="Slide Number Placeholder 7"/>
          <p:cNvSpPr>
            <a:spLocks noGrp="1"/>
          </p:cNvSpPr>
          <p:nvPr>
            <p:ph type="sldNum" sz="quarter" idx="12"/>
          </p:nvPr>
        </p:nvSpPr>
        <p:spPr>
          <a:xfrm>
            <a:off x="6929438" y="6524625"/>
            <a:ext cx="2133600" cy="365125"/>
          </a:xfrm>
          <a:noFill/>
        </p:spPr>
        <p:txBody>
          <a:bodyPr/>
          <a:lstStyle/>
          <a:p>
            <a:fld id="{C647411B-AB77-409F-B9F6-2D0EDA52287E}" type="slidenum">
              <a:rPr lang="en-US" b="1" smtClean="0"/>
              <a:pPr/>
              <a:t>35</a:t>
            </a:fld>
            <a:endParaRPr lang="en-US" b="1" dirty="0" smtClean="0"/>
          </a:p>
        </p:txBody>
      </p:sp>
      <p:sp>
        <p:nvSpPr>
          <p:cNvPr id="8" name="Rectangle 3"/>
          <p:cNvSpPr txBox="1">
            <a:spLocks noChangeArrowheads="1"/>
          </p:cNvSpPr>
          <p:nvPr/>
        </p:nvSpPr>
        <p:spPr bwMode="auto">
          <a:xfrm>
            <a:off x="442913" y="1126552"/>
            <a:ext cx="8028000" cy="5029200"/>
          </a:xfrm>
          <a:prstGeom prst="rect">
            <a:avLst/>
          </a:prstGeom>
          <a:noFill/>
          <a:ln w="9525">
            <a:noFill/>
            <a:miter lim="800000"/>
            <a:headEnd/>
            <a:tailEnd/>
          </a:ln>
        </p:spPr>
        <p:txBody>
          <a:bodyPr/>
          <a:lstStyle/>
          <a:p>
            <a:pPr marL="457200" lvl="0" indent="-457200" algn="just" fontAlgn="auto">
              <a:spcBef>
                <a:spcPts val="0"/>
              </a:spcBef>
              <a:spcAft>
                <a:spcPts val="0"/>
              </a:spcAft>
              <a:buFont typeface="+mj-lt"/>
              <a:buAutoNum type="arabicPeriod"/>
              <a:defRPr/>
            </a:pPr>
            <a:r>
              <a:rPr lang="en-ZA" sz="2200" dirty="0">
                <a:solidFill>
                  <a:prstClr val="black"/>
                </a:solidFill>
                <a:latin typeface="+mn-lt"/>
              </a:rPr>
              <a:t>Funding will be approved for 3 years within a 5-year programme planning cycle, to ensure the stability of the system and to allow planning and effective and efficient distribution of funds to workplaces. </a:t>
            </a:r>
          </a:p>
          <a:p>
            <a:pPr marL="457200" lvl="0" indent="-457200" algn="just" fontAlgn="auto">
              <a:spcBef>
                <a:spcPts val="0"/>
              </a:spcBef>
              <a:spcAft>
                <a:spcPts val="0"/>
              </a:spcAft>
              <a:buFont typeface="+mj-lt"/>
              <a:buAutoNum type="arabicPeriod"/>
              <a:defRPr/>
            </a:pPr>
            <a:r>
              <a:rPr lang="en-ZA" sz="2200" dirty="0">
                <a:solidFill>
                  <a:prstClr val="black"/>
                </a:solidFill>
                <a:latin typeface="+mn-lt"/>
              </a:rPr>
              <a:t>Funding applications will utilise a standard template and will focus on programmes for existing employees, unemployed, and pre-employed (students) to access occupations in high demand.</a:t>
            </a:r>
          </a:p>
          <a:p>
            <a:pPr marL="457200" lvl="0" indent="-457200" algn="just" fontAlgn="auto">
              <a:spcBef>
                <a:spcPts val="0"/>
              </a:spcBef>
              <a:spcAft>
                <a:spcPts val="0"/>
              </a:spcAft>
              <a:buFont typeface="+mj-lt"/>
              <a:buAutoNum type="arabicPeriod"/>
              <a:defRPr/>
            </a:pPr>
            <a:r>
              <a:rPr lang="en-ZA" sz="2200" dirty="0">
                <a:solidFill>
                  <a:prstClr val="black"/>
                </a:solidFill>
                <a:latin typeface="+mn-lt"/>
              </a:rPr>
              <a:t>These include occupational qualifications and workplace-based learning experience. The applications will indicate: </a:t>
            </a:r>
          </a:p>
          <a:p>
            <a:pPr marL="800100" lvl="1" indent="-342900" algn="just" fontAlgn="auto">
              <a:spcBef>
                <a:spcPts val="0"/>
              </a:spcBef>
              <a:spcAft>
                <a:spcPts val="0"/>
              </a:spcAft>
              <a:buFont typeface="Arial" panose="020B0604020202020204" pitchFamily="34" charset="0"/>
              <a:buChar char="•"/>
              <a:defRPr/>
            </a:pPr>
            <a:r>
              <a:rPr lang="en-ZA" sz="2000" dirty="0">
                <a:solidFill>
                  <a:prstClr val="black"/>
                </a:solidFill>
                <a:latin typeface="+mn-lt"/>
              </a:rPr>
              <a:t>The number of individuals that will access these different programmes and the workplaces where the learning will take place;</a:t>
            </a:r>
          </a:p>
          <a:p>
            <a:pPr marL="800100" lvl="1" indent="-342900" algn="just" fontAlgn="auto">
              <a:spcBef>
                <a:spcPts val="0"/>
              </a:spcBef>
              <a:spcAft>
                <a:spcPts val="0"/>
              </a:spcAft>
              <a:buFont typeface="Arial" panose="020B0604020202020204" pitchFamily="34" charset="0"/>
              <a:buChar char="•"/>
              <a:defRPr/>
            </a:pPr>
            <a:r>
              <a:rPr lang="en-ZA" sz="2000" dirty="0">
                <a:solidFill>
                  <a:prstClr val="black"/>
                </a:solidFill>
                <a:latin typeface="+mn-lt"/>
              </a:rPr>
              <a:t>Funding to support these programmes; and,  </a:t>
            </a:r>
          </a:p>
          <a:p>
            <a:pPr marL="800100" lvl="1" indent="-342900" algn="just" fontAlgn="auto">
              <a:spcBef>
                <a:spcPts val="0"/>
              </a:spcBef>
              <a:spcAft>
                <a:spcPts val="0"/>
              </a:spcAft>
              <a:buFont typeface="Arial" panose="020B0604020202020204" pitchFamily="34" charset="0"/>
              <a:buChar char="•"/>
              <a:defRPr/>
            </a:pPr>
            <a:r>
              <a:rPr lang="en-ZA" sz="2000" dirty="0">
                <a:solidFill>
                  <a:prstClr val="black"/>
                </a:solidFill>
                <a:latin typeface="+mn-lt"/>
              </a:rPr>
              <a:t>Funding to develop the capacity of these Institutions to deliver these programmes. </a:t>
            </a:r>
          </a:p>
          <a:p>
            <a:pPr algn="just">
              <a:lnSpc>
                <a:spcPct val="80000"/>
              </a:lnSpc>
              <a:spcBef>
                <a:spcPts val="600"/>
              </a:spcBef>
              <a:spcAft>
                <a:spcPts val="600"/>
              </a:spcAft>
              <a:defRPr/>
            </a:pPr>
            <a:endParaRPr lang="en-US" kern="0" dirty="0" smtClean="0">
              <a:cs typeface="Arial" charset="0"/>
            </a:endParaRPr>
          </a:p>
          <a:p>
            <a:pPr algn="just">
              <a:lnSpc>
                <a:spcPct val="80000"/>
              </a:lnSpc>
              <a:spcBef>
                <a:spcPts val="600"/>
              </a:spcBef>
              <a:spcAft>
                <a:spcPts val="600"/>
              </a:spcAft>
              <a:defRPr/>
            </a:pPr>
            <a:endParaRPr lang="en-US" kern="0" dirty="0" smtClean="0">
              <a:cs typeface="Arial" charset="0"/>
            </a:endParaRPr>
          </a:p>
        </p:txBody>
      </p:sp>
    </p:spTree>
    <p:extLst>
      <p:ext uri="{BB962C8B-B14F-4D97-AF65-F5344CB8AC3E}">
        <p14:creationId xmlns:p14="http://schemas.microsoft.com/office/powerpoint/2010/main" xmlns="" val="6392680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80963" y="-17463"/>
            <a:ext cx="9144001" cy="6875463"/>
          </a:xfrm>
          <a:prstGeom prst="rect">
            <a:avLst/>
          </a:prstGeom>
          <a:noFill/>
          <a:ln w="9525">
            <a:noFill/>
            <a:miter lim="800000"/>
            <a:headEnd/>
            <a:tailEnd/>
          </a:ln>
        </p:spPr>
      </p:pic>
      <p:sp>
        <p:nvSpPr>
          <p:cNvPr id="7" name="TextBox 6"/>
          <p:cNvSpPr txBox="1"/>
          <p:nvPr/>
        </p:nvSpPr>
        <p:spPr>
          <a:xfrm>
            <a:off x="442913" y="585189"/>
            <a:ext cx="8028000" cy="523220"/>
          </a:xfrm>
          <a:prstGeom prst="rect">
            <a:avLst/>
          </a:prstGeom>
          <a:solidFill>
            <a:srgbClr val="339933"/>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anchor="ctr">
            <a:spAutoFit/>
          </a:bodyPr>
          <a:lstStyle/>
          <a:p>
            <a:pPr algn="ctr">
              <a:defRPr/>
            </a:pPr>
            <a:r>
              <a:rPr lang="en-ZA" sz="2800" b="1" dirty="0" smtClean="0">
                <a:cs typeface="Arial" pitchFamily="34" charset="0"/>
              </a:rPr>
              <a:t>National Imperatives</a:t>
            </a:r>
            <a:endParaRPr lang="en-ZA" sz="2800" b="1" dirty="0">
              <a:cs typeface="Arial" pitchFamily="34" charset="0"/>
            </a:endParaRPr>
          </a:p>
        </p:txBody>
      </p:sp>
      <p:sp>
        <p:nvSpPr>
          <p:cNvPr id="8196" name="Slide Number Placeholder 7"/>
          <p:cNvSpPr>
            <a:spLocks noGrp="1"/>
          </p:cNvSpPr>
          <p:nvPr>
            <p:ph type="sldNum" sz="quarter" idx="12"/>
          </p:nvPr>
        </p:nvSpPr>
        <p:spPr>
          <a:xfrm>
            <a:off x="6929438" y="6524625"/>
            <a:ext cx="2133600" cy="365125"/>
          </a:xfrm>
          <a:noFill/>
        </p:spPr>
        <p:txBody>
          <a:bodyPr/>
          <a:lstStyle/>
          <a:p>
            <a:fld id="{C647411B-AB77-409F-B9F6-2D0EDA52287E}" type="slidenum">
              <a:rPr lang="en-US" b="1" smtClean="0"/>
              <a:pPr/>
              <a:t>36</a:t>
            </a:fld>
            <a:endParaRPr lang="en-US" b="1" dirty="0" smtClean="0"/>
          </a:p>
        </p:txBody>
      </p:sp>
      <p:sp>
        <p:nvSpPr>
          <p:cNvPr id="8" name="Rectangle 3"/>
          <p:cNvSpPr txBox="1">
            <a:spLocks noChangeArrowheads="1"/>
          </p:cNvSpPr>
          <p:nvPr/>
        </p:nvSpPr>
        <p:spPr bwMode="auto">
          <a:xfrm>
            <a:off x="442913" y="1219200"/>
            <a:ext cx="7862887" cy="5029200"/>
          </a:xfrm>
          <a:prstGeom prst="rect">
            <a:avLst/>
          </a:prstGeom>
          <a:noFill/>
          <a:ln w="9525">
            <a:noFill/>
            <a:miter lim="800000"/>
            <a:headEnd/>
            <a:tailEnd/>
          </a:ln>
        </p:spPr>
        <p:txBody>
          <a:bodyPr/>
          <a:lstStyle/>
          <a:p>
            <a:pPr marL="285750" indent="-285750" algn="just">
              <a:lnSpc>
                <a:spcPct val="80000"/>
              </a:lnSpc>
              <a:spcBef>
                <a:spcPts val="600"/>
              </a:spcBef>
              <a:buFont typeface="Arial" pitchFamily="34" charset="0"/>
              <a:buChar char="•"/>
              <a:defRPr/>
            </a:pPr>
            <a:endParaRPr lang="en-US" kern="0" dirty="0" smtClean="0">
              <a:cs typeface="Arial" charset="0"/>
            </a:endParaRPr>
          </a:p>
          <a:p>
            <a:pPr algn="just">
              <a:lnSpc>
                <a:spcPct val="80000"/>
              </a:lnSpc>
              <a:spcBef>
                <a:spcPts val="600"/>
              </a:spcBef>
              <a:defRPr/>
            </a:pPr>
            <a:endParaRPr lang="en-US" kern="0" dirty="0" smtClean="0">
              <a:cs typeface="Arial" charset="0"/>
            </a:endParaRPr>
          </a:p>
          <a:p>
            <a:pPr algn="just">
              <a:lnSpc>
                <a:spcPct val="80000"/>
              </a:lnSpc>
              <a:spcBef>
                <a:spcPts val="600"/>
              </a:spcBef>
              <a:defRPr/>
            </a:pPr>
            <a:endParaRPr lang="en-US" kern="0" dirty="0" smtClean="0">
              <a:cs typeface="Arial" charset="0"/>
            </a:endParaRPr>
          </a:p>
        </p:txBody>
      </p:sp>
      <p:sp>
        <p:nvSpPr>
          <p:cNvPr id="3" name="Rectangle 2"/>
          <p:cNvSpPr/>
          <p:nvPr/>
        </p:nvSpPr>
        <p:spPr>
          <a:xfrm>
            <a:off x="417513" y="1123533"/>
            <a:ext cx="8028000" cy="5262979"/>
          </a:xfrm>
          <a:prstGeom prst="rect">
            <a:avLst/>
          </a:prstGeom>
        </p:spPr>
        <p:txBody>
          <a:bodyPr wrap="square">
            <a:spAutoFit/>
          </a:bodyPr>
          <a:lstStyle/>
          <a:p>
            <a:pPr marL="342900" indent="-342900">
              <a:buFont typeface="Arial" panose="020B0604020202020204" pitchFamily="34" charset="0"/>
              <a:buChar char="•"/>
            </a:pPr>
            <a:r>
              <a:rPr lang="en-ZA" sz="2400" dirty="0"/>
              <a:t>The National Skills Fund, utilising the 20%, will continue to operate as a ‘catalytic’ fund and will support both unsolicited (proactive and reactive) and solicited proposals.</a:t>
            </a:r>
          </a:p>
          <a:p>
            <a:pPr marL="342900" indent="-342900">
              <a:buFont typeface="Arial" panose="020B0604020202020204" pitchFamily="34" charset="0"/>
              <a:buChar char="•"/>
            </a:pPr>
            <a:r>
              <a:rPr lang="en-ZA" sz="2400" dirty="0"/>
              <a:t>This will enable the state to drive key skills strategies as well as to meet the training needs of the unemployed, non levy-paying cooperatives, worker education, NGOs and community structures and vulnerable groups. </a:t>
            </a:r>
          </a:p>
          <a:p>
            <a:pPr marL="342900" indent="-342900">
              <a:buFont typeface="Arial" panose="020B0604020202020204" pitchFamily="34" charset="0"/>
              <a:buChar char="•"/>
            </a:pPr>
            <a:r>
              <a:rPr lang="en-ZA" sz="2400" dirty="0"/>
              <a:t>It will promote strategic partnerships and innovation in project delivery and contribute significantly to raising the low base of education and training in South Africa, guided by government policies aimed at promoting equity and social justice. </a:t>
            </a:r>
          </a:p>
        </p:txBody>
      </p:sp>
    </p:spTree>
    <p:extLst>
      <p:ext uri="{BB962C8B-B14F-4D97-AF65-F5344CB8AC3E}">
        <p14:creationId xmlns:p14="http://schemas.microsoft.com/office/powerpoint/2010/main" xmlns="" val="27424910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80963" y="-17463"/>
            <a:ext cx="9144001" cy="6875463"/>
          </a:xfrm>
          <a:prstGeom prst="rect">
            <a:avLst/>
          </a:prstGeom>
          <a:noFill/>
          <a:ln w="9525">
            <a:noFill/>
            <a:miter lim="800000"/>
            <a:headEnd/>
            <a:tailEnd/>
          </a:ln>
        </p:spPr>
      </p:pic>
      <p:sp>
        <p:nvSpPr>
          <p:cNvPr id="7" name="TextBox 6"/>
          <p:cNvSpPr txBox="1"/>
          <p:nvPr/>
        </p:nvSpPr>
        <p:spPr>
          <a:xfrm>
            <a:off x="442913" y="559127"/>
            <a:ext cx="8064500" cy="523220"/>
          </a:xfrm>
          <a:prstGeom prst="rect">
            <a:avLst/>
          </a:prstGeom>
          <a:solidFill>
            <a:srgbClr val="008E4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anchor="ctr">
            <a:spAutoFit/>
          </a:bodyPr>
          <a:lstStyle/>
          <a:p>
            <a:pPr algn="ctr">
              <a:defRPr/>
            </a:pPr>
            <a:r>
              <a:rPr lang="en-ZA" sz="2800" b="1" dirty="0" smtClean="0">
                <a:cs typeface="Arial" pitchFamily="34" charset="0"/>
              </a:rPr>
              <a:t>Monitoring and Evaluation</a:t>
            </a:r>
            <a:endParaRPr lang="en-ZA" sz="2800" b="1" dirty="0">
              <a:cs typeface="Arial" pitchFamily="34" charset="0"/>
            </a:endParaRPr>
          </a:p>
        </p:txBody>
      </p:sp>
      <p:sp>
        <p:nvSpPr>
          <p:cNvPr id="8196" name="Slide Number Placeholder 7"/>
          <p:cNvSpPr>
            <a:spLocks noGrp="1"/>
          </p:cNvSpPr>
          <p:nvPr>
            <p:ph type="sldNum" sz="quarter" idx="12"/>
          </p:nvPr>
        </p:nvSpPr>
        <p:spPr>
          <a:xfrm>
            <a:off x="6929438" y="6524625"/>
            <a:ext cx="2133600" cy="365125"/>
          </a:xfrm>
          <a:noFill/>
        </p:spPr>
        <p:txBody>
          <a:bodyPr/>
          <a:lstStyle/>
          <a:p>
            <a:fld id="{C647411B-AB77-409F-B9F6-2D0EDA52287E}" type="slidenum">
              <a:rPr lang="en-US" b="1" smtClean="0"/>
              <a:pPr/>
              <a:t>37</a:t>
            </a:fld>
            <a:endParaRPr lang="en-US" b="1" smtClean="0"/>
          </a:p>
        </p:txBody>
      </p:sp>
      <p:sp>
        <p:nvSpPr>
          <p:cNvPr id="8" name="Rectangle 3"/>
          <p:cNvSpPr txBox="1">
            <a:spLocks noChangeArrowheads="1"/>
          </p:cNvSpPr>
          <p:nvPr/>
        </p:nvSpPr>
        <p:spPr bwMode="auto">
          <a:xfrm>
            <a:off x="381000" y="1114192"/>
            <a:ext cx="8167687" cy="5134208"/>
          </a:xfrm>
          <a:prstGeom prst="rect">
            <a:avLst/>
          </a:prstGeom>
          <a:noFill/>
          <a:ln w="9525">
            <a:noFill/>
            <a:miter lim="800000"/>
            <a:headEnd/>
            <a:tailEnd/>
          </a:ln>
        </p:spPr>
        <p:txBody>
          <a:bodyPr/>
          <a:lstStyle/>
          <a:p>
            <a:pPr marL="285750" indent="-285750" algn="just">
              <a:spcBef>
                <a:spcPts val="0"/>
              </a:spcBef>
              <a:buFont typeface="Arial" pitchFamily="34" charset="0"/>
              <a:buChar char="•"/>
              <a:defRPr/>
            </a:pPr>
            <a:r>
              <a:rPr lang="en-ZA" sz="2200" kern="0" dirty="0">
                <a:cs typeface="Arial" charset="0"/>
              </a:rPr>
              <a:t>DHET will improve Reporting, Monitoring and Evaluation. </a:t>
            </a:r>
          </a:p>
          <a:p>
            <a:pPr marL="285750" indent="-285750" algn="just">
              <a:spcBef>
                <a:spcPts val="0"/>
              </a:spcBef>
              <a:buFont typeface="Arial" pitchFamily="34" charset="0"/>
              <a:buChar char="•"/>
              <a:defRPr/>
            </a:pPr>
            <a:r>
              <a:rPr lang="en-ZA" sz="2200" kern="0" dirty="0">
                <a:cs typeface="Arial" charset="0"/>
              </a:rPr>
              <a:t>The Department will develop a Monitoring and Evaluation framework for the NSDP.  This will outline the outcomes and indicators and intended impact of the system.</a:t>
            </a:r>
          </a:p>
          <a:p>
            <a:pPr marL="285750" indent="-285750" algn="just">
              <a:spcBef>
                <a:spcPts val="0"/>
              </a:spcBef>
              <a:buFont typeface="Arial" pitchFamily="34" charset="0"/>
              <a:buChar char="•"/>
              <a:defRPr/>
            </a:pPr>
            <a:r>
              <a:rPr lang="en-ZA" sz="2200" kern="0" dirty="0">
                <a:cs typeface="Arial" charset="0"/>
              </a:rPr>
              <a:t>Monitoring the SETAs' APPs will focus on outcomes achieved and the extent to which this appears to be contributing towards the intended impact within each sector and of the system.</a:t>
            </a:r>
          </a:p>
          <a:p>
            <a:pPr marL="285750" indent="-285750" algn="just">
              <a:spcBef>
                <a:spcPts val="0"/>
              </a:spcBef>
              <a:buFont typeface="Arial" pitchFamily="34" charset="0"/>
              <a:buChar char="•"/>
              <a:defRPr/>
            </a:pPr>
            <a:r>
              <a:rPr lang="en-ZA" sz="2200" kern="0" dirty="0">
                <a:cs typeface="Arial" charset="0"/>
              </a:rPr>
              <a:t>At the three-year point, the NSA will commission evaluative work </a:t>
            </a:r>
            <a:r>
              <a:rPr lang="en-ZA" sz="2200" kern="0" dirty="0" smtClean="0">
                <a:cs typeface="Arial" charset="0"/>
              </a:rPr>
              <a:t>to determine the </a:t>
            </a:r>
            <a:r>
              <a:rPr lang="en-ZA" sz="2200" kern="0" dirty="0">
                <a:cs typeface="Arial" charset="0"/>
              </a:rPr>
              <a:t>extent to which the SETA work is contributing to the objectives of the NSDP.  This will include making recommendations about areas that need to be adapted to strengthen this contribution. </a:t>
            </a:r>
          </a:p>
        </p:txBody>
      </p:sp>
    </p:spTree>
    <p:extLst>
      <p:ext uri="{BB962C8B-B14F-4D97-AF65-F5344CB8AC3E}">
        <p14:creationId xmlns:p14="http://schemas.microsoft.com/office/powerpoint/2010/main" xmlns="" val="17795634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80963" y="-17463"/>
            <a:ext cx="9144001" cy="6875463"/>
          </a:xfrm>
          <a:prstGeom prst="rect">
            <a:avLst/>
          </a:prstGeom>
          <a:noFill/>
          <a:ln w="9525">
            <a:noFill/>
            <a:miter lim="800000"/>
            <a:headEnd/>
            <a:tailEnd/>
          </a:ln>
        </p:spPr>
      </p:pic>
      <p:sp>
        <p:nvSpPr>
          <p:cNvPr id="7" name="TextBox 6"/>
          <p:cNvSpPr txBox="1"/>
          <p:nvPr/>
        </p:nvSpPr>
        <p:spPr>
          <a:xfrm>
            <a:off x="442913" y="559127"/>
            <a:ext cx="8064500" cy="523220"/>
          </a:xfrm>
          <a:prstGeom prst="rect">
            <a:avLst/>
          </a:prstGeom>
          <a:solidFill>
            <a:srgbClr val="008E4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anchor="ctr">
            <a:spAutoFit/>
          </a:bodyPr>
          <a:lstStyle/>
          <a:p>
            <a:pPr algn="ctr">
              <a:defRPr/>
            </a:pPr>
            <a:r>
              <a:rPr lang="en-ZA" sz="2800" b="1">
                <a:cs typeface="Arial" pitchFamily="34" charset="0"/>
              </a:rPr>
              <a:t>Capacity Development within DHET</a:t>
            </a:r>
            <a:endParaRPr lang="en-ZA" sz="2800" b="1" dirty="0">
              <a:cs typeface="Arial" pitchFamily="34" charset="0"/>
            </a:endParaRPr>
          </a:p>
        </p:txBody>
      </p:sp>
      <p:sp>
        <p:nvSpPr>
          <p:cNvPr id="8196" name="Slide Number Placeholder 7"/>
          <p:cNvSpPr>
            <a:spLocks noGrp="1"/>
          </p:cNvSpPr>
          <p:nvPr>
            <p:ph type="sldNum" sz="quarter" idx="12"/>
          </p:nvPr>
        </p:nvSpPr>
        <p:spPr>
          <a:xfrm>
            <a:off x="6929438" y="6524625"/>
            <a:ext cx="2133600" cy="365125"/>
          </a:xfrm>
          <a:noFill/>
        </p:spPr>
        <p:txBody>
          <a:bodyPr/>
          <a:lstStyle/>
          <a:p>
            <a:fld id="{C647411B-AB77-409F-B9F6-2D0EDA52287E}" type="slidenum">
              <a:rPr lang="en-US" b="1" smtClean="0"/>
              <a:pPr/>
              <a:t>38</a:t>
            </a:fld>
            <a:endParaRPr lang="en-US" b="1" smtClean="0"/>
          </a:p>
        </p:txBody>
      </p:sp>
      <p:sp>
        <p:nvSpPr>
          <p:cNvPr id="8" name="Rectangle 3"/>
          <p:cNvSpPr txBox="1">
            <a:spLocks noChangeArrowheads="1"/>
          </p:cNvSpPr>
          <p:nvPr/>
        </p:nvSpPr>
        <p:spPr bwMode="auto">
          <a:xfrm>
            <a:off x="381000" y="1114192"/>
            <a:ext cx="8167687" cy="5134208"/>
          </a:xfrm>
          <a:prstGeom prst="rect">
            <a:avLst/>
          </a:prstGeom>
          <a:noFill/>
          <a:ln w="9525">
            <a:noFill/>
            <a:miter lim="800000"/>
            <a:headEnd/>
            <a:tailEnd/>
          </a:ln>
        </p:spPr>
        <p:txBody>
          <a:bodyPr/>
          <a:lstStyle/>
          <a:p>
            <a:pPr marL="342900" indent="-342900">
              <a:buFont typeface="Arial" panose="020B0604020202020204" pitchFamily="34" charset="0"/>
              <a:buChar char="•"/>
            </a:pPr>
            <a:r>
              <a:rPr lang="en-ZA" sz="2400" dirty="0"/>
              <a:t>This plan requires considerable capacity to be developed within DHET.  This includes the ability to develop milestones, templates and standardized processes. </a:t>
            </a:r>
          </a:p>
          <a:p>
            <a:pPr marL="342900" indent="-342900">
              <a:buFont typeface="Arial" panose="020B0604020202020204" pitchFamily="34" charset="0"/>
              <a:buChar char="•"/>
            </a:pPr>
            <a:r>
              <a:rPr lang="en-ZA" sz="2400" dirty="0"/>
              <a:t>Further, the DHET will require the capacity to plan within the context of the overarching PSET Plan. </a:t>
            </a:r>
          </a:p>
          <a:p>
            <a:pPr marL="342900" indent="-342900">
              <a:buFont typeface="Arial" panose="020B0604020202020204" pitchFamily="34" charset="0"/>
              <a:buChar char="•"/>
            </a:pPr>
            <a:r>
              <a:rPr lang="en-ZA" sz="2400" dirty="0"/>
              <a:t>In addition, DHET will put in place the capacity to review the Annual Performance Plans of the SETAs.  This will include monitoring capacity as well as budget analysis capacity.</a:t>
            </a:r>
          </a:p>
        </p:txBody>
      </p:sp>
    </p:spTree>
    <p:extLst>
      <p:ext uri="{BB962C8B-B14F-4D97-AF65-F5344CB8AC3E}">
        <p14:creationId xmlns:p14="http://schemas.microsoft.com/office/powerpoint/2010/main" xmlns="" val="8600919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80963" y="-17463"/>
            <a:ext cx="9144001" cy="6875463"/>
          </a:xfrm>
          <a:prstGeom prst="rect">
            <a:avLst/>
          </a:prstGeom>
          <a:noFill/>
          <a:ln w="9525">
            <a:noFill/>
            <a:miter lim="800000"/>
            <a:headEnd/>
            <a:tailEnd/>
          </a:ln>
        </p:spPr>
      </p:pic>
      <p:sp>
        <p:nvSpPr>
          <p:cNvPr id="7" name="TextBox 6"/>
          <p:cNvSpPr txBox="1"/>
          <p:nvPr/>
        </p:nvSpPr>
        <p:spPr>
          <a:xfrm>
            <a:off x="442913" y="585517"/>
            <a:ext cx="8028000" cy="523220"/>
          </a:xfrm>
          <a:prstGeom prst="rect">
            <a:avLst/>
          </a:prstGeom>
          <a:solidFill>
            <a:srgbClr val="339933"/>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anchor="ctr">
            <a:spAutoFit/>
          </a:bodyPr>
          <a:lstStyle/>
          <a:p>
            <a:pPr algn="ctr">
              <a:defRPr/>
            </a:pPr>
            <a:r>
              <a:rPr lang="en-ZA" sz="2800" b="1" dirty="0" smtClean="0">
                <a:cs typeface="Arial" pitchFamily="34" charset="0"/>
              </a:rPr>
              <a:t>Role of Social Partners</a:t>
            </a:r>
            <a:endParaRPr lang="en-ZA" sz="2800" b="1" dirty="0">
              <a:cs typeface="Arial" pitchFamily="34" charset="0"/>
            </a:endParaRPr>
          </a:p>
        </p:txBody>
      </p:sp>
      <p:sp>
        <p:nvSpPr>
          <p:cNvPr id="8196" name="Slide Number Placeholder 7"/>
          <p:cNvSpPr>
            <a:spLocks noGrp="1"/>
          </p:cNvSpPr>
          <p:nvPr>
            <p:ph type="sldNum" sz="quarter" idx="12"/>
          </p:nvPr>
        </p:nvSpPr>
        <p:spPr>
          <a:xfrm>
            <a:off x="6929438" y="6524625"/>
            <a:ext cx="2133600" cy="365125"/>
          </a:xfrm>
          <a:noFill/>
        </p:spPr>
        <p:txBody>
          <a:bodyPr/>
          <a:lstStyle/>
          <a:p>
            <a:fld id="{C647411B-AB77-409F-B9F6-2D0EDA52287E}" type="slidenum">
              <a:rPr lang="en-US" b="1" smtClean="0"/>
              <a:pPr/>
              <a:t>39</a:t>
            </a:fld>
            <a:endParaRPr lang="en-US" b="1" dirty="0" smtClean="0"/>
          </a:p>
        </p:txBody>
      </p:sp>
      <p:sp>
        <p:nvSpPr>
          <p:cNvPr id="8" name="Rectangle 3"/>
          <p:cNvSpPr txBox="1">
            <a:spLocks noChangeArrowheads="1"/>
          </p:cNvSpPr>
          <p:nvPr/>
        </p:nvSpPr>
        <p:spPr bwMode="auto">
          <a:xfrm>
            <a:off x="442913" y="1295400"/>
            <a:ext cx="8064500" cy="5134208"/>
          </a:xfrm>
          <a:prstGeom prst="rect">
            <a:avLst/>
          </a:prstGeom>
          <a:noFill/>
          <a:ln w="9525">
            <a:noFill/>
            <a:miter lim="800000"/>
            <a:headEnd/>
            <a:tailEnd/>
          </a:ln>
        </p:spPr>
        <p:txBody>
          <a:bodyPr/>
          <a:lstStyle/>
          <a:p>
            <a:pPr marL="342900" indent="-342900">
              <a:spcAft>
                <a:spcPts val="600"/>
              </a:spcAft>
              <a:buFont typeface="Arial" panose="020B0604020202020204" pitchFamily="34" charset="0"/>
              <a:buChar char="•"/>
            </a:pPr>
            <a:r>
              <a:rPr lang="en-ZA" sz="2400" dirty="0"/>
              <a:t>Recognises the commitment that social partners have made in a range of forums (including the Accords and more recent pledges made).</a:t>
            </a:r>
          </a:p>
          <a:p>
            <a:pPr marL="342900" indent="-342900">
              <a:spcAft>
                <a:spcPts val="600"/>
              </a:spcAft>
              <a:buFont typeface="Arial" panose="020B0604020202020204" pitchFamily="34" charset="0"/>
              <a:buChar char="•"/>
            </a:pPr>
            <a:r>
              <a:rPr lang="en-ZA" sz="2400" dirty="0"/>
              <a:t>The NSDP </a:t>
            </a:r>
            <a:r>
              <a:rPr lang="en-ZA" sz="2400" dirty="0" smtClean="0"/>
              <a:t>recognises </a:t>
            </a:r>
            <a:r>
              <a:rPr lang="en-ZA" sz="2400" dirty="0"/>
              <a:t>the important role that other Government Departments should play both with respect to supporting training of their own employees and in supporting the development of individuals in Occupations in High Demand.</a:t>
            </a:r>
          </a:p>
          <a:p>
            <a:pPr marL="342900" indent="-342900">
              <a:spcAft>
                <a:spcPts val="600"/>
              </a:spcAft>
              <a:buFont typeface="Arial" panose="020B0604020202020204" pitchFamily="34" charset="0"/>
              <a:buChar char="•"/>
            </a:pPr>
            <a:r>
              <a:rPr lang="en-ZA" sz="2400" dirty="0"/>
              <a:t>Further, it </a:t>
            </a:r>
            <a:r>
              <a:rPr lang="en-ZA" sz="2400" dirty="0" smtClean="0"/>
              <a:t>recognises that </a:t>
            </a:r>
            <a:r>
              <a:rPr lang="en-ZA" sz="2400" dirty="0"/>
              <a:t>Government Departments play a key role in these processes to work actively with social partners to achieve these commitments.</a:t>
            </a:r>
          </a:p>
        </p:txBody>
      </p:sp>
    </p:spTree>
    <p:extLst>
      <p:ext uri="{BB962C8B-B14F-4D97-AF65-F5344CB8AC3E}">
        <p14:creationId xmlns:p14="http://schemas.microsoft.com/office/powerpoint/2010/main" xmlns="" val="11997036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661" y="0"/>
            <a:ext cx="9144000" cy="6873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p:nvSpPr>
        <p:spPr>
          <a:xfrm>
            <a:off x="553572" y="596927"/>
            <a:ext cx="8028000" cy="576000"/>
          </a:xfrm>
          <a:prstGeom prst="rect">
            <a:avLst/>
          </a:prstGeom>
          <a:solidFill>
            <a:srgbClr val="339933"/>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2800" b="1" dirty="0" smtClean="0">
                <a:cs typeface="Arial" pitchFamily="34" charset="0"/>
              </a:rPr>
              <a:t>Background </a:t>
            </a:r>
            <a:endParaRPr lang="en-ZA" sz="2800" b="1" dirty="0">
              <a:cs typeface="Arial" pitchFamily="34" charset="0"/>
            </a:endParaRPr>
          </a:p>
        </p:txBody>
      </p:sp>
      <p:sp>
        <p:nvSpPr>
          <p:cNvPr id="3077" name="TextBox 7"/>
          <p:cNvSpPr txBox="1">
            <a:spLocks noChangeArrowheads="1"/>
          </p:cNvSpPr>
          <p:nvPr/>
        </p:nvSpPr>
        <p:spPr bwMode="auto">
          <a:xfrm>
            <a:off x="553572" y="1349276"/>
            <a:ext cx="8028000" cy="2677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692150" indent="-457200" eaLnBrk="0" hangingPunct="0">
              <a:defRPr>
                <a:solidFill>
                  <a:schemeClr val="tx1"/>
                </a:solidFill>
                <a:latin typeface="Arial" charset="0"/>
                <a:ea typeface="ＭＳ Ｐゴシック" pitchFamily="34" charset="-128"/>
              </a:defRPr>
            </a:lvl1pPr>
            <a:lvl2pPr marL="900113" indent="-207963"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630238" indent="-395288" eaLnBrk="1" fontAlgn="ctr" hangingPunct="1">
              <a:spcAft>
                <a:spcPts val="0"/>
              </a:spcAft>
              <a:buFont typeface="Arial" panose="020B0604020202020204" pitchFamily="34" charset="0"/>
              <a:buChar char="•"/>
              <a:defRPr/>
            </a:pPr>
            <a:r>
              <a:rPr lang="en-ZA" sz="2400" dirty="0"/>
              <a:t>Minister of Higher Education and Training issued a government gazette extending the period for public comments to be submitted – as </a:t>
            </a:r>
            <a:r>
              <a:rPr lang="en-ZA" sz="2400" dirty="0" smtClean="0"/>
              <a:t>per </a:t>
            </a:r>
            <a:r>
              <a:rPr lang="en-ZA" sz="2400" dirty="0"/>
              <a:t>numerous </a:t>
            </a:r>
            <a:r>
              <a:rPr lang="en-ZA" sz="2400" dirty="0" smtClean="0"/>
              <a:t>requests;</a:t>
            </a:r>
            <a:endParaRPr lang="en-ZA" sz="2400" dirty="0"/>
          </a:p>
          <a:p>
            <a:pPr marL="630238" indent="-395288" eaLnBrk="1" fontAlgn="ctr" hangingPunct="1">
              <a:spcAft>
                <a:spcPts val="0"/>
              </a:spcAft>
              <a:buFont typeface="Arial" panose="020B0604020202020204" pitchFamily="34" charset="0"/>
              <a:buChar char="•"/>
              <a:defRPr/>
            </a:pPr>
            <a:r>
              <a:rPr lang="en-ZA" sz="2400" dirty="0"/>
              <a:t>SETAs and NSDS III – Respectively re-established/established and extended until 31 March 2018 to provide sufficient time for consultation</a:t>
            </a:r>
          </a:p>
        </p:txBody>
      </p:sp>
      <p:sp>
        <p:nvSpPr>
          <p:cNvPr id="6" name="Slide Number Placeholder 1"/>
          <p:cNvSpPr>
            <a:spLocks noGrp="1"/>
          </p:cNvSpPr>
          <p:nvPr>
            <p:ph type="sldNum" sz="quarter" idx="12"/>
          </p:nvPr>
        </p:nvSpPr>
        <p:spPr>
          <a:xfrm>
            <a:off x="6975475" y="6553200"/>
            <a:ext cx="2133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1" dirty="0" smtClean="0"/>
              <a:t>4</a:t>
            </a:r>
            <a:endParaRPr lang="en-US" altLang="en-US" sz="1400" b="1" dirty="0"/>
          </a:p>
        </p:txBody>
      </p:sp>
    </p:spTree>
    <p:extLst>
      <p:ext uri="{BB962C8B-B14F-4D97-AF65-F5344CB8AC3E}">
        <p14:creationId xmlns:p14="http://schemas.microsoft.com/office/powerpoint/2010/main" xmlns="" val="22724487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40</a:t>
            </a:fld>
            <a:endParaRPr lang="en-US" altLang="en-US" sz="1400" b="1" dirty="0"/>
          </a:p>
        </p:txBody>
      </p:sp>
      <p:sp>
        <p:nvSpPr>
          <p:cNvPr id="4" name="Rectangle 3"/>
          <p:cNvSpPr/>
          <p:nvPr/>
        </p:nvSpPr>
        <p:spPr>
          <a:xfrm>
            <a:off x="457200" y="949655"/>
            <a:ext cx="8229600" cy="410882"/>
          </a:xfrm>
          <a:prstGeom prst="rect">
            <a:avLst/>
          </a:prstGeom>
        </p:spPr>
        <p:txBody>
          <a:bodyPr wrap="square">
            <a:spAutoFit/>
          </a:bodyPr>
          <a:lstStyle/>
          <a:p>
            <a:pPr marL="285750" indent="-285750" algn="just" fontAlgn="ctr">
              <a:lnSpc>
                <a:spcPct val="115000"/>
              </a:lnSpc>
              <a:spcBef>
                <a:spcPts val="285"/>
              </a:spcBef>
              <a:spcAft>
                <a:spcPts val="0"/>
              </a:spcAft>
              <a:buFont typeface="Arial" panose="020B0604020202020204" pitchFamily="34" charset="0"/>
              <a:buChar char="•"/>
            </a:pPr>
            <a:endParaRPr lang="en-ZA"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Freeform 134"/>
          <p:cNvSpPr>
            <a:spLocks/>
          </p:cNvSpPr>
          <p:nvPr/>
        </p:nvSpPr>
        <p:spPr bwMode="auto">
          <a:xfrm>
            <a:off x="392340" y="2222226"/>
            <a:ext cx="8330746" cy="1925118"/>
          </a:xfrm>
          <a:custGeom>
            <a:avLst/>
            <a:gdLst>
              <a:gd name="T0" fmla="*/ 0 w 16838"/>
              <a:gd name="T1" fmla="*/ 6199 h 6199"/>
              <a:gd name="T2" fmla="*/ 16838 w 16838"/>
              <a:gd name="T3" fmla="*/ 6199 h 6199"/>
              <a:gd name="T4" fmla="*/ 16838 w 16838"/>
              <a:gd name="T5" fmla="*/ 0 h 6199"/>
              <a:gd name="T6" fmla="*/ 0 w 16838"/>
              <a:gd name="T7" fmla="*/ 0 h 6199"/>
              <a:gd name="T8" fmla="*/ 0 w 16838"/>
              <a:gd name="T9" fmla="*/ 6199 h 6199"/>
            </a:gdLst>
            <a:ahLst/>
            <a:cxnLst>
              <a:cxn ang="0">
                <a:pos x="T0" y="T1"/>
              </a:cxn>
              <a:cxn ang="0">
                <a:pos x="T2" y="T3"/>
              </a:cxn>
              <a:cxn ang="0">
                <a:pos x="T4" y="T5"/>
              </a:cxn>
              <a:cxn ang="0">
                <a:pos x="T6" y="T7"/>
              </a:cxn>
              <a:cxn ang="0">
                <a:pos x="T8" y="T9"/>
              </a:cxn>
            </a:cxnLst>
            <a:rect l="0" t="0" r="r" b="b"/>
            <a:pathLst>
              <a:path w="16838" h="6199">
                <a:moveTo>
                  <a:pt x="0" y="6199"/>
                </a:moveTo>
                <a:lnTo>
                  <a:pt x="16838" y="6199"/>
                </a:lnTo>
                <a:lnTo>
                  <a:pt x="16838" y="0"/>
                </a:lnTo>
                <a:lnTo>
                  <a:pt x="0" y="0"/>
                </a:lnTo>
                <a:lnTo>
                  <a:pt x="0" y="6199"/>
                </a:lnTo>
                <a:close/>
              </a:path>
            </a:pathLst>
          </a:custGeom>
          <a:solidFill>
            <a:srgbClr val="339933"/>
          </a:solidFill>
          <a:ln>
            <a:solidFill>
              <a:schemeClr val="accent6">
                <a:lumMod val="50000"/>
              </a:schemeClr>
            </a:solidFill>
          </a:ln>
        </p:spPr>
        <p:txBody>
          <a:bodyPr anchor="ctr"/>
          <a:lstStyle/>
          <a:p>
            <a:pPr algn="ctr">
              <a:defRPr/>
            </a:pPr>
            <a:r>
              <a:rPr lang="en-ZA" sz="3200" b="1" dirty="0" smtClean="0">
                <a:solidFill>
                  <a:schemeClr val="bg1"/>
                </a:solidFill>
                <a:latin typeface="+mj-lt"/>
              </a:rPr>
              <a:t>Part 2: Implementing the </a:t>
            </a:r>
            <a:r>
              <a:rPr lang="en-ZA" sz="3200" b="1" dirty="0" smtClean="0">
                <a:solidFill>
                  <a:schemeClr val="bg1"/>
                </a:solidFill>
                <a:latin typeface="+mj-lt"/>
                <a:cs typeface="Times New Roman" pitchFamily="18" charset="0"/>
              </a:rPr>
              <a:t>National Skills Development Plan (Landscape)</a:t>
            </a:r>
            <a:endParaRPr lang="en-ZA" altLang="en-US" sz="3200" b="1" dirty="0">
              <a:solidFill>
                <a:schemeClr val="bg1"/>
              </a:solidFill>
              <a:latin typeface="+mj-lt"/>
              <a:cs typeface="Times New Roman" pitchFamily="18" charset="0"/>
            </a:endParaRPr>
          </a:p>
        </p:txBody>
      </p:sp>
    </p:spTree>
    <p:extLst>
      <p:ext uri="{BB962C8B-B14F-4D97-AF65-F5344CB8AC3E}">
        <p14:creationId xmlns:p14="http://schemas.microsoft.com/office/powerpoint/2010/main" xmlns="" val="6981193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80963" y="-17463"/>
            <a:ext cx="9144001" cy="6875463"/>
          </a:xfrm>
          <a:prstGeom prst="rect">
            <a:avLst/>
          </a:prstGeom>
          <a:noFill/>
          <a:ln w="9525">
            <a:noFill/>
            <a:miter lim="800000"/>
            <a:headEnd/>
            <a:tailEnd/>
          </a:ln>
        </p:spPr>
      </p:pic>
      <p:sp>
        <p:nvSpPr>
          <p:cNvPr id="7" name="TextBox 6"/>
          <p:cNvSpPr txBox="1"/>
          <p:nvPr/>
        </p:nvSpPr>
        <p:spPr>
          <a:xfrm>
            <a:off x="442913" y="585517"/>
            <a:ext cx="8028000" cy="523220"/>
          </a:xfrm>
          <a:prstGeom prst="rect">
            <a:avLst/>
          </a:prstGeom>
          <a:solidFill>
            <a:srgbClr val="339933"/>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anchor="ctr">
            <a:spAutoFit/>
          </a:bodyPr>
          <a:lstStyle/>
          <a:p>
            <a:pPr algn="ctr">
              <a:defRPr/>
            </a:pPr>
            <a:r>
              <a:rPr lang="en-ZA" sz="2800" b="1" dirty="0" smtClean="0">
                <a:cs typeface="Arial" pitchFamily="34" charset="0"/>
              </a:rPr>
              <a:t>Content </a:t>
            </a:r>
            <a:endParaRPr lang="en-ZA" sz="2800" b="1" dirty="0">
              <a:cs typeface="Arial" pitchFamily="34" charset="0"/>
            </a:endParaRPr>
          </a:p>
        </p:txBody>
      </p:sp>
      <p:sp>
        <p:nvSpPr>
          <p:cNvPr id="8196" name="Slide Number Placeholder 7"/>
          <p:cNvSpPr>
            <a:spLocks noGrp="1"/>
          </p:cNvSpPr>
          <p:nvPr>
            <p:ph type="sldNum" sz="quarter" idx="12"/>
          </p:nvPr>
        </p:nvSpPr>
        <p:spPr>
          <a:xfrm>
            <a:off x="6929438" y="6524625"/>
            <a:ext cx="2133600" cy="365125"/>
          </a:xfrm>
          <a:noFill/>
        </p:spPr>
        <p:txBody>
          <a:bodyPr/>
          <a:lstStyle/>
          <a:p>
            <a:fld id="{C647411B-AB77-409F-B9F6-2D0EDA52287E}" type="slidenum">
              <a:rPr lang="en-US" b="1" smtClean="0"/>
              <a:pPr/>
              <a:t>41</a:t>
            </a:fld>
            <a:endParaRPr lang="en-US" b="1" dirty="0" smtClean="0"/>
          </a:p>
        </p:txBody>
      </p:sp>
      <p:sp>
        <p:nvSpPr>
          <p:cNvPr id="8" name="Rectangle 3"/>
          <p:cNvSpPr txBox="1">
            <a:spLocks noChangeArrowheads="1"/>
          </p:cNvSpPr>
          <p:nvPr/>
        </p:nvSpPr>
        <p:spPr bwMode="auto">
          <a:xfrm>
            <a:off x="442913" y="1239437"/>
            <a:ext cx="8028000" cy="5134208"/>
          </a:xfrm>
          <a:prstGeom prst="rect">
            <a:avLst/>
          </a:prstGeom>
          <a:noFill/>
          <a:ln w="9525">
            <a:noFill/>
            <a:miter lim="800000"/>
            <a:headEnd/>
            <a:tailEnd/>
          </a:ln>
        </p:spPr>
        <p:txBody>
          <a:bodyPr/>
          <a:lstStyle/>
          <a:p>
            <a:pPr marL="457200" indent="-457200">
              <a:buFont typeface="+mj-lt"/>
              <a:buAutoNum type="arabicPeriod"/>
            </a:pPr>
            <a:r>
              <a:rPr lang="en-ZA" sz="2400" dirty="0"/>
              <a:t>A summary of the Institutional skills </a:t>
            </a:r>
            <a:r>
              <a:rPr lang="en-ZA" sz="2400" dirty="0" smtClean="0"/>
              <a:t>landscape</a:t>
            </a:r>
            <a:endParaRPr lang="en-ZA" sz="2400" dirty="0"/>
          </a:p>
          <a:p>
            <a:pPr marL="457200" indent="-457200">
              <a:buFont typeface="+mj-lt"/>
              <a:buAutoNum type="arabicPeriod"/>
            </a:pPr>
            <a:endParaRPr lang="en-ZA" sz="2400" dirty="0"/>
          </a:p>
          <a:p>
            <a:pPr marL="457200" indent="-457200">
              <a:buFont typeface="+mj-lt"/>
              <a:buAutoNum type="arabicPeriod"/>
            </a:pPr>
            <a:r>
              <a:rPr lang="en-ZA" sz="2400" dirty="0" smtClean="0"/>
              <a:t>Phase-in</a:t>
            </a:r>
            <a:r>
              <a:rPr lang="en-ZA" sz="2400" dirty="0"/>
              <a:t>: SETA Establishment and NSDS III Extension.</a:t>
            </a:r>
          </a:p>
        </p:txBody>
      </p:sp>
    </p:spTree>
    <p:extLst>
      <p:ext uri="{BB962C8B-B14F-4D97-AF65-F5344CB8AC3E}">
        <p14:creationId xmlns:p14="http://schemas.microsoft.com/office/powerpoint/2010/main" xmlns="" val="23493421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80963" y="-17463"/>
            <a:ext cx="9144001" cy="6875463"/>
          </a:xfrm>
          <a:prstGeom prst="rect">
            <a:avLst/>
          </a:prstGeom>
          <a:noFill/>
          <a:ln w="9525">
            <a:noFill/>
            <a:miter lim="800000"/>
            <a:headEnd/>
            <a:tailEnd/>
          </a:ln>
        </p:spPr>
      </p:pic>
      <p:sp>
        <p:nvSpPr>
          <p:cNvPr id="7" name="TextBox 6"/>
          <p:cNvSpPr txBox="1"/>
          <p:nvPr/>
        </p:nvSpPr>
        <p:spPr>
          <a:xfrm>
            <a:off x="442913" y="585517"/>
            <a:ext cx="8028000" cy="523220"/>
          </a:xfrm>
          <a:prstGeom prst="rect">
            <a:avLst/>
          </a:prstGeom>
          <a:solidFill>
            <a:srgbClr val="339933"/>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anchor="ctr">
            <a:spAutoFit/>
          </a:bodyPr>
          <a:lstStyle/>
          <a:p>
            <a:pPr algn="ctr">
              <a:defRPr/>
            </a:pPr>
            <a:r>
              <a:rPr lang="en-ZA" sz="2800" b="1" dirty="0" smtClean="0">
                <a:cs typeface="Arial" pitchFamily="34" charset="0"/>
              </a:rPr>
              <a:t>Institutional Landscape </a:t>
            </a:r>
            <a:endParaRPr lang="en-ZA" sz="2800" b="1" dirty="0">
              <a:cs typeface="Arial" pitchFamily="34" charset="0"/>
            </a:endParaRPr>
          </a:p>
        </p:txBody>
      </p:sp>
      <p:sp>
        <p:nvSpPr>
          <p:cNvPr id="8196" name="Slide Number Placeholder 7"/>
          <p:cNvSpPr>
            <a:spLocks noGrp="1"/>
          </p:cNvSpPr>
          <p:nvPr>
            <p:ph type="sldNum" sz="quarter" idx="12"/>
          </p:nvPr>
        </p:nvSpPr>
        <p:spPr>
          <a:xfrm>
            <a:off x="6929438" y="6524625"/>
            <a:ext cx="2133600" cy="365125"/>
          </a:xfrm>
          <a:noFill/>
        </p:spPr>
        <p:txBody>
          <a:bodyPr/>
          <a:lstStyle/>
          <a:p>
            <a:fld id="{C647411B-AB77-409F-B9F6-2D0EDA52287E}" type="slidenum">
              <a:rPr lang="en-US" b="1" smtClean="0"/>
              <a:pPr/>
              <a:t>42</a:t>
            </a:fld>
            <a:endParaRPr lang="en-US" b="1" dirty="0" smtClean="0"/>
          </a:p>
        </p:txBody>
      </p:sp>
      <p:sp>
        <p:nvSpPr>
          <p:cNvPr id="8" name="Rectangle 3"/>
          <p:cNvSpPr txBox="1">
            <a:spLocks noChangeArrowheads="1"/>
          </p:cNvSpPr>
          <p:nvPr/>
        </p:nvSpPr>
        <p:spPr bwMode="auto">
          <a:xfrm>
            <a:off x="442913" y="1266592"/>
            <a:ext cx="8028000" cy="5134208"/>
          </a:xfrm>
          <a:prstGeom prst="rect">
            <a:avLst/>
          </a:prstGeom>
          <a:noFill/>
          <a:ln w="9525">
            <a:noFill/>
            <a:miter lim="800000"/>
            <a:headEnd/>
            <a:tailEnd/>
          </a:ln>
        </p:spPr>
        <p:txBody>
          <a:bodyPr/>
          <a:lstStyle/>
          <a:p>
            <a:pPr marL="342900" indent="-342900">
              <a:spcBef>
                <a:spcPts val="600"/>
              </a:spcBef>
              <a:spcAft>
                <a:spcPts val="600"/>
              </a:spcAft>
              <a:buFont typeface="Arial" panose="020B0604020202020204" pitchFamily="34" charset="0"/>
              <a:buChar char="•"/>
            </a:pPr>
            <a:r>
              <a:rPr lang="en-ZA" sz="2400" dirty="0"/>
              <a:t>Current 21 SETA status;</a:t>
            </a:r>
          </a:p>
          <a:p>
            <a:pPr marL="342900" indent="-342900">
              <a:spcBef>
                <a:spcPts val="600"/>
              </a:spcBef>
              <a:spcAft>
                <a:spcPts val="600"/>
              </a:spcAft>
              <a:buFont typeface="Arial" panose="020B0604020202020204" pitchFamily="34" charset="0"/>
              <a:buChar char="•"/>
            </a:pPr>
            <a:r>
              <a:rPr lang="en-ZA" sz="2400" dirty="0"/>
              <a:t>Accounting Authorities;</a:t>
            </a:r>
          </a:p>
          <a:p>
            <a:pPr marL="342900" indent="-342900">
              <a:spcBef>
                <a:spcPts val="600"/>
              </a:spcBef>
              <a:spcAft>
                <a:spcPts val="600"/>
              </a:spcAft>
              <a:buFont typeface="Arial" panose="020B0604020202020204" pitchFamily="34" charset="0"/>
              <a:buChar char="•"/>
            </a:pPr>
            <a:r>
              <a:rPr lang="en-ZA" sz="2400" dirty="0"/>
              <a:t>Current scope - mandate and functions; </a:t>
            </a:r>
          </a:p>
          <a:p>
            <a:pPr marL="342900" indent="-342900">
              <a:spcBef>
                <a:spcPts val="600"/>
              </a:spcBef>
              <a:spcAft>
                <a:spcPts val="600"/>
              </a:spcAft>
              <a:buFont typeface="Arial" panose="020B0604020202020204" pitchFamily="34" charset="0"/>
              <a:buChar char="•"/>
            </a:pPr>
            <a:r>
              <a:rPr lang="en-ZA" sz="2400" dirty="0"/>
              <a:t>Levy funds management; and </a:t>
            </a:r>
          </a:p>
          <a:p>
            <a:pPr marL="342900" indent="-342900">
              <a:spcBef>
                <a:spcPts val="600"/>
              </a:spcBef>
              <a:spcAft>
                <a:spcPts val="600"/>
              </a:spcAft>
              <a:buFont typeface="Arial" panose="020B0604020202020204" pitchFamily="34" charset="0"/>
              <a:buChar char="•"/>
            </a:pPr>
            <a:r>
              <a:rPr lang="en-ZA" sz="2400" dirty="0"/>
              <a:t>SETAs and DHET reporting arrangements.</a:t>
            </a:r>
          </a:p>
          <a:p>
            <a:pPr marL="342900" indent="-342900">
              <a:spcBef>
                <a:spcPts val="600"/>
              </a:spcBef>
              <a:spcAft>
                <a:spcPts val="600"/>
              </a:spcAft>
              <a:buFont typeface="Arial" panose="020B0604020202020204" pitchFamily="34" charset="0"/>
              <a:buChar char="•"/>
            </a:pPr>
            <a:r>
              <a:rPr lang="en-ZA" sz="2400" dirty="0"/>
              <a:t>It also outlines the role that the NSA will play in support of these objectives.</a:t>
            </a:r>
          </a:p>
        </p:txBody>
      </p:sp>
    </p:spTree>
    <p:extLst>
      <p:ext uri="{BB962C8B-B14F-4D97-AF65-F5344CB8AC3E}">
        <p14:creationId xmlns:p14="http://schemas.microsoft.com/office/powerpoint/2010/main" xmlns="" val="21024599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42913" y="559127"/>
            <a:ext cx="8064500" cy="523220"/>
          </a:xfrm>
          <a:prstGeom prst="rect">
            <a:avLst/>
          </a:prstGeom>
          <a:solidFill>
            <a:srgbClr val="008E4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anchor="ctr">
            <a:spAutoFit/>
          </a:bodyPr>
          <a:lstStyle/>
          <a:p>
            <a:pPr algn="ctr">
              <a:defRPr/>
            </a:pPr>
            <a:r>
              <a:rPr lang="en-ZA" sz="2800" b="1" dirty="0" smtClean="0">
                <a:cs typeface="Arial" pitchFamily="34" charset="0"/>
              </a:rPr>
              <a:t>Establishment of SETAs</a:t>
            </a:r>
            <a:endParaRPr lang="en-ZA" sz="2800" b="1" dirty="0">
              <a:cs typeface="Arial" pitchFamily="34" charset="0"/>
            </a:endParaRPr>
          </a:p>
        </p:txBody>
      </p:sp>
      <p:sp>
        <p:nvSpPr>
          <p:cNvPr id="8196" name="Slide Number Placeholder 7"/>
          <p:cNvSpPr>
            <a:spLocks noGrp="1"/>
          </p:cNvSpPr>
          <p:nvPr>
            <p:ph type="sldNum" sz="quarter" idx="12"/>
          </p:nvPr>
        </p:nvSpPr>
        <p:spPr>
          <a:xfrm>
            <a:off x="6929438" y="6524625"/>
            <a:ext cx="2133600" cy="365125"/>
          </a:xfrm>
          <a:noFill/>
        </p:spPr>
        <p:txBody>
          <a:bodyPr/>
          <a:lstStyle/>
          <a:p>
            <a:fld id="{C647411B-AB77-409F-B9F6-2D0EDA52287E}" type="slidenum">
              <a:rPr lang="en-US" b="1" smtClean="0"/>
              <a:pPr/>
              <a:t>43</a:t>
            </a:fld>
            <a:endParaRPr lang="en-US" b="1" smtClean="0"/>
          </a:p>
        </p:txBody>
      </p:sp>
      <p:sp>
        <p:nvSpPr>
          <p:cNvPr id="8" name="Rectangle 3"/>
          <p:cNvSpPr txBox="1">
            <a:spLocks noChangeArrowheads="1"/>
          </p:cNvSpPr>
          <p:nvPr/>
        </p:nvSpPr>
        <p:spPr bwMode="auto">
          <a:xfrm>
            <a:off x="442913" y="1190392"/>
            <a:ext cx="8062458" cy="5134208"/>
          </a:xfrm>
          <a:prstGeom prst="rect">
            <a:avLst/>
          </a:prstGeom>
          <a:noFill/>
          <a:ln w="9525">
            <a:noFill/>
            <a:miter lim="800000"/>
            <a:headEnd/>
            <a:tailEnd/>
          </a:ln>
        </p:spPr>
        <p:txBody>
          <a:bodyPr/>
          <a:lstStyle/>
          <a:p>
            <a:pPr marL="342900" indent="-342900">
              <a:buFont typeface="Arial" panose="020B0604020202020204" pitchFamily="34" charset="0"/>
              <a:buChar char="•"/>
            </a:pPr>
            <a:endParaRPr lang="en-US" altLang="en-US" sz="2300" dirty="0" smtClean="0"/>
          </a:p>
        </p:txBody>
      </p:sp>
      <p:pic>
        <p:nvPicPr>
          <p:cNvPr id="2" name="Picture 1"/>
          <p:cNvPicPr>
            <a:picLocks noChangeAspect="1"/>
          </p:cNvPicPr>
          <p:nvPr/>
        </p:nvPicPr>
        <p:blipFill>
          <a:blip r:embed="rId2" cstate="print"/>
          <a:stretch>
            <a:fillRect/>
          </a:stretch>
        </p:blipFill>
        <p:spPr>
          <a:xfrm>
            <a:off x="442913" y="1190392"/>
            <a:ext cx="8062458" cy="5134208"/>
          </a:xfrm>
          <a:prstGeom prst="rect">
            <a:avLst/>
          </a:prstGeom>
        </p:spPr>
      </p:pic>
    </p:spTree>
    <p:extLst>
      <p:ext uri="{BB962C8B-B14F-4D97-AF65-F5344CB8AC3E}">
        <p14:creationId xmlns:p14="http://schemas.microsoft.com/office/powerpoint/2010/main" xmlns="" val="135318603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42913" y="559127"/>
            <a:ext cx="8064500" cy="523220"/>
          </a:xfrm>
          <a:prstGeom prst="rect">
            <a:avLst/>
          </a:prstGeom>
          <a:solidFill>
            <a:srgbClr val="008E4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anchor="ctr">
            <a:spAutoFit/>
          </a:bodyPr>
          <a:lstStyle/>
          <a:p>
            <a:pPr algn="ctr">
              <a:defRPr/>
            </a:pPr>
            <a:r>
              <a:rPr lang="en-ZA" sz="2800" b="1" dirty="0" smtClean="0">
                <a:cs typeface="Arial" pitchFamily="34" charset="0"/>
              </a:rPr>
              <a:t>Accounting Authorities</a:t>
            </a:r>
            <a:endParaRPr lang="en-ZA" sz="2800" b="1" dirty="0">
              <a:cs typeface="Arial" pitchFamily="34" charset="0"/>
            </a:endParaRPr>
          </a:p>
        </p:txBody>
      </p:sp>
      <p:sp>
        <p:nvSpPr>
          <p:cNvPr id="8196" name="Slide Number Placeholder 7"/>
          <p:cNvSpPr>
            <a:spLocks noGrp="1"/>
          </p:cNvSpPr>
          <p:nvPr>
            <p:ph type="sldNum" sz="quarter" idx="12"/>
          </p:nvPr>
        </p:nvSpPr>
        <p:spPr>
          <a:xfrm>
            <a:off x="6929438" y="6524625"/>
            <a:ext cx="2133600" cy="365125"/>
          </a:xfrm>
          <a:noFill/>
        </p:spPr>
        <p:txBody>
          <a:bodyPr/>
          <a:lstStyle/>
          <a:p>
            <a:fld id="{C647411B-AB77-409F-B9F6-2D0EDA52287E}" type="slidenum">
              <a:rPr lang="en-US" b="1" smtClean="0"/>
              <a:pPr/>
              <a:t>44</a:t>
            </a:fld>
            <a:endParaRPr lang="en-US" b="1" smtClean="0"/>
          </a:p>
        </p:txBody>
      </p:sp>
      <p:sp>
        <p:nvSpPr>
          <p:cNvPr id="8" name="Rectangle 3"/>
          <p:cNvSpPr txBox="1">
            <a:spLocks noChangeArrowheads="1"/>
          </p:cNvSpPr>
          <p:nvPr/>
        </p:nvSpPr>
        <p:spPr bwMode="auto">
          <a:xfrm>
            <a:off x="314039" y="1239437"/>
            <a:ext cx="8229600" cy="5134208"/>
          </a:xfrm>
          <a:prstGeom prst="rect">
            <a:avLst/>
          </a:prstGeom>
          <a:noFill/>
          <a:ln w="9525">
            <a:noFill/>
            <a:miter lim="800000"/>
            <a:headEnd/>
            <a:tailEnd/>
          </a:ln>
        </p:spPr>
        <p:txBody>
          <a:bodyPr/>
          <a:lstStyle/>
          <a:p>
            <a:endParaRPr lang="en-ZA" sz="2000" dirty="0"/>
          </a:p>
        </p:txBody>
      </p:sp>
      <p:pic>
        <p:nvPicPr>
          <p:cNvPr id="4" name="Picture 3"/>
          <p:cNvPicPr>
            <a:picLocks noChangeAspect="1"/>
          </p:cNvPicPr>
          <p:nvPr/>
        </p:nvPicPr>
        <p:blipFill>
          <a:blip r:embed="rId2" cstate="print"/>
          <a:stretch>
            <a:fillRect/>
          </a:stretch>
        </p:blipFill>
        <p:spPr>
          <a:xfrm>
            <a:off x="442913" y="1672756"/>
            <a:ext cx="8100726" cy="4267570"/>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xmlns="" val="4019133472"/>
              </p:ext>
            </p:extLst>
          </p:nvPr>
        </p:nvGraphicFramePr>
        <p:xfrm>
          <a:off x="442914" y="1421340"/>
          <a:ext cx="8064500" cy="287685"/>
        </p:xfrm>
        <a:graphic>
          <a:graphicData uri="http://schemas.openxmlformats.org/drawingml/2006/table">
            <a:tbl>
              <a:tblPr firstRow="1" bandRow="1">
                <a:tableStyleId>{5C22544A-7EE6-4342-B048-85BDC9FD1C3A}</a:tableStyleId>
              </a:tblPr>
              <a:tblGrid>
                <a:gridCol w="2757486"/>
                <a:gridCol w="2743200"/>
                <a:gridCol w="2563814"/>
              </a:tblGrid>
              <a:tr h="287685">
                <a:tc>
                  <a:txBody>
                    <a:bodyPr/>
                    <a:lstStyle/>
                    <a:p>
                      <a:pPr>
                        <a:spcAft>
                          <a:spcPts val="0"/>
                        </a:spcAft>
                      </a:pPr>
                      <a:r>
                        <a:rPr lang="en-GB" sz="1400" b="1" dirty="0">
                          <a:solidFill>
                            <a:schemeClr val="tx1"/>
                          </a:solidFill>
                          <a:effectLst/>
                          <a:latin typeface="+mn-lt"/>
                          <a:ea typeface="SimSun" panose="02010600030101010101" pitchFamily="2" charset="-122"/>
                          <a:cs typeface="Arial" panose="020B0604020202020204" pitchFamily="34" charset="0"/>
                        </a:rPr>
                        <a:t>Existing system </a:t>
                      </a:r>
                      <a:endParaRPr lang="en-ZA" sz="1400" dirty="0">
                        <a:solidFill>
                          <a:schemeClr val="tx1"/>
                        </a:solidFill>
                        <a:effectLst/>
                        <a:latin typeface="+mn-lt"/>
                        <a:ea typeface="SimSun" panose="02010600030101010101" pitchFamily="2" charset="-122"/>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spcAft>
                          <a:spcPts val="0"/>
                        </a:spcAft>
                      </a:pPr>
                      <a:r>
                        <a:rPr lang="en-GB" sz="1400" b="1" dirty="0">
                          <a:solidFill>
                            <a:schemeClr val="tx1"/>
                          </a:solidFill>
                          <a:effectLst/>
                          <a:latin typeface="+mn-lt"/>
                          <a:ea typeface="SimSun" panose="02010600030101010101" pitchFamily="2" charset="-122"/>
                          <a:cs typeface="Arial" panose="020B0604020202020204" pitchFamily="34" charset="0"/>
                        </a:rPr>
                        <a:t>Proposal</a:t>
                      </a:r>
                      <a:endParaRPr lang="en-ZA" sz="1400" dirty="0">
                        <a:solidFill>
                          <a:schemeClr val="tx1"/>
                        </a:solidFill>
                        <a:effectLst/>
                        <a:latin typeface="+mn-lt"/>
                        <a:ea typeface="SimSun" panose="02010600030101010101" pitchFamily="2" charset="-122"/>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spcAft>
                          <a:spcPts val="0"/>
                        </a:spcAft>
                      </a:pPr>
                      <a:r>
                        <a:rPr lang="en-GB" sz="1400" b="1" dirty="0">
                          <a:solidFill>
                            <a:schemeClr val="tx1"/>
                          </a:solidFill>
                          <a:effectLst/>
                          <a:latin typeface="+mn-lt"/>
                          <a:ea typeface="SimSun" panose="02010600030101010101" pitchFamily="2" charset="-122"/>
                          <a:cs typeface="Arial" panose="020B0604020202020204" pitchFamily="34" charset="0"/>
                        </a:rPr>
                        <a:t>Change</a:t>
                      </a:r>
                      <a:endParaRPr lang="en-ZA" sz="1400" dirty="0">
                        <a:solidFill>
                          <a:schemeClr val="tx1"/>
                        </a:solidFill>
                        <a:effectLst/>
                        <a:latin typeface="+mn-lt"/>
                        <a:ea typeface="SimSun" panose="02010600030101010101" pitchFamily="2" charset="-122"/>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r>
            </a:tbl>
          </a:graphicData>
        </a:graphic>
      </p:graphicFrame>
    </p:spTree>
    <p:extLst>
      <p:ext uri="{BB962C8B-B14F-4D97-AF65-F5344CB8AC3E}">
        <p14:creationId xmlns:p14="http://schemas.microsoft.com/office/powerpoint/2010/main" xmlns="" val="6342983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42913" y="559127"/>
            <a:ext cx="8064500" cy="523220"/>
          </a:xfrm>
          <a:prstGeom prst="rect">
            <a:avLst/>
          </a:prstGeom>
          <a:solidFill>
            <a:srgbClr val="008E4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anchor="ctr">
            <a:spAutoFit/>
          </a:bodyPr>
          <a:lstStyle/>
          <a:p>
            <a:pPr algn="ctr">
              <a:defRPr/>
            </a:pPr>
            <a:r>
              <a:rPr lang="en-ZA" sz="2800" b="1" dirty="0" smtClean="0">
                <a:cs typeface="Arial" pitchFamily="34" charset="0"/>
              </a:rPr>
              <a:t>Scope of SETAs</a:t>
            </a:r>
            <a:endParaRPr lang="en-ZA" sz="2800" b="1" dirty="0">
              <a:cs typeface="Arial" pitchFamily="34" charset="0"/>
            </a:endParaRPr>
          </a:p>
        </p:txBody>
      </p:sp>
      <p:sp>
        <p:nvSpPr>
          <p:cNvPr id="8196" name="Slide Number Placeholder 7"/>
          <p:cNvSpPr>
            <a:spLocks noGrp="1"/>
          </p:cNvSpPr>
          <p:nvPr>
            <p:ph type="sldNum" sz="quarter" idx="12"/>
          </p:nvPr>
        </p:nvSpPr>
        <p:spPr>
          <a:xfrm>
            <a:off x="6929438" y="6524625"/>
            <a:ext cx="2133600" cy="365125"/>
          </a:xfrm>
          <a:noFill/>
        </p:spPr>
        <p:txBody>
          <a:bodyPr/>
          <a:lstStyle/>
          <a:p>
            <a:fld id="{C647411B-AB77-409F-B9F6-2D0EDA52287E}" type="slidenum">
              <a:rPr lang="en-US" b="1" smtClean="0"/>
              <a:pPr/>
              <a:t>45</a:t>
            </a:fld>
            <a:endParaRPr lang="en-US" b="1" smtClean="0"/>
          </a:p>
        </p:txBody>
      </p:sp>
      <p:sp>
        <p:nvSpPr>
          <p:cNvPr id="8" name="Rectangle 3"/>
          <p:cNvSpPr txBox="1">
            <a:spLocks noChangeArrowheads="1"/>
          </p:cNvSpPr>
          <p:nvPr/>
        </p:nvSpPr>
        <p:spPr bwMode="auto">
          <a:xfrm>
            <a:off x="314039" y="1239437"/>
            <a:ext cx="8229600" cy="5134208"/>
          </a:xfrm>
          <a:prstGeom prst="rect">
            <a:avLst/>
          </a:prstGeom>
          <a:noFill/>
          <a:ln w="9525">
            <a:noFill/>
            <a:miter lim="800000"/>
            <a:headEnd/>
            <a:tailEnd/>
          </a:ln>
        </p:spPr>
        <p:txBody>
          <a:bodyPr/>
          <a:lstStyle/>
          <a:p>
            <a:endParaRPr lang="en-ZA" sz="2000" dirty="0"/>
          </a:p>
        </p:txBody>
      </p:sp>
      <p:graphicFrame>
        <p:nvGraphicFramePr>
          <p:cNvPr id="9" name="Table 8"/>
          <p:cNvGraphicFramePr>
            <a:graphicFrameLocks noGrp="1"/>
          </p:cNvGraphicFramePr>
          <p:nvPr>
            <p:extLst>
              <p:ext uri="{D42A27DB-BD31-4B8C-83A1-F6EECF244321}">
                <p14:modId xmlns:p14="http://schemas.microsoft.com/office/powerpoint/2010/main" xmlns="" val="3037086330"/>
              </p:ext>
            </p:extLst>
          </p:nvPr>
        </p:nvGraphicFramePr>
        <p:xfrm>
          <a:off x="442914" y="1421340"/>
          <a:ext cx="8064500" cy="287685"/>
        </p:xfrm>
        <a:graphic>
          <a:graphicData uri="http://schemas.openxmlformats.org/drawingml/2006/table">
            <a:tbl>
              <a:tblPr firstRow="1" bandRow="1">
                <a:tableStyleId>{5C22544A-7EE6-4342-B048-85BDC9FD1C3A}</a:tableStyleId>
              </a:tblPr>
              <a:tblGrid>
                <a:gridCol w="2757486"/>
                <a:gridCol w="2743200"/>
                <a:gridCol w="2563814"/>
              </a:tblGrid>
              <a:tr h="287685">
                <a:tc>
                  <a:txBody>
                    <a:bodyPr/>
                    <a:lstStyle/>
                    <a:p>
                      <a:pPr>
                        <a:spcAft>
                          <a:spcPts val="0"/>
                        </a:spcAft>
                      </a:pPr>
                      <a:r>
                        <a:rPr lang="en-GB" sz="1400" b="1" dirty="0">
                          <a:solidFill>
                            <a:schemeClr val="tx1"/>
                          </a:solidFill>
                          <a:effectLst/>
                          <a:latin typeface="+mn-lt"/>
                          <a:ea typeface="SimSun" panose="02010600030101010101" pitchFamily="2" charset="-122"/>
                          <a:cs typeface="Arial" panose="020B0604020202020204" pitchFamily="34" charset="0"/>
                        </a:rPr>
                        <a:t>Existing system </a:t>
                      </a:r>
                      <a:endParaRPr lang="en-ZA" sz="1400" dirty="0">
                        <a:solidFill>
                          <a:schemeClr val="tx1"/>
                        </a:solidFill>
                        <a:effectLst/>
                        <a:latin typeface="+mn-lt"/>
                        <a:ea typeface="SimSun" panose="02010600030101010101" pitchFamily="2" charset="-122"/>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spcAft>
                          <a:spcPts val="0"/>
                        </a:spcAft>
                      </a:pPr>
                      <a:r>
                        <a:rPr lang="en-GB" sz="1400" b="1" dirty="0">
                          <a:solidFill>
                            <a:schemeClr val="tx1"/>
                          </a:solidFill>
                          <a:effectLst/>
                          <a:latin typeface="+mn-lt"/>
                          <a:ea typeface="SimSun" panose="02010600030101010101" pitchFamily="2" charset="-122"/>
                          <a:cs typeface="Arial" panose="020B0604020202020204" pitchFamily="34" charset="0"/>
                        </a:rPr>
                        <a:t>Proposal</a:t>
                      </a:r>
                      <a:endParaRPr lang="en-ZA" sz="1400" dirty="0">
                        <a:solidFill>
                          <a:schemeClr val="tx1"/>
                        </a:solidFill>
                        <a:effectLst/>
                        <a:latin typeface="+mn-lt"/>
                        <a:ea typeface="SimSun" panose="02010600030101010101" pitchFamily="2" charset="-122"/>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spcAft>
                          <a:spcPts val="0"/>
                        </a:spcAft>
                      </a:pPr>
                      <a:r>
                        <a:rPr lang="en-GB" sz="1400" b="1" dirty="0">
                          <a:solidFill>
                            <a:schemeClr val="tx1"/>
                          </a:solidFill>
                          <a:effectLst/>
                          <a:latin typeface="+mn-lt"/>
                          <a:ea typeface="SimSun" panose="02010600030101010101" pitchFamily="2" charset="-122"/>
                          <a:cs typeface="Arial" panose="020B0604020202020204" pitchFamily="34" charset="0"/>
                        </a:rPr>
                        <a:t>Change</a:t>
                      </a:r>
                      <a:endParaRPr lang="en-ZA" sz="1400" dirty="0">
                        <a:solidFill>
                          <a:schemeClr val="tx1"/>
                        </a:solidFill>
                        <a:effectLst/>
                        <a:latin typeface="+mn-lt"/>
                        <a:ea typeface="SimSun" panose="02010600030101010101" pitchFamily="2" charset="-122"/>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r>
            </a:tbl>
          </a:graphicData>
        </a:graphic>
      </p:graphicFrame>
      <p:pic>
        <p:nvPicPr>
          <p:cNvPr id="2" name="Picture 1"/>
          <p:cNvPicPr>
            <a:picLocks noChangeAspect="1"/>
          </p:cNvPicPr>
          <p:nvPr/>
        </p:nvPicPr>
        <p:blipFill>
          <a:blip r:embed="rId2" cstate="print"/>
          <a:stretch>
            <a:fillRect/>
          </a:stretch>
        </p:blipFill>
        <p:spPr>
          <a:xfrm>
            <a:off x="461026" y="1683625"/>
            <a:ext cx="8046387" cy="4115157"/>
          </a:xfrm>
          <a:prstGeom prst="rect">
            <a:avLst/>
          </a:prstGeom>
        </p:spPr>
      </p:pic>
    </p:spTree>
    <p:extLst>
      <p:ext uri="{BB962C8B-B14F-4D97-AF65-F5344CB8AC3E}">
        <p14:creationId xmlns:p14="http://schemas.microsoft.com/office/powerpoint/2010/main" xmlns="" val="116934317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42913" y="559127"/>
            <a:ext cx="8064500" cy="523220"/>
          </a:xfrm>
          <a:prstGeom prst="rect">
            <a:avLst/>
          </a:prstGeom>
          <a:solidFill>
            <a:srgbClr val="008E4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anchor="ctr">
            <a:spAutoFit/>
          </a:bodyPr>
          <a:lstStyle/>
          <a:p>
            <a:pPr algn="ctr">
              <a:defRPr/>
            </a:pPr>
            <a:r>
              <a:rPr lang="en-ZA" sz="2800" b="1" dirty="0" smtClean="0">
                <a:cs typeface="Arial" pitchFamily="34" charset="0"/>
              </a:rPr>
              <a:t>Planning, reporting and accountability</a:t>
            </a:r>
            <a:endParaRPr lang="en-ZA" sz="2800" b="1" dirty="0">
              <a:cs typeface="Arial" pitchFamily="34" charset="0"/>
            </a:endParaRPr>
          </a:p>
        </p:txBody>
      </p:sp>
      <p:sp>
        <p:nvSpPr>
          <p:cNvPr id="8196" name="Slide Number Placeholder 7"/>
          <p:cNvSpPr>
            <a:spLocks noGrp="1"/>
          </p:cNvSpPr>
          <p:nvPr>
            <p:ph type="sldNum" sz="quarter" idx="12"/>
          </p:nvPr>
        </p:nvSpPr>
        <p:spPr>
          <a:xfrm>
            <a:off x="6929438" y="6524625"/>
            <a:ext cx="2133600" cy="365125"/>
          </a:xfrm>
          <a:noFill/>
        </p:spPr>
        <p:txBody>
          <a:bodyPr/>
          <a:lstStyle/>
          <a:p>
            <a:fld id="{C647411B-AB77-409F-B9F6-2D0EDA52287E}" type="slidenum">
              <a:rPr lang="en-US" b="1" smtClean="0"/>
              <a:pPr/>
              <a:t>46</a:t>
            </a:fld>
            <a:endParaRPr lang="en-US" b="1" smtClean="0"/>
          </a:p>
        </p:txBody>
      </p:sp>
      <p:sp>
        <p:nvSpPr>
          <p:cNvPr id="8" name="Rectangle 3"/>
          <p:cNvSpPr txBox="1">
            <a:spLocks noChangeArrowheads="1"/>
          </p:cNvSpPr>
          <p:nvPr/>
        </p:nvSpPr>
        <p:spPr bwMode="auto">
          <a:xfrm>
            <a:off x="314039" y="1239437"/>
            <a:ext cx="8229600" cy="5134208"/>
          </a:xfrm>
          <a:prstGeom prst="rect">
            <a:avLst/>
          </a:prstGeom>
          <a:noFill/>
          <a:ln w="9525">
            <a:noFill/>
            <a:miter lim="800000"/>
            <a:headEnd/>
            <a:tailEnd/>
          </a:ln>
        </p:spPr>
        <p:txBody>
          <a:bodyPr/>
          <a:lstStyle/>
          <a:p>
            <a:endParaRPr lang="en-ZA" sz="2000" dirty="0"/>
          </a:p>
        </p:txBody>
      </p:sp>
      <p:graphicFrame>
        <p:nvGraphicFramePr>
          <p:cNvPr id="9" name="Table 8"/>
          <p:cNvGraphicFramePr>
            <a:graphicFrameLocks noGrp="1"/>
          </p:cNvGraphicFramePr>
          <p:nvPr>
            <p:extLst>
              <p:ext uri="{D42A27DB-BD31-4B8C-83A1-F6EECF244321}">
                <p14:modId xmlns:p14="http://schemas.microsoft.com/office/powerpoint/2010/main" xmlns="" val="2231568242"/>
              </p:ext>
            </p:extLst>
          </p:nvPr>
        </p:nvGraphicFramePr>
        <p:xfrm>
          <a:off x="442914" y="1421340"/>
          <a:ext cx="8064500" cy="287685"/>
        </p:xfrm>
        <a:graphic>
          <a:graphicData uri="http://schemas.openxmlformats.org/drawingml/2006/table">
            <a:tbl>
              <a:tblPr firstRow="1" bandRow="1">
                <a:tableStyleId>{5C22544A-7EE6-4342-B048-85BDC9FD1C3A}</a:tableStyleId>
              </a:tblPr>
              <a:tblGrid>
                <a:gridCol w="2681286"/>
                <a:gridCol w="2743200"/>
                <a:gridCol w="2640014"/>
              </a:tblGrid>
              <a:tr h="287685">
                <a:tc>
                  <a:txBody>
                    <a:bodyPr/>
                    <a:lstStyle/>
                    <a:p>
                      <a:pPr>
                        <a:spcAft>
                          <a:spcPts val="0"/>
                        </a:spcAft>
                      </a:pPr>
                      <a:r>
                        <a:rPr lang="en-GB" sz="1400" b="1" dirty="0">
                          <a:solidFill>
                            <a:schemeClr val="tx1"/>
                          </a:solidFill>
                          <a:effectLst/>
                          <a:latin typeface="+mn-lt"/>
                          <a:ea typeface="SimSun" panose="02010600030101010101" pitchFamily="2" charset="-122"/>
                          <a:cs typeface="Arial" panose="020B0604020202020204" pitchFamily="34" charset="0"/>
                        </a:rPr>
                        <a:t>Existing system </a:t>
                      </a:r>
                      <a:endParaRPr lang="en-ZA" sz="1400" dirty="0">
                        <a:solidFill>
                          <a:schemeClr val="tx1"/>
                        </a:solidFill>
                        <a:effectLst/>
                        <a:latin typeface="+mn-lt"/>
                        <a:ea typeface="SimSun" panose="02010600030101010101" pitchFamily="2" charset="-122"/>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spcAft>
                          <a:spcPts val="0"/>
                        </a:spcAft>
                      </a:pPr>
                      <a:r>
                        <a:rPr lang="en-GB" sz="1400" b="1" dirty="0">
                          <a:solidFill>
                            <a:schemeClr val="tx1"/>
                          </a:solidFill>
                          <a:effectLst/>
                          <a:latin typeface="+mn-lt"/>
                          <a:ea typeface="SimSun" panose="02010600030101010101" pitchFamily="2" charset="-122"/>
                          <a:cs typeface="Arial" panose="020B0604020202020204" pitchFamily="34" charset="0"/>
                        </a:rPr>
                        <a:t>Proposal</a:t>
                      </a:r>
                      <a:endParaRPr lang="en-ZA" sz="1400" dirty="0">
                        <a:solidFill>
                          <a:schemeClr val="tx1"/>
                        </a:solidFill>
                        <a:effectLst/>
                        <a:latin typeface="+mn-lt"/>
                        <a:ea typeface="SimSun" panose="02010600030101010101" pitchFamily="2" charset="-122"/>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spcAft>
                          <a:spcPts val="0"/>
                        </a:spcAft>
                      </a:pPr>
                      <a:r>
                        <a:rPr lang="en-GB" sz="1400" b="1" dirty="0">
                          <a:solidFill>
                            <a:schemeClr val="tx1"/>
                          </a:solidFill>
                          <a:effectLst/>
                          <a:latin typeface="+mn-lt"/>
                          <a:ea typeface="SimSun" panose="02010600030101010101" pitchFamily="2" charset="-122"/>
                          <a:cs typeface="Arial" panose="020B0604020202020204" pitchFamily="34" charset="0"/>
                        </a:rPr>
                        <a:t>Change</a:t>
                      </a:r>
                      <a:endParaRPr lang="en-ZA" sz="1400" dirty="0">
                        <a:solidFill>
                          <a:schemeClr val="tx1"/>
                        </a:solidFill>
                        <a:effectLst/>
                        <a:latin typeface="+mn-lt"/>
                        <a:ea typeface="SimSun" panose="02010600030101010101" pitchFamily="2" charset="-122"/>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r>
            </a:tbl>
          </a:graphicData>
        </a:graphic>
      </p:graphicFrame>
      <p:pic>
        <p:nvPicPr>
          <p:cNvPr id="2" name="Picture 1"/>
          <p:cNvPicPr>
            <a:picLocks noChangeAspect="1"/>
          </p:cNvPicPr>
          <p:nvPr/>
        </p:nvPicPr>
        <p:blipFill>
          <a:blip r:embed="rId2" cstate="print"/>
          <a:stretch>
            <a:fillRect/>
          </a:stretch>
        </p:blipFill>
        <p:spPr>
          <a:xfrm>
            <a:off x="442913" y="1676400"/>
            <a:ext cx="8064500" cy="4828450"/>
          </a:xfrm>
          <a:prstGeom prst="rect">
            <a:avLst/>
          </a:prstGeom>
        </p:spPr>
      </p:pic>
    </p:spTree>
    <p:extLst>
      <p:ext uri="{BB962C8B-B14F-4D97-AF65-F5344CB8AC3E}">
        <p14:creationId xmlns:p14="http://schemas.microsoft.com/office/powerpoint/2010/main" xmlns="" val="272270347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42913" y="559127"/>
            <a:ext cx="8064500" cy="523220"/>
          </a:xfrm>
          <a:prstGeom prst="rect">
            <a:avLst/>
          </a:prstGeom>
          <a:solidFill>
            <a:srgbClr val="008E4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anchor="ctr">
            <a:spAutoFit/>
          </a:bodyPr>
          <a:lstStyle/>
          <a:p>
            <a:pPr algn="ctr">
              <a:defRPr/>
            </a:pPr>
            <a:r>
              <a:rPr lang="en-ZA" sz="2800" b="1" dirty="0" smtClean="0">
                <a:cs typeface="Arial" pitchFamily="34" charset="0"/>
              </a:rPr>
              <a:t>Funding</a:t>
            </a:r>
            <a:endParaRPr lang="en-ZA" sz="2800" b="1" dirty="0">
              <a:cs typeface="Arial" pitchFamily="34" charset="0"/>
            </a:endParaRPr>
          </a:p>
        </p:txBody>
      </p:sp>
      <p:sp>
        <p:nvSpPr>
          <p:cNvPr id="8196" name="Slide Number Placeholder 7"/>
          <p:cNvSpPr>
            <a:spLocks noGrp="1"/>
          </p:cNvSpPr>
          <p:nvPr>
            <p:ph type="sldNum" sz="quarter" idx="12"/>
          </p:nvPr>
        </p:nvSpPr>
        <p:spPr>
          <a:xfrm>
            <a:off x="6929438" y="6524625"/>
            <a:ext cx="2133600" cy="365125"/>
          </a:xfrm>
          <a:noFill/>
        </p:spPr>
        <p:txBody>
          <a:bodyPr/>
          <a:lstStyle/>
          <a:p>
            <a:fld id="{C647411B-AB77-409F-B9F6-2D0EDA52287E}" type="slidenum">
              <a:rPr lang="en-US" b="1" smtClean="0"/>
              <a:pPr/>
              <a:t>47</a:t>
            </a:fld>
            <a:endParaRPr lang="en-US" b="1" smtClean="0"/>
          </a:p>
        </p:txBody>
      </p:sp>
      <p:sp>
        <p:nvSpPr>
          <p:cNvPr id="8" name="Rectangle 3"/>
          <p:cNvSpPr txBox="1">
            <a:spLocks noChangeArrowheads="1"/>
          </p:cNvSpPr>
          <p:nvPr/>
        </p:nvSpPr>
        <p:spPr bwMode="auto">
          <a:xfrm>
            <a:off x="314039" y="1239437"/>
            <a:ext cx="8229600" cy="5134208"/>
          </a:xfrm>
          <a:prstGeom prst="rect">
            <a:avLst/>
          </a:prstGeom>
          <a:noFill/>
          <a:ln w="9525">
            <a:noFill/>
            <a:miter lim="800000"/>
            <a:headEnd/>
            <a:tailEnd/>
          </a:ln>
        </p:spPr>
        <p:txBody>
          <a:bodyPr/>
          <a:lstStyle/>
          <a:p>
            <a:endParaRPr lang="en-ZA" sz="2000" dirty="0"/>
          </a:p>
        </p:txBody>
      </p:sp>
      <p:graphicFrame>
        <p:nvGraphicFramePr>
          <p:cNvPr id="9" name="Table 8"/>
          <p:cNvGraphicFramePr>
            <a:graphicFrameLocks noGrp="1"/>
          </p:cNvGraphicFramePr>
          <p:nvPr>
            <p:extLst>
              <p:ext uri="{D42A27DB-BD31-4B8C-83A1-F6EECF244321}">
                <p14:modId xmlns:p14="http://schemas.microsoft.com/office/powerpoint/2010/main" xmlns="" val="2974840228"/>
              </p:ext>
            </p:extLst>
          </p:nvPr>
        </p:nvGraphicFramePr>
        <p:xfrm>
          <a:off x="442914" y="1421340"/>
          <a:ext cx="8064500" cy="287685"/>
        </p:xfrm>
        <a:graphic>
          <a:graphicData uri="http://schemas.openxmlformats.org/drawingml/2006/table">
            <a:tbl>
              <a:tblPr firstRow="1" bandRow="1">
                <a:tableStyleId>{5C22544A-7EE6-4342-B048-85BDC9FD1C3A}</a:tableStyleId>
              </a:tblPr>
              <a:tblGrid>
                <a:gridCol w="2757486"/>
                <a:gridCol w="2743200"/>
                <a:gridCol w="2563814"/>
              </a:tblGrid>
              <a:tr h="287685">
                <a:tc>
                  <a:txBody>
                    <a:bodyPr/>
                    <a:lstStyle/>
                    <a:p>
                      <a:pPr>
                        <a:spcAft>
                          <a:spcPts val="0"/>
                        </a:spcAft>
                      </a:pPr>
                      <a:r>
                        <a:rPr lang="en-GB" sz="1400" b="1" dirty="0">
                          <a:solidFill>
                            <a:schemeClr val="tx1"/>
                          </a:solidFill>
                          <a:effectLst/>
                          <a:latin typeface="+mn-lt"/>
                          <a:ea typeface="SimSun" panose="02010600030101010101" pitchFamily="2" charset="-122"/>
                          <a:cs typeface="Arial" panose="020B0604020202020204" pitchFamily="34" charset="0"/>
                        </a:rPr>
                        <a:t>Existing system </a:t>
                      </a:r>
                      <a:endParaRPr lang="en-ZA" sz="1400" dirty="0">
                        <a:solidFill>
                          <a:schemeClr val="tx1"/>
                        </a:solidFill>
                        <a:effectLst/>
                        <a:latin typeface="+mn-lt"/>
                        <a:ea typeface="SimSun" panose="02010600030101010101" pitchFamily="2" charset="-122"/>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spcAft>
                          <a:spcPts val="0"/>
                        </a:spcAft>
                      </a:pPr>
                      <a:r>
                        <a:rPr lang="en-GB" sz="1400" b="1" dirty="0">
                          <a:solidFill>
                            <a:schemeClr val="tx1"/>
                          </a:solidFill>
                          <a:effectLst/>
                          <a:latin typeface="+mn-lt"/>
                          <a:ea typeface="SimSun" panose="02010600030101010101" pitchFamily="2" charset="-122"/>
                          <a:cs typeface="Arial" panose="020B0604020202020204" pitchFamily="34" charset="0"/>
                        </a:rPr>
                        <a:t>Proposal</a:t>
                      </a:r>
                      <a:endParaRPr lang="en-ZA" sz="1400" dirty="0">
                        <a:solidFill>
                          <a:schemeClr val="tx1"/>
                        </a:solidFill>
                        <a:effectLst/>
                        <a:latin typeface="+mn-lt"/>
                        <a:ea typeface="SimSun" panose="02010600030101010101" pitchFamily="2" charset="-122"/>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spcAft>
                          <a:spcPts val="0"/>
                        </a:spcAft>
                      </a:pPr>
                      <a:r>
                        <a:rPr lang="en-GB" sz="1400" b="1" dirty="0">
                          <a:solidFill>
                            <a:schemeClr val="tx1"/>
                          </a:solidFill>
                          <a:effectLst/>
                          <a:latin typeface="+mn-lt"/>
                          <a:ea typeface="SimSun" panose="02010600030101010101" pitchFamily="2" charset="-122"/>
                          <a:cs typeface="Arial" panose="020B0604020202020204" pitchFamily="34" charset="0"/>
                        </a:rPr>
                        <a:t>Change</a:t>
                      </a:r>
                      <a:endParaRPr lang="en-ZA" sz="1400" dirty="0">
                        <a:solidFill>
                          <a:schemeClr val="tx1"/>
                        </a:solidFill>
                        <a:effectLst/>
                        <a:latin typeface="+mn-lt"/>
                        <a:ea typeface="SimSun" panose="02010600030101010101" pitchFamily="2" charset="-122"/>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r>
            </a:tbl>
          </a:graphicData>
        </a:graphic>
      </p:graphicFrame>
      <p:pic>
        <p:nvPicPr>
          <p:cNvPr id="2" name="Picture 1"/>
          <p:cNvPicPr>
            <a:picLocks noChangeAspect="1"/>
          </p:cNvPicPr>
          <p:nvPr/>
        </p:nvPicPr>
        <p:blipFill>
          <a:blip r:embed="rId2" cstate="print"/>
          <a:stretch>
            <a:fillRect/>
          </a:stretch>
        </p:blipFill>
        <p:spPr>
          <a:xfrm>
            <a:off x="442913" y="1762173"/>
            <a:ext cx="8100726" cy="4395597"/>
          </a:xfrm>
          <a:prstGeom prst="rect">
            <a:avLst/>
          </a:prstGeom>
        </p:spPr>
      </p:pic>
    </p:spTree>
    <p:extLst>
      <p:ext uri="{BB962C8B-B14F-4D97-AF65-F5344CB8AC3E}">
        <p14:creationId xmlns:p14="http://schemas.microsoft.com/office/powerpoint/2010/main" xmlns="" val="351818910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42913" y="559127"/>
            <a:ext cx="8064500" cy="523220"/>
          </a:xfrm>
          <a:prstGeom prst="rect">
            <a:avLst/>
          </a:prstGeom>
          <a:solidFill>
            <a:srgbClr val="008E4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anchor="ctr">
            <a:spAutoFit/>
          </a:bodyPr>
          <a:lstStyle/>
          <a:p>
            <a:pPr algn="ctr">
              <a:defRPr/>
            </a:pPr>
            <a:r>
              <a:rPr lang="en-ZA" sz="2800" b="1" dirty="0" smtClean="0">
                <a:cs typeface="Arial" pitchFamily="34" charset="0"/>
              </a:rPr>
              <a:t>National Skills Authority </a:t>
            </a:r>
            <a:endParaRPr lang="en-ZA" sz="2800" b="1" dirty="0">
              <a:cs typeface="Arial" pitchFamily="34" charset="0"/>
            </a:endParaRPr>
          </a:p>
        </p:txBody>
      </p:sp>
      <p:sp>
        <p:nvSpPr>
          <p:cNvPr id="8196" name="Slide Number Placeholder 7"/>
          <p:cNvSpPr>
            <a:spLocks noGrp="1"/>
          </p:cNvSpPr>
          <p:nvPr>
            <p:ph type="sldNum" sz="quarter" idx="12"/>
          </p:nvPr>
        </p:nvSpPr>
        <p:spPr>
          <a:xfrm>
            <a:off x="6929438" y="6524625"/>
            <a:ext cx="2133600" cy="365125"/>
          </a:xfrm>
          <a:noFill/>
        </p:spPr>
        <p:txBody>
          <a:bodyPr/>
          <a:lstStyle/>
          <a:p>
            <a:fld id="{C647411B-AB77-409F-B9F6-2D0EDA52287E}" type="slidenum">
              <a:rPr lang="en-US" b="1" smtClean="0"/>
              <a:pPr/>
              <a:t>48</a:t>
            </a:fld>
            <a:endParaRPr lang="en-US" b="1" smtClean="0"/>
          </a:p>
        </p:txBody>
      </p:sp>
      <p:sp>
        <p:nvSpPr>
          <p:cNvPr id="8" name="Rectangle 3"/>
          <p:cNvSpPr txBox="1">
            <a:spLocks noChangeArrowheads="1"/>
          </p:cNvSpPr>
          <p:nvPr/>
        </p:nvSpPr>
        <p:spPr bwMode="auto">
          <a:xfrm>
            <a:off x="314039" y="1239437"/>
            <a:ext cx="8229600" cy="5134208"/>
          </a:xfrm>
          <a:prstGeom prst="rect">
            <a:avLst/>
          </a:prstGeom>
          <a:noFill/>
          <a:ln w="9525">
            <a:noFill/>
            <a:miter lim="800000"/>
            <a:headEnd/>
            <a:tailEnd/>
          </a:ln>
        </p:spPr>
        <p:txBody>
          <a:bodyPr/>
          <a:lstStyle/>
          <a:p>
            <a:endParaRPr lang="en-ZA" sz="2000" dirty="0"/>
          </a:p>
        </p:txBody>
      </p:sp>
      <p:graphicFrame>
        <p:nvGraphicFramePr>
          <p:cNvPr id="9" name="Table 8"/>
          <p:cNvGraphicFramePr>
            <a:graphicFrameLocks noGrp="1"/>
          </p:cNvGraphicFramePr>
          <p:nvPr>
            <p:extLst>
              <p:ext uri="{D42A27DB-BD31-4B8C-83A1-F6EECF244321}">
                <p14:modId xmlns:p14="http://schemas.microsoft.com/office/powerpoint/2010/main" xmlns="" val="1641148232"/>
              </p:ext>
            </p:extLst>
          </p:nvPr>
        </p:nvGraphicFramePr>
        <p:xfrm>
          <a:off x="442914" y="1421340"/>
          <a:ext cx="8064500" cy="287685"/>
        </p:xfrm>
        <a:graphic>
          <a:graphicData uri="http://schemas.openxmlformats.org/drawingml/2006/table">
            <a:tbl>
              <a:tblPr firstRow="1" bandRow="1">
                <a:tableStyleId>{5C22544A-7EE6-4342-B048-85BDC9FD1C3A}</a:tableStyleId>
              </a:tblPr>
              <a:tblGrid>
                <a:gridCol w="2757486"/>
                <a:gridCol w="2743200"/>
                <a:gridCol w="2563814"/>
              </a:tblGrid>
              <a:tr h="287685">
                <a:tc>
                  <a:txBody>
                    <a:bodyPr/>
                    <a:lstStyle/>
                    <a:p>
                      <a:pPr>
                        <a:spcAft>
                          <a:spcPts val="0"/>
                        </a:spcAft>
                      </a:pPr>
                      <a:r>
                        <a:rPr lang="en-GB" sz="1400" b="1" dirty="0">
                          <a:solidFill>
                            <a:schemeClr val="tx1"/>
                          </a:solidFill>
                          <a:effectLst/>
                          <a:latin typeface="+mn-lt"/>
                          <a:ea typeface="SimSun" panose="02010600030101010101" pitchFamily="2" charset="-122"/>
                          <a:cs typeface="Arial" panose="020B0604020202020204" pitchFamily="34" charset="0"/>
                        </a:rPr>
                        <a:t>Existing system </a:t>
                      </a:r>
                      <a:endParaRPr lang="en-ZA" sz="1400" dirty="0">
                        <a:solidFill>
                          <a:schemeClr val="tx1"/>
                        </a:solidFill>
                        <a:effectLst/>
                        <a:latin typeface="+mn-lt"/>
                        <a:ea typeface="SimSun" panose="02010600030101010101" pitchFamily="2" charset="-122"/>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spcAft>
                          <a:spcPts val="0"/>
                        </a:spcAft>
                      </a:pPr>
                      <a:r>
                        <a:rPr lang="en-GB" sz="1400" b="1" dirty="0">
                          <a:solidFill>
                            <a:schemeClr val="tx1"/>
                          </a:solidFill>
                          <a:effectLst/>
                          <a:latin typeface="+mn-lt"/>
                          <a:ea typeface="SimSun" panose="02010600030101010101" pitchFamily="2" charset="-122"/>
                          <a:cs typeface="Arial" panose="020B0604020202020204" pitchFamily="34" charset="0"/>
                        </a:rPr>
                        <a:t>Proposal</a:t>
                      </a:r>
                      <a:endParaRPr lang="en-ZA" sz="1400" dirty="0">
                        <a:solidFill>
                          <a:schemeClr val="tx1"/>
                        </a:solidFill>
                        <a:effectLst/>
                        <a:latin typeface="+mn-lt"/>
                        <a:ea typeface="SimSun" panose="02010600030101010101" pitchFamily="2" charset="-122"/>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spcAft>
                          <a:spcPts val="0"/>
                        </a:spcAft>
                      </a:pPr>
                      <a:r>
                        <a:rPr lang="en-GB" sz="1400" b="1" dirty="0">
                          <a:solidFill>
                            <a:schemeClr val="tx1"/>
                          </a:solidFill>
                          <a:effectLst/>
                          <a:latin typeface="+mn-lt"/>
                          <a:ea typeface="SimSun" panose="02010600030101010101" pitchFamily="2" charset="-122"/>
                          <a:cs typeface="Arial" panose="020B0604020202020204" pitchFamily="34" charset="0"/>
                        </a:rPr>
                        <a:t>Change</a:t>
                      </a:r>
                      <a:endParaRPr lang="en-ZA" sz="1400" dirty="0">
                        <a:solidFill>
                          <a:schemeClr val="tx1"/>
                        </a:solidFill>
                        <a:effectLst/>
                        <a:latin typeface="+mn-lt"/>
                        <a:ea typeface="SimSun" panose="02010600030101010101" pitchFamily="2" charset="-122"/>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r>
            </a:tbl>
          </a:graphicData>
        </a:graphic>
      </p:graphicFrame>
      <p:pic>
        <p:nvPicPr>
          <p:cNvPr id="2" name="Picture 1"/>
          <p:cNvPicPr>
            <a:picLocks noChangeAspect="1"/>
          </p:cNvPicPr>
          <p:nvPr/>
        </p:nvPicPr>
        <p:blipFill>
          <a:blip r:embed="rId2" cstate="print"/>
          <a:stretch>
            <a:fillRect/>
          </a:stretch>
        </p:blipFill>
        <p:spPr>
          <a:xfrm>
            <a:off x="461026" y="1709025"/>
            <a:ext cx="8100726" cy="3255546"/>
          </a:xfrm>
          <a:prstGeom prst="rect">
            <a:avLst/>
          </a:prstGeom>
        </p:spPr>
      </p:pic>
    </p:spTree>
    <p:extLst>
      <p:ext uri="{BB962C8B-B14F-4D97-AF65-F5344CB8AC3E}">
        <p14:creationId xmlns:p14="http://schemas.microsoft.com/office/powerpoint/2010/main" xmlns="" val="313321642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SLIDE LAYOUT.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11267" name="Picture 6" descr="C:\Users\Lefifi.T\AppData\Local\Microsoft\Windows\Temporary Internet Files\Content.Outlook\XAEMJRW7\Higher Education LOGO (6).jpg"/>
          <p:cNvPicPr>
            <a:picLocks noChangeAspect="1" noChangeArrowheads="1"/>
          </p:cNvPicPr>
          <p:nvPr/>
        </p:nvPicPr>
        <p:blipFill>
          <a:blip r:embed="rId3" cstate="print"/>
          <a:srcRect/>
          <a:stretch>
            <a:fillRect/>
          </a:stretch>
        </p:blipFill>
        <p:spPr bwMode="auto">
          <a:xfrm>
            <a:off x="1755775" y="1557338"/>
            <a:ext cx="5695950" cy="2246312"/>
          </a:xfrm>
          <a:prstGeom prst="rect">
            <a:avLst/>
          </a:prstGeom>
          <a:noFill/>
          <a:ln w="9525">
            <a:noFill/>
            <a:miter lim="800000"/>
            <a:headEnd/>
            <a:tailEnd/>
          </a:ln>
        </p:spPr>
      </p:pic>
      <p:sp>
        <p:nvSpPr>
          <p:cNvPr id="11268" name="TextBox 7"/>
          <p:cNvSpPr txBox="1">
            <a:spLocks noChangeArrowheads="1"/>
          </p:cNvSpPr>
          <p:nvPr/>
        </p:nvSpPr>
        <p:spPr bwMode="auto">
          <a:xfrm>
            <a:off x="2484438" y="4005263"/>
            <a:ext cx="4103687" cy="1016000"/>
          </a:xfrm>
          <a:prstGeom prst="rect">
            <a:avLst/>
          </a:prstGeom>
          <a:noFill/>
          <a:ln w="9525">
            <a:noFill/>
            <a:miter lim="800000"/>
            <a:headEnd/>
            <a:tailEnd/>
          </a:ln>
        </p:spPr>
        <p:txBody>
          <a:bodyPr>
            <a:spAutoFit/>
          </a:bodyPr>
          <a:lstStyle/>
          <a:p>
            <a:pPr algn="ctr"/>
            <a:r>
              <a:rPr lang="en-US" sz="6000" b="1" i="1" dirty="0">
                <a:latin typeface="Calibri" pitchFamily="34" charset="0"/>
              </a:rPr>
              <a:t>Thank You</a:t>
            </a:r>
          </a:p>
        </p:txBody>
      </p:sp>
      <p:sp>
        <p:nvSpPr>
          <p:cNvPr id="11269" name="Slide Number Placeholder 5"/>
          <p:cNvSpPr>
            <a:spLocks noGrp="1"/>
          </p:cNvSpPr>
          <p:nvPr>
            <p:ph type="sldNum" sz="quarter" idx="12"/>
          </p:nvPr>
        </p:nvSpPr>
        <p:spPr>
          <a:xfrm>
            <a:off x="7010400" y="6534150"/>
            <a:ext cx="2133600" cy="476250"/>
          </a:xfrm>
          <a:noFill/>
        </p:spPr>
        <p:txBody>
          <a:bodyPr/>
          <a:lstStyle/>
          <a:p>
            <a:fld id="{B5BC65C7-0663-470E-9C48-4998BA0C60EC}" type="slidenum">
              <a:rPr lang="en-US" smtClean="0"/>
              <a:pPr/>
              <a:t>49</a:t>
            </a:fld>
            <a:endParaRPr lang="en-US" dirty="0" smtClean="0"/>
          </a:p>
        </p:txBody>
      </p:sp>
    </p:spTree>
    <p:extLst>
      <p:ext uri="{BB962C8B-B14F-4D97-AF65-F5344CB8AC3E}">
        <p14:creationId xmlns:p14="http://schemas.microsoft.com/office/powerpoint/2010/main" xmlns="" val="35442327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5875"/>
            <a:ext cx="9144000" cy="687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5</a:t>
            </a:fld>
            <a:endParaRPr lang="en-US" altLang="en-US" sz="1400" b="1" dirty="0"/>
          </a:p>
        </p:txBody>
      </p:sp>
      <p:sp>
        <p:nvSpPr>
          <p:cNvPr id="7" name="TextBox 6"/>
          <p:cNvSpPr txBox="1"/>
          <p:nvPr/>
        </p:nvSpPr>
        <p:spPr>
          <a:xfrm>
            <a:off x="504000" y="545837"/>
            <a:ext cx="8136000" cy="523220"/>
          </a:xfrm>
          <a:prstGeom prst="rect">
            <a:avLst/>
          </a:prstGeom>
          <a:solidFill>
            <a:srgbClr val="339933"/>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smtClean="0"/>
              <a:t>Comments and Inputs</a:t>
            </a:r>
            <a:endParaRPr lang="en-ZA" dirty="0"/>
          </a:p>
        </p:txBody>
      </p:sp>
      <p:sp>
        <p:nvSpPr>
          <p:cNvPr id="4" name="Rectangle 3"/>
          <p:cNvSpPr/>
          <p:nvPr/>
        </p:nvSpPr>
        <p:spPr>
          <a:xfrm>
            <a:off x="457200" y="949655"/>
            <a:ext cx="8229600" cy="410882"/>
          </a:xfrm>
          <a:prstGeom prst="rect">
            <a:avLst/>
          </a:prstGeom>
        </p:spPr>
        <p:txBody>
          <a:bodyPr wrap="square">
            <a:spAutoFit/>
          </a:bodyPr>
          <a:lstStyle/>
          <a:p>
            <a:pPr marL="285750" indent="-285750" algn="just" fontAlgn="ctr">
              <a:lnSpc>
                <a:spcPct val="115000"/>
              </a:lnSpc>
              <a:spcBef>
                <a:spcPts val="285"/>
              </a:spcBef>
              <a:spcAft>
                <a:spcPts val="0"/>
              </a:spcAft>
              <a:buFont typeface="Arial" panose="020B0604020202020204" pitchFamily="34" charset="0"/>
              <a:buChar char="•"/>
            </a:pPr>
            <a:endParaRPr lang="en-ZA"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517906" y="1219200"/>
            <a:ext cx="8108188" cy="5509200"/>
          </a:xfrm>
          <a:prstGeom prst="rect">
            <a:avLst/>
          </a:prstGeom>
        </p:spPr>
        <p:txBody>
          <a:bodyPr wrap="square">
            <a:spAutoFit/>
          </a:bodyPr>
          <a:lstStyle/>
          <a:p>
            <a:pPr marL="285750" indent="-285750">
              <a:spcBef>
                <a:spcPts val="0"/>
              </a:spcBef>
              <a:spcAft>
                <a:spcPts val="600"/>
              </a:spcAft>
              <a:buFont typeface="Arial" panose="020B0604020202020204" pitchFamily="34" charset="0"/>
              <a:buChar char="•"/>
            </a:pPr>
            <a:r>
              <a:rPr lang="en-ZA" sz="2400" dirty="0">
                <a:latin typeface="+mj-lt"/>
              </a:rPr>
              <a:t>Inputs received from and through all relevant structures including on both NSLP 2015 and commenced with NSDP:</a:t>
            </a:r>
          </a:p>
          <a:p>
            <a:pPr marL="285750" indent="-285750">
              <a:spcBef>
                <a:spcPts val="0"/>
              </a:spcBef>
              <a:spcAft>
                <a:spcPts val="600"/>
              </a:spcAft>
              <a:buFont typeface="Arial" panose="020B0604020202020204" pitchFamily="34" charset="0"/>
              <a:buChar char="•"/>
            </a:pPr>
            <a:r>
              <a:rPr lang="en-ZA" sz="2400" dirty="0">
                <a:latin typeface="+mj-lt"/>
              </a:rPr>
              <a:t>White Paper Task Team,</a:t>
            </a:r>
          </a:p>
          <a:p>
            <a:pPr marL="285750" indent="-285750">
              <a:spcBef>
                <a:spcPts val="0"/>
              </a:spcBef>
              <a:spcAft>
                <a:spcPts val="600"/>
              </a:spcAft>
              <a:buFont typeface="Arial" panose="020B0604020202020204" pitchFamily="34" charset="0"/>
              <a:buChar char="•"/>
            </a:pPr>
            <a:r>
              <a:rPr lang="en-ZA" sz="2400" dirty="0">
                <a:latin typeface="+mj-lt"/>
              </a:rPr>
              <a:t>National Skills Authority (NSA), </a:t>
            </a:r>
          </a:p>
          <a:p>
            <a:pPr marL="285750" indent="-285750">
              <a:spcBef>
                <a:spcPts val="0"/>
              </a:spcBef>
              <a:spcAft>
                <a:spcPts val="600"/>
              </a:spcAft>
              <a:buFont typeface="Arial" panose="020B0604020202020204" pitchFamily="34" charset="0"/>
              <a:buChar char="•"/>
            </a:pPr>
            <a:r>
              <a:rPr lang="en-ZA" sz="2400" dirty="0">
                <a:latin typeface="+mj-lt"/>
              </a:rPr>
              <a:t>National Economic Development and Labour Council (NEDLAC), </a:t>
            </a:r>
          </a:p>
          <a:p>
            <a:pPr marL="285750" indent="-285750">
              <a:spcBef>
                <a:spcPts val="0"/>
              </a:spcBef>
              <a:spcAft>
                <a:spcPts val="600"/>
              </a:spcAft>
              <a:buFont typeface="Arial" panose="020B0604020202020204" pitchFamily="34" charset="0"/>
              <a:buChar char="•"/>
            </a:pPr>
            <a:r>
              <a:rPr lang="en-ZA" sz="2400" dirty="0">
                <a:latin typeface="+mj-lt"/>
              </a:rPr>
              <a:t>SETAs,</a:t>
            </a:r>
          </a:p>
          <a:p>
            <a:pPr marL="285750" indent="-285750">
              <a:spcBef>
                <a:spcPts val="0"/>
              </a:spcBef>
              <a:spcAft>
                <a:spcPts val="600"/>
              </a:spcAft>
              <a:buFont typeface="Arial" panose="020B0604020202020204" pitchFamily="34" charset="0"/>
              <a:buChar char="•"/>
            </a:pPr>
            <a:r>
              <a:rPr lang="en-ZA" sz="2400" dirty="0">
                <a:latin typeface="+mj-lt"/>
              </a:rPr>
              <a:t>Quality Councils,</a:t>
            </a:r>
          </a:p>
          <a:p>
            <a:pPr marL="285750" indent="-285750">
              <a:spcBef>
                <a:spcPts val="0"/>
              </a:spcBef>
              <a:spcAft>
                <a:spcPts val="600"/>
              </a:spcAft>
              <a:buFont typeface="Arial" panose="020B0604020202020204" pitchFamily="34" charset="0"/>
              <a:buChar char="•"/>
            </a:pPr>
            <a:r>
              <a:rPr lang="en-ZA" sz="2400" dirty="0">
                <a:latin typeface="+mj-lt"/>
              </a:rPr>
              <a:t>Public comments, </a:t>
            </a:r>
          </a:p>
          <a:p>
            <a:pPr marL="285750" indent="-285750">
              <a:spcBef>
                <a:spcPts val="0"/>
              </a:spcBef>
              <a:spcAft>
                <a:spcPts val="600"/>
              </a:spcAft>
              <a:buFont typeface="Arial" panose="020B0604020202020204" pitchFamily="34" charset="0"/>
              <a:buChar char="•"/>
            </a:pPr>
            <a:r>
              <a:rPr lang="en-ZA" sz="2400" dirty="0">
                <a:latin typeface="+mj-lt"/>
              </a:rPr>
              <a:t>Government engagements and workshops (National Treasury, and all other government departments) </a:t>
            </a:r>
          </a:p>
          <a:p>
            <a:pPr lvl="1">
              <a:spcBef>
                <a:spcPts val="0"/>
              </a:spcBef>
              <a:spcAft>
                <a:spcPts val="600"/>
              </a:spcAft>
            </a:pPr>
            <a:endParaRPr lang="en-ZA" sz="2400" dirty="0" smtClean="0"/>
          </a:p>
        </p:txBody>
      </p:sp>
    </p:spTree>
    <p:extLst>
      <p:ext uri="{BB962C8B-B14F-4D97-AF65-F5344CB8AC3E}">
        <p14:creationId xmlns:p14="http://schemas.microsoft.com/office/powerpoint/2010/main" xmlns="" val="20406142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5875"/>
            <a:ext cx="9144000" cy="687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6</a:t>
            </a:fld>
            <a:endParaRPr lang="en-US" altLang="en-US" sz="1400" b="1" dirty="0"/>
          </a:p>
        </p:txBody>
      </p:sp>
      <p:sp>
        <p:nvSpPr>
          <p:cNvPr id="8" name="TextBox 7"/>
          <p:cNvSpPr txBox="1"/>
          <p:nvPr/>
        </p:nvSpPr>
        <p:spPr>
          <a:xfrm>
            <a:off x="557213" y="560053"/>
            <a:ext cx="8028000" cy="523220"/>
          </a:xfrm>
          <a:prstGeom prst="rect">
            <a:avLst/>
          </a:prstGeom>
          <a:solidFill>
            <a:srgbClr val="339933"/>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t>Public Comments Analysis</a:t>
            </a:r>
            <a:r>
              <a:rPr lang="en-US" dirty="0" smtClean="0"/>
              <a:t>: NSLP </a:t>
            </a:r>
            <a:r>
              <a:rPr lang="en-US" dirty="0"/>
              <a:t>2015</a:t>
            </a:r>
          </a:p>
        </p:txBody>
      </p:sp>
      <p:sp>
        <p:nvSpPr>
          <p:cNvPr id="9" name="Content Placeholder 2"/>
          <p:cNvSpPr txBox="1">
            <a:spLocks/>
          </p:cNvSpPr>
          <p:nvPr/>
        </p:nvSpPr>
        <p:spPr bwMode="auto">
          <a:xfrm>
            <a:off x="531812" y="1272878"/>
            <a:ext cx="8053401" cy="482312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fontAlgn="ctr"/>
            <a:r>
              <a:rPr lang="en-ZA" sz="2400" dirty="0"/>
              <a:t>The total number of comments received from the public as at 18 March 2016 is 121. </a:t>
            </a:r>
          </a:p>
          <a:p>
            <a:pPr fontAlgn="ctr"/>
            <a:r>
              <a:rPr lang="en-ZA" sz="2400" dirty="0"/>
              <a:t>The analysis included all late submissions received until 18 March 2016.</a:t>
            </a:r>
          </a:p>
          <a:p>
            <a:endParaRPr lang="en-ZA" sz="2400" dirty="0"/>
          </a:p>
        </p:txBody>
      </p:sp>
    </p:spTree>
    <p:extLst>
      <p:ext uri="{BB962C8B-B14F-4D97-AF65-F5344CB8AC3E}">
        <p14:creationId xmlns:p14="http://schemas.microsoft.com/office/powerpoint/2010/main" xmlns="" val="31073483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5875"/>
            <a:ext cx="9144000" cy="687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7</a:t>
            </a:fld>
            <a:endParaRPr lang="en-US" altLang="en-US" sz="1400" b="1" dirty="0"/>
          </a:p>
        </p:txBody>
      </p:sp>
      <p:sp>
        <p:nvSpPr>
          <p:cNvPr id="8" name="TextBox 7"/>
          <p:cNvSpPr txBox="1"/>
          <p:nvPr/>
        </p:nvSpPr>
        <p:spPr>
          <a:xfrm>
            <a:off x="558000" y="525444"/>
            <a:ext cx="8028000" cy="523220"/>
          </a:xfrm>
          <a:prstGeom prst="rect">
            <a:avLst/>
          </a:prstGeom>
          <a:solidFill>
            <a:srgbClr val="339933"/>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smtClean="0"/>
              <a:t>Approach to analysis</a:t>
            </a:r>
            <a:endParaRPr lang="en-ZA" dirty="0"/>
          </a:p>
        </p:txBody>
      </p:sp>
      <p:sp>
        <p:nvSpPr>
          <p:cNvPr id="9" name="Content Placeholder 2"/>
          <p:cNvSpPr txBox="1">
            <a:spLocks/>
          </p:cNvSpPr>
          <p:nvPr/>
        </p:nvSpPr>
        <p:spPr bwMode="auto">
          <a:xfrm>
            <a:off x="531812" y="1272206"/>
            <a:ext cx="8054187" cy="451899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lvl="0" indent="0" defTabSz="457200">
              <a:spcBef>
                <a:spcPts val="0"/>
              </a:spcBef>
              <a:buNone/>
            </a:pPr>
            <a:r>
              <a:rPr lang="en-ZA" sz="2400" dirty="0">
                <a:solidFill>
                  <a:prstClr val="black"/>
                </a:solidFill>
                <a:ea typeface="ＭＳ Ｐゴシック" charset="-128"/>
              </a:rPr>
              <a:t>All public comments received have been analysed in line with the following indicators:</a:t>
            </a:r>
          </a:p>
          <a:p>
            <a:pPr marL="457200" lvl="0" indent="-457200" defTabSz="457200">
              <a:spcBef>
                <a:spcPts val="0"/>
              </a:spcBef>
              <a:buFont typeface="+mj-lt"/>
              <a:buAutoNum type="arabicPeriod"/>
            </a:pPr>
            <a:r>
              <a:rPr lang="en-ZA" sz="2400" dirty="0">
                <a:solidFill>
                  <a:prstClr val="black"/>
                </a:solidFill>
                <a:ea typeface="ＭＳ Ｐゴシック" charset="-128"/>
              </a:rPr>
              <a:t>Classification of Respondent</a:t>
            </a:r>
          </a:p>
          <a:p>
            <a:pPr marL="457200" lvl="0" indent="-457200" defTabSz="457200">
              <a:spcBef>
                <a:spcPts val="0"/>
              </a:spcBef>
              <a:buFont typeface="+mj-lt"/>
              <a:buAutoNum type="arabicPeriod"/>
            </a:pPr>
            <a:r>
              <a:rPr lang="en-ZA" sz="2400" dirty="0">
                <a:solidFill>
                  <a:prstClr val="black"/>
                </a:solidFill>
                <a:ea typeface="ＭＳ Ｐゴシック" charset="-128"/>
              </a:rPr>
              <a:t>Sector </a:t>
            </a:r>
          </a:p>
          <a:p>
            <a:pPr marL="457200" lvl="0" indent="-457200" defTabSz="457200">
              <a:spcBef>
                <a:spcPts val="0"/>
              </a:spcBef>
              <a:buFont typeface="+mj-lt"/>
              <a:buAutoNum type="arabicPeriod"/>
            </a:pPr>
            <a:r>
              <a:rPr lang="en-ZA" sz="2400" dirty="0">
                <a:solidFill>
                  <a:prstClr val="black"/>
                </a:solidFill>
                <a:ea typeface="ＭＳ Ｐゴシック" charset="-128"/>
              </a:rPr>
              <a:t>Classification of respondents comments: </a:t>
            </a:r>
          </a:p>
          <a:p>
            <a:pPr marL="914400" lvl="1" indent="-457200" defTabSz="457200">
              <a:spcBef>
                <a:spcPts val="0"/>
              </a:spcBef>
              <a:buFont typeface="+mj-lt"/>
              <a:buAutoNum type="alphaLcParenR"/>
            </a:pPr>
            <a:r>
              <a:rPr lang="en-ZA" sz="2400" dirty="0">
                <a:solidFill>
                  <a:prstClr val="black"/>
                </a:solidFill>
                <a:ea typeface="ＭＳ Ｐゴシック" charset="-128"/>
              </a:rPr>
              <a:t>Supported proposal</a:t>
            </a:r>
          </a:p>
          <a:p>
            <a:pPr marL="914400" lvl="1" indent="-457200" defTabSz="457200">
              <a:spcBef>
                <a:spcPts val="0"/>
              </a:spcBef>
              <a:buFont typeface="+mj-lt"/>
              <a:buAutoNum type="alphaLcParenR"/>
            </a:pPr>
            <a:r>
              <a:rPr lang="en-ZA" sz="2400" dirty="0">
                <a:solidFill>
                  <a:prstClr val="black"/>
                </a:solidFill>
                <a:ea typeface="ＭＳ Ｐゴシック" charset="-128"/>
              </a:rPr>
              <a:t>Supported Change with recommendations</a:t>
            </a:r>
          </a:p>
          <a:p>
            <a:pPr marL="914400" lvl="1" indent="-457200" defTabSz="457200">
              <a:spcBef>
                <a:spcPts val="0"/>
              </a:spcBef>
              <a:buFont typeface="+mj-lt"/>
              <a:buAutoNum type="alphaLcParenR"/>
            </a:pPr>
            <a:r>
              <a:rPr lang="en-ZA" sz="2400" dirty="0">
                <a:solidFill>
                  <a:prstClr val="black"/>
                </a:solidFill>
                <a:ea typeface="ＭＳ Ｐゴシック" charset="-128"/>
              </a:rPr>
              <a:t>Did not support with recommendations</a:t>
            </a:r>
          </a:p>
          <a:p>
            <a:pPr marL="914400" lvl="1" indent="-457200" defTabSz="457200">
              <a:spcBef>
                <a:spcPts val="0"/>
              </a:spcBef>
              <a:buFont typeface="+mj-lt"/>
              <a:buAutoNum type="alphaLcParenR"/>
            </a:pPr>
            <a:r>
              <a:rPr lang="en-ZA" sz="2400" dirty="0">
                <a:solidFill>
                  <a:prstClr val="black"/>
                </a:solidFill>
                <a:ea typeface="ＭＳ Ｐゴシック" charset="-128"/>
              </a:rPr>
              <a:t>Did not support</a:t>
            </a:r>
          </a:p>
          <a:p>
            <a:pPr marL="457200" lvl="0" indent="-457200" defTabSz="457200">
              <a:spcBef>
                <a:spcPts val="0"/>
              </a:spcBef>
              <a:buFont typeface="+mj-lt"/>
              <a:buAutoNum type="arabicPeriod"/>
            </a:pPr>
            <a:r>
              <a:rPr lang="en-ZA" sz="2400" dirty="0">
                <a:solidFill>
                  <a:prstClr val="black"/>
                </a:solidFill>
                <a:ea typeface="ＭＳ Ｐゴシック" charset="-128"/>
              </a:rPr>
              <a:t>Classification of key themes based on comments received:</a:t>
            </a:r>
          </a:p>
          <a:p>
            <a:pPr marL="457200" lvl="0" indent="-457200" defTabSz="457200">
              <a:spcBef>
                <a:spcPts val="0"/>
              </a:spcBef>
              <a:buFont typeface="+mj-lt"/>
              <a:buAutoNum type="arabicPeriod"/>
            </a:pPr>
            <a:r>
              <a:rPr lang="en-ZA" sz="2400" dirty="0">
                <a:solidFill>
                  <a:prstClr val="black"/>
                </a:solidFill>
                <a:ea typeface="ＭＳ Ｐゴシック" charset="-128"/>
              </a:rPr>
              <a:t>Additional recommendations</a:t>
            </a:r>
          </a:p>
          <a:p>
            <a:pPr marL="457200" lvl="0" indent="-457200" defTabSz="457200">
              <a:spcBef>
                <a:spcPts val="0"/>
              </a:spcBef>
              <a:buFont typeface="+mj-lt"/>
              <a:buAutoNum type="arabicPeriod"/>
            </a:pPr>
            <a:r>
              <a:rPr lang="en-ZA" sz="2400" dirty="0">
                <a:solidFill>
                  <a:prstClr val="black"/>
                </a:solidFill>
                <a:ea typeface="ＭＳ Ｐゴシック" charset="-128"/>
              </a:rPr>
              <a:t>Matter for clarification</a:t>
            </a:r>
          </a:p>
          <a:p>
            <a:pPr marL="0" lvl="0" indent="0">
              <a:buNone/>
            </a:pPr>
            <a:endParaRPr lang="en-ZA" sz="2000" dirty="0"/>
          </a:p>
          <a:p>
            <a:pPr marL="0" indent="0" fontAlgn="ctr">
              <a:buNone/>
            </a:pPr>
            <a:endParaRPr lang="en-ZA" sz="2000" dirty="0"/>
          </a:p>
        </p:txBody>
      </p:sp>
    </p:spTree>
    <p:extLst>
      <p:ext uri="{BB962C8B-B14F-4D97-AF65-F5344CB8AC3E}">
        <p14:creationId xmlns:p14="http://schemas.microsoft.com/office/powerpoint/2010/main" xmlns="" val="5156588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8</a:t>
            </a:fld>
            <a:endParaRPr lang="en-US" altLang="en-US" sz="1400" b="1" dirty="0"/>
          </a:p>
        </p:txBody>
      </p:sp>
      <p:sp>
        <p:nvSpPr>
          <p:cNvPr id="8" name="TextBox 7"/>
          <p:cNvSpPr txBox="1"/>
          <p:nvPr/>
        </p:nvSpPr>
        <p:spPr>
          <a:xfrm>
            <a:off x="558000" y="525444"/>
            <a:ext cx="8028000" cy="523220"/>
          </a:xfrm>
          <a:prstGeom prst="rect">
            <a:avLst/>
          </a:prstGeom>
          <a:solidFill>
            <a:srgbClr val="339933"/>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smtClean="0"/>
              <a:t>Type of Respondents</a:t>
            </a:r>
            <a:endParaRPr lang="en-ZA" dirty="0"/>
          </a:p>
        </p:txBody>
      </p:sp>
      <p:sp>
        <p:nvSpPr>
          <p:cNvPr id="9" name="Content Placeholder 2"/>
          <p:cNvSpPr txBox="1">
            <a:spLocks/>
          </p:cNvSpPr>
          <p:nvPr/>
        </p:nvSpPr>
        <p:spPr bwMode="auto">
          <a:xfrm>
            <a:off x="531812" y="1272206"/>
            <a:ext cx="8054187" cy="451899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536575" lvl="0" indent="-536575">
              <a:buNone/>
            </a:pPr>
            <a:endParaRPr lang="en-ZA" sz="2000" dirty="0"/>
          </a:p>
          <a:p>
            <a:pPr marL="0" indent="0" fontAlgn="ctr">
              <a:buNone/>
            </a:pPr>
            <a:endParaRPr lang="en-ZA" sz="2000" dirty="0"/>
          </a:p>
        </p:txBody>
      </p:sp>
      <p:pic>
        <p:nvPicPr>
          <p:cNvPr id="2" name="Picture 1"/>
          <p:cNvPicPr>
            <a:picLocks noChangeAspect="1"/>
          </p:cNvPicPr>
          <p:nvPr/>
        </p:nvPicPr>
        <p:blipFill>
          <a:blip r:embed="rId3" cstate="print"/>
          <a:stretch>
            <a:fillRect/>
          </a:stretch>
        </p:blipFill>
        <p:spPr>
          <a:xfrm>
            <a:off x="544905" y="1291999"/>
            <a:ext cx="8027999" cy="5100637"/>
          </a:xfrm>
          <a:prstGeom prst="rect">
            <a:avLst/>
          </a:prstGeom>
        </p:spPr>
      </p:pic>
    </p:spTree>
    <p:extLst>
      <p:ext uri="{BB962C8B-B14F-4D97-AF65-F5344CB8AC3E}">
        <p14:creationId xmlns:p14="http://schemas.microsoft.com/office/powerpoint/2010/main" xmlns="" val="1853859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9</a:t>
            </a:fld>
            <a:endParaRPr lang="en-US" altLang="en-US" sz="1400" b="1" dirty="0"/>
          </a:p>
        </p:txBody>
      </p:sp>
      <p:sp>
        <p:nvSpPr>
          <p:cNvPr id="7" name="TextBox 6"/>
          <p:cNvSpPr txBox="1"/>
          <p:nvPr/>
        </p:nvSpPr>
        <p:spPr>
          <a:xfrm>
            <a:off x="539070" y="562807"/>
            <a:ext cx="8028000" cy="523220"/>
          </a:xfrm>
          <a:prstGeom prst="rect">
            <a:avLst/>
          </a:prstGeom>
          <a:solidFill>
            <a:srgbClr val="339933"/>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smtClean="0"/>
              <a:t>Type of Respondents</a:t>
            </a:r>
            <a:endParaRPr lang="en-ZA" dirty="0"/>
          </a:p>
        </p:txBody>
      </p:sp>
      <p:sp>
        <p:nvSpPr>
          <p:cNvPr id="4" name="Rectangle 3"/>
          <p:cNvSpPr/>
          <p:nvPr/>
        </p:nvSpPr>
        <p:spPr>
          <a:xfrm>
            <a:off x="457200" y="949655"/>
            <a:ext cx="8229600" cy="410882"/>
          </a:xfrm>
          <a:prstGeom prst="rect">
            <a:avLst/>
          </a:prstGeom>
        </p:spPr>
        <p:txBody>
          <a:bodyPr wrap="square">
            <a:spAutoFit/>
          </a:bodyPr>
          <a:lstStyle/>
          <a:p>
            <a:pPr marL="285750" indent="-285750" algn="just" fontAlgn="ctr">
              <a:lnSpc>
                <a:spcPct val="115000"/>
              </a:lnSpc>
              <a:spcBef>
                <a:spcPts val="285"/>
              </a:spcBef>
              <a:spcAft>
                <a:spcPts val="0"/>
              </a:spcAft>
              <a:buFont typeface="Arial" panose="020B0604020202020204" pitchFamily="34" charset="0"/>
              <a:buChar char="•"/>
            </a:pPr>
            <a:endParaRPr lang="en-ZA"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531813" y="1295400"/>
            <a:ext cx="8035258" cy="1323439"/>
          </a:xfrm>
          <a:prstGeom prst="rect">
            <a:avLst/>
          </a:prstGeom>
        </p:spPr>
        <p:txBody>
          <a:bodyPr wrap="square">
            <a:spAutoFit/>
          </a:bodyPr>
          <a:lstStyle/>
          <a:p>
            <a:pPr lvl="2"/>
            <a:endParaRPr lang="en-ZA" sz="2000" dirty="0" smtClean="0"/>
          </a:p>
          <a:p>
            <a:pPr marL="914400" lvl="1" indent="-457200">
              <a:buAutoNum type="arabicPeriod"/>
            </a:pPr>
            <a:endParaRPr lang="en-US" sz="2000" dirty="0" smtClean="0"/>
          </a:p>
          <a:p>
            <a:pPr lvl="1"/>
            <a:endParaRPr lang="en-ZA" sz="2000" dirty="0"/>
          </a:p>
          <a:p>
            <a:pPr marL="285750" indent="-285750">
              <a:buFont typeface="Arial" panose="020B0604020202020204" pitchFamily="34" charset="0"/>
              <a:buChar char="•"/>
            </a:pPr>
            <a:endParaRPr lang="en-ZA" sz="2000" kern="0" dirty="0">
              <a:cs typeface="Arial" pitchFamily="34" charset="0"/>
            </a:endParaRPr>
          </a:p>
        </p:txBody>
      </p:sp>
      <p:pic>
        <p:nvPicPr>
          <p:cNvPr id="2" name="Picture 1"/>
          <p:cNvPicPr>
            <a:picLocks noChangeAspect="1"/>
          </p:cNvPicPr>
          <p:nvPr/>
        </p:nvPicPr>
        <p:blipFill>
          <a:blip r:embed="rId3" cstate="print"/>
          <a:stretch>
            <a:fillRect/>
          </a:stretch>
        </p:blipFill>
        <p:spPr>
          <a:xfrm>
            <a:off x="575356" y="1299256"/>
            <a:ext cx="8002600" cy="5101544"/>
          </a:xfrm>
          <a:prstGeom prst="rect">
            <a:avLst/>
          </a:prstGeom>
        </p:spPr>
      </p:pic>
    </p:spTree>
    <p:extLst>
      <p:ext uri="{BB962C8B-B14F-4D97-AF65-F5344CB8AC3E}">
        <p14:creationId xmlns:p14="http://schemas.microsoft.com/office/powerpoint/2010/main" xmlns="" val="2935580050"/>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5801</TotalTime>
  <Words>2462</Words>
  <Application>Microsoft Office PowerPoint</Application>
  <PresentationFormat>On-screen Show (4:3)</PresentationFormat>
  <Paragraphs>366</Paragraphs>
  <Slides>49</Slides>
  <Notes>32</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vector>
  </TitlesOfParts>
  <Company>Dept of Education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OF BASIC EDUCATION</dc:title>
  <dc:creator>molalekoa.n</dc:creator>
  <cp:lastModifiedBy>PUMZA</cp:lastModifiedBy>
  <cp:revision>402</cp:revision>
  <cp:lastPrinted>2016-08-29T05:41:50Z</cp:lastPrinted>
  <dcterms:created xsi:type="dcterms:W3CDTF">2010-10-01T19:49:50Z</dcterms:created>
  <dcterms:modified xsi:type="dcterms:W3CDTF">2017-04-11T10:55:16Z</dcterms:modified>
</cp:coreProperties>
</file>