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44" r:id="rId6"/>
    <p:sldMasterId id="2147483756" r:id="rId7"/>
    <p:sldMasterId id="2147483780" r:id="rId8"/>
    <p:sldMasterId id="2147483804" r:id="rId9"/>
    <p:sldMasterId id="2147483816" r:id="rId10"/>
    <p:sldMasterId id="2147483840" r:id="rId11"/>
    <p:sldMasterId id="2147483852" r:id="rId12"/>
    <p:sldMasterId id="2147483888" r:id="rId13"/>
    <p:sldMasterId id="2147483900" r:id="rId14"/>
    <p:sldMasterId id="2147483912" r:id="rId15"/>
    <p:sldMasterId id="2147483924" r:id="rId16"/>
  </p:sldMasterIdLst>
  <p:notesMasterIdLst>
    <p:notesMasterId r:id="rId50"/>
  </p:notesMasterIdLst>
  <p:handoutMasterIdLst>
    <p:handoutMasterId r:id="rId51"/>
  </p:handoutMasterIdLst>
  <p:sldIdLst>
    <p:sldId id="256" r:id="rId17"/>
    <p:sldId id="281" r:id="rId18"/>
    <p:sldId id="300" r:id="rId19"/>
    <p:sldId id="282" r:id="rId20"/>
    <p:sldId id="283" r:id="rId21"/>
    <p:sldId id="364" r:id="rId22"/>
    <p:sldId id="284" r:id="rId23"/>
    <p:sldId id="287" r:id="rId24"/>
    <p:sldId id="288" r:id="rId25"/>
    <p:sldId id="367" r:id="rId26"/>
    <p:sldId id="290" r:id="rId27"/>
    <p:sldId id="366" r:id="rId28"/>
    <p:sldId id="292" r:id="rId29"/>
    <p:sldId id="293" r:id="rId30"/>
    <p:sldId id="368" r:id="rId31"/>
    <p:sldId id="369" r:id="rId32"/>
    <p:sldId id="370" r:id="rId33"/>
    <p:sldId id="296" r:id="rId34"/>
    <p:sldId id="371" r:id="rId35"/>
    <p:sldId id="299" r:id="rId36"/>
    <p:sldId id="361" r:id="rId37"/>
    <p:sldId id="374" r:id="rId38"/>
    <p:sldId id="376" r:id="rId39"/>
    <p:sldId id="386" r:id="rId40"/>
    <p:sldId id="378" r:id="rId41"/>
    <p:sldId id="379" r:id="rId42"/>
    <p:sldId id="380" r:id="rId43"/>
    <p:sldId id="381" r:id="rId44"/>
    <p:sldId id="382" r:id="rId45"/>
    <p:sldId id="383" r:id="rId46"/>
    <p:sldId id="384" r:id="rId47"/>
    <p:sldId id="385" r:id="rId48"/>
    <p:sldId id="362" r:id="rId4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nhlahla Tshabalala" initials="NT"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475" autoAdjust="0"/>
  </p:normalViewPr>
  <p:slideViewPr>
    <p:cSldViewPr snapToGrid="0">
      <p:cViewPr varScale="1">
        <p:scale>
          <a:sx n="76" d="100"/>
          <a:sy n="76" d="100"/>
        </p:scale>
        <p:origin x="1085" y="53"/>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F92B97C0-34C9-4A8C-9FE3-4B4C9DF305EE}" type="datetimeFigureOut">
              <a:rPr lang="en-ZA" smtClean="0"/>
              <a:t>2017/03/07</a:t>
            </a:fld>
            <a:endParaRPr lang="en-ZA" dirty="0"/>
          </a:p>
        </p:txBody>
      </p:sp>
      <p:sp>
        <p:nvSpPr>
          <p:cNvPr id="4" name="Footer Placehold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9998F95C-2B02-44F7-93D8-8860B5305FDC}" type="slidenum">
              <a:rPr lang="en-ZA" smtClean="0"/>
              <a:t>‹#›</a:t>
            </a:fld>
            <a:endParaRPr lang="en-ZA" dirty="0"/>
          </a:p>
        </p:txBody>
      </p:sp>
    </p:spTree>
    <p:extLst>
      <p:ext uri="{BB962C8B-B14F-4D97-AF65-F5344CB8AC3E}">
        <p14:creationId xmlns:p14="http://schemas.microsoft.com/office/powerpoint/2010/main" val="1153218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B18CF416-51A3-4A57-871B-2E9BFDB58610}" type="datetimeFigureOut">
              <a:rPr lang="en-ZA" smtClean="0"/>
              <a:t>2017/03/07</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5749279F-407F-42DA-B529-91F5DE39CAAC}" type="slidenum">
              <a:rPr lang="en-ZA" smtClean="0"/>
              <a:t>‹#›</a:t>
            </a:fld>
            <a:endParaRPr lang="en-ZA" dirty="0"/>
          </a:p>
        </p:txBody>
      </p:sp>
    </p:spTree>
    <p:extLst>
      <p:ext uri="{BB962C8B-B14F-4D97-AF65-F5344CB8AC3E}">
        <p14:creationId xmlns:p14="http://schemas.microsoft.com/office/powerpoint/2010/main" val="64215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9279F-407F-42DA-B529-91F5DE39CAAC}" type="slidenum">
              <a:rPr lang="en-ZA" smtClean="0"/>
              <a:t>14</a:t>
            </a:fld>
            <a:endParaRPr lang="en-ZA" dirty="0"/>
          </a:p>
        </p:txBody>
      </p:sp>
    </p:spTree>
    <p:extLst>
      <p:ext uri="{BB962C8B-B14F-4D97-AF65-F5344CB8AC3E}">
        <p14:creationId xmlns:p14="http://schemas.microsoft.com/office/powerpoint/2010/main" val="251803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9279F-407F-42DA-B529-91F5DE39CAAC}" type="slidenum">
              <a:rPr lang="en-ZA" smtClean="0"/>
              <a:t>15</a:t>
            </a:fld>
            <a:endParaRPr lang="en-ZA" dirty="0"/>
          </a:p>
        </p:txBody>
      </p:sp>
    </p:spTree>
    <p:extLst>
      <p:ext uri="{BB962C8B-B14F-4D97-AF65-F5344CB8AC3E}">
        <p14:creationId xmlns:p14="http://schemas.microsoft.com/office/powerpoint/2010/main" val="2518034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t>2017/03/07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255697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t>2017/03/07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2694592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550472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566899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565071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866113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775271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12675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7443290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18492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291524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03350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t>2017/03/07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12337323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367095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365053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0005349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853390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77296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206879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312943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357281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945898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0942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227974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7273762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005567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02571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254112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88360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214415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176523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299204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711932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82209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606834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077504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643899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042035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330650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252620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358737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0243572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390508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1568643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7324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492910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633687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860407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2548238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781185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469697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866801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584136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97870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230669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20540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8698557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461455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607186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045107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041414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482344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EB1D914-BC04-42C7-9A4E-091F75F4174F}" type="datetime1">
              <a:rPr lang="en-ZA">
                <a:solidFill>
                  <a:prstClr val="black">
                    <a:tint val="75000"/>
                  </a:prstClr>
                </a:solidFill>
              </a:rPr>
              <a:pPr>
                <a:defRPr/>
              </a:pPr>
              <a:t>2017/03/07</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341F45-D663-47FE-8A90-A7BF140E38E3}" type="slidenum">
              <a:rPr lang="en-ZA"/>
              <a:pPr>
                <a:defRPr/>
              </a:pPr>
              <a:t>‹#›</a:t>
            </a:fld>
            <a:endParaRPr lang="en-ZA"/>
          </a:p>
        </p:txBody>
      </p:sp>
    </p:spTree>
    <p:extLst>
      <p:ext uri="{BB962C8B-B14F-4D97-AF65-F5344CB8AC3E}">
        <p14:creationId xmlns:p14="http://schemas.microsoft.com/office/powerpoint/2010/main" val="15954411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5B35C38-8BCD-4619-8D1F-D8604789352A}" type="datetime1">
              <a:rPr lang="en-ZA">
                <a:solidFill>
                  <a:prstClr val="black">
                    <a:tint val="75000"/>
                  </a:prstClr>
                </a:solidFill>
              </a:rPr>
              <a:pPr>
                <a:defRPr/>
              </a:pPr>
              <a:t>2017/03/07</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889ACC-E18C-46FC-BE11-CC1BA02235C9}" type="slidenum">
              <a:rPr lang="en-ZA"/>
              <a:pPr>
                <a:defRPr/>
              </a:pPr>
              <a:t>‹#›</a:t>
            </a:fld>
            <a:endParaRPr lang="en-ZA"/>
          </a:p>
        </p:txBody>
      </p:sp>
    </p:spTree>
    <p:extLst>
      <p:ext uri="{BB962C8B-B14F-4D97-AF65-F5344CB8AC3E}">
        <p14:creationId xmlns:p14="http://schemas.microsoft.com/office/powerpoint/2010/main" val="4229895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F46603D0-4258-4852-96AA-66D495D3E112}" type="datetime1">
              <a:rPr lang="en-ZA">
                <a:solidFill>
                  <a:prstClr val="black">
                    <a:tint val="75000"/>
                  </a:prstClr>
                </a:solidFill>
              </a:rPr>
              <a:pPr>
                <a:def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40CC75-C70D-4029-B5D7-BC84CA66A6AB}" type="slidenum">
              <a:rPr lang="en-ZA"/>
              <a:pPr>
                <a:defRPr/>
              </a:pPr>
              <a:t>‹#›</a:t>
            </a:fld>
            <a:endParaRPr lang="en-ZA"/>
          </a:p>
        </p:txBody>
      </p:sp>
    </p:spTree>
    <p:extLst>
      <p:ext uri="{BB962C8B-B14F-4D97-AF65-F5344CB8AC3E}">
        <p14:creationId xmlns:p14="http://schemas.microsoft.com/office/powerpoint/2010/main" val="14135622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AC9CCBD-3696-4DF7-ADBC-6AA8B02DD9E0}" type="datetime1">
              <a:rPr lang="en-ZA">
                <a:solidFill>
                  <a:prstClr val="black">
                    <a:tint val="75000"/>
                  </a:prstClr>
                </a:solidFill>
              </a:rPr>
              <a:pPr>
                <a:defRPr/>
              </a:pPr>
              <a:t>2017/03/07</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A72EC2-CE43-429F-99F5-7E809478E78C}" type="slidenum">
              <a:rPr lang="en-ZA"/>
              <a:pPr>
                <a:defRPr/>
              </a:pPr>
              <a:t>‹#›</a:t>
            </a:fld>
            <a:endParaRPr lang="en-ZA"/>
          </a:p>
        </p:txBody>
      </p:sp>
    </p:spTree>
    <p:extLst>
      <p:ext uri="{BB962C8B-B14F-4D97-AF65-F5344CB8AC3E}">
        <p14:creationId xmlns:p14="http://schemas.microsoft.com/office/powerpoint/2010/main" val="37009500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E6D1F4D-5D28-4B11-800F-14E23594B978}" type="datetime1">
              <a:rPr lang="en-ZA">
                <a:solidFill>
                  <a:prstClr val="black">
                    <a:tint val="75000"/>
                  </a:prstClr>
                </a:solidFill>
              </a:rPr>
              <a:pPr>
                <a:defRPr/>
              </a:pPr>
              <a:t>2017/03/07</a:t>
            </a:fld>
            <a:endParaRPr lang="en-Z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91DC738-89A6-4C17-AB0E-13D1CAD0ED50}" type="slidenum">
              <a:rPr lang="en-ZA"/>
              <a:pPr>
                <a:defRPr/>
              </a:pPr>
              <a:t>‹#›</a:t>
            </a:fld>
            <a:endParaRPr lang="en-ZA"/>
          </a:p>
        </p:txBody>
      </p:sp>
    </p:spTree>
    <p:extLst>
      <p:ext uri="{BB962C8B-B14F-4D97-AF65-F5344CB8AC3E}">
        <p14:creationId xmlns:p14="http://schemas.microsoft.com/office/powerpoint/2010/main" val="1808517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456384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A85D107-EE34-4E90-B7A6-CA008D49D6A5}" type="datetime1">
              <a:rPr lang="en-ZA">
                <a:solidFill>
                  <a:prstClr val="black">
                    <a:tint val="75000"/>
                  </a:prstClr>
                </a:solidFill>
              </a:rPr>
              <a:pPr>
                <a:defRPr/>
              </a:pPr>
              <a:t>2017/03/07</a:t>
            </a:fld>
            <a:endParaRPr lang="en-Z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1B59A2-7384-4D01-8DD5-6D4958C60A5B}" type="slidenum">
              <a:rPr lang="en-ZA"/>
              <a:pPr>
                <a:defRPr/>
              </a:pPr>
              <a:t>‹#›</a:t>
            </a:fld>
            <a:endParaRPr lang="en-ZA"/>
          </a:p>
        </p:txBody>
      </p:sp>
    </p:spTree>
    <p:extLst>
      <p:ext uri="{BB962C8B-B14F-4D97-AF65-F5344CB8AC3E}">
        <p14:creationId xmlns:p14="http://schemas.microsoft.com/office/powerpoint/2010/main" val="11726323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1D313-1465-45C3-A5D2-F8BE8832CBC5}" type="datetime1">
              <a:rPr lang="en-ZA">
                <a:solidFill>
                  <a:prstClr val="black">
                    <a:tint val="75000"/>
                  </a:prstClr>
                </a:solidFill>
              </a:rPr>
              <a:pPr>
                <a:defRPr/>
              </a:pPr>
              <a:t>2017/03/07</a:t>
            </a:fld>
            <a:endParaRPr lang="en-Z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39297B-5BE7-4FFA-A517-6C0F130826AB}" type="slidenum">
              <a:rPr lang="en-ZA"/>
              <a:pPr>
                <a:defRPr/>
              </a:pPr>
              <a:t>‹#›</a:t>
            </a:fld>
            <a:endParaRPr lang="en-ZA"/>
          </a:p>
        </p:txBody>
      </p:sp>
    </p:spTree>
    <p:extLst>
      <p:ext uri="{BB962C8B-B14F-4D97-AF65-F5344CB8AC3E}">
        <p14:creationId xmlns:p14="http://schemas.microsoft.com/office/powerpoint/2010/main" val="24665739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800B73D-620F-4E23-ABF1-C5B093842E00}" type="datetime1">
              <a:rPr lang="en-ZA">
                <a:solidFill>
                  <a:prstClr val="black">
                    <a:tint val="75000"/>
                  </a:prstClr>
                </a:solidFill>
              </a:rPr>
              <a:pPr>
                <a:defRPr/>
              </a:pPr>
              <a:t>2017/03/07</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B20E7F-D923-401E-960B-26D4E48591FB}" type="slidenum">
              <a:rPr lang="en-ZA"/>
              <a:pPr>
                <a:defRPr/>
              </a:pPr>
              <a:t>‹#›</a:t>
            </a:fld>
            <a:endParaRPr lang="en-ZA"/>
          </a:p>
        </p:txBody>
      </p:sp>
    </p:spTree>
    <p:extLst>
      <p:ext uri="{BB962C8B-B14F-4D97-AF65-F5344CB8AC3E}">
        <p14:creationId xmlns:p14="http://schemas.microsoft.com/office/powerpoint/2010/main" val="14035026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B860090-6109-428F-A71D-9324D4138E67}" type="datetime1">
              <a:rPr lang="en-ZA">
                <a:solidFill>
                  <a:prstClr val="black">
                    <a:tint val="75000"/>
                  </a:prstClr>
                </a:solidFill>
              </a:rPr>
              <a:pPr>
                <a:defRPr/>
              </a:pPr>
              <a:t>2017/03/07</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DF4541-C33E-4957-B1E2-5041170BCBD6}" type="slidenum">
              <a:rPr lang="en-ZA"/>
              <a:pPr>
                <a:defRPr/>
              </a:pPr>
              <a:t>‹#›</a:t>
            </a:fld>
            <a:endParaRPr lang="en-ZA"/>
          </a:p>
        </p:txBody>
      </p:sp>
    </p:spTree>
    <p:extLst>
      <p:ext uri="{BB962C8B-B14F-4D97-AF65-F5344CB8AC3E}">
        <p14:creationId xmlns:p14="http://schemas.microsoft.com/office/powerpoint/2010/main" val="25807602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AFD41B7-5A6B-4490-B7D2-A2E486D5DD1F}" type="datetime1">
              <a:rPr lang="en-ZA">
                <a:solidFill>
                  <a:prstClr val="black">
                    <a:tint val="75000"/>
                  </a:prstClr>
                </a:solidFill>
              </a:rPr>
              <a:pPr>
                <a:def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6211EB-1756-4A69-9EAB-55E842974705}" type="slidenum">
              <a:rPr lang="en-ZA"/>
              <a:pPr>
                <a:defRPr/>
              </a:pPr>
              <a:t>‹#›</a:t>
            </a:fld>
            <a:endParaRPr lang="en-ZA"/>
          </a:p>
        </p:txBody>
      </p:sp>
    </p:spTree>
    <p:extLst>
      <p:ext uri="{BB962C8B-B14F-4D97-AF65-F5344CB8AC3E}">
        <p14:creationId xmlns:p14="http://schemas.microsoft.com/office/powerpoint/2010/main" val="2313913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CAA0DCF-6F42-4665-A9CA-C6665DFCA32D}" type="datetime1">
              <a:rPr lang="en-ZA">
                <a:solidFill>
                  <a:prstClr val="black">
                    <a:tint val="75000"/>
                  </a:prstClr>
                </a:solidFill>
              </a:rPr>
              <a:pPr>
                <a:def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4091A6-5065-4A8A-96B5-841A8E60AB31}" type="slidenum">
              <a:rPr lang="en-ZA"/>
              <a:pPr>
                <a:defRPr/>
              </a:pPr>
              <a:t>‹#›</a:t>
            </a:fld>
            <a:endParaRPr lang="en-ZA"/>
          </a:p>
        </p:txBody>
      </p:sp>
    </p:spTree>
    <p:extLst>
      <p:ext uri="{BB962C8B-B14F-4D97-AF65-F5344CB8AC3E}">
        <p14:creationId xmlns:p14="http://schemas.microsoft.com/office/powerpoint/2010/main" val="42208714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490752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441953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53558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8626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922159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771888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226915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302917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134564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58096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406620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81162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27090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4554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t>2017/03/07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148030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07090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86359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30120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43251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12894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57161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66451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073430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83550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87331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t>2017/03/07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3243022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7307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68498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199961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48025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18294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571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45775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47818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185627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5709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t>2017/03/07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848200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09270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30063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8970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59215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77107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19939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02358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58375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02562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0403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t>2017/03/07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3751935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8488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2269646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86032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05910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06555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043495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4070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98529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37773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6477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t>2017/03/07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39548928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18877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16620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63471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59563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875730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493335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226901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821222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017984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9077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t>2017/03/07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22693405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500306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30083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005595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571535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29297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027813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4119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0983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019242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1768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t>2017/03/07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702713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6745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443217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85335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7685743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161218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212971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8056988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282080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912219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8496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t>2017/03/07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37076E8-A9BD-410B-AE1B-F48E94C9FCC6}" type="slidenum">
              <a:rPr lang="en-ZA" smtClean="0"/>
              <a:t>‹#›</a:t>
            </a:fld>
            <a:endParaRPr lang="en-ZA" dirty="0"/>
          </a:p>
        </p:txBody>
      </p:sp>
    </p:spTree>
    <p:extLst>
      <p:ext uri="{BB962C8B-B14F-4D97-AF65-F5344CB8AC3E}">
        <p14:creationId xmlns:p14="http://schemas.microsoft.com/office/powerpoint/2010/main" val="24777941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567673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130209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95823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2017/03/07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693647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2017/03/07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891578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2017/03/07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768331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076890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2017/03/07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196649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24081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0770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t>2017/03/07</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t>‹#›</a:t>
            </a:fld>
            <a:endParaRPr lang="en-ZA" dirty="0"/>
          </a:p>
        </p:txBody>
      </p:sp>
    </p:spTree>
    <p:extLst>
      <p:ext uri="{BB962C8B-B14F-4D97-AF65-F5344CB8AC3E}">
        <p14:creationId xmlns:p14="http://schemas.microsoft.com/office/powerpoint/2010/main" val="2523425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952046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754258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8587862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4307239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6940140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AC8B36-29B5-4E71-8B55-D32D2DA476C4}" type="datetime1">
              <a:rPr lang="en-ZA">
                <a:solidFill>
                  <a:prstClr val="black">
                    <a:tint val="75000"/>
                  </a:prstClr>
                </a:solidFill>
              </a:rPr>
              <a:pPr>
                <a:def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43F2B35B-69F2-40E1-918D-6267AFEDB510}" type="slidenum">
              <a:rPr lang="en-ZA"/>
              <a:pPr fontAlgn="base">
                <a:spcBef>
                  <a:spcPct val="0"/>
                </a:spcBef>
                <a:spcAft>
                  <a:spcPct val="0"/>
                </a:spcAft>
                <a:defRPr/>
              </a:pPr>
              <a:t>‹#›</a:t>
            </a:fld>
            <a:endParaRPr lang="en-ZA"/>
          </a:p>
        </p:txBody>
      </p:sp>
    </p:spTree>
    <p:extLst>
      <p:ext uri="{BB962C8B-B14F-4D97-AF65-F5344CB8AC3E}">
        <p14:creationId xmlns:p14="http://schemas.microsoft.com/office/powerpoint/2010/main" val="62351355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A5AAF-AFF4-4C17-ABB7-DF81405BD456}" type="datetimeFigureOut">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9053377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11617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214256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77610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442376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171517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059047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96443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2017/03/07</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904880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7322" y="2648005"/>
            <a:ext cx="7772400" cy="14921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600" b="1" i="0" u="none" strike="noStrike" kern="1200" cap="none" spc="0" normalizeH="0" baseline="0" noProof="0" dirty="0">
              <a:ln>
                <a:noFill/>
              </a:ln>
              <a:solidFill>
                <a:prstClr val="black"/>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r>
              <a:rPr lang="en-US" b="1" dirty="0" smtClean="0"/>
              <a:t>07 March 2017</a:t>
            </a:r>
            <a:endParaRPr lang="en-ZA" b="1" dirty="0"/>
          </a:p>
        </p:txBody>
      </p:sp>
      <p:sp>
        <p:nvSpPr>
          <p:cNvPr id="3" name="TextBox 2"/>
          <p:cNvSpPr txBox="1"/>
          <p:nvPr/>
        </p:nvSpPr>
        <p:spPr>
          <a:xfrm>
            <a:off x="709685" y="1897039"/>
            <a:ext cx="7306160" cy="2246769"/>
          </a:xfrm>
          <a:prstGeom prst="rect">
            <a:avLst/>
          </a:prstGeom>
          <a:noFill/>
        </p:spPr>
        <p:txBody>
          <a:bodyPr wrap="square" rtlCol="0">
            <a:spAutoFit/>
          </a:bodyPr>
          <a:lstStyle/>
          <a:p>
            <a:pPr algn="ctr"/>
            <a:endParaRPr lang="en-ZA" sz="2800" b="1" dirty="0" smtClean="0"/>
          </a:p>
          <a:p>
            <a:pPr algn="ctr"/>
            <a:endParaRPr lang="en-ZA" sz="2800" b="1" dirty="0" smtClean="0"/>
          </a:p>
          <a:p>
            <a:pPr algn="ctr"/>
            <a:r>
              <a:rPr lang="en-ZA" sz="2800" b="1" dirty="0" smtClean="0"/>
              <a:t>PORTFOLIO </a:t>
            </a:r>
            <a:r>
              <a:rPr lang="en-ZA" sz="2800" b="1" dirty="0"/>
              <a:t>COMMITTEE ON </a:t>
            </a:r>
            <a:r>
              <a:rPr lang="en-ZA" sz="2800" b="1" dirty="0" smtClean="0"/>
              <a:t>ENERGY</a:t>
            </a:r>
          </a:p>
          <a:p>
            <a:pPr algn="ctr"/>
            <a:r>
              <a:rPr lang="en-ZA" sz="2800" b="1" dirty="0" smtClean="0"/>
              <a:t>3</a:t>
            </a:r>
            <a:r>
              <a:rPr lang="en-ZA" sz="2800" b="1" baseline="30000" dirty="0" smtClean="0"/>
              <a:t>rd</a:t>
            </a:r>
            <a:r>
              <a:rPr lang="en-ZA" sz="2800" b="1" dirty="0" smtClean="0"/>
              <a:t> QUARTER </a:t>
            </a:r>
            <a:r>
              <a:rPr lang="en-ZA" sz="2800" b="1" dirty="0"/>
              <a:t>FINANCIAL PERFORMANCE </a:t>
            </a:r>
            <a:r>
              <a:rPr lang="en-ZA" sz="2800" b="1" dirty="0" smtClean="0"/>
              <a:t>PRESENTATION</a:t>
            </a:r>
            <a:endParaRPr lang="en-ZA" sz="2800" b="1" dirty="0"/>
          </a:p>
        </p:txBody>
      </p:sp>
    </p:spTree>
    <p:extLst>
      <p:ext uri="{BB962C8B-B14F-4D97-AF65-F5344CB8AC3E}">
        <p14:creationId xmlns:p14="http://schemas.microsoft.com/office/powerpoint/2010/main" val="2765361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21722" y="65149"/>
            <a:ext cx="880110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1: Administration (</a:t>
            </a:r>
            <a:r>
              <a:rPr lang="en-US" sz="2400" b="1" dirty="0">
                <a:solidFill>
                  <a:sysClr val="windowText" lastClr="000000"/>
                </a:solidFill>
                <a:latin typeface="Arial" panose="020B0604020202020204" pitchFamily="34" charset="0"/>
                <a:cs typeface="Arial" panose="020B0604020202020204" pitchFamily="34" charset="0"/>
              </a:rPr>
              <a:t>Cont…)</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3" name="Rectangle 2"/>
          <p:cNvSpPr/>
          <p:nvPr/>
        </p:nvSpPr>
        <p:spPr>
          <a:xfrm>
            <a:off x="121722" y="548484"/>
            <a:ext cx="8913096" cy="4724370"/>
          </a:xfrm>
          <a:prstGeom prst="rect">
            <a:avLst/>
          </a:prstGeom>
        </p:spPr>
        <p:txBody>
          <a:bodyPr wrap="square">
            <a:spAutoFit/>
          </a:bodyPr>
          <a:lstStyle/>
          <a:p>
            <a:pPr algn="just" defTabSz="914400"/>
            <a:r>
              <a:rPr lang="en-GB" b="1" dirty="0" smtClean="0">
                <a:solidFill>
                  <a:prstClr val="black"/>
                </a:solidFill>
                <a:latin typeface="Arial" panose="020B0604020202020204" pitchFamily="34" charset="0"/>
                <a:ea typeface="Times New Roman"/>
                <a:cs typeface="Arial" panose="020B0604020202020204" pitchFamily="34" charset="0"/>
              </a:rPr>
              <a:t>Goods </a:t>
            </a:r>
            <a:r>
              <a:rPr lang="en-GB" b="1" dirty="0">
                <a:solidFill>
                  <a:prstClr val="black"/>
                </a:solidFill>
                <a:latin typeface="Arial" panose="020B0604020202020204" pitchFamily="34" charset="0"/>
                <a:ea typeface="Times New Roman"/>
                <a:cs typeface="Arial" panose="020B0604020202020204" pitchFamily="34" charset="0"/>
              </a:rPr>
              <a:t>and </a:t>
            </a:r>
            <a:r>
              <a:rPr lang="en-GB" b="1" dirty="0" smtClean="0">
                <a:solidFill>
                  <a:prstClr val="black"/>
                </a:solidFill>
                <a:latin typeface="Arial" panose="020B0604020202020204" pitchFamily="34" charset="0"/>
                <a:ea typeface="Times New Roman"/>
                <a:cs typeface="Arial" panose="020B0604020202020204" pitchFamily="34" charset="0"/>
              </a:rPr>
              <a:t>services:</a:t>
            </a:r>
          </a:p>
          <a:p>
            <a:pPr algn="just" defTabSz="914400"/>
            <a:endParaRPr lang="en-GB" sz="1000" b="1" dirty="0" smtClean="0">
              <a:solidFill>
                <a:prstClr val="black"/>
              </a:solidFill>
              <a:latin typeface="Arial" panose="020B0604020202020204" pitchFamily="34" charset="0"/>
              <a:ea typeface="Times New Roman"/>
              <a:cs typeface="Arial" panose="020B0604020202020204" pitchFamily="34" charset="0"/>
            </a:endParaRPr>
          </a:p>
          <a:p>
            <a:pPr algn="just" defTabSz="914400"/>
            <a:endParaRPr lang="en-GB" sz="100" b="1" dirty="0" smtClean="0">
              <a:solidFill>
                <a:prstClr val="black"/>
              </a:solidFill>
              <a:latin typeface="Arial" panose="020B0604020202020204" pitchFamily="34" charset="0"/>
              <a:ea typeface="Times New Roman"/>
              <a:cs typeface="Arial" panose="020B0604020202020204" pitchFamily="34" charset="0"/>
            </a:endParaRPr>
          </a:p>
          <a:p>
            <a:pPr algn="just" defTabSz="914400"/>
            <a:r>
              <a:rPr lang="en-ZA" sz="1600" dirty="0">
                <a:solidFill>
                  <a:prstClr val="black"/>
                </a:solidFill>
                <a:latin typeface="Arial" panose="020B0604020202020204" pitchFamily="34" charset="0"/>
                <a:ea typeface="Times New Roman"/>
                <a:cs typeface="Arial" panose="020B0604020202020204" pitchFamily="34" charset="0"/>
              </a:rPr>
              <a:t>The over-spending of R17.3 million or 24.12% is due to the overspending in the following areas</a:t>
            </a:r>
            <a:r>
              <a:rPr lang="en-ZA" sz="1600" dirty="0" smtClean="0">
                <a:solidFill>
                  <a:prstClr val="black"/>
                </a:solidFill>
                <a:latin typeface="Arial" panose="020B0604020202020204" pitchFamily="34" charset="0"/>
                <a:ea typeface="Times New Roman"/>
                <a:cs typeface="Arial" panose="020B0604020202020204" pitchFamily="34" charset="0"/>
              </a:rPr>
              <a:t>:</a:t>
            </a:r>
          </a:p>
          <a:p>
            <a:pPr algn="just" defTabSz="914400"/>
            <a:endParaRPr lang="en-ZA" sz="1600" dirty="0">
              <a:solidFill>
                <a:prstClr val="black"/>
              </a:solidFill>
              <a:latin typeface="Arial" panose="020B0604020202020204" pitchFamily="34" charset="0"/>
              <a:ea typeface="Times New Roman"/>
              <a:cs typeface="Arial" panose="020B0604020202020204" pitchFamily="34" charset="0"/>
            </a:endParaRPr>
          </a:p>
          <a:p>
            <a:pPr marL="447675" indent="-180975"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Operating </a:t>
            </a:r>
            <a:r>
              <a:rPr lang="en-ZA" sz="1600" dirty="0">
                <a:solidFill>
                  <a:prstClr val="black"/>
                </a:solidFill>
                <a:latin typeface="Arial" panose="020B0604020202020204" pitchFamily="34" charset="0"/>
                <a:ea typeface="Times New Roman"/>
                <a:cs typeface="Arial" panose="020B0604020202020204" pitchFamily="34" charset="0"/>
              </a:rPr>
              <a:t>leases (accommodation leases) which reflected a budget overspending due to an increase in lease payments associated with the relocation of several regional offices and budget reductions implemented in previous MTEF </a:t>
            </a:r>
            <a:r>
              <a:rPr lang="en-ZA" sz="1600" dirty="0" smtClean="0">
                <a:solidFill>
                  <a:prstClr val="black"/>
                </a:solidFill>
                <a:latin typeface="Arial" panose="020B0604020202020204" pitchFamily="34" charset="0"/>
                <a:ea typeface="Times New Roman"/>
                <a:cs typeface="Arial" panose="020B0604020202020204" pitchFamily="34" charset="0"/>
              </a:rPr>
              <a:t>cycles.</a:t>
            </a:r>
          </a:p>
          <a:p>
            <a:pPr marL="447675" indent="-180975"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Travel </a:t>
            </a:r>
            <a:r>
              <a:rPr lang="en-ZA" sz="1600" dirty="0">
                <a:solidFill>
                  <a:prstClr val="black"/>
                </a:solidFill>
                <a:latin typeface="Arial" panose="020B0604020202020204" pitchFamily="34" charset="0"/>
                <a:ea typeface="Times New Roman"/>
                <a:cs typeface="Arial" panose="020B0604020202020204" pitchFamily="34" charset="0"/>
              </a:rPr>
              <a:t>and subsistence due to a number of domestic and foreign travels </a:t>
            </a:r>
            <a:r>
              <a:rPr lang="en-ZA" sz="1600" dirty="0" smtClean="0">
                <a:solidFill>
                  <a:prstClr val="black"/>
                </a:solidFill>
                <a:latin typeface="Arial" panose="020B0604020202020204" pitchFamily="34" charset="0"/>
                <a:ea typeface="Times New Roman"/>
                <a:cs typeface="Arial" panose="020B0604020202020204" pitchFamily="34" charset="0"/>
              </a:rPr>
              <a:t>undertaken.</a:t>
            </a:r>
          </a:p>
          <a:p>
            <a:pPr marL="447675" indent="-180975"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Computer </a:t>
            </a:r>
            <a:r>
              <a:rPr lang="en-ZA" sz="1600" dirty="0">
                <a:solidFill>
                  <a:prstClr val="black"/>
                </a:solidFill>
                <a:latin typeface="Arial" panose="020B0604020202020204" pitchFamily="34" charset="0"/>
                <a:ea typeface="Times New Roman"/>
                <a:cs typeface="Arial" panose="020B0604020202020204" pitchFamily="34" charset="0"/>
              </a:rPr>
              <a:t>Services - The over spending is mostly the result of expenditure associated with SITA data lines, SITA internet service charge, BAS mainframe time, SITA specialized computer services and software licenses. The procurement of a VPN system, additional software packages and the difference in the rand - dollar exchange rates also contributed to the </a:t>
            </a:r>
            <a:r>
              <a:rPr lang="en-ZA" sz="1600" dirty="0" smtClean="0">
                <a:solidFill>
                  <a:prstClr val="black"/>
                </a:solidFill>
                <a:latin typeface="Arial" panose="020B0604020202020204" pitchFamily="34" charset="0"/>
                <a:ea typeface="Times New Roman"/>
                <a:cs typeface="Arial" panose="020B0604020202020204" pitchFamily="34" charset="0"/>
              </a:rPr>
              <a:t>overspending.</a:t>
            </a:r>
          </a:p>
          <a:p>
            <a:pPr marL="447675" indent="-180975"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Property </a:t>
            </a:r>
            <a:r>
              <a:rPr lang="en-ZA" sz="1600" dirty="0">
                <a:solidFill>
                  <a:prstClr val="black"/>
                </a:solidFill>
                <a:latin typeface="Arial" panose="020B0604020202020204" pitchFamily="34" charset="0"/>
                <a:ea typeface="Times New Roman"/>
                <a:cs typeface="Arial" panose="020B0604020202020204" pitchFamily="34" charset="0"/>
              </a:rPr>
              <a:t>payments and security services associated with the safe guarding, maintenance </a:t>
            </a:r>
            <a:r>
              <a:rPr lang="en-ZA" sz="1600" dirty="0" smtClean="0">
                <a:solidFill>
                  <a:prstClr val="black"/>
                </a:solidFill>
                <a:latin typeface="Arial" panose="020B0604020202020204" pitchFamily="34" charset="0"/>
                <a:ea typeface="Times New Roman"/>
                <a:cs typeface="Arial" panose="020B0604020202020204" pitchFamily="34" charset="0"/>
              </a:rPr>
              <a:t>of </a:t>
            </a:r>
            <a:r>
              <a:rPr lang="en-ZA" sz="1600" dirty="0">
                <a:solidFill>
                  <a:prstClr val="black"/>
                </a:solidFill>
                <a:latin typeface="Arial" panose="020B0604020202020204" pitchFamily="34" charset="0"/>
                <a:ea typeface="Times New Roman"/>
                <a:cs typeface="Arial" panose="020B0604020202020204" pitchFamily="34" charset="0"/>
              </a:rPr>
              <a:t>departmental buildings</a:t>
            </a:r>
            <a:r>
              <a:rPr lang="en-ZA" sz="1600" dirty="0" smtClean="0">
                <a:solidFill>
                  <a:prstClr val="black"/>
                </a:solidFill>
                <a:latin typeface="Arial" panose="020B0604020202020204" pitchFamily="34" charset="0"/>
                <a:ea typeface="Times New Roman"/>
                <a:cs typeface="Arial" panose="020B0604020202020204" pitchFamily="34" charset="0"/>
              </a:rPr>
              <a:t>.</a:t>
            </a:r>
          </a:p>
          <a:p>
            <a:pPr marL="447675" indent="-180975" algn="just" defTabSz="914400">
              <a:buFont typeface="Arial" panose="020B0604020202020204" pitchFamily="34" charset="0"/>
              <a:buChar char="•"/>
            </a:pPr>
            <a:r>
              <a:rPr lang="en-US" sz="1600" dirty="0" smtClean="0">
                <a:latin typeface="Arial" panose="020B0604020202020204" pitchFamily="34" charset="0"/>
                <a:ea typeface="Times New Roman"/>
                <a:cs typeface="Arial" panose="020B0604020202020204" pitchFamily="34" charset="0"/>
              </a:rPr>
              <a:t>There is projected budget shortfall up to end of the financial year of R29.57 million.</a:t>
            </a:r>
          </a:p>
          <a:p>
            <a:pPr marL="447675" indent="-180975" algn="just" defTabSz="914400">
              <a:buFont typeface="Arial" panose="020B0604020202020204" pitchFamily="34" charset="0"/>
              <a:buChar char="•"/>
            </a:pPr>
            <a:r>
              <a:rPr lang="en-US" sz="1600" dirty="0" smtClean="0">
                <a:latin typeface="Arial" panose="020B0604020202020204" pitchFamily="34" charset="0"/>
                <a:ea typeface="Times New Roman"/>
                <a:cs typeface="Arial" panose="020B0604020202020204" pitchFamily="34" charset="0"/>
              </a:rPr>
              <a:t>DoE has requested </a:t>
            </a:r>
            <a:r>
              <a:rPr lang="en-US" sz="1600" dirty="0">
                <a:latin typeface="Arial" panose="020B0604020202020204" pitchFamily="34" charset="0"/>
                <a:ea typeface="Times New Roman"/>
                <a:cs typeface="Arial" panose="020B0604020202020204" pitchFamily="34" charset="0"/>
              </a:rPr>
              <a:t>National Treasury to approve reclassification of earmarked funds in goods &amp; services from Programme </a:t>
            </a:r>
            <a:r>
              <a:rPr lang="en-US" sz="1600" dirty="0" smtClean="0">
                <a:latin typeface="Arial" panose="020B0604020202020204" pitchFamily="34" charset="0"/>
                <a:ea typeface="Times New Roman"/>
                <a:cs typeface="Arial" panose="020B0604020202020204" pitchFamily="34" charset="0"/>
              </a:rPr>
              <a:t>5 Nuclear Energy to cover projected </a:t>
            </a:r>
            <a:r>
              <a:rPr lang="en-US" sz="1600" dirty="0">
                <a:latin typeface="Arial" panose="020B0604020202020204" pitchFamily="34" charset="0"/>
                <a:ea typeface="Times New Roman"/>
                <a:cs typeface="Arial" panose="020B0604020202020204" pitchFamily="34" charset="0"/>
              </a:rPr>
              <a:t>budget shortfall of </a:t>
            </a:r>
            <a:r>
              <a:rPr lang="en-US" sz="1600" dirty="0" smtClean="0">
                <a:latin typeface="Arial" panose="020B0604020202020204" pitchFamily="34" charset="0"/>
                <a:ea typeface="Times New Roman"/>
                <a:cs typeface="Arial" panose="020B0604020202020204" pitchFamily="34" charset="0"/>
              </a:rPr>
              <a:t>R29.57million  </a:t>
            </a:r>
            <a:endParaRPr lang="en-ZA" sz="1600" dirty="0">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10</a:t>
            </a:fld>
            <a:endParaRPr lang="en-ZA" dirty="0">
              <a:solidFill>
                <a:prstClr val="black">
                  <a:tint val="75000"/>
                </a:prstClr>
              </a:solidFill>
            </a:endParaRPr>
          </a:p>
        </p:txBody>
      </p:sp>
    </p:spTree>
    <p:extLst>
      <p:ext uri="{BB962C8B-B14F-4D97-AF65-F5344CB8AC3E}">
        <p14:creationId xmlns:p14="http://schemas.microsoft.com/office/powerpoint/2010/main" val="173411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353786" y="549135"/>
            <a:ext cx="880110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2: Energy Policy &amp; Planning</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Rectangle 3"/>
          <p:cNvSpPr/>
          <p:nvPr/>
        </p:nvSpPr>
        <p:spPr>
          <a:xfrm>
            <a:off x="57150" y="4132733"/>
            <a:ext cx="8972550" cy="2139047"/>
          </a:xfrm>
          <a:prstGeom prst="rect">
            <a:avLst/>
          </a:prstGeom>
        </p:spPr>
        <p:txBody>
          <a:bodyPr wrap="square">
            <a:spAutoFit/>
          </a:bodyPr>
          <a:lstStyle/>
          <a:p>
            <a:endParaRPr lang="en-GB" sz="800" dirty="0" smtClean="0">
              <a:solidFill>
                <a:prstClr val="black"/>
              </a:solidFill>
              <a:latin typeface="Arial" panose="020B0604020202020204" pitchFamily="34" charset="0"/>
              <a:ea typeface="Times New Roman"/>
              <a:cs typeface="Arial" panose="020B0604020202020204" pitchFamily="34" charset="0"/>
            </a:endParaRPr>
          </a:p>
          <a:p>
            <a:r>
              <a:rPr lang="en-GB" sz="1600" dirty="0" smtClean="0">
                <a:solidFill>
                  <a:prstClr val="black"/>
                </a:solidFill>
                <a:latin typeface="Arial" panose="020B0604020202020204" pitchFamily="34" charset="0"/>
                <a:ea typeface="Times New Roman"/>
                <a:cs typeface="Arial" panose="020B0604020202020204" pitchFamily="34" charset="0"/>
              </a:rPr>
              <a:t>There is  under-spending </a:t>
            </a:r>
            <a:r>
              <a:rPr lang="en-GB" sz="1600" dirty="0">
                <a:solidFill>
                  <a:prstClr val="black"/>
                </a:solidFill>
                <a:latin typeface="Arial" panose="020B0604020202020204" pitchFamily="34" charset="0"/>
                <a:ea typeface="Times New Roman"/>
                <a:cs typeface="Arial" panose="020B0604020202020204" pitchFamily="34" charset="0"/>
              </a:rPr>
              <a:t>of </a:t>
            </a:r>
            <a:r>
              <a:rPr lang="en-GB" sz="1600" dirty="0" smtClean="0">
                <a:solidFill>
                  <a:prstClr val="black"/>
                </a:solidFill>
                <a:latin typeface="Arial" panose="020B0604020202020204" pitchFamily="34" charset="0"/>
                <a:ea typeface="Times New Roman"/>
                <a:cs typeface="Arial" panose="020B0604020202020204" pitchFamily="34" charset="0"/>
              </a:rPr>
              <a:t>R6.52 </a:t>
            </a:r>
            <a:r>
              <a:rPr lang="en-GB" sz="1600" dirty="0">
                <a:solidFill>
                  <a:prstClr val="black"/>
                </a:solidFill>
                <a:latin typeface="Arial" panose="020B0604020202020204" pitchFamily="34" charset="0"/>
                <a:ea typeface="Times New Roman"/>
                <a:cs typeface="Arial" panose="020B0604020202020204" pitchFamily="34" charset="0"/>
              </a:rPr>
              <a:t>million or </a:t>
            </a:r>
            <a:r>
              <a:rPr lang="en-GB" sz="1600" dirty="0" smtClean="0">
                <a:solidFill>
                  <a:prstClr val="black"/>
                </a:solidFill>
                <a:latin typeface="Arial" panose="020B0604020202020204" pitchFamily="34" charset="0"/>
                <a:ea typeface="Times New Roman"/>
                <a:cs typeface="Arial" panose="020B0604020202020204" pitchFamily="34" charset="0"/>
              </a:rPr>
              <a:t>18.5% </a:t>
            </a:r>
            <a:r>
              <a:rPr lang="en-GB" sz="1600" dirty="0">
                <a:solidFill>
                  <a:prstClr val="black"/>
                </a:solidFill>
                <a:latin typeface="Arial" panose="020B0604020202020204" pitchFamily="34" charset="0"/>
                <a:ea typeface="Times New Roman"/>
                <a:cs typeface="Arial" panose="020B0604020202020204" pitchFamily="34" charset="0"/>
              </a:rPr>
              <a:t>is due to the </a:t>
            </a:r>
            <a:r>
              <a:rPr lang="en-GB" sz="1600" dirty="0" smtClean="0">
                <a:solidFill>
                  <a:prstClr val="black"/>
                </a:solidFill>
                <a:latin typeface="Arial" panose="020B0604020202020204" pitchFamily="34" charset="0"/>
                <a:ea typeface="Times New Roman"/>
                <a:cs typeface="Arial" panose="020B0604020202020204" pitchFamily="34" charset="0"/>
              </a:rPr>
              <a:t>following:</a:t>
            </a:r>
          </a:p>
          <a:p>
            <a:endParaRPr lang="en-GB" sz="1600" b="1" dirty="0">
              <a:solidFill>
                <a:prstClr val="black"/>
              </a:solidFill>
              <a:latin typeface="Arial" panose="020B0604020202020204" pitchFamily="34" charset="0"/>
              <a:ea typeface="Times New Roman"/>
              <a:cs typeface="Arial" panose="020B0604020202020204" pitchFamily="34" charset="0"/>
            </a:endParaRPr>
          </a:p>
          <a:p>
            <a:r>
              <a:rPr lang="en-GB" b="1" dirty="0" smtClean="0">
                <a:solidFill>
                  <a:prstClr val="black"/>
                </a:solidFill>
                <a:latin typeface="Arial" panose="020B0604020202020204" pitchFamily="34" charset="0"/>
                <a:ea typeface="Times New Roman"/>
                <a:cs typeface="Arial" panose="020B0604020202020204" pitchFamily="34" charset="0"/>
              </a:rPr>
              <a:t>Compensation </a:t>
            </a:r>
            <a:r>
              <a:rPr lang="en-GB" b="1" dirty="0">
                <a:solidFill>
                  <a:prstClr val="black"/>
                </a:solidFill>
                <a:latin typeface="Arial" panose="020B0604020202020204" pitchFamily="34" charset="0"/>
                <a:ea typeface="Times New Roman"/>
                <a:cs typeface="Arial" panose="020B0604020202020204" pitchFamily="34" charset="0"/>
              </a:rPr>
              <a:t>of employees (CoE):</a:t>
            </a:r>
          </a:p>
          <a:p>
            <a:pPr lvl="0" algn="just" defTabSz="914400"/>
            <a:endParaRPr lang="en-GB" sz="1600" dirty="0" smtClean="0">
              <a:solidFill>
                <a:prstClr val="black"/>
              </a:solidFill>
              <a:latin typeface="Arial" panose="020B0604020202020204" pitchFamily="34" charset="0"/>
              <a:ea typeface="Times New Roman"/>
              <a:cs typeface="Arial" panose="020B0604020202020204" pitchFamily="34" charset="0"/>
            </a:endParaRPr>
          </a:p>
          <a:p>
            <a:pPr marL="285750" lvl="0" indent="-285750" algn="just" defTabSz="914400">
              <a:buFont typeface="Arial" panose="020B0604020202020204" pitchFamily="34" charset="0"/>
              <a:buChar char="•"/>
            </a:pPr>
            <a:r>
              <a:rPr lang="en-GB" sz="1600" dirty="0" smtClean="0">
                <a:solidFill>
                  <a:prstClr val="black"/>
                </a:solidFill>
                <a:latin typeface="Arial" panose="020B0604020202020204" pitchFamily="34" charset="0"/>
                <a:ea typeface="Times New Roman"/>
                <a:cs typeface="Arial" panose="020B0604020202020204" pitchFamily="34" charset="0"/>
              </a:rPr>
              <a:t>The under-spending </a:t>
            </a:r>
            <a:r>
              <a:rPr lang="en-GB" sz="1600" dirty="0">
                <a:solidFill>
                  <a:prstClr val="black"/>
                </a:solidFill>
                <a:latin typeface="Arial" panose="020B0604020202020204" pitchFamily="34" charset="0"/>
                <a:ea typeface="Times New Roman"/>
                <a:cs typeface="Arial" panose="020B0604020202020204" pitchFamily="34" charset="0"/>
              </a:rPr>
              <a:t>on projections in CoE of </a:t>
            </a:r>
            <a:r>
              <a:rPr lang="en-GB" sz="1600" dirty="0" smtClean="0">
                <a:solidFill>
                  <a:prstClr val="black"/>
                </a:solidFill>
                <a:latin typeface="Arial" panose="020B0604020202020204" pitchFamily="34" charset="0"/>
                <a:ea typeface="Times New Roman"/>
                <a:cs typeface="Arial" panose="020B0604020202020204" pitchFamily="34" charset="0"/>
              </a:rPr>
              <a:t>R1.09 </a:t>
            </a:r>
            <a:r>
              <a:rPr lang="en-GB" sz="1600" dirty="0">
                <a:solidFill>
                  <a:prstClr val="black"/>
                </a:solidFill>
                <a:latin typeface="Arial" panose="020B0604020202020204" pitchFamily="34" charset="0"/>
                <a:ea typeface="Times New Roman"/>
                <a:cs typeface="Arial" panose="020B0604020202020204" pitchFamily="34" charset="0"/>
              </a:rPr>
              <a:t>million or </a:t>
            </a:r>
            <a:r>
              <a:rPr lang="en-GB" sz="1600" dirty="0" smtClean="0">
                <a:solidFill>
                  <a:prstClr val="black"/>
                </a:solidFill>
                <a:latin typeface="Arial" panose="020B0604020202020204" pitchFamily="34" charset="0"/>
                <a:ea typeface="Times New Roman"/>
                <a:cs typeface="Arial" panose="020B0604020202020204" pitchFamily="34" charset="0"/>
              </a:rPr>
              <a:t>4.19% </a:t>
            </a:r>
            <a:r>
              <a:rPr lang="en-GB" sz="1600" dirty="0">
                <a:solidFill>
                  <a:prstClr val="black"/>
                </a:solidFill>
                <a:latin typeface="Arial" panose="020B0604020202020204" pitchFamily="34" charset="0"/>
                <a:ea typeface="Times New Roman"/>
                <a:cs typeface="Arial" panose="020B0604020202020204" pitchFamily="34" charset="0"/>
              </a:rPr>
              <a:t>is mainly the reprioritisation to absorb the estimated CoE shortfall at </a:t>
            </a:r>
            <a:r>
              <a:rPr lang="en-GB" sz="1600" dirty="0" smtClean="0">
                <a:solidFill>
                  <a:prstClr val="black"/>
                </a:solidFill>
                <a:latin typeface="Arial" panose="020B0604020202020204" pitchFamily="34" charset="0"/>
                <a:ea typeface="Times New Roman"/>
                <a:cs typeface="Arial" panose="020B0604020202020204" pitchFamily="34" charset="0"/>
              </a:rPr>
              <a:t>the end of the financial year. </a:t>
            </a:r>
            <a:endParaRPr lang="en-GB" sz="1600" dirty="0">
              <a:solidFill>
                <a:prstClr val="black"/>
              </a:solidFill>
              <a:latin typeface="Arial" panose="020B0604020202020204" pitchFamily="34" charset="0"/>
              <a:ea typeface="Times New Roman"/>
              <a:cs typeface="Arial" panose="020B0604020202020204" pitchFamily="34" charset="0"/>
            </a:endParaRPr>
          </a:p>
          <a:p>
            <a:pPr lvl="0" algn="just" defTabSz="914400"/>
            <a:endParaRPr lang="en-GB" sz="1350" dirty="0">
              <a:solidFill>
                <a:prstClr val="black"/>
              </a:solidFill>
              <a:latin typeface="Arial" panose="020B0604020202020204" pitchFamily="34" charset="0"/>
              <a:ea typeface="Times New Roman"/>
              <a:cs typeface="Arial" panose="020B0604020202020204" pitchFamily="34" charset="0"/>
            </a:endParaRPr>
          </a:p>
          <a:p>
            <a:pPr lvl="0" algn="just" defTabSz="914400"/>
            <a:endParaRPr lang="en-ZA" sz="1350" dirty="0">
              <a:solidFill>
                <a:prstClr val="black"/>
              </a:solidFill>
              <a:latin typeface="Arial" panose="020B0604020202020204" pitchFamily="34" charset="0"/>
              <a:ea typeface="Times New Roman"/>
              <a:cs typeface="Arial" panose="020B0604020202020204" pitchFamily="34" charset="0"/>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11</a:t>
            </a:fld>
            <a:endParaRPr lang="en-ZA"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05395239"/>
              </p:ext>
            </p:extLst>
          </p:nvPr>
        </p:nvGraphicFramePr>
        <p:xfrm>
          <a:off x="57150" y="1217631"/>
          <a:ext cx="8972548" cy="2784233"/>
        </p:xfrm>
        <a:graphic>
          <a:graphicData uri="http://schemas.openxmlformats.org/drawingml/2006/table">
            <a:tbl>
              <a:tblPr/>
              <a:tblGrid>
                <a:gridCol w="281940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1057275">
                  <a:extLst>
                    <a:ext uri="{9D8B030D-6E8A-4147-A177-3AD203B41FA5}">
                      <a16:colId xmlns:a16="http://schemas.microsoft.com/office/drawing/2014/main" val="20005"/>
                    </a:ext>
                  </a:extLst>
                </a:gridCol>
                <a:gridCol w="981073">
                  <a:extLst>
                    <a:ext uri="{9D8B030D-6E8A-4147-A177-3AD203B41FA5}">
                      <a16:colId xmlns:a16="http://schemas.microsoft.com/office/drawing/2014/main" val="20006"/>
                    </a:ext>
                  </a:extLst>
                </a:gridCol>
              </a:tblGrid>
              <a:tr h="318305">
                <a:tc>
                  <a:txBody>
                    <a:bodyPr/>
                    <a:lstStyle/>
                    <a:p>
                      <a:pPr algn="ctr" fontAlgn="ctr"/>
                      <a:r>
                        <a:rPr lang="en-ZA" sz="1600" b="1" i="0" u="none" strike="noStrike" dirty="0" smtClean="0">
                          <a:solidFill>
                            <a:schemeClr val="bg1"/>
                          </a:solidFill>
                          <a:effectLst/>
                          <a:latin typeface="+mn-lt"/>
                        </a:rPr>
                        <a:t>Programme 2</a:t>
                      </a:r>
                      <a:r>
                        <a:rPr lang="en-ZA" sz="1600" b="1" i="0" u="none" strike="noStrike" dirty="0">
                          <a:solidFill>
                            <a:schemeClr val="bg1"/>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gridSpan="6">
                  <a:txBody>
                    <a:bodyPr/>
                    <a:lstStyle/>
                    <a:p>
                      <a:pPr algn="ctr" rtl="0" fontAlgn="ctr"/>
                      <a:r>
                        <a:rPr lang="en-ZA" sz="1600" b="1" i="0" u="none" strike="noStrike" dirty="0">
                          <a:solidFill>
                            <a:srgbClr val="FFFFFF"/>
                          </a:solidFill>
                          <a:effectLst/>
                          <a:latin typeface="+mn-lt"/>
                        </a:rPr>
                        <a:t>2016/17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954916">
                <a:tc rowSpan="2">
                  <a:txBody>
                    <a:bodyPr/>
                    <a:lstStyle/>
                    <a:p>
                      <a:pPr algn="ctr" rtl="0" fontAlgn="ctr"/>
                      <a:r>
                        <a:rPr lang="en-ZA" sz="1600" b="1" i="0" u="none" strike="noStrike" dirty="0">
                          <a:solidFill>
                            <a:srgbClr val="FFFFFF"/>
                          </a:solidFill>
                          <a:effectLst/>
                          <a:latin typeface="+mn-lt"/>
                        </a:rPr>
                        <a:t>ECONOMIC </a:t>
                      </a:r>
                      <a:r>
                        <a:rPr lang="en-ZA" sz="1600" b="1" i="0" u="none" strike="noStrike" dirty="0" smtClean="0">
                          <a:solidFill>
                            <a:srgbClr val="FFFFFF"/>
                          </a:solidFill>
                          <a:effectLst/>
                          <a:latin typeface="+mn-lt"/>
                        </a:rPr>
                        <a:t>CLASSIFICATION</a:t>
                      </a:r>
                      <a:r>
                        <a:rPr lang="en-ZA" sz="16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2016/17 REVISED BUDGET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BUDGET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ACTUAL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VARIANCE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VARIANCE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BUDGET EXPENDED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extLst>
                  <a:ext uri="{0D108BD9-81ED-4DB2-BD59-A6C34878D82A}">
                    <a16:rowId xmlns:a16="http://schemas.microsoft.com/office/drawing/2014/main" val="10001"/>
                  </a:ext>
                </a:extLst>
              </a:tr>
              <a:tr h="318305">
                <a:tc vMerge="1">
                  <a:txBody>
                    <a:bodyPr/>
                    <a:lstStyle/>
                    <a:p>
                      <a:pPr algn="ctr" fontAlgn="b"/>
                      <a:endParaRPr lang="en-ZA" sz="16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extLst>
                  <a:ext uri="{0D108BD9-81ED-4DB2-BD59-A6C34878D82A}">
                    <a16:rowId xmlns:a16="http://schemas.microsoft.com/office/drawing/2014/main" val="10002"/>
                  </a:ext>
                </a:extLst>
              </a:tr>
              <a:tr h="421182">
                <a:tc>
                  <a:txBody>
                    <a:bodyPr/>
                    <a:lstStyle/>
                    <a:p>
                      <a:pPr algn="l" rtl="0" fontAlgn="b"/>
                      <a:r>
                        <a:rPr lang="en-ZA" sz="1600" b="1" i="0" u="none" strike="noStrike" dirty="0">
                          <a:solidFill>
                            <a:srgbClr val="000000"/>
                          </a:solidFill>
                          <a:effectLst/>
                          <a:latin typeface="+mn-lt"/>
                        </a:rPr>
                        <a:t>TOTAL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43,518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35,150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28,631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6,519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t"/>
                      <a:r>
                        <a:rPr lang="en-ZA" sz="1600" b="1" i="0" u="none" strike="noStrike" dirty="0">
                          <a:solidFill>
                            <a:srgbClr val="000000"/>
                          </a:solidFill>
                          <a:effectLst/>
                          <a:latin typeface="+mn-lt"/>
                        </a:rPr>
                        <a:t>18.55%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t"/>
                      <a:r>
                        <a:rPr lang="en-ZA" sz="1600" b="1" i="0" u="none" strike="noStrike" dirty="0">
                          <a:solidFill>
                            <a:srgbClr val="000000"/>
                          </a:solidFill>
                          <a:effectLst/>
                          <a:latin typeface="+mn-lt"/>
                        </a:rPr>
                        <a:t>65.79%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10003"/>
                  </a:ext>
                </a:extLst>
              </a:tr>
              <a:tr h="409575">
                <a:tc>
                  <a:txBody>
                    <a:bodyPr/>
                    <a:lstStyle/>
                    <a:p>
                      <a:pPr algn="l" rtl="0" fontAlgn="b"/>
                      <a:r>
                        <a:rPr lang="en-ZA" sz="1600" b="0" i="0" u="none" strike="noStrike" dirty="0">
                          <a:solidFill>
                            <a:srgbClr val="000000"/>
                          </a:solidFill>
                          <a:effectLst/>
                          <a:latin typeface="+mn-lt"/>
                        </a:rPr>
                        <a:t>Compensation of Employees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34,769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25,915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24,828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         1,087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4.19%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71.41%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1950">
                <a:tc>
                  <a:txBody>
                    <a:bodyPr/>
                    <a:lstStyle/>
                    <a:p>
                      <a:pPr algn="l" rtl="0" fontAlgn="b"/>
                      <a:r>
                        <a:rPr lang="en-ZA" sz="1600" b="0" i="0" u="none" strike="noStrike">
                          <a:solidFill>
                            <a:srgbClr val="000000"/>
                          </a:solidFill>
                          <a:effectLst/>
                          <a:latin typeface="+mn-lt"/>
                        </a:rPr>
                        <a:t>Goods &amp; Services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8,749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9,235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3,803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5,432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t"/>
                      <a:r>
                        <a:rPr lang="en-ZA" sz="1600" b="0" i="0" u="none" strike="noStrike">
                          <a:solidFill>
                            <a:srgbClr val="000000"/>
                          </a:solidFill>
                          <a:effectLst/>
                          <a:latin typeface="+mn-lt"/>
                        </a:rPr>
                        <a:t>58.82%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dirty="0">
                          <a:solidFill>
                            <a:srgbClr val="000000"/>
                          </a:solidFill>
                          <a:effectLst/>
                          <a:latin typeface="+mn-lt"/>
                        </a:rPr>
                        <a:t>43.47%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00932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42875" y="175440"/>
            <a:ext cx="880110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2: Energy Policy &amp; Planning (Cont.…)</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Rectangle 3"/>
          <p:cNvSpPr/>
          <p:nvPr/>
        </p:nvSpPr>
        <p:spPr>
          <a:xfrm>
            <a:off x="57150" y="651459"/>
            <a:ext cx="8972550" cy="3791807"/>
          </a:xfrm>
          <a:prstGeom prst="rect">
            <a:avLst/>
          </a:prstGeom>
        </p:spPr>
        <p:txBody>
          <a:bodyPr wrap="square">
            <a:spAutoFit/>
          </a:bodyPr>
          <a:lstStyle/>
          <a:p>
            <a:endParaRPr lang="en-GB" sz="800" dirty="0" smtClean="0">
              <a:solidFill>
                <a:prstClr val="black"/>
              </a:solidFill>
              <a:latin typeface="Arial" panose="020B0604020202020204" pitchFamily="34" charset="0"/>
              <a:ea typeface="Times New Roman"/>
              <a:cs typeface="Arial" panose="020B0604020202020204" pitchFamily="34" charset="0"/>
            </a:endParaRPr>
          </a:p>
          <a:p>
            <a:pPr lvl="0" algn="just" defTabSz="914400"/>
            <a:endParaRPr lang="en-GB" sz="500" dirty="0">
              <a:solidFill>
                <a:prstClr val="black"/>
              </a:solidFill>
              <a:latin typeface="Arial" panose="020B0604020202020204" pitchFamily="34" charset="0"/>
              <a:ea typeface="Times New Roman"/>
              <a:cs typeface="Arial" panose="020B0604020202020204" pitchFamily="34" charset="0"/>
            </a:endParaRPr>
          </a:p>
          <a:p>
            <a:pPr lvl="0" algn="just" defTabSz="914400"/>
            <a:r>
              <a:rPr lang="en-GB" b="1" dirty="0">
                <a:solidFill>
                  <a:prstClr val="black"/>
                </a:solidFill>
                <a:latin typeface="Arial" panose="020B0604020202020204" pitchFamily="34" charset="0"/>
                <a:ea typeface="Times New Roman"/>
                <a:cs typeface="Arial" panose="020B0604020202020204" pitchFamily="34" charset="0"/>
              </a:rPr>
              <a:t>Goods and services: </a:t>
            </a:r>
            <a:endParaRPr lang="en-GB" b="1" dirty="0" smtClean="0">
              <a:solidFill>
                <a:prstClr val="black"/>
              </a:solidFill>
              <a:latin typeface="Arial" panose="020B0604020202020204" pitchFamily="34" charset="0"/>
              <a:ea typeface="Times New Roman"/>
              <a:cs typeface="Arial" panose="020B0604020202020204" pitchFamily="34" charset="0"/>
            </a:endParaRPr>
          </a:p>
          <a:p>
            <a:pPr lvl="0" algn="just" defTabSz="914400"/>
            <a:endParaRPr lang="en-GB" sz="1100" b="1" dirty="0">
              <a:solidFill>
                <a:prstClr val="black"/>
              </a:solidFill>
              <a:latin typeface="Arial" panose="020B0604020202020204" pitchFamily="34" charset="0"/>
              <a:ea typeface="Times New Roman"/>
              <a:cs typeface="Arial" panose="020B0604020202020204" pitchFamily="34" charset="0"/>
            </a:endParaRPr>
          </a:p>
          <a:p>
            <a:pPr lvl="0" algn="just" defTabSz="914400"/>
            <a:r>
              <a:rPr lang="en-US" sz="1600" dirty="0" smtClean="0">
                <a:latin typeface="Arial" panose="020B0604020202020204" pitchFamily="34" charset="0"/>
                <a:ea typeface="Times New Roman"/>
                <a:cs typeface="Arial" panose="020B0604020202020204" pitchFamily="34" charset="0"/>
              </a:rPr>
              <a:t>The </a:t>
            </a:r>
            <a:r>
              <a:rPr lang="en-US" sz="1600" dirty="0">
                <a:latin typeface="Arial" panose="020B0604020202020204" pitchFamily="34" charset="0"/>
                <a:ea typeface="Times New Roman"/>
                <a:cs typeface="Arial" panose="020B0604020202020204" pitchFamily="34" charset="0"/>
              </a:rPr>
              <a:t>under-spending of R5.4 million or 58.8% is due delays in projects and related procurement processes. Projects included the following</a:t>
            </a:r>
            <a:r>
              <a:rPr lang="en-US" sz="1600" dirty="0" smtClean="0">
                <a:latin typeface="Arial" panose="020B0604020202020204" pitchFamily="34" charset="0"/>
                <a:ea typeface="Times New Roman"/>
                <a:cs typeface="Arial" panose="020B0604020202020204" pitchFamily="34" charset="0"/>
              </a:rPr>
              <a:t>:</a:t>
            </a:r>
          </a:p>
          <a:p>
            <a:pPr marL="457200" indent="-6985" algn="just">
              <a:lnSpc>
                <a:spcPct val="130000"/>
              </a:lnSpc>
              <a:spcAft>
                <a:spcPts val="0"/>
              </a:spcAft>
            </a:pPr>
            <a:endParaRPr lang="en-ZA" sz="1600" dirty="0">
              <a:latin typeface="Arial" panose="020B0604020202020204" pitchFamily="34" charset="0"/>
              <a:ea typeface="Times New Roman"/>
              <a:cs typeface="Arial" panose="020B0604020202020204" pitchFamily="34" charset="0"/>
            </a:endParaRPr>
          </a:p>
          <a:p>
            <a:pPr marL="342900" lvl="0" indent="-342900" algn="just">
              <a:lnSpc>
                <a:spcPct val="130000"/>
              </a:lnSpc>
              <a:spcAft>
                <a:spcPts val="0"/>
              </a:spcAft>
              <a:buFont typeface="Symbol"/>
              <a:buChar char=""/>
            </a:pPr>
            <a:r>
              <a:rPr lang="en-US" sz="1600" dirty="0">
                <a:latin typeface="Arial" panose="020B0604020202020204" pitchFamily="34" charset="0"/>
                <a:ea typeface="Times New Roman"/>
                <a:cs typeface="Arial" panose="020B0604020202020204" pitchFamily="34" charset="0"/>
              </a:rPr>
              <a:t>Study to determine job creation potential for different liquid fuel options totaling R3 million.  </a:t>
            </a:r>
            <a:r>
              <a:rPr lang="en-US" sz="1600" dirty="0" smtClean="0">
                <a:latin typeface="Arial" panose="020B0604020202020204" pitchFamily="34" charset="0"/>
                <a:ea typeface="Times New Roman"/>
                <a:cs typeface="Arial" panose="020B0604020202020204" pitchFamily="34" charset="0"/>
              </a:rPr>
              <a:t>The </a:t>
            </a:r>
            <a:r>
              <a:rPr lang="en-US" sz="1600" dirty="0">
                <a:latin typeface="Arial" panose="020B0604020202020204" pitchFamily="34" charset="0"/>
                <a:ea typeface="Times New Roman"/>
                <a:cs typeface="Arial" panose="020B0604020202020204" pitchFamily="34" charset="0"/>
              </a:rPr>
              <a:t>bid </a:t>
            </a:r>
            <a:r>
              <a:rPr lang="en-US" sz="1600" dirty="0" smtClean="0">
                <a:latin typeface="Arial" panose="020B0604020202020204" pitchFamily="34" charset="0"/>
                <a:ea typeface="Times New Roman"/>
                <a:cs typeface="Arial" panose="020B0604020202020204" pitchFamily="34" charset="0"/>
              </a:rPr>
              <a:t>relating to the project closed on 2 February 2017. It was planned that the contracting process will be completed end of February 2017, with the anticipation to receive invoices for the work completed before end of March 2017.  The response from the market was poor as only two companies responded to the bid, a decision was taken to re-advertise. </a:t>
            </a:r>
            <a:endParaRPr lang="en-ZA" sz="1600" dirty="0">
              <a:latin typeface="Arial" panose="020B0604020202020204" pitchFamily="34" charset="0"/>
              <a:ea typeface="Times New Roman"/>
              <a:cs typeface="Arial" panose="020B0604020202020204" pitchFamily="34" charset="0"/>
            </a:endParaRPr>
          </a:p>
          <a:p>
            <a:pPr marL="342900" lvl="0" indent="-342900" algn="just">
              <a:lnSpc>
                <a:spcPct val="130000"/>
              </a:lnSpc>
              <a:spcAft>
                <a:spcPts val="0"/>
              </a:spcAft>
              <a:buFont typeface="Symbol"/>
              <a:buChar char=""/>
            </a:pPr>
            <a:r>
              <a:rPr lang="en-US" sz="1600" dirty="0">
                <a:latin typeface="Arial" panose="020B0604020202020204" pitchFamily="34" charset="0"/>
                <a:ea typeface="Times New Roman"/>
                <a:cs typeface="Arial" panose="020B0604020202020204" pitchFamily="34" charset="0"/>
              </a:rPr>
              <a:t>Energy footprint study totaling R2.89 million. The procurement process for this project was </a:t>
            </a:r>
            <a:r>
              <a:rPr lang="en-US" sz="1600" dirty="0" smtClean="0">
                <a:latin typeface="Arial" panose="020B0604020202020204" pitchFamily="34" charset="0"/>
                <a:ea typeface="Times New Roman"/>
                <a:cs typeface="Arial" panose="020B0604020202020204" pitchFamily="34" charset="0"/>
              </a:rPr>
              <a:t>finalized and a service provider was appointed and the work on this project is underway. </a:t>
            </a: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12</a:t>
            </a:fld>
            <a:endParaRPr lang="en-ZA" dirty="0">
              <a:solidFill>
                <a:prstClr val="black">
                  <a:tint val="75000"/>
                </a:prstClr>
              </a:solidFill>
            </a:endParaRPr>
          </a:p>
        </p:txBody>
      </p:sp>
    </p:spTree>
    <p:extLst>
      <p:ext uri="{BB962C8B-B14F-4D97-AF65-F5344CB8AC3E}">
        <p14:creationId xmlns:p14="http://schemas.microsoft.com/office/powerpoint/2010/main" val="521044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247647" y="22540"/>
            <a:ext cx="880110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3: Petroleum &amp; Petroleum Products Regulation</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13</a:t>
            </a:fld>
            <a:endParaRPr lang="en-ZA"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56231192"/>
              </p:ext>
            </p:extLst>
          </p:nvPr>
        </p:nvGraphicFramePr>
        <p:xfrm>
          <a:off x="66671" y="499594"/>
          <a:ext cx="8982076" cy="2602187"/>
        </p:xfrm>
        <a:graphic>
          <a:graphicData uri="http://schemas.openxmlformats.org/drawingml/2006/table">
            <a:tbl>
              <a:tblPr/>
              <a:tblGrid>
                <a:gridCol w="2781302">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095375">
                  <a:extLst>
                    <a:ext uri="{9D8B030D-6E8A-4147-A177-3AD203B41FA5}">
                      <a16:colId xmlns:a16="http://schemas.microsoft.com/office/drawing/2014/main" val="20004"/>
                    </a:ext>
                  </a:extLst>
                </a:gridCol>
                <a:gridCol w="942975">
                  <a:extLst>
                    <a:ext uri="{9D8B030D-6E8A-4147-A177-3AD203B41FA5}">
                      <a16:colId xmlns:a16="http://schemas.microsoft.com/office/drawing/2014/main" val="20005"/>
                    </a:ext>
                  </a:extLst>
                </a:gridCol>
                <a:gridCol w="1028699">
                  <a:extLst>
                    <a:ext uri="{9D8B030D-6E8A-4147-A177-3AD203B41FA5}">
                      <a16:colId xmlns:a16="http://schemas.microsoft.com/office/drawing/2014/main" val="20006"/>
                    </a:ext>
                  </a:extLst>
                </a:gridCol>
              </a:tblGrid>
              <a:tr h="294646">
                <a:tc>
                  <a:txBody>
                    <a:bodyPr/>
                    <a:lstStyle/>
                    <a:p>
                      <a:pPr algn="ctr" fontAlgn="ctr"/>
                      <a:r>
                        <a:rPr lang="en-ZA" sz="1600" b="0" i="0" u="none" strike="noStrike" dirty="0">
                          <a:solidFill>
                            <a:srgbClr val="000000"/>
                          </a:solidFill>
                          <a:effectLst/>
                          <a:latin typeface="+mn-lt"/>
                        </a:rPr>
                        <a:t> </a:t>
                      </a:r>
                      <a:r>
                        <a:rPr lang="en-ZA" sz="1600" b="1" i="0" u="none" strike="noStrike" dirty="0" smtClean="0">
                          <a:solidFill>
                            <a:schemeClr val="bg1"/>
                          </a:solidFill>
                          <a:effectLst/>
                          <a:latin typeface="+mn-lt"/>
                        </a:rPr>
                        <a:t>Programme 3</a:t>
                      </a:r>
                      <a:endParaRPr lang="en-ZA"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gridSpan="6">
                  <a:txBody>
                    <a:bodyPr/>
                    <a:lstStyle/>
                    <a:p>
                      <a:pPr algn="ctr" rtl="0" fontAlgn="ctr"/>
                      <a:r>
                        <a:rPr lang="en-ZA" sz="1600" b="1" i="0" u="none" strike="noStrike" dirty="0">
                          <a:solidFill>
                            <a:srgbClr val="FFFFFF"/>
                          </a:solidFill>
                          <a:effectLst/>
                          <a:latin typeface="+mn-lt"/>
                        </a:rPr>
                        <a:t>2016/17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923782">
                <a:tc rowSpan="2">
                  <a:txBody>
                    <a:bodyPr/>
                    <a:lstStyle/>
                    <a:p>
                      <a:pPr algn="ctr" rtl="0" fontAlgn="ctr"/>
                      <a:r>
                        <a:rPr lang="en-ZA" sz="1600" b="1" i="0" u="none" strike="noStrike" dirty="0">
                          <a:solidFill>
                            <a:srgbClr val="FFFFFF"/>
                          </a:solidFill>
                          <a:effectLst/>
                          <a:latin typeface="+mn-lt"/>
                        </a:rPr>
                        <a:t>ECONOMIC </a:t>
                      </a:r>
                      <a:r>
                        <a:rPr lang="en-ZA" sz="1600" b="1" i="0" u="none" strike="noStrike" dirty="0" smtClean="0">
                          <a:solidFill>
                            <a:srgbClr val="FFFFFF"/>
                          </a:solidFill>
                          <a:effectLst/>
                          <a:latin typeface="+mn-lt"/>
                        </a:rPr>
                        <a:t>CLASSIFICATION</a:t>
                      </a:r>
                      <a:endParaRPr lang="en-ZA" sz="1600" b="1" i="0" u="none" strike="noStrike" dirty="0">
                        <a:solidFill>
                          <a:srgbClr val="FFFFFF"/>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2016/17 REVISED BUDGET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BUDGET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ACTUAL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VARIANCE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VARIANCE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BUDGET EXPENDED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extLst>
                  <a:ext uri="{0D108BD9-81ED-4DB2-BD59-A6C34878D82A}">
                    <a16:rowId xmlns:a16="http://schemas.microsoft.com/office/drawing/2014/main" val="10001"/>
                  </a:ext>
                </a:extLst>
              </a:tr>
              <a:tr h="315642">
                <a:tc vMerge="1">
                  <a:txBody>
                    <a:bodyPr/>
                    <a:lstStyle/>
                    <a:p>
                      <a:pPr algn="ctr" fontAlgn="b"/>
                      <a:endParaRPr lang="en-ZA" sz="16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extLst>
                  <a:ext uri="{0D108BD9-81ED-4DB2-BD59-A6C34878D82A}">
                    <a16:rowId xmlns:a16="http://schemas.microsoft.com/office/drawing/2014/main" val="10002"/>
                  </a:ext>
                </a:extLst>
              </a:tr>
              <a:tr h="373278">
                <a:tc>
                  <a:txBody>
                    <a:bodyPr/>
                    <a:lstStyle/>
                    <a:p>
                      <a:pPr algn="l" rtl="0" fontAlgn="b"/>
                      <a:r>
                        <a:rPr lang="en-ZA" sz="1600" b="1" i="0" u="none" strike="noStrike" dirty="0">
                          <a:solidFill>
                            <a:srgbClr val="000000"/>
                          </a:solidFill>
                          <a:effectLst/>
                          <a:latin typeface="+mn-lt"/>
                        </a:rPr>
                        <a:t>TOTAL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77,528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58,270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61,808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-3,538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t"/>
                      <a:r>
                        <a:rPr lang="en-ZA" sz="1600" b="1" i="0" u="none" strike="noStrike" dirty="0">
                          <a:solidFill>
                            <a:srgbClr val="000000"/>
                          </a:solidFill>
                          <a:effectLst/>
                          <a:latin typeface="+mn-lt"/>
                        </a:rPr>
                        <a:t>-6.07%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t"/>
                      <a:r>
                        <a:rPr lang="en-ZA" sz="1600" b="1" i="0" u="none" strike="noStrike" dirty="0">
                          <a:solidFill>
                            <a:srgbClr val="000000"/>
                          </a:solidFill>
                          <a:effectLst/>
                          <a:latin typeface="+mn-lt"/>
                        </a:rPr>
                        <a:t>79.72%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10003"/>
                  </a:ext>
                </a:extLst>
              </a:tr>
              <a:tr h="342900">
                <a:tc>
                  <a:txBody>
                    <a:bodyPr/>
                    <a:lstStyle/>
                    <a:p>
                      <a:pPr algn="l" rtl="0" fontAlgn="b"/>
                      <a:r>
                        <a:rPr lang="en-ZA" sz="1600" b="0" i="0" u="none" strike="noStrike" dirty="0">
                          <a:solidFill>
                            <a:srgbClr val="000000"/>
                          </a:solidFill>
                          <a:effectLst/>
                          <a:latin typeface="+mn-lt"/>
                        </a:rPr>
                        <a:t>Compensation of Employees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56,792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42,344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44,563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        -2,219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-5.24%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78.47%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939">
                <a:tc>
                  <a:txBody>
                    <a:bodyPr/>
                    <a:lstStyle/>
                    <a:p>
                      <a:pPr algn="l" rtl="0" fontAlgn="b"/>
                      <a:r>
                        <a:rPr lang="en-ZA" sz="1600" b="0" i="0" u="none" strike="noStrike" dirty="0">
                          <a:solidFill>
                            <a:srgbClr val="000000"/>
                          </a:solidFill>
                          <a:effectLst/>
                          <a:latin typeface="+mn-lt"/>
                        </a:rPr>
                        <a:t>Goods &amp; Services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20,736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15,926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17,245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dirty="0">
                          <a:solidFill>
                            <a:srgbClr val="000000"/>
                          </a:solidFill>
                          <a:effectLst/>
                          <a:latin typeface="+mn-lt"/>
                        </a:rPr>
                        <a:t>        -1,319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dirty="0">
                          <a:solidFill>
                            <a:srgbClr val="000000"/>
                          </a:solidFill>
                          <a:effectLst/>
                          <a:latin typeface="+mn-lt"/>
                        </a:rPr>
                        <a:t>-8.28%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dirty="0">
                          <a:solidFill>
                            <a:srgbClr val="000000"/>
                          </a:solidFill>
                          <a:effectLst/>
                          <a:latin typeface="+mn-lt"/>
                        </a:rPr>
                        <a:t>83.16%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bl>
          </a:graphicData>
        </a:graphic>
      </p:graphicFrame>
      <p:sp>
        <p:nvSpPr>
          <p:cNvPr id="7" name="Rectangle 6"/>
          <p:cNvSpPr/>
          <p:nvPr/>
        </p:nvSpPr>
        <p:spPr>
          <a:xfrm>
            <a:off x="0" y="3169624"/>
            <a:ext cx="9148761" cy="3077766"/>
          </a:xfrm>
          <a:prstGeom prst="rect">
            <a:avLst/>
          </a:prstGeom>
        </p:spPr>
        <p:txBody>
          <a:bodyPr wrap="square">
            <a:spAutoFit/>
          </a:bodyPr>
          <a:lstStyle/>
          <a:p>
            <a:pPr algn="just"/>
            <a:r>
              <a:rPr lang="en-ZA" sz="1600" b="1" dirty="0" smtClean="0">
                <a:latin typeface="Arial" panose="020B0604020202020204" pitchFamily="34" charset="0"/>
                <a:cs typeface="Arial" panose="020B0604020202020204" pitchFamily="34" charset="0"/>
              </a:rPr>
              <a:t>Compensation of Employees (CoE) : </a:t>
            </a:r>
          </a:p>
          <a:p>
            <a:pPr marL="177800" indent="-17780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over-spending of </a:t>
            </a:r>
            <a:r>
              <a:rPr lang="en-ZA" sz="1600" dirty="0" smtClean="0">
                <a:latin typeface="Arial" panose="020B0604020202020204" pitchFamily="34" charset="0"/>
                <a:cs typeface="Arial" panose="020B0604020202020204" pitchFamily="34" charset="0"/>
              </a:rPr>
              <a:t>R2.22 million (5.24%) </a:t>
            </a:r>
            <a:r>
              <a:rPr lang="en-ZA" sz="1600" dirty="0">
                <a:latin typeface="Arial" panose="020B0604020202020204" pitchFamily="34" charset="0"/>
                <a:cs typeface="Arial" panose="020B0604020202020204" pitchFamily="34" charset="0"/>
              </a:rPr>
              <a:t>is due to overtime payments and contract positions carried additional to establishment on CoE </a:t>
            </a:r>
            <a:endParaRPr lang="en-ZA" sz="1600" dirty="0" smtClean="0">
              <a:latin typeface="Arial" panose="020B0604020202020204" pitchFamily="34" charset="0"/>
              <a:cs typeface="Arial" panose="020B0604020202020204" pitchFamily="34" charset="0"/>
            </a:endParaRPr>
          </a:p>
          <a:p>
            <a:pPr marL="177800" indent="-17780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algn="just"/>
            <a:r>
              <a:rPr lang="en-ZA" sz="1600" b="1" dirty="0" smtClean="0">
                <a:latin typeface="Arial" panose="020B0604020202020204" pitchFamily="34" charset="0"/>
                <a:cs typeface="Arial" panose="020B0604020202020204" pitchFamily="34" charset="0"/>
              </a:rPr>
              <a:t>Goods and Services:</a:t>
            </a:r>
          </a:p>
          <a:p>
            <a:pPr marL="177800" indent="-17780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over-spending of R1.3 million or 8.28% </a:t>
            </a:r>
            <a:r>
              <a:rPr lang="en-ZA" sz="1600" dirty="0" smtClean="0">
                <a:latin typeface="Arial" panose="020B0604020202020204" pitchFamily="34" charset="0"/>
                <a:cs typeface="Arial" panose="020B0604020202020204" pitchFamily="34" charset="0"/>
              </a:rPr>
              <a:t>due </a:t>
            </a:r>
            <a:r>
              <a:rPr lang="en-ZA" sz="1600" dirty="0">
                <a:latin typeface="Arial" panose="020B0604020202020204" pitchFamily="34" charset="0"/>
                <a:cs typeface="Arial" panose="020B0604020202020204" pitchFamily="34" charset="0"/>
              </a:rPr>
              <a:t>to the overspending in consulting services associated with the Petroleum fuel sampling and testing project. An order </a:t>
            </a:r>
            <a:r>
              <a:rPr lang="en-ZA" sz="1600" dirty="0" smtClean="0">
                <a:latin typeface="Arial" panose="020B0604020202020204" pitchFamily="34" charset="0"/>
                <a:cs typeface="Arial" panose="020B0604020202020204" pitchFamily="34" charset="0"/>
              </a:rPr>
              <a:t>totalling </a:t>
            </a:r>
            <a:r>
              <a:rPr lang="en-ZA" sz="1600" dirty="0">
                <a:latin typeface="Arial" panose="020B0604020202020204" pitchFamily="34" charset="0"/>
                <a:cs typeface="Arial" panose="020B0604020202020204" pitchFamily="34" charset="0"/>
              </a:rPr>
              <a:t>R9.78 million was issued at the start of the 2016/17 financial </a:t>
            </a:r>
            <a:r>
              <a:rPr lang="en-ZA" sz="1600" dirty="0" smtClean="0">
                <a:latin typeface="Arial" panose="020B0604020202020204" pitchFamily="34" charset="0"/>
                <a:cs typeface="Arial" panose="020B0604020202020204" pitchFamily="34" charset="0"/>
              </a:rPr>
              <a:t>year. Payments totalling </a:t>
            </a:r>
            <a:r>
              <a:rPr lang="en-ZA" sz="1600" dirty="0">
                <a:latin typeface="Arial" panose="020B0604020202020204" pitchFamily="34" charset="0"/>
                <a:cs typeface="Arial" panose="020B0604020202020204" pitchFamily="34" charset="0"/>
              </a:rPr>
              <a:t>R7.96 million </a:t>
            </a:r>
            <a:r>
              <a:rPr lang="en-ZA" sz="1600" dirty="0" smtClean="0">
                <a:latin typeface="Arial" panose="020B0604020202020204" pitchFamily="34" charset="0"/>
                <a:cs typeface="Arial" panose="020B0604020202020204" pitchFamily="34" charset="0"/>
              </a:rPr>
              <a:t>disbursed </a:t>
            </a:r>
            <a:r>
              <a:rPr lang="en-ZA" sz="1600" dirty="0">
                <a:latin typeface="Arial" panose="020B0604020202020204" pitchFamily="34" charset="0"/>
                <a:cs typeface="Arial" panose="020B0604020202020204" pitchFamily="34" charset="0"/>
              </a:rPr>
              <a:t>as at 31 December 2016 to the service providers for fuel sampling and testing activities. A commitment of R1.82 million </a:t>
            </a:r>
            <a:r>
              <a:rPr lang="en-ZA" sz="1600" dirty="0" smtClean="0">
                <a:latin typeface="Arial" panose="020B0604020202020204" pitchFamily="34" charset="0"/>
                <a:cs typeface="Arial" panose="020B0604020202020204" pitchFamily="34" charset="0"/>
              </a:rPr>
              <a:t>outstanding </a:t>
            </a:r>
            <a:r>
              <a:rPr lang="en-ZA" sz="1600" dirty="0">
                <a:latin typeface="Arial" panose="020B0604020202020204" pitchFamily="34" charset="0"/>
                <a:cs typeface="Arial" panose="020B0604020202020204" pitchFamily="34" charset="0"/>
              </a:rPr>
              <a:t>on 31 December </a:t>
            </a:r>
            <a:r>
              <a:rPr lang="en-ZA" sz="1600" dirty="0" smtClean="0">
                <a:latin typeface="Arial" panose="020B0604020202020204" pitchFamily="34" charset="0"/>
                <a:cs typeface="Arial" panose="020B0604020202020204" pitchFamily="34" charset="0"/>
              </a:rPr>
              <a:t>2016. </a:t>
            </a:r>
          </a:p>
          <a:p>
            <a:pPr marL="177800" indent="-177800" algn="just">
              <a:buFont typeface="Arial" panose="020B0604020202020204" pitchFamily="34" charset="0"/>
              <a:buChar char="•"/>
            </a:pPr>
            <a:r>
              <a:rPr lang="en-US" sz="1600" dirty="0" smtClean="0">
                <a:latin typeface="Arial" panose="020B0604020202020204" pitchFamily="34" charset="0"/>
                <a:ea typeface="Times New Roman"/>
                <a:cs typeface="Arial" panose="020B0604020202020204" pitchFamily="34" charset="0"/>
              </a:rPr>
              <a:t>Requested National </a:t>
            </a:r>
            <a:r>
              <a:rPr lang="en-US" sz="1600" dirty="0">
                <a:latin typeface="Arial" panose="020B0604020202020204" pitchFamily="34" charset="0"/>
                <a:ea typeface="Times New Roman"/>
                <a:cs typeface="Arial" panose="020B0604020202020204" pitchFamily="34" charset="0"/>
              </a:rPr>
              <a:t>Treasury to </a:t>
            </a:r>
            <a:r>
              <a:rPr lang="en-US" sz="1600" dirty="0" smtClean="0">
                <a:latin typeface="Arial" panose="020B0604020202020204" pitchFamily="34" charset="0"/>
                <a:ea typeface="Times New Roman"/>
                <a:cs typeface="Arial" panose="020B0604020202020204" pitchFamily="34" charset="0"/>
              </a:rPr>
              <a:t>approve a </a:t>
            </a:r>
            <a:r>
              <a:rPr lang="en-US" sz="1600" dirty="0">
                <a:latin typeface="Arial" panose="020B0604020202020204" pitchFamily="34" charset="0"/>
                <a:ea typeface="Times New Roman"/>
                <a:cs typeface="Arial" panose="020B0604020202020204" pitchFamily="34" charset="0"/>
              </a:rPr>
              <a:t>reclassification of earmarked funds in goods &amp; services from Programme 5 Nuclear Energy to cover projected budget shortfall of </a:t>
            </a:r>
            <a:r>
              <a:rPr lang="en-US" sz="1600" dirty="0" smtClean="0">
                <a:latin typeface="Arial" panose="020B0604020202020204" pitchFamily="34" charset="0"/>
                <a:ea typeface="Times New Roman"/>
                <a:cs typeface="Arial" panose="020B0604020202020204" pitchFamily="34" charset="0"/>
              </a:rPr>
              <a:t>R4.9 million </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33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85057" y="671006"/>
            <a:ext cx="8873218" cy="830997"/>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4: Electrification and Energy Programme &amp; Project Management</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Rectangle 3"/>
          <p:cNvSpPr/>
          <p:nvPr/>
        </p:nvSpPr>
        <p:spPr>
          <a:xfrm>
            <a:off x="85725" y="4837102"/>
            <a:ext cx="8972550" cy="707886"/>
          </a:xfrm>
          <a:prstGeom prst="rect">
            <a:avLst/>
          </a:prstGeom>
        </p:spPr>
        <p:txBody>
          <a:bodyPr wrap="square">
            <a:spAutoFit/>
          </a:bodyPr>
          <a:lstStyle/>
          <a:p>
            <a:pPr algn="just"/>
            <a:r>
              <a:rPr lang="en-GB" sz="1600" dirty="0" smtClean="0">
                <a:latin typeface="Arial" panose="020B0604020202020204" pitchFamily="34" charset="0"/>
                <a:ea typeface="Times New Roman"/>
                <a:cs typeface="Arial" panose="020B0604020202020204" pitchFamily="34" charset="0"/>
              </a:rPr>
              <a:t>The net  under-spending of R75.33 million (1.5%) is comprised of overspending in Goods and Services and under-spending in Transfer payments.</a:t>
            </a:r>
          </a:p>
          <a:p>
            <a:pPr algn="just"/>
            <a:endParaRPr lang="en-GB" sz="800" dirty="0" smtClean="0">
              <a:solidFill>
                <a:prstClr val="black"/>
              </a:solidFill>
              <a:latin typeface="Arial" panose="020B0604020202020204" pitchFamily="34" charset="0"/>
              <a:ea typeface="Times New Roman"/>
              <a:cs typeface="Arial" panose="020B0604020202020204" pitchFamily="34" charset="0"/>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14</a:t>
            </a:fld>
            <a:endParaRPr lang="en-ZA"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15642061"/>
              </p:ext>
            </p:extLst>
          </p:nvPr>
        </p:nvGraphicFramePr>
        <p:xfrm>
          <a:off x="106136" y="1656720"/>
          <a:ext cx="8972548" cy="2829547"/>
        </p:xfrm>
        <a:graphic>
          <a:graphicData uri="http://schemas.openxmlformats.org/drawingml/2006/table">
            <a:tbl>
              <a:tblPr/>
              <a:tblGrid>
                <a:gridCol w="255270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57275">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1038225">
                  <a:extLst>
                    <a:ext uri="{9D8B030D-6E8A-4147-A177-3AD203B41FA5}">
                      <a16:colId xmlns:a16="http://schemas.microsoft.com/office/drawing/2014/main" val="20005"/>
                    </a:ext>
                  </a:extLst>
                </a:gridCol>
                <a:gridCol w="1057273">
                  <a:extLst>
                    <a:ext uri="{9D8B030D-6E8A-4147-A177-3AD203B41FA5}">
                      <a16:colId xmlns:a16="http://schemas.microsoft.com/office/drawing/2014/main" val="20006"/>
                    </a:ext>
                  </a:extLst>
                </a:gridCol>
              </a:tblGrid>
              <a:tr h="233200">
                <a:tc>
                  <a:txBody>
                    <a:bodyPr/>
                    <a:lstStyle/>
                    <a:p>
                      <a:pPr algn="ctr" fontAlgn="ctr"/>
                      <a:r>
                        <a:rPr lang="en-ZA" sz="1600" b="0" i="0" u="none" strike="noStrike" dirty="0">
                          <a:solidFill>
                            <a:srgbClr val="000000"/>
                          </a:solidFill>
                          <a:effectLst/>
                          <a:latin typeface="+mn-lt"/>
                        </a:rPr>
                        <a:t> </a:t>
                      </a:r>
                      <a:r>
                        <a:rPr lang="en-ZA" sz="1600" b="1" i="0" u="none" strike="noStrike" dirty="0" smtClean="0">
                          <a:solidFill>
                            <a:schemeClr val="bg1"/>
                          </a:solidFill>
                          <a:effectLst/>
                          <a:latin typeface="+mn-lt"/>
                        </a:rPr>
                        <a:t>Programme 4</a:t>
                      </a:r>
                      <a:endParaRPr lang="en-ZA"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gridSpan="6">
                  <a:txBody>
                    <a:bodyPr/>
                    <a:lstStyle/>
                    <a:p>
                      <a:pPr algn="ctr" rtl="0" fontAlgn="ctr"/>
                      <a:r>
                        <a:rPr lang="en-ZA" sz="1600" b="1" i="0" u="none" strike="noStrike" dirty="0">
                          <a:solidFill>
                            <a:srgbClr val="FFFFFF"/>
                          </a:solidFill>
                          <a:effectLst/>
                          <a:latin typeface="+mn-lt"/>
                        </a:rPr>
                        <a:t>2016/17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85468">
                <a:tc rowSpan="2">
                  <a:txBody>
                    <a:bodyPr/>
                    <a:lstStyle/>
                    <a:p>
                      <a:pPr algn="ctr" rtl="0" fontAlgn="ctr"/>
                      <a:r>
                        <a:rPr lang="en-ZA" sz="1600" b="1" i="0" u="none" strike="noStrike" dirty="0">
                          <a:solidFill>
                            <a:srgbClr val="FFFFFF"/>
                          </a:solidFill>
                          <a:effectLst/>
                          <a:latin typeface="+mn-lt"/>
                        </a:rPr>
                        <a:t>ECONOMIC CLASSIFICATION</a:t>
                      </a:r>
                    </a:p>
                    <a:p>
                      <a:pPr algn="ctr" fontAlgn="b"/>
                      <a:r>
                        <a:rPr lang="en-ZA" sz="16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2016/17 REVISED BUDGET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BUDGET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ACTUAL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VARIANCE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VARIANCE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YTD % BUDGET EXPENDED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extLst>
                  <a:ext uri="{0D108BD9-81ED-4DB2-BD59-A6C34878D82A}">
                    <a16:rowId xmlns:a16="http://schemas.microsoft.com/office/drawing/2014/main" val="10001"/>
                  </a:ext>
                </a:extLst>
              </a:tr>
              <a:tr h="233200">
                <a:tc vMerge="1">
                  <a:txBody>
                    <a:bodyPr/>
                    <a:lstStyle/>
                    <a:p>
                      <a:pPr algn="ctr" fontAlgn="b"/>
                      <a:endParaRPr lang="en-ZA" sz="16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extLst>
                  <a:ext uri="{0D108BD9-81ED-4DB2-BD59-A6C34878D82A}">
                    <a16:rowId xmlns:a16="http://schemas.microsoft.com/office/drawing/2014/main" val="10002"/>
                  </a:ext>
                </a:extLst>
              </a:tr>
              <a:tr h="315483">
                <a:tc>
                  <a:txBody>
                    <a:bodyPr/>
                    <a:lstStyle/>
                    <a:p>
                      <a:pPr algn="l" rtl="0" fontAlgn="b"/>
                      <a:r>
                        <a:rPr lang="en-ZA" sz="1600" b="1" i="0" u="none" strike="noStrike">
                          <a:solidFill>
                            <a:srgbClr val="000000"/>
                          </a:solidFill>
                          <a:effectLst/>
                          <a:latin typeface="+mn-lt"/>
                        </a:rPr>
                        <a:t>TOTAL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5,705,155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5,010,017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4,934,686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75,331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1.50%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86.50%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10003"/>
                  </a:ext>
                </a:extLst>
              </a:tr>
              <a:tr h="318001">
                <a:tc>
                  <a:txBody>
                    <a:bodyPr/>
                    <a:lstStyle/>
                    <a:p>
                      <a:pPr algn="l" rtl="0" fontAlgn="b"/>
                      <a:r>
                        <a:rPr lang="en-ZA" sz="1600" b="0" i="0" u="none" strike="noStrike">
                          <a:solidFill>
                            <a:srgbClr val="000000"/>
                          </a:solidFill>
                          <a:effectLst/>
                          <a:latin typeface="+mn-lt"/>
                        </a:rPr>
                        <a:t>Compensation of Employees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45,749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34,100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33,385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            715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2.10%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72.97%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8001">
                <a:tc>
                  <a:txBody>
                    <a:bodyPr/>
                    <a:lstStyle/>
                    <a:p>
                      <a:pPr algn="l" rtl="0" fontAlgn="b"/>
                      <a:r>
                        <a:rPr lang="en-ZA" sz="1600" b="0" i="0" u="none" strike="noStrike">
                          <a:solidFill>
                            <a:srgbClr val="000000"/>
                          </a:solidFill>
                          <a:effectLst/>
                          <a:latin typeface="+mn-lt"/>
                        </a:rPr>
                        <a:t>Goods &amp; Services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15,017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11,615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20,914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a:solidFill>
                            <a:srgbClr val="000000"/>
                          </a:solidFill>
                          <a:effectLst/>
                          <a:latin typeface="+mn-lt"/>
                        </a:rPr>
                        <a:t>        -9,299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dirty="0">
                          <a:solidFill>
                            <a:srgbClr val="000000"/>
                          </a:solidFill>
                          <a:effectLst/>
                          <a:latin typeface="+mn-lt"/>
                        </a:rPr>
                        <a:t>-80.06%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dirty="0">
                          <a:solidFill>
                            <a:srgbClr val="000000"/>
                          </a:solidFill>
                          <a:effectLst/>
                          <a:latin typeface="+mn-lt"/>
                        </a:rPr>
                        <a:t>139.27%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318001">
                <a:tc>
                  <a:txBody>
                    <a:bodyPr/>
                    <a:lstStyle/>
                    <a:p>
                      <a:pPr algn="l" rtl="0" fontAlgn="b"/>
                      <a:r>
                        <a:rPr lang="en-ZA" sz="1600" b="0" i="0" u="none" strike="noStrike" dirty="0">
                          <a:solidFill>
                            <a:srgbClr val="000000"/>
                          </a:solidFill>
                          <a:effectLst/>
                          <a:latin typeface="+mn-lt"/>
                        </a:rPr>
                        <a:t>Payments Financial Assets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mn-lt"/>
                        </a:rPr>
                        <a:t>                -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mn-lt"/>
                        </a:rPr>
                        <a:t>                -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en-ZA" sz="1600" b="0" i="0" u="none" strike="noStrike">
                          <a:solidFill>
                            <a:srgbClr val="000000"/>
                          </a:solidFill>
                          <a:effectLst/>
                          <a:latin typeface="+mn-lt"/>
                        </a:rPr>
                        <a:t>                -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en-ZA" sz="1600" b="0" i="0" u="none" strike="noStrike" dirty="0">
                          <a:solidFill>
                            <a:srgbClr val="000000"/>
                          </a:solidFill>
                          <a:effectLst/>
                          <a:latin typeface="+mn-lt"/>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8001">
                <a:tc>
                  <a:txBody>
                    <a:bodyPr/>
                    <a:lstStyle/>
                    <a:p>
                      <a:pPr algn="l" rtl="0" fontAlgn="b"/>
                      <a:r>
                        <a:rPr lang="en-ZA" sz="1600" b="0" i="0" u="none" strike="noStrike">
                          <a:solidFill>
                            <a:srgbClr val="000000"/>
                          </a:solidFill>
                          <a:effectLst/>
                          <a:latin typeface="+mn-lt"/>
                        </a:rPr>
                        <a:t>Transfers &amp; Subsidies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5,644,389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4,964,302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4,880,387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a:solidFill>
                            <a:srgbClr val="000000"/>
                          </a:solidFill>
                          <a:effectLst/>
                          <a:latin typeface="+mn-lt"/>
                        </a:rPr>
                        <a:t>       83,915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dirty="0">
                          <a:solidFill>
                            <a:srgbClr val="000000"/>
                          </a:solidFill>
                          <a:effectLst/>
                          <a:latin typeface="+mn-lt"/>
                        </a:rPr>
                        <a:t>1.69%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dirty="0">
                          <a:solidFill>
                            <a:srgbClr val="000000"/>
                          </a:solidFill>
                          <a:effectLst/>
                          <a:latin typeface="+mn-lt"/>
                        </a:rPr>
                        <a:t>86.46%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44041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29948" y="-16730"/>
            <a:ext cx="8884104" cy="830997"/>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4: Electrification and Energy Programme &amp; Project Management (Cont.….)</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Rectangle 3"/>
          <p:cNvSpPr/>
          <p:nvPr/>
        </p:nvSpPr>
        <p:spPr>
          <a:xfrm>
            <a:off x="85725" y="825433"/>
            <a:ext cx="8972550" cy="4832092"/>
          </a:xfrm>
          <a:prstGeom prst="rect">
            <a:avLst/>
          </a:prstGeom>
        </p:spPr>
        <p:txBody>
          <a:bodyPr wrap="square">
            <a:spAutoFit/>
          </a:bodyPr>
          <a:lstStyle/>
          <a:p>
            <a:pPr algn="just"/>
            <a:r>
              <a:rPr lang="en-GB" b="1" dirty="0" smtClean="0">
                <a:solidFill>
                  <a:prstClr val="black"/>
                </a:solidFill>
                <a:latin typeface="Arial" panose="020B0604020202020204" pitchFamily="34" charset="0"/>
                <a:ea typeface="Times New Roman"/>
                <a:cs typeface="Arial" panose="020B0604020202020204" pitchFamily="34" charset="0"/>
              </a:rPr>
              <a:t>Goods and services:</a:t>
            </a:r>
          </a:p>
          <a:p>
            <a:pPr algn="just"/>
            <a:endParaRPr lang="en-GB" sz="1600" b="1" dirty="0">
              <a:solidFill>
                <a:prstClr val="black"/>
              </a:solidFill>
              <a:latin typeface="Arial" panose="020B0604020202020204" pitchFamily="34" charset="0"/>
              <a:ea typeface="Times New Roman"/>
              <a:cs typeface="Arial" panose="020B0604020202020204" pitchFamily="34" charset="0"/>
            </a:endParaRPr>
          </a:p>
          <a:p>
            <a:pPr algn="just"/>
            <a:r>
              <a:rPr lang="en-ZA" sz="1600" dirty="0" smtClean="0">
                <a:solidFill>
                  <a:prstClr val="black"/>
                </a:solidFill>
                <a:latin typeface="Arial" panose="020B0604020202020204" pitchFamily="34" charset="0"/>
                <a:ea typeface="Times New Roman"/>
                <a:cs typeface="Arial" panose="020B0604020202020204" pitchFamily="34" charset="0"/>
              </a:rPr>
              <a:t>The </a:t>
            </a:r>
            <a:r>
              <a:rPr lang="en-ZA" sz="1600" dirty="0">
                <a:solidFill>
                  <a:prstClr val="black"/>
                </a:solidFill>
                <a:latin typeface="Arial" panose="020B0604020202020204" pitchFamily="34" charset="0"/>
                <a:ea typeface="Times New Roman"/>
                <a:cs typeface="Arial" panose="020B0604020202020204" pitchFamily="34" charset="0"/>
              </a:rPr>
              <a:t>over-spending of R9.2 million or 80.06% is due to the following:</a:t>
            </a:r>
          </a:p>
          <a:p>
            <a:pPr marL="285750" indent="-285750" algn="just">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Travel </a:t>
            </a:r>
            <a:r>
              <a:rPr lang="en-ZA" sz="1600" dirty="0">
                <a:solidFill>
                  <a:prstClr val="black"/>
                </a:solidFill>
                <a:latin typeface="Arial" panose="020B0604020202020204" pitchFamily="34" charset="0"/>
                <a:ea typeface="Times New Roman"/>
                <a:cs typeface="Arial" panose="020B0604020202020204" pitchFamily="34" charset="0"/>
              </a:rPr>
              <a:t>and subsistence related to verification activities linked to completed and unfinished electrification projects and travel for PPP events;</a:t>
            </a:r>
          </a:p>
          <a:p>
            <a:pPr marL="285750" indent="-285750" algn="just">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Venues </a:t>
            </a:r>
            <a:r>
              <a:rPr lang="en-ZA" sz="1600" dirty="0">
                <a:solidFill>
                  <a:prstClr val="black"/>
                </a:solidFill>
                <a:latin typeface="Arial" panose="020B0604020202020204" pitchFamily="34" charset="0"/>
                <a:ea typeface="Times New Roman"/>
                <a:cs typeface="Arial" panose="020B0604020202020204" pitchFamily="34" charset="0"/>
              </a:rPr>
              <a:t>and facilities with R4.17 million overspending related to PPP events.  A total of nine events have been conducted to date.</a:t>
            </a:r>
          </a:p>
          <a:p>
            <a:pPr marL="285750" indent="-285750" algn="just">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The </a:t>
            </a:r>
            <a:r>
              <a:rPr lang="en-ZA" sz="1600" dirty="0">
                <a:solidFill>
                  <a:prstClr val="black"/>
                </a:solidFill>
                <a:latin typeface="Arial" panose="020B0604020202020204" pitchFamily="34" charset="0"/>
                <a:ea typeface="Times New Roman"/>
                <a:cs typeface="Arial" panose="020B0604020202020204" pitchFamily="34" charset="0"/>
              </a:rPr>
              <a:t>establishment of regional offices was only partially funded through previous MTEF processes and consequently reflects an overspending. </a:t>
            </a:r>
            <a:endParaRPr lang="en-ZA" sz="16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a:buFont typeface="Arial" panose="020B0604020202020204" pitchFamily="34" charset="0"/>
              <a:buChar char="•"/>
            </a:pPr>
            <a:r>
              <a:rPr lang="en-US" sz="1600" dirty="0" smtClean="0">
                <a:latin typeface="Arial" pitchFamily="34" charset="0"/>
                <a:ea typeface="Times New Roman"/>
                <a:cs typeface="Arial" pitchFamily="34" charset="0"/>
              </a:rPr>
              <a:t>A request was made to National </a:t>
            </a:r>
            <a:r>
              <a:rPr lang="en-US" sz="1600" dirty="0">
                <a:latin typeface="Arial" pitchFamily="34" charset="0"/>
                <a:ea typeface="Times New Roman"/>
                <a:cs typeface="Arial" pitchFamily="34" charset="0"/>
              </a:rPr>
              <a:t>Treasury to </a:t>
            </a:r>
            <a:r>
              <a:rPr lang="en-US" sz="1600" dirty="0" smtClean="0">
                <a:latin typeface="Arial" pitchFamily="34" charset="0"/>
                <a:ea typeface="Times New Roman"/>
                <a:cs typeface="Arial" pitchFamily="34" charset="0"/>
              </a:rPr>
              <a:t>approve a </a:t>
            </a:r>
            <a:r>
              <a:rPr lang="en-US" sz="1600" dirty="0">
                <a:latin typeface="Arial" pitchFamily="34" charset="0"/>
                <a:ea typeface="Times New Roman"/>
                <a:cs typeface="Arial" pitchFamily="34" charset="0"/>
              </a:rPr>
              <a:t>reclassification of earmarked funds in goods &amp; services from Programme 5 Nuclear Energy to cover projected budget shortfall of </a:t>
            </a:r>
            <a:r>
              <a:rPr lang="en-US" sz="1600" dirty="0" smtClean="0">
                <a:latin typeface="Arial" pitchFamily="34" charset="0"/>
                <a:ea typeface="Times New Roman"/>
                <a:cs typeface="Arial" pitchFamily="34" charset="0"/>
              </a:rPr>
              <a:t>R13.85 </a:t>
            </a:r>
            <a:r>
              <a:rPr lang="en-US" sz="1600" dirty="0">
                <a:latin typeface="Arial" pitchFamily="34" charset="0"/>
                <a:ea typeface="Times New Roman"/>
                <a:cs typeface="Arial" pitchFamily="34" charset="0"/>
              </a:rPr>
              <a:t>million </a:t>
            </a:r>
            <a:endParaRPr lang="en-ZA" sz="1600" dirty="0">
              <a:latin typeface="Arial" pitchFamily="34" charset="0"/>
              <a:cs typeface="Arial" pitchFamily="34" charset="0"/>
            </a:endParaRPr>
          </a:p>
          <a:p>
            <a:pPr algn="just"/>
            <a:endParaRPr lang="en-ZA" sz="1600" b="1" dirty="0" smtClean="0">
              <a:latin typeface="Arial" panose="020B0604020202020204" pitchFamily="34" charset="0"/>
              <a:ea typeface="Times New Roman"/>
              <a:cs typeface="Arial" panose="020B0604020202020204" pitchFamily="34" charset="0"/>
            </a:endParaRPr>
          </a:p>
          <a:p>
            <a:pPr algn="just"/>
            <a:r>
              <a:rPr lang="en-ZA" b="1" dirty="0" smtClean="0">
                <a:latin typeface="Arial" panose="020B0604020202020204" pitchFamily="34" charset="0"/>
                <a:ea typeface="Times New Roman"/>
                <a:cs typeface="Arial" panose="020B0604020202020204" pitchFamily="34" charset="0"/>
              </a:rPr>
              <a:t>Transfers </a:t>
            </a:r>
            <a:r>
              <a:rPr lang="en-ZA" b="1" dirty="0">
                <a:latin typeface="Arial" panose="020B0604020202020204" pitchFamily="34" charset="0"/>
                <a:ea typeface="Times New Roman"/>
                <a:cs typeface="Arial" panose="020B0604020202020204" pitchFamily="34" charset="0"/>
              </a:rPr>
              <a:t>and subsidies: </a:t>
            </a:r>
            <a:endParaRPr lang="en-ZA" b="1" dirty="0" smtClean="0">
              <a:latin typeface="Arial" panose="020B0604020202020204" pitchFamily="34" charset="0"/>
              <a:ea typeface="Times New Roman"/>
              <a:cs typeface="Arial" panose="020B0604020202020204" pitchFamily="34" charset="0"/>
            </a:endParaRPr>
          </a:p>
          <a:p>
            <a:pPr algn="just"/>
            <a:r>
              <a:rPr lang="en-ZA" sz="1600" b="1" dirty="0" smtClean="0">
                <a:solidFill>
                  <a:prstClr val="black"/>
                </a:solidFill>
                <a:latin typeface="Arial" panose="020B0604020202020204" pitchFamily="34" charset="0"/>
                <a:ea typeface="Times New Roman"/>
                <a:cs typeface="Arial" panose="020B0604020202020204" pitchFamily="34" charset="0"/>
              </a:rPr>
              <a:t> </a:t>
            </a:r>
          </a:p>
          <a:p>
            <a:pPr marL="285750" indent="-285750" algn="just">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The </a:t>
            </a:r>
            <a:r>
              <a:rPr lang="en-ZA" sz="1600" dirty="0" smtClean="0">
                <a:latin typeface="Arial" panose="020B0604020202020204" pitchFamily="34" charset="0"/>
                <a:ea typeface="Times New Roman"/>
                <a:cs typeface="Arial" panose="020B0604020202020204" pitchFamily="34" charset="0"/>
              </a:rPr>
              <a:t>under-spending of R83.9 million </a:t>
            </a:r>
            <a:r>
              <a:rPr lang="en-ZA" sz="1600" dirty="0" smtClean="0">
                <a:solidFill>
                  <a:prstClr val="black"/>
                </a:solidFill>
                <a:latin typeface="Arial" panose="020B0604020202020204" pitchFamily="34" charset="0"/>
                <a:ea typeface="Times New Roman"/>
                <a:cs typeface="Arial" panose="020B0604020202020204" pitchFamily="34" charset="0"/>
              </a:rPr>
              <a:t>(1.69%) is </a:t>
            </a:r>
            <a:r>
              <a:rPr lang="en-US" sz="1600" dirty="0" smtClean="0">
                <a:solidFill>
                  <a:prstClr val="black"/>
                </a:solidFill>
                <a:latin typeface="Arial" panose="020B0604020202020204" pitchFamily="34" charset="0"/>
                <a:ea typeface="Times New Roman"/>
                <a:cs typeface="Arial" panose="020B0604020202020204" pitchFamily="34" charset="0"/>
              </a:rPr>
              <a:t>as a result of delays encountered in finalizing contracts with non-grid services providers. </a:t>
            </a:r>
          </a:p>
          <a:p>
            <a:pPr marL="285750" indent="-285750" algn="just">
              <a:buFont typeface="Arial" panose="020B0604020202020204" pitchFamily="34" charset="0"/>
              <a:buChar char="•"/>
            </a:pPr>
            <a:r>
              <a:rPr lang="en-US" sz="1600" dirty="0" smtClean="0">
                <a:solidFill>
                  <a:prstClr val="black"/>
                </a:solidFill>
                <a:latin typeface="Arial" panose="020B0604020202020204" pitchFamily="34" charset="0"/>
                <a:ea typeface="Times New Roman"/>
                <a:cs typeface="Arial" panose="020B0604020202020204" pitchFamily="34" charset="0"/>
              </a:rPr>
              <a:t>The amount will be reduced by the end of the financial year as 10 individual contracts were awarded in December 2016 and the work towards delivery of goods/services has commenced.</a:t>
            </a:r>
            <a:endParaRPr lang="en-ZA" sz="1600" dirty="0" smtClean="0">
              <a:solidFill>
                <a:prstClr val="black"/>
              </a:solidFill>
              <a:latin typeface="Arial" panose="020B0604020202020204" pitchFamily="34" charset="0"/>
              <a:ea typeface="Times New Roman"/>
              <a:cs typeface="Arial" panose="020B0604020202020204" pitchFamily="34" charset="0"/>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15</a:t>
            </a:fld>
            <a:endParaRPr lang="en-ZA" dirty="0">
              <a:solidFill>
                <a:prstClr val="black">
                  <a:tint val="75000"/>
                </a:prstClr>
              </a:solidFill>
            </a:endParaRPr>
          </a:p>
        </p:txBody>
      </p:sp>
    </p:spTree>
    <p:extLst>
      <p:ext uri="{BB962C8B-B14F-4D97-AF65-F5344CB8AC3E}">
        <p14:creationId xmlns:p14="http://schemas.microsoft.com/office/powerpoint/2010/main" val="369606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13794" y="6889"/>
            <a:ext cx="879168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5: Nuclear Energy</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Rectangle 3"/>
          <p:cNvSpPr/>
          <p:nvPr/>
        </p:nvSpPr>
        <p:spPr>
          <a:xfrm>
            <a:off x="92371" y="3362940"/>
            <a:ext cx="8972550" cy="3308598"/>
          </a:xfrm>
          <a:prstGeom prst="rect">
            <a:avLst/>
          </a:prstGeom>
        </p:spPr>
        <p:txBody>
          <a:bodyPr wrap="square">
            <a:spAutoFit/>
          </a:bodyPr>
          <a:lstStyle/>
          <a:p>
            <a:pPr algn="just"/>
            <a:r>
              <a:rPr lang="en-GB" sz="1550" dirty="0" smtClean="0">
                <a:solidFill>
                  <a:prstClr val="black"/>
                </a:solidFill>
                <a:latin typeface="Arial" panose="020B0604020202020204" pitchFamily="34" charset="0"/>
                <a:ea typeface="Times New Roman"/>
                <a:cs typeface="Arial" panose="020B0604020202020204" pitchFamily="34" charset="0"/>
              </a:rPr>
              <a:t>The net variance of R95.61 </a:t>
            </a:r>
            <a:r>
              <a:rPr lang="en-GB" sz="1550" dirty="0">
                <a:solidFill>
                  <a:prstClr val="black"/>
                </a:solidFill>
                <a:latin typeface="Arial" panose="020B0604020202020204" pitchFamily="34" charset="0"/>
                <a:ea typeface="Times New Roman"/>
                <a:cs typeface="Arial" panose="020B0604020202020204" pitchFamily="34" charset="0"/>
              </a:rPr>
              <a:t>million or </a:t>
            </a:r>
            <a:r>
              <a:rPr lang="en-GB" sz="1550" dirty="0" smtClean="0">
                <a:solidFill>
                  <a:prstClr val="black"/>
                </a:solidFill>
                <a:latin typeface="Arial" panose="020B0604020202020204" pitchFamily="34" charset="0"/>
                <a:ea typeface="Times New Roman"/>
                <a:cs typeface="Arial" panose="020B0604020202020204" pitchFamily="34" charset="0"/>
              </a:rPr>
              <a:t>11.57% </a:t>
            </a:r>
            <a:r>
              <a:rPr lang="en-GB" sz="1550" dirty="0">
                <a:solidFill>
                  <a:prstClr val="black"/>
                </a:solidFill>
                <a:latin typeface="Arial" panose="020B0604020202020204" pitchFamily="34" charset="0"/>
                <a:ea typeface="Times New Roman"/>
                <a:cs typeface="Arial" panose="020B0604020202020204" pitchFamily="34" charset="0"/>
              </a:rPr>
              <a:t>is </a:t>
            </a:r>
            <a:r>
              <a:rPr lang="en-GB" sz="1550" dirty="0" smtClean="0">
                <a:solidFill>
                  <a:prstClr val="black"/>
                </a:solidFill>
                <a:latin typeface="Arial" panose="020B0604020202020204" pitchFamily="34" charset="0"/>
                <a:ea typeface="Times New Roman"/>
                <a:cs typeface="Arial" panose="020B0604020202020204" pitchFamily="34" charset="0"/>
              </a:rPr>
              <a:t>due to an underspending of R122.38 million in Goods and Services. Transfers and subsidies reflects an overspending of R26.45 million.</a:t>
            </a:r>
          </a:p>
          <a:p>
            <a:pPr algn="just"/>
            <a:endParaRPr lang="en-GB" sz="1200" dirty="0">
              <a:solidFill>
                <a:prstClr val="black"/>
              </a:solidFill>
              <a:latin typeface="Arial" panose="020B0604020202020204" pitchFamily="34" charset="0"/>
              <a:ea typeface="Times New Roman"/>
              <a:cs typeface="Arial" panose="020B0604020202020204" pitchFamily="34" charset="0"/>
            </a:endParaRPr>
          </a:p>
          <a:p>
            <a:pPr algn="just"/>
            <a:r>
              <a:rPr lang="en-GB" b="1" dirty="0" smtClean="0">
                <a:latin typeface="Arial" panose="020B0604020202020204" pitchFamily="34" charset="0"/>
                <a:ea typeface="Times New Roman"/>
                <a:cs typeface="Arial" panose="020B0604020202020204" pitchFamily="34" charset="0"/>
              </a:rPr>
              <a:t>Transfer Payments:</a:t>
            </a:r>
          </a:p>
          <a:p>
            <a:pPr algn="just"/>
            <a:endParaRPr lang="en-GB" sz="1400" b="1" dirty="0" smtClean="0">
              <a:latin typeface="Arial" panose="020B0604020202020204" pitchFamily="34" charset="0"/>
              <a:ea typeface="Times New Roman"/>
              <a:cs typeface="Arial" panose="020B0604020202020204" pitchFamily="34" charset="0"/>
            </a:endParaRPr>
          </a:p>
          <a:p>
            <a:pPr algn="just"/>
            <a:r>
              <a:rPr lang="en-GB" sz="1550" dirty="0" smtClean="0">
                <a:latin typeface="Arial" panose="020B0604020202020204" pitchFamily="34" charset="0"/>
                <a:ea typeface="Times New Roman"/>
                <a:cs typeface="Arial" panose="020B0604020202020204" pitchFamily="34" charset="0"/>
              </a:rPr>
              <a:t> </a:t>
            </a:r>
            <a:r>
              <a:rPr lang="en-ZA" sz="1550" dirty="0">
                <a:latin typeface="Arial" panose="020B0604020202020204" pitchFamily="34" charset="0"/>
                <a:ea typeface="Times New Roman"/>
                <a:cs typeface="Arial" panose="020B0604020202020204" pitchFamily="34" charset="0"/>
              </a:rPr>
              <a:t>The overspending of </a:t>
            </a:r>
            <a:r>
              <a:rPr lang="en-ZA" sz="1550" dirty="0" smtClean="0">
                <a:latin typeface="Arial" panose="020B0604020202020204" pitchFamily="34" charset="0"/>
                <a:ea typeface="Times New Roman"/>
                <a:cs typeface="Arial" panose="020B0604020202020204" pitchFamily="34" charset="0"/>
              </a:rPr>
              <a:t>R26.45 </a:t>
            </a:r>
            <a:r>
              <a:rPr lang="en-ZA" sz="1550" dirty="0">
                <a:latin typeface="Arial" panose="020B0604020202020204" pitchFamily="34" charset="0"/>
                <a:ea typeface="Times New Roman"/>
                <a:cs typeface="Arial" panose="020B0604020202020204" pitchFamily="34" charset="0"/>
              </a:rPr>
              <a:t>million (1.69%) is as a result </a:t>
            </a:r>
            <a:r>
              <a:rPr lang="en-ZA" sz="1550" dirty="0" smtClean="0">
                <a:latin typeface="Arial" panose="020B0604020202020204" pitchFamily="34" charset="0"/>
                <a:ea typeface="Times New Roman"/>
                <a:cs typeface="Arial" panose="020B0604020202020204" pitchFamily="34" charset="0"/>
              </a:rPr>
              <a:t>of:</a:t>
            </a:r>
          </a:p>
          <a:p>
            <a:pPr marL="285750" indent="-285750" algn="just">
              <a:buFont typeface="Arial" panose="020B0604020202020204" pitchFamily="34" charset="0"/>
              <a:buChar char="•"/>
            </a:pPr>
            <a:r>
              <a:rPr lang="en-ZA" sz="1550" dirty="0" smtClean="0">
                <a:latin typeface="Arial" panose="020B0604020202020204" pitchFamily="34" charset="0"/>
                <a:ea typeface="Times New Roman"/>
                <a:cs typeface="Arial" panose="020B0604020202020204" pitchFamily="34" charset="0"/>
              </a:rPr>
              <a:t>Transfer payment of R24.3 million reprioritised </a:t>
            </a:r>
            <a:r>
              <a:rPr lang="en-ZA" sz="1550" dirty="0">
                <a:latin typeface="Arial" panose="020B0604020202020204" pitchFamily="34" charset="0"/>
                <a:ea typeface="Times New Roman"/>
                <a:cs typeface="Arial" panose="020B0604020202020204" pitchFamily="34" charset="0"/>
              </a:rPr>
              <a:t>from </a:t>
            </a:r>
            <a:r>
              <a:rPr lang="en-ZA" sz="1550" dirty="0" smtClean="0">
                <a:latin typeface="Arial" panose="020B0604020202020204" pitchFamily="34" charset="0"/>
                <a:ea typeface="Times New Roman"/>
                <a:cs typeface="Arial" panose="020B0604020202020204" pitchFamily="34" charset="0"/>
              </a:rPr>
              <a:t>the </a:t>
            </a:r>
            <a:r>
              <a:rPr lang="en-ZA" sz="1550" dirty="0">
                <a:latin typeface="Arial" panose="020B0604020202020204" pitchFamily="34" charset="0"/>
                <a:ea typeface="Times New Roman"/>
                <a:cs typeface="Arial" panose="020B0604020202020204" pitchFamily="34" charset="0"/>
              </a:rPr>
              <a:t>NSWHP </a:t>
            </a:r>
            <a:r>
              <a:rPr lang="en-ZA" sz="1550" dirty="0" smtClean="0">
                <a:latin typeface="Arial" panose="020B0604020202020204" pitchFamily="34" charset="0"/>
                <a:ea typeface="Times New Roman"/>
                <a:cs typeface="Arial" panose="020B0604020202020204" pitchFamily="34" charset="0"/>
              </a:rPr>
              <a:t>(R12.15 million) and </a:t>
            </a:r>
            <a:r>
              <a:rPr lang="en-ZA" sz="1550" dirty="0">
                <a:latin typeface="Arial" panose="020B0604020202020204" pitchFamily="34" charset="0"/>
                <a:ea typeface="Times New Roman"/>
                <a:cs typeface="Arial" panose="020B0604020202020204" pitchFamily="34" charset="0"/>
              </a:rPr>
              <a:t>the NNBP </a:t>
            </a:r>
            <a:r>
              <a:rPr lang="en-ZA" sz="1550" dirty="0" smtClean="0">
                <a:latin typeface="Arial" panose="020B0604020202020204" pitchFamily="34" charset="0"/>
                <a:ea typeface="Times New Roman"/>
                <a:cs typeface="Arial" panose="020B0604020202020204" pitchFamily="34" charset="0"/>
              </a:rPr>
              <a:t>(R12.15 million) to </a:t>
            </a:r>
            <a:r>
              <a:rPr lang="en-ZA" sz="1550" dirty="0">
                <a:latin typeface="Arial" panose="020B0604020202020204" pitchFamily="34" charset="0"/>
                <a:ea typeface="Times New Roman"/>
                <a:cs typeface="Arial" panose="020B0604020202020204" pitchFamily="34" charset="0"/>
              </a:rPr>
              <a:t>the National Nuclear Regulator (24.3 million</a:t>
            </a:r>
            <a:r>
              <a:rPr lang="en-ZA" sz="1550" dirty="0" smtClean="0">
                <a:latin typeface="Arial" panose="020B0604020202020204" pitchFamily="34" charset="0"/>
                <a:ea typeface="Times New Roman"/>
                <a:cs typeface="Arial" panose="020B0604020202020204" pitchFamily="34" charset="0"/>
              </a:rPr>
              <a:t>). Departmental drawings were adjusted in January 2017, therefore the negative variance will be cleared. </a:t>
            </a:r>
          </a:p>
          <a:p>
            <a:pPr algn="just"/>
            <a:endParaRPr lang="en-ZA" sz="1200" dirty="0">
              <a:latin typeface="Arial" panose="020B0604020202020204" pitchFamily="34" charset="0"/>
              <a:ea typeface="Times New Roman"/>
              <a:cs typeface="Arial" panose="020B0604020202020204" pitchFamily="34" charset="0"/>
            </a:endParaRPr>
          </a:p>
          <a:p>
            <a:pPr marL="285750" indent="-285750" algn="just">
              <a:buFont typeface="Arial" panose="020B0604020202020204" pitchFamily="34" charset="0"/>
              <a:buChar char="•"/>
            </a:pPr>
            <a:r>
              <a:rPr lang="en-ZA" sz="1550" dirty="0">
                <a:latin typeface="Arial" panose="020B0604020202020204" pitchFamily="34" charset="0"/>
                <a:ea typeface="Times New Roman"/>
                <a:cs typeface="Arial" panose="020B0604020202020204" pitchFamily="34" charset="0"/>
              </a:rPr>
              <a:t>R1.73 million to cater </a:t>
            </a:r>
            <a:r>
              <a:rPr lang="en-ZA" sz="1550" dirty="0" smtClean="0">
                <a:latin typeface="Arial" panose="020B0604020202020204" pitchFamily="34" charset="0"/>
                <a:ea typeface="Times New Roman"/>
                <a:cs typeface="Arial" panose="020B0604020202020204" pitchFamily="34" charset="0"/>
              </a:rPr>
              <a:t>for a </a:t>
            </a:r>
            <a:r>
              <a:rPr lang="en-ZA" sz="1550" dirty="0">
                <a:latin typeface="Arial" panose="020B0604020202020204" pitchFamily="34" charset="0"/>
                <a:ea typeface="Times New Roman"/>
                <a:cs typeface="Arial" panose="020B0604020202020204" pitchFamily="34" charset="0"/>
              </a:rPr>
              <a:t>payment to the IAEA for the hosting of the IAEA Integrated Regulatory Review Service (IRRS</a:t>
            </a:r>
            <a:r>
              <a:rPr lang="en-ZA" sz="1550" dirty="0" smtClean="0">
                <a:latin typeface="Arial" panose="020B0604020202020204" pitchFamily="34" charset="0"/>
                <a:ea typeface="Times New Roman"/>
                <a:cs typeface="Arial" panose="020B0604020202020204" pitchFamily="34" charset="0"/>
              </a:rPr>
              <a:t>).</a:t>
            </a:r>
            <a:endParaRPr lang="en-ZA" sz="1550" dirty="0">
              <a:latin typeface="Arial" panose="020B0604020202020204" pitchFamily="34" charset="0"/>
              <a:ea typeface="Times New Roman"/>
              <a:cs typeface="Arial" panose="020B0604020202020204" pitchFamily="34" charset="0"/>
            </a:endParaRPr>
          </a:p>
          <a:p>
            <a:pPr algn="just"/>
            <a:endParaRPr lang="en-GB" sz="1400" dirty="0">
              <a:solidFill>
                <a:prstClr val="black"/>
              </a:solidFill>
              <a:latin typeface="Arial" panose="020B0604020202020204" pitchFamily="34" charset="0"/>
              <a:ea typeface="Times New Roman"/>
              <a:cs typeface="Arial" panose="020B0604020202020204" pitchFamily="34" charset="0"/>
            </a:endParaRPr>
          </a:p>
          <a:p>
            <a:pPr algn="just"/>
            <a:r>
              <a:rPr lang="en-GB" sz="1400" dirty="0" smtClean="0">
                <a:solidFill>
                  <a:prstClr val="black"/>
                </a:solidFill>
                <a:latin typeface="Arial" panose="020B0604020202020204" pitchFamily="34" charset="0"/>
                <a:ea typeface="Times New Roman"/>
                <a:cs typeface="Arial" panose="020B0604020202020204" pitchFamily="34" charset="0"/>
              </a:rPr>
              <a:t> </a:t>
            </a:r>
            <a:endParaRPr lang="en-ZA" sz="1400" dirty="0" smtClean="0">
              <a:solidFill>
                <a:prstClr val="black"/>
              </a:solidFill>
              <a:latin typeface="Arial" panose="020B0604020202020204" pitchFamily="34" charset="0"/>
              <a:ea typeface="Times New Roman"/>
              <a:cs typeface="Arial" panose="020B0604020202020204" pitchFamily="34" charset="0"/>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16</a:t>
            </a:fld>
            <a:endParaRPr lang="en-ZA"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73764113"/>
              </p:ext>
            </p:extLst>
          </p:nvPr>
        </p:nvGraphicFramePr>
        <p:xfrm>
          <a:off x="114805" y="541323"/>
          <a:ext cx="9029195" cy="2675528"/>
        </p:xfrm>
        <a:graphic>
          <a:graphicData uri="http://schemas.openxmlformats.org/drawingml/2006/table">
            <a:tbl>
              <a:tblPr/>
              <a:tblGrid>
                <a:gridCol w="2657475">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076325">
                  <a:extLst>
                    <a:ext uri="{9D8B030D-6E8A-4147-A177-3AD203B41FA5}">
                      <a16:colId xmlns:a16="http://schemas.microsoft.com/office/drawing/2014/main" val="20005"/>
                    </a:ext>
                  </a:extLst>
                </a:gridCol>
                <a:gridCol w="1037720">
                  <a:extLst>
                    <a:ext uri="{9D8B030D-6E8A-4147-A177-3AD203B41FA5}">
                      <a16:colId xmlns:a16="http://schemas.microsoft.com/office/drawing/2014/main" val="20006"/>
                    </a:ext>
                  </a:extLst>
                </a:gridCol>
              </a:tblGrid>
              <a:tr h="175260">
                <a:tc rowSpan="3">
                  <a:txBody>
                    <a:bodyPr/>
                    <a:lstStyle/>
                    <a:p>
                      <a:pPr algn="ctr" fontAlgn="ctr"/>
                      <a:r>
                        <a:rPr lang="en-ZA" sz="1600" b="0" i="0" u="none" strike="noStrike" dirty="0">
                          <a:solidFill>
                            <a:srgbClr val="000000"/>
                          </a:solidFill>
                          <a:effectLst/>
                          <a:latin typeface="+mn-lt"/>
                        </a:rPr>
                        <a:t> </a:t>
                      </a:r>
                    </a:p>
                    <a:p>
                      <a:pPr algn="ctr" rtl="0" fontAlgn="ctr"/>
                      <a:r>
                        <a:rPr lang="en-ZA" sz="1600" b="1" i="0" u="none" strike="noStrike" dirty="0">
                          <a:solidFill>
                            <a:srgbClr val="FFFFFF"/>
                          </a:solidFill>
                          <a:effectLst/>
                          <a:latin typeface="+mn-lt"/>
                        </a:rPr>
                        <a:t>ECONOMIC CLASSIFICATION</a:t>
                      </a:r>
                    </a:p>
                    <a:p>
                      <a:pPr algn="ctr" fontAlgn="b"/>
                      <a:r>
                        <a:rPr lang="en-ZA" sz="1600" b="0" i="0" u="none" strike="noStrike" dirty="0">
                          <a:solidFill>
                            <a:srgbClr val="000000"/>
                          </a:solidFill>
                          <a:effectLst/>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gridSpan="6">
                  <a:txBody>
                    <a:bodyPr/>
                    <a:lstStyle/>
                    <a:p>
                      <a:pPr algn="ctr" rtl="0" fontAlgn="ctr"/>
                      <a:r>
                        <a:rPr lang="en-ZA" sz="1600" b="1" i="0" u="none" strike="noStrike">
                          <a:solidFill>
                            <a:srgbClr val="FFFFFF"/>
                          </a:solidFill>
                          <a:effectLst/>
                          <a:latin typeface="+mn-lt"/>
                        </a:rPr>
                        <a:t>2016/17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525780">
                <a:tc vMerge="1">
                  <a:txBody>
                    <a:bodyPr/>
                    <a:lstStyle/>
                    <a:p>
                      <a:pPr algn="ctr" rtl="0" fontAlgn="ctr"/>
                      <a:endParaRPr lang="en-ZA" sz="1600" b="1" i="0" u="none" strike="noStrike" dirty="0">
                        <a:solidFill>
                          <a:srgbClr val="FFFFFF"/>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2016/17 REVISED BUDGET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BUDGET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ACTUAL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YTD VARIANCE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YTD % VARIANCE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YTD % BUDGET EXPENDED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1"/>
                  </a:ext>
                </a:extLst>
              </a:tr>
              <a:tr h="175260">
                <a:tc vMerge="1">
                  <a:txBody>
                    <a:bodyPr/>
                    <a:lstStyle/>
                    <a:p>
                      <a:pPr algn="ctr" fontAlgn="b"/>
                      <a:endParaRPr lang="en-ZA" sz="16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2"/>
                  </a:ext>
                </a:extLst>
              </a:tr>
              <a:tr h="338093">
                <a:tc>
                  <a:txBody>
                    <a:bodyPr/>
                    <a:lstStyle/>
                    <a:p>
                      <a:pPr algn="l" rtl="0" fontAlgn="b"/>
                      <a:r>
                        <a:rPr lang="en-ZA" sz="1600" b="1" i="0" u="none" strike="noStrike">
                          <a:solidFill>
                            <a:srgbClr val="000000"/>
                          </a:solidFill>
                          <a:effectLst/>
                          <a:latin typeface="+mn-lt"/>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880,141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826,082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730,473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95,609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t"/>
                      <a:r>
                        <a:rPr lang="en-ZA" sz="1600" b="1" i="0" u="none" strike="noStrike">
                          <a:solidFill>
                            <a:srgbClr val="000000"/>
                          </a:solidFill>
                          <a:effectLst/>
                          <a:latin typeface="+mn-lt"/>
                        </a:rPr>
                        <a:t>11.57%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t"/>
                      <a:r>
                        <a:rPr lang="en-ZA" sz="1600" b="1" i="0" u="none" strike="noStrike">
                          <a:solidFill>
                            <a:srgbClr val="000000"/>
                          </a:solidFill>
                          <a:effectLst/>
                          <a:latin typeface="+mn-lt"/>
                        </a:rPr>
                        <a:t>82.99%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3"/>
                  </a:ext>
                </a:extLst>
              </a:tr>
              <a:tr h="342900">
                <a:tc>
                  <a:txBody>
                    <a:bodyPr/>
                    <a:lstStyle/>
                    <a:p>
                      <a:pPr algn="l" rtl="0" fontAlgn="b"/>
                      <a:r>
                        <a:rPr lang="en-ZA" sz="1600" b="0" i="0" u="none" strike="noStrike" dirty="0">
                          <a:solidFill>
                            <a:srgbClr val="000000"/>
                          </a:solidFill>
                          <a:effectLst/>
                          <a:latin typeface="+mn-lt"/>
                        </a:rPr>
                        <a:t>Compensation of Employees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19,429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14,482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14,804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          -322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-2.22%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600" b="0" i="0" u="none" strike="noStrike">
                          <a:solidFill>
                            <a:srgbClr val="000000"/>
                          </a:solidFill>
                          <a:effectLst/>
                          <a:latin typeface="+mn-lt"/>
                        </a:rPr>
                        <a:t>76.20%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425">
                <a:tc>
                  <a:txBody>
                    <a:bodyPr/>
                    <a:lstStyle/>
                    <a:p>
                      <a:pPr algn="l" rtl="0" fontAlgn="b"/>
                      <a:r>
                        <a:rPr lang="en-ZA" sz="1600" b="0" i="0" u="none" strike="noStrike">
                          <a:solidFill>
                            <a:srgbClr val="000000"/>
                          </a:solidFill>
                          <a:effectLst/>
                          <a:latin typeface="+mn-lt"/>
                        </a:rPr>
                        <a:t>Goods &amp; Services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201,172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195,466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73,086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t"/>
                      <a:r>
                        <a:rPr lang="en-ZA" sz="1600" b="0" i="0" u="none" strike="noStrike" dirty="0">
                          <a:solidFill>
                            <a:srgbClr val="000000"/>
                          </a:solidFill>
                          <a:effectLst/>
                          <a:latin typeface="+mn-lt"/>
                        </a:rPr>
                        <a:t>     122,380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t"/>
                      <a:r>
                        <a:rPr lang="en-ZA" sz="1600" b="0" i="0" u="none" strike="noStrike" dirty="0">
                          <a:solidFill>
                            <a:srgbClr val="000000"/>
                          </a:solidFill>
                          <a:effectLst/>
                          <a:latin typeface="+mn-lt"/>
                        </a:rPr>
                        <a:t>62.61%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t"/>
                      <a:r>
                        <a:rPr lang="en-ZA" sz="1600" b="0" i="0" u="none" strike="noStrike">
                          <a:solidFill>
                            <a:srgbClr val="000000"/>
                          </a:solidFill>
                          <a:effectLst/>
                          <a:latin typeface="+mn-lt"/>
                        </a:rPr>
                        <a:t>36.33%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400050">
                <a:tc>
                  <a:txBody>
                    <a:bodyPr/>
                    <a:lstStyle/>
                    <a:p>
                      <a:pPr algn="l" rtl="0" fontAlgn="b"/>
                      <a:r>
                        <a:rPr lang="en-ZA" sz="1600" b="0" i="0" u="none" strike="noStrike">
                          <a:solidFill>
                            <a:srgbClr val="000000"/>
                          </a:solidFill>
                          <a:effectLst/>
                          <a:latin typeface="+mn-lt"/>
                        </a:rPr>
                        <a:t>Transfers &amp; Subsidies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659,540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616,134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642,583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      -26,449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-4.29%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97.43%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71112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76160" y="146880"/>
            <a:ext cx="879168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5: Nuclear Energy</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Rectangle 3"/>
          <p:cNvSpPr/>
          <p:nvPr/>
        </p:nvSpPr>
        <p:spPr>
          <a:xfrm>
            <a:off x="176160" y="788129"/>
            <a:ext cx="8791680" cy="5972404"/>
          </a:xfrm>
          <a:prstGeom prst="rect">
            <a:avLst/>
          </a:prstGeom>
        </p:spPr>
        <p:txBody>
          <a:bodyPr wrap="square">
            <a:spAutoFit/>
          </a:bodyPr>
          <a:lstStyle/>
          <a:p>
            <a:pPr algn="just"/>
            <a:r>
              <a:rPr lang="en-GB" sz="1600" dirty="0">
                <a:solidFill>
                  <a:prstClr val="black"/>
                </a:solidFill>
                <a:latin typeface="Arial" pitchFamily="34" charset="0"/>
                <a:ea typeface="Times New Roman"/>
                <a:cs typeface="Arial" pitchFamily="34" charset="0"/>
              </a:rPr>
              <a:t>The </a:t>
            </a:r>
            <a:r>
              <a:rPr lang="en-GB" sz="1600" dirty="0" smtClean="0">
                <a:solidFill>
                  <a:prstClr val="black"/>
                </a:solidFill>
                <a:latin typeface="Arial" pitchFamily="34" charset="0"/>
                <a:ea typeface="Times New Roman"/>
                <a:cs typeface="Arial" pitchFamily="34" charset="0"/>
              </a:rPr>
              <a:t>net variance of R95.61 </a:t>
            </a:r>
            <a:r>
              <a:rPr lang="en-GB" sz="1600" dirty="0">
                <a:solidFill>
                  <a:prstClr val="black"/>
                </a:solidFill>
                <a:latin typeface="Arial" pitchFamily="34" charset="0"/>
                <a:ea typeface="Times New Roman"/>
                <a:cs typeface="Arial" pitchFamily="34" charset="0"/>
              </a:rPr>
              <a:t>million or </a:t>
            </a:r>
            <a:r>
              <a:rPr lang="en-GB" sz="1600" dirty="0" smtClean="0">
                <a:solidFill>
                  <a:prstClr val="black"/>
                </a:solidFill>
                <a:latin typeface="Arial" pitchFamily="34" charset="0"/>
                <a:ea typeface="Times New Roman"/>
                <a:cs typeface="Arial" pitchFamily="34" charset="0"/>
              </a:rPr>
              <a:t>11.57% </a:t>
            </a:r>
            <a:r>
              <a:rPr lang="en-GB" sz="1600" dirty="0">
                <a:solidFill>
                  <a:prstClr val="black"/>
                </a:solidFill>
                <a:latin typeface="Arial" pitchFamily="34" charset="0"/>
                <a:ea typeface="Times New Roman"/>
                <a:cs typeface="Arial" pitchFamily="34" charset="0"/>
              </a:rPr>
              <a:t>is </a:t>
            </a:r>
            <a:r>
              <a:rPr lang="en-GB" sz="1600" dirty="0" smtClean="0">
                <a:solidFill>
                  <a:prstClr val="black"/>
                </a:solidFill>
                <a:latin typeface="Arial" pitchFamily="34" charset="0"/>
                <a:ea typeface="Times New Roman"/>
                <a:cs typeface="Arial" pitchFamily="34" charset="0"/>
              </a:rPr>
              <a:t>due to an underspending of R122.38 million in </a:t>
            </a:r>
            <a:r>
              <a:rPr lang="en-GB" sz="1600" b="1" dirty="0" smtClean="0">
                <a:solidFill>
                  <a:prstClr val="black"/>
                </a:solidFill>
                <a:latin typeface="Arial" pitchFamily="34" charset="0"/>
                <a:ea typeface="Times New Roman"/>
                <a:cs typeface="Arial" pitchFamily="34" charset="0"/>
              </a:rPr>
              <a:t>Goods and Services</a:t>
            </a:r>
            <a:r>
              <a:rPr lang="en-GB" sz="1600" dirty="0" smtClean="0">
                <a:solidFill>
                  <a:prstClr val="black"/>
                </a:solidFill>
                <a:latin typeface="Arial" pitchFamily="34" charset="0"/>
                <a:ea typeface="Times New Roman"/>
                <a:cs typeface="Arial" pitchFamily="34" charset="0"/>
              </a:rPr>
              <a:t> which relate to:</a:t>
            </a:r>
          </a:p>
          <a:p>
            <a:pPr algn="just"/>
            <a:endParaRPr lang="en-ZA" sz="1600" dirty="0">
              <a:latin typeface="Arial" pitchFamily="34" charset="0"/>
              <a:ea typeface="Times New Roman"/>
              <a:cs typeface="Arial" pitchFamily="34" charset="0"/>
            </a:endParaRPr>
          </a:p>
          <a:p>
            <a:pPr marL="177800" lvl="0" indent="-177800" algn="just">
              <a:lnSpc>
                <a:spcPct val="130000"/>
              </a:lnSpc>
              <a:spcAft>
                <a:spcPts val="0"/>
              </a:spcAft>
              <a:buFont typeface="Symbol"/>
              <a:buChar char=""/>
            </a:pPr>
            <a:r>
              <a:rPr lang="en-ZA" sz="1600" dirty="0">
                <a:latin typeface="Arial" pitchFamily="34" charset="0"/>
                <a:ea typeface="Times New Roman"/>
                <a:cs typeface="Arial" pitchFamily="34" charset="0"/>
              </a:rPr>
              <a:t>Earmarked funds for the </a:t>
            </a:r>
            <a:r>
              <a:rPr lang="en-ZA" sz="1600" dirty="0" smtClean="0">
                <a:latin typeface="Arial" pitchFamily="34" charset="0"/>
                <a:ea typeface="Times New Roman"/>
                <a:cs typeface="Arial" pitchFamily="34" charset="0"/>
              </a:rPr>
              <a:t>NNBP – was a budget of R200 million as a once off allocation.  There was a delay in disbursements under this programme in relation to the procurement of a project management system.  To </a:t>
            </a:r>
            <a:r>
              <a:rPr lang="en-ZA" sz="1600" dirty="0">
                <a:latin typeface="Arial" pitchFamily="34" charset="0"/>
                <a:ea typeface="Times New Roman"/>
                <a:cs typeface="Arial" pitchFamily="34" charset="0"/>
              </a:rPr>
              <a:t>date the Department disbursed R46.74 million against an order of R171 million </a:t>
            </a:r>
            <a:r>
              <a:rPr lang="en-ZA" sz="1600" dirty="0" smtClean="0">
                <a:latin typeface="Arial" pitchFamily="34" charset="0"/>
                <a:ea typeface="Times New Roman"/>
                <a:cs typeface="Arial" pitchFamily="34" charset="0"/>
              </a:rPr>
              <a:t>(2016/17 R121 million and 2017/18 R50 million) leaving </a:t>
            </a:r>
            <a:r>
              <a:rPr lang="en-ZA" sz="1600" dirty="0">
                <a:latin typeface="Arial" pitchFamily="34" charset="0"/>
                <a:ea typeface="Times New Roman"/>
                <a:cs typeface="Arial" pitchFamily="34" charset="0"/>
              </a:rPr>
              <a:t>an outstanding commitment of R124.26 </a:t>
            </a:r>
            <a:r>
              <a:rPr lang="en-ZA" sz="1600" dirty="0" smtClean="0">
                <a:latin typeface="Arial" pitchFamily="34" charset="0"/>
                <a:ea typeface="Times New Roman"/>
                <a:cs typeface="Arial" pitchFamily="34" charset="0"/>
              </a:rPr>
              <a:t>million, which was reduced by payments of R53 million in February 2017. </a:t>
            </a:r>
          </a:p>
          <a:p>
            <a:pPr marL="177800" lvl="0" indent="-177800" algn="just">
              <a:lnSpc>
                <a:spcPct val="130000"/>
              </a:lnSpc>
              <a:spcAft>
                <a:spcPts val="0"/>
              </a:spcAft>
              <a:buFont typeface="Symbol"/>
              <a:buChar char=""/>
            </a:pPr>
            <a:r>
              <a:rPr lang="en-ZA" sz="1600" dirty="0" smtClean="0">
                <a:latin typeface="Arial" pitchFamily="34" charset="0"/>
                <a:ea typeface="Times New Roman"/>
                <a:cs typeface="Arial" pitchFamily="34" charset="0"/>
              </a:rPr>
              <a:t>The </a:t>
            </a:r>
            <a:r>
              <a:rPr lang="en-ZA" sz="1600" dirty="0">
                <a:latin typeface="Arial" pitchFamily="34" charset="0"/>
                <a:ea typeface="Times New Roman"/>
                <a:cs typeface="Arial" pitchFamily="34" charset="0"/>
              </a:rPr>
              <a:t>procurement and </a:t>
            </a:r>
            <a:r>
              <a:rPr lang="en-ZA" sz="1600" dirty="0" smtClean="0">
                <a:latin typeface="Arial" pitchFamily="34" charset="0"/>
                <a:ea typeface="Times New Roman"/>
                <a:cs typeface="Arial" pitchFamily="34" charset="0"/>
              </a:rPr>
              <a:t>payments </a:t>
            </a:r>
            <a:r>
              <a:rPr lang="en-ZA" sz="1600" dirty="0">
                <a:latin typeface="Arial" pitchFamily="34" charset="0"/>
                <a:ea typeface="Times New Roman"/>
                <a:cs typeface="Arial" pitchFamily="34" charset="0"/>
              </a:rPr>
              <a:t>for the nuclear transactional advisor totalling R20.67 million </a:t>
            </a:r>
            <a:r>
              <a:rPr lang="en-ZA" sz="1600" dirty="0" smtClean="0">
                <a:latin typeface="Arial" pitchFamily="34" charset="0"/>
                <a:ea typeface="Times New Roman"/>
                <a:cs typeface="Arial" pitchFamily="34" charset="0"/>
              </a:rPr>
              <a:t>has been finalized. </a:t>
            </a:r>
          </a:p>
          <a:p>
            <a:pPr marL="177800" lvl="0" indent="-177800" algn="just">
              <a:lnSpc>
                <a:spcPct val="130000"/>
              </a:lnSpc>
              <a:spcAft>
                <a:spcPts val="0"/>
              </a:spcAft>
              <a:buFont typeface="Symbol"/>
              <a:buChar char=""/>
            </a:pPr>
            <a:r>
              <a:rPr lang="en-US" sz="1600" dirty="0" smtClean="0">
                <a:latin typeface="Arial" pitchFamily="34" charset="0"/>
                <a:ea typeface="Times New Roman"/>
                <a:cs typeface="Arial" pitchFamily="34" charset="0"/>
              </a:rPr>
              <a:t>Delays </a:t>
            </a:r>
            <a:r>
              <a:rPr lang="en-US" sz="1600" dirty="0">
                <a:latin typeface="Arial" pitchFamily="34" charset="0"/>
                <a:ea typeface="Times New Roman"/>
                <a:cs typeface="Arial" pitchFamily="34" charset="0"/>
              </a:rPr>
              <a:t>in finalizing projects associated with the development of a pilot project to train emergency 1</a:t>
            </a:r>
            <a:r>
              <a:rPr lang="en-US" sz="1600" baseline="30000" dirty="0">
                <a:latin typeface="Arial" pitchFamily="34" charset="0"/>
                <a:ea typeface="Times New Roman"/>
                <a:cs typeface="Arial" pitchFamily="34" charset="0"/>
              </a:rPr>
              <a:t>st</a:t>
            </a:r>
            <a:r>
              <a:rPr lang="en-US" sz="1600" dirty="0">
                <a:latin typeface="Arial" pitchFamily="34" charset="0"/>
                <a:ea typeface="Times New Roman"/>
                <a:cs typeface="Arial" pitchFamily="34" charset="0"/>
              </a:rPr>
              <a:t> responders</a:t>
            </a:r>
            <a:r>
              <a:rPr lang="en-US" sz="1600" dirty="0" smtClean="0">
                <a:latin typeface="Arial" pitchFamily="34" charset="0"/>
                <a:ea typeface="Times New Roman"/>
                <a:cs typeface="Arial" pitchFamily="34" charset="0"/>
              </a:rPr>
              <a:t>.  Part payment of R485 thousand </a:t>
            </a:r>
            <a:r>
              <a:rPr lang="en-US" sz="1600" dirty="0">
                <a:latin typeface="Arial" pitchFamily="34" charset="0"/>
                <a:ea typeface="Times New Roman"/>
                <a:cs typeface="Arial" pitchFamily="34" charset="0"/>
              </a:rPr>
              <a:t>in this regard will be made in the last quarter of the financial year. </a:t>
            </a:r>
            <a:endParaRPr lang="en-US" sz="1600" dirty="0" smtClean="0">
              <a:latin typeface="Arial" pitchFamily="34" charset="0"/>
              <a:ea typeface="Times New Roman"/>
              <a:cs typeface="Arial" pitchFamily="34" charset="0"/>
            </a:endParaRPr>
          </a:p>
          <a:p>
            <a:pPr marL="177800" indent="-177800" algn="just">
              <a:lnSpc>
                <a:spcPct val="130000"/>
              </a:lnSpc>
              <a:buFont typeface="Symbol"/>
              <a:buChar char=""/>
            </a:pPr>
            <a:r>
              <a:rPr lang="en-US" sz="1600" dirty="0" smtClean="0">
                <a:latin typeface="Arial" pitchFamily="34" charset="0"/>
                <a:ea typeface="Times New Roman"/>
                <a:cs typeface="Arial" pitchFamily="34" charset="0"/>
              </a:rPr>
              <a:t>A request was made to National </a:t>
            </a:r>
            <a:r>
              <a:rPr lang="en-US" sz="1600" dirty="0">
                <a:latin typeface="Arial" pitchFamily="34" charset="0"/>
                <a:ea typeface="Times New Roman"/>
                <a:cs typeface="Arial" pitchFamily="34" charset="0"/>
              </a:rPr>
              <a:t>Treasury to approve </a:t>
            </a:r>
            <a:r>
              <a:rPr lang="en-US" sz="1600" dirty="0" smtClean="0">
                <a:latin typeface="Arial" pitchFamily="34" charset="0"/>
                <a:ea typeface="Times New Roman"/>
                <a:cs typeface="Arial" pitchFamily="34" charset="0"/>
              </a:rPr>
              <a:t>reclassification </a:t>
            </a:r>
            <a:r>
              <a:rPr lang="en-US" sz="1600" dirty="0">
                <a:latin typeface="Arial" pitchFamily="34" charset="0"/>
                <a:ea typeface="Times New Roman"/>
                <a:cs typeface="Arial" pitchFamily="34" charset="0"/>
              </a:rPr>
              <a:t>of </a:t>
            </a:r>
            <a:r>
              <a:rPr lang="en-US" sz="1600" dirty="0" smtClean="0">
                <a:latin typeface="Arial" pitchFamily="34" charset="0"/>
                <a:ea typeface="Times New Roman"/>
                <a:cs typeface="Arial" pitchFamily="34" charset="0"/>
              </a:rPr>
              <a:t>R48.32 million from Programme 5 earmarked under goods and services to </a:t>
            </a:r>
            <a:r>
              <a:rPr lang="en-US" sz="1600" dirty="0">
                <a:latin typeface="Arial" pitchFamily="34" charset="0"/>
                <a:ea typeface="Times New Roman"/>
                <a:cs typeface="Arial" pitchFamily="34" charset="0"/>
              </a:rPr>
              <a:t>cover projected budget shortfall </a:t>
            </a:r>
            <a:r>
              <a:rPr lang="en-US" sz="1600" dirty="0" smtClean="0">
                <a:latin typeface="Arial" pitchFamily="34" charset="0"/>
                <a:ea typeface="Times New Roman"/>
                <a:cs typeface="Arial" pitchFamily="34" charset="0"/>
              </a:rPr>
              <a:t>in </a:t>
            </a:r>
            <a:r>
              <a:rPr lang="en-US" sz="1600" dirty="0" err="1" smtClean="0">
                <a:latin typeface="Arial" pitchFamily="34" charset="0"/>
                <a:ea typeface="Times New Roman"/>
                <a:cs typeface="Arial" pitchFamily="34" charset="0"/>
              </a:rPr>
              <a:t>Programmes</a:t>
            </a:r>
            <a:r>
              <a:rPr lang="en-US" sz="1600" dirty="0" smtClean="0">
                <a:latin typeface="Arial" pitchFamily="34" charset="0"/>
                <a:ea typeface="Times New Roman"/>
                <a:cs typeface="Arial" pitchFamily="34" charset="0"/>
              </a:rPr>
              <a:t>  1: Administration, </a:t>
            </a:r>
            <a:r>
              <a:rPr lang="en-US" sz="1600" dirty="0" err="1" smtClean="0">
                <a:latin typeface="Arial" pitchFamily="34" charset="0"/>
                <a:ea typeface="Times New Roman"/>
                <a:cs typeface="Arial" pitchFamily="34" charset="0"/>
              </a:rPr>
              <a:t>Programme</a:t>
            </a:r>
            <a:r>
              <a:rPr lang="en-US" sz="1600" dirty="0" smtClean="0">
                <a:latin typeface="Arial" pitchFamily="34" charset="0"/>
                <a:ea typeface="Times New Roman"/>
                <a:cs typeface="Arial" pitchFamily="34" charset="0"/>
              </a:rPr>
              <a:t> 3: Petroleum and Petroleum Products Regulation and </a:t>
            </a:r>
            <a:r>
              <a:rPr lang="en-US" sz="1600" dirty="0" err="1" smtClean="0">
                <a:latin typeface="Arial" pitchFamily="34" charset="0"/>
                <a:ea typeface="Times New Roman"/>
                <a:cs typeface="Arial" pitchFamily="34" charset="0"/>
              </a:rPr>
              <a:t>Programme</a:t>
            </a:r>
            <a:r>
              <a:rPr lang="en-US" sz="1600" dirty="0" smtClean="0">
                <a:latin typeface="Arial" pitchFamily="34" charset="0"/>
                <a:ea typeface="Times New Roman"/>
                <a:cs typeface="Arial" pitchFamily="34" charset="0"/>
              </a:rPr>
              <a:t> 4: Electrification and Energy </a:t>
            </a:r>
            <a:r>
              <a:rPr lang="en-US" sz="1600" dirty="0" err="1" smtClean="0">
                <a:latin typeface="Arial" pitchFamily="34" charset="0"/>
                <a:ea typeface="Times New Roman"/>
                <a:cs typeface="Arial" pitchFamily="34" charset="0"/>
              </a:rPr>
              <a:t>Programme</a:t>
            </a:r>
            <a:r>
              <a:rPr lang="en-US" sz="1600" dirty="0" smtClean="0">
                <a:latin typeface="Arial" pitchFamily="34" charset="0"/>
                <a:ea typeface="Times New Roman"/>
                <a:cs typeface="Arial" pitchFamily="34" charset="0"/>
              </a:rPr>
              <a:t> and Projects Management.  </a:t>
            </a:r>
          </a:p>
          <a:p>
            <a:pPr algn="just">
              <a:lnSpc>
                <a:spcPct val="130000"/>
              </a:lnSpc>
            </a:pPr>
            <a:endParaRPr lang="en-ZA" sz="1700" dirty="0" smtClean="0">
              <a:solidFill>
                <a:prstClr val="black"/>
              </a:solidFill>
              <a:latin typeface="Arial" pitchFamily="34" charset="0"/>
              <a:ea typeface="Times New Roman"/>
              <a:cs typeface="Arial" pitchFamily="34" charset="0"/>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17</a:t>
            </a:fld>
            <a:endParaRPr lang="en-ZA" dirty="0">
              <a:solidFill>
                <a:prstClr val="black">
                  <a:tint val="75000"/>
                </a:prstClr>
              </a:solidFill>
            </a:endParaRPr>
          </a:p>
        </p:txBody>
      </p:sp>
    </p:spTree>
    <p:extLst>
      <p:ext uri="{BB962C8B-B14F-4D97-AF65-F5344CB8AC3E}">
        <p14:creationId xmlns:p14="http://schemas.microsoft.com/office/powerpoint/2010/main" val="798943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57150" y="139711"/>
            <a:ext cx="882015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6: Clean Energy</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Rectangle 3"/>
          <p:cNvSpPr/>
          <p:nvPr/>
        </p:nvSpPr>
        <p:spPr>
          <a:xfrm>
            <a:off x="57150" y="3626441"/>
            <a:ext cx="8972550" cy="2554545"/>
          </a:xfrm>
          <a:prstGeom prst="rect">
            <a:avLst/>
          </a:prstGeom>
        </p:spPr>
        <p:txBody>
          <a:bodyPr wrap="square">
            <a:spAutoFit/>
          </a:bodyPr>
          <a:lstStyle/>
          <a:p>
            <a:pPr algn="just"/>
            <a:r>
              <a:rPr lang="en-GB" sz="1600" dirty="0">
                <a:solidFill>
                  <a:prstClr val="black"/>
                </a:solidFill>
                <a:latin typeface="Arial" panose="020B0604020202020204" pitchFamily="34" charset="0"/>
                <a:ea typeface="Times New Roman"/>
                <a:cs typeface="Arial" panose="020B0604020202020204" pitchFamily="34" charset="0"/>
              </a:rPr>
              <a:t>The </a:t>
            </a:r>
            <a:r>
              <a:rPr lang="en-GB" sz="1600" dirty="0" smtClean="0">
                <a:solidFill>
                  <a:prstClr val="black"/>
                </a:solidFill>
                <a:latin typeface="Arial" panose="020B0604020202020204" pitchFamily="34" charset="0"/>
                <a:ea typeface="Times New Roman"/>
                <a:cs typeface="Arial" panose="020B0604020202020204" pitchFamily="34" charset="0"/>
              </a:rPr>
              <a:t>under-spending </a:t>
            </a:r>
            <a:r>
              <a:rPr lang="en-GB" sz="1600" dirty="0">
                <a:solidFill>
                  <a:prstClr val="black"/>
                </a:solidFill>
                <a:latin typeface="Arial" panose="020B0604020202020204" pitchFamily="34" charset="0"/>
                <a:ea typeface="Times New Roman"/>
                <a:cs typeface="Arial" panose="020B0604020202020204" pitchFamily="34" charset="0"/>
              </a:rPr>
              <a:t>of </a:t>
            </a:r>
            <a:r>
              <a:rPr lang="en-GB" sz="1600" dirty="0" smtClean="0">
                <a:solidFill>
                  <a:prstClr val="black"/>
                </a:solidFill>
                <a:latin typeface="Arial" panose="020B0604020202020204" pitchFamily="34" charset="0"/>
                <a:ea typeface="Times New Roman"/>
                <a:cs typeface="Arial" panose="020B0604020202020204" pitchFamily="34" charset="0"/>
              </a:rPr>
              <a:t>R124.18 million </a:t>
            </a:r>
            <a:r>
              <a:rPr lang="en-GB" sz="1600" dirty="0">
                <a:solidFill>
                  <a:prstClr val="black"/>
                </a:solidFill>
                <a:latin typeface="Arial" panose="020B0604020202020204" pitchFamily="34" charset="0"/>
                <a:ea typeface="Times New Roman"/>
                <a:cs typeface="Arial" panose="020B0604020202020204" pitchFamily="34" charset="0"/>
              </a:rPr>
              <a:t>or </a:t>
            </a:r>
            <a:r>
              <a:rPr lang="en-GB" sz="1600" dirty="0" smtClean="0">
                <a:solidFill>
                  <a:prstClr val="black"/>
                </a:solidFill>
                <a:latin typeface="Arial" panose="020B0604020202020204" pitchFamily="34" charset="0"/>
                <a:ea typeface="Times New Roman"/>
                <a:cs typeface="Arial" panose="020B0604020202020204" pitchFamily="34" charset="0"/>
              </a:rPr>
              <a:t>22.79% </a:t>
            </a:r>
            <a:r>
              <a:rPr lang="en-GB" sz="1600" dirty="0">
                <a:solidFill>
                  <a:prstClr val="black"/>
                </a:solidFill>
                <a:latin typeface="Arial" panose="020B0604020202020204" pitchFamily="34" charset="0"/>
                <a:ea typeface="Times New Roman"/>
                <a:cs typeface="Arial" panose="020B0604020202020204" pitchFamily="34" charset="0"/>
              </a:rPr>
              <a:t>is </a:t>
            </a:r>
            <a:r>
              <a:rPr lang="en-GB" sz="1600" dirty="0" smtClean="0">
                <a:solidFill>
                  <a:prstClr val="black"/>
                </a:solidFill>
                <a:latin typeface="Arial" panose="020B0604020202020204" pitchFamily="34" charset="0"/>
                <a:ea typeface="Times New Roman"/>
                <a:cs typeface="Arial" panose="020B0604020202020204" pitchFamily="34" charset="0"/>
              </a:rPr>
              <a:t>as a result of</a:t>
            </a:r>
          </a:p>
          <a:p>
            <a:pPr algn="just"/>
            <a:endParaRPr lang="en-GB" sz="1600" dirty="0">
              <a:solidFill>
                <a:prstClr val="black"/>
              </a:solidFill>
              <a:latin typeface="Arial" panose="020B0604020202020204" pitchFamily="34" charset="0"/>
              <a:ea typeface="Times New Roman"/>
              <a:cs typeface="Arial" panose="020B0604020202020204" pitchFamily="34" charset="0"/>
            </a:endParaRPr>
          </a:p>
          <a:p>
            <a:pPr algn="just"/>
            <a:r>
              <a:rPr lang="en-GB" b="1" dirty="0" smtClean="0">
                <a:solidFill>
                  <a:prstClr val="black"/>
                </a:solidFill>
                <a:latin typeface="Arial" panose="020B0604020202020204" pitchFamily="34" charset="0"/>
                <a:ea typeface="Times New Roman"/>
                <a:cs typeface="Arial" panose="020B0604020202020204" pitchFamily="34" charset="0"/>
              </a:rPr>
              <a:t>Transfers and Subsidies </a:t>
            </a:r>
            <a:r>
              <a:rPr lang="en-GB" sz="1600" dirty="0" smtClean="0">
                <a:solidFill>
                  <a:prstClr val="black"/>
                </a:solidFill>
                <a:latin typeface="Arial" panose="020B0604020202020204" pitchFamily="34" charset="0"/>
                <a:ea typeface="Times New Roman"/>
                <a:cs typeface="Arial" panose="020B0604020202020204" pitchFamily="34" charset="0"/>
              </a:rPr>
              <a:t>- </a:t>
            </a:r>
            <a:r>
              <a:rPr lang="en-ZA" sz="1600" dirty="0" smtClean="0">
                <a:solidFill>
                  <a:prstClr val="black"/>
                </a:solidFill>
                <a:latin typeface="Arial" panose="020B0604020202020204" pitchFamily="34" charset="0"/>
                <a:ea typeface="Times New Roman"/>
                <a:cs typeface="Arial" panose="020B0604020202020204" pitchFamily="34" charset="0"/>
              </a:rPr>
              <a:t>The </a:t>
            </a:r>
            <a:r>
              <a:rPr lang="en-ZA" sz="1600" dirty="0">
                <a:solidFill>
                  <a:prstClr val="black"/>
                </a:solidFill>
                <a:latin typeface="Arial" panose="020B0604020202020204" pitchFamily="34" charset="0"/>
                <a:ea typeface="Times New Roman"/>
                <a:cs typeface="Arial" panose="020B0604020202020204" pitchFamily="34" charset="0"/>
              </a:rPr>
              <a:t>under-spending of </a:t>
            </a:r>
            <a:r>
              <a:rPr lang="en-ZA" sz="1600" dirty="0" smtClean="0">
                <a:solidFill>
                  <a:prstClr val="black"/>
                </a:solidFill>
                <a:latin typeface="Arial" panose="020B0604020202020204" pitchFamily="34" charset="0"/>
                <a:ea typeface="Times New Roman"/>
                <a:cs typeface="Arial" panose="020B0604020202020204" pitchFamily="34" charset="0"/>
              </a:rPr>
              <a:t>R58.45 </a:t>
            </a:r>
            <a:r>
              <a:rPr lang="en-ZA" sz="1600" dirty="0">
                <a:solidFill>
                  <a:prstClr val="black"/>
                </a:solidFill>
                <a:latin typeface="Arial" panose="020B0604020202020204" pitchFamily="34" charset="0"/>
                <a:ea typeface="Times New Roman"/>
                <a:cs typeface="Arial" panose="020B0604020202020204" pitchFamily="34" charset="0"/>
              </a:rPr>
              <a:t>million is mostly due </a:t>
            </a:r>
            <a:r>
              <a:rPr lang="en-ZA" sz="1600" dirty="0" smtClean="0">
                <a:solidFill>
                  <a:prstClr val="black"/>
                </a:solidFill>
                <a:latin typeface="Arial" panose="020B0604020202020204" pitchFamily="34" charset="0"/>
                <a:ea typeface="Times New Roman"/>
                <a:cs typeface="Arial" panose="020B0604020202020204" pitchFamily="34" charset="0"/>
              </a:rPr>
              <a:t>to:</a:t>
            </a:r>
            <a:endParaRPr lang="en-ZA" sz="1600" dirty="0">
              <a:solidFill>
                <a:prstClr val="black"/>
              </a:solidFill>
              <a:latin typeface="Arial" panose="020B0604020202020204" pitchFamily="34" charset="0"/>
              <a:ea typeface="Times New Roman"/>
              <a:cs typeface="Arial" panose="020B0604020202020204" pitchFamily="34" charset="0"/>
            </a:endParaRPr>
          </a:p>
          <a:p>
            <a:pPr algn="just"/>
            <a:endParaRPr lang="en-ZA" sz="16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Solar </a:t>
            </a:r>
            <a:r>
              <a:rPr lang="en-ZA" sz="1600" dirty="0">
                <a:solidFill>
                  <a:prstClr val="black"/>
                </a:solidFill>
                <a:latin typeface="Arial" panose="020B0604020202020204" pitchFamily="34" charset="0"/>
                <a:ea typeface="Times New Roman"/>
                <a:cs typeface="Arial" panose="020B0604020202020204" pitchFamily="34" charset="0"/>
              </a:rPr>
              <a:t>Water Heater Project of R56.57 million.  </a:t>
            </a:r>
            <a:r>
              <a:rPr lang="en-ZA" sz="1600" dirty="0" smtClean="0">
                <a:solidFill>
                  <a:prstClr val="black"/>
                </a:solidFill>
                <a:latin typeface="Arial" panose="020B0604020202020204" pitchFamily="34" charset="0"/>
                <a:ea typeface="Times New Roman"/>
                <a:cs typeface="Arial" panose="020B0604020202020204" pitchFamily="34" charset="0"/>
              </a:rPr>
              <a:t>Payments </a:t>
            </a:r>
            <a:r>
              <a:rPr lang="en-ZA" sz="1600" dirty="0">
                <a:solidFill>
                  <a:prstClr val="black"/>
                </a:solidFill>
                <a:latin typeface="Arial" panose="020B0604020202020204" pitchFamily="34" charset="0"/>
                <a:ea typeface="Times New Roman"/>
                <a:cs typeface="Arial" panose="020B0604020202020204" pitchFamily="34" charset="0"/>
              </a:rPr>
              <a:t>to suppliers are being processed as delivery of completed units </a:t>
            </a:r>
            <a:r>
              <a:rPr lang="en-ZA" sz="1600" dirty="0" smtClean="0">
                <a:solidFill>
                  <a:prstClr val="black"/>
                </a:solidFill>
                <a:latin typeface="Arial" panose="020B0604020202020204" pitchFamily="34" charset="0"/>
                <a:ea typeface="Times New Roman"/>
                <a:cs typeface="Arial" panose="020B0604020202020204" pitchFamily="34" charset="0"/>
              </a:rPr>
              <a:t>are </a:t>
            </a:r>
            <a:r>
              <a:rPr lang="en-ZA" sz="1600" dirty="0">
                <a:solidFill>
                  <a:prstClr val="black"/>
                </a:solidFill>
                <a:latin typeface="Arial" panose="020B0604020202020204" pitchFamily="34" charset="0"/>
                <a:ea typeface="Times New Roman"/>
                <a:cs typeface="Arial" panose="020B0604020202020204" pitchFamily="34" charset="0"/>
              </a:rPr>
              <a:t>confirmed</a:t>
            </a:r>
            <a:r>
              <a:rPr lang="en-ZA" sz="1600" dirty="0" smtClean="0">
                <a:solidFill>
                  <a:prstClr val="black"/>
                </a:solidFill>
                <a:latin typeface="Arial" panose="020B0604020202020204" pitchFamily="34" charset="0"/>
                <a:ea typeface="Times New Roman"/>
                <a:cs typeface="Arial" panose="020B0604020202020204" pitchFamily="34" charset="0"/>
              </a:rPr>
              <a:t>.  The progress on this project is being closely monitored.</a:t>
            </a:r>
          </a:p>
          <a:p>
            <a:pPr marL="285750" indent="-285750" algn="just">
              <a:buFont typeface="Arial" panose="020B0604020202020204" pitchFamily="34" charset="0"/>
              <a:buChar char="•"/>
            </a:pPr>
            <a:endParaRPr lang="en-US" sz="1600" dirty="0">
              <a:solidFill>
                <a:prstClr val="black"/>
              </a:solidFill>
              <a:latin typeface="Arial" panose="020B0604020202020204" pitchFamily="34" charset="0"/>
              <a:ea typeface="Times New Roman"/>
              <a:cs typeface="Arial" panose="020B0604020202020204" pitchFamily="34" charset="0"/>
            </a:endParaRPr>
          </a:p>
          <a:p>
            <a:pPr marL="285750" indent="-285750" algn="just">
              <a:buFont typeface="Arial" panose="020B0604020202020204" pitchFamily="34" charset="0"/>
              <a:buChar char="•"/>
            </a:pPr>
            <a:endParaRPr lang="en-US" sz="16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a:buFont typeface="Arial" panose="020B0604020202020204" pitchFamily="34" charset="0"/>
              <a:buChar char="•"/>
            </a:pPr>
            <a:endParaRPr lang="en-ZA" sz="1400" dirty="0">
              <a:solidFill>
                <a:prstClr val="black"/>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18</a:t>
            </a:fld>
            <a:endParaRPr lang="en-ZA"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70111614"/>
              </p:ext>
            </p:extLst>
          </p:nvPr>
        </p:nvGraphicFramePr>
        <p:xfrm>
          <a:off x="191069" y="793500"/>
          <a:ext cx="8762429" cy="2630975"/>
        </p:xfrm>
        <a:graphic>
          <a:graphicData uri="http://schemas.openxmlformats.org/drawingml/2006/table">
            <a:tbl>
              <a:tblPr/>
              <a:tblGrid>
                <a:gridCol w="2660356">
                  <a:extLst>
                    <a:ext uri="{9D8B030D-6E8A-4147-A177-3AD203B41FA5}">
                      <a16:colId xmlns:a16="http://schemas.microsoft.com/office/drawing/2014/main" val="20000"/>
                    </a:ext>
                  </a:extLst>
                </a:gridCol>
                <a:gridCol w="1097629">
                  <a:extLst>
                    <a:ext uri="{9D8B030D-6E8A-4147-A177-3AD203B41FA5}">
                      <a16:colId xmlns:a16="http://schemas.microsoft.com/office/drawing/2014/main" val="20001"/>
                    </a:ext>
                  </a:extLst>
                </a:gridCol>
                <a:gridCol w="1023214">
                  <a:extLst>
                    <a:ext uri="{9D8B030D-6E8A-4147-A177-3AD203B41FA5}">
                      <a16:colId xmlns:a16="http://schemas.microsoft.com/office/drawing/2014/main" val="20002"/>
                    </a:ext>
                  </a:extLst>
                </a:gridCol>
                <a:gridCol w="1013912">
                  <a:extLst>
                    <a:ext uri="{9D8B030D-6E8A-4147-A177-3AD203B41FA5}">
                      <a16:colId xmlns:a16="http://schemas.microsoft.com/office/drawing/2014/main" val="20003"/>
                    </a:ext>
                  </a:extLst>
                </a:gridCol>
                <a:gridCol w="958100">
                  <a:extLst>
                    <a:ext uri="{9D8B030D-6E8A-4147-A177-3AD203B41FA5}">
                      <a16:colId xmlns:a16="http://schemas.microsoft.com/office/drawing/2014/main" val="20004"/>
                    </a:ext>
                  </a:extLst>
                </a:gridCol>
                <a:gridCol w="1004610">
                  <a:extLst>
                    <a:ext uri="{9D8B030D-6E8A-4147-A177-3AD203B41FA5}">
                      <a16:colId xmlns:a16="http://schemas.microsoft.com/office/drawing/2014/main" val="20005"/>
                    </a:ext>
                  </a:extLst>
                </a:gridCol>
                <a:gridCol w="1004608">
                  <a:extLst>
                    <a:ext uri="{9D8B030D-6E8A-4147-A177-3AD203B41FA5}">
                      <a16:colId xmlns:a16="http://schemas.microsoft.com/office/drawing/2014/main" val="20006"/>
                    </a:ext>
                  </a:extLst>
                </a:gridCol>
              </a:tblGrid>
              <a:tr h="251118">
                <a:tc rowSpan="3">
                  <a:txBody>
                    <a:bodyPr/>
                    <a:lstStyle/>
                    <a:p>
                      <a:pPr algn="ctr" fontAlgn="ctr"/>
                      <a:r>
                        <a:rPr lang="en-ZA" sz="1600" b="0" i="0" u="none" strike="noStrike" dirty="0">
                          <a:solidFill>
                            <a:srgbClr val="000000"/>
                          </a:solidFill>
                          <a:effectLst/>
                          <a:latin typeface="+mn-lt"/>
                        </a:rPr>
                        <a:t> </a:t>
                      </a:r>
                    </a:p>
                    <a:p>
                      <a:pPr algn="ctr" rtl="0" fontAlgn="ctr"/>
                      <a:r>
                        <a:rPr lang="en-ZA" sz="1600" b="1" i="0" u="none" strike="noStrike" dirty="0">
                          <a:solidFill>
                            <a:srgbClr val="FFFFFF"/>
                          </a:solidFill>
                          <a:effectLst/>
                          <a:latin typeface="+mn-lt"/>
                        </a:rPr>
                        <a:t>ECONOMIC CLASSIFICATION</a:t>
                      </a:r>
                    </a:p>
                    <a:p>
                      <a:pPr algn="ctr" fontAlgn="b"/>
                      <a:r>
                        <a:rPr lang="en-ZA" sz="16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gridSpan="6">
                  <a:txBody>
                    <a:bodyPr/>
                    <a:lstStyle/>
                    <a:p>
                      <a:pPr algn="ctr" rtl="0" fontAlgn="ctr"/>
                      <a:r>
                        <a:rPr lang="en-ZA" sz="1600" b="1" i="0" u="none" strike="noStrike" dirty="0">
                          <a:solidFill>
                            <a:srgbClr val="FFFFFF"/>
                          </a:solidFill>
                          <a:effectLst/>
                          <a:latin typeface="+mn-lt"/>
                        </a:rPr>
                        <a:t>2016/17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27764">
                <a:tc vMerge="1">
                  <a:txBody>
                    <a:bodyPr/>
                    <a:lstStyle/>
                    <a:p>
                      <a:pPr algn="ctr" rtl="0" fontAlgn="ctr"/>
                      <a:endParaRPr lang="en-ZA" sz="1600" b="1" i="0" u="none" strike="noStrike" dirty="0">
                        <a:solidFill>
                          <a:srgbClr val="FFFFFF"/>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2016/17 REVISED BUDGET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BUDGET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ACTUAL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VARIANCE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VARIANCE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YTD % BUDGET EXPENDED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extLst>
                  <a:ext uri="{0D108BD9-81ED-4DB2-BD59-A6C34878D82A}">
                    <a16:rowId xmlns:a16="http://schemas.microsoft.com/office/drawing/2014/main" val="10001"/>
                  </a:ext>
                </a:extLst>
              </a:tr>
              <a:tr h="336728">
                <a:tc vMerge="1">
                  <a:txBody>
                    <a:bodyPr/>
                    <a:lstStyle/>
                    <a:p>
                      <a:pPr algn="ctr" fontAlgn="b"/>
                      <a:endParaRPr lang="en-ZA" sz="16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extLst>
                  <a:ext uri="{0D108BD9-81ED-4DB2-BD59-A6C34878D82A}">
                    <a16:rowId xmlns:a16="http://schemas.microsoft.com/office/drawing/2014/main" val="10002"/>
                  </a:ext>
                </a:extLst>
              </a:tr>
              <a:tr h="315249">
                <a:tc>
                  <a:txBody>
                    <a:bodyPr/>
                    <a:lstStyle/>
                    <a:p>
                      <a:pPr algn="l" rtl="0" fontAlgn="b"/>
                      <a:r>
                        <a:rPr lang="en-ZA" sz="1600" b="1" i="0" u="none" strike="noStrike">
                          <a:solidFill>
                            <a:srgbClr val="000000"/>
                          </a:solidFill>
                          <a:effectLst/>
                          <a:latin typeface="+mn-lt"/>
                        </a:rPr>
                        <a:t>TOTAL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599,392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544,966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420,785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124,181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t"/>
                      <a:r>
                        <a:rPr lang="en-ZA" sz="1600" b="1" i="0" u="none" strike="noStrike" dirty="0">
                          <a:solidFill>
                            <a:srgbClr val="000000"/>
                          </a:solidFill>
                          <a:effectLst/>
                          <a:latin typeface="+mn-lt"/>
                        </a:rPr>
                        <a:t>22.79%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t"/>
                      <a:r>
                        <a:rPr lang="en-ZA" sz="1600" b="1" i="0" u="none" strike="noStrike">
                          <a:solidFill>
                            <a:srgbClr val="000000"/>
                          </a:solidFill>
                          <a:effectLst/>
                          <a:latin typeface="+mn-lt"/>
                        </a:rPr>
                        <a:t>70.20%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10003"/>
                  </a:ext>
                </a:extLst>
              </a:tr>
              <a:tr h="333793">
                <a:tc>
                  <a:txBody>
                    <a:bodyPr/>
                    <a:lstStyle/>
                    <a:p>
                      <a:pPr algn="l" rtl="0" fontAlgn="b"/>
                      <a:r>
                        <a:rPr lang="en-ZA" sz="1600" b="0" i="0" u="none" strike="noStrike">
                          <a:solidFill>
                            <a:srgbClr val="000000"/>
                          </a:solidFill>
                          <a:effectLst/>
                          <a:latin typeface="+mn-lt"/>
                        </a:rPr>
                        <a:t>Compensation of Employees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17,266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12,868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12,235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            633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dirty="0">
                          <a:solidFill>
                            <a:srgbClr val="000000"/>
                          </a:solidFill>
                          <a:effectLst/>
                          <a:latin typeface="+mn-lt"/>
                        </a:rPr>
                        <a:t>4.92%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ZA" sz="1600" b="0" i="0" u="none" strike="noStrike">
                          <a:solidFill>
                            <a:srgbClr val="000000"/>
                          </a:solidFill>
                          <a:effectLst/>
                          <a:latin typeface="+mn-lt"/>
                        </a:rPr>
                        <a:t>70.86%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0812">
                <a:tc>
                  <a:txBody>
                    <a:bodyPr/>
                    <a:lstStyle/>
                    <a:p>
                      <a:pPr algn="l" rtl="0" fontAlgn="b"/>
                      <a:r>
                        <a:rPr lang="en-ZA" sz="1600" b="0" i="0" u="none" strike="noStrike">
                          <a:solidFill>
                            <a:srgbClr val="000000"/>
                          </a:solidFill>
                          <a:effectLst/>
                          <a:latin typeface="+mn-lt"/>
                        </a:rPr>
                        <a:t>Goods &amp; Services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55,550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71,147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6,045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65,102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t"/>
                      <a:r>
                        <a:rPr lang="en-ZA" sz="1600" b="0" i="0" u="none" strike="noStrike" dirty="0">
                          <a:solidFill>
                            <a:srgbClr val="000000"/>
                          </a:solidFill>
                          <a:effectLst/>
                          <a:latin typeface="+mn-lt"/>
                        </a:rPr>
                        <a:t>91.50%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t"/>
                      <a:r>
                        <a:rPr lang="en-ZA" sz="1600" b="0" i="0" u="none" strike="noStrike">
                          <a:solidFill>
                            <a:srgbClr val="000000"/>
                          </a:solidFill>
                          <a:effectLst/>
                          <a:latin typeface="+mn-lt"/>
                        </a:rPr>
                        <a:t>10.88%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333793">
                <a:tc>
                  <a:txBody>
                    <a:bodyPr/>
                    <a:lstStyle/>
                    <a:p>
                      <a:pPr algn="l" rtl="0" fontAlgn="b"/>
                      <a:r>
                        <a:rPr lang="en-ZA" sz="1600" b="0" i="0" u="none" strike="noStrike">
                          <a:solidFill>
                            <a:srgbClr val="000000"/>
                          </a:solidFill>
                          <a:effectLst/>
                          <a:latin typeface="+mn-lt"/>
                        </a:rPr>
                        <a:t>Transfers &amp; Subsidies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526,576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460,951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402,505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58,446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12.68%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76.44%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55409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33350" y="179756"/>
            <a:ext cx="882015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6: Clean Energy (Cont.…..)</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Rectangle 3"/>
          <p:cNvSpPr/>
          <p:nvPr/>
        </p:nvSpPr>
        <p:spPr>
          <a:xfrm>
            <a:off x="133350" y="765281"/>
            <a:ext cx="8839200" cy="5278368"/>
          </a:xfrm>
          <a:prstGeom prst="rect">
            <a:avLst/>
          </a:prstGeom>
        </p:spPr>
        <p:txBody>
          <a:bodyPr wrap="square">
            <a:spAutoFit/>
          </a:bodyPr>
          <a:lstStyle/>
          <a:p>
            <a:pPr algn="just"/>
            <a:r>
              <a:rPr lang="en-GB" b="1" dirty="0" smtClean="0">
                <a:solidFill>
                  <a:prstClr val="black"/>
                </a:solidFill>
                <a:latin typeface="Arial" panose="020B0604020202020204" pitchFamily="34" charset="0"/>
                <a:ea typeface="Times New Roman"/>
                <a:cs typeface="Arial" panose="020B0604020202020204" pitchFamily="34" charset="0"/>
              </a:rPr>
              <a:t>Goods and Services</a:t>
            </a:r>
          </a:p>
          <a:p>
            <a:pPr algn="just"/>
            <a:endParaRPr lang="en-GB" sz="1100" b="1" dirty="0">
              <a:solidFill>
                <a:prstClr val="black"/>
              </a:solidFill>
              <a:latin typeface="Arial" panose="020B0604020202020204" pitchFamily="34" charset="0"/>
              <a:ea typeface="Times New Roman"/>
              <a:cs typeface="Arial" panose="020B0604020202020204" pitchFamily="34" charset="0"/>
            </a:endParaRPr>
          </a:p>
          <a:p>
            <a:pPr algn="just"/>
            <a:r>
              <a:rPr lang="en-ZA" sz="1600" dirty="0" smtClean="0">
                <a:solidFill>
                  <a:prstClr val="black"/>
                </a:solidFill>
                <a:latin typeface="Arial" panose="020B0604020202020204" pitchFamily="34" charset="0"/>
                <a:ea typeface="Times New Roman"/>
                <a:cs typeface="Arial" panose="020B0604020202020204" pitchFamily="34" charset="0"/>
              </a:rPr>
              <a:t>The </a:t>
            </a:r>
            <a:r>
              <a:rPr lang="en-ZA" sz="1600" dirty="0">
                <a:solidFill>
                  <a:prstClr val="black"/>
                </a:solidFill>
                <a:latin typeface="Arial" panose="020B0604020202020204" pitchFamily="34" charset="0"/>
                <a:ea typeface="Times New Roman"/>
                <a:cs typeface="Arial" panose="020B0604020202020204" pitchFamily="34" charset="0"/>
              </a:rPr>
              <a:t>under-spending of R65.1 million is mostly due </a:t>
            </a:r>
            <a:r>
              <a:rPr lang="en-ZA" sz="1600" dirty="0" smtClean="0">
                <a:solidFill>
                  <a:prstClr val="black"/>
                </a:solidFill>
                <a:latin typeface="Arial" panose="020B0604020202020204" pitchFamily="34" charset="0"/>
                <a:ea typeface="Times New Roman"/>
                <a:cs typeface="Arial" panose="020B0604020202020204" pitchFamily="34" charset="0"/>
              </a:rPr>
              <a:t>to:</a:t>
            </a:r>
          </a:p>
          <a:p>
            <a:pPr algn="just"/>
            <a:endParaRPr lang="en-ZA" sz="1100" dirty="0">
              <a:solidFill>
                <a:prstClr val="black"/>
              </a:solidFill>
              <a:latin typeface="Arial" panose="020B0604020202020204" pitchFamily="34" charset="0"/>
              <a:ea typeface="Times New Roman"/>
              <a:cs typeface="Arial" panose="020B0604020202020204" pitchFamily="34" charset="0"/>
            </a:endParaRPr>
          </a:p>
          <a:p>
            <a:pPr marL="285750" indent="-285750" algn="just">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An </a:t>
            </a:r>
            <a:r>
              <a:rPr lang="en-ZA" sz="1600" dirty="0">
                <a:solidFill>
                  <a:prstClr val="black"/>
                </a:solidFill>
                <a:latin typeface="Arial" panose="020B0604020202020204" pitchFamily="34" charset="0"/>
                <a:ea typeface="Times New Roman"/>
                <a:cs typeface="Arial" panose="020B0604020202020204" pitchFamily="34" charset="0"/>
              </a:rPr>
              <a:t>underspending of </a:t>
            </a:r>
            <a:r>
              <a:rPr lang="en-ZA" sz="1600" dirty="0" smtClean="0">
                <a:solidFill>
                  <a:prstClr val="black"/>
                </a:solidFill>
                <a:latin typeface="Arial" panose="020B0604020202020204" pitchFamily="34" charset="0"/>
                <a:ea typeface="Times New Roman"/>
                <a:cs typeface="Arial" panose="020B0604020202020204" pitchFamily="34" charset="0"/>
              </a:rPr>
              <a:t>R39.11 </a:t>
            </a:r>
            <a:r>
              <a:rPr lang="en-ZA" sz="1600" dirty="0">
                <a:solidFill>
                  <a:prstClr val="black"/>
                </a:solidFill>
                <a:latin typeface="Arial" panose="020B0604020202020204" pitchFamily="34" charset="0"/>
                <a:ea typeface="Times New Roman"/>
                <a:cs typeface="Arial" panose="020B0604020202020204" pitchFamily="34" charset="0"/>
              </a:rPr>
              <a:t>million in the Solar Water Heater Project (SWHP) due to delays in </a:t>
            </a:r>
            <a:r>
              <a:rPr lang="en-ZA" sz="1600" dirty="0" smtClean="0">
                <a:solidFill>
                  <a:prstClr val="black"/>
                </a:solidFill>
                <a:latin typeface="Arial" panose="020B0604020202020204" pitchFamily="34" charset="0"/>
                <a:ea typeface="Times New Roman"/>
                <a:cs typeface="Arial" panose="020B0604020202020204" pitchFamily="34" charset="0"/>
              </a:rPr>
              <a:t>finalizing and implementation </a:t>
            </a:r>
            <a:r>
              <a:rPr lang="en-ZA" sz="1600" dirty="0">
                <a:solidFill>
                  <a:prstClr val="black"/>
                </a:solidFill>
                <a:latin typeface="Arial" panose="020B0604020202020204" pitchFamily="34" charset="0"/>
                <a:ea typeface="Times New Roman"/>
                <a:cs typeface="Arial" panose="020B0604020202020204" pitchFamily="34" charset="0"/>
              </a:rPr>
              <a:t>contracts for these projects. Several procurement requests relating to the storage and transport of SWH units, social facilitation, project management services and the procurement of additional baseline systems has been recommended by the Bid Adjudication Committee (BAC) and approved by the Accounting Officer</a:t>
            </a:r>
            <a:r>
              <a:rPr lang="en-ZA" sz="1600" dirty="0">
                <a:latin typeface="Arial" panose="020B0604020202020204" pitchFamily="34" charset="0"/>
                <a:ea typeface="Times New Roman"/>
                <a:cs typeface="Arial" panose="020B0604020202020204" pitchFamily="34" charset="0"/>
              </a:rPr>
              <a:t>. Bid evaluation processes relating to these </a:t>
            </a:r>
            <a:r>
              <a:rPr lang="en-ZA" sz="1600" dirty="0" smtClean="0">
                <a:latin typeface="Arial" panose="020B0604020202020204" pitchFamily="34" charset="0"/>
                <a:ea typeface="Times New Roman"/>
                <a:cs typeface="Arial" panose="020B0604020202020204" pitchFamily="34" charset="0"/>
              </a:rPr>
              <a:t>bid has been started.</a:t>
            </a:r>
          </a:p>
          <a:p>
            <a:pPr algn="just"/>
            <a:endParaRPr lang="en-ZA" sz="11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The </a:t>
            </a:r>
            <a:r>
              <a:rPr lang="en-ZA" sz="1600" dirty="0">
                <a:solidFill>
                  <a:prstClr val="black"/>
                </a:solidFill>
                <a:latin typeface="Arial" panose="020B0604020202020204" pitchFamily="34" charset="0"/>
                <a:ea typeface="Times New Roman"/>
                <a:cs typeface="Arial" panose="020B0604020202020204" pitchFamily="34" charset="0"/>
              </a:rPr>
              <a:t>Monitoring &amp; Evaluation (M&amp;V) of energy savings achieved by municipalities under the energy efficiency projects </a:t>
            </a:r>
            <a:r>
              <a:rPr lang="en-ZA" sz="1600" dirty="0" smtClean="0">
                <a:solidFill>
                  <a:prstClr val="black"/>
                </a:solidFill>
                <a:latin typeface="Arial" panose="020B0604020202020204" pitchFamily="34" charset="0"/>
                <a:ea typeface="Times New Roman"/>
                <a:cs typeface="Arial" panose="020B0604020202020204" pitchFamily="34" charset="0"/>
              </a:rPr>
              <a:t>is being </a:t>
            </a:r>
            <a:r>
              <a:rPr lang="en-ZA" sz="1600" dirty="0">
                <a:solidFill>
                  <a:prstClr val="black"/>
                </a:solidFill>
                <a:latin typeface="Arial" panose="020B0604020202020204" pitchFamily="34" charset="0"/>
                <a:ea typeface="Times New Roman"/>
                <a:cs typeface="Arial" panose="020B0604020202020204" pitchFamily="34" charset="0"/>
              </a:rPr>
              <a:t>implemented by </a:t>
            </a:r>
            <a:r>
              <a:rPr lang="en-ZA" sz="1600" dirty="0" smtClean="0">
                <a:solidFill>
                  <a:prstClr val="black"/>
                </a:solidFill>
                <a:latin typeface="Arial" panose="020B0604020202020204" pitchFamily="34" charset="0"/>
                <a:ea typeface="Times New Roman"/>
                <a:cs typeface="Arial" panose="020B0604020202020204" pitchFamily="34" charset="0"/>
              </a:rPr>
              <a:t>specific </a:t>
            </a:r>
            <a:r>
              <a:rPr lang="en-ZA" sz="1600" dirty="0">
                <a:solidFill>
                  <a:prstClr val="black"/>
                </a:solidFill>
                <a:latin typeface="Arial" panose="020B0604020202020204" pitchFamily="34" charset="0"/>
                <a:ea typeface="Times New Roman"/>
                <a:cs typeface="Arial" panose="020B0604020202020204" pitchFamily="34" charset="0"/>
              </a:rPr>
              <a:t>municipalities due to delays in finalizing implementation contracts for these projects. </a:t>
            </a:r>
            <a:r>
              <a:rPr lang="en-ZA" sz="1600" dirty="0">
                <a:latin typeface="Arial" panose="020B0604020202020204" pitchFamily="34" charset="0"/>
                <a:ea typeface="Times New Roman"/>
                <a:cs typeface="Arial" panose="020B0604020202020204" pitchFamily="34" charset="0"/>
              </a:rPr>
              <a:t>Agreements were </a:t>
            </a:r>
            <a:r>
              <a:rPr lang="en-ZA" sz="1600" dirty="0" smtClean="0">
                <a:latin typeface="Arial" panose="020B0604020202020204" pitchFamily="34" charset="0"/>
                <a:ea typeface="Times New Roman"/>
                <a:cs typeface="Arial" panose="020B0604020202020204" pitchFamily="34" charset="0"/>
              </a:rPr>
              <a:t>signed </a:t>
            </a:r>
            <a:r>
              <a:rPr lang="en-ZA" sz="1600" dirty="0">
                <a:latin typeface="Arial" panose="020B0604020202020204" pitchFamily="34" charset="0"/>
                <a:ea typeface="Times New Roman"/>
                <a:cs typeface="Arial" panose="020B0604020202020204" pitchFamily="34" charset="0"/>
              </a:rPr>
              <a:t>with two service providers with a total commitment of R7.64 </a:t>
            </a:r>
            <a:r>
              <a:rPr lang="en-ZA" sz="1600" dirty="0" smtClean="0">
                <a:latin typeface="Arial" panose="020B0604020202020204" pitchFamily="34" charset="0"/>
                <a:ea typeface="Times New Roman"/>
                <a:cs typeface="Arial" panose="020B0604020202020204" pitchFamily="34" charset="0"/>
              </a:rPr>
              <a:t>million, the initial payment of R1.14 million was paid in January 2017. </a:t>
            </a:r>
          </a:p>
          <a:p>
            <a:pPr algn="just"/>
            <a:endParaRPr lang="en-ZA" sz="1600" dirty="0" smtClean="0">
              <a:latin typeface="Arial" panose="020B0604020202020204" pitchFamily="34" charset="0"/>
              <a:ea typeface="Times New Roman"/>
              <a:cs typeface="Arial" panose="020B0604020202020204" pitchFamily="34" charset="0"/>
            </a:endParaRPr>
          </a:p>
          <a:p>
            <a:pPr marL="285750" indent="-285750" algn="just">
              <a:buFont typeface="Arial" panose="020B0604020202020204" pitchFamily="34" charset="0"/>
              <a:buChar char="•"/>
            </a:pPr>
            <a:r>
              <a:rPr lang="en-US" sz="1600" dirty="0">
                <a:latin typeface="Arial" pitchFamily="34" charset="0"/>
                <a:ea typeface="Times New Roman"/>
                <a:cs typeface="Arial" pitchFamily="34" charset="0"/>
              </a:rPr>
              <a:t>Requested National Treasury to approve reclassification of </a:t>
            </a:r>
            <a:r>
              <a:rPr lang="en-US" sz="1600" dirty="0" smtClean="0">
                <a:latin typeface="Arial" pitchFamily="34" charset="0"/>
                <a:ea typeface="Times New Roman"/>
                <a:cs typeface="Arial" pitchFamily="34" charset="0"/>
              </a:rPr>
              <a:t>R 9.683 million </a:t>
            </a:r>
            <a:r>
              <a:rPr lang="en-US" sz="1600" dirty="0">
                <a:latin typeface="Arial" pitchFamily="34" charset="0"/>
                <a:ea typeface="Times New Roman"/>
                <a:cs typeface="Arial" pitchFamily="34" charset="0"/>
              </a:rPr>
              <a:t>from </a:t>
            </a:r>
            <a:r>
              <a:rPr lang="en-US" sz="1600" dirty="0" smtClean="0">
                <a:latin typeface="Arial" pitchFamily="34" charset="0"/>
                <a:ea typeface="Times New Roman"/>
                <a:cs typeface="Arial" pitchFamily="34" charset="0"/>
              </a:rPr>
              <a:t>Programme 6, earmarked </a:t>
            </a:r>
            <a:r>
              <a:rPr lang="en-US" sz="1600" dirty="0">
                <a:latin typeface="Arial" pitchFamily="34" charset="0"/>
                <a:ea typeface="Times New Roman"/>
                <a:cs typeface="Arial" pitchFamily="34" charset="0"/>
              </a:rPr>
              <a:t>under goods and services to cover projected budget shortfall in Programmes   </a:t>
            </a:r>
            <a:r>
              <a:rPr lang="en-US" sz="1600" dirty="0" smtClean="0">
                <a:latin typeface="Arial" pitchFamily="34" charset="0"/>
                <a:ea typeface="Times New Roman"/>
                <a:cs typeface="Arial" pitchFamily="34" charset="0"/>
              </a:rPr>
              <a:t>1 and 5 in Transfer payments.   </a:t>
            </a:r>
            <a:endParaRPr lang="en-ZA" sz="1600" dirty="0">
              <a:latin typeface="Arial" pitchFamily="34" charset="0"/>
              <a:ea typeface="Times New Roman"/>
              <a:cs typeface="Arial" pitchFamily="34" charset="0"/>
            </a:endParaRPr>
          </a:p>
          <a:p>
            <a:pPr algn="just"/>
            <a:endParaRPr lang="en-GB" sz="1600" dirty="0" smtClean="0">
              <a:solidFill>
                <a:prstClr val="black"/>
              </a:solidFill>
              <a:latin typeface="Arial" panose="020B0604020202020204" pitchFamily="34" charset="0"/>
              <a:ea typeface="Times New Roman"/>
              <a:cs typeface="Arial" panose="020B0604020202020204" pitchFamily="34" charset="0"/>
            </a:endParaRPr>
          </a:p>
          <a:p>
            <a:pPr algn="just"/>
            <a:endParaRPr lang="en-ZA" sz="1600" dirty="0">
              <a:solidFill>
                <a:prstClr val="black"/>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19</a:t>
            </a:fld>
            <a:endParaRPr lang="en-ZA" dirty="0">
              <a:solidFill>
                <a:prstClr val="black">
                  <a:tint val="75000"/>
                </a:prstClr>
              </a:solidFill>
            </a:endParaRPr>
          </a:p>
        </p:txBody>
      </p:sp>
    </p:spTree>
    <p:extLst>
      <p:ext uri="{BB962C8B-B14F-4D97-AF65-F5344CB8AC3E}">
        <p14:creationId xmlns:p14="http://schemas.microsoft.com/office/powerpoint/2010/main" val="438456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202223" y="296457"/>
            <a:ext cx="880110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3</a:t>
            </a:r>
            <a:r>
              <a:rPr lang="en-US" sz="2400" b="1" baseline="30000" dirty="0" smtClean="0">
                <a:solidFill>
                  <a:sysClr val="windowText" lastClr="000000"/>
                </a:solidFill>
                <a:latin typeface="Arial" panose="020B0604020202020204" pitchFamily="34" charset="0"/>
                <a:cs typeface="Arial" panose="020B0604020202020204" pitchFamily="34" charset="0"/>
              </a:rPr>
              <a:t>rd</a:t>
            </a:r>
            <a:r>
              <a:rPr lang="en-US" sz="2400" b="1" dirty="0" smtClean="0">
                <a:solidFill>
                  <a:sysClr val="windowText" lastClr="000000"/>
                </a:solidFill>
                <a:latin typeface="Arial" panose="020B0604020202020204" pitchFamily="34" charset="0"/>
                <a:cs typeface="Arial" panose="020B0604020202020204" pitchFamily="34" charset="0"/>
              </a:rPr>
              <a:t> Quarter Financial Performance – PROGRAMME</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2</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13004402"/>
              </p:ext>
            </p:extLst>
          </p:nvPr>
        </p:nvGraphicFramePr>
        <p:xfrm>
          <a:off x="76200" y="1016553"/>
          <a:ext cx="8927122" cy="4756059"/>
        </p:xfrm>
        <a:graphic>
          <a:graphicData uri="http://schemas.openxmlformats.org/drawingml/2006/table">
            <a:tbl>
              <a:tblPr/>
              <a:tblGrid>
                <a:gridCol w="2181225">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247775">
                  <a:extLst>
                    <a:ext uri="{9D8B030D-6E8A-4147-A177-3AD203B41FA5}">
                      <a16:colId xmlns:a16="http://schemas.microsoft.com/office/drawing/2014/main" val="20003"/>
                    </a:ext>
                  </a:extLst>
                </a:gridCol>
                <a:gridCol w="1085850">
                  <a:extLst>
                    <a:ext uri="{9D8B030D-6E8A-4147-A177-3AD203B41FA5}">
                      <a16:colId xmlns:a16="http://schemas.microsoft.com/office/drawing/2014/main" val="20004"/>
                    </a:ext>
                  </a:extLst>
                </a:gridCol>
                <a:gridCol w="1047750">
                  <a:extLst>
                    <a:ext uri="{9D8B030D-6E8A-4147-A177-3AD203B41FA5}">
                      <a16:colId xmlns:a16="http://schemas.microsoft.com/office/drawing/2014/main" val="20005"/>
                    </a:ext>
                  </a:extLst>
                </a:gridCol>
                <a:gridCol w="1078522">
                  <a:extLst>
                    <a:ext uri="{9D8B030D-6E8A-4147-A177-3AD203B41FA5}">
                      <a16:colId xmlns:a16="http://schemas.microsoft.com/office/drawing/2014/main" val="20006"/>
                    </a:ext>
                  </a:extLst>
                </a:gridCol>
              </a:tblGrid>
              <a:tr h="252529">
                <a:tc>
                  <a:txBody>
                    <a:bodyPr/>
                    <a:lstStyle/>
                    <a:p>
                      <a:pPr algn="ctr" rtl="0" fontAlgn="ctr"/>
                      <a:r>
                        <a:rPr lang="en-ZA" sz="1600" b="1" i="0" u="none" strike="noStrike" dirty="0">
                          <a:solidFill>
                            <a:srgbClr val="FFFFFF"/>
                          </a:solidFill>
                          <a:effectLst/>
                          <a:latin typeface="+mn-lt"/>
                        </a:rPr>
                        <a:t>VOTE 26: ENERGY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gridSpan="6">
                  <a:txBody>
                    <a:bodyPr/>
                    <a:lstStyle/>
                    <a:p>
                      <a:pPr algn="ctr" rtl="0" fontAlgn="ctr"/>
                      <a:r>
                        <a:rPr lang="en-ZA" sz="1600" b="1" i="0" u="none" strike="noStrike" dirty="0">
                          <a:solidFill>
                            <a:srgbClr val="FFFFFF"/>
                          </a:solidFill>
                          <a:effectLst/>
                          <a:latin typeface="+mn-lt"/>
                        </a:rPr>
                        <a:t>2016/17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57587">
                <a:tc rowSpan="2">
                  <a:txBody>
                    <a:bodyPr/>
                    <a:lstStyle/>
                    <a:p>
                      <a:pPr algn="ctr" rtl="0" fontAlgn="ctr"/>
                      <a:r>
                        <a:rPr lang="en-ZA" sz="1600" b="1" i="0" u="none" strike="noStrike" dirty="0" smtClean="0">
                          <a:solidFill>
                            <a:srgbClr val="FFFFFF"/>
                          </a:solidFill>
                          <a:effectLst/>
                          <a:latin typeface="+mn-lt"/>
                        </a:rPr>
                        <a:t>PROGRAMMES</a:t>
                      </a:r>
                      <a:endParaRPr lang="en-ZA" sz="1600" b="1" i="0" u="none" strike="noStrike" dirty="0">
                        <a:solidFill>
                          <a:srgbClr val="FFFFFF"/>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2016/17 REVISED BUDGET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BUDGET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a:t>
                      </a:r>
                      <a:r>
                        <a:rPr lang="en-ZA" sz="1600" b="1" i="0" u="none" strike="noStrike" dirty="0" smtClean="0">
                          <a:solidFill>
                            <a:srgbClr val="FFFFFF"/>
                          </a:solidFill>
                          <a:effectLst/>
                          <a:latin typeface="+mn-lt"/>
                        </a:rPr>
                        <a:t>ACTUAL EXPENDITURE </a:t>
                      </a:r>
                      <a:endParaRPr lang="en-ZA" sz="1600" b="1" i="0" u="none" strike="noStrike" dirty="0">
                        <a:solidFill>
                          <a:srgbClr val="FFFFFF"/>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VARIANCE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VARIANCE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BUDGET EXPENDED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extLst>
                  <a:ext uri="{0D108BD9-81ED-4DB2-BD59-A6C34878D82A}">
                    <a16:rowId xmlns:a16="http://schemas.microsoft.com/office/drawing/2014/main" val="10001"/>
                  </a:ext>
                </a:extLst>
              </a:tr>
              <a:tr h="252529">
                <a:tc vMerge="1">
                  <a:txBody>
                    <a:bodyPr/>
                    <a:lstStyle/>
                    <a:p>
                      <a:pPr algn="ctr" fontAlgn="b"/>
                      <a:endParaRPr lang="en-ZA" sz="16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228"/>
                    </a:solidFill>
                  </a:tcPr>
                </a:tc>
                <a:extLst>
                  <a:ext uri="{0D108BD9-81ED-4DB2-BD59-A6C34878D82A}">
                    <a16:rowId xmlns:a16="http://schemas.microsoft.com/office/drawing/2014/main" val="10002"/>
                  </a:ext>
                </a:extLst>
              </a:tr>
              <a:tr h="464002">
                <a:tc>
                  <a:txBody>
                    <a:bodyPr/>
                    <a:lstStyle/>
                    <a:p>
                      <a:pPr algn="l" rtl="0" fontAlgn="b"/>
                      <a:r>
                        <a:rPr lang="en-ZA" sz="1600" b="1" i="0" u="none" strike="noStrike" dirty="0">
                          <a:solidFill>
                            <a:srgbClr val="000000"/>
                          </a:solidFill>
                          <a:effectLst/>
                          <a:latin typeface="+mn-lt"/>
                        </a:rPr>
                        <a:t>TOTAL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7,550,556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6,654,368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6,387,530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266,838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t"/>
                      <a:r>
                        <a:rPr lang="en-ZA" sz="1600" b="1" i="0" u="none" strike="noStrike" dirty="0">
                          <a:solidFill>
                            <a:srgbClr val="000000"/>
                          </a:solidFill>
                          <a:effectLst/>
                          <a:latin typeface="+mn-lt"/>
                        </a:rPr>
                        <a:t>4.01%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r" rtl="0" fontAlgn="t"/>
                      <a:r>
                        <a:rPr lang="en-ZA" sz="1600" b="1" i="0" u="none" strike="noStrike" dirty="0">
                          <a:solidFill>
                            <a:srgbClr val="000000"/>
                          </a:solidFill>
                          <a:effectLst/>
                          <a:latin typeface="+mn-lt"/>
                        </a:rPr>
                        <a:t>84.60%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10003"/>
                  </a:ext>
                </a:extLst>
              </a:tr>
              <a:tr h="447675">
                <a:tc>
                  <a:txBody>
                    <a:bodyPr/>
                    <a:lstStyle/>
                    <a:p>
                      <a:pPr algn="l" rtl="0" fontAlgn="b"/>
                      <a:r>
                        <a:rPr lang="en-ZA" sz="1600" b="0" i="0" u="none" strike="noStrike" dirty="0">
                          <a:solidFill>
                            <a:srgbClr val="000000"/>
                          </a:solidFill>
                          <a:effectLst/>
                          <a:latin typeface="+mn-lt"/>
                        </a:rPr>
                        <a:t>Administration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244,822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mn-lt"/>
                        </a:rPr>
                        <a:t>     179,883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mn-lt"/>
                        </a:rPr>
                        <a:t>     211,097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-31,214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-17.35%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86.22%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9100">
                <a:tc>
                  <a:txBody>
                    <a:bodyPr/>
                    <a:lstStyle/>
                    <a:p>
                      <a:pPr algn="l" rtl="0" fontAlgn="b"/>
                      <a:r>
                        <a:rPr lang="en-ZA" sz="1600" b="0" i="0" u="none" strike="noStrike" dirty="0">
                          <a:solidFill>
                            <a:srgbClr val="000000"/>
                          </a:solidFill>
                          <a:effectLst/>
                          <a:latin typeface="+mn-lt"/>
                        </a:rPr>
                        <a:t>Energy Policy &amp; Planning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43,518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35,150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28,631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600" b="0" i="0" u="none" strike="noStrike" dirty="0">
                          <a:solidFill>
                            <a:srgbClr val="000000"/>
                          </a:solidFill>
                          <a:effectLst/>
                          <a:latin typeface="+mn-lt"/>
                        </a:rPr>
                        <a:t>         6,519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600" b="0" i="0" u="none" strike="noStrike" dirty="0">
                          <a:solidFill>
                            <a:srgbClr val="000000"/>
                          </a:solidFill>
                          <a:effectLst/>
                          <a:latin typeface="+mn-lt"/>
                        </a:rPr>
                        <a:t>18.55%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600" b="0" i="0" u="none" strike="noStrike" dirty="0">
                          <a:solidFill>
                            <a:srgbClr val="000000"/>
                          </a:solidFill>
                          <a:effectLst/>
                          <a:latin typeface="+mn-lt"/>
                        </a:rPr>
                        <a:t>65.79%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628650">
                <a:tc>
                  <a:txBody>
                    <a:bodyPr/>
                    <a:lstStyle/>
                    <a:p>
                      <a:pPr algn="l" rtl="0" fontAlgn="b"/>
                      <a:r>
                        <a:rPr lang="en-ZA" sz="1600" b="0" i="0" u="none" strike="noStrike" dirty="0">
                          <a:solidFill>
                            <a:srgbClr val="000000"/>
                          </a:solidFill>
                          <a:effectLst/>
                          <a:latin typeface="+mn-lt"/>
                        </a:rPr>
                        <a:t>Petroleum &amp; Petroleum Products Regulation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77,528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58,270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61,858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-3,588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-6.16%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79.79%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1427">
                <a:tc>
                  <a:txBody>
                    <a:bodyPr/>
                    <a:lstStyle/>
                    <a:p>
                      <a:pPr algn="l" rtl="0" fontAlgn="b"/>
                      <a:r>
                        <a:rPr lang="en-ZA" sz="1600" b="0" i="0" u="none" strike="noStrike" dirty="0">
                          <a:solidFill>
                            <a:srgbClr val="000000"/>
                          </a:solidFill>
                          <a:effectLst/>
                          <a:latin typeface="+mn-lt"/>
                        </a:rPr>
                        <a:t>Electricity and Energy Programme Management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5,705,155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5,010,017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4,934,686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75,331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600" b="0" i="0" u="none" strike="noStrike" dirty="0">
                          <a:solidFill>
                            <a:srgbClr val="000000"/>
                          </a:solidFill>
                          <a:effectLst/>
                          <a:latin typeface="+mn-lt"/>
                        </a:rPr>
                        <a:t>1.50%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600" b="0" i="0" u="none" strike="noStrike" dirty="0">
                          <a:solidFill>
                            <a:srgbClr val="000000"/>
                          </a:solidFill>
                          <a:effectLst/>
                          <a:latin typeface="+mn-lt"/>
                        </a:rPr>
                        <a:t>86.50%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454179">
                <a:tc>
                  <a:txBody>
                    <a:bodyPr/>
                    <a:lstStyle/>
                    <a:p>
                      <a:pPr algn="l" rtl="0" fontAlgn="b"/>
                      <a:r>
                        <a:rPr lang="en-ZA" sz="1600" b="0" i="0" u="none" strike="noStrike" dirty="0">
                          <a:solidFill>
                            <a:srgbClr val="000000"/>
                          </a:solidFill>
                          <a:effectLst/>
                          <a:latin typeface="+mn-lt"/>
                        </a:rPr>
                        <a:t>Nuclear Energy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880,141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826,082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730,473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95,609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11.57%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82.99%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38381">
                <a:tc>
                  <a:txBody>
                    <a:bodyPr/>
                    <a:lstStyle/>
                    <a:p>
                      <a:pPr algn="l" rtl="0" fontAlgn="b"/>
                      <a:r>
                        <a:rPr lang="en-ZA" sz="1600" b="0" i="0" u="none" strike="noStrike" dirty="0">
                          <a:solidFill>
                            <a:srgbClr val="000000"/>
                          </a:solidFill>
                          <a:effectLst/>
                          <a:latin typeface="+mn-lt"/>
                        </a:rPr>
                        <a:t>Clean Energy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599,392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544,966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420,785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124,181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600" b="0" i="0" u="none" strike="noStrike" dirty="0">
                          <a:solidFill>
                            <a:srgbClr val="000000"/>
                          </a:solidFill>
                          <a:effectLst/>
                          <a:latin typeface="+mn-lt"/>
                        </a:rPr>
                        <a:t>22.79%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600" b="0" i="0" u="none" strike="noStrike" dirty="0">
                          <a:solidFill>
                            <a:srgbClr val="000000"/>
                          </a:solidFill>
                          <a:effectLst/>
                          <a:latin typeface="+mn-lt"/>
                        </a:rPr>
                        <a:t>70.20%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91826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436728" y="158419"/>
            <a:ext cx="8120418"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 Transfer Payments  Schedule</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20</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20054744"/>
              </p:ext>
            </p:extLst>
          </p:nvPr>
        </p:nvGraphicFramePr>
        <p:xfrm>
          <a:off x="183777" y="736981"/>
          <a:ext cx="8858330" cy="5273541"/>
        </p:xfrm>
        <a:graphic>
          <a:graphicData uri="http://schemas.openxmlformats.org/drawingml/2006/table">
            <a:tbl>
              <a:tblPr/>
              <a:tblGrid>
                <a:gridCol w="1271655">
                  <a:extLst>
                    <a:ext uri="{9D8B030D-6E8A-4147-A177-3AD203B41FA5}">
                      <a16:colId xmlns:a16="http://schemas.microsoft.com/office/drawing/2014/main" val="20000"/>
                    </a:ext>
                  </a:extLst>
                </a:gridCol>
                <a:gridCol w="2313468">
                  <a:extLst>
                    <a:ext uri="{9D8B030D-6E8A-4147-A177-3AD203B41FA5}">
                      <a16:colId xmlns:a16="http://schemas.microsoft.com/office/drawing/2014/main" val="20001"/>
                    </a:ext>
                  </a:extLst>
                </a:gridCol>
                <a:gridCol w="1011557">
                  <a:extLst>
                    <a:ext uri="{9D8B030D-6E8A-4147-A177-3AD203B41FA5}">
                      <a16:colId xmlns:a16="http://schemas.microsoft.com/office/drawing/2014/main" val="20002"/>
                    </a:ext>
                  </a:extLst>
                </a:gridCol>
                <a:gridCol w="1077121">
                  <a:extLst>
                    <a:ext uri="{9D8B030D-6E8A-4147-A177-3AD203B41FA5}">
                      <a16:colId xmlns:a16="http://schemas.microsoft.com/office/drawing/2014/main" val="20003"/>
                    </a:ext>
                  </a:extLst>
                </a:gridCol>
                <a:gridCol w="1095853">
                  <a:extLst>
                    <a:ext uri="{9D8B030D-6E8A-4147-A177-3AD203B41FA5}">
                      <a16:colId xmlns:a16="http://schemas.microsoft.com/office/drawing/2014/main" val="20004"/>
                    </a:ext>
                  </a:extLst>
                </a:gridCol>
                <a:gridCol w="1114586">
                  <a:extLst>
                    <a:ext uri="{9D8B030D-6E8A-4147-A177-3AD203B41FA5}">
                      <a16:colId xmlns:a16="http://schemas.microsoft.com/office/drawing/2014/main" val="20005"/>
                    </a:ext>
                  </a:extLst>
                </a:gridCol>
                <a:gridCol w="974090">
                  <a:extLst>
                    <a:ext uri="{9D8B030D-6E8A-4147-A177-3AD203B41FA5}">
                      <a16:colId xmlns:a16="http://schemas.microsoft.com/office/drawing/2014/main" val="20006"/>
                    </a:ext>
                  </a:extLst>
                </a:gridCol>
              </a:tblGrid>
              <a:tr h="262885">
                <a:tc rowSpan="3">
                  <a:txBody>
                    <a:bodyPr/>
                    <a:lstStyle/>
                    <a:p>
                      <a:pPr algn="l" rtl="0" fontAlgn="ctr"/>
                      <a:r>
                        <a:rPr lang="en-ZA" sz="1600" b="1" i="0" u="none" strike="noStrike" dirty="0">
                          <a:solidFill>
                            <a:srgbClr val="FFFFFF"/>
                          </a:solidFill>
                          <a:effectLst/>
                          <a:latin typeface="+mn-lt"/>
                        </a:rPr>
                        <a:t>Programme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rowSpan="3">
                  <a:txBody>
                    <a:bodyPr/>
                    <a:lstStyle/>
                    <a:p>
                      <a:pPr algn="ctr" rtl="0" fontAlgn="ctr"/>
                      <a:r>
                        <a:rPr lang="en-ZA" sz="1600" b="1" i="0" u="none" strike="noStrike" dirty="0">
                          <a:solidFill>
                            <a:srgbClr val="FFFFFF"/>
                          </a:solidFill>
                          <a:effectLst/>
                          <a:latin typeface="+mn-lt"/>
                        </a:rPr>
                        <a:t> Projects &amp; Entities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Revised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6228"/>
                    </a:solidFill>
                  </a:tcPr>
                </a:tc>
                <a:tc gridSpan="3">
                  <a:txBody>
                    <a:bodyPr/>
                    <a:lstStyle/>
                    <a:p>
                      <a:pPr algn="ctr" rtl="0" fontAlgn="ctr"/>
                      <a:r>
                        <a:rPr lang="en-ZA" sz="1600" b="1" i="0" u="none" strike="noStrike">
                          <a:solidFill>
                            <a:srgbClr val="FFFFFF"/>
                          </a:solidFill>
                          <a:effectLst/>
                          <a:latin typeface="+mn-lt"/>
                        </a:rPr>
                        <a:t>YTD-DEC'16</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a:txBody>
                    <a:bodyPr/>
                    <a:lstStyle/>
                    <a:p>
                      <a:pPr algn="ctr" rtl="0" fontAlgn="ctr"/>
                      <a:r>
                        <a:rPr lang="en-ZA" sz="1600" b="1" i="0" u="none" strike="noStrike">
                          <a:solidFill>
                            <a:srgbClr val="FFFFFF"/>
                          </a:solidFill>
                          <a:effectLst/>
                          <a:latin typeface="+mn-lt"/>
                        </a:rPr>
                        <a:t>YTD</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6228"/>
                    </a:solidFill>
                  </a:tcPr>
                </a:tc>
                <a:extLst>
                  <a:ext uri="{0D108BD9-81ED-4DB2-BD59-A6C34878D82A}">
                    <a16:rowId xmlns:a16="http://schemas.microsoft.com/office/drawing/2014/main" val="10000"/>
                  </a:ext>
                </a:extLst>
              </a:tr>
              <a:tr h="262885">
                <a:tc vMerge="1">
                  <a:txBody>
                    <a:bodyPr/>
                    <a:lstStyle/>
                    <a:p>
                      <a:endParaRPr lang="en-ZA"/>
                    </a:p>
                  </a:txBody>
                  <a:tcPr/>
                </a:tc>
                <a:tc vMerge="1">
                  <a:txBody>
                    <a:bodyPr/>
                    <a:lstStyle/>
                    <a:p>
                      <a:endParaRPr lang="en-ZA"/>
                    </a:p>
                  </a:txBody>
                  <a:tcPr/>
                </a:tc>
                <a:tc>
                  <a:txBody>
                    <a:bodyPr/>
                    <a:lstStyle/>
                    <a:p>
                      <a:pPr algn="ctr" rtl="0" fontAlgn="ctr"/>
                      <a:r>
                        <a:rPr lang="en-ZA" sz="1600" b="1" i="0" u="none" strike="noStrike" dirty="0">
                          <a:solidFill>
                            <a:srgbClr val="FFFFFF"/>
                          </a:solidFill>
                          <a:effectLst/>
                          <a:latin typeface="+mn-lt"/>
                        </a:rPr>
                        <a:t> Budget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F6228"/>
                    </a:solidFill>
                  </a:tcPr>
                </a:tc>
                <a:tc>
                  <a:txBody>
                    <a:bodyPr/>
                    <a:lstStyle/>
                    <a:p>
                      <a:pPr algn="ctr" rtl="0" fontAlgn="ctr"/>
                      <a:r>
                        <a:rPr lang="en-ZA" sz="1600" b="1" i="0" u="none" strike="noStrike" dirty="0">
                          <a:solidFill>
                            <a:srgbClr val="FFFFFF"/>
                          </a:solidFill>
                          <a:effectLst/>
                          <a:latin typeface="+mn-lt"/>
                        </a:rPr>
                        <a:t> Budget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rtl="0" fontAlgn="ctr"/>
                      <a:r>
                        <a:rPr lang="en-ZA" sz="1600" b="1" i="0" u="none" strike="noStrike" dirty="0">
                          <a:solidFill>
                            <a:srgbClr val="FFFFFF"/>
                          </a:solidFill>
                          <a:effectLst/>
                          <a:latin typeface="+mn-lt"/>
                        </a:rPr>
                        <a:t> Actual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rtl="0" fontAlgn="ctr"/>
                      <a:r>
                        <a:rPr lang="en-ZA" sz="1600" b="1" i="0" u="none" strike="noStrike">
                          <a:solidFill>
                            <a:srgbClr val="FFFFFF"/>
                          </a:solidFill>
                          <a:effectLst/>
                          <a:latin typeface="+mn-lt"/>
                        </a:rPr>
                        <a:t>Variance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rtl="0" fontAlgn="ctr"/>
                      <a:r>
                        <a:rPr lang="en-ZA" sz="1600" b="1" i="0" u="none" strike="noStrike">
                          <a:solidFill>
                            <a:srgbClr val="FFFFFF"/>
                          </a:solidFill>
                          <a:effectLst/>
                          <a:latin typeface="+mn-lt"/>
                        </a:rPr>
                        <a:t>Variance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F6228"/>
                    </a:solidFill>
                  </a:tcPr>
                </a:tc>
                <a:extLst>
                  <a:ext uri="{0D108BD9-81ED-4DB2-BD59-A6C34878D82A}">
                    <a16:rowId xmlns:a16="http://schemas.microsoft.com/office/drawing/2014/main" val="10001"/>
                  </a:ext>
                </a:extLst>
              </a:tr>
              <a:tr h="262885">
                <a:tc vMerge="1">
                  <a:txBody>
                    <a:bodyPr/>
                    <a:lstStyle/>
                    <a:p>
                      <a:endParaRPr lang="en-ZA"/>
                    </a:p>
                  </a:txBody>
                  <a:tcPr/>
                </a:tc>
                <a:tc vMerge="1">
                  <a:txBody>
                    <a:bodyPr/>
                    <a:lstStyle/>
                    <a:p>
                      <a:endParaRPr lang="en-ZA"/>
                    </a:p>
                  </a:txBody>
                  <a:tcPr/>
                </a:tc>
                <a:tc>
                  <a:txBody>
                    <a:bodyPr/>
                    <a:lstStyle/>
                    <a:p>
                      <a:pPr algn="ctr" rtl="0" fontAlgn="ctr"/>
                      <a:r>
                        <a:rPr lang="en-ZA" sz="1600" b="1" i="0" u="none" strike="noStrike" dirty="0">
                          <a:solidFill>
                            <a:srgbClr val="FFFFFF"/>
                          </a:solidFill>
                          <a:effectLst/>
                          <a:latin typeface="+mn-lt"/>
                        </a:rPr>
                        <a:t> R’000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R’000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R’000</a:t>
                      </a:r>
                      <a:r>
                        <a:rPr lang="en-ZA" sz="1600" b="0" i="0" u="none" strike="noStrike" dirty="0">
                          <a:solidFill>
                            <a:srgbClr val="FFFFFF"/>
                          </a:solidFill>
                          <a:effectLst/>
                          <a:latin typeface="+mn-lt"/>
                        </a:rPr>
                        <a:t> </a:t>
                      </a:r>
                      <a:r>
                        <a:rPr lang="en-ZA" sz="1600" b="1" i="0" u="none" strike="noStrike" dirty="0">
                          <a:solidFill>
                            <a:srgbClr val="FFFFFF"/>
                          </a:solidFill>
                          <a:effectLst/>
                          <a:latin typeface="+mn-lt"/>
                        </a:rPr>
                        <a:t>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2"/>
                  </a:ext>
                </a:extLst>
              </a:tr>
              <a:tr h="262885">
                <a:tc rowSpan="4">
                  <a:txBody>
                    <a:bodyPr/>
                    <a:lstStyle/>
                    <a:p>
                      <a:pPr algn="l" rtl="0" fontAlgn="t"/>
                      <a:r>
                        <a:rPr lang="en-ZA" sz="1600" b="1" i="0" u="none" strike="noStrike">
                          <a:solidFill>
                            <a:srgbClr val="000000"/>
                          </a:solidFill>
                          <a:effectLst/>
                          <a:latin typeface="+mn-lt"/>
                        </a:rPr>
                        <a:t>Programme 6</a:t>
                      </a: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ZA" sz="1600" b="0" i="0" u="none" strike="noStrike" dirty="0" smtClean="0">
                          <a:solidFill>
                            <a:srgbClr val="000000"/>
                          </a:solidFill>
                          <a:effectLst/>
                          <a:latin typeface="+mn-lt"/>
                        </a:rPr>
                        <a:t>International Membership </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-100.00%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262885">
                <a:tc vMerge="1">
                  <a:txBody>
                    <a:bodyPr/>
                    <a:lstStyle/>
                    <a:p>
                      <a:endParaRPr lang="en-ZA"/>
                    </a:p>
                  </a:txBody>
                  <a:tcPr/>
                </a:tc>
                <a:tc>
                  <a:txBody>
                    <a:bodyPr/>
                    <a:lstStyle/>
                    <a:p>
                      <a:pPr algn="l" rtl="0" fontAlgn="t"/>
                      <a:r>
                        <a:rPr lang="en-ZA" sz="1600" b="0" i="0" u="none" strike="noStrike" dirty="0" smtClean="0">
                          <a:solidFill>
                            <a:srgbClr val="000000"/>
                          </a:solidFill>
                          <a:effectLst/>
                          <a:latin typeface="+mn-lt"/>
                        </a:rPr>
                        <a:t>EEDSM </a:t>
                      </a:r>
                      <a:r>
                        <a:rPr lang="en-ZA" sz="1600" b="0" i="0" u="none" strike="noStrike" dirty="0">
                          <a:solidFill>
                            <a:srgbClr val="000000"/>
                          </a:solidFill>
                          <a:effectLst/>
                          <a:latin typeface="+mn-lt"/>
                        </a:rPr>
                        <a:t>- Municipalities  </a:t>
                      </a: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       185,625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       120,000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mn-lt"/>
                        </a:rPr>
                        <a:t>       118,125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             1,875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1.56%</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885">
                <a:tc vMerge="1">
                  <a:txBody>
                    <a:bodyPr/>
                    <a:lstStyle/>
                    <a:p>
                      <a:endParaRPr lang="en-ZA"/>
                    </a:p>
                  </a:txBody>
                  <a:tcPr/>
                </a:tc>
                <a:tc>
                  <a:txBody>
                    <a:bodyPr/>
                    <a:lstStyle/>
                    <a:p>
                      <a:pPr algn="l" rtl="0" fontAlgn="t"/>
                      <a:r>
                        <a:rPr lang="en-ZA" sz="1600" b="0" i="0" u="none" strike="noStrike" dirty="0" smtClean="0">
                          <a:solidFill>
                            <a:srgbClr val="000000"/>
                          </a:solidFill>
                          <a:effectLst/>
                          <a:latin typeface="+mn-lt"/>
                        </a:rPr>
                        <a:t>EEDSM </a:t>
                      </a:r>
                      <a:r>
                        <a:rPr lang="en-ZA" sz="1600" b="0" i="0" u="none" strike="noStrike" dirty="0">
                          <a:solidFill>
                            <a:srgbClr val="000000"/>
                          </a:solidFill>
                          <a:effectLst/>
                          <a:latin typeface="+mn-lt"/>
                        </a:rPr>
                        <a:t>– NSWHP </a:t>
                      </a: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320,326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320,326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263,755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56,571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17.66%</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62885">
                <a:tc vMerge="1">
                  <a:txBody>
                    <a:bodyPr/>
                    <a:lstStyle/>
                    <a:p>
                      <a:endParaRPr lang="en-ZA"/>
                    </a:p>
                  </a:txBody>
                  <a:tcPr/>
                </a:tc>
                <a:tc>
                  <a:txBody>
                    <a:bodyPr/>
                    <a:lstStyle/>
                    <a:p>
                      <a:pPr algn="l" rtl="0" fontAlgn="t"/>
                      <a:r>
                        <a:rPr lang="en-ZA" sz="1600" b="0" i="0" u="none" strike="noStrike" dirty="0" smtClean="0">
                          <a:solidFill>
                            <a:srgbClr val="000000"/>
                          </a:solidFill>
                          <a:effectLst/>
                          <a:latin typeface="+mn-lt"/>
                        </a:rPr>
                        <a:t>SANEDI </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mn-lt"/>
                        </a:rPr>
                        <a:t>         20,625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mn-lt"/>
                        </a:rPr>
                        <a:t>         20,625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mn-lt"/>
                        </a:rPr>
                        <a:t>         20,625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                      -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0.00%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885">
                <a:tc rowSpan="4">
                  <a:txBody>
                    <a:bodyPr/>
                    <a:lstStyle/>
                    <a:p>
                      <a:pPr algn="l" rtl="0" fontAlgn="t"/>
                      <a:r>
                        <a:rPr lang="en-ZA" sz="1600" b="1" i="0" u="none" strike="noStrike">
                          <a:solidFill>
                            <a:srgbClr val="000000"/>
                          </a:solidFill>
                          <a:effectLst/>
                          <a:latin typeface="+mn-lt"/>
                        </a:rPr>
                        <a:t>Programme 5  </a:t>
                      </a: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ZA" sz="1600" b="0" i="0" u="none" strike="noStrike" dirty="0" smtClean="0">
                          <a:solidFill>
                            <a:srgbClr val="000000"/>
                          </a:solidFill>
                          <a:effectLst/>
                          <a:latin typeface="+mn-lt"/>
                        </a:rPr>
                        <a:t>NNR  </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40,936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16,136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40,936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-24,800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-153.69%</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262885">
                <a:tc vMerge="1">
                  <a:txBody>
                    <a:bodyPr/>
                    <a:lstStyle/>
                    <a:p>
                      <a:endParaRPr lang="en-ZA"/>
                    </a:p>
                  </a:txBody>
                  <a:tcPr/>
                </a:tc>
                <a:tc>
                  <a:txBody>
                    <a:bodyPr/>
                    <a:lstStyle/>
                    <a:p>
                      <a:pPr algn="l" rtl="0" fontAlgn="t"/>
                      <a:r>
                        <a:rPr lang="en-ZA" sz="1600" b="0" i="0" u="none" strike="noStrike" dirty="0" smtClean="0">
                          <a:solidFill>
                            <a:srgbClr val="000000"/>
                          </a:solidFill>
                          <a:effectLst/>
                          <a:latin typeface="+mn-lt"/>
                        </a:rPr>
                        <a:t>International Membership</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mn-lt"/>
                        </a:rPr>
                        <a:t>         19,105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               660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mn-lt"/>
                        </a:rPr>
                        <a:t>            2,309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            -1,649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-249.85%</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885">
                <a:tc vMerge="1">
                  <a:txBody>
                    <a:bodyPr/>
                    <a:lstStyle/>
                    <a:p>
                      <a:endParaRPr lang="en-ZA"/>
                    </a:p>
                  </a:txBody>
                  <a:tcPr/>
                </a:tc>
                <a:tc>
                  <a:txBody>
                    <a:bodyPr/>
                    <a:lstStyle/>
                    <a:p>
                      <a:pPr algn="l" rtl="0" fontAlgn="t"/>
                      <a:r>
                        <a:rPr lang="en-ZA" sz="1600" b="0" i="0" u="none" strike="noStrike" dirty="0" smtClean="0">
                          <a:solidFill>
                            <a:srgbClr val="000000"/>
                          </a:solidFill>
                          <a:effectLst/>
                          <a:latin typeface="+mn-lt"/>
                        </a:rPr>
                        <a:t>NECSA  </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599,338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599,338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599,338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0.00%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r h="262885">
                <a:tc vMerge="1">
                  <a:txBody>
                    <a:bodyPr/>
                    <a:lstStyle/>
                    <a:p>
                      <a:endParaRPr lang="en-ZA"/>
                    </a:p>
                  </a:txBody>
                  <a:tcPr/>
                </a:tc>
                <a:tc>
                  <a:txBody>
                    <a:bodyPr/>
                    <a:lstStyle/>
                    <a:p>
                      <a:pPr algn="l" rtl="0" fontAlgn="t"/>
                      <a:r>
                        <a:rPr lang="en-US" sz="1600" b="0" i="0" u="none" strike="noStrike" dirty="0" smtClean="0">
                          <a:solidFill>
                            <a:srgbClr val="000000"/>
                          </a:solidFill>
                          <a:effectLst/>
                          <a:latin typeface="+mn-lt"/>
                        </a:rPr>
                        <a:t>Households</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161</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0.00%</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0"/>
                  </a:ext>
                </a:extLst>
              </a:tr>
              <a:tr h="262885">
                <a:tc rowSpan="3">
                  <a:txBody>
                    <a:bodyPr/>
                    <a:lstStyle/>
                    <a:p>
                      <a:pPr algn="l" rtl="0" fontAlgn="t"/>
                      <a:r>
                        <a:rPr lang="en-ZA" sz="1600" b="1" i="0" u="none" strike="noStrike" dirty="0">
                          <a:solidFill>
                            <a:srgbClr val="000000"/>
                          </a:solidFill>
                          <a:effectLst/>
                          <a:latin typeface="+mn-lt"/>
                        </a:rPr>
                        <a:t>Programme 4</a:t>
                      </a:r>
                      <a:r>
                        <a:rPr lang="en-ZA" sz="1600" b="0" i="0" u="none" strike="noStrike" dirty="0">
                          <a:solidFill>
                            <a:srgbClr val="000000"/>
                          </a:solidFill>
                          <a:effectLst/>
                          <a:latin typeface="+mn-lt"/>
                        </a:rPr>
                        <a:t> </a:t>
                      </a:r>
                      <a:r>
                        <a:rPr lang="en-ZA" sz="1600" b="1" i="0" u="none" strike="noStrike" dirty="0">
                          <a:solidFill>
                            <a:srgbClr val="000000"/>
                          </a:solidFill>
                          <a:effectLst/>
                          <a:latin typeface="+mn-lt"/>
                        </a:rPr>
                        <a:t> </a:t>
                      </a: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a:txBody>
                    <a:bodyPr/>
                    <a:lstStyle/>
                    <a:p>
                      <a:pPr algn="l" rtl="0" fontAlgn="t"/>
                      <a:r>
                        <a:rPr lang="en-US" sz="1600" b="0" i="0" u="none" strike="noStrike" dirty="0" smtClean="0">
                          <a:solidFill>
                            <a:srgbClr val="000000"/>
                          </a:solidFill>
                          <a:effectLst/>
                          <a:latin typeface="+mn-lt"/>
                        </a:rPr>
                        <a:t>INEP -</a:t>
                      </a:r>
                      <a:r>
                        <a:rPr lang="en-US" sz="1600" b="0" i="0" u="none" strike="noStrike" baseline="0" dirty="0" smtClean="0">
                          <a:solidFill>
                            <a:srgbClr val="000000"/>
                          </a:solidFill>
                          <a:effectLst/>
                          <a:latin typeface="+mn-lt"/>
                        </a:rPr>
                        <a:t> </a:t>
                      </a:r>
                      <a:r>
                        <a:rPr lang="en-US" sz="1600" b="0" i="0" u="none" strike="noStrike" dirty="0" smtClean="0">
                          <a:solidFill>
                            <a:srgbClr val="000000"/>
                          </a:solidFill>
                          <a:effectLst/>
                          <a:latin typeface="+mn-lt"/>
                        </a:rPr>
                        <a:t>Municipalities</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1,946,246</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1,712,697</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1,712,290</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407</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0.02%</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262885">
                <a:tc vMerge="1">
                  <a:txBody>
                    <a:bodyPr/>
                    <a:lstStyle/>
                    <a:p>
                      <a:endParaRPr lang="en-ZA"/>
                    </a:p>
                  </a:txBody>
                  <a:tcPr/>
                </a:tc>
                <a:tc>
                  <a:txBody>
                    <a:bodyPr/>
                    <a:lstStyle/>
                    <a:p>
                      <a:pPr algn="l" rtl="0" fontAlgn="t"/>
                      <a:r>
                        <a:rPr lang="en-US" sz="1600" b="0" i="0" u="none" strike="noStrike" dirty="0" smtClean="0">
                          <a:solidFill>
                            <a:srgbClr val="000000"/>
                          </a:solidFill>
                          <a:effectLst/>
                          <a:latin typeface="+mn-lt"/>
                        </a:rPr>
                        <a:t>INEP</a:t>
                      </a:r>
                      <a:r>
                        <a:rPr lang="en-US" sz="1600" b="0" i="0" u="none" strike="noStrike" baseline="0" dirty="0" smtClean="0">
                          <a:solidFill>
                            <a:srgbClr val="000000"/>
                          </a:solidFill>
                          <a:effectLst/>
                          <a:latin typeface="+mn-lt"/>
                        </a:rPr>
                        <a:t> – Eskom</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3,526,334</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3,138,437</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3,138,437</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0.00%</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2"/>
                  </a:ext>
                </a:extLst>
              </a:tr>
              <a:tr h="262885">
                <a:tc vMerge="1">
                  <a:txBody>
                    <a:bodyPr/>
                    <a:lstStyle/>
                    <a:p>
                      <a:endParaRPr lang="en-ZA"/>
                    </a:p>
                  </a:txBody>
                  <a:tcPr/>
                </a:tc>
                <a:tc>
                  <a:txBody>
                    <a:bodyPr/>
                    <a:lstStyle/>
                    <a:p>
                      <a:pPr algn="l" rtl="0" fontAlgn="t"/>
                      <a:r>
                        <a:rPr lang="en-ZA" sz="1600" b="0" i="0" u="none" strike="noStrike" dirty="0" smtClean="0">
                          <a:solidFill>
                            <a:srgbClr val="000000"/>
                          </a:solidFill>
                          <a:effectLst/>
                          <a:latin typeface="+mn-lt"/>
                        </a:rPr>
                        <a:t>INEP </a:t>
                      </a:r>
                      <a:r>
                        <a:rPr lang="en-ZA" sz="1600" b="0" i="0" u="none" strike="noStrike" dirty="0">
                          <a:solidFill>
                            <a:srgbClr val="000000"/>
                          </a:solidFill>
                          <a:effectLst/>
                          <a:latin typeface="+mn-lt"/>
                        </a:rPr>
                        <a:t>– Non-grid  </a:t>
                      </a: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171,809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113,168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29,617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83,551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73.83%</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3"/>
                  </a:ext>
                </a:extLst>
              </a:tr>
              <a:tr h="262885">
                <a:tc>
                  <a:txBody>
                    <a:bodyPr/>
                    <a:lstStyle/>
                    <a:p>
                      <a:pPr algn="l" rtl="0" fontAlgn="t"/>
                      <a:r>
                        <a:rPr lang="en-ZA" sz="1600" b="1" i="0" u="none" strike="noStrike">
                          <a:solidFill>
                            <a:srgbClr val="000000"/>
                          </a:solidFill>
                          <a:effectLst/>
                          <a:latin typeface="+mn-lt"/>
                        </a:rPr>
                        <a:t> </a:t>
                      </a: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ZA" sz="1600" b="0" i="0" u="none" strike="noStrike" dirty="0" smtClean="0">
                          <a:solidFill>
                            <a:srgbClr val="000000"/>
                          </a:solidFill>
                          <a:effectLst/>
                          <a:latin typeface="+mn-lt"/>
                        </a:rPr>
                        <a:t>Households   </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43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-43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4"/>
                  </a:ext>
                </a:extLst>
              </a:tr>
              <a:tr h="286639">
                <a:tc rowSpan="3">
                  <a:txBody>
                    <a:bodyPr/>
                    <a:lstStyle/>
                    <a:p>
                      <a:pPr algn="l" rtl="0" fontAlgn="t"/>
                      <a:r>
                        <a:rPr lang="en-ZA" sz="1600" b="1" i="0" u="none" strike="noStrike" dirty="0">
                          <a:solidFill>
                            <a:srgbClr val="000000"/>
                          </a:solidFill>
                          <a:effectLst/>
                          <a:latin typeface="+mn-lt"/>
                        </a:rPr>
                        <a:t>Programme 1,2,3 </a:t>
                      </a: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ZA" sz="1600" b="0" i="0" u="none" strike="noStrike" dirty="0" smtClean="0">
                          <a:solidFill>
                            <a:srgbClr val="000000"/>
                          </a:solidFill>
                          <a:effectLst/>
                          <a:latin typeface="+mn-lt"/>
                        </a:rPr>
                        <a:t>Households   </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2,199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            1,944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            2,129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               -185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mn-lt"/>
                        </a:rPr>
                        <a:t>-9.52%</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885">
                <a:tc vMerge="1">
                  <a:txBody>
                    <a:bodyPr/>
                    <a:lstStyle/>
                    <a:p>
                      <a:endParaRPr lang="en-ZA"/>
                    </a:p>
                  </a:txBody>
                  <a:tcPr/>
                </a:tc>
                <a:tc>
                  <a:txBody>
                    <a:bodyPr/>
                    <a:lstStyle/>
                    <a:p>
                      <a:pPr algn="l" rtl="0" fontAlgn="t"/>
                      <a:r>
                        <a:rPr lang="en-ZA" sz="1600" b="0" i="0" u="none" strike="noStrike" dirty="0" smtClean="0">
                          <a:solidFill>
                            <a:srgbClr val="000000"/>
                          </a:solidFill>
                          <a:effectLst/>
                          <a:latin typeface="+mn-lt"/>
                        </a:rPr>
                        <a:t>International Membership</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a:solidFill>
                            <a:srgbClr val="000000"/>
                          </a:solidFill>
                          <a:effectLst/>
                          <a:latin typeface="+mn-lt"/>
                        </a:rPr>
                        <a:t>            2,722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            -2,722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ZA" sz="1600" b="0" i="0" u="none" strike="noStrike" dirty="0">
                          <a:solidFill>
                            <a:srgbClr val="000000"/>
                          </a:solidFill>
                          <a:effectLst/>
                          <a:latin typeface="+mn-lt"/>
                        </a:rPr>
                        <a:t>-100.00%</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6"/>
                  </a:ext>
                </a:extLst>
              </a:tr>
              <a:tr h="262885">
                <a:tc vMerge="1">
                  <a:txBody>
                    <a:bodyPr/>
                    <a:lstStyle/>
                    <a:p>
                      <a:endParaRPr lang="en-ZA"/>
                    </a:p>
                  </a:txBody>
                  <a:tcPr/>
                </a:tc>
                <a:tc>
                  <a:txBody>
                    <a:bodyPr/>
                    <a:lstStyle/>
                    <a:p>
                      <a:pPr algn="l" rtl="0" fontAlgn="t"/>
                      <a:r>
                        <a:rPr lang="en-US" sz="1600" b="0" i="0" u="none" strike="noStrike" dirty="0" smtClean="0">
                          <a:solidFill>
                            <a:srgbClr val="000000"/>
                          </a:solidFill>
                          <a:effectLst/>
                          <a:latin typeface="+mn-lt"/>
                        </a:rPr>
                        <a:t>SETA Transfers</a:t>
                      </a:r>
                      <a:endParaRPr lang="en-ZA" sz="16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985</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985</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985</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1</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0" fontAlgn="ctr"/>
                      <a:r>
                        <a:rPr lang="en-US" sz="1600" b="0" i="0" u="none" strike="noStrike" dirty="0" smtClean="0">
                          <a:solidFill>
                            <a:srgbClr val="000000"/>
                          </a:solidFill>
                          <a:effectLst/>
                          <a:latin typeface="+mn-lt"/>
                        </a:rPr>
                        <a:t>0.00%</a:t>
                      </a:r>
                      <a:endParaRPr lang="en-ZA" sz="1600" b="0" i="0" u="none" strike="noStrike" dirty="0">
                        <a:solidFill>
                          <a:srgbClr val="000000"/>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7"/>
                  </a:ext>
                </a:extLst>
              </a:tr>
              <a:tr h="517857">
                <a:tc gridSpan="2">
                  <a:txBody>
                    <a:bodyPr/>
                    <a:lstStyle/>
                    <a:p>
                      <a:pPr algn="l" rtl="0" fontAlgn="t"/>
                      <a:r>
                        <a:rPr lang="en-ZA" sz="1600" b="1" i="0" u="none" strike="noStrike" dirty="0">
                          <a:solidFill>
                            <a:srgbClr val="FFFFFF"/>
                          </a:solidFill>
                          <a:effectLst/>
                          <a:latin typeface="+mn-lt"/>
                        </a:rPr>
                        <a:t>Total Transfers </a:t>
                      </a: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a:txBody>
                    <a:bodyPr/>
                    <a:lstStyle/>
                    <a:p>
                      <a:pPr algn="r" rtl="0" fontAlgn="ctr"/>
                      <a:r>
                        <a:rPr lang="en-ZA" sz="1600" b="1" i="0" u="none" strike="noStrike">
                          <a:solidFill>
                            <a:srgbClr val="FFFFFF"/>
                          </a:solidFill>
                          <a:effectLst/>
                          <a:latin typeface="+mn-lt"/>
                        </a:rPr>
                        <a:t>    6,833,689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rtl="0" fontAlgn="ctr"/>
                      <a:r>
                        <a:rPr lang="en-ZA" sz="1600" b="1" i="0" u="none" strike="noStrike">
                          <a:solidFill>
                            <a:srgbClr val="FFFFFF"/>
                          </a:solidFill>
                          <a:effectLst/>
                          <a:latin typeface="+mn-lt"/>
                        </a:rPr>
                        <a:t>    6,044,316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rtl="0" fontAlgn="ctr"/>
                      <a:r>
                        <a:rPr lang="en-ZA" sz="1600" b="1" i="0" u="none" strike="noStrike">
                          <a:solidFill>
                            <a:srgbClr val="FFFFFF"/>
                          </a:solidFill>
                          <a:effectLst/>
                          <a:latin typeface="+mn-lt"/>
                        </a:rPr>
                        <a:t>    5,931,311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rtl="0" fontAlgn="ctr"/>
                      <a:r>
                        <a:rPr lang="en-ZA" sz="1600" b="1" i="0" u="none" strike="noStrike" dirty="0">
                          <a:solidFill>
                            <a:srgbClr val="FFFFFF"/>
                          </a:solidFill>
                          <a:effectLst/>
                          <a:latin typeface="+mn-lt"/>
                        </a:rPr>
                        <a:t>         113,005 </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rtl="0" fontAlgn="ctr"/>
                      <a:r>
                        <a:rPr lang="en-ZA" sz="1600" b="1" i="0" u="none" strike="noStrike" dirty="0">
                          <a:solidFill>
                            <a:srgbClr val="FFFFFF"/>
                          </a:solidFill>
                          <a:effectLst/>
                          <a:latin typeface="+mn-lt"/>
                        </a:rPr>
                        <a:t>1.87%</a:t>
                      </a: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126994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1499" y="133642"/>
            <a:ext cx="7772400" cy="4818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Action Plan to mitigate challenges raised </a:t>
            </a:r>
            <a:r>
              <a:rPr kumimoji="0" lang="en-US" sz="2400" b="1" i="0" u="none" strike="noStrike" kern="1200" cap="none" spc="0" normalizeH="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endParaRPr kumimoji="0" lang="en-US" sz="24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Subtitle 2"/>
          <p:cNvSpPr txBox="1">
            <a:spLocks/>
          </p:cNvSpPr>
          <p:nvPr/>
        </p:nvSpPr>
        <p:spPr>
          <a:xfrm>
            <a:off x="122829" y="514581"/>
            <a:ext cx="8830101" cy="5845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tabLst>
                <a:tab pos="292100" algn="l"/>
              </a:tabLst>
              <a:defRPr/>
            </a:pPr>
            <a:endParaRPr lang="en-ZA" sz="1800" b="1" dirty="0" smtClean="0">
              <a:solidFill>
                <a:schemeClr val="tx1"/>
              </a:solidFill>
              <a:latin typeface="Arial" pitchFamily="34" charset="0"/>
              <a:cs typeface="Arial" pitchFamily="34" charset="0"/>
            </a:endParaRPr>
          </a:p>
          <a:p>
            <a:pPr marL="0" lvl="1" algn="l">
              <a:tabLst>
                <a:tab pos="292100" algn="l"/>
              </a:tabLst>
              <a:defRPr/>
            </a:pPr>
            <a:r>
              <a:rPr lang="en-ZA" sz="1800" b="1" dirty="0" smtClean="0">
                <a:solidFill>
                  <a:schemeClr val="tx1"/>
                </a:solidFill>
                <a:latin typeface="Arial" pitchFamily="34" charset="0"/>
                <a:cs typeface="Arial" pitchFamily="34" charset="0"/>
              </a:rPr>
              <a:t>Financial Performance </a:t>
            </a:r>
          </a:p>
          <a:p>
            <a:pPr marL="0" lvl="1" algn="l">
              <a:tabLst>
                <a:tab pos="292100" algn="l"/>
              </a:tabLst>
              <a:defRPr/>
            </a:pPr>
            <a:endParaRPr lang="en-ZA" sz="1800" b="1" dirty="0" smtClean="0">
              <a:solidFill>
                <a:schemeClr val="tx1"/>
              </a:solidFill>
              <a:latin typeface="Arial" pitchFamily="34" charset="0"/>
              <a:cs typeface="Arial" pitchFamily="34" charset="0"/>
            </a:endParaRPr>
          </a:p>
          <a:p>
            <a:pPr marL="0" lvl="1" algn="l">
              <a:tabLst>
                <a:tab pos="292100" algn="l"/>
              </a:tabLst>
              <a:defRPr/>
            </a:pPr>
            <a:endParaRPr lang="en-ZA" sz="100" b="1" dirty="0" smtClean="0">
              <a:solidFill>
                <a:schemeClr val="tx1"/>
              </a:solidFill>
              <a:latin typeface="Arial" pitchFamily="34" charset="0"/>
              <a:cs typeface="Arial" pitchFamily="34" charset="0"/>
            </a:endParaRPr>
          </a:p>
          <a:p>
            <a:pPr marL="342900" lvl="1" indent="-342900" algn="l">
              <a:buFont typeface="Arial" pitchFamily="34" charset="0"/>
              <a:buChar char="•"/>
              <a:tabLst>
                <a:tab pos="292100" algn="l"/>
              </a:tabLst>
              <a:defRPr/>
            </a:pPr>
            <a:r>
              <a:rPr lang="en-ZA" sz="1600" dirty="0" smtClean="0">
                <a:solidFill>
                  <a:schemeClr val="tx1"/>
                </a:solidFill>
                <a:latin typeface="Arial" pitchFamily="34" charset="0"/>
                <a:cs typeface="Arial" pitchFamily="34" charset="0"/>
              </a:rPr>
              <a:t>A request was made to National Treasury to approve reclassification of earmarked funds to augment projected budget shortfall on </a:t>
            </a:r>
            <a:r>
              <a:rPr lang="en-ZA" sz="1600" dirty="0" err="1" smtClean="0">
                <a:solidFill>
                  <a:schemeClr val="tx1"/>
                </a:solidFill>
                <a:latin typeface="Arial" pitchFamily="34" charset="0"/>
                <a:cs typeface="Arial" pitchFamily="34" charset="0"/>
              </a:rPr>
              <a:t>CoE</a:t>
            </a:r>
            <a:r>
              <a:rPr lang="en-ZA" sz="1600" dirty="0" smtClean="0">
                <a:solidFill>
                  <a:schemeClr val="tx1"/>
                </a:solidFill>
                <a:latin typeface="Arial" pitchFamily="34" charset="0"/>
                <a:cs typeface="Arial" pitchFamily="34" charset="0"/>
              </a:rPr>
              <a:t>.</a:t>
            </a:r>
          </a:p>
          <a:p>
            <a:pPr marL="342900" lvl="1" indent="-342900" algn="l">
              <a:buFont typeface="Arial" pitchFamily="34" charset="0"/>
              <a:buChar char="•"/>
              <a:tabLst>
                <a:tab pos="292100" algn="l"/>
              </a:tabLst>
              <a:defRPr/>
            </a:pPr>
            <a:r>
              <a:rPr lang="en-ZA" sz="1600" dirty="0" smtClean="0">
                <a:solidFill>
                  <a:schemeClr val="tx1"/>
                </a:solidFill>
                <a:latin typeface="Arial" pitchFamily="34" charset="0"/>
                <a:cs typeface="Arial" pitchFamily="34" charset="0"/>
              </a:rPr>
              <a:t>A request was made </a:t>
            </a:r>
            <a:r>
              <a:rPr lang="en-ZA" sz="1600" dirty="0">
                <a:solidFill>
                  <a:schemeClr val="tx1"/>
                </a:solidFill>
                <a:latin typeface="Arial" pitchFamily="34" charset="0"/>
                <a:cs typeface="Arial" pitchFamily="34" charset="0"/>
              </a:rPr>
              <a:t>to National Treasury to approve reclassification of earmarked funds to augment projected budget shortfall </a:t>
            </a:r>
            <a:r>
              <a:rPr lang="en-ZA" sz="1600" dirty="0" smtClean="0">
                <a:solidFill>
                  <a:schemeClr val="tx1"/>
                </a:solidFill>
                <a:latin typeface="Arial" pitchFamily="34" charset="0"/>
                <a:cs typeface="Arial" pitchFamily="34" charset="0"/>
              </a:rPr>
              <a:t>under goods and services.</a:t>
            </a:r>
          </a:p>
          <a:p>
            <a:pPr marL="342900" lvl="1" indent="-342900" algn="l">
              <a:buFont typeface="Arial" pitchFamily="34" charset="0"/>
              <a:buChar char="•"/>
              <a:tabLst>
                <a:tab pos="292100" algn="l"/>
              </a:tabLst>
              <a:defRPr/>
            </a:pPr>
            <a:r>
              <a:rPr lang="en-ZA" sz="1600" dirty="0" smtClean="0">
                <a:solidFill>
                  <a:schemeClr val="tx1"/>
                </a:solidFill>
                <a:latin typeface="Arial" pitchFamily="34" charset="0"/>
                <a:cs typeface="Arial" pitchFamily="34" charset="0"/>
              </a:rPr>
              <a:t>Spending in Goods and Services will be closely monitored in collaboration Programme Managers to ensure alignment and execution of APP and Procurement Plans.</a:t>
            </a:r>
          </a:p>
          <a:p>
            <a:pPr marL="342900" lvl="1" indent="-342900" algn="l">
              <a:buFont typeface="Arial" pitchFamily="34" charset="0"/>
              <a:buChar char="•"/>
              <a:tabLst>
                <a:tab pos="292100" algn="l"/>
              </a:tabLst>
              <a:defRPr/>
            </a:pPr>
            <a:endParaRPr lang="en-ZA" sz="1600" dirty="0" smtClean="0">
              <a:solidFill>
                <a:srgbClr val="FF0000"/>
              </a:solidFill>
              <a:latin typeface="Arial" pitchFamily="34" charset="0"/>
              <a:cs typeface="Arial" pitchFamily="34" charset="0"/>
            </a:endParaRPr>
          </a:p>
          <a:p>
            <a:pPr marL="342900" lvl="1" indent="-342900" algn="l">
              <a:buFont typeface="Arial" pitchFamily="34" charset="0"/>
              <a:buChar char="•"/>
              <a:tabLst>
                <a:tab pos="292100" algn="l"/>
              </a:tabLst>
              <a:defRPr/>
            </a:pPr>
            <a:endParaRPr lang="en-US" sz="1800" dirty="0">
              <a:solidFill>
                <a:schemeClr val="tx1"/>
              </a:solidFill>
              <a:latin typeface="Arial" pitchFamily="34" charset="0"/>
              <a:cs typeface="Arial" pitchFamily="34" charset="0"/>
            </a:endParaRPr>
          </a:p>
          <a:p>
            <a:pPr marL="342900" lvl="1" indent="-342900" algn="l">
              <a:buFont typeface="Arial" pitchFamily="34" charset="0"/>
              <a:buChar char="•"/>
              <a:tabLst>
                <a:tab pos="292100" algn="l"/>
              </a:tabLst>
              <a:defRPr/>
            </a:pPr>
            <a:endParaRPr lang="en-ZA" sz="1800" dirty="0" smtClean="0">
              <a:solidFill>
                <a:schemeClr val="tx1"/>
              </a:solidFill>
              <a:latin typeface="Arial" pitchFamily="34" charset="0"/>
              <a:cs typeface="Arial" pitchFamily="34" charset="0"/>
            </a:endParaRPr>
          </a:p>
          <a:p>
            <a:pPr marL="342900" lvl="1" indent="-342900" algn="l">
              <a:buFont typeface="Arial" pitchFamily="34" charset="0"/>
              <a:buChar char="•"/>
              <a:tabLst>
                <a:tab pos="292100" algn="l"/>
              </a:tabLst>
              <a:defRPr/>
            </a:pPr>
            <a:endParaRPr lang="en-ZA" sz="1800" dirty="0" smtClean="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ysClr val="windowText" lastClr="000000">
                  <a:tint val="75000"/>
                </a:sysClr>
              </a:solidFill>
              <a:effectLst/>
              <a:uLnTx/>
              <a:uFillTx/>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r>
              <a:rPr lang="en-ZA" sz="1600" dirty="0" smtClean="0"/>
              <a:t>21</a:t>
            </a:r>
            <a:endParaRPr lang="en-ZA" sz="1600" dirty="0"/>
          </a:p>
        </p:txBody>
      </p:sp>
    </p:spTree>
    <p:extLst>
      <p:ext uri="{BB962C8B-B14F-4D97-AF65-F5344CB8AC3E}">
        <p14:creationId xmlns:p14="http://schemas.microsoft.com/office/powerpoint/2010/main" val="1389854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436728" y="158419"/>
            <a:ext cx="8120418"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spcBef>
                <a:spcPts val="0"/>
              </a:spcBef>
              <a:defRPr/>
            </a:pPr>
            <a:r>
              <a:rPr lang="en-US" sz="2400" b="1" dirty="0" smtClean="0">
                <a:solidFill>
                  <a:sysClr val="windowText" lastClr="000000"/>
                </a:solidFill>
                <a:latin typeface="Arial" panose="020B0604020202020204" pitchFamily="34" charset="0"/>
                <a:ea typeface="+mn-ea"/>
                <a:cs typeface="Arial" panose="020B0604020202020204" pitchFamily="34" charset="0"/>
              </a:rPr>
              <a:t>Virement Request</a:t>
            </a:r>
            <a:endParaRPr lang="en-US" sz="2400" b="1" dirty="0">
              <a:solidFill>
                <a:sysClr val="windowText" lastClr="000000"/>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22</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33385158"/>
              </p:ext>
            </p:extLst>
          </p:nvPr>
        </p:nvGraphicFramePr>
        <p:xfrm>
          <a:off x="126007" y="1174082"/>
          <a:ext cx="8741859" cy="4863032"/>
        </p:xfrm>
        <a:graphic>
          <a:graphicData uri="http://schemas.openxmlformats.org/drawingml/2006/table">
            <a:tbl>
              <a:tblPr/>
              <a:tblGrid>
                <a:gridCol w="2125874">
                  <a:extLst>
                    <a:ext uri="{9D8B030D-6E8A-4147-A177-3AD203B41FA5}">
                      <a16:colId xmlns:a16="http://schemas.microsoft.com/office/drawing/2014/main" val="20000"/>
                    </a:ext>
                  </a:extLst>
                </a:gridCol>
                <a:gridCol w="2330588">
                  <a:extLst>
                    <a:ext uri="{9D8B030D-6E8A-4147-A177-3AD203B41FA5}">
                      <a16:colId xmlns:a16="http://schemas.microsoft.com/office/drawing/2014/main" val="20001"/>
                    </a:ext>
                  </a:extLst>
                </a:gridCol>
                <a:gridCol w="1231477">
                  <a:extLst>
                    <a:ext uri="{9D8B030D-6E8A-4147-A177-3AD203B41FA5}">
                      <a16:colId xmlns:a16="http://schemas.microsoft.com/office/drawing/2014/main" val="20002"/>
                    </a:ext>
                  </a:extLst>
                </a:gridCol>
                <a:gridCol w="3053920">
                  <a:extLst>
                    <a:ext uri="{9D8B030D-6E8A-4147-A177-3AD203B41FA5}">
                      <a16:colId xmlns:a16="http://schemas.microsoft.com/office/drawing/2014/main" val="20003"/>
                    </a:ext>
                  </a:extLst>
                </a:gridCol>
              </a:tblGrid>
              <a:tr h="247563">
                <a:tc>
                  <a:txBody>
                    <a:bodyPr/>
                    <a:lstStyle/>
                    <a:p>
                      <a:pPr algn="ctr" rtl="0" fontAlgn="ctr"/>
                      <a:r>
                        <a:rPr lang="en-ZA" sz="1600" b="1" i="0" u="none" strike="noStrike" dirty="0">
                          <a:solidFill>
                            <a:srgbClr val="FFFFFF"/>
                          </a:solidFill>
                          <a:effectLst/>
                          <a:latin typeface="+mn-lt"/>
                        </a:rPr>
                        <a:t> </a:t>
                      </a:r>
                      <a:r>
                        <a:rPr lang="en-ZA" sz="1600" b="1" i="0" u="none" strike="noStrike" dirty="0" smtClean="0">
                          <a:solidFill>
                            <a:srgbClr val="FFFFFF"/>
                          </a:solidFill>
                          <a:effectLst/>
                          <a:latin typeface="+mn-lt"/>
                        </a:rPr>
                        <a:t>FROM </a:t>
                      </a:r>
                      <a:endParaRPr lang="en-ZA" sz="1600" b="1" i="0" u="none" strike="noStrike" dirty="0">
                        <a:solidFill>
                          <a:srgbClr val="FFFFFF"/>
                        </a:solidFill>
                        <a:effectLst/>
                        <a:latin typeface="+mn-lt"/>
                      </a:endParaRP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smtClean="0">
                          <a:solidFill>
                            <a:srgbClr val="FFFFFF"/>
                          </a:solidFill>
                          <a:effectLst/>
                          <a:latin typeface="+mn-lt"/>
                        </a:rPr>
                        <a:t>TO</a:t>
                      </a:r>
                      <a:endParaRPr lang="en-ZA" sz="1600" b="1" i="0" u="none" strike="noStrike" dirty="0">
                        <a:solidFill>
                          <a:srgbClr val="FFFFFF"/>
                        </a:solidFill>
                        <a:effectLst/>
                        <a:latin typeface="+mn-lt"/>
                      </a:endParaRP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smtClean="0">
                          <a:solidFill>
                            <a:srgbClr val="FFFFFF"/>
                          </a:solidFill>
                          <a:effectLst/>
                          <a:latin typeface="+mn-lt"/>
                        </a:rPr>
                        <a:t>AMOUNT</a:t>
                      </a:r>
                      <a:endParaRPr lang="en-ZA" sz="1600" b="1" i="0" u="none" strike="noStrike" dirty="0">
                        <a:solidFill>
                          <a:srgbClr val="FFFFFF"/>
                        </a:solidFill>
                        <a:effectLst/>
                        <a:latin typeface="+mn-lt"/>
                      </a:endParaRP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smtClean="0">
                          <a:solidFill>
                            <a:srgbClr val="FFFFFF"/>
                          </a:solidFill>
                          <a:effectLst/>
                          <a:latin typeface="+mn-lt"/>
                        </a:rPr>
                        <a:t>COMMENT</a:t>
                      </a:r>
                      <a:endParaRPr lang="en-ZA" sz="1600" b="1" i="0" u="none" strike="noStrike" dirty="0">
                        <a:solidFill>
                          <a:srgbClr val="FFFFFF"/>
                        </a:solidFill>
                        <a:effectLst/>
                        <a:latin typeface="+mn-lt"/>
                      </a:endParaRP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0"/>
                  </a:ext>
                </a:extLst>
              </a:tr>
              <a:tr h="547703">
                <a:tc rowSpan="4">
                  <a:txBody>
                    <a:bodyPr/>
                    <a:lstStyle/>
                    <a:p>
                      <a:pPr>
                        <a:spcAft>
                          <a:spcPts val="0"/>
                        </a:spcAft>
                      </a:pPr>
                      <a:r>
                        <a:rPr lang="en-GB" sz="1200" dirty="0" smtClean="0">
                          <a:effectLst/>
                          <a:latin typeface="+mn-lt"/>
                          <a:ea typeface="Times New Roman"/>
                          <a:cs typeface="Arial"/>
                        </a:rPr>
                        <a:t>Programme 5: Nuclear Energy, </a:t>
                      </a:r>
                      <a:endParaRPr lang="en-ZA" sz="1200" dirty="0" smtClean="0">
                        <a:effectLst/>
                        <a:latin typeface="+mn-lt"/>
                        <a:ea typeface="Times New Roman"/>
                        <a:cs typeface="Times New Roman"/>
                      </a:endParaRPr>
                    </a:p>
                    <a:p>
                      <a:r>
                        <a:rPr lang="en-GB" sz="1200" dirty="0" smtClean="0">
                          <a:effectLst/>
                          <a:latin typeface="+mn-lt"/>
                          <a:ea typeface="Times New Roman"/>
                          <a:cs typeface="Arial"/>
                        </a:rPr>
                        <a:t>(New Nuclear Build Programme - NNBP)</a:t>
                      </a:r>
                      <a:endParaRPr lang="en-ZA" sz="12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spcAft>
                          <a:spcPts val="0"/>
                        </a:spcAft>
                      </a:pPr>
                      <a:r>
                        <a:rPr lang="en-GB" sz="1200" dirty="0">
                          <a:effectLst/>
                          <a:latin typeface="+mn-lt"/>
                          <a:ea typeface="Times New Roman"/>
                          <a:cs typeface="Arial"/>
                        </a:rPr>
                        <a:t>Programme 5: Nuclear Energy, Item: Transfers and Subsidies (NRWDI)</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spcAft>
                          <a:spcPts val="0"/>
                        </a:spcAft>
                      </a:pPr>
                      <a:r>
                        <a:rPr lang="en-GB" sz="1200" dirty="0">
                          <a:effectLst/>
                          <a:latin typeface="+mn-lt"/>
                          <a:ea typeface="Times New Roman"/>
                          <a:cs typeface="Arial"/>
                        </a:rPr>
                        <a:t>R10 000 000</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spcAft>
                          <a:spcPts val="0"/>
                        </a:spcAft>
                      </a:pPr>
                      <a:r>
                        <a:rPr lang="en-GB" sz="1200">
                          <a:effectLst/>
                          <a:latin typeface="+mn-lt"/>
                          <a:ea typeface="Times New Roman"/>
                          <a:cs typeface="Arial"/>
                        </a:rPr>
                        <a:t>To assist the Institute with additional operational funding and avoid a going-concern matter.</a:t>
                      </a:r>
                      <a:endParaRPr lang="en-ZA" sz="120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1"/>
                  </a:ext>
                </a:extLst>
              </a:tr>
              <a:tr h="540250">
                <a:tc vMerge="1">
                  <a:txBody>
                    <a:bodyPr/>
                    <a:lstStyle/>
                    <a:p>
                      <a:pPr algn="l" rtl="0" fontAlgn="t"/>
                      <a:endParaRPr lang="en-ZA" sz="12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cs typeface="Arial"/>
                        </a:rPr>
                        <a:t>Programme 1: Administration: Item: Goods and Services</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cs typeface="Arial"/>
                        </a:rPr>
                        <a:t>R29 574 000</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cs typeface="Arial"/>
                        </a:rPr>
                        <a:t>To augment the operational budget shortfall and fund critical costs such as operational leases.</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0333">
                <a:tc vMerge="1">
                  <a:txBody>
                    <a:bodyPr/>
                    <a:lstStyle/>
                    <a:p>
                      <a:pPr algn="l" rtl="0" fontAlgn="t"/>
                      <a:endParaRPr lang="en-ZA" sz="12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spcAft>
                          <a:spcPts val="0"/>
                        </a:spcAft>
                      </a:pPr>
                      <a:r>
                        <a:rPr lang="en-GB" sz="1200" dirty="0">
                          <a:effectLst/>
                          <a:latin typeface="+mn-lt"/>
                          <a:ea typeface="Times New Roman"/>
                          <a:cs typeface="Arial"/>
                        </a:rPr>
                        <a:t>Programme 3: Petroleum &amp; Petroleum Product Regulation, Item: Goods and Services</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spcAft>
                          <a:spcPts val="0"/>
                        </a:spcAft>
                      </a:pPr>
                      <a:r>
                        <a:rPr lang="en-GB" sz="1200" dirty="0">
                          <a:effectLst/>
                          <a:latin typeface="+mn-lt"/>
                          <a:ea typeface="Times New Roman"/>
                          <a:cs typeface="Arial"/>
                        </a:rPr>
                        <a:t>R4 900 000</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spcAft>
                          <a:spcPts val="0"/>
                        </a:spcAft>
                      </a:pPr>
                      <a:r>
                        <a:rPr lang="en-GB" sz="1200" dirty="0">
                          <a:effectLst/>
                          <a:latin typeface="+mn-lt"/>
                          <a:ea typeface="Times New Roman"/>
                          <a:cs typeface="Arial"/>
                        </a:rPr>
                        <a:t>To augment the operational budget shortfall attributable to the unbudgeted cost of the Retail Audit project. </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720333">
                <a:tc vMerge="1">
                  <a:txBody>
                    <a:bodyPr/>
                    <a:lstStyle/>
                    <a:p>
                      <a:pPr algn="l" rtl="0" fontAlgn="t"/>
                      <a:endParaRPr lang="en-ZA" sz="12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cs typeface="Arial"/>
                        </a:rPr>
                        <a:t>Programme 4: Electricity and Energy Programme &amp; Project Management, Item: Goods and Services </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cs typeface="Arial"/>
                        </a:rPr>
                        <a:t>R13 850 000</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cs typeface="Arial"/>
                        </a:rPr>
                        <a:t>To augment the funding for Monitoring and Evaluation activities.</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7786">
                <a:tc rowSpan="2">
                  <a:txBody>
                    <a:bodyPr/>
                    <a:lstStyle/>
                    <a:p>
                      <a:pPr algn="l" rtl="0" fontAlgn="t"/>
                      <a:r>
                        <a:rPr lang="en-ZA" sz="1200" b="0" i="0" u="none" strike="noStrike" dirty="0" smtClean="0">
                          <a:solidFill>
                            <a:srgbClr val="000000"/>
                          </a:solidFill>
                          <a:effectLst/>
                          <a:latin typeface="+mn-lt"/>
                        </a:rPr>
                        <a:t>Programme 6: Clean Energy</a:t>
                      </a:r>
                    </a:p>
                    <a:p>
                      <a:pPr algn="l" rtl="0" fontAlgn="t"/>
                      <a:r>
                        <a:rPr lang="en-ZA" sz="1200" b="0" i="0" u="none" strike="noStrike" dirty="0" smtClean="0">
                          <a:solidFill>
                            <a:srgbClr val="000000"/>
                          </a:solidFill>
                          <a:effectLst/>
                          <a:latin typeface="+mn-lt"/>
                        </a:rPr>
                        <a:t>(National Solar Water Heater Programme - NSWHP)</a:t>
                      </a:r>
                    </a:p>
                    <a:p>
                      <a:pPr algn="l" rtl="0" fontAlgn="t"/>
                      <a:endParaRPr lang="en-ZA" sz="12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spcAft>
                          <a:spcPts val="0"/>
                        </a:spcAft>
                      </a:pPr>
                      <a:r>
                        <a:rPr lang="en-GB" sz="1200" dirty="0">
                          <a:effectLst/>
                          <a:latin typeface="+mn-lt"/>
                          <a:ea typeface="Times New Roman"/>
                          <a:cs typeface="Arial"/>
                        </a:rPr>
                        <a:t>Programme 1: Administration, Item: Compensation of Employees </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spcAft>
                          <a:spcPts val="0"/>
                        </a:spcAft>
                      </a:pPr>
                      <a:r>
                        <a:rPr lang="en-GB" sz="1200" dirty="0">
                          <a:effectLst/>
                          <a:latin typeface="+mn-lt"/>
                          <a:ea typeface="Times New Roman"/>
                          <a:cs typeface="Arial"/>
                        </a:rPr>
                        <a:t>R6 500 000</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spcAft>
                          <a:spcPts val="0"/>
                        </a:spcAft>
                      </a:pPr>
                      <a:r>
                        <a:rPr lang="en-GB" sz="1200" dirty="0">
                          <a:effectLst/>
                          <a:latin typeface="+mn-lt"/>
                          <a:ea typeface="Times New Roman"/>
                          <a:cs typeface="Arial"/>
                        </a:rPr>
                        <a:t>To augment the 2016/17 </a:t>
                      </a:r>
                      <a:r>
                        <a:rPr lang="en-GB" sz="1200" dirty="0" err="1">
                          <a:effectLst/>
                          <a:latin typeface="+mn-lt"/>
                          <a:ea typeface="Times New Roman"/>
                          <a:cs typeface="Arial"/>
                        </a:rPr>
                        <a:t>CoE</a:t>
                      </a:r>
                      <a:r>
                        <a:rPr lang="en-GB" sz="1200" dirty="0">
                          <a:effectLst/>
                          <a:latin typeface="+mn-lt"/>
                          <a:ea typeface="Times New Roman"/>
                          <a:cs typeface="Arial"/>
                        </a:rPr>
                        <a:t> budget allocation and fund the projected deficit.</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900417">
                <a:tc vMerge="1">
                  <a:txBody>
                    <a:bodyPr/>
                    <a:lstStyle/>
                    <a:p>
                      <a:pPr algn="l" rtl="0" fontAlgn="t"/>
                      <a:endParaRPr lang="en-ZA" sz="1200" b="0" i="0" u="none" strike="noStrike" dirty="0">
                        <a:solidFill>
                          <a:srgbClr val="000000"/>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cs typeface="Arial"/>
                        </a:rPr>
                        <a:t>Programme 1: Administration, Item: Transfer payments to Households (Post retirement benefits)</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cs typeface="Arial"/>
                        </a:rPr>
                        <a:t>R2 183 000</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cs typeface="Arial"/>
                        </a:rPr>
                        <a:t>To provide for unanticipated and unbudgeted GEPF liability payments. </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6547">
                <a:tc>
                  <a:txBody>
                    <a:bodyPr/>
                    <a:lstStyle/>
                    <a:p>
                      <a:pPr algn="l" rtl="0" fontAlgn="t"/>
                      <a:endParaRPr lang="en-ZA" sz="1400" b="1" i="0" u="none" strike="noStrike" dirty="0" smtClean="0">
                        <a:solidFill>
                          <a:srgbClr val="FFFFFF"/>
                        </a:solidFill>
                        <a:effectLst/>
                        <a:latin typeface="+mn-lt"/>
                      </a:endParaRPr>
                    </a:p>
                    <a:p>
                      <a:pPr algn="l" rtl="0" fontAlgn="t"/>
                      <a:r>
                        <a:rPr lang="en-ZA" sz="1400" b="1" i="0" u="none" strike="noStrike" dirty="0" smtClean="0">
                          <a:solidFill>
                            <a:srgbClr val="FFFFFF"/>
                          </a:solidFill>
                          <a:effectLst/>
                          <a:latin typeface="+mn-lt"/>
                        </a:rPr>
                        <a:t>Total </a:t>
                      </a:r>
                      <a:endParaRPr lang="en-ZA" sz="1400" b="1" i="0" u="none" strike="noStrike" dirty="0">
                        <a:solidFill>
                          <a:srgbClr val="FFFFFF"/>
                        </a:solidFill>
                        <a:effectLst/>
                        <a:latin typeface="+mn-lt"/>
                      </a:endParaRPr>
                    </a:p>
                  </a:txBody>
                  <a:tcPr marL="7568" marR="7568" marT="75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rtl="0" fontAlgn="ctr"/>
                      <a:endParaRPr lang="en-ZA" sz="1200" b="1" i="0" u="none" strike="noStrike" dirty="0">
                        <a:solidFill>
                          <a:srgbClr val="FFFFFF"/>
                        </a:solidFill>
                        <a:effectLst/>
                        <a:latin typeface="+mn-lt"/>
                      </a:endParaRPr>
                    </a:p>
                  </a:txBody>
                  <a:tcPr marL="7568" marR="7568" marT="7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spcAft>
                          <a:spcPts val="0"/>
                        </a:spcAft>
                      </a:pPr>
                      <a:endParaRPr lang="en-GB" sz="1200" b="1" dirty="0" smtClean="0">
                        <a:solidFill>
                          <a:srgbClr val="FFFFFF"/>
                        </a:solidFill>
                        <a:effectLst/>
                        <a:latin typeface="+mn-lt"/>
                        <a:ea typeface="Times New Roman"/>
                        <a:cs typeface="Arial"/>
                      </a:endParaRPr>
                    </a:p>
                    <a:p>
                      <a:pPr>
                        <a:spcAft>
                          <a:spcPts val="0"/>
                        </a:spcAft>
                      </a:pPr>
                      <a:r>
                        <a:rPr lang="en-GB" sz="1200" b="1" dirty="0" smtClean="0">
                          <a:solidFill>
                            <a:srgbClr val="FFFFFF"/>
                          </a:solidFill>
                          <a:effectLst/>
                          <a:latin typeface="+mn-lt"/>
                          <a:ea typeface="Times New Roman"/>
                          <a:cs typeface="Arial"/>
                        </a:rPr>
                        <a:t>R67</a:t>
                      </a:r>
                      <a:r>
                        <a:rPr lang="en-GB" sz="1200" b="1" baseline="0" dirty="0" smtClean="0">
                          <a:solidFill>
                            <a:srgbClr val="FFFFFF"/>
                          </a:solidFill>
                          <a:effectLst/>
                          <a:latin typeface="+mn-lt"/>
                          <a:ea typeface="Times New Roman"/>
                          <a:cs typeface="Arial"/>
                        </a:rPr>
                        <a:t> 007 000</a:t>
                      </a: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spcAft>
                          <a:spcPts val="0"/>
                        </a:spcAft>
                      </a:pPr>
                      <a:endParaRPr lang="en-ZA" sz="1200" dirty="0">
                        <a:effectLst/>
                        <a:latin typeface="+mn-lt"/>
                        <a:ea typeface="Times New Roman"/>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7"/>
                  </a:ext>
                </a:extLst>
              </a:tr>
            </a:tbl>
          </a:graphicData>
        </a:graphic>
      </p:graphicFrame>
      <p:sp>
        <p:nvSpPr>
          <p:cNvPr id="7" name="TextBox 6"/>
          <p:cNvSpPr txBox="1"/>
          <p:nvPr/>
        </p:nvSpPr>
        <p:spPr>
          <a:xfrm>
            <a:off x="177421" y="620084"/>
            <a:ext cx="8707272" cy="369332"/>
          </a:xfrm>
          <a:prstGeom prst="rect">
            <a:avLst/>
          </a:prstGeom>
          <a:noFill/>
        </p:spPr>
        <p:txBody>
          <a:bodyPr wrap="square" rtlCol="0">
            <a:spAutoFit/>
          </a:bodyPr>
          <a:lstStyle/>
          <a:p>
            <a:r>
              <a:rPr lang="en-ZA" b="1" dirty="0" smtClean="0"/>
              <a:t>Summary of request </a:t>
            </a:r>
            <a:r>
              <a:rPr lang="en-ZA" b="1" dirty="0"/>
              <a:t>made to National </a:t>
            </a:r>
            <a:r>
              <a:rPr lang="en-ZA" b="1" dirty="0" smtClean="0"/>
              <a:t>Treasury</a:t>
            </a:r>
            <a:endParaRPr lang="en-ZA" b="1" dirty="0"/>
          </a:p>
        </p:txBody>
      </p:sp>
    </p:spTree>
    <p:extLst>
      <p:ext uri="{BB962C8B-B14F-4D97-AF65-F5344CB8AC3E}">
        <p14:creationId xmlns:p14="http://schemas.microsoft.com/office/powerpoint/2010/main" val="2814947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0" y="150813"/>
            <a:ext cx="9034463" cy="6072187"/>
          </a:xfrm>
        </p:spPr>
        <p:txBody>
          <a:bodyPr/>
          <a:lstStyle/>
          <a:p>
            <a:pPr marL="0" indent="0" algn="ctr" eaLnBrk="1" hangingPunct="1">
              <a:buFont typeface="Arial" charset="0"/>
              <a:buNone/>
            </a:pPr>
            <a:endParaRPr lang="en-US" altLang="en-US" sz="2000" b="1" dirty="0" smtClean="0">
              <a:latin typeface="Arial" charset="0"/>
              <a:cs typeface="Arial" charset="0"/>
            </a:endParaRPr>
          </a:p>
          <a:p>
            <a:pPr marL="0" indent="0" algn="ctr" eaLnBrk="1" hangingPunct="1">
              <a:buFont typeface="Arial" charset="0"/>
              <a:buNone/>
            </a:pPr>
            <a:endParaRPr lang="en-US" altLang="en-US" sz="4000" b="1" dirty="0" smtClean="0">
              <a:latin typeface="Arial" charset="0"/>
              <a:cs typeface="Arial" charset="0"/>
            </a:endParaRPr>
          </a:p>
          <a:p>
            <a:pPr marL="0" indent="0" algn="ctr" eaLnBrk="1" hangingPunct="1">
              <a:buFont typeface="Arial" charset="0"/>
              <a:buNone/>
            </a:pPr>
            <a:r>
              <a:rPr lang="en-US" altLang="en-US" sz="4400" b="1" dirty="0" smtClean="0">
                <a:latin typeface="Arial" charset="0"/>
                <a:cs typeface="Arial" charset="0"/>
              </a:rPr>
              <a:t>ANNEXURE</a:t>
            </a:r>
          </a:p>
          <a:p>
            <a:pPr marL="0" indent="0" algn="ctr" eaLnBrk="1" hangingPunct="1">
              <a:buFont typeface="Arial" charset="0"/>
              <a:buNone/>
            </a:pPr>
            <a:endParaRPr lang="en-US" altLang="en-US" sz="2400" b="1" dirty="0" smtClean="0">
              <a:latin typeface="Arial" charset="0"/>
              <a:cs typeface="Arial" charset="0"/>
            </a:endParaRPr>
          </a:p>
          <a:p>
            <a:pPr marL="0" indent="0" algn="ctr" eaLnBrk="1" hangingPunct="1">
              <a:buFont typeface="Arial" charset="0"/>
              <a:buNone/>
            </a:pPr>
            <a:endParaRPr lang="en-US" altLang="en-US" sz="2400" b="1" dirty="0" smtClean="0">
              <a:latin typeface="Arial" charset="0"/>
              <a:cs typeface="Arial" charset="0"/>
            </a:endParaRPr>
          </a:p>
          <a:p>
            <a:pPr marL="0" indent="0" algn="ctr" eaLnBrk="1" hangingPunct="1">
              <a:buFont typeface="Arial" charset="0"/>
              <a:buNone/>
            </a:pPr>
            <a:r>
              <a:rPr lang="en-US" altLang="en-US" sz="2400" b="1" dirty="0" smtClean="0">
                <a:latin typeface="Arial" charset="0"/>
                <a:cs typeface="Arial" charset="0"/>
              </a:rPr>
              <a:t>PERFORMANCE INFORMATION FOR QUARTER 3 </a:t>
            </a:r>
          </a:p>
          <a:p>
            <a:pPr marL="0" indent="0" algn="ctr" eaLnBrk="1" hangingPunct="1">
              <a:buFont typeface="Arial" charset="0"/>
              <a:buNone/>
            </a:pPr>
            <a:endParaRPr lang="en-US" altLang="en-US" sz="2400" b="1" dirty="0" smtClean="0">
              <a:latin typeface="Arial" charset="0"/>
              <a:cs typeface="Arial" charset="0"/>
            </a:endParaRPr>
          </a:p>
          <a:p>
            <a:pPr marL="0" indent="0" algn="ctr" eaLnBrk="1" hangingPunct="1">
              <a:buFont typeface="Arial" charset="0"/>
              <a:buNone/>
            </a:pPr>
            <a:r>
              <a:rPr lang="en-US" altLang="en-US" sz="2400" b="1" dirty="0" smtClean="0">
                <a:latin typeface="Arial" charset="0"/>
                <a:cs typeface="Arial" charset="0"/>
              </a:rPr>
              <a:t>PER PROGRAMME</a:t>
            </a:r>
          </a:p>
          <a:p>
            <a:pPr marL="0" indent="0" algn="ctr" eaLnBrk="1" hangingPunct="1">
              <a:buFont typeface="Arial" charset="0"/>
              <a:buNone/>
            </a:pPr>
            <a:endParaRPr lang="en-US" altLang="en-US" sz="2400" b="1" dirty="0" smtClean="0">
              <a:latin typeface="Arial" charset="0"/>
              <a:cs typeface="Arial" charset="0"/>
            </a:endParaRPr>
          </a:p>
          <a:p>
            <a:pPr marL="0" indent="0" algn="ctr" eaLnBrk="1" hangingPunct="1">
              <a:buFont typeface="Arial" charset="0"/>
              <a:buNone/>
            </a:pPr>
            <a:r>
              <a:rPr lang="en-US" altLang="en-US" sz="2400" b="1" dirty="0" smtClean="0">
                <a:latin typeface="Arial" charset="0"/>
                <a:cs typeface="Arial" charset="0"/>
              </a:rPr>
              <a:t>2016/17 FY</a:t>
            </a:r>
          </a:p>
        </p:txBody>
      </p:sp>
      <p:sp>
        <p:nvSpPr>
          <p:cNvPr id="430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68612789-6927-4C56-8C59-BBC78EC4B9C6}" type="slidenum">
              <a:rPr lang="en-ZA" smtClean="0">
                <a:solidFill>
                  <a:srgbClr val="898989"/>
                </a:solidFill>
              </a:rPr>
              <a:pPr/>
              <a:t>23</a:t>
            </a:fld>
            <a:endParaRPr lang="en-ZA" smtClean="0">
              <a:solidFill>
                <a:srgbClr val="898989"/>
              </a:solidFill>
            </a:endParaRPr>
          </a:p>
        </p:txBody>
      </p:sp>
    </p:spTree>
    <p:extLst>
      <p:ext uri="{BB962C8B-B14F-4D97-AF65-F5344CB8AC3E}">
        <p14:creationId xmlns:p14="http://schemas.microsoft.com/office/powerpoint/2010/main" val="2419240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smtClean="0">
                <a:latin typeface="Arial" panose="020B0604020202020204" pitchFamily="34" charset="0"/>
                <a:cs typeface="Arial" panose="020B0604020202020204" pitchFamily="34" charset="0"/>
              </a:rPr>
              <a:t>INTRODUCTION </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500" y="1295400"/>
            <a:ext cx="8755380" cy="4881563"/>
          </a:xfrm>
        </p:spPr>
        <p:txBody>
          <a:bodyPr>
            <a:normAutofit/>
          </a:bodyPr>
          <a:lstStyle/>
          <a:p>
            <a:pPr lvl="0" algn="just">
              <a:lnSpc>
                <a:spcPct val="150000"/>
              </a:lnSpc>
              <a:buFont typeface="Wingdings" panose="05000000000000000000" pitchFamily="2" charset="2"/>
              <a:buChar char="Ø"/>
            </a:pPr>
            <a:r>
              <a:rPr lang="en-ZA" sz="1200" dirty="0">
                <a:latin typeface="Arial" panose="020B0604020202020204" pitchFamily="34" charset="0"/>
                <a:cs typeface="Arial" panose="020B0604020202020204" pitchFamily="34" charset="0"/>
              </a:rPr>
              <a:t>This report presents the performance information of the Department of Energy (DoE) for </a:t>
            </a:r>
            <a:r>
              <a:rPr lang="en-ZA" sz="1200" dirty="0" smtClean="0">
                <a:latin typeface="Arial" panose="020B0604020202020204" pitchFamily="34" charset="0"/>
                <a:cs typeface="Arial" panose="020B0604020202020204" pitchFamily="34" charset="0"/>
              </a:rPr>
              <a:t>third quarter </a:t>
            </a:r>
            <a:r>
              <a:rPr lang="en-ZA" sz="1200" dirty="0">
                <a:latin typeface="Arial" panose="020B0604020202020204" pitchFamily="34" charset="0"/>
                <a:cs typeface="Arial" panose="020B0604020202020204" pitchFamily="34" charset="0"/>
              </a:rPr>
              <a:t>of </a:t>
            </a:r>
            <a:r>
              <a:rPr lang="en-ZA" sz="1200" dirty="0" smtClean="0">
                <a:latin typeface="Arial" panose="020B0604020202020204" pitchFamily="34" charset="0"/>
                <a:cs typeface="Arial" panose="020B0604020202020204" pitchFamily="34" charset="0"/>
              </a:rPr>
              <a:t>2016/17. </a:t>
            </a:r>
            <a:endParaRPr lang="en-ZA" sz="1200" dirty="0">
              <a:latin typeface="Arial" panose="020B0604020202020204" pitchFamily="34" charset="0"/>
              <a:cs typeface="Arial" panose="020B0604020202020204" pitchFamily="34" charset="0"/>
            </a:endParaRPr>
          </a:p>
          <a:p>
            <a:pPr lvl="0" algn="just">
              <a:lnSpc>
                <a:spcPct val="150000"/>
              </a:lnSpc>
              <a:buFont typeface="Wingdings" panose="05000000000000000000" pitchFamily="2" charset="2"/>
              <a:buChar char="Ø"/>
            </a:pPr>
            <a:r>
              <a:rPr lang="en-ZA" sz="1200" dirty="0">
                <a:latin typeface="Arial" panose="020B0604020202020204" pitchFamily="34" charset="0"/>
                <a:cs typeface="Arial" panose="020B0604020202020204" pitchFamily="34" charset="0"/>
              </a:rPr>
              <a:t>DoE implements its Annual Performance Plan (APP) through six </a:t>
            </a:r>
            <a:r>
              <a:rPr lang="en-ZA" sz="1200" dirty="0" smtClean="0">
                <a:latin typeface="Arial" panose="020B0604020202020204" pitchFamily="34" charset="0"/>
                <a:cs typeface="Arial" panose="020B0604020202020204" pitchFamily="34" charset="0"/>
              </a:rPr>
              <a:t>programmes namely: </a:t>
            </a:r>
          </a:p>
          <a:p>
            <a:pPr marL="0" lvl="0" indent="0" algn="just">
              <a:lnSpc>
                <a:spcPct val="150000"/>
              </a:lnSpc>
              <a:buNone/>
            </a:pPr>
            <a:r>
              <a:rPr lang="en-ZA" sz="1200" dirty="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    </a:t>
            </a:r>
            <a:r>
              <a:rPr lang="en-ZA" sz="1200" dirty="0">
                <a:latin typeface="Arial" panose="020B0604020202020204" pitchFamily="34" charset="0"/>
                <a:cs typeface="Arial" panose="020B0604020202020204" pitchFamily="34" charset="0"/>
              </a:rPr>
              <a:t>Programme </a:t>
            </a:r>
            <a:r>
              <a:rPr lang="en-ZA" sz="1200" dirty="0" smtClean="0">
                <a:latin typeface="Arial" panose="020B0604020202020204" pitchFamily="34" charset="0"/>
                <a:cs typeface="Arial" panose="020B0604020202020204" pitchFamily="34" charset="0"/>
              </a:rPr>
              <a:t>1: </a:t>
            </a:r>
            <a:r>
              <a:rPr lang="en-ZA" sz="1200" b="1" dirty="0" smtClean="0">
                <a:latin typeface="Arial" panose="020B0604020202020204" pitchFamily="34" charset="0"/>
                <a:cs typeface="Arial" panose="020B0604020202020204" pitchFamily="34" charset="0"/>
              </a:rPr>
              <a:t>Administration</a:t>
            </a:r>
            <a:r>
              <a:rPr lang="en-ZA" sz="1200" dirty="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(Corporate Services, Governance and Compliance and Financial Management Services)</a:t>
            </a:r>
          </a:p>
          <a:p>
            <a:pPr marL="0" lvl="0" indent="0" algn="just">
              <a:lnSpc>
                <a:spcPct val="150000"/>
              </a:lnSpc>
              <a:buNone/>
            </a:pPr>
            <a:r>
              <a:rPr lang="en-ZA" sz="1200" dirty="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    </a:t>
            </a:r>
            <a:r>
              <a:rPr lang="en-ZA" sz="1200" dirty="0">
                <a:latin typeface="Arial" panose="020B0604020202020204" pitchFamily="34" charset="0"/>
                <a:cs typeface="Arial" panose="020B0604020202020204" pitchFamily="34" charset="0"/>
              </a:rPr>
              <a:t>Programme </a:t>
            </a:r>
            <a:r>
              <a:rPr lang="en-ZA" sz="1200" dirty="0" smtClean="0">
                <a:latin typeface="Arial" panose="020B0604020202020204" pitchFamily="34" charset="0"/>
                <a:cs typeface="Arial" panose="020B0604020202020204" pitchFamily="34" charset="0"/>
              </a:rPr>
              <a:t>2: </a:t>
            </a:r>
            <a:r>
              <a:rPr lang="en-ZA" sz="1200" b="1" dirty="0" smtClean="0">
                <a:latin typeface="Arial" panose="020B0604020202020204" pitchFamily="34" charset="0"/>
                <a:cs typeface="Arial" panose="020B0604020202020204" pitchFamily="34" charset="0"/>
              </a:rPr>
              <a:t>Energy </a:t>
            </a:r>
            <a:r>
              <a:rPr lang="en-ZA" sz="1200" b="1" dirty="0">
                <a:latin typeface="Arial" panose="020B0604020202020204" pitchFamily="34" charset="0"/>
                <a:cs typeface="Arial" panose="020B0604020202020204" pitchFamily="34" charset="0"/>
              </a:rPr>
              <a:t>Policy and </a:t>
            </a:r>
            <a:r>
              <a:rPr lang="en-ZA" sz="1200" b="1" dirty="0" smtClean="0">
                <a:latin typeface="Arial" panose="020B0604020202020204" pitchFamily="34" charset="0"/>
                <a:cs typeface="Arial" panose="020B0604020202020204" pitchFamily="34" charset="0"/>
              </a:rPr>
              <a:t>Planning</a:t>
            </a:r>
            <a:endParaRPr lang="en-ZA" sz="1200" dirty="0" smtClean="0">
              <a:latin typeface="Arial" panose="020B0604020202020204" pitchFamily="34" charset="0"/>
              <a:cs typeface="Arial" panose="020B0604020202020204" pitchFamily="34" charset="0"/>
            </a:endParaRPr>
          </a:p>
          <a:p>
            <a:pPr marL="0" lvl="0" indent="0" algn="just">
              <a:lnSpc>
                <a:spcPct val="150000"/>
              </a:lnSpc>
              <a:buNone/>
            </a:pPr>
            <a:r>
              <a:rPr lang="en-ZA" sz="1200" dirty="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    </a:t>
            </a:r>
            <a:r>
              <a:rPr lang="en-ZA" sz="1200" dirty="0">
                <a:latin typeface="Arial" panose="020B0604020202020204" pitchFamily="34" charset="0"/>
                <a:cs typeface="Arial" panose="020B0604020202020204" pitchFamily="34" charset="0"/>
              </a:rPr>
              <a:t>Programme </a:t>
            </a:r>
            <a:r>
              <a:rPr lang="en-ZA" sz="1200" dirty="0" smtClean="0">
                <a:latin typeface="Arial" panose="020B0604020202020204" pitchFamily="34" charset="0"/>
                <a:cs typeface="Arial" panose="020B0604020202020204" pitchFamily="34" charset="0"/>
              </a:rPr>
              <a:t>3: </a:t>
            </a:r>
            <a:r>
              <a:rPr lang="en-ZA" sz="1200" b="1" dirty="0" smtClean="0">
                <a:latin typeface="Arial" panose="020B0604020202020204" pitchFamily="34" charset="0"/>
                <a:cs typeface="Arial" panose="020B0604020202020204" pitchFamily="34" charset="0"/>
              </a:rPr>
              <a:t>Petroleum </a:t>
            </a:r>
            <a:r>
              <a:rPr lang="en-ZA" sz="1200" b="1" dirty="0">
                <a:latin typeface="Arial" panose="020B0604020202020204" pitchFamily="34" charset="0"/>
                <a:cs typeface="Arial" panose="020B0604020202020204" pitchFamily="34" charset="0"/>
              </a:rPr>
              <a:t>&amp; Petroleum Products </a:t>
            </a:r>
            <a:r>
              <a:rPr lang="en-ZA" sz="1200" b="1" dirty="0" smtClean="0">
                <a:latin typeface="Arial" panose="020B0604020202020204" pitchFamily="34" charset="0"/>
                <a:cs typeface="Arial" panose="020B0604020202020204" pitchFamily="34" charset="0"/>
              </a:rPr>
              <a:t>Regulation</a:t>
            </a:r>
            <a:endParaRPr lang="en-ZA" sz="1200" dirty="0" smtClean="0">
              <a:latin typeface="Arial" panose="020B0604020202020204" pitchFamily="34" charset="0"/>
              <a:cs typeface="Arial" panose="020B0604020202020204" pitchFamily="34" charset="0"/>
            </a:endParaRPr>
          </a:p>
          <a:p>
            <a:pPr marL="0" lvl="0" indent="0" algn="just">
              <a:lnSpc>
                <a:spcPct val="150000"/>
              </a:lnSpc>
              <a:buNone/>
            </a:pPr>
            <a:r>
              <a:rPr lang="en-ZA" sz="1200" dirty="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    </a:t>
            </a:r>
            <a:r>
              <a:rPr lang="en-ZA" sz="1200" dirty="0">
                <a:latin typeface="Arial" panose="020B0604020202020204" pitchFamily="34" charset="0"/>
                <a:cs typeface="Arial" panose="020B0604020202020204" pitchFamily="34" charset="0"/>
              </a:rPr>
              <a:t>Programme </a:t>
            </a:r>
            <a:r>
              <a:rPr lang="en-ZA" sz="1200" dirty="0" smtClean="0">
                <a:latin typeface="Arial" panose="020B0604020202020204" pitchFamily="34" charset="0"/>
                <a:cs typeface="Arial" panose="020B0604020202020204" pitchFamily="34" charset="0"/>
              </a:rPr>
              <a:t>4: </a:t>
            </a:r>
            <a:r>
              <a:rPr lang="en-ZA" sz="1200" b="1" dirty="0" smtClean="0">
                <a:latin typeface="Arial" panose="020B0604020202020204" pitchFamily="34" charset="0"/>
                <a:cs typeface="Arial" panose="020B0604020202020204" pitchFamily="34" charset="0"/>
              </a:rPr>
              <a:t>Programme </a:t>
            </a:r>
            <a:r>
              <a:rPr lang="en-ZA" sz="1200" b="1" dirty="0">
                <a:latin typeface="Arial" panose="020B0604020202020204" pitchFamily="34" charset="0"/>
                <a:cs typeface="Arial" panose="020B0604020202020204" pitchFamily="34" charset="0"/>
              </a:rPr>
              <a:t>and </a:t>
            </a:r>
            <a:r>
              <a:rPr lang="en-ZA" sz="1200" b="1" dirty="0" smtClean="0">
                <a:latin typeface="Arial" panose="020B0604020202020204" pitchFamily="34" charset="0"/>
                <a:cs typeface="Arial" panose="020B0604020202020204" pitchFamily="34" charset="0"/>
              </a:rPr>
              <a:t>Projects</a:t>
            </a:r>
            <a:endParaRPr lang="en-ZA" sz="1200" dirty="0" smtClean="0">
              <a:latin typeface="Arial" panose="020B0604020202020204" pitchFamily="34" charset="0"/>
              <a:cs typeface="Arial" panose="020B0604020202020204" pitchFamily="34" charset="0"/>
            </a:endParaRPr>
          </a:p>
          <a:p>
            <a:pPr marL="0" lvl="0" indent="0" algn="just">
              <a:lnSpc>
                <a:spcPct val="150000"/>
              </a:lnSpc>
              <a:buNone/>
            </a:pPr>
            <a:r>
              <a:rPr lang="en-ZA" sz="1200" dirty="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    </a:t>
            </a:r>
            <a:r>
              <a:rPr lang="en-ZA" sz="1200" dirty="0">
                <a:latin typeface="Arial" panose="020B0604020202020204" pitchFamily="34" charset="0"/>
                <a:cs typeface="Arial" panose="020B0604020202020204" pitchFamily="34" charset="0"/>
              </a:rPr>
              <a:t>Programme </a:t>
            </a:r>
            <a:r>
              <a:rPr lang="en-ZA" sz="1200" dirty="0" smtClean="0">
                <a:latin typeface="Arial" panose="020B0604020202020204" pitchFamily="34" charset="0"/>
                <a:cs typeface="Arial" panose="020B0604020202020204" pitchFamily="34" charset="0"/>
              </a:rPr>
              <a:t>5: </a:t>
            </a:r>
            <a:r>
              <a:rPr lang="en-ZA" sz="1200" b="1" dirty="0" smtClean="0">
                <a:latin typeface="Arial" panose="020B0604020202020204" pitchFamily="34" charset="0"/>
                <a:cs typeface="Arial" panose="020B0604020202020204" pitchFamily="34" charset="0"/>
              </a:rPr>
              <a:t>Nuclear </a:t>
            </a:r>
            <a:r>
              <a:rPr lang="en-ZA" sz="1200" b="1" dirty="0">
                <a:latin typeface="Arial" panose="020B0604020202020204" pitchFamily="34" charset="0"/>
                <a:cs typeface="Arial" panose="020B0604020202020204" pitchFamily="34" charset="0"/>
              </a:rPr>
              <a:t>Energy </a:t>
            </a:r>
            <a:endParaRPr lang="en-ZA" sz="1200" b="1" dirty="0" smtClean="0">
              <a:latin typeface="Arial" panose="020B0604020202020204" pitchFamily="34" charset="0"/>
              <a:cs typeface="Arial" panose="020B0604020202020204" pitchFamily="34" charset="0"/>
            </a:endParaRPr>
          </a:p>
          <a:p>
            <a:pPr marL="0" lvl="0" indent="0" algn="just">
              <a:lnSpc>
                <a:spcPct val="150000"/>
              </a:lnSpc>
              <a:buNone/>
            </a:pPr>
            <a:r>
              <a:rPr lang="en-ZA" sz="1200" b="1" dirty="0">
                <a:latin typeface="Arial" panose="020B0604020202020204" pitchFamily="34" charset="0"/>
                <a:cs typeface="Arial" panose="020B0604020202020204" pitchFamily="34" charset="0"/>
              </a:rPr>
              <a:t> </a:t>
            </a:r>
            <a:r>
              <a:rPr lang="en-ZA" sz="1200" dirty="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   Programme 6: </a:t>
            </a:r>
            <a:r>
              <a:rPr lang="en-ZA" sz="1200" b="1" dirty="0">
                <a:latin typeface="Arial" panose="020B0604020202020204" pitchFamily="34" charset="0"/>
                <a:cs typeface="Arial" panose="020B0604020202020204" pitchFamily="34" charset="0"/>
              </a:rPr>
              <a:t>Clean </a:t>
            </a:r>
            <a:r>
              <a:rPr lang="en-ZA" sz="1200" b="1" dirty="0" smtClean="0">
                <a:latin typeface="Arial" panose="020B0604020202020204" pitchFamily="34" charset="0"/>
                <a:cs typeface="Arial" panose="020B0604020202020204" pitchFamily="34" charset="0"/>
              </a:rPr>
              <a:t>Energy</a:t>
            </a:r>
          </a:p>
        </p:txBody>
      </p:sp>
    </p:spTree>
    <p:extLst>
      <p:ext uri="{BB962C8B-B14F-4D97-AF65-F5344CB8AC3E}">
        <p14:creationId xmlns:p14="http://schemas.microsoft.com/office/powerpoint/2010/main" val="159484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42594"/>
          </a:xfrm>
        </p:spPr>
        <p:txBody>
          <a:bodyPr>
            <a:noAutofit/>
          </a:bodyPr>
          <a:lstStyle/>
          <a:p>
            <a:pPr algn="ctr"/>
            <a:r>
              <a:rPr lang="en-US" sz="2000" b="1" dirty="0">
                <a:latin typeface="Arial" panose="020B0604020202020204" pitchFamily="34" charset="0"/>
                <a:cs typeface="Arial" panose="020B0604020202020204" pitchFamily="34" charset="0"/>
              </a:rPr>
              <a:t>Programme 1: </a:t>
            </a:r>
            <a:r>
              <a:rPr lang="en-US" sz="2000" b="1" dirty="0" smtClean="0">
                <a:latin typeface="Arial" panose="020B0604020202020204" pitchFamily="34" charset="0"/>
                <a:cs typeface="Arial" panose="020B0604020202020204" pitchFamily="34" charset="0"/>
              </a:rPr>
              <a:t>Administration, 3</a:t>
            </a:r>
            <a:r>
              <a:rPr lang="en-US" sz="2000" b="1" baseline="30000" dirty="0" smtClean="0">
                <a:latin typeface="Arial" panose="020B0604020202020204" pitchFamily="34" charset="0"/>
                <a:cs typeface="Arial" panose="020B0604020202020204" pitchFamily="34" charset="0"/>
              </a:rPr>
              <a:t>rd</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Quarter </a:t>
            </a:r>
            <a:r>
              <a:rPr lang="en-US" sz="2000" b="1" dirty="0" smtClean="0">
                <a:latin typeface="Arial" panose="020B0604020202020204" pitchFamily="34" charset="0"/>
                <a:cs typeface="Arial" panose="020B0604020202020204" pitchFamily="34" charset="0"/>
              </a:rPr>
              <a:t>2016-17</a:t>
            </a:r>
            <a:br>
              <a:rPr lang="en-US" sz="2000" b="1" dirty="0" smtClean="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500" y="685800"/>
            <a:ext cx="8755380" cy="5875020"/>
          </a:xfrm>
        </p:spPr>
        <p:txBody>
          <a:bodyPr>
            <a:normAutofit fontScale="25000" lnSpcReduction="20000"/>
          </a:bodyPr>
          <a:lstStyle/>
          <a:p>
            <a:pPr marL="0" lvl="0" indent="0" algn="just">
              <a:lnSpc>
                <a:spcPct val="150000"/>
              </a:lnSpc>
              <a:buNone/>
            </a:pPr>
            <a:endParaRPr lang="en-ZA" sz="1200" b="1" dirty="0" smtClean="0">
              <a:latin typeface="Arial" panose="020B0604020202020204" pitchFamily="34" charset="0"/>
              <a:cs typeface="Arial" panose="020B0604020202020204" pitchFamily="34" charset="0"/>
            </a:endParaRPr>
          </a:p>
          <a:p>
            <a:pPr marL="0" lvl="0" indent="0" algn="just">
              <a:lnSpc>
                <a:spcPct val="150000"/>
              </a:lnSpc>
              <a:buNone/>
            </a:pPr>
            <a:r>
              <a:rPr lang="en-US" sz="6400" b="1" dirty="0">
                <a:latin typeface="Arial" panose="020B0604020202020204" pitchFamily="34" charset="0"/>
                <a:cs typeface="Arial" panose="020B0604020202020204" pitchFamily="34" charset="0"/>
              </a:rPr>
              <a:t>Major </a:t>
            </a:r>
            <a:r>
              <a:rPr lang="en-US" sz="6400" b="1" dirty="0" smtClean="0">
                <a:latin typeface="Arial" panose="020B0604020202020204" pitchFamily="34" charset="0"/>
                <a:cs typeface="Arial" panose="020B0604020202020204" pitchFamily="34" charset="0"/>
              </a:rPr>
              <a:t>Achievements</a:t>
            </a:r>
            <a:r>
              <a:rPr lang="en-US" sz="5600" b="1" dirty="0" smtClean="0">
                <a:latin typeface="Arial" panose="020B0604020202020204" pitchFamily="34" charset="0"/>
                <a:cs typeface="Arial" panose="020B0604020202020204" pitchFamily="34" charset="0"/>
              </a:rPr>
              <a:t>:</a:t>
            </a:r>
            <a:endParaRPr lang="en-ZA" sz="5600" b="1" dirty="0">
              <a:latin typeface="Arial" panose="020B0604020202020204" pitchFamily="34" charset="0"/>
              <a:cs typeface="Arial" panose="020B0604020202020204" pitchFamily="34" charset="0"/>
            </a:endParaRPr>
          </a:p>
          <a:p>
            <a:pPr marL="0" lvl="0" indent="0" algn="just">
              <a:lnSpc>
                <a:spcPct val="150000"/>
              </a:lnSpc>
              <a:buNone/>
            </a:pPr>
            <a:r>
              <a:rPr lang="en-ZA" sz="6400" b="1" dirty="0" smtClean="0">
                <a:latin typeface="Arial" panose="020B0604020202020204" pitchFamily="34" charset="0"/>
                <a:cs typeface="Arial" panose="020B0604020202020204" pitchFamily="34" charset="0"/>
              </a:rPr>
              <a:t>Corporate Services</a:t>
            </a:r>
          </a:p>
          <a:p>
            <a:pPr lvl="0" algn="just">
              <a:lnSpc>
                <a:spcPct val="150000"/>
              </a:lnSpc>
              <a:buFont typeface="Wingdings" pitchFamily="2" charset="2"/>
              <a:buChar char="Ø"/>
            </a:pPr>
            <a:r>
              <a:rPr lang="en-ZA" sz="5600" b="1" dirty="0" smtClean="0">
                <a:latin typeface="Arial" panose="020B0604020202020204" pitchFamily="34" charset="0"/>
                <a:cs typeface="Arial" panose="020B0604020202020204" pitchFamily="34" charset="0"/>
              </a:rPr>
              <a:t>2 </a:t>
            </a:r>
            <a:r>
              <a:rPr lang="en-ZA" sz="5600" b="1" dirty="0">
                <a:latin typeface="Arial" panose="020B0604020202020204" pitchFamily="34" charset="0"/>
                <a:cs typeface="Arial" panose="020B0604020202020204" pitchFamily="34" charset="0"/>
              </a:rPr>
              <a:t>new International agreements received and finalised. All other International Agreements being dealt with in accordance with prescribed legal process, and pending approval by Minister or instructions through International Coordination </a:t>
            </a:r>
          </a:p>
          <a:p>
            <a:pPr lvl="0" algn="just">
              <a:lnSpc>
                <a:spcPct val="150000"/>
              </a:lnSpc>
              <a:buFont typeface="Wingdings" pitchFamily="2" charset="2"/>
              <a:buChar char="Ø"/>
            </a:pPr>
            <a:r>
              <a:rPr lang="en-ZA" sz="5600" b="1" dirty="0">
                <a:latin typeface="Arial" panose="020B0604020202020204" pitchFamily="34" charset="0"/>
                <a:cs typeface="Arial" panose="020B0604020202020204" pitchFamily="34" charset="0"/>
              </a:rPr>
              <a:t>4 New appeals received. 9 on route to minister, 23 with legal service, 6 appeals finalised by the minister . </a:t>
            </a:r>
            <a:endParaRPr lang="en-ZA" sz="5600" b="1" dirty="0" smtClean="0">
              <a:latin typeface="Arial" panose="020B0604020202020204" pitchFamily="34" charset="0"/>
              <a:cs typeface="Arial" panose="020B0604020202020204" pitchFamily="34" charset="0"/>
            </a:endParaRPr>
          </a:p>
          <a:p>
            <a:pPr algn="just">
              <a:lnSpc>
                <a:spcPct val="150000"/>
              </a:lnSpc>
              <a:buFont typeface="Wingdings" pitchFamily="2" charset="2"/>
              <a:buChar char="Ø"/>
            </a:pPr>
            <a:r>
              <a:rPr lang="en-ZA" sz="5600" b="1" dirty="0" smtClean="0">
                <a:latin typeface="Arial" panose="020B0604020202020204" pitchFamily="34" charset="0"/>
                <a:cs typeface="Arial" panose="020B0604020202020204" pitchFamily="34" charset="0"/>
              </a:rPr>
              <a:t>A quarterly </a:t>
            </a:r>
            <a:r>
              <a:rPr lang="en-ZA" sz="5600" b="1" dirty="0">
                <a:latin typeface="Arial" panose="020B0604020202020204" pitchFamily="34" charset="0"/>
                <a:cs typeface="Arial" panose="020B0604020202020204" pitchFamily="34" charset="0"/>
              </a:rPr>
              <a:t>progress report on </a:t>
            </a:r>
            <a:r>
              <a:rPr lang="en-ZA" sz="5600" b="1" dirty="0" smtClean="0">
                <a:latin typeface="Arial" panose="020B0604020202020204" pitchFamily="34" charset="0"/>
                <a:cs typeface="Arial" panose="020B0604020202020204" pitchFamily="34" charset="0"/>
              </a:rPr>
              <a:t>annual HR Plan was produced</a:t>
            </a:r>
            <a:endParaRPr lang="en-ZA" sz="5600" b="1" dirty="0">
              <a:latin typeface="Arial" panose="020B0604020202020204" pitchFamily="34" charset="0"/>
              <a:cs typeface="Arial" panose="020B0604020202020204" pitchFamily="34" charset="0"/>
            </a:endParaRPr>
          </a:p>
          <a:p>
            <a:pPr marL="0" indent="0" algn="just">
              <a:lnSpc>
                <a:spcPct val="150000"/>
              </a:lnSpc>
              <a:buNone/>
            </a:pPr>
            <a:endParaRPr lang="en-US" sz="5600" b="1" dirty="0" smtClean="0">
              <a:latin typeface="Arial" panose="020B0604020202020204" pitchFamily="34" charset="0"/>
              <a:cs typeface="Arial" panose="020B0604020202020204" pitchFamily="34" charset="0"/>
            </a:endParaRPr>
          </a:p>
          <a:p>
            <a:pPr marL="0" indent="0" algn="just">
              <a:lnSpc>
                <a:spcPct val="150000"/>
              </a:lnSpc>
              <a:buNone/>
            </a:pPr>
            <a:r>
              <a:rPr lang="en-US" sz="6400" b="1" dirty="0">
                <a:latin typeface="Arial" panose="020B0604020202020204" pitchFamily="34" charset="0"/>
                <a:cs typeface="Arial" panose="020B0604020202020204" pitchFamily="34" charset="0"/>
              </a:rPr>
              <a:t>Major Challenges:</a:t>
            </a:r>
          </a:p>
          <a:p>
            <a:pPr algn="just">
              <a:lnSpc>
                <a:spcPct val="150000"/>
              </a:lnSpc>
              <a:buFont typeface="Wingdings" pitchFamily="2" charset="2"/>
              <a:buChar char="Ø"/>
            </a:pPr>
            <a:r>
              <a:rPr lang="en-ZA" sz="5600" b="1" dirty="0">
                <a:latin typeface="Arial" panose="020B0604020202020204" pitchFamily="34" charset="0"/>
                <a:cs typeface="Arial" panose="020B0604020202020204" pitchFamily="34" charset="0"/>
              </a:rPr>
              <a:t>Delays in the decision making on the way forward regarding </a:t>
            </a:r>
            <a:r>
              <a:rPr lang="en-ZA" sz="5600" b="1" dirty="0" smtClean="0">
                <a:latin typeface="Arial" panose="020B0604020202020204" pitchFamily="34" charset="0"/>
                <a:cs typeface="Arial" panose="020B0604020202020204" pitchFamily="34" charset="0"/>
              </a:rPr>
              <a:t>organisational restructuring affected progress</a:t>
            </a:r>
            <a:r>
              <a:rPr lang="en-ZA" sz="5600" b="1" dirty="0">
                <a:latin typeface="Arial" panose="020B0604020202020204" pitchFamily="34" charset="0"/>
                <a:cs typeface="Arial" panose="020B0604020202020204" pitchFamily="34" charset="0"/>
              </a:rPr>
              <a:t>. </a:t>
            </a:r>
            <a:r>
              <a:rPr lang="en-ZA" sz="5600" b="1" dirty="0" smtClean="0">
                <a:latin typeface="Arial" panose="020B0604020202020204" pitchFamily="34" charset="0"/>
                <a:cs typeface="Arial" panose="020B0604020202020204" pitchFamily="34" charset="0"/>
              </a:rPr>
              <a:t>Envisioning that </a:t>
            </a:r>
            <a:r>
              <a:rPr lang="en-ZA" sz="5600" b="1" dirty="0">
                <a:latin typeface="Arial" panose="020B0604020202020204" pitchFamily="34" charset="0"/>
                <a:cs typeface="Arial" panose="020B0604020202020204" pitchFamily="34" charset="0"/>
              </a:rPr>
              <a:t>the process will gain traction during the last quarter. </a:t>
            </a:r>
          </a:p>
          <a:p>
            <a:pPr algn="just">
              <a:lnSpc>
                <a:spcPct val="150000"/>
              </a:lnSpc>
              <a:buFont typeface="Wingdings" pitchFamily="2" charset="2"/>
              <a:buChar char="Ø"/>
            </a:pPr>
            <a:r>
              <a:rPr lang="en-US" sz="5600" b="1" dirty="0" smtClean="0">
                <a:latin typeface="Arial" panose="020B0604020202020204" pitchFamily="34" charset="0"/>
                <a:cs typeface="Arial" panose="020B0604020202020204" pitchFamily="34" charset="0"/>
              </a:rPr>
              <a:t>DOE </a:t>
            </a:r>
            <a:r>
              <a:rPr lang="en-US" sz="5600" b="1" dirty="0">
                <a:latin typeface="Arial" panose="020B0604020202020204" pitchFamily="34" charset="0"/>
                <a:cs typeface="Arial" panose="020B0604020202020204" pitchFamily="34" charset="0"/>
              </a:rPr>
              <a:t>achieved 1.97% of people with disabilities and 36% of women in SMS positions against the target of 2% and 50 % respectively. </a:t>
            </a:r>
            <a:r>
              <a:rPr lang="en-ZA" sz="5600" b="1" dirty="0">
                <a:latin typeface="Arial" panose="020B0604020202020204" pitchFamily="34" charset="0"/>
                <a:cs typeface="Arial" panose="020B0604020202020204" pitchFamily="34" charset="0"/>
              </a:rPr>
              <a:t>The </a:t>
            </a:r>
            <a:r>
              <a:rPr lang="en-ZA" sz="5600" b="1" dirty="0" smtClean="0">
                <a:latin typeface="Arial" panose="020B0604020202020204" pitchFamily="34" charset="0"/>
                <a:cs typeface="Arial" panose="020B0604020202020204" pitchFamily="34" charset="0"/>
              </a:rPr>
              <a:t>required report </a:t>
            </a:r>
            <a:r>
              <a:rPr lang="en-ZA" sz="5600" b="1" dirty="0">
                <a:latin typeface="Arial" panose="020B0604020202020204" pitchFamily="34" charset="0"/>
                <a:cs typeface="Arial" panose="020B0604020202020204" pitchFamily="34" charset="0"/>
              </a:rPr>
              <a:t>was </a:t>
            </a:r>
            <a:r>
              <a:rPr lang="en-ZA" sz="5600" b="1" dirty="0" smtClean="0">
                <a:latin typeface="Arial" panose="020B0604020202020204" pitchFamily="34" charset="0"/>
                <a:cs typeface="Arial" panose="020B0604020202020204" pitchFamily="34" charset="0"/>
              </a:rPr>
              <a:t>submitted </a:t>
            </a:r>
            <a:r>
              <a:rPr lang="en-ZA" sz="5600" b="1" dirty="0">
                <a:latin typeface="Arial" panose="020B0604020202020204" pitchFamily="34" charset="0"/>
                <a:cs typeface="Arial" panose="020B0604020202020204" pitchFamily="34" charset="0"/>
              </a:rPr>
              <a:t>per Cabinet directive</a:t>
            </a:r>
          </a:p>
          <a:p>
            <a:pPr marL="0" indent="0" algn="just">
              <a:lnSpc>
                <a:spcPct val="150000"/>
              </a:lnSpc>
              <a:buNone/>
            </a:pPr>
            <a:endParaRPr lang="en-US" sz="5600" b="1" dirty="0">
              <a:latin typeface="Arial" panose="020B0604020202020204" pitchFamily="34" charset="0"/>
              <a:cs typeface="Arial" panose="020B0604020202020204" pitchFamily="34" charset="0"/>
            </a:endParaRPr>
          </a:p>
          <a:p>
            <a:pPr marL="0" lvl="0" indent="0" algn="just">
              <a:lnSpc>
                <a:spcPct val="150000"/>
              </a:lnSpc>
              <a:buNone/>
            </a:pPr>
            <a:endParaRPr lang="en-ZA" sz="1400" b="1" dirty="0">
              <a:latin typeface="Arial" panose="020B0604020202020204" pitchFamily="34" charset="0"/>
              <a:cs typeface="Arial" panose="020B0604020202020204" pitchFamily="34" charset="0"/>
            </a:endParaRPr>
          </a:p>
          <a:p>
            <a:pPr marL="0" lvl="0" indent="0" algn="just">
              <a:lnSpc>
                <a:spcPct val="150000"/>
              </a:lnSpc>
              <a:buNone/>
            </a:pPr>
            <a:endParaRPr lang="en-ZA" sz="1400" b="1" dirty="0">
              <a:latin typeface="Arial" panose="020B0604020202020204" pitchFamily="34" charset="0"/>
              <a:cs typeface="Arial" panose="020B0604020202020204" pitchFamily="34" charset="0"/>
            </a:endParaRPr>
          </a:p>
          <a:p>
            <a:pPr marL="0" lvl="0" indent="0" algn="just">
              <a:lnSpc>
                <a:spcPct val="150000"/>
              </a:lnSpc>
              <a:buNone/>
            </a:pPr>
            <a:r>
              <a:rPr lang="en-ZA" sz="1400" b="1" dirty="0" smtClean="0">
                <a:latin typeface="Arial" panose="020B0604020202020204" pitchFamily="34" charset="0"/>
                <a:cs typeface="Arial" panose="020B0604020202020204" pitchFamily="34" charset="0"/>
              </a:rPr>
              <a:t>Financial Management Services </a:t>
            </a:r>
          </a:p>
          <a:p>
            <a:pPr marL="0" indent="0" algn="just">
              <a:lnSpc>
                <a:spcPct val="150000"/>
              </a:lnSpc>
              <a:buNone/>
            </a:pPr>
            <a:r>
              <a:rPr lang="en-US" sz="1400" b="1" dirty="0">
                <a:latin typeface="Arial" panose="020B0604020202020204" pitchFamily="34" charset="0"/>
                <a:cs typeface="Arial" panose="020B0604020202020204" pitchFamily="34" charset="0"/>
              </a:rPr>
              <a:t>A total of 942 invoices were recorded and 908 were paid during the month of October, November and December 2016. A total of 34 invoices were paid in January 2017 and were still within 30 days of receipt the main reason for the delay was sign off by end users</a:t>
            </a:r>
            <a:r>
              <a:rPr lang="en-US" sz="1400" b="1" dirty="0" smtClean="0">
                <a:latin typeface="Arial" panose="020B0604020202020204" pitchFamily="34" charset="0"/>
                <a:cs typeface="Arial" panose="020B0604020202020204" pitchFamily="34" charset="0"/>
              </a:rPr>
              <a:t>;</a:t>
            </a:r>
            <a:endParaRPr lang="en-ZA" sz="1400" b="1" dirty="0" smtClean="0">
              <a:latin typeface="Arial" panose="020B0604020202020204" pitchFamily="34" charset="0"/>
              <a:cs typeface="Arial" panose="020B0604020202020204" pitchFamily="34" charset="0"/>
            </a:endParaRPr>
          </a:p>
          <a:p>
            <a:pPr marL="0" lvl="0" indent="0" algn="just">
              <a:lnSpc>
                <a:spcPct val="150000"/>
              </a:lnSpc>
              <a:buNone/>
            </a:pPr>
            <a:r>
              <a:rPr lang="en-ZA" sz="1400" b="1" dirty="0">
                <a:latin typeface="Arial" panose="020B0604020202020204" pitchFamily="34" charset="0"/>
                <a:cs typeface="Arial" panose="020B0604020202020204" pitchFamily="34" charset="0"/>
              </a:rPr>
              <a:t>Governance and Compliance </a:t>
            </a:r>
          </a:p>
          <a:p>
            <a:pPr marL="0" lvl="0" indent="0" algn="just">
              <a:lnSpc>
                <a:spcPct val="150000"/>
              </a:lnSpc>
              <a:buNone/>
            </a:pPr>
            <a:r>
              <a:rPr lang="en-US" sz="1400" b="1" dirty="0" smtClean="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department undertook Ghana Study Tour, Namibia, Sacree Meeting and Zambia </a:t>
            </a:r>
            <a:r>
              <a:rPr lang="en-US" sz="1400" b="1" dirty="0" smtClean="0">
                <a:latin typeface="Arial" panose="020B0604020202020204" pitchFamily="34" charset="0"/>
                <a:cs typeface="Arial" panose="020B0604020202020204" pitchFamily="34" charset="0"/>
              </a:rPr>
              <a:t>to </a:t>
            </a:r>
            <a:r>
              <a:rPr lang="en-US" sz="1400" b="1" dirty="0">
                <a:latin typeface="Arial" panose="020B0604020202020204" pitchFamily="34" charset="0"/>
                <a:cs typeface="Arial" panose="020B0604020202020204" pitchFamily="34" charset="0"/>
              </a:rPr>
              <a:t>promote the </a:t>
            </a:r>
            <a:r>
              <a:rPr lang="en-US" sz="1400" b="1" dirty="0" smtClean="0">
                <a:latin typeface="Arial" panose="020B0604020202020204" pitchFamily="34" charset="0"/>
                <a:cs typeface="Arial" panose="020B0604020202020204" pitchFamily="34" charset="0"/>
              </a:rPr>
              <a:t>use of </a:t>
            </a:r>
            <a:r>
              <a:rPr lang="en-US" sz="1400" b="1" dirty="0">
                <a:latin typeface="Arial" panose="020B0604020202020204" pitchFamily="34" charset="0"/>
                <a:cs typeface="Arial" panose="020B0604020202020204" pitchFamily="34" charset="0"/>
              </a:rPr>
              <a:t>cleaner &amp; </a:t>
            </a:r>
            <a:r>
              <a:rPr lang="en-US" sz="1400" b="1" dirty="0" smtClean="0">
                <a:latin typeface="Arial" panose="020B0604020202020204" pitchFamily="34" charset="0"/>
                <a:cs typeface="Arial" panose="020B0604020202020204" pitchFamily="34" charset="0"/>
              </a:rPr>
              <a:t>safer energy </a:t>
            </a:r>
            <a:r>
              <a:rPr lang="en-US" sz="1400" b="1" dirty="0">
                <a:latin typeface="Arial" panose="020B0604020202020204" pitchFamily="34" charset="0"/>
                <a:cs typeface="Arial" panose="020B0604020202020204" pitchFamily="34" charset="0"/>
              </a:rPr>
              <a:t>carriers, reduce greenhouse gas emissions, promote knowledge transfer &amp; enhance the Energy Sector as agreed with foreign </a:t>
            </a:r>
            <a:r>
              <a:rPr lang="en-US" sz="1400" b="1" dirty="0" smtClean="0">
                <a:latin typeface="Arial" panose="020B0604020202020204" pitchFamily="34" charset="0"/>
                <a:cs typeface="Arial" panose="020B0604020202020204" pitchFamily="34" charset="0"/>
              </a:rPr>
              <a:t>partners</a:t>
            </a:r>
            <a:endParaRPr lang="en-ZA" sz="1400" b="1" dirty="0">
              <a:latin typeface="Arial" panose="020B0604020202020204" pitchFamily="34" charset="0"/>
              <a:cs typeface="Arial" panose="020B0604020202020204" pitchFamily="34" charset="0"/>
            </a:endParaRPr>
          </a:p>
          <a:p>
            <a:pPr marL="0" lvl="0" indent="0" algn="just">
              <a:lnSpc>
                <a:spcPct val="150000"/>
              </a:lnSpc>
              <a:buNone/>
            </a:pP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833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40342"/>
          </a:xfrm>
        </p:spPr>
        <p:txBody>
          <a:bodyPr>
            <a:noAutofit/>
          </a:bodyPr>
          <a:lstStyle/>
          <a:p>
            <a:pPr lvl="0" algn="ctr"/>
            <a:r>
              <a:rPr lang="en-US" sz="2000" b="1" dirty="0">
                <a:latin typeface="Arial" panose="020B0604020202020204" pitchFamily="34" charset="0"/>
                <a:cs typeface="Arial" panose="020B0604020202020204" pitchFamily="34" charset="0"/>
              </a:rPr>
              <a:t>Programme 1: </a:t>
            </a:r>
            <a:r>
              <a:rPr lang="en-ZA" sz="2000" b="1" dirty="0">
                <a:latin typeface="Arial" panose="020B0604020202020204" pitchFamily="34" charset="0"/>
                <a:cs typeface="Arial" panose="020B0604020202020204" pitchFamily="34" charset="0"/>
              </a:rPr>
              <a:t>Financial Management </a:t>
            </a:r>
            <a:r>
              <a:rPr lang="en-ZA" sz="2000" b="1" dirty="0" smtClean="0">
                <a:latin typeface="Arial" panose="020B0604020202020204" pitchFamily="34" charset="0"/>
                <a:cs typeface="Arial" panose="020B0604020202020204" pitchFamily="34" charset="0"/>
              </a:rPr>
              <a:t>Services</a:t>
            </a:r>
            <a:r>
              <a:rPr lang="en-US" sz="2000" b="1" dirty="0" smtClean="0">
                <a:latin typeface="Arial" panose="020B0604020202020204" pitchFamily="34" charset="0"/>
                <a:cs typeface="Arial" panose="020B0604020202020204" pitchFamily="34" charset="0"/>
              </a:rPr>
              <a:t>, 3</a:t>
            </a:r>
            <a:r>
              <a:rPr lang="en-US" sz="2000" b="1" baseline="30000" dirty="0" smtClean="0">
                <a:latin typeface="Arial" panose="020B0604020202020204" pitchFamily="34" charset="0"/>
                <a:cs typeface="Arial" panose="020B0604020202020204" pitchFamily="34" charset="0"/>
              </a:rPr>
              <a:t>rd</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Quarter </a:t>
            </a:r>
            <a:r>
              <a:rPr lang="en-US" sz="2000" b="1" dirty="0" smtClean="0">
                <a:latin typeface="Arial" panose="020B0604020202020204" pitchFamily="34" charset="0"/>
                <a:cs typeface="Arial" panose="020B0604020202020204" pitchFamily="34" charset="0"/>
              </a:rPr>
              <a:t>2016-17</a:t>
            </a:r>
            <a:br>
              <a:rPr lang="en-US" sz="2000" b="1" dirty="0" smtClean="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500" y="685800"/>
            <a:ext cx="8755380" cy="5875020"/>
          </a:xfrm>
        </p:spPr>
        <p:txBody>
          <a:bodyPr>
            <a:normAutofit/>
          </a:bodyPr>
          <a:lstStyle/>
          <a:p>
            <a:pPr marL="0" lvl="0" indent="0" algn="just">
              <a:lnSpc>
                <a:spcPct val="150000"/>
              </a:lnSpc>
              <a:buNone/>
            </a:pPr>
            <a:endParaRPr lang="en-ZA" sz="1200" b="1" dirty="0" smtClean="0">
              <a:latin typeface="Arial" panose="020B0604020202020204" pitchFamily="34" charset="0"/>
              <a:cs typeface="Arial" panose="020B0604020202020204" pitchFamily="34" charset="0"/>
            </a:endParaRPr>
          </a:p>
          <a:p>
            <a:pPr marL="0" lvl="0" indent="0" algn="just">
              <a:lnSpc>
                <a:spcPct val="150000"/>
              </a:lnSpc>
              <a:buNone/>
            </a:pPr>
            <a:r>
              <a:rPr lang="en-US" sz="1600" b="1" dirty="0">
                <a:latin typeface="Arial" panose="020B0604020202020204" pitchFamily="34" charset="0"/>
                <a:cs typeface="Arial" panose="020B0604020202020204" pitchFamily="34" charset="0"/>
              </a:rPr>
              <a:t>Major </a:t>
            </a:r>
            <a:r>
              <a:rPr lang="en-US" sz="1600" b="1" dirty="0" smtClean="0">
                <a:latin typeface="Arial" panose="020B0604020202020204" pitchFamily="34" charset="0"/>
                <a:cs typeface="Arial" panose="020B0604020202020204" pitchFamily="34" charset="0"/>
              </a:rPr>
              <a:t>Achievements:</a:t>
            </a:r>
          </a:p>
          <a:p>
            <a:pPr marL="0" lvl="0" indent="0" algn="just">
              <a:lnSpc>
                <a:spcPct val="150000"/>
              </a:lnSpc>
              <a:buNone/>
            </a:pPr>
            <a:endParaRPr lang="en-ZA" sz="1600" b="1" dirty="0">
              <a:latin typeface="Arial" panose="020B0604020202020204" pitchFamily="34" charset="0"/>
              <a:cs typeface="Arial" panose="020B0604020202020204" pitchFamily="34" charset="0"/>
            </a:endParaRPr>
          </a:p>
          <a:p>
            <a:pPr algn="just">
              <a:lnSpc>
                <a:spcPct val="150000"/>
              </a:lnSpc>
              <a:buFont typeface="Wingdings" pitchFamily="2" charset="2"/>
              <a:buChar char="Ø"/>
            </a:pPr>
            <a:r>
              <a:rPr lang="en-US" sz="1400" b="1" dirty="0">
                <a:latin typeface="Arial" panose="020B0604020202020204" pitchFamily="34" charset="0"/>
                <a:cs typeface="Arial" panose="020B0604020202020204" pitchFamily="34" charset="0"/>
              </a:rPr>
              <a:t>A total of 942 invoices were recorded and 908 were paid during the month of October, November and December 2016. A total of 34 invoices were paid in January 2017 and were still within 30 days of receipt the main reason for the delay was sign off by end users;</a:t>
            </a:r>
            <a:endParaRPr lang="en-ZA" sz="1400" b="1" dirty="0">
              <a:latin typeface="Arial" panose="020B0604020202020204" pitchFamily="34" charset="0"/>
              <a:cs typeface="Arial" panose="020B0604020202020204" pitchFamily="34" charset="0"/>
            </a:endParaRPr>
          </a:p>
          <a:p>
            <a:pPr marL="0" indent="0" algn="just">
              <a:lnSpc>
                <a:spcPct val="150000"/>
              </a:lnSpc>
              <a:buNone/>
            </a:pPr>
            <a:endParaRPr lang="en-US" sz="2000" b="1" dirty="0">
              <a:latin typeface="Arial" panose="020B0604020202020204" pitchFamily="34" charset="0"/>
              <a:cs typeface="Arial" panose="020B0604020202020204" pitchFamily="34" charset="0"/>
            </a:endParaRPr>
          </a:p>
          <a:p>
            <a:pPr marL="0" indent="0" algn="just">
              <a:lnSpc>
                <a:spcPct val="150000"/>
              </a:lnSpc>
              <a:buNone/>
            </a:pPr>
            <a:r>
              <a:rPr lang="en-US" sz="1600" b="1" dirty="0">
                <a:latin typeface="Arial" panose="020B0604020202020204" pitchFamily="34" charset="0"/>
                <a:cs typeface="Arial" panose="020B0604020202020204" pitchFamily="34" charset="0"/>
              </a:rPr>
              <a:t>Major Challenges:</a:t>
            </a:r>
            <a:endParaRPr lang="en-US" sz="1400" b="1" dirty="0">
              <a:latin typeface="Arial" panose="020B0604020202020204" pitchFamily="34" charset="0"/>
              <a:cs typeface="Arial" panose="020B0604020202020204" pitchFamily="34" charset="0"/>
            </a:endParaRPr>
          </a:p>
          <a:p>
            <a:pPr lvl="0" algn="just">
              <a:lnSpc>
                <a:spcPct val="150000"/>
              </a:lnSpc>
              <a:buFont typeface="Wingdings" pitchFamily="2" charset="2"/>
              <a:buChar char="Ø"/>
            </a:pPr>
            <a:r>
              <a:rPr lang="en-ZA" sz="1400" b="1" dirty="0">
                <a:latin typeface="Arial" panose="020B0604020202020204" pitchFamily="34" charset="0"/>
                <a:cs typeface="Arial" panose="020B0604020202020204" pitchFamily="34" charset="0"/>
              </a:rPr>
              <a:t>1 Awareness campaign and information sharing </a:t>
            </a:r>
            <a:r>
              <a:rPr lang="en-ZA" sz="1400" b="1" dirty="0" smtClean="0">
                <a:latin typeface="Arial" panose="020B0604020202020204" pitchFamily="34" charset="0"/>
                <a:cs typeface="Arial" panose="020B0604020202020204" pitchFamily="34" charset="0"/>
              </a:rPr>
              <a:t>workshop </a:t>
            </a:r>
            <a:r>
              <a:rPr lang="en-ZA" sz="1400" b="1" dirty="0">
                <a:latin typeface="Arial" panose="020B0604020202020204" pitchFamily="34" charset="0"/>
                <a:cs typeface="Arial" panose="020B0604020202020204" pitchFamily="34" charset="0"/>
              </a:rPr>
              <a:t>on  expenditure management </a:t>
            </a:r>
            <a:r>
              <a:rPr lang="en-ZA" sz="1400" b="1" dirty="0" smtClean="0">
                <a:latin typeface="Arial" panose="020B0604020202020204" pitchFamily="34" charset="0"/>
                <a:cs typeface="Arial" panose="020B0604020202020204" pitchFamily="34" charset="0"/>
              </a:rPr>
              <a:t>processes not conducted due to competing priorities</a:t>
            </a:r>
            <a:endParaRPr lang="en-ZA" sz="1400" b="1" dirty="0">
              <a:latin typeface="Arial" panose="020B0604020202020204" pitchFamily="34" charset="0"/>
              <a:cs typeface="Arial" panose="020B0604020202020204" pitchFamily="34" charset="0"/>
            </a:endParaRPr>
          </a:p>
          <a:p>
            <a:pPr marL="0" lvl="0" indent="0" algn="just">
              <a:lnSpc>
                <a:spcPct val="150000"/>
              </a:lnSpc>
              <a:buNone/>
            </a:pPr>
            <a:endParaRPr lang="en-ZA" sz="2300" b="1" dirty="0">
              <a:latin typeface="Arial" panose="020B0604020202020204" pitchFamily="34" charset="0"/>
              <a:cs typeface="Arial" panose="020B0604020202020204" pitchFamily="34" charset="0"/>
            </a:endParaRPr>
          </a:p>
          <a:p>
            <a:pPr marL="0" lvl="0" indent="0" algn="just">
              <a:lnSpc>
                <a:spcPct val="150000"/>
              </a:lnSpc>
              <a:buNone/>
            </a:pPr>
            <a:endParaRPr lang="en-Z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460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9398"/>
          </a:xfrm>
        </p:spPr>
        <p:txBody>
          <a:bodyPr>
            <a:noAutofit/>
          </a:bodyPr>
          <a:lstStyle/>
          <a:p>
            <a:pPr algn="ctr"/>
            <a:r>
              <a:rPr lang="en-US" sz="2000" b="1" dirty="0">
                <a:latin typeface="Arial" panose="020B0604020202020204" pitchFamily="34" charset="0"/>
                <a:cs typeface="Arial" panose="020B0604020202020204" pitchFamily="34" charset="0"/>
              </a:rPr>
              <a:t>Programme 1: Governance </a:t>
            </a:r>
            <a:r>
              <a:rPr lang="en-US" sz="2000" b="1" dirty="0" smtClean="0">
                <a:latin typeface="Arial" panose="020B0604020202020204" pitchFamily="34" charset="0"/>
                <a:cs typeface="Arial" panose="020B0604020202020204" pitchFamily="34" charset="0"/>
              </a:rPr>
              <a:t>&amp; Compliance, 3</a:t>
            </a:r>
            <a:r>
              <a:rPr lang="en-US" sz="2000" b="1" baseline="30000" dirty="0" smtClean="0">
                <a:latin typeface="Arial" panose="020B0604020202020204" pitchFamily="34" charset="0"/>
                <a:cs typeface="Arial" panose="020B0604020202020204" pitchFamily="34" charset="0"/>
              </a:rPr>
              <a:t>rd</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Quarter </a:t>
            </a:r>
            <a:r>
              <a:rPr lang="en-US" sz="2000" b="1" dirty="0" smtClean="0">
                <a:latin typeface="Arial" panose="020B0604020202020204" pitchFamily="34" charset="0"/>
                <a:cs typeface="Arial" panose="020B0604020202020204" pitchFamily="34" charset="0"/>
              </a:rPr>
              <a:t>2016-17</a:t>
            </a:r>
            <a:br>
              <a:rPr lang="en-US" sz="2000" b="1" dirty="0" smtClean="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500" y="685800"/>
            <a:ext cx="8755380" cy="5875020"/>
          </a:xfrm>
        </p:spPr>
        <p:txBody>
          <a:bodyPr>
            <a:normAutofit/>
          </a:bodyPr>
          <a:lstStyle/>
          <a:p>
            <a:pPr marL="0" lvl="0" indent="0" algn="just">
              <a:lnSpc>
                <a:spcPct val="150000"/>
              </a:lnSpc>
              <a:buNone/>
            </a:pPr>
            <a:endParaRPr lang="en-ZA" sz="1400" b="1" dirty="0" smtClean="0">
              <a:latin typeface="Arial" panose="020B0604020202020204" pitchFamily="34" charset="0"/>
              <a:cs typeface="Arial" panose="020B0604020202020204" pitchFamily="34" charset="0"/>
            </a:endParaRPr>
          </a:p>
          <a:p>
            <a:pPr marL="0" lvl="0" indent="0" algn="just">
              <a:lnSpc>
                <a:spcPct val="150000"/>
              </a:lnSpc>
              <a:buNone/>
            </a:pPr>
            <a:r>
              <a:rPr lang="en-US" sz="1400" b="1" dirty="0">
                <a:latin typeface="Arial" panose="020B0604020202020204" pitchFamily="34" charset="0"/>
                <a:cs typeface="Arial" panose="020B0604020202020204" pitchFamily="34" charset="0"/>
              </a:rPr>
              <a:t>Major </a:t>
            </a:r>
            <a:r>
              <a:rPr lang="en-US" sz="1400" b="1" dirty="0" smtClean="0">
                <a:latin typeface="Arial" panose="020B0604020202020204" pitchFamily="34" charset="0"/>
                <a:cs typeface="Arial" panose="020B0604020202020204" pitchFamily="34" charset="0"/>
              </a:rPr>
              <a:t>Achievements:</a:t>
            </a:r>
            <a:endParaRPr lang="en-ZA" sz="1400" b="1" dirty="0">
              <a:latin typeface="Arial" panose="020B0604020202020204" pitchFamily="34" charset="0"/>
              <a:cs typeface="Arial" panose="020B0604020202020204" pitchFamily="34" charset="0"/>
            </a:endParaRPr>
          </a:p>
          <a:p>
            <a:pPr algn="just">
              <a:lnSpc>
                <a:spcPct val="150000"/>
              </a:lnSpc>
              <a:buFont typeface="Wingdings" pitchFamily="2" charset="2"/>
              <a:buChar char="Ø"/>
            </a:pPr>
            <a:r>
              <a:rPr lang="en-ZA" sz="1400" b="1" dirty="0">
                <a:latin typeface="Arial" panose="020B0604020202020204" pitchFamily="34" charset="0"/>
                <a:cs typeface="Arial" panose="020B0604020202020204" pitchFamily="34" charset="0"/>
              </a:rPr>
              <a:t>T</a:t>
            </a:r>
            <a:r>
              <a:rPr lang="en-ZA" sz="1400" b="1" dirty="0" smtClean="0">
                <a:latin typeface="Arial" panose="020B0604020202020204" pitchFamily="34" charset="0"/>
                <a:cs typeface="Arial" panose="020B0604020202020204" pitchFamily="34" charset="0"/>
              </a:rPr>
              <a:t>he </a:t>
            </a:r>
            <a:r>
              <a:rPr lang="en-ZA" sz="1400" b="1" dirty="0">
                <a:latin typeface="Arial" panose="020B0604020202020204" pitchFamily="34" charset="0"/>
                <a:cs typeface="Arial" panose="020B0604020202020204" pitchFamily="34" charset="0"/>
              </a:rPr>
              <a:t>MPAT 2016 was successfully completed and DPME will provide feedback by January to kick start the challenge process. </a:t>
            </a:r>
          </a:p>
          <a:p>
            <a:pPr marL="0" indent="0" algn="just">
              <a:lnSpc>
                <a:spcPct val="150000"/>
              </a:lnSpc>
              <a:buNone/>
            </a:pPr>
            <a:endParaRPr lang="en-US" sz="1200" b="1" dirty="0" smtClean="0">
              <a:latin typeface="Arial" panose="020B0604020202020204" pitchFamily="34" charset="0"/>
              <a:cs typeface="Arial" panose="020B0604020202020204" pitchFamily="34" charset="0"/>
            </a:endParaRPr>
          </a:p>
          <a:p>
            <a:pPr marL="0" indent="0" algn="just">
              <a:lnSpc>
                <a:spcPct val="150000"/>
              </a:lnSpc>
              <a:buNone/>
            </a:pPr>
            <a:r>
              <a:rPr lang="en-US" sz="1400" b="1" dirty="0">
                <a:latin typeface="Arial" panose="020B0604020202020204" pitchFamily="34" charset="0"/>
                <a:cs typeface="Arial" panose="020B0604020202020204" pitchFamily="34" charset="0"/>
              </a:rPr>
              <a:t>Major Challenges</a:t>
            </a:r>
            <a:r>
              <a:rPr lang="en-US" sz="1400" b="1" dirty="0" smtClean="0">
                <a:latin typeface="Arial" panose="020B0604020202020204" pitchFamily="34" charset="0"/>
                <a:cs typeface="Arial" panose="020B0604020202020204" pitchFamily="34" charset="0"/>
              </a:rPr>
              <a:t>:</a:t>
            </a:r>
          </a:p>
          <a:p>
            <a:pPr marL="0" indent="0" algn="just">
              <a:lnSpc>
                <a:spcPct val="150000"/>
              </a:lnSpc>
              <a:buNone/>
            </a:pPr>
            <a:endParaRPr lang="en-US" sz="1400" b="1" dirty="0" smtClean="0">
              <a:latin typeface="Arial" panose="020B0604020202020204" pitchFamily="34" charset="0"/>
              <a:cs typeface="Arial" panose="020B0604020202020204" pitchFamily="34" charset="0"/>
            </a:endParaRPr>
          </a:p>
          <a:p>
            <a:pPr algn="just">
              <a:lnSpc>
                <a:spcPct val="150000"/>
              </a:lnSpc>
              <a:buFont typeface="Wingdings" pitchFamily="2" charset="2"/>
              <a:buChar char="Ø"/>
            </a:pPr>
            <a:r>
              <a:rPr lang="en-ZA" sz="1400" b="1" dirty="0" smtClean="0">
                <a:latin typeface="Arial" panose="020B0604020202020204" pitchFamily="34" charset="0"/>
                <a:cs typeface="Arial" panose="020B0604020202020204" pitchFamily="34" charset="0"/>
              </a:rPr>
              <a:t>Draft </a:t>
            </a:r>
            <a:r>
              <a:rPr lang="en-ZA" sz="1400" b="1" dirty="0">
                <a:latin typeface="Arial" panose="020B0604020202020204" pitchFamily="34" charset="0"/>
                <a:cs typeface="Arial" panose="020B0604020202020204" pitchFamily="34" charset="0"/>
              </a:rPr>
              <a:t>2017/18 Risk Implementation Plan (including anti-fraud and corruption) and Risk Mitigation Plan to Risk Management and Audit </a:t>
            </a:r>
            <a:r>
              <a:rPr lang="en-ZA" sz="1400" b="1" dirty="0" smtClean="0">
                <a:latin typeface="Arial" panose="020B0604020202020204" pitchFamily="34" charset="0"/>
                <a:cs typeface="Arial" panose="020B0604020202020204" pitchFamily="34" charset="0"/>
              </a:rPr>
              <a:t>Committees not completed</a:t>
            </a:r>
          </a:p>
          <a:p>
            <a:pPr algn="just">
              <a:lnSpc>
                <a:spcPct val="150000"/>
              </a:lnSpc>
              <a:buFont typeface="Wingdings" pitchFamily="2" charset="2"/>
              <a:buChar char="Ø"/>
            </a:pPr>
            <a:r>
              <a:rPr lang="en-ZA" sz="1400" b="1" dirty="0" smtClean="0">
                <a:latin typeface="Arial" panose="020B0604020202020204" pitchFamily="34" charset="0"/>
                <a:cs typeface="Arial" panose="020B0604020202020204" pitchFamily="34" charset="0"/>
              </a:rPr>
              <a:t>SDIP report not achieved </a:t>
            </a:r>
            <a:r>
              <a:rPr lang="en-ZA" sz="1400" b="1" dirty="0">
                <a:latin typeface="Arial" panose="020B0604020202020204" pitchFamily="34" charset="0"/>
                <a:cs typeface="Arial" panose="020B0604020202020204" pitchFamily="34" charset="0"/>
              </a:rPr>
              <a:t>due to the delay of the approval of 2016/19 SDIP. Progress report to be provided during the 4th quarter. </a:t>
            </a:r>
          </a:p>
          <a:p>
            <a:pPr algn="just">
              <a:lnSpc>
                <a:spcPct val="150000"/>
              </a:lnSpc>
              <a:buFont typeface="Wingdings" pitchFamily="2" charset="2"/>
              <a:buChar char="Ø"/>
            </a:pPr>
            <a:endParaRPr lang="en-ZA" sz="1400" b="1" dirty="0">
              <a:latin typeface="Arial" panose="020B0604020202020204" pitchFamily="34" charset="0"/>
              <a:cs typeface="Arial" panose="020B0604020202020204" pitchFamily="34" charset="0"/>
            </a:endParaRPr>
          </a:p>
          <a:p>
            <a:pPr marL="0" indent="0" algn="just">
              <a:lnSpc>
                <a:spcPct val="150000"/>
              </a:lnSpc>
              <a:buNone/>
            </a:pP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19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78" y="267155"/>
            <a:ext cx="7886700" cy="892905"/>
          </a:xfrm>
        </p:spPr>
        <p:txBody>
          <a:bodyPr>
            <a:normAutofit/>
          </a:bodyPr>
          <a:lstStyle/>
          <a:p>
            <a:pPr algn="ctr"/>
            <a:r>
              <a:rPr lang="en-US" sz="2000" b="1" dirty="0" smtClean="0">
                <a:latin typeface="Arial" panose="020B0604020202020204" pitchFamily="34" charset="0"/>
                <a:cs typeface="Arial" panose="020B0604020202020204" pitchFamily="34" charset="0"/>
              </a:rPr>
              <a:t>Programme 2: Policy and Planning, 3</a:t>
            </a:r>
            <a:r>
              <a:rPr lang="en-US" sz="2000" b="1" baseline="30000" dirty="0" smtClean="0">
                <a:latin typeface="Arial" panose="020B0604020202020204" pitchFamily="34" charset="0"/>
                <a:cs typeface="Arial" panose="020B0604020202020204" pitchFamily="34" charset="0"/>
              </a:rPr>
              <a:t>rd</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Quarter </a:t>
            </a:r>
            <a:r>
              <a:rPr lang="en-US" sz="2000" b="1" dirty="0" smtClean="0">
                <a:latin typeface="Arial" panose="020B0604020202020204" pitchFamily="34" charset="0"/>
                <a:cs typeface="Arial" panose="020B0604020202020204" pitchFamily="34" charset="0"/>
              </a:rPr>
              <a:t>2016-17</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500" y="1295400"/>
            <a:ext cx="8755380" cy="4881563"/>
          </a:xfrm>
        </p:spPr>
        <p:txBody>
          <a:bodyPr>
            <a:normAutofit/>
          </a:bodyPr>
          <a:lstStyle/>
          <a:p>
            <a:pPr marL="0" lvl="0" indent="0" algn="just">
              <a:lnSpc>
                <a:spcPct val="150000"/>
              </a:lnSpc>
              <a:buNone/>
            </a:pPr>
            <a:r>
              <a:rPr lang="en-US" sz="1600" b="1" dirty="0" smtClean="0">
                <a:latin typeface="Arial" panose="020B0604020202020204" pitchFamily="34" charset="0"/>
                <a:cs typeface="Arial" panose="020B0604020202020204" pitchFamily="34" charset="0"/>
              </a:rPr>
              <a:t>Major Achievements:</a:t>
            </a:r>
          </a:p>
          <a:p>
            <a:pPr lvl="0" algn="just">
              <a:lnSpc>
                <a:spcPct val="150000"/>
              </a:lnSpc>
              <a:buFont typeface="Wingdings" pitchFamily="2" charset="2"/>
              <a:buChar char="Ø"/>
            </a:pPr>
            <a:r>
              <a:rPr lang="en-ZA" sz="1400" b="1" dirty="0">
                <a:latin typeface="Arial" panose="020B0604020202020204" pitchFamily="34" charset="0"/>
                <a:cs typeface="Arial" panose="020B0604020202020204" pitchFamily="34" charset="0"/>
              </a:rPr>
              <a:t>Incorporated </a:t>
            </a:r>
            <a:r>
              <a:rPr lang="en-ZA" sz="1400" b="1" dirty="0" smtClean="0">
                <a:latin typeface="Arial" panose="020B0604020202020204" pitchFamily="34" charset="0"/>
                <a:cs typeface="Arial" panose="020B0604020202020204" pitchFamily="34" charset="0"/>
              </a:rPr>
              <a:t>Liquid </a:t>
            </a:r>
            <a:r>
              <a:rPr lang="en-ZA" sz="1400" b="1" dirty="0">
                <a:latin typeface="Arial" panose="020B0604020202020204" pitchFamily="34" charset="0"/>
                <a:cs typeface="Arial" panose="020B0604020202020204" pitchFamily="34" charset="0"/>
              </a:rPr>
              <a:t>Fuel Scenarios in the </a:t>
            </a:r>
            <a:r>
              <a:rPr lang="en-ZA" sz="1400" b="1" dirty="0" smtClean="0">
                <a:latin typeface="Arial" panose="020B0604020202020204" pitchFamily="34" charset="0"/>
                <a:cs typeface="Arial" panose="020B0604020202020204" pitchFamily="34" charset="0"/>
              </a:rPr>
              <a:t>IEP</a:t>
            </a:r>
            <a:endParaRPr lang="en-US" sz="1400" b="1" dirty="0" smtClean="0">
              <a:latin typeface="Arial" panose="020B0604020202020204" pitchFamily="34" charset="0"/>
              <a:cs typeface="Arial" panose="020B0604020202020204" pitchFamily="34" charset="0"/>
            </a:endParaRPr>
          </a:p>
          <a:p>
            <a:pPr algn="just">
              <a:lnSpc>
                <a:spcPct val="150000"/>
              </a:lnSpc>
              <a:buFont typeface="Wingdings" pitchFamily="2" charset="2"/>
              <a:buChar char="Ø"/>
            </a:pPr>
            <a:r>
              <a:rPr lang="en-ZA" sz="1400" b="1" dirty="0">
                <a:latin typeface="Arial" panose="020B0604020202020204" pitchFamily="34" charset="0"/>
                <a:cs typeface="Arial" panose="020B0604020202020204" pitchFamily="34" charset="0"/>
              </a:rPr>
              <a:t>P</a:t>
            </a:r>
            <a:r>
              <a:rPr lang="en-ZA" sz="1400" b="1" dirty="0" smtClean="0">
                <a:latin typeface="Arial" panose="020B0604020202020204" pitchFamily="34" charset="0"/>
                <a:cs typeface="Arial" panose="020B0604020202020204" pitchFamily="34" charset="0"/>
              </a:rPr>
              <a:t>ublic </a:t>
            </a:r>
            <a:r>
              <a:rPr lang="en-ZA" sz="1400" b="1" dirty="0">
                <a:latin typeface="Arial" panose="020B0604020202020204" pitchFamily="34" charset="0"/>
                <a:cs typeface="Arial" panose="020B0604020202020204" pitchFamily="34" charset="0"/>
              </a:rPr>
              <a:t>consultations </a:t>
            </a:r>
            <a:r>
              <a:rPr lang="en-ZA" sz="1400" b="1" dirty="0" smtClean="0">
                <a:latin typeface="Arial" panose="020B0604020202020204" pitchFamily="34" charset="0"/>
                <a:cs typeface="Arial" panose="020B0604020202020204" pitchFamily="34" charset="0"/>
              </a:rPr>
              <a:t>were held for updating the IRP for consideration </a:t>
            </a:r>
            <a:r>
              <a:rPr lang="en-ZA" sz="1400" b="1" dirty="0">
                <a:latin typeface="Arial" panose="020B0604020202020204" pitchFamily="34" charset="0"/>
                <a:cs typeface="Arial" panose="020B0604020202020204" pitchFamily="34" charset="0"/>
              </a:rPr>
              <a:t>by </a:t>
            </a:r>
            <a:r>
              <a:rPr lang="en-ZA" sz="1400" b="1" dirty="0" smtClean="0">
                <a:latin typeface="Arial" panose="020B0604020202020204" pitchFamily="34" charset="0"/>
                <a:cs typeface="Arial" panose="020B0604020202020204" pitchFamily="34" charset="0"/>
              </a:rPr>
              <a:t>Cabinet</a:t>
            </a:r>
            <a:endParaRPr lang="en-US" sz="1400" b="1" dirty="0">
              <a:latin typeface="Arial" panose="020B0604020202020204" pitchFamily="34" charset="0"/>
              <a:cs typeface="Arial" panose="020B0604020202020204" pitchFamily="34" charset="0"/>
            </a:endParaRPr>
          </a:p>
          <a:p>
            <a:pPr lvl="0" algn="just">
              <a:lnSpc>
                <a:spcPct val="150000"/>
              </a:lnSpc>
              <a:buFont typeface="Wingdings" pitchFamily="2" charset="2"/>
              <a:buChar char="Ø"/>
            </a:pPr>
            <a:r>
              <a:rPr lang="en-ZA" sz="1400" b="1" dirty="0">
                <a:latin typeface="Arial" panose="020B0604020202020204" pitchFamily="34" charset="0"/>
                <a:cs typeface="Arial" panose="020B0604020202020204" pitchFamily="34" charset="0"/>
              </a:rPr>
              <a:t>Notice to amend Schedule 2 of ERA to enable NERSA was published on 2 December 2016 for public consultations.</a:t>
            </a:r>
          </a:p>
          <a:p>
            <a:pPr lvl="0" algn="just">
              <a:lnSpc>
                <a:spcPct val="150000"/>
              </a:lnSpc>
              <a:buFont typeface="Wingdings" pitchFamily="2" charset="2"/>
              <a:buChar char="Ø"/>
            </a:pPr>
            <a:r>
              <a:rPr lang="en-ZA" sz="1400" b="1" dirty="0">
                <a:latin typeface="Arial" panose="020B0604020202020204" pitchFamily="34" charset="0"/>
                <a:cs typeface="Arial" panose="020B0604020202020204" pitchFamily="34" charset="0"/>
              </a:rPr>
              <a:t>Revised draft GAB completed incorporating  Gas to Power &amp; related </a:t>
            </a:r>
            <a:r>
              <a:rPr lang="en-ZA" sz="1400" b="1" dirty="0" smtClean="0">
                <a:latin typeface="Arial" panose="020B0604020202020204" pitchFamily="34" charset="0"/>
                <a:cs typeface="Arial" panose="020B0604020202020204" pitchFamily="34" charset="0"/>
              </a:rPr>
              <a:t>aspects</a:t>
            </a:r>
          </a:p>
          <a:p>
            <a:pPr lvl="0" algn="just">
              <a:lnSpc>
                <a:spcPct val="150000"/>
              </a:lnSpc>
              <a:buFont typeface="Wingdings" pitchFamily="2" charset="2"/>
              <a:buChar char="Ø"/>
            </a:pPr>
            <a:endParaRPr lang="en-US" sz="1400" b="1" dirty="0" smtClean="0">
              <a:latin typeface="Arial" panose="020B0604020202020204" pitchFamily="34" charset="0"/>
              <a:cs typeface="Arial" panose="020B0604020202020204" pitchFamily="34" charset="0"/>
            </a:endParaRPr>
          </a:p>
          <a:p>
            <a:pPr marL="0" lvl="0" indent="0" algn="just">
              <a:lnSpc>
                <a:spcPct val="150000"/>
              </a:lnSpc>
              <a:spcBef>
                <a:spcPts val="0"/>
              </a:spcBef>
              <a:buNone/>
            </a:pPr>
            <a:r>
              <a:rPr lang="en-US" sz="1600" b="1" dirty="0">
                <a:latin typeface="Arial" panose="020B0604020202020204" pitchFamily="34" charset="0"/>
                <a:cs typeface="Arial" panose="020B0604020202020204" pitchFamily="34" charset="0"/>
              </a:rPr>
              <a:t>Major Challenges</a:t>
            </a:r>
            <a:r>
              <a:rPr lang="en-US" sz="1600" b="1" dirty="0" smtClean="0">
                <a:latin typeface="Arial" panose="020B0604020202020204" pitchFamily="34" charset="0"/>
                <a:cs typeface="Arial" panose="020B0604020202020204" pitchFamily="34" charset="0"/>
              </a:rPr>
              <a:t>:</a:t>
            </a:r>
          </a:p>
          <a:p>
            <a:pPr lvl="0" algn="just">
              <a:lnSpc>
                <a:spcPct val="150000"/>
              </a:lnSpc>
              <a:buFont typeface="Wingdings" pitchFamily="2" charset="2"/>
              <a:buChar char="Ø"/>
            </a:pPr>
            <a:r>
              <a:rPr lang="en-ZA" sz="1400" b="1" dirty="0" smtClean="0">
                <a:latin typeface="Arial" panose="020B0604020202020204" pitchFamily="34" charset="0"/>
                <a:cs typeface="Arial" panose="020B0604020202020204" pitchFamily="34" charset="0"/>
              </a:rPr>
              <a:t>Contracts </a:t>
            </a:r>
            <a:r>
              <a:rPr lang="en-ZA" sz="1400" b="1" dirty="0">
                <a:latin typeface="Arial" panose="020B0604020202020204" pitchFamily="34" charset="0"/>
                <a:cs typeface="Arial" panose="020B0604020202020204" pitchFamily="34" charset="0"/>
              </a:rPr>
              <a:t>for coal, cogeneration &amp; gas IPPs for additional power capacity </a:t>
            </a:r>
            <a:r>
              <a:rPr lang="en-ZA" sz="1400" b="1" dirty="0" smtClean="0">
                <a:latin typeface="Arial" panose="020B0604020202020204" pitchFamily="34" charset="0"/>
                <a:cs typeface="Arial" panose="020B0604020202020204" pitchFamily="34" charset="0"/>
              </a:rPr>
              <a:t>are partially achieved due to their dependence on IRP approval</a:t>
            </a:r>
          </a:p>
          <a:p>
            <a:pPr lvl="0" algn="just">
              <a:lnSpc>
                <a:spcPct val="150000"/>
              </a:lnSpc>
              <a:buFont typeface="Wingdings" pitchFamily="2" charset="2"/>
              <a:buChar char="Ø"/>
            </a:pPr>
            <a:r>
              <a:rPr lang="en-ZA" sz="1400" b="1" dirty="0">
                <a:latin typeface="Arial" panose="020B0604020202020204" pitchFamily="34" charset="0"/>
                <a:cs typeface="Arial" panose="020B0604020202020204" pitchFamily="34" charset="0"/>
              </a:rPr>
              <a:t>All commodity flows approved, not yet consolidated into energy balance</a:t>
            </a:r>
          </a:p>
          <a:p>
            <a:pPr lvl="0" algn="just">
              <a:lnSpc>
                <a:spcPct val="150000"/>
              </a:lnSpc>
              <a:buFont typeface="Wingdings" pitchFamily="2" charset="2"/>
              <a:buChar char="Ø"/>
            </a:pPr>
            <a:endParaRPr lang="en-ZA" sz="1400" b="1" dirty="0">
              <a:latin typeface="Arial" panose="020B0604020202020204" pitchFamily="34" charset="0"/>
              <a:cs typeface="Arial" panose="020B0604020202020204" pitchFamily="34" charset="0"/>
            </a:endParaRPr>
          </a:p>
          <a:p>
            <a:pPr lvl="0" algn="just">
              <a:lnSpc>
                <a:spcPct val="150000"/>
              </a:lnSpc>
              <a:buFont typeface="Wingdings" pitchFamily="2" charset="2"/>
              <a:buChar char="Ø"/>
            </a:pP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335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45309"/>
          </a:xfrm>
        </p:spPr>
        <p:txBody>
          <a:bodyPr>
            <a:normAutofit/>
          </a:bodyPr>
          <a:lstStyle/>
          <a:p>
            <a:pPr algn="ctr"/>
            <a:r>
              <a:rPr lang="en-US" sz="2000" b="1" dirty="0" smtClean="0">
                <a:latin typeface="Arial" panose="020B0604020202020204" pitchFamily="34" charset="0"/>
                <a:cs typeface="Arial" panose="020B0604020202020204" pitchFamily="34" charset="0"/>
              </a:rPr>
              <a:t>Programme 3: Petroleum and Petroleum Products Regulation, 3</a:t>
            </a:r>
            <a:r>
              <a:rPr lang="en-US" sz="2000" b="1" baseline="30000" dirty="0" smtClean="0">
                <a:latin typeface="Arial" panose="020B0604020202020204" pitchFamily="34" charset="0"/>
                <a:cs typeface="Arial" panose="020B0604020202020204" pitchFamily="34" charset="0"/>
              </a:rPr>
              <a:t>rd</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Quarter </a:t>
            </a:r>
            <a:r>
              <a:rPr lang="en-US" sz="2000" b="1" dirty="0" smtClean="0">
                <a:latin typeface="Arial" panose="020B0604020202020204" pitchFamily="34" charset="0"/>
                <a:cs typeface="Arial" panose="020B0604020202020204" pitchFamily="34" charset="0"/>
              </a:rPr>
              <a:t>2016-17</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500" y="1295400"/>
            <a:ext cx="8755380" cy="4881563"/>
          </a:xfrm>
        </p:spPr>
        <p:txBody>
          <a:bodyPr>
            <a:normAutofit/>
          </a:bodyPr>
          <a:lstStyle/>
          <a:p>
            <a:pPr marL="0" lvl="0" indent="0" algn="just">
              <a:lnSpc>
                <a:spcPct val="150000"/>
              </a:lnSpc>
              <a:buNone/>
            </a:pPr>
            <a:endParaRPr lang="en-US" sz="1600" b="1" dirty="0" smtClean="0">
              <a:latin typeface="Arial" panose="020B0604020202020204" pitchFamily="34" charset="0"/>
              <a:cs typeface="Arial" panose="020B0604020202020204" pitchFamily="34" charset="0"/>
            </a:endParaRPr>
          </a:p>
          <a:p>
            <a:pPr marL="0" lvl="0" indent="0" algn="just">
              <a:lnSpc>
                <a:spcPct val="150000"/>
              </a:lnSpc>
              <a:buNone/>
            </a:pPr>
            <a:r>
              <a:rPr lang="en-US" sz="1600" b="1" dirty="0" smtClean="0">
                <a:latin typeface="Arial" panose="020B0604020202020204" pitchFamily="34" charset="0"/>
                <a:cs typeface="Arial" panose="020B0604020202020204" pitchFamily="34" charset="0"/>
              </a:rPr>
              <a:t>Major Achievements:</a:t>
            </a:r>
          </a:p>
          <a:p>
            <a:pPr lvl="0" algn="just">
              <a:lnSpc>
                <a:spcPct val="150000"/>
              </a:lnSpc>
              <a:buFont typeface="Wingdings" pitchFamily="2" charset="2"/>
              <a:buChar char="Ø"/>
            </a:pPr>
            <a:r>
              <a:rPr lang="en-ZA" sz="1400" b="1" dirty="0" smtClean="0">
                <a:latin typeface="Arial" panose="020B0604020202020204" pitchFamily="34" charset="0"/>
                <a:cs typeface="Arial" panose="020B0604020202020204" pitchFamily="34" charset="0"/>
              </a:rPr>
              <a:t>Cumulative </a:t>
            </a:r>
            <a:r>
              <a:rPr lang="en-ZA" sz="1400" b="1" dirty="0">
                <a:latin typeface="Arial" panose="020B0604020202020204" pitchFamily="34" charset="0"/>
                <a:cs typeface="Arial" panose="020B0604020202020204" pitchFamily="34" charset="0"/>
              </a:rPr>
              <a:t>target of 1100 retail site inspections achieved, (3rd quarter target 300</a:t>
            </a:r>
            <a:r>
              <a:rPr lang="en-ZA" sz="1400" b="1" dirty="0" smtClean="0">
                <a:latin typeface="Arial" panose="020B0604020202020204" pitchFamily="34" charset="0"/>
                <a:cs typeface="Arial" panose="020B0604020202020204" pitchFamily="34" charset="0"/>
              </a:rPr>
              <a:t>).</a:t>
            </a:r>
          </a:p>
          <a:p>
            <a:pPr lvl="0" algn="just">
              <a:lnSpc>
                <a:spcPct val="150000"/>
              </a:lnSpc>
              <a:buFont typeface="Wingdings" pitchFamily="2" charset="2"/>
              <a:buChar char="Ø"/>
            </a:pPr>
            <a:r>
              <a:rPr lang="en-ZA" sz="1400" b="1" dirty="0" smtClean="0">
                <a:latin typeface="Arial" panose="020B0604020202020204" pitchFamily="34" charset="0"/>
                <a:cs typeface="Arial" panose="020B0604020202020204" pitchFamily="34" charset="0"/>
              </a:rPr>
              <a:t>Target of 450 of fuel samples was achieved</a:t>
            </a:r>
            <a:endParaRPr lang="en-ZA" sz="1400" b="1" dirty="0">
              <a:latin typeface="Arial" panose="020B0604020202020204" pitchFamily="34" charset="0"/>
              <a:cs typeface="Arial" panose="020B0604020202020204" pitchFamily="34" charset="0"/>
            </a:endParaRPr>
          </a:p>
          <a:p>
            <a:pPr lvl="0" algn="just">
              <a:lnSpc>
                <a:spcPct val="150000"/>
              </a:lnSpc>
              <a:buFont typeface="Wingdings" pitchFamily="2" charset="2"/>
              <a:buChar char="Ø"/>
            </a:pPr>
            <a:r>
              <a:rPr lang="en-ZA" sz="1400" b="1" dirty="0">
                <a:latin typeface="Arial" panose="020B0604020202020204" pitchFamily="34" charset="0"/>
                <a:cs typeface="Arial" panose="020B0604020202020204" pitchFamily="34" charset="0"/>
              </a:rPr>
              <a:t>86.13 of licence applications approved have more than 50% HDSA ownership in the 3rd Quarter</a:t>
            </a:r>
          </a:p>
          <a:p>
            <a:pPr lvl="0" algn="just">
              <a:lnSpc>
                <a:spcPct val="150000"/>
              </a:lnSpc>
              <a:buFont typeface="Wingdings" pitchFamily="2" charset="2"/>
              <a:buChar char="Ø"/>
            </a:pPr>
            <a:endParaRPr lang="en-ZA" sz="1400" b="1" dirty="0">
              <a:latin typeface="Arial" panose="020B0604020202020204" pitchFamily="34" charset="0"/>
              <a:cs typeface="Arial" panose="020B0604020202020204" pitchFamily="34" charset="0"/>
            </a:endParaRPr>
          </a:p>
          <a:p>
            <a:pPr marL="0" lvl="0" indent="0" algn="just">
              <a:lnSpc>
                <a:spcPct val="150000"/>
              </a:lnSpc>
              <a:spcBef>
                <a:spcPts val="0"/>
              </a:spcBef>
              <a:buNone/>
            </a:pPr>
            <a:r>
              <a:rPr lang="en-US" sz="1600" b="1" dirty="0" smtClean="0">
                <a:latin typeface="Arial" panose="020B0604020202020204" pitchFamily="34" charset="0"/>
                <a:cs typeface="Arial" panose="020B0604020202020204" pitchFamily="34" charset="0"/>
              </a:rPr>
              <a:t>Major </a:t>
            </a:r>
            <a:r>
              <a:rPr lang="en-US" sz="1600" b="1" dirty="0">
                <a:latin typeface="Arial" panose="020B0604020202020204" pitchFamily="34" charset="0"/>
                <a:cs typeface="Arial" panose="020B0604020202020204" pitchFamily="34" charset="0"/>
              </a:rPr>
              <a:t>Challenges</a:t>
            </a:r>
            <a:r>
              <a:rPr lang="en-US" sz="1600" b="1" dirty="0" smtClean="0">
                <a:latin typeface="Arial" panose="020B0604020202020204" pitchFamily="34" charset="0"/>
                <a:cs typeface="Arial" panose="020B0604020202020204" pitchFamily="34" charset="0"/>
              </a:rPr>
              <a:t>:</a:t>
            </a:r>
          </a:p>
          <a:p>
            <a:pPr lvl="0" algn="just">
              <a:lnSpc>
                <a:spcPct val="150000"/>
              </a:lnSpc>
              <a:buFont typeface="Wingdings" pitchFamily="2" charset="2"/>
              <a:buChar char="Ø"/>
            </a:pPr>
            <a:r>
              <a:rPr lang="en-ZA" sz="1400" b="1" dirty="0" smtClean="0">
                <a:latin typeface="Arial" panose="020B0604020202020204" pitchFamily="34" charset="0"/>
                <a:cs typeface="Arial" panose="020B0604020202020204" pitchFamily="34" charset="0"/>
              </a:rPr>
              <a:t>None this quarter</a:t>
            </a:r>
            <a:endParaRPr lang="en-ZA" sz="1400" b="1" dirty="0">
              <a:latin typeface="Arial" panose="020B0604020202020204" pitchFamily="34" charset="0"/>
              <a:cs typeface="Arial" panose="020B0604020202020204" pitchFamily="34" charset="0"/>
            </a:endParaRPr>
          </a:p>
          <a:p>
            <a:pPr lvl="0" algn="just">
              <a:lnSpc>
                <a:spcPct val="150000"/>
              </a:lnSpc>
              <a:buFont typeface="Wingdings" pitchFamily="2" charset="2"/>
              <a:buChar char="Ø"/>
            </a:pPr>
            <a:endParaRPr lang="en-ZA" sz="1400" b="1" dirty="0">
              <a:latin typeface="Arial" panose="020B0604020202020204" pitchFamily="34" charset="0"/>
              <a:cs typeface="Arial" panose="020B0604020202020204" pitchFamily="34" charset="0"/>
            </a:endParaRPr>
          </a:p>
          <a:p>
            <a:pPr lvl="0" algn="just">
              <a:lnSpc>
                <a:spcPct val="150000"/>
              </a:lnSpc>
              <a:buFont typeface="Wingdings" pitchFamily="2" charset="2"/>
              <a:buChar char="Ø"/>
            </a:pPr>
            <a:endParaRPr lang="en-Z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060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228600" y="452644"/>
            <a:ext cx="880110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ysClr val="windowText" lastClr="000000"/>
                </a:solidFill>
                <a:latin typeface="Arial" panose="020B0604020202020204" pitchFamily="34" charset="0"/>
                <a:ea typeface="+mn-ea"/>
                <a:cs typeface="Arial" panose="020B0604020202020204" pitchFamily="34" charset="0"/>
              </a:rPr>
              <a:t>FINANCIAL PERFORMANCE </a:t>
            </a:r>
            <a:r>
              <a:rPr lang="en-US" sz="2400" b="1" dirty="0" smtClean="0">
                <a:solidFill>
                  <a:sysClr val="windowText" lastClr="000000"/>
                </a:solidFill>
                <a:latin typeface="Arial" panose="020B0604020202020204" pitchFamily="34" charset="0"/>
                <a:ea typeface="+mn-ea"/>
                <a:cs typeface="Arial" panose="020B0604020202020204" pitchFamily="34" charset="0"/>
              </a:rPr>
              <a:t>OVERVIEW</a:t>
            </a:r>
            <a:r>
              <a:rPr lang="en-US" sz="2400" b="1" dirty="0" smtClean="0">
                <a:solidFill>
                  <a:sysClr val="windowText" lastClr="000000"/>
                </a:solidFill>
                <a:latin typeface="Arial" panose="020B0604020202020204" pitchFamily="34" charset="0"/>
                <a:cs typeface="Arial" panose="020B0604020202020204" pitchFamily="34" charset="0"/>
              </a:rPr>
              <a:t>  </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3" name="Rectangle 2"/>
          <p:cNvSpPr/>
          <p:nvPr/>
        </p:nvSpPr>
        <p:spPr>
          <a:xfrm>
            <a:off x="228600" y="1079135"/>
            <a:ext cx="8801100" cy="7632859"/>
          </a:xfrm>
          <a:prstGeom prst="rect">
            <a:avLst/>
          </a:prstGeom>
        </p:spPr>
        <p:txBody>
          <a:bodyPr wrap="square">
            <a:spAutoFit/>
          </a:bodyPr>
          <a:lstStyle/>
          <a:p>
            <a:pPr marL="285750" indent="-285750"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The Department’s 2016/17 original appropriation was </a:t>
            </a:r>
            <a:r>
              <a:rPr lang="en-US" sz="1400" dirty="0" smtClean="0">
                <a:latin typeface="Arial" panose="020B0604020202020204" pitchFamily="34" charset="0"/>
                <a:ea typeface="Times New Roman"/>
                <a:cs typeface="Arial" panose="020B0604020202020204" pitchFamily="34" charset="0"/>
              </a:rPr>
              <a:t>R7.545</a:t>
            </a:r>
            <a:r>
              <a:rPr lang="en-US" sz="1400" dirty="0" smtClean="0">
                <a:solidFill>
                  <a:prstClr val="black"/>
                </a:solidFill>
                <a:latin typeface="Arial" panose="020B0604020202020204" pitchFamily="34" charset="0"/>
                <a:ea typeface="Times New Roman"/>
                <a:cs typeface="Arial" panose="020B0604020202020204" pitchFamily="34" charset="0"/>
              </a:rPr>
              <a:t> billion of which R6.80 billion or 90.15% was appropriated to Transfer Payments to the Department’s entities and implementing agents.</a:t>
            </a:r>
          </a:p>
          <a:p>
            <a:pPr algn="just" defTabSz="914400"/>
            <a:endParaRPr lang="en-US" sz="14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During the 2016 Adjustments process, the following adjustments were factored into the original appropriation:</a:t>
            </a:r>
          </a:p>
          <a:p>
            <a:pPr algn="just" defTabSz="914400"/>
            <a:endParaRPr lang="en-US" sz="1400" dirty="0">
              <a:solidFill>
                <a:prstClr val="black"/>
              </a:solidFill>
              <a:latin typeface="Arial" panose="020B0604020202020204" pitchFamily="34" charset="0"/>
              <a:ea typeface="Times New Roman"/>
              <a:cs typeface="Arial" panose="020B0604020202020204" pitchFamily="34" charset="0"/>
            </a:endParaRPr>
          </a:p>
          <a:p>
            <a:pPr marL="517525" indent="-2333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Rollovers (Non-grid project)		R5.39 million</a:t>
            </a:r>
          </a:p>
          <a:p>
            <a:pPr marL="517525" indent="-2333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Compensation of Employees	R7.50 million</a:t>
            </a:r>
          </a:p>
          <a:p>
            <a:pPr marL="517525" indent="-2333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Goods and Services		(R7.50) million</a:t>
            </a:r>
          </a:p>
          <a:p>
            <a:pPr marL="284163" indent="-284163" algn="just" defTabSz="914400">
              <a:buFont typeface="Arial" panose="020B0604020202020204" pitchFamily="34" charset="0"/>
              <a:buChar char="•"/>
            </a:pPr>
            <a:endParaRPr lang="en-US" sz="1400" dirty="0">
              <a:solidFill>
                <a:prstClr val="black"/>
              </a:solidFill>
              <a:latin typeface="Arial" panose="020B0604020202020204" pitchFamily="34" charset="0"/>
              <a:ea typeface="Times New Roman"/>
              <a:cs typeface="Arial" panose="020B0604020202020204" pitchFamily="34" charset="0"/>
            </a:endParaRPr>
          </a:p>
          <a:p>
            <a:pPr marL="284163" indent="-2841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These adjustments increased the Department’s appropriation to </a:t>
            </a:r>
            <a:r>
              <a:rPr lang="en-US" sz="1400" dirty="0" smtClean="0">
                <a:latin typeface="Arial" panose="020B0604020202020204" pitchFamily="34" charset="0"/>
                <a:ea typeface="Times New Roman"/>
                <a:cs typeface="Arial" panose="020B0604020202020204" pitchFamily="34" charset="0"/>
              </a:rPr>
              <a:t>R7.550 </a:t>
            </a:r>
            <a:r>
              <a:rPr lang="en-US" sz="1400" dirty="0" smtClean="0">
                <a:solidFill>
                  <a:prstClr val="black"/>
                </a:solidFill>
                <a:latin typeface="Arial" panose="020B0604020202020204" pitchFamily="34" charset="0"/>
                <a:ea typeface="Times New Roman"/>
                <a:cs typeface="Arial" panose="020B0604020202020204" pitchFamily="34" charset="0"/>
              </a:rPr>
              <a:t>billion comprising of:</a:t>
            </a:r>
          </a:p>
          <a:p>
            <a:pPr marL="517525" indent="-2333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Compensation of Employees	R318.30 million</a:t>
            </a:r>
          </a:p>
          <a:p>
            <a:pPr marL="517525" indent="-2333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Goods and Services		R396.21 million</a:t>
            </a:r>
          </a:p>
          <a:p>
            <a:pPr marL="517525" indent="-2333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Transfer Payments		R6.83 billion</a:t>
            </a:r>
          </a:p>
          <a:p>
            <a:pPr marL="517525" indent="-2333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Payments for Capital Assets		R4.10 million</a:t>
            </a:r>
          </a:p>
          <a:p>
            <a:pPr marL="517525" indent="-233363" algn="just" defTabSz="914400">
              <a:buFont typeface="Arial" panose="020B0604020202020204" pitchFamily="34" charset="0"/>
              <a:buChar char="•"/>
            </a:pPr>
            <a:endParaRPr lang="en-US" sz="1400" dirty="0">
              <a:solidFill>
                <a:prstClr val="black"/>
              </a:solidFill>
              <a:latin typeface="Arial" panose="020B0604020202020204" pitchFamily="34" charset="0"/>
              <a:ea typeface="Times New Roman"/>
              <a:cs typeface="Arial" panose="020B0604020202020204" pitchFamily="34" charset="0"/>
            </a:endParaRPr>
          </a:p>
          <a:p>
            <a:pPr marL="284163" indent="-2841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A significant portion of the adjusted appropriation, R6.83 billion being 90.48%, is earmarked as Transfer Payments under </a:t>
            </a:r>
            <a:r>
              <a:rPr lang="en-US" sz="1400" dirty="0" err="1" smtClean="0">
                <a:solidFill>
                  <a:prstClr val="black"/>
                </a:solidFill>
                <a:latin typeface="Arial" panose="020B0604020202020204" pitchFamily="34" charset="0"/>
                <a:ea typeface="Times New Roman"/>
                <a:cs typeface="Arial" panose="020B0604020202020204" pitchFamily="34" charset="0"/>
              </a:rPr>
              <a:t>Programme</a:t>
            </a:r>
            <a:r>
              <a:rPr lang="en-US" sz="1400" dirty="0" smtClean="0">
                <a:solidFill>
                  <a:prstClr val="black"/>
                </a:solidFill>
                <a:latin typeface="Arial" panose="020B0604020202020204" pitchFamily="34" charset="0"/>
                <a:ea typeface="Times New Roman"/>
                <a:cs typeface="Arial" panose="020B0604020202020204" pitchFamily="34" charset="0"/>
              </a:rPr>
              <a:t> 4: Electrification and Energy </a:t>
            </a:r>
            <a:r>
              <a:rPr lang="en-US" sz="1400" dirty="0" err="1" smtClean="0">
                <a:solidFill>
                  <a:prstClr val="black"/>
                </a:solidFill>
                <a:latin typeface="Arial" panose="020B0604020202020204" pitchFamily="34" charset="0"/>
                <a:ea typeface="Times New Roman"/>
                <a:cs typeface="Arial" panose="020B0604020202020204" pitchFamily="34" charset="0"/>
              </a:rPr>
              <a:t>Programme</a:t>
            </a:r>
            <a:r>
              <a:rPr lang="en-US" sz="1400" dirty="0" smtClean="0">
                <a:solidFill>
                  <a:prstClr val="black"/>
                </a:solidFill>
                <a:latin typeface="Arial" panose="020B0604020202020204" pitchFamily="34" charset="0"/>
                <a:ea typeface="Times New Roman"/>
                <a:cs typeface="Arial" panose="020B0604020202020204" pitchFamily="34" charset="0"/>
              </a:rPr>
              <a:t> and Projects Management, </a:t>
            </a:r>
            <a:r>
              <a:rPr lang="en-US" sz="1400" dirty="0" err="1" smtClean="0">
                <a:solidFill>
                  <a:prstClr val="black"/>
                </a:solidFill>
                <a:latin typeface="Arial" panose="020B0604020202020204" pitchFamily="34" charset="0"/>
                <a:ea typeface="Times New Roman"/>
                <a:cs typeface="Arial" panose="020B0604020202020204" pitchFamily="34" charset="0"/>
              </a:rPr>
              <a:t>Programme</a:t>
            </a:r>
            <a:r>
              <a:rPr lang="en-US" sz="1400" dirty="0" smtClean="0">
                <a:solidFill>
                  <a:prstClr val="black"/>
                </a:solidFill>
                <a:latin typeface="Arial" panose="020B0604020202020204" pitchFamily="34" charset="0"/>
                <a:ea typeface="Times New Roman"/>
                <a:cs typeface="Arial" panose="020B0604020202020204" pitchFamily="34" charset="0"/>
              </a:rPr>
              <a:t> 5: Nuclear Energy and </a:t>
            </a:r>
            <a:r>
              <a:rPr lang="en-US" sz="1400" dirty="0" err="1" smtClean="0">
                <a:solidFill>
                  <a:prstClr val="black"/>
                </a:solidFill>
                <a:latin typeface="Arial" panose="020B0604020202020204" pitchFamily="34" charset="0"/>
                <a:ea typeface="Times New Roman"/>
                <a:cs typeface="Arial" panose="020B0604020202020204" pitchFamily="34" charset="0"/>
              </a:rPr>
              <a:t>Programme</a:t>
            </a:r>
            <a:r>
              <a:rPr lang="en-US" sz="1400" dirty="0" smtClean="0">
                <a:solidFill>
                  <a:prstClr val="black"/>
                </a:solidFill>
                <a:latin typeface="Arial" panose="020B0604020202020204" pitchFamily="34" charset="0"/>
                <a:ea typeface="Times New Roman"/>
                <a:cs typeface="Arial" panose="020B0604020202020204" pitchFamily="34" charset="0"/>
              </a:rPr>
              <a:t> 6:  Clean Energy.</a:t>
            </a:r>
          </a:p>
          <a:p>
            <a:pPr marL="517525" indent="-233363" algn="just" defTabSz="914400">
              <a:buFont typeface="Arial" panose="020B0604020202020204" pitchFamily="34" charset="0"/>
              <a:buChar char="•"/>
            </a:pPr>
            <a:endParaRPr lang="en-US" sz="1400" dirty="0">
              <a:solidFill>
                <a:prstClr val="black"/>
              </a:solidFill>
              <a:latin typeface="Arial" panose="020B0604020202020204" pitchFamily="34" charset="0"/>
              <a:ea typeface="Times New Roman"/>
              <a:cs typeface="Arial" panose="020B0604020202020204" pitchFamily="34" charset="0"/>
            </a:endParaRPr>
          </a:p>
          <a:p>
            <a:pPr marL="284163" indent="-2841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Total departmental expenditure to date is R6.39 billion translating to 84.6% of the total adjusted budget.</a:t>
            </a:r>
          </a:p>
          <a:p>
            <a:pPr marL="284163" indent="-284163" algn="just" defTabSz="914400">
              <a:buFont typeface="Arial" panose="020B0604020202020204" pitchFamily="34" charset="0"/>
              <a:buChar char="•"/>
            </a:pPr>
            <a:endParaRPr lang="en-US" sz="1400" dirty="0">
              <a:solidFill>
                <a:prstClr val="black"/>
              </a:solidFill>
              <a:latin typeface="Arial" panose="020B0604020202020204" pitchFamily="34" charset="0"/>
              <a:ea typeface="Times New Roman"/>
              <a:cs typeface="Arial" panose="020B0604020202020204" pitchFamily="34" charset="0"/>
            </a:endParaRPr>
          </a:p>
          <a:p>
            <a:pPr marL="284163" indent="-284163" algn="just" defTabSz="914400">
              <a:buFont typeface="Arial" panose="020B0604020202020204" pitchFamily="34" charset="0"/>
              <a:buChar char="•"/>
            </a:pPr>
            <a:r>
              <a:rPr lang="en-US" sz="1400" dirty="0" smtClean="0">
                <a:solidFill>
                  <a:prstClr val="black"/>
                </a:solidFill>
                <a:latin typeface="Arial" panose="020B0604020202020204" pitchFamily="34" charset="0"/>
                <a:ea typeface="Times New Roman"/>
                <a:cs typeface="Arial" panose="020B0604020202020204" pitchFamily="34" charset="0"/>
              </a:rPr>
              <a:t>The total budget available to year-end is R1.16 billion, including transfer payments of  R902.4 million with a remaining net operational budget of </a:t>
            </a:r>
            <a:r>
              <a:rPr lang="en-US" sz="1400" dirty="0" smtClean="0">
                <a:latin typeface="Arial" panose="020B0604020202020204" pitchFamily="34" charset="0"/>
                <a:ea typeface="Times New Roman"/>
                <a:cs typeface="Arial" panose="020B0604020202020204" pitchFamily="34" charset="0"/>
              </a:rPr>
              <a:t>R</a:t>
            </a:r>
            <a:r>
              <a:rPr lang="en-US" sz="1400" dirty="0">
                <a:solidFill>
                  <a:prstClr val="black"/>
                </a:solidFill>
                <a:latin typeface="Arial" panose="020B0604020202020204" pitchFamily="34" charset="0"/>
                <a:ea typeface="Times New Roman"/>
                <a:cs typeface="Arial" panose="020B0604020202020204" pitchFamily="34" charset="0"/>
              </a:rPr>
              <a:t> </a:t>
            </a:r>
            <a:r>
              <a:rPr lang="en-US" sz="1400" dirty="0" smtClean="0">
                <a:solidFill>
                  <a:prstClr val="black"/>
                </a:solidFill>
                <a:latin typeface="Arial" panose="020B0604020202020204" pitchFamily="34" charset="0"/>
                <a:ea typeface="Times New Roman"/>
                <a:cs typeface="Arial" panose="020B0604020202020204" pitchFamily="34" charset="0"/>
              </a:rPr>
              <a:t>260.6 million</a:t>
            </a:r>
          </a:p>
          <a:p>
            <a:pPr marL="284163" indent="-284163" algn="just" defTabSz="914400">
              <a:buFont typeface="Arial" panose="020B0604020202020204" pitchFamily="34" charset="0"/>
              <a:buChar char="•"/>
            </a:pPr>
            <a:endParaRPr lang="en-US" sz="1400" dirty="0">
              <a:solidFill>
                <a:prstClr val="black"/>
              </a:solidFill>
              <a:latin typeface="Arial" panose="020B0604020202020204" pitchFamily="34" charset="0"/>
              <a:ea typeface="Times New Roman"/>
              <a:cs typeface="Arial" panose="020B0604020202020204" pitchFamily="34" charset="0"/>
            </a:endParaRPr>
          </a:p>
          <a:p>
            <a:pPr marL="284163" indent="-284163" algn="just" defTabSz="914400">
              <a:buFont typeface="Arial" panose="020B0604020202020204" pitchFamily="34" charset="0"/>
              <a:buChar char="•"/>
            </a:pPr>
            <a:endParaRPr lang="en-US" sz="1400" dirty="0" smtClean="0">
              <a:solidFill>
                <a:prstClr val="black"/>
              </a:solidFill>
              <a:latin typeface="Arial" panose="020B0604020202020204" pitchFamily="34" charset="0"/>
              <a:ea typeface="Times New Roman"/>
              <a:cs typeface="Arial" panose="020B0604020202020204" pitchFamily="34" charset="0"/>
            </a:endParaRPr>
          </a:p>
          <a:p>
            <a:pPr marL="517525" indent="-233363" algn="just" defTabSz="914400">
              <a:buFont typeface="Arial" panose="020B0604020202020204" pitchFamily="34" charset="0"/>
              <a:buChar char="•"/>
            </a:pPr>
            <a:endParaRPr lang="en-US" sz="1400" dirty="0" smtClean="0">
              <a:solidFill>
                <a:prstClr val="black"/>
              </a:solidFill>
              <a:latin typeface="Arial" panose="020B0604020202020204" pitchFamily="34" charset="0"/>
              <a:ea typeface="Times New Roman"/>
              <a:cs typeface="Arial" panose="020B0604020202020204" pitchFamily="34" charset="0"/>
            </a:endParaRPr>
          </a:p>
          <a:p>
            <a:pPr marL="284163" indent="-284163" algn="just" defTabSz="914400">
              <a:buFont typeface="Arial" panose="020B0604020202020204" pitchFamily="34" charset="0"/>
              <a:buChar char="•"/>
            </a:pPr>
            <a:endParaRPr lang="en-US" sz="1400" dirty="0">
              <a:solidFill>
                <a:prstClr val="black"/>
              </a:solidFill>
              <a:latin typeface="Arial" panose="020B0604020202020204" pitchFamily="34" charset="0"/>
              <a:ea typeface="Times New Roman"/>
              <a:cs typeface="Arial" panose="020B0604020202020204" pitchFamily="34" charset="0"/>
            </a:endParaRPr>
          </a:p>
          <a:p>
            <a:pPr marL="284163" indent="-284163" algn="just" defTabSz="914400">
              <a:buFont typeface="Arial" panose="020B0604020202020204" pitchFamily="34" charset="0"/>
              <a:buChar char="•"/>
            </a:pPr>
            <a:endParaRPr lang="en-US" sz="1400" dirty="0" smtClean="0">
              <a:solidFill>
                <a:prstClr val="black"/>
              </a:solidFill>
              <a:latin typeface="Arial" panose="020B0604020202020204" pitchFamily="34" charset="0"/>
              <a:ea typeface="Times New Roman"/>
              <a:cs typeface="Arial" panose="020B0604020202020204" pitchFamily="34" charset="0"/>
            </a:endParaRPr>
          </a:p>
          <a:p>
            <a:pPr algn="just" defTabSz="914400">
              <a:lnSpc>
                <a:spcPct val="150000"/>
              </a:lnSpc>
            </a:pPr>
            <a:r>
              <a:rPr lang="en-US" sz="1400" dirty="0" smtClean="0">
                <a:solidFill>
                  <a:prstClr val="black"/>
                </a:solidFill>
                <a:latin typeface="Arial" panose="020B0604020202020204" pitchFamily="34" charset="0"/>
                <a:ea typeface="Times New Roman"/>
                <a:cs typeface="Arial" panose="020B0604020202020204" pitchFamily="34" charset="0"/>
              </a:rPr>
              <a:t> </a:t>
            </a:r>
          </a:p>
          <a:p>
            <a:pPr marL="285750" indent="-285750" algn="just" defTabSz="914400">
              <a:lnSpc>
                <a:spcPct val="150000"/>
              </a:lnSpc>
              <a:buFont typeface="Wingdings" panose="05000000000000000000" pitchFamily="2" charset="2"/>
              <a:buChar char="Ø"/>
            </a:pPr>
            <a:endParaRPr lang="en-US" sz="1400" dirty="0">
              <a:solidFill>
                <a:prstClr val="black"/>
              </a:solidFill>
              <a:latin typeface="Arial" panose="020B0604020202020204" pitchFamily="34" charset="0"/>
              <a:ea typeface="Times New Roman"/>
              <a:cs typeface="Arial" panose="020B0604020202020204" pitchFamily="34" charset="0"/>
            </a:endParaRPr>
          </a:p>
          <a:p>
            <a:pPr marL="285750" indent="-285750" algn="just" defTabSz="914400">
              <a:lnSpc>
                <a:spcPct val="150000"/>
              </a:lnSpc>
              <a:buFont typeface="Wingdings" panose="05000000000000000000" pitchFamily="2" charset="2"/>
              <a:buChar char="Ø"/>
            </a:pPr>
            <a:endParaRPr lang="en-US" sz="1400" dirty="0">
              <a:solidFill>
                <a:prstClr val="black"/>
              </a:solidFill>
              <a:latin typeface="Arial" panose="020B0604020202020204" pitchFamily="34" charset="0"/>
              <a:ea typeface="Times New Roman"/>
              <a:cs typeface="Arial" panose="020B0604020202020204" pitchFamily="34" charset="0"/>
            </a:endParaRPr>
          </a:p>
          <a:p>
            <a:pPr marL="285750" indent="-285750" algn="just" defTabSz="914400">
              <a:lnSpc>
                <a:spcPct val="150000"/>
              </a:lnSpc>
              <a:buFont typeface="Wingdings" panose="05000000000000000000" pitchFamily="2" charset="2"/>
              <a:buChar char="Ø"/>
            </a:pPr>
            <a:endParaRPr lang="en-ZA" sz="1400" dirty="0" smtClean="0">
              <a:solidFill>
                <a:prstClr val="black"/>
              </a:solidFill>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3</a:t>
            </a:fld>
            <a:endParaRPr lang="en-ZA" dirty="0">
              <a:solidFill>
                <a:prstClr val="black">
                  <a:tint val="75000"/>
                </a:prstClr>
              </a:solidFill>
            </a:endParaRPr>
          </a:p>
        </p:txBody>
      </p:sp>
    </p:spTree>
    <p:extLst>
      <p:ext uri="{BB962C8B-B14F-4D97-AF65-F5344CB8AC3E}">
        <p14:creationId xmlns:p14="http://schemas.microsoft.com/office/powerpoint/2010/main" val="3132829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5740"/>
            <a:ext cx="7886700" cy="695012"/>
          </a:xfrm>
        </p:spPr>
        <p:txBody>
          <a:bodyPr>
            <a:normAutofit fontScale="90000"/>
          </a:bodyPr>
          <a:lstStyle/>
          <a:p>
            <a:pPr algn="ct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200" b="1" dirty="0" err="1" smtClean="0">
                <a:latin typeface="Arial" panose="020B0604020202020204" pitchFamily="34" charset="0"/>
                <a:cs typeface="Arial" panose="020B0604020202020204" pitchFamily="34" charset="0"/>
              </a:rPr>
              <a:t>Programme</a:t>
            </a:r>
            <a:r>
              <a:rPr lang="en-US" sz="2200" b="1" dirty="0" smtClean="0">
                <a:latin typeface="Arial" panose="020B0604020202020204" pitchFamily="34" charset="0"/>
                <a:cs typeface="Arial" panose="020B0604020202020204" pitchFamily="34" charset="0"/>
              </a:rPr>
              <a:t> 4: Programmes and Projects , </a:t>
            </a:r>
            <a:r>
              <a:rPr lang="en-US" sz="2200" b="1" dirty="0">
                <a:latin typeface="Arial" panose="020B0604020202020204" pitchFamily="34" charset="0"/>
                <a:cs typeface="Arial" panose="020B0604020202020204" pitchFamily="34" charset="0"/>
              </a:rPr>
              <a:t>3</a:t>
            </a:r>
            <a:r>
              <a:rPr lang="en-US" sz="2200" b="1" baseline="30000" dirty="0">
                <a:latin typeface="Arial" panose="020B0604020202020204" pitchFamily="34" charset="0"/>
                <a:cs typeface="Arial" panose="020B0604020202020204" pitchFamily="34" charset="0"/>
              </a:rPr>
              <a:t>rd</a:t>
            </a:r>
            <a:r>
              <a:rPr lang="en-US" sz="2200" b="1" dirty="0">
                <a:latin typeface="Arial" panose="020B0604020202020204" pitchFamily="34" charset="0"/>
                <a:cs typeface="Arial" panose="020B0604020202020204" pitchFamily="34" charset="0"/>
              </a:rPr>
              <a:t> Quarter </a:t>
            </a:r>
            <a:r>
              <a:rPr lang="en-US" sz="2200" b="1" dirty="0" smtClean="0">
                <a:latin typeface="Arial" panose="020B0604020202020204" pitchFamily="34" charset="0"/>
                <a:cs typeface="Arial" panose="020B0604020202020204" pitchFamily="34" charset="0"/>
              </a:rPr>
              <a:t>2016-17</a:t>
            </a:r>
            <a:endParaRPr lang="en-US" sz="2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0020" y="685800"/>
            <a:ext cx="8755380" cy="5468303"/>
          </a:xfrm>
        </p:spPr>
        <p:txBody>
          <a:bodyPr>
            <a:normAutofit fontScale="92500"/>
          </a:bodyPr>
          <a:lstStyle/>
          <a:p>
            <a:pPr marL="0" indent="0" algn="just">
              <a:lnSpc>
                <a:spcPct val="150000"/>
              </a:lnSpc>
              <a:buNone/>
            </a:pPr>
            <a:endParaRPr lang="en-US" sz="1600" b="1" dirty="0" smtClean="0">
              <a:latin typeface="Arial" panose="020B0604020202020204" pitchFamily="34" charset="0"/>
              <a:cs typeface="Arial" panose="020B0604020202020204" pitchFamily="34" charset="0"/>
            </a:endParaRPr>
          </a:p>
          <a:p>
            <a:pPr marL="0" indent="0" algn="just">
              <a:lnSpc>
                <a:spcPct val="150000"/>
              </a:lnSpc>
              <a:buNone/>
            </a:pPr>
            <a:r>
              <a:rPr lang="en-US" sz="1600" b="1" dirty="0" smtClean="0">
                <a:latin typeface="Arial" panose="020B0604020202020204" pitchFamily="34" charset="0"/>
                <a:cs typeface="Arial" panose="020B0604020202020204" pitchFamily="34" charset="0"/>
              </a:rPr>
              <a:t>Major achievements:</a:t>
            </a:r>
          </a:p>
          <a:p>
            <a:pPr algn="just">
              <a:lnSpc>
                <a:spcPct val="150000"/>
              </a:lnSpc>
              <a:buFont typeface="Wingdings" panose="05000000000000000000" pitchFamily="2" charset="2"/>
              <a:buChar char="Ø"/>
            </a:pPr>
            <a:r>
              <a:rPr lang="en-US" sz="1400" b="1" dirty="0" smtClean="0">
                <a:latin typeface="Arial" panose="020B0604020202020204" pitchFamily="34" charset="0"/>
                <a:cs typeface="Arial" panose="020B0604020202020204" pitchFamily="34" charset="0"/>
              </a:rPr>
              <a:t>Eskom </a:t>
            </a:r>
            <a:r>
              <a:rPr lang="en-US" sz="1400" b="1" dirty="0">
                <a:latin typeface="Arial" panose="020B0604020202020204" pitchFamily="34" charset="0"/>
                <a:cs typeface="Arial" panose="020B0604020202020204" pitchFamily="34" charset="0"/>
              </a:rPr>
              <a:t>and Municipality household  connections for the 3</a:t>
            </a:r>
            <a:r>
              <a:rPr lang="en-US" sz="1400" b="1" baseline="30000" dirty="0">
                <a:latin typeface="Arial" panose="020B0604020202020204" pitchFamily="34" charset="0"/>
                <a:cs typeface="Arial" panose="020B0604020202020204" pitchFamily="34" charset="0"/>
              </a:rPr>
              <a:t>rd</a:t>
            </a:r>
            <a:r>
              <a:rPr lang="en-US" sz="1400" b="1" dirty="0">
                <a:latin typeface="Arial" panose="020B0604020202020204" pitchFamily="34" charset="0"/>
                <a:cs typeface="Arial" panose="020B0604020202020204" pitchFamily="34" charset="0"/>
              </a:rPr>
              <a:t> quarter </a:t>
            </a:r>
            <a:r>
              <a:rPr lang="en-US" sz="1400" b="1" dirty="0" smtClean="0">
                <a:latin typeface="Arial" panose="020B0604020202020204" pitchFamily="34" charset="0"/>
                <a:cs typeface="Arial" panose="020B0604020202020204" pitchFamily="34" charset="0"/>
              </a:rPr>
              <a:t>were 56,676</a:t>
            </a:r>
            <a:r>
              <a:rPr lang="en-US" sz="1400" b="1" dirty="0">
                <a:latin typeface="Arial" panose="020B0604020202020204" pitchFamily="34" charset="0"/>
                <a:cs typeface="Arial" panose="020B0604020202020204" pitchFamily="34" charset="0"/>
              </a:rPr>
              <a:t>. Total to date </a:t>
            </a:r>
            <a:r>
              <a:rPr lang="en-US" sz="1400" b="1" dirty="0" smtClean="0">
                <a:latin typeface="Arial" panose="020B0604020202020204" pitchFamily="34" charset="0"/>
                <a:cs typeface="Arial" panose="020B0604020202020204" pitchFamily="34" charset="0"/>
              </a:rPr>
              <a:t>is 185,112</a:t>
            </a:r>
            <a:r>
              <a:rPr lang="en-US" sz="1400" b="1"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Ø"/>
            </a:pPr>
            <a:r>
              <a:rPr lang="en-ZA" sz="1400" b="1" dirty="0">
                <a:latin typeface="Arial" panose="020B0604020202020204" pitchFamily="34" charset="0"/>
                <a:cs typeface="Arial" panose="020B0604020202020204" pitchFamily="34" charset="0"/>
              </a:rPr>
              <a:t>1 quarterly report on conducted site &amp; technical audits during INEP projects implementations &amp; monitoring of </a:t>
            </a:r>
            <a:r>
              <a:rPr lang="en-ZA" sz="1400" b="1" dirty="0" smtClean="0">
                <a:latin typeface="Arial" panose="020B0604020202020204" pitchFamily="34" charset="0"/>
                <a:cs typeface="Arial" panose="020B0604020202020204" pitchFamily="34" charset="0"/>
              </a:rPr>
              <a:t>projects was completed; 1 report for IPP projects was completed, and 1 </a:t>
            </a:r>
            <a:r>
              <a:rPr lang="en-ZA" sz="1400" b="1" dirty="0">
                <a:latin typeface="Arial" panose="020B0604020202020204" pitchFamily="34" charset="0"/>
                <a:cs typeface="Arial" panose="020B0604020202020204" pitchFamily="34" charset="0"/>
              </a:rPr>
              <a:t>SIP report submitted to EXCO, MANCO &amp; PICC Secretariat on SIP 8 &amp; </a:t>
            </a:r>
            <a:r>
              <a:rPr lang="en-ZA" sz="1400" b="1" dirty="0" smtClean="0">
                <a:latin typeface="Arial" panose="020B0604020202020204" pitchFamily="34" charset="0"/>
                <a:cs typeface="Arial" panose="020B0604020202020204" pitchFamily="34" charset="0"/>
              </a:rPr>
              <a:t>9</a:t>
            </a:r>
          </a:p>
          <a:p>
            <a:pPr algn="just">
              <a:lnSpc>
                <a:spcPct val="150000"/>
              </a:lnSpc>
              <a:buFont typeface="Wingdings" panose="05000000000000000000" pitchFamily="2" charset="2"/>
              <a:buChar char="Ø"/>
            </a:pPr>
            <a:r>
              <a:rPr lang="en-ZA" sz="1400" b="1" dirty="0" err="1">
                <a:latin typeface="Arial" panose="020B0604020202020204" pitchFamily="34" charset="0"/>
                <a:cs typeface="Arial" panose="020B0604020202020204" pitchFamily="34" charset="0"/>
              </a:rPr>
              <a:t>Qamatha</a:t>
            </a:r>
            <a:r>
              <a:rPr lang="en-ZA" sz="1400" b="1" dirty="0">
                <a:latin typeface="Arial" panose="020B0604020202020204" pitchFamily="34" charset="0"/>
                <a:cs typeface="Arial" panose="020B0604020202020204" pitchFamily="34" charset="0"/>
              </a:rPr>
              <a:t> and Bushbuckridge </a:t>
            </a:r>
            <a:r>
              <a:rPr lang="en-ZA" sz="1400" b="1" dirty="0" err="1">
                <a:latin typeface="Arial" panose="020B0604020202020204" pitchFamily="34" charset="0"/>
                <a:cs typeface="Arial" panose="020B0604020202020204" pitchFamily="34" charset="0"/>
              </a:rPr>
              <a:t>IeC</a:t>
            </a:r>
            <a:r>
              <a:rPr lang="en-ZA" sz="1400" b="1" dirty="0">
                <a:latin typeface="Arial" panose="020B0604020202020204" pitchFamily="34" charset="0"/>
                <a:cs typeface="Arial" panose="020B0604020202020204" pitchFamily="34" charset="0"/>
              </a:rPr>
              <a:t> projects are under construction</a:t>
            </a:r>
            <a:r>
              <a:rPr lang="en-ZA" sz="1400" b="1" dirty="0" smtClean="0">
                <a:latin typeface="Arial" panose="020B0604020202020204" pitchFamily="34" charset="0"/>
                <a:cs typeface="Arial" panose="020B0604020202020204" pitchFamily="34" charset="0"/>
              </a:rPr>
              <a:t>. </a:t>
            </a:r>
            <a:r>
              <a:rPr lang="en-ZA" sz="1400" b="1" dirty="0" err="1" smtClean="0">
                <a:latin typeface="Arial" panose="020B0604020202020204" pitchFamily="34" charset="0"/>
                <a:cs typeface="Arial" panose="020B0604020202020204" pitchFamily="34" charset="0"/>
              </a:rPr>
              <a:t>Qamatha</a:t>
            </a:r>
            <a:r>
              <a:rPr lang="en-ZA" sz="1400" b="1" dirty="0" smtClean="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is on track. </a:t>
            </a:r>
          </a:p>
          <a:p>
            <a:pPr marL="0" indent="0" algn="just">
              <a:lnSpc>
                <a:spcPct val="150000"/>
              </a:lnSpc>
              <a:buNone/>
            </a:pPr>
            <a:endParaRPr lang="en-US" sz="1600" b="1" dirty="0" smtClean="0">
              <a:latin typeface="Arial" panose="020B0604020202020204" pitchFamily="34" charset="0"/>
              <a:cs typeface="Arial" panose="020B0604020202020204" pitchFamily="34" charset="0"/>
            </a:endParaRPr>
          </a:p>
          <a:p>
            <a:pPr marL="0" indent="0" algn="just">
              <a:lnSpc>
                <a:spcPct val="150000"/>
              </a:lnSpc>
              <a:buNone/>
            </a:pPr>
            <a:r>
              <a:rPr lang="en-US" sz="1600" b="1" dirty="0" smtClean="0">
                <a:latin typeface="Arial" panose="020B0604020202020204" pitchFamily="34" charset="0"/>
                <a:cs typeface="Arial" panose="020B0604020202020204" pitchFamily="34" charset="0"/>
              </a:rPr>
              <a:t>Major challenges: </a:t>
            </a:r>
          </a:p>
          <a:p>
            <a:pPr algn="just">
              <a:lnSpc>
                <a:spcPct val="150000"/>
              </a:lnSpc>
              <a:buFont typeface="Wingdings" panose="05000000000000000000" pitchFamily="2" charset="2"/>
              <a:buChar char="Ø"/>
            </a:pPr>
            <a:r>
              <a:rPr lang="en-US" sz="1400" b="1" dirty="0">
                <a:latin typeface="Arial" panose="020B0604020202020204" pitchFamily="34" charset="0"/>
                <a:cs typeface="Arial" panose="020B0604020202020204" pitchFamily="34" charset="0"/>
              </a:rPr>
              <a:t>The late signing of service provider's contracts resulted in only 866 non- grid households </a:t>
            </a:r>
            <a:r>
              <a:rPr lang="en-US" sz="1400" b="1" dirty="0" smtClean="0">
                <a:latin typeface="Arial" panose="020B0604020202020204" pitchFamily="34" charset="0"/>
                <a:cs typeface="Arial" panose="020B0604020202020204" pitchFamily="34" charset="0"/>
              </a:rPr>
              <a:t>connections. The quarterly target was 5,500</a:t>
            </a:r>
            <a:endParaRPr lang="en-US" sz="1400" b="1"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US" sz="1400" b="1" dirty="0">
                <a:latin typeface="Arial" panose="020B0604020202020204" pitchFamily="34" charset="0"/>
                <a:cs typeface="Arial" panose="020B0604020202020204" pitchFamily="34" charset="0"/>
              </a:rPr>
              <a:t>S</a:t>
            </a:r>
            <a:r>
              <a:rPr lang="en-US" sz="1400" b="1" dirty="0" smtClean="0">
                <a:latin typeface="Arial" panose="020B0604020202020204" pitchFamily="34" charset="0"/>
                <a:cs typeface="Arial" panose="020B0604020202020204" pitchFamily="34" charset="0"/>
              </a:rPr>
              <a:t>ome infrastructure projects are behind schedule due </a:t>
            </a:r>
            <a:r>
              <a:rPr lang="en-US" sz="1400" b="1" dirty="0">
                <a:latin typeface="Arial" panose="020B0604020202020204" pitchFamily="34" charset="0"/>
                <a:cs typeface="Arial" panose="020B0604020202020204" pitchFamily="34" charset="0"/>
              </a:rPr>
              <a:t>to delays </a:t>
            </a:r>
            <a:r>
              <a:rPr lang="en-US" sz="1400" b="1" dirty="0" smtClean="0">
                <a:latin typeface="Arial" panose="020B0604020202020204" pitchFamily="34" charset="0"/>
                <a:cs typeface="Arial" panose="020B0604020202020204" pitchFamily="34" charset="0"/>
              </a:rPr>
              <a:t>in the delivery </a:t>
            </a:r>
            <a:r>
              <a:rPr lang="en-US" sz="1400" b="1" dirty="0">
                <a:latin typeface="Arial" panose="020B0604020202020204" pitchFamily="34" charset="0"/>
                <a:cs typeface="Arial" panose="020B0604020202020204" pitchFamily="34" charset="0"/>
              </a:rPr>
              <a:t>of </a:t>
            </a:r>
            <a:r>
              <a:rPr lang="en-US" sz="1400" b="1" dirty="0" smtClean="0">
                <a:latin typeface="Arial" panose="020B0604020202020204" pitchFamily="34" charset="0"/>
                <a:cs typeface="Arial" panose="020B0604020202020204" pitchFamily="34" charset="0"/>
              </a:rPr>
              <a:t>materials</a:t>
            </a:r>
          </a:p>
          <a:p>
            <a:pPr algn="just">
              <a:lnSpc>
                <a:spcPct val="150000"/>
              </a:lnSpc>
              <a:buFont typeface="Wingdings" panose="05000000000000000000" pitchFamily="2" charset="2"/>
              <a:buChar char="Ø"/>
            </a:pPr>
            <a:r>
              <a:rPr lang="en-ZA" sz="1400" b="1" dirty="0">
                <a:latin typeface="Arial" panose="020B0604020202020204" pitchFamily="34" charset="0"/>
                <a:cs typeface="Arial" panose="020B0604020202020204" pitchFamily="34" charset="0"/>
              </a:rPr>
              <a:t>Bushbuckridge </a:t>
            </a:r>
            <a:r>
              <a:rPr lang="en-ZA" sz="1400" b="1" dirty="0" smtClean="0">
                <a:latin typeface="Arial" panose="020B0604020202020204" pitchFamily="34" charset="0"/>
                <a:cs typeface="Arial" panose="020B0604020202020204" pitchFamily="34" charset="0"/>
              </a:rPr>
              <a:t>IEC will </a:t>
            </a:r>
            <a:r>
              <a:rPr lang="en-ZA" sz="1400" b="1" dirty="0">
                <a:latin typeface="Arial" panose="020B0604020202020204" pitchFamily="34" charset="0"/>
                <a:cs typeface="Arial" panose="020B0604020202020204" pitchFamily="34" charset="0"/>
              </a:rPr>
              <a:t>not be completed by end of the current financial year due to late start.</a:t>
            </a:r>
          </a:p>
          <a:p>
            <a:pPr algn="just">
              <a:lnSpc>
                <a:spcPct val="150000"/>
              </a:lnSpc>
              <a:buFont typeface="Wingdings" panose="05000000000000000000" pitchFamily="2" charset="2"/>
              <a:buChar char="Ø"/>
            </a:pPr>
            <a:endParaRPr lang="en-US" sz="1400" b="1" dirty="0">
              <a:latin typeface="Arial" panose="020B0604020202020204" pitchFamily="34" charset="0"/>
              <a:cs typeface="Arial" panose="020B0604020202020204" pitchFamily="34" charset="0"/>
            </a:endParaRPr>
          </a:p>
          <a:p>
            <a:pPr algn="just">
              <a:lnSpc>
                <a:spcPct val="150000"/>
              </a:lnSpc>
            </a:pPr>
            <a:endParaRPr lang="en-US" sz="1400" b="1"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en-US" sz="1200" b="1" dirty="0" smtClean="0">
              <a:latin typeface="Arial" panose="020B0604020202020204" pitchFamily="34" charset="0"/>
              <a:cs typeface="Arial" panose="020B0604020202020204" pitchFamily="34" charset="0"/>
            </a:endParaRPr>
          </a:p>
          <a:p>
            <a:pPr marL="0" indent="0" algn="just">
              <a:lnSpc>
                <a:spcPct val="150000"/>
              </a:lnSpc>
              <a:buNone/>
            </a:pPr>
            <a:endParaRPr lang="en-US" sz="1200" b="1" dirty="0">
              <a:latin typeface="Arial" panose="020B0604020202020204" pitchFamily="34" charset="0"/>
              <a:cs typeface="Arial" panose="020B0604020202020204" pitchFamily="34" charset="0"/>
            </a:endParaRPr>
          </a:p>
          <a:p>
            <a:pPr marL="0" lvl="0" indent="0" algn="just">
              <a:lnSpc>
                <a:spcPct val="150000"/>
              </a:lnSpc>
              <a:buNone/>
            </a:pPr>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991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113667"/>
            <a:ext cx="7886700" cy="1059814"/>
          </a:xfrm>
        </p:spPr>
        <p:txBody>
          <a:bodyPr>
            <a:normAutofit/>
          </a:bodyPr>
          <a:lstStyle/>
          <a:p>
            <a:pPr algn="ct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err="1" smtClean="0">
                <a:latin typeface="Arial" panose="020B0604020202020204" pitchFamily="34" charset="0"/>
                <a:cs typeface="Arial" panose="020B0604020202020204" pitchFamily="34" charset="0"/>
              </a:rPr>
              <a:t>Programme</a:t>
            </a:r>
            <a:r>
              <a:rPr lang="en-US" sz="2000" b="1" dirty="0" smtClean="0">
                <a:latin typeface="Arial" panose="020B0604020202020204" pitchFamily="34" charset="0"/>
                <a:cs typeface="Arial" panose="020B0604020202020204" pitchFamily="34" charset="0"/>
              </a:rPr>
              <a:t> 5:  Nuclear Energy, 3</a:t>
            </a:r>
            <a:r>
              <a:rPr lang="en-US" sz="2000" b="1" baseline="30000" dirty="0" smtClean="0">
                <a:latin typeface="Arial" panose="020B0604020202020204" pitchFamily="34" charset="0"/>
                <a:cs typeface="Arial" panose="020B0604020202020204" pitchFamily="34" charset="0"/>
              </a:rPr>
              <a:t>rd</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Quarter </a:t>
            </a:r>
            <a:r>
              <a:rPr lang="en-US" sz="2000" b="1" dirty="0" smtClean="0">
                <a:latin typeface="Arial" panose="020B0604020202020204" pitchFamily="34" charset="0"/>
                <a:cs typeface="Arial" panose="020B0604020202020204" pitchFamily="34" charset="0"/>
              </a:rPr>
              <a:t>2016-17</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500" y="777240"/>
            <a:ext cx="8755380" cy="5399723"/>
          </a:xfrm>
        </p:spPr>
        <p:txBody>
          <a:bodyPr>
            <a:normAutofit fontScale="92500"/>
          </a:bodyPr>
          <a:lstStyle/>
          <a:p>
            <a:pPr marL="0" lvl="0" indent="0" algn="just">
              <a:lnSpc>
                <a:spcPct val="150000"/>
              </a:lnSpc>
              <a:buNone/>
            </a:pPr>
            <a:endParaRPr lang="en-US" sz="1600" b="1" dirty="0" smtClean="0">
              <a:latin typeface="Arial" panose="020B0604020202020204" pitchFamily="34" charset="0"/>
              <a:cs typeface="Arial" panose="020B0604020202020204" pitchFamily="34" charset="0"/>
            </a:endParaRPr>
          </a:p>
          <a:p>
            <a:pPr marL="0" lvl="0" indent="0" algn="just">
              <a:lnSpc>
                <a:spcPct val="150000"/>
              </a:lnSpc>
              <a:buNone/>
            </a:pPr>
            <a:r>
              <a:rPr lang="en-US" sz="1600" b="1" dirty="0" smtClean="0">
                <a:latin typeface="Arial" panose="020B0604020202020204" pitchFamily="34" charset="0"/>
                <a:cs typeface="Arial" panose="020B0604020202020204" pitchFamily="34" charset="0"/>
              </a:rPr>
              <a:t>Major Achievements:</a:t>
            </a:r>
          </a:p>
          <a:p>
            <a:pPr lvl="0" algn="just">
              <a:lnSpc>
                <a:spcPct val="150000"/>
              </a:lnSpc>
              <a:buFont typeface="Wingdings" pitchFamily="2" charset="2"/>
              <a:buChar char="Ø"/>
            </a:pPr>
            <a:r>
              <a:rPr lang="en-ZA" sz="1400" b="1" dirty="0" smtClean="0">
                <a:latin typeface="Arial" panose="020B0604020202020204" pitchFamily="34" charset="0"/>
                <a:cs typeface="Arial" panose="020B0604020202020204" pitchFamily="34" charset="0"/>
              </a:rPr>
              <a:t>59 nuclear authorisations </a:t>
            </a:r>
            <a:r>
              <a:rPr lang="en-ZA" sz="1400" b="1" dirty="0">
                <a:latin typeface="Arial" panose="020B0604020202020204" pitchFamily="34" charset="0"/>
                <a:cs typeface="Arial" panose="020B0604020202020204" pitchFamily="34" charset="0"/>
              </a:rPr>
              <a:t>were issued, 53  met the turnaround time of 6 to 8 weeks and 6 applications did not meet the required turnaround time. </a:t>
            </a:r>
            <a:r>
              <a:rPr lang="en-ZA" sz="1400" b="1" dirty="0" smtClean="0">
                <a:latin typeface="Arial" panose="020B0604020202020204" pitchFamily="34" charset="0"/>
                <a:cs typeface="Arial" panose="020B0604020202020204" pitchFamily="34" charset="0"/>
              </a:rPr>
              <a:t>Achievement for </a:t>
            </a:r>
            <a:r>
              <a:rPr lang="en-ZA" sz="1400" b="1" dirty="0">
                <a:latin typeface="Arial" panose="020B0604020202020204" pitchFamily="34" charset="0"/>
                <a:cs typeface="Arial" panose="020B0604020202020204" pitchFamily="34" charset="0"/>
              </a:rPr>
              <a:t>Quarter 3 of 2016/2017 is 90%. </a:t>
            </a:r>
          </a:p>
          <a:p>
            <a:pPr lvl="0" algn="just">
              <a:lnSpc>
                <a:spcPct val="150000"/>
              </a:lnSpc>
              <a:buFont typeface="Wingdings" pitchFamily="2" charset="2"/>
              <a:buChar char="Ø"/>
            </a:pPr>
            <a:r>
              <a:rPr lang="en-ZA" sz="1400" b="1" dirty="0" smtClean="0">
                <a:latin typeface="Arial" panose="020B0604020202020204" pitchFamily="34" charset="0"/>
                <a:cs typeface="Arial" panose="020B0604020202020204" pitchFamily="34" charset="0"/>
              </a:rPr>
              <a:t>5 </a:t>
            </a:r>
            <a:r>
              <a:rPr lang="en-ZA" sz="1400" b="1" dirty="0">
                <a:latin typeface="Arial" panose="020B0604020202020204" pitchFamily="34" charset="0"/>
                <a:cs typeface="Arial" panose="020B0604020202020204" pitchFamily="34" charset="0"/>
              </a:rPr>
              <a:t>Nuclear Safeguard Compliance </a:t>
            </a:r>
            <a:r>
              <a:rPr lang="en-ZA" sz="1400" b="1" dirty="0" smtClean="0">
                <a:latin typeface="Arial" panose="020B0604020202020204" pitchFamily="34" charset="0"/>
                <a:cs typeface="Arial" panose="020B0604020202020204" pitchFamily="34" charset="0"/>
              </a:rPr>
              <a:t>reports, 2 </a:t>
            </a:r>
            <a:r>
              <a:rPr lang="en-ZA" sz="1400" b="1" dirty="0">
                <a:latin typeface="Arial" panose="020B0604020202020204" pitchFamily="34" charset="0"/>
                <a:cs typeface="Arial" panose="020B0604020202020204" pitchFamily="34" charset="0"/>
              </a:rPr>
              <a:t>Nuclear </a:t>
            </a:r>
            <a:r>
              <a:rPr lang="en-ZA" sz="1400" b="1" dirty="0" smtClean="0">
                <a:latin typeface="Arial" panose="020B0604020202020204" pitchFamily="34" charset="0"/>
                <a:cs typeface="Arial" panose="020B0604020202020204" pitchFamily="34" charset="0"/>
              </a:rPr>
              <a:t>Audit reports, and 1 </a:t>
            </a:r>
            <a:r>
              <a:rPr lang="en-ZA" sz="1400" b="1" dirty="0">
                <a:latin typeface="Arial" panose="020B0604020202020204" pitchFamily="34" charset="0"/>
                <a:cs typeface="Arial" panose="020B0604020202020204" pitchFamily="34" charset="0"/>
              </a:rPr>
              <a:t>Nuclear Security report </a:t>
            </a:r>
            <a:r>
              <a:rPr lang="en-ZA" sz="1400" b="1" dirty="0" smtClean="0">
                <a:latin typeface="Arial" panose="020B0604020202020204" pitchFamily="34" charset="0"/>
                <a:cs typeface="Arial" panose="020B0604020202020204" pitchFamily="34" charset="0"/>
              </a:rPr>
              <a:t>were </a:t>
            </a:r>
            <a:r>
              <a:rPr lang="en-ZA" sz="1400" b="1" dirty="0">
                <a:latin typeface="Arial" panose="020B0604020202020204" pitchFamily="34" charset="0"/>
                <a:cs typeface="Arial" panose="020B0604020202020204" pitchFamily="34" charset="0"/>
              </a:rPr>
              <a:t>approved</a:t>
            </a:r>
          </a:p>
          <a:p>
            <a:pPr lvl="0" algn="just">
              <a:lnSpc>
                <a:spcPct val="150000"/>
              </a:lnSpc>
              <a:buFont typeface="Wingdings" pitchFamily="2" charset="2"/>
              <a:buChar char="Ø"/>
            </a:pPr>
            <a:r>
              <a:rPr lang="en-ZA" sz="1400" b="1" dirty="0">
                <a:latin typeface="Arial" panose="020B0604020202020204" pitchFamily="34" charset="0"/>
                <a:cs typeface="Arial" panose="020B0604020202020204" pitchFamily="34" charset="0"/>
              </a:rPr>
              <a:t>Consultative workshop held with </a:t>
            </a:r>
            <a:r>
              <a:rPr lang="en-ZA" sz="1400" b="1" dirty="0" smtClean="0">
                <a:latin typeface="Arial" panose="020B0604020202020204" pitchFamily="34" charset="0"/>
                <a:cs typeface="Arial" panose="020B0604020202020204" pitchFamily="34" charset="0"/>
              </a:rPr>
              <a:t>stakeholders </a:t>
            </a:r>
            <a:r>
              <a:rPr lang="en-ZA" sz="1400" b="1" dirty="0">
                <a:latin typeface="Arial" panose="020B0604020202020204" pitchFamily="34" charset="0"/>
                <a:cs typeface="Arial" panose="020B0604020202020204" pitchFamily="34" charset="0"/>
              </a:rPr>
              <a:t>on National Radioactive Waste Management Fund Bill.</a:t>
            </a:r>
          </a:p>
          <a:p>
            <a:pPr lvl="0" algn="just">
              <a:lnSpc>
                <a:spcPct val="150000"/>
              </a:lnSpc>
              <a:buFont typeface="Wingdings" pitchFamily="2" charset="2"/>
              <a:buChar char="Ø"/>
            </a:pPr>
            <a:r>
              <a:rPr lang="en-ZA" sz="1400" b="1" dirty="0">
                <a:latin typeface="Arial" panose="020B0604020202020204" pitchFamily="34" charset="0"/>
                <a:cs typeface="Arial" panose="020B0604020202020204" pitchFamily="34" charset="0"/>
              </a:rPr>
              <a:t>3 public awareness held. Youth Energy Indaba, Port Elizabeth, Career Expo Ga-Mametja Limpopo and Science on the street  Pretoria Church square</a:t>
            </a:r>
          </a:p>
          <a:p>
            <a:pPr marL="0" lvl="0" indent="0" algn="just">
              <a:lnSpc>
                <a:spcPct val="150000"/>
              </a:lnSpc>
              <a:spcBef>
                <a:spcPts val="0"/>
              </a:spcBef>
              <a:buNone/>
            </a:pPr>
            <a:endParaRPr lang="en-US" sz="1400" b="1" dirty="0" smtClean="0">
              <a:latin typeface="Arial" panose="020B0604020202020204" pitchFamily="34" charset="0"/>
              <a:cs typeface="Arial" panose="020B0604020202020204" pitchFamily="34" charset="0"/>
            </a:endParaRPr>
          </a:p>
          <a:p>
            <a:pPr marL="0" lvl="0" indent="0" algn="just">
              <a:lnSpc>
                <a:spcPct val="150000"/>
              </a:lnSpc>
              <a:spcBef>
                <a:spcPts val="0"/>
              </a:spcBef>
              <a:buNone/>
            </a:pPr>
            <a:r>
              <a:rPr lang="en-US" sz="1600" b="1" dirty="0" smtClean="0">
                <a:latin typeface="Arial" panose="020B0604020202020204" pitchFamily="34" charset="0"/>
                <a:cs typeface="Arial" panose="020B0604020202020204" pitchFamily="34" charset="0"/>
              </a:rPr>
              <a:t>Major </a:t>
            </a:r>
            <a:r>
              <a:rPr lang="en-US" sz="1600" b="1" dirty="0">
                <a:latin typeface="Arial" panose="020B0604020202020204" pitchFamily="34" charset="0"/>
                <a:cs typeface="Arial" panose="020B0604020202020204" pitchFamily="34" charset="0"/>
              </a:rPr>
              <a:t>Challenges</a:t>
            </a:r>
            <a:r>
              <a:rPr lang="en-US" sz="1600" b="1" dirty="0" smtClean="0">
                <a:latin typeface="Arial" panose="020B0604020202020204" pitchFamily="34" charset="0"/>
                <a:cs typeface="Arial" panose="020B0604020202020204" pitchFamily="34" charset="0"/>
              </a:rPr>
              <a:t>:</a:t>
            </a:r>
          </a:p>
          <a:p>
            <a:pPr marL="0" lvl="0" indent="0" algn="just">
              <a:lnSpc>
                <a:spcPct val="150000"/>
              </a:lnSpc>
              <a:spcBef>
                <a:spcPts val="0"/>
              </a:spcBef>
              <a:buNone/>
            </a:pPr>
            <a:endParaRPr lang="en-US" sz="1400" b="1" dirty="0">
              <a:latin typeface="Arial" panose="020B0604020202020204" pitchFamily="34" charset="0"/>
              <a:cs typeface="Arial" panose="020B0604020202020204" pitchFamily="34" charset="0"/>
            </a:endParaRPr>
          </a:p>
          <a:p>
            <a:pPr algn="just">
              <a:lnSpc>
                <a:spcPct val="150000"/>
              </a:lnSpc>
              <a:spcBef>
                <a:spcPts val="0"/>
              </a:spcBef>
              <a:buFont typeface="Wingdings" pitchFamily="2" charset="2"/>
              <a:buChar char="Ø"/>
            </a:pPr>
            <a:r>
              <a:rPr lang="en-ZA" sz="1400" b="1" dirty="0">
                <a:latin typeface="Arial" panose="020B0604020202020204" pitchFamily="34" charset="0"/>
                <a:cs typeface="Arial" panose="020B0604020202020204" pitchFamily="34" charset="0"/>
              </a:rPr>
              <a:t>Submission of National Nuclear Regulator Act </a:t>
            </a:r>
            <a:r>
              <a:rPr lang="en-ZA" sz="1400" b="1" dirty="0" smtClean="0">
                <a:latin typeface="Arial" panose="020B0604020202020204" pitchFamily="34" charset="0"/>
                <a:cs typeface="Arial" panose="020B0604020202020204" pitchFamily="34" charset="0"/>
              </a:rPr>
              <a:t>to </a:t>
            </a:r>
            <a:r>
              <a:rPr lang="en-ZA" sz="1400" b="1" dirty="0">
                <a:latin typeface="Arial" panose="020B0604020202020204" pitchFamily="34" charset="0"/>
                <a:cs typeface="Arial" panose="020B0604020202020204" pitchFamily="34" charset="0"/>
              </a:rPr>
              <a:t>Chief State Law </a:t>
            </a:r>
            <a:r>
              <a:rPr lang="en-ZA" sz="1400" b="1" dirty="0" smtClean="0">
                <a:latin typeface="Arial" panose="020B0604020202020204" pitchFamily="34" charset="0"/>
                <a:cs typeface="Arial" panose="020B0604020202020204" pitchFamily="34" charset="0"/>
              </a:rPr>
              <a:t>Advisor was not achieved because consultations with stakeholders were not completed</a:t>
            </a:r>
            <a:endParaRPr lang="en-US" sz="1400" b="1" dirty="0" smtClean="0">
              <a:latin typeface="Arial" panose="020B0604020202020204" pitchFamily="34" charset="0"/>
              <a:cs typeface="Arial" panose="020B0604020202020204" pitchFamily="34" charset="0"/>
            </a:endParaRPr>
          </a:p>
          <a:p>
            <a:pPr lvl="0" algn="just">
              <a:lnSpc>
                <a:spcPct val="150000"/>
              </a:lnSpc>
              <a:buFont typeface="Wingdings" pitchFamily="2" charset="2"/>
              <a:buChar char="Ø"/>
            </a:pPr>
            <a:endParaRPr lang="en-ZA" sz="1400" b="1" dirty="0" smtClean="0">
              <a:latin typeface="Arial" panose="020B0604020202020204" pitchFamily="34" charset="0"/>
              <a:cs typeface="Arial" panose="020B0604020202020204" pitchFamily="34" charset="0"/>
            </a:endParaRPr>
          </a:p>
          <a:p>
            <a:pPr lvl="0" algn="just">
              <a:lnSpc>
                <a:spcPct val="150000"/>
              </a:lnSpc>
              <a:buFont typeface="Wingdings" pitchFamily="2" charset="2"/>
              <a:buChar char="Ø"/>
            </a:pPr>
            <a:endParaRPr lang="en-ZA" sz="1400" b="1" dirty="0">
              <a:latin typeface="Arial" panose="020B0604020202020204" pitchFamily="34" charset="0"/>
              <a:cs typeface="Arial" panose="020B0604020202020204" pitchFamily="34" charset="0"/>
            </a:endParaRPr>
          </a:p>
          <a:p>
            <a:pPr lvl="0" algn="just">
              <a:lnSpc>
                <a:spcPct val="150000"/>
              </a:lnSpc>
              <a:buFont typeface="Wingdings" pitchFamily="2" charset="2"/>
              <a:buChar char="Ø"/>
            </a:pP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143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22228"/>
          </a:xfrm>
        </p:spPr>
        <p:txBody>
          <a:bodyPr>
            <a:normAutofit/>
          </a:bodyPr>
          <a:lstStyle/>
          <a:p>
            <a:pPr algn="ctr"/>
            <a:r>
              <a:rPr lang="en-US" sz="2000" b="1" dirty="0" smtClean="0">
                <a:latin typeface="Arial" panose="020B0604020202020204" pitchFamily="34" charset="0"/>
                <a:cs typeface="Arial" panose="020B0604020202020204" pitchFamily="34" charset="0"/>
              </a:rPr>
              <a:t>Programme 6: Clean Energy, 3</a:t>
            </a:r>
            <a:r>
              <a:rPr lang="en-US" sz="2000" b="1" baseline="30000" dirty="0" smtClean="0">
                <a:latin typeface="Arial" panose="020B0604020202020204" pitchFamily="34" charset="0"/>
                <a:cs typeface="Arial" panose="020B0604020202020204" pitchFamily="34" charset="0"/>
              </a:rPr>
              <a:t>rd</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Quarter </a:t>
            </a:r>
            <a:r>
              <a:rPr lang="en-US" sz="2000" b="1" dirty="0" smtClean="0">
                <a:latin typeface="Arial" panose="020B0604020202020204" pitchFamily="34" charset="0"/>
                <a:cs typeface="Arial" panose="020B0604020202020204" pitchFamily="34" charset="0"/>
              </a:rPr>
              <a:t>2016-17</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500" y="1295400"/>
            <a:ext cx="8755380" cy="4881563"/>
          </a:xfrm>
        </p:spPr>
        <p:txBody>
          <a:bodyPr>
            <a:normAutofit/>
          </a:bodyPr>
          <a:lstStyle/>
          <a:p>
            <a:pPr marL="0" lvl="0" indent="0" algn="just">
              <a:lnSpc>
                <a:spcPct val="150000"/>
              </a:lnSpc>
              <a:buNone/>
            </a:pPr>
            <a:r>
              <a:rPr lang="en-US" sz="1600" b="1" dirty="0" smtClean="0">
                <a:latin typeface="Arial" panose="020B0604020202020204" pitchFamily="34" charset="0"/>
                <a:cs typeface="Arial" panose="020B0604020202020204" pitchFamily="34" charset="0"/>
              </a:rPr>
              <a:t>Major Achievements:</a:t>
            </a:r>
          </a:p>
          <a:p>
            <a:pPr marL="0" lvl="0" indent="0" algn="just">
              <a:lnSpc>
                <a:spcPct val="150000"/>
              </a:lnSpc>
              <a:spcBef>
                <a:spcPts val="0"/>
              </a:spcBef>
              <a:buNone/>
            </a:pPr>
            <a:endParaRPr lang="en-ZA" sz="1400" b="1" dirty="0" smtClean="0">
              <a:latin typeface="Arial" panose="020B0604020202020204" pitchFamily="34" charset="0"/>
              <a:cs typeface="Arial" panose="020B0604020202020204" pitchFamily="34" charset="0"/>
            </a:endParaRPr>
          </a:p>
          <a:p>
            <a:pPr lvl="0" algn="just">
              <a:lnSpc>
                <a:spcPct val="150000"/>
              </a:lnSpc>
              <a:spcBef>
                <a:spcPts val="0"/>
              </a:spcBef>
              <a:buFont typeface="Wingdings" pitchFamily="2" charset="2"/>
              <a:buChar char="Ø"/>
            </a:pPr>
            <a:r>
              <a:rPr lang="en-ZA" sz="1400" b="1" dirty="0">
                <a:latin typeface="Arial" panose="020B0604020202020204" pitchFamily="34" charset="0"/>
                <a:cs typeface="Arial" panose="020B0604020202020204" pitchFamily="34" charset="0"/>
              </a:rPr>
              <a:t>The implementation plan has been </a:t>
            </a:r>
            <a:r>
              <a:rPr lang="en-ZA" sz="1400" b="1" dirty="0" smtClean="0">
                <a:latin typeface="Arial" panose="020B0604020202020204" pitchFamily="34" charset="0"/>
                <a:cs typeface="Arial" panose="020B0604020202020204" pitchFamily="34" charset="0"/>
              </a:rPr>
              <a:t>developed </a:t>
            </a:r>
            <a:r>
              <a:rPr lang="en-ZA" sz="1400" b="1" dirty="0">
                <a:latin typeface="Arial" panose="020B0604020202020204" pitchFamily="34" charset="0"/>
                <a:cs typeface="Arial" panose="020B0604020202020204" pitchFamily="34" charset="0"/>
              </a:rPr>
              <a:t>for </a:t>
            </a:r>
            <a:r>
              <a:rPr lang="en-ZA" sz="1400" b="1" dirty="0" smtClean="0">
                <a:latin typeface="Arial" panose="020B0604020202020204" pitchFamily="34" charset="0"/>
                <a:cs typeface="Arial" panose="020B0604020202020204" pitchFamily="34" charset="0"/>
              </a:rPr>
              <a:t>Carbon </a:t>
            </a:r>
            <a:r>
              <a:rPr lang="en-ZA" sz="1400" b="1" dirty="0">
                <a:latin typeface="Arial" panose="020B0604020202020204" pitchFamily="34" charset="0"/>
                <a:cs typeface="Arial" panose="020B0604020202020204" pitchFamily="34" charset="0"/>
              </a:rPr>
              <a:t>Offset Administrative System </a:t>
            </a:r>
            <a:r>
              <a:rPr lang="en-ZA" sz="1400" b="1" dirty="0" smtClean="0">
                <a:latin typeface="Arial" panose="020B0604020202020204" pitchFamily="34" charset="0"/>
                <a:cs typeface="Arial" panose="020B0604020202020204" pitchFamily="34" charset="0"/>
              </a:rPr>
              <a:t>to </a:t>
            </a:r>
            <a:r>
              <a:rPr lang="en-ZA" sz="1400" b="1" dirty="0">
                <a:latin typeface="Arial" panose="020B0604020202020204" pitchFamily="34" charset="0"/>
                <a:cs typeface="Arial" panose="020B0604020202020204" pitchFamily="34" charset="0"/>
              </a:rPr>
              <a:t>support implementation of Carbon Tax </a:t>
            </a:r>
            <a:r>
              <a:rPr lang="en-ZA" sz="1400" b="1" dirty="0" smtClean="0">
                <a:latin typeface="Arial" panose="020B0604020202020204" pitchFamily="34" charset="0"/>
                <a:cs typeface="Arial" panose="020B0604020202020204" pitchFamily="34" charset="0"/>
              </a:rPr>
              <a:t>Policy</a:t>
            </a:r>
            <a:endParaRPr lang="en-ZA" sz="1400" b="1" dirty="0">
              <a:latin typeface="Arial" panose="020B0604020202020204" pitchFamily="34" charset="0"/>
              <a:cs typeface="Arial" panose="020B0604020202020204" pitchFamily="34" charset="0"/>
            </a:endParaRPr>
          </a:p>
          <a:p>
            <a:pPr lvl="0" algn="just">
              <a:lnSpc>
                <a:spcPct val="150000"/>
              </a:lnSpc>
              <a:spcBef>
                <a:spcPts val="0"/>
              </a:spcBef>
              <a:buFont typeface="Wingdings" pitchFamily="2" charset="2"/>
              <a:buChar char="Ø"/>
            </a:pPr>
            <a:endParaRPr lang="en-ZA" sz="1400" b="1" dirty="0">
              <a:latin typeface="Arial" panose="020B0604020202020204" pitchFamily="34" charset="0"/>
              <a:cs typeface="Arial" panose="020B0604020202020204" pitchFamily="34" charset="0"/>
            </a:endParaRPr>
          </a:p>
          <a:p>
            <a:pPr lvl="0" algn="just">
              <a:lnSpc>
                <a:spcPct val="150000"/>
              </a:lnSpc>
              <a:spcBef>
                <a:spcPts val="0"/>
              </a:spcBef>
              <a:buFont typeface="Wingdings" pitchFamily="2" charset="2"/>
              <a:buChar char="Ø"/>
            </a:pPr>
            <a:r>
              <a:rPr lang="en-ZA" sz="1400" b="1" dirty="0" smtClean="0">
                <a:latin typeface="Arial" panose="020B0604020202020204" pitchFamily="34" charset="0"/>
                <a:cs typeface="Arial" panose="020B0604020202020204" pitchFamily="34" charset="0"/>
              </a:rPr>
              <a:t>Draft </a:t>
            </a:r>
            <a:r>
              <a:rPr lang="en-ZA" sz="1400" b="1" dirty="0">
                <a:latin typeface="Arial" panose="020B0604020202020204" pitchFamily="34" charset="0"/>
                <a:cs typeface="Arial" panose="020B0604020202020204" pitchFamily="34" charset="0"/>
              </a:rPr>
              <a:t>2015/16 Annual compliance report data has been collected on the 3rd Environmental Management Plan Edition</a:t>
            </a:r>
          </a:p>
          <a:p>
            <a:pPr marL="0" lvl="0" indent="0" algn="just">
              <a:lnSpc>
                <a:spcPct val="150000"/>
              </a:lnSpc>
              <a:spcBef>
                <a:spcPts val="0"/>
              </a:spcBef>
              <a:buNone/>
            </a:pPr>
            <a:endParaRPr lang="en-US" sz="1400" b="1" dirty="0">
              <a:latin typeface="Arial" panose="020B0604020202020204" pitchFamily="34" charset="0"/>
              <a:cs typeface="Arial" panose="020B0604020202020204" pitchFamily="34" charset="0"/>
            </a:endParaRPr>
          </a:p>
          <a:p>
            <a:pPr marL="0" lvl="0" indent="0" algn="just">
              <a:lnSpc>
                <a:spcPct val="150000"/>
              </a:lnSpc>
              <a:spcBef>
                <a:spcPts val="0"/>
              </a:spcBef>
              <a:buNone/>
            </a:pPr>
            <a:r>
              <a:rPr lang="en-US" sz="1600" b="1" dirty="0" smtClean="0">
                <a:latin typeface="Arial" panose="020B0604020202020204" pitchFamily="34" charset="0"/>
                <a:cs typeface="Arial" panose="020B0604020202020204" pitchFamily="34" charset="0"/>
              </a:rPr>
              <a:t>Major </a:t>
            </a:r>
            <a:r>
              <a:rPr lang="en-US" sz="1600" b="1" dirty="0">
                <a:latin typeface="Arial" panose="020B0604020202020204" pitchFamily="34" charset="0"/>
                <a:cs typeface="Arial" panose="020B0604020202020204" pitchFamily="34" charset="0"/>
              </a:rPr>
              <a:t>Challenges</a:t>
            </a:r>
            <a:r>
              <a:rPr lang="en-US" sz="1600" b="1" dirty="0" smtClean="0">
                <a:latin typeface="Arial" panose="020B0604020202020204" pitchFamily="34" charset="0"/>
                <a:cs typeface="Arial" panose="020B0604020202020204" pitchFamily="34" charset="0"/>
              </a:rPr>
              <a:t>:</a:t>
            </a:r>
          </a:p>
          <a:p>
            <a:pPr marL="0" lvl="0" indent="0" algn="just">
              <a:lnSpc>
                <a:spcPct val="150000"/>
              </a:lnSpc>
              <a:spcBef>
                <a:spcPts val="0"/>
              </a:spcBef>
              <a:buNone/>
            </a:pPr>
            <a:endParaRPr lang="en-US" sz="1400" b="1" dirty="0">
              <a:latin typeface="Arial" panose="020B0604020202020204" pitchFamily="34" charset="0"/>
              <a:cs typeface="Arial" panose="020B0604020202020204" pitchFamily="34" charset="0"/>
            </a:endParaRPr>
          </a:p>
          <a:p>
            <a:pPr lvl="0" algn="just">
              <a:lnSpc>
                <a:spcPct val="150000"/>
              </a:lnSpc>
              <a:spcBef>
                <a:spcPts val="0"/>
              </a:spcBef>
              <a:buFont typeface="Wingdings" pitchFamily="2" charset="2"/>
              <a:buChar char="Ø"/>
            </a:pPr>
            <a:r>
              <a:rPr lang="en-ZA" sz="1400" b="1" dirty="0">
                <a:latin typeface="Arial" panose="020B0604020202020204" pitchFamily="34" charset="0"/>
                <a:cs typeface="Arial" panose="020B0604020202020204" pitchFamily="34" charset="0"/>
              </a:rPr>
              <a:t> To date 11 municipalities (out of 26 participating in the 2016/17 EEDSM programme) have submitted their draft business plans</a:t>
            </a:r>
            <a:r>
              <a:rPr lang="en-ZA" sz="1400" b="1" dirty="0" smtClean="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Most municipalities are still delaying to submit due to changes in the administration personnel.</a:t>
            </a:r>
          </a:p>
          <a:p>
            <a:pPr marL="0" lvl="0" indent="0" algn="just">
              <a:lnSpc>
                <a:spcPct val="150000"/>
              </a:lnSpc>
              <a:spcBef>
                <a:spcPts val="0"/>
              </a:spcBef>
              <a:buNone/>
            </a:pPr>
            <a:endParaRPr lang="en-US" sz="1600" b="1" dirty="0">
              <a:latin typeface="Arial" panose="020B0604020202020204" pitchFamily="34" charset="0"/>
              <a:cs typeface="Arial" panose="020B0604020202020204" pitchFamily="34" charset="0"/>
            </a:endParaRPr>
          </a:p>
          <a:p>
            <a:pPr lvl="0" algn="just">
              <a:lnSpc>
                <a:spcPct val="150000"/>
              </a:lnSpc>
              <a:buFont typeface="Wingdings" pitchFamily="2" charset="2"/>
              <a:buChar char="Ø"/>
            </a:pPr>
            <a:endParaRPr lang="en-ZA" sz="1400" b="1" dirty="0">
              <a:latin typeface="Arial" panose="020B0604020202020204" pitchFamily="34" charset="0"/>
              <a:cs typeface="Arial" panose="020B0604020202020204" pitchFamily="34" charset="0"/>
            </a:endParaRPr>
          </a:p>
          <a:p>
            <a:pPr lvl="0" algn="just">
              <a:lnSpc>
                <a:spcPct val="150000"/>
              </a:lnSpc>
              <a:buFont typeface="Wingdings" pitchFamily="2" charset="2"/>
              <a:buChar char="Ø"/>
            </a:pP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830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9300" y="2819400"/>
            <a:ext cx="2749984" cy="830997"/>
          </a:xfrm>
          <a:prstGeom prst="rect">
            <a:avLst/>
          </a:prstGeom>
          <a:noFill/>
        </p:spPr>
        <p:txBody>
          <a:bodyPr wrap="none" rtlCol="0">
            <a:spAutoFit/>
          </a:bodyPr>
          <a:lstStyle/>
          <a:p>
            <a:r>
              <a:rPr lang="en-US" sz="4800" dirty="0" smtClean="0"/>
              <a:t>Thank You</a:t>
            </a:r>
            <a:endParaRPr lang="en-ZA" sz="4800" dirty="0"/>
          </a:p>
        </p:txBody>
      </p:sp>
      <p:sp>
        <p:nvSpPr>
          <p:cNvPr id="3" name="Slide Number Placeholder 2"/>
          <p:cNvSpPr>
            <a:spLocks noGrp="1"/>
          </p:cNvSpPr>
          <p:nvPr>
            <p:ph type="sldNum" sz="quarter" idx="12"/>
          </p:nvPr>
        </p:nvSpPr>
        <p:spPr/>
        <p:txBody>
          <a:bodyPr/>
          <a:lstStyle/>
          <a:p>
            <a:fld id="{037076E8-A9BD-410B-AE1B-F48E94C9FCC6}" type="slidenum">
              <a:rPr lang="en-ZA" smtClean="0"/>
              <a:t>33</a:t>
            </a:fld>
            <a:endParaRPr lang="en-ZA" dirty="0"/>
          </a:p>
        </p:txBody>
      </p:sp>
    </p:spTree>
    <p:extLst>
      <p:ext uri="{BB962C8B-B14F-4D97-AF65-F5344CB8AC3E}">
        <p14:creationId xmlns:p14="http://schemas.microsoft.com/office/powerpoint/2010/main" val="3006517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228600" y="510690"/>
            <a:ext cx="8801100" cy="830997"/>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3</a:t>
            </a:r>
            <a:r>
              <a:rPr lang="en-US" sz="2400" b="1" baseline="30000" dirty="0" smtClean="0">
                <a:solidFill>
                  <a:sysClr val="windowText" lastClr="000000"/>
                </a:solidFill>
                <a:latin typeface="Arial" panose="020B0604020202020204" pitchFamily="34" charset="0"/>
                <a:cs typeface="Arial" panose="020B0604020202020204" pitchFamily="34" charset="0"/>
              </a:rPr>
              <a:t>RD</a:t>
            </a:r>
            <a:r>
              <a:rPr lang="en-US" sz="2400" b="1" dirty="0" smtClean="0">
                <a:solidFill>
                  <a:sysClr val="windowText" lastClr="000000"/>
                </a:solidFill>
                <a:latin typeface="Arial" panose="020B0604020202020204" pitchFamily="34" charset="0"/>
                <a:cs typeface="Arial" panose="020B0604020202020204" pitchFamily="34" charset="0"/>
              </a:rPr>
              <a:t> QUARTER FINANCIAL PERFORMANCE – ECONOMIC CLASSIFICATION</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4</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77650183"/>
              </p:ext>
            </p:extLst>
          </p:nvPr>
        </p:nvGraphicFramePr>
        <p:xfrm>
          <a:off x="76200" y="1539911"/>
          <a:ext cx="8953503" cy="4198232"/>
        </p:xfrm>
        <a:graphic>
          <a:graphicData uri="http://schemas.openxmlformats.org/drawingml/2006/table">
            <a:tbl>
              <a:tblPr/>
              <a:tblGrid>
                <a:gridCol w="2514600">
                  <a:extLst>
                    <a:ext uri="{9D8B030D-6E8A-4147-A177-3AD203B41FA5}">
                      <a16:colId xmlns:a16="http://schemas.microsoft.com/office/drawing/2014/main" val="20000"/>
                    </a:ext>
                  </a:extLst>
                </a:gridCol>
                <a:gridCol w="1076325">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38225">
                  <a:extLst>
                    <a:ext uri="{9D8B030D-6E8A-4147-A177-3AD203B41FA5}">
                      <a16:colId xmlns:a16="http://schemas.microsoft.com/office/drawing/2014/main" val="20005"/>
                    </a:ext>
                  </a:extLst>
                </a:gridCol>
                <a:gridCol w="1076328">
                  <a:extLst>
                    <a:ext uri="{9D8B030D-6E8A-4147-A177-3AD203B41FA5}">
                      <a16:colId xmlns:a16="http://schemas.microsoft.com/office/drawing/2014/main" val="20006"/>
                    </a:ext>
                  </a:extLst>
                </a:gridCol>
              </a:tblGrid>
              <a:tr h="327989">
                <a:tc>
                  <a:txBody>
                    <a:bodyPr/>
                    <a:lstStyle/>
                    <a:p>
                      <a:pPr algn="ctr" rtl="0" fontAlgn="ctr"/>
                      <a:r>
                        <a:rPr lang="en-ZA" sz="1600" b="1" i="0" u="none" strike="noStrike" dirty="0">
                          <a:solidFill>
                            <a:srgbClr val="FFFFFF"/>
                          </a:solidFill>
                          <a:effectLst/>
                          <a:latin typeface="+mn-lt"/>
                        </a:rPr>
                        <a:t>VOTE 26: ENERGY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6228"/>
                    </a:solidFill>
                  </a:tcPr>
                </a:tc>
                <a:tc gridSpan="6">
                  <a:txBody>
                    <a:bodyPr/>
                    <a:lstStyle/>
                    <a:p>
                      <a:pPr algn="ctr" rtl="0" fontAlgn="ctr"/>
                      <a:r>
                        <a:rPr lang="en-ZA" sz="1600" b="1" i="0" u="none" strike="noStrike" dirty="0">
                          <a:solidFill>
                            <a:srgbClr val="FFFFFF"/>
                          </a:solidFill>
                          <a:effectLst/>
                          <a:latin typeface="+mn-lt"/>
                        </a:rPr>
                        <a:t>2016/17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983967">
                <a:tc>
                  <a:txBody>
                    <a:bodyPr/>
                    <a:lstStyle/>
                    <a:p>
                      <a:pPr algn="ctr" rtl="0" fontAlgn="ctr"/>
                      <a:r>
                        <a:rPr lang="en-ZA" sz="1600" b="1" i="0" u="none" strike="noStrike" dirty="0">
                          <a:solidFill>
                            <a:srgbClr val="FFFFFF"/>
                          </a:solidFill>
                          <a:effectLst/>
                          <a:latin typeface="+mn-lt"/>
                        </a:rPr>
                        <a:t>ECONOMIC CLASSIFICATION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2016/17 REVISED BUDGET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YTD BUDGET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YTD ACTUAL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VARIANCE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VARIANCE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YTD % BUDGET EXPENDED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1"/>
                  </a:ext>
                </a:extLst>
              </a:tr>
              <a:tr h="327989">
                <a:tc>
                  <a:txBody>
                    <a:bodyPr/>
                    <a:lstStyle/>
                    <a:p>
                      <a:pPr algn="ctr" fontAlgn="b"/>
                      <a:r>
                        <a:rPr lang="en-ZA" sz="1600" b="0" i="0" u="none" strike="noStrike">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2"/>
                  </a:ext>
                </a:extLst>
              </a:tr>
              <a:tr h="405637">
                <a:tc>
                  <a:txBody>
                    <a:bodyPr/>
                    <a:lstStyle/>
                    <a:p>
                      <a:pPr algn="l" rtl="0" fontAlgn="b"/>
                      <a:r>
                        <a:rPr lang="en-ZA" sz="1600" b="1" i="0" u="none" strike="noStrike" dirty="0">
                          <a:solidFill>
                            <a:srgbClr val="000000"/>
                          </a:solidFill>
                          <a:effectLst/>
                          <a:latin typeface="+mn-lt"/>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7,550,556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6,654,368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6,387,530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266,838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4.01%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84.60%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3"/>
                  </a:ext>
                </a:extLst>
              </a:tr>
              <a:tr h="419100">
                <a:tc>
                  <a:txBody>
                    <a:bodyPr/>
                    <a:lstStyle/>
                    <a:p>
                      <a:pPr algn="l" rtl="0" fontAlgn="b"/>
                      <a:r>
                        <a:rPr lang="en-ZA" sz="1600" b="0" i="0" u="none" strike="noStrike" dirty="0">
                          <a:solidFill>
                            <a:srgbClr val="000000"/>
                          </a:solidFill>
                          <a:effectLst/>
                          <a:latin typeface="+mn-lt"/>
                        </a:rPr>
                        <a:t>Compensation of Employees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318,297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231,754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243,477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-11,723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-5.06%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76.49%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7675">
                <a:tc>
                  <a:txBody>
                    <a:bodyPr/>
                    <a:lstStyle/>
                    <a:p>
                      <a:pPr algn="l" rtl="0" fontAlgn="b"/>
                      <a:r>
                        <a:rPr lang="en-ZA" sz="1600" b="0" i="0" u="none" strike="noStrike">
                          <a:solidFill>
                            <a:srgbClr val="000000"/>
                          </a:solidFill>
                          <a:effectLst/>
                          <a:latin typeface="+mn-lt"/>
                        </a:rPr>
                        <a:t>Goods &amp; Services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394,475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375,170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210,188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164,982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43.98%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53.28%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428625">
                <a:tc>
                  <a:txBody>
                    <a:bodyPr/>
                    <a:lstStyle/>
                    <a:p>
                      <a:pPr algn="l" rtl="0" fontAlgn="b"/>
                      <a:r>
                        <a:rPr lang="en-ZA" sz="1600" b="0" i="0" u="none" strike="noStrike">
                          <a:solidFill>
                            <a:srgbClr val="000000"/>
                          </a:solidFill>
                          <a:effectLst/>
                          <a:latin typeface="+mn-lt"/>
                        </a:rPr>
                        <a:t>Payments for Financial Assets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28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-28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8625">
                <a:tc>
                  <a:txBody>
                    <a:bodyPr/>
                    <a:lstStyle/>
                    <a:p>
                      <a:pPr algn="l" rtl="0" fontAlgn="b"/>
                      <a:r>
                        <a:rPr lang="en-ZA" sz="1600" b="0" i="0" u="none" strike="noStrike">
                          <a:solidFill>
                            <a:srgbClr val="000000"/>
                          </a:solidFill>
                          <a:effectLst/>
                          <a:latin typeface="+mn-lt"/>
                        </a:rPr>
                        <a:t>Transfer Payments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6,833,689 </a:t>
                      </a:r>
                      <a:endParaRPr lang="en-ZA" sz="16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6,044,316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5,931,311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     113,005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1.87%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dirty="0">
                          <a:solidFill>
                            <a:srgbClr val="000000"/>
                          </a:solidFill>
                          <a:effectLst/>
                          <a:latin typeface="+mn-lt"/>
                        </a:rPr>
                        <a:t>86.80%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r h="428625">
                <a:tc>
                  <a:txBody>
                    <a:bodyPr/>
                    <a:lstStyle/>
                    <a:p>
                      <a:pPr algn="l" rtl="0" fontAlgn="b"/>
                      <a:r>
                        <a:rPr lang="en-ZA" sz="1600" b="0" i="0" u="none" strike="noStrike" dirty="0">
                          <a:solidFill>
                            <a:srgbClr val="000000"/>
                          </a:solidFill>
                          <a:effectLst/>
                          <a:latin typeface="+mn-lt"/>
                        </a:rPr>
                        <a:t>Payments for Capital Assets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4,095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3,128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2,526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602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19.25%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61.68%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78662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35625" y="221810"/>
            <a:ext cx="880110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REASONS FOR UNDER / OVER SPENDING  </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3" name="Rectangle 2"/>
          <p:cNvSpPr/>
          <p:nvPr/>
        </p:nvSpPr>
        <p:spPr>
          <a:xfrm>
            <a:off x="228600" y="741985"/>
            <a:ext cx="8801100" cy="5296835"/>
          </a:xfrm>
          <a:prstGeom prst="rect">
            <a:avLst/>
          </a:prstGeom>
        </p:spPr>
        <p:txBody>
          <a:bodyPr wrap="square">
            <a:spAutoFit/>
          </a:bodyPr>
          <a:lstStyle/>
          <a:p>
            <a:pPr algn="just" defTabSz="914400"/>
            <a:r>
              <a:rPr lang="en-GB" b="1" dirty="0" smtClean="0">
                <a:solidFill>
                  <a:prstClr val="black"/>
                </a:solidFill>
                <a:latin typeface="Arial" panose="020B0604020202020204" pitchFamily="34" charset="0"/>
                <a:ea typeface="Times New Roman"/>
                <a:cs typeface="Arial" panose="020B0604020202020204" pitchFamily="34" charset="0"/>
              </a:rPr>
              <a:t>Compensation of employees (CoE): </a:t>
            </a:r>
          </a:p>
          <a:p>
            <a:pPr algn="just" defTabSz="914400"/>
            <a:endParaRPr lang="en-GB" sz="700" b="1" dirty="0" smtClean="0">
              <a:solidFill>
                <a:prstClr val="black"/>
              </a:solidFill>
              <a:latin typeface="Arial" panose="020B0604020202020204" pitchFamily="34" charset="0"/>
              <a:ea typeface="Times New Roman"/>
              <a:cs typeface="Arial" panose="020B0604020202020204" pitchFamily="34" charset="0"/>
            </a:endParaRPr>
          </a:p>
          <a:p>
            <a:pPr lvl="0" algn="just">
              <a:lnSpc>
                <a:spcPct val="150000"/>
              </a:lnSpc>
              <a:spcAft>
                <a:spcPts val="0"/>
              </a:spcAft>
            </a:pPr>
            <a:r>
              <a:rPr lang="en-US" sz="1600" dirty="0">
                <a:latin typeface="Arial"/>
                <a:ea typeface="Times New Roman"/>
                <a:cs typeface="Arial"/>
              </a:rPr>
              <a:t>R11.72 million or 5.06</a:t>
            </a:r>
            <a:r>
              <a:rPr lang="en-US" sz="1600" dirty="0" smtClean="0">
                <a:latin typeface="Arial"/>
                <a:ea typeface="Times New Roman"/>
                <a:cs typeface="Arial"/>
              </a:rPr>
              <a:t>% budget deficit on CoE attributable </a:t>
            </a:r>
            <a:r>
              <a:rPr lang="en-US" sz="1600" dirty="0">
                <a:latin typeface="Arial"/>
                <a:ea typeface="Times New Roman"/>
                <a:cs typeface="Arial"/>
              </a:rPr>
              <a:t>to:</a:t>
            </a:r>
            <a:endParaRPr lang="en-ZA" sz="1600" dirty="0">
              <a:latin typeface="Arial"/>
              <a:ea typeface="Times New Roman"/>
              <a:cs typeface="Times New Roman"/>
            </a:endParaRPr>
          </a:p>
          <a:p>
            <a:pPr marL="342900" lvl="0" indent="-342900" algn="just">
              <a:lnSpc>
                <a:spcPct val="130000"/>
              </a:lnSpc>
              <a:spcAft>
                <a:spcPts val="0"/>
              </a:spcAft>
              <a:buFont typeface="Wingdings"/>
              <a:buChar char=""/>
            </a:pPr>
            <a:r>
              <a:rPr lang="en-US" sz="1600" dirty="0" smtClean="0">
                <a:latin typeface="Arial"/>
                <a:ea typeface="Times New Roman"/>
                <a:cs typeface="Arial"/>
              </a:rPr>
              <a:t>The </a:t>
            </a:r>
            <a:r>
              <a:rPr lang="en-US" sz="1600" dirty="0">
                <a:latin typeface="Arial"/>
                <a:ea typeface="Times New Roman"/>
                <a:cs typeface="Arial"/>
              </a:rPr>
              <a:t>reduction in the baseline allocation by National Treasury from the 2015 MTEF process through to the 2016 MTEF </a:t>
            </a:r>
            <a:r>
              <a:rPr lang="en-US" sz="1600" dirty="0" smtClean="0">
                <a:latin typeface="Arial"/>
                <a:ea typeface="Times New Roman"/>
                <a:cs typeface="Arial"/>
              </a:rPr>
              <a:t>period</a:t>
            </a:r>
            <a:r>
              <a:rPr lang="en-US" sz="1600" dirty="0">
                <a:latin typeface="Arial"/>
                <a:ea typeface="Times New Roman"/>
                <a:cs typeface="Arial"/>
              </a:rPr>
              <a:t>;</a:t>
            </a:r>
            <a:endParaRPr lang="en-ZA" sz="1600" dirty="0">
              <a:latin typeface="Arial"/>
              <a:ea typeface="Times New Roman"/>
              <a:cs typeface="Times New Roman"/>
            </a:endParaRPr>
          </a:p>
          <a:p>
            <a:pPr marL="342900" lvl="0" indent="-342900" algn="just">
              <a:lnSpc>
                <a:spcPct val="130000"/>
              </a:lnSpc>
              <a:spcAft>
                <a:spcPts val="0"/>
              </a:spcAft>
              <a:buFont typeface="Wingdings"/>
              <a:buChar char=""/>
            </a:pPr>
            <a:r>
              <a:rPr lang="en-US" sz="1600" dirty="0" smtClean="0">
                <a:latin typeface="Arial"/>
                <a:ea typeface="Times New Roman"/>
                <a:cs typeface="Arial"/>
              </a:rPr>
              <a:t>65 Contract </a:t>
            </a:r>
            <a:r>
              <a:rPr lang="en-US" sz="1600" dirty="0">
                <a:latin typeface="Arial"/>
                <a:ea typeface="Times New Roman"/>
                <a:cs typeface="Arial"/>
              </a:rPr>
              <a:t>posts</a:t>
            </a:r>
            <a:r>
              <a:rPr lang="en-US" sz="1600" dirty="0" smtClean="0">
                <a:latin typeface="Arial"/>
                <a:ea typeface="Times New Roman"/>
                <a:cs typeface="Arial"/>
              </a:rPr>
              <a:t>, </a:t>
            </a:r>
            <a:r>
              <a:rPr lang="en-US" sz="1600" dirty="0">
                <a:latin typeface="Arial"/>
                <a:ea typeface="Times New Roman"/>
                <a:cs typeface="Arial"/>
              </a:rPr>
              <a:t>carried additional to the establishment and</a:t>
            </a:r>
            <a:endParaRPr lang="en-ZA" sz="1600" dirty="0">
              <a:latin typeface="Arial"/>
              <a:ea typeface="Times New Roman"/>
              <a:cs typeface="Times New Roman"/>
            </a:endParaRPr>
          </a:p>
          <a:p>
            <a:pPr marL="342900" lvl="0" indent="-342900" algn="just">
              <a:lnSpc>
                <a:spcPct val="130000"/>
              </a:lnSpc>
              <a:spcAft>
                <a:spcPts val="0"/>
              </a:spcAft>
              <a:buFont typeface="Wingdings"/>
              <a:buChar char=""/>
            </a:pPr>
            <a:r>
              <a:rPr lang="en-US" sz="1600" dirty="0">
                <a:latin typeface="Arial"/>
                <a:ea typeface="Times New Roman"/>
                <a:cs typeface="Arial"/>
              </a:rPr>
              <a:t>Overtime payments amounting to R3.41 million mainly from Programme/s 1, 3, 4, 5 and 6</a:t>
            </a:r>
            <a:r>
              <a:rPr lang="en-US" sz="1600" dirty="0" smtClean="0">
                <a:latin typeface="Arial"/>
                <a:ea typeface="Times New Roman"/>
                <a:cs typeface="Arial"/>
              </a:rPr>
              <a:t>.</a:t>
            </a:r>
          </a:p>
          <a:p>
            <a:pPr marL="342900" lvl="0" indent="-342900" algn="just">
              <a:lnSpc>
                <a:spcPct val="130000"/>
              </a:lnSpc>
              <a:spcAft>
                <a:spcPts val="0"/>
              </a:spcAft>
              <a:buFont typeface="Wingdings"/>
              <a:buChar char=""/>
            </a:pPr>
            <a:r>
              <a:rPr lang="en-ZA" sz="1600" dirty="0" smtClean="0">
                <a:latin typeface="Arial"/>
                <a:ea typeface="Times New Roman"/>
                <a:cs typeface="Times New Roman"/>
              </a:rPr>
              <a:t>Allocation </a:t>
            </a:r>
            <a:r>
              <a:rPr lang="en-ZA" sz="1600" dirty="0">
                <a:latin typeface="Arial"/>
                <a:ea typeface="Times New Roman"/>
                <a:cs typeface="Times New Roman"/>
              </a:rPr>
              <a:t>for </a:t>
            </a:r>
            <a:r>
              <a:rPr lang="en-ZA" sz="1600" dirty="0" smtClean="0">
                <a:latin typeface="Arial"/>
                <a:ea typeface="Times New Roman"/>
                <a:cs typeface="Times New Roman"/>
              </a:rPr>
              <a:t>CoE was adjusted </a:t>
            </a:r>
            <a:r>
              <a:rPr lang="en-ZA" sz="1600" dirty="0">
                <a:latin typeface="Arial"/>
                <a:ea typeface="Times New Roman"/>
                <a:cs typeface="Times New Roman"/>
              </a:rPr>
              <a:t>upwards by R7.5 million from R310.8 million to R318.3 million following the conclusion of the 2016/17 </a:t>
            </a:r>
            <a:r>
              <a:rPr lang="en-ZA" sz="1600" dirty="0" smtClean="0">
                <a:latin typeface="Arial"/>
                <a:ea typeface="Times New Roman"/>
                <a:cs typeface="Times New Roman"/>
              </a:rPr>
              <a:t>AENE process will partially contribute </a:t>
            </a:r>
            <a:r>
              <a:rPr lang="en-ZA" sz="1600" dirty="0">
                <a:latin typeface="Arial"/>
                <a:ea typeface="Times New Roman"/>
                <a:cs typeface="Times New Roman"/>
              </a:rPr>
              <a:t>to a reduction in the projected </a:t>
            </a:r>
            <a:r>
              <a:rPr lang="en-ZA" sz="1600" dirty="0" smtClean="0">
                <a:latin typeface="Arial"/>
                <a:ea typeface="Times New Roman"/>
                <a:cs typeface="Times New Roman"/>
              </a:rPr>
              <a:t>overspending at the end of March </a:t>
            </a:r>
            <a:r>
              <a:rPr lang="en-ZA" sz="1600" dirty="0">
                <a:latin typeface="Arial"/>
                <a:ea typeface="Times New Roman"/>
                <a:cs typeface="Times New Roman"/>
              </a:rPr>
              <a:t>2017</a:t>
            </a:r>
            <a:r>
              <a:rPr lang="en-ZA" sz="1600" dirty="0" smtClean="0">
                <a:latin typeface="Arial"/>
                <a:ea typeface="Times New Roman"/>
                <a:cs typeface="Times New Roman"/>
              </a:rPr>
              <a:t>.</a:t>
            </a:r>
          </a:p>
          <a:p>
            <a:pPr marL="342900" lvl="0" indent="-342900" algn="just">
              <a:lnSpc>
                <a:spcPct val="130000"/>
              </a:lnSpc>
              <a:spcAft>
                <a:spcPts val="0"/>
              </a:spcAft>
              <a:buFont typeface="Wingdings"/>
              <a:buChar char=""/>
            </a:pPr>
            <a:r>
              <a:rPr lang="en-ZA" sz="1600" dirty="0" smtClean="0">
                <a:latin typeface="Arial"/>
                <a:ea typeface="Times New Roman"/>
                <a:cs typeface="Times New Roman"/>
              </a:rPr>
              <a:t>Expenditure </a:t>
            </a:r>
            <a:r>
              <a:rPr lang="en-ZA" sz="1600" dirty="0">
                <a:latin typeface="Arial"/>
                <a:ea typeface="Times New Roman"/>
                <a:cs typeface="Times New Roman"/>
              </a:rPr>
              <a:t>is projected to increase to </a:t>
            </a:r>
            <a:r>
              <a:rPr lang="en-ZA" sz="1600" dirty="0" smtClean="0">
                <a:latin typeface="Arial"/>
                <a:ea typeface="Times New Roman"/>
                <a:cs typeface="Times New Roman"/>
              </a:rPr>
              <a:t>R324.64 </a:t>
            </a:r>
            <a:r>
              <a:rPr lang="en-ZA" sz="1600" dirty="0">
                <a:latin typeface="Arial"/>
                <a:ea typeface="Times New Roman"/>
                <a:cs typeface="Times New Roman"/>
              </a:rPr>
              <a:t>million </a:t>
            </a:r>
            <a:r>
              <a:rPr lang="en-ZA" sz="1600" dirty="0" smtClean="0">
                <a:latin typeface="Arial"/>
                <a:ea typeface="Times New Roman"/>
                <a:cs typeface="Times New Roman"/>
              </a:rPr>
              <a:t>at the end of the financial  year </a:t>
            </a:r>
            <a:r>
              <a:rPr lang="en-ZA" sz="1600" dirty="0">
                <a:latin typeface="Arial"/>
                <a:ea typeface="Times New Roman"/>
                <a:cs typeface="Times New Roman"/>
              </a:rPr>
              <a:t>against a budget of R318.3 million </a:t>
            </a:r>
            <a:r>
              <a:rPr lang="en-ZA" sz="1600" dirty="0" smtClean="0">
                <a:latin typeface="Arial"/>
                <a:ea typeface="Times New Roman"/>
                <a:cs typeface="Times New Roman"/>
              </a:rPr>
              <a:t>and it will </a:t>
            </a:r>
            <a:r>
              <a:rPr lang="en-ZA" sz="1600" dirty="0">
                <a:latin typeface="Arial"/>
                <a:ea typeface="Times New Roman"/>
                <a:cs typeface="Times New Roman"/>
              </a:rPr>
              <a:t>result in an over spending of R6.34 </a:t>
            </a:r>
            <a:r>
              <a:rPr lang="en-ZA" sz="1600" dirty="0" smtClean="0">
                <a:latin typeface="Arial"/>
                <a:ea typeface="Times New Roman"/>
                <a:cs typeface="Times New Roman"/>
              </a:rPr>
              <a:t>million.</a:t>
            </a:r>
            <a:endParaRPr lang="en-ZA" sz="1600" dirty="0" smtClean="0">
              <a:solidFill>
                <a:srgbClr val="FF0000"/>
              </a:solidFill>
              <a:latin typeface="Arial"/>
              <a:ea typeface="Times New Roman"/>
              <a:cs typeface="Times New Roman"/>
            </a:endParaRPr>
          </a:p>
          <a:p>
            <a:pPr marL="342900" lvl="0" indent="-342900" algn="just">
              <a:lnSpc>
                <a:spcPct val="130000"/>
              </a:lnSpc>
              <a:spcAft>
                <a:spcPts val="0"/>
              </a:spcAft>
              <a:buFont typeface="Wingdings"/>
              <a:buChar char=""/>
            </a:pPr>
            <a:r>
              <a:rPr lang="en-ZA" sz="1600" dirty="0" smtClean="0">
                <a:latin typeface="Arial"/>
                <a:ea typeface="Times New Roman"/>
                <a:cs typeface="Times New Roman"/>
              </a:rPr>
              <a:t>Before AENE the </a:t>
            </a:r>
            <a:r>
              <a:rPr lang="en-ZA" sz="1600" dirty="0">
                <a:latin typeface="Arial"/>
                <a:ea typeface="Times New Roman"/>
                <a:cs typeface="Times New Roman"/>
              </a:rPr>
              <a:t>p</a:t>
            </a:r>
            <a:r>
              <a:rPr lang="en-ZA" sz="1600" dirty="0" smtClean="0">
                <a:latin typeface="Arial"/>
                <a:ea typeface="Times New Roman"/>
                <a:cs typeface="Times New Roman"/>
              </a:rPr>
              <a:t>rojected </a:t>
            </a:r>
            <a:r>
              <a:rPr lang="en-ZA" sz="1600" dirty="0">
                <a:latin typeface="Arial"/>
                <a:ea typeface="Times New Roman"/>
                <a:cs typeface="Times New Roman"/>
              </a:rPr>
              <a:t>deficit in </a:t>
            </a:r>
            <a:r>
              <a:rPr lang="en-ZA" sz="1600" dirty="0" smtClean="0">
                <a:latin typeface="Arial"/>
                <a:ea typeface="Times New Roman"/>
                <a:cs typeface="Times New Roman"/>
              </a:rPr>
              <a:t>CoE </a:t>
            </a:r>
            <a:r>
              <a:rPr lang="en-ZA" sz="1600" dirty="0">
                <a:latin typeface="Arial"/>
                <a:ea typeface="Times New Roman"/>
                <a:cs typeface="Times New Roman"/>
              </a:rPr>
              <a:t>was </a:t>
            </a:r>
            <a:r>
              <a:rPr lang="en-ZA" sz="1600" dirty="0" smtClean="0">
                <a:latin typeface="Arial"/>
                <a:ea typeface="Times New Roman"/>
                <a:cs typeface="Times New Roman"/>
              </a:rPr>
              <a:t>R20.19 </a:t>
            </a:r>
            <a:r>
              <a:rPr lang="en-ZA" sz="1600" dirty="0">
                <a:latin typeface="Arial"/>
                <a:ea typeface="Times New Roman"/>
                <a:cs typeface="Times New Roman"/>
              </a:rPr>
              <a:t>million for the full 2016/17 financial </a:t>
            </a:r>
            <a:r>
              <a:rPr lang="en-ZA" sz="1600" dirty="0" smtClean="0">
                <a:latin typeface="Arial"/>
                <a:ea typeface="Times New Roman"/>
                <a:cs typeface="Times New Roman"/>
              </a:rPr>
              <a:t>year, including cost for filling of critical vacant posts. </a:t>
            </a:r>
          </a:p>
          <a:p>
            <a:pPr marL="342900" lvl="0" indent="-342900" algn="just">
              <a:lnSpc>
                <a:spcPct val="130000"/>
              </a:lnSpc>
              <a:spcAft>
                <a:spcPts val="0"/>
              </a:spcAft>
              <a:buFont typeface="Wingdings"/>
              <a:buChar char=""/>
            </a:pPr>
            <a:r>
              <a:rPr lang="en-ZA" sz="1600" dirty="0" smtClean="0">
                <a:latin typeface="Arial"/>
                <a:ea typeface="Times New Roman"/>
                <a:cs typeface="Times New Roman"/>
              </a:rPr>
              <a:t>NT approved a reprioritization of R7.50 million which was </a:t>
            </a:r>
            <a:r>
              <a:rPr lang="en-ZA" sz="1600" dirty="0">
                <a:latin typeface="Arial"/>
                <a:ea typeface="Times New Roman"/>
                <a:cs typeface="Times New Roman"/>
              </a:rPr>
              <a:t>lower than the projected deficit </a:t>
            </a:r>
            <a:r>
              <a:rPr lang="en-ZA" sz="1600" dirty="0" smtClean="0">
                <a:latin typeface="Arial"/>
                <a:ea typeface="Times New Roman"/>
                <a:cs typeface="Times New Roman"/>
              </a:rPr>
              <a:t>of R20.19 million </a:t>
            </a:r>
            <a:r>
              <a:rPr lang="en-ZA" sz="1600" dirty="0">
                <a:latin typeface="Arial"/>
                <a:ea typeface="Times New Roman"/>
                <a:cs typeface="Times New Roman"/>
              </a:rPr>
              <a:t>which </a:t>
            </a:r>
            <a:r>
              <a:rPr lang="en-ZA" sz="1600" dirty="0" smtClean="0">
                <a:latin typeface="Arial"/>
                <a:ea typeface="Times New Roman"/>
                <a:cs typeface="Times New Roman"/>
              </a:rPr>
              <a:t>will lead </a:t>
            </a:r>
            <a:r>
              <a:rPr lang="en-ZA" sz="1600" dirty="0">
                <a:latin typeface="Arial"/>
                <a:ea typeface="Times New Roman"/>
                <a:cs typeface="Times New Roman"/>
              </a:rPr>
              <a:t>to a possible unauthorized expenditure in this classification at year-end</a:t>
            </a:r>
            <a:r>
              <a:rPr lang="en-ZA" sz="1600" dirty="0" smtClean="0">
                <a:latin typeface="Arial"/>
                <a:ea typeface="Times New Roman"/>
                <a:cs typeface="Times New Roman"/>
              </a:rPr>
              <a:t>.</a:t>
            </a:r>
            <a:endParaRPr lang="en-ZA" sz="1600" dirty="0">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5</a:t>
            </a:fld>
            <a:endParaRPr lang="en-ZA" dirty="0">
              <a:solidFill>
                <a:prstClr val="black">
                  <a:tint val="75000"/>
                </a:prstClr>
              </a:solidFill>
            </a:endParaRPr>
          </a:p>
        </p:txBody>
      </p:sp>
    </p:spTree>
    <p:extLst>
      <p:ext uri="{BB962C8B-B14F-4D97-AF65-F5344CB8AC3E}">
        <p14:creationId xmlns:p14="http://schemas.microsoft.com/office/powerpoint/2010/main" val="18838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228600" y="452643"/>
            <a:ext cx="880110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REASONS FOR UNDER / OVER SPENDING (Cont.….)  </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3" name="Rectangle 2"/>
          <p:cNvSpPr/>
          <p:nvPr/>
        </p:nvSpPr>
        <p:spPr>
          <a:xfrm>
            <a:off x="228600" y="914308"/>
            <a:ext cx="8801100" cy="6278642"/>
          </a:xfrm>
          <a:prstGeom prst="rect">
            <a:avLst/>
          </a:prstGeom>
        </p:spPr>
        <p:txBody>
          <a:bodyPr wrap="square">
            <a:spAutoFit/>
          </a:bodyPr>
          <a:lstStyle/>
          <a:p>
            <a:pPr lvl="0" algn="just" defTabSz="914400"/>
            <a:r>
              <a:rPr lang="en-US" b="1" dirty="0" smtClean="0">
                <a:solidFill>
                  <a:prstClr val="black"/>
                </a:solidFill>
                <a:latin typeface="Arial" panose="020B0604020202020204" pitchFamily="34" charset="0"/>
                <a:ea typeface="Times New Roman"/>
                <a:cs typeface="Arial" panose="020B0604020202020204" pitchFamily="34" charset="0"/>
              </a:rPr>
              <a:t>Goods </a:t>
            </a:r>
            <a:r>
              <a:rPr lang="en-US" b="1" dirty="0">
                <a:solidFill>
                  <a:prstClr val="black"/>
                </a:solidFill>
                <a:latin typeface="Arial" panose="020B0604020202020204" pitchFamily="34" charset="0"/>
                <a:ea typeface="Times New Roman"/>
                <a:cs typeface="Arial" panose="020B0604020202020204" pitchFamily="34" charset="0"/>
              </a:rPr>
              <a:t>and services</a:t>
            </a:r>
            <a:r>
              <a:rPr lang="en-US" b="1" dirty="0" smtClean="0">
                <a:solidFill>
                  <a:prstClr val="black"/>
                </a:solidFill>
                <a:latin typeface="Arial" panose="020B0604020202020204" pitchFamily="34" charset="0"/>
                <a:ea typeface="Times New Roman"/>
                <a:cs typeface="Arial" panose="020B0604020202020204" pitchFamily="34" charset="0"/>
              </a:rPr>
              <a:t>:</a:t>
            </a:r>
          </a:p>
          <a:p>
            <a:pPr lvl="0" algn="just" defTabSz="914400"/>
            <a:endParaRPr lang="en-US" b="1" dirty="0" smtClean="0">
              <a:solidFill>
                <a:prstClr val="black"/>
              </a:solidFill>
              <a:latin typeface="Arial" panose="020B0604020202020204" pitchFamily="34" charset="0"/>
              <a:ea typeface="Times New Roman"/>
              <a:cs typeface="Arial" panose="020B0604020202020204" pitchFamily="34" charset="0"/>
            </a:endParaRPr>
          </a:p>
          <a:p>
            <a:pPr marL="285750" lvl="0" indent="-285750"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Overall</a:t>
            </a:r>
            <a:r>
              <a:rPr lang="en-ZA" sz="1600" dirty="0">
                <a:solidFill>
                  <a:prstClr val="black"/>
                </a:solidFill>
                <a:latin typeface="Arial" panose="020B0604020202020204" pitchFamily="34" charset="0"/>
                <a:ea typeface="Times New Roman"/>
                <a:cs typeface="Arial" panose="020B0604020202020204" pitchFamily="34" charset="0"/>
              </a:rPr>
              <a:t>, </a:t>
            </a:r>
            <a:r>
              <a:rPr lang="en-ZA" sz="1600" dirty="0" smtClean="0">
                <a:solidFill>
                  <a:prstClr val="black"/>
                </a:solidFill>
                <a:latin typeface="Arial" panose="020B0604020202020204" pitchFamily="34" charset="0"/>
                <a:ea typeface="Times New Roman"/>
                <a:cs typeface="Arial" panose="020B0604020202020204" pitchFamily="34" charset="0"/>
              </a:rPr>
              <a:t>net </a:t>
            </a:r>
            <a:r>
              <a:rPr lang="en-ZA" sz="1600" dirty="0">
                <a:solidFill>
                  <a:prstClr val="black"/>
                </a:solidFill>
                <a:latin typeface="Arial" panose="020B0604020202020204" pitchFamily="34" charset="0"/>
                <a:ea typeface="Times New Roman"/>
                <a:cs typeface="Arial" panose="020B0604020202020204" pitchFamily="34" charset="0"/>
              </a:rPr>
              <a:t>budget under-spending of R164.98 million or 43.98%. The major variances are earmarked funds in </a:t>
            </a:r>
            <a:r>
              <a:rPr lang="en-ZA" sz="1600" dirty="0" smtClean="0">
                <a:solidFill>
                  <a:prstClr val="black"/>
                </a:solidFill>
                <a:latin typeface="Arial" panose="020B0604020202020204" pitchFamily="34" charset="0"/>
                <a:ea typeface="Times New Roman"/>
                <a:cs typeface="Arial" panose="020B0604020202020204" pitchFamily="34" charset="0"/>
              </a:rPr>
              <a:t>the consultants/business </a:t>
            </a:r>
            <a:r>
              <a:rPr lang="en-ZA" sz="1600" dirty="0">
                <a:solidFill>
                  <a:prstClr val="black"/>
                </a:solidFill>
                <a:latin typeface="Arial" panose="020B0604020202020204" pitchFamily="34" charset="0"/>
                <a:ea typeface="Times New Roman"/>
                <a:cs typeface="Arial" panose="020B0604020202020204" pitchFamily="34" charset="0"/>
              </a:rPr>
              <a:t>advisory services of R182.13 million and the agency &amp; support/ outsourced services of R4.88 million attributable to the following projects</a:t>
            </a:r>
            <a:r>
              <a:rPr lang="en-ZA" sz="1600" dirty="0" smtClean="0">
                <a:solidFill>
                  <a:prstClr val="black"/>
                </a:solidFill>
                <a:latin typeface="Arial" panose="020B0604020202020204" pitchFamily="34" charset="0"/>
                <a:ea typeface="Times New Roman"/>
                <a:cs typeface="Arial" panose="020B0604020202020204" pitchFamily="34" charset="0"/>
              </a:rPr>
              <a:t>:</a:t>
            </a:r>
          </a:p>
          <a:p>
            <a:pPr lvl="0" algn="just" defTabSz="914400"/>
            <a:endParaRPr lang="en-ZA" sz="1600" dirty="0" smtClean="0">
              <a:solidFill>
                <a:prstClr val="black"/>
              </a:solidFill>
              <a:latin typeface="Arial" panose="020B0604020202020204" pitchFamily="34" charset="0"/>
              <a:ea typeface="Times New Roman"/>
              <a:cs typeface="Arial" panose="020B0604020202020204" pitchFamily="34" charset="0"/>
            </a:endParaRPr>
          </a:p>
          <a:p>
            <a:pPr marL="809625" lvl="0" indent="-266700"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Earmarked </a:t>
            </a:r>
            <a:r>
              <a:rPr lang="en-ZA" sz="1600" dirty="0">
                <a:solidFill>
                  <a:prstClr val="black"/>
                </a:solidFill>
                <a:latin typeface="Arial" panose="020B0604020202020204" pitchFamily="34" charset="0"/>
                <a:ea typeface="Times New Roman"/>
                <a:cs typeface="Arial" panose="020B0604020202020204" pitchFamily="34" charset="0"/>
              </a:rPr>
              <a:t>funds for the Solar Water Heater Project (SWHP) and Monitoring &amp; Evaluation (M&amp;V) of energy savings achieved by municipalities under the energy efficiency projects being implemented by chosen municipalities </a:t>
            </a:r>
            <a:r>
              <a:rPr lang="en-ZA" sz="1600" dirty="0" smtClean="0">
                <a:solidFill>
                  <a:prstClr val="black"/>
                </a:solidFill>
                <a:latin typeface="Arial" panose="020B0604020202020204" pitchFamily="34" charset="0"/>
                <a:ea typeface="Times New Roman"/>
                <a:cs typeface="Arial" panose="020B0604020202020204" pitchFamily="34" charset="0"/>
              </a:rPr>
              <a:t>was delayed due to the finalizing of </a:t>
            </a:r>
            <a:r>
              <a:rPr lang="en-ZA" sz="1600" dirty="0">
                <a:solidFill>
                  <a:prstClr val="black"/>
                </a:solidFill>
                <a:latin typeface="Arial" panose="020B0604020202020204" pitchFamily="34" charset="0"/>
                <a:ea typeface="Times New Roman"/>
                <a:cs typeface="Arial" panose="020B0604020202020204" pitchFamily="34" charset="0"/>
              </a:rPr>
              <a:t>implementation contracts for these </a:t>
            </a:r>
            <a:r>
              <a:rPr lang="en-ZA" sz="1600" dirty="0" smtClean="0">
                <a:solidFill>
                  <a:prstClr val="black"/>
                </a:solidFill>
                <a:latin typeface="Arial" panose="020B0604020202020204" pitchFamily="34" charset="0"/>
                <a:ea typeface="Times New Roman"/>
                <a:cs typeface="Arial" panose="020B0604020202020204" pitchFamily="34" charset="0"/>
              </a:rPr>
              <a:t>projects.</a:t>
            </a:r>
          </a:p>
          <a:p>
            <a:pPr marL="809625" lvl="0" indent="-266700"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Earmarked </a:t>
            </a:r>
            <a:r>
              <a:rPr lang="en-ZA" sz="1600" dirty="0">
                <a:solidFill>
                  <a:prstClr val="black"/>
                </a:solidFill>
                <a:latin typeface="Arial" panose="020B0604020202020204" pitchFamily="34" charset="0"/>
                <a:ea typeface="Times New Roman"/>
                <a:cs typeface="Arial" panose="020B0604020202020204" pitchFamily="34" charset="0"/>
              </a:rPr>
              <a:t>funds for the Nuclear New Build Programme (NNBP).  There were delays </a:t>
            </a:r>
            <a:r>
              <a:rPr lang="en-ZA" sz="1600" dirty="0" smtClean="0">
                <a:solidFill>
                  <a:prstClr val="black"/>
                </a:solidFill>
                <a:latin typeface="Arial" panose="020B0604020202020204" pitchFamily="34" charset="0"/>
                <a:ea typeface="Times New Roman"/>
                <a:cs typeface="Arial" panose="020B0604020202020204" pitchFamily="34" charset="0"/>
              </a:rPr>
              <a:t>in the disbursement of payments </a:t>
            </a:r>
            <a:r>
              <a:rPr lang="en-ZA" sz="1600" dirty="0">
                <a:solidFill>
                  <a:prstClr val="black"/>
                </a:solidFill>
                <a:latin typeface="Arial" panose="020B0604020202020204" pitchFamily="34" charset="0"/>
                <a:ea typeface="Times New Roman"/>
                <a:cs typeface="Arial" panose="020B0604020202020204" pitchFamily="34" charset="0"/>
              </a:rPr>
              <a:t>under this programme in relation to the procurement of a project management </a:t>
            </a:r>
            <a:r>
              <a:rPr lang="en-ZA" sz="1600" dirty="0" smtClean="0">
                <a:solidFill>
                  <a:prstClr val="black"/>
                </a:solidFill>
                <a:latin typeface="Arial" panose="020B0604020202020204" pitchFamily="34" charset="0"/>
                <a:ea typeface="Times New Roman"/>
                <a:cs typeface="Arial" panose="020B0604020202020204" pitchFamily="34" charset="0"/>
              </a:rPr>
              <a:t>system, the outstanding payments on this project has been rectified in Q4.</a:t>
            </a:r>
          </a:p>
          <a:p>
            <a:pPr marL="809625" lvl="0" indent="-447675" algn="just" defTabSz="914400">
              <a:buFont typeface="Arial" panose="020B0604020202020204" pitchFamily="34" charset="0"/>
              <a:buChar char="•"/>
            </a:pPr>
            <a:endParaRPr lang="en-ZA" sz="1600" dirty="0" smtClean="0">
              <a:solidFill>
                <a:prstClr val="black"/>
              </a:solidFill>
              <a:latin typeface="Arial" panose="020B0604020202020204" pitchFamily="34" charset="0"/>
              <a:ea typeface="Times New Roman"/>
              <a:cs typeface="Arial" panose="020B0604020202020204" pitchFamily="34" charset="0"/>
            </a:endParaRPr>
          </a:p>
          <a:p>
            <a:pPr marL="285750" lvl="0" indent="-285750"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Budget </a:t>
            </a:r>
            <a:r>
              <a:rPr lang="en-ZA" sz="1600" dirty="0">
                <a:solidFill>
                  <a:prstClr val="black"/>
                </a:solidFill>
                <a:latin typeface="Arial" panose="020B0604020202020204" pitchFamily="34" charset="0"/>
                <a:ea typeface="Times New Roman"/>
                <a:cs typeface="Arial" panose="020B0604020202020204" pitchFamily="34" charset="0"/>
              </a:rPr>
              <a:t>for goods and services </a:t>
            </a:r>
            <a:r>
              <a:rPr lang="en-ZA" sz="1600" dirty="0" smtClean="0">
                <a:solidFill>
                  <a:prstClr val="black"/>
                </a:solidFill>
                <a:latin typeface="Arial" panose="020B0604020202020204" pitchFamily="34" charset="0"/>
                <a:ea typeface="Times New Roman"/>
                <a:cs typeface="Arial" panose="020B0604020202020204" pitchFamily="34" charset="0"/>
              </a:rPr>
              <a:t>adjusted </a:t>
            </a:r>
            <a:r>
              <a:rPr lang="en-ZA" sz="1600" dirty="0">
                <a:solidFill>
                  <a:prstClr val="black"/>
                </a:solidFill>
                <a:latin typeface="Arial" panose="020B0604020202020204" pitchFamily="34" charset="0"/>
                <a:ea typeface="Times New Roman"/>
                <a:cs typeface="Arial" panose="020B0604020202020204" pitchFamily="34" charset="0"/>
              </a:rPr>
              <a:t>downwards by R31.96 million to </a:t>
            </a:r>
            <a:r>
              <a:rPr lang="en-ZA" sz="1600" dirty="0" smtClean="0">
                <a:solidFill>
                  <a:prstClr val="black"/>
                </a:solidFill>
                <a:latin typeface="Arial" panose="020B0604020202020204" pitchFamily="34" charset="0"/>
                <a:ea typeface="Times New Roman"/>
                <a:cs typeface="Arial" panose="020B0604020202020204" pitchFamily="34" charset="0"/>
              </a:rPr>
              <a:t>R394.47 </a:t>
            </a:r>
            <a:r>
              <a:rPr lang="en-ZA" sz="1600" dirty="0">
                <a:solidFill>
                  <a:prstClr val="black"/>
                </a:solidFill>
                <a:latin typeface="Arial" panose="020B0604020202020204" pitchFamily="34" charset="0"/>
                <a:ea typeface="Times New Roman"/>
                <a:cs typeface="Arial" panose="020B0604020202020204" pitchFamily="34" charset="0"/>
              </a:rPr>
              <a:t>million </a:t>
            </a:r>
            <a:r>
              <a:rPr lang="en-ZA" sz="1600" dirty="0" smtClean="0">
                <a:solidFill>
                  <a:prstClr val="black"/>
                </a:solidFill>
                <a:latin typeface="Arial" panose="020B0604020202020204" pitchFamily="34" charset="0"/>
                <a:ea typeface="Times New Roman"/>
                <a:cs typeface="Arial" panose="020B0604020202020204" pitchFamily="34" charset="0"/>
              </a:rPr>
              <a:t>in </a:t>
            </a:r>
            <a:r>
              <a:rPr lang="en-ZA" sz="1600" dirty="0">
                <a:solidFill>
                  <a:prstClr val="black"/>
                </a:solidFill>
                <a:latin typeface="Arial" panose="020B0604020202020204" pitchFamily="34" charset="0"/>
                <a:ea typeface="Times New Roman"/>
                <a:cs typeface="Arial" panose="020B0604020202020204" pitchFamily="34" charset="0"/>
              </a:rPr>
              <a:t>2016 </a:t>
            </a:r>
            <a:r>
              <a:rPr lang="en-ZA" sz="1600" dirty="0" smtClean="0">
                <a:solidFill>
                  <a:prstClr val="black"/>
                </a:solidFill>
                <a:latin typeface="Arial" panose="020B0604020202020204" pitchFamily="34" charset="0"/>
                <a:ea typeface="Times New Roman"/>
                <a:cs typeface="Arial" panose="020B0604020202020204" pitchFamily="34" charset="0"/>
              </a:rPr>
              <a:t>AENE to </a:t>
            </a:r>
            <a:r>
              <a:rPr lang="en-ZA" sz="1600" dirty="0">
                <a:solidFill>
                  <a:prstClr val="black"/>
                </a:solidFill>
                <a:latin typeface="Arial" panose="020B0604020202020204" pitchFamily="34" charset="0"/>
                <a:ea typeface="Times New Roman"/>
                <a:cs typeface="Arial" panose="020B0604020202020204" pitchFamily="34" charset="0"/>
              </a:rPr>
              <a:t>cater </a:t>
            </a:r>
            <a:r>
              <a:rPr lang="en-ZA" sz="1600" dirty="0" smtClean="0">
                <a:solidFill>
                  <a:prstClr val="black"/>
                </a:solidFill>
                <a:latin typeface="Arial" panose="020B0604020202020204" pitchFamily="34" charset="0"/>
                <a:ea typeface="Times New Roman"/>
                <a:cs typeface="Arial" panose="020B0604020202020204" pitchFamily="34" charset="0"/>
              </a:rPr>
              <a:t>for:</a:t>
            </a:r>
          </a:p>
          <a:p>
            <a:pPr marL="809625" lvl="0" indent="-266700"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R12.15 </a:t>
            </a:r>
            <a:r>
              <a:rPr lang="en-ZA" sz="1600" dirty="0">
                <a:solidFill>
                  <a:prstClr val="black"/>
                </a:solidFill>
                <a:latin typeface="Arial" panose="020B0604020202020204" pitchFamily="34" charset="0"/>
                <a:ea typeface="Times New Roman"/>
                <a:cs typeface="Arial" panose="020B0604020202020204" pitchFamily="34" charset="0"/>
              </a:rPr>
              <a:t>million reprioritized from the </a:t>
            </a:r>
            <a:r>
              <a:rPr lang="en-ZA" sz="1600" dirty="0" smtClean="0">
                <a:solidFill>
                  <a:prstClr val="black"/>
                </a:solidFill>
                <a:latin typeface="Arial" panose="020B0604020202020204" pitchFamily="34" charset="0"/>
                <a:ea typeface="Times New Roman"/>
                <a:cs typeface="Arial" panose="020B0604020202020204" pitchFamily="34" charset="0"/>
              </a:rPr>
              <a:t>NSWHP </a:t>
            </a:r>
            <a:r>
              <a:rPr lang="en-ZA" sz="1600" dirty="0">
                <a:solidFill>
                  <a:prstClr val="black"/>
                </a:solidFill>
                <a:latin typeface="Arial" panose="020B0604020202020204" pitchFamily="34" charset="0"/>
                <a:ea typeface="Times New Roman"/>
                <a:cs typeface="Arial" panose="020B0604020202020204" pitchFamily="34" charset="0"/>
              </a:rPr>
              <a:t>and the </a:t>
            </a:r>
            <a:r>
              <a:rPr lang="en-ZA" sz="1600" dirty="0" smtClean="0">
                <a:solidFill>
                  <a:prstClr val="black"/>
                </a:solidFill>
                <a:latin typeface="Arial" panose="020B0604020202020204" pitchFamily="34" charset="0"/>
                <a:ea typeface="Times New Roman"/>
                <a:cs typeface="Arial" panose="020B0604020202020204" pitchFamily="34" charset="0"/>
              </a:rPr>
              <a:t>NNBP </a:t>
            </a:r>
            <a:r>
              <a:rPr lang="en-ZA" sz="1600" dirty="0">
                <a:solidFill>
                  <a:prstClr val="black"/>
                </a:solidFill>
                <a:latin typeface="Arial" panose="020B0604020202020204" pitchFamily="34" charset="0"/>
                <a:ea typeface="Times New Roman"/>
                <a:cs typeface="Arial" panose="020B0604020202020204" pitchFamily="34" charset="0"/>
              </a:rPr>
              <a:t>respectively to the National Nuclear Regulator (24.3 million</a:t>
            </a:r>
            <a:r>
              <a:rPr lang="en-ZA" sz="1600" dirty="0" smtClean="0">
                <a:solidFill>
                  <a:prstClr val="black"/>
                </a:solidFill>
                <a:latin typeface="Arial" panose="020B0604020202020204" pitchFamily="34" charset="0"/>
                <a:ea typeface="Times New Roman"/>
                <a:cs typeface="Arial" panose="020B0604020202020204" pitchFamily="34" charset="0"/>
              </a:rPr>
              <a:t>) to assist the Regulator with a cash flow matter.</a:t>
            </a:r>
          </a:p>
          <a:p>
            <a:pPr marL="809625" lvl="0" indent="-266700"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CoE </a:t>
            </a:r>
            <a:r>
              <a:rPr lang="en-ZA" sz="1600" dirty="0">
                <a:solidFill>
                  <a:prstClr val="black"/>
                </a:solidFill>
                <a:latin typeface="Arial" panose="020B0604020202020204" pitchFamily="34" charset="0"/>
                <a:ea typeface="Times New Roman"/>
                <a:cs typeface="Arial" panose="020B0604020202020204" pitchFamily="34" charset="0"/>
              </a:rPr>
              <a:t>budget deficit </a:t>
            </a:r>
            <a:r>
              <a:rPr lang="en-ZA" sz="1600" dirty="0" smtClean="0">
                <a:solidFill>
                  <a:prstClr val="black"/>
                </a:solidFill>
                <a:latin typeface="Arial" panose="020B0604020202020204" pitchFamily="34" charset="0"/>
                <a:ea typeface="Times New Roman"/>
                <a:cs typeface="Arial" panose="020B0604020202020204" pitchFamily="34" charset="0"/>
              </a:rPr>
              <a:t>partially </a:t>
            </a:r>
            <a:r>
              <a:rPr lang="en-ZA" sz="1600" dirty="0">
                <a:solidFill>
                  <a:prstClr val="black"/>
                </a:solidFill>
                <a:latin typeface="Arial" panose="020B0604020202020204" pitchFamily="34" charset="0"/>
                <a:ea typeface="Times New Roman"/>
                <a:cs typeface="Arial" panose="020B0604020202020204" pitchFamily="34" charset="0"/>
              </a:rPr>
              <a:t>addressed by a virement of R7.5 million reprioritized from the item goods and </a:t>
            </a:r>
            <a:r>
              <a:rPr lang="en-ZA" sz="1600" dirty="0" smtClean="0">
                <a:solidFill>
                  <a:prstClr val="black"/>
                </a:solidFill>
                <a:latin typeface="Arial" panose="020B0604020202020204" pitchFamily="34" charset="0"/>
                <a:ea typeface="Times New Roman"/>
                <a:cs typeface="Arial" panose="020B0604020202020204" pitchFamily="34" charset="0"/>
              </a:rPr>
              <a:t>services.</a:t>
            </a:r>
          </a:p>
          <a:p>
            <a:pPr marL="809625" lvl="0" indent="-266700" algn="just" defTabSz="914400">
              <a:buFont typeface="Arial" panose="020B0604020202020204" pitchFamily="34" charset="0"/>
              <a:buChar char="•"/>
            </a:pPr>
            <a:r>
              <a:rPr lang="en-ZA" sz="1600" dirty="0" smtClean="0">
                <a:solidFill>
                  <a:prstClr val="black"/>
                </a:solidFill>
                <a:latin typeface="Arial" panose="020B0604020202020204" pitchFamily="34" charset="0"/>
                <a:ea typeface="Times New Roman"/>
                <a:cs typeface="Arial" panose="020B0604020202020204" pitchFamily="34" charset="0"/>
              </a:rPr>
              <a:t>R1.73 </a:t>
            </a:r>
            <a:r>
              <a:rPr lang="en-ZA" sz="1600" dirty="0">
                <a:solidFill>
                  <a:prstClr val="black"/>
                </a:solidFill>
                <a:latin typeface="Arial" panose="020B0604020202020204" pitchFamily="34" charset="0"/>
                <a:ea typeface="Times New Roman"/>
                <a:cs typeface="Arial" panose="020B0604020202020204" pitchFamily="34" charset="0"/>
              </a:rPr>
              <a:t>million </a:t>
            </a:r>
            <a:r>
              <a:rPr lang="en-ZA" sz="1600" dirty="0" smtClean="0">
                <a:solidFill>
                  <a:prstClr val="black"/>
                </a:solidFill>
                <a:latin typeface="Arial" panose="020B0604020202020204" pitchFamily="34" charset="0"/>
                <a:ea typeface="Times New Roman"/>
                <a:cs typeface="Arial" panose="020B0604020202020204" pitchFamily="34" charset="0"/>
              </a:rPr>
              <a:t>to cater for payment </a:t>
            </a:r>
            <a:r>
              <a:rPr lang="en-ZA" sz="1600" dirty="0">
                <a:solidFill>
                  <a:prstClr val="black"/>
                </a:solidFill>
                <a:latin typeface="Arial" panose="020B0604020202020204" pitchFamily="34" charset="0"/>
                <a:ea typeface="Times New Roman"/>
                <a:cs typeface="Arial" panose="020B0604020202020204" pitchFamily="34" charset="0"/>
              </a:rPr>
              <a:t>to the </a:t>
            </a:r>
            <a:r>
              <a:rPr lang="en-ZA" sz="1600" dirty="0" smtClean="0">
                <a:solidFill>
                  <a:prstClr val="black"/>
                </a:solidFill>
                <a:latin typeface="Arial" panose="020B0604020202020204" pitchFamily="34" charset="0"/>
                <a:ea typeface="Times New Roman"/>
                <a:cs typeface="Arial" panose="020B0604020202020204" pitchFamily="34" charset="0"/>
              </a:rPr>
              <a:t>IAEA for </a:t>
            </a:r>
            <a:r>
              <a:rPr lang="en-ZA" sz="1600" dirty="0">
                <a:solidFill>
                  <a:prstClr val="black"/>
                </a:solidFill>
                <a:latin typeface="Arial" panose="020B0604020202020204" pitchFamily="34" charset="0"/>
                <a:ea typeface="Times New Roman"/>
                <a:cs typeface="Arial" panose="020B0604020202020204" pitchFamily="34" charset="0"/>
              </a:rPr>
              <a:t>the hosting of the IAEA Integrated Regulatory Review Service (IRRS</a:t>
            </a:r>
            <a:r>
              <a:rPr lang="en-ZA" sz="1600" dirty="0" smtClean="0">
                <a:solidFill>
                  <a:prstClr val="black"/>
                </a:solidFill>
                <a:latin typeface="Arial" panose="020B0604020202020204" pitchFamily="34" charset="0"/>
                <a:ea typeface="Times New Roman"/>
                <a:cs typeface="Arial" panose="020B0604020202020204" pitchFamily="34" charset="0"/>
              </a:rPr>
              <a:t>).</a:t>
            </a:r>
            <a:endParaRPr lang="en-ZA" sz="1600" dirty="0">
              <a:solidFill>
                <a:prstClr val="black"/>
              </a:solidFill>
              <a:latin typeface="Arial" panose="020B0604020202020204" pitchFamily="34" charset="0"/>
              <a:ea typeface="Times New Roman"/>
              <a:cs typeface="Arial" panose="020B0604020202020204" pitchFamily="34" charset="0"/>
            </a:endParaRPr>
          </a:p>
          <a:p>
            <a:pPr marL="285750" lvl="0" indent="-285750" algn="just" defTabSz="914400">
              <a:buFont typeface="Wingdings" panose="05000000000000000000" pitchFamily="2" charset="2"/>
              <a:buChar char="q"/>
            </a:pPr>
            <a:endParaRPr lang="en-ZA" sz="1400" dirty="0">
              <a:solidFill>
                <a:prstClr val="black"/>
              </a:solidFill>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6</a:t>
            </a:fld>
            <a:endParaRPr lang="en-ZA" dirty="0">
              <a:solidFill>
                <a:prstClr val="black">
                  <a:tint val="75000"/>
                </a:prstClr>
              </a:solidFill>
            </a:endParaRPr>
          </a:p>
        </p:txBody>
      </p:sp>
    </p:spTree>
    <p:extLst>
      <p:ext uri="{BB962C8B-B14F-4D97-AF65-F5344CB8AC3E}">
        <p14:creationId xmlns:p14="http://schemas.microsoft.com/office/powerpoint/2010/main" val="2067208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 y="462089"/>
            <a:ext cx="9782356"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ysClr val="windowText" lastClr="000000"/>
                </a:solidFill>
                <a:latin typeface="Arial" panose="020B0604020202020204" pitchFamily="34" charset="0"/>
                <a:cs typeface="Arial" panose="020B0604020202020204" pitchFamily="34" charset="0"/>
              </a:rPr>
              <a:t>REASONS FOR UNDER / OVER SPENDING </a:t>
            </a:r>
            <a:r>
              <a:rPr lang="en-US" sz="2400" b="1" dirty="0" smtClean="0">
                <a:solidFill>
                  <a:sysClr val="windowText" lastClr="000000"/>
                </a:solidFill>
                <a:latin typeface="Arial" panose="020B0604020202020204" pitchFamily="34" charset="0"/>
                <a:cs typeface="Arial" panose="020B0604020202020204" pitchFamily="34" charset="0"/>
              </a:rPr>
              <a:t>(Cont…)</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3" name="Rectangle 2"/>
          <p:cNvSpPr/>
          <p:nvPr/>
        </p:nvSpPr>
        <p:spPr>
          <a:xfrm>
            <a:off x="261015" y="923754"/>
            <a:ext cx="8364372" cy="5393784"/>
          </a:xfrm>
          <a:prstGeom prst="rect">
            <a:avLst/>
          </a:prstGeom>
        </p:spPr>
        <p:txBody>
          <a:bodyPr wrap="square">
            <a:spAutoFit/>
          </a:bodyPr>
          <a:lstStyle/>
          <a:p>
            <a:pPr marL="284162" algn="just"/>
            <a:endParaRPr lang="en-ZA" sz="1350" dirty="0" smtClean="0">
              <a:solidFill>
                <a:prstClr val="black"/>
              </a:solidFill>
              <a:latin typeface="Arial" panose="020B0604020202020204" pitchFamily="34" charset="0"/>
              <a:cs typeface="Arial" panose="020B0604020202020204" pitchFamily="34" charset="0"/>
            </a:endParaRPr>
          </a:p>
          <a:p>
            <a:pPr lvl="0" algn="just"/>
            <a:r>
              <a:rPr lang="en-US" b="1" dirty="0" smtClean="0">
                <a:solidFill>
                  <a:prstClr val="black"/>
                </a:solidFill>
                <a:latin typeface="Arial"/>
                <a:ea typeface="Times New Roman"/>
                <a:cs typeface="Arial"/>
              </a:rPr>
              <a:t>Transfer payments:</a:t>
            </a:r>
            <a:r>
              <a:rPr lang="en-US" dirty="0" smtClean="0">
                <a:solidFill>
                  <a:prstClr val="black"/>
                </a:solidFill>
                <a:latin typeface="Arial"/>
                <a:ea typeface="Times New Roman"/>
                <a:cs typeface="Arial"/>
              </a:rPr>
              <a:t> </a:t>
            </a:r>
          </a:p>
          <a:p>
            <a:pPr lvl="0" algn="just"/>
            <a:endParaRPr lang="en-US" dirty="0" smtClean="0">
              <a:solidFill>
                <a:prstClr val="black"/>
              </a:solidFill>
              <a:latin typeface="Arial"/>
              <a:ea typeface="Times New Roman"/>
              <a:cs typeface="Arial"/>
            </a:endParaRPr>
          </a:p>
          <a:p>
            <a:pPr lvl="0" algn="just"/>
            <a:r>
              <a:rPr lang="en-ZA" sz="1600" dirty="0">
                <a:solidFill>
                  <a:prstClr val="black"/>
                </a:solidFill>
                <a:latin typeface="Arial"/>
                <a:ea typeface="Times New Roman"/>
                <a:cs typeface="Arial"/>
              </a:rPr>
              <a:t>YTD, the budget is under spent by </a:t>
            </a:r>
            <a:r>
              <a:rPr lang="en-ZA" sz="1600" dirty="0" smtClean="0">
                <a:solidFill>
                  <a:prstClr val="black"/>
                </a:solidFill>
                <a:latin typeface="Arial"/>
                <a:ea typeface="Times New Roman"/>
                <a:cs typeface="Arial"/>
              </a:rPr>
              <a:t>R113.01 million due </a:t>
            </a:r>
            <a:r>
              <a:rPr lang="en-ZA" sz="1600" dirty="0">
                <a:solidFill>
                  <a:prstClr val="black"/>
                </a:solidFill>
                <a:latin typeface="Arial"/>
                <a:ea typeface="Times New Roman"/>
                <a:cs typeface="Arial"/>
              </a:rPr>
              <a:t>to</a:t>
            </a:r>
            <a:r>
              <a:rPr lang="en-ZA" sz="1600" dirty="0" smtClean="0">
                <a:solidFill>
                  <a:prstClr val="black"/>
                </a:solidFill>
                <a:latin typeface="Arial"/>
                <a:ea typeface="Times New Roman"/>
                <a:cs typeface="Arial"/>
              </a:rPr>
              <a:t>:</a:t>
            </a:r>
          </a:p>
          <a:p>
            <a:pPr lvl="0" algn="just"/>
            <a:endParaRPr lang="en-ZA" sz="1600" dirty="0">
              <a:solidFill>
                <a:prstClr val="black"/>
              </a:solidFill>
              <a:latin typeface="Arial"/>
              <a:ea typeface="Times New Roman"/>
              <a:cs typeface="Arial"/>
            </a:endParaRPr>
          </a:p>
          <a:p>
            <a:pPr marL="466725" lvl="0" indent="-285750" algn="just">
              <a:buFont typeface="Arial" panose="020B0604020202020204" pitchFamily="34" charset="0"/>
              <a:buChar char="•"/>
            </a:pPr>
            <a:r>
              <a:rPr lang="en-ZA" sz="1600" dirty="0" smtClean="0">
                <a:solidFill>
                  <a:prstClr val="black"/>
                </a:solidFill>
                <a:latin typeface="Arial"/>
                <a:ea typeface="Times New Roman"/>
                <a:cs typeface="Arial"/>
              </a:rPr>
              <a:t>Solar </a:t>
            </a:r>
            <a:r>
              <a:rPr lang="en-ZA" sz="1600" dirty="0">
                <a:solidFill>
                  <a:prstClr val="black"/>
                </a:solidFill>
                <a:latin typeface="Arial"/>
                <a:ea typeface="Times New Roman"/>
                <a:cs typeface="Arial"/>
              </a:rPr>
              <a:t>Water Heater Project of R56.57 million. </a:t>
            </a:r>
            <a:r>
              <a:rPr lang="en-ZA" sz="1600" dirty="0" smtClean="0">
                <a:solidFill>
                  <a:prstClr val="black"/>
                </a:solidFill>
                <a:latin typeface="Arial"/>
                <a:ea typeface="Times New Roman"/>
                <a:cs typeface="Arial"/>
              </a:rPr>
              <a:t>Payments </a:t>
            </a:r>
            <a:r>
              <a:rPr lang="en-ZA" sz="1600" dirty="0">
                <a:solidFill>
                  <a:prstClr val="black"/>
                </a:solidFill>
                <a:latin typeface="Arial"/>
                <a:ea typeface="Times New Roman"/>
                <a:cs typeface="Arial"/>
              </a:rPr>
              <a:t>to suppliers are being processed as delivery of completed units </a:t>
            </a:r>
            <a:r>
              <a:rPr lang="en-ZA" sz="1600" dirty="0" smtClean="0">
                <a:solidFill>
                  <a:prstClr val="black"/>
                </a:solidFill>
                <a:latin typeface="Arial"/>
                <a:ea typeface="Times New Roman"/>
                <a:cs typeface="Arial"/>
              </a:rPr>
              <a:t>are confirmed through the governance processes in place. </a:t>
            </a:r>
            <a:endParaRPr lang="en-ZA" sz="1600" dirty="0">
              <a:solidFill>
                <a:prstClr val="black"/>
              </a:solidFill>
              <a:latin typeface="Arial"/>
              <a:ea typeface="Times New Roman"/>
              <a:cs typeface="Arial"/>
            </a:endParaRPr>
          </a:p>
          <a:p>
            <a:pPr marL="466725" lvl="0" indent="-285750" algn="just">
              <a:buFont typeface="Arial" panose="020B0604020202020204" pitchFamily="34" charset="0"/>
              <a:buChar char="•"/>
            </a:pPr>
            <a:r>
              <a:rPr lang="en-ZA" sz="1600" dirty="0" smtClean="0">
                <a:solidFill>
                  <a:prstClr val="black"/>
                </a:solidFill>
                <a:latin typeface="Arial"/>
                <a:ea typeface="Times New Roman"/>
                <a:cs typeface="Arial"/>
              </a:rPr>
              <a:t>INEP </a:t>
            </a:r>
            <a:r>
              <a:rPr lang="en-ZA" sz="1600" dirty="0">
                <a:solidFill>
                  <a:prstClr val="black"/>
                </a:solidFill>
                <a:latin typeface="Arial"/>
                <a:ea typeface="Times New Roman"/>
                <a:cs typeface="Arial"/>
              </a:rPr>
              <a:t>Non-grid </a:t>
            </a:r>
            <a:r>
              <a:rPr lang="en-ZA" sz="1600" dirty="0" smtClean="0">
                <a:solidFill>
                  <a:prstClr val="black"/>
                </a:solidFill>
                <a:latin typeface="Arial"/>
                <a:ea typeface="Times New Roman"/>
                <a:cs typeface="Arial"/>
              </a:rPr>
              <a:t>- The underspending </a:t>
            </a:r>
            <a:r>
              <a:rPr lang="en-ZA" sz="1600" dirty="0">
                <a:solidFill>
                  <a:prstClr val="black"/>
                </a:solidFill>
                <a:latin typeface="Arial"/>
                <a:ea typeface="Times New Roman"/>
                <a:cs typeface="Arial"/>
              </a:rPr>
              <a:t>of R83.9 million (1.69%) is as a result of delays encountered in finalizing contracts with non-grid services providers. </a:t>
            </a:r>
            <a:r>
              <a:rPr lang="en-ZA" sz="1600" dirty="0" smtClean="0">
                <a:solidFill>
                  <a:prstClr val="black"/>
                </a:solidFill>
                <a:latin typeface="Arial"/>
                <a:ea typeface="Times New Roman"/>
                <a:cs typeface="Arial"/>
              </a:rPr>
              <a:t>However, ten (10) </a:t>
            </a:r>
            <a:r>
              <a:rPr lang="en-ZA" sz="1600" dirty="0">
                <a:solidFill>
                  <a:prstClr val="black"/>
                </a:solidFill>
                <a:latin typeface="Arial"/>
                <a:ea typeface="Times New Roman"/>
                <a:cs typeface="Arial"/>
              </a:rPr>
              <a:t>individual contracts were </a:t>
            </a:r>
            <a:r>
              <a:rPr lang="en-ZA" sz="1600" dirty="0" smtClean="0">
                <a:solidFill>
                  <a:prstClr val="black"/>
                </a:solidFill>
                <a:latin typeface="Arial"/>
                <a:ea typeface="Times New Roman"/>
                <a:cs typeface="Arial"/>
              </a:rPr>
              <a:t>signed </a:t>
            </a:r>
            <a:r>
              <a:rPr lang="en-ZA" sz="1600" dirty="0">
                <a:solidFill>
                  <a:prstClr val="black"/>
                </a:solidFill>
                <a:latin typeface="Arial"/>
                <a:ea typeface="Times New Roman"/>
                <a:cs typeface="Arial"/>
              </a:rPr>
              <a:t>and </a:t>
            </a:r>
            <a:r>
              <a:rPr lang="en-ZA" sz="1600" dirty="0" smtClean="0">
                <a:solidFill>
                  <a:prstClr val="black"/>
                </a:solidFill>
                <a:latin typeface="Arial"/>
                <a:ea typeface="Times New Roman"/>
                <a:cs typeface="Arial"/>
              </a:rPr>
              <a:t>orders issued </a:t>
            </a:r>
            <a:r>
              <a:rPr lang="en-ZA" sz="1600" dirty="0">
                <a:solidFill>
                  <a:prstClr val="black"/>
                </a:solidFill>
                <a:latin typeface="Arial"/>
                <a:ea typeface="Times New Roman"/>
                <a:cs typeface="Arial"/>
              </a:rPr>
              <a:t>during December </a:t>
            </a:r>
            <a:r>
              <a:rPr lang="en-ZA" sz="1600" dirty="0" smtClean="0">
                <a:solidFill>
                  <a:prstClr val="black"/>
                </a:solidFill>
                <a:latin typeface="Arial"/>
                <a:ea typeface="Times New Roman"/>
                <a:cs typeface="Arial"/>
              </a:rPr>
              <a:t>2016 and progress has been made on this project.</a:t>
            </a:r>
            <a:endParaRPr lang="en-ZA" sz="1600" dirty="0">
              <a:solidFill>
                <a:prstClr val="black"/>
              </a:solidFill>
              <a:latin typeface="Arial"/>
              <a:ea typeface="Times New Roman"/>
              <a:cs typeface="Arial"/>
            </a:endParaRPr>
          </a:p>
          <a:p>
            <a:pPr marL="466725" lvl="0" indent="-285750" algn="just">
              <a:buFont typeface="Arial" panose="020B0604020202020204" pitchFamily="34" charset="0"/>
              <a:buChar char="•"/>
            </a:pPr>
            <a:r>
              <a:rPr lang="en-ZA" sz="1600" dirty="0" smtClean="0">
                <a:solidFill>
                  <a:prstClr val="black"/>
                </a:solidFill>
                <a:latin typeface="Arial"/>
                <a:ea typeface="Times New Roman"/>
                <a:cs typeface="Arial"/>
              </a:rPr>
              <a:t>The </a:t>
            </a:r>
            <a:r>
              <a:rPr lang="en-ZA" sz="1600" dirty="0">
                <a:solidFill>
                  <a:prstClr val="black"/>
                </a:solidFill>
                <a:latin typeface="Arial"/>
                <a:ea typeface="Times New Roman"/>
                <a:cs typeface="Arial"/>
              </a:rPr>
              <a:t>international membership fees item is overspent by R4.37 million </a:t>
            </a:r>
            <a:r>
              <a:rPr lang="en-ZA" sz="1600" dirty="0" smtClean="0">
                <a:solidFill>
                  <a:prstClr val="black"/>
                </a:solidFill>
                <a:latin typeface="Arial"/>
                <a:ea typeface="Times New Roman"/>
                <a:cs typeface="Arial"/>
              </a:rPr>
              <a:t>due to </a:t>
            </a:r>
            <a:r>
              <a:rPr lang="en-ZA" sz="1600" dirty="0">
                <a:solidFill>
                  <a:prstClr val="black"/>
                </a:solidFill>
                <a:latin typeface="Arial"/>
                <a:ea typeface="Times New Roman"/>
                <a:cs typeface="Arial"/>
              </a:rPr>
              <a:t>the </a:t>
            </a:r>
            <a:r>
              <a:rPr lang="en-ZA" sz="1600" dirty="0" smtClean="0">
                <a:solidFill>
                  <a:prstClr val="black"/>
                </a:solidFill>
                <a:latin typeface="Arial"/>
                <a:ea typeface="Times New Roman"/>
                <a:cs typeface="Arial"/>
              </a:rPr>
              <a:t>payment </a:t>
            </a:r>
            <a:r>
              <a:rPr lang="en-ZA" sz="1600" dirty="0">
                <a:solidFill>
                  <a:prstClr val="black"/>
                </a:solidFill>
                <a:latin typeface="Arial"/>
                <a:ea typeface="Times New Roman"/>
                <a:cs typeface="Arial"/>
              </a:rPr>
              <a:t>of R2.72 million </a:t>
            </a:r>
            <a:r>
              <a:rPr lang="en-ZA" sz="1600" dirty="0" smtClean="0">
                <a:solidFill>
                  <a:prstClr val="black"/>
                </a:solidFill>
                <a:latin typeface="Arial"/>
                <a:ea typeface="Times New Roman"/>
                <a:cs typeface="Arial"/>
              </a:rPr>
              <a:t>to African Petroleum Producers Association (APPA), </a:t>
            </a:r>
            <a:r>
              <a:rPr lang="en-ZA" sz="1600" dirty="0">
                <a:solidFill>
                  <a:prstClr val="black"/>
                </a:solidFill>
                <a:latin typeface="Arial"/>
                <a:ea typeface="Times New Roman"/>
                <a:cs typeface="Arial"/>
              </a:rPr>
              <a:t>carried over from the 2015/16 financial year and could not be rolled over to 2016/17 and the unplanned payment of R1.73 million to the </a:t>
            </a:r>
            <a:r>
              <a:rPr lang="en-ZA" sz="1600" dirty="0" smtClean="0">
                <a:solidFill>
                  <a:prstClr val="black"/>
                </a:solidFill>
                <a:latin typeface="Arial"/>
                <a:ea typeface="Times New Roman"/>
                <a:cs typeface="Arial"/>
              </a:rPr>
              <a:t>International Atomic Energy Agency (IAEA).</a:t>
            </a:r>
            <a:r>
              <a:rPr lang="en-US" sz="1600" dirty="0" smtClean="0">
                <a:solidFill>
                  <a:prstClr val="black"/>
                </a:solidFill>
                <a:latin typeface="Arial"/>
                <a:ea typeface="Times New Roman"/>
                <a:cs typeface="Arial"/>
              </a:rPr>
              <a:t> </a:t>
            </a:r>
            <a:endParaRPr lang="en-US" sz="1600" b="1" dirty="0">
              <a:solidFill>
                <a:prstClr val="black"/>
              </a:solidFill>
              <a:latin typeface="Arial"/>
              <a:ea typeface="Times New Roman"/>
              <a:cs typeface="Arial"/>
            </a:endParaRPr>
          </a:p>
          <a:p>
            <a:pPr marL="569913" lvl="0" indent="-285750" algn="just">
              <a:buClr>
                <a:srgbClr val="000000"/>
              </a:buClr>
              <a:buFont typeface="Arial" panose="020B0604020202020204" pitchFamily="34" charset="0"/>
              <a:buChar char="•"/>
            </a:pPr>
            <a:endParaRPr lang="en-US" b="1" dirty="0" smtClean="0">
              <a:solidFill>
                <a:prstClr val="black"/>
              </a:solidFill>
              <a:latin typeface="Arial"/>
              <a:ea typeface="Times New Roman"/>
              <a:cs typeface="Arial"/>
            </a:endParaRPr>
          </a:p>
          <a:p>
            <a:pPr lvl="0" algn="just">
              <a:buClr>
                <a:srgbClr val="000000"/>
              </a:buClr>
            </a:pPr>
            <a:endParaRPr lang="en-US" dirty="0">
              <a:solidFill>
                <a:prstClr val="black"/>
              </a:solidFill>
              <a:latin typeface="Arial" panose="020B0604020202020204" pitchFamily="34" charset="0"/>
              <a:ea typeface="Times New Roman"/>
              <a:cs typeface="Arial" panose="020B0604020202020204" pitchFamily="34" charset="0"/>
            </a:endParaRPr>
          </a:p>
          <a:p>
            <a:pPr marL="282575" indent="-282575" algn="just"/>
            <a:endParaRPr lang="en-ZA" sz="1400" dirty="0">
              <a:solidFill>
                <a:prstClr val="black"/>
              </a:solidFill>
            </a:endParaRPr>
          </a:p>
          <a:p>
            <a:pPr algn="just" defTabSz="914400">
              <a:lnSpc>
                <a:spcPct val="150000"/>
              </a:lnSpc>
            </a:pPr>
            <a:endParaRPr lang="en-US" sz="1400" dirty="0" smtClean="0">
              <a:solidFill>
                <a:prstClr val="black"/>
              </a:solidFill>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7</a:t>
            </a:fld>
            <a:endParaRPr lang="en-ZA" dirty="0">
              <a:solidFill>
                <a:prstClr val="black">
                  <a:tint val="75000"/>
                </a:prstClr>
              </a:solidFill>
            </a:endParaRPr>
          </a:p>
        </p:txBody>
      </p:sp>
    </p:spTree>
    <p:extLst>
      <p:ext uri="{BB962C8B-B14F-4D97-AF65-F5344CB8AC3E}">
        <p14:creationId xmlns:p14="http://schemas.microsoft.com/office/powerpoint/2010/main" val="2515462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228600" y="160228"/>
            <a:ext cx="8801100" cy="1138773"/>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FINANCIAL PERFORMANCE</a:t>
            </a:r>
            <a:r>
              <a:rPr lang="en-US" sz="2000" b="1" dirty="0" smtClean="0">
                <a:solidFill>
                  <a:sysClr val="windowText" lastClr="000000"/>
                </a:solidFill>
                <a:latin typeface="Arial" panose="020B0604020202020204" pitchFamily="34" charset="0"/>
                <a:cs typeface="Arial" panose="020B0604020202020204" pitchFamily="34" charset="0"/>
              </a:rPr>
              <a:t/>
            </a:r>
            <a:br>
              <a:rPr lang="en-US" sz="2000" b="1" dirty="0" smtClean="0">
                <a:solidFill>
                  <a:sysClr val="windowText" lastClr="000000"/>
                </a:solidFill>
                <a:latin typeface="Arial" panose="020B0604020202020204" pitchFamily="34" charset="0"/>
                <a:cs typeface="Arial" panose="020B0604020202020204" pitchFamily="34" charset="0"/>
              </a:rPr>
            </a:br>
            <a:endParaRPr lang="en-US" sz="2000" b="1" dirty="0" smtClean="0">
              <a:solidFill>
                <a:sysClr val="windowText" lastClr="000000"/>
              </a:solidFill>
              <a:latin typeface="Arial" panose="020B0604020202020204" pitchFamily="34" charset="0"/>
              <a:cs typeface="Arial" panose="020B0604020202020204" pitchFamily="34" charset="0"/>
            </a:endParaRPr>
          </a:p>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1: Administration</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8</a:t>
            </a:fld>
            <a:endParaRPr lang="en-ZA"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34902711"/>
              </p:ext>
            </p:extLst>
          </p:nvPr>
        </p:nvGraphicFramePr>
        <p:xfrm>
          <a:off x="123824" y="1399063"/>
          <a:ext cx="8905875" cy="3677762"/>
        </p:xfrm>
        <a:graphic>
          <a:graphicData uri="http://schemas.openxmlformats.org/drawingml/2006/table">
            <a:tbl>
              <a:tblPr/>
              <a:tblGrid>
                <a:gridCol w="2552701">
                  <a:extLst>
                    <a:ext uri="{9D8B030D-6E8A-4147-A177-3AD203B41FA5}">
                      <a16:colId xmlns:a16="http://schemas.microsoft.com/office/drawing/2014/main" val="20000"/>
                    </a:ext>
                  </a:extLst>
                </a:gridCol>
                <a:gridCol w="11620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962025">
                  <a:extLst>
                    <a:ext uri="{9D8B030D-6E8A-4147-A177-3AD203B41FA5}">
                      <a16:colId xmlns:a16="http://schemas.microsoft.com/office/drawing/2014/main" val="20003"/>
                    </a:ext>
                  </a:extLst>
                </a:gridCol>
                <a:gridCol w="1085850">
                  <a:extLst>
                    <a:ext uri="{9D8B030D-6E8A-4147-A177-3AD203B41FA5}">
                      <a16:colId xmlns:a16="http://schemas.microsoft.com/office/drawing/2014/main" val="20004"/>
                    </a:ext>
                  </a:extLst>
                </a:gridCol>
                <a:gridCol w="1057275">
                  <a:extLst>
                    <a:ext uri="{9D8B030D-6E8A-4147-A177-3AD203B41FA5}">
                      <a16:colId xmlns:a16="http://schemas.microsoft.com/office/drawing/2014/main" val="20005"/>
                    </a:ext>
                  </a:extLst>
                </a:gridCol>
                <a:gridCol w="1076324">
                  <a:extLst>
                    <a:ext uri="{9D8B030D-6E8A-4147-A177-3AD203B41FA5}">
                      <a16:colId xmlns:a16="http://schemas.microsoft.com/office/drawing/2014/main" val="20006"/>
                    </a:ext>
                  </a:extLst>
                </a:gridCol>
              </a:tblGrid>
              <a:tr h="282926">
                <a:tc>
                  <a:txBody>
                    <a:bodyPr/>
                    <a:lstStyle/>
                    <a:p>
                      <a:pPr algn="ctr" fontAlgn="ctr"/>
                      <a:r>
                        <a:rPr lang="en-ZA" sz="1600" b="0" i="0" u="none" strike="noStrike" dirty="0">
                          <a:solidFill>
                            <a:srgbClr val="000000"/>
                          </a:solidFill>
                          <a:effectLst/>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6228"/>
                    </a:solidFill>
                  </a:tcPr>
                </a:tc>
                <a:tc gridSpan="6">
                  <a:txBody>
                    <a:bodyPr/>
                    <a:lstStyle/>
                    <a:p>
                      <a:pPr algn="ctr" rtl="0" fontAlgn="ctr"/>
                      <a:r>
                        <a:rPr lang="en-ZA" sz="1600" b="1" i="0" u="none" strike="noStrike" dirty="0">
                          <a:solidFill>
                            <a:srgbClr val="FFFFFF"/>
                          </a:solidFill>
                          <a:effectLst/>
                          <a:latin typeface="+mn-lt"/>
                        </a:rPr>
                        <a:t>2016/17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848775">
                <a:tc>
                  <a:txBody>
                    <a:bodyPr/>
                    <a:lstStyle/>
                    <a:p>
                      <a:pPr algn="ctr" rtl="0" fontAlgn="ctr"/>
                      <a:r>
                        <a:rPr lang="en-ZA" sz="1600" b="1" i="0" u="none" strike="noStrike">
                          <a:solidFill>
                            <a:srgbClr val="FFFFFF"/>
                          </a:solidFill>
                          <a:effectLst/>
                          <a:latin typeface="+mn-lt"/>
                        </a:rPr>
                        <a:t>ECONOMIC CLASSIFICATION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2016/17 REVISED BUDGET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BUDGET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ACTUAL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 YTD VARIANCE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VARIANCE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YTD % BUDGET EXPENDED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1"/>
                  </a:ext>
                </a:extLst>
              </a:tr>
              <a:tr h="282926">
                <a:tc>
                  <a:txBody>
                    <a:bodyPr/>
                    <a:lstStyle/>
                    <a:p>
                      <a:pPr algn="ctr" rtl="0" fontAlgn="b"/>
                      <a:r>
                        <a:rPr lang="en-ZA" sz="1600" b="1" i="0" u="none" strike="noStrike">
                          <a:solidFill>
                            <a:srgbClr val="FFFFFF"/>
                          </a:solidFill>
                          <a:effectLst/>
                          <a:latin typeface="+mn-lt"/>
                        </a:rPr>
                        <a:t>Rand - Thousand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dirty="0">
                          <a:solidFill>
                            <a:srgbClr val="FFFFFF"/>
                          </a:solidFill>
                          <a:effectLst/>
                          <a:latin typeface="+mn-lt"/>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rtl="0" fontAlgn="ctr"/>
                      <a:r>
                        <a:rPr lang="en-ZA" sz="1600" b="1" i="0" u="none" strike="noStrike">
                          <a:solidFill>
                            <a:srgbClr val="FFFFFF"/>
                          </a:solidFill>
                          <a:effectLst/>
                          <a:latin typeface="+mn-lt"/>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2"/>
                  </a:ext>
                </a:extLst>
              </a:tr>
              <a:tr h="377185">
                <a:tc>
                  <a:txBody>
                    <a:bodyPr/>
                    <a:lstStyle/>
                    <a:p>
                      <a:pPr algn="l" rtl="0" fontAlgn="b"/>
                      <a:r>
                        <a:rPr lang="en-ZA" sz="1600" b="1" i="0" u="none" strike="noStrike">
                          <a:solidFill>
                            <a:srgbClr val="000000"/>
                          </a:solidFill>
                          <a:effectLst/>
                          <a:latin typeface="+mn-lt"/>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244,822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179,883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smtClean="0">
                          <a:solidFill>
                            <a:srgbClr val="000000"/>
                          </a:solidFill>
                          <a:effectLst/>
                          <a:latin typeface="+mn-lt"/>
                        </a:rPr>
                        <a:t>  </a:t>
                      </a:r>
                      <a:r>
                        <a:rPr lang="en-ZA" sz="1600" b="1" i="0" u="none" strike="noStrike" dirty="0">
                          <a:solidFill>
                            <a:srgbClr val="000000"/>
                          </a:solidFill>
                          <a:effectLst/>
                          <a:latin typeface="+mn-lt"/>
                        </a:rPr>
                        <a:t>211,097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600" b="1" i="0" u="none" strike="noStrike" dirty="0">
                          <a:solidFill>
                            <a:srgbClr val="000000"/>
                          </a:solidFill>
                          <a:effectLst/>
                          <a:latin typeface="+mn-lt"/>
                        </a:rPr>
                        <a:t>        -31,214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t"/>
                      <a:r>
                        <a:rPr lang="en-ZA" sz="1600" b="1" i="0" u="none" strike="noStrike" dirty="0">
                          <a:solidFill>
                            <a:srgbClr val="000000"/>
                          </a:solidFill>
                          <a:effectLst/>
                          <a:latin typeface="+mn-lt"/>
                        </a:rPr>
                        <a:t>-17.35%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t"/>
                      <a:r>
                        <a:rPr lang="en-ZA" sz="1600" b="1" i="0" u="none" strike="noStrike" dirty="0">
                          <a:solidFill>
                            <a:srgbClr val="000000"/>
                          </a:solidFill>
                          <a:effectLst/>
                          <a:latin typeface="+mn-lt"/>
                        </a:rPr>
                        <a:t>86.22%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3"/>
                  </a:ext>
                </a:extLst>
              </a:tr>
              <a:tr h="381000">
                <a:tc>
                  <a:txBody>
                    <a:bodyPr/>
                    <a:lstStyle/>
                    <a:p>
                      <a:pPr algn="l" rtl="0" fontAlgn="b"/>
                      <a:r>
                        <a:rPr lang="en-ZA" sz="1600" b="0" i="0" u="none" strike="noStrike">
                          <a:solidFill>
                            <a:srgbClr val="000000"/>
                          </a:solidFill>
                          <a:effectLst/>
                          <a:latin typeface="+mn-lt"/>
                        </a:rPr>
                        <a:t>Compensation of Employees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144,292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102,045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113,662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-11,617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-11.38%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78.77%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000">
                <a:tc>
                  <a:txBody>
                    <a:bodyPr/>
                    <a:lstStyle/>
                    <a:p>
                      <a:pPr algn="l" rtl="0" fontAlgn="b"/>
                      <a:r>
                        <a:rPr lang="en-ZA" sz="1600" b="0" i="0" u="none" strike="noStrike">
                          <a:solidFill>
                            <a:srgbClr val="000000"/>
                          </a:solidFill>
                          <a:effectLst/>
                          <a:latin typeface="+mn-lt"/>
                        </a:rPr>
                        <a:t>Goods &amp; Services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93,251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71,781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89,095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600" b="0" i="0" u="none" strike="noStrike">
                          <a:solidFill>
                            <a:srgbClr val="000000"/>
                          </a:solidFill>
                          <a:effectLst/>
                          <a:latin typeface="+mn-lt"/>
                        </a:rPr>
                        <a:t>      -17,314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ZA" sz="1600" b="0" i="0" u="none" strike="noStrike">
                          <a:solidFill>
                            <a:srgbClr val="000000"/>
                          </a:solidFill>
                          <a:effectLst/>
                          <a:latin typeface="+mn-lt"/>
                        </a:rPr>
                        <a:t>-24.12%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ZA" sz="1600" b="0" i="0" u="none" strike="noStrike" dirty="0">
                          <a:solidFill>
                            <a:srgbClr val="000000"/>
                          </a:solidFill>
                          <a:effectLst/>
                          <a:latin typeface="+mn-lt"/>
                        </a:rPr>
                        <a:t>95.54%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409575">
                <a:tc>
                  <a:txBody>
                    <a:bodyPr/>
                    <a:lstStyle/>
                    <a:p>
                      <a:pPr algn="l" rtl="0" fontAlgn="b"/>
                      <a:r>
                        <a:rPr lang="en-ZA" sz="1600" b="0" i="0" u="none" strike="noStrike">
                          <a:solidFill>
                            <a:srgbClr val="000000"/>
                          </a:solidFill>
                          <a:effectLst/>
                          <a:latin typeface="+mn-lt"/>
                        </a:rPr>
                        <a:t>Transfers &amp; Subsidies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3,184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2,929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5,836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-2,907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-99.25%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183.29%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1950">
                <a:tc>
                  <a:txBody>
                    <a:bodyPr/>
                    <a:lstStyle/>
                    <a:p>
                      <a:pPr algn="l" rtl="0" fontAlgn="b"/>
                      <a:r>
                        <a:rPr lang="en-ZA" sz="1600" b="0" i="0" u="none" strike="noStrike">
                          <a:solidFill>
                            <a:srgbClr val="000000"/>
                          </a:solidFill>
                          <a:effectLst/>
                          <a:latin typeface="+mn-lt"/>
                        </a:rPr>
                        <a:t>Payments for Capital Assets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4,095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ZA" sz="1600" b="0" i="0" u="none" strike="noStrike">
                          <a:solidFill>
                            <a:srgbClr val="000000"/>
                          </a:solidFill>
                          <a:effectLst/>
                          <a:latin typeface="+mn-lt"/>
                        </a:rPr>
                        <a:t>         3,128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ZA" sz="1600" b="0" i="0" u="none" strike="noStrike">
                          <a:solidFill>
                            <a:srgbClr val="000000"/>
                          </a:solidFill>
                          <a:effectLst/>
                          <a:latin typeface="+mn-lt"/>
                        </a:rPr>
                        <a:t>         2,491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ZA" sz="1600" b="0" i="0" u="none" strike="noStrike">
                          <a:solidFill>
                            <a:srgbClr val="000000"/>
                          </a:solidFill>
                          <a:effectLst/>
                          <a:latin typeface="+mn-lt"/>
                        </a:rPr>
                        <a:t>            637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ZA" sz="1600" b="0" i="0" u="none" strike="noStrike">
                          <a:solidFill>
                            <a:srgbClr val="000000"/>
                          </a:solidFill>
                          <a:effectLst/>
                          <a:latin typeface="+mn-lt"/>
                        </a:rPr>
                        <a:t>20.36%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ZA" sz="1600" b="0" i="0" u="none" strike="noStrike" dirty="0">
                          <a:solidFill>
                            <a:srgbClr val="000000"/>
                          </a:solidFill>
                          <a:effectLst/>
                          <a:latin typeface="+mn-lt"/>
                        </a:rPr>
                        <a:t>60.83%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352425">
                <a:tc>
                  <a:txBody>
                    <a:bodyPr/>
                    <a:lstStyle/>
                    <a:p>
                      <a:pPr algn="l" rtl="0" fontAlgn="b"/>
                      <a:r>
                        <a:rPr lang="en-ZA" sz="1600" b="0" i="0" u="none" strike="noStrike">
                          <a:solidFill>
                            <a:srgbClr val="000000"/>
                          </a:solidFill>
                          <a:effectLst/>
                          <a:latin typeface="+mn-lt"/>
                        </a:rPr>
                        <a:t>Payments for Financial Assets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mn-lt"/>
                        </a:rPr>
                        <a:t>                 </a:t>
                      </a:r>
                      <a:r>
                        <a:rPr lang="en-ZA" sz="16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             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            -13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mn-lt"/>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mn-lt"/>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12083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21722" y="13481"/>
            <a:ext cx="880110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Programme 1: Administration (</a:t>
            </a:r>
            <a:r>
              <a:rPr lang="en-US" sz="2400" b="1" dirty="0">
                <a:solidFill>
                  <a:sysClr val="windowText" lastClr="000000"/>
                </a:solidFill>
                <a:latin typeface="Arial" panose="020B0604020202020204" pitchFamily="34" charset="0"/>
                <a:cs typeface="Arial" panose="020B0604020202020204" pitchFamily="34" charset="0"/>
              </a:rPr>
              <a:t>Cont…)</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3" name="Rectangle 2"/>
          <p:cNvSpPr/>
          <p:nvPr/>
        </p:nvSpPr>
        <p:spPr>
          <a:xfrm>
            <a:off x="121722" y="475146"/>
            <a:ext cx="8801100" cy="5616922"/>
          </a:xfrm>
          <a:prstGeom prst="rect">
            <a:avLst/>
          </a:prstGeom>
        </p:spPr>
        <p:txBody>
          <a:bodyPr wrap="square">
            <a:spAutoFit/>
          </a:bodyPr>
          <a:lstStyle/>
          <a:p>
            <a:pPr algn="just" defTabSz="914400"/>
            <a:r>
              <a:rPr lang="en-ZA" b="1" dirty="0" smtClean="0">
                <a:solidFill>
                  <a:prstClr val="black"/>
                </a:solidFill>
                <a:latin typeface="Arial" panose="020B0604020202020204" pitchFamily="34" charset="0"/>
                <a:ea typeface="Times New Roman"/>
                <a:cs typeface="Arial" panose="020B0604020202020204" pitchFamily="34" charset="0"/>
              </a:rPr>
              <a:t>Compensation </a:t>
            </a:r>
            <a:r>
              <a:rPr lang="en-ZA" b="1" dirty="0">
                <a:solidFill>
                  <a:prstClr val="black"/>
                </a:solidFill>
                <a:latin typeface="Arial" panose="020B0604020202020204" pitchFamily="34" charset="0"/>
                <a:ea typeface="Times New Roman"/>
                <a:cs typeface="Arial" panose="020B0604020202020204" pitchFamily="34" charset="0"/>
              </a:rPr>
              <a:t>of </a:t>
            </a:r>
            <a:r>
              <a:rPr lang="en-ZA" b="1" dirty="0" smtClean="0">
                <a:solidFill>
                  <a:prstClr val="black"/>
                </a:solidFill>
                <a:latin typeface="Arial" panose="020B0604020202020204" pitchFamily="34" charset="0"/>
                <a:ea typeface="Times New Roman"/>
                <a:cs typeface="Arial" panose="020B0604020202020204" pitchFamily="34" charset="0"/>
              </a:rPr>
              <a:t>employees (CoE):  </a:t>
            </a:r>
          </a:p>
          <a:p>
            <a:pPr algn="just" defTabSz="914400"/>
            <a:endParaRPr lang="en-ZA" b="1" dirty="0" smtClean="0">
              <a:solidFill>
                <a:prstClr val="black"/>
              </a:solidFill>
              <a:latin typeface="Arial" panose="020B0604020202020204" pitchFamily="34" charset="0"/>
              <a:ea typeface="Times New Roman"/>
              <a:cs typeface="Arial" panose="020B0604020202020204" pitchFamily="34" charset="0"/>
            </a:endParaRPr>
          </a:p>
          <a:p>
            <a:pPr algn="just" defTabSz="914400"/>
            <a:endParaRPr lang="en-ZA" sz="300" b="1" dirty="0">
              <a:solidFill>
                <a:prstClr val="black"/>
              </a:solidFill>
              <a:latin typeface="Arial" panose="020B0604020202020204" pitchFamily="34" charset="0"/>
              <a:ea typeface="Times New Roman"/>
              <a:cs typeface="Arial" panose="020B0604020202020204" pitchFamily="34" charset="0"/>
            </a:endParaRPr>
          </a:p>
          <a:p>
            <a:pPr algn="just" defTabSz="914400"/>
            <a:r>
              <a:rPr lang="en-ZA" sz="1600" dirty="0" smtClean="0">
                <a:solidFill>
                  <a:prstClr val="black"/>
                </a:solidFill>
                <a:latin typeface="Arial" panose="020B0604020202020204" pitchFamily="34" charset="0"/>
                <a:ea typeface="Times New Roman"/>
                <a:cs typeface="Arial" panose="020B0604020202020204" pitchFamily="34" charset="0"/>
              </a:rPr>
              <a:t>There is overspending on budget projections of R11.62 </a:t>
            </a:r>
            <a:r>
              <a:rPr lang="en-ZA" sz="1600" dirty="0">
                <a:solidFill>
                  <a:prstClr val="black"/>
                </a:solidFill>
                <a:latin typeface="Arial" panose="020B0604020202020204" pitchFamily="34" charset="0"/>
                <a:ea typeface="Times New Roman"/>
                <a:cs typeface="Arial" panose="020B0604020202020204" pitchFamily="34" charset="0"/>
              </a:rPr>
              <a:t>million </a:t>
            </a:r>
            <a:r>
              <a:rPr lang="en-ZA" sz="1600" dirty="0" smtClean="0">
                <a:solidFill>
                  <a:prstClr val="black"/>
                </a:solidFill>
                <a:latin typeface="Arial" panose="020B0604020202020204" pitchFamily="34" charset="0"/>
                <a:ea typeface="Times New Roman"/>
                <a:cs typeface="Arial" panose="020B0604020202020204" pitchFamily="34" charset="0"/>
              </a:rPr>
              <a:t>(11.38%) in the year to date allocation of CoE. The overspending is attributable to: </a:t>
            </a:r>
          </a:p>
          <a:p>
            <a:pPr marL="449263" indent="-165100" algn="just" defTabSz="914400">
              <a:buFont typeface="Arial" panose="020B0604020202020204" pitchFamily="34" charset="0"/>
              <a:buChar char="•"/>
            </a:pPr>
            <a:r>
              <a:rPr lang="en-ZA" sz="1600" dirty="0">
                <a:solidFill>
                  <a:prstClr val="black"/>
                </a:solidFill>
                <a:latin typeface="Arial" panose="020B0604020202020204" pitchFamily="34" charset="0"/>
                <a:ea typeface="Times New Roman"/>
                <a:cs typeface="Arial" panose="020B0604020202020204" pitchFamily="34" charset="0"/>
              </a:rPr>
              <a:t>Contract </a:t>
            </a:r>
            <a:r>
              <a:rPr lang="en-ZA" sz="1600" dirty="0" smtClean="0">
                <a:solidFill>
                  <a:prstClr val="black"/>
                </a:solidFill>
                <a:latin typeface="Arial" panose="020B0604020202020204" pitchFamily="34" charset="0"/>
                <a:ea typeface="Times New Roman"/>
                <a:cs typeface="Arial" panose="020B0604020202020204" pitchFamily="34" charset="0"/>
              </a:rPr>
              <a:t>posts  with 35 contract positions </a:t>
            </a:r>
            <a:r>
              <a:rPr lang="en-ZA" sz="1600" dirty="0">
                <a:solidFill>
                  <a:prstClr val="black"/>
                </a:solidFill>
                <a:latin typeface="Arial" panose="020B0604020202020204" pitchFamily="34" charset="0"/>
                <a:ea typeface="Times New Roman"/>
                <a:cs typeface="Arial" panose="020B0604020202020204" pitchFamily="34" charset="0"/>
              </a:rPr>
              <a:t>carried additional to the establishment.</a:t>
            </a:r>
          </a:p>
          <a:p>
            <a:pPr marL="449263" indent="-165100" algn="just" defTabSz="914400">
              <a:buFont typeface="Arial" panose="020B0604020202020204" pitchFamily="34" charset="0"/>
              <a:buChar char="•"/>
            </a:pPr>
            <a:r>
              <a:rPr lang="en-ZA" sz="1600" dirty="0">
                <a:solidFill>
                  <a:prstClr val="black"/>
                </a:solidFill>
                <a:latin typeface="Arial" panose="020B0604020202020204" pitchFamily="34" charset="0"/>
                <a:ea typeface="Times New Roman"/>
                <a:cs typeface="Arial" panose="020B0604020202020204" pitchFamily="34" charset="0"/>
              </a:rPr>
              <a:t>Overtime payments amounting to </a:t>
            </a:r>
            <a:r>
              <a:rPr lang="en-ZA" sz="1600" dirty="0" smtClean="0">
                <a:solidFill>
                  <a:prstClr val="black"/>
                </a:solidFill>
                <a:latin typeface="Arial" panose="020B0604020202020204" pitchFamily="34" charset="0"/>
                <a:ea typeface="Times New Roman"/>
                <a:cs typeface="Arial" panose="020B0604020202020204" pitchFamily="34" charset="0"/>
              </a:rPr>
              <a:t>R2.3 million as well as the reduction in the CoE baseline allocation by National Treasury. </a:t>
            </a:r>
          </a:p>
          <a:p>
            <a:pPr marL="449263" indent="-165100" algn="just" defTabSz="914400">
              <a:buFont typeface="Arial" panose="020B0604020202020204" pitchFamily="34" charset="0"/>
              <a:buChar char="•"/>
            </a:pPr>
            <a:r>
              <a:rPr lang="en-US" sz="1600" dirty="0" smtClean="0">
                <a:latin typeface="Arial" panose="020B0604020202020204" pitchFamily="34" charset="0"/>
                <a:ea typeface="Times New Roman"/>
                <a:cs typeface="Arial" panose="020B0604020202020204" pitchFamily="34" charset="0"/>
              </a:rPr>
              <a:t>DoE has requested National Treasury to approve reclassification of earmarked funds in goods &amp; services from </a:t>
            </a:r>
            <a:r>
              <a:rPr lang="en-US" sz="1600" dirty="0" err="1" smtClean="0">
                <a:latin typeface="Arial" panose="020B0604020202020204" pitchFamily="34" charset="0"/>
                <a:ea typeface="Times New Roman"/>
                <a:cs typeface="Arial" panose="020B0604020202020204" pitchFamily="34" charset="0"/>
              </a:rPr>
              <a:t>Programme</a:t>
            </a:r>
            <a:r>
              <a:rPr lang="en-US" sz="1600" dirty="0" smtClean="0">
                <a:latin typeface="Arial" panose="020B0604020202020204" pitchFamily="34" charset="0"/>
                <a:ea typeface="Times New Roman"/>
                <a:cs typeface="Arial" panose="020B0604020202020204" pitchFamily="34" charset="0"/>
              </a:rPr>
              <a:t>: 6 Clean Energy to augment projected budget shortfall of R6.5 million in </a:t>
            </a:r>
            <a:r>
              <a:rPr lang="en-US" sz="1600" dirty="0" err="1" smtClean="0">
                <a:latin typeface="Arial" panose="020B0604020202020204" pitchFamily="34" charset="0"/>
                <a:ea typeface="Times New Roman"/>
                <a:cs typeface="Arial" panose="020B0604020202020204" pitchFamily="34" charset="0"/>
              </a:rPr>
              <a:t>CoE</a:t>
            </a:r>
            <a:r>
              <a:rPr lang="en-US" sz="1600" dirty="0" smtClean="0">
                <a:latin typeface="Arial" panose="020B0604020202020204" pitchFamily="34" charset="0"/>
                <a:ea typeface="Times New Roman"/>
                <a:cs typeface="Arial" panose="020B0604020202020204" pitchFamily="34" charset="0"/>
              </a:rPr>
              <a:t>. </a:t>
            </a:r>
            <a:endParaRPr lang="en-ZA" sz="1600" dirty="0" smtClean="0">
              <a:latin typeface="Arial" panose="020B0604020202020204" pitchFamily="34" charset="0"/>
              <a:ea typeface="Times New Roman"/>
              <a:cs typeface="Arial" panose="020B0604020202020204" pitchFamily="34" charset="0"/>
            </a:endParaRPr>
          </a:p>
          <a:p>
            <a:pPr lvl="0" algn="just" defTabSz="914400"/>
            <a:endParaRPr lang="en-GB" sz="1600" b="1" dirty="0" smtClean="0">
              <a:solidFill>
                <a:prstClr val="black"/>
              </a:solidFill>
              <a:latin typeface="Arial" panose="020B0604020202020204" pitchFamily="34" charset="0"/>
              <a:ea typeface="Times New Roman"/>
              <a:cs typeface="Arial" panose="020B0604020202020204" pitchFamily="34" charset="0"/>
            </a:endParaRPr>
          </a:p>
          <a:p>
            <a:pPr lvl="0" algn="just" defTabSz="914400"/>
            <a:r>
              <a:rPr lang="en-GB" b="1" dirty="0" smtClean="0">
                <a:solidFill>
                  <a:prstClr val="black"/>
                </a:solidFill>
                <a:latin typeface="Arial" panose="020B0604020202020204" pitchFamily="34" charset="0"/>
                <a:ea typeface="Times New Roman"/>
                <a:cs typeface="Arial" panose="020B0604020202020204" pitchFamily="34" charset="0"/>
              </a:rPr>
              <a:t>Transfer </a:t>
            </a:r>
            <a:r>
              <a:rPr lang="en-GB" b="1" dirty="0">
                <a:solidFill>
                  <a:prstClr val="black"/>
                </a:solidFill>
                <a:latin typeface="Arial" panose="020B0604020202020204" pitchFamily="34" charset="0"/>
                <a:ea typeface="Times New Roman"/>
                <a:cs typeface="Arial" panose="020B0604020202020204" pitchFamily="34" charset="0"/>
              </a:rPr>
              <a:t>payments</a:t>
            </a:r>
            <a:r>
              <a:rPr lang="en-GB" b="1" dirty="0" smtClean="0">
                <a:solidFill>
                  <a:prstClr val="black"/>
                </a:solidFill>
                <a:latin typeface="Arial" panose="020B0604020202020204" pitchFamily="34" charset="0"/>
                <a:ea typeface="Times New Roman"/>
                <a:cs typeface="Arial" panose="020B0604020202020204" pitchFamily="34" charset="0"/>
              </a:rPr>
              <a:t>:</a:t>
            </a:r>
          </a:p>
          <a:p>
            <a:pPr lvl="0" algn="just" defTabSz="914400"/>
            <a:endParaRPr lang="en-GB" sz="1600" b="1" dirty="0">
              <a:solidFill>
                <a:prstClr val="black"/>
              </a:solidFill>
              <a:latin typeface="Arial" panose="020B0604020202020204" pitchFamily="34" charset="0"/>
              <a:ea typeface="Times New Roman"/>
              <a:cs typeface="Arial" panose="020B0604020202020204" pitchFamily="34" charset="0"/>
            </a:endParaRPr>
          </a:p>
          <a:p>
            <a:pPr lvl="0" algn="just" defTabSz="914400"/>
            <a:r>
              <a:rPr lang="en-GB" sz="1600" dirty="0">
                <a:solidFill>
                  <a:prstClr val="black"/>
                </a:solidFill>
                <a:latin typeface="Arial" panose="020B0604020202020204" pitchFamily="34" charset="0"/>
                <a:ea typeface="Times New Roman"/>
                <a:cs typeface="Arial" panose="020B0604020202020204" pitchFamily="34" charset="0"/>
              </a:rPr>
              <a:t>The overspending of R2.91 million is due to:</a:t>
            </a:r>
          </a:p>
          <a:p>
            <a:pPr marL="285750" lvl="0" indent="-285750" algn="just" defTabSz="914400">
              <a:buFont typeface="Arial" panose="020B0604020202020204" pitchFamily="34" charset="0"/>
              <a:buChar char="•"/>
            </a:pPr>
            <a:r>
              <a:rPr lang="en-GB" sz="1600" dirty="0" smtClean="0">
                <a:solidFill>
                  <a:prstClr val="black"/>
                </a:solidFill>
                <a:latin typeface="Arial" panose="020B0604020202020204" pitchFamily="34" charset="0"/>
                <a:ea typeface="Times New Roman"/>
                <a:cs typeface="Arial" panose="020B0604020202020204" pitchFamily="34" charset="0"/>
              </a:rPr>
              <a:t>International </a:t>
            </a:r>
            <a:r>
              <a:rPr lang="en-GB" sz="1600" dirty="0">
                <a:solidFill>
                  <a:prstClr val="black"/>
                </a:solidFill>
                <a:latin typeface="Arial" panose="020B0604020202020204" pitchFamily="34" charset="0"/>
                <a:ea typeface="Times New Roman"/>
                <a:cs typeface="Arial" panose="020B0604020202020204" pitchFamily="34" charset="0"/>
              </a:rPr>
              <a:t>membership fees </a:t>
            </a:r>
            <a:r>
              <a:rPr lang="en-US" sz="1600" dirty="0">
                <a:solidFill>
                  <a:prstClr val="black"/>
                </a:solidFill>
                <a:latin typeface="Arial"/>
                <a:ea typeface="Times New Roman"/>
                <a:cs typeface="Arial"/>
              </a:rPr>
              <a:t>relating to the African Petroleum Producers Association that was carried over from the 2015/16 financial </a:t>
            </a:r>
            <a:r>
              <a:rPr lang="en-US" sz="1600" dirty="0" smtClean="0">
                <a:solidFill>
                  <a:prstClr val="black"/>
                </a:solidFill>
                <a:latin typeface="Arial"/>
                <a:ea typeface="Times New Roman"/>
                <a:cs typeface="Arial"/>
              </a:rPr>
              <a:t>year.</a:t>
            </a:r>
            <a:endParaRPr lang="en-US" sz="1600" dirty="0">
              <a:solidFill>
                <a:prstClr val="black"/>
              </a:solidFill>
              <a:latin typeface="Arial"/>
              <a:ea typeface="Times New Roman"/>
              <a:cs typeface="Arial"/>
            </a:endParaRPr>
          </a:p>
          <a:p>
            <a:pPr marL="285750" lvl="0" indent="-285750" algn="just" defTabSz="914400">
              <a:buFont typeface="Arial" panose="020B0604020202020204" pitchFamily="34" charset="0"/>
              <a:buChar char="•"/>
            </a:pPr>
            <a:r>
              <a:rPr lang="en-US" sz="1600" dirty="0">
                <a:solidFill>
                  <a:prstClr val="black"/>
                </a:solidFill>
                <a:latin typeface="Arial"/>
                <a:ea typeface="Times New Roman"/>
                <a:cs typeface="Arial"/>
              </a:rPr>
              <a:t>Payment of </a:t>
            </a:r>
            <a:r>
              <a:rPr lang="en-ZA" sz="1600" dirty="0">
                <a:solidFill>
                  <a:prstClr val="black"/>
                </a:solidFill>
                <a:latin typeface="Arial"/>
                <a:ea typeface="Times New Roman"/>
                <a:cs typeface="Arial"/>
              </a:rPr>
              <a:t>pension fund liability of R2.35 million payable to the GEPF relating to the approval of early retirement of </a:t>
            </a:r>
            <a:r>
              <a:rPr lang="en-ZA" sz="1600" dirty="0" smtClean="0">
                <a:solidFill>
                  <a:prstClr val="black"/>
                </a:solidFill>
                <a:latin typeface="Arial"/>
                <a:ea typeface="Times New Roman"/>
                <a:cs typeface="Arial"/>
              </a:rPr>
              <a:t>two (2) </a:t>
            </a:r>
            <a:r>
              <a:rPr lang="en-ZA" sz="1600" dirty="0">
                <a:solidFill>
                  <a:prstClr val="black"/>
                </a:solidFill>
                <a:latin typeface="Arial"/>
                <a:ea typeface="Times New Roman"/>
                <a:cs typeface="Arial"/>
              </a:rPr>
              <a:t>officials without penalisation </a:t>
            </a:r>
            <a:r>
              <a:rPr lang="en-ZA" sz="1600" dirty="0" smtClean="0">
                <a:solidFill>
                  <a:prstClr val="black"/>
                </a:solidFill>
                <a:latin typeface="Arial"/>
                <a:ea typeface="Times New Roman"/>
                <a:cs typeface="Arial"/>
              </a:rPr>
              <a:t>in </a:t>
            </a:r>
            <a:r>
              <a:rPr lang="en-ZA" sz="1600" dirty="0">
                <a:solidFill>
                  <a:prstClr val="black"/>
                </a:solidFill>
                <a:latin typeface="Arial"/>
                <a:ea typeface="Times New Roman"/>
                <a:cs typeface="Arial"/>
              </a:rPr>
              <a:t>their pension benefits in terms of section 16(6)(a) of the PSA Act. </a:t>
            </a:r>
            <a:endParaRPr lang="en-ZA" sz="1600" dirty="0" smtClean="0">
              <a:solidFill>
                <a:prstClr val="black"/>
              </a:solidFill>
              <a:latin typeface="Arial"/>
              <a:ea typeface="Times New Roman"/>
              <a:cs typeface="Arial"/>
            </a:endParaRPr>
          </a:p>
          <a:p>
            <a:pPr marL="285750" indent="-285750" algn="just" defTabSz="914400">
              <a:buFont typeface="Arial" panose="020B0604020202020204" pitchFamily="34" charset="0"/>
              <a:buChar char="•"/>
            </a:pPr>
            <a:r>
              <a:rPr lang="en-US" sz="1600" dirty="0" smtClean="0">
                <a:latin typeface="Arial" panose="020B0604020202020204" pitchFamily="34" charset="0"/>
                <a:ea typeface="Times New Roman"/>
                <a:cs typeface="Arial" panose="020B0604020202020204" pitchFamily="34" charset="0"/>
              </a:rPr>
              <a:t>DoE has requested </a:t>
            </a:r>
            <a:r>
              <a:rPr lang="en-US" sz="1600" dirty="0">
                <a:latin typeface="Arial" panose="020B0604020202020204" pitchFamily="34" charset="0"/>
                <a:ea typeface="Times New Roman"/>
                <a:cs typeface="Arial" panose="020B0604020202020204" pitchFamily="34" charset="0"/>
              </a:rPr>
              <a:t>National Treasury to approve reclassification of earmarked funds in goods &amp; services from Programme </a:t>
            </a:r>
            <a:r>
              <a:rPr lang="en-US" sz="1600" dirty="0" smtClean="0">
                <a:latin typeface="Arial" panose="020B0604020202020204" pitchFamily="34" charset="0"/>
                <a:ea typeface="Times New Roman"/>
                <a:cs typeface="Arial" panose="020B0604020202020204" pitchFamily="34" charset="0"/>
              </a:rPr>
              <a:t>6 Clean Energy </a:t>
            </a:r>
            <a:r>
              <a:rPr lang="en-US" sz="1600" dirty="0">
                <a:latin typeface="Arial" panose="020B0604020202020204" pitchFamily="34" charset="0"/>
                <a:ea typeface="Times New Roman"/>
                <a:cs typeface="Arial" panose="020B0604020202020204" pitchFamily="34" charset="0"/>
              </a:rPr>
              <a:t>to </a:t>
            </a:r>
            <a:r>
              <a:rPr lang="en-US" sz="1600" dirty="0" smtClean="0">
                <a:latin typeface="Arial" panose="020B0604020202020204" pitchFamily="34" charset="0"/>
                <a:ea typeface="Times New Roman"/>
                <a:cs typeface="Arial" panose="020B0604020202020204" pitchFamily="34" charset="0"/>
              </a:rPr>
              <a:t>defray projected budget shortfall </a:t>
            </a:r>
            <a:r>
              <a:rPr lang="en-US" sz="1600" dirty="0">
                <a:latin typeface="Arial" panose="020B0604020202020204" pitchFamily="34" charset="0"/>
                <a:ea typeface="Times New Roman"/>
                <a:cs typeface="Arial" panose="020B0604020202020204" pitchFamily="34" charset="0"/>
              </a:rPr>
              <a:t>of </a:t>
            </a:r>
            <a:r>
              <a:rPr lang="en-US" sz="1600" dirty="0" smtClean="0">
                <a:latin typeface="Arial" panose="020B0604020202020204" pitchFamily="34" charset="0"/>
                <a:ea typeface="Times New Roman"/>
                <a:cs typeface="Arial" panose="020B0604020202020204" pitchFamily="34" charset="0"/>
              </a:rPr>
              <a:t>R2.2 million in Transfer payments </a:t>
            </a:r>
            <a:endParaRPr lang="en-ZA" sz="1600" dirty="0" smtClean="0">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9</a:t>
            </a:fld>
            <a:endParaRPr lang="en-ZA" dirty="0">
              <a:solidFill>
                <a:prstClr val="black">
                  <a:tint val="75000"/>
                </a:prstClr>
              </a:solidFill>
            </a:endParaRPr>
          </a:p>
        </p:txBody>
      </p:sp>
    </p:spTree>
    <p:extLst>
      <p:ext uri="{BB962C8B-B14F-4D97-AF65-F5344CB8AC3E}">
        <p14:creationId xmlns:p14="http://schemas.microsoft.com/office/powerpoint/2010/main" val="4166492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7240</TotalTime>
  <Words>4666</Words>
  <Application>Microsoft Office PowerPoint</Application>
  <PresentationFormat>On-screen Show (4:3)</PresentationFormat>
  <Paragraphs>857</Paragraphs>
  <Slides>33</Slides>
  <Notes>2</Notes>
  <HiddenSlides>0</HiddenSlides>
  <MMClips>0</MMClips>
  <ScaleCrop>false</ScaleCrop>
  <HeadingPairs>
    <vt:vector size="6" baseType="variant">
      <vt:variant>
        <vt:lpstr>Fonts Used</vt:lpstr>
      </vt:variant>
      <vt:variant>
        <vt:i4>6</vt:i4>
      </vt:variant>
      <vt:variant>
        <vt:lpstr>Theme</vt:lpstr>
      </vt:variant>
      <vt:variant>
        <vt:i4>16</vt:i4>
      </vt:variant>
      <vt:variant>
        <vt:lpstr>Slide Titles</vt:lpstr>
      </vt:variant>
      <vt:variant>
        <vt:i4>33</vt:i4>
      </vt:variant>
    </vt:vector>
  </HeadingPairs>
  <TitlesOfParts>
    <vt:vector size="55" baseType="lpstr">
      <vt:lpstr>Arial</vt:lpstr>
      <vt:lpstr>Calibri</vt:lpstr>
      <vt:lpstr>Calibri Light</vt:lpstr>
      <vt:lpstr>Symbol</vt:lpstr>
      <vt:lpstr>Times New Roman</vt:lpstr>
      <vt:lpstr>Wingdings</vt:lpstr>
      <vt:lpstr>Office Theme</vt:lpstr>
      <vt:lpstr>1_Office Theme</vt:lpstr>
      <vt:lpstr>2_Office Theme</vt:lpstr>
      <vt:lpstr>3_Office Theme</vt:lpstr>
      <vt:lpstr>4_Office Theme</vt:lpstr>
      <vt:lpstr>7_Office Theme</vt:lpstr>
      <vt:lpstr>8_Office Theme</vt:lpstr>
      <vt:lpstr>10_Office Theme</vt:lpstr>
      <vt:lpstr>12_Office Theme</vt:lpstr>
      <vt:lpstr>13_Office Theme</vt:lpstr>
      <vt:lpstr>15_Office Theme</vt:lpstr>
      <vt:lpstr>16_Office Theme</vt:lpstr>
      <vt:lpstr>19_Office Theme</vt:lpstr>
      <vt:lpstr>5_Office Theme</vt:lpstr>
      <vt:lpstr>6_Office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vt:lpstr>
      <vt:lpstr>Programme 1: Administration, 3rd Quarter 2016-17 </vt:lpstr>
      <vt:lpstr>Programme 1: Financial Management Services, 3rd Quarter 2016-17 </vt:lpstr>
      <vt:lpstr>Programme 1: Governance &amp; Compliance, 3rd Quarter 2016-17 </vt:lpstr>
      <vt:lpstr>Programme 2: Policy and Planning, 3rd Quarter 2016-17 </vt:lpstr>
      <vt:lpstr>Programme 3: Petroleum and Petroleum Products Regulation, 3rd Quarter 2016-17 </vt:lpstr>
      <vt:lpstr>  Programme 4: Programmes and Projects , 3rd Quarter 2016-17</vt:lpstr>
      <vt:lpstr> Programme 5:  Nuclear Energy, 3rd Quarter 2016-17 </vt:lpstr>
      <vt:lpstr>Programme 6: Clean Energy, 3rd Quarter 2016-17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Sedgwick</dc:creator>
  <cp:lastModifiedBy>Sivuyile Maboda</cp:lastModifiedBy>
  <cp:revision>339</cp:revision>
  <cp:lastPrinted>2017-03-03T12:39:33Z</cp:lastPrinted>
  <dcterms:created xsi:type="dcterms:W3CDTF">2016-08-12T18:56:23Z</dcterms:created>
  <dcterms:modified xsi:type="dcterms:W3CDTF">2017-03-07T07:50:13Z</dcterms:modified>
</cp:coreProperties>
</file>