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3" r:id="rId2"/>
    <p:sldMasterId id="2147483656" r:id="rId3"/>
    <p:sldMasterId id="2147483660" r:id="rId4"/>
    <p:sldMasterId id="2147483663" r:id="rId5"/>
  </p:sldMasterIdLst>
  <p:notesMasterIdLst>
    <p:notesMasterId r:id="rId84"/>
  </p:notesMasterIdLst>
  <p:handoutMasterIdLst>
    <p:handoutMasterId r:id="rId85"/>
  </p:handoutMasterIdLst>
  <p:sldIdLst>
    <p:sldId id="801" r:id="rId6"/>
    <p:sldId id="797" r:id="rId7"/>
    <p:sldId id="758" r:id="rId8"/>
    <p:sldId id="759" r:id="rId9"/>
    <p:sldId id="762" r:id="rId10"/>
    <p:sldId id="843" r:id="rId11"/>
    <p:sldId id="860" r:id="rId12"/>
    <p:sldId id="742" r:id="rId13"/>
    <p:sldId id="528" r:id="rId14"/>
    <p:sldId id="733" r:id="rId15"/>
    <p:sldId id="734" r:id="rId16"/>
    <p:sldId id="735" r:id="rId17"/>
    <p:sldId id="815" r:id="rId18"/>
    <p:sldId id="817" r:id="rId19"/>
    <p:sldId id="798" r:id="rId20"/>
    <p:sldId id="799" r:id="rId21"/>
    <p:sldId id="740" r:id="rId22"/>
    <p:sldId id="793" r:id="rId23"/>
    <p:sldId id="794" r:id="rId24"/>
    <p:sldId id="795" r:id="rId25"/>
    <p:sldId id="741" r:id="rId26"/>
    <p:sldId id="802" r:id="rId27"/>
    <p:sldId id="829" r:id="rId28"/>
    <p:sldId id="828" r:id="rId29"/>
    <p:sldId id="806" r:id="rId30"/>
    <p:sldId id="809" r:id="rId31"/>
    <p:sldId id="811" r:id="rId32"/>
    <p:sldId id="812" r:id="rId33"/>
    <p:sldId id="882" r:id="rId34"/>
    <p:sldId id="883" r:id="rId35"/>
    <p:sldId id="884" r:id="rId36"/>
    <p:sldId id="885" r:id="rId37"/>
    <p:sldId id="886" r:id="rId38"/>
    <p:sldId id="892" r:id="rId39"/>
    <p:sldId id="888" r:id="rId40"/>
    <p:sldId id="889" r:id="rId41"/>
    <p:sldId id="870" r:id="rId42"/>
    <p:sldId id="875" r:id="rId43"/>
    <p:sldId id="877" r:id="rId44"/>
    <p:sldId id="878" r:id="rId45"/>
    <p:sldId id="879" r:id="rId46"/>
    <p:sldId id="880" r:id="rId47"/>
    <p:sldId id="890" r:id="rId48"/>
    <p:sldId id="891" r:id="rId49"/>
    <p:sldId id="786" r:id="rId50"/>
    <p:sldId id="893" r:id="rId51"/>
    <p:sldId id="894" r:id="rId52"/>
    <p:sldId id="895" r:id="rId53"/>
    <p:sldId id="874" r:id="rId54"/>
    <p:sldId id="858" r:id="rId55"/>
    <p:sldId id="859" r:id="rId56"/>
    <p:sldId id="865" r:id="rId57"/>
    <p:sldId id="861" r:id="rId58"/>
    <p:sldId id="862" r:id="rId59"/>
    <p:sldId id="863" r:id="rId60"/>
    <p:sldId id="864" r:id="rId61"/>
    <p:sldId id="778" r:id="rId62"/>
    <p:sldId id="818" r:id="rId63"/>
    <p:sldId id="819" r:id="rId64"/>
    <p:sldId id="820" r:id="rId65"/>
    <p:sldId id="821" r:id="rId66"/>
    <p:sldId id="822" r:id="rId67"/>
    <p:sldId id="789" r:id="rId68"/>
    <p:sldId id="823" r:id="rId69"/>
    <p:sldId id="824" r:id="rId70"/>
    <p:sldId id="825" r:id="rId71"/>
    <p:sldId id="826" r:id="rId72"/>
    <p:sldId id="827" r:id="rId73"/>
    <p:sldId id="842" r:id="rId74"/>
    <p:sldId id="835" r:id="rId75"/>
    <p:sldId id="836" r:id="rId76"/>
    <p:sldId id="837" r:id="rId77"/>
    <p:sldId id="838" r:id="rId78"/>
    <p:sldId id="839" r:id="rId79"/>
    <p:sldId id="840" r:id="rId80"/>
    <p:sldId id="841" r:id="rId81"/>
    <p:sldId id="780" r:id="rId82"/>
    <p:sldId id="745" r:id="rId83"/>
  </p:sldIdLst>
  <p:sldSz cx="10693400" cy="7561263"/>
  <p:notesSz cx="6797675" cy="9872663"/>
  <p:defaultTextStyle>
    <a:defPPr>
      <a:defRPr lang="en-GB"/>
    </a:defPPr>
    <a:lvl1pPr algn="l" defTabSz="1051956" rtl="0" fontAlgn="base">
      <a:spcBef>
        <a:spcPct val="0"/>
      </a:spcBef>
      <a:spcAft>
        <a:spcPct val="0"/>
      </a:spcAft>
      <a:defRPr sz="2100" kern="1200">
        <a:solidFill>
          <a:schemeClr val="tx1"/>
        </a:solidFill>
        <a:latin typeface="Arial" charset="0"/>
        <a:ea typeface="+mn-ea"/>
        <a:cs typeface="Arial" charset="0"/>
      </a:defRPr>
    </a:lvl1pPr>
    <a:lvl2pPr marL="525185" indent="-68228" algn="l" defTabSz="1051956" rtl="0" fontAlgn="base">
      <a:spcBef>
        <a:spcPct val="0"/>
      </a:spcBef>
      <a:spcAft>
        <a:spcPct val="0"/>
      </a:spcAft>
      <a:defRPr sz="2100" kern="1200">
        <a:solidFill>
          <a:schemeClr val="tx1"/>
        </a:solidFill>
        <a:latin typeface="Arial" charset="0"/>
        <a:ea typeface="+mn-ea"/>
        <a:cs typeface="Arial" charset="0"/>
      </a:defRPr>
    </a:lvl2pPr>
    <a:lvl3pPr marL="1051956" indent="-138041" algn="l" defTabSz="1051956" rtl="0" fontAlgn="base">
      <a:spcBef>
        <a:spcPct val="0"/>
      </a:spcBef>
      <a:spcAft>
        <a:spcPct val="0"/>
      </a:spcAft>
      <a:defRPr sz="2100" kern="1200">
        <a:solidFill>
          <a:schemeClr val="tx1"/>
        </a:solidFill>
        <a:latin typeface="Arial" charset="0"/>
        <a:ea typeface="+mn-ea"/>
        <a:cs typeface="Arial" charset="0"/>
      </a:defRPr>
    </a:lvl3pPr>
    <a:lvl4pPr marL="1578727" indent="-207854" algn="l" defTabSz="1051956" rtl="0" fontAlgn="base">
      <a:spcBef>
        <a:spcPct val="0"/>
      </a:spcBef>
      <a:spcAft>
        <a:spcPct val="0"/>
      </a:spcAft>
      <a:defRPr sz="2100" kern="1200">
        <a:solidFill>
          <a:schemeClr val="tx1"/>
        </a:solidFill>
        <a:latin typeface="Arial" charset="0"/>
        <a:ea typeface="+mn-ea"/>
        <a:cs typeface="Arial" charset="0"/>
      </a:defRPr>
    </a:lvl4pPr>
    <a:lvl5pPr marL="2103909" indent="-276078" algn="l" defTabSz="1051956" rtl="0" fontAlgn="base">
      <a:spcBef>
        <a:spcPct val="0"/>
      </a:spcBef>
      <a:spcAft>
        <a:spcPct val="0"/>
      </a:spcAft>
      <a:defRPr sz="2100" kern="1200">
        <a:solidFill>
          <a:schemeClr val="tx1"/>
        </a:solidFill>
        <a:latin typeface="Arial" charset="0"/>
        <a:ea typeface="+mn-ea"/>
        <a:cs typeface="Arial" charset="0"/>
      </a:defRPr>
    </a:lvl5pPr>
    <a:lvl6pPr marL="2284791" algn="l" defTabSz="913915" rtl="0" eaLnBrk="1" latinLnBrk="0" hangingPunct="1">
      <a:defRPr sz="2100" kern="1200">
        <a:solidFill>
          <a:schemeClr val="tx1"/>
        </a:solidFill>
        <a:latin typeface="Arial" charset="0"/>
        <a:ea typeface="+mn-ea"/>
        <a:cs typeface="Arial" charset="0"/>
      </a:defRPr>
    </a:lvl6pPr>
    <a:lvl7pPr marL="2741749" algn="l" defTabSz="913915" rtl="0" eaLnBrk="1" latinLnBrk="0" hangingPunct="1">
      <a:defRPr sz="2100" kern="1200">
        <a:solidFill>
          <a:schemeClr val="tx1"/>
        </a:solidFill>
        <a:latin typeface="Arial" charset="0"/>
        <a:ea typeface="+mn-ea"/>
        <a:cs typeface="Arial" charset="0"/>
      </a:defRPr>
    </a:lvl7pPr>
    <a:lvl8pPr marL="3198706" algn="l" defTabSz="913915" rtl="0" eaLnBrk="1" latinLnBrk="0" hangingPunct="1">
      <a:defRPr sz="2100" kern="1200">
        <a:solidFill>
          <a:schemeClr val="tx1"/>
        </a:solidFill>
        <a:latin typeface="Arial" charset="0"/>
        <a:ea typeface="+mn-ea"/>
        <a:cs typeface="Arial" charset="0"/>
      </a:defRPr>
    </a:lvl8pPr>
    <a:lvl9pPr marL="3655664" algn="l" defTabSz="913915" rtl="0" eaLnBrk="1" latinLnBrk="0" hangingPunct="1">
      <a:defRPr sz="2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382">
          <p15:clr>
            <a:srgbClr val="A4A3A4"/>
          </p15:clr>
        </p15:guide>
        <p15:guide id="2" pos="3368">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ttieO" initials="N" lastIdx="13" clrIdx="0"/>
  <p:cmAuthor id="1" name="DoctorP" initials="D" lastIdx="41" clrIdx="1"/>
  <p:cmAuthor id="2" name="KelefetsweS" initials="K"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33"/>
    <a:srgbClr val="008000"/>
    <a:srgbClr val="B1993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05" autoAdjust="0"/>
    <p:restoredTop sz="94494" autoAdjust="0"/>
  </p:normalViewPr>
  <p:slideViewPr>
    <p:cSldViewPr>
      <p:cViewPr varScale="1">
        <p:scale>
          <a:sx n="100" d="100"/>
          <a:sy n="100" d="100"/>
        </p:scale>
        <p:origin x="-1332" y="-84"/>
      </p:cViewPr>
      <p:guideLst>
        <p:guide orient="horz" pos="2382"/>
        <p:guide pos="3368"/>
      </p:guideLst>
    </p:cSldViewPr>
  </p:slideViewPr>
  <p:outlineViewPr>
    <p:cViewPr>
      <p:scale>
        <a:sx n="33" d="100"/>
        <a:sy n="33" d="100"/>
      </p:scale>
      <p:origin x="0" y="81042"/>
    </p:cViewPr>
  </p:outlineViewPr>
  <p:notesTextViewPr>
    <p:cViewPr>
      <p:scale>
        <a:sx n="100" d="100"/>
        <a:sy n="100" d="100"/>
      </p:scale>
      <p:origin x="0" y="0"/>
    </p:cViewPr>
  </p:notesTextViewPr>
  <p:sorterViewPr>
    <p:cViewPr>
      <p:scale>
        <a:sx n="104" d="100"/>
        <a:sy n="104" d="100"/>
      </p:scale>
      <p:origin x="0" y="3021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tableStyles" Target="tableStyles.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ries\My%20Documents\personal\AdrieS\STATISTICS\2016\HR%20dashboard%20from%20oct%20to%20dec%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perspective val="30"/>
    </c:view3D>
    <c:plotArea>
      <c:layout>
        <c:manualLayout>
          <c:layoutTarget val="inner"/>
          <c:xMode val="edge"/>
          <c:yMode val="edge"/>
          <c:x val="6.9023441207174713E-2"/>
          <c:y val="0.1809221081856798"/>
          <c:w val="0.7600464117105491"/>
          <c:h val="0.74097845626140035"/>
        </c:manualLayout>
      </c:layout>
      <c:bar3DChart>
        <c:barDir val="col"/>
        <c:grouping val="clustered"/>
        <c:ser>
          <c:idx val="0"/>
          <c:order val="0"/>
          <c:tx>
            <c:strRef>
              <c:f>Sheet1!$B$1</c:f>
              <c:strCache>
                <c:ptCount val="1"/>
                <c:pt idx="0">
                  <c:v>Total Mitigating Strategies</c:v>
                </c:pt>
              </c:strCache>
            </c:strRef>
          </c:tx>
          <c:dLbls>
            <c:spPr>
              <a:noFill/>
              <a:ln>
                <a:noFill/>
              </a:ln>
              <a:effectLst/>
            </c:spPr>
            <c:showVal val="1"/>
            <c:extLst>
              <c:ext xmlns:c15="http://schemas.microsoft.com/office/drawing/2012/chart" uri="{CE6537A1-D6FC-4f65-9D91-7224C49458BB}">
                <c15:showLeaderLines val="0"/>
              </c:ext>
            </c:extLst>
          </c:dLbls>
          <c:cat>
            <c:strRef>
              <c:f>Sheet1!$A$2:$A$7</c:f>
              <c:strCache>
                <c:ptCount val="6"/>
                <c:pt idx="0">
                  <c:v>CFO</c:v>
                </c:pt>
                <c:pt idx="1">
                  <c:v>CS</c:v>
                </c:pt>
                <c:pt idx="2">
                  <c:v>PPME</c:v>
                </c:pt>
                <c:pt idx="3">
                  <c:v>APHFS</c:v>
                </c:pt>
                <c:pt idx="4">
                  <c:v>FSAR</c:v>
                </c:pt>
                <c:pt idx="5">
                  <c:v>FNRM</c:v>
                </c:pt>
              </c:strCache>
            </c:strRef>
          </c:cat>
          <c:val>
            <c:numRef>
              <c:f>Sheet1!$B$2:$B$7</c:f>
              <c:numCache>
                <c:formatCode>General</c:formatCode>
                <c:ptCount val="6"/>
                <c:pt idx="0">
                  <c:v>7</c:v>
                </c:pt>
                <c:pt idx="1">
                  <c:v>20</c:v>
                </c:pt>
                <c:pt idx="2">
                  <c:v>23</c:v>
                </c:pt>
                <c:pt idx="3">
                  <c:v>13</c:v>
                </c:pt>
                <c:pt idx="4">
                  <c:v>6</c:v>
                </c:pt>
                <c:pt idx="5">
                  <c:v>17</c:v>
                </c:pt>
              </c:numCache>
            </c:numRef>
          </c:val>
        </c:ser>
        <c:ser>
          <c:idx val="1"/>
          <c:order val="1"/>
          <c:tx>
            <c:strRef>
              <c:f>Sheet1!$C$1</c:f>
              <c:strCache>
                <c:ptCount val="1"/>
                <c:pt idx="0">
                  <c:v>Mitigating Strategies not Implemented</c:v>
                </c:pt>
              </c:strCache>
            </c:strRef>
          </c:tx>
          <c:dLbls>
            <c:spPr>
              <a:noFill/>
              <a:ln>
                <a:noFill/>
              </a:ln>
              <a:effectLst/>
            </c:spPr>
            <c:showVal val="1"/>
            <c:extLst>
              <c:ext xmlns:c15="http://schemas.microsoft.com/office/drawing/2012/chart" uri="{CE6537A1-D6FC-4f65-9D91-7224C49458BB}">
                <c15:showLeaderLines val="0"/>
              </c:ext>
            </c:extLst>
          </c:dLbls>
          <c:cat>
            <c:strRef>
              <c:f>Sheet1!$A$2:$A$7</c:f>
              <c:strCache>
                <c:ptCount val="6"/>
                <c:pt idx="0">
                  <c:v>CFO</c:v>
                </c:pt>
                <c:pt idx="1">
                  <c:v>CS</c:v>
                </c:pt>
                <c:pt idx="2">
                  <c:v>PPME</c:v>
                </c:pt>
                <c:pt idx="3">
                  <c:v>APHFS</c:v>
                </c:pt>
                <c:pt idx="4">
                  <c:v>FSAR</c:v>
                </c:pt>
                <c:pt idx="5">
                  <c:v>FNRM</c:v>
                </c:pt>
              </c:strCache>
            </c:strRef>
          </c:cat>
          <c:val>
            <c:numRef>
              <c:f>Sheet1!$C$2:$C$7</c:f>
              <c:numCache>
                <c:formatCode>General</c:formatCode>
                <c:ptCount val="6"/>
                <c:pt idx="0">
                  <c:v>3</c:v>
                </c:pt>
                <c:pt idx="1">
                  <c:v>12</c:v>
                </c:pt>
                <c:pt idx="2">
                  <c:v>5</c:v>
                </c:pt>
                <c:pt idx="3">
                  <c:v>5</c:v>
                </c:pt>
                <c:pt idx="4">
                  <c:v>6</c:v>
                </c:pt>
                <c:pt idx="5">
                  <c:v>3</c:v>
                </c:pt>
              </c:numCache>
            </c:numRef>
          </c:val>
        </c:ser>
        <c:dLbls/>
        <c:shape val="cylinder"/>
        <c:axId val="106486784"/>
        <c:axId val="106496768"/>
        <c:axId val="0"/>
      </c:bar3DChart>
      <c:catAx>
        <c:axId val="106486784"/>
        <c:scaling>
          <c:orientation val="minMax"/>
        </c:scaling>
        <c:axPos val="b"/>
        <c:numFmt formatCode="General" sourceLinked="0"/>
        <c:tickLblPos val="nextTo"/>
        <c:crossAx val="106496768"/>
        <c:crosses val="autoZero"/>
        <c:auto val="1"/>
        <c:lblAlgn val="ctr"/>
        <c:lblOffset val="100"/>
      </c:catAx>
      <c:valAx>
        <c:axId val="106496768"/>
        <c:scaling>
          <c:orientation val="minMax"/>
        </c:scaling>
        <c:axPos val="l"/>
        <c:numFmt formatCode="General" sourceLinked="1"/>
        <c:tickLblPos val="nextTo"/>
        <c:crossAx val="106486784"/>
        <c:crosses val="autoZero"/>
        <c:crossBetween val="between"/>
      </c:valAx>
      <c:spPr>
        <a:pattFill prst="pct5">
          <a:fgClr>
            <a:schemeClr val="accent1"/>
          </a:fgClr>
          <a:bgClr>
            <a:schemeClr val="bg1"/>
          </a:bgClr>
        </a:pattFill>
        <a:ln w="25400">
          <a:noFill/>
        </a:ln>
      </c:spPr>
    </c:plotArea>
    <c:legend>
      <c:legendPos val="r"/>
      <c:layout>
        <c:manualLayout>
          <c:xMode val="edge"/>
          <c:yMode val="edge"/>
          <c:x val="0.71890400392537745"/>
          <c:y val="0.23036161194273608"/>
          <c:w val="0.26208104612644667"/>
          <c:h val="0.2512136146223512"/>
        </c:manualLayout>
      </c:layout>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style val="5"/>
  <c:chart>
    <c:autoTitleDeleted val="1"/>
    <c:view3D>
      <c:perspective val="30"/>
    </c:view3D>
    <c:plotArea>
      <c:layout/>
      <c:bar3DChart>
        <c:barDir val="col"/>
        <c:grouping val="clustered"/>
        <c:ser>
          <c:idx val="0"/>
          <c:order val="0"/>
          <c:tx>
            <c:strRef>
              <c:f>Sheet1!$B$13</c:f>
              <c:strCache>
                <c:ptCount val="1"/>
                <c:pt idx="0">
                  <c:v>Vacancy rate</c:v>
                </c:pt>
              </c:strCache>
            </c:strRef>
          </c:tx>
          <c:dPt>
            <c:idx val="1"/>
            <c:spPr>
              <a:solidFill>
                <a:srgbClr val="FF0000"/>
              </a:solidFill>
            </c:spPr>
          </c:dPt>
          <c:dPt>
            <c:idx val="2"/>
            <c:spPr>
              <a:solidFill>
                <a:schemeClr val="accent1"/>
              </a:solidFill>
            </c:spPr>
          </c:dPt>
          <c:dLbls>
            <c:spPr>
              <a:noFill/>
              <a:ln>
                <a:noFill/>
              </a:ln>
              <a:effectLst/>
            </c:spPr>
            <c:txPr>
              <a:bodyPr/>
              <a:lstStyle/>
              <a:p>
                <a:pPr>
                  <a:defRPr sz="1200"/>
                </a:pPr>
                <a:endParaRPr lang="en-US"/>
              </a:p>
            </c:txPr>
            <c:showVal val="1"/>
            <c:extLst>
              <c:ext xmlns:c15="http://schemas.microsoft.com/office/drawing/2012/chart" uri="{CE6537A1-D6FC-4f65-9D91-7224C49458BB}">
                <c15:showLeaderLines val="0"/>
              </c:ext>
            </c:extLst>
          </c:dLbls>
          <c:cat>
            <c:strRef>
              <c:f>Sheet1!$C$4:$E$4</c:f>
              <c:strCache>
                <c:ptCount val="3"/>
                <c:pt idx="0">
                  <c:v>31 October 2016</c:v>
                </c:pt>
                <c:pt idx="1">
                  <c:v>30 November 2016</c:v>
                </c:pt>
                <c:pt idx="2">
                  <c:v>31 December 2016</c:v>
                </c:pt>
              </c:strCache>
            </c:strRef>
          </c:cat>
          <c:val>
            <c:numRef>
              <c:f>Sheet1!$C$13:$E$13</c:f>
              <c:numCache>
                <c:formatCode>0.0%</c:formatCode>
                <c:ptCount val="3"/>
                <c:pt idx="0">
                  <c:v>0.10500000000000002</c:v>
                </c:pt>
                <c:pt idx="1">
                  <c:v>0.10500000000000002</c:v>
                </c:pt>
                <c:pt idx="2">
                  <c:v>0.11000000000000003</c:v>
                </c:pt>
              </c:numCache>
            </c:numRef>
          </c:val>
        </c:ser>
        <c:dLbls/>
        <c:shape val="box"/>
        <c:axId val="65655936"/>
        <c:axId val="65657472"/>
        <c:axId val="0"/>
      </c:bar3DChart>
      <c:catAx>
        <c:axId val="65655936"/>
        <c:scaling>
          <c:orientation val="minMax"/>
        </c:scaling>
        <c:axPos val="b"/>
        <c:numFmt formatCode="General" sourceLinked="0"/>
        <c:tickLblPos val="nextTo"/>
        <c:txPr>
          <a:bodyPr/>
          <a:lstStyle/>
          <a:p>
            <a:pPr>
              <a:defRPr sz="1100"/>
            </a:pPr>
            <a:endParaRPr lang="en-US"/>
          </a:p>
        </c:txPr>
        <c:crossAx val="65657472"/>
        <c:crosses val="autoZero"/>
        <c:auto val="1"/>
        <c:lblAlgn val="ctr"/>
        <c:lblOffset val="100"/>
      </c:catAx>
      <c:valAx>
        <c:axId val="65657472"/>
        <c:scaling>
          <c:orientation val="minMax"/>
        </c:scaling>
        <c:axPos val="l"/>
        <c:majorGridlines/>
        <c:numFmt formatCode="0.0%" sourceLinked="1"/>
        <c:tickLblPos val="nextTo"/>
        <c:crossAx val="65655936"/>
        <c:crosses val="autoZero"/>
        <c:crossBetween val="between"/>
      </c:valAx>
    </c:plotArea>
    <c:legend>
      <c:legendPos val="r"/>
      <c:txPr>
        <a:bodyPr/>
        <a:lstStyle/>
        <a:p>
          <a:pPr>
            <a:defRPr sz="1100"/>
          </a:pPr>
          <a:endParaRPr lang="en-US"/>
        </a:p>
      </c:txPr>
    </c:legend>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3" y="0"/>
            <a:ext cx="294481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en-US" dirty="0"/>
          </a:p>
        </p:txBody>
      </p:sp>
      <p:sp>
        <p:nvSpPr>
          <p:cNvPr id="51203" name="Rectangle 3"/>
          <p:cNvSpPr>
            <a:spLocks noGrp="1" noChangeArrowheads="1"/>
          </p:cNvSpPr>
          <p:nvPr>
            <p:ph type="dt" sz="quarter" idx="1"/>
          </p:nvPr>
        </p:nvSpPr>
        <p:spPr bwMode="auto">
          <a:xfrm>
            <a:off x="3851278" y="0"/>
            <a:ext cx="294481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B1755E69-6908-4ECF-B603-D9DD04252B86}" type="datetime1">
              <a:rPr lang="en-US"/>
              <a:pPr>
                <a:defRPr/>
              </a:pPr>
              <a:t>3/7/2017</a:t>
            </a:fld>
            <a:endParaRPr lang="en-US" dirty="0"/>
          </a:p>
        </p:txBody>
      </p:sp>
      <p:sp>
        <p:nvSpPr>
          <p:cNvPr id="51204" name="Rectangle 4"/>
          <p:cNvSpPr>
            <a:spLocks noGrp="1" noChangeArrowheads="1"/>
          </p:cNvSpPr>
          <p:nvPr>
            <p:ph type="ftr" sz="quarter" idx="2"/>
          </p:nvPr>
        </p:nvSpPr>
        <p:spPr bwMode="auto">
          <a:xfrm>
            <a:off x="3" y="9378950"/>
            <a:ext cx="294481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en-US" dirty="0"/>
          </a:p>
        </p:txBody>
      </p:sp>
      <p:sp>
        <p:nvSpPr>
          <p:cNvPr id="51205" name="Rectangle 5"/>
          <p:cNvSpPr>
            <a:spLocks noGrp="1" noChangeArrowheads="1"/>
          </p:cNvSpPr>
          <p:nvPr>
            <p:ph type="sldNum" sz="quarter" idx="3"/>
          </p:nvPr>
        </p:nvSpPr>
        <p:spPr bwMode="auto">
          <a:xfrm>
            <a:off x="3851278" y="9378950"/>
            <a:ext cx="294481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CA656382-844B-4D03-AE43-2622E57D201C}" type="slidenum">
              <a:rPr lang="en-US"/>
              <a:pPr>
                <a:defRPr/>
              </a:pPr>
              <a:t>‹#›</a:t>
            </a:fld>
            <a:endParaRPr lang="en-US" dirty="0"/>
          </a:p>
        </p:txBody>
      </p:sp>
    </p:spTree>
    <p:extLst>
      <p:ext uri="{BB962C8B-B14F-4D97-AF65-F5344CB8AC3E}">
        <p14:creationId xmlns:p14="http://schemas.microsoft.com/office/powerpoint/2010/main" xmlns="" val="14236689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4813" cy="492125"/>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Arial" pitchFamily="34" charset="0"/>
              </a:defRPr>
            </a:lvl1pPr>
          </a:lstStyle>
          <a:p>
            <a:pPr>
              <a:defRPr/>
            </a:pPr>
            <a:endParaRPr lang="en-ZA" dirty="0"/>
          </a:p>
        </p:txBody>
      </p:sp>
      <p:sp>
        <p:nvSpPr>
          <p:cNvPr id="3" name="Date Placeholder 2"/>
          <p:cNvSpPr>
            <a:spLocks noGrp="1"/>
          </p:cNvSpPr>
          <p:nvPr>
            <p:ph type="dt" idx="1"/>
          </p:nvPr>
        </p:nvSpPr>
        <p:spPr>
          <a:xfrm>
            <a:off x="3851278" y="0"/>
            <a:ext cx="2944813" cy="492125"/>
          </a:xfrm>
          <a:prstGeom prst="rect">
            <a:avLst/>
          </a:prstGeom>
        </p:spPr>
        <p:txBody>
          <a:bodyPr vert="horz" lIns="91440" tIns="45720" rIns="91440" bIns="45720" rtlCol="0"/>
          <a:lstStyle>
            <a:lvl1pPr algn="r" defTabSz="1053297" fontAlgn="auto">
              <a:spcBef>
                <a:spcPts val="0"/>
              </a:spcBef>
              <a:spcAft>
                <a:spcPts val="0"/>
              </a:spcAft>
              <a:defRPr sz="1200">
                <a:latin typeface="+mn-lt"/>
                <a:cs typeface="+mn-cs"/>
              </a:defRPr>
            </a:lvl1pPr>
          </a:lstStyle>
          <a:p>
            <a:pPr>
              <a:defRPr/>
            </a:pPr>
            <a:fld id="{FBFA847E-B199-4A27-867C-3308C553B5D6}" type="datetime1">
              <a:rPr lang="en-US"/>
              <a:pPr>
                <a:defRPr/>
              </a:pPr>
              <a:t>3/7/2017</a:t>
            </a:fld>
            <a:endParaRPr lang="en-ZA" dirty="0"/>
          </a:p>
        </p:txBody>
      </p:sp>
      <p:sp>
        <p:nvSpPr>
          <p:cNvPr id="4" name="Slide Image Placeholder 3"/>
          <p:cNvSpPr>
            <a:spLocks noGrp="1" noRot="1" noChangeAspect="1"/>
          </p:cNvSpPr>
          <p:nvPr>
            <p:ph type="sldImg" idx="2"/>
          </p:nvPr>
        </p:nvSpPr>
        <p:spPr>
          <a:xfrm>
            <a:off x="782638" y="739775"/>
            <a:ext cx="5233987" cy="3702050"/>
          </a:xfrm>
          <a:prstGeom prst="rect">
            <a:avLst/>
          </a:prstGeom>
          <a:noFill/>
          <a:ln w="12700">
            <a:solidFill>
              <a:prstClr val="black"/>
            </a:solidFill>
          </a:ln>
        </p:spPr>
        <p:txBody>
          <a:bodyPr vert="horz" lIns="91440" tIns="45720" rIns="91440" bIns="45720" rtlCol="0" anchor="ctr"/>
          <a:lstStyle/>
          <a:p>
            <a:pPr lvl="0"/>
            <a:endParaRPr lang="en-ZA" noProof="0" dirty="0" smtClean="0"/>
          </a:p>
        </p:txBody>
      </p:sp>
      <p:sp>
        <p:nvSpPr>
          <p:cNvPr id="5" name="Notes Placeholder 4"/>
          <p:cNvSpPr>
            <a:spLocks noGrp="1"/>
          </p:cNvSpPr>
          <p:nvPr>
            <p:ph type="body" sz="quarter" idx="3"/>
          </p:nvPr>
        </p:nvSpPr>
        <p:spPr>
          <a:xfrm>
            <a:off x="681041" y="4689477"/>
            <a:ext cx="5437187" cy="4443413"/>
          </a:xfrm>
          <a:prstGeom prst="rect">
            <a:avLst/>
          </a:prstGeom>
        </p:spPr>
        <p:txBody>
          <a:bodyPr vert="horz" wrap="square" lIns="91440" tIns="45720" rIns="91440" bIns="45720" numCol="1" anchor="t" anchorCtr="0" compatLnSpc="1">
            <a:prstTxWarp prst="textNoShape">
              <a:avLst/>
            </a:prstTxWarp>
            <a:normAutofit/>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6" name="Footer Placeholder 5"/>
          <p:cNvSpPr>
            <a:spLocks noGrp="1"/>
          </p:cNvSpPr>
          <p:nvPr>
            <p:ph type="ftr" sz="quarter" idx="4"/>
          </p:nvPr>
        </p:nvSpPr>
        <p:spPr>
          <a:xfrm>
            <a:off x="3" y="9378950"/>
            <a:ext cx="2944813" cy="492125"/>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Arial" pitchFamily="34" charset="0"/>
              </a:defRPr>
            </a:lvl1pPr>
          </a:lstStyle>
          <a:p>
            <a:pPr>
              <a:defRPr/>
            </a:pPr>
            <a:endParaRPr lang="en-ZA" dirty="0"/>
          </a:p>
        </p:txBody>
      </p:sp>
      <p:sp>
        <p:nvSpPr>
          <p:cNvPr id="7" name="Slide Number Placeholder 6"/>
          <p:cNvSpPr>
            <a:spLocks noGrp="1"/>
          </p:cNvSpPr>
          <p:nvPr>
            <p:ph type="sldNum" sz="quarter" idx="5"/>
          </p:nvPr>
        </p:nvSpPr>
        <p:spPr>
          <a:xfrm>
            <a:off x="3851278" y="9378950"/>
            <a:ext cx="2944813" cy="492125"/>
          </a:xfrm>
          <a:prstGeom prst="rect">
            <a:avLst/>
          </a:prstGeom>
        </p:spPr>
        <p:txBody>
          <a:bodyPr vert="horz" lIns="91440" tIns="45720" rIns="91440" bIns="45720" rtlCol="0" anchor="b"/>
          <a:lstStyle>
            <a:lvl1pPr algn="r" defTabSz="1053297" fontAlgn="auto">
              <a:spcBef>
                <a:spcPts val="0"/>
              </a:spcBef>
              <a:spcAft>
                <a:spcPts val="0"/>
              </a:spcAft>
              <a:defRPr sz="1200">
                <a:latin typeface="+mn-lt"/>
                <a:cs typeface="+mn-cs"/>
              </a:defRPr>
            </a:lvl1pPr>
          </a:lstStyle>
          <a:p>
            <a:pPr>
              <a:defRPr/>
            </a:pPr>
            <a:fld id="{592BB34A-1733-4508-B7D6-D87FBD60EF51}" type="slidenum">
              <a:rPr lang="en-ZA"/>
              <a:pPr>
                <a:defRPr/>
              </a:pPr>
              <a:t>‹#›</a:t>
            </a:fld>
            <a:endParaRPr lang="en-ZA" dirty="0"/>
          </a:p>
        </p:txBody>
      </p:sp>
    </p:spTree>
    <p:extLst>
      <p:ext uri="{BB962C8B-B14F-4D97-AF65-F5344CB8AC3E}">
        <p14:creationId xmlns:p14="http://schemas.microsoft.com/office/powerpoint/2010/main" xmlns="" val="1403790715"/>
      </p:ext>
    </p:extLst>
  </p:cSld>
  <p:clrMap bg1="lt1" tx1="dk1" bg2="lt2" tx2="dk2" accent1="accent1" accent2="accent2" accent3="accent3" accent4="accent4" accent5="accent5" accent6="accent6" hlink="hlink" folHlink="folHlink"/>
  <p:hf ftr="0" dt="0"/>
  <p:notesStyle>
    <a:lvl1pPr algn="l" defTabSz="1051956" rtl="0" eaLnBrk="0" fontAlgn="base" hangingPunct="0">
      <a:spcBef>
        <a:spcPct val="30000"/>
      </a:spcBef>
      <a:spcAft>
        <a:spcPct val="0"/>
      </a:spcAft>
      <a:defRPr sz="1400" kern="1200">
        <a:solidFill>
          <a:schemeClr val="tx1"/>
        </a:solidFill>
        <a:latin typeface="+mn-lt"/>
        <a:ea typeface="+mn-ea"/>
        <a:cs typeface="Arial" pitchFamily="34" charset="0"/>
      </a:defRPr>
    </a:lvl1pPr>
    <a:lvl2pPr marL="525185" algn="l" defTabSz="1051956" rtl="0" eaLnBrk="0" fontAlgn="base" hangingPunct="0">
      <a:spcBef>
        <a:spcPct val="30000"/>
      </a:spcBef>
      <a:spcAft>
        <a:spcPct val="0"/>
      </a:spcAft>
      <a:defRPr sz="1400" kern="1200">
        <a:solidFill>
          <a:schemeClr val="tx1"/>
        </a:solidFill>
        <a:latin typeface="+mn-lt"/>
        <a:ea typeface="+mn-ea"/>
        <a:cs typeface="Arial" pitchFamily="34" charset="0"/>
      </a:defRPr>
    </a:lvl2pPr>
    <a:lvl3pPr marL="1051956" algn="l" defTabSz="1051956" rtl="0" eaLnBrk="0" fontAlgn="base" hangingPunct="0">
      <a:spcBef>
        <a:spcPct val="30000"/>
      </a:spcBef>
      <a:spcAft>
        <a:spcPct val="0"/>
      </a:spcAft>
      <a:defRPr sz="1400" kern="1200">
        <a:solidFill>
          <a:schemeClr val="tx1"/>
        </a:solidFill>
        <a:latin typeface="+mn-lt"/>
        <a:ea typeface="+mn-ea"/>
        <a:cs typeface="Arial" pitchFamily="34" charset="0"/>
      </a:defRPr>
    </a:lvl3pPr>
    <a:lvl4pPr marL="1578727" algn="l" defTabSz="1051956" rtl="0" eaLnBrk="0" fontAlgn="base" hangingPunct="0">
      <a:spcBef>
        <a:spcPct val="30000"/>
      </a:spcBef>
      <a:spcAft>
        <a:spcPct val="0"/>
      </a:spcAft>
      <a:defRPr sz="1400" kern="1200">
        <a:solidFill>
          <a:schemeClr val="tx1"/>
        </a:solidFill>
        <a:latin typeface="+mn-lt"/>
        <a:ea typeface="+mn-ea"/>
        <a:cs typeface="Arial" pitchFamily="34" charset="0"/>
      </a:defRPr>
    </a:lvl4pPr>
    <a:lvl5pPr marL="2103909" algn="l" defTabSz="1051956" rtl="0" eaLnBrk="0" fontAlgn="base" hangingPunct="0">
      <a:spcBef>
        <a:spcPct val="30000"/>
      </a:spcBef>
      <a:spcAft>
        <a:spcPct val="0"/>
      </a:spcAft>
      <a:defRPr sz="1400" kern="1200">
        <a:solidFill>
          <a:schemeClr val="tx1"/>
        </a:solidFill>
        <a:latin typeface="+mn-lt"/>
        <a:ea typeface="+mn-ea"/>
        <a:cs typeface="Arial" pitchFamily="34" charset="0"/>
      </a:defRPr>
    </a:lvl5pPr>
    <a:lvl6pPr marL="2631849" algn="l" defTabSz="1052739" rtl="0" eaLnBrk="1" latinLnBrk="0" hangingPunct="1">
      <a:defRPr sz="1400" kern="1200">
        <a:solidFill>
          <a:schemeClr val="tx1"/>
        </a:solidFill>
        <a:latin typeface="+mn-lt"/>
        <a:ea typeface="+mn-ea"/>
        <a:cs typeface="+mn-cs"/>
      </a:defRPr>
    </a:lvl6pPr>
    <a:lvl7pPr marL="3158218" algn="l" defTabSz="1052739" rtl="0" eaLnBrk="1" latinLnBrk="0" hangingPunct="1">
      <a:defRPr sz="1400" kern="1200">
        <a:solidFill>
          <a:schemeClr val="tx1"/>
        </a:solidFill>
        <a:latin typeface="+mn-lt"/>
        <a:ea typeface="+mn-ea"/>
        <a:cs typeface="+mn-cs"/>
      </a:defRPr>
    </a:lvl7pPr>
    <a:lvl8pPr marL="3684590" algn="l" defTabSz="1052739" rtl="0" eaLnBrk="1" latinLnBrk="0" hangingPunct="1">
      <a:defRPr sz="1400" kern="1200">
        <a:solidFill>
          <a:schemeClr val="tx1"/>
        </a:solidFill>
        <a:latin typeface="+mn-lt"/>
        <a:ea typeface="+mn-ea"/>
        <a:cs typeface="+mn-cs"/>
      </a:defRPr>
    </a:lvl8pPr>
    <a:lvl9pPr marL="4210959" algn="l" defTabSz="105273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782638" y="739775"/>
            <a:ext cx="5233987" cy="3702050"/>
          </a:xfrm>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endParaRPr lang="en-ZA" altLang="en-US" smtClean="0"/>
          </a:p>
        </p:txBody>
      </p:sp>
      <p:sp>
        <p:nvSpPr>
          <p:cNvPr id="82948" name="Header Placeholder 3"/>
          <p:cNvSpPr>
            <a:spLocks noGrp="1"/>
          </p:cNvSpPr>
          <p:nvPr>
            <p:ph type="hdr" sz="quarter"/>
          </p:nvPr>
        </p:nvSpPr>
        <p:spPr bwMode="auto">
          <a:noFill/>
          <a:ln>
            <a:miter lim="800000"/>
            <a:headEnd/>
            <a:tailEnd/>
          </a:ln>
        </p:spPr>
        <p:txBody>
          <a:bodyPr/>
          <a:lstStyle/>
          <a:p>
            <a:endParaRPr lang="en-ZA" altLang="en-US" smtClean="0">
              <a:solidFill>
                <a:prstClr val="black"/>
              </a:solidFill>
            </a:endParaRPr>
          </a:p>
        </p:txBody>
      </p:sp>
      <p:sp>
        <p:nvSpPr>
          <p:cNvPr id="5" name="Slide Number Placeholder 4"/>
          <p:cNvSpPr>
            <a:spLocks noGrp="1"/>
          </p:cNvSpPr>
          <p:nvPr>
            <p:ph type="sldNum" sz="quarter" idx="5"/>
          </p:nvPr>
        </p:nvSpPr>
        <p:spPr/>
        <p:txBody>
          <a:bodyPr/>
          <a:lstStyle/>
          <a:p>
            <a:pPr>
              <a:defRPr/>
            </a:pPr>
            <a:fld id="{C7FE4967-68F9-4BAA-8115-40681519DF56}" type="slidenum">
              <a:rPr lang="en-ZA" smtClean="0">
                <a:solidFill>
                  <a:prstClr val="black"/>
                </a:solidFill>
              </a:rPr>
              <a:pPr>
                <a:defRPr/>
              </a:pPr>
              <a:t>18</a:t>
            </a:fld>
            <a:endParaRPr lang="en-ZA" dirty="0">
              <a:solidFill>
                <a:prstClr val="black"/>
              </a:solidFill>
            </a:endParaRPr>
          </a:p>
        </p:txBody>
      </p:sp>
    </p:spTree>
    <p:extLst>
      <p:ext uri="{BB962C8B-B14F-4D97-AF65-F5344CB8AC3E}">
        <p14:creationId xmlns:p14="http://schemas.microsoft.com/office/powerpoint/2010/main" xmlns="" val="369124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55688" eaLnBrk="0" hangingPunct="0">
              <a:spcBef>
                <a:spcPct val="30000"/>
              </a:spcBef>
              <a:defRPr sz="1400">
                <a:solidFill>
                  <a:schemeClr val="tx1"/>
                </a:solidFill>
                <a:latin typeface="Calibri" pitchFamily="34" charset="0"/>
              </a:defRPr>
            </a:lvl1pPr>
            <a:lvl2pPr marL="742950" indent="-285750" defTabSz="1055688" eaLnBrk="0" hangingPunct="0">
              <a:spcBef>
                <a:spcPct val="30000"/>
              </a:spcBef>
              <a:defRPr sz="1400">
                <a:solidFill>
                  <a:schemeClr val="tx1"/>
                </a:solidFill>
                <a:latin typeface="Calibri" pitchFamily="34" charset="0"/>
              </a:defRPr>
            </a:lvl2pPr>
            <a:lvl3pPr marL="1143000" indent="-228600" defTabSz="1055688" eaLnBrk="0" hangingPunct="0">
              <a:spcBef>
                <a:spcPct val="30000"/>
              </a:spcBef>
              <a:defRPr sz="1400">
                <a:solidFill>
                  <a:schemeClr val="tx1"/>
                </a:solidFill>
                <a:latin typeface="Calibri" pitchFamily="34" charset="0"/>
              </a:defRPr>
            </a:lvl3pPr>
            <a:lvl4pPr marL="1600200" indent="-228600" defTabSz="1055688" eaLnBrk="0" hangingPunct="0">
              <a:spcBef>
                <a:spcPct val="30000"/>
              </a:spcBef>
              <a:defRPr sz="1400">
                <a:solidFill>
                  <a:schemeClr val="tx1"/>
                </a:solidFill>
                <a:latin typeface="Calibri" pitchFamily="34" charset="0"/>
              </a:defRPr>
            </a:lvl4pPr>
            <a:lvl5pPr marL="2057400" indent="-228600" defTabSz="1055688" eaLnBrk="0" hangingPunct="0">
              <a:spcBef>
                <a:spcPct val="30000"/>
              </a:spcBef>
              <a:defRPr sz="1400">
                <a:solidFill>
                  <a:schemeClr val="tx1"/>
                </a:solidFill>
                <a:latin typeface="Calibri" pitchFamily="34" charset="0"/>
              </a:defRPr>
            </a:lvl5pPr>
            <a:lvl6pPr marL="2514600" indent="-228600" defTabSz="1055688" eaLnBrk="0" fontAlgn="base" hangingPunct="0">
              <a:spcBef>
                <a:spcPct val="30000"/>
              </a:spcBef>
              <a:spcAft>
                <a:spcPct val="0"/>
              </a:spcAft>
              <a:defRPr sz="1400">
                <a:solidFill>
                  <a:schemeClr val="tx1"/>
                </a:solidFill>
                <a:latin typeface="Calibri" pitchFamily="34" charset="0"/>
              </a:defRPr>
            </a:lvl6pPr>
            <a:lvl7pPr marL="2971800" indent="-228600" defTabSz="1055688" eaLnBrk="0" fontAlgn="base" hangingPunct="0">
              <a:spcBef>
                <a:spcPct val="30000"/>
              </a:spcBef>
              <a:spcAft>
                <a:spcPct val="0"/>
              </a:spcAft>
              <a:defRPr sz="1400">
                <a:solidFill>
                  <a:schemeClr val="tx1"/>
                </a:solidFill>
                <a:latin typeface="Calibri" pitchFamily="34" charset="0"/>
              </a:defRPr>
            </a:lvl7pPr>
            <a:lvl8pPr marL="3429000" indent="-228600" defTabSz="1055688" eaLnBrk="0" fontAlgn="base" hangingPunct="0">
              <a:spcBef>
                <a:spcPct val="30000"/>
              </a:spcBef>
              <a:spcAft>
                <a:spcPct val="0"/>
              </a:spcAft>
              <a:defRPr sz="1400">
                <a:solidFill>
                  <a:schemeClr val="tx1"/>
                </a:solidFill>
                <a:latin typeface="Calibri" pitchFamily="34" charset="0"/>
              </a:defRPr>
            </a:lvl8pPr>
            <a:lvl9pPr marL="3886200" indent="-228600" defTabSz="1055688" eaLnBrk="0" fontAlgn="base" hangingPunct="0">
              <a:spcBef>
                <a:spcPct val="30000"/>
              </a:spcBef>
              <a:spcAft>
                <a:spcPct val="0"/>
              </a:spcAft>
              <a:defRPr sz="1400">
                <a:solidFill>
                  <a:schemeClr val="tx1"/>
                </a:solidFill>
                <a:latin typeface="Calibri" pitchFamily="34" charset="0"/>
              </a:defRPr>
            </a:lvl9pPr>
          </a:lstStyle>
          <a:p>
            <a:pPr eaLnBrk="1" hangingPunct="1">
              <a:spcBef>
                <a:spcPct val="0"/>
              </a:spcBef>
            </a:pPr>
            <a:fld id="{66BBFE11-0647-4C0A-BA8C-EC72C0ACA777}" type="slidenum">
              <a:rPr lang="en-US" altLang="en-US" sz="1200">
                <a:solidFill>
                  <a:prstClr val="black"/>
                </a:solidFill>
              </a:rPr>
              <a:pPr eaLnBrk="1" hangingPunct="1">
                <a:spcBef>
                  <a:spcPct val="0"/>
                </a:spcBef>
              </a:pPr>
              <a:t>71</a:t>
            </a:fld>
            <a:endParaRPr lang="en-US" altLang="en-US" sz="1200">
              <a:solidFill>
                <a:prstClr val="black"/>
              </a:solidFill>
            </a:endParaRPr>
          </a:p>
        </p:txBody>
      </p:sp>
    </p:spTree>
    <p:extLst>
      <p:ext uri="{BB962C8B-B14F-4D97-AF65-F5344CB8AC3E}">
        <p14:creationId xmlns:p14="http://schemas.microsoft.com/office/powerpoint/2010/main" xmlns="" val="10859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534991" y="303216"/>
            <a:ext cx="9623425" cy="1260475"/>
          </a:xfrm>
          <a:prstGeom prst="rect">
            <a:avLst/>
          </a:prstGeom>
          <a:noFill/>
          <a:ln>
            <a:noFill/>
          </a:ln>
          <a:extLst/>
        </p:spPr>
        <p:txBody>
          <a:bodyPr lIns="91392" tIns="45696" rIns="91392" bIns="45696"/>
          <a:lstStyle/>
          <a:p>
            <a:pPr eaLnBrk="0" hangingPunct="0">
              <a:defRPr/>
            </a:pPr>
            <a:endParaRPr lang="en-US" sz="2400" b="1" dirty="0">
              <a:solidFill>
                <a:srgbClr val="008000"/>
              </a:solidFill>
            </a:endParaRPr>
          </a:p>
        </p:txBody>
      </p:sp>
      <p:sp>
        <p:nvSpPr>
          <p:cNvPr id="3" name="Rectangle 3"/>
          <p:cNvSpPr>
            <a:spLocks noGrp="1" noChangeArrowheads="1"/>
          </p:cNvSpPr>
          <p:nvPr/>
        </p:nvSpPr>
        <p:spPr bwMode="auto">
          <a:xfrm>
            <a:off x="534991" y="1763713"/>
            <a:ext cx="9623425" cy="4991100"/>
          </a:xfrm>
          <a:prstGeom prst="rect">
            <a:avLst/>
          </a:prstGeom>
          <a:noFill/>
          <a:ln>
            <a:noFill/>
          </a:ln>
          <a:extLst/>
        </p:spPr>
        <p:txBody>
          <a:bodyPr lIns="91392" tIns="45696" rIns="91392" bIns="45696"/>
          <a:lstStyle/>
          <a:p>
            <a:pPr marL="271319" indent="-271319" eaLnBrk="0" hangingPunct="0">
              <a:spcBef>
                <a:spcPct val="20000"/>
              </a:spcBef>
              <a:buFont typeface="Wingdings" pitchFamily="2" charset="2"/>
              <a:buChar char="Ø"/>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cxnSp>
        <p:nvCxnSpPr>
          <p:cNvPr id="4" name="Straight Connector 3"/>
          <p:cNvCxnSpPr/>
          <p:nvPr/>
        </p:nvCxnSpPr>
        <p:spPr>
          <a:xfrm>
            <a:off x="720725" y="1331913"/>
            <a:ext cx="917892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0725" y="6567488"/>
            <a:ext cx="919797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0000" y="540000"/>
            <a:ext cx="9178925" cy="720000"/>
          </a:xfrm>
          <a:prstGeom prst="rect">
            <a:avLst/>
          </a:prstGeom>
        </p:spPr>
        <p:txBody>
          <a:bodyPr lIns="0" tIns="0" rIns="0" bIns="0" anchor="b" anchorCtr="0"/>
          <a:lstStyle>
            <a:lvl1pPr>
              <a:defRPr/>
            </a:lvl1pPr>
          </a:lstStyle>
          <a:p>
            <a:r>
              <a:rPr lang="en-US" dirty="0" smtClean="0"/>
              <a:t>Click to edit Master title style</a:t>
            </a:r>
            <a:endParaRPr lang="en-ZA" dirty="0"/>
          </a:p>
        </p:txBody>
      </p:sp>
      <p:sp>
        <p:nvSpPr>
          <p:cNvPr id="3" name="Content Placeholder 2"/>
          <p:cNvSpPr>
            <a:spLocks noGrp="1"/>
          </p:cNvSpPr>
          <p:nvPr>
            <p:ph idx="1"/>
          </p:nvPr>
        </p:nvSpPr>
        <p:spPr>
          <a:xfrm>
            <a:off x="720725" y="1439999"/>
            <a:ext cx="9178925" cy="5004000"/>
          </a:xfrm>
          <a:prstGeom prst="rect">
            <a:avLst/>
          </a:prstGeom>
        </p:spPr>
        <p:txBody>
          <a:bodyPr lIns="0" tIns="0" rIns="0" bIns="0"/>
          <a:lstStyle>
            <a:lvl1pPr>
              <a:buFont typeface="Wingdings" pitchFamily="2" charset="2"/>
              <a:buNone/>
              <a:defRPr sz="1800"/>
            </a:lvl1pPr>
            <a:lvl2pPr marL="271463" indent="-271463">
              <a:buFont typeface="Wingdings" pitchFamily="2" charset="2"/>
              <a:buChar char="Ø"/>
              <a:defRPr sz="1800"/>
            </a:lvl2pPr>
            <a:lvl3pPr marL="534988" indent="-273050">
              <a:buFont typeface="Wingdings" pitchFamily="2" charset="2"/>
              <a:buChar char="§"/>
              <a:defRPr sz="1800"/>
            </a:lvl3pPr>
            <a:lvl4pPr marL="808038" indent="-273050">
              <a:buFont typeface="Arial" pitchFamily="34" charset="0"/>
              <a:buChar char="•"/>
              <a:defRPr sz="1800"/>
            </a:lvl4pPr>
            <a:lvl5pPr marL="1079500" indent="-263525">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10"/>
          </p:nvPr>
        </p:nvSpPr>
        <p:spPr>
          <a:xfrm>
            <a:off x="9558338" y="6781800"/>
            <a:ext cx="360362" cy="252413"/>
          </a:xfrm>
          <a:prstGeom prst="rect">
            <a:avLst/>
          </a:prstGeom>
          <a:ln w="12700">
            <a:solidFill>
              <a:srgbClr val="B19935"/>
            </a:solidFill>
          </a:ln>
        </p:spPr>
        <p:txBody>
          <a:bodyPr lIns="0" tIns="0" rIns="0" bIns="0" anchor="ctr" anchorCtr="0"/>
          <a:lstStyle>
            <a:lvl1pPr algn="ctr">
              <a:spcBef>
                <a:spcPct val="0"/>
              </a:spcBef>
              <a:buFontTx/>
              <a:buNone/>
              <a:defRPr sz="1200">
                <a:solidFill>
                  <a:srgbClr val="008000"/>
                </a:solidFill>
              </a:defRPr>
            </a:lvl1pPr>
          </a:lstStyle>
          <a:p>
            <a:pPr defTabSz="1052513">
              <a:defRPr/>
            </a:pPr>
            <a:fld id="{A374151F-A4A9-4723-8F9A-C78B798BA94E}" type="slidenum">
              <a:rPr lang="en-ZA"/>
              <a:pPr defTabSz="1052513">
                <a:defRPr/>
              </a:pPr>
              <a:t>‹#›</a:t>
            </a:fld>
            <a:endParaRPr lang="en-ZA" dirty="0"/>
          </a:p>
        </p:txBody>
      </p:sp>
    </p:spTree>
    <p:extLst>
      <p:ext uri="{BB962C8B-B14F-4D97-AF65-F5344CB8AC3E}">
        <p14:creationId xmlns:p14="http://schemas.microsoft.com/office/powerpoint/2010/main" xmlns="" val="33822364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800000"/>
            <a:ext cx="9180000" cy="1080000"/>
          </a:xfrm>
          <a:prstGeom prst="rect">
            <a:avLst/>
          </a:prstGeom>
        </p:spPr>
        <p:txBody>
          <a:bodyPr lIns="0" tIns="0" rIns="0" bIns="0" anchor="ctr" anchorCtr="0">
            <a:normAutofit/>
          </a:bodyPr>
          <a:lstStyle>
            <a:lvl1pPr>
              <a:defRPr sz="2800"/>
            </a:lvl1pPr>
          </a:lstStyle>
          <a:p>
            <a:r>
              <a:rPr lang="en-US" smtClean="0"/>
              <a:t>Click to edit Master title style</a:t>
            </a:r>
            <a:endParaRPr lang="en-ZA" dirty="0"/>
          </a:p>
        </p:txBody>
      </p:sp>
      <p:sp>
        <p:nvSpPr>
          <p:cNvPr id="3" name="Subtitle 2"/>
          <p:cNvSpPr>
            <a:spLocks noGrp="1"/>
          </p:cNvSpPr>
          <p:nvPr>
            <p:ph type="subTitle" idx="1"/>
          </p:nvPr>
        </p:nvSpPr>
        <p:spPr>
          <a:xfrm>
            <a:off x="802005" y="4284715"/>
            <a:ext cx="9180000" cy="710362"/>
          </a:xfrm>
          <a:prstGeom prst="rect">
            <a:avLst/>
          </a:prstGeom>
        </p:spPr>
        <p:txBody>
          <a:bodyPr lIns="0" tIns="0" rIns="0" bIns="0">
            <a:normAutofit/>
          </a:bodyPr>
          <a:lstStyle>
            <a:lvl1pPr marL="0" indent="0" algn="l">
              <a:buNone/>
              <a:defRPr sz="2000" b="1" cap="small" baseline="0">
                <a:solidFill>
                  <a:srgbClr val="B19935"/>
                </a:solidFill>
              </a:defRPr>
            </a:lvl1pPr>
            <a:lvl2pPr marL="526649" indent="0" algn="ctr">
              <a:buNone/>
              <a:defRPr>
                <a:solidFill>
                  <a:schemeClr val="tx1">
                    <a:tint val="75000"/>
                  </a:schemeClr>
                </a:solidFill>
              </a:defRPr>
            </a:lvl2pPr>
            <a:lvl3pPr marL="1053297" indent="0" algn="ctr">
              <a:buNone/>
              <a:defRPr>
                <a:solidFill>
                  <a:schemeClr val="tx1">
                    <a:tint val="75000"/>
                  </a:schemeClr>
                </a:solidFill>
              </a:defRPr>
            </a:lvl3pPr>
            <a:lvl4pPr marL="1579946" indent="0" algn="ctr">
              <a:buNone/>
              <a:defRPr>
                <a:solidFill>
                  <a:schemeClr val="tx1">
                    <a:tint val="75000"/>
                  </a:schemeClr>
                </a:solidFill>
              </a:defRPr>
            </a:lvl4pPr>
            <a:lvl5pPr marL="2106595" indent="0" algn="ctr">
              <a:buNone/>
              <a:defRPr>
                <a:solidFill>
                  <a:schemeClr val="tx1">
                    <a:tint val="75000"/>
                  </a:schemeClr>
                </a:solidFill>
              </a:defRPr>
            </a:lvl5pPr>
            <a:lvl6pPr marL="2633243" indent="0" algn="ctr">
              <a:buNone/>
              <a:defRPr>
                <a:solidFill>
                  <a:schemeClr val="tx1">
                    <a:tint val="75000"/>
                  </a:schemeClr>
                </a:solidFill>
              </a:defRPr>
            </a:lvl6pPr>
            <a:lvl7pPr marL="3159892" indent="0" algn="ctr">
              <a:buNone/>
              <a:defRPr>
                <a:solidFill>
                  <a:schemeClr val="tx1">
                    <a:tint val="75000"/>
                  </a:schemeClr>
                </a:solidFill>
              </a:defRPr>
            </a:lvl7pPr>
            <a:lvl8pPr marL="3686541" indent="0" algn="ctr">
              <a:buNone/>
              <a:defRPr>
                <a:solidFill>
                  <a:schemeClr val="tx1">
                    <a:tint val="75000"/>
                  </a:schemeClr>
                </a:solidFill>
              </a:defRPr>
            </a:lvl8pPr>
            <a:lvl9pPr marL="4213189"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1211863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cxnSp>
        <p:nvCxnSpPr>
          <p:cNvPr id="4" name="Straight Connector 3"/>
          <p:cNvCxnSpPr/>
          <p:nvPr/>
        </p:nvCxnSpPr>
        <p:spPr>
          <a:xfrm>
            <a:off x="720725" y="1331913"/>
            <a:ext cx="917892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0725" y="6567488"/>
            <a:ext cx="919797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0000" y="540000"/>
            <a:ext cx="9178925" cy="720000"/>
          </a:xfrm>
          <a:prstGeom prst="rect">
            <a:avLst/>
          </a:prstGeom>
        </p:spPr>
        <p:txBody>
          <a:bodyPr lIns="0" tIns="0" rIns="0" bIns="0" anchor="b" anchorCtr="0"/>
          <a:lstStyle>
            <a:lvl1pPr>
              <a:defRPr/>
            </a:lvl1pPr>
          </a:lstStyle>
          <a:p>
            <a:r>
              <a:rPr lang="en-US" dirty="0" smtClean="0"/>
              <a:t>Click to edit Master title style</a:t>
            </a:r>
            <a:endParaRPr lang="en-ZA" dirty="0"/>
          </a:p>
        </p:txBody>
      </p:sp>
      <p:sp>
        <p:nvSpPr>
          <p:cNvPr id="3" name="Content Placeholder 2"/>
          <p:cNvSpPr>
            <a:spLocks noGrp="1"/>
          </p:cNvSpPr>
          <p:nvPr>
            <p:ph idx="1"/>
          </p:nvPr>
        </p:nvSpPr>
        <p:spPr>
          <a:xfrm>
            <a:off x="720725" y="1439999"/>
            <a:ext cx="9178925" cy="5004000"/>
          </a:xfrm>
          <a:prstGeom prst="rect">
            <a:avLst/>
          </a:prstGeom>
        </p:spPr>
        <p:txBody>
          <a:bodyPr lIns="0" tIns="0" rIns="0" bIns="0"/>
          <a:lstStyle>
            <a:lvl1pPr>
              <a:buFont typeface="Wingdings" pitchFamily="2" charset="2"/>
              <a:buNone/>
              <a:defRPr sz="1800"/>
            </a:lvl1pPr>
            <a:lvl2pPr marL="271463" indent="-271463">
              <a:buFont typeface="Wingdings" pitchFamily="2" charset="2"/>
              <a:buChar char="Ø"/>
              <a:defRPr sz="1800"/>
            </a:lvl2pPr>
            <a:lvl3pPr marL="534988" indent="-273050">
              <a:buFont typeface="Wingdings" pitchFamily="2" charset="2"/>
              <a:buChar char="§"/>
              <a:defRPr sz="1800"/>
            </a:lvl3pPr>
            <a:lvl4pPr marL="808038" indent="-273050">
              <a:buFont typeface="Arial" pitchFamily="34" charset="0"/>
              <a:buChar char="•"/>
              <a:defRPr sz="1800"/>
            </a:lvl4pPr>
            <a:lvl5pPr marL="1079500" indent="-263525">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10"/>
          </p:nvPr>
        </p:nvSpPr>
        <p:spPr>
          <a:xfrm>
            <a:off x="9558338" y="6781800"/>
            <a:ext cx="360362" cy="252413"/>
          </a:xfrm>
          <a:prstGeom prst="rect">
            <a:avLst/>
          </a:prstGeom>
          <a:ln w="12700">
            <a:solidFill>
              <a:srgbClr val="B19935"/>
            </a:solidFill>
          </a:ln>
        </p:spPr>
        <p:txBody>
          <a:bodyPr lIns="0" tIns="0" rIns="0" bIns="0" anchor="ctr" anchorCtr="0"/>
          <a:lstStyle>
            <a:lvl1pPr algn="ctr">
              <a:spcBef>
                <a:spcPct val="0"/>
              </a:spcBef>
              <a:buFontTx/>
              <a:buNone/>
              <a:defRPr sz="1200">
                <a:solidFill>
                  <a:srgbClr val="008000"/>
                </a:solidFill>
                <a:latin typeface="Arial" charset="0"/>
                <a:cs typeface="Arial" charset="0"/>
              </a:defRPr>
            </a:lvl1pPr>
          </a:lstStyle>
          <a:p>
            <a:pPr defTabSz="1052513">
              <a:defRPr/>
            </a:pPr>
            <a:fld id="{FAE6C094-F57E-4709-96E1-F2C2FEC96FF1}" type="slidenum">
              <a:rPr lang="en-ZA"/>
              <a:pPr defTabSz="1052513">
                <a:defRPr/>
              </a:pPr>
              <a:t>‹#›</a:t>
            </a:fld>
            <a:endParaRPr lang="en-ZA" dirty="0"/>
          </a:p>
        </p:txBody>
      </p:sp>
    </p:spTree>
    <p:extLst>
      <p:ext uri="{BB962C8B-B14F-4D97-AF65-F5344CB8AC3E}">
        <p14:creationId xmlns:p14="http://schemas.microsoft.com/office/powerpoint/2010/main" xmlns="" val="49339720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800000"/>
            <a:ext cx="9180000" cy="1080000"/>
          </a:xfrm>
          <a:prstGeom prst="rect">
            <a:avLst/>
          </a:prstGeom>
        </p:spPr>
        <p:txBody>
          <a:bodyPr lIns="0" tIns="0" rIns="0" bIns="0" anchor="ctr" anchorCtr="0">
            <a:normAutofit/>
          </a:bodyPr>
          <a:lstStyle>
            <a:lvl1pPr>
              <a:defRPr sz="2900"/>
            </a:lvl1pPr>
          </a:lstStyle>
          <a:p>
            <a:r>
              <a:rPr lang="en-US" smtClean="0"/>
              <a:t>Click to edit Master title style</a:t>
            </a:r>
            <a:endParaRPr lang="en-ZA" dirty="0"/>
          </a:p>
        </p:txBody>
      </p:sp>
      <p:sp>
        <p:nvSpPr>
          <p:cNvPr id="3" name="Subtitle 2"/>
          <p:cNvSpPr>
            <a:spLocks noGrp="1"/>
          </p:cNvSpPr>
          <p:nvPr>
            <p:ph type="subTitle" idx="1"/>
          </p:nvPr>
        </p:nvSpPr>
        <p:spPr>
          <a:xfrm>
            <a:off x="802005" y="4284715"/>
            <a:ext cx="9180000" cy="710362"/>
          </a:xfrm>
          <a:prstGeom prst="rect">
            <a:avLst/>
          </a:prstGeom>
        </p:spPr>
        <p:txBody>
          <a:bodyPr lIns="0" tIns="0" rIns="0" bIns="0">
            <a:normAutofit/>
          </a:bodyPr>
          <a:lstStyle>
            <a:lvl1pPr marL="0" indent="0" algn="l">
              <a:buNone/>
              <a:defRPr sz="2100" b="1" cap="small" baseline="0">
                <a:solidFill>
                  <a:srgbClr val="B19935"/>
                </a:solidFill>
              </a:defRPr>
            </a:lvl1pPr>
            <a:lvl2pPr marL="526370" indent="0" algn="ctr">
              <a:buNone/>
              <a:defRPr>
                <a:solidFill>
                  <a:schemeClr val="tx1">
                    <a:tint val="75000"/>
                  </a:schemeClr>
                </a:solidFill>
              </a:defRPr>
            </a:lvl2pPr>
            <a:lvl3pPr marL="1052739" indent="0" algn="ctr">
              <a:buNone/>
              <a:defRPr>
                <a:solidFill>
                  <a:schemeClr val="tx1">
                    <a:tint val="75000"/>
                  </a:schemeClr>
                </a:solidFill>
              </a:defRPr>
            </a:lvl3pPr>
            <a:lvl4pPr marL="1579110" indent="0" algn="ctr">
              <a:buNone/>
              <a:defRPr>
                <a:solidFill>
                  <a:schemeClr val="tx1">
                    <a:tint val="75000"/>
                  </a:schemeClr>
                </a:solidFill>
              </a:defRPr>
            </a:lvl4pPr>
            <a:lvl5pPr marL="2105480" indent="0" algn="ctr">
              <a:buNone/>
              <a:defRPr>
                <a:solidFill>
                  <a:schemeClr val="tx1">
                    <a:tint val="75000"/>
                  </a:schemeClr>
                </a:solidFill>
              </a:defRPr>
            </a:lvl5pPr>
            <a:lvl6pPr marL="2631849" indent="0" algn="ctr">
              <a:buNone/>
              <a:defRPr>
                <a:solidFill>
                  <a:schemeClr val="tx1">
                    <a:tint val="75000"/>
                  </a:schemeClr>
                </a:solidFill>
              </a:defRPr>
            </a:lvl6pPr>
            <a:lvl7pPr marL="3158218" indent="0" algn="ctr">
              <a:buNone/>
              <a:defRPr>
                <a:solidFill>
                  <a:schemeClr val="tx1">
                    <a:tint val="75000"/>
                  </a:schemeClr>
                </a:solidFill>
              </a:defRPr>
            </a:lvl7pPr>
            <a:lvl8pPr marL="3684590" indent="0" algn="ctr">
              <a:buNone/>
              <a:defRPr>
                <a:solidFill>
                  <a:schemeClr val="tx1">
                    <a:tint val="75000"/>
                  </a:schemeClr>
                </a:solidFill>
              </a:defRPr>
            </a:lvl8pPr>
            <a:lvl9pPr marL="4210959" indent="0" algn="ctr">
              <a:buNone/>
              <a:defRPr>
                <a:solidFill>
                  <a:schemeClr val="tx1">
                    <a:tint val="75000"/>
                  </a:schemeClr>
                </a:solidFill>
              </a:defRPr>
            </a:lvl9pPr>
          </a:lstStyle>
          <a:p>
            <a:r>
              <a:rPr lang="en-US" smtClean="0"/>
              <a:t>Click to edit Master subtitle style</a:t>
            </a:r>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cxnSp>
        <p:nvCxnSpPr>
          <p:cNvPr id="4" name="Straight Connector 3"/>
          <p:cNvCxnSpPr/>
          <p:nvPr/>
        </p:nvCxnSpPr>
        <p:spPr>
          <a:xfrm>
            <a:off x="720725" y="1331914"/>
            <a:ext cx="917892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0725" y="6567488"/>
            <a:ext cx="919797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0000" y="540000"/>
            <a:ext cx="9178925" cy="720000"/>
          </a:xfrm>
          <a:prstGeom prst="rect">
            <a:avLst/>
          </a:prstGeom>
        </p:spPr>
        <p:txBody>
          <a:bodyPr lIns="0" tIns="0" rIns="0" bIns="0" anchor="b" anchorCtr="0"/>
          <a:lstStyle>
            <a:lvl1pPr>
              <a:defRPr/>
            </a:lvl1pPr>
          </a:lstStyle>
          <a:p>
            <a:r>
              <a:rPr lang="en-US" dirty="0" smtClean="0"/>
              <a:t>Click to edit Master title style</a:t>
            </a:r>
            <a:endParaRPr lang="en-ZA" dirty="0"/>
          </a:p>
        </p:txBody>
      </p:sp>
      <p:sp>
        <p:nvSpPr>
          <p:cNvPr id="3" name="Content Placeholder 2"/>
          <p:cNvSpPr>
            <a:spLocks noGrp="1"/>
          </p:cNvSpPr>
          <p:nvPr>
            <p:ph idx="1"/>
          </p:nvPr>
        </p:nvSpPr>
        <p:spPr>
          <a:xfrm>
            <a:off x="720725" y="1439999"/>
            <a:ext cx="9178925" cy="5004000"/>
          </a:xfrm>
          <a:prstGeom prst="rect">
            <a:avLst/>
          </a:prstGeom>
        </p:spPr>
        <p:txBody>
          <a:bodyPr lIns="0" tIns="0" rIns="0" bIns="0"/>
          <a:lstStyle>
            <a:lvl1pPr>
              <a:buFont typeface="Wingdings" pitchFamily="2" charset="2"/>
              <a:buNone/>
              <a:defRPr sz="1800"/>
            </a:lvl1pPr>
            <a:lvl2pPr marL="271319" indent="-271319">
              <a:buFont typeface="Wingdings" pitchFamily="2" charset="2"/>
              <a:buChar char="Ø"/>
              <a:defRPr sz="1800"/>
            </a:lvl2pPr>
            <a:lvl3pPr marL="534705" indent="-272903">
              <a:buFont typeface="Wingdings" pitchFamily="2" charset="2"/>
              <a:buChar char="§"/>
              <a:defRPr sz="1800"/>
            </a:lvl3pPr>
            <a:lvl4pPr marL="807610" indent="-272903">
              <a:buFont typeface="Arial" pitchFamily="34" charset="0"/>
              <a:buChar char="•"/>
              <a:defRPr sz="1800"/>
            </a:lvl4pPr>
            <a:lvl5pPr marL="1078929" indent="-263385">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10"/>
          </p:nvPr>
        </p:nvSpPr>
        <p:spPr>
          <a:xfrm>
            <a:off x="9558338" y="6781800"/>
            <a:ext cx="360362" cy="252413"/>
          </a:xfrm>
          <a:prstGeom prst="rect">
            <a:avLst/>
          </a:prstGeom>
          <a:ln w="12700">
            <a:solidFill>
              <a:srgbClr val="B19935"/>
            </a:solidFill>
          </a:ln>
        </p:spPr>
        <p:txBody>
          <a:bodyPr vert="horz" wrap="square" lIns="0" tIns="0" rIns="0" bIns="0" numCol="1" anchor="ctr" anchorCtr="0" compatLnSpc="1">
            <a:prstTxWarp prst="textNoShape">
              <a:avLst/>
            </a:prstTxWarp>
          </a:bodyPr>
          <a:lstStyle>
            <a:lvl1pPr algn="ctr">
              <a:defRPr sz="1300">
                <a:solidFill>
                  <a:srgbClr val="008000"/>
                </a:solidFill>
                <a:latin typeface="Arial" charset="0"/>
                <a:cs typeface="Arial" charset="0"/>
              </a:defRPr>
            </a:lvl1pPr>
          </a:lstStyle>
          <a:p>
            <a:pPr>
              <a:defRPr/>
            </a:pPr>
            <a:fld id="{93C46D43-71FF-4D6D-B793-DCF31CBF9EB3}" type="slidenum">
              <a:rPr lang="en-ZA"/>
              <a:pPr>
                <a:defRPr/>
              </a:pPr>
              <a:t>‹#›</a:t>
            </a:fld>
            <a:endParaRPr lang="en-Z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800000"/>
            <a:ext cx="9180000" cy="1080000"/>
          </a:xfrm>
          <a:prstGeom prst="rect">
            <a:avLst/>
          </a:prstGeom>
        </p:spPr>
        <p:txBody>
          <a:bodyPr lIns="0" tIns="0" rIns="0" bIns="0" anchor="ctr" anchorCtr="0">
            <a:normAutofit/>
          </a:bodyPr>
          <a:lstStyle>
            <a:lvl1pPr>
              <a:defRPr sz="2900"/>
            </a:lvl1pPr>
          </a:lstStyle>
          <a:p>
            <a:r>
              <a:rPr lang="en-US" smtClean="0"/>
              <a:t>Click to edit Master title style</a:t>
            </a:r>
            <a:endParaRPr lang="en-ZA" dirty="0"/>
          </a:p>
        </p:txBody>
      </p:sp>
      <p:sp>
        <p:nvSpPr>
          <p:cNvPr id="3" name="Subtitle 2"/>
          <p:cNvSpPr>
            <a:spLocks noGrp="1"/>
          </p:cNvSpPr>
          <p:nvPr>
            <p:ph type="subTitle" idx="1"/>
          </p:nvPr>
        </p:nvSpPr>
        <p:spPr>
          <a:xfrm>
            <a:off x="802005" y="4284715"/>
            <a:ext cx="9180000" cy="710362"/>
          </a:xfrm>
          <a:prstGeom prst="rect">
            <a:avLst/>
          </a:prstGeom>
        </p:spPr>
        <p:txBody>
          <a:bodyPr lIns="0" tIns="0" rIns="0" bIns="0">
            <a:normAutofit/>
          </a:bodyPr>
          <a:lstStyle>
            <a:lvl1pPr marL="0" indent="0" algn="l">
              <a:buNone/>
              <a:defRPr sz="2100" b="1" cap="small" baseline="0">
                <a:solidFill>
                  <a:srgbClr val="B19935"/>
                </a:solidFill>
              </a:defRPr>
            </a:lvl1pPr>
            <a:lvl2pPr marL="526370" indent="0" algn="ctr">
              <a:buNone/>
              <a:defRPr>
                <a:solidFill>
                  <a:schemeClr val="tx1">
                    <a:tint val="75000"/>
                  </a:schemeClr>
                </a:solidFill>
              </a:defRPr>
            </a:lvl2pPr>
            <a:lvl3pPr marL="1052739" indent="0" algn="ctr">
              <a:buNone/>
              <a:defRPr>
                <a:solidFill>
                  <a:schemeClr val="tx1">
                    <a:tint val="75000"/>
                  </a:schemeClr>
                </a:solidFill>
              </a:defRPr>
            </a:lvl3pPr>
            <a:lvl4pPr marL="1579110" indent="0" algn="ctr">
              <a:buNone/>
              <a:defRPr>
                <a:solidFill>
                  <a:schemeClr val="tx1">
                    <a:tint val="75000"/>
                  </a:schemeClr>
                </a:solidFill>
              </a:defRPr>
            </a:lvl4pPr>
            <a:lvl5pPr marL="2105480" indent="0" algn="ctr">
              <a:buNone/>
              <a:defRPr>
                <a:solidFill>
                  <a:schemeClr val="tx1">
                    <a:tint val="75000"/>
                  </a:schemeClr>
                </a:solidFill>
              </a:defRPr>
            </a:lvl5pPr>
            <a:lvl6pPr marL="2631849" indent="0" algn="ctr">
              <a:buNone/>
              <a:defRPr>
                <a:solidFill>
                  <a:schemeClr val="tx1">
                    <a:tint val="75000"/>
                  </a:schemeClr>
                </a:solidFill>
              </a:defRPr>
            </a:lvl6pPr>
            <a:lvl7pPr marL="3158218" indent="0" algn="ctr">
              <a:buNone/>
              <a:defRPr>
                <a:solidFill>
                  <a:schemeClr val="tx1">
                    <a:tint val="75000"/>
                  </a:schemeClr>
                </a:solidFill>
              </a:defRPr>
            </a:lvl7pPr>
            <a:lvl8pPr marL="3684590" indent="0" algn="ctr">
              <a:buNone/>
              <a:defRPr>
                <a:solidFill>
                  <a:schemeClr val="tx1">
                    <a:tint val="75000"/>
                  </a:schemeClr>
                </a:solidFill>
              </a:defRPr>
            </a:lvl8pPr>
            <a:lvl9pPr marL="4210959"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3649765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cxnSp>
        <p:nvCxnSpPr>
          <p:cNvPr id="4" name="Straight Connector 3"/>
          <p:cNvCxnSpPr/>
          <p:nvPr/>
        </p:nvCxnSpPr>
        <p:spPr>
          <a:xfrm>
            <a:off x="720725" y="1331914"/>
            <a:ext cx="917892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0725" y="6567488"/>
            <a:ext cx="919797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0000" y="540000"/>
            <a:ext cx="9178925" cy="720000"/>
          </a:xfrm>
          <a:prstGeom prst="rect">
            <a:avLst/>
          </a:prstGeom>
        </p:spPr>
        <p:txBody>
          <a:bodyPr lIns="0" tIns="0" rIns="0" bIns="0" anchor="b" anchorCtr="0"/>
          <a:lstStyle>
            <a:lvl1pPr>
              <a:defRPr/>
            </a:lvl1pPr>
          </a:lstStyle>
          <a:p>
            <a:r>
              <a:rPr lang="en-US" dirty="0" smtClean="0"/>
              <a:t>Click to edit Master title style</a:t>
            </a:r>
            <a:endParaRPr lang="en-ZA" dirty="0"/>
          </a:p>
        </p:txBody>
      </p:sp>
      <p:sp>
        <p:nvSpPr>
          <p:cNvPr id="3" name="Content Placeholder 2"/>
          <p:cNvSpPr>
            <a:spLocks noGrp="1"/>
          </p:cNvSpPr>
          <p:nvPr>
            <p:ph idx="1"/>
          </p:nvPr>
        </p:nvSpPr>
        <p:spPr>
          <a:xfrm>
            <a:off x="720725" y="1439999"/>
            <a:ext cx="9178925" cy="5004000"/>
          </a:xfrm>
          <a:prstGeom prst="rect">
            <a:avLst/>
          </a:prstGeom>
        </p:spPr>
        <p:txBody>
          <a:bodyPr lIns="0" tIns="0" rIns="0" bIns="0"/>
          <a:lstStyle>
            <a:lvl1pPr>
              <a:buFont typeface="Wingdings" pitchFamily="2" charset="2"/>
              <a:buNone/>
              <a:defRPr sz="1800"/>
            </a:lvl1pPr>
            <a:lvl2pPr marL="271319" indent="-271319">
              <a:buFont typeface="Wingdings" pitchFamily="2" charset="2"/>
              <a:buChar char="Ø"/>
              <a:defRPr sz="1800"/>
            </a:lvl2pPr>
            <a:lvl3pPr marL="534705" indent="-272903">
              <a:buFont typeface="Wingdings" pitchFamily="2" charset="2"/>
              <a:buChar char="§"/>
              <a:defRPr sz="1800"/>
            </a:lvl3pPr>
            <a:lvl4pPr marL="807610" indent="-272903">
              <a:buFont typeface="Arial" pitchFamily="34" charset="0"/>
              <a:buChar char="•"/>
              <a:defRPr sz="1800"/>
            </a:lvl4pPr>
            <a:lvl5pPr marL="1078929" indent="-263385">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10"/>
          </p:nvPr>
        </p:nvSpPr>
        <p:spPr>
          <a:xfrm>
            <a:off x="9558338" y="6781800"/>
            <a:ext cx="360362" cy="252413"/>
          </a:xfrm>
          <a:prstGeom prst="rect">
            <a:avLst/>
          </a:prstGeom>
          <a:ln w="12700">
            <a:solidFill>
              <a:srgbClr val="B19935"/>
            </a:solidFill>
          </a:ln>
        </p:spPr>
        <p:txBody>
          <a:bodyPr lIns="0" tIns="0" rIns="0" bIns="0" anchor="ctr" anchorCtr="0"/>
          <a:lstStyle>
            <a:lvl1pPr algn="ctr">
              <a:spcBef>
                <a:spcPct val="0"/>
              </a:spcBef>
              <a:buFontTx/>
              <a:buNone/>
              <a:defRPr sz="1300">
                <a:solidFill>
                  <a:srgbClr val="008000"/>
                </a:solidFill>
                <a:latin typeface="Arial" charset="0"/>
                <a:cs typeface="Arial" charset="0"/>
              </a:defRPr>
            </a:lvl1pPr>
          </a:lstStyle>
          <a:p>
            <a:pPr>
              <a:defRPr/>
            </a:pPr>
            <a:fld id="{E50D4697-A794-47B3-8CA5-9B366F61235B}" type="slidenum">
              <a:rPr lang="en-ZA"/>
              <a:pPr>
                <a:defRPr/>
              </a:pPr>
              <a:t>‹#›</a:t>
            </a:fld>
            <a:endParaRPr lang="en-ZA" dirty="0"/>
          </a:p>
        </p:txBody>
      </p:sp>
    </p:spTree>
    <p:extLst>
      <p:ext uri="{BB962C8B-B14F-4D97-AF65-F5344CB8AC3E}">
        <p14:creationId xmlns:p14="http://schemas.microsoft.com/office/powerpoint/2010/main" xmlns="" val="283634824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534989" y="303214"/>
            <a:ext cx="9623425" cy="1260475"/>
          </a:xfrm>
          <a:prstGeom prst="rect">
            <a:avLst/>
          </a:prstGeom>
          <a:noFill/>
          <a:ln>
            <a:noFill/>
          </a:ln>
          <a:extLst/>
        </p:spPr>
        <p:txBody>
          <a:bodyPr lIns="91424" tIns="45712" rIns="91424" bIns="45712"/>
          <a:lstStyle/>
          <a:p>
            <a:pPr defTabSz="1052328" eaLnBrk="0" hangingPunct="0">
              <a:defRPr/>
            </a:pPr>
            <a:endParaRPr lang="en-US" sz="2400" b="1" dirty="0">
              <a:solidFill>
                <a:srgbClr val="008000"/>
              </a:solidFill>
            </a:endParaRPr>
          </a:p>
        </p:txBody>
      </p:sp>
      <p:sp>
        <p:nvSpPr>
          <p:cNvPr id="3" name="Rectangle 3"/>
          <p:cNvSpPr>
            <a:spLocks noGrp="1" noChangeArrowheads="1"/>
          </p:cNvSpPr>
          <p:nvPr/>
        </p:nvSpPr>
        <p:spPr bwMode="auto">
          <a:xfrm>
            <a:off x="534989" y="1763713"/>
            <a:ext cx="9623425" cy="4991100"/>
          </a:xfrm>
          <a:prstGeom prst="rect">
            <a:avLst/>
          </a:prstGeom>
          <a:noFill/>
          <a:ln>
            <a:noFill/>
          </a:ln>
          <a:extLst/>
        </p:spPr>
        <p:txBody>
          <a:bodyPr lIns="91424" tIns="45712" rIns="91424" bIns="45712"/>
          <a:lstStyle/>
          <a:p>
            <a:pPr marL="271415" indent="-271415" defTabSz="1052328" eaLnBrk="0" hangingPunct="0">
              <a:spcBef>
                <a:spcPct val="20000"/>
              </a:spcBef>
              <a:buFont typeface="Wingdings" pitchFamily="2" charset="2"/>
              <a:buChar char="Ø"/>
              <a:defRPr/>
            </a:pPr>
            <a:endParaRPr lang="en-US" dirty="0">
              <a:solidFill>
                <a:prstClr val="black"/>
              </a:solidFill>
            </a:endParaRPr>
          </a:p>
        </p:txBody>
      </p:sp>
    </p:spTree>
    <p:extLst>
      <p:ext uri="{BB962C8B-B14F-4D97-AF65-F5344CB8AC3E}">
        <p14:creationId xmlns:p14="http://schemas.microsoft.com/office/powerpoint/2010/main" xmlns="" val="18297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800000"/>
            <a:ext cx="9180000" cy="1080000"/>
          </a:xfrm>
          <a:prstGeom prst="rect">
            <a:avLst/>
          </a:prstGeom>
        </p:spPr>
        <p:txBody>
          <a:bodyPr lIns="0" tIns="0" rIns="0" bIns="0" anchor="ctr" anchorCtr="0">
            <a:normAutofit/>
          </a:bodyPr>
          <a:lstStyle>
            <a:lvl1pPr>
              <a:defRPr sz="2900"/>
            </a:lvl1pPr>
          </a:lstStyle>
          <a:p>
            <a:r>
              <a:rPr lang="en-US" smtClean="0"/>
              <a:t>Click to edit Master title style</a:t>
            </a:r>
            <a:endParaRPr lang="en-ZA" dirty="0"/>
          </a:p>
        </p:txBody>
      </p:sp>
      <p:sp>
        <p:nvSpPr>
          <p:cNvPr id="3" name="Subtitle 2"/>
          <p:cNvSpPr>
            <a:spLocks noGrp="1"/>
          </p:cNvSpPr>
          <p:nvPr>
            <p:ph type="subTitle" idx="1"/>
          </p:nvPr>
        </p:nvSpPr>
        <p:spPr>
          <a:xfrm>
            <a:off x="802005" y="4284715"/>
            <a:ext cx="9180000" cy="710362"/>
          </a:xfrm>
          <a:prstGeom prst="rect">
            <a:avLst/>
          </a:prstGeom>
        </p:spPr>
        <p:txBody>
          <a:bodyPr lIns="0" tIns="0" rIns="0" bIns="0">
            <a:normAutofit/>
          </a:bodyPr>
          <a:lstStyle>
            <a:lvl1pPr marL="0" indent="0" algn="l">
              <a:buNone/>
              <a:defRPr sz="2100" b="1" cap="small" baseline="0">
                <a:solidFill>
                  <a:srgbClr val="B19935"/>
                </a:solidFill>
              </a:defRPr>
            </a:lvl1pPr>
            <a:lvl2pPr marL="526556" indent="0" algn="ctr">
              <a:buNone/>
              <a:defRPr>
                <a:solidFill>
                  <a:schemeClr val="tx1">
                    <a:tint val="75000"/>
                  </a:schemeClr>
                </a:solidFill>
              </a:defRPr>
            </a:lvl2pPr>
            <a:lvl3pPr marL="1053111" indent="0" algn="ctr">
              <a:buNone/>
              <a:defRPr>
                <a:solidFill>
                  <a:schemeClr val="tx1">
                    <a:tint val="75000"/>
                  </a:schemeClr>
                </a:solidFill>
              </a:defRPr>
            </a:lvl3pPr>
            <a:lvl4pPr marL="1579668" indent="0" algn="ctr">
              <a:buNone/>
              <a:defRPr>
                <a:solidFill>
                  <a:schemeClr val="tx1">
                    <a:tint val="75000"/>
                  </a:schemeClr>
                </a:solidFill>
              </a:defRPr>
            </a:lvl4pPr>
            <a:lvl5pPr marL="2106224" indent="0" algn="ctr">
              <a:buNone/>
              <a:defRPr>
                <a:solidFill>
                  <a:schemeClr val="tx1">
                    <a:tint val="75000"/>
                  </a:schemeClr>
                </a:solidFill>
              </a:defRPr>
            </a:lvl5pPr>
            <a:lvl6pPr marL="2632778" indent="0" algn="ctr">
              <a:buNone/>
              <a:defRPr>
                <a:solidFill>
                  <a:schemeClr val="tx1">
                    <a:tint val="75000"/>
                  </a:schemeClr>
                </a:solidFill>
              </a:defRPr>
            </a:lvl6pPr>
            <a:lvl7pPr marL="3159334" indent="0" algn="ctr">
              <a:buNone/>
              <a:defRPr>
                <a:solidFill>
                  <a:schemeClr val="tx1">
                    <a:tint val="75000"/>
                  </a:schemeClr>
                </a:solidFill>
              </a:defRPr>
            </a:lvl7pPr>
            <a:lvl8pPr marL="3685890" indent="0" algn="ctr">
              <a:buNone/>
              <a:defRPr>
                <a:solidFill>
                  <a:schemeClr val="tx1">
                    <a:tint val="75000"/>
                  </a:schemeClr>
                </a:solidFill>
              </a:defRPr>
            </a:lvl8pPr>
            <a:lvl9pPr marL="4212445"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214051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cxnSp>
        <p:nvCxnSpPr>
          <p:cNvPr id="4" name="Straight Connector 3"/>
          <p:cNvCxnSpPr/>
          <p:nvPr/>
        </p:nvCxnSpPr>
        <p:spPr>
          <a:xfrm>
            <a:off x="720725" y="1331914"/>
            <a:ext cx="917892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0725" y="6567488"/>
            <a:ext cx="919797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0000" y="540000"/>
            <a:ext cx="9178925" cy="720000"/>
          </a:xfrm>
          <a:prstGeom prst="rect">
            <a:avLst/>
          </a:prstGeom>
        </p:spPr>
        <p:txBody>
          <a:bodyPr lIns="0" tIns="0" rIns="0" bIns="0" anchor="b" anchorCtr="0"/>
          <a:lstStyle>
            <a:lvl1pPr>
              <a:defRPr/>
            </a:lvl1pPr>
          </a:lstStyle>
          <a:p>
            <a:r>
              <a:rPr lang="en-US" dirty="0" smtClean="0"/>
              <a:t>Click to edit Master title style</a:t>
            </a:r>
            <a:endParaRPr lang="en-ZA" dirty="0"/>
          </a:p>
        </p:txBody>
      </p:sp>
      <p:sp>
        <p:nvSpPr>
          <p:cNvPr id="3" name="Content Placeholder 2"/>
          <p:cNvSpPr>
            <a:spLocks noGrp="1"/>
          </p:cNvSpPr>
          <p:nvPr>
            <p:ph idx="1"/>
          </p:nvPr>
        </p:nvSpPr>
        <p:spPr>
          <a:xfrm>
            <a:off x="720725" y="1439999"/>
            <a:ext cx="9178925" cy="5004000"/>
          </a:xfrm>
          <a:prstGeom prst="rect">
            <a:avLst/>
          </a:prstGeom>
        </p:spPr>
        <p:txBody>
          <a:bodyPr lIns="0" tIns="0" rIns="0" bIns="0"/>
          <a:lstStyle>
            <a:lvl1pPr>
              <a:buFont typeface="Wingdings" pitchFamily="2" charset="2"/>
              <a:buNone/>
              <a:defRPr sz="1800"/>
            </a:lvl1pPr>
            <a:lvl2pPr marL="271415" indent="-271415">
              <a:buFont typeface="Wingdings" pitchFamily="2" charset="2"/>
              <a:buChar char="Ø"/>
              <a:defRPr sz="1800"/>
            </a:lvl2pPr>
            <a:lvl3pPr marL="534894" indent="-273001">
              <a:buFont typeface="Wingdings" pitchFamily="2" charset="2"/>
              <a:buChar char="§"/>
              <a:defRPr sz="1800"/>
            </a:lvl3pPr>
            <a:lvl4pPr marL="807895" indent="-273001">
              <a:buFont typeface="Arial" pitchFamily="34" charset="0"/>
              <a:buChar char="•"/>
              <a:defRPr sz="1800"/>
            </a:lvl4pPr>
            <a:lvl5pPr marL="1079310" indent="-263479">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10"/>
          </p:nvPr>
        </p:nvSpPr>
        <p:spPr>
          <a:xfrm>
            <a:off x="9558338" y="6781800"/>
            <a:ext cx="360362" cy="252413"/>
          </a:xfrm>
          <a:prstGeom prst="rect">
            <a:avLst/>
          </a:prstGeom>
          <a:ln w="12700">
            <a:solidFill>
              <a:srgbClr val="B19935"/>
            </a:solidFill>
          </a:ln>
        </p:spPr>
        <p:txBody>
          <a:bodyPr vert="horz" wrap="square" lIns="0" tIns="0" rIns="0" bIns="0" numCol="1" anchor="ctr" anchorCtr="0" compatLnSpc="1">
            <a:prstTxWarp prst="textNoShape">
              <a:avLst/>
            </a:prstTxWarp>
          </a:bodyPr>
          <a:lstStyle>
            <a:lvl1pPr algn="ctr">
              <a:defRPr sz="1300">
                <a:solidFill>
                  <a:srgbClr val="008000"/>
                </a:solidFill>
                <a:latin typeface="Arial" charset="0"/>
                <a:cs typeface="Arial" charset="0"/>
              </a:defRPr>
            </a:lvl1pPr>
          </a:lstStyle>
          <a:p>
            <a:pPr defTabSz="1052328">
              <a:defRPr/>
            </a:pPr>
            <a:fld id="{93C46D43-71FF-4D6D-B793-DCF31CBF9EB3}" type="slidenum">
              <a:rPr lang="en-ZA" smtClean="0"/>
              <a:pPr defTabSz="1052328">
                <a:defRPr/>
              </a:pPr>
              <a:t>‹#›</a:t>
            </a:fld>
            <a:endParaRPr lang="en-ZA" dirty="0"/>
          </a:p>
        </p:txBody>
      </p:sp>
    </p:spTree>
    <p:extLst>
      <p:ext uri="{BB962C8B-B14F-4D97-AF65-F5344CB8AC3E}">
        <p14:creationId xmlns:p14="http://schemas.microsoft.com/office/powerpoint/2010/main" xmlns="" val="174133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800000"/>
            <a:ext cx="9180000" cy="1080000"/>
          </a:xfrm>
          <a:prstGeom prst="rect">
            <a:avLst/>
          </a:prstGeom>
        </p:spPr>
        <p:txBody>
          <a:bodyPr lIns="0" tIns="0" rIns="0" bIns="0" anchor="ctr" anchorCtr="0">
            <a:normAutofit/>
          </a:bodyPr>
          <a:lstStyle>
            <a:lvl1pPr>
              <a:defRPr sz="2800"/>
            </a:lvl1pPr>
          </a:lstStyle>
          <a:p>
            <a:r>
              <a:rPr lang="en-US" smtClean="0"/>
              <a:t>Click to edit Master title style</a:t>
            </a:r>
            <a:endParaRPr lang="en-ZA" dirty="0"/>
          </a:p>
        </p:txBody>
      </p:sp>
      <p:sp>
        <p:nvSpPr>
          <p:cNvPr id="3" name="Subtitle 2"/>
          <p:cNvSpPr>
            <a:spLocks noGrp="1"/>
          </p:cNvSpPr>
          <p:nvPr>
            <p:ph type="subTitle" idx="1"/>
          </p:nvPr>
        </p:nvSpPr>
        <p:spPr>
          <a:xfrm>
            <a:off x="802005" y="4284715"/>
            <a:ext cx="9180000" cy="710362"/>
          </a:xfrm>
          <a:prstGeom prst="rect">
            <a:avLst/>
          </a:prstGeom>
        </p:spPr>
        <p:txBody>
          <a:bodyPr lIns="0" tIns="0" rIns="0" bIns="0">
            <a:normAutofit/>
          </a:bodyPr>
          <a:lstStyle>
            <a:lvl1pPr marL="0" indent="0" algn="l">
              <a:buNone/>
              <a:defRPr sz="2000" b="1" cap="small" baseline="0">
                <a:solidFill>
                  <a:srgbClr val="B19935"/>
                </a:solidFill>
              </a:defRPr>
            </a:lvl1pPr>
            <a:lvl2pPr marL="526649" indent="0" algn="ctr">
              <a:buNone/>
              <a:defRPr>
                <a:solidFill>
                  <a:schemeClr val="tx1">
                    <a:tint val="75000"/>
                  </a:schemeClr>
                </a:solidFill>
              </a:defRPr>
            </a:lvl2pPr>
            <a:lvl3pPr marL="1053297" indent="0" algn="ctr">
              <a:buNone/>
              <a:defRPr>
                <a:solidFill>
                  <a:schemeClr val="tx1">
                    <a:tint val="75000"/>
                  </a:schemeClr>
                </a:solidFill>
              </a:defRPr>
            </a:lvl3pPr>
            <a:lvl4pPr marL="1579946" indent="0" algn="ctr">
              <a:buNone/>
              <a:defRPr>
                <a:solidFill>
                  <a:schemeClr val="tx1">
                    <a:tint val="75000"/>
                  </a:schemeClr>
                </a:solidFill>
              </a:defRPr>
            </a:lvl4pPr>
            <a:lvl5pPr marL="2106595" indent="0" algn="ctr">
              <a:buNone/>
              <a:defRPr>
                <a:solidFill>
                  <a:schemeClr val="tx1">
                    <a:tint val="75000"/>
                  </a:schemeClr>
                </a:solidFill>
              </a:defRPr>
            </a:lvl5pPr>
            <a:lvl6pPr marL="2633243" indent="0" algn="ctr">
              <a:buNone/>
              <a:defRPr>
                <a:solidFill>
                  <a:schemeClr val="tx1">
                    <a:tint val="75000"/>
                  </a:schemeClr>
                </a:solidFill>
              </a:defRPr>
            </a:lvl6pPr>
            <a:lvl7pPr marL="3159892" indent="0" algn="ctr">
              <a:buNone/>
              <a:defRPr>
                <a:solidFill>
                  <a:schemeClr val="tx1">
                    <a:tint val="75000"/>
                  </a:schemeClr>
                </a:solidFill>
              </a:defRPr>
            </a:lvl7pPr>
            <a:lvl8pPr marL="3686541" indent="0" algn="ctr">
              <a:buNone/>
              <a:defRPr>
                <a:solidFill>
                  <a:schemeClr val="tx1">
                    <a:tint val="75000"/>
                  </a:schemeClr>
                </a:solidFill>
              </a:defRPr>
            </a:lvl8pPr>
            <a:lvl9pPr marL="4213189"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15508460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DAFF unit_RGB_600dpi.tif"/>
          <p:cNvPicPr>
            <a:picLocks noChangeAspect="1"/>
          </p:cNvPicPr>
          <p:nvPr/>
        </p:nvPicPr>
        <p:blipFill>
          <a:blip r:embed="rId5" cstate="print"/>
          <a:srcRect/>
          <a:stretch>
            <a:fillRect/>
          </a:stretch>
        </p:blipFill>
        <p:spPr bwMode="auto">
          <a:xfrm>
            <a:off x="720725" y="6646863"/>
            <a:ext cx="2279650" cy="773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Lst>
  <p:hf hdr="0" dt="0"/>
  <p:txStyles>
    <p:titleStyle>
      <a:lvl1pPr algn="l" defTabSz="1051956" rtl="0" eaLnBrk="0" fontAlgn="base" hangingPunct="0">
        <a:spcBef>
          <a:spcPct val="0"/>
        </a:spcBef>
        <a:spcAft>
          <a:spcPct val="0"/>
        </a:spcAft>
        <a:defRPr sz="2400" b="1" kern="1200">
          <a:solidFill>
            <a:srgbClr val="008000"/>
          </a:solidFill>
          <a:latin typeface="Arial" pitchFamily="34" charset="0"/>
          <a:ea typeface="+mj-ea"/>
          <a:cs typeface="Arial" pitchFamily="34" charset="0"/>
        </a:defRPr>
      </a:lvl1pPr>
      <a:lvl2pPr algn="l" defTabSz="1051956" rtl="0" eaLnBrk="0" fontAlgn="base" hangingPunct="0">
        <a:spcBef>
          <a:spcPct val="0"/>
        </a:spcBef>
        <a:spcAft>
          <a:spcPct val="0"/>
        </a:spcAft>
        <a:defRPr sz="2400" b="1">
          <a:solidFill>
            <a:srgbClr val="008000"/>
          </a:solidFill>
          <a:latin typeface="Arial" charset="0"/>
          <a:cs typeface="Arial" charset="0"/>
        </a:defRPr>
      </a:lvl2pPr>
      <a:lvl3pPr algn="l" defTabSz="1051956" rtl="0" eaLnBrk="0" fontAlgn="base" hangingPunct="0">
        <a:spcBef>
          <a:spcPct val="0"/>
        </a:spcBef>
        <a:spcAft>
          <a:spcPct val="0"/>
        </a:spcAft>
        <a:defRPr sz="2400" b="1">
          <a:solidFill>
            <a:srgbClr val="008000"/>
          </a:solidFill>
          <a:latin typeface="Arial" charset="0"/>
          <a:cs typeface="Arial" charset="0"/>
        </a:defRPr>
      </a:lvl3pPr>
      <a:lvl4pPr algn="l" defTabSz="1051956" rtl="0" eaLnBrk="0" fontAlgn="base" hangingPunct="0">
        <a:spcBef>
          <a:spcPct val="0"/>
        </a:spcBef>
        <a:spcAft>
          <a:spcPct val="0"/>
        </a:spcAft>
        <a:defRPr sz="2400" b="1">
          <a:solidFill>
            <a:srgbClr val="008000"/>
          </a:solidFill>
          <a:latin typeface="Arial" charset="0"/>
          <a:cs typeface="Arial" charset="0"/>
        </a:defRPr>
      </a:lvl4pPr>
      <a:lvl5pPr algn="l" defTabSz="1051956" rtl="0" eaLnBrk="0" fontAlgn="base" hangingPunct="0">
        <a:spcBef>
          <a:spcPct val="0"/>
        </a:spcBef>
        <a:spcAft>
          <a:spcPct val="0"/>
        </a:spcAft>
        <a:defRPr sz="2400" b="1">
          <a:solidFill>
            <a:srgbClr val="008000"/>
          </a:solidFill>
          <a:latin typeface="Arial" charset="0"/>
          <a:cs typeface="Arial" charset="0"/>
        </a:defRPr>
      </a:lvl5pPr>
      <a:lvl6pPr marL="456960" algn="l" defTabSz="1051956" rtl="0" eaLnBrk="1" fontAlgn="base" hangingPunct="1">
        <a:spcBef>
          <a:spcPct val="0"/>
        </a:spcBef>
        <a:spcAft>
          <a:spcPct val="0"/>
        </a:spcAft>
        <a:defRPr sz="2400" b="1">
          <a:solidFill>
            <a:srgbClr val="008000"/>
          </a:solidFill>
          <a:latin typeface="Arial" charset="0"/>
          <a:cs typeface="Arial" charset="0"/>
        </a:defRPr>
      </a:lvl6pPr>
      <a:lvl7pPr marL="913915" algn="l" defTabSz="1051956" rtl="0" eaLnBrk="1" fontAlgn="base" hangingPunct="1">
        <a:spcBef>
          <a:spcPct val="0"/>
        </a:spcBef>
        <a:spcAft>
          <a:spcPct val="0"/>
        </a:spcAft>
        <a:defRPr sz="2400" b="1">
          <a:solidFill>
            <a:srgbClr val="008000"/>
          </a:solidFill>
          <a:latin typeface="Arial" charset="0"/>
          <a:cs typeface="Arial" charset="0"/>
        </a:defRPr>
      </a:lvl7pPr>
      <a:lvl8pPr marL="1370874" algn="l" defTabSz="1051956" rtl="0" eaLnBrk="1" fontAlgn="base" hangingPunct="1">
        <a:spcBef>
          <a:spcPct val="0"/>
        </a:spcBef>
        <a:spcAft>
          <a:spcPct val="0"/>
        </a:spcAft>
        <a:defRPr sz="2400" b="1">
          <a:solidFill>
            <a:srgbClr val="008000"/>
          </a:solidFill>
          <a:latin typeface="Arial" charset="0"/>
          <a:cs typeface="Arial" charset="0"/>
        </a:defRPr>
      </a:lvl8pPr>
      <a:lvl9pPr marL="1827831" algn="l" defTabSz="1051956" rtl="0" eaLnBrk="1" fontAlgn="base" hangingPunct="1">
        <a:spcBef>
          <a:spcPct val="0"/>
        </a:spcBef>
        <a:spcAft>
          <a:spcPct val="0"/>
        </a:spcAft>
        <a:defRPr sz="2400" b="1">
          <a:solidFill>
            <a:srgbClr val="008000"/>
          </a:solidFill>
          <a:latin typeface="Arial" charset="0"/>
          <a:cs typeface="Arial" charset="0"/>
        </a:defRPr>
      </a:lvl9pPr>
    </p:titleStyle>
    <p:bodyStyle>
      <a:lvl1pPr marL="271319" indent="-271319" algn="l" defTabSz="1051956" rtl="0" eaLnBrk="0" fontAlgn="base" hangingPunct="0">
        <a:spcBef>
          <a:spcPct val="20000"/>
        </a:spcBef>
        <a:spcAft>
          <a:spcPct val="0"/>
        </a:spcAft>
        <a:buFont typeface="Wingdings" pitchFamily="2" charset="2"/>
        <a:buChar char="Ø"/>
        <a:defRPr sz="2100" kern="1200">
          <a:solidFill>
            <a:schemeClr val="tx1"/>
          </a:solidFill>
          <a:latin typeface="Arial" pitchFamily="34" charset="0"/>
          <a:ea typeface="+mn-ea"/>
          <a:cs typeface="Arial" pitchFamily="34" charset="0"/>
        </a:defRPr>
      </a:lvl1pPr>
      <a:lvl2pPr marL="534705" indent="-263385" algn="l" defTabSz="1051956" rtl="0" eaLnBrk="0" fontAlgn="base" hangingPunct="0">
        <a:spcBef>
          <a:spcPct val="20000"/>
        </a:spcBef>
        <a:spcAft>
          <a:spcPct val="0"/>
        </a:spcAft>
        <a:buFont typeface="Wingdings" pitchFamily="2" charset="2"/>
        <a:buChar char="§"/>
        <a:defRPr sz="2100" kern="1200">
          <a:solidFill>
            <a:schemeClr val="tx1"/>
          </a:solidFill>
          <a:latin typeface="Arial" pitchFamily="34" charset="0"/>
          <a:ea typeface="+mn-ea"/>
          <a:cs typeface="Arial" pitchFamily="34" charset="0"/>
        </a:defRPr>
      </a:lvl2pPr>
      <a:lvl3pPr marL="807610" indent="-272903" algn="l" defTabSz="1051956" rtl="0" eaLnBrk="0" fontAlgn="base" hangingPunct="0">
        <a:spcBef>
          <a:spcPct val="20000"/>
        </a:spcBef>
        <a:spcAft>
          <a:spcPct val="0"/>
        </a:spcAft>
        <a:buFont typeface="Arial" charset="0"/>
        <a:buChar char="−"/>
        <a:defRPr sz="2100" kern="1200">
          <a:solidFill>
            <a:schemeClr val="tx1"/>
          </a:solidFill>
          <a:latin typeface="Arial" pitchFamily="34" charset="0"/>
          <a:ea typeface="+mn-ea"/>
          <a:cs typeface="Arial" pitchFamily="34" charset="0"/>
        </a:defRPr>
      </a:lvl3pPr>
      <a:lvl4pPr marL="1842113" indent="-261799" algn="l" defTabSz="1051956" rtl="0" eaLnBrk="0" fontAlgn="base" hangingPunct="0">
        <a:spcBef>
          <a:spcPct val="20000"/>
        </a:spcBef>
        <a:spcAft>
          <a:spcPct val="0"/>
        </a:spcAft>
        <a:buFont typeface="Arial" charset="0"/>
        <a:buChar char="–"/>
        <a:defRPr sz="2100" kern="1200">
          <a:solidFill>
            <a:schemeClr val="tx1"/>
          </a:solidFill>
          <a:latin typeface="Arial" pitchFamily="34" charset="0"/>
          <a:ea typeface="+mn-ea"/>
          <a:cs typeface="Arial" pitchFamily="34" charset="0"/>
        </a:defRPr>
      </a:lvl4pPr>
      <a:lvl5pPr marL="2367296" indent="-261799" algn="l" defTabSz="1051956" rtl="0" eaLnBrk="0" fontAlgn="base" hangingPunct="0">
        <a:spcBef>
          <a:spcPct val="20000"/>
        </a:spcBef>
        <a:spcAft>
          <a:spcPct val="0"/>
        </a:spcAft>
        <a:buFont typeface="Arial" charset="0"/>
        <a:buChar char="»"/>
        <a:defRPr sz="2100" kern="1200">
          <a:solidFill>
            <a:schemeClr val="tx1"/>
          </a:solidFill>
          <a:latin typeface="Arial" pitchFamily="34" charset="0"/>
          <a:ea typeface="+mn-ea"/>
          <a:cs typeface="Arial" pitchFamily="34" charset="0"/>
        </a:defRPr>
      </a:lvl5pPr>
      <a:lvl6pPr marL="2895035" indent="-263183" algn="l" defTabSz="1052739"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21404" indent="-263183" algn="l" defTabSz="1052739"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7774" indent="-263183" algn="l" defTabSz="1052739"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74146" indent="-263183" algn="l" defTabSz="1052739"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52739" rtl="0" eaLnBrk="1" latinLnBrk="0" hangingPunct="1">
        <a:defRPr sz="2100" kern="1200">
          <a:solidFill>
            <a:schemeClr val="tx1"/>
          </a:solidFill>
          <a:latin typeface="+mn-lt"/>
          <a:ea typeface="+mn-ea"/>
          <a:cs typeface="+mn-cs"/>
        </a:defRPr>
      </a:lvl1pPr>
      <a:lvl2pPr marL="526370" algn="l" defTabSz="1052739" rtl="0" eaLnBrk="1" latinLnBrk="0" hangingPunct="1">
        <a:defRPr sz="2100" kern="1200">
          <a:solidFill>
            <a:schemeClr val="tx1"/>
          </a:solidFill>
          <a:latin typeface="+mn-lt"/>
          <a:ea typeface="+mn-ea"/>
          <a:cs typeface="+mn-cs"/>
        </a:defRPr>
      </a:lvl2pPr>
      <a:lvl3pPr marL="1052739" algn="l" defTabSz="1052739" rtl="0" eaLnBrk="1" latinLnBrk="0" hangingPunct="1">
        <a:defRPr sz="2100" kern="1200">
          <a:solidFill>
            <a:schemeClr val="tx1"/>
          </a:solidFill>
          <a:latin typeface="+mn-lt"/>
          <a:ea typeface="+mn-ea"/>
          <a:cs typeface="+mn-cs"/>
        </a:defRPr>
      </a:lvl3pPr>
      <a:lvl4pPr marL="1579110" algn="l" defTabSz="1052739" rtl="0" eaLnBrk="1" latinLnBrk="0" hangingPunct="1">
        <a:defRPr sz="2100" kern="1200">
          <a:solidFill>
            <a:schemeClr val="tx1"/>
          </a:solidFill>
          <a:latin typeface="+mn-lt"/>
          <a:ea typeface="+mn-ea"/>
          <a:cs typeface="+mn-cs"/>
        </a:defRPr>
      </a:lvl4pPr>
      <a:lvl5pPr marL="2105480" algn="l" defTabSz="1052739" rtl="0" eaLnBrk="1" latinLnBrk="0" hangingPunct="1">
        <a:defRPr sz="2100" kern="1200">
          <a:solidFill>
            <a:schemeClr val="tx1"/>
          </a:solidFill>
          <a:latin typeface="+mn-lt"/>
          <a:ea typeface="+mn-ea"/>
          <a:cs typeface="+mn-cs"/>
        </a:defRPr>
      </a:lvl5pPr>
      <a:lvl6pPr marL="2631849" algn="l" defTabSz="1052739" rtl="0" eaLnBrk="1" latinLnBrk="0" hangingPunct="1">
        <a:defRPr sz="2100" kern="1200">
          <a:solidFill>
            <a:schemeClr val="tx1"/>
          </a:solidFill>
          <a:latin typeface="+mn-lt"/>
          <a:ea typeface="+mn-ea"/>
          <a:cs typeface="+mn-cs"/>
        </a:defRPr>
      </a:lvl6pPr>
      <a:lvl7pPr marL="3158218" algn="l" defTabSz="1052739" rtl="0" eaLnBrk="1" latinLnBrk="0" hangingPunct="1">
        <a:defRPr sz="2100" kern="1200">
          <a:solidFill>
            <a:schemeClr val="tx1"/>
          </a:solidFill>
          <a:latin typeface="+mn-lt"/>
          <a:ea typeface="+mn-ea"/>
          <a:cs typeface="+mn-cs"/>
        </a:defRPr>
      </a:lvl7pPr>
      <a:lvl8pPr marL="3684590" algn="l" defTabSz="1052739" rtl="0" eaLnBrk="1" latinLnBrk="0" hangingPunct="1">
        <a:defRPr sz="2100" kern="1200">
          <a:solidFill>
            <a:schemeClr val="tx1"/>
          </a:solidFill>
          <a:latin typeface="+mn-lt"/>
          <a:ea typeface="+mn-ea"/>
          <a:cs typeface="+mn-cs"/>
        </a:defRPr>
      </a:lvl8pPr>
      <a:lvl9pPr marL="4210959" algn="l" defTabSz="1052739"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DAFF unit_RGB_600dpi.t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0725" y="6646863"/>
            <a:ext cx="2279650" cy="773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8687808"/>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dt="0"/>
  <p:txStyles>
    <p:titleStyle>
      <a:lvl1pPr algn="l" defTabSz="1051956" rtl="0" eaLnBrk="0" fontAlgn="base" hangingPunct="0">
        <a:spcBef>
          <a:spcPct val="0"/>
        </a:spcBef>
        <a:spcAft>
          <a:spcPct val="0"/>
        </a:spcAft>
        <a:defRPr sz="2400" b="1" kern="1200">
          <a:solidFill>
            <a:srgbClr val="008000"/>
          </a:solidFill>
          <a:latin typeface="Arial" pitchFamily="34" charset="0"/>
          <a:ea typeface="+mj-ea"/>
          <a:cs typeface="Arial" pitchFamily="34" charset="0"/>
        </a:defRPr>
      </a:lvl1pPr>
      <a:lvl2pPr algn="l" defTabSz="1051956" rtl="0" eaLnBrk="0" fontAlgn="base" hangingPunct="0">
        <a:spcBef>
          <a:spcPct val="0"/>
        </a:spcBef>
        <a:spcAft>
          <a:spcPct val="0"/>
        </a:spcAft>
        <a:defRPr sz="2400" b="1">
          <a:solidFill>
            <a:srgbClr val="008000"/>
          </a:solidFill>
          <a:latin typeface="Arial" charset="0"/>
          <a:cs typeface="Arial" charset="0"/>
        </a:defRPr>
      </a:lvl2pPr>
      <a:lvl3pPr algn="l" defTabSz="1051956" rtl="0" eaLnBrk="0" fontAlgn="base" hangingPunct="0">
        <a:spcBef>
          <a:spcPct val="0"/>
        </a:spcBef>
        <a:spcAft>
          <a:spcPct val="0"/>
        </a:spcAft>
        <a:defRPr sz="2400" b="1">
          <a:solidFill>
            <a:srgbClr val="008000"/>
          </a:solidFill>
          <a:latin typeface="Arial" charset="0"/>
          <a:cs typeface="Arial" charset="0"/>
        </a:defRPr>
      </a:lvl3pPr>
      <a:lvl4pPr algn="l" defTabSz="1051956" rtl="0" eaLnBrk="0" fontAlgn="base" hangingPunct="0">
        <a:spcBef>
          <a:spcPct val="0"/>
        </a:spcBef>
        <a:spcAft>
          <a:spcPct val="0"/>
        </a:spcAft>
        <a:defRPr sz="2400" b="1">
          <a:solidFill>
            <a:srgbClr val="008000"/>
          </a:solidFill>
          <a:latin typeface="Arial" charset="0"/>
          <a:cs typeface="Arial" charset="0"/>
        </a:defRPr>
      </a:lvl4pPr>
      <a:lvl5pPr algn="l" defTabSz="1051956" rtl="0" eaLnBrk="0" fontAlgn="base" hangingPunct="0">
        <a:spcBef>
          <a:spcPct val="0"/>
        </a:spcBef>
        <a:spcAft>
          <a:spcPct val="0"/>
        </a:spcAft>
        <a:defRPr sz="2400" b="1">
          <a:solidFill>
            <a:srgbClr val="008000"/>
          </a:solidFill>
          <a:latin typeface="Arial" charset="0"/>
          <a:cs typeface="Arial" charset="0"/>
        </a:defRPr>
      </a:lvl5pPr>
      <a:lvl6pPr marL="456960" algn="l" defTabSz="1051956" rtl="0" eaLnBrk="1" fontAlgn="base" hangingPunct="1">
        <a:spcBef>
          <a:spcPct val="0"/>
        </a:spcBef>
        <a:spcAft>
          <a:spcPct val="0"/>
        </a:spcAft>
        <a:defRPr sz="2400" b="1">
          <a:solidFill>
            <a:srgbClr val="008000"/>
          </a:solidFill>
          <a:latin typeface="Arial" charset="0"/>
          <a:cs typeface="Arial" charset="0"/>
        </a:defRPr>
      </a:lvl6pPr>
      <a:lvl7pPr marL="913915" algn="l" defTabSz="1051956" rtl="0" eaLnBrk="1" fontAlgn="base" hangingPunct="1">
        <a:spcBef>
          <a:spcPct val="0"/>
        </a:spcBef>
        <a:spcAft>
          <a:spcPct val="0"/>
        </a:spcAft>
        <a:defRPr sz="2400" b="1">
          <a:solidFill>
            <a:srgbClr val="008000"/>
          </a:solidFill>
          <a:latin typeface="Arial" charset="0"/>
          <a:cs typeface="Arial" charset="0"/>
        </a:defRPr>
      </a:lvl7pPr>
      <a:lvl8pPr marL="1370874" algn="l" defTabSz="1051956" rtl="0" eaLnBrk="1" fontAlgn="base" hangingPunct="1">
        <a:spcBef>
          <a:spcPct val="0"/>
        </a:spcBef>
        <a:spcAft>
          <a:spcPct val="0"/>
        </a:spcAft>
        <a:defRPr sz="2400" b="1">
          <a:solidFill>
            <a:srgbClr val="008000"/>
          </a:solidFill>
          <a:latin typeface="Arial" charset="0"/>
          <a:cs typeface="Arial" charset="0"/>
        </a:defRPr>
      </a:lvl8pPr>
      <a:lvl9pPr marL="1827831" algn="l" defTabSz="1051956" rtl="0" eaLnBrk="1" fontAlgn="base" hangingPunct="1">
        <a:spcBef>
          <a:spcPct val="0"/>
        </a:spcBef>
        <a:spcAft>
          <a:spcPct val="0"/>
        </a:spcAft>
        <a:defRPr sz="2400" b="1">
          <a:solidFill>
            <a:srgbClr val="008000"/>
          </a:solidFill>
          <a:latin typeface="Arial" charset="0"/>
          <a:cs typeface="Arial" charset="0"/>
        </a:defRPr>
      </a:lvl9pPr>
    </p:titleStyle>
    <p:bodyStyle>
      <a:lvl1pPr marL="271319" indent="-271319" algn="l" defTabSz="1051956" rtl="0" eaLnBrk="0" fontAlgn="base" hangingPunct="0">
        <a:spcBef>
          <a:spcPct val="20000"/>
        </a:spcBef>
        <a:spcAft>
          <a:spcPct val="0"/>
        </a:spcAft>
        <a:buFont typeface="Wingdings" pitchFamily="2" charset="2"/>
        <a:buChar char="Ø"/>
        <a:defRPr sz="2100" kern="1200">
          <a:solidFill>
            <a:schemeClr val="tx1"/>
          </a:solidFill>
          <a:latin typeface="Arial" pitchFamily="34" charset="0"/>
          <a:ea typeface="+mn-ea"/>
          <a:cs typeface="Arial" pitchFamily="34" charset="0"/>
        </a:defRPr>
      </a:lvl1pPr>
      <a:lvl2pPr marL="534705" indent="-263385" algn="l" defTabSz="1051956" rtl="0" eaLnBrk="0" fontAlgn="base" hangingPunct="0">
        <a:spcBef>
          <a:spcPct val="20000"/>
        </a:spcBef>
        <a:spcAft>
          <a:spcPct val="0"/>
        </a:spcAft>
        <a:buFont typeface="Wingdings" pitchFamily="2" charset="2"/>
        <a:buChar char="§"/>
        <a:defRPr sz="2100" kern="1200">
          <a:solidFill>
            <a:schemeClr val="tx1"/>
          </a:solidFill>
          <a:latin typeface="Arial" pitchFamily="34" charset="0"/>
          <a:ea typeface="+mn-ea"/>
          <a:cs typeface="Arial" pitchFamily="34" charset="0"/>
        </a:defRPr>
      </a:lvl2pPr>
      <a:lvl3pPr marL="807610" indent="-272903" algn="l" defTabSz="1051956" rtl="0" eaLnBrk="0" fontAlgn="base" hangingPunct="0">
        <a:spcBef>
          <a:spcPct val="20000"/>
        </a:spcBef>
        <a:spcAft>
          <a:spcPct val="0"/>
        </a:spcAft>
        <a:buFont typeface="Arial" pitchFamily="34" charset="0"/>
        <a:buChar char="−"/>
        <a:defRPr sz="2100" kern="1200">
          <a:solidFill>
            <a:schemeClr val="tx1"/>
          </a:solidFill>
          <a:latin typeface="Arial" pitchFamily="34" charset="0"/>
          <a:ea typeface="+mn-ea"/>
          <a:cs typeface="Arial" pitchFamily="34" charset="0"/>
        </a:defRPr>
      </a:lvl3pPr>
      <a:lvl4pPr marL="1842113" indent="-261799" algn="l" defTabSz="1051956" rtl="0" eaLnBrk="0" fontAlgn="base" hangingPunct="0">
        <a:spcBef>
          <a:spcPct val="20000"/>
        </a:spcBef>
        <a:spcAft>
          <a:spcPct val="0"/>
        </a:spcAft>
        <a:buFont typeface="Arial" pitchFamily="34" charset="0"/>
        <a:buChar char="–"/>
        <a:defRPr sz="2100" kern="1200">
          <a:solidFill>
            <a:schemeClr val="tx1"/>
          </a:solidFill>
          <a:latin typeface="Arial" pitchFamily="34" charset="0"/>
          <a:ea typeface="+mn-ea"/>
          <a:cs typeface="Arial" pitchFamily="34" charset="0"/>
        </a:defRPr>
      </a:lvl4pPr>
      <a:lvl5pPr marL="2367296" indent="-261799" algn="l" defTabSz="1051956" rtl="0" eaLnBrk="0" fontAlgn="base" hangingPunct="0">
        <a:spcBef>
          <a:spcPct val="20000"/>
        </a:spcBef>
        <a:spcAft>
          <a:spcPct val="0"/>
        </a:spcAft>
        <a:buFont typeface="Arial" pitchFamily="34" charset="0"/>
        <a:buChar char="»"/>
        <a:defRPr sz="2100" kern="1200">
          <a:solidFill>
            <a:schemeClr val="tx1"/>
          </a:solidFill>
          <a:latin typeface="Arial" pitchFamily="34" charset="0"/>
          <a:ea typeface="+mn-ea"/>
          <a:cs typeface="Arial" pitchFamily="34" charset="0"/>
        </a:defRPr>
      </a:lvl5pPr>
      <a:lvl6pPr marL="2895035" indent="-263183" algn="l" defTabSz="1052739"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21404" indent="-263183" algn="l" defTabSz="1052739"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7774" indent="-263183" algn="l" defTabSz="1052739"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74146" indent="-263183" algn="l" defTabSz="1052739"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52739" rtl="0" eaLnBrk="1" latinLnBrk="0" hangingPunct="1">
        <a:defRPr sz="2100" kern="1200">
          <a:solidFill>
            <a:schemeClr val="tx1"/>
          </a:solidFill>
          <a:latin typeface="+mn-lt"/>
          <a:ea typeface="+mn-ea"/>
          <a:cs typeface="+mn-cs"/>
        </a:defRPr>
      </a:lvl1pPr>
      <a:lvl2pPr marL="526370" algn="l" defTabSz="1052739" rtl="0" eaLnBrk="1" latinLnBrk="0" hangingPunct="1">
        <a:defRPr sz="2100" kern="1200">
          <a:solidFill>
            <a:schemeClr val="tx1"/>
          </a:solidFill>
          <a:latin typeface="+mn-lt"/>
          <a:ea typeface="+mn-ea"/>
          <a:cs typeface="+mn-cs"/>
        </a:defRPr>
      </a:lvl2pPr>
      <a:lvl3pPr marL="1052739" algn="l" defTabSz="1052739" rtl="0" eaLnBrk="1" latinLnBrk="0" hangingPunct="1">
        <a:defRPr sz="2100" kern="1200">
          <a:solidFill>
            <a:schemeClr val="tx1"/>
          </a:solidFill>
          <a:latin typeface="+mn-lt"/>
          <a:ea typeface="+mn-ea"/>
          <a:cs typeface="+mn-cs"/>
        </a:defRPr>
      </a:lvl3pPr>
      <a:lvl4pPr marL="1579110" algn="l" defTabSz="1052739" rtl="0" eaLnBrk="1" latinLnBrk="0" hangingPunct="1">
        <a:defRPr sz="2100" kern="1200">
          <a:solidFill>
            <a:schemeClr val="tx1"/>
          </a:solidFill>
          <a:latin typeface="+mn-lt"/>
          <a:ea typeface="+mn-ea"/>
          <a:cs typeface="+mn-cs"/>
        </a:defRPr>
      </a:lvl4pPr>
      <a:lvl5pPr marL="2105480" algn="l" defTabSz="1052739" rtl="0" eaLnBrk="1" latinLnBrk="0" hangingPunct="1">
        <a:defRPr sz="2100" kern="1200">
          <a:solidFill>
            <a:schemeClr val="tx1"/>
          </a:solidFill>
          <a:latin typeface="+mn-lt"/>
          <a:ea typeface="+mn-ea"/>
          <a:cs typeface="+mn-cs"/>
        </a:defRPr>
      </a:lvl5pPr>
      <a:lvl6pPr marL="2631849" algn="l" defTabSz="1052739" rtl="0" eaLnBrk="1" latinLnBrk="0" hangingPunct="1">
        <a:defRPr sz="2100" kern="1200">
          <a:solidFill>
            <a:schemeClr val="tx1"/>
          </a:solidFill>
          <a:latin typeface="+mn-lt"/>
          <a:ea typeface="+mn-ea"/>
          <a:cs typeface="+mn-cs"/>
        </a:defRPr>
      </a:lvl6pPr>
      <a:lvl7pPr marL="3158218" algn="l" defTabSz="1052739" rtl="0" eaLnBrk="1" latinLnBrk="0" hangingPunct="1">
        <a:defRPr sz="2100" kern="1200">
          <a:solidFill>
            <a:schemeClr val="tx1"/>
          </a:solidFill>
          <a:latin typeface="+mn-lt"/>
          <a:ea typeface="+mn-ea"/>
          <a:cs typeface="+mn-cs"/>
        </a:defRPr>
      </a:lvl7pPr>
      <a:lvl8pPr marL="3684590" algn="l" defTabSz="1052739" rtl="0" eaLnBrk="1" latinLnBrk="0" hangingPunct="1">
        <a:defRPr sz="2100" kern="1200">
          <a:solidFill>
            <a:schemeClr val="tx1"/>
          </a:solidFill>
          <a:latin typeface="+mn-lt"/>
          <a:ea typeface="+mn-ea"/>
          <a:cs typeface="+mn-cs"/>
        </a:defRPr>
      </a:lvl8pPr>
      <a:lvl9pPr marL="4210959" algn="l" defTabSz="1052739"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DAFF unit_RGB_600dpi.tif"/>
          <p:cNvPicPr>
            <a:picLocks noChangeAspect="1"/>
          </p:cNvPicPr>
          <p:nvPr/>
        </p:nvPicPr>
        <p:blipFill>
          <a:blip r:embed="rId5" cstate="print"/>
          <a:srcRect/>
          <a:stretch>
            <a:fillRect/>
          </a:stretch>
        </p:blipFill>
        <p:spPr bwMode="auto">
          <a:xfrm>
            <a:off x="720725" y="6646863"/>
            <a:ext cx="2279650" cy="773112"/>
          </a:xfrm>
          <a:prstGeom prst="rect">
            <a:avLst/>
          </a:prstGeom>
          <a:noFill/>
          <a:ln w="9525">
            <a:noFill/>
            <a:miter lim="800000"/>
            <a:headEnd/>
            <a:tailEnd/>
          </a:ln>
        </p:spPr>
      </p:pic>
    </p:spTree>
    <p:extLst>
      <p:ext uri="{BB962C8B-B14F-4D97-AF65-F5344CB8AC3E}">
        <p14:creationId xmlns:p14="http://schemas.microsoft.com/office/powerpoint/2010/main" xmlns="" val="236318455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hf hdr="0" dt="0"/>
  <p:txStyles>
    <p:titleStyle>
      <a:lvl1pPr algn="l" defTabSz="1052328" rtl="0" eaLnBrk="0" fontAlgn="base" hangingPunct="0">
        <a:spcBef>
          <a:spcPct val="0"/>
        </a:spcBef>
        <a:spcAft>
          <a:spcPct val="0"/>
        </a:spcAft>
        <a:defRPr sz="2400" b="1" kern="1200">
          <a:solidFill>
            <a:srgbClr val="008000"/>
          </a:solidFill>
          <a:latin typeface="Arial" pitchFamily="34" charset="0"/>
          <a:ea typeface="+mj-ea"/>
          <a:cs typeface="Arial" pitchFamily="34" charset="0"/>
        </a:defRPr>
      </a:lvl1pPr>
      <a:lvl2pPr algn="l" defTabSz="1052328" rtl="0" eaLnBrk="0" fontAlgn="base" hangingPunct="0">
        <a:spcBef>
          <a:spcPct val="0"/>
        </a:spcBef>
        <a:spcAft>
          <a:spcPct val="0"/>
        </a:spcAft>
        <a:defRPr sz="2400" b="1">
          <a:solidFill>
            <a:srgbClr val="008000"/>
          </a:solidFill>
          <a:latin typeface="Arial" charset="0"/>
          <a:cs typeface="Arial" charset="0"/>
        </a:defRPr>
      </a:lvl2pPr>
      <a:lvl3pPr algn="l" defTabSz="1052328" rtl="0" eaLnBrk="0" fontAlgn="base" hangingPunct="0">
        <a:spcBef>
          <a:spcPct val="0"/>
        </a:spcBef>
        <a:spcAft>
          <a:spcPct val="0"/>
        </a:spcAft>
        <a:defRPr sz="2400" b="1">
          <a:solidFill>
            <a:srgbClr val="008000"/>
          </a:solidFill>
          <a:latin typeface="Arial" charset="0"/>
          <a:cs typeface="Arial" charset="0"/>
        </a:defRPr>
      </a:lvl3pPr>
      <a:lvl4pPr algn="l" defTabSz="1052328" rtl="0" eaLnBrk="0" fontAlgn="base" hangingPunct="0">
        <a:spcBef>
          <a:spcPct val="0"/>
        </a:spcBef>
        <a:spcAft>
          <a:spcPct val="0"/>
        </a:spcAft>
        <a:defRPr sz="2400" b="1">
          <a:solidFill>
            <a:srgbClr val="008000"/>
          </a:solidFill>
          <a:latin typeface="Arial" charset="0"/>
          <a:cs typeface="Arial" charset="0"/>
        </a:defRPr>
      </a:lvl4pPr>
      <a:lvl5pPr algn="l" defTabSz="1052328" rtl="0" eaLnBrk="0" fontAlgn="base" hangingPunct="0">
        <a:spcBef>
          <a:spcPct val="0"/>
        </a:spcBef>
        <a:spcAft>
          <a:spcPct val="0"/>
        </a:spcAft>
        <a:defRPr sz="2400" b="1">
          <a:solidFill>
            <a:srgbClr val="008000"/>
          </a:solidFill>
          <a:latin typeface="Arial" charset="0"/>
          <a:cs typeface="Arial" charset="0"/>
        </a:defRPr>
      </a:lvl5pPr>
      <a:lvl6pPr marL="457120" algn="l" defTabSz="1052328" rtl="0" eaLnBrk="1" fontAlgn="base" hangingPunct="1">
        <a:spcBef>
          <a:spcPct val="0"/>
        </a:spcBef>
        <a:spcAft>
          <a:spcPct val="0"/>
        </a:spcAft>
        <a:defRPr sz="2400" b="1">
          <a:solidFill>
            <a:srgbClr val="008000"/>
          </a:solidFill>
          <a:latin typeface="Arial" charset="0"/>
          <a:cs typeface="Arial" charset="0"/>
        </a:defRPr>
      </a:lvl6pPr>
      <a:lvl7pPr marL="914239" algn="l" defTabSz="1052328" rtl="0" eaLnBrk="1" fontAlgn="base" hangingPunct="1">
        <a:spcBef>
          <a:spcPct val="0"/>
        </a:spcBef>
        <a:spcAft>
          <a:spcPct val="0"/>
        </a:spcAft>
        <a:defRPr sz="2400" b="1">
          <a:solidFill>
            <a:srgbClr val="008000"/>
          </a:solidFill>
          <a:latin typeface="Arial" charset="0"/>
          <a:cs typeface="Arial" charset="0"/>
        </a:defRPr>
      </a:lvl7pPr>
      <a:lvl8pPr marL="1371358" algn="l" defTabSz="1052328" rtl="0" eaLnBrk="1" fontAlgn="base" hangingPunct="1">
        <a:spcBef>
          <a:spcPct val="0"/>
        </a:spcBef>
        <a:spcAft>
          <a:spcPct val="0"/>
        </a:spcAft>
        <a:defRPr sz="2400" b="1">
          <a:solidFill>
            <a:srgbClr val="008000"/>
          </a:solidFill>
          <a:latin typeface="Arial" charset="0"/>
          <a:cs typeface="Arial" charset="0"/>
        </a:defRPr>
      </a:lvl8pPr>
      <a:lvl9pPr marL="1828477" algn="l" defTabSz="1052328" rtl="0" eaLnBrk="1" fontAlgn="base" hangingPunct="1">
        <a:spcBef>
          <a:spcPct val="0"/>
        </a:spcBef>
        <a:spcAft>
          <a:spcPct val="0"/>
        </a:spcAft>
        <a:defRPr sz="2400" b="1">
          <a:solidFill>
            <a:srgbClr val="008000"/>
          </a:solidFill>
          <a:latin typeface="Arial" charset="0"/>
          <a:cs typeface="Arial" charset="0"/>
        </a:defRPr>
      </a:lvl9pPr>
    </p:titleStyle>
    <p:bodyStyle>
      <a:lvl1pPr marL="271415" indent="-271415" algn="l" defTabSz="1052328" rtl="0" eaLnBrk="0" fontAlgn="base" hangingPunct="0">
        <a:spcBef>
          <a:spcPct val="20000"/>
        </a:spcBef>
        <a:spcAft>
          <a:spcPct val="0"/>
        </a:spcAft>
        <a:buFont typeface="Wingdings" pitchFamily="2" charset="2"/>
        <a:buChar char="Ø"/>
        <a:defRPr sz="2100" kern="1200">
          <a:solidFill>
            <a:schemeClr val="tx1"/>
          </a:solidFill>
          <a:latin typeface="Arial" pitchFamily="34" charset="0"/>
          <a:ea typeface="+mn-ea"/>
          <a:cs typeface="Arial" pitchFamily="34" charset="0"/>
        </a:defRPr>
      </a:lvl1pPr>
      <a:lvl2pPr marL="534894" indent="-263479" algn="l" defTabSz="1052328" rtl="0" eaLnBrk="0" fontAlgn="base" hangingPunct="0">
        <a:spcBef>
          <a:spcPct val="20000"/>
        </a:spcBef>
        <a:spcAft>
          <a:spcPct val="0"/>
        </a:spcAft>
        <a:buFont typeface="Wingdings" pitchFamily="2" charset="2"/>
        <a:buChar char="§"/>
        <a:defRPr sz="2100" kern="1200">
          <a:solidFill>
            <a:schemeClr val="tx1"/>
          </a:solidFill>
          <a:latin typeface="Arial" pitchFamily="34" charset="0"/>
          <a:ea typeface="+mn-ea"/>
          <a:cs typeface="Arial" pitchFamily="34" charset="0"/>
        </a:defRPr>
      </a:lvl2pPr>
      <a:lvl3pPr marL="807895" indent="-273001" algn="l" defTabSz="1052328" rtl="0" eaLnBrk="0" fontAlgn="base" hangingPunct="0">
        <a:spcBef>
          <a:spcPct val="20000"/>
        </a:spcBef>
        <a:spcAft>
          <a:spcPct val="0"/>
        </a:spcAft>
        <a:buFont typeface="Arial" charset="0"/>
        <a:buChar char="−"/>
        <a:defRPr sz="2100" kern="1200">
          <a:solidFill>
            <a:schemeClr val="tx1"/>
          </a:solidFill>
          <a:latin typeface="Arial" pitchFamily="34" charset="0"/>
          <a:ea typeface="+mn-ea"/>
          <a:cs typeface="Arial" pitchFamily="34" charset="0"/>
        </a:defRPr>
      </a:lvl3pPr>
      <a:lvl4pPr marL="1842763" indent="-261892" algn="l" defTabSz="1052328" rtl="0" eaLnBrk="0" fontAlgn="base" hangingPunct="0">
        <a:spcBef>
          <a:spcPct val="20000"/>
        </a:spcBef>
        <a:spcAft>
          <a:spcPct val="0"/>
        </a:spcAft>
        <a:buFont typeface="Arial" charset="0"/>
        <a:buChar char="–"/>
        <a:defRPr sz="2100" kern="1200">
          <a:solidFill>
            <a:schemeClr val="tx1"/>
          </a:solidFill>
          <a:latin typeface="Arial" pitchFamily="34" charset="0"/>
          <a:ea typeface="+mn-ea"/>
          <a:cs typeface="Arial" pitchFamily="34" charset="0"/>
        </a:defRPr>
      </a:lvl4pPr>
      <a:lvl5pPr marL="2368132" indent="-261892" algn="l" defTabSz="1052328" rtl="0" eaLnBrk="0" fontAlgn="base" hangingPunct="0">
        <a:spcBef>
          <a:spcPct val="20000"/>
        </a:spcBef>
        <a:spcAft>
          <a:spcPct val="0"/>
        </a:spcAft>
        <a:buFont typeface="Arial" charset="0"/>
        <a:buChar char="»"/>
        <a:defRPr sz="2100" kern="1200">
          <a:solidFill>
            <a:schemeClr val="tx1"/>
          </a:solidFill>
          <a:latin typeface="Arial" pitchFamily="34" charset="0"/>
          <a:ea typeface="+mn-ea"/>
          <a:cs typeface="Arial" pitchFamily="34" charset="0"/>
        </a:defRPr>
      </a:lvl5pPr>
      <a:lvl6pPr marL="2896057" indent="-263277" algn="l" defTabSz="1053111"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22612" indent="-263277" algn="l" defTabSz="1053111"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9168" indent="-263277" algn="l" defTabSz="1053111"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75725" indent="-263277" algn="l" defTabSz="1053111"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53111" rtl="0" eaLnBrk="1" latinLnBrk="0" hangingPunct="1">
        <a:defRPr sz="2100" kern="1200">
          <a:solidFill>
            <a:schemeClr val="tx1"/>
          </a:solidFill>
          <a:latin typeface="+mn-lt"/>
          <a:ea typeface="+mn-ea"/>
          <a:cs typeface="+mn-cs"/>
        </a:defRPr>
      </a:lvl1pPr>
      <a:lvl2pPr marL="526556" algn="l" defTabSz="1053111" rtl="0" eaLnBrk="1" latinLnBrk="0" hangingPunct="1">
        <a:defRPr sz="2100" kern="1200">
          <a:solidFill>
            <a:schemeClr val="tx1"/>
          </a:solidFill>
          <a:latin typeface="+mn-lt"/>
          <a:ea typeface="+mn-ea"/>
          <a:cs typeface="+mn-cs"/>
        </a:defRPr>
      </a:lvl2pPr>
      <a:lvl3pPr marL="1053111" algn="l" defTabSz="1053111" rtl="0" eaLnBrk="1" latinLnBrk="0" hangingPunct="1">
        <a:defRPr sz="2100" kern="1200">
          <a:solidFill>
            <a:schemeClr val="tx1"/>
          </a:solidFill>
          <a:latin typeface="+mn-lt"/>
          <a:ea typeface="+mn-ea"/>
          <a:cs typeface="+mn-cs"/>
        </a:defRPr>
      </a:lvl3pPr>
      <a:lvl4pPr marL="1579668" algn="l" defTabSz="1053111" rtl="0" eaLnBrk="1" latinLnBrk="0" hangingPunct="1">
        <a:defRPr sz="2100" kern="1200">
          <a:solidFill>
            <a:schemeClr val="tx1"/>
          </a:solidFill>
          <a:latin typeface="+mn-lt"/>
          <a:ea typeface="+mn-ea"/>
          <a:cs typeface="+mn-cs"/>
        </a:defRPr>
      </a:lvl4pPr>
      <a:lvl5pPr marL="2106224" algn="l" defTabSz="1053111" rtl="0" eaLnBrk="1" latinLnBrk="0" hangingPunct="1">
        <a:defRPr sz="2100" kern="1200">
          <a:solidFill>
            <a:schemeClr val="tx1"/>
          </a:solidFill>
          <a:latin typeface="+mn-lt"/>
          <a:ea typeface="+mn-ea"/>
          <a:cs typeface="+mn-cs"/>
        </a:defRPr>
      </a:lvl5pPr>
      <a:lvl6pPr marL="2632778" algn="l" defTabSz="1053111" rtl="0" eaLnBrk="1" latinLnBrk="0" hangingPunct="1">
        <a:defRPr sz="2100" kern="1200">
          <a:solidFill>
            <a:schemeClr val="tx1"/>
          </a:solidFill>
          <a:latin typeface="+mn-lt"/>
          <a:ea typeface="+mn-ea"/>
          <a:cs typeface="+mn-cs"/>
        </a:defRPr>
      </a:lvl6pPr>
      <a:lvl7pPr marL="3159334" algn="l" defTabSz="1053111" rtl="0" eaLnBrk="1" latinLnBrk="0" hangingPunct="1">
        <a:defRPr sz="2100" kern="1200">
          <a:solidFill>
            <a:schemeClr val="tx1"/>
          </a:solidFill>
          <a:latin typeface="+mn-lt"/>
          <a:ea typeface="+mn-ea"/>
          <a:cs typeface="+mn-cs"/>
        </a:defRPr>
      </a:lvl7pPr>
      <a:lvl8pPr marL="3685890" algn="l" defTabSz="1053111" rtl="0" eaLnBrk="1" latinLnBrk="0" hangingPunct="1">
        <a:defRPr sz="2100" kern="1200">
          <a:solidFill>
            <a:schemeClr val="tx1"/>
          </a:solidFill>
          <a:latin typeface="+mn-lt"/>
          <a:ea typeface="+mn-ea"/>
          <a:cs typeface="+mn-cs"/>
        </a:defRPr>
      </a:lvl8pPr>
      <a:lvl9pPr marL="4212445" algn="l" defTabSz="1053111"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DAFF unit_RGB_600dpi.t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0725" y="6646863"/>
            <a:ext cx="2279650" cy="773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pic>
    </p:spTree>
    <p:extLst>
      <p:ext uri="{BB962C8B-B14F-4D97-AF65-F5344CB8AC3E}">
        <p14:creationId xmlns:p14="http://schemas.microsoft.com/office/powerpoint/2010/main" xmlns="" val="3650417550"/>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l" defTabSz="1052513" rtl="0" eaLnBrk="0" fontAlgn="base" hangingPunct="0">
        <a:spcBef>
          <a:spcPct val="0"/>
        </a:spcBef>
        <a:spcAft>
          <a:spcPct val="0"/>
        </a:spcAft>
        <a:defRPr sz="2400" b="1" kern="1200">
          <a:solidFill>
            <a:srgbClr val="008000"/>
          </a:solidFill>
          <a:latin typeface="Arial" pitchFamily="34" charset="0"/>
          <a:ea typeface="+mj-ea"/>
          <a:cs typeface="Arial" pitchFamily="34" charset="0"/>
        </a:defRPr>
      </a:lvl1pPr>
      <a:lvl2pPr algn="l" defTabSz="1052513" rtl="0" eaLnBrk="0" fontAlgn="base" hangingPunct="0">
        <a:spcBef>
          <a:spcPct val="0"/>
        </a:spcBef>
        <a:spcAft>
          <a:spcPct val="0"/>
        </a:spcAft>
        <a:defRPr sz="2400" b="1">
          <a:solidFill>
            <a:srgbClr val="008000"/>
          </a:solidFill>
          <a:latin typeface="Arial" charset="0"/>
          <a:cs typeface="Arial" charset="0"/>
        </a:defRPr>
      </a:lvl2pPr>
      <a:lvl3pPr algn="l" defTabSz="1052513" rtl="0" eaLnBrk="0" fontAlgn="base" hangingPunct="0">
        <a:spcBef>
          <a:spcPct val="0"/>
        </a:spcBef>
        <a:spcAft>
          <a:spcPct val="0"/>
        </a:spcAft>
        <a:defRPr sz="2400" b="1">
          <a:solidFill>
            <a:srgbClr val="008000"/>
          </a:solidFill>
          <a:latin typeface="Arial" charset="0"/>
          <a:cs typeface="Arial" charset="0"/>
        </a:defRPr>
      </a:lvl3pPr>
      <a:lvl4pPr algn="l" defTabSz="1052513" rtl="0" eaLnBrk="0" fontAlgn="base" hangingPunct="0">
        <a:spcBef>
          <a:spcPct val="0"/>
        </a:spcBef>
        <a:spcAft>
          <a:spcPct val="0"/>
        </a:spcAft>
        <a:defRPr sz="2400" b="1">
          <a:solidFill>
            <a:srgbClr val="008000"/>
          </a:solidFill>
          <a:latin typeface="Arial" charset="0"/>
          <a:cs typeface="Arial" charset="0"/>
        </a:defRPr>
      </a:lvl4pPr>
      <a:lvl5pPr algn="l" defTabSz="1052513" rtl="0" eaLnBrk="0" fontAlgn="base" hangingPunct="0">
        <a:spcBef>
          <a:spcPct val="0"/>
        </a:spcBef>
        <a:spcAft>
          <a:spcPct val="0"/>
        </a:spcAft>
        <a:defRPr sz="2400" b="1">
          <a:solidFill>
            <a:srgbClr val="008000"/>
          </a:solidFill>
          <a:latin typeface="Arial" charset="0"/>
          <a:cs typeface="Arial" charset="0"/>
        </a:defRPr>
      </a:lvl5pPr>
      <a:lvl6pPr marL="457200" algn="l" defTabSz="1052513" rtl="0" eaLnBrk="1" fontAlgn="base" hangingPunct="1">
        <a:spcBef>
          <a:spcPct val="0"/>
        </a:spcBef>
        <a:spcAft>
          <a:spcPct val="0"/>
        </a:spcAft>
        <a:defRPr sz="2400" b="1">
          <a:solidFill>
            <a:srgbClr val="008000"/>
          </a:solidFill>
          <a:latin typeface="Arial" charset="0"/>
          <a:cs typeface="Arial" charset="0"/>
        </a:defRPr>
      </a:lvl6pPr>
      <a:lvl7pPr marL="914400" algn="l" defTabSz="1052513" rtl="0" eaLnBrk="1" fontAlgn="base" hangingPunct="1">
        <a:spcBef>
          <a:spcPct val="0"/>
        </a:spcBef>
        <a:spcAft>
          <a:spcPct val="0"/>
        </a:spcAft>
        <a:defRPr sz="2400" b="1">
          <a:solidFill>
            <a:srgbClr val="008000"/>
          </a:solidFill>
          <a:latin typeface="Arial" charset="0"/>
          <a:cs typeface="Arial" charset="0"/>
        </a:defRPr>
      </a:lvl7pPr>
      <a:lvl8pPr marL="1371600" algn="l" defTabSz="1052513" rtl="0" eaLnBrk="1" fontAlgn="base" hangingPunct="1">
        <a:spcBef>
          <a:spcPct val="0"/>
        </a:spcBef>
        <a:spcAft>
          <a:spcPct val="0"/>
        </a:spcAft>
        <a:defRPr sz="2400" b="1">
          <a:solidFill>
            <a:srgbClr val="008000"/>
          </a:solidFill>
          <a:latin typeface="Arial" charset="0"/>
          <a:cs typeface="Arial" charset="0"/>
        </a:defRPr>
      </a:lvl8pPr>
      <a:lvl9pPr marL="1828800" algn="l" defTabSz="1052513" rtl="0" eaLnBrk="1" fontAlgn="base" hangingPunct="1">
        <a:spcBef>
          <a:spcPct val="0"/>
        </a:spcBef>
        <a:spcAft>
          <a:spcPct val="0"/>
        </a:spcAft>
        <a:defRPr sz="2400" b="1">
          <a:solidFill>
            <a:srgbClr val="008000"/>
          </a:solidFill>
          <a:latin typeface="Arial" charset="0"/>
          <a:cs typeface="Arial" charset="0"/>
        </a:defRPr>
      </a:lvl9pPr>
    </p:titleStyle>
    <p:bodyStyle>
      <a:lvl1pPr marL="271463" indent="-271463" algn="l" defTabSz="1052513" rtl="0" eaLnBrk="0" fontAlgn="base" hangingPunct="0">
        <a:spcBef>
          <a:spcPct val="20000"/>
        </a:spcBef>
        <a:spcAft>
          <a:spcPct val="0"/>
        </a:spcAft>
        <a:buFont typeface="Wingdings" pitchFamily="2" charset="2"/>
        <a:buChar char="Ø"/>
        <a:defRPr sz="2000" kern="1200">
          <a:solidFill>
            <a:schemeClr val="tx1"/>
          </a:solidFill>
          <a:latin typeface="Arial" pitchFamily="34" charset="0"/>
          <a:ea typeface="+mn-ea"/>
          <a:cs typeface="Arial" pitchFamily="34" charset="0"/>
        </a:defRPr>
      </a:lvl1pPr>
      <a:lvl2pPr marL="534988" indent="-263525" algn="l" defTabSz="1052513" rtl="0" eaLnBrk="0" fontAlgn="base" hangingPunct="0">
        <a:spcBef>
          <a:spcPct val="2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2pPr>
      <a:lvl3pPr marL="808038" indent="-273050"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843088" indent="-261938"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368550" indent="-261938"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896568"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23216"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9865"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76514"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53297" rtl="0" eaLnBrk="1" latinLnBrk="0" hangingPunct="1">
        <a:defRPr sz="2100" kern="1200">
          <a:solidFill>
            <a:schemeClr val="tx1"/>
          </a:solidFill>
          <a:latin typeface="+mn-lt"/>
          <a:ea typeface="+mn-ea"/>
          <a:cs typeface="+mn-cs"/>
        </a:defRPr>
      </a:lvl1pPr>
      <a:lvl2pPr marL="526649" algn="l" defTabSz="1053297" rtl="0" eaLnBrk="1" latinLnBrk="0" hangingPunct="1">
        <a:defRPr sz="2100" kern="1200">
          <a:solidFill>
            <a:schemeClr val="tx1"/>
          </a:solidFill>
          <a:latin typeface="+mn-lt"/>
          <a:ea typeface="+mn-ea"/>
          <a:cs typeface="+mn-cs"/>
        </a:defRPr>
      </a:lvl2pPr>
      <a:lvl3pPr marL="1053297" algn="l" defTabSz="1053297" rtl="0" eaLnBrk="1" latinLnBrk="0" hangingPunct="1">
        <a:defRPr sz="2100" kern="1200">
          <a:solidFill>
            <a:schemeClr val="tx1"/>
          </a:solidFill>
          <a:latin typeface="+mn-lt"/>
          <a:ea typeface="+mn-ea"/>
          <a:cs typeface="+mn-cs"/>
        </a:defRPr>
      </a:lvl3pPr>
      <a:lvl4pPr marL="1579946" algn="l" defTabSz="1053297" rtl="0" eaLnBrk="1" latinLnBrk="0" hangingPunct="1">
        <a:defRPr sz="2100" kern="1200">
          <a:solidFill>
            <a:schemeClr val="tx1"/>
          </a:solidFill>
          <a:latin typeface="+mn-lt"/>
          <a:ea typeface="+mn-ea"/>
          <a:cs typeface="+mn-cs"/>
        </a:defRPr>
      </a:lvl4pPr>
      <a:lvl5pPr marL="2106595" algn="l" defTabSz="1053297" rtl="0" eaLnBrk="1" latinLnBrk="0" hangingPunct="1">
        <a:defRPr sz="2100" kern="1200">
          <a:solidFill>
            <a:schemeClr val="tx1"/>
          </a:solidFill>
          <a:latin typeface="+mn-lt"/>
          <a:ea typeface="+mn-ea"/>
          <a:cs typeface="+mn-cs"/>
        </a:defRPr>
      </a:lvl5pPr>
      <a:lvl6pPr marL="2633243" algn="l" defTabSz="1053297" rtl="0" eaLnBrk="1" latinLnBrk="0" hangingPunct="1">
        <a:defRPr sz="2100" kern="1200">
          <a:solidFill>
            <a:schemeClr val="tx1"/>
          </a:solidFill>
          <a:latin typeface="+mn-lt"/>
          <a:ea typeface="+mn-ea"/>
          <a:cs typeface="+mn-cs"/>
        </a:defRPr>
      </a:lvl6pPr>
      <a:lvl7pPr marL="3159892" algn="l" defTabSz="1053297" rtl="0" eaLnBrk="1" latinLnBrk="0" hangingPunct="1">
        <a:defRPr sz="2100" kern="1200">
          <a:solidFill>
            <a:schemeClr val="tx1"/>
          </a:solidFill>
          <a:latin typeface="+mn-lt"/>
          <a:ea typeface="+mn-ea"/>
          <a:cs typeface="+mn-cs"/>
        </a:defRPr>
      </a:lvl7pPr>
      <a:lvl8pPr marL="3686541" algn="l" defTabSz="1053297" rtl="0" eaLnBrk="1" latinLnBrk="0" hangingPunct="1">
        <a:defRPr sz="2100" kern="1200">
          <a:solidFill>
            <a:schemeClr val="tx1"/>
          </a:solidFill>
          <a:latin typeface="+mn-lt"/>
          <a:ea typeface="+mn-ea"/>
          <a:cs typeface="+mn-cs"/>
        </a:defRPr>
      </a:lvl8pPr>
      <a:lvl9pPr marL="4213189" algn="l" defTabSz="1053297"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DAFF unit_RGB_600dpi.t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0725" y="6646863"/>
            <a:ext cx="2279650" cy="773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pic>
    </p:spTree>
    <p:extLst>
      <p:ext uri="{BB962C8B-B14F-4D97-AF65-F5344CB8AC3E}">
        <p14:creationId xmlns:p14="http://schemas.microsoft.com/office/powerpoint/2010/main" xmlns="" val="3800802548"/>
      </p:ext>
    </p:extLst>
  </p:cSld>
  <p:clrMap bg1="lt1" tx1="dk1" bg2="lt2" tx2="dk2" accent1="accent1" accent2="accent2" accent3="accent3" accent4="accent4" accent5="accent5" accent6="accent6" hlink="hlink" folHlink="folHlink"/>
  <p:sldLayoutIdLst>
    <p:sldLayoutId id="2147483664" r:id="rId1"/>
    <p:sldLayoutId id="2147483665" r:id="rId2"/>
  </p:sldLayoutIdLst>
  <p:hf sldNum="0" hdr="0" ftr="0" dt="0"/>
  <p:txStyles>
    <p:titleStyle>
      <a:lvl1pPr algn="l" defTabSz="1052513" rtl="0" eaLnBrk="0" fontAlgn="base" hangingPunct="0">
        <a:spcBef>
          <a:spcPct val="0"/>
        </a:spcBef>
        <a:spcAft>
          <a:spcPct val="0"/>
        </a:spcAft>
        <a:defRPr sz="2400" b="1" kern="1200">
          <a:solidFill>
            <a:srgbClr val="008000"/>
          </a:solidFill>
          <a:latin typeface="Arial" pitchFamily="34" charset="0"/>
          <a:ea typeface="+mj-ea"/>
          <a:cs typeface="Arial" pitchFamily="34" charset="0"/>
        </a:defRPr>
      </a:lvl1pPr>
      <a:lvl2pPr algn="l" defTabSz="1052513" rtl="0" eaLnBrk="0" fontAlgn="base" hangingPunct="0">
        <a:spcBef>
          <a:spcPct val="0"/>
        </a:spcBef>
        <a:spcAft>
          <a:spcPct val="0"/>
        </a:spcAft>
        <a:defRPr sz="2400" b="1">
          <a:solidFill>
            <a:srgbClr val="008000"/>
          </a:solidFill>
          <a:latin typeface="Arial" charset="0"/>
          <a:cs typeface="Arial" charset="0"/>
        </a:defRPr>
      </a:lvl2pPr>
      <a:lvl3pPr algn="l" defTabSz="1052513" rtl="0" eaLnBrk="0" fontAlgn="base" hangingPunct="0">
        <a:spcBef>
          <a:spcPct val="0"/>
        </a:spcBef>
        <a:spcAft>
          <a:spcPct val="0"/>
        </a:spcAft>
        <a:defRPr sz="2400" b="1">
          <a:solidFill>
            <a:srgbClr val="008000"/>
          </a:solidFill>
          <a:latin typeface="Arial" charset="0"/>
          <a:cs typeface="Arial" charset="0"/>
        </a:defRPr>
      </a:lvl3pPr>
      <a:lvl4pPr algn="l" defTabSz="1052513" rtl="0" eaLnBrk="0" fontAlgn="base" hangingPunct="0">
        <a:spcBef>
          <a:spcPct val="0"/>
        </a:spcBef>
        <a:spcAft>
          <a:spcPct val="0"/>
        </a:spcAft>
        <a:defRPr sz="2400" b="1">
          <a:solidFill>
            <a:srgbClr val="008000"/>
          </a:solidFill>
          <a:latin typeface="Arial" charset="0"/>
          <a:cs typeface="Arial" charset="0"/>
        </a:defRPr>
      </a:lvl4pPr>
      <a:lvl5pPr algn="l" defTabSz="1052513" rtl="0" eaLnBrk="0" fontAlgn="base" hangingPunct="0">
        <a:spcBef>
          <a:spcPct val="0"/>
        </a:spcBef>
        <a:spcAft>
          <a:spcPct val="0"/>
        </a:spcAft>
        <a:defRPr sz="2400" b="1">
          <a:solidFill>
            <a:srgbClr val="008000"/>
          </a:solidFill>
          <a:latin typeface="Arial" charset="0"/>
          <a:cs typeface="Arial" charset="0"/>
        </a:defRPr>
      </a:lvl5pPr>
      <a:lvl6pPr marL="457200" algn="l" defTabSz="1052513" rtl="0" eaLnBrk="1" fontAlgn="base" hangingPunct="1">
        <a:spcBef>
          <a:spcPct val="0"/>
        </a:spcBef>
        <a:spcAft>
          <a:spcPct val="0"/>
        </a:spcAft>
        <a:defRPr sz="2400" b="1">
          <a:solidFill>
            <a:srgbClr val="008000"/>
          </a:solidFill>
          <a:latin typeface="Arial" charset="0"/>
          <a:cs typeface="Arial" charset="0"/>
        </a:defRPr>
      </a:lvl6pPr>
      <a:lvl7pPr marL="914400" algn="l" defTabSz="1052513" rtl="0" eaLnBrk="1" fontAlgn="base" hangingPunct="1">
        <a:spcBef>
          <a:spcPct val="0"/>
        </a:spcBef>
        <a:spcAft>
          <a:spcPct val="0"/>
        </a:spcAft>
        <a:defRPr sz="2400" b="1">
          <a:solidFill>
            <a:srgbClr val="008000"/>
          </a:solidFill>
          <a:latin typeface="Arial" charset="0"/>
          <a:cs typeface="Arial" charset="0"/>
        </a:defRPr>
      </a:lvl7pPr>
      <a:lvl8pPr marL="1371600" algn="l" defTabSz="1052513" rtl="0" eaLnBrk="1" fontAlgn="base" hangingPunct="1">
        <a:spcBef>
          <a:spcPct val="0"/>
        </a:spcBef>
        <a:spcAft>
          <a:spcPct val="0"/>
        </a:spcAft>
        <a:defRPr sz="2400" b="1">
          <a:solidFill>
            <a:srgbClr val="008000"/>
          </a:solidFill>
          <a:latin typeface="Arial" charset="0"/>
          <a:cs typeface="Arial" charset="0"/>
        </a:defRPr>
      </a:lvl8pPr>
      <a:lvl9pPr marL="1828800" algn="l" defTabSz="1052513" rtl="0" eaLnBrk="1" fontAlgn="base" hangingPunct="1">
        <a:spcBef>
          <a:spcPct val="0"/>
        </a:spcBef>
        <a:spcAft>
          <a:spcPct val="0"/>
        </a:spcAft>
        <a:defRPr sz="2400" b="1">
          <a:solidFill>
            <a:srgbClr val="008000"/>
          </a:solidFill>
          <a:latin typeface="Arial" charset="0"/>
          <a:cs typeface="Arial" charset="0"/>
        </a:defRPr>
      </a:lvl9pPr>
    </p:titleStyle>
    <p:bodyStyle>
      <a:lvl1pPr marL="271463" indent="-271463" algn="l" defTabSz="1052513" rtl="0" eaLnBrk="0" fontAlgn="base" hangingPunct="0">
        <a:spcBef>
          <a:spcPct val="20000"/>
        </a:spcBef>
        <a:spcAft>
          <a:spcPct val="0"/>
        </a:spcAft>
        <a:buFont typeface="Wingdings" pitchFamily="2" charset="2"/>
        <a:buChar char="Ø"/>
        <a:defRPr sz="2000" kern="1200">
          <a:solidFill>
            <a:schemeClr val="tx1"/>
          </a:solidFill>
          <a:latin typeface="Arial" pitchFamily="34" charset="0"/>
          <a:ea typeface="+mn-ea"/>
          <a:cs typeface="Arial" pitchFamily="34" charset="0"/>
        </a:defRPr>
      </a:lvl1pPr>
      <a:lvl2pPr marL="534988" indent="-263525" algn="l" defTabSz="1052513" rtl="0" eaLnBrk="0" fontAlgn="base" hangingPunct="0">
        <a:spcBef>
          <a:spcPct val="2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2pPr>
      <a:lvl3pPr marL="808038" indent="-273050"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843088" indent="-261938"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368550" indent="-261938"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896568"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23216"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9865"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76514"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53297" rtl="0" eaLnBrk="1" latinLnBrk="0" hangingPunct="1">
        <a:defRPr sz="2100" kern="1200">
          <a:solidFill>
            <a:schemeClr val="tx1"/>
          </a:solidFill>
          <a:latin typeface="+mn-lt"/>
          <a:ea typeface="+mn-ea"/>
          <a:cs typeface="+mn-cs"/>
        </a:defRPr>
      </a:lvl1pPr>
      <a:lvl2pPr marL="526649" algn="l" defTabSz="1053297" rtl="0" eaLnBrk="1" latinLnBrk="0" hangingPunct="1">
        <a:defRPr sz="2100" kern="1200">
          <a:solidFill>
            <a:schemeClr val="tx1"/>
          </a:solidFill>
          <a:latin typeface="+mn-lt"/>
          <a:ea typeface="+mn-ea"/>
          <a:cs typeface="+mn-cs"/>
        </a:defRPr>
      </a:lvl2pPr>
      <a:lvl3pPr marL="1053297" algn="l" defTabSz="1053297" rtl="0" eaLnBrk="1" latinLnBrk="0" hangingPunct="1">
        <a:defRPr sz="2100" kern="1200">
          <a:solidFill>
            <a:schemeClr val="tx1"/>
          </a:solidFill>
          <a:latin typeface="+mn-lt"/>
          <a:ea typeface="+mn-ea"/>
          <a:cs typeface="+mn-cs"/>
        </a:defRPr>
      </a:lvl3pPr>
      <a:lvl4pPr marL="1579946" algn="l" defTabSz="1053297" rtl="0" eaLnBrk="1" latinLnBrk="0" hangingPunct="1">
        <a:defRPr sz="2100" kern="1200">
          <a:solidFill>
            <a:schemeClr val="tx1"/>
          </a:solidFill>
          <a:latin typeface="+mn-lt"/>
          <a:ea typeface="+mn-ea"/>
          <a:cs typeface="+mn-cs"/>
        </a:defRPr>
      </a:lvl4pPr>
      <a:lvl5pPr marL="2106595" algn="l" defTabSz="1053297" rtl="0" eaLnBrk="1" latinLnBrk="0" hangingPunct="1">
        <a:defRPr sz="2100" kern="1200">
          <a:solidFill>
            <a:schemeClr val="tx1"/>
          </a:solidFill>
          <a:latin typeface="+mn-lt"/>
          <a:ea typeface="+mn-ea"/>
          <a:cs typeface="+mn-cs"/>
        </a:defRPr>
      </a:lvl5pPr>
      <a:lvl6pPr marL="2633243" algn="l" defTabSz="1053297" rtl="0" eaLnBrk="1" latinLnBrk="0" hangingPunct="1">
        <a:defRPr sz="2100" kern="1200">
          <a:solidFill>
            <a:schemeClr val="tx1"/>
          </a:solidFill>
          <a:latin typeface="+mn-lt"/>
          <a:ea typeface="+mn-ea"/>
          <a:cs typeface="+mn-cs"/>
        </a:defRPr>
      </a:lvl6pPr>
      <a:lvl7pPr marL="3159892" algn="l" defTabSz="1053297" rtl="0" eaLnBrk="1" latinLnBrk="0" hangingPunct="1">
        <a:defRPr sz="2100" kern="1200">
          <a:solidFill>
            <a:schemeClr val="tx1"/>
          </a:solidFill>
          <a:latin typeface="+mn-lt"/>
          <a:ea typeface="+mn-ea"/>
          <a:cs typeface="+mn-cs"/>
        </a:defRPr>
      </a:lvl7pPr>
      <a:lvl8pPr marL="3686541" algn="l" defTabSz="1053297" rtl="0" eaLnBrk="1" latinLnBrk="0" hangingPunct="1">
        <a:defRPr sz="2100" kern="1200">
          <a:solidFill>
            <a:schemeClr val="tx1"/>
          </a:solidFill>
          <a:latin typeface="+mn-lt"/>
          <a:ea typeface="+mn-ea"/>
          <a:cs typeface="+mn-cs"/>
        </a:defRPr>
      </a:lvl8pPr>
      <a:lvl9pPr marL="4213189" algn="l" defTabSz="105329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3.jpg"/>
          <p:cNvPicPr>
            <a:picLocks noChangeAspect="1"/>
          </p:cNvPicPr>
          <p:nvPr/>
        </p:nvPicPr>
        <p:blipFill>
          <a:blip r:embed="rId2" cstate="print"/>
          <a:srcRect/>
          <a:stretch>
            <a:fillRect/>
          </a:stretch>
        </p:blipFill>
        <p:spPr bwMode="auto">
          <a:xfrm>
            <a:off x="0" y="0"/>
            <a:ext cx="10699750" cy="7741494"/>
          </a:xfrm>
          <a:prstGeom prst="rect">
            <a:avLst/>
          </a:prstGeom>
          <a:noFill/>
          <a:ln w="9525">
            <a:noFill/>
            <a:miter lim="800000"/>
            <a:headEnd/>
            <a:tailEnd/>
          </a:ln>
        </p:spPr>
      </p:pic>
      <p:sp>
        <p:nvSpPr>
          <p:cNvPr id="2" name="Title 1"/>
          <p:cNvSpPr>
            <a:spLocks noGrp="1"/>
          </p:cNvSpPr>
          <p:nvPr>
            <p:ph type="ctrTitle"/>
          </p:nvPr>
        </p:nvSpPr>
        <p:spPr>
          <a:xfrm>
            <a:off x="4338588" y="3492600"/>
            <a:ext cx="5580111" cy="1368152"/>
          </a:xfrm>
        </p:spPr>
        <p:txBody>
          <a:bodyPr anchor="t">
            <a:noAutofit/>
          </a:bodyPr>
          <a:lstStyle/>
          <a:p>
            <a:pPr algn="ctr">
              <a:lnSpc>
                <a:spcPct val="150000"/>
              </a:lnSpc>
              <a:spcBef>
                <a:spcPts val="0"/>
              </a:spcBef>
            </a:pPr>
            <a:r>
              <a:rPr lang="en-US" sz="1800" b="0" dirty="0">
                <a:solidFill>
                  <a:prstClr val="black"/>
                </a:solidFill>
                <a:ea typeface="+mn-ea"/>
              </a:rPr>
              <a:t/>
            </a:r>
            <a:br>
              <a:rPr lang="en-US" sz="1800" b="0" dirty="0">
                <a:solidFill>
                  <a:prstClr val="black"/>
                </a:solidFill>
                <a:ea typeface="+mn-ea"/>
              </a:rPr>
            </a:br>
            <a:r>
              <a:rPr lang="en-ZA" sz="1600" dirty="0">
                <a:solidFill>
                  <a:srgbClr val="B19935"/>
                </a:solidFill>
                <a:latin typeface="Arial" charset="0"/>
                <a:ea typeface="+mn-ea"/>
                <a:cs typeface="Arial" charset="0"/>
              </a:rPr>
              <a:t>PRESENTATION TO THE PORTFOLIO </a:t>
            </a:r>
            <a:r>
              <a:rPr lang="en-ZA" sz="1600" dirty="0" smtClean="0">
                <a:solidFill>
                  <a:srgbClr val="B19935"/>
                </a:solidFill>
                <a:latin typeface="Arial" charset="0"/>
                <a:ea typeface="+mn-ea"/>
                <a:cs typeface="Arial" charset="0"/>
              </a:rPr>
              <a:t>COMMITTEE ON AGRICULTURE, FORESTRY AND </a:t>
            </a:r>
            <a:r>
              <a:rPr lang="en-ZA" sz="1600" smtClean="0">
                <a:solidFill>
                  <a:srgbClr val="B19935"/>
                </a:solidFill>
                <a:latin typeface="Arial" charset="0"/>
                <a:ea typeface="+mn-ea"/>
                <a:cs typeface="Arial" charset="0"/>
              </a:rPr>
              <a:t>FISHERIES ON</a:t>
            </a:r>
            <a:br>
              <a:rPr lang="en-ZA" sz="1600" smtClean="0">
                <a:solidFill>
                  <a:srgbClr val="B19935"/>
                </a:solidFill>
                <a:latin typeface="Arial" charset="0"/>
                <a:ea typeface="+mn-ea"/>
                <a:cs typeface="Arial" charset="0"/>
              </a:rPr>
            </a:br>
            <a:r>
              <a:rPr lang="en-ZA" sz="1600" smtClean="0">
                <a:solidFill>
                  <a:srgbClr val="B19935"/>
                </a:solidFill>
                <a:latin typeface="Arial" charset="0"/>
                <a:ea typeface="+mn-ea"/>
                <a:cs typeface="Arial" charset="0"/>
              </a:rPr>
              <a:t> </a:t>
            </a:r>
            <a:r>
              <a:rPr lang="en-ZA" sz="1600" dirty="0" smtClean="0">
                <a:solidFill>
                  <a:srgbClr val="B19935"/>
                </a:solidFill>
                <a:latin typeface="Arial" charset="0"/>
                <a:ea typeface="+mn-ea"/>
                <a:cs typeface="Arial" charset="0"/>
              </a:rPr>
              <a:t>07 MARCH 2017</a:t>
            </a:r>
            <a:endParaRPr lang="en-US" sz="3900" dirty="0">
              <a:solidFill>
                <a:schemeClr val="accent2">
                  <a:lumMod val="75000"/>
                </a:schemeClr>
              </a:solidFill>
              <a:latin typeface="Arial Black" pitchFamily="34" charset="0"/>
            </a:endParaRPr>
          </a:p>
        </p:txBody>
      </p:sp>
      <p:sp>
        <p:nvSpPr>
          <p:cNvPr id="19460" name="Slide Number Placeholder 3"/>
          <p:cNvSpPr txBox="1">
            <a:spLocks/>
          </p:cNvSpPr>
          <p:nvPr/>
        </p:nvSpPr>
        <p:spPr bwMode="auto">
          <a:xfrm>
            <a:off x="9558338" y="6911975"/>
            <a:ext cx="360362" cy="252413"/>
          </a:xfrm>
          <a:prstGeom prst="rect">
            <a:avLst/>
          </a:prstGeom>
          <a:noFill/>
          <a:ln w="9525">
            <a:noFill/>
            <a:miter lim="800000"/>
            <a:headEnd/>
            <a:tailEnd/>
          </a:ln>
        </p:spPr>
        <p:txBody>
          <a:bodyPr lIns="91392" tIns="45696" rIns="91392" bIns="45696"/>
          <a:lstStyle/>
          <a:p>
            <a:fld id="{0CB5A4CF-6060-4659-992C-B5B04C47D48E}" type="slidenum">
              <a:rPr lang="en-ZA" altLang="en-US" sz="1300">
                <a:solidFill>
                  <a:srgbClr val="00B050"/>
                </a:solidFill>
              </a:rPr>
              <a:pPr/>
              <a:t>1</a:t>
            </a:fld>
            <a:endParaRPr lang="en-ZA" altLang="en-US" sz="1300">
              <a:solidFill>
                <a:srgbClr val="00B050"/>
              </a:solidFill>
            </a:endParaRPr>
          </a:p>
        </p:txBody>
      </p:sp>
      <p:sp>
        <p:nvSpPr>
          <p:cNvPr id="4" name="TextBox 3"/>
          <p:cNvSpPr txBox="1"/>
          <p:nvPr/>
        </p:nvSpPr>
        <p:spPr>
          <a:xfrm>
            <a:off x="3402486" y="967871"/>
            <a:ext cx="7290914" cy="2769941"/>
          </a:xfrm>
          <a:prstGeom prst="rect">
            <a:avLst/>
          </a:prstGeom>
          <a:noFill/>
        </p:spPr>
        <p:txBody>
          <a:bodyPr wrap="square" lIns="91392" tIns="45696" rIns="91392" bIns="45696" rtlCol="0">
            <a:spAutoFit/>
          </a:bodyPr>
          <a:lstStyle/>
          <a:p>
            <a:pPr algn="ctr"/>
            <a:r>
              <a:rPr lang="en-US" sz="2900" b="1" dirty="0">
                <a:solidFill>
                  <a:srgbClr val="008000"/>
                </a:solidFill>
                <a:ea typeface="+mj-ea"/>
              </a:rPr>
              <a:t>DEPARTMENT OF AGRICULTURE, FORESTRY AND FISHERIES </a:t>
            </a:r>
            <a:br>
              <a:rPr lang="en-US" sz="2900" b="1" dirty="0">
                <a:solidFill>
                  <a:srgbClr val="008000"/>
                </a:solidFill>
                <a:ea typeface="+mj-ea"/>
              </a:rPr>
            </a:br>
            <a:r>
              <a:rPr lang="en-US" sz="2900" b="1" dirty="0">
                <a:solidFill>
                  <a:srgbClr val="008000"/>
                </a:solidFill>
                <a:ea typeface="+mj-ea"/>
              </a:rPr>
              <a:t>SUMMARY OF  QUARTER </a:t>
            </a:r>
            <a:r>
              <a:rPr lang="en-US" sz="2900" b="1" dirty="0" smtClean="0">
                <a:solidFill>
                  <a:srgbClr val="008000"/>
                </a:solidFill>
                <a:ea typeface="+mj-ea"/>
              </a:rPr>
              <a:t>3</a:t>
            </a:r>
            <a:r>
              <a:rPr lang="en-US" sz="2900" b="1" dirty="0">
                <a:solidFill>
                  <a:srgbClr val="008000"/>
                </a:solidFill>
                <a:ea typeface="+mj-ea"/>
              </a:rPr>
              <a:t/>
            </a:r>
            <a:br>
              <a:rPr lang="en-US" sz="2900" b="1" dirty="0">
                <a:solidFill>
                  <a:srgbClr val="008000"/>
                </a:solidFill>
                <a:ea typeface="+mj-ea"/>
              </a:rPr>
            </a:br>
            <a:r>
              <a:rPr lang="en-US" sz="2900" b="1" dirty="0">
                <a:solidFill>
                  <a:srgbClr val="008000"/>
                </a:solidFill>
                <a:ea typeface="+mj-ea"/>
              </a:rPr>
              <a:t>ORGANISATIONAL PERFORMANCE  REPORT FOR 2016/17</a:t>
            </a:r>
            <a:br>
              <a:rPr lang="en-US" sz="2900" b="1" dirty="0">
                <a:solidFill>
                  <a:srgbClr val="008000"/>
                </a:solidFill>
                <a:ea typeface="+mj-ea"/>
              </a:rPr>
            </a:br>
            <a:endParaRPr lang="en-US" sz="2900" dirty="0"/>
          </a:p>
        </p:txBody>
      </p:sp>
    </p:spTree>
    <p:extLst>
      <p:ext uri="{BB962C8B-B14F-4D97-AF65-F5344CB8AC3E}">
        <p14:creationId xmlns:p14="http://schemas.microsoft.com/office/powerpoint/2010/main" xmlns="" val="323437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684290"/>
            <a:ext cx="9178925" cy="648073"/>
          </a:xfrm>
        </p:spPr>
        <p:txBody>
          <a:bodyPr/>
          <a:lstStyle/>
          <a:p>
            <a:r>
              <a:rPr lang="en-ZA" altLang="en-US" sz="2900" dirty="0"/>
              <a:t>STRUCTURAL ARRANGEMENTS</a:t>
            </a:r>
            <a:endParaRPr lang="en-US" sz="2900" dirty="0"/>
          </a:p>
        </p:txBody>
      </p:sp>
      <p:sp>
        <p:nvSpPr>
          <p:cNvPr id="3" name="Content Placeholder 2"/>
          <p:cNvSpPr>
            <a:spLocks noGrp="1"/>
          </p:cNvSpPr>
          <p:nvPr>
            <p:ph idx="1"/>
          </p:nvPr>
        </p:nvSpPr>
        <p:spPr/>
        <p:txBody>
          <a:bodyPr/>
          <a:lstStyle/>
          <a:p>
            <a:pPr marL="0" indent="0">
              <a:spcBef>
                <a:spcPts val="0"/>
              </a:spcBef>
              <a:defRPr/>
            </a:pPr>
            <a:r>
              <a:rPr lang="en-ZA" altLang="en-US" sz="2100" b="1" cap="small" dirty="0"/>
              <a:t>DAFF HAS SIX BUDGET PROGRAMMES</a:t>
            </a:r>
            <a:r>
              <a:rPr lang="en-ZA" altLang="en-US" sz="2100" b="1" dirty="0"/>
              <a:t>:</a:t>
            </a:r>
          </a:p>
          <a:p>
            <a:pPr marL="0" indent="0">
              <a:spcBef>
                <a:spcPts val="0"/>
              </a:spcBef>
              <a:defRPr/>
            </a:pPr>
            <a:endParaRPr lang="en-ZA" altLang="en-US" sz="1900" b="1" dirty="0"/>
          </a:p>
          <a:p>
            <a:pPr lvl="1">
              <a:spcBef>
                <a:spcPts val="0"/>
              </a:spcBef>
              <a:buFont typeface="Arial" panose="020B0604020202020204" pitchFamily="34" charset="0"/>
              <a:buChar char="•"/>
              <a:defRPr/>
            </a:pPr>
            <a:r>
              <a:rPr lang="en-ZA" altLang="en-US" b="1" cap="small" dirty="0" smtClean="0"/>
              <a:t>Programme 1 (Administration</a:t>
            </a:r>
            <a:r>
              <a:rPr lang="en-ZA" altLang="en-US" b="1" dirty="0" smtClean="0"/>
              <a:t>)</a:t>
            </a:r>
          </a:p>
          <a:p>
            <a:pPr lvl="2">
              <a:spcBef>
                <a:spcPts val="0"/>
              </a:spcBef>
              <a:buFont typeface="Courier New" panose="02070309020205020404" pitchFamily="49" charset="0"/>
              <a:buChar char="o"/>
              <a:defRPr/>
            </a:pPr>
            <a:r>
              <a:rPr lang="en-ZA" altLang="en-US" sz="1700" dirty="0" smtClean="0"/>
              <a:t>Branch: Corporate Services </a:t>
            </a:r>
          </a:p>
          <a:p>
            <a:pPr lvl="2">
              <a:spcBef>
                <a:spcPts val="0"/>
              </a:spcBef>
              <a:buFont typeface="Courier New" panose="02070309020205020404" pitchFamily="49" charset="0"/>
              <a:buChar char="o"/>
              <a:defRPr/>
            </a:pPr>
            <a:r>
              <a:rPr lang="en-ZA" altLang="en-US" sz="1700" dirty="0" smtClean="0"/>
              <a:t>Branch: Chief Financial Office </a:t>
            </a:r>
          </a:p>
          <a:p>
            <a:pPr lvl="2">
              <a:spcBef>
                <a:spcPts val="0"/>
              </a:spcBef>
              <a:buFont typeface="Courier New" panose="02070309020205020404" pitchFamily="49" charset="0"/>
              <a:buChar char="o"/>
              <a:defRPr/>
            </a:pPr>
            <a:r>
              <a:rPr lang="en-ZA" altLang="en-US" sz="1700" dirty="0" smtClean="0"/>
              <a:t>Branch: Policy, Planning and Monitoring and Evaluation</a:t>
            </a:r>
            <a:endParaRPr lang="en-ZA" altLang="en-US" sz="1700" dirty="0" smtClean="0">
              <a:solidFill>
                <a:srgbClr val="FF0000"/>
              </a:solidFill>
            </a:endParaRPr>
          </a:p>
          <a:p>
            <a:pPr lvl="2">
              <a:spcBef>
                <a:spcPts val="0"/>
              </a:spcBef>
              <a:buFont typeface="Courier New" panose="02070309020205020404" pitchFamily="49" charset="0"/>
              <a:buChar char="o"/>
              <a:defRPr/>
            </a:pPr>
            <a:r>
              <a:rPr lang="en-ZA" altLang="en-US" sz="1700" dirty="0" smtClean="0"/>
              <a:t>Branch: Stakeholder Relations, Communication and Legal Services</a:t>
            </a:r>
          </a:p>
          <a:p>
            <a:pPr lvl="2">
              <a:spcBef>
                <a:spcPts val="0"/>
              </a:spcBef>
              <a:buFont typeface="Courier New" panose="02070309020205020404" pitchFamily="49" charset="0"/>
              <a:buChar char="o"/>
              <a:defRPr/>
            </a:pPr>
            <a:endParaRPr lang="en-ZA" altLang="en-US" dirty="0" smtClean="0"/>
          </a:p>
          <a:p>
            <a:pPr lvl="1">
              <a:spcBef>
                <a:spcPts val="0"/>
              </a:spcBef>
              <a:buFont typeface="Arial" panose="020B0604020202020204" pitchFamily="34" charset="0"/>
              <a:buChar char="•"/>
              <a:defRPr/>
            </a:pPr>
            <a:r>
              <a:rPr lang="en-ZA" altLang="en-US" b="1" cap="small" dirty="0" smtClean="0"/>
              <a:t>Programme 2 ( Agricultural Production, Health and Food Safety)</a:t>
            </a:r>
          </a:p>
          <a:p>
            <a:pPr lvl="2">
              <a:spcBef>
                <a:spcPts val="0"/>
              </a:spcBef>
              <a:buFont typeface="Courier New" panose="02070309020205020404" pitchFamily="49" charset="0"/>
              <a:buChar char="o"/>
              <a:defRPr/>
            </a:pPr>
            <a:r>
              <a:rPr lang="en-ZA" altLang="en-US" sz="1700" dirty="0" smtClean="0"/>
              <a:t>Sub-programme: Plant Production and Health</a:t>
            </a:r>
          </a:p>
          <a:p>
            <a:pPr lvl="2">
              <a:spcBef>
                <a:spcPts val="0"/>
              </a:spcBef>
              <a:buFont typeface="Courier New" panose="02070309020205020404" pitchFamily="49" charset="0"/>
              <a:buChar char="o"/>
              <a:defRPr/>
            </a:pPr>
            <a:r>
              <a:rPr lang="en-ZA" altLang="en-US" sz="1700" dirty="0" smtClean="0"/>
              <a:t>Sub-programme: Animal Production and Health</a:t>
            </a:r>
          </a:p>
          <a:p>
            <a:pPr lvl="2">
              <a:spcBef>
                <a:spcPts val="0"/>
              </a:spcBef>
              <a:buFont typeface="Courier New" panose="02070309020205020404" pitchFamily="49" charset="0"/>
              <a:buChar char="o"/>
              <a:defRPr/>
            </a:pPr>
            <a:r>
              <a:rPr lang="en-ZA" altLang="en-US" sz="1700" dirty="0" smtClean="0"/>
              <a:t>Sub-programme: Inspection and Quarantine Services</a:t>
            </a:r>
          </a:p>
          <a:p>
            <a:endParaRPr lang="en-US"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10</a:t>
            </a:fld>
            <a:endParaRPr lang="en-Z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540003"/>
            <a:ext cx="9178925" cy="792359"/>
          </a:xfrm>
        </p:spPr>
        <p:txBody>
          <a:bodyPr/>
          <a:lstStyle/>
          <a:p>
            <a:r>
              <a:rPr lang="en-ZA" altLang="en-US" sz="2900" dirty="0"/>
              <a:t>STRUCTURAL ARRANGEMENTS (2)</a:t>
            </a:r>
            <a:endParaRPr lang="en-US" sz="2900" dirty="0"/>
          </a:p>
        </p:txBody>
      </p:sp>
      <p:sp>
        <p:nvSpPr>
          <p:cNvPr id="3" name="Content Placeholder 2"/>
          <p:cNvSpPr>
            <a:spLocks noGrp="1"/>
          </p:cNvSpPr>
          <p:nvPr>
            <p:ph idx="1"/>
          </p:nvPr>
        </p:nvSpPr>
        <p:spPr/>
        <p:txBody>
          <a:bodyPr/>
          <a:lstStyle/>
          <a:p>
            <a:pPr marL="285599" indent="-285599">
              <a:buFont typeface="Arial" panose="020B0604020202020204" pitchFamily="34" charset="0"/>
              <a:buChar char="•"/>
              <a:defRPr/>
            </a:pPr>
            <a:r>
              <a:rPr lang="en-ZA" altLang="en-US" b="1" cap="small" dirty="0" smtClean="0"/>
              <a:t>Programme 3 (Food Security and Agrarian Reform)</a:t>
            </a:r>
          </a:p>
          <a:p>
            <a:pPr lvl="2">
              <a:buFont typeface="Courier New" panose="02070309020205020404" pitchFamily="49" charset="0"/>
              <a:buChar char="o"/>
              <a:defRPr/>
            </a:pPr>
            <a:r>
              <a:rPr lang="en-ZA" altLang="en-US" sz="1700" dirty="0" smtClean="0"/>
              <a:t>Sub-programme: Food Security</a:t>
            </a:r>
          </a:p>
          <a:p>
            <a:pPr lvl="2">
              <a:buFont typeface="Courier New" panose="02070309020205020404" pitchFamily="49" charset="0"/>
              <a:buChar char="o"/>
              <a:defRPr/>
            </a:pPr>
            <a:r>
              <a:rPr lang="en-ZA" altLang="en-US" sz="1700" dirty="0" smtClean="0"/>
              <a:t>Sub-programme: Sector Capacity Development</a:t>
            </a:r>
          </a:p>
          <a:p>
            <a:pPr lvl="2">
              <a:buFont typeface="Courier New" panose="02070309020205020404" pitchFamily="49" charset="0"/>
              <a:buChar char="o"/>
              <a:defRPr/>
            </a:pPr>
            <a:r>
              <a:rPr lang="en-ZA" altLang="en-US" sz="1700" dirty="0" smtClean="0"/>
              <a:t>Sub-programme: National Extension Support Services</a:t>
            </a:r>
          </a:p>
          <a:p>
            <a:pPr lvl="2">
              <a:buFont typeface="Courier New" panose="02070309020205020404" pitchFamily="49" charset="0"/>
              <a:buChar char="o"/>
              <a:defRPr/>
            </a:pPr>
            <a:r>
              <a:rPr lang="en-ZA" altLang="en-US" sz="1700" dirty="0" smtClean="0"/>
              <a:t>Chief Director: Transferring Officer (CASP; </a:t>
            </a:r>
            <a:r>
              <a:rPr lang="en-ZA" altLang="en-US" sz="1700" dirty="0" err="1" smtClean="0"/>
              <a:t>Ilima</a:t>
            </a:r>
            <a:r>
              <a:rPr lang="en-ZA" altLang="en-US" sz="1700" dirty="0" smtClean="0"/>
              <a:t>/</a:t>
            </a:r>
            <a:r>
              <a:rPr lang="en-ZA" altLang="en-US" sz="1700" dirty="0" err="1" smtClean="0"/>
              <a:t>Letsema</a:t>
            </a:r>
            <a:r>
              <a:rPr lang="en-ZA" altLang="en-US" sz="1700" dirty="0" smtClean="0"/>
              <a:t>)</a:t>
            </a:r>
          </a:p>
          <a:p>
            <a:pPr lvl="2">
              <a:buFont typeface="Courier New" panose="02070309020205020404" pitchFamily="49" charset="0"/>
              <a:buChar char="o"/>
              <a:defRPr/>
            </a:pPr>
            <a:endParaRPr lang="en-ZA" altLang="en-US" dirty="0" smtClean="0"/>
          </a:p>
          <a:p>
            <a:pPr lvl="1">
              <a:buFont typeface="Arial" panose="020B0604020202020204" pitchFamily="34" charset="0"/>
              <a:buChar char="•"/>
              <a:defRPr/>
            </a:pPr>
            <a:r>
              <a:rPr lang="en-ZA" altLang="en-US" b="1" cap="small" dirty="0" smtClean="0"/>
              <a:t>Programme 4 (Trade Promotion and Market Access</a:t>
            </a:r>
            <a:r>
              <a:rPr lang="en-ZA" altLang="en-US" b="1" dirty="0" smtClean="0"/>
              <a:t>)</a:t>
            </a:r>
          </a:p>
          <a:p>
            <a:pPr lvl="2">
              <a:buFont typeface="Courier New" panose="02070309020205020404" pitchFamily="49" charset="0"/>
              <a:buChar char="o"/>
              <a:defRPr/>
            </a:pPr>
            <a:r>
              <a:rPr lang="en-ZA" altLang="en-US" sz="1700" dirty="0" smtClean="0"/>
              <a:t>Sub-programme: International Relations and Trade</a:t>
            </a:r>
          </a:p>
          <a:p>
            <a:pPr lvl="2">
              <a:buFont typeface="Courier New" panose="02070309020205020404" pitchFamily="49" charset="0"/>
              <a:buChar char="o"/>
              <a:defRPr/>
            </a:pPr>
            <a:r>
              <a:rPr lang="en-ZA" altLang="en-US" sz="1700" dirty="0" smtClean="0"/>
              <a:t>Sub-programme: Cooperatives and Rural Enterprise Development</a:t>
            </a:r>
          </a:p>
          <a:p>
            <a:pPr lvl="2">
              <a:buFont typeface="Courier New" panose="02070309020205020404" pitchFamily="49" charset="0"/>
              <a:buChar char="o"/>
              <a:defRPr/>
            </a:pPr>
            <a:r>
              <a:rPr lang="en-ZA" altLang="en-US" sz="1700" dirty="0" smtClean="0"/>
              <a:t>Sub-programme: Agro-processing and Marketing</a:t>
            </a:r>
          </a:p>
          <a:p>
            <a:pPr lvl="2">
              <a:buFont typeface="Courier New" panose="02070309020205020404" pitchFamily="49" charset="0"/>
              <a:buChar char="o"/>
              <a:defRPr/>
            </a:pPr>
            <a:endParaRPr lang="en-ZA" altLang="en-US" dirty="0" smtClean="0"/>
          </a:p>
          <a:p>
            <a:pPr marL="285599" indent="-285599">
              <a:buFont typeface="Arial" panose="020B0604020202020204" pitchFamily="34" charset="0"/>
              <a:buChar char="•"/>
              <a:defRPr/>
            </a:pPr>
            <a:r>
              <a:rPr lang="en-ZA" altLang="en-US" b="1" cap="small" dirty="0" smtClean="0"/>
              <a:t>Programme 5 </a:t>
            </a:r>
            <a:r>
              <a:rPr lang="en-ZA" altLang="en-US" b="1" cap="small" dirty="0"/>
              <a:t>(</a:t>
            </a:r>
            <a:r>
              <a:rPr lang="en-ZA" altLang="en-US" b="1" cap="small" dirty="0" smtClean="0"/>
              <a:t> Forestry and Natural Resources Management)</a:t>
            </a:r>
          </a:p>
          <a:p>
            <a:pPr lvl="2">
              <a:buFont typeface="Courier New" panose="02070309020205020404" pitchFamily="49" charset="0"/>
              <a:buChar char="o"/>
              <a:defRPr/>
            </a:pPr>
            <a:r>
              <a:rPr lang="en-ZA" altLang="en-US" sz="1700" dirty="0" smtClean="0"/>
              <a:t>Sub-programme: Forestry Operations</a:t>
            </a:r>
          </a:p>
          <a:p>
            <a:pPr lvl="2">
              <a:buFont typeface="Courier New" panose="02070309020205020404" pitchFamily="49" charset="0"/>
              <a:buChar char="o"/>
              <a:defRPr/>
            </a:pPr>
            <a:r>
              <a:rPr lang="en-ZA" altLang="en-US" sz="1700" dirty="0" smtClean="0"/>
              <a:t>Sub-programme: Forestry Development and Regulations</a:t>
            </a:r>
          </a:p>
          <a:p>
            <a:pPr lvl="2">
              <a:buFont typeface="Courier New" panose="02070309020205020404" pitchFamily="49" charset="0"/>
              <a:buChar char="o"/>
              <a:defRPr/>
            </a:pPr>
            <a:r>
              <a:rPr lang="en-ZA" altLang="en-US" sz="1700" dirty="0" smtClean="0"/>
              <a:t>Sub-programme: Natural Resources Management</a:t>
            </a:r>
          </a:p>
          <a:p>
            <a:endParaRPr lang="en-US"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11</a:t>
            </a:fld>
            <a:endParaRPr lang="en-Z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684290"/>
            <a:ext cx="9178925" cy="648073"/>
          </a:xfrm>
        </p:spPr>
        <p:txBody>
          <a:bodyPr/>
          <a:lstStyle/>
          <a:p>
            <a:r>
              <a:rPr lang="en-ZA" altLang="en-US" sz="2900" dirty="0"/>
              <a:t>STRUCTURAL ARRANGEMENTS (3)</a:t>
            </a:r>
            <a:endParaRPr lang="en-US" sz="2900" dirty="0"/>
          </a:p>
        </p:txBody>
      </p:sp>
      <p:sp>
        <p:nvSpPr>
          <p:cNvPr id="3" name="Content Placeholder 2"/>
          <p:cNvSpPr>
            <a:spLocks noGrp="1"/>
          </p:cNvSpPr>
          <p:nvPr>
            <p:ph idx="1"/>
          </p:nvPr>
        </p:nvSpPr>
        <p:spPr/>
        <p:txBody>
          <a:bodyPr/>
          <a:lstStyle/>
          <a:p>
            <a:pPr marL="285599" indent="-285599">
              <a:buFont typeface="Arial" panose="020B0604020202020204" pitchFamily="34" charset="0"/>
              <a:buChar char="•"/>
              <a:defRPr/>
            </a:pPr>
            <a:r>
              <a:rPr lang="en-ZA" altLang="en-US" b="1" cap="small" dirty="0" smtClean="0"/>
              <a:t>Programme 6 (Fisheries Management)</a:t>
            </a:r>
          </a:p>
          <a:p>
            <a:pPr lvl="2">
              <a:buFont typeface="Courier New" panose="02070309020205020404" pitchFamily="49" charset="0"/>
              <a:buChar char="o"/>
              <a:defRPr/>
            </a:pPr>
            <a:r>
              <a:rPr lang="en-ZA" altLang="en-US" sz="1700" dirty="0" smtClean="0"/>
              <a:t>Sub-programme: Aquaculture and Economic Development</a:t>
            </a:r>
          </a:p>
          <a:p>
            <a:pPr lvl="2">
              <a:buFont typeface="Courier New" panose="02070309020205020404" pitchFamily="49" charset="0"/>
              <a:buChar char="o"/>
              <a:defRPr/>
            </a:pPr>
            <a:r>
              <a:rPr lang="en-ZA" altLang="en-US" sz="1700" dirty="0" smtClean="0"/>
              <a:t>Sub-programme: Fisheries Research and Development</a:t>
            </a:r>
          </a:p>
          <a:p>
            <a:pPr lvl="2">
              <a:buFont typeface="Courier New" panose="02070309020205020404" pitchFamily="49" charset="0"/>
              <a:buChar char="o"/>
              <a:defRPr/>
            </a:pPr>
            <a:r>
              <a:rPr lang="en-ZA" altLang="en-US" sz="1700" dirty="0" smtClean="0"/>
              <a:t>Sub-programme: Marine Resources Management</a:t>
            </a:r>
          </a:p>
          <a:p>
            <a:pPr lvl="2">
              <a:buFont typeface="Courier New" panose="02070309020205020404" pitchFamily="49" charset="0"/>
              <a:buChar char="o"/>
              <a:defRPr/>
            </a:pPr>
            <a:r>
              <a:rPr lang="en-ZA" altLang="en-US" sz="1700" dirty="0" smtClean="0"/>
              <a:t>Sub-programme: Monitoring, Control and Surveillance</a:t>
            </a:r>
          </a:p>
          <a:p>
            <a:pPr lvl="2">
              <a:buFont typeface="Courier New" panose="02070309020205020404" pitchFamily="49" charset="0"/>
              <a:buChar char="o"/>
              <a:defRPr/>
            </a:pPr>
            <a:r>
              <a:rPr lang="en-ZA" altLang="en-US" sz="1700" dirty="0" smtClean="0"/>
              <a:t>The Branch manages the Marine Living Resources Fund (a public entity in terms of the PFMA) established in terms of the Marine Living Resources Act.</a:t>
            </a:r>
          </a:p>
          <a:p>
            <a:pPr lvl="3">
              <a:buFont typeface="Wingdings" pitchFamily="2" charset="2"/>
              <a:buChar char="ü"/>
              <a:defRPr/>
            </a:pPr>
            <a:r>
              <a:rPr lang="en-ZA" altLang="en-US" sz="1700" dirty="0" smtClean="0"/>
              <a:t>The legislation provides for support functions like human resources, finance, internal audit, legal services, and communications in support of the operations of the Fund.</a:t>
            </a:r>
          </a:p>
          <a:p>
            <a:pPr lvl="3">
              <a:buFont typeface="Wingdings" pitchFamily="2" charset="2"/>
              <a:buChar char="ü"/>
              <a:defRPr/>
            </a:pPr>
            <a:r>
              <a:rPr lang="en-ZA" altLang="en-US" sz="1700" dirty="0" smtClean="0"/>
              <a:t>Funding for the operations of the Branch are derived from the Fund and National Treasury.</a:t>
            </a:r>
          </a:p>
          <a:p>
            <a:pPr lvl="2">
              <a:buFont typeface="Courier New" panose="02070309020205020404" pitchFamily="49" charset="0"/>
              <a:buChar char="o"/>
              <a:defRPr/>
            </a:pPr>
            <a:r>
              <a:rPr lang="en-ZA" altLang="en-US" sz="1700" dirty="0" smtClean="0"/>
              <a:t>The personnel budget derives from the DAFF budget.</a:t>
            </a:r>
          </a:p>
          <a:p>
            <a:pPr lvl="2">
              <a:buFont typeface="Courier New" panose="02070309020205020404" pitchFamily="49" charset="0"/>
              <a:buChar char="o"/>
              <a:defRPr/>
            </a:pPr>
            <a:r>
              <a:rPr lang="en-ZA" altLang="en-US" sz="1700" dirty="0" smtClean="0"/>
              <a:t>Internal arrangement: Support functions to report functionally to Head Office and administratively to the DDG: Fisheries Management.</a:t>
            </a:r>
          </a:p>
          <a:p>
            <a:endParaRPr lang="en-US"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12</a:t>
            </a:fld>
            <a:endParaRPr lang="en-Z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3.jpg"/>
          <p:cNvPicPr>
            <a:picLocks noChangeAspect="1"/>
          </p:cNvPicPr>
          <p:nvPr/>
        </p:nvPicPr>
        <p:blipFill>
          <a:blip r:embed="rId2" cstate="print"/>
          <a:srcRect/>
          <a:stretch>
            <a:fillRect/>
          </a:stretch>
        </p:blipFill>
        <p:spPr bwMode="auto">
          <a:xfrm>
            <a:off x="-27682" y="0"/>
            <a:ext cx="10699750" cy="7561263"/>
          </a:xfrm>
          <a:prstGeom prst="rect">
            <a:avLst/>
          </a:prstGeom>
          <a:noFill/>
          <a:ln w="9525">
            <a:noFill/>
            <a:miter lim="800000"/>
            <a:headEnd/>
            <a:tailEnd/>
          </a:ln>
        </p:spPr>
      </p:pic>
      <p:sp>
        <p:nvSpPr>
          <p:cNvPr id="2" name="Title 1"/>
          <p:cNvSpPr>
            <a:spLocks noGrp="1"/>
          </p:cNvSpPr>
          <p:nvPr>
            <p:ph type="ctrTitle"/>
          </p:nvPr>
        </p:nvSpPr>
        <p:spPr>
          <a:xfrm>
            <a:off x="3978275" y="2052638"/>
            <a:ext cx="5329238" cy="2160587"/>
          </a:xfrm>
        </p:spPr>
        <p:txBody>
          <a:bodyPr>
            <a:noAutofit/>
          </a:bodyPr>
          <a:lstStyle/>
          <a:p>
            <a:pPr algn="ctr">
              <a:defRPr/>
            </a:pPr>
            <a:r>
              <a:rPr lang="en-US" sz="3700" dirty="0">
                <a:solidFill>
                  <a:schemeClr val="accent2">
                    <a:lumMod val="75000"/>
                  </a:schemeClr>
                </a:solidFill>
                <a:latin typeface="Arial Black" pitchFamily="34" charset="0"/>
              </a:rPr>
              <a:t>DAFF 2014-19 FOCUS</a:t>
            </a:r>
          </a:p>
        </p:txBody>
      </p:sp>
      <p:sp>
        <p:nvSpPr>
          <p:cNvPr id="19460" name="Slide Number Placeholder 3"/>
          <p:cNvSpPr txBox="1">
            <a:spLocks/>
          </p:cNvSpPr>
          <p:nvPr/>
        </p:nvSpPr>
        <p:spPr bwMode="auto">
          <a:xfrm>
            <a:off x="9558338" y="6911975"/>
            <a:ext cx="360362" cy="252413"/>
          </a:xfrm>
          <a:prstGeom prst="rect">
            <a:avLst/>
          </a:prstGeom>
          <a:noFill/>
          <a:ln w="9525">
            <a:noFill/>
            <a:miter lim="800000"/>
            <a:headEnd/>
            <a:tailEnd/>
          </a:ln>
        </p:spPr>
        <p:txBody>
          <a:bodyPr lIns="91392" tIns="45696" rIns="91392" bIns="45696"/>
          <a:lstStyle/>
          <a:p>
            <a:fld id="{0CB5A4CF-6060-4659-992C-B5B04C47D48E}" type="slidenum">
              <a:rPr lang="en-ZA" altLang="en-US" sz="1300">
                <a:solidFill>
                  <a:srgbClr val="00B050"/>
                </a:solidFill>
              </a:rPr>
              <a:pPr/>
              <a:t>13</a:t>
            </a:fld>
            <a:endParaRPr lang="en-ZA" altLang="en-US" sz="1300">
              <a:solidFill>
                <a:srgbClr val="00B050"/>
              </a:solidFill>
            </a:endParaRPr>
          </a:p>
        </p:txBody>
      </p:sp>
    </p:spTree>
    <p:extLst>
      <p:ext uri="{BB962C8B-B14F-4D97-AF65-F5344CB8AC3E}">
        <p14:creationId xmlns:p14="http://schemas.microsoft.com/office/powerpoint/2010/main" xmlns="" val="4219493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720725" y="539753"/>
            <a:ext cx="9178925" cy="720725"/>
          </a:xfrm>
          <a:noFill/>
          <a:ln>
            <a:miter lim="800000"/>
            <a:headEnd/>
            <a:tailEnd/>
          </a:ln>
        </p:spPr>
        <p:txBody>
          <a:bodyPr vert="horz" wrap="square" numCol="1" compatLnSpc="1">
            <a:prstTxWarp prst="textNoShape">
              <a:avLst/>
            </a:prstTxWarp>
          </a:bodyPr>
          <a:lstStyle/>
          <a:p>
            <a:r>
              <a:rPr lang="en-US" sz="3200">
                <a:latin typeface="Arial" charset="0"/>
                <a:cs typeface="Arial" charset="0"/>
              </a:rPr>
              <a:t>POLICY AND STRATEGIC ALIGNMENT</a:t>
            </a:r>
          </a:p>
        </p:txBody>
      </p:sp>
      <p:sp>
        <p:nvSpPr>
          <p:cNvPr id="17411" name="Slide Number Placeholder 3"/>
          <p:cNvSpPr>
            <a:spLocks noGrp="1"/>
          </p:cNvSpPr>
          <p:nvPr>
            <p:ph type="sldNum" sz="quarter" idx="10"/>
          </p:nvPr>
        </p:nvSpPr>
        <p:spPr bwMode="auto">
          <a:noFill/>
          <a:ln>
            <a:miter lim="800000"/>
            <a:headEnd/>
            <a:tailEnd/>
          </a:ln>
        </p:spPr>
        <p:txBody>
          <a:bodyPr/>
          <a:lstStyle/>
          <a:p>
            <a:pPr defTabSz="1050369"/>
            <a:fld id="{C5CB70A9-563F-49AE-AD82-B1CA1591B250}" type="slidenum">
              <a:rPr lang="en-ZA" smtClean="0"/>
              <a:pPr defTabSz="1050369"/>
              <a:t>14</a:t>
            </a:fld>
            <a:endParaRPr lang="en-ZA" smtClean="0"/>
          </a:p>
        </p:txBody>
      </p:sp>
      <p:sp>
        <p:nvSpPr>
          <p:cNvPr id="5" name="Rectangle 4"/>
          <p:cNvSpPr/>
          <p:nvPr/>
        </p:nvSpPr>
        <p:spPr>
          <a:xfrm>
            <a:off x="738188" y="1404938"/>
            <a:ext cx="2305050" cy="5184775"/>
          </a:xfrm>
          <a:prstGeom prst="rect">
            <a:avLst/>
          </a:prstGeom>
          <a:solidFill>
            <a:sysClr val="window" lastClr="FFFFFF"/>
          </a:solidFill>
          <a:ln w="25400" cap="flat" cmpd="sng" algn="ctr">
            <a:solidFill>
              <a:sysClr val="windowText" lastClr="000000"/>
            </a:solidFill>
            <a:prstDash val="solid"/>
          </a:ln>
          <a:effectLst/>
        </p:spPr>
        <p:txBody>
          <a:bodyPr lIns="97667" tIns="48832" rIns="97667" bIns="48832" anchor="ctr"/>
          <a:lstStyle/>
          <a:p>
            <a:pPr defTabSz="976781" fontAlgn="auto">
              <a:spcBef>
                <a:spcPts val="0"/>
              </a:spcBef>
              <a:spcAft>
                <a:spcPts val="0"/>
              </a:spcAft>
              <a:defRPr/>
            </a:pPr>
            <a:endParaRPr lang="ms-MY" sz="1500" b="1" kern="0" dirty="0">
              <a:solidFill>
                <a:srgbClr val="000000"/>
              </a:solidFill>
              <a:latin typeface="Arial"/>
              <a:cs typeface="Arial"/>
            </a:endParaRPr>
          </a:p>
        </p:txBody>
      </p:sp>
      <p:graphicFrame>
        <p:nvGraphicFramePr>
          <p:cNvPr id="22" name="Content Placeholder 21"/>
          <p:cNvGraphicFramePr>
            <a:graphicFrameLocks noGrp="1"/>
          </p:cNvGraphicFramePr>
          <p:nvPr>
            <p:ph idx="1"/>
          </p:nvPr>
        </p:nvGraphicFramePr>
        <p:xfrm>
          <a:off x="3154366" y="5634041"/>
          <a:ext cx="2295525" cy="914059"/>
        </p:xfrm>
        <a:graphic>
          <a:graphicData uri="http://schemas.openxmlformats.org/drawingml/2006/table">
            <a:tbl>
              <a:tblPr firstRow="1" bandRow="1">
                <a:tableStyleId>{5C22544A-7EE6-4342-B048-85BDC9FD1C3A}</a:tableStyleId>
              </a:tblPr>
              <a:tblGrid>
                <a:gridCol w="459105"/>
                <a:gridCol w="459105"/>
                <a:gridCol w="459105"/>
                <a:gridCol w="459105"/>
                <a:gridCol w="459105"/>
              </a:tblGrid>
              <a:tr h="914059">
                <a:tc>
                  <a:txBody>
                    <a:bodyPr/>
                    <a:lstStyle/>
                    <a:p>
                      <a:endParaRPr lang="en-US" sz="2100" dirty="0"/>
                    </a:p>
                  </a:txBody>
                  <a:tcPr>
                    <a:solidFill>
                      <a:schemeClr val="bg1"/>
                    </a:solidFill>
                  </a:tcPr>
                </a:tc>
                <a:tc>
                  <a:txBody>
                    <a:bodyPr/>
                    <a:lstStyle/>
                    <a:p>
                      <a:endParaRPr lang="en-US" sz="2100" dirty="0"/>
                    </a:p>
                  </a:txBody>
                  <a:tcPr>
                    <a:solidFill>
                      <a:schemeClr val="bg1"/>
                    </a:solidFill>
                  </a:tcPr>
                </a:tc>
                <a:tc>
                  <a:txBody>
                    <a:bodyPr/>
                    <a:lstStyle/>
                    <a:p>
                      <a:endParaRPr lang="en-US" sz="2100" dirty="0">
                        <a:solidFill>
                          <a:schemeClr val="tx1"/>
                        </a:solidFill>
                      </a:endParaRPr>
                    </a:p>
                  </a:txBody>
                  <a:tcPr>
                    <a:solidFill>
                      <a:schemeClr val="bg1"/>
                    </a:solidFill>
                  </a:tcPr>
                </a:tc>
                <a:tc>
                  <a:txBody>
                    <a:bodyPr/>
                    <a:lstStyle/>
                    <a:p>
                      <a:endParaRPr lang="en-US" sz="2100" dirty="0"/>
                    </a:p>
                  </a:txBody>
                  <a:tcPr>
                    <a:solidFill>
                      <a:schemeClr val="bg1"/>
                    </a:solidFill>
                  </a:tcPr>
                </a:tc>
                <a:tc>
                  <a:txBody>
                    <a:bodyPr/>
                    <a:lstStyle/>
                    <a:p>
                      <a:endParaRPr lang="en-US" sz="2100" dirty="0"/>
                    </a:p>
                  </a:txBody>
                  <a:tcPr>
                    <a:solidFill>
                      <a:schemeClr val="bg1"/>
                    </a:solidFill>
                  </a:tcPr>
                </a:tc>
              </a:tr>
            </a:tbl>
          </a:graphicData>
        </a:graphic>
      </p:graphicFrame>
      <p:sp>
        <p:nvSpPr>
          <p:cNvPr id="7" name="Rectangle 6"/>
          <p:cNvSpPr/>
          <p:nvPr/>
        </p:nvSpPr>
        <p:spPr>
          <a:xfrm>
            <a:off x="5634038" y="1404938"/>
            <a:ext cx="2305050" cy="5184775"/>
          </a:xfrm>
          <a:prstGeom prst="rect">
            <a:avLst/>
          </a:prstGeom>
          <a:solidFill>
            <a:sysClr val="window" lastClr="FFFFFF"/>
          </a:solidFill>
          <a:ln w="25400" cap="flat" cmpd="sng" algn="ctr">
            <a:solidFill>
              <a:sysClr val="windowText" lastClr="000000"/>
            </a:solidFill>
            <a:prstDash val="solid"/>
          </a:ln>
          <a:effectLst/>
        </p:spPr>
        <p:txBody>
          <a:bodyPr lIns="97667" tIns="48832" rIns="97667" bIns="48832" anchor="ctr"/>
          <a:lstStyle/>
          <a:p>
            <a:pPr defTabSz="976781" fontAlgn="auto">
              <a:spcBef>
                <a:spcPts val="0"/>
              </a:spcBef>
              <a:spcAft>
                <a:spcPts val="0"/>
              </a:spcAft>
              <a:defRPr/>
            </a:pPr>
            <a:endParaRPr lang="ms-MY" sz="1500" b="1" kern="0" dirty="0">
              <a:solidFill>
                <a:srgbClr val="000000"/>
              </a:solidFill>
              <a:latin typeface="Arial"/>
              <a:cs typeface="Arial"/>
            </a:endParaRPr>
          </a:p>
        </p:txBody>
      </p:sp>
      <p:sp>
        <p:nvSpPr>
          <p:cNvPr id="8" name="Rectangle 7"/>
          <p:cNvSpPr/>
          <p:nvPr/>
        </p:nvSpPr>
        <p:spPr>
          <a:xfrm>
            <a:off x="8056563" y="1389064"/>
            <a:ext cx="2305050" cy="5184775"/>
          </a:xfrm>
          <a:prstGeom prst="rect">
            <a:avLst/>
          </a:prstGeom>
          <a:solidFill>
            <a:sysClr val="window" lastClr="FFFFFF"/>
          </a:solidFill>
          <a:ln w="25400" cap="flat" cmpd="sng" algn="ctr">
            <a:solidFill>
              <a:sysClr val="windowText" lastClr="000000"/>
            </a:solidFill>
            <a:prstDash val="solid"/>
          </a:ln>
          <a:effectLst/>
        </p:spPr>
        <p:txBody>
          <a:bodyPr lIns="97667" tIns="48832" rIns="97667" bIns="48832" anchor="ctr"/>
          <a:lstStyle/>
          <a:p>
            <a:pPr defTabSz="976781" fontAlgn="auto">
              <a:spcBef>
                <a:spcPts val="0"/>
              </a:spcBef>
              <a:spcAft>
                <a:spcPts val="0"/>
              </a:spcAft>
              <a:defRPr/>
            </a:pPr>
            <a:endParaRPr lang="ms-MY" sz="1500" b="1" kern="0" dirty="0">
              <a:solidFill>
                <a:srgbClr val="000000"/>
              </a:solidFill>
              <a:latin typeface="Arial"/>
              <a:cs typeface="Arial"/>
            </a:endParaRPr>
          </a:p>
        </p:txBody>
      </p:sp>
      <p:sp>
        <p:nvSpPr>
          <p:cNvPr id="17429" name="TextBox 8"/>
          <p:cNvSpPr txBox="1">
            <a:spLocks noChangeArrowheads="1"/>
          </p:cNvSpPr>
          <p:nvPr/>
        </p:nvSpPr>
        <p:spPr bwMode="auto">
          <a:xfrm>
            <a:off x="882652" y="1582741"/>
            <a:ext cx="2016125" cy="854791"/>
          </a:xfrm>
          <a:prstGeom prst="rect">
            <a:avLst/>
          </a:prstGeom>
          <a:noFill/>
          <a:ln w="9525">
            <a:noFill/>
            <a:miter lim="800000"/>
            <a:headEnd/>
            <a:tailEnd/>
          </a:ln>
        </p:spPr>
        <p:txBody>
          <a:bodyPr lIns="38452" tIns="38452" rIns="38452" bIns="38452">
            <a:spAutoFit/>
          </a:bodyPr>
          <a:lstStyle/>
          <a:p>
            <a:pPr marL="38080" algn="ctr" defTabSz="1042436">
              <a:spcBef>
                <a:spcPts val="325"/>
              </a:spcBef>
            </a:pPr>
            <a:r>
              <a:rPr lang="en-US" sz="1600" b="1">
                <a:latin typeface="Century Gothic" pitchFamily="34" charset="0"/>
              </a:rPr>
              <a:t>NDP </a:t>
            </a:r>
          </a:p>
          <a:p>
            <a:pPr marL="38080" algn="ctr" defTabSz="1042436">
              <a:spcBef>
                <a:spcPts val="325"/>
              </a:spcBef>
            </a:pPr>
            <a:r>
              <a:rPr lang="en-US" sz="1600" b="1">
                <a:latin typeface="Century Gothic" pitchFamily="34" charset="0"/>
              </a:rPr>
              <a:t>(National Development Plan) </a:t>
            </a:r>
          </a:p>
        </p:txBody>
      </p:sp>
      <p:pic>
        <p:nvPicPr>
          <p:cNvPr id="17430" name="Picture 9"/>
          <p:cNvPicPr>
            <a:picLocks noChangeAspect="1"/>
          </p:cNvPicPr>
          <p:nvPr/>
        </p:nvPicPr>
        <p:blipFill>
          <a:blip r:embed="rId2" cstate="print"/>
          <a:srcRect/>
          <a:stretch>
            <a:fillRect/>
          </a:stretch>
        </p:blipFill>
        <p:spPr bwMode="auto">
          <a:xfrm>
            <a:off x="1381127" y="2438403"/>
            <a:ext cx="1017589" cy="660400"/>
          </a:xfrm>
          <a:prstGeom prst="rect">
            <a:avLst/>
          </a:prstGeom>
          <a:noFill/>
          <a:ln w="9525">
            <a:noFill/>
            <a:miter lim="800000"/>
            <a:headEnd/>
            <a:tailEnd/>
          </a:ln>
        </p:spPr>
      </p:pic>
      <p:sp>
        <p:nvSpPr>
          <p:cNvPr id="17431" name="Rectangle 10"/>
          <p:cNvSpPr>
            <a:spLocks noChangeArrowheads="1"/>
          </p:cNvSpPr>
          <p:nvPr/>
        </p:nvSpPr>
        <p:spPr bwMode="auto">
          <a:xfrm>
            <a:off x="917575" y="3205164"/>
            <a:ext cx="1944688" cy="2954337"/>
          </a:xfrm>
          <a:prstGeom prst="rect">
            <a:avLst/>
          </a:prstGeom>
          <a:noFill/>
          <a:ln w="9525" algn="ctr">
            <a:noFill/>
            <a:round/>
            <a:headEnd/>
            <a:tailEnd/>
          </a:ln>
        </p:spPr>
        <p:txBody>
          <a:bodyPr lIns="0" tIns="0" rIns="0" bIns="0">
            <a:spAutoFit/>
          </a:bodyPr>
          <a:lstStyle/>
          <a:p>
            <a:pPr marL="185640" lvl="1" indent="-184053" defTabSz="974208">
              <a:buClr>
                <a:schemeClr val="tx2"/>
              </a:buClr>
              <a:buSzPct val="125000"/>
              <a:buFont typeface="Arial" charset="0"/>
              <a:buChar char="▪"/>
            </a:pPr>
            <a:r>
              <a:rPr lang="en-ZA" sz="1600"/>
              <a:t>Improved land administration and spatial planning</a:t>
            </a:r>
          </a:p>
          <a:p>
            <a:pPr marL="185640" lvl="1" indent="-184053" defTabSz="974208">
              <a:buClr>
                <a:schemeClr val="tx2"/>
              </a:buClr>
              <a:buSzPct val="125000"/>
              <a:buFont typeface="Arial" charset="0"/>
              <a:buChar char="▪"/>
            </a:pPr>
            <a:r>
              <a:rPr lang="en-ZA" sz="1600"/>
              <a:t>Fast tracking Land Reform </a:t>
            </a:r>
          </a:p>
          <a:p>
            <a:pPr marL="185640" lvl="1" indent="-184053" defTabSz="974208">
              <a:buClr>
                <a:schemeClr val="tx2"/>
              </a:buClr>
              <a:buSzPct val="125000"/>
              <a:buFont typeface="Arial" charset="0"/>
              <a:buChar char="▪"/>
            </a:pPr>
            <a:r>
              <a:rPr lang="en-ZA" sz="1600"/>
              <a:t>1 million additional sector jobs</a:t>
            </a:r>
          </a:p>
          <a:p>
            <a:pPr marL="185640" lvl="1" indent="-184053" defTabSz="974208">
              <a:buClr>
                <a:schemeClr val="tx2"/>
              </a:buClr>
              <a:buSzPct val="125000"/>
              <a:buFont typeface="Arial" charset="0"/>
              <a:buChar char="▪"/>
            </a:pPr>
            <a:r>
              <a:rPr lang="en-ZA" sz="1600"/>
              <a:t>1 million hectares under production</a:t>
            </a:r>
          </a:p>
          <a:p>
            <a:pPr marL="185640" lvl="1" indent="-184053" defTabSz="974208">
              <a:buClr>
                <a:schemeClr val="tx2"/>
              </a:buClr>
              <a:buSzPct val="125000"/>
              <a:buFont typeface="Arial" charset="0"/>
              <a:buChar char="▪"/>
            </a:pPr>
            <a:r>
              <a:rPr lang="en-ZA" sz="1600"/>
              <a:t>Food Security</a:t>
            </a:r>
          </a:p>
          <a:p>
            <a:pPr marL="185640" lvl="1" indent="-184053" defTabSz="974208">
              <a:buClr>
                <a:schemeClr val="tx2"/>
              </a:buClr>
              <a:buSzPct val="125000"/>
              <a:buFont typeface="Arial" charset="0"/>
              <a:buChar char="▪"/>
            </a:pPr>
            <a:r>
              <a:rPr lang="en-ZA" sz="1600"/>
              <a:t>Land under irrigation</a:t>
            </a:r>
            <a:endParaRPr lang="en-MY" sz="1600">
              <a:solidFill>
                <a:srgbClr val="FF0000"/>
              </a:solidFill>
            </a:endParaRPr>
          </a:p>
        </p:txBody>
      </p:sp>
      <p:pic>
        <p:nvPicPr>
          <p:cNvPr id="17432" name="Picture 13"/>
          <p:cNvPicPr>
            <a:picLocks noChangeAspect="1"/>
          </p:cNvPicPr>
          <p:nvPr/>
        </p:nvPicPr>
        <p:blipFill>
          <a:blip r:embed="rId3" cstate="print"/>
          <a:srcRect/>
          <a:stretch>
            <a:fillRect/>
          </a:stretch>
        </p:blipFill>
        <p:spPr bwMode="auto">
          <a:xfrm>
            <a:off x="3886200" y="2520953"/>
            <a:ext cx="831850" cy="473075"/>
          </a:xfrm>
          <a:prstGeom prst="rect">
            <a:avLst/>
          </a:prstGeom>
          <a:noFill/>
          <a:ln w="9525">
            <a:noFill/>
            <a:miter lim="800000"/>
            <a:headEnd/>
            <a:tailEnd/>
          </a:ln>
        </p:spPr>
      </p:pic>
      <p:sp>
        <p:nvSpPr>
          <p:cNvPr id="17433" name="TextBox 15"/>
          <p:cNvSpPr txBox="1">
            <a:spLocks noChangeArrowheads="1"/>
          </p:cNvSpPr>
          <p:nvPr/>
        </p:nvSpPr>
        <p:spPr bwMode="auto">
          <a:xfrm>
            <a:off x="5634038" y="1509713"/>
            <a:ext cx="2305050" cy="815975"/>
          </a:xfrm>
          <a:prstGeom prst="rect">
            <a:avLst/>
          </a:prstGeom>
          <a:noFill/>
          <a:ln w="9525">
            <a:noFill/>
            <a:miter lim="800000"/>
            <a:headEnd/>
            <a:tailEnd/>
          </a:ln>
        </p:spPr>
        <p:txBody>
          <a:bodyPr lIns="38452" tIns="38452" rIns="38452" bIns="38452">
            <a:spAutoFit/>
          </a:bodyPr>
          <a:lstStyle/>
          <a:p>
            <a:pPr algn="ctr" defTabSz="963103"/>
            <a:r>
              <a:rPr lang="en-US" sz="1600" b="1">
                <a:solidFill>
                  <a:srgbClr val="000000"/>
                </a:solidFill>
                <a:latin typeface="Century Gothic" pitchFamily="34" charset="0"/>
              </a:rPr>
              <a:t>MTSF </a:t>
            </a:r>
          </a:p>
          <a:p>
            <a:pPr algn="ctr" defTabSz="963103"/>
            <a:r>
              <a:rPr lang="en-US" sz="1600" b="1">
                <a:solidFill>
                  <a:srgbClr val="000000"/>
                </a:solidFill>
                <a:latin typeface="Century Gothic" pitchFamily="34" charset="0"/>
              </a:rPr>
              <a:t>(Medium-Term Strategic Framework) </a:t>
            </a:r>
          </a:p>
        </p:txBody>
      </p:sp>
      <p:sp>
        <p:nvSpPr>
          <p:cNvPr id="17434" name="TextBox 16"/>
          <p:cNvSpPr txBox="1">
            <a:spLocks noChangeArrowheads="1"/>
          </p:cNvSpPr>
          <p:nvPr/>
        </p:nvSpPr>
        <p:spPr bwMode="auto">
          <a:xfrm>
            <a:off x="8159750" y="1582741"/>
            <a:ext cx="2235200" cy="570126"/>
          </a:xfrm>
          <a:prstGeom prst="rect">
            <a:avLst/>
          </a:prstGeom>
          <a:noFill/>
          <a:ln w="9525">
            <a:noFill/>
            <a:miter lim="800000"/>
            <a:headEnd/>
            <a:tailEnd/>
          </a:ln>
        </p:spPr>
        <p:txBody>
          <a:bodyPr lIns="38452" tIns="38452" rIns="38452" bIns="38452">
            <a:spAutoFit/>
          </a:bodyPr>
          <a:lstStyle/>
          <a:p>
            <a:pPr algn="ctr" defTabSz="963103"/>
            <a:r>
              <a:rPr lang="en-US" sz="1600" b="1">
                <a:solidFill>
                  <a:srgbClr val="000000"/>
                </a:solidFill>
                <a:latin typeface="Century Gothic" pitchFamily="34" charset="0"/>
              </a:rPr>
              <a:t>Outcomes 4, 7 and 10 </a:t>
            </a:r>
          </a:p>
        </p:txBody>
      </p:sp>
      <p:pic>
        <p:nvPicPr>
          <p:cNvPr id="17435" name="Picture 17"/>
          <p:cNvPicPr>
            <a:picLocks noChangeAspect="1"/>
          </p:cNvPicPr>
          <p:nvPr/>
        </p:nvPicPr>
        <p:blipFill>
          <a:blip r:embed="rId4" cstate="print"/>
          <a:srcRect/>
          <a:stretch>
            <a:fillRect/>
          </a:stretch>
        </p:blipFill>
        <p:spPr bwMode="auto">
          <a:xfrm>
            <a:off x="6473827" y="2452688"/>
            <a:ext cx="817563" cy="625475"/>
          </a:xfrm>
          <a:prstGeom prst="rect">
            <a:avLst/>
          </a:prstGeom>
          <a:noFill/>
          <a:ln w="9525">
            <a:noFill/>
            <a:miter lim="800000"/>
            <a:headEnd/>
            <a:tailEnd/>
          </a:ln>
        </p:spPr>
      </p:pic>
      <p:sp>
        <p:nvSpPr>
          <p:cNvPr id="17436" name="Rectangle 18"/>
          <p:cNvSpPr>
            <a:spLocks noChangeArrowheads="1"/>
          </p:cNvSpPr>
          <p:nvPr/>
        </p:nvSpPr>
        <p:spPr bwMode="auto">
          <a:xfrm>
            <a:off x="5634038" y="3194050"/>
            <a:ext cx="2305050" cy="2955925"/>
          </a:xfrm>
          <a:prstGeom prst="rect">
            <a:avLst/>
          </a:prstGeom>
          <a:noFill/>
          <a:ln w="9525" algn="ctr">
            <a:noFill/>
            <a:round/>
            <a:headEnd/>
            <a:tailEnd/>
          </a:ln>
        </p:spPr>
        <p:txBody>
          <a:bodyPr lIns="0" tIns="0" rIns="0" bIns="0">
            <a:spAutoFit/>
          </a:bodyPr>
          <a:lstStyle/>
          <a:p>
            <a:pPr marL="342719" indent="-342719" defTabSz="963103">
              <a:buFont typeface="Wingdings" pitchFamily="2" charset="2"/>
              <a:buChar char="§"/>
            </a:pPr>
            <a:r>
              <a:rPr lang="en-GB" sz="1600">
                <a:solidFill>
                  <a:srgbClr val="000000"/>
                </a:solidFill>
              </a:rPr>
              <a:t>Increase % ownership of productive land by PDIs from 11.5% (9.40m ha) to 20% (or 16.2 m ha) by March 2019.</a:t>
            </a:r>
          </a:p>
          <a:p>
            <a:pPr marL="342719" indent="-342719" defTabSz="963103">
              <a:buFont typeface="Wingdings" pitchFamily="2" charset="2"/>
              <a:buChar char="§"/>
            </a:pPr>
            <a:endParaRPr lang="en-US" sz="1600">
              <a:solidFill>
                <a:srgbClr val="000000"/>
              </a:solidFill>
            </a:endParaRPr>
          </a:p>
          <a:p>
            <a:pPr marL="342719" indent="-342719" defTabSz="963103">
              <a:buFont typeface="Wingdings" pitchFamily="2" charset="2"/>
              <a:buChar char="§"/>
            </a:pPr>
            <a:r>
              <a:rPr lang="en-US" sz="1600">
                <a:solidFill>
                  <a:srgbClr val="000000"/>
                </a:solidFill>
              </a:rPr>
              <a:t>Reduction of rural unemployment from 49% (2013) to 40%, by 2019</a:t>
            </a:r>
            <a:endParaRPr lang="en-US" sz="1600" b="1">
              <a:solidFill>
                <a:srgbClr val="000000"/>
              </a:solidFill>
            </a:endParaRPr>
          </a:p>
        </p:txBody>
      </p:sp>
      <p:sp>
        <p:nvSpPr>
          <p:cNvPr id="20" name="TextBox 19"/>
          <p:cNvSpPr txBox="1"/>
          <p:nvPr/>
        </p:nvSpPr>
        <p:spPr>
          <a:xfrm>
            <a:off x="8124827" y="2433639"/>
            <a:ext cx="2236788" cy="2801478"/>
          </a:xfrm>
          <a:prstGeom prst="rect">
            <a:avLst/>
          </a:prstGeom>
          <a:noFill/>
        </p:spPr>
        <p:txBody>
          <a:bodyPr lIns="38452" tIns="38452" rIns="38452" bIns="38452">
            <a:spAutoFit/>
          </a:bodyPr>
          <a:lstStyle/>
          <a:p>
            <a:pPr algn="ctr" defTabSz="963103">
              <a:defRPr/>
            </a:pPr>
            <a:r>
              <a:rPr lang="en-US" sz="1600" b="1" dirty="0">
                <a:solidFill>
                  <a:prstClr val="black"/>
                </a:solidFill>
                <a:latin typeface="Century Gothic" pitchFamily="34" charset="0"/>
                <a:cs typeface="Arial" pitchFamily="34" charset="0"/>
              </a:rPr>
              <a:t>The Nine Point Plan</a:t>
            </a:r>
          </a:p>
          <a:p>
            <a:pPr algn="ctr" defTabSz="963103">
              <a:defRPr/>
            </a:pPr>
            <a:endParaRPr lang="en-US" sz="1600" b="1" dirty="0">
              <a:solidFill>
                <a:prstClr val="black"/>
              </a:solidFill>
              <a:latin typeface="Century Gothic" pitchFamily="34" charset="0"/>
              <a:cs typeface="Arial" pitchFamily="34" charset="0"/>
            </a:endParaRPr>
          </a:p>
          <a:p>
            <a:pPr algn="ctr" defTabSz="963103">
              <a:defRPr/>
            </a:pPr>
            <a:r>
              <a:rPr lang="en-US" sz="1600" b="1" dirty="0">
                <a:solidFill>
                  <a:prstClr val="black"/>
                </a:solidFill>
                <a:latin typeface="Century Gothic" pitchFamily="34" charset="0"/>
                <a:cs typeface="Arial" pitchFamily="34" charset="0"/>
              </a:rPr>
              <a:t>Revitalisation of Agriculture and Agro-processing Value Chains</a:t>
            </a:r>
          </a:p>
          <a:p>
            <a:pPr marL="171359" indent="-171359" defTabSz="963103">
              <a:buFont typeface="Arial" panose="020B0604020202020204" pitchFamily="34" charset="0"/>
              <a:buChar char="•"/>
              <a:defRPr/>
            </a:pPr>
            <a:r>
              <a:rPr lang="en-US" sz="1300" b="1" dirty="0">
                <a:solidFill>
                  <a:prstClr val="black"/>
                </a:solidFill>
                <a:latin typeface="Century Gothic" pitchFamily="34" charset="0"/>
                <a:cs typeface="Arial" pitchFamily="34" charset="0"/>
              </a:rPr>
              <a:t>Fast Tracking Land Reform</a:t>
            </a:r>
          </a:p>
          <a:p>
            <a:pPr marL="171359" indent="-171359" defTabSz="963103">
              <a:buFont typeface="Arial" panose="020B0604020202020204" pitchFamily="34" charset="0"/>
              <a:buChar char="•"/>
              <a:defRPr/>
            </a:pPr>
            <a:r>
              <a:rPr lang="en-US" sz="1300" b="1" dirty="0">
                <a:solidFill>
                  <a:prstClr val="black"/>
                </a:solidFill>
                <a:latin typeface="Century Gothic" pitchFamily="34" charset="0"/>
                <a:cs typeface="Arial" pitchFamily="34" charset="0"/>
              </a:rPr>
              <a:t>Market Access</a:t>
            </a:r>
          </a:p>
          <a:p>
            <a:pPr marL="171359" indent="-171359" defTabSz="963103">
              <a:buFont typeface="Arial" panose="020B0604020202020204" pitchFamily="34" charset="0"/>
              <a:buChar char="•"/>
              <a:defRPr/>
            </a:pPr>
            <a:r>
              <a:rPr lang="en-US" sz="1300" b="1" dirty="0">
                <a:solidFill>
                  <a:prstClr val="black"/>
                </a:solidFill>
                <a:latin typeface="Century Gothic" pitchFamily="34" charset="0"/>
                <a:cs typeface="Arial" pitchFamily="34" charset="0"/>
              </a:rPr>
              <a:t>Producer Support</a:t>
            </a:r>
          </a:p>
          <a:p>
            <a:pPr marL="171359" indent="-171359" defTabSz="963103">
              <a:buFont typeface="Arial" panose="020B0604020202020204" pitchFamily="34" charset="0"/>
              <a:buChar char="•"/>
              <a:defRPr/>
            </a:pPr>
            <a:r>
              <a:rPr lang="en-US" sz="1300" b="1" dirty="0">
                <a:solidFill>
                  <a:prstClr val="black"/>
                </a:solidFill>
                <a:latin typeface="Century Gothic" pitchFamily="34" charset="0"/>
                <a:cs typeface="Arial" pitchFamily="34" charset="0"/>
              </a:rPr>
              <a:t>Production</a:t>
            </a:r>
          </a:p>
          <a:p>
            <a:pPr algn="ctr" defTabSz="963103">
              <a:defRPr/>
            </a:pPr>
            <a:r>
              <a:rPr lang="en-US" sz="1600" b="1" dirty="0">
                <a:solidFill>
                  <a:prstClr val="black"/>
                </a:solidFill>
                <a:latin typeface="Century Gothic" pitchFamily="34" charset="0"/>
                <a:cs typeface="Arial" pitchFamily="34" charset="0"/>
              </a:rPr>
              <a:t> </a:t>
            </a:r>
          </a:p>
        </p:txBody>
      </p:sp>
      <p:sp>
        <p:nvSpPr>
          <p:cNvPr id="21" name="TextBox 20"/>
          <p:cNvSpPr txBox="1"/>
          <p:nvPr/>
        </p:nvSpPr>
        <p:spPr>
          <a:xfrm>
            <a:off x="8091489" y="4702176"/>
            <a:ext cx="2236787" cy="1908926"/>
          </a:xfrm>
          <a:prstGeom prst="rect">
            <a:avLst/>
          </a:prstGeom>
          <a:noFill/>
        </p:spPr>
        <p:txBody>
          <a:bodyPr lIns="38452" tIns="38452" rIns="38452" bIns="38452">
            <a:spAutoFit/>
          </a:bodyPr>
          <a:lstStyle/>
          <a:p>
            <a:pPr algn="ctr" defTabSz="963103">
              <a:defRPr/>
            </a:pPr>
            <a:endParaRPr lang="en-US" sz="1600" b="1" dirty="0">
              <a:solidFill>
                <a:prstClr val="black"/>
              </a:solidFill>
              <a:latin typeface="Century Gothic" pitchFamily="34" charset="0"/>
              <a:cs typeface="Arial" pitchFamily="34" charset="0"/>
            </a:endParaRPr>
          </a:p>
          <a:p>
            <a:pPr algn="ctr" defTabSz="963103">
              <a:defRPr/>
            </a:pPr>
            <a:r>
              <a:rPr lang="en-US" sz="1600" b="1" dirty="0">
                <a:solidFill>
                  <a:prstClr val="black"/>
                </a:solidFill>
                <a:latin typeface="Century Gothic" pitchFamily="34" charset="0"/>
                <a:cs typeface="Arial" pitchFamily="34" charset="0"/>
              </a:rPr>
              <a:t>Agricultural Policy Action Plan </a:t>
            </a:r>
          </a:p>
          <a:p>
            <a:pPr algn="ctr" defTabSz="963103">
              <a:defRPr/>
            </a:pPr>
            <a:endParaRPr lang="en-US" sz="1600" b="1" dirty="0">
              <a:solidFill>
                <a:prstClr val="black"/>
              </a:solidFill>
              <a:latin typeface="Century Gothic" pitchFamily="34" charset="0"/>
              <a:cs typeface="Arial" pitchFamily="34" charset="0"/>
            </a:endParaRPr>
          </a:p>
          <a:p>
            <a:pPr marL="171359" indent="-171359" defTabSz="963103">
              <a:buFont typeface="Arial" panose="020B0604020202020204" pitchFamily="34" charset="0"/>
              <a:buChar char="•"/>
              <a:defRPr/>
            </a:pPr>
            <a:r>
              <a:rPr lang="en-US" sz="1300" b="1" dirty="0">
                <a:solidFill>
                  <a:prstClr val="black"/>
                </a:solidFill>
                <a:latin typeface="Century Gothic" pitchFamily="34" charset="0"/>
                <a:cs typeface="Arial" pitchFamily="34" charset="0"/>
              </a:rPr>
              <a:t>Nine prioritised commodity value chains</a:t>
            </a:r>
          </a:p>
          <a:p>
            <a:pPr marL="171359" indent="-171359" defTabSz="963103">
              <a:buFont typeface="Arial" panose="020B0604020202020204" pitchFamily="34" charset="0"/>
              <a:buChar char="•"/>
              <a:defRPr/>
            </a:pPr>
            <a:r>
              <a:rPr lang="en-US" sz="1300" b="1" dirty="0">
                <a:solidFill>
                  <a:prstClr val="black"/>
                </a:solidFill>
                <a:latin typeface="Century Gothic" pitchFamily="34" charset="0"/>
                <a:cs typeface="Arial" pitchFamily="34" charset="0"/>
              </a:rPr>
              <a:t>Transversal Indicators</a:t>
            </a:r>
          </a:p>
          <a:p>
            <a:pPr algn="ctr" defTabSz="963103">
              <a:defRPr/>
            </a:pPr>
            <a:r>
              <a:rPr lang="en-US" sz="1600" b="1" dirty="0">
                <a:solidFill>
                  <a:prstClr val="black"/>
                </a:solidFill>
                <a:latin typeface="Century Gothic" pitchFamily="34" charset="0"/>
                <a:cs typeface="Arial" pitchFamily="34" charset="0"/>
              </a:rPr>
              <a:t> </a:t>
            </a:r>
          </a:p>
        </p:txBody>
      </p:sp>
      <p:sp>
        <p:nvSpPr>
          <p:cNvPr id="17439" name="Rectangle 22"/>
          <p:cNvSpPr>
            <a:spLocks noChangeArrowheads="1"/>
          </p:cNvSpPr>
          <p:nvPr/>
        </p:nvSpPr>
        <p:spPr bwMode="auto">
          <a:xfrm>
            <a:off x="3186114" y="3194050"/>
            <a:ext cx="2232025" cy="2262158"/>
          </a:xfrm>
          <a:prstGeom prst="rect">
            <a:avLst/>
          </a:prstGeom>
          <a:noFill/>
          <a:ln w="9525" algn="ctr">
            <a:noFill/>
            <a:round/>
            <a:headEnd/>
            <a:tailEnd/>
          </a:ln>
        </p:spPr>
        <p:txBody>
          <a:bodyPr lIns="0" tIns="0" rIns="0" bIns="0">
            <a:spAutoFit/>
          </a:bodyPr>
          <a:lstStyle/>
          <a:p>
            <a:pPr marL="342719" indent="-342719">
              <a:buFont typeface="Wingdings" pitchFamily="2" charset="2"/>
              <a:buChar char="§"/>
            </a:pPr>
            <a:r>
              <a:rPr lang="en-US"/>
              <a:t>145,000 new jobs in     agro-processing by 2020</a:t>
            </a:r>
          </a:p>
          <a:p>
            <a:pPr marL="342719" indent="-342719">
              <a:buFont typeface="Wingdings" pitchFamily="2" charset="2"/>
              <a:buChar char="§"/>
            </a:pPr>
            <a:endParaRPr lang="en-US"/>
          </a:p>
          <a:p>
            <a:pPr marL="342719" indent="-342719">
              <a:buFont typeface="Wingdings" pitchFamily="2" charset="2"/>
              <a:buChar char="§"/>
            </a:pPr>
            <a:r>
              <a:rPr lang="en-US"/>
              <a:t>300 000 new smallholders</a:t>
            </a:r>
          </a:p>
        </p:txBody>
      </p:sp>
      <p:sp>
        <p:nvSpPr>
          <p:cNvPr id="17440" name="TextBox 24"/>
          <p:cNvSpPr txBox="1">
            <a:spLocks noChangeArrowheads="1"/>
          </p:cNvSpPr>
          <p:nvPr/>
        </p:nvSpPr>
        <p:spPr bwMode="auto">
          <a:xfrm>
            <a:off x="3043240" y="1470029"/>
            <a:ext cx="2590800" cy="893763"/>
          </a:xfrm>
          <a:prstGeom prst="rect">
            <a:avLst/>
          </a:prstGeom>
          <a:noFill/>
          <a:ln w="9525">
            <a:noFill/>
            <a:miter lim="800000"/>
            <a:headEnd/>
            <a:tailEnd/>
          </a:ln>
        </p:spPr>
        <p:txBody>
          <a:bodyPr lIns="38452" tIns="38452" rIns="38452" bIns="38452">
            <a:spAutoFit/>
          </a:bodyPr>
          <a:lstStyle/>
          <a:p>
            <a:pPr marL="38080" algn="ctr" defTabSz="1042436">
              <a:spcBef>
                <a:spcPts val="325"/>
              </a:spcBef>
            </a:pPr>
            <a:r>
              <a:rPr lang="en-US" sz="1600" b="1">
                <a:latin typeface="Century Gothic" pitchFamily="34" charset="0"/>
              </a:rPr>
              <a:t>NGP </a:t>
            </a:r>
          </a:p>
          <a:p>
            <a:pPr marL="38080" algn="ctr" defTabSz="1042436">
              <a:spcBef>
                <a:spcPts val="325"/>
              </a:spcBef>
            </a:pPr>
            <a:r>
              <a:rPr lang="en-US" sz="1600" b="1">
                <a:latin typeface="Century Gothic" pitchFamily="34" charset="0"/>
              </a:rPr>
              <a:t>(New Growth </a:t>
            </a:r>
          </a:p>
          <a:p>
            <a:pPr marL="38080" algn="ctr" defTabSz="1042436">
              <a:spcBef>
                <a:spcPts val="325"/>
              </a:spcBef>
            </a:pPr>
            <a:r>
              <a:rPr lang="en-US" sz="1600" b="1">
                <a:latin typeface="Century Gothic" pitchFamily="34" charset="0"/>
              </a:rPr>
              <a:t>Path)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175" y="180231"/>
            <a:ext cx="9178925" cy="1152128"/>
          </a:xfrm>
        </p:spPr>
        <p:txBody>
          <a:bodyPr/>
          <a:lstStyle/>
          <a:p>
            <a:r>
              <a:rPr lang="en-US" sz="2900" dirty="0"/>
              <a:t>2014/19 FOCUS</a:t>
            </a:r>
          </a:p>
        </p:txBody>
      </p:sp>
      <p:sp>
        <p:nvSpPr>
          <p:cNvPr id="3" name="Content Placeholder 2"/>
          <p:cNvSpPr>
            <a:spLocks noGrp="1"/>
          </p:cNvSpPr>
          <p:nvPr>
            <p:ph idx="1"/>
          </p:nvPr>
        </p:nvSpPr>
        <p:spPr>
          <a:xfrm>
            <a:off x="378152" y="1332362"/>
            <a:ext cx="9937103" cy="5328592"/>
          </a:xfrm>
        </p:spPr>
        <p:txBody>
          <a:bodyPr/>
          <a:lstStyle/>
          <a:p>
            <a:pPr marL="342719" indent="-342719">
              <a:buFont typeface="Arial" panose="020B0604020202020204" pitchFamily="34" charset="0"/>
              <a:buChar char="•"/>
            </a:pPr>
            <a:r>
              <a:rPr lang="en-ZA" b="1" cap="small" dirty="0" smtClean="0"/>
              <a:t>FOOD SECURITY: </a:t>
            </a:r>
          </a:p>
          <a:p>
            <a:pPr marL="606105" lvl="2" indent="-258626">
              <a:buFont typeface="Courier New" panose="02070309020205020404" pitchFamily="49" charset="0"/>
              <a:buChar char="o"/>
            </a:pPr>
            <a:r>
              <a:rPr lang="en-ZA" sz="1700" dirty="0"/>
              <a:t>To ensure that the more than 12 million citizens who are vulnerable to hunger and are food insecure, have sufficient access to safe and nutritious food.</a:t>
            </a:r>
          </a:p>
          <a:p>
            <a:pPr marL="0" indent="0"/>
            <a:endParaRPr lang="en-ZA" sz="2100" dirty="0"/>
          </a:p>
          <a:p>
            <a:pPr marL="342719" indent="-342719">
              <a:buFont typeface="Arial" panose="020B0604020202020204" pitchFamily="34" charset="0"/>
              <a:buChar char="•"/>
            </a:pPr>
            <a:r>
              <a:rPr lang="en-ZA" b="1" cap="small" dirty="0" smtClean="0"/>
              <a:t>TRANSFORM THE SECTOR:</a:t>
            </a:r>
            <a:r>
              <a:rPr lang="en-ZA" dirty="0" smtClean="0"/>
              <a:t> </a:t>
            </a:r>
          </a:p>
          <a:p>
            <a:pPr marL="606105" lvl="2" indent="-258626">
              <a:buFont typeface="Courier New" panose="02070309020205020404" pitchFamily="49" charset="0"/>
              <a:buChar char="o"/>
            </a:pPr>
            <a:r>
              <a:rPr lang="en-ZA" sz="1700" dirty="0" smtClean="0"/>
              <a:t>Promote and empower smallholder producers through targeted support measures to increase their competitive edge towards becoming sustainable producers. </a:t>
            </a:r>
          </a:p>
          <a:p>
            <a:pPr marL="606105" lvl="2" indent="-258626">
              <a:buFont typeface="Courier New" panose="02070309020205020404" pitchFamily="49" charset="0"/>
              <a:buChar char="o"/>
            </a:pPr>
            <a:r>
              <a:rPr lang="en-ZA" sz="1700" dirty="0" smtClean="0"/>
              <a:t>Transform </a:t>
            </a:r>
            <a:r>
              <a:rPr lang="en-ZA" sz="1700" dirty="0"/>
              <a:t>the fisheries sector by implementing the Small-scale Fisheries Policy, which will change the socio-economic profile of the </a:t>
            </a:r>
            <a:r>
              <a:rPr lang="en-ZA" sz="1700" dirty="0" smtClean="0"/>
              <a:t>sector.</a:t>
            </a:r>
          </a:p>
          <a:p>
            <a:pPr marL="606105" lvl="2" indent="-258626">
              <a:buFont typeface="Courier New" panose="02070309020205020404" pitchFamily="49" charset="0"/>
              <a:buChar char="o"/>
            </a:pPr>
            <a:r>
              <a:rPr lang="en-ZA" sz="1700" dirty="0" smtClean="0"/>
              <a:t>Adhere </a:t>
            </a:r>
            <a:r>
              <a:rPr lang="en-ZA" sz="1700" dirty="0"/>
              <a:t>to new regimes for sustainable forest </a:t>
            </a:r>
            <a:r>
              <a:rPr lang="en-ZA" sz="1700" dirty="0" smtClean="0"/>
              <a:t>management.</a:t>
            </a:r>
          </a:p>
          <a:p>
            <a:pPr marL="347478" lvl="2" indent="0">
              <a:buNone/>
            </a:pPr>
            <a:endParaRPr lang="en-ZA" sz="2100" dirty="0"/>
          </a:p>
          <a:p>
            <a:pPr marL="342719" indent="-342719">
              <a:buFont typeface="Arial" panose="020B0604020202020204" pitchFamily="34" charset="0"/>
              <a:buChar char="•"/>
            </a:pPr>
            <a:endParaRPr lang="en-ZA"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15</a:t>
            </a:fld>
            <a:endParaRPr lang="en-ZA" dirty="0"/>
          </a:p>
        </p:txBody>
      </p:sp>
    </p:spTree>
    <p:extLst>
      <p:ext uri="{BB962C8B-B14F-4D97-AF65-F5344CB8AC3E}">
        <p14:creationId xmlns:p14="http://schemas.microsoft.com/office/powerpoint/2010/main" xmlns="" val="3409254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684290"/>
            <a:ext cx="9178925" cy="648073"/>
          </a:xfrm>
        </p:spPr>
        <p:txBody>
          <a:bodyPr/>
          <a:lstStyle/>
          <a:p>
            <a:r>
              <a:rPr lang="en-US" sz="2900" dirty="0"/>
              <a:t>2014/19 FOCUS (2)</a:t>
            </a:r>
          </a:p>
        </p:txBody>
      </p:sp>
      <p:sp>
        <p:nvSpPr>
          <p:cNvPr id="3" name="Content Placeholder 2"/>
          <p:cNvSpPr>
            <a:spLocks noGrp="1"/>
          </p:cNvSpPr>
          <p:nvPr>
            <p:ph idx="1"/>
          </p:nvPr>
        </p:nvSpPr>
        <p:spPr/>
        <p:txBody>
          <a:bodyPr/>
          <a:lstStyle/>
          <a:p>
            <a:pPr marL="342719" indent="-342719">
              <a:buFont typeface="Arial" panose="020B0604020202020204" pitchFamily="34" charset="0"/>
              <a:buChar char="•"/>
            </a:pPr>
            <a:r>
              <a:rPr lang="en-ZA" b="1" cap="small" dirty="0">
                <a:solidFill>
                  <a:prstClr val="black"/>
                </a:solidFill>
              </a:rPr>
              <a:t>CREATE JOBS</a:t>
            </a:r>
            <a:r>
              <a:rPr lang="en-ZA" dirty="0">
                <a:solidFill>
                  <a:prstClr val="black"/>
                </a:solidFill>
              </a:rPr>
              <a:t>: </a:t>
            </a:r>
          </a:p>
          <a:p>
            <a:pPr marL="623557" indent="-276078">
              <a:buFont typeface="Courier New" panose="02070309020205020404" pitchFamily="49" charset="0"/>
              <a:buChar char="o"/>
            </a:pPr>
            <a:r>
              <a:rPr lang="en-ZA" sz="1700" dirty="0">
                <a:solidFill>
                  <a:prstClr val="black"/>
                </a:solidFill>
              </a:rPr>
              <a:t>Achieve the NDP goal of creating 1 million new jobs by 2030.</a:t>
            </a:r>
          </a:p>
          <a:p>
            <a:pPr marL="347479" indent="0"/>
            <a:endParaRPr lang="en-ZA" dirty="0">
              <a:solidFill>
                <a:prstClr val="black"/>
              </a:solidFill>
            </a:endParaRPr>
          </a:p>
          <a:p>
            <a:pPr marL="342719" indent="-342719">
              <a:buFont typeface="Arial" panose="020B0604020202020204" pitchFamily="34" charset="0"/>
              <a:buChar char="•"/>
            </a:pPr>
            <a:r>
              <a:rPr lang="en-ZA" b="1" cap="small" dirty="0">
                <a:solidFill>
                  <a:prstClr val="black"/>
                </a:solidFill>
              </a:rPr>
              <a:t>INCREASE THE CONTRIBUTION OF AGRICULTURE TO GDP: </a:t>
            </a:r>
          </a:p>
          <a:p>
            <a:pPr marL="606105" lvl="2" indent="-258626">
              <a:buFont typeface="Courier New" panose="02070309020205020404" pitchFamily="49" charset="0"/>
              <a:buChar char="o"/>
            </a:pPr>
            <a:r>
              <a:rPr lang="en-ZA" sz="1700" dirty="0">
                <a:solidFill>
                  <a:prstClr val="black"/>
                </a:solidFill>
              </a:rPr>
              <a:t>Implement APAP.</a:t>
            </a:r>
          </a:p>
          <a:p>
            <a:pPr marL="606105" lvl="2" indent="-258626">
              <a:buFont typeface="Courier New" panose="02070309020205020404" pitchFamily="49" charset="0"/>
              <a:buChar char="o"/>
            </a:pPr>
            <a:r>
              <a:rPr lang="en-ZA" sz="1700" dirty="0">
                <a:solidFill>
                  <a:prstClr val="black"/>
                </a:solidFill>
              </a:rPr>
              <a:t>Strengthen our animal disease and plant pest control capabilities and surveillance measures to enhance exports and trade.</a:t>
            </a:r>
          </a:p>
          <a:p>
            <a:pPr marL="606105" lvl="2" indent="-258626">
              <a:buFont typeface="Courier New" panose="02070309020205020404" pitchFamily="49" charset="0"/>
              <a:buChar char="o"/>
            </a:pPr>
            <a:r>
              <a:rPr lang="en-ZA" sz="1700" dirty="0">
                <a:solidFill>
                  <a:prstClr val="black"/>
                </a:solidFill>
              </a:rPr>
              <a:t>Conclude trade opportunities with other emerging economies and accelerate trade on the African continent.</a:t>
            </a:r>
          </a:p>
          <a:p>
            <a:endParaRPr lang="en-US"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16</a:t>
            </a:fld>
            <a:endParaRPr lang="en-ZA" dirty="0"/>
          </a:p>
        </p:txBody>
      </p:sp>
    </p:spTree>
    <p:extLst>
      <p:ext uri="{BB962C8B-B14F-4D97-AF65-F5344CB8AC3E}">
        <p14:creationId xmlns:p14="http://schemas.microsoft.com/office/powerpoint/2010/main" xmlns="" val="3069136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3.jpg"/>
          <p:cNvPicPr>
            <a:picLocks noChangeAspect="1"/>
          </p:cNvPicPr>
          <p:nvPr/>
        </p:nvPicPr>
        <p:blipFill>
          <a:blip r:embed="rId2" cstate="print"/>
          <a:srcRect/>
          <a:stretch>
            <a:fillRect/>
          </a:stretch>
        </p:blipFill>
        <p:spPr bwMode="auto">
          <a:xfrm>
            <a:off x="-27682" y="0"/>
            <a:ext cx="10699750" cy="7561263"/>
          </a:xfrm>
          <a:prstGeom prst="rect">
            <a:avLst/>
          </a:prstGeom>
          <a:noFill/>
          <a:ln w="9525">
            <a:noFill/>
            <a:miter lim="800000"/>
            <a:headEnd/>
            <a:tailEnd/>
          </a:ln>
        </p:spPr>
      </p:pic>
      <p:sp>
        <p:nvSpPr>
          <p:cNvPr id="2" name="Title 1"/>
          <p:cNvSpPr>
            <a:spLocks noGrp="1"/>
          </p:cNvSpPr>
          <p:nvPr>
            <p:ph type="ctrTitle"/>
          </p:nvPr>
        </p:nvSpPr>
        <p:spPr>
          <a:xfrm>
            <a:off x="3978275" y="2052638"/>
            <a:ext cx="5329238" cy="2160587"/>
          </a:xfrm>
        </p:spPr>
        <p:txBody>
          <a:bodyPr>
            <a:noAutofit/>
          </a:bodyPr>
          <a:lstStyle/>
          <a:p>
            <a:pPr algn="ctr">
              <a:defRPr/>
            </a:pPr>
            <a:r>
              <a:rPr lang="en-US" sz="3700" dirty="0">
                <a:solidFill>
                  <a:schemeClr val="accent2">
                    <a:lumMod val="75000"/>
                  </a:schemeClr>
                </a:solidFill>
                <a:latin typeface="Arial Black" pitchFamily="34" charset="0"/>
              </a:rPr>
              <a:t>DAFF MTSF PROGRESS </a:t>
            </a:r>
          </a:p>
        </p:txBody>
      </p:sp>
      <p:sp>
        <p:nvSpPr>
          <p:cNvPr id="19460" name="Slide Number Placeholder 3"/>
          <p:cNvSpPr txBox="1">
            <a:spLocks/>
          </p:cNvSpPr>
          <p:nvPr/>
        </p:nvSpPr>
        <p:spPr bwMode="auto">
          <a:xfrm>
            <a:off x="9558338" y="6911975"/>
            <a:ext cx="360362" cy="252413"/>
          </a:xfrm>
          <a:prstGeom prst="rect">
            <a:avLst/>
          </a:prstGeom>
          <a:noFill/>
          <a:ln w="9525">
            <a:noFill/>
            <a:miter lim="800000"/>
            <a:headEnd/>
            <a:tailEnd/>
          </a:ln>
        </p:spPr>
        <p:txBody>
          <a:bodyPr lIns="91392" tIns="45696" rIns="91392" bIns="45696"/>
          <a:lstStyle/>
          <a:p>
            <a:fld id="{0CB5A4CF-6060-4659-992C-B5B04C47D48E}" type="slidenum">
              <a:rPr lang="en-ZA" altLang="en-US" sz="1300">
                <a:solidFill>
                  <a:srgbClr val="00B050"/>
                </a:solidFill>
              </a:rPr>
              <a:pPr/>
              <a:t>17</a:t>
            </a:fld>
            <a:endParaRPr lang="en-ZA" altLang="en-US" sz="1300">
              <a:solidFill>
                <a:srgbClr val="00B05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522168" y="539753"/>
            <a:ext cx="10171235" cy="720725"/>
          </a:xfrm>
          <a:noFill/>
          <a:ln>
            <a:miter lim="800000"/>
            <a:headEnd/>
            <a:tailEnd/>
          </a:ln>
        </p:spPr>
        <p:txBody>
          <a:bodyPr vert="horz" wrap="square" numCol="1" compatLnSpc="1">
            <a:prstTxWarp prst="textNoShape">
              <a:avLst/>
            </a:prstTxWarp>
          </a:bodyPr>
          <a:lstStyle/>
          <a:p>
            <a:r>
              <a:rPr lang="en-US" altLang="en-US" sz="2900" dirty="0"/>
              <a:t>PERFORMANCE HIGHLIGHTS AGAINST THE MTSF</a:t>
            </a:r>
            <a:endParaRPr lang="en-ZA" altLang="en-US" sz="29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693126805"/>
              </p:ext>
            </p:extLst>
          </p:nvPr>
        </p:nvGraphicFramePr>
        <p:xfrm>
          <a:off x="810196" y="1514114"/>
          <a:ext cx="9361041" cy="4037234"/>
        </p:xfrm>
        <a:graphic>
          <a:graphicData uri="http://schemas.openxmlformats.org/drawingml/2006/table">
            <a:tbl>
              <a:tblPr firstRow="1" bandRow="1">
                <a:tableStyleId>{5C22544A-7EE6-4342-B048-85BDC9FD1C3A}</a:tableStyleId>
              </a:tblPr>
              <a:tblGrid>
                <a:gridCol w="2268319"/>
                <a:gridCol w="2248722"/>
                <a:gridCol w="2158455"/>
                <a:gridCol w="2685545"/>
              </a:tblGrid>
              <a:tr h="1371534">
                <a:tc>
                  <a:txBody>
                    <a:bodyPr/>
                    <a:lstStyle/>
                    <a:p>
                      <a:r>
                        <a:rPr lang="en-ZA" sz="2100" dirty="0" smtClean="0"/>
                        <a:t>MTSF target</a:t>
                      </a:r>
                      <a:endParaRPr lang="en-ZA" sz="2100" dirty="0"/>
                    </a:p>
                  </a:txBody>
                  <a:tcPr marL="91434" marR="91434" marT="45687" marB="45687"/>
                </a:tc>
                <a:tc>
                  <a:txBody>
                    <a:bodyPr/>
                    <a:lstStyle/>
                    <a:p>
                      <a:r>
                        <a:rPr lang="en-ZA" sz="2100" dirty="0" smtClean="0"/>
                        <a:t>MTSF Progress</a:t>
                      </a:r>
                    </a:p>
                    <a:p>
                      <a:r>
                        <a:rPr lang="en-ZA" sz="2100" dirty="0" smtClean="0"/>
                        <a:t>(2014/15</a:t>
                      </a:r>
                      <a:r>
                        <a:rPr lang="en-ZA" sz="2100" baseline="0" dirty="0" smtClean="0"/>
                        <a:t> 2016/17) –  Q3 </a:t>
                      </a:r>
                      <a:endParaRPr lang="en-ZA" sz="2100" dirty="0"/>
                    </a:p>
                  </a:txBody>
                  <a:tcPr marL="91434" marR="91434" marT="45687" marB="45687"/>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Balance towards  achieving </a:t>
                      </a:r>
                    </a:p>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MTSF target</a:t>
                      </a:r>
                    </a:p>
                  </a:txBody>
                  <a:tcPr marL="91434" marR="91434" marT="45687" marB="45687"/>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Impact</a:t>
                      </a:r>
                    </a:p>
                  </a:txBody>
                  <a:tcPr marL="91434" marR="91434" marT="45687" marB="45687"/>
                </a:tc>
              </a:tr>
              <a:tr h="924535">
                <a:tc>
                  <a:txBody>
                    <a:bodyPr/>
                    <a:lstStyle/>
                    <a:p>
                      <a:pPr algn="just"/>
                      <a:r>
                        <a:rPr lang="en-ZA" sz="1700" dirty="0" smtClean="0">
                          <a:latin typeface="Arial" panose="020B0604020202020204" pitchFamily="34" charset="0"/>
                          <a:cs typeface="Arial" panose="020B0604020202020204" pitchFamily="34" charset="0"/>
                        </a:rPr>
                        <a:t>300 000 jobs created by 2019</a:t>
                      </a:r>
                      <a:endParaRPr lang="en-ZA" sz="1700" dirty="0">
                        <a:latin typeface="Arial" panose="020B0604020202020204" pitchFamily="34" charset="0"/>
                        <a:cs typeface="Arial" panose="020B0604020202020204" pitchFamily="34" charset="0"/>
                      </a:endParaRPr>
                    </a:p>
                  </a:txBody>
                  <a:tcPr marL="91434" marR="91434" marT="45687" marB="45687"/>
                </a:tc>
                <a:tc>
                  <a:txBody>
                    <a:bodyPr/>
                    <a:lstStyle/>
                    <a:p>
                      <a:pPr marL="0" marR="0" indent="0" algn="l" defTabSz="1052739" rtl="0" eaLnBrk="1" fontAlgn="auto" latinLnBrk="0" hangingPunct="1">
                        <a:lnSpc>
                          <a:spcPct val="100000"/>
                        </a:lnSpc>
                        <a:spcBef>
                          <a:spcPts val="0"/>
                        </a:spcBef>
                        <a:spcAft>
                          <a:spcPts val="0"/>
                        </a:spcAft>
                        <a:buClrTx/>
                        <a:buSzTx/>
                        <a:buFontTx/>
                        <a:buNone/>
                        <a:tabLst/>
                        <a:defRPr/>
                      </a:pPr>
                      <a:r>
                        <a:rPr lang="en-ZA" sz="1700" dirty="0" smtClean="0">
                          <a:solidFill>
                            <a:schemeClr val="tx1"/>
                          </a:solidFill>
                          <a:latin typeface="Arial" panose="020B0604020202020204" pitchFamily="34" charset="0"/>
                          <a:cs typeface="Arial" panose="020B0604020202020204" pitchFamily="34" charset="0"/>
                        </a:rPr>
                        <a:t>42 346 (14.1%)</a:t>
                      </a:r>
                    </a:p>
                    <a:p>
                      <a:endParaRPr lang="en-ZA" sz="1700" dirty="0" smtClean="0">
                        <a:solidFill>
                          <a:schemeClr val="tx1"/>
                        </a:solidFill>
                        <a:latin typeface="Arial" panose="020B0604020202020204" pitchFamily="34" charset="0"/>
                        <a:cs typeface="Arial" panose="020B0604020202020204" pitchFamily="34" charset="0"/>
                      </a:endParaRPr>
                    </a:p>
                  </a:txBody>
                  <a:tcPr marL="91434" marR="91434" marT="45687" marB="45687"/>
                </a:tc>
                <a:tc>
                  <a:txBody>
                    <a:bodyPr/>
                    <a:lstStyle/>
                    <a:p>
                      <a:r>
                        <a:rPr lang="en-ZA" sz="1700" dirty="0" smtClean="0">
                          <a:solidFill>
                            <a:schemeClr val="tx1"/>
                          </a:solidFill>
                          <a:latin typeface="Arial" panose="020B0604020202020204" pitchFamily="34" charset="0"/>
                          <a:cs typeface="Arial" panose="020B0604020202020204" pitchFamily="34" charset="0"/>
                        </a:rPr>
                        <a:t>257 654</a:t>
                      </a:r>
                    </a:p>
                  </a:txBody>
                  <a:tcPr marL="91434" marR="91434" marT="45687" marB="45687"/>
                </a:tc>
                <a:tc>
                  <a:txBody>
                    <a:bodyPr/>
                    <a:lstStyle/>
                    <a:p>
                      <a:r>
                        <a:rPr lang="en-ZA" sz="1700" dirty="0" smtClean="0">
                          <a:solidFill>
                            <a:schemeClr val="tx1"/>
                          </a:solidFill>
                          <a:latin typeface="Arial" panose="020B0604020202020204" pitchFamily="34" charset="0"/>
                          <a:cs typeface="Arial" panose="020B0604020202020204" pitchFamily="34" charset="0"/>
                        </a:rPr>
                        <a:t>Improved livelihoods</a:t>
                      </a:r>
                    </a:p>
                    <a:p>
                      <a:endParaRPr lang="en-ZA" sz="1700" dirty="0" smtClean="0">
                        <a:solidFill>
                          <a:schemeClr val="tx1"/>
                        </a:solidFill>
                        <a:latin typeface="Arial" panose="020B0604020202020204" pitchFamily="34" charset="0"/>
                        <a:cs typeface="Arial" panose="020B0604020202020204" pitchFamily="34" charset="0"/>
                      </a:endParaRPr>
                    </a:p>
                  </a:txBody>
                  <a:tcPr marL="91434" marR="91434" marT="45687" marB="45687"/>
                </a:tc>
              </a:tr>
              <a:tr h="1741165">
                <a:tc>
                  <a:txBody>
                    <a:bodyPr/>
                    <a:lstStyle/>
                    <a:p>
                      <a:r>
                        <a:rPr lang="en-ZA" sz="1700" dirty="0" smtClean="0">
                          <a:solidFill>
                            <a:schemeClr val="tx1"/>
                          </a:solidFill>
                          <a:latin typeface="Arial" panose="020B0604020202020204" pitchFamily="34" charset="0"/>
                          <a:cs typeface="Arial" panose="020B0604020202020204" pitchFamily="34" charset="0"/>
                        </a:rPr>
                        <a:t>1 million hectares</a:t>
                      </a:r>
                      <a:r>
                        <a:rPr lang="en-ZA" sz="1700" baseline="0" dirty="0" smtClean="0">
                          <a:solidFill>
                            <a:schemeClr val="tx1"/>
                          </a:solidFill>
                          <a:latin typeface="Arial" panose="020B0604020202020204" pitchFamily="34" charset="0"/>
                          <a:cs typeface="Arial" panose="020B0604020202020204" pitchFamily="34" charset="0"/>
                        </a:rPr>
                        <a:t> of unutilised land under production by 2019</a:t>
                      </a:r>
                      <a:endParaRPr lang="en-ZA" sz="1700" dirty="0">
                        <a:solidFill>
                          <a:schemeClr val="tx1"/>
                        </a:solidFill>
                        <a:latin typeface="Arial" panose="020B0604020202020204" pitchFamily="34" charset="0"/>
                        <a:cs typeface="Arial" panose="020B0604020202020204" pitchFamily="34" charset="0"/>
                      </a:endParaRPr>
                    </a:p>
                  </a:txBody>
                  <a:tcPr marL="91434" marR="91434" marT="45687" marB="45687"/>
                </a:tc>
                <a:tc>
                  <a:txBody>
                    <a:bodyPr/>
                    <a:lstStyle/>
                    <a:p>
                      <a:pPr marL="0" marR="0" indent="0" algn="l" defTabSz="1052739" rtl="0" eaLnBrk="1" fontAlgn="auto" latinLnBrk="0" hangingPunct="1">
                        <a:lnSpc>
                          <a:spcPct val="100000"/>
                        </a:lnSpc>
                        <a:spcBef>
                          <a:spcPts val="0"/>
                        </a:spcBef>
                        <a:spcAft>
                          <a:spcPts val="0"/>
                        </a:spcAft>
                        <a:buClrTx/>
                        <a:buSzTx/>
                        <a:buFontTx/>
                        <a:buNone/>
                        <a:tabLst/>
                        <a:defRPr/>
                      </a:pPr>
                      <a:r>
                        <a:rPr lang="en-ZA" sz="1700" dirty="0" smtClean="0">
                          <a:solidFill>
                            <a:schemeClr val="tx1"/>
                          </a:solidFill>
                          <a:latin typeface="Arial" panose="020B0604020202020204" pitchFamily="34" charset="0"/>
                          <a:cs typeface="Arial" panose="020B0604020202020204" pitchFamily="34" charset="0"/>
                        </a:rPr>
                        <a:t>261 338 (26.1%)</a:t>
                      </a:r>
                    </a:p>
                    <a:p>
                      <a:endParaRPr lang="en-ZA" sz="1700" dirty="0" smtClean="0">
                        <a:solidFill>
                          <a:schemeClr val="tx1"/>
                        </a:solidFill>
                        <a:latin typeface="Arial" panose="020B0604020202020204" pitchFamily="34" charset="0"/>
                        <a:cs typeface="Arial" panose="020B0604020202020204" pitchFamily="34" charset="0"/>
                      </a:endParaRPr>
                    </a:p>
                  </a:txBody>
                  <a:tcPr marL="91434" marR="91434" marT="45687" marB="45687"/>
                </a:tc>
                <a:tc>
                  <a:txBody>
                    <a:bodyPr/>
                    <a:lstStyle/>
                    <a:p>
                      <a:pPr marL="0" algn="l" defTabSz="1053297" rtl="0" eaLnBrk="1" fontAlgn="b" latinLnBrk="0" hangingPunct="1"/>
                      <a:r>
                        <a:rPr lang="en-ZA" sz="1700" kern="1200" dirty="0" smtClean="0">
                          <a:solidFill>
                            <a:schemeClr val="tx1"/>
                          </a:solidFill>
                          <a:latin typeface="Arial" panose="020B0604020202020204" pitchFamily="34" charset="0"/>
                          <a:ea typeface="+mn-ea"/>
                          <a:cs typeface="Arial" panose="020B0604020202020204" pitchFamily="34" charset="0"/>
                        </a:rPr>
                        <a:t>738 662</a:t>
                      </a:r>
                    </a:p>
                  </a:txBody>
                  <a:tcPr marL="9525" marR="9525" marT="9525" marB="0"/>
                </a:tc>
                <a:tc>
                  <a:txBody>
                    <a:bodyPr/>
                    <a:lstStyle/>
                    <a:p>
                      <a:pPr marL="0" algn="l" defTabSz="1053297" rtl="0" eaLnBrk="1" fontAlgn="b" latinLnBrk="0" hangingPunct="1"/>
                      <a:r>
                        <a:rPr lang="en-ZA" sz="1700" kern="1200" dirty="0" smtClean="0">
                          <a:solidFill>
                            <a:schemeClr val="tx1"/>
                          </a:solidFill>
                          <a:latin typeface="Arial" panose="020B0604020202020204" pitchFamily="34" charset="0"/>
                          <a:ea typeface="+mn-ea"/>
                          <a:cs typeface="Arial" panose="020B0604020202020204" pitchFamily="34" charset="0"/>
                        </a:rPr>
                        <a:t>Improved food security</a:t>
                      </a:r>
                    </a:p>
                    <a:p>
                      <a:pPr marL="0" algn="l" defTabSz="1053297" rtl="0" eaLnBrk="1" fontAlgn="b" latinLnBrk="0" hangingPunct="1"/>
                      <a:endParaRPr lang="en-ZA" sz="1700" kern="1200" dirty="0" smtClean="0">
                        <a:solidFill>
                          <a:schemeClr val="tx1"/>
                        </a:solidFill>
                        <a:latin typeface="Arial" panose="020B0604020202020204" pitchFamily="34" charset="0"/>
                        <a:ea typeface="+mn-ea"/>
                        <a:cs typeface="Arial" panose="020B0604020202020204" pitchFamily="34" charset="0"/>
                      </a:endParaRPr>
                    </a:p>
                  </a:txBody>
                  <a:tcPr marL="9525" marR="9525" marT="9525" marB="0"/>
                </a:tc>
              </a:tr>
            </a:tbl>
          </a:graphicData>
        </a:graphic>
      </p:graphicFrame>
      <p:sp>
        <p:nvSpPr>
          <p:cNvPr id="31773" name="Slide Number Placeholder 3"/>
          <p:cNvSpPr>
            <a:spLocks noGrp="1"/>
          </p:cNvSpPr>
          <p:nvPr>
            <p:ph type="sldNum" sz="quarter" idx="10"/>
          </p:nvPr>
        </p:nvSpPr>
        <p:spPr bwMode="auto">
          <a:noFill/>
          <a:ln>
            <a:miter lim="800000"/>
            <a:headEnd/>
            <a:tailEnd/>
          </a:ln>
        </p:spPr>
        <p:txBody>
          <a:bodyPr/>
          <a:lstStyle/>
          <a:p>
            <a:fld id="{46A27D10-590C-452C-B3A8-9070A65C2151}" type="slidenum">
              <a:rPr lang="en-ZA" altLang="en-US" smtClean="0">
                <a:latin typeface="Arial" pitchFamily="34" charset="0"/>
                <a:cs typeface="Arial" pitchFamily="34" charset="0"/>
              </a:rPr>
              <a:pPr/>
              <a:t>18</a:t>
            </a:fld>
            <a:endParaRPr lang="en-ZA" altLang="en-US" smtClean="0">
              <a:latin typeface="Arial" pitchFamily="34" charset="0"/>
              <a:cs typeface="Arial" pitchFamily="34" charset="0"/>
            </a:endParaRPr>
          </a:p>
        </p:txBody>
      </p:sp>
      <p:sp>
        <p:nvSpPr>
          <p:cNvPr id="31774" name="TextBox 2"/>
          <p:cNvSpPr txBox="1">
            <a:spLocks noChangeArrowheads="1"/>
          </p:cNvSpPr>
          <p:nvPr/>
        </p:nvSpPr>
        <p:spPr bwMode="auto">
          <a:xfrm>
            <a:off x="450854" y="5797550"/>
            <a:ext cx="9936163" cy="584200"/>
          </a:xfrm>
          <a:prstGeom prst="rect">
            <a:avLst/>
          </a:prstGeom>
          <a:noFill/>
          <a:ln w="9525">
            <a:noFill/>
            <a:miter lim="800000"/>
            <a:headEnd/>
            <a:tailEnd/>
          </a:ln>
        </p:spPr>
        <p:txBody>
          <a:bodyPr lIns="91392" tIns="45696" rIns="91392" bIns="45696">
            <a:spAutoFit/>
          </a:bodyPr>
          <a:lstStyle/>
          <a:p>
            <a:r>
              <a:rPr lang="en-ZA" altLang="en-US" sz="1600" b="1" i="1" dirty="0" smtClean="0"/>
              <a:t>42 346 </a:t>
            </a:r>
            <a:r>
              <a:rPr lang="en-ZA" altLang="en-US" sz="1600" b="1" i="1" dirty="0">
                <a:solidFill>
                  <a:prstClr val="black"/>
                </a:solidFill>
              </a:rPr>
              <a:t>are green jobs reported by  PDAs  and does not include CASP , ILIMA/LETSEMA and MAFISA jobs </a:t>
            </a:r>
          </a:p>
        </p:txBody>
      </p:sp>
    </p:spTree>
    <p:extLst>
      <p:ext uri="{BB962C8B-B14F-4D97-AF65-F5344CB8AC3E}">
        <p14:creationId xmlns:p14="http://schemas.microsoft.com/office/powerpoint/2010/main" xmlns="" val="2900018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720725" y="539753"/>
            <a:ext cx="9178925" cy="720725"/>
          </a:xfrm>
          <a:noFill/>
          <a:ln>
            <a:miter lim="800000"/>
            <a:headEnd/>
            <a:tailEnd/>
          </a:ln>
        </p:spPr>
        <p:txBody>
          <a:bodyPr vert="horz" wrap="square" numCol="1" compatLnSpc="1">
            <a:prstTxWarp prst="textNoShape">
              <a:avLst/>
            </a:prstTxWarp>
          </a:bodyPr>
          <a:lstStyle/>
          <a:p>
            <a:pPr algn="ctr"/>
            <a:r>
              <a:rPr lang="en-US" altLang="en-US" sz="2900" dirty="0"/>
              <a:t>PERFORMANCE HIGHLIGHTS AGAINST THE MTSF</a:t>
            </a:r>
            <a:endParaRPr lang="en-ZA" altLang="en-US" sz="29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205615520"/>
              </p:ext>
            </p:extLst>
          </p:nvPr>
        </p:nvGraphicFramePr>
        <p:xfrm>
          <a:off x="666180" y="1738560"/>
          <a:ext cx="9289037" cy="3616616"/>
        </p:xfrm>
        <a:graphic>
          <a:graphicData uri="http://schemas.openxmlformats.org/drawingml/2006/table">
            <a:tbl>
              <a:tblPr firstRow="1" bandRow="1">
                <a:tableStyleId>{5C22544A-7EE6-4342-B048-85BDC9FD1C3A}</a:tableStyleId>
              </a:tblPr>
              <a:tblGrid>
                <a:gridCol w="2186758"/>
                <a:gridCol w="2042739"/>
                <a:gridCol w="2395239"/>
                <a:gridCol w="2664301"/>
              </a:tblGrid>
              <a:tr h="1105967">
                <a:tc>
                  <a:txBody>
                    <a:bodyPr/>
                    <a:lstStyle/>
                    <a:p>
                      <a:r>
                        <a:rPr lang="en-ZA" sz="2100" dirty="0" smtClean="0"/>
                        <a:t>MTSF target</a:t>
                      </a:r>
                      <a:endParaRPr lang="en-ZA" sz="2100" dirty="0"/>
                    </a:p>
                  </a:txBody>
                  <a:tcPr marL="91445" marR="91445" marT="45707" marB="45707"/>
                </a:tc>
                <a:tc>
                  <a:txBody>
                    <a:bodyPr/>
                    <a:lstStyle/>
                    <a:p>
                      <a:r>
                        <a:rPr lang="da-DK" sz="2100" dirty="0" smtClean="0"/>
                        <a:t>MTSF Progress</a:t>
                      </a:r>
                    </a:p>
                    <a:p>
                      <a:r>
                        <a:rPr lang="da-DK" sz="2100" dirty="0" smtClean="0"/>
                        <a:t>(2014/15 – Q3 2016/17)</a:t>
                      </a:r>
                    </a:p>
                  </a:txBody>
                  <a:tcPr marL="91438" marR="91438" marT="45709" marB="45709"/>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Balance towards  achieving </a:t>
                      </a:r>
                    </a:p>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MTSF target</a:t>
                      </a:r>
                    </a:p>
                  </a:txBody>
                  <a:tcPr marL="91438" marR="91438" marT="45709" marB="45709"/>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Impact</a:t>
                      </a:r>
                    </a:p>
                  </a:txBody>
                  <a:tcPr marL="91438" marR="91438" marT="45709" marB="45709"/>
                </a:tc>
              </a:tr>
              <a:tr h="2510649">
                <a:tc>
                  <a:txBody>
                    <a:bodyPr/>
                    <a:lstStyle/>
                    <a:p>
                      <a:pPr algn="l"/>
                      <a:r>
                        <a:rPr lang="en-ZA" sz="1700" dirty="0" smtClean="0">
                          <a:latin typeface="Arial" panose="020B0604020202020204" pitchFamily="34" charset="0"/>
                          <a:cs typeface="Arial" panose="020B0604020202020204" pitchFamily="34" charset="0"/>
                        </a:rPr>
                        <a:t>80 000 smallholder</a:t>
                      </a:r>
                      <a:r>
                        <a:rPr lang="en-ZA" sz="1700" baseline="0" dirty="0" smtClean="0">
                          <a:latin typeface="Arial" panose="020B0604020202020204" pitchFamily="34" charset="0"/>
                          <a:cs typeface="Arial" panose="020B0604020202020204" pitchFamily="34" charset="0"/>
                        </a:rPr>
                        <a:t> producers </a:t>
                      </a:r>
                      <a:r>
                        <a:rPr lang="en-ZA" sz="1700" baseline="0" dirty="0" smtClean="0">
                          <a:solidFill>
                            <a:schemeClr val="tx1"/>
                          </a:solidFill>
                          <a:latin typeface="Arial" panose="020B0604020202020204" pitchFamily="34" charset="0"/>
                          <a:cs typeface="Arial" panose="020B0604020202020204" pitchFamily="34" charset="0"/>
                        </a:rPr>
                        <a:t>supported</a:t>
                      </a:r>
                      <a:r>
                        <a:rPr lang="en-ZA" sz="1700" baseline="0" dirty="0" smtClean="0">
                          <a:solidFill>
                            <a:srgbClr val="FF0000"/>
                          </a:solidFill>
                          <a:latin typeface="Arial" panose="020B0604020202020204" pitchFamily="34" charset="0"/>
                          <a:cs typeface="Arial" panose="020B0604020202020204" pitchFamily="34" charset="0"/>
                        </a:rPr>
                        <a:t> </a:t>
                      </a:r>
                      <a:r>
                        <a:rPr lang="en-ZA" sz="1700" baseline="0" dirty="0" smtClean="0">
                          <a:latin typeface="Arial" panose="020B0604020202020204" pitchFamily="34" charset="0"/>
                          <a:cs typeface="Arial" panose="020B0604020202020204" pitchFamily="34" charset="0"/>
                        </a:rPr>
                        <a:t>by 2019</a:t>
                      </a:r>
                    </a:p>
                  </a:txBody>
                  <a:tcPr marL="91445" marR="91445" marT="45707" marB="45707"/>
                </a:tc>
                <a:tc>
                  <a:txBody>
                    <a:bodyPr/>
                    <a:lstStyle/>
                    <a:p>
                      <a:pPr marL="0" algn="l" defTabSz="1053297" rtl="0" eaLnBrk="1" latinLnBrk="0" hangingPunct="1"/>
                      <a:r>
                        <a:rPr lang="en-ZA" sz="1700" kern="1200" dirty="0" smtClean="0">
                          <a:solidFill>
                            <a:schemeClr val="tx1"/>
                          </a:solidFill>
                          <a:latin typeface="Arial" panose="020B0604020202020204" pitchFamily="34" charset="0"/>
                          <a:ea typeface="+mn-ea"/>
                          <a:cs typeface="Arial" panose="020B0604020202020204" pitchFamily="34" charset="0"/>
                        </a:rPr>
                        <a:t>122 254 (153%)</a:t>
                      </a:r>
                    </a:p>
                  </a:txBody>
                  <a:tcPr marL="91445" marR="91445" marT="45707" marB="45707"/>
                </a:tc>
                <a:tc>
                  <a:txBody>
                    <a:bodyPr/>
                    <a:lstStyle/>
                    <a:p>
                      <a:pPr marL="0" algn="l" defTabSz="1053297" rtl="0" eaLnBrk="1" fontAlgn="b" latinLnBrk="0" hangingPunct="1"/>
                      <a:r>
                        <a:rPr lang="en-ZA" sz="1700" kern="1200" dirty="0" smtClean="0">
                          <a:solidFill>
                            <a:schemeClr val="tx1"/>
                          </a:solidFill>
                          <a:latin typeface="Arial" panose="020B0604020202020204" pitchFamily="34" charset="0"/>
                          <a:ea typeface="+mn-ea"/>
                          <a:cs typeface="Arial" panose="020B0604020202020204" pitchFamily="34" charset="0"/>
                        </a:rPr>
                        <a:t>+42 254</a:t>
                      </a:r>
                    </a:p>
                  </a:txBody>
                  <a:tcPr marL="9525" marR="9525" marT="9525" marB="0"/>
                </a:tc>
                <a:tc>
                  <a:txBody>
                    <a:bodyPr/>
                    <a:lstStyle/>
                    <a:p>
                      <a:pPr marL="0" algn="l" defTabSz="1053297" rtl="0" eaLnBrk="1" fontAlgn="b" latinLnBrk="0" hangingPunct="1"/>
                      <a:r>
                        <a:rPr lang="en-ZA" sz="1700" kern="1200" dirty="0" smtClean="0">
                          <a:solidFill>
                            <a:schemeClr val="tx1"/>
                          </a:solidFill>
                          <a:latin typeface="Arial" panose="020B0604020202020204" pitchFamily="34" charset="0"/>
                          <a:ea typeface="+mn-ea"/>
                          <a:cs typeface="Arial" panose="020B0604020202020204" pitchFamily="34" charset="0"/>
                        </a:rPr>
                        <a:t>Productive and enhanced participation in the economy.</a:t>
                      </a:r>
                    </a:p>
                    <a:p>
                      <a:pPr marL="0" algn="l" defTabSz="1053297" rtl="0" eaLnBrk="1" fontAlgn="b" latinLnBrk="0" hangingPunct="1"/>
                      <a:endParaRPr lang="en-ZA" sz="1700" kern="1200" dirty="0" smtClean="0">
                        <a:solidFill>
                          <a:schemeClr val="tx1"/>
                        </a:solidFill>
                        <a:latin typeface="Arial" panose="020B0604020202020204" pitchFamily="34" charset="0"/>
                        <a:ea typeface="+mn-ea"/>
                        <a:cs typeface="Arial" panose="020B0604020202020204" pitchFamily="34" charset="0"/>
                      </a:endParaRPr>
                    </a:p>
                  </a:txBody>
                  <a:tcPr marL="9525" marR="9525" marT="9525" marB="0"/>
                </a:tc>
              </a:tr>
            </a:tbl>
          </a:graphicData>
        </a:graphic>
      </p:graphicFrame>
      <p:sp>
        <p:nvSpPr>
          <p:cNvPr id="32791" name="Slide Number Placeholder 3"/>
          <p:cNvSpPr>
            <a:spLocks noGrp="1"/>
          </p:cNvSpPr>
          <p:nvPr>
            <p:ph type="sldNum" sz="quarter" idx="10"/>
          </p:nvPr>
        </p:nvSpPr>
        <p:spPr bwMode="auto">
          <a:noFill/>
          <a:ln>
            <a:miter lim="800000"/>
            <a:headEnd/>
            <a:tailEnd/>
          </a:ln>
        </p:spPr>
        <p:txBody>
          <a:bodyPr/>
          <a:lstStyle/>
          <a:p>
            <a:fld id="{3C34E1B6-6C7D-4F03-B948-4D7ED9C1F8F9}" type="slidenum">
              <a:rPr lang="en-ZA" altLang="en-US" smtClean="0">
                <a:latin typeface="Arial" pitchFamily="34" charset="0"/>
                <a:cs typeface="Arial" pitchFamily="34" charset="0"/>
              </a:rPr>
              <a:pPr/>
              <a:t>19</a:t>
            </a:fld>
            <a:endParaRPr lang="en-ZA" altLang="en-US" smtClean="0">
              <a:latin typeface="Arial" pitchFamily="34" charset="0"/>
              <a:cs typeface="Arial" pitchFamily="34" charset="0"/>
            </a:endParaRPr>
          </a:p>
        </p:txBody>
      </p:sp>
      <p:sp>
        <p:nvSpPr>
          <p:cNvPr id="32792" name="TextBox 2"/>
          <p:cNvSpPr txBox="1">
            <a:spLocks noChangeArrowheads="1"/>
          </p:cNvSpPr>
          <p:nvPr/>
        </p:nvSpPr>
        <p:spPr bwMode="auto">
          <a:xfrm>
            <a:off x="882654" y="5757865"/>
            <a:ext cx="9072563" cy="415450"/>
          </a:xfrm>
          <a:prstGeom prst="rect">
            <a:avLst/>
          </a:prstGeom>
          <a:noFill/>
          <a:ln w="9525">
            <a:noFill/>
            <a:miter lim="800000"/>
            <a:headEnd/>
            <a:tailEnd/>
          </a:ln>
        </p:spPr>
        <p:txBody>
          <a:bodyPr lIns="91392" tIns="45696" rIns="91392" bIns="45696">
            <a:spAutoFit/>
          </a:bodyPr>
          <a:lstStyle/>
          <a:p>
            <a:r>
              <a:rPr lang="en-ZA" altLang="en-US" i="1" dirty="0">
                <a:solidFill>
                  <a:prstClr val="black"/>
                </a:solidFill>
              </a:rPr>
              <a:t> </a:t>
            </a:r>
            <a:r>
              <a:rPr lang="en-ZA" altLang="en-US" sz="1600" b="1" i="1" dirty="0">
                <a:solidFill>
                  <a:prstClr val="black"/>
                </a:solidFill>
              </a:rPr>
              <a:t>80 000 :is what is required  to reach the  MTSF target of  300 000</a:t>
            </a:r>
          </a:p>
        </p:txBody>
      </p:sp>
    </p:spTree>
    <p:extLst>
      <p:ext uri="{BB962C8B-B14F-4D97-AF65-F5344CB8AC3E}">
        <p14:creationId xmlns:p14="http://schemas.microsoft.com/office/powerpoint/2010/main" xmlns="" val="1600206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jpg"/>
          <p:cNvPicPr>
            <a:picLocks noChangeAspect="1"/>
          </p:cNvPicPr>
          <p:nvPr/>
        </p:nvPicPr>
        <p:blipFill>
          <a:blip r:embed="rId2" cstate="print"/>
          <a:stretch>
            <a:fillRect/>
          </a:stretch>
        </p:blipFill>
        <p:spPr>
          <a:xfrm>
            <a:off x="0" y="-1"/>
            <a:ext cx="10700470" cy="7561263"/>
          </a:xfrm>
          <a:prstGeom prst="rect">
            <a:avLst/>
          </a:prstGeom>
        </p:spPr>
      </p:pic>
      <p:sp>
        <p:nvSpPr>
          <p:cNvPr id="2" name="Title 1"/>
          <p:cNvSpPr>
            <a:spLocks noGrp="1"/>
          </p:cNvSpPr>
          <p:nvPr>
            <p:ph type="title"/>
          </p:nvPr>
        </p:nvSpPr>
        <p:spPr/>
        <p:txBody>
          <a:bodyPr/>
          <a:lstStyle/>
          <a:p>
            <a:r>
              <a:rPr lang="en-US" sz="3700" dirty="0"/>
              <a:t>PRESENTATION OUTLINE</a:t>
            </a:r>
          </a:p>
        </p:txBody>
      </p:sp>
      <p:sp>
        <p:nvSpPr>
          <p:cNvPr id="3" name="Content Placeholder 2"/>
          <p:cNvSpPr>
            <a:spLocks noGrp="1"/>
          </p:cNvSpPr>
          <p:nvPr>
            <p:ph idx="1"/>
          </p:nvPr>
        </p:nvSpPr>
        <p:spPr>
          <a:xfrm>
            <a:off x="720725" y="1296914"/>
            <a:ext cx="9178925" cy="5004000"/>
          </a:xfrm>
        </p:spPr>
        <p:txBody>
          <a:bodyPr/>
          <a:lstStyle/>
          <a:p>
            <a:pPr marL="342719" indent="-342719">
              <a:lnSpc>
                <a:spcPct val="150000"/>
              </a:lnSpc>
              <a:spcBef>
                <a:spcPts val="0"/>
              </a:spcBef>
              <a:buFont typeface="+mj-lt"/>
              <a:buAutoNum type="arabicPeriod"/>
            </a:pPr>
            <a:r>
              <a:rPr lang="en-US" b="1" cap="small" dirty="0" smtClean="0"/>
              <a:t>LIST OF ACRONYMS</a:t>
            </a:r>
            <a:endParaRPr lang="en-US" b="1" cap="small" dirty="0"/>
          </a:p>
          <a:p>
            <a:pPr marL="342719" indent="-342719">
              <a:lnSpc>
                <a:spcPct val="150000"/>
              </a:lnSpc>
              <a:spcBef>
                <a:spcPts val="0"/>
              </a:spcBef>
              <a:buFont typeface="+mj-lt"/>
              <a:buAutoNum type="arabicPeriod"/>
            </a:pPr>
            <a:r>
              <a:rPr lang="en-US" b="1" cap="small" dirty="0" smtClean="0"/>
              <a:t>OPERATIONAL </a:t>
            </a:r>
            <a:r>
              <a:rPr lang="en-US" b="1" cap="small" dirty="0"/>
              <a:t>ENVIRONMENT</a:t>
            </a:r>
          </a:p>
          <a:p>
            <a:pPr marL="342719" indent="-342719">
              <a:lnSpc>
                <a:spcPct val="150000"/>
              </a:lnSpc>
              <a:spcBef>
                <a:spcPts val="0"/>
              </a:spcBef>
              <a:buFont typeface="+mj-lt"/>
              <a:buAutoNum type="arabicPeriod"/>
            </a:pPr>
            <a:r>
              <a:rPr lang="en-US" b="1" cap="small" dirty="0"/>
              <a:t>DAFF 2014/19 </a:t>
            </a:r>
            <a:r>
              <a:rPr lang="en-US" b="1" cap="small" dirty="0" smtClean="0"/>
              <a:t>FOCUS</a:t>
            </a:r>
          </a:p>
          <a:p>
            <a:pPr marL="342719" indent="-342719">
              <a:lnSpc>
                <a:spcPct val="150000"/>
              </a:lnSpc>
              <a:spcBef>
                <a:spcPts val="0"/>
              </a:spcBef>
              <a:buFont typeface="+mj-lt"/>
              <a:buAutoNum type="arabicPeriod"/>
            </a:pPr>
            <a:r>
              <a:rPr lang="en-US" b="1" cap="small" dirty="0" smtClean="0"/>
              <a:t>DAFF </a:t>
            </a:r>
            <a:r>
              <a:rPr lang="en-US" b="1" cap="small" dirty="0"/>
              <a:t>MTSF PROGRESS</a:t>
            </a:r>
          </a:p>
          <a:p>
            <a:pPr marL="342719" indent="-342719">
              <a:lnSpc>
                <a:spcPct val="150000"/>
              </a:lnSpc>
              <a:spcBef>
                <a:spcPts val="0"/>
              </a:spcBef>
              <a:buFont typeface="+mj-lt"/>
              <a:buAutoNum type="arabicPeriod"/>
            </a:pPr>
            <a:r>
              <a:rPr lang="en-US" b="1" cap="small" dirty="0"/>
              <a:t>PERFORMANCE  HIGHLIGHTS  AGAINST  QUARTER </a:t>
            </a:r>
            <a:r>
              <a:rPr lang="en-US" b="1" cap="small" dirty="0" smtClean="0"/>
              <a:t>3 TARGETS</a:t>
            </a:r>
          </a:p>
          <a:p>
            <a:pPr marL="342719" indent="-342719">
              <a:lnSpc>
                <a:spcPct val="150000"/>
              </a:lnSpc>
              <a:spcBef>
                <a:spcPts val="0"/>
              </a:spcBef>
              <a:buFont typeface="+mj-lt"/>
              <a:buAutoNum type="arabicPeriod"/>
            </a:pPr>
            <a:r>
              <a:rPr lang="en-US" b="1" cap="small" dirty="0" smtClean="0"/>
              <a:t>EMERGING ISSUES</a:t>
            </a:r>
            <a:endParaRPr lang="en-US" b="1" cap="small" dirty="0"/>
          </a:p>
          <a:p>
            <a:pPr marL="342719" indent="-342719">
              <a:lnSpc>
                <a:spcPct val="150000"/>
              </a:lnSpc>
              <a:spcBef>
                <a:spcPts val="0"/>
              </a:spcBef>
              <a:buFont typeface="+mj-lt"/>
              <a:buAutoNum type="arabicPeriod"/>
            </a:pPr>
            <a:r>
              <a:rPr lang="en-US" b="1" cap="small" dirty="0" smtClean="0"/>
              <a:t>CHALLENGES IMPACTED ON NON - ACHIEVEMENTS</a:t>
            </a:r>
          </a:p>
          <a:p>
            <a:pPr marL="342719" indent="-342719">
              <a:lnSpc>
                <a:spcPct val="150000"/>
              </a:lnSpc>
              <a:spcBef>
                <a:spcPts val="0"/>
              </a:spcBef>
              <a:buFont typeface="+mj-lt"/>
              <a:buAutoNum type="arabicPeriod"/>
            </a:pPr>
            <a:r>
              <a:rPr lang="en-US" b="1" cap="small" dirty="0" smtClean="0"/>
              <a:t>INTERNAL AUDIT</a:t>
            </a:r>
          </a:p>
          <a:p>
            <a:pPr marL="342719" indent="-342719">
              <a:lnSpc>
                <a:spcPct val="150000"/>
              </a:lnSpc>
              <a:spcBef>
                <a:spcPts val="0"/>
              </a:spcBef>
              <a:buFont typeface="+mj-lt"/>
              <a:buAutoNum type="arabicPeriod"/>
            </a:pPr>
            <a:r>
              <a:rPr lang="en-US" b="1" cap="small" dirty="0" smtClean="0"/>
              <a:t>RISK MANAGEMENT</a:t>
            </a:r>
            <a:endParaRPr lang="en-US" b="1" cap="small" dirty="0"/>
          </a:p>
          <a:p>
            <a:pPr marL="342719" indent="-342719">
              <a:lnSpc>
                <a:spcPct val="150000"/>
              </a:lnSpc>
              <a:spcBef>
                <a:spcPts val="0"/>
              </a:spcBef>
              <a:buFont typeface="+mj-lt"/>
              <a:buAutoNum type="arabicPeriod"/>
            </a:pPr>
            <a:r>
              <a:rPr lang="en-US" b="1" cap="small" dirty="0"/>
              <a:t>HUMAN RESOURCES</a:t>
            </a:r>
          </a:p>
          <a:p>
            <a:pPr marL="342719" indent="-342719">
              <a:lnSpc>
                <a:spcPct val="150000"/>
              </a:lnSpc>
              <a:spcBef>
                <a:spcPts val="0"/>
              </a:spcBef>
              <a:buFont typeface="+mj-lt"/>
              <a:buAutoNum type="arabicPeriod"/>
            </a:pPr>
            <a:r>
              <a:rPr lang="en-US" b="1" cap="small" dirty="0" smtClean="0"/>
              <a:t>EXPENDITURE TRENDS: Quarter 3</a:t>
            </a:r>
          </a:p>
          <a:p>
            <a:pPr marL="342719" indent="-342719">
              <a:lnSpc>
                <a:spcPct val="150000"/>
              </a:lnSpc>
              <a:spcBef>
                <a:spcPts val="0"/>
              </a:spcBef>
              <a:buFont typeface="+mj-lt"/>
              <a:buAutoNum type="arabicPeriod"/>
            </a:pPr>
            <a:r>
              <a:rPr lang="en-ZA" b="1" cap="small" dirty="0" smtClean="0"/>
              <a:t> 2016/2017 TARGET </a:t>
            </a:r>
            <a:r>
              <a:rPr lang="en-ZA" b="1" cap="small" dirty="0"/>
              <a:t>v BUDGET v ACTUAL </a:t>
            </a:r>
            <a:endParaRPr lang="en-US" b="1" cap="small" dirty="0"/>
          </a:p>
          <a:p>
            <a:pPr marL="342719" indent="-342719">
              <a:lnSpc>
                <a:spcPct val="150000"/>
              </a:lnSpc>
              <a:spcBef>
                <a:spcPts val="0"/>
              </a:spcBef>
              <a:buFont typeface="+mj-lt"/>
              <a:buAutoNum type="arabicPeriod"/>
            </a:pPr>
            <a:r>
              <a:rPr lang="en-US" b="1" cap="small" dirty="0" smtClean="0"/>
              <a:t> CONCLUSION</a:t>
            </a:r>
            <a:endParaRPr lang="en-US" b="1" cap="small" dirty="0"/>
          </a:p>
          <a:p>
            <a:pPr marL="0" indent="0">
              <a:spcBef>
                <a:spcPts val="0"/>
              </a:spcBef>
            </a:pPr>
            <a:endParaRPr lang="en-US"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2</a:t>
            </a:fld>
            <a:endParaRPr lang="en-ZA" dirty="0"/>
          </a:p>
        </p:txBody>
      </p:sp>
    </p:spTree>
    <p:extLst>
      <p:ext uri="{BB962C8B-B14F-4D97-AF65-F5344CB8AC3E}">
        <p14:creationId xmlns:p14="http://schemas.microsoft.com/office/powerpoint/2010/main" xmlns="" val="3929926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720725" y="539753"/>
            <a:ext cx="9178925" cy="720725"/>
          </a:xfrm>
          <a:noFill/>
          <a:ln>
            <a:miter lim="800000"/>
            <a:headEnd/>
            <a:tailEnd/>
          </a:ln>
        </p:spPr>
        <p:txBody>
          <a:bodyPr vert="horz" wrap="square" numCol="1" compatLnSpc="1">
            <a:prstTxWarp prst="textNoShape">
              <a:avLst/>
            </a:prstTxWarp>
          </a:bodyPr>
          <a:lstStyle/>
          <a:p>
            <a:r>
              <a:rPr lang="en-US" altLang="en-US" sz="2900" dirty="0"/>
              <a:t>PERFORMANCE HIGHLIGHTS AGAINST THE MTSF</a:t>
            </a:r>
            <a:endParaRPr lang="en-ZA" altLang="en-US" sz="29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142293171"/>
              </p:ext>
            </p:extLst>
          </p:nvPr>
        </p:nvGraphicFramePr>
        <p:xfrm>
          <a:off x="738188" y="1620390"/>
          <a:ext cx="9217023" cy="4575644"/>
        </p:xfrm>
        <a:graphic>
          <a:graphicData uri="http://schemas.openxmlformats.org/drawingml/2006/table">
            <a:tbl>
              <a:tblPr firstRow="1" bandRow="1">
                <a:tableStyleId>{5C22544A-7EE6-4342-B048-85BDC9FD1C3A}</a:tableStyleId>
              </a:tblPr>
              <a:tblGrid>
                <a:gridCol w="2470576"/>
                <a:gridCol w="1927564"/>
                <a:gridCol w="2082580"/>
                <a:gridCol w="2736303"/>
              </a:tblGrid>
              <a:tr h="1224137">
                <a:tc>
                  <a:txBody>
                    <a:bodyPr/>
                    <a:lstStyle/>
                    <a:p>
                      <a:r>
                        <a:rPr lang="en-ZA" sz="2100" dirty="0" smtClean="0"/>
                        <a:t>MTSF target</a:t>
                      </a:r>
                      <a:endParaRPr lang="en-ZA" sz="2100" dirty="0"/>
                    </a:p>
                  </a:txBody>
                  <a:tcPr marL="91449" marR="91449" marT="45718" marB="45718"/>
                </a:tc>
                <a:tc>
                  <a:txBody>
                    <a:bodyPr/>
                    <a:lstStyle/>
                    <a:p>
                      <a:r>
                        <a:rPr lang="da-DK" sz="2100" dirty="0" smtClean="0"/>
                        <a:t>MTSF Progress</a:t>
                      </a:r>
                    </a:p>
                    <a:p>
                      <a:r>
                        <a:rPr lang="da-DK" sz="2100" dirty="0" smtClean="0"/>
                        <a:t>(2014/15 2016/17) –  </a:t>
                      </a:r>
                      <a:r>
                        <a:rPr lang="da-DK" sz="2100" baseline="0" dirty="0" smtClean="0">
                          <a:solidFill>
                            <a:schemeClr val="lt1"/>
                          </a:solidFill>
                        </a:rPr>
                        <a:t>Q3</a:t>
                      </a:r>
                      <a:endParaRPr lang="da-DK" sz="2100" dirty="0" smtClean="0"/>
                    </a:p>
                    <a:p>
                      <a:endParaRPr lang="da-DK" sz="2100" dirty="0" smtClean="0"/>
                    </a:p>
                  </a:txBody>
                  <a:tcPr marL="91438" marR="91438" marT="45709" marB="45709"/>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Balance towards  achieving </a:t>
                      </a:r>
                    </a:p>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MTSF target</a:t>
                      </a:r>
                    </a:p>
                  </a:txBody>
                  <a:tcPr marL="91438" marR="91438" marT="45709" marB="45709"/>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Impact</a:t>
                      </a:r>
                    </a:p>
                  </a:txBody>
                  <a:tcPr marL="91438" marR="91438" marT="45709" marB="45709"/>
                </a:tc>
              </a:tr>
              <a:tr h="1602033">
                <a:tc>
                  <a:txBody>
                    <a:bodyPr/>
                    <a:lstStyle/>
                    <a:p>
                      <a:pPr algn="l"/>
                      <a:r>
                        <a:rPr lang="en-ZA" sz="1700" baseline="0" dirty="0" smtClean="0">
                          <a:solidFill>
                            <a:schemeClr val="tx1"/>
                          </a:solidFill>
                          <a:latin typeface="Arial" panose="020B0604020202020204" pitchFamily="34" charset="0"/>
                          <a:cs typeface="Arial" panose="020B0604020202020204" pitchFamily="34" charset="0"/>
                        </a:rPr>
                        <a:t>1.6 million household benefitting</a:t>
                      </a:r>
                      <a:r>
                        <a:rPr kumimoji="0" lang="en-ZA" sz="17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g from food security and nutrition  initiatives </a:t>
                      </a:r>
                      <a:endParaRPr lang="en-ZA" sz="1700" dirty="0">
                        <a:solidFill>
                          <a:schemeClr val="tx1"/>
                        </a:solidFill>
                        <a:latin typeface="Arial" panose="020B0604020202020204" pitchFamily="34" charset="0"/>
                        <a:cs typeface="Arial" panose="020B0604020202020204" pitchFamily="34" charset="0"/>
                      </a:endParaRPr>
                    </a:p>
                  </a:txBody>
                  <a:tcPr marL="91449" marR="91449" marT="45718" marB="45718"/>
                </a:tc>
                <a:tc>
                  <a:txBody>
                    <a:bodyPr/>
                    <a:lstStyle/>
                    <a:p>
                      <a:pPr marL="0" marR="0" indent="0" algn="l" defTabSz="1052739" rtl="0" eaLnBrk="1" fontAlgn="auto" latinLnBrk="0" hangingPunct="1">
                        <a:lnSpc>
                          <a:spcPct val="100000"/>
                        </a:lnSpc>
                        <a:spcBef>
                          <a:spcPts val="0"/>
                        </a:spcBef>
                        <a:spcAft>
                          <a:spcPts val="0"/>
                        </a:spcAft>
                        <a:buClrTx/>
                        <a:buSzTx/>
                        <a:buFontTx/>
                        <a:buNone/>
                        <a:tabLst/>
                        <a:defRPr/>
                      </a:pPr>
                      <a:r>
                        <a:rPr lang="en-ZA" sz="1700" dirty="0" smtClean="0">
                          <a:solidFill>
                            <a:schemeClr val="tx1"/>
                          </a:solidFill>
                          <a:latin typeface="Arial" panose="020B0604020202020204" pitchFamily="34" charset="0"/>
                          <a:cs typeface="Arial" panose="020B0604020202020204" pitchFamily="34" charset="0"/>
                        </a:rPr>
                        <a:t>692 653 (43.2%)</a:t>
                      </a:r>
                    </a:p>
                    <a:p>
                      <a:endParaRPr lang="en-ZA" sz="1700" dirty="0" smtClean="0">
                        <a:solidFill>
                          <a:schemeClr val="tx1"/>
                        </a:solidFill>
                        <a:latin typeface="Arial" panose="020B0604020202020204" pitchFamily="34" charset="0"/>
                        <a:cs typeface="Arial" panose="020B0604020202020204" pitchFamily="34" charset="0"/>
                      </a:endParaRPr>
                    </a:p>
                    <a:p>
                      <a:endParaRPr lang="en-ZA" sz="1700" dirty="0">
                        <a:solidFill>
                          <a:schemeClr val="tx1"/>
                        </a:solidFill>
                        <a:latin typeface="Arial" panose="020B0604020202020204" pitchFamily="34" charset="0"/>
                        <a:cs typeface="Arial" panose="020B0604020202020204" pitchFamily="34" charset="0"/>
                      </a:endParaRPr>
                    </a:p>
                  </a:txBody>
                  <a:tcPr marL="91449" marR="91449" marT="45718" marB="45718"/>
                </a:tc>
                <a:tc>
                  <a:txBody>
                    <a:bodyPr/>
                    <a:lstStyle/>
                    <a:p>
                      <a:pPr algn="l" fontAlgn="b"/>
                      <a:r>
                        <a:rPr lang="en-ZA" sz="1700" kern="1200" dirty="0" smtClean="0">
                          <a:solidFill>
                            <a:schemeClr val="tx1"/>
                          </a:solidFill>
                          <a:latin typeface="Arial" panose="020B0604020202020204" pitchFamily="34" charset="0"/>
                          <a:ea typeface="+mn-ea"/>
                          <a:cs typeface="Arial" panose="020B0604020202020204" pitchFamily="34" charset="0"/>
                        </a:rPr>
                        <a:t>907 347</a:t>
                      </a:r>
                    </a:p>
                  </a:txBody>
                  <a:tcPr marL="9525" marR="9525" marT="9525" marB="0"/>
                </a:tc>
                <a:tc>
                  <a:txBody>
                    <a:bodyPr/>
                    <a:lstStyle/>
                    <a:p>
                      <a:pPr algn="l" fontAlgn="b"/>
                      <a:r>
                        <a:rPr lang="en-ZA" sz="1700" kern="1200" dirty="0" smtClean="0">
                          <a:solidFill>
                            <a:schemeClr val="tx1"/>
                          </a:solidFill>
                          <a:latin typeface="Arial" panose="020B0604020202020204" pitchFamily="34" charset="0"/>
                          <a:ea typeface="+mn-ea"/>
                          <a:cs typeface="Arial" panose="020B0604020202020204" pitchFamily="34" charset="0"/>
                        </a:rPr>
                        <a:t>Improved </a:t>
                      </a:r>
                    </a:p>
                    <a:p>
                      <a:pPr algn="l" fontAlgn="b"/>
                      <a:r>
                        <a:rPr lang="en-ZA" sz="1700" kern="1200" dirty="0" smtClean="0">
                          <a:solidFill>
                            <a:schemeClr val="tx1"/>
                          </a:solidFill>
                          <a:latin typeface="Arial" panose="020B0604020202020204" pitchFamily="34" charset="0"/>
                          <a:ea typeface="+mn-ea"/>
                          <a:cs typeface="Arial" panose="020B0604020202020204" pitchFamily="34" charset="0"/>
                        </a:rPr>
                        <a:t>Food security</a:t>
                      </a:r>
                    </a:p>
                    <a:p>
                      <a:pPr algn="l" fontAlgn="b"/>
                      <a:endParaRPr lang="en-ZA" sz="1700" kern="1200" dirty="0" smtClean="0">
                        <a:solidFill>
                          <a:schemeClr val="tx1"/>
                        </a:solidFill>
                        <a:latin typeface="Arial" panose="020B0604020202020204" pitchFamily="34" charset="0"/>
                        <a:ea typeface="+mn-ea"/>
                        <a:cs typeface="Arial" panose="020B0604020202020204" pitchFamily="34" charset="0"/>
                      </a:endParaRPr>
                    </a:p>
                  </a:txBody>
                  <a:tcPr marL="9525" marR="9525" marT="9525" marB="0"/>
                </a:tc>
              </a:tr>
              <a:tr h="1602033">
                <a:tc>
                  <a:txBody>
                    <a:bodyPr/>
                    <a:lstStyle/>
                    <a:p>
                      <a:pPr algn="l"/>
                      <a:r>
                        <a:rPr lang="en-ZA" sz="1700" dirty="0" smtClean="0">
                          <a:solidFill>
                            <a:schemeClr val="tx1"/>
                          </a:solidFill>
                          <a:latin typeface="Arial" panose="020B0604020202020204" pitchFamily="34" charset="0"/>
                          <a:cs typeface="Arial" panose="020B0604020202020204" pitchFamily="34" charset="0"/>
                        </a:rPr>
                        <a:t>152 500 hectares of land under rehabilitation </a:t>
                      </a:r>
                      <a:endParaRPr lang="en-ZA" sz="1700" dirty="0">
                        <a:solidFill>
                          <a:schemeClr val="tx1"/>
                        </a:solidFill>
                        <a:latin typeface="Arial" panose="020B0604020202020204" pitchFamily="34" charset="0"/>
                        <a:cs typeface="Arial" panose="020B0604020202020204" pitchFamily="34" charset="0"/>
                      </a:endParaRPr>
                    </a:p>
                  </a:txBody>
                  <a:tcPr marL="91438" marR="91438" marT="45709" marB="45709"/>
                </a:tc>
                <a:tc>
                  <a:txBody>
                    <a:bodyPr/>
                    <a:lstStyle/>
                    <a:p>
                      <a:pPr algn="l" rtl="0" fontAlgn="t"/>
                      <a:r>
                        <a:rPr lang="en-ZA" sz="1700" b="0" i="0" u="none" strike="noStrike" dirty="0" smtClean="0">
                          <a:solidFill>
                            <a:schemeClr val="tx1"/>
                          </a:solidFill>
                          <a:latin typeface="Arial" panose="020B0604020202020204" pitchFamily="34" charset="0"/>
                          <a:cs typeface="Arial" panose="020B0604020202020204" pitchFamily="34" charset="0"/>
                        </a:rPr>
                        <a:t>86 428 (57%)</a:t>
                      </a:r>
                      <a:endParaRPr lang="en-ZA" sz="1700" b="0" i="0" u="none" strike="noStrike" dirty="0">
                        <a:solidFill>
                          <a:schemeClr val="tx1"/>
                        </a:solidFill>
                        <a:latin typeface="Arial" panose="020B0604020202020204" pitchFamily="34" charset="0"/>
                        <a:cs typeface="Arial" panose="020B0604020202020204" pitchFamily="34" charset="0"/>
                      </a:endParaRPr>
                    </a:p>
                  </a:txBody>
                  <a:tcPr marL="9525" marR="9525" marT="9525" marB="0"/>
                </a:tc>
                <a:tc>
                  <a:txBody>
                    <a:bodyPr/>
                    <a:lstStyle/>
                    <a:p>
                      <a:pPr algn="l" rtl="0" fontAlgn="t"/>
                      <a:r>
                        <a:rPr lang="en-ZA" sz="1700" b="0" i="0" u="none" strike="noStrike" dirty="0" smtClean="0">
                          <a:solidFill>
                            <a:schemeClr val="tx1"/>
                          </a:solidFill>
                          <a:latin typeface="Arial" panose="020B0604020202020204" pitchFamily="34" charset="0"/>
                          <a:cs typeface="Arial" panose="020B0604020202020204" pitchFamily="34" charset="0"/>
                        </a:rPr>
                        <a:t>66</a:t>
                      </a:r>
                      <a:r>
                        <a:rPr lang="en-ZA" sz="1700" b="0" i="0" u="none" strike="noStrike" baseline="0" dirty="0" smtClean="0">
                          <a:solidFill>
                            <a:schemeClr val="tx1"/>
                          </a:solidFill>
                          <a:latin typeface="Arial" panose="020B0604020202020204" pitchFamily="34" charset="0"/>
                          <a:cs typeface="Arial" panose="020B0604020202020204" pitchFamily="34" charset="0"/>
                        </a:rPr>
                        <a:t> </a:t>
                      </a:r>
                      <a:r>
                        <a:rPr lang="en-ZA" sz="1700" b="0" i="0" u="none" strike="noStrike" dirty="0" smtClean="0">
                          <a:solidFill>
                            <a:schemeClr val="tx1"/>
                          </a:solidFill>
                          <a:latin typeface="Arial" panose="020B0604020202020204" pitchFamily="34" charset="0"/>
                          <a:cs typeface="Arial" panose="020B0604020202020204" pitchFamily="34" charset="0"/>
                        </a:rPr>
                        <a:t>072 </a:t>
                      </a:r>
                      <a:r>
                        <a:rPr lang="en-ZA" sz="1700" b="0" i="0" u="none" strike="noStrike" dirty="0">
                          <a:solidFill>
                            <a:schemeClr val="tx1"/>
                          </a:solidFill>
                          <a:latin typeface="Arial" panose="020B0604020202020204" pitchFamily="34" charset="0"/>
                          <a:cs typeface="Arial" panose="020B0604020202020204" pitchFamily="34" charset="0"/>
                        </a:rPr>
                        <a:t>ha </a:t>
                      </a:r>
                    </a:p>
                  </a:txBody>
                  <a:tcPr marL="9525" marR="9525" marT="9525" marB="0"/>
                </a:tc>
                <a:tc>
                  <a:txBody>
                    <a:bodyPr/>
                    <a:lstStyle/>
                    <a:p>
                      <a:pPr algn="l" rtl="0" fontAlgn="t"/>
                      <a:r>
                        <a:rPr lang="en-ZA" sz="1700" b="0" i="0" u="none" strike="noStrike" dirty="0" smtClean="0">
                          <a:solidFill>
                            <a:schemeClr val="tx1"/>
                          </a:solidFill>
                          <a:latin typeface="Arial" panose="020B0604020202020204" pitchFamily="34" charset="0"/>
                          <a:cs typeface="Arial" panose="020B0604020202020204" pitchFamily="34" charset="0"/>
                        </a:rPr>
                        <a:t>Improved natural resources and improved food security due to additional land that can be considered for production</a:t>
                      </a:r>
                    </a:p>
                  </a:txBody>
                  <a:tcPr marL="9525" marR="9525" marT="9525" marB="0"/>
                </a:tc>
              </a:tr>
            </a:tbl>
          </a:graphicData>
        </a:graphic>
      </p:graphicFrame>
      <p:sp>
        <p:nvSpPr>
          <p:cNvPr id="33815" name="Slide Number Placeholder 3"/>
          <p:cNvSpPr>
            <a:spLocks noGrp="1"/>
          </p:cNvSpPr>
          <p:nvPr>
            <p:ph type="sldNum" sz="quarter" idx="10"/>
          </p:nvPr>
        </p:nvSpPr>
        <p:spPr bwMode="auto">
          <a:noFill/>
          <a:ln>
            <a:miter lim="800000"/>
            <a:headEnd/>
            <a:tailEnd/>
          </a:ln>
        </p:spPr>
        <p:txBody>
          <a:bodyPr/>
          <a:lstStyle/>
          <a:p>
            <a:fld id="{DEC8DA09-741E-4D16-B1B9-69DC399E618F}" type="slidenum">
              <a:rPr lang="en-ZA" altLang="en-US" smtClean="0">
                <a:latin typeface="Arial" pitchFamily="34" charset="0"/>
                <a:cs typeface="Arial" pitchFamily="34" charset="0"/>
              </a:rPr>
              <a:pPr/>
              <a:t>20</a:t>
            </a:fld>
            <a:endParaRPr lang="en-ZA" altLang="en-US" dirty="0" smtClean="0">
              <a:latin typeface="Arial" pitchFamily="34" charset="0"/>
              <a:cs typeface="Arial" pitchFamily="34" charset="0"/>
            </a:endParaRPr>
          </a:p>
        </p:txBody>
      </p:sp>
    </p:spTree>
    <p:extLst>
      <p:ext uri="{BB962C8B-B14F-4D97-AF65-F5344CB8AC3E}">
        <p14:creationId xmlns:p14="http://schemas.microsoft.com/office/powerpoint/2010/main" xmlns="" val="752970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4.jpg"/>
          <p:cNvPicPr>
            <a:picLocks noChangeAspect="1"/>
          </p:cNvPicPr>
          <p:nvPr/>
        </p:nvPicPr>
        <p:blipFill>
          <a:blip r:embed="rId2" cstate="print"/>
          <a:srcRect/>
          <a:stretch>
            <a:fillRect/>
          </a:stretch>
        </p:blipFill>
        <p:spPr bwMode="auto">
          <a:xfrm>
            <a:off x="-1206028" y="0"/>
            <a:ext cx="12457384" cy="7561263"/>
          </a:xfrm>
          <a:prstGeom prst="rect">
            <a:avLst/>
          </a:prstGeom>
          <a:noFill/>
          <a:ln w="9525">
            <a:noFill/>
            <a:miter lim="800000"/>
            <a:headEnd/>
            <a:tailEnd/>
          </a:ln>
        </p:spPr>
      </p:pic>
      <p:sp>
        <p:nvSpPr>
          <p:cNvPr id="24579" name="Title 1"/>
          <p:cNvSpPr>
            <a:spLocks noGrp="1"/>
          </p:cNvSpPr>
          <p:nvPr>
            <p:ph type="ctrTitle"/>
          </p:nvPr>
        </p:nvSpPr>
        <p:spPr bwMode="auto">
          <a:xfrm>
            <a:off x="7424037" y="2811890"/>
            <a:ext cx="3827322" cy="936625"/>
          </a:xfrm>
          <a:noFill/>
          <a:ln>
            <a:miter lim="800000"/>
            <a:headEnd/>
            <a:tailEnd/>
          </a:ln>
        </p:spPr>
        <p:txBody>
          <a:bodyPr vert="horz" wrap="square" numCol="1" compatLnSpc="1">
            <a:prstTxWarp prst="textNoShape">
              <a:avLst/>
            </a:prstTxWarp>
            <a:noAutofit/>
          </a:bodyPr>
          <a:lstStyle/>
          <a:p>
            <a:pPr algn="ctr"/>
            <a:r>
              <a:rPr lang="en-US" altLang="en-US" sz="3200" dirty="0">
                <a:solidFill>
                  <a:schemeClr val="bg1"/>
                </a:solidFill>
              </a:rPr>
              <a:t>PERFORMANCE </a:t>
            </a:r>
            <a:br>
              <a:rPr lang="en-US" altLang="en-US" sz="3200" dirty="0">
                <a:solidFill>
                  <a:schemeClr val="bg1"/>
                </a:solidFill>
              </a:rPr>
            </a:br>
            <a:r>
              <a:rPr lang="en-US" altLang="en-US" sz="3200" dirty="0">
                <a:solidFill>
                  <a:schemeClr val="bg1"/>
                </a:solidFill>
              </a:rPr>
              <a:t>HIGHLIGHTS AGAINST QUARTER </a:t>
            </a:r>
            <a:r>
              <a:rPr lang="en-US" altLang="en-US" sz="3200" dirty="0" smtClean="0">
                <a:solidFill>
                  <a:schemeClr val="bg1"/>
                </a:solidFill>
              </a:rPr>
              <a:t>3 </a:t>
            </a:r>
            <a:r>
              <a:rPr lang="en-US" altLang="en-US" sz="3200" dirty="0">
                <a:solidFill>
                  <a:schemeClr val="bg1"/>
                </a:solidFill>
              </a:rPr>
              <a:t>TARGETS</a:t>
            </a:r>
          </a:p>
        </p:txBody>
      </p:sp>
      <p:sp>
        <p:nvSpPr>
          <p:cNvPr id="24580" name="Slide Number Placeholder 3"/>
          <p:cNvSpPr txBox="1">
            <a:spLocks/>
          </p:cNvSpPr>
          <p:nvPr/>
        </p:nvSpPr>
        <p:spPr bwMode="auto">
          <a:xfrm>
            <a:off x="9558338" y="6877050"/>
            <a:ext cx="360362" cy="252413"/>
          </a:xfrm>
          <a:prstGeom prst="rect">
            <a:avLst/>
          </a:prstGeom>
          <a:noFill/>
          <a:ln w="9525">
            <a:noFill/>
            <a:miter lim="800000"/>
            <a:headEnd/>
            <a:tailEnd/>
          </a:ln>
        </p:spPr>
        <p:txBody>
          <a:bodyPr lIns="91392" tIns="45696" rIns="91392" bIns="45696"/>
          <a:lstStyle/>
          <a:p>
            <a:fld id="{59EC5882-390D-403C-90BA-874CDE63E9BA}" type="slidenum">
              <a:rPr lang="en-ZA" altLang="en-US" sz="1300">
                <a:solidFill>
                  <a:srgbClr val="00B050"/>
                </a:solidFill>
              </a:rPr>
              <a:pPr/>
              <a:t>21</a:t>
            </a:fld>
            <a:endParaRPr lang="en-ZA" altLang="en-US" sz="1300" dirty="0">
              <a:solidFill>
                <a:srgbClr val="00B05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720725" y="539753"/>
            <a:ext cx="9178925" cy="720725"/>
          </a:xfrm>
          <a:noFill/>
          <a:ln>
            <a:miter lim="800000"/>
            <a:headEnd/>
            <a:tailEnd/>
          </a:ln>
        </p:spPr>
        <p:txBody>
          <a:bodyPr vert="horz" wrap="square" numCol="1" compatLnSpc="1">
            <a:prstTxWarp prst="textNoShape">
              <a:avLst/>
            </a:prstTxWarp>
          </a:bodyPr>
          <a:lstStyle/>
          <a:p>
            <a:r>
              <a:rPr lang="en-ZA" altLang="en-US" dirty="0"/>
              <a:t>PERFORMANCE HIGHLIGHTS AGAINST </a:t>
            </a:r>
            <a:r>
              <a:rPr lang="en-ZA" altLang="en-US" dirty="0" smtClean="0"/>
              <a:t>Q3 TARGETS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230791470"/>
              </p:ext>
            </p:extLst>
          </p:nvPr>
        </p:nvGraphicFramePr>
        <p:xfrm>
          <a:off x="594172" y="1311236"/>
          <a:ext cx="9432355" cy="4968552"/>
        </p:xfrm>
        <a:graphic>
          <a:graphicData uri="http://schemas.openxmlformats.org/drawingml/2006/table">
            <a:tbl>
              <a:tblPr firstRow="1" bandRow="1">
                <a:tableStyleId>{5C22544A-7EE6-4342-B048-85BDC9FD1C3A}</a:tableStyleId>
              </a:tblPr>
              <a:tblGrid>
                <a:gridCol w="2599428"/>
                <a:gridCol w="1977953"/>
                <a:gridCol w="1710855"/>
                <a:gridCol w="3144119"/>
              </a:tblGrid>
              <a:tr h="1330191">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2100" dirty="0" smtClean="0"/>
                        <a:t> </a:t>
                      </a:r>
                      <a:r>
                        <a:rPr lang="da-DK" sz="2100" dirty="0" smtClean="0"/>
                        <a:t>Q3</a:t>
                      </a:r>
                      <a:r>
                        <a:rPr lang="da-DK" sz="2100" baseline="0" dirty="0" smtClean="0"/>
                        <a:t> </a:t>
                      </a:r>
                      <a:r>
                        <a:rPr lang="da-DK" sz="2100" dirty="0" smtClean="0"/>
                        <a:t>Target</a:t>
                      </a:r>
                      <a:endParaRPr lang="en-ZA" sz="2100" dirty="0" smtClean="0"/>
                    </a:p>
                    <a:p>
                      <a:endParaRPr lang="en-ZA" sz="2100" dirty="0" smtClean="0"/>
                    </a:p>
                    <a:p>
                      <a:endParaRPr lang="en-ZA" sz="2100" dirty="0"/>
                    </a:p>
                  </a:txBody>
                  <a:tcPr marL="91438" marR="91438" marT="45709" marB="45709"/>
                </a:tc>
                <a:tc>
                  <a:txBody>
                    <a:bodyPr/>
                    <a:lstStyle/>
                    <a:p>
                      <a:r>
                        <a:rPr lang="da-DK" sz="2100" dirty="0" smtClean="0"/>
                        <a:t>Q3 Progress</a:t>
                      </a:r>
                    </a:p>
                  </a:txBody>
                  <a:tcPr marL="91438" marR="91438" marT="45709" marB="45709"/>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Variance</a:t>
                      </a:r>
                    </a:p>
                  </a:txBody>
                  <a:tcPr marL="91438" marR="91438" marT="45709" marB="45709"/>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Reason for variance</a:t>
                      </a:r>
                    </a:p>
                  </a:txBody>
                  <a:tcPr marL="91438" marR="91438" marT="45709" marB="45709"/>
                </a:tc>
              </a:tr>
              <a:tr h="1427583">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Arial" pitchFamily="34" charset="0"/>
                          <a:cs typeface="Arial" pitchFamily="34" charset="0"/>
                        </a:rPr>
                        <a:t>20 000 households benefiting</a:t>
                      </a:r>
                      <a:r>
                        <a:rPr lang="en-ZA" sz="1600" baseline="0" dirty="0" smtClean="0">
                          <a:solidFill>
                            <a:schemeClr val="tx1"/>
                          </a:solidFill>
                          <a:latin typeface="Arial" pitchFamily="34" charset="0"/>
                          <a:cs typeface="Arial" pitchFamily="34" charset="0"/>
                        </a:rPr>
                        <a:t> from food production initiative</a:t>
                      </a:r>
                      <a:endParaRPr lang="en-ZA" sz="1600" dirty="0" smtClean="0">
                        <a:solidFill>
                          <a:schemeClr val="tx1"/>
                        </a:solidFill>
                        <a:latin typeface="Arial" pitchFamily="34" charset="0"/>
                        <a:cs typeface="Arial" pitchFamily="34" charset="0"/>
                      </a:endParaRPr>
                    </a:p>
                    <a:p>
                      <a:pPr marL="0" marR="0" indent="0" algn="l" defTabSz="1053297" rtl="0" eaLnBrk="1" fontAlgn="auto" latinLnBrk="0" hangingPunct="1">
                        <a:lnSpc>
                          <a:spcPct val="100000"/>
                        </a:lnSpc>
                        <a:spcBef>
                          <a:spcPts val="0"/>
                        </a:spcBef>
                        <a:spcAft>
                          <a:spcPts val="0"/>
                        </a:spcAft>
                        <a:buClrTx/>
                        <a:buSzTx/>
                        <a:buFontTx/>
                        <a:buNone/>
                        <a:tabLst/>
                        <a:defRPr/>
                      </a:pPr>
                      <a:endParaRPr lang="en-ZA" sz="1600" dirty="0" smtClean="0">
                        <a:solidFill>
                          <a:schemeClr val="tx1"/>
                        </a:solidFill>
                        <a:latin typeface="Arial" pitchFamily="34" charset="0"/>
                        <a:cs typeface="Arial" pitchFamily="34" charset="0"/>
                      </a:endParaRPr>
                    </a:p>
                  </a:txBody>
                  <a:tcPr marL="91433" marR="91433" marT="45710" marB="45710"/>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600" b="0" kern="1200" dirty="0" smtClean="0">
                          <a:solidFill>
                            <a:schemeClr val="tx1"/>
                          </a:solidFill>
                          <a:latin typeface="Arial" pitchFamily="34" charset="0"/>
                          <a:ea typeface="+mn-ea"/>
                          <a:cs typeface="Arial" pitchFamily="34" charset="0"/>
                        </a:rPr>
                        <a:t>0 (0%)</a:t>
                      </a:r>
                    </a:p>
                    <a:p>
                      <a:pPr marL="0" algn="l" defTabSz="1053297" rtl="0" eaLnBrk="1" latinLnBrk="0" hangingPunct="1"/>
                      <a:endParaRPr lang="en-ZA" sz="1600" kern="1200" dirty="0">
                        <a:solidFill>
                          <a:schemeClr val="tx1"/>
                        </a:solidFill>
                        <a:latin typeface="Arial" pitchFamily="34" charset="0"/>
                        <a:ea typeface="+mn-ea"/>
                        <a:cs typeface="Arial" pitchFamily="34" charset="0"/>
                      </a:endParaRPr>
                    </a:p>
                  </a:txBody>
                  <a:tcPr marL="91433" marR="91433" marT="45710" marB="45710"/>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600" kern="1200" dirty="0" smtClean="0">
                          <a:solidFill>
                            <a:schemeClr val="tx1"/>
                          </a:solidFill>
                          <a:latin typeface="Arial" pitchFamily="34" charset="0"/>
                          <a:ea typeface="+mn-ea"/>
                          <a:cs typeface="Arial" pitchFamily="34" charset="0"/>
                        </a:rPr>
                        <a:t>-20 000</a:t>
                      </a:r>
                    </a:p>
                  </a:txBody>
                  <a:tcPr marL="9524" marR="9524" marT="9526" marB="0"/>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rPr>
                        <a:t>A total of 10 000 households were reported to have been supported and other phases of validation have not been concluded.</a:t>
                      </a:r>
                      <a:endParaRPr lang="en-ZA" sz="1600" kern="1200" dirty="0" smtClean="0">
                        <a:solidFill>
                          <a:schemeClr val="tx1"/>
                        </a:solidFill>
                        <a:latin typeface="Arial" pitchFamily="34" charset="0"/>
                        <a:ea typeface="+mn-ea"/>
                        <a:cs typeface="Arial" pitchFamily="34" charset="0"/>
                      </a:endParaRPr>
                    </a:p>
                  </a:txBody>
                  <a:tcPr marL="9524" marR="9524" marT="9526" marB="0"/>
                </a:tc>
              </a:tr>
              <a:tr h="2210778">
                <a:tc>
                  <a:txBody>
                    <a:bodyPr/>
                    <a:lstStyle/>
                    <a:p>
                      <a:pPr marL="0" marR="0" indent="0" algn="l" defTabSz="1052739"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Arial" pitchFamily="34" charset="0"/>
                          <a:cs typeface="Arial" pitchFamily="34" charset="0"/>
                        </a:rPr>
                        <a:t>7 000 smallholder producers receiving</a:t>
                      </a:r>
                      <a:r>
                        <a:rPr lang="en-ZA" sz="1600" baseline="0" dirty="0" smtClean="0">
                          <a:solidFill>
                            <a:schemeClr val="tx1"/>
                          </a:solidFill>
                          <a:latin typeface="Arial" pitchFamily="34" charset="0"/>
                          <a:cs typeface="Arial" pitchFamily="34" charset="0"/>
                        </a:rPr>
                        <a:t> support</a:t>
                      </a:r>
                      <a:endParaRPr lang="en-ZA" sz="1600" dirty="0" smtClean="0">
                        <a:solidFill>
                          <a:schemeClr val="tx1"/>
                        </a:solidFill>
                        <a:latin typeface="Arial" pitchFamily="34" charset="0"/>
                        <a:cs typeface="Arial" pitchFamily="34" charset="0"/>
                      </a:endParaRPr>
                    </a:p>
                    <a:p>
                      <a:endParaRPr lang="en-ZA" sz="1600" dirty="0" smtClean="0">
                        <a:solidFill>
                          <a:schemeClr val="tx1"/>
                        </a:solidFill>
                        <a:latin typeface="Arial" pitchFamily="34" charset="0"/>
                        <a:cs typeface="Arial" pitchFamily="34" charset="0"/>
                      </a:endParaRPr>
                    </a:p>
                  </a:txBody>
                  <a:tcPr marL="91433" marR="91433" marT="45710" marB="45710">
                    <a:lnB w="12700" cap="flat" cmpd="sng" algn="ctr">
                      <a:solidFill>
                        <a:schemeClr val="tx1"/>
                      </a:solidFill>
                      <a:prstDash val="solid"/>
                      <a:round/>
                      <a:headEnd type="none" w="med" len="med"/>
                      <a:tailEnd type="none" w="med" len="med"/>
                    </a:lnB>
                  </a:tcPr>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600" kern="1200" dirty="0" smtClean="0">
                          <a:solidFill>
                            <a:schemeClr val="tx1"/>
                          </a:solidFill>
                          <a:latin typeface="Arial" pitchFamily="34" charset="0"/>
                          <a:ea typeface="+mn-ea"/>
                          <a:cs typeface="Arial" pitchFamily="34" charset="0"/>
                        </a:rPr>
                        <a:t>463 (6.6%)</a:t>
                      </a:r>
                    </a:p>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support was through training: LP:260 and NW:203)</a:t>
                      </a:r>
                    </a:p>
                    <a:p>
                      <a:pPr marL="0" algn="l" defTabSz="1053297" rtl="0" eaLnBrk="1" latinLnBrk="0" hangingPunct="1"/>
                      <a:endParaRPr lang="en-ZA" sz="1600" kern="1200" dirty="0">
                        <a:solidFill>
                          <a:schemeClr val="tx1"/>
                        </a:solidFill>
                        <a:latin typeface="Arial" pitchFamily="34" charset="0"/>
                        <a:ea typeface="+mn-ea"/>
                        <a:cs typeface="Arial" pitchFamily="34" charset="0"/>
                      </a:endParaRPr>
                    </a:p>
                  </a:txBody>
                  <a:tcPr marL="91433" marR="91433" marT="45710" marB="45710">
                    <a:lnB w="12700" cap="flat" cmpd="sng" algn="ctr">
                      <a:solidFill>
                        <a:schemeClr val="tx1"/>
                      </a:solidFill>
                      <a:prstDash val="solid"/>
                      <a:round/>
                      <a:headEnd type="none" w="med" len="med"/>
                      <a:tailEnd type="none" w="med" len="med"/>
                    </a:lnB>
                  </a:tcPr>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600" kern="1200" dirty="0" smtClean="0">
                          <a:solidFill>
                            <a:schemeClr val="tx1"/>
                          </a:solidFill>
                          <a:latin typeface="Arial" pitchFamily="34" charset="0"/>
                          <a:ea typeface="+mn-ea"/>
                          <a:cs typeface="Arial" pitchFamily="34" charset="0"/>
                        </a:rPr>
                        <a:t>-6 537</a:t>
                      </a:r>
                    </a:p>
                  </a:txBody>
                  <a:tcPr marL="9524" marR="9524" marT="9526" marB="0">
                    <a:lnB w="12700" cap="flat" cmpd="sng" algn="ctr">
                      <a:solidFill>
                        <a:schemeClr val="tx1"/>
                      </a:solidFill>
                      <a:prstDash val="solid"/>
                      <a:round/>
                      <a:headEnd type="none" w="med" len="med"/>
                      <a:tailEnd type="none" w="med" len="med"/>
                    </a:lnB>
                  </a:tcPr>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rPr>
                        <a:t>Of 7 421</a:t>
                      </a:r>
                      <a:r>
                        <a:rPr kumimoji="0" lang="en-ZA" sz="1600" b="0" i="0" u="none" strike="noStrike" kern="1200" cap="none" spc="0" normalizeH="0" baseline="0" noProof="0" dirty="0" smtClean="0">
                          <a:ln>
                            <a:noFill/>
                          </a:ln>
                          <a:solidFill>
                            <a:srgbClr val="FF0000"/>
                          </a:solidFill>
                          <a:effectLst/>
                          <a:uLnTx/>
                          <a:uFillTx/>
                          <a:latin typeface="Arial" pitchFamily="34" charset="0"/>
                          <a:ea typeface="Calibri"/>
                          <a:cs typeface="Arial" pitchFamily="34" charset="0"/>
                        </a:rPr>
                        <a:t> </a:t>
                      </a:r>
                      <a:r>
                        <a:rPr kumimoji="0" lang="en-ZA" sz="16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rPr>
                        <a:t>smallholder producers  reported to have been  supported, validation has been completed on  463 producers  and is continuing for remaining reported numbers.</a:t>
                      </a:r>
                      <a:endParaRPr kumimoji="0" lang="en-US" sz="16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endParaRPr>
                    </a:p>
                  </a:txBody>
                  <a:tcPr marL="9524" marR="9524" marT="9526" marB="0">
                    <a:lnB w="12700" cap="flat" cmpd="sng" algn="ctr">
                      <a:solidFill>
                        <a:schemeClr val="tx1"/>
                      </a:solidFill>
                      <a:prstDash val="solid"/>
                      <a:round/>
                      <a:headEnd type="none" w="med" len="med"/>
                      <a:tailEnd type="none" w="med" len="med"/>
                    </a:lnB>
                  </a:tcPr>
                </a:tc>
              </a:tr>
            </a:tbl>
          </a:graphicData>
        </a:graphic>
      </p:graphicFrame>
      <p:sp>
        <p:nvSpPr>
          <p:cNvPr id="34845" name="Slide Number Placeholder 3"/>
          <p:cNvSpPr>
            <a:spLocks noGrp="1"/>
          </p:cNvSpPr>
          <p:nvPr>
            <p:ph type="sldNum" sz="quarter" idx="10"/>
          </p:nvPr>
        </p:nvSpPr>
        <p:spPr bwMode="auto">
          <a:noFill/>
          <a:ln>
            <a:miter lim="800000"/>
            <a:headEnd/>
            <a:tailEnd/>
          </a:ln>
        </p:spPr>
        <p:txBody>
          <a:bodyPr/>
          <a:lstStyle/>
          <a:p>
            <a:fld id="{4650C948-0BA9-41C5-8C1D-E76CCCB5959B}" type="slidenum">
              <a:rPr lang="en-ZA" altLang="en-US" smtClean="0">
                <a:latin typeface="Arial" pitchFamily="34" charset="0"/>
                <a:cs typeface="Arial" pitchFamily="34" charset="0"/>
              </a:rPr>
              <a:pPr/>
              <a:t>22</a:t>
            </a:fld>
            <a:endParaRPr lang="en-ZA" altLang="en-US" dirty="0" smtClean="0">
              <a:latin typeface="Arial" pitchFamily="34" charset="0"/>
              <a:cs typeface="Arial" pitchFamily="34" charset="0"/>
            </a:endParaRPr>
          </a:p>
        </p:txBody>
      </p:sp>
    </p:spTree>
    <p:extLst>
      <p:ext uri="{BB962C8B-B14F-4D97-AF65-F5344CB8AC3E}">
        <p14:creationId xmlns:p14="http://schemas.microsoft.com/office/powerpoint/2010/main" xmlns="" val="1096124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720725" y="539750"/>
            <a:ext cx="9178925" cy="720725"/>
          </a:xfrm>
          <a:noFill/>
          <a:ln>
            <a:miter lim="800000"/>
            <a:headEnd/>
            <a:tailEnd/>
          </a:ln>
        </p:spPr>
        <p:txBody>
          <a:bodyPr vert="horz" wrap="square" numCol="1" compatLnSpc="1">
            <a:prstTxWarp prst="textNoShape">
              <a:avLst/>
            </a:prstTxWarp>
          </a:bodyPr>
          <a:lstStyle/>
          <a:p>
            <a:r>
              <a:rPr lang="en-ZA" altLang="en-US" dirty="0"/>
              <a:t>PERFORMANCE HIGHLIGHTS AGAINST </a:t>
            </a:r>
            <a:r>
              <a:rPr lang="en-ZA" altLang="en-US" dirty="0" smtClean="0"/>
              <a:t>Q3 TARGETS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2627083339"/>
              </p:ext>
            </p:extLst>
          </p:nvPr>
        </p:nvGraphicFramePr>
        <p:xfrm>
          <a:off x="450850" y="1764407"/>
          <a:ext cx="9720385" cy="4559864"/>
        </p:xfrm>
        <a:graphic>
          <a:graphicData uri="http://schemas.openxmlformats.org/drawingml/2006/table">
            <a:tbl>
              <a:tblPr firstRow="1" bandRow="1">
                <a:tableStyleId>{5C22544A-7EE6-4342-B048-85BDC9FD1C3A}</a:tableStyleId>
              </a:tblPr>
              <a:tblGrid>
                <a:gridCol w="2708884"/>
                <a:gridCol w="2029645"/>
                <a:gridCol w="1857447"/>
                <a:gridCol w="3124409"/>
              </a:tblGrid>
              <a:tr h="1488808">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2100" dirty="0" smtClean="0"/>
                        <a:t> </a:t>
                      </a:r>
                      <a:r>
                        <a:rPr lang="da-DK" sz="2100" dirty="0" smtClean="0"/>
                        <a:t>Q3</a:t>
                      </a:r>
                      <a:r>
                        <a:rPr lang="da-DK" sz="2100" baseline="0" dirty="0" smtClean="0"/>
                        <a:t> </a:t>
                      </a:r>
                      <a:r>
                        <a:rPr lang="da-DK" sz="2100" dirty="0" smtClean="0"/>
                        <a:t>Target</a:t>
                      </a:r>
                      <a:endParaRPr lang="en-ZA" sz="2100" dirty="0" smtClean="0"/>
                    </a:p>
                    <a:p>
                      <a:endParaRPr lang="en-ZA" sz="2100" dirty="0" smtClean="0"/>
                    </a:p>
                    <a:p>
                      <a:endParaRPr lang="en-ZA" sz="2100" dirty="0"/>
                    </a:p>
                  </a:txBody>
                  <a:tcPr marL="91438" marR="91438" marT="45709" marB="45709"/>
                </a:tc>
                <a:tc>
                  <a:txBody>
                    <a:bodyPr/>
                    <a:lstStyle/>
                    <a:p>
                      <a:r>
                        <a:rPr lang="da-DK" sz="2100" dirty="0" smtClean="0"/>
                        <a:t>Q3 Progress</a:t>
                      </a:r>
                    </a:p>
                  </a:txBody>
                  <a:tcPr marL="91438" marR="91438" marT="45709" marB="45709"/>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Variance</a:t>
                      </a:r>
                    </a:p>
                  </a:txBody>
                  <a:tcPr marL="91438" marR="91438" marT="45709" marB="45709"/>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Reason for variance</a:t>
                      </a:r>
                    </a:p>
                  </a:txBody>
                  <a:tcPr marL="91438" marR="91438" marT="45709" marB="45709"/>
                </a:tc>
              </a:tr>
              <a:tr h="1535528">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Arial" pitchFamily="34" charset="0"/>
                          <a:ea typeface="+mn-ea"/>
                          <a:cs typeface="Arial" pitchFamily="34" charset="0"/>
                        </a:rPr>
                        <a:t>80 000 ha  of hectares underutilized land in communal areas  and land reform projects cultivated for production</a:t>
                      </a:r>
                      <a:endParaRPr lang="en-ZA" sz="1700" dirty="0" smtClean="0">
                        <a:solidFill>
                          <a:schemeClr val="tx1"/>
                        </a:solidFill>
                        <a:latin typeface="Arial" pitchFamily="34" charset="0"/>
                        <a:cs typeface="Arial" pitchFamily="34" charset="0"/>
                      </a:endParaRPr>
                    </a:p>
                  </a:txBody>
                  <a:tcPr marL="91433" marR="91433" marT="45710" marB="45710"/>
                </a:tc>
                <a:tc>
                  <a:txBody>
                    <a:bodyPr/>
                    <a:lstStyle/>
                    <a:p>
                      <a:pPr marL="0" algn="l" defTabSz="1053297" rtl="0" eaLnBrk="1" latinLnBrk="0" hangingPunct="1"/>
                      <a:r>
                        <a:rPr lang="en-ZA" sz="1700" kern="1200" dirty="0" smtClean="0">
                          <a:solidFill>
                            <a:schemeClr val="tx1"/>
                          </a:solidFill>
                          <a:latin typeface="Arial" pitchFamily="34" charset="0"/>
                          <a:ea typeface="+mn-ea"/>
                          <a:cs typeface="Arial" pitchFamily="34" charset="0"/>
                        </a:rPr>
                        <a:t>0</a:t>
                      </a:r>
                      <a:endParaRPr lang="en-ZA" sz="1700" kern="1200" dirty="0">
                        <a:solidFill>
                          <a:schemeClr val="tx1"/>
                        </a:solidFill>
                        <a:latin typeface="Arial" pitchFamily="34" charset="0"/>
                        <a:ea typeface="+mn-ea"/>
                        <a:cs typeface="Arial" pitchFamily="34" charset="0"/>
                      </a:endParaRPr>
                    </a:p>
                  </a:txBody>
                  <a:tcPr marL="91433" marR="91433" marT="45710" marB="45710"/>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700" kern="1200" dirty="0" smtClean="0">
                          <a:solidFill>
                            <a:schemeClr val="tx1"/>
                          </a:solidFill>
                          <a:latin typeface="Arial" pitchFamily="34" charset="0"/>
                          <a:ea typeface="+mn-ea"/>
                          <a:cs typeface="Arial" pitchFamily="34" charset="0"/>
                        </a:rPr>
                        <a:t>- 80 000</a:t>
                      </a:r>
                    </a:p>
                  </a:txBody>
                  <a:tcPr marL="9524" marR="9524" marT="9526" marB="0"/>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700" kern="1200" noProof="0" dirty="0" smtClean="0">
                          <a:solidFill>
                            <a:schemeClr val="tx1"/>
                          </a:solidFill>
                          <a:latin typeface="Arial" pitchFamily="34" charset="0"/>
                          <a:ea typeface="+mn-ea"/>
                          <a:cs typeface="Arial" pitchFamily="34" charset="0"/>
                        </a:rPr>
                        <a:t>A total of </a:t>
                      </a:r>
                      <a:r>
                        <a:rPr lang="en-US" sz="1700" kern="1200" dirty="0" smtClean="0">
                          <a:solidFill>
                            <a:schemeClr val="dk1"/>
                          </a:solidFill>
                          <a:effectLst/>
                          <a:latin typeface="Arial" pitchFamily="34" charset="0"/>
                          <a:ea typeface="+mn-ea"/>
                          <a:cs typeface="Arial" pitchFamily="34" charset="0"/>
                        </a:rPr>
                        <a:t>25 076 ha</a:t>
                      </a:r>
                      <a:r>
                        <a:rPr lang="en-ZA" sz="1700" kern="1200" noProof="0" dirty="0" smtClean="0">
                          <a:solidFill>
                            <a:schemeClr val="tx1"/>
                          </a:solidFill>
                          <a:latin typeface="Arial" pitchFamily="34" charset="0"/>
                          <a:ea typeface="+mn-ea"/>
                          <a:cs typeface="Arial" pitchFamily="34" charset="0"/>
                        </a:rPr>
                        <a:t> were reported to have been</a:t>
                      </a:r>
                      <a:r>
                        <a:rPr lang="en-ZA" sz="1700" kern="1200" baseline="0" noProof="0" dirty="0" smtClean="0">
                          <a:solidFill>
                            <a:schemeClr val="tx1"/>
                          </a:solidFill>
                          <a:latin typeface="Arial" pitchFamily="34" charset="0"/>
                          <a:ea typeface="+mn-ea"/>
                          <a:cs typeface="Arial" pitchFamily="34" charset="0"/>
                        </a:rPr>
                        <a:t> cultivated</a:t>
                      </a:r>
                      <a:r>
                        <a:rPr lang="en-ZA" sz="1700" kern="1200" noProof="0" dirty="0" smtClean="0">
                          <a:solidFill>
                            <a:schemeClr val="tx1"/>
                          </a:solidFill>
                          <a:latin typeface="Arial" pitchFamily="34" charset="0"/>
                          <a:ea typeface="+mn-ea"/>
                          <a:cs typeface="Arial" pitchFamily="34" charset="0"/>
                        </a:rPr>
                        <a:t> and </a:t>
                      </a:r>
                      <a:r>
                        <a:rPr kumimoji="0" lang="en-ZA" sz="17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rPr>
                        <a:t>other phases of validation have not been concluded</a:t>
                      </a:r>
                      <a:r>
                        <a:rPr lang="en-ZA" sz="1700" b="0" kern="1200" noProof="0" dirty="0" smtClean="0">
                          <a:solidFill>
                            <a:schemeClr val="tx1"/>
                          </a:solidFill>
                          <a:latin typeface="Arial" pitchFamily="34" charset="0"/>
                          <a:ea typeface="+mn-ea"/>
                          <a:cs typeface="Arial" pitchFamily="34" charset="0"/>
                        </a:rPr>
                        <a:t>.</a:t>
                      </a:r>
                      <a:endParaRPr lang="en-ZA" sz="1700" b="0" kern="1200" dirty="0" smtClean="0">
                        <a:solidFill>
                          <a:schemeClr val="tx1"/>
                        </a:solidFill>
                        <a:latin typeface="Arial" pitchFamily="34" charset="0"/>
                        <a:ea typeface="+mn-ea"/>
                        <a:cs typeface="Arial" pitchFamily="34" charset="0"/>
                      </a:endParaRPr>
                    </a:p>
                  </a:txBody>
                  <a:tcPr marL="9524" marR="9524" marT="9526" marB="0"/>
                </a:tc>
              </a:tr>
              <a:tr h="1535528">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700" kern="1200" dirty="0" smtClean="0">
                          <a:solidFill>
                            <a:schemeClr val="tx1"/>
                          </a:solidFill>
                          <a:latin typeface="Arial" pitchFamily="34" charset="0"/>
                          <a:ea typeface="+mn-ea"/>
                          <a:cs typeface="Arial" pitchFamily="34" charset="0"/>
                        </a:rPr>
                        <a:t>850</a:t>
                      </a:r>
                      <a:r>
                        <a:rPr lang="en-ZA" sz="1700" kern="1200" baseline="0" dirty="0" smtClean="0">
                          <a:solidFill>
                            <a:schemeClr val="tx1"/>
                          </a:solidFill>
                          <a:latin typeface="Arial" pitchFamily="34" charset="0"/>
                          <a:ea typeface="+mn-ea"/>
                          <a:cs typeface="Arial" pitchFamily="34" charset="0"/>
                        </a:rPr>
                        <a:t> </a:t>
                      </a:r>
                      <a:r>
                        <a:rPr lang="en-ZA" sz="1700" kern="1200" dirty="0" smtClean="0">
                          <a:solidFill>
                            <a:schemeClr val="tx1"/>
                          </a:solidFill>
                          <a:latin typeface="Arial" pitchFamily="34" charset="0"/>
                          <a:ea typeface="+mn-ea"/>
                          <a:cs typeface="Arial" pitchFamily="34" charset="0"/>
                        </a:rPr>
                        <a:t>ha</a:t>
                      </a:r>
                      <a:r>
                        <a:rPr lang="en-ZA" sz="1700" kern="1200" baseline="0" dirty="0" smtClean="0">
                          <a:solidFill>
                            <a:schemeClr val="tx1"/>
                          </a:solidFill>
                          <a:latin typeface="Arial" pitchFamily="34" charset="0"/>
                          <a:ea typeface="+mn-ea"/>
                          <a:cs typeface="Arial" pitchFamily="34" charset="0"/>
                        </a:rPr>
                        <a:t> </a:t>
                      </a:r>
                      <a:r>
                        <a:rPr lang="en-ZA" sz="1700" kern="1200" dirty="0" smtClean="0">
                          <a:solidFill>
                            <a:schemeClr val="tx1"/>
                          </a:solidFill>
                          <a:latin typeface="Arial" pitchFamily="34" charset="0"/>
                          <a:ea typeface="+mn-ea"/>
                          <a:cs typeface="Arial" pitchFamily="34" charset="0"/>
                        </a:rPr>
                        <a:t>planted in TUPs</a:t>
                      </a:r>
                    </a:p>
                    <a:p>
                      <a:pPr marL="0" marR="0" indent="0" algn="l" defTabSz="1053297" rtl="0" eaLnBrk="1" fontAlgn="auto" latinLnBrk="0" hangingPunct="1">
                        <a:lnSpc>
                          <a:spcPct val="100000"/>
                        </a:lnSpc>
                        <a:spcBef>
                          <a:spcPts val="0"/>
                        </a:spcBef>
                        <a:spcAft>
                          <a:spcPts val="0"/>
                        </a:spcAft>
                        <a:buClrTx/>
                        <a:buSzTx/>
                        <a:buFontTx/>
                        <a:buNone/>
                        <a:tabLst/>
                        <a:defRPr/>
                      </a:pPr>
                      <a:endParaRPr lang="en-ZA" sz="1700" kern="1200" dirty="0" smtClean="0">
                        <a:solidFill>
                          <a:schemeClr val="tx1"/>
                        </a:solidFill>
                        <a:latin typeface="Arial" pitchFamily="34" charset="0"/>
                        <a:ea typeface="+mn-ea"/>
                        <a:cs typeface="Arial" pitchFamily="34" charset="0"/>
                      </a:endParaRPr>
                    </a:p>
                  </a:txBody>
                  <a:tcPr marL="78185" marR="78185" marT="41455" marB="41455"/>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700" kern="1200" dirty="0" smtClean="0">
                          <a:solidFill>
                            <a:schemeClr val="tx1"/>
                          </a:solidFill>
                          <a:latin typeface="Arial" pitchFamily="34" charset="0"/>
                          <a:ea typeface="+mn-ea"/>
                          <a:cs typeface="Arial" pitchFamily="34" charset="0"/>
                        </a:rPr>
                        <a:t>694 ha</a:t>
                      </a:r>
                    </a:p>
                    <a:p>
                      <a:pPr marL="0" marR="0" indent="0" algn="l" defTabSz="1053297" rtl="0" eaLnBrk="1" fontAlgn="auto" latinLnBrk="0" hangingPunct="1">
                        <a:lnSpc>
                          <a:spcPct val="100000"/>
                        </a:lnSpc>
                        <a:spcBef>
                          <a:spcPts val="0"/>
                        </a:spcBef>
                        <a:spcAft>
                          <a:spcPts val="0"/>
                        </a:spcAft>
                        <a:buClrTx/>
                        <a:buSzTx/>
                        <a:buFontTx/>
                        <a:buNone/>
                        <a:tabLst/>
                        <a:defRPr/>
                      </a:pPr>
                      <a:endParaRPr lang="en-ZA" sz="1700" kern="1200" dirty="0" smtClean="0">
                        <a:solidFill>
                          <a:schemeClr val="tx1"/>
                        </a:solidFill>
                        <a:latin typeface="Arial" pitchFamily="34" charset="0"/>
                        <a:ea typeface="+mn-ea"/>
                        <a:cs typeface="Arial" pitchFamily="34" charset="0"/>
                      </a:endParaRPr>
                    </a:p>
                  </a:txBody>
                  <a:tcPr marL="78185" marR="78185" marT="41455" marB="41455"/>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700" kern="1200" dirty="0" smtClean="0">
                          <a:solidFill>
                            <a:schemeClr val="tx1"/>
                          </a:solidFill>
                          <a:latin typeface="Arial" pitchFamily="34" charset="0"/>
                          <a:ea typeface="+mn-ea"/>
                          <a:cs typeface="Arial" pitchFamily="34" charset="0"/>
                        </a:rPr>
                        <a:t>-156 ha</a:t>
                      </a:r>
                    </a:p>
                    <a:p>
                      <a:pPr marL="0" marR="0" indent="0" algn="l" defTabSz="1053297" rtl="0" eaLnBrk="1" fontAlgn="auto" latinLnBrk="0" hangingPunct="1">
                        <a:lnSpc>
                          <a:spcPct val="100000"/>
                        </a:lnSpc>
                        <a:spcBef>
                          <a:spcPts val="0"/>
                        </a:spcBef>
                        <a:spcAft>
                          <a:spcPts val="0"/>
                        </a:spcAft>
                        <a:buClrTx/>
                        <a:buSzTx/>
                        <a:buFontTx/>
                        <a:buNone/>
                        <a:tabLst/>
                        <a:defRPr/>
                      </a:pPr>
                      <a:endParaRPr lang="en-ZA" sz="1700" kern="1200" dirty="0">
                        <a:solidFill>
                          <a:schemeClr val="tx1"/>
                        </a:solidFill>
                        <a:latin typeface="Arial" pitchFamily="34" charset="0"/>
                        <a:ea typeface="+mn-ea"/>
                        <a:cs typeface="Arial" pitchFamily="34" charset="0"/>
                      </a:endParaRPr>
                    </a:p>
                  </a:txBody>
                  <a:tcPr marL="78185" marR="78185" marT="41455" marB="41455"/>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lang="en-ZA" sz="1700" kern="1200" noProof="0" dirty="0" smtClean="0">
                          <a:solidFill>
                            <a:schemeClr val="tx1"/>
                          </a:solidFill>
                          <a:latin typeface="Arial" pitchFamily="34" charset="0"/>
                          <a:ea typeface="+mn-ea"/>
                          <a:cs typeface="Arial" pitchFamily="34" charset="0"/>
                        </a:rPr>
                        <a:t>Insufficient rainfall and high temperatures has resulted in some areas not being planted </a:t>
                      </a:r>
                    </a:p>
                    <a:p>
                      <a:pPr marL="0" marR="0" indent="0" algn="l" defTabSz="1053297" rtl="0" eaLnBrk="1" fontAlgn="auto" latinLnBrk="0" hangingPunct="1">
                        <a:lnSpc>
                          <a:spcPct val="100000"/>
                        </a:lnSpc>
                        <a:spcBef>
                          <a:spcPts val="0"/>
                        </a:spcBef>
                        <a:spcAft>
                          <a:spcPts val="0"/>
                        </a:spcAft>
                        <a:buClrTx/>
                        <a:buSzTx/>
                        <a:buFontTx/>
                        <a:buNone/>
                        <a:tabLst/>
                        <a:defRPr/>
                      </a:pPr>
                      <a:endParaRPr lang="en-ZA" sz="1700" kern="1200" dirty="0" smtClean="0">
                        <a:solidFill>
                          <a:schemeClr val="tx1"/>
                        </a:solidFill>
                        <a:latin typeface="Arial" pitchFamily="34" charset="0"/>
                        <a:ea typeface="+mn-ea"/>
                        <a:cs typeface="Arial" pitchFamily="34" charset="0"/>
                      </a:endParaRPr>
                    </a:p>
                  </a:txBody>
                  <a:tcPr marL="8144" marR="8144" marT="8638" marB="0"/>
                </a:tc>
              </a:tr>
            </a:tbl>
          </a:graphicData>
        </a:graphic>
      </p:graphicFrame>
      <p:sp>
        <p:nvSpPr>
          <p:cNvPr id="34845" name="Slide Number Placeholder 3"/>
          <p:cNvSpPr>
            <a:spLocks noGrp="1"/>
          </p:cNvSpPr>
          <p:nvPr>
            <p:ph type="sldNum" sz="quarter" idx="10"/>
          </p:nvPr>
        </p:nvSpPr>
        <p:spPr bwMode="auto">
          <a:noFill/>
          <a:ln>
            <a:miter lim="800000"/>
            <a:headEnd/>
            <a:tailEnd/>
          </a:ln>
        </p:spPr>
        <p:txBody>
          <a:bodyPr/>
          <a:lstStyle/>
          <a:p>
            <a:fld id="{4650C948-0BA9-41C5-8C1D-E76CCCB5959B}" type="slidenum">
              <a:rPr lang="en-ZA" altLang="en-US" smtClean="0">
                <a:latin typeface="Arial" pitchFamily="34" charset="0"/>
                <a:cs typeface="Arial" pitchFamily="34" charset="0"/>
              </a:rPr>
              <a:pPr/>
              <a:t>23</a:t>
            </a:fld>
            <a:endParaRPr lang="en-ZA" altLang="en-US" dirty="0" smtClean="0">
              <a:latin typeface="Arial" pitchFamily="34" charset="0"/>
              <a:cs typeface="Arial" pitchFamily="34" charset="0"/>
            </a:endParaRPr>
          </a:p>
        </p:txBody>
      </p:sp>
    </p:spTree>
    <p:extLst>
      <p:ext uri="{BB962C8B-B14F-4D97-AF65-F5344CB8AC3E}">
        <p14:creationId xmlns:p14="http://schemas.microsoft.com/office/powerpoint/2010/main" xmlns="" val="4276592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720725" y="539753"/>
            <a:ext cx="9178925" cy="720725"/>
          </a:xfrm>
          <a:noFill/>
          <a:ln>
            <a:miter lim="800000"/>
            <a:headEnd/>
            <a:tailEnd/>
          </a:ln>
        </p:spPr>
        <p:txBody>
          <a:bodyPr vert="horz" wrap="square" numCol="1" compatLnSpc="1">
            <a:prstTxWarp prst="textNoShape">
              <a:avLst/>
            </a:prstTxWarp>
          </a:bodyPr>
          <a:lstStyle/>
          <a:p>
            <a:r>
              <a:rPr lang="en-ZA" altLang="en-US" dirty="0"/>
              <a:t>PERFORMANCE HIGHLIGHTS AGAINST </a:t>
            </a:r>
            <a:r>
              <a:rPr lang="en-ZA" altLang="en-US" dirty="0" smtClean="0"/>
              <a:t>Q3 TARGETS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1883244552"/>
              </p:ext>
            </p:extLst>
          </p:nvPr>
        </p:nvGraphicFramePr>
        <p:xfrm>
          <a:off x="450154" y="1476376"/>
          <a:ext cx="9649074" cy="5029657"/>
        </p:xfrm>
        <a:graphic>
          <a:graphicData uri="http://schemas.openxmlformats.org/drawingml/2006/table">
            <a:tbl>
              <a:tblPr firstRow="1" bandRow="1">
                <a:tableStyleId>{5C22544A-7EE6-4342-B048-85BDC9FD1C3A}</a:tableStyleId>
              </a:tblPr>
              <a:tblGrid>
                <a:gridCol w="1800202"/>
                <a:gridCol w="1656184"/>
                <a:gridCol w="2088232"/>
                <a:gridCol w="4104456"/>
              </a:tblGrid>
              <a:tr h="1393012">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2100" dirty="0" smtClean="0"/>
                        <a:t> </a:t>
                      </a:r>
                      <a:r>
                        <a:rPr lang="da-DK" sz="2100" dirty="0" smtClean="0"/>
                        <a:t>Q3 Target</a:t>
                      </a:r>
                      <a:endParaRPr lang="en-ZA" sz="2100" dirty="0" smtClean="0"/>
                    </a:p>
                    <a:p>
                      <a:endParaRPr lang="en-ZA" sz="2100" dirty="0" smtClean="0"/>
                    </a:p>
                    <a:p>
                      <a:endParaRPr lang="en-ZA" sz="2100" dirty="0"/>
                    </a:p>
                  </a:txBody>
                  <a:tcPr marL="91438" marR="91438" marT="45709" marB="45709"/>
                </a:tc>
                <a:tc>
                  <a:txBody>
                    <a:bodyPr/>
                    <a:lstStyle/>
                    <a:p>
                      <a:r>
                        <a:rPr lang="da-DK" sz="2100" dirty="0" smtClean="0"/>
                        <a:t>Q3 Progress</a:t>
                      </a:r>
                    </a:p>
                  </a:txBody>
                  <a:tcPr marL="91438" marR="91438" marT="45709" marB="45709"/>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Variance</a:t>
                      </a:r>
                    </a:p>
                  </a:txBody>
                  <a:tcPr marL="91438" marR="91438" marT="45709" marB="45709"/>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Reason for variance</a:t>
                      </a:r>
                    </a:p>
                    <a:p>
                      <a:pPr marL="0" marR="0" lvl="0" indent="0" algn="l" defTabSz="1053297" rtl="0" eaLnBrk="1" fontAlgn="auto" latinLnBrk="0" hangingPunct="1">
                        <a:lnSpc>
                          <a:spcPct val="100000"/>
                        </a:lnSpc>
                        <a:spcBef>
                          <a:spcPts val="0"/>
                        </a:spcBef>
                        <a:spcAft>
                          <a:spcPts val="0"/>
                        </a:spcAft>
                        <a:buClrTx/>
                        <a:buSzTx/>
                        <a:buFontTx/>
                        <a:buNone/>
                        <a:tabLst/>
                        <a:defRPr/>
                      </a:pPr>
                      <a:endParaRPr kumimoji="0" lang="en-ZA" sz="2100" b="1" i="0" u="none" strike="noStrike" kern="1200" cap="none" spc="0" normalizeH="0" baseline="0" noProof="0" dirty="0" smtClean="0">
                        <a:ln>
                          <a:noFill/>
                        </a:ln>
                        <a:solidFill>
                          <a:prstClr val="white"/>
                        </a:solidFill>
                        <a:effectLst/>
                        <a:uLnTx/>
                        <a:uFillTx/>
                        <a:latin typeface="+mn-lt"/>
                        <a:ea typeface="+mn-ea"/>
                        <a:cs typeface="+mn-cs"/>
                      </a:endParaRPr>
                    </a:p>
                  </a:txBody>
                  <a:tcPr marL="91438" marR="91438" marT="45709" marB="45709"/>
                </a:tc>
              </a:tr>
              <a:tr h="3575540">
                <a:tc>
                  <a:txBody>
                    <a:bodyPr/>
                    <a:lstStyle/>
                    <a:p>
                      <a:r>
                        <a:rPr lang="en-ZA" sz="1700" dirty="0" smtClean="0">
                          <a:solidFill>
                            <a:schemeClr val="tx1"/>
                          </a:solidFill>
                          <a:latin typeface="Arial" pitchFamily="34" charset="0"/>
                          <a:cs typeface="Arial" pitchFamily="34" charset="0"/>
                        </a:rPr>
                        <a:t>2 Agro-processing entrepreneurs trained on processing norms and standards</a:t>
                      </a:r>
                    </a:p>
                  </a:txBody>
                  <a:tcPr marL="91438" marR="91438" marT="45709" marB="45709"/>
                </a:tc>
                <a:tc>
                  <a:txBody>
                    <a:bodyPr/>
                    <a:lstStyle/>
                    <a:p>
                      <a:pPr marL="0" algn="l" defTabSz="1053297" rtl="0" eaLnBrk="1" latinLnBrk="0" hangingPunct="1"/>
                      <a:r>
                        <a:rPr lang="en-ZA" sz="1700" kern="1200" dirty="0" smtClean="0">
                          <a:solidFill>
                            <a:schemeClr val="tx1"/>
                          </a:solidFill>
                          <a:latin typeface="Arial" pitchFamily="34" charset="0"/>
                          <a:ea typeface="+mn-ea"/>
                          <a:cs typeface="Arial" pitchFamily="34" charset="0"/>
                        </a:rPr>
                        <a:t>16 (800%)</a:t>
                      </a:r>
                      <a:endParaRPr lang="en-ZA" sz="1700" kern="1200" dirty="0">
                        <a:solidFill>
                          <a:schemeClr val="tx1"/>
                        </a:solidFill>
                        <a:latin typeface="Arial" pitchFamily="34" charset="0"/>
                        <a:ea typeface="+mn-ea"/>
                        <a:cs typeface="Arial" pitchFamily="34" charset="0"/>
                      </a:endParaRPr>
                    </a:p>
                  </a:txBody>
                  <a:tcPr marL="91438" marR="91438" marT="45709" marB="45709"/>
                </a:tc>
                <a:tc>
                  <a:txBody>
                    <a:bodyPr/>
                    <a:lstStyle/>
                    <a:p>
                      <a:r>
                        <a:rPr lang="en-US" sz="1700" b="0" kern="1200" dirty="0" smtClean="0">
                          <a:solidFill>
                            <a:schemeClr val="dk1"/>
                          </a:solidFill>
                          <a:latin typeface="Arial" pitchFamily="34" charset="0"/>
                          <a:ea typeface="+mn-ea"/>
                          <a:cs typeface="Arial" pitchFamily="34" charset="0"/>
                        </a:rPr>
                        <a:t>14</a:t>
                      </a:r>
                      <a:endParaRPr lang="en-US" sz="1700" b="0" kern="1200" dirty="0">
                        <a:solidFill>
                          <a:schemeClr val="dk1"/>
                        </a:solidFill>
                        <a:latin typeface="Arial" pitchFamily="34" charset="0"/>
                        <a:ea typeface="+mn-ea"/>
                        <a:cs typeface="Arial" pitchFamily="34" charset="0"/>
                      </a:endParaRPr>
                    </a:p>
                  </a:txBody>
                  <a:tcPr marL="9525" marR="9525" marT="9525" marB="0"/>
                </a:tc>
                <a:tc>
                  <a:txBody>
                    <a:bodyPr/>
                    <a:lstStyle/>
                    <a:p>
                      <a:r>
                        <a:rPr lang="en-ZA" sz="1700" b="0" kern="1200" dirty="0" smtClean="0">
                          <a:solidFill>
                            <a:schemeClr val="tx1"/>
                          </a:solidFill>
                          <a:latin typeface="Arial" pitchFamily="34" charset="0"/>
                          <a:ea typeface="+mn-ea"/>
                          <a:cs typeface="Arial" pitchFamily="34" charset="0"/>
                        </a:rPr>
                        <a:t>A</a:t>
                      </a:r>
                      <a:r>
                        <a:rPr lang="en-ZA" sz="1700" b="0" kern="1200" baseline="0" dirty="0" smtClean="0">
                          <a:solidFill>
                            <a:schemeClr val="tx1"/>
                          </a:solidFill>
                          <a:latin typeface="Arial" pitchFamily="34" charset="0"/>
                          <a:ea typeface="+mn-ea"/>
                          <a:cs typeface="Arial" pitchFamily="34" charset="0"/>
                        </a:rPr>
                        <a:t> total of 16 agro-processing entrepreneurs were trained.</a:t>
                      </a:r>
                      <a:r>
                        <a:rPr lang="en-ZA" sz="1700" b="0" kern="1200" dirty="0" smtClean="0">
                          <a:solidFill>
                            <a:schemeClr val="tx1"/>
                          </a:solidFill>
                          <a:latin typeface="Arial" pitchFamily="34" charset="0"/>
                          <a:ea typeface="+mn-ea"/>
                          <a:cs typeface="Arial" pitchFamily="34" charset="0"/>
                        </a:rPr>
                        <a:t> South African Bureau Of Standards (SABS) recommended to train all entrepreneurs at once as a cost effective measure compared to staggered training. </a:t>
                      </a:r>
                    </a:p>
                    <a:p>
                      <a:endParaRPr lang="en-ZA" sz="1700" b="0" kern="1200" dirty="0" smtClean="0">
                        <a:solidFill>
                          <a:schemeClr val="tx1"/>
                        </a:solidFill>
                        <a:latin typeface="Arial" pitchFamily="34" charset="0"/>
                        <a:ea typeface="+mn-ea"/>
                        <a:cs typeface="Arial" pitchFamily="34" charset="0"/>
                      </a:endParaRPr>
                    </a:p>
                    <a:p>
                      <a:r>
                        <a:rPr lang="en-ZA" sz="1700" b="0" kern="1200" dirty="0" smtClean="0">
                          <a:solidFill>
                            <a:schemeClr val="tx1"/>
                          </a:solidFill>
                          <a:latin typeface="Arial" pitchFamily="34" charset="0"/>
                          <a:ea typeface="+mn-ea"/>
                          <a:cs typeface="Arial" pitchFamily="34" charset="0"/>
                        </a:rPr>
                        <a:t>The department further received discount from SABS training academy which allowed for training of additional agro-processing of four (4) entrepreneurs.</a:t>
                      </a:r>
                      <a:r>
                        <a:rPr lang="en-ZA" sz="1700" b="0" kern="1200" baseline="0" dirty="0" smtClean="0">
                          <a:solidFill>
                            <a:schemeClr val="tx1"/>
                          </a:solidFill>
                          <a:latin typeface="Arial" pitchFamily="34" charset="0"/>
                          <a:ea typeface="+mn-ea"/>
                          <a:cs typeface="Arial" pitchFamily="34" charset="0"/>
                        </a:rPr>
                        <a:t> The annual planned target for 2016/17 was to train 12 entrepreneurs. </a:t>
                      </a:r>
                      <a:endParaRPr lang="en-US" sz="1700" b="0" kern="1200" dirty="0" smtClean="0">
                        <a:solidFill>
                          <a:schemeClr val="tx1"/>
                        </a:solidFill>
                        <a:latin typeface="Arial" pitchFamily="34" charset="0"/>
                        <a:ea typeface="+mn-ea"/>
                        <a:cs typeface="Arial" pitchFamily="34" charset="0"/>
                      </a:endParaRPr>
                    </a:p>
                    <a:p>
                      <a:endParaRPr lang="en-US" sz="1700" b="0" kern="1200" dirty="0">
                        <a:solidFill>
                          <a:schemeClr val="dk1"/>
                        </a:solidFill>
                        <a:latin typeface="Arial" pitchFamily="34" charset="0"/>
                        <a:ea typeface="+mn-ea"/>
                        <a:cs typeface="Arial" pitchFamily="34" charset="0"/>
                      </a:endParaRPr>
                    </a:p>
                  </a:txBody>
                  <a:tcPr marL="9525" marR="9525" marT="9525" marB="0"/>
                </a:tc>
              </a:tr>
            </a:tbl>
          </a:graphicData>
        </a:graphic>
      </p:graphicFrame>
      <p:sp>
        <p:nvSpPr>
          <p:cNvPr id="34845" name="Slide Number Placeholder 3"/>
          <p:cNvSpPr>
            <a:spLocks noGrp="1"/>
          </p:cNvSpPr>
          <p:nvPr>
            <p:ph type="sldNum" sz="quarter" idx="10"/>
          </p:nvPr>
        </p:nvSpPr>
        <p:spPr bwMode="auto">
          <a:noFill/>
          <a:ln>
            <a:miter lim="800000"/>
            <a:headEnd/>
            <a:tailEnd/>
          </a:ln>
        </p:spPr>
        <p:txBody>
          <a:bodyPr/>
          <a:lstStyle/>
          <a:p>
            <a:fld id="{4650C948-0BA9-41C5-8C1D-E76CCCB5959B}" type="slidenum">
              <a:rPr lang="en-ZA" altLang="en-US" smtClean="0">
                <a:latin typeface="Arial" pitchFamily="34" charset="0"/>
                <a:cs typeface="Arial" pitchFamily="34" charset="0"/>
              </a:rPr>
              <a:pPr/>
              <a:t>24</a:t>
            </a:fld>
            <a:endParaRPr lang="en-ZA" altLang="en-US" dirty="0" smtClean="0">
              <a:latin typeface="Arial" pitchFamily="34" charset="0"/>
              <a:cs typeface="Arial" pitchFamily="34" charset="0"/>
            </a:endParaRPr>
          </a:p>
        </p:txBody>
      </p:sp>
    </p:spTree>
    <p:extLst>
      <p:ext uri="{BB962C8B-B14F-4D97-AF65-F5344CB8AC3E}">
        <p14:creationId xmlns:p14="http://schemas.microsoft.com/office/powerpoint/2010/main" xmlns="" val="2459303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720725" y="539753"/>
            <a:ext cx="9178925" cy="720725"/>
          </a:xfrm>
          <a:noFill/>
          <a:ln>
            <a:miter lim="800000"/>
            <a:headEnd/>
            <a:tailEnd/>
          </a:ln>
        </p:spPr>
        <p:txBody>
          <a:bodyPr vert="horz" wrap="square" numCol="1" compatLnSpc="1">
            <a:prstTxWarp prst="textNoShape">
              <a:avLst/>
            </a:prstTxWarp>
          </a:bodyPr>
          <a:lstStyle/>
          <a:p>
            <a:r>
              <a:rPr lang="en-ZA" altLang="en-US" dirty="0"/>
              <a:t>PERFORMANCE HIGHLIGHTS AGAINST </a:t>
            </a:r>
            <a:r>
              <a:rPr lang="en-ZA" altLang="en-US" dirty="0" smtClean="0"/>
              <a:t>Q3 TARGETS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909564596"/>
              </p:ext>
            </p:extLst>
          </p:nvPr>
        </p:nvGraphicFramePr>
        <p:xfrm>
          <a:off x="450154" y="1620394"/>
          <a:ext cx="9505058" cy="4458426"/>
        </p:xfrm>
        <a:graphic>
          <a:graphicData uri="http://schemas.openxmlformats.org/drawingml/2006/table">
            <a:tbl>
              <a:tblPr firstRow="1" bandRow="1">
                <a:tableStyleId>{5C22544A-7EE6-4342-B048-85BDC9FD1C3A}</a:tableStyleId>
              </a:tblPr>
              <a:tblGrid>
                <a:gridCol w="2352477"/>
                <a:gridCol w="2645475"/>
                <a:gridCol w="1914818"/>
                <a:gridCol w="2592288"/>
              </a:tblGrid>
              <a:tr h="1371578">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2100" dirty="0" smtClean="0"/>
                        <a:t> </a:t>
                      </a:r>
                      <a:r>
                        <a:rPr lang="da-DK" sz="2100" dirty="0" smtClean="0"/>
                        <a:t>Q3 Target</a:t>
                      </a:r>
                      <a:endParaRPr lang="en-ZA" sz="2100" dirty="0" smtClean="0"/>
                    </a:p>
                    <a:p>
                      <a:endParaRPr lang="en-ZA" sz="2100" dirty="0" smtClean="0"/>
                    </a:p>
                    <a:p>
                      <a:endParaRPr lang="en-ZA" sz="2100" dirty="0"/>
                    </a:p>
                  </a:txBody>
                  <a:tcPr marL="91438" marR="91438" marT="45709" marB="45709"/>
                </a:tc>
                <a:tc>
                  <a:txBody>
                    <a:bodyPr/>
                    <a:lstStyle/>
                    <a:p>
                      <a:r>
                        <a:rPr lang="da-DK" sz="2100" dirty="0" smtClean="0"/>
                        <a:t>Q3 Progress</a:t>
                      </a:r>
                    </a:p>
                  </a:txBody>
                  <a:tcPr marL="91438" marR="91438" marT="45709" marB="45709"/>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Variance</a:t>
                      </a:r>
                    </a:p>
                  </a:txBody>
                  <a:tcPr marL="91438" marR="91438" marT="45709" marB="45709"/>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Reason for variance</a:t>
                      </a:r>
                    </a:p>
                    <a:p>
                      <a:pPr marL="0" marR="0" lvl="0" indent="0" algn="l" defTabSz="1053297" rtl="0" eaLnBrk="1" fontAlgn="auto" latinLnBrk="0" hangingPunct="1">
                        <a:lnSpc>
                          <a:spcPct val="100000"/>
                        </a:lnSpc>
                        <a:spcBef>
                          <a:spcPts val="0"/>
                        </a:spcBef>
                        <a:spcAft>
                          <a:spcPts val="0"/>
                        </a:spcAft>
                        <a:buClrTx/>
                        <a:buSzTx/>
                        <a:buFontTx/>
                        <a:buNone/>
                        <a:tabLst/>
                        <a:defRPr/>
                      </a:pPr>
                      <a:endParaRPr kumimoji="0" lang="en-ZA" sz="2100" b="1" i="0" u="none" strike="noStrike" kern="1200" cap="none" spc="0" normalizeH="0" baseline="0" noProof="0" dirty="0" smtClean="0">
                        <a:ln>
                          <a:noFill/>
                        </a:ln>
                        <a:solidFill>
                          <a:prstClr val="white"/>
                        </a:solidFill>
                        <a:effectLst/>
                        <a:uLnTx/>
                        <a:uFillTx/>
                        <a:latin typeface="+mn-lt"/>
                        <a:ea typeface="+mn-ea"/>
                        <a:cs typeface="+mn-cs"/>
                      </a:endParaRPr>
                    </a:p>
                  </a:txBody>
                  <a:tcPr marL="91438" marR="91438" marT="45709" marB="45709"/>
                </a:tc>
              </a:tr>
              <a:tr h="1004683">
                <a:tc>
                  <a:txBody>
                    <a:bodyPr/>
                    <a:lstStyle/>
                    <a:p>
                      <a:r>
                        <a:rPr lang="en-ZA" sz="1700" dirty="0" smtClean="0">
                          <a:solidFill>
                            <a:schemeClr val="tx1"/>
                          </a:solidFill>
                          <a:latin typeface="Arial" panose="020B0604020202020204" pitchFamily="34" charset="0"/>
                          <a:cs typeface="Arial" panose="020B0604020202020204" pitchFamily="34" charset="0"/>
                        </a:rPr>
                        <a:t>5 commodity</a:t>
                      </a:r>
                      <a:r>
                        <a:rPr lang="en-ZA" sz="1700" baseline="0" dirty="0" smtClean="0">
                          <a:solidFill>
                            <a:schemeClr val="tx1"/>
                          </a:solidFill>
                          <a:latin typeface="Arial" panose="020B0604020202020204" pitchFamily="34" charset="0"/>
                          <a:cs typeface="Arial" panose="020B0604020202020204" pitchFamily="34" charset="0"/>
                        </a:rPr>
                        <a:t>-based cooperatives established</a:t>
                      </a:r>
                      <a:endParaRPr lang="en-ZA" sz="1700" dirty="0" smtClean="0">
                        <a:solidFill>
                          <a:schemeClr val="tx1"/>
                        </a:solidFill>
                        <a:latin typeface="Arial" panose="020B0604020202020204" pitchFamily="34" charset="0"/>
                        <a:cs typeface="Arial" panose="020B0604020202020204" pitchFamily="34" charset="0"/>
                      </a:endParaRPr>
                    </a:p>
                  </a:txBody>
                  <a:tcPr marL="91438" marR="91438" marT="45709" marB="45709"/>
                </a:tc>
                <a:tc>
                  <a:txBody>
                    <a:bodyPr/>
                    <a:lstStyle/>
                    <a:p>
                      <a:pPr marL="0" algn="l" defTabSz="1053297" rtl="0" eaLnBrk="1" latinLnBrk="0" hangingPunct="1"/>
                      <a:r>
                        <a:rPr lang="en-ZA" sz="1700" kern="1200" dirty="0" smtClean="0">
                          <a:solidFill>
                            <a:schemeClr val="tx1"/>
                          </a:solidFill>
                          <a:latin typeface="Arial" panose="020B0604020202020204" pitchFamily="34" charset="0"/>
                          <a:ea typeface="+mn-ea"/>
                          <a:cs typeface="Arial" panose="020B0604020202020204" pitchFamily="34" charset="0"/>
                        </a:rPr>
                        <a:t>5 </a:t>
                      </a:r>
                    </a:p>
                    <a:p>
                      <a:pPr marL="0" algn="l" defTabSz="1053297" rtl="0" eaLnBrk="1" latinLnBrk="0" hangingPunct="1"/>
                      <a:r>
                        <a:rPr lang="en-ZA" sz="1700" kern="1200" dirty="0" smtClean="0">
                          <a:solidFill>
                            <a:schemeClr val="tx1"/>
                          </a:solidFill>
                          <a:latin typeface="Arial" panose="020B0604020202020204" pitchFamily="34" charset="0"/>
                          <a:ea typeface="+mn-ea"/>
                          <a:cs typeface="Arial" panose="020B0604020202020204" pitchFamily="34" charset="0"/>
                        </a:rPr>
                        <a:t>(3 EC, 1 FS</a:t>
                      </a:r>
                      <a:r>
                        <a:rPr lang="en-ZA" sz="1700" kern="1200" baseline="0" dirty="0" smtClean="0">
                          <a:solidFill>
                            <a:schemeClr val="tx1"/>
                          </a:solidFill>
                          <a:latin typeface="Arial" panose="020B0604020202020204" pitchFamily="34" charset="0"/>
                          <a:ea typeface="+mn-ea"/>
                          <a:cs typeface="Arial" panose="020B0604020202020204" pitchFamily="34" charset="0"/>
                        </a:rPr>
                        <a:t> and </a:t>
                      </a:r>
                      <a:r>
                        <a:rPr lang="en-ZA" sz="1700" kern="1200" dirty="0" smtClean="0">
                          <a:solidFill>
                            <a:schemeClr val="tx1"/>
                          </a:solidFill>
                          <a:latin typeface="Arial" panose="020B0604020202020204" pitchFamily="34" charset="0"/>
                          <a:ea typeface="+mn-ea"/>
                          <a:cs typeface="Arial" panose="020B0604020202020204" pitchFamily="34" charset="0"/>
                        </a:rPr>
                        <a:t>1</a:t>
                      </a:r>
                      <a:r>
                        <a:rPr lang="en-ZA" sz="1700" kern="1200" baseline="0" dirty="0" smtClean="0">
                          <a:solidFill>
                            <a:schemeClr val="tx1"/>
                          </a:solidFill>
                          <a:latin typeface="Arial" panose="020B0604020202020204" pitchFamily="34" charset="0"/>
                          <a:ea typeface="+mn-ea"/>
                          <a:cs typeface="Arial" panose="020B0604020202020204" pitchFamily="34" charset="0"/>
                        </a:rPr>
                        <a:t> </a:t>
                      </a:r>
                      <a:r>
                        <a:rPr lang="en-ZA" sz="1700" kern="1200" dirty="0" smtClean="0">
                          <a:solidFill>
                            <a:schemeClr val="tx1"/>
                          </a:solidFill>
                          <a:latin typeface="Arial" panose="020B0604020202020204" pitchFamily="34" charset="0"/>
                          <a:ea typeface="+mn-ea"/>
                          <a:cs typeface="Arial" panose="020B0604020202020204" pitchFamily="34" charset="0"/>
                        </a:rPr>
                        <a:t>GP</a:t>
                      </a:r>
                      <a:r>
                        <a:rPr lang="en-ZA" sz="1700" kern="1200" baseline="0" dirty="0" smtClean="0">
                          <a:solidFill>
                            <a:schemeClr val="tx1"/>
                          </a:solidFill>
                          <a:latin typeface="Arial" panose="020B0604020202020204" pitchFamily="34" charset="0"/>
                          <a:ea typeface="+mn-ea"/>
                          <a:cs typeface="Arial" panose="020B0604020202020204" pitchFamily="34" charset="0"/>
                        </a:rPr>
                        <a:t>) </a:t>
                      </a:r>
                    </a:p>
                    <a:p>
                      <a:pPr marL="0" algn="l" defTabSz="1053297" rtl="0" eaLnBrk="1" latinLnBrk="0" hangingPunct="1"/>
                      <a:r>
                        <a:rPr lang="en-ZA" sz="1700" kern="1200" baseline="0" dirty="0" smtClean="0">
                          <a:solidFill>
                            <a:schemeClr val="tx1"/>
                          </a:solidFill>
                          <a:latin typeface="Arial" panose="020B0604020202020204" pitchFamily="34" charset="0"/>
                          <a:ea typeface="+mn-ea"/>
                          <a:cs typeface="Arial" panose="020B0604020202020204" pitchFamily="34" charset="0"/>
                        </a:rPr>
                        <a:t>(100%)</a:t>
                      </a:r>
                      <a:endParaRPr lang="en-ZA" sz="1700" kern="1200" dirty="0">
                        <a:solidFill>
                          <a:schemeClr val="tx1"/>
                        </a:solidFill>
                        <a:latin typeface="Arial" panose="020B0604020202020204" pitchFamily="34" charset="0"/>
                        <a:ea typeface="+mn-ea"/>
                        <a:cs typeface="Arial" panose="020B0604020202020204" pitchFamily="34" charset="0"/>
                      </a:endParaRPr>
                    </a:p>
                  </a:txBody>
                  <a:tcPr marL="91438" marR="91438" marT="45709" marB="45709"/>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700" kern="1200" dirty="0" smtClean="0">
                          <a:solidFill>
                            <a:schemeClr val="tx1"/>
                          </a:solidFill>
                          <a:latin typeface="Arial" panose="020B0604020202020204" pitchFamily="34" charset="0"/>
                          <a:ea typeface="+mn-ea"/>
                          <a:cs typeface="Arial" panose="020B0604020202020204" pitchFamily="34" charset="0"/>
                        </a:rPr>
                        <a:t>0</a:t>
                      </a:r>
                    </a:p>
                  </a:txBody>
                  <a:tcPr marL="9525" marR="9525" marT="9525" marB="0"/>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700" kern="1200" dirty="0" smtClean="0">
                          <a:solidFill>
                            <a:schemeClr val="tx1"/>
                          </a:solidFill>
                          <a:latin typeface="Arial" panose="020B0604020202020204" pitchFamily="34" charset="0"/>
                          <a:ea typeface="+mn-ea"/>
                          <a:cs typeface="Arial" panose="020B0604020202020204" pitchFamily="34" charset="0"/>
                        </a:rPr>
                        <a:t>-</a:t>
                      </a:r>
                    </a:p>
                  </a:txBody>
                  <a:tcPr marL="9525" marR="9525" marT="9525" marB="0"/>
                </a:tc>
              </a:tr>
              <a:tr h="1481539">
                <a:tc>
                  <a:txBody>
                    <a:bodyPr/>
                    <a:lstStyle/>
                    <a:p>
                      <a:pPr marL="0" marR="0" indent="0" algn="l" defTabSz="1052739" rtl="0" eaLnBrk="1" fontAlgn="auto" latinLnBrk="0" hangingPunct="1">
                        <a:lnSpc>
                          <a:spcPct val="100000"/>
                        </a:lnSpc>
                        <a:spcBef>
                          <a:spcPts val="0"/>
                        </a:spcBef>
                        <a:spcAft>
                          <a:spcPts val="0"/>
                        </a:spcAft>
                        <a:buClrTx/>
                        <a:buSzTx/>
                        <a:buFontTx/>
                        <a:buNone/>
                        <a:tabLst/>
                        <a:defRPr/>
                      </a:pPr>
                      <a:r>
                        <a:rPr lang="en-ZA" sz="1700" dirty="0" smtClean="0">
                          <a:solidFill>
                            <a:schemeClr val="tx1"/>
                          </a:solidFill>
                          <a:latin typeface="Arial" panose="020B0604020202020204" pitchFamily="34" charset="0"/>
                          <a:cs typeface="Arial" panose="020B0604020202020204" pitchFamily="34" charset="0"/>
                        </a:rPr>
                        <a:t>30 </a:t>
                      </a:r>
                      <a:r>
                        <a:rPr lang="en-ZA" sz="1700" baseline="0" dirty="0" smtClean="0">
                          <a:solidFill>
                            <a:schemeClr val="tx1"/>
                          </a:solidFill>
                          <a:latin typeface="Arial" panose="020B0604020202020204" pitchFamily="34" charset="0"/>
                          <a:cs typeface="Arial" panose="020B0604020202020204" pitchFamily="34" charset="0"/>
                        </a:rPr>
                        <a:t>c</a:t>
                      </a:r>
                      <a:r>
                        <a:rPr lang="en-ZA" sz="1700" dirty="0" smtClean="0">
                          <a:solidFill>
                            <a:schemeClr val="tx1"/>
                          </a:solidFill>
                          <a:latin typeface="Arial" panose="020B0604020202020204" pitchFamily="34" charset="0"/>
                          <a:cs typeface="Arial" panose="020B0604020202020204" pitchFamily="34" charset="0"/>
                        </a:rPr>
                        <a:t>ooperatives supported with training</a:t>
                      </a:r>
                    </a:p>
                    <a:p>
                      <a:endParaRPr lang="en-ZA" sz="1700" dirty="0" smtClean="0">
                        <a:solidFill>
                          <a:schemeClr val="tx1"/>
                        </a:solidFill>
                        <a:latin typeface="Arial" panose="020B0604020202020204" pitchFamily="34" charset="0"/>
                        <a:cs typeface="Arial" panose="020B0604020202020204" pitchFamily="34" charset="0"/>
                      </a:endParaRPr>
                    </a:p>
                  </a:txBody>
                  <a:tcPr marL="91438" marR="91438" marT="45709" marB="45709">
                    <a:lnB w="12700" cap="flat" cmpd="sng" algn="ctr">
                      <a:solidFill>
                        <a:schemeClr val="tx1"/>
                      </a:solidFill>
                      <a:prstDash val="solid"/>
                      <a:round/>
                      <a:headEnd type="none" w="med" len="med"/>
                      <a:tailEnd type="none" w="med" len="med"/>
                    </a:lnB>
                  </a:tcPr>
                </a:tc>
                <a:tc>
                  <a:txBody>
                    <a:bodyPr/>
                    <a:lstStyle/>
                    <a:p>
                      <a:pPr marL="0" algn="l" defTabSz="1053297" rtl="0" eaLnBrk="1" latinLnBrk="0" hangingPunct="1"/>
                      <a:r>
                        <a:rPr lang="en-ZA" sz="1700" kern="1200" dirty="0" smtClean="0">
                          <a:solidFill>
                            <a:schemeClr val="tx1"/>
                          </a:solidFill>
                          <a:latin typeface="Arial" panose="020B0604020202020204" pitchFamily="34" charset="0"/>
                          <a:ea typeface="+mn-ea"/>
                          <a:cs typeface="Arial" panose="020B0604020202020204" pitchFamily="34" charset="0"/>
                        </a:rPr>
                        <a:t>32 </a:t>
                      </a:r>
                    </a:p>
                    <a:p>
                      <a:pPr marL="0" algn="l" defTabSz="1053297" rtl="0" eaLnBrk="1" latinLnBrk="0" hangingPunct="1"/>
                      <a:r>
                        <a:rPr lang="en-ZA" sz="1700" kern="1200" dirty="0" smtClean="0">
                          <a:solidFill>
                            <a:schemeClr val="tx1"/>
                          </a:solidFill>
                          <a:latin typeface="Arial" panose="020B0604020202020204" pitchFamily="34" charset="0"/>
                          <a:ea typeface="+mn-ea"/>
                          <a:cs typeface="Arial" panose="020B0604020202020204" pitchFamily="34" charset="0"/>
                        </a:rPr>
                        <a:t>(6 EC,  6 FS, </a:t>
                      </a:r>
                      <a:r>
                        <a:rPr lang="en-ZA" sz="1700" kern="1200" baseline="0" dirty="0" smtClean="0">
                          <a:solidFill>
                            <a:schemeClr val="tx1"/>
                          </a:solidFill>
                          <a:latin typeface="Arial" panose="020B0604020202020204" pitchFamily="34" charset="0"/>
                          <a:ea typeface="+mn-ea"/>
                          <a:cs typeface="Arial" panose="020B0604020202020204" pitchFamily="34" charset="0"/>
                        </a:rPr>
                        <a:t> 6 KZN, 6 LP 8 MP</a:t>
                      </a:r>
                      <a:r>
                        <a:rPr lang="en-ZA" sz="1700" kern="1200" dirty="0" smtClean="0">
                          <a:solidFill>
                            <a:schemeClr val="tx1"/>
                          </a:solidFill>
                          <a:latin typeface="Arial" panose="020B0604020202020204" pitchFamily="34" charset="0"/>
                          <a:ea typeface="+mn-ea"/>
                          <a:cs typeface="Arial" panose="020B0604020202020204" pitchFamily="34" charset="0"/>
                        </a:rPr>
                        <a:t>)</a:t>
                      </a:r>
                    </a:p>
                    <a:p>
                      <a:pPr marL="0" algn="l" defTabSz="1053297" rtl="0" eaLnBrk="1" latinLnBrk="0" hangingPunct="1"/>
                      <a:r>
                        <a:rPr lang="en-ZA" sz="1700" kern="1200" dirty="0" smtClean="0">
                          <a:solidFill>
                            <a:schemeClr val="tx1"/>
                          </a:solidFill>
                          <a:latin typeface="Arial" panose="020B0604020202020204" pitchFamily="34" charset="0"/>
                          <a:ea typeface="+mn-ea"/>
                          <a:cs typeface="Arial" panose="020B0604020202020204" pitchFamily="34" charset="0"/>
                        </a:rPr>
                        <a:t>(106%)</a:t>
                      </a:r>
                      <a:endParaRPr lang="en-ZA" sz="1700" kern="1200" dirty="0">
                        <a:solidFill>
                          <a:schemeClr val="tx1"/>
                        </a:solidFill>
                        <a:latin typeface="Arial" panose="020B0604020202020204" pitchFamily="34" charset="0"/>
                        <a:ea typeface="+mn-ea"/>
                        <a:cs typeface="Arial" panose="020B0604020202020204" pitchFamily="34" charset="0"/>
                      </a:endParaRPr>
                    </a:p>
                  </a:txBody>
                  <a:tcPr marL="91438" marR="91438" marT="45709" marB="45709">
                    <a:lnB w="12700" cap="flat" cmpd="sng" algn="ctr">
                      <a:solidFill>
                        <a:schemeClr val="tx1"/>
                      </a:solidFill>
                      <a:prstDash val="solid"/>
                      <a:round/>
                      <a:headEnd type="none" w="med" len="med"/>
                      <a:tailEnd type="none" w="med" len="med"/>
                    </a:lnB>
                  </a:tcPr>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700" kern="1200" dirty="0" smtClean="0">
                          <a:solidFill>
                            <a:schemeClr val="tx1"/>
                          </a:solidFill>
                          <a:latin typeface="Arial" panose="020B0604020202020204" pitchFamily="34" charset="0"/>
                          <a:ea typeface="+mn-ea"/>
                          <a:cs typeface="Arial" panose="020B0604020202020204" pitchFamily="34" charset="0"/>
                        </a:rPr>
                        <a:t>+2</a:t>
                      </a:r>
                    </a:p>
                  </a:txBody>
                  <a:tcPr marL="9525" marR="9525" marT="9525" marB="0">
                    <a:lnB w="12700" cap="flat" cmpd="sng" algn="ctr">
                      <a:solidFill>
                        <a:schemeClr val="tx1"/>
                      </a:solidFill>
                      <a:prstDash val="solid"/>
                      <a:round/>
                      <a:headEnd type="none" w="med" len="med"/>
                      <a:tailEnd type="none" w="med" len="med"/>
                    </a:lnB>
                  </a:tcPr>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700" kern="1200" dirty="0" smtClean="0">
                          <a:solidFill>
                            <a:schemeClr val="tx1"/>
                          </a:solidFill>
                          <a:latin typeface="Arial" panose="020B0604020202020204" pitchFamily="34" charset="0"/>
                          <a:ea typeface="+mn-ea"/>
                          <a:cs typeface="Arial" panose="020B0604020202020204" pitchFamily="34" charset="0"/>
                        </a:rPr>
                        <a:t>The</a:t>
                      </a:r>
                      <a:r>
                        <a:rPr lang="en-ZA" sz="1700" kern="1200" baseline="0" dirty="0" smtClean="0">
                          <a:solidFill>
                            <a:schemeClr val="tx1"/>
                          </a:solidFill>
                          <a:latin typeface="Arial" panose="020B0604020202020204" pitchFamily="34" charset="0"/>
                          <a:ea typeface="+mn-ea"/>
                          <a:cs typeface="Arial" panose="020B0604020202020204" pitchFamily="34" charset="0"/>
                        </a:rPr>
                        <a:t> norm is to train a total of six cooperatives per province; however t</a:t>
                      </a:r>
                      <a:r>
                        <a:rPr lang="en-ZA" sz="1700" kern="1200" dirty="0" smtClean="0">
                          <a:solidFill>
                            <a:schemeClr val="tx1"/>
                          </a:solidFill>
                          <a:latin typeface="Arial" panose="020B0604020202020204" pitchFamily="34" charset="0"/>
                          <a:ea typeface="+mn-ea"/>
                          <a:cs typeface="Arial" panose="020B0604020202020204" pitchFamily="34" charset="0"/>
                        </a:rPr>
                        <a:t>here was a special request to train two more cooperatives from Mpumalanga province</a:t>
                      </a:r>
                    </a:p>
                    <a:p>
                      <a:pPr marL="0" marR="0" indent="0" algn="l" defTabSz="1053297" rtl="0" eaLnBrk="1" fontAlgn="auto" latinLnBrk="0" hangingPunct="1">
                        <a:lnSpc>
                          <a:spcPct val="100000"/>
                        </a:lnSpc>
                        <a:spcBef>
                          <a:spcPts val="0"/>
                        </a:spcBef>
                        <a:spcAft>
                          <a:spcPts val="0"/>
                        </a:spcAft>
                        <a:buClrTx/>
                        <a:buSzTx/>
                        <a:buFontTx/>
                        <a:buNone/>
                        <a:tabLst/>
                        <a:defRPr/>
                      </a:pPr>
                      <a:endParaRPr lang="en-ZA" sz="1700" kern="1200" dirty="0" smtClean="0">
                        <a:solidFill>
                          <a:schemeClr val="tx1"/>
                        </a:solidFill>
                        <a:latin typeface="Arial" panose="020B0604020202020204" pitchFamily="34" charset="0"/>
                        <a:ea typeface="+mn-ea"/>
                        <a:cs typeface="Arial" panose="020B0604020202020204" pitchFamily="34" charset="0"/>
                      </a:endParaRPr>
                    </a:p>
                  </a:txBody>
                  <a:tcPr marL="9525" marR="9525" marT="9525" marB="0">
                    <a:lnB w="12700" cap="flat" cmpd="sng" algn="ctr">
                      <a:solidFill>
                        <a:schemeClr val="tx1"/>
                      </a:solidFill>
                      <a:prstDash val="solid"/>
                      <a:round/>
                      <a:headEnd type="none" w="med" len="med"/>
                      <a:tailEnd type="none" w="med" len="med"/>
                    </a:lnB>
                  </a:tcPr>
                </a:tc>
              </a:tr>
            </a:tbl>
          </a:graphicData>
        </a:graphic>
      </p:graphicFrame>
      <p:sp>
        <p:nvSpPr>
          <p:cNvPr id="34845" name="Slide Number Placeholder 3"/>
          <p:cNvSpPr>
            <a:spLocks noGrp="1"/>
          </p:cNvSpPr>
          <p:nvPr>
            <p:ph type="sldNum" sz="quarter" idx="10"/>
          </p:nvPr>
        </p:nvSpPr>
        <p:spPr bwMode="auto">
          <a:noFill/>
          <a:ln>
            <a:miter lim="800000"/>
            <a:headEnd/>
            <a:tailEnd/>
          </a:ln>
        </p:spPr>
        <p:txBody>
          <a:bodyPr/>
          <a:lstStyle/>
          <a:p>
            <a:fld id="{4650C948-0BA9-41C5-8C1D-E76CCCB5959B}" type="slidenum">
              <a:rPr lang="en-ZA" altLang="en-US" smtClean="0">
                <a:latin typeface="Arial" pitchFamily="34" charset="0"/>
                <a:cs typeface="Arial" pitchFamily="34" charset="0"/>
              </a:rPr>
              <a:pPr/>
              <a:t>25</a:t>
            </a:fld>
            <a:endParaRPr lang="en-ZA" altLang="en-US" dirty="0" smtClean="0">
              <a:latin typeface="Arial" pitchFamily="34" charset="0"/>
              <a:cs typeface="Arial" pitchFamily="34" charset="0"/>
            </a:endParaRPr>
          </a:p>
        </p:txBody>
      </p:sp>
    </p:spTree>
    <p:extLst>
      <p:ext uri="{BB962C8B-B14F-4D97-AF65-F5344CB8AC3E}">
        <p14:creationId xmlns:p14="http://schemas.microsoft.com/office/powerpoint/2010/main" xmlns="" val="2459303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720725" y="539753"/>
            <a:ext cx="9178925" cy="720725"/>
          </a:xfrm>
          <a:noFill/>
          <a:ln>
            <a:miter lim="800000"/>
            <a:headEnd/>
            <a:tailEnd/>
          </a:ln>
        </p:spPr>
        <p:txBody>
          <a:bodyPr vert="horz" wrap="square" numCol="1" compatLnSpc="1">
            <a:prstTxWarp prst="textNoShape">
              <a:avLst/>
            </a:prstTxWarp>
          </a:bodyPr>
          <a:lstStyle/>
          <a:p>
            <a:r>
              <a:rPr lang="en-ZA" altLang="en-US" dirty="0"/>
              <a:t>PERFORMANCE HIGHLIGHTS AGAINST </a:t>
            </a:r>
            <a:r>
              <a:rPr lang="en-ZA" altLang="en-US" dirty="0" smtClean="0"/>
              <a:t>Q3 TARGETS</a:t>
            </a:r>
            <a:endParaRPr lang="en-ZA" altLang="en-US" sz="29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575635546"/>
              </p:ext>
            </p:extLst>
          </p:nvPr>
        </p:nvGraphicFramePr>
        <p:xfrm>
          <a:off x="450853" y="1530716"/>
          <a:ext cx="9864400" cy="4821659"/>
        </p:xfrm>
        <a:graphic>
          <a:graphicData uri="http://schemas.openxmlformats.org/drawingml/2006/table">
            <a:tbl>
              <a:tblPr firstRow="1" bandRow="1">
                <a:tableStyleId>{5C22544A-7EE6-4342-B048-85BDC9FD1C3A}</a:tableStyleId>
              </a:tblPr>
              <a:tblGrid>
                <a:gridCol w="2148681"/>
                <a:gridCol w="2246349"/>
                <a:gridCol w="2539351"/>
                <a:gridCol w="2930019"/>
              </a:tblGrid>
              <a:tr h="1371578">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2100" dirty="0" smtClean="0"/>
                        <a:t> </a:t>
                      </a:r>
                      <a:r>
                        <a:rPr lang="da-DK" sz="2100" dirty="0" smtClean="0"/>
                        <a:t>Q3 Target</a:t>
                      </a:r>
                      <a:endParaRPr lang="en-ZA" sz="2100" dirty="0" smtClean="0"/>
                    </a:p>
                    <a:p>
                      <a:endParaRPr lang="en-ZA" sz="2100" dirty="0" smtClean="0"/>
                    </a:p>
                  </a:txBody>
                  <a:tcPr marL="91438" marR="91438" marT="45709" marB="45709"/>
                </a:tc>
                <a:tc>
                  <a:txBody>
                    <a:bodyPr/>
                    <a:lstStyle/>
                    <a:p>
                      <a:r>
                        <a:rPr lang="da-DK" sz="2100" dirty="0" smtClean="0"/>
                        <a:t>Q3 Progress</a:t>
                      </a:r>
                    </a:p>
                  </a:txBody>
                  <a:tcPr marL="91438" marR="91438" marT="45709" marB="45709"/>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Variance</a:t>
                      </a:r>
                    </a:p>
                  </a:txBody>
                  <a:tcPr marL="91438" marR="91438" marT="45709" marB="45709"/>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Reason for variance</a:t>
                      </a:r>
                    </a:p>
                  </a:txBody>
                  <a:tcPr marL="91438" marR="91438" marT="45709" marB="45709"/>
                </a:tc>
              </a:tr>
              <a:tr h="1886449">
                <a:tc>
                  <a:txBody>
                    <a:bodyPr/>
                    <a:lstStyle/>
                    <a:p>
                      <a:pPr marL="0" marR="0" indent="0" algn="l" defTabSz="1052739" rtl="0" eaLnBrk="1" fontAlgn="auto" latinLnBrk="0" hangingPunct="1">
                        <a:lnSpc>
                          <a:spcPct val="115000"/>
                        </a:lnSpc>
                        <a:spcBef>
                          <a:spcPts val="0"/>
                        </a:spcBef>
                        <a:spcAft>
                          <a:spcPts val="0"/>
                        </a:spcAft>
                        <a:buClrTx/>
                        <a:buSzTx/>
                        <a:buFontTx/>
                        <a:buNone/>
                        <a:tabLst/>
                        <a:defRPr/>
                      </a:pPr>
                      <a:r>
                        <a:rPr lang="en-ZA" sz="1700" dirty="0">
                          <a:solidFill>
                            <a:schemeClr val="tx1"/>
                          </a:solidFill>
                          <a:latin typeface="Arial" panose="020B0604020202020204" pitchFamily="34" charset="0"/>
                          <a:ea typeface="Calibri"/>
                          <a:cs typeface="Arial" panose="020B0604020202020204" pitchFamily="34" charset="0"/>
                        </a:rPr>
                        <a:t>8</a:t>
                      </a:r>
                      <a:r>
                        <a:rPr lang="en-ZA" sz="1700" dirty="0" smtClean="0">
                          <a:solidFill>
                            <a:schemeClr val="tx1"/>
                          </a:solidFill>
                          <a:latin typeface="Arial" panose="020B0604020202020204" pitchFamily="34" charset="0"/>
                          <a:ea typeface="Calibri"/>
                          <a:cs typeface="Arial" panose="020B0604020202020204" pitchFamily="34" charset="0"/>
                        </a:rPr>
                        <a:t> 000 </a:t>
                      </a:r>
                      <a:r>
                        <a:rPr lang="en-ZA" sz="1700" kern="1200" dirty="0" smtClean="0">
                          <a:solidFill>
                            <a:schemeClr val="dk1"/>
                          </a:solidFill>
                          <a:latin typeface="Arial" panose="020B0604020202020204" pitchFamily="34" charset="0"/>
                          <a:ea typeface="+mn-ea"/>
                          <a:cs typeface="Arial" panose="020B0604020202020204" pitchFamily="34" charset="0"/>
                        </a:rPr>
                        <a:t>hectares of</a:t>
                      </a:r>
                      <a:br>
                        <a:rPr lang="en-ZA" sz="1700" kern="1200" dirty="0" smtClean="0">
                          <a:solidFill>
                            <a:schemeClr val="dk1"/>
                          </a:solidFill>
                          <a:latin typeface="Arial" panose="020B0604020202020204" pitchFamily="34" charset="0"/>
                          <a:ea typeface="+mn-ea"/>
                          <a:cs typeface="Arial" panose="020B0604020202020204" pitchFamily="34" charset="0"/>
                        </a:rPr>
                      </a:br>
                      <a:r>
                        <a:rPr lang="en-ZA" sz="1700" kern="1200" dirty="0" smtClean="0">
                          <a:solidFill>
                            <a:schemeClr val="dk1"/>
                          </a:solidFill>
                          <a:latin typeface="Arial" panose="020B0604020202020204" pitchFamily="34" charset="0"/>
                          <a:ea typeface="+mn-ea"/>
                          <a:cs typeface="Arial" panose="020B0604020202020204" pitchFamily="34" charset="0"/>
                        </a:rPr>
                        <a:t>agricultural land rehabilitated</a:t>
                      </a:r>
                      <a:endParaRPr lang="en-ZA" sz="1700" dirty="0" smtClean="0">
                        <a:latin typeface="Arial" panose="020B0604020202020204" pitchFamily="34" charset="0"/>
                        <a:ea typeface="Calibri"/>
                        <a:cs typeface="Arial" panose="020B0604020202020204" pitchFamily="34" charset="0"/>
                      </a:endParaRPr>
                    </a:p>
                    <a:p>
                      <a:pPr>
                        <a:lnSpc>
                          <a:spcPct val="115000"/>
                        </a:lnSpc>
                        <a:spcAft>
                          <a:spcPts val="0"/>
                        </a:spcAft>
                      </a:pPr>
                      <a:endParaRPr lang="en-ZA" sz="1700" dirty="0">
                        <a:solidFill>
                          <a:schemeClr val="tx1"/>
                        </a:solidFill>
                        <a:latin typeface="Arial" panose="020B0604020202020204" pitchFamily="34" charset="0"/>
                        <a:ea typeface="Calibri"/>
                        <a:cs typeface="Arial" panose="020B0604020202020204" pitchFamily="34" charset="0"/>
                      </a:endParaRPr>
                    </a:p>
                  </a:txBody>
                  <a:tcPr marL="68576" marR="68576" marT="0" marB="0"/>
                </a:tc>
                <a:tc>
                  <a:txBody>
                    <a:bodyPr/>
                    <a:lstStyle/>
                    <a:p>
                      <a:pPr>
                        <a:lnSpc>
                          <a:spcPct val="115000"/>
                        </a:lnSpc>
                        <a:spcAft>
                          <a:spcPts val="0"/>
                        </a:spcAft>
                      </a:pPr>
                      <a:r>
                        <a:rPr lang="en-ZA" sz="1700" dirty="0" smtClean="0">
                          <a:solidFill>
                            <a:schemeClr val="tx1"/>
                          </a:solidFill>
                          <a:latin typeface="Arial" panose="020B0604020202020204" pitchFamily="34" charset="0"/>
                          <a:ea typeface="Calibri"/>
                          <a:cs typeface="Arial" panose="020B0604020202020204" pitchFamily="34" charset="0"/>
                        </a:rPr>
                        <a:t>5 877.86 (73.4%)</a:t>
                      </a:r>
                      <a:endParaRPr lang="en-ZA" sz="1700" dirty="0">
                        <a:solidFill>
                          <a:schemeClr val="tx1"/>
                        </a:solidFill>
                        <a:latin typeface="Arial" panose="020B0604020202020204" pitchFamily="34" charset="0"/>
                        <a:ea typeface="Calibri"/>
                        <a:cs typeface="Arial" panose="020B0604020202020204" pitchFamily="34" charset="0"/>
                      </a:endParaRPr>
                    </a:p>
                  </a:txBody>
                  <a:tcPr marL="68576" marR="68576" marT="0" marB="0"/>
                </a:tc>
                <a:tc>
                  <a:txBody>
                    <a:bodyPr/>
                    <a:lstStyle/>
                    <a:p>
                      <a:pPr>
                        <a:lnSpc>
                          <a:spcPct val="115000"/>
                        </a:lnSpc>
                        <a:spcAft>
                          <a:spcPts val="0"/>
                        </a:spcAft>
                      </a:pPr>
                      <a:r>
                        <a:rPr lang="en-ZA" sz="1700" dirty="0" smtClean="0">
                          <a:solidFill>
                            <a:schemeClr val="tx1"/>
                          </a:solidFill>
                          <a:latin typeface="Arial" panose="020B0604020202020204" pitchFamily="34" charset="0"/>
                          <a:ea typeface="Calibri"/>
                          <a:cs typeface="Arial" panose="020B0604020202020204" pitchFamily="34" charset="0"/>
                        </a:rPr>
                        <a:t>-2</a:t>
                      </a:r>
                      <a:r>
                        <a:rPr lang="en-ZA" sz="1700" baseline="0" dirty="0" smtClean="0">
                          <a:solidFill>
                            <a:schemeClr val="tx1"/>
                          </a:solidFill>
                          <a:latin typeface="Arial" panose="020B0604020202020204" pitchFamily="34" charset="0"/>
                          <a:ea typeface="Calibri"/>
                          <a:cs typeface="Arial" panose="020B0604020202020204" pitchFamily="34" charset="0"/>
                        </a:rPr>
                        <a:t> 122.14</a:t>
                      </a:r>
                      <a:endParaRPr lang="en-ZA" sz="1700" dirty="0">
                        <a:solidFill>
                          <a:schemeClr val="tx1"/>
                        </a:solidFill>
                        <a:latin typeface="Arial" panose="020B0604020202020204" pitchFamily="34" charset="0"/>
                        <a:ea typeface="Calibri"/>
                        <a:cs typeface="Arial" panose="020B0604020202020204" pitchFamily="34" charset="0"/>
                      </a:endParaRPr>
                    </a:p>
                  </a:txBody>
                  <a:tcPr marL="68576" marR="68576" marT="0" marB="0"/>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  total of  </a:t>
                      </a:r>
                      <a:r>
                        <a:rPr kumimoji="0" lang="en-ZA" sz="17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8 000ha  was reported to have been achieved , however only </a:t>
                      </a:r>
                      <a:r>
                        <a:rPr kumimoji="0" lang="en-US" sz="17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5 877.86 ha has been fully validated and the process of validation is continuing.</a:t>
                      </a:r>
                      <a:endParaRPr kumimoji="0" lang="en-ZA" sz="17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txBody>
                  <a:tcPr marL="68576" marR="68576" marT="0" marB="0"/>
                </a:tc>
              </a:tr>
              <a:tr h="1563632">
                <a:tc>
                  <a:txBody>
                    <a:bodyPr/>
                    <a:lstStyle/>
                    <a:p>
                      <a:pPr marL="0" marR="0" indent="0" algn="l" defTabSz="1052739" rtl="0" eaLnBrk="1" fontAlgn="auto" latinLnBrk="0" hangingPunct="1">
                        <a:lnSpc>
                          <a:spcPct val="115000"/>
                        </a:lnSpc>
                        <a:spcBef>
                          <a:spcPts val="0"/>
                        </a:spcBef>
                        <a:spcAft>
                          <a:spcPts val="0"/>
                        </a:spcAft>
                        <a:buClrTx/>
                        <a:buSzTx/>
                        <a:buFontTx/>
                        <a:buNone/>
                        <a:tabLst/>
                        <a:defRPr/>
                      </a:pPr>
                      <a:r>
                        <a:rPr lang="en-ZA" sz="1700" dirty="0">
                          <a:solidFill>
                            <a:schemeClr val="tx1"/>
                          </a:solidFill>
                          <a:latin typeface="Arial" panose="020B0604020202020204" pitchFamily="34" charset="0"/>
                          <a:ea typeface="Calibri"/>
                          <a:cs typeface="Arial" panose="020B0604020202020204" pitchFamily="34" charset="0"/>
                        </a:rPr>
                        <a:t>100 </a:t>
                      </a:r>
                      <a:r>
                        <a:rPr lang="en-ZA" sz="1700" dirty="0" smtClean="0">
                          <a:solidFill>
                            <a:schemeClr val="tx1"/>
                          </a:solidFill>
                          <a:latin typeface="Arial" panose="020B0604020202020204" pitchFamily="34" charset="0"/>
                          <a:ea typeface="Calibri"/>
                          <a:cs typeface="Arial" panose="020B0604020202020204" pitchFamily="34" charset="0"/>
                        </a:rPr>
                        <a:t>ha </a:t>
                      </a:r>
                      <a:r>
                        <a:rPr lang="en-ZA" sz="1700" kern="1200" dirty="0" smtClean="0">
                          <a:solidFill>
                            <a:schemeClr val="dk1"/>
                          </a:solidFill>
                          <a:latin typeface="Arial" panose="020B0604020202020204" pitchFamily="34" charset="0"/>
                          <a:ea typeface="+mn-ea"/>
                          <a:cs typeface="Arial" panose="020B0604020202020204" pitchFamily="34" charset="0"/>
                        </a:rPr>
                        <a:t>hectares of state indigenous</a:t>
                      </a:r>
                      <a:br>
                        <a:rPr lang="en-ZA" sz="1700" kern="1200" dirty="0" smtClean="0">
                          <a:solidFill>
                            <a:schemeClr val="dk1"/>
                          </a:solidFill>
                          <a:latin typeface="Arial" panose="020B0604020202020204" pitchFamily="34" charset="0"/>
                          <a:ea typeface="+mn-ea"/>
                          <a:cs typeface="Arial" panose="020B0604020202020204" pitchFamily="34" charset="0"/>
                        </a:rPr>
                      </a:br>
                      <a:r>
                        <a:rPr lang="en-ZA" sz="1700" kern="1200" dirty="0" smtClean="0">
                          <a:solidFill>
                            <a:schemeClr val="dk1"/>
                          </a:solidFill>
                          <a:latin typeface="Arial" panose="020B0604020202020204" pitchFamily="34" charset="0"/>
                          <a:ea typeface="+mn-ea"/>
                          <a:cs typeface="Arial" panose="020B0604020202020204" pitchFamily="34" charset="0"/>
                        </a:rPr>
                        <a:t>forests rehabilitated</a:t>
                      </a:r>
                      <a:endParaRPr lang="en-ZA" sz="1700" dirty="0" smtClean="0">
                        <a:latin typeface="Arial" panose="020B0604020202020204" pitchFamily="34" charset="0"/>
                        <a:ea typeface="Calibri"/>
                        <a:cs typeface="Arial" panose="020B0604020202020204" pitchFamily="34" charset="0"/>
                      </a:endParaRPr>
                    </a:p>
                    <a:p>
                      <a:pPr>
                        <a:lnSpc>
                          <a:spcPct val="115000"/>
                        </a:lnSpc>
                        <a:spcAft>
                          <a:spcPts val="0"/>
                        </a:spcAft>
                      </a:pPr>
                      <a:endParaRPr lang="en-ZA" sz="1700" dirty="0">
                        <a:solidFill>
                          <a:schemeClr val="tx1"/>
                        </a:solidFill>
                        <a:latin typeface="Arial" panose="020B0604020202020204" pitchFamily="34" charset="0"/>
                        <a:ea typeface="Calibri"/>
                        <a:cs typeface="Arial" panose="020B0604020202020204" pitchFamily="34" charset="0"/>
                      </a:endParaRPr>
                    </a:p>
                  </a:txBody>
                  <a:tcPr marL="68576" marR="68576" marT="0" marB="0">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700" dirty="0" smtClean="0">
                          <a:solidFill>
                            <a:schemeClr val="tx1"/>
                          </a:solidFill>
                          <a:latin typeface="Arial" panose="020B0604020202020204" pitchFamily="34" charset="0"/>
                          <a:ea typeface="Calibri"/>
                          <a:cs typeface="Arial" panose="020B0604020202020204" pitchFamily="34" charset="0"/>
                        </a:rPr>
                        <a:t>100 (100%)</a:t>
                      </a:r>
                      <a:endParaRPr lang="en-ZA" sz="1700" dirty="0">
                        <a:solidFill>
                          <a:schemeClr val="tx1"/>
                        </a:solidFill>
                        <a:latin typeface="Arial" panose="020B0604020202020204" pitchFamily="34" charset="0"/>
                        <a:ea typeface="Calibri"/>
                        <a:cs typeface="Arial" panose="020B0604020202020204" pitchFamily="34" charset="0"/>
                      </a:endParaRPr>
                    </a:p>
                  </a:txBody>
                  <a:tcPr marL="68576" marR="68576" marT="0" marB="0">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700" dirty="0" smtClean="0">
                          <a:solidFill>
                            <a:schemeClr val="tx1"/>
                          </a:solidFill>
                          <a:latin typeface="Arial" panose="020B0604020202020204" pitchFamily="34" charset="0"/>
                          <a:ea typeface="Calibri"/>
                          <a:cs typeface="Arial" panose="020B0604020202020204" pitchFamily="34" charset="0"/>
                        </a:rPr>
                        <a:t>0</a:t>
                      </a:r>
                      <a:endParaRPr lang="en-ZA" sz="1700" dirty="0">
                        <a:solidFill>
                          <a:schemeClr val="tx1"/>
                        </a:solidFill>
                        <a:latin typeface="Arial" panose="020B0604020202020204" pitchFamily="34" charset="0"/>
                        <a:ea typeface="Calibri"/>
                        <a:cs typeface="Arial" panose="020B0604020202020204" pitchFamily="34" charset="0"/>
                      </a:endParaRPr>
                    </a:p>
                  </a:txBody>
                  <a:tcPr marL="68576" marR="68576" marT="0" marB="0">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700" dirty="0" smtClean="0">
                          <a:solidFill>
                            <a:schemeClr val="tx1"/>
                          </a:solidFill>
                          <a:latin typeface="Arial" panose="020B0604020202020204" pitchFamily="34" charset="0"/>
                          <a:ea typeface="Calibri"/>
                          <a:cs typeface="Arial" panose="020B0604020202020204" pitchFamily="34" charset="0"/>
                        </a:rPr>
                        <a:t>-</a:t>
                      </a:r>
                      <a:endParaRPr lang="en-ZA" sz="1700" dirty="0">
                        <a:solidFill>
                          <a:schemeClr val="tx1"/>
                        </a:solidFill>
                        <a:latin typeface="Arial" panose="020B0604020202020204" pitchFamily="34" charset="0"/>
                        <a:ea typeface="Calibri"/>
                        <a:cs typeface="Arial" panose="020B0604020202020204" pitchFamily="34" charset="0"/>
                      </a:endParaRPr>
                    </a:p>
                  </a:txBody>
                  <a:tcPr marL="68576" marR="68576" marT="0" marB="0">
                    <a:lnB w="12700" cap="flat" cmpd="sng" algn="ctr">
                      <a:solidFill>
                        <a:schemeClr val="tx1"/>
                      </a:solidFill>
                      <a:prstDash val="solid"/>
                      <a:round/>
                      <a:headEnd type="none" w="med" len="med"/>
                      <a:tailEnd type="none" w="med" len="med"/>
                    </a:lnB>
                  </a:tcPr>
                </a:tc>
              </a:tr>
            </a:tbl>
          </a:graphicData>
        </a:graphic>
      </p:graphicFrame>
      <p:sp>
        <p:nvSpPr>
          <p:cNvPr id="34845" name="Slide Number Placeholder 3"/>
          <p:cNvSpPr>
            <a:spLocks noGrp="1"/>
          </p:cNvSpPr>
          <p:nvPr>
            <p:ph type="sldNum" sz="quarter" idx="10"/>
          </p:nvPr>
        </p:nvSpPr>
        <p:spPr bwMode="auto">
          <a:noFill/>
          <a:ln>
            <a:miter lim="800000"/>
            <a:headEnd/>
            <a:tailEnd/>
          </a:ln>
        </p:spPr>
        <p:txBody>
          <a:bodyPr/>
          <a:lstStyle/>
          <a:p>
            <a:fld id="{4650C948-0BA9-41C5-8C1D-E76CCCB5959B}" type="slidenum">
              <a:rPr lang="en-ZA" altLang="en-US" smtClean="0">
                <a:latin typeface="Arial" pitchFamily="34" charset="0"/>
                <a:cs typeface="Arial" pitchFamily="34" charset="0"/>
              </a:rPr>
              <a:pPr/>
              <a:t>26</a:t>
            </a:fld>
            <a:endParaRPr lang="en-ZA" altLang="en-US" dirty="0" smtClean="0">
              <a:latin typeface="Arial" pitchFamily="34" charset="0"/>
              <a:cs typeface="Arial" pitchFamily="34" charset="0"/>
            </a:endParaRPr>
          </a:p>
        </p:txBody>
      </p:sp>
    </p:spTree>
    <p:extLst>
      <p:ext uri="{BB962C8B-B14F-4D97-AF65-F5344CB8AC3E}">
        <p14:creationId xmlns:p14="http://schemas.microsoft.com/office/powerpoint/2010/main" xmlns="" val="595626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720725" y="539753"/>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t>PERFORMANCE HIGHLIGHTS AGAINST Q3 TARGETS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4069711899"/>
              </p:ext>
            </p:extLst>
          </p:nvPr>
        </p:nvGraphicFramePr>
        <p:xfrm>
          <a:off x="377924" y="1516778"/>
          <a:ext cx="9793089" cy="4418445"/>
        </p:xfrm>
        <a:graphic>
          <a:graphicData uri="http://schemas.openxmlformats.org/drawingml/2006/table">
            <a:tbl>
              <a:tblPr firstRow="1" bandRow="1">
                <a:tableStyleId>{5C22544A-7EE6-4342-B048-85BDC9FD1C3A}</a:tableStyleId>
              </a:tblPr>
              <a:tblGrid>
                <a:gridCol w="2160464"/>
                <a:gridCol w="1655961"/>
                <a:gridCol w="2520280"/>
                <a:gridCol w="3456384"/>
              </a:tblGrid>
              <a:tr h="1231561">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2100" dirty="0" smtClean="0"/>
                        <a:t> </a:t>
                      </a:r>
                      <a:r>
                        <a:rPr lang="da-DK" sz="2100" dirty="0" smtClean="0"/>
                        <a:t>Q3 Target</a:t>
                      </a:r>
                      <a:endParaRPr lang="en-ZA" sz="2100" dirty="0" smtClean="0"/>
                    </a:p>
                    <a:p>
                      <a:endParaRPr lang="en-ZA" sz="2100" dirty="0" smtClean="0"/>
                    </a:p>
                    <a:p>
                      <a:endParaRPr lang="en-ZA" sz="2100" dirty="0"/>
                    </a:p>
                  </a:txBody>
                  <a:tcPr marL="91433" marR="91433" marT="45706" marB="45706"/>
                </a:tc>
                <a:tc>
                  <a:txBody>
                    <a:bodyPr/>
                    <a:lstStyle/>
                    <a:p>
                      <a:r>
                        <a:rPr lang="da-DK" sz="2100" dirty="0" smtClean="0"/>
                        <a:t>Q3 Progress</a:t>
                      </a:r>
                    </a:p>
                  </a:txBody>
                  <a:tcPr marL="91433" marR="91433" marT="45706" marB="45706"/>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Variance</a:t>
                      </a:r>
                    </a:p>
                  </a:txBody>
                  <a:tcPr marL="91433" marR="91433" marT="45706" marB="45706"/>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Reason for variance</a:t>
                      </a:r>
                    </a:p>
                  </a:txBody>
                  <a:tcPr marL="91433" marR="91433" marT="45706" marB="45706"/>
                </a:tc>
              </a:tr>
              <a:tr h="1881960">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700" kern="1200" dirty="0" smtClean="0">
                          <a:solidFill>
                            <a:schemeClr val="dk1"/>
                          </a:solidFill>
                          <a:latin typeface="Arial" panose="020B0604020202020204" pitchFamily="34" charset="0"/>
                          <a:ea typeface="+mn-ea"/>
                          <a:cs typeface="Arial" panose="020B0604020202020204" pitchFamily="34" charset="0"/>
                        </a:rPr>
                        <a:t>2 Operation Phakisa (Ocean’s Economy) projects for phase 2 supported</a:t>
                      </a:r>
                    </a:p>
                  </a:txBody>
                  <a:tcPr marL="91433" marR="91433" marT="45706" marB="45706"/>
                </a:tc>
                <a:tc>
                  <a:txBody>
                    <a:bodyPr/>
                    <a:lstStyle/>
                    <a:p>
                      <a:pPr marL="0" algn="l" defTabSz="1053297" rtl="0" eaLnBrk="1" latinLnBrk="0" hangingPunct="1"/>
                      <a:r>
                        <a:rPr lang="en-US" sz="1700" kern="1200" dirty="0" smtClean="0">
                          <a:solidFill>
                            <a:schemeClr val="dk1"/>
                          </a:solidFill>
                          <a:latin typeface="Arial" panose="020B0604020202020204" pitchFamily="34" charset="0"/>
                          <a:ea typeface="+mn-ea"/>
                          <a:cs typeface="Arial" panose="020B0604020202020204" pitchFamily="34" charset="0"/>
                        </a:rPr>
                        <a:t>3 (150%)</a:t>
                      </a:r>
                      <a:endParaRPr lang="en-ZA" sz="1700" kern="1200" dirty="0">
                        <a:solidFill>
                          <a:schemeClr val="dk1"/>
                        </a:solidFill>
                        <a:latin typeface="Arial" panose="020B0604020202020204" pitchFamily="34" charset="0"/>
                        <a:ea typeface="+mn-ea"/>
                        <a:cs typeface="Arial" panose="020B0604020202020204" pitchFamily="34" charset="0"/>
                      </a:endParaRPr>
                    </a:p>
                  </a:txBody>
                  <a:tcPr marL="91433" marR="91433" marT="45706" marB="45706"/>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700" kern="1200" baseline="0" dirty="0" smtClean="0">
                          <a:solidFill>
                            <a:schemeClr val="tx1"/>
                          </a:solidFill>
                          <a:latin typeface="Arial" panose="020B0604020202020204" pitchFamily="34" charset="0"/>
                          <a:ea typeface="+mn-ea"/>
                          <a:cs typeface="Arial" panose="020B0604020202020204" pitchFamily="34" charset="0"/>
                        </a:rPr>
                        <a:t> +</a:t>
                      </a:r>
                      <a:r>
                        <a:rPr lang="en-ZA" sz="1700" kern="1200" dirty="0" smtClean="0">
                          <a:solidFill>
                            <a:schemeClr val="tx1"/>
                          </a:solidFill>
                          <a:latin typeface="Arial" panose="020B0604020202020204" pitchFamily="34" charset="0"/>
                          <a:ea typeface="+mn-ea"/>
                          <a:cs typeface="Arial" panose="020B0604020202020204" pitchFamily="34" charset="0"/>
                        </a:rPr>
                        <a:t>1</a:t>
                      </a:r>
                      <a:r>
                        <a:rPr lang="en-ZA" sz="1700" kern="1200" baseline="0" dirty="0" smtClean="0">
                          <a:solidFill>
                            <a:schemeClr val="tx1"/>
                          </a:solidFill>
                          <a:latin typeface="Arial" panose="020B0604020202020204" pitchFamily="34" charset="0"/>
                          <a:ea typeface="+mn-ea"/>
                          <a:cs typeface="Arial" panose="020B0604020202020204" pitchFamily="34" charset="0"/>
                        </a:rPr>
                        <a:t> </a:t>
                      </a:r>
                      <a:endParaRPr lang="en-ZA" sz="1700" kern="1200" dirty="0" smtClean="0">
                        <a:solidFill>
                          <a:schemeClr val="tx1"/>
                        </a:solidFill>
                        <a:latin typeface="Arial" panose="020B0604020202020204" pitchFamily="34" charset="0"/>
                        <a:ea typeface="+mn-ea"/>
                        <a:cs typeface="Arial" panose="020B0604020202020204" pitchFamily="34" charset="0"/>
                      </a:endParaRPr>
                    </a:p>
                  </a:txBody>
                  <a:tcPr marL="9524" marR="9524" marT="9524" marB="0"/>
                </a:tc>
                <a:tc>
                  <a:txBody>
                    <a:bodyPr/>
                    <a:lstStyle/>
                    <a:p>
                      <a:pPr marL="0" marR="0" lvl="0" indent="0" algn="l" defTabSz="1053297" rtl="0" eaLnBrk="1" fontAlgn="auto" latinLnBrk="0" hangingPunct="1">
                        <a:lnSpc>
                          <a:spcPct val="100000"/>
                        </a:lnSpc>
                        <a:spcBef>
                          <a:spcPts val="0"/>
                        </a:spcBef>
                        <a:spcAft>
                          <a:spcPts val="0"/>
                        </a:spcAft>
                        <a:buClrTx/>
                        <a:buSzTx/>
                        <a:buFont typeface="Arial" pitchFamily="34" charset="0"/>
                        <a:buNone/>
                        <a:tabLst/>
                        <a:defRPr/>
                      </a:pPr>
                      <a:r>
                        <a:rPr kumimoji="0" lang="en-ZA" sz="17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Demand driven service and so there were more requests for support than initially anticipated. </a:t>
                      </a:r>
                    </a:p>
                  </a:txBody>
                  <a:tcPr marL="9524" marR="9524" marT="9524" marB="0"/>
                </a:tc>
              </a:tr>
              <a:tr h="1296144">
                <a:tc>
                  <a:txBody>
                    <a:bodyPr/>
                    <a:lstStyle/>
                    <a:p>
                      <a:pPr marL="0" marR="0" indent="0" algn="l" defTabSz="1053297" rtl="0" eaLnBrk="1" fontAlgn="auto" latinLnBrk="0" hangingPunct="1">
                        <a:lnSpc>
                          <a:spcPct val="115000"/>
                        </a:lnSpc>
                        <a:spcBef>
                          <a:spcPts val="0"/>
                        </a:spcBef>
                        <a:spcAft>
                          <a:spcPts val="1000"/>
                        </a:spcAft>
                        <a:buClrTx/>
                        <a:buSzTx/>
                        <a:buFontTx/>
                        <a:buNone/>
                        <a:tabLst/>
                        <a:defRPr/>
                      </a:pPr>
                      <a:r>
                        <a:rPr lang="en-US" sz="1700" kern="1200" dirty="0" smtClean="0">
                          <a:solidFill>
                            <a:schemeClr val="dk1"/>
                          </a:solidFill>
                          <a:latin typeface="Arial" panose="020B0604020202020204" pitchFamily="34" charset="0"/>
                          <a:ea typeface="+mn-ea"/>
                          <a:cs typeface="Arial" panose="020B0604020202020204" pitchFamily="34" charset="0"/>
                        </a:rPr>
                        <a:t>10 </a:t>
                      </a:r>
                      <a:r>
                        <a:rPr lang="en-ZA" sz="1700" kern="1200" dirty="0" smtClean="0">
                          <a:solidFill>
                            <a:schemeClr val="dk1"/>
                          </a:solidFill>
                          <a:latin typeface="Arial" panose="020B0604020202020204" pitchFamily="34" charset="0"/>
                          <a:ea typeface="+mn-ea"/>
                          <a:cs typeface="Arial" panose="020B0604020202020204" pitchFamily="34" charset="0"/>
                        </a:rPr>
                        <a:t>joint operations through the Operation Phakisa initiatives  </a:t>
                      </a:r>
                      <a:endParaRPr lang="en-ZA" sz="1700" dirty="0" smtClean="0">
                        <a:solidFill>
                          <a:schemeClr val="tx1"/>
                        </a:solidFill>
                        <a:latin typeface="Arial" panose="020B060402020202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defTabSz="1053297" rtl="0" eaLnBrk="1" latinLnBrk="0" hangingPunct="1">
                        <a:lnSpc>
                          <a:spcPct val="115000"/>
                        </a:lnSpc>
                        <a:spcBef>
                          <a:spcPts val="0"/>
                        </a:spcBef>
                        <a:spcAft>
                          <a:spcPts val="1000"/>
                        </a:spcAft>
                      </a:pPr>
                      <a:r>
                        <a:rPr lang="en-US" sz="1700" kern="1200" dirty="0" smtClean="0">
                          <a:solidFill>
                            <a:schemeClr val="dk1"/>
                          </a:solidFill>
                          <a:latin typeface="Arial" panose="020B0604020202020204" pitchFamily="34" charset="0"/>
                          <a:ea typeface="+mn-ea"/>
                          <a:cs typeface="Arial" panose="020B0604020202020204" pitchFamily="34" charset="0"/>
                        </a:rPr>
                        <a:t>13 (130%)</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700" kern="1200" dirty="0" smtClean="0">
                          <a:solidFill>
                            <a:schemeClr val="tx1"/>
                          </a:solidFill>
                          <a:latin typeface="Arial" panose="020B0604020202020204" pitchFamily="34" charset="0"/>
                          <a:ea typeface="+mn-ea"/>
                          <a:cs typeface="Arial" panose="020B0604020202020204" pitchFamily="34" charset="0"/>
                        </a:rPr>
                        <a:t> +3 </a:t>
                      </a:r>
                    </a:p>
                  </a:txBody>
                  <a:tcPr marL="9524" marR="9524" marT="9524" marB="0">
                    <a:lnB w="12700" cap="flat" cmpd="sng" algn="ctr">
                      <a:solidFill>
                        <a:schemeClr val="tx1"/>
                      </a:solidFill>
                      <a:prstDash val="solid"/>
                      <a:round/>
                      <a:headEnd type="none" w="med" len="med"/>
                      <a:tailEnd type="none" w="med" len="med"/>
                    </a:lnB>
                  </a:tcPr>
                </a:tc>
                <a:tc>
                  <a:txBody>
                    <a:bodyPr/>
                    <a:lstStyle/>
                    <a:p>
                      <a:pPr marL="0" marR="0" lvl="0" indent="0" algn="l" defTabSz="1053297" rtl="0" eaLnBrk="1" fontAlgn="auto" latinLnBrk="0" hangingPunct="1">
                        <a:lnSpc>
                          <a:spcPct val="100000"/>
                        </a:lnSpc>
                        <a:spcBef>
                          <a:spcPts val="0"/>
                        </a:spcBef>
                        <a:spcAft>
                          <a:spcPts val="0"/>
                        </a:spcAft>
                        <a:buClrTx/>
                        <a:buSzTx/>
                        <a:buFont typeface="Arial" pitchFamily="34" charset="0"/>
                        <a:buNone/>
                        <a:tabLst/>
                        <a:defRPr/>
                      </a:pPr>
                      <a:r>
                        <a:rPr kumimoji="0" lang="en-ZA" sz="17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Phakisa operations were planned and executed with partners and this was necessitated as a result of increased illegal unreported and unregulated activities </a:t>
                      </a:r>
                    </a:p>
                  </a:txBody>
                  <a:tcPr marL="9524" marR="9524" marT="9524" marB="0">
                    <a:lnB w="12700" cap="flat" cmpd="sng" algn="ctr">
                      <a:solidFill>
                        <a:schemeClr val="tx1"/>
                      </a:solidFill>
                      <a:prstDash val="solid"/>
                      <a:round/>
                      <a:headEnd type="none" w="med" len="med"/>
                      <a:tailEnd type="none" w="med" len="med"/>
                    </a:lnB>
                  </a:tcPr>
                </a:tc>
              </a:tr>
            </a:tbl>
          </a:graphicData>
        </a:graphic>
      </p:graphicFrame>
      <p:sp>
        <p:nvSpPr>
          <p:cNvPr id="6169"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100">
                <a:solidFill>
                  <a:schemeClr val="tx1"/>
                </a:solidFill>
                <a:latin typeface="Arial" pitchFamily="34" charset="0"/>
                <a:cs typeface="Arial" pitchFamily="34" charset="0"/>
              </a:defRPr>
            </a:lvl1pPr>
            <a:lvl2pPr marL="742557" indent="-285599" eaLnBrk="0" hangingPunct="0">
              <a:defRPr sz="2100">
                <a:solidFill>
                  <a:schemeClr val="tx1"/>
                </a:solidFill>
                <a:latin typeface="Arial" pitchFamily="34" charset="0"/>
                <a:cs typeface="Arial" pitchFamily="34" charset="0"/>
              </a:defRPr>
            </a:lvl2pPr>
            <a:lvl3pPr marL="1142395" indent="-228480" eaLnBrk="0" hangingPunct="0">
              <a:defRPr sz="2100">
                <a:solidFill>
                  <a:schemeClr val="tx1"/>
                </a:solidFill>
                <a:latin typeface="Arial" pitchFamily="34" charset="0"/>
                <a:cs typeface="Arial" pitchFamily="34" charset="0"/>
              </a:defRPr>
            </a:lvl3pPr>
            <a:lvl4pPr marL="1599352" indent="-228480" eaLnBrk="0" hangingPunct="0">
              <a:defRPr sz="2100">
                <a:solidFill>
                  <a:schemeClr val="tx1"/>
                </a:solidFill>
                <a:latin typeface="Arial" pitchFamily="34" charset="0"/>
                <a:cs typeface="Arial" pitchFamily="34" charset="0"/>
              </a:defRPr>
            </a:lvl4pPr>
            <a:lvl5pPr marL="2056311" indent="-228480" eaLnBrk="0" hangingPunct="0">
              <a:defRPr sz="2100">
                <a:solidFill>
                  <a:schemeClr val="tx1"/>
                </a:solidFill>
                <a:latin typeface="Arial" pitchFamily="34" charset="0"/>
                <a:cs typeface="Arial" pitchFamily="34" charset="0"/>
              </a:defRPr>
            </a:lvl5pPr>
            <a:lvl6pPr marL="2513269" indent="-228480" defTabSz="1051956" eaLnBrk="0" fontAlgn="base" hangingPunct="0">
              <a:spcBef>
                <a:spcPct val="0"/>
              </a:spcBef>
              <a:spcAft>
                <a:spcPct val="0"/>
              </a:spcAft>
              <a:defRPr sz="2100">
                <a:solidFill>
                  <a:schemeClr val="tx1"/>
                </a:solidFill>
                <a:latin typeface="Arial" pitchFamily="34" charset="0"/>
                <a:cs typeface="Arial" pitchFamily="34" charset="0"/>
              </a:defRPr>
            </a:lvl6pPr>
            <a:lvl7pPr marL="2970227" indent="-228480" defTabSz="1051956" eaLnBrk="0" fontAlgn="base" hangingPunct="0">
              <a:spcBef>
                <a:spcPct val="0"/>
              </a:spcBef>
              <a:spcAft>
                <a:spcPct val="0"/>
              </a:spcAft>
              <a:defRPr sz="2100">
                <a:solidFill>
                  <a:schemeClr val="tx1"/>
                </a:solidFill>
                <a:latin typeface="Arial" pitchFamily="34" charset="0"/>
                <a:cs typeface="Arial" pitchFamily="34" charset="0"/>
              </a:defRPr>
            </a:lvl7pPr>
            <a:lvl8pPr marL="3427186" indent="-228480" defTabSz="1051956" eaLnBrk="0" fontAlgn="base" hangingPunct="0">
              <a:spcBef>
                <a:spcPct val="0"/>
              </a:spcBef>
              <a:spcAft>
                <a:spcPct val="0"/>
              </a:spcAft>
              <a:defRPr sz="2100">
                <a:solidFill>
                  <a:schemeClr val="tx1"/>
                </a:solidFill>
                <a:latin typeface="Arial" pitchFamily="34" charset="0"/>
                <a:cs typeface="Arial" pitchFamily="34" charset="0"/>
              </a:defRPr>
            </a:lvl8pPr>
            <a:lvl9pPr marL="3884143" indent="-228480" defTabSz="1051956" eaLnBrk="0" fontAlgn="base" hangingPunct="0">
              <a:spcBef>
                <a:spcPct val="0"/>
              </a:spcBef>
              <a:spcAft>
                <a:spcPct val="0"/>
              </a:spcAft>
              <a:defRPr sz="2100">
                <a:solidFill>
                  <a:schemeClr val="tx1"/>
                </a:solidFill>
                <a:latin typeface="Arial" pitchFamily="34" charset="0"/>
                <a:cs typeface="Arial" pitchFamily="34" charset="0"/>
              </a:defRPr>
            </a:lvl9pPr>
          </a:lstStyle>
          <a:p>
            <a:pPr eaLnBrk="1" hangingPunct="1"/>
            <a:fld id="{9B5C0E95-9595-4967-B839-6C37696FC2B3}" type="slidenum">
              <a:rPr lang="en-ZA" altLang="en-US" sz="1300">
                <a:solidFill>
                  <a:srgbClr val="008000"/>
                </a:solidFill>
              </a:rPr>
              <a:pPr eaLnBrk="1" hangingPunct="1"/>
              <a:t>27</a:t>
            </a:fld>
            <a:endParaRPr lang="en-ZA" altLang="en-US" sz="1300">
              <a:solidFill>
                <a:srgbClr val="008000"/>
              </a:solidFill>
            </a:endParaRPr>
          </a:p>
        </p:txBody>
      </p:sp>
      <p:sp>
        <p:nvSpPr>
          <p:cNvPr id="5" name="TextBox 2"/>
          <p:cNvSpPr txBox="1">
            <a:spLocks noChangeArrowheads="1"/>
          </p:cNvSpPr>
          <p:nvPr/>
        </p:nvSpPr>
        <p:spPr bwMode="auto">
          <a:xfrm>
            <a:off x="594172" y="6228903"/>
            <a:ext cx="9361040" cy="307728"/>
          </a:xfrm>
          <a:prstGeom prst="rect">
            <a:avLst/>
          </a:prstGeom>
          <a:noFill/>
          <a:ln w="9525">
            <a:noFill/>
            <a:miter lim="800000"/>
            <a:headEnd/>
            <a:tailEnd/>
          </a:ln>
        </p:spPr>
        <p:txBody>
          <a:bodyPr wrap="square" lIns="91392" tIns="45696" rIns="91392" bIns="45696">
            <a:spAutoFit/>
          </a:bodyPr>
          <a:lstStyle/>
          <a:p>
            <a:r>
              <a:rPr lang="en-ZA" altLang="en-US" sz="1400" b="1" i="1" dirty="0">
                <a:solidFill>
                  <a:prstClr val="black"/>
                </a:solidFill>
              </a:rPr>
              <a:t> The 2 projects is to increase the current aquaculture production</a:t>
            </a:r>
          </a:p>
        </p:txBody>
      </p:sp>
    </p:spTree>
    <p:extLst>
      <p:ext uri="{BB962C8B-B14F-4D97-AF65-F5344CB8AC3E}">
        <p14:creationId xmlns:p14="http://schemas.microsoft.com/office/powerpoint/2010/main" xmlns="" val="1968847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720725" y="539753"/>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t>PERFORMANCE HIGHLIGHTS AGAINST Q3 TARGETS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135469274"/>
              </p:ext>
            </p:extLst>
          </p:nvPr>
        </p:nvGraphicFramePr>
        <p:xfrm>
          <a:off x="450854" y="1465948"/>
          <a:ext cx="9576367" cy="4598768"/>
        </p:xfrm>
        <a:graphic>
          <a:graphicData uri="http://schemas.openxmlformats.org/drawingml/2006/table">
            <a:tbl>
              <a:tblPr firstRow="1" bandRow="1">
                <a:tableStyleId>{5C22544A-7EE6-4342-B048-85BDC9FD1C3A}</a:tableStyleId>
              </a:tblPr>
              <a:tblGrid>
                <a:gridCol w="2349058"/>
                <a:gridCol w="2529559"/>
                <a:gridCol w="2348875"/>
                <a:gridCol w="2348875"/>
              </a:tblGrid>
              <a:tr h="1361153">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2100" dirty="0" smtClean="0"/>
                        <a:t> </a:t>
                      </a:r>
                      <a:r>
                        <a:rPr lang="da-DK" sz="2100" dirty="0" smtClean="0"/>
                        <a:t>Q3 Target</a:t>
                      </a:r>
                      <a:endParaRPr lang="en-ZA" sz="2100" dirty="0" smtClean="0"/>
                    </a:p>
                    <a:p>
                      <a:endParaRPr lang="en-ZA" sz="2100" dirty="0" smtClean="0"/>
                    </a:p>
                    <a:p>
                      <a:endParaRPr lang="en-ZA" sz="2100" dirty="0"/>
                    </a:p>
                  </a:txBody>
                  <a:tcPr marL="91433" marR="91433" marT="45710" marB="45710"/>
                </a:tc>
                <a:tc>
                  <a:txBody>
                    <a:bodyPr/>
                    <a:lstStyle/>
                    <a:p>
                      <a:r>
                        <a:rPr lang="da-DK" sz="2100" dirty="0" smtClean="0"/>
                        <a:t>Q3 Progress</a:t>
                      </a:r>
                    </a:p>
                  </a:txBody>
                  <a:tcPr marL="91433" marR="91433" marT="45710" marB="45710"/>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Variance</a:t>
                      </a:r>
                    </a:p>
                  </a:txBody>
                  <a:tcPr marL="91433" marR="91433" marT="45710" marB="45710"/>
                </a:tc>
                <a:tc>
                  <a:txBody>
                    <a:bodyPr/>
                    <a:lstStyle/>
                    <a:p>
                      <a:pPr marL="0" marR="0" lvl="0" indent="0" algn="l" defTabSz="1053297" rtl="0" eaLnBrk="1" fontAlgn="auto" latinLnBrk="0" hangingPunct="1">
                        <a:lnSpc>
                          <a:spcPct val="100000"/>
                        </a:lnSpc>
                        <a:spcBef>
                          <a:spcPts val="0"/>
                        </a:spcBef>
                        <a:spcAft>
                          <a:spcPts val="0"/>
                        </a:spcAft>
                        <a:buClrTx/>
                        <a:buSzTx/>
                        <a:buFontTx/>
                        <a:buNone/>
                        <a:tabLst/>
                        <a:defRPr/>
                      </a:pPr>
                      <a:r>
                        <a:rPr kumimoji="0" lang="en-ZA" sz="2100" b="1" i="0" u="none" strike="noStrike" kern="1200" cap="none" spc="0" normalizeH="0" baseline="0" noProof="0" dirty="0" smtClean="0">
                          <a:ln>
                            <a:noFill/>
                          </a:ln>
                          <a:solidFill>
                            <a:prstClr val="white"/>
                          </a:solidFill>
                          <a:effectLst/>
                          <a:uLnTx/>
                          <a:uFillTx/>
                          <a:latin typeface="+mn-lt"/>
                          <a:ea typeface="+mn-ea"/>
                          <a:cs typeface="+mn-cs"/>
                        </a:rPr>
                        <a:t>Reason for variance</a:t>
                      </a:r>
                    </a:p>
                  </a:txBody>
                  <a:tcPr marL="91433" marR="91433" marT="45710" marB="45710"/>
                </a:tc>
              </a:tr>
              <a:tr h="1673610">
                <a:tc>
                  <a:txBody>
                    <a:bodyPr/>
                    <a:lstStyle/>
                    <a:p>
                      <a:pPr marL="0" marR="0" algn="l" defTabSz="1053297" rtl="0" eaLnBrk="1" latinLnBrk="0" hangingPunct="1">
                        <a:spcBef>
                          <a:spcPts val="0"/>
                        </a:spcBef>
                        <a:spcAft>
                          <a:spcPts val="0"/>
                        </a:spcAft>
                      </a:pPr>
                      <a:r>
                        <a:rPr kumimoji="0" lang="en-ZA" sz="1700" b="0" i="0" u="none" strike="noStrike" kern="1200" cap="none" spc="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rPr>
                        <a:t>800 inspections conducted -</a:t>
                      </a:r>
                    </a:p>
                    <a:p>
                      <a:pPr marL="0" marR="0" algn="l" defTabSz="1053297" rtl="0" eaLnBrk="1" latinLnBrk="0" hangingPunct="1">
                        <a:spcBef>
                          <a:spcPts val="0"/>
                        </a:spcBef>
                        <a:spcAft>
                          <a:spcPts val="0"/>
                        </a:spcAft>
                      </a:pPr>
                      <a:r>
                        <a:rPr kumimoji="0" lang="en-ZA" sz="1700" b="0" i="0" u="none" strike="noStrike" kern="1200" cap="none" spc="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rPr>
                        <a:t>(compliance = 500 and</a:t>
                      </a:r>
                    </a:p>
                    <a:p>
                      <a:pPr marL="0" marR="0" algn="l" defTabSz="1053297" rtl="0" eaLnBrk="1" latinLnBrk="0" hangingPunct="1">
                        <a:spcBef>
                          <a:spcPts val="0"/>
                        </a:spcBef>
                        <a:spcAft>
                          <a:spcPts val="0"/>
                        </a:spcAft>
                      </a:pPr>
                      <a:r>
                        <a:rPr kumimoji="0" lang="en-ZA" sz="1700" b="0" i="0" u="none" strike="noStrike" kern="1200" cap="none" spc="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rPr>
                        <a:t>fisheries protection vessels = 300)</a:t>
                      </a:r>
                      <a:endParaRPr kumimoji="0" lang="en-US" sz="1700" b="0" i="0" u="none" strike="noStrike" kern="1200" cap="none" spc="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endParaRPr>
                    </a:p>
                  </a:txBody>
                  <a:tcPr marL="68580" marR="68580" marT="0" marB="0"/>
                </a:tc>
                <a:tc>
                  <a:txBody>
                    <a:bodyPr/>
                    <a:lstStyle/>
                    <a:p>
                      <a:pPr marL="0" marR="0" algn="l" defTabSz="1053297" rtl="0" eaLnBrk="1" latinLnBrk="0" hangingPunct="1">
                        <a:spcBef>
                          <a:spcPts val="0"/>
                        </a:spcBef>
                        <a:spcAft>
                          <a:spcPts val="0"/>
                        </a:spcAft>
                      </a:pPr>
                      <a:r>
                        <a:rPr kumimoji="0" lang="en-ZA" sz="1700" b="0" i="0" u="none" strike="noStrike" kern="1200" cap="none" spc="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rPr>
                        <a:t>1 298 </a:t>
                      </a:r>
                    </a:p>
                    <a:p>
                      <a:pPr marL="0" marR="0" algn="l" defTabSz="1053297" rtl="0" eaLnBrk="1" latinLnBrk="0" hangingPunct="1">
                        <a:spcBef>
                          <a:spcPts val="0"/>
                        </a:spcBef>
                        <a:spcAft>
                          <a:spcPts val="0"/>
                        </a:spcAft>
                      </a:pPr>
                      <a:r>
                        <a:rPr kumimoji="0" lang="en-ZA" sz="1700" b="0" i="0" u="none" strike="noStrike" kern="1200" cap="none" spc="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rPr>
                        <a:t>Compliance = 839 and fisheries protection vessels = 459</a:t>
                      </a:r>
                    </a:p>
                    <a:p>
                      <a:pPr marL="0" marR="0" algn="l" defTabSz="1053297" rtl="0" eaLnBrk="1" latinLnBrk="0" hangingPunct="1">
                        <a:spcBef>
                          <a:spcPts val="0"/>
                        </a:spcBef>
                        <a:spcAft>
                          <a:spcPts val="0"/>
                        </a:spcAft>
                      </a:pPr>
                      <a:r>
                        <a:rPr kumimoji="0" lang="en-ZA" sz="1700" b="0" i="0" u="none" strike="noStrike" kern="1200" cap="none" spc="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rPr>
                        <a:t>(162%)</a:t>
                      </a:r>
                      <a:endParaRPr kumimoji="0" lang="en-US" sz="1700" b="0" i="0" u="none" strike="noStrike" kern="1200" cap="none" spc="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endParaRPr>
                    </a:p>
                  </a:txBody>
                  <a:tcPr marL="68580" marR="68580" marT="0" marB="0"/>
                </a:tc>
                <a:tc>
                  <a:txBody>
                    <a:bodyPr/>
                    <a:lstStyle/>
                    <a:p>
                      <a:pPr marL="0" marR="0" algn="l" defTabSz="1053297" rtl="0" eaLnBrk="1" latinLnBrk="0" hangingPunct="1">
                        <a:spcBef>
                          <a:spcPts val="0"/>
                        </a:spcBef>
                        <a:spcAft>
                          <a:spcPts val="0"/>
                        </a:spcAft>
                      </a:pPr>
                      <a:r>
                        <a:rPr kumimoji="0" lang="en-ZA" sz="1700" b="0" i="0" u="none" strike="noStrike" kern="1200" cap="none" spc="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rPr>
                        <a:t>+ 498</a:t>
                      </a:r>
                      <a:endParaRPr kumimoji="0" lang="en-US" sz="1700" b="0" i="0" u="none" strike="noStrike" kern="1200" cap="none" spc="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endParaRPr>
                    </a:p>
                  </a:txBody>
                  <a:tcPr marL="68580" marR="68580" marT="0" marB="0"/>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rPr>
                        <a:t>Conducive sea weather conditions and the availability of all the Fisheries Patrol Vessels had been a greater enabling factor. </a:t>
                      </a:r>
                      <a:endParaRPr kumimoji="0" lang="en-ZA" sz="1700" b="0" i="0" u="none" strike="noStrike" kern="1200" cap="none" spc="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endParaRPr>
                    </a:p>
                  </a:txBody>
                  <a:tcPr marL="9524" marR="9524" marT="9525" marB="0"/>
                </a:tc>
              </a:tr>
              <a:tr h="1354822">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kumimoji="0" lang="en-ZA" sz="17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69 investigations conducted</a:t>
                      </a:r>
                      <a:endParaRPr kumimoji="0" lang="en-US" sz="17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indent="0" algn="l" defTabSz="1053297" rtl="0" eaLnBrk="1" fontAlgn="auto" latinLnBrk="0" hangingPunct="1">
                        <a:lnSpc>
                          <a:spcPct val="100000"/>
                        </a:lnSpc>
                        <a:spcBef>
                          <a:spcPts val="0"/>
                        </a:spcBef>
                        <a:spcAft>
                          <a:spcPts val="0"/>
                        </a:spcAft>
                        <a:buClrTx/>
                        <a:buSzTx/>
                        <a:buFontTx/>
                        <a:buNone/>
                        <a:tabLst/>
                        <a:defRPr/>
                      </a:pPr>
                      <a:r>
                        <a:rPr kumimoji="0" lang="en-ZA" sz="17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on prioritised fisheries sector</a:t>
                      </a:r>
                      <a:endParaRPr kumimoji="0" lang="en-US" sz="17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kumimoji="0" lang="en-ZA" sz="17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72 (104%)</a:t>
                      </a:r>
                      <a:endParaRPr kumimoji="0" lang="en-US" sz="17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kumimoji="0" lang="en-ZA" sz="17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+ 3</a:t>
                      </a:r>
                      <a:endParaRPr kumimoji="0" lang="en-US" sz="17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lvl="0" indent="0" algn="l" defTabSz="1053297" rtl="0" eaLnBrk="1" fontAlgn="auto" latinLnBrk="0" hangingPunct="1">
                        <a:lnSpc>
                          <a:spcPct val="100000"/>
                        </a:lnSpc>
                        <a:spcBef>
                          <a:spcPts val="0"/>
                        </a:spcBef>
                        <a:spcAft>
                          <a:spcPts val="0"/>
                        </a:spcAft>
                        <a:buClrTx/>
                        <a:buSzTx/>
                        <a:buFont typeface="Arial" pitchFamily="34" charset="0"/>
                        <a:buNone/>
                        <a:tabLst/>
                        <a:defRPr/>
                      </a:pPr>
                      <a:r>
                        <a:rPr kumimoji="0" lang="en-ZA" sz="17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Demand driven and so the need to do investigation during this quarter was more than initially anticipated during planning</a:t>
                      </a:r>
                    </a:p>
                  </a:txBody>
                  <a:tcPr marL="9524" marR="9524" marT="9525" marB="0">
                    <a:lnB w="12700" cap="flat" cmpd="sng" algn="ctr">
                      <a:solidFill>
                        <a:schemeClr val="tx1"/>
                      </a:solidFill>
                      <a:prstDash val="solid"/>
                      <a:round/>
                      <a:headEnd type="none" w="med" len="med"/>
                      <a:tailEnd type="none" w="med" len="med"/>
                    </a:lnB>
                  </a:tcPr>
                </a:tc>
              </a:tr>
            </a:tbl>
          </a:graphicData>
        </a:graphic>
      </p:graphicFrame>
      <p:sp>
        <p:nvSpPr>
          <p:cNvPr id="7193"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100">
                <a:solidFill>
                  <a:schemeClr val="tx1"/>
                </a:solidFill>
                <a:latin typeface="Arial" pitchFamily="34" charset="0"/>
                <a:cs typeface="Arial" pitchFamily="34" charset="0"/>
              </a:defRPr>
            </a:lvl1pPr>
            <a:lvl2pPr marL="742557" indent="-285599" eaLnBrk="0" hangingPunct="0">
              <a:defRPr sz="2100">
                <a:solidFill>
                  <a:schemeClr val="tx1"/>
                </a:solidFill>
                <a:latin typeface="Arial" pitchFamily="34" charset="0"/>
                <a:cs typeface="Arial" pitchFamily="34" charset="0"/>
              </a:defRPr>
            </a:lvl2pPr>
            <a:lvl3pPr marL="1142395" indent="-228480" eaLnBrk="0" hangingPunct="0">
              <a:defRPr sz="2100">
                <a:solidFill>
                  <a:schemeClr val="tx1"/>
                </a:solidFill>
                <a:latin typeface="Arial" pitchFamily="34" charset="0"/>
                <a:cs typeface="Arial" pitchFamily="34" charset="0"/>
              </a:defRPr>
            </a:lvl3pPr>
            <a:lvl4pPr marL="1599352" indent="-228480" eaLnBrk="0" hangingPunct="0">
              <a:defRPr sz="2100">
                <a:solidFill>
                  <a:schemeClr val="tx1"/>
                </a:solidFill>
                <a:latin typeface="Arial" pitchFamily="34" charset="0"/>
                <a:cs typeface="Arial" pitchFamily="34" charset="0"/>
              </a:defRPr>
            </a:lvl4pPr>
            <a:lvl5pPr marL="2056311" indent="-228480" eaLnBrk="0" hangingPunct="0">
              <a:defRPr sz="2100">
                <a:solidFill>
                  <a:schemeClr val="tx1"/>
                </a:solidFill>
                <a:latin typeface="Arial" pitchFamily="34" charset="0"/>
                <a:cs typeface="Arial" pitchFamily="34" charset="0"/>
              </a:defRPr>
            </a:lvl5pPr>
            <a:lvl6pPr marL="2513269" indent="-228480" defTabSz="1051956" eaLnBrk="0" fontAlgn="base" hangingPunct="0">
              <a:spcBef>
                <a:spcPct val="0"/>
              </a:spcBef>
              <a:spcAft>
                <a:spcPct val="0"/>
              </a:spcAft>
              <a:defRPr sz="2100">
                <a:solidFill>
                  <a:schemeClr val="tx1"/>
                </a:solidFill>
                <a:latin typeface="Arial" pitchFamily="34" charset="0"/>
                <a:cs typeface="Arial" pitchFamily="34" charset="0"/>
              </a:defRPr>
            </a:lvl6pPr>
            <a:lvl7pPr marL="2970227" indent="-228480" defTabSz="1051956" eaLnBrk="0" fontAlgn="base" hangingPunct="0">
              <a:spcBef>
                <a:spcPct val="0"/>
              </a:spcBef>
              <a:spcAft>
                <a:spcPct val="0"/>
              </a:spcAft>
              <a:defRPr sz="2100">
                <a:solidFill>
                  <a:schemeClr val="tx1"/>
                </a:solidFill>
                <a:latin typeface="Arial" pitchFamily="34" charset="0"/>
                <a:cs typeface="Arial" pitchFamily="34" charset="0"/>
              </a:defRPr>
            </a:lvl7pPr>
            <a:lvl8pPr marL="3427186" indent="-228480" defTabSz="1051956" eaLnBrk="0" fontAlgn="base" hangingPunct="0">
              <a:spcBef>
                <a:spcPct val="0"/>
              </a:spcBef>
              <a:spcAft>
                <a:spcPct val="0"/>
              </a:spcAft>
              <a:defRPr sz="2100">
                <a:solidFill>
                  <a:schemeClr val="tx1"/>
                </a:solidFill>
                <a:latin typeface="Arial" pitchFamily="34" charset="0"/>
                <a:cs typeface="Arial" pitchFamily="34" charset="0"/>
              </a:defRPr>
            </a:lvl8pPr>
            <a:lvl9pPr marL="3884143" indent="-228480" defTabSz="1051956" eaLnBrk="0" fontAlgn="base" hangingPunct="0">
              <a:spcBef>
                <a:spcPct val="0"/>
              </a:spcBef>
              <a:spcAft>
                <a:spcPct val="0"/>
              </a:spcAft>
              <a:defRPr sz="2100">
                <a:solidFill>
                  <a:schemeClr val="tx1"/>
                </a:solidFill>
                <a:latin typeface="Arial" pitchFamily="34" charset="0"/>
                <a:cs typeface="Arial" pitchFamily="34" charset="0"/>
              </a:defRPr>
            </a:lvl9pPr>
          </a:lstStyle>
          <a:p>
            <a:pPr eaLnBrk="1" hangingPunct="1"/>
            <a:fld id="{F857B982-3D04-4444-8960-4BC504FAB293}" type="slidenum">
              <a:rPr lang="en-ZA" altLang="en-US" sz="1300">
                <a:solidFill>
                  <a:srgbClr val="008000"/>
                </a:solidFill>
              </a:rPr>
              <a:pPr eaLnBrk="1" hangingPunct="1"/>
              <a:t>28</a:t>
            </a:fld>
            <a:endParaRPr lang="en-ZA" altLang="en-US" sz="1300">
              <a:solidFill>
                <a:srgbClr val="008000"/>
              </a:solidFill>
            </a:endParaRPr>
          </a:p>
        </p:txBody>
      </p:sp>
    </p:spTree>
    <p:extLst>
      <p:ext uri="{BB962C8B-B14F-4D97-AF65-F5344CB8AC3E}">
        <p14:creationId xmlns:p14="http://schemas.microsoft.com/office/powerpoint/2010/main" xmlns="" val="31076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90" y="828303"/>
            <a:ext cx="9793088" cy="936104"/>
          </a:xfrm>
        </p:spPr>
        <p:txBody>
          <a:bodyPr/>
          <a:lstStyle/>
          <a:p>
            <a:pPr lvl="0"/>
            <a:r>
              <a:rPr lang="en-ZA" altLang="en-US" cap="small" dirty="0" smtClean="0">
                <a:solidFill>
                  <a:prstClr val="black"/>
                </a:solidFill>
              </a:rPr>
              <a:t> </a:t>
            </a:r>
            <a:br>
              <a:rPr lang="en-ZA" altLang="en-US" cap="small" dirty="0" smtClean="0">
                <a:solidFill>
                  <a:prstClr val="black"/>
                </a:solidFill>
              </a:rPr>
            </a:br>
            <a:r>
              <a:rPr lang="en-ZA" altLang="en-US" cap="small" dirty="0">
                <a:solidFill>
                  <a:prstClr val="black"/>
                </a:solidFill>
              </a:rPr>
              <a:t/>
            </a:r>
            <a:br>
              <a:rPr lang="en-ZA" altLang="en-US" cap="small" dirty="0">
                <a:solidFill>
                  <a:prstClr val="black"/>
                </a:solidFill>
              </a:rPr>
            </a:br>
            <a:r>
              <a:rPr lang="en-ZA" altLang="en-US" cap="small" dirty="0" smtClean="0">
                <a:solidFill>
                  <a:prstClr val="black"/>
                </a:solidFill>
              </a:rPr>
              <a:t/>
            </a:r>
            <a:br>
              <a:rPr lang="en-ZA" altLang="en-US" cap="small" dirty="0" smtClean="0">
                <a:solidFill>
                  <a:prstClr val="black"/>
                </a:solidFill>
              </a:rPr>
            </a:br>
            <a:r>
              <a:rPr lang="en-ZA" altLang="en-US" cap="small" dirty="0" smtClean="0">
                <a:solidFill>
                  <a:prstClr val="black"/>
                </a:solidFill>
              </a:rPr>
              <a:t/>
            </a:r>
            <a:br>
              <a:rPr lang="en-ZA" altLang="en-US" cap="small" dirty="0" smtClean="0">
                <a:solidFill>
                  <a:prstClr val="black"/>
                </a:solidFill>
              </a:rPr>
            </a:br>
            <a:r>
              <a:rPr lang="en-ZA" altLang="en-US" cap="small" dirty="0">
                <a:solidFill>
                  <a:prstClr val="black"/>
                </a:solidFill>
              </a:rPr>
              <a:t/>
            </a:r>
            <a:br>
              <a:rPr lang="en-ZA" altLang="en-US" cap="small" dirty="0">
                <a:solidFill>
                  <a:prstClr val="black"/>
                </a:solidFill>
              </a:rPr>
            </a:br>
            <a:r>
              <a:rPr lang="en-US" altLang="en-US" sz="2900" dirty="0"/>
              <a:t>PERFORMANCE HIGHLIGHTS AGAINST Q3 TARGETS</a:t>
            </a:r>
            <a:r>
              <a:rPr lang="en-ZA" altLang="en-US" sz="2900" cap="small" dirty="0">
                <a:solidFill>
                  <a:prstClr val="black"/>
                </a:solidFill>
              </a:rPr>
              <a:t/>
            </a:r>
            <a:br>
              <a:rPr lang="en-ZA" altLang="en-US" sz="2900" cap="small" dirty="0">
                <a:solidFill>
                  <a:prstClr val="black"/>
                </a:solidFill>
              </a:rPr>
            </a:br>
            <a:endParaRPr lang="en-ZA" sz="2900" dirty="0"/>
          </a:p>
        </p:txBody>
      </p:sp>
      <p:sp>
        <p:nvSpPr>
          <p:cNvPr id="3" name="Content Placeholder 2"/>
          <p:cNvSpPr>
            <a:spLocks noGrp="1"/>
          </p:cNvSpPr>
          <p:nvPr>
            <p:ph idx="1"/>
          </p:nvPr>
        </p:nvSpPr>
        <p:spPr>
          <a:xfrm>
            <a:off x="810196" y="1620391"/>
            <a:ext cx="9089454" cy="4896544"/>
          </a:xfrm>
        </p:spPr>
        <p:txBody>
          <a:bodyPr/>
          <a:lstStyle/>
          <a:p>
            <a:pPr>
              <a:buFont typeface="Arial" panose="020B0604020202020204" pitchFamily="34" charset="0"/>
              <a:buChar char="•"/>
            </a:pPr>
            <a:r>
              <a:rPr lang="en-ZA" altLang="en-US" b="1" cap="small" dirty="0"/>
              <a:t>GOVERNANCE AND ADMINISTRATION</a:t>
            </a:r>
            <a:endParaRPr lang="en-ZA" b="1" cap="small" dirty="0"/>
          </a:p>
          <a:p>
            <a:pPr marL="285599" indent="-285599">
              <a:buFont typeface="Courier New" panose="02070309020205020404" pitchFamily="49" charset="0"/>
              <a:buChar char="o"/>
            </a:pPr>
            <a:r>
              <a:rPr lang="en-US" sz="1700" dirty="0" smtClean="0"/>
              <a:t>The Fraud Risk Register was reviewed in terms of its relevance in  creating awareness on prevention of fraud and corruption.</a:t>
            </a:r>
            <a:endParaRPr lang="en-ZA" sz="1700" dirty="0" smtClean="0">
              <a:solidFill>
                <a:srgbClr val="FF0000"/>
              </a:solidFill>
            </a:endParaRPr>
          </a:p>
          <a:p>
            <a:pPr marL="285599" indent="-285599">
              <a:buFont typeface="Courier New" panose="02070309020205020404" pitchFamily="49" charset="0"/>
              <a:buChar char="o"/>
            </a:pPr>
            <a:r>
              <a:rPr lang="en-US" sz="1700" dirty="0" smtClean="0"/>
              <a:t>Quarterly HR </a:t>
            </a:r>
            <a:r>
              <a:rPr lang="en-US" sz="1700" dirty="0"/>
              <a:t>p</a:t>
            </a:r>
            <a:r>
              <a:rPr lang="en-US" sz="1700" dirty="0" smtClean="0"/>
              <a:t>lan implementation report developed. </a:t>
            </a:r>
            <a:r>
              <a:rPr lang="en-ZA" sz="1700" dirty="0" smtClean="0"/>
              <a:t>The plan was developed to guide and assist the department to set out how to identify skills, address supply and demand issues, and attract, develop and nurture the workforce so as to be responsive to service delivery challenges.</a:t>
            </a:r>
            <a:r>
              <a:rPr lang="en-US" sz="1700" dirty="0" smtClean="0"/>
              <a:t>  </a:t>
            </a:r>
          </a:p>
          <a:p>
            <a:pPr marL="285599" indent="-285599">
              <a:buFont typeface="Courier New" panose="02070309020205020404" pitchFamily="49" charset="0"/>
              <a:buChar char="o"/>
            </a:pPr>
            <a:r>
              <a:rPr lang="en-ZA" sz="1700" dirty="0" smtClean="0"/>
              <a:t>Interim financial statements submitted to National Treasury on 31 October 2016 as part of compliance.</a:t>
            </a:r>
          </a:p>
          <a:p>
            <a:pPr marL="285599" indent="-285599">
              <a:buFont typeface="Courier New" panose="02070309020205020404" pitchFamily="49" charset="0"/>
              <a:buChar char="o"/>
            </a:pPr>
            <a:r>
              <a:rPr lang="en-US" sz="1700" dirty="0" smtClean="0"/>
              <a:t>National Policy on Comprehensive Producer Development Support currently undergoing approval process after internal and external consultation process</a:t>
            </a:r>
            <a:r>
              <a:rPr lang="en-US" sz="1700" dirty="0"/>
              <a:t> </a:t>
            </a:r>
            <a:r>
              <a:rPr lang="en-US" sz="1700" dirty="0" smtClean="0"/>
              <a:t>have been concluded</a:t>
            </a:r>
            <a:endParaRPr lang="en-ZA" sz="1700" dirty="0" smtClean="0">
              <a:solidFill>
                <a:srgbClr val="FF0000"/>
              </a:solidFill>
            </a:endParaRPr>
          </a:p>
          <a:p>
            <a:pPr marL="285599" indent="-285599">
              <a:buFont typeface="Courier New" panose="02070309020205020404" pitchFamily="49" charset="0"/>
              <a:buChar char="o"/>
            </a:pPr>
            <a:r>
              <a:rPr lang="en-US" sz="1700" dirty="0" smtClean="0">
                <a:latin typeface="Arial"/>
                <a:ea typeface="Times New Roman"/>
              </a:rPr>
              <a:t>Estimates of National Expenditure submission regarding priorities for 2017/18 have been submitted to treasury for compliance </a:t>
            </a:r>
            <a:r>
              <a:rPr lang="en-ZA" sz="1700" dirty="0" smtClean="0"/>
              <a:t>with </a:t>
            </a:r>
            <a:r>
              <a:rPr lang="en-ZA" sz="1700" dirty="0"/>
              <a:t>National Treasury requirements</a:t>
            </a:r>
            <a:endParaRPr lang="en-US" sz="1700" dirty="0" smtClean="0">
              <a:latin typeface="Arial"/>
              <a:ea typeface="Times New Roman"/>
            </a:endParaRPr>
          </a:p>
          <a:p>
            <a:pPr marL="285599" indent="-285599">
              <a:buFont typeface="Courier New" panose="02070309020205020404" pitchFamily="49" charset="0"/>
              <a:buChar char="o"/>
            </a:pPr>
            <a:r>
              <a:rPr lang="en-ZA" sz="1700" dirty="0" smtClean="0">
                <a:latin typeface="Arial"/>
                <a:ea typeface="Times New Roman"/>
              </a:rPr>
              <a:t>Consultations on the Integrated Agricultural Development Finance Policy (IADFP) have been concluded as part of the IADFP conference which took place on the 17 – 18 November 2016</a:t>
            </a:r>
            <a:r>
              <a:rPr lang="en-ZA" sz="1700" dirty="0">
                <a:latin typeface="Arial"/>
                <a:ea typeface="Times New Roman"/>
              </a:rPr>
              <a:t> </a:t>
            </a:r>
            <a:r>
              <a:rPr lang="en-ZA" sz="1700" dirty="0" smtClean="0">
                <a:latin typeface="Arial"/>
                <a:ea typeface="Times New Roman"/>
              </a:rPr>
              <a:t>to discuss funding modalities on the development of financial services</a:t>
            </a:r>
            <a:endParaRPr lang="en-US" sz="1700" dirty="0" smtClean="0">
              <a:latin typeface="Arial"/>
              <a:ea typeface="Times New Roman"/>
            </a:endParaRPr>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29</a:t>
            </a:fld>
            <a:endParaRPr lang="en-ZA" dirty="0"/>
          </a:p>
        </p:txBody>
      </p:sp>
    </p:spTree>
    <p:extLst>
      <p:ext uri="{BB962C8B-B14F-4D97-AF65-F5344CB8AC3E}">
        <p14:creationId xmlns:p14="http://schemas.microsoft.com/office/powerpoint/2010/main" xmlns="" val="247412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0"/>
          </p:nvPr>
        </p:nvSpPr>
        <p:spPr bwMode="auto">
          <a:noFill/>
          <a:ln>
            <a:miter lim="800000"/>
            <a:headEnd/>
            <a:tailEnd/>
          </a:ln>
        </p:spPr>
        <p:txBody>
          <a:bodyPr/>
          <a:lstStyle/>
          <a:p>
            <a:fld id="{6A3ECA43-84EB-425B-9D96-498A23F5A532}" type="slidenum">
              <a:rPr lang="en-ZA" altLang="en-US" smtClean="0">
                <a:latin typeface="Arial" pitchFamily="34" charset="0"/>
                <a:cs typeface="Arial" pitchFamily="34" charset="0"/>
              </a:rPr>
              <a:pPr/>
              <a:t>3</a:t>
            </a:fld>
            <a:endParaRPr lang="en-ZA" altLang="en-US" dirty="0" smtClean="0">
              <a:latin typeface="Arial" pitchFamily="34" charset="0"/>
              <a:cs typeface="Arial" pitchFamily="34" charset="0"/>
            </a:endParaRPr>
          </a:p>
        </p:txBody>
      </p:sp>
      <p:sp>
        <p:nvSpPr>
          <p:cNvPr id="5123" name="Rectangle 2"/>
          <p:cNvSpPr>
            <a:spLocks noGrp="1" noChangeArrowheads="1"/>
          </p:cNvSpPr>
          <p:nvPr>
            <p:ph type="title" idx="4294967295"/>
          </p:nvPr>
        </p:nvSpPr>
        <p:spPr bwMode="auto">
          <a:xfrm>
            <a:off x="534991" y="447106"/>
            <a:ext cx="9623425" cy="957262"/>
          </a:xfrm>
          <a:prstGeom prst="rect">
            <a:avLst/>
          </a:prstGeom>
          <a:noFill/>
          <a:ln>
            <a:miter lim="800000"/>
            <a:headEnd/>
            <a:tailEnd/>
          </a:ln>
        </p:spPr>
        <p:txBody>
          <a:bodyPr lIns="91392" tIns="45696" rIns="91392" bIns="45696"/>
          <a:lstStyle/>
          <a:p>
            <a:r>
              <a:rPr lang="en-US" altLang="en-US" sz="3700" dirty="0"/>
              <a:t> </a:t>
            </a:r>
            <a:br>
              <a:rPr lang="en-US" altLang="en-US" sz="3700" dirty="0"/>
            </a:br>
            <a:r>
              <a:rPr lang="en-US" dirty="0" smtClean="0"/>
              <a:t>ACRONYMS</a:t>
            </a:r>
            <a:endParaRPr lang="en-ZA" dirty="0"/>
          </a:p>
        </p:txBody>
      </p:sp>
      <p:sp>
        <p:nvSpPr>
          <p:cNvPr id="5124" name="Rectangle 3"/>
          <p:cNvSpPr>
            <a:spLocks noGrp="1" noChangeArrowheads="1"/>
          </p:cNvSpPr>
          <p:nvPr>
            <p:ph type="body" idx="4294967295"/>
          </p:nvPr>
        </p:nvSpPr>
        <p:spPr bwMode="auto">
          <a:xfrm>
            <a:off x="522291" y="1404941"/>
            <a:ext cx="9636125" cy="5040312"/>
          </a:xfrm>
          <a:prstGeom prst="rect">
            <a:avLst/>
          </a:prstGeom>
          <a:noFill/>
          <a:ln>
            <a:miter lim="800000"/>
            <a:headEnd/>
            <a:tailEnd/>
          </a:ln>
        </p:spPr>
        <p:txBody>
          <a:bodyPr lIns="91392" tIns="45696" rIns="91392" bIns="45696"/>
          <a:lstStyle/>
          <a:p>
            <a:r>
              <a:rPr lang="en-ZA" sz="1800" b="1" dirty="0" smtClean="0"/>
              <a:t>AFF		Agriculture, Forestry and Fisheries</a:t>
            </a:r>
          </a:p>
          <a:p>
            <a:r>
              <a:rPr lang="en-ZA" sz="1800" b="1" dirty="0" smtClean="0"/>
              <a:t>AGSA		Auditor General South Africa</a:t>
            </a:r>
          </a:p>
          <a:p>
            <a:r>
              <a:rPr lang="en-ZA" sz="1800" b="1" dirty="0" smtClean="0"/>
              <a:t>APAP</a:t>
            </a:r>
            <a:r>
              <a:rPr lang="en-ZA" sz="1800" b="1" dirty="0"/>
              <a:t>		Agricultural Policy Action Plan </a:t>
            </a:r>
            <a:endParaRPr lang="en-ZA" sz="1800" b="1" dirty="0" smtClean="0"/>
          </a:p>
          <a:p>
            <a:r>
              <a:rPr lang="en-ZA" sz="1800" b="1" dirty="0" smtClean="0"/>
              <a:t>APHFS		Agricultural Production, Health and Food Safety</a:t>
            </a:r>
            <a:endParaRPr lang="en-ZA" sz="1800" b="1" dirty="0"/>
          </a:p>
          <a:p>
            <a:r>
              <a:rPr lang="en-US" sz="1800" b="1" dirty="0" smtClean="0"/>
              <a:t>ARC		Agricultural Research Council</a:t>
            </a:r>
          </a:p>
          <a:p>
            <a:r>
              <a:rPr lang="en-US" sz="1800" b="1" dirty="0" smtClean="0"/>
              <a:t>ASRDC/STC	</a:t>
            </a:r>
            <a:r>
              <a:rPr lang="en-US" sz="1800" b="1" dirty="0"/>
              <a:t>Agriculture and Sustainable Rural Development Committee &amp;</a:t>
            </a:r>
          </a:p>
          <a:p>
            <a:pPr>
              <a:buNone/>
            </a:pPr>
            <a:r>
              <a:rPr lang="en-US" sz="1800" b="1" dirty="0">
                <a:solidFill>
                  <a:srgbClr val="FF0000"/>
                </a:solidFill>
              </a:rPr>
              <a:t>                                 </a:t>
            </a:r>
            <a:r>
              <a:rPr lang="en-US" sz="1800" b="1" dirty="0"/>
              <a:t>Science and Technology </a:t>
            </a:r>
            <a:r>
              <a:rPr lang="en-US" sz="1800" b="1" dirty="0" smtClean="0"/>
              <a:t>Committee</a:t>
            </a:r>
          </a:p>
          <a:p>
            <a:r>
              <a:rPr lang="en-US" sz="1800" b="1" dirty="0" smtClean="0"/>
              <a:t>BCP		Business Continuity Plan</a:t>
            </a:r>
            <a:endParaRPr lang="en-ZA" sz="1800" dirty="0"/>
          </a:p>
          <a:p>
            <a:pPr lvl="0"/>
            <a:r>
              <a:rPr lang="en-ZA" sz="1800" b="1" dirty="0">
                <a:solidFill>
                  <a:prstClr val="black"/>
                </a:solidFill>
                <a:ea typeface="Calibri"/>
              </a:rPr>
              <a:t>CAADP</a:t>
            </a:r>
            <a:r>
              <a:rPr lang="en-ZA" sz="1800" dirty="0">
                <a:solidFill>
                  <a:prstClr val="black"/>
                </a:solidFill>
                <a:ea typeface="Calibri"/>
              </a:rPr>
              <a:t> 	</a:t>
            </a:r>
            <a:r>
              <a:rPr lang="en-ZA" sz="1800" b="1" dirty="0">
                <a:solidFill>
                  <a:prstClr val="black"/>
                </a:solidFill>
              </a:rPr>
              <a:t>Comprehensive Africa Agriculture Development Programme</a:t>
            </a:r>
          </a:p>
          <a:p>
            <a:pPr lvl="0"/>
            <a:r>
              <a:rPr lang="en-ZA" sz="1800" b="1" dirty="0" smtClean="0">
                <a:solidFill>
                  <a:prstClr val="black"/>
                </a:solidFill>
              </a:rPr>
              <a:t>CASP </a:t>
            </a:r>
            <a:r>
              <a:rPr lang="en-ZA" sz="1800" b="1" dirty="0">
                <a:solidFill>
                  <a:prstClr val="black"/>
                </a:solidFill>
              </a:rPr>
              <a:t>		Comprehensive Agricultural Support </a:t>
            </a:r>
            <a:r>
              <a:rPr lang="en-ZA" sz="1800" b="1" dirty="0" smtClean="0">
                <a:solidFill>
                  <a:prstClr val="black"/>
                </a:solidFill>
              </a:rPr>
              <a:t>Programme</a:t>
            </a:r>
          </a:p>
          <a:p>
            <a:pPr lvl="0"/>
            <a:r>
              <a:rPr lang="en-ZA" sz="1800" b="1" dirty="0" smtClean="0">
                <a:solidFill>
                  <a:prstClr val="black"/>
                </a:solidFill>
              </a:rPr>
              <a:t>CFO		Chief Financial Office</a:t>
            </a:r>
          </a:p>
          <a:p>
            <a:pPr lvl="0"/>
            <a:r>
              <a:rPr lang="en-ZA" sz="1800" b="1" dirty="0" smtClean="0">
                <a:solidFill>
                  <a:prstClr val="black"/>
                </a:solidFill>
              </a:rPr>
              <a:t>CPI		Consumer Price Index</a:t>
            </a:r>
          </a:p>
          <a:p>
            <a:pPr lvl="0"/>
            <a:r>
              <a:rPr lang="en-ZA" sz="1800" b="1" dirty="0" smtClean="0">
                <a:solidFill>
                  <a:prstClr val="black"/>
                </a:solidFill>
              </a:rPr>
              <a:t>CS		Corporate Services</a:t>
            </a:r>
            <a:endParaRPr lang="en-ZA" sz="1800" b="1" dirty="0">
              <a:solidFill>
                <a:prstClr val="black"/>
              </a:solidFill>
            </a:endParaRPr>
          </a:p>
          <a:p>
            <a:pPr lvl="0"/>
            <a:r>
              <a:rPr lang="en-ZA" sz="1800" b="1" dirty="0">
                <a:solidFill>
                  <a:prstClr val="black"/>
                </a:solidFill>
              </a:rPr>
              <a:t>DAFF 		Department of Agriculture, Forestry and </a:t>
            </a:r>
            <a:r>
              <a:rPr lang="en-ZA" sz="1800" b="1" dirty="0" smtClean="0">
                <a:solidFill>
                  <a:prstClr val="black"/>
                </a:solidFill>
              </a:rPr>
              <a:t>Fisheries</a:t>
            </a:r>
          </a:p>
          <a:p>
            <a:pPr lvl="0"/>
            <a:r>
              <a:rPr lang="en-ZA" sz="1800" b="1" dirty="0">
                <a:solidFill>
                  <a:prstClr val="black"/>
                </a:solidFill>
              </a:rPr>
              <a:t>DDG		Deputy Director General</a:t>
            </a:r>
          </a:p>
          <a:p>
            <a:pPr marL="0" lvl="0" indent="0">
              <a:buNone/>
            </a:pPr>
            <a:endParaRPr lang="en-ZA" sz="1800" b="1" dirty="0">
              <a:solidFill>
                <a:prstClr val="black"/>
              </a:solidFill>
            </a:endParaRPr>
          </a:p>
          <a:p>
            <a:pPr>
              <a:buNone/>
            </a:pPr>
            <a:endParaRPr lang="en-US" sz="1800" b="1" dirty="0"/>
          </a:p>
          <a:p>
            <a:pPr lvl="0"/>
            <a:endParaRPr lang="en-ZA" sz="1800" b="1" dirty="0">
              <a:solidFill>
                <a:prstClr val="black"/>
              </a:solidFill>
            </a:endParaRPr>
          </a:p>
          <a:p>
            <a:pPr marL="0" indent="0">
              <a:buNone/>
            </a:pPr>
            <a:endParaRPr lang="en-US" sz="1800" b="1" dirty="0">
              <a:solidFill>
                <a:prstClr val="black"/>
              </a:solidFill>
            </a:endParaRPr>
          </a:p>
          <a:p>
            <a:pPr marL="0" indent="0">
              <a:buNone/>
            </a:pPr>
            <a:r>
              <a:rPr lang="en-US" sz="1800" b="1" dirty="0"/>
              <a:t>            </a:t>
            </a:r>
            <a:endParaRPr lang="en-ZA" sz="1800" dirty="0"/>
          </a:p>
        </p:txBody>
      </p:sp>
    </p:spTree>
    <p:extLst>
      <p:ext uri="{BB962C8B-B14F-4D97-AF65-F5344CB8AC3E}">
        <p14:creationId xmlns:p14="http://schemas.microsoft.com/office/powerpoint/2010/main" xmlns="" val="744641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3" y="540000"/>
            <a:ext cx="9739268" cy="720000"/>
          </a:xfrm>
        </p:spPr>
        <p:txBody>
          <a:bodyPr/>
          <a:lstStyle/>
          <a:p>
            <a:pPr lvl="0"/>
            <a:r>
              <a:rPr lang="en-ZA" altLang="en-US" cap="small" dirty="0" smtClean="0">
                <a:solidFill>
                  <a:prstClr val="black"/>
                </a:solidFill>
              </a:rPr>
              <a:t> </a:t>
            </a:r>
            <a:r>
              <a:rPr lang="en-US" altLang="en-US" sz="2900" dirty="0"/>
              <a:t>PERFORMANCE HIGHLIGHTS AGAINST Q3 TARGETS</a:t>
            </a:r>
            <a:endParaRPr lang="en-ZA" sz="2900" dirty="0"/>
          </a:p>
        </p:txBody>
      </p:sp>
      <p:sp>
        <p:nvSpPr>
          <p:cNvPr id="3" name="Content Placeholder 2"/>
          <p:cNvSpPr>
            <a:spLocks noGrp="1"/>
          </p:cNvSpPr>
          <p:nvPr>
            <p:ph idx="1"/>
          </p:nvPr>
        </p:nvSpPr>
        <p:spPr/>
        <p:txBody>
          <a:bodyPr/>
          <a:lstStyle/>
          <a:p>
            <a:pPr marL="285599" indent="-285599">
              <a:buFont typeface="Arial" pitchFamily="34" charset="0"/>
              <a:buChar char="•"/>
            </a:pPr>
            <a:endParaRPr lang="en-ZA" altLang="en-US" b="1" cap="small" dirty="0" smtClean="0">
              <a:solidFill>
                <a:prstClr val="black"/>
              </a:solidFill>
            </a:endParaRPr>
          </a:p>
          <a:p>
            <a:pPr marL="285599" lvl="0" indent="-285599">
              <a:buFont typeface="Arial" pitchFamily="34" charset="0"/>
              <a:buChar char="•"/>
            </a:pPr>
            <a:r>
              <a:rPr lang="en-ZA" altLang="en-US" sz="1700" b="1" cap="small" dirty="0">
                <a:solidFill>
                  <a:prstClr val="black"/>
                </a:solidFill>
              </a:rPr>
              <a:t>GOVERNANCE AND ADMINISTRATION</a:t>
            </a:r>
          </a:p>
          <a:p>
            <a:pPr marL="285599" lvl="0" indent="-285599">
              <a:buFont typeface="Courier New" panose="02070309020205020404" pitchFamily="49" charset="0"/>
              <a:buChar char="o"/>
            </a:pPr>
            <a:r>
              <a:rPr lang="en-ZA" sz="1700" dirty="0">
                <a:solidFill>
                  <a:prstClr val="black"/>
                </a:solidFill>
              </a:rPr>
              <a:t>Communication strategy </a:t>
            </a:r>
            <a:r>
              <a:rPr lang="en-ZA" sz="1700" dirty="0" smtClean="0">
                <a:solidFill>
                  <a:prstClr val="black"/>
                </a:solidFill>
              </a:rPr>
              <a:t>was aligned </a:t>
            </a:r>
            <a:r>
              <a:rPr lang="en-ZA" sz="1700" dirty="0">
                <a:solidFill>
                  <a:prstClr val="black"/>
                </a:solidFill>
              </a:rPr>
              <a:t>to the </a:t>
            </a:r>
            <a:r>
              <a:rPr lang="en-ZA" altLang="en-US" sz="1700" dirty="0">
                <a:solidFill>
                  <a:prstClr val="black"/>
                </a:solidFill>
              </a:rPr>
              <a:t>Medium Term Strategic Framework (MTSF)</a:t>
            </a:r>
            <a:r>
              <a:rPr lang="en-ZA" sz="1700" dirty="0">
                <a:solidFill>
                  <a:prstClr val="black"/>
                </a:solidFill>
              </a:rPr>
              <a:t> and media plans </a:t>
            </a:r>
            <a:r>
              <a:rPr lang="en-ZA" sz="1700" dirty="0" smtClean="0">
                <a:solidFill>
                  <a:prstClr val="black"/>
                </a:solidFill>
              </a:rPr>
              <a:t>were implemented </a:t>
            </a:r>
            <a:r>
              <a:rPr lang="en-ZA" sz="1700" dirty="0">
                <a:solidFill>
                  <a:prstClr val="black"/>
                </a:solidFill>
              </a:rPr>
              <a:t>for key events such as World Food Day.</a:t>
            </a:r>
          </a:p>
          <a:p>
            <a:pPr marL="285599" lvl="0" indent="-285599">
              <a:buFont typeface="Courier New" panose="02070309020205020404" pitchFamily="49" charset="0"/>
              <a:buChar char="o"/>
            </a:pPr>
            <a:r>
              <a:rPr lang="en-US" sz="1700" dirty="0">
                <a:solidFill>
                  <a:srgbClr val="000000"/>
                </a:solidFill>
                <a:latin typeface="Arial"/>
                <a:ea typeface="Times New Roman"/>
              </a:rPr>
              <a:t>The Research and Technology Fund (RTF) half yearly report was tabled and accepted at the RTF MANCO meeting held on the 07th December </a:t>
            </a:r>
            <a:r>
              <a:rPr lang="en-US" sz="1700" dirty="0" smtClean="0">
                <a:solidFill>
                  <a:srgbClr val="000000"/>
                </a:solidFill>
                <a:latin typeface="Arial"/>
                <a:ea typeface="Times New Roman"/>
              </a:rPr>
              <a:t>2016.</a:t>
            </a:r>
            <a:r>
              <a:rPr lang="en-US" sz="1700" dirty="0">
                <a:solidFill>
                  <a:srgbClr val="000000"/>
                </a:solidFill>
                <a:latin typeface="Arial"/>
                <a:ea typeface="Times New Roman"/>
              </a:rPr>
              <a:t> </a:t>
            </a:r>
            <a:endParaRPr lang="en-US" sz="1700" dirty="0" smtClean="0">
              <a:solidFill>
                <a:srgbClr val="000000"/>
              </a:solidFill>
              <a:latin typeface="Arial"/>
              <a:ea typeface="Times New Roman"/>
            </a:endParaRPr>
          </a:p>
          <a:p>
            <a:pPr marL="285599" lvl="0" indent="-285599">
              <a:buFont typeface="Courier New" panose="02070309020205020404" pitchFamily="49" charset="0"/>
              <a:buChar char="o"/>
            </a:pPr>
            <a:endParaRPr lang="en-ZA" altLang="en-US" sz="1700" b="1" cap="small" dirty="0" smtClean="0">
              <a:solidFill>
                <a:prstClr val="black"/>
              </a:solidFill>
            </a:endParaRPr>
          </a:p>
          <a:p>
            <a:pPr marL="285599" indent="-285599">
              <a:buFont typeface="Arial" pitchFamily="34" charset="0"/>
              <a:buChar char="•"/>
            </a:pPr>
            <a:r>
              <a:rPr lang="en-ZA" altLang="en-US" sz="1700" b="1" cap="small" dirty="0" smtClean="0">
                <a:solidFill>
                  <a:prstClr val="black"/>
                </a:solidFill>
              </a:rPr>
              <a:t>STRENGTHENING INTERGRATED PERFORMANCE MANAGEMENT</a:t>
            </a:r>
            <a:endParaRPr lang="en-ZA" sz="1700" dirty="0" smtClean="0"/>
          </a:p>
          <a:p>
            <a:pPr lvl="2">
              <a:buFont typeface="Courier New" panose="02070309020205020404" pitchFamily="49" charset="0"/>
              <a:buChar char="o"/>
            </a:pPr>
            <a:r>
              <a:rPr lang="en-ZA" sz="1700" dirty="0" smtClean="0"/>
              <a:t>The moderation score for MPAT 2016 has been released by DPME. There is slight improvement in most of the Key Performance Areas, comments have been provided during challenge  phase which closed on the 10th February 2017.</a:t>
            </a:r>
          </a:p>
          <a:p>
            <a:pPr lvl="2">
              <a:buFont typeface="Courier New" panose="02070309020205020404" pitchFamily="49" charset="0"/>
              <a:buChar char="o"/>
            </a:pPr>
            <a:r>
              <a:rPr lang="en-ZA" sz="1700" dirty="0" smtClean="0"/>
              <a:t>The Quarterly Planning and Reporting Meeting (QPRM) was held on the 12th to 13th December 2016</a:t>
            </a:r>
            <a:r>
              <a:rPr lang="en-ZA" sz="1700" dirty="0"/>
              <a:t> </a:t>
            </a:r>
            <a:r>
              <a:rPr lang="en-ZA" sz="1700" dirty="0" smtClean="0"/>
              <a:t> to review the mid-term performance as well as  the second draft 2017/18 APP to ensure alignment to the MTSF, RAAVC as well as  to the Framework for Strategic Plans and Annual Performance Plans.</a:t>
            </a:r>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30</a:t>
            </a:fld>
            <a:endParaRPr lang="en-ZA" dirty="0"/>
          </a:p>
        </p:txBody>
      </p:sp>
    </p:spTree>
    <p:extLst>
      <p:ext uri="{BB962C8B-B14F-4D97-AF65-F5344CB8AC3E}">
        <p14:creationId xmlns:p14="http://schemas.microsoft.com/office/powerpoint/2010/main" xmlns="" val="750507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3" y="540000"/>
            <a:ext cx="9739268" cy="720000"/>
          </a:xfrm>
        </p:spPr>
        <p:txBody>
          <a:bodyPr/>
          <a:lstStyle/>
          <a:p>
            <a:pPr lvl="0"/>
            <a:r>
              <a:rPr lang="en-ZA" altLang="en-US" cap="small" dirty="0" smtClean="0">
                <a:solidFill>
                  <a:prstClr val="black"/>
                </a:solidFill>
              </a:rPr>
              <a:t> </a:t>
            </a:r>
            <a:r>
              <a:rPr lang="en-US" altLang="en-US" sz="2900" dirty="0"/>
              <a:t>PERFORMANCE HIGHLIGHTS AGAINST Q3 TARGETS</a:t>
            </a:r>
            <a:endParaRPr lang="en-ZA" sz="2900" dirty="0"/>
          </a:p>
        </p:txBody>
      </p:sp>
      <p:sp>
        <p:nvSpPr>
          <p:cNvPr id="3" name="Content Placeholder 2"/>
          <p:cNvSpPr>
            <a:spLocks noGrp="1"/>
          </p:cNvSpPr>
          <p:nvPr>
            <p:ph idx="1"/>
          </p:nvPr>
        </p:nvSpPr>
        <p:spPr/>
        <p:txBody>
          <a:bodyPr/>
          <a:lstStyle/>
          <a:p>
            <a:pPr marL="0" indent="0"/>
            <a:endParaRPr lang="en-ZA" altLang="en-US" b="1" cap="small" dirty="0" smtClean="0">
              <a:solidFill>
                <a:prstClr val="black"/>
              </a:solidFill>
            </a:endParaRPr>
          </a:p>
          <a:p>
            <a:pPr marL="285599" lvl="0" indent="-285599">
              <a:buFont typeface="Arial" pitchFamily="34" charset="0"/>
              <a:buChar char="•"/>
            </a:pPr>
            <a:r>
              <a:rPr lang="en-ZA" altLang="en-US" sz="1700" b="1" cap="small" dirty="0">
                <a:solidFill>
                  <a:prstClr val="black"/>
                </a:solidFill>
              </a:rPr>
              <a:t>STRENGTHENING INTERGRATED PERFORMANCE </a:t>
            </a:r>
            <a:r>
              <a:rPr lang="en-ZA" altLang="en-US" sz="1700" b="1" cap="small" dirty="0" smtClean="0">
                <a:solidFill>
                  <a:prstClr val="black"/>
                </a:solidFill>
              </a:rPr>
              <a:t>MANAGEMENT</a:t>
            </a:r>
          </a:p>
          <a:p>
            <a:pPr marL="285599" lvl="0" indent="-285599">
              <a:buFont typeface="Arial" pitchFamily="34" charset="0"/>
              <a:buChar char="•"/>
            </a:pPr>
            <a:endParaRPr lang="en-ZA" sz="1700" dirty="0">
              <a:solidFill>
                <a:prstClr val="black"/>
              </a:solidFill>
            </a:endParaRPr>
          </a:p>
          <a:p>
            <a:pPr lvl="2" algn="just">
              <a:buFont typeface="Courier New" panose="02070309020205020404" pitchFamily="49" charset="0"/>
              <a:buChar char="o"/>
            </a:pPr>
            <a:r>
              <a:rPr lang="en-ZA" sz="1700" dirty="0">
                <a:solidFill>
                  <a:prstClr val="black"/>
                </a:solidFill>
              </a:rPr>
              <a:t>A workshop was held on the 7</a:t>
            </a:r>
            <a:r>
              <a:rPr lang="en-ZA" sz="1700" baseline="30000" dirty="0">
                <a:solidFill>
                  <a:prstClr val="black"/>
                </a:solidFill>
              </a:rPr>
              <a:t>th</a:t>
            </a:r>
            <a:r>
              <a:rPr lang="en-ZA" sz="1700" dirty="0">
                <a:solidFill>
                  <a:prstClr val="black"/>
                </a:solidFill>
              </a:rPr>
              <a:t> to 11</a:t>
            </a:r>
            <a:r>
              <a:rPr lang="en-ZA" sz="1700" baseline="30000" dirty="0">
                <a:solidFill>
                  <a:prstClr val="black"/>
                </a:solidFill>
              </a:rPr>
              <a:t>th</a:t>
            </a:r>
            <a:r>
              <a:rPr lang="en-ZA" sz="1700" dirty="0">
                <a:solidFill>
                  <a:prstClr val="black"/>
                </a:solidFill>
              </a:rPr>
              <a:t> November 2016 to review the current transversal indicators. All nine Provincial Departments of Agriculture (PDA’s) and State Owned Entities (SOE’s) participated in the workshop. The purpose was to enhance joint planning and  foster aligned sector plans for effective and efficient performance </a:t>
            </a:r>
            <a:r>
              <a:rPr lang="en-ZA" sz="1700" dirty="0" smtClean="0">
                <a:solidFill>
                  <a:prstClr val="black"/>
                </a:solidFill>
              </a:rPr>
              <a:t>management</a:t>
            </a:r>
            <a:r>
              <a:rPr lang="en-ZA" sz="1700" dirty="0" smtClean="0">
                <a:solidFill>
                  <a:srgbClr val="FF0000"/>
                </a:solidFill>
              </a:rPr>
              <a:t>.</a:t>
            </a:r>
            <a:endParaRPr lang="en-ZA" sz="1700" dirty="0">
              <a:solidFill>
                <a:srgbClr val="FF0000"/>
              </a:solidFill>
            </a:endParaRPr>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31</a:t>
            </a:fld>
            <a:endParaRPr lang="en-ZA" dirty="0"/>
          </a:p>
        </p:txBody>
      </p:sp>
    </p:spTree>
    <p:extLst>
      <p:ext uri="{BB962C8B-B14F-4D97-AF65-F5344CB8AC3E}">
        <p14:creationId xmlns:p14="http://schemas.microsoft.com/office/powerpoint/2010/main" xmlns="" val="2755793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3" y="540000"/>
            <a:ext cx="9739268" cy="720000"/>
          </a:xfrm>
        </p:spPr>
        <p:txBody>
          <a:bodyPr/>
          <a:lstStyle/>
          <a:p>
            <a:pPr lvl="0"/>
            <a:r>
              <a:rPr lang="en-ZA" altLang="en-US" cap="small" dirty="0" smtClean="0">
                <a:solidFill>
                  <a:prstClr val="black"/>
                </a:solidFill>
              </a:rPr>
              <a:t> </a:t>
            </a:r>
            <a:r>
              <a:rPr lang="en-US" altLang="en-US" sz="2900" dirty="0"/>
              <a:t>PERFORMANCE HIGHLIGHTS AGAINST Q3 TARGETS</a:t>
            </a:r>
            <a:endParaRPr lang="en-ZA" sz="2900" dirty="0"/>
          </a:p>
        </p:txBody>
      </p:sp>
      <p:sp>
        <p:nvSpPr>
          <p:cNvPr id="3" name="Content Placeholder 2"/>
          <p:cNvSpPr>
            <a:spLocks noGrp="1"/>
          </p:cNvSpPr>
          <p:nvPr>
            <p:ph idx="1"/>
          </p:nvPr>
        </p:nvSpPr>
        <p:spPr/>
        <p:txBody>
          <a:bodyPr/>
          <a:lstStyle/>
          <a:p>
            <a:pPr marL="285599" indent="-285599">
              <a:buFont typeface="Arial" pitchFamily="34" charset="0"/>
              <a:buChar char="•"/>
            </a:pPr>
            <a:r>
              <a:rPr lang="en-ZA" b="1" cap="small" dirty="0" smtClean="0">
                <a:solidFill>
                  <a:prstClr val="black"/>
                </a:solidFill>
              </a:rPr>
              <a:t>Stakeholder </a:t>
            </a:r>
            <a:r>
              <a:rPr lang="en-ZA" b="1" cap="small" dirty="0">
                <a:solidFill>
                  <a:prstClr val="black"/>
                </a:solidFill>
              </a:rPr>
              <a:t>and </a:t>
            </a:r>
            <a:r>
              <a:rPr lang="en-ZA" b="1" cap="small" dirty="0" smtClean="0">
                <a:solidFill>
                  <a:prstClr val="black"/>
                </a:solidFill>
              </a:rPr>
              <a:t>Inter-</a:t>
            </a:r>
            <a:r>
              <a:rPr lang="en-ZA" b="1" cap="small" dirty="0" smtClean="0"/>
              <a:t>Governmental </a:t>
            </a:r>
            <a:r>
              <a:rPr lang="en-ZA" b="1" cap="small" dirty="0">
                <a:solidFill>
                  <a:prstClr val="black"/>
                </a:solidFill>
              </a:rPr>
              <a:t>Relations</a:t>
            </a:r>
          </a:p>
          <a:p>
            <a:pPr lvl="2">
              <a:buFont typeface="Courier New" panose="02070309020205020404" pitchFamily="49" charset="0"/>
              <a:buChar char="o"/>
            </a:pPr>
            <a:r>
              <a:rPr lang="en-ZA" sz="1700" dirty="0"/>
              <a:t>The Department of Agriculture, Forestry and Fisheries led by the Director General hosted the Drought Financial Relief Mechanism Workshop on 14 October 2016 at the Manhattan Hotel in </a:t>
            </a:r>
            <a:r>
              <a:rPr lang="en-ZA" sz="1700" dirty="0" smtClean="0"/>
              <a:t>Pretoria to discuss financial relief strategies for drought alleviation.   </a:t>
            </a:r>
            <a:endParaRPr lang="en-ZA" sz="1700" dirty="0"/>
          </a:p>
          <a:p>
            <a:pPr lvl="2">
              <a:buFont typeface="Courier New" panose="02070309020205020404" pitchFamily="49" charset="0"/>
              <a:buChar char="o"/>
            </a:pPr>
            <a:r>
              <a:rPr lang="en-ZA" sz="1700" dirty="0" smtClean="0"/>
              <a:t>Five  Izimbizo </a:t>
            </a:r>
            <a:r>
              <a:rPr lang="en-ZA" sz="1700" dirty="0"/>
              <a:t>were </a:t>
            </a:r>
            <a:r>
              <a:rPr lang="en-ZA" sz="1700" dirty="0" smtClean="0"/>
              <a:t>held as follows:</a:t>
            </a:r>
          </a:p>
          <a:p>
            <a:pPr lvl="4">
              <a:buFont typeface="Wingdings" panose="05000000000000000000" pitchFamily="2" charset="2"/>
              <a:buChar char="ü"/>
            </a:pPr>
            <a:r>
              <a:rPr lang="en-ZA" sz="1700" dirty="0" smtClean="0"/>
              <a:t> Chani </a:t>
            </a:r>
            <a:r>
              <a:rPr lang="en-ZA" sz="1700" dirty="0"/>
              <a:t>Mankosi  in Nyandeni Municipality, </a:t>
            </a:r>
            <a:r>
              <a:rPr lang="en-ZA" sz="1700" dirty="0" smtClean="0"/>
              <a:t>EC </a:t>
            </a:r>
            <a:r>
              <a:rPr lang="en-ZA" sz="1700" dirty="0"/>
              <a:t>on the 07th  December 2016, </a:t>
            </a:r>
            <a:endParaRPr lang="en-ZA" sz="1700" dirty="0" smtClean="0"/>
          </a:p>
          <a:p>
            <a:pPr lvl="4">
              <a:buFont typeface="Wingdings" panose="05000000000000000000" pitchFamily="2" charset="2"/>
              <a:buChar char="ü"/>
            </a:pPr>
            <a:r>
              <a:rPr lang="en-ZA" sz="1700" dirty="0" smtClean="0"/>
              <a:t>Ntelinzimane </a:t>
            </a:r>
            <a:r>
              <a:rPr lang="en-ZA" sz="1700" dirty="0"/>
              <a:t>Heritage Site, Umzumbe Local Municipality in KZN on the 09th of December, </a:t>
            </a:r>
            <a:endParaRPr lang="en-ZA" sz="1700" dirty="0" smtClean="0"/>
          </a:p>
          <a:p>
            <a:pPr lvl="4">
              <a:buFont typeface="Wingdings" panose="05000000000000000000" pitchFamily="2" charset="2"/>
              <a:buChar char="ü"/>
            </a:pPr>
            <a:r>
              <a:rPr lang="en-ZA" sz="1700" dirty="0" smtClean="0"/>
              <a:t>Rharhabe </a:t>
            </a:r>
            <a:r>
              <a:rPr lang="en-ZA" sz="1700" dirty="0"/>
              <a:t>Great Place, Amathole District Municipality in </a:t>
            </a:r>
            <a:r>
              <a:rPr lang="en-ZA" sz="1700" dirty="0" smtClean="0"/>
              <a:t>EC </a:t>
            </a:r>
            <a:r>
              <a:rPr lang="en-ZA" sz="1700" dirty="0"/>
              <a:t>on the 12th  of December 2016</a:t>
            </a:r>
            <a:r>
              <a:rPr lang="en-ZA" sz="1700" dirty="0" smtClean="0"/>
              <a:t>,</a:t>
            </a:r>
          </a:p>
          <a:p>
            <a:pPr lvl="4">
              <a:buFont typeface="Wingdings" panose="05000000000000000000" pitchFamily="2" charset="2"/>
              <a:buChar char="ü"/>
            </a:pPr>
            <a:r>
              <a:rPr lang="en-ZA" sz="1700" dirty="0" smtClean="0"/>
              <a:t>King </a:t>
            </a:r>
            <a:r>
              <a:rPr lang="en-ZA" sz="1700" dirty="0"/>
              <a:t>Sabath Dalindyebo Local Municipality in </a:t>
            </a:r>
            <a:r>
              <a:rPr lang="en-ZA" sz="1700" dirty="0" smtClean="0"/>
              <a:t>EC </a:t>
            </a:r>
            <a:r>
              <a:rPr lang="en-ZA" sz="1700" dirty="0"/>
              <a:t>on the 13th December 2016. </a:t>
            </a:r>
            <a:endParaRPr lang="en-ZA" sz="1700" dirty="0" smtClean="0"/>
          </a:p>
          <a:p>
            <a:pPr lvl="4">
              <a:buFont typeface="Wingdings" panose="05000000000000000000" pitchFamily="2" charset="2"/>
              <a:buChar char="ü"/>
            </a:pPr>
            <a:r>
              <a:rPr lang="en-ZA" sz="1700" dirty="0" smtClean="0"/>
              <a:t>Phokwane </a:t>
            </a:r>
            <a:r>
              <a:rPr lang="en-ZA" sz="1700" dirty="0"/>
              <a:t>Local Municipality in </a:t>
            </a:r>
            <a:r>
              <a:rPr lang="en-ZA" sz="1700" dirty="0" smtClean="0"/>
              <a:t>NC </a:t>
            </a:r>
            <a:r>
              <a:rPr lang="en-ZA" sz="1700" dirty="0"/>
              <a:t>on the 13th December 2016.</a:t>
            </a:r>
          </a:p>
          <a:p>
            <a:pPr lvl="2">
              <a:buFont typeface="Courier New" panose="02070309020205020404" pitchFamily="49" charset="0"/>
              <a:buChar char="o"/>
            </a:pPr>
            <a:r>
              <a:rPr lang="en-ZA" sz="1700" dirty="0"/>
              <a:t>Intergovernmental Relations (IGR) Forum on the 18th November was held to interact with the representatives of the Provincial Department of Agriculture in </a:t>
            </a:r>
            <a:r>
              <a:rPr lang="en-ZA" sz="1700" dirty="0" smtClean="0"/>
              <a:t>KZN </a:t>
            </a:r>
            <a:r>
              <a:rPr lang="en-ZA" sz="1700" dirty="0"/>
              <a:t>province.</a:t>
            </a:r>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32</a:t>
            </a:fld>
            <a:endParaRPr lang="en-ZA" dirty="0"/>
          </a:p>
        </p:txBody>
      </p:sp>
    </p:spTree>
    <p:extLst>
      <p:ext uri="{BB962C8B-B14F-4D97-AF65-F5344CB8AC3E}">
        <p14:creationId xmlns:p14="http://schemas.microsoft.com/office/powerpoint/2010/main" xmlns="" val="3368671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196" y="396258"/>
            <a:ext cx="9883204" cy="864016"/>
          </a:xfrm>
        </p:spPr>
        <p:txBody>
          <a:bodyPr/>
          <a:lstStyle/>
          <a:p>
            <a:r>
              <a:rPr lang="en-ZA" altLang="en-US" sz="2900" dirty="0"/>
              <a:t>PERFORMANCE HIGHLIGHTS AGAINST Q3 TARGETS</a:t>
            </a:r>
            <a:endParaRPr lang="en-ZA" sz="2900" dirty="0"/>
          </a:p>
        </p:txBody>
      </p:sp>
      <p:sp>
        <p:nvSpPr>
          <p:cNvPr id="3" name="Content Placeholder 2"/>
          <p:cNvSpPr>
            <a:spLocks noGrp="1"/>
          </p:cNvSpPr>
          <p:nvPr>
            <p:ph idx="1"/>
          </p:nvPr>
        </p:nvSpPr>
        <p:spPr>
          <a:xfrm>
            <a:off x="666180" y="1404370"/>
            <a:ext cx="9577064" cy="5184575"/>
          </a:xfrm>
        </p:spPr>
        <p:txBody>
          <a:bodyPr/>
          <a:lstStyle/>
          <a:p>
            <a:pPr>
              <a:buFont typeface="Arial" panose="020B0604020202020204" pitchFamily="34" charset="0"/>
              <a:buChar char="•"/>
            </a:pPr>
            <a:r>
              <a:rPr lang="en-ZA" sz="1700" b="1" cap="small" dirty="0" smtClean="0"/>
              <a:t>ACCESS TO MARKETS: SMALLHOLDERS</a:t>
            </a:r>
          </a:p>
          <a:p>
            <a:pPr lvl="2">
              <a:buFont typeface="Courier New" panose="02070309020205020404" pitchFamily="49" charset="0"/>
              <a:buChar char="o"/>
            </a:pPr>
            <a:r>
              <a:rPr lang="en-ZA" sz="1700" dirty="0" smtClean="0"/>
              <a:t>Two farms were </a:t>
            </a:r>
            <a:r>
              <a:rPr lang="en-ZA" sz="1700" dirty="0"/>
              <a:t>certified through South Africa Good Agricultural Practices(SA GAP</a:t>
            </a:r>
            <a:r>
              <a:rPr lang="en-ZA" sz="1700" dirty="0" smtClean="0"/>
              <a:t>) </a:t>
            </a:r>
            <a:r>
              <a:rPr lang="en-ZA" sz="1700" dirty="0"/>
              <a:t>to </a:t>
            </a:r>
            <a:r>
              <a:rPr lang="en-ZA" sz="1700" dirty="0" smtClean="0"/>
              <a:t>enable market </a:t>
            </a:r>
            <a:r>
              <a:rPr lang="en-ZA" sz="1700" dirty="0"/>
              <a:t>access</a:t>
            </a:r>
            <a:r>
              <a:rPr lang="en-ZA" sz="1700" dirty="0" smtClean="0"/>
              <a:t>. The SA-GAP certification  </a:t>
            </a:r>
            <a:r>
              <a:rPr lang="en-ZA" sz="1700" dirty="0"/>
              <a:t>programme </a:t>
            </a:r>
            <a:r>
              <a:rPr lang="en-ZA" sz="1700" dirty="0" smtClean="0"/>
              <a:t> aims to improve </a:t>
            </a:r>
            <a:r>
              <a:rPr lang="en-ZA" sz="1700" dirty="0"/>
              <a:t>participation of smallholder producers in the mainstream agricultural economy by </a:t>
            </a:r>
            <a:r>
              <a:rPr lang="en-ZA" sz="1700" dirty="0" smtClean="0"/>
              <a:t>ensuring compliance </a:t>
            </a:r>
            <a:r>
              <a:rPr lang="en-ZA" sz="1700" dirty="0"/>
              <a:t>to minimum food safety and quality standards required by commercial mainstream </a:t>
            </a:r>
            <a:r>
              <a:rPr lang="en-ZA" sz="1700" dirty="0" smtClean="0"/>
              <a:t>markets products</a:t>
            </a:r>
            <a:r>
              <a:rPr lang="en-ZA" sz="1700" dirty="0"/>
              <a:t>.</a:t>
            </a:r>
            <a:endParaRPr lang="en-ZA" sz="1700" dirty="0" smtClean="0"/>
          </a:p>
          <a:p>
            <a:pPr marL="261797" lvl="2" indent="0">
              <a:buNone/>
            </a:pPr>
            <a:endParaRPr lang="en-ZA" sz="1700" dirty="0">
              <a:solidFill>
                <a:srgbClr val="FF0000"/>
              </a:solidFill>
            </a:endParaRPr>
          </a:p>
          <a:p>
            <a:pPr lvl="1">
              <a:buFont typeface="Arial" panose="020B0604020202020204" pitchFamily="34" charset="0"/>
              <a:buChar char="•"/>
            </a:pPr>
            <a:r>
              <a:rPr lang="en-ZA" sz="1700" b="1" cap="small" dirty="0"/>
              <a:t>BIO-SECURITY  SUCCESS: PESTE DES PESTIS RUMINANTS  (PPR) FREE</a:t>
            </a:r>
          </a:p>
          <a:p>
            <a:pPr lvl="2">
              <a:buFont typeface="Courier New" panose="02070309020205020404" pitchFamily="49" charset="0"/>
              <a:buChar char="o"/>
            </a:pPr>
            <a:r>
              <a:rPr lang="en-ZA" sz="1700" dirty="0"/>
              <a:t>South Africa re-applied for an OIE recognized freedom from </a:t>
            </a:r>
            <a:r>
              <a:rPr lang="en-ZA" sz="1700" dirty="0" err="1"/>
              <a:t>Peste</a:t>
            </a:r>
            <a:r>
              <a:rPr lang="en-ZA" sz="1700" dirty="0"/>
              <a:t> Des </a:t>
            </a:r>
            <a:r>
              <a:rPr lang="en-ZA" sz="1700" dirty="0" err="1"/>
              <a:t>Petits</a:t>
            </a:r>
            <a:r>
              <a:rPr lang="en-ZA" sz="1700" dirty="0"/>
              <a:t> Ruminants (PPR) and the PPR free status was already confirmed by the OIE</a:t>
            </a:r>
            <a:r>
              <a:rPr lang="en-ZA" dirty="0"/>
              <a:t>.</a:t>
            </a:r>
          </a:p>
          <a:p>
            <a:pPr marL="261799" lvl="2" indent="0">
              <a:buNone/>
            </a:pPr>
            <a:endParaRPr lang="en-ZA" b="1" dirty="0" smtClean="0">
              <a:solidFill>
                <a:srgbClr val="00B050"/>
              </a:solidFill>
            </a:endParaRPr>
          </a:p>
          <a:p>
            <a:pPr lvl="1">
              <a:buFont typeface="Arial" panose="020B0604020202020204" pitchFamily="34" charset="0"/>
              <a:buChar char="•"/>
            </a:pPr>
            <a:r>
              <a:rPr lang="en-ZA" b="1" cap="small" dirty="0">
                <a:solidFill>
                  <a:prstClr val="black"/>
                </a:solidFill>
              </a:rPr>
              <a:t>Animal Production and Health</a:t>
            </a:r>
          </a:p>
          <a:p>
            <a:pPr marL="899637" lvl="2" indent="-434745" algn="just">
              <a:buFont typeface="Courier New" panose="02070309020205020404" pitchFamily="49" charset="0"/>
              <a:buChar char="o"/>
            </a:pPr>
            <a:r>
              <a:rPr lang="en-ZA" sz="1700" dirty="0">
                <a:solidFill>
                  <a:prstClr val="black"/>
                </a:solidFill>
              </a:rPr>
              <a:t>32 light delivery vehicles have been procured in implementing Primary Animal Health Care Programme: 15 of 32 vehicles have been delivered thus far to  provinces.</a:t>
            </a:r>
          </a:p>
          <a:p>
            <a:pPr marL="899637" lvl="2" indent="-434745" algn="just">
              <a:buFont typeface="Courier New" panose="02070309020205020404" pitchFamily="49" charset="0"/>
              <a:buChar char="o"/>
            </a:pPr>
            <a:r>
              <a:rPr lang="en-ZA" sz="1700" dirty="0">
                <a:solidFill>
                  <a:prstClr val="black"/>
                </a:solidFill>
              </a:rPr>
              <a:t>186 animals were quarantined, 5 372 consignments of meat and products were inspected and 652 samples drawn, with 744 non-compliance. </a:t>
            </a:r>
            <a:endParaRPr lang="en-ZA" b="1" dirty="0" smtClean="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33</a:t>
            </a:fld>
            <a:endParaRPr lang="en-ZA" dirty="0"/>
          </a:p>
        </p:txBody>
      </p:sp>
    </p:spTree>
    <p:extLst>
      <p:ext uri="{BB962C8B-B14F-4D97-AF65-F5344CB8AC3E}">
        <p14:creationId xmlns:p14="http://schemas.microsoft.com/office/powerpoint/2010/main" xmlns="" val="4048457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3" y="540000"/>
            <a:ext cx="9973400" cy="720000"/>
          </a:xfrm>
        </p:spPr>
        <p:txBody>
          <a:bodyPr/>
          <a:lstStyle/>
          <a:p>
            <a:r>
              <a:rPr lang="en-ZA" altLang="en-US" sz="2900" dirty="0"/>
              <a:t>PERFORMANCE HIGHLIGHTS AGAINST Q3 TARGETS</a:t>
            </a:r>
            <a:endParaRPr lang="en-ZA" sz="2900" dirty="0"/>
          </a:p>
        </p:txBody>
      </p:sp>
      <p:sp>
        <p:nvSpPr>
          <p:cNvPr id="3" name="Content Placeholder 2"/>
          <p:cNvSpPr>
            <a:spLocks noGrp="1"/>
          </p:cNvSpPr>
          <p:nvPr>
            <p:ph idx="1"/>
          </p:nvPr>
        </p:nvSpPr>
        <p:spPr>
          <a:xfrm>
            <a:off x="720725" y="1439999"/>
            <a:ext cx="9178925" cy="5148944"/>
          </a:xfrm>
        </p:spPr>
        <p:txBody>
          <a:bodyPr/>
          <a:lstStyle/>
          <a:p>
            <a:pPr marL="899637" lvl="2" indent="-434745" algn="just">
              <a:buNone/>
            </a:pPr>
            <a:endParaRPr lang="en-ZA" dirty="0"/>
          </a:p>
          <a:p>
            <a:pPr marL="266559" lvl="2" indent="-266559" algn="just">
              <a:buFont typeface="Arial" panose="020B0604020202020204" pitchFamily="34" charset="0"/>
              <a:buChar char="•"/>
            </a:pPr>
            <a:r>
              <a:rPr lang="en-ZA" sz="1600" b="1" cap="small" dirty="0"/>
              <a:t>PLANT PRODUCTION AND HEALTH</a:t>
            </a:r>
          </a:p>
          <a:p>
            <a:pPr marL="899637" lvl="2" indent="-434745" algn="just">
              <a:buFont typeface="Courier New" panose="02070309020205020404" pitchFamily="49" charset="0"/>
              <a:buChar char="o"/>
            </a:pPr>
            <a:r>
              <a:rPr lang="en-ZA" sz="1700" dirty="0"/>
              <a:t>Plant pest surveillance for exotic fruit flies continued in </a:t>
            </a:r>
            <a:r>
              <a:rPr lang="en-ZA" sz="1700" dirty="0" smtClean="0"/>
              <a:t>the Quarter under review. Based </a:t>
            </a:r>
            <a:r>
              <a:rPr lang="en-ZA" sz="1700" dirty="0"/>
              <a:t>on the current and previous surveillance information, the pest is absent in the Free State, Northern Cape, Eastern Cape and Western Cape.  However, it is present and subject to official control in Limpopo, Mpumalanga and North West, also in Gauteng and in KZN</a:t>
            </a:r>
            <a:r>
              <a:rPr lang="en-ZA" sz="1700" dirty="0" smtClean="0"/>
              <a:t>.</a:t>
            </a:r>
          </a:p>
          <a:p>
            <a:pPr marL="899637" lvl="2" indent="-434745" algn="just">
              <a:buFont typeface="Courier New" panose="02070309020205020404" pitchFamily="49" charset="0"/>
              <a:buChar char="o"/>
            </a:pPr>
            <a:endParaRPr lang="en-ZA" dirty="0"/>
          </a:p>
          <a:p>
            <a:pPr marL="342900" lvl="0" indent="-342900">
              <a:buFont typeface="Arial" panose="020B0604020202020204" pitchFamily="34" charset="0"/>
              <a:buChar char="•"/>
              <a:defRPr/>
            </a:pPr>
            <a:r>
              <a:rPr lang="en-ZA" sz="2000" b="1" cap="small" dirty="0">
                <a:solidFill>
                  <a:prstClr val="black"/>
                </a:solidFill>
              </a:rPr>
              <a:t>Legislative Work</a:t>
            </a:r>
            <a:endParaRPr lang="en-ZA" dirty="0">
              <a:solidFill>
                <a:prstClr val="black"/>
              </a:solidFill>
            </a:endParaRPr>
          </a:p>
          <a:p>
            <a:pPr marL="625475" lvl="2" indent="-358775" algn="just">
              <a:buFont typeface="Courier New" panose="02070309020205020404" pitchFamily="49" charset="0"/>
              <a:buChar char="o"/>
              <a:defRPr/>
            </a:pPr>
            <a:r>
              <a:rPr lang="en-ZA" sz="1700" dirty="0">
                <a:solidFill>
                  <a:prstClr val="black"/>
                </a:solidFill>
              </a:rPr>
              <a:t>Preservation and Development of Agricultural Land Framework (PDALF) Bill was submitted to the Office of the State Law Advisor for legal inputs. The aim of bill </a:t>
            </a:r>
            <a:r>
              <a:rPr lang="en-ZA" sz="1700" dirty="0" smtClean="0">
                <a:solidFill>
                  <a:prstClr val="black"/>
                </a:solidFill>
              </a:rPr>
              <a:t>is</a:t>
            </a:r>
            <a:r>
              <a:rPr lang="en-ZA" sz="1700" dirty="0" smtClean="0">
                <a:solidFill>
                  <a:srgbClr val="1A1A1A"/>
                </a:solidFill>
                <a:latin typeface="Arial"/>
                <a:ea typeface="Times New Roman"/>
              </a:rPr>
              <a:t> </a:t>
            </a:r>
            <a:r>
              <a:rPr lang="en-ZA" sz="1700" dirty="0">
                <a:solidFill>
                  <a:srgbClr val="1A1A1A"/>
                </a:solidFill>
                <a:latin typeface="Arial"/>
                <a:ea typeface="Times New Roman"/>
              </a:rPr>
              <a:t>to protect and preserve agricultural land and its productive use.</a:t>
            </a:r>
            <a:endParaRPr lang="en-ZA" sz="1700" dirty="0">
              <a:solidFill>
                <a:prstClr val="black"/>
              </a:solidFill>
            </a:endParaRPr>
          </a:p>
          <a:p>
            <a:pPr marL="625475" lvl="2" indent="-358775" algn="just">
              <a:buNone/>
              <a:defRPr/>
            </a:pPr>
            <a:endParaRPr lang="en-US" dirty="0">
              <a:solidFill>
                <a:prstClr val="black"/>
              </a:solidFill>
            </a:endParaRPr>
          </a:p>
          <a:p>
            <a:pPr marL="342900" lvl="0" indent="-342900">
              <a:buFont typeface="Arial" panose="020B0604020202020204" pitchFamily="34" charset="0"/>
              <a:buChar char="•"/>
              <a:defRPr/>
            </a:pPr>
            <a:r>
              <a:rPr lang="en-ZA" sz="2000" b="1" cap="small" dirty="0">
                <a:solidFill>
                  <a:prstClr val="black"/>
                </a:solidFill>
              </a:rPr>
              <a:t>Irrigation Schemes</a:t>
            </a:r>
          </a:p>
          <a:p>
            <a:pPr marL="549275" lvl="2" indent="-285750" algn="just">
              <a:buFont typeface="Courier New" panose="02070309020205020404" pitchFamily="49" charset="0"/>
              <a:buChar char="o"/>
              <a:defRPr/>
            </a:pPr>
            <a:r>
              <a:rPr lang="en-ZA" sz="1700" dirty="0">
                <a:solidFill>
                  <a:prstClr val="black"/>
                </a:solidFill>
              </a:rPr>
              <a:t>Revitalization of the </a:t>
            </a:r>
            <a:r>
              <a:rPr lang="en-ZA" sz="1700" dirty="0" err="1">
                <a:solidFill>
                  <a:prstClr val="black"/>
                </a:solidFill>
              </a:rPr>
              <a:t>Vaalharts</a:t>
            </a:r>
            <a:r>
              <a:rPr lang="en-ZA" sz="1700" dirty="0">
                <a:solidFill>
                  <a:prstClr val="black"/>
                </a:solidFill>
              </a:rPr>
              <a:t> irrigation scheme  is still continuing. Revitalization of irrigation scheme focuses on the upgrading and development of the infrastructure thus maximising the economic feasibility of the scheme. </a:t>
            </a:r>
          </a:p>
          <a:p>
            <a:pPr marL="899637" lvl="2" indent="-434745" algn="just">
              <a:buFont typeface="Courier New" panose="02070309020205020404" pitchFamily="49" charset="0"/>
              <a:buChar char="o"/>
            </a:pPr>
            <a:endParaRPr lang="en-ZA"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34</a:t>
            </a:fld>
            <a:endParaRPr lang="en-ZA" dirty="0"/>
          </a:p>
        </p:txBody>
      </p:sp>
    </p:spTree>
    <p:extLst>
      <p:ext uri="{BB962C8B-B14F-4D97-AF65-F5344CB8AC3E}">
        <p14:creationId xmlns:p14="http://schemas.microsoft.com/office/powerpoint/2010/main" xmlns="" val="2795671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540000"/>
            <a:ext cx="9883284" cy="720000"/>
          </a:xfrm>
        </p:spPr>
        <p:txBody>
          <a:bodyPr/>
          <a:lstStyle/>
          <a:p>
            <a:r>
              <a:rPr lang="en-US" altLang="en-US" sz="2900" dirty="0"/>
              <a:t>PERFORMANCE HIGHLIGHTS AGAINST Q3 TARGETS</a:t>
            </a:r>
            <a:endParaRPr lang="en-ZA" sz="2900" dirty="0"/>
          </a:p>
        </p:txBody>
      </p:sp>
      <p:sp>
        <p:nvSpPr>
          <p:cNvPr id="3" name="Content Placeholder 2"/>
          <p:cNvSpPr>
            <a:spLocks noGrp="1"/>
          </p:cNvSpPr>
          <p:nvPr>
            <p:ph idx="1"/>
          </p:nvPr>
        </p:nvSpPr>
        <p:spPr>
          <a:xfrm>
            <a:off x="738188" y="1404367"/>
            <a:ext cx="9178925" cy="5004000"/>
          </a:xfrm>
        </p:spPr>
        <p:txBody>
          <a:bodyPr/>
          <a:lstStyle/>
          <a:p>
            <a:pPr marL="263525" lvl="2" indent="0" algn="just">
              <a:buNone/>
              <a:defRPr/>
            </a:pPr>
            <a:endParaRPr lang="en-ZA" dirty="0" smtClean="0"/>
          </a:p>
          <a:p>
            <a:pPr marL="342900" indent="-342900">
              <a:buFont typeface="Arial" panose="020B0604020202020204" pitchFamily="34" charset="0"/>
              <a:buChar char="•"/>
              <a:defRPr/>
            </a:pPr>
            <a:r>
              <a:rPr lang="en-ZA" dirty="0" smtClean="0"/>
              <a:t> </a:t>
            </a:r>
            <a:r>
              <a:rPr lang="en-ZA" sz="1700" b="1" cap="small" dirty="0" smtClean="0"/>
              <a:t>CLIMATE CHANGE</a:t>
            </a:r>
          </a:p>
          <a:p>
            <a:pPr marL="549275" lvl="2" indent="-285750" algn="just">
              <a:buFont typeface="Courier New" panose="02070309020205020404" pitchFamily="49" charset="0"/>
              <a:buChar char="o"/>
              <a:defRPr/>
            </a:pPr>
            <a:r>
              <a:rPr lang="en-ZA" sz="1700" dirty="0" smtClean="0"/>
              <a:t>Implement Climate Change Plan through vulnerability mapping for conventional farming system: monitoring of the implementation continued </a:t>
            </a:r>
            <a:r>
              <a:rPr lang="en-ZA" sz="1700" dirty="0"/>
              <a:t>. The main aim of the plan is to minimize the risks and vulnerabilities associated with climate change by increasing the resilience of production systems (adaptation), reduce the greenhouse gas emissions (mitigation) in the sector and ensure food security</a:t>
            </a:r>
            <a:r>
              <a:rPr lang="en-ZA" sz="1700" dirty="0" smtClean="0"/>
              <a:t>.</a:t>
            </a:r>
          </a:p>
          <a:p>
            <a:pPr marL="549275" lvl="2" indent="-285750" algn="just">
              <a:buFont typeface="Courier New" panose="02070309020205020404" pitchFamily="49" charset="0"/>
              <a:buChar char="o"/>
              <a:defRPr/>
            </a:pPr>
            <a:endParaRPr lang="en-ZA" dirty="0"/>
          </a:p>
          <a:p>
            <a:pPr marL="342900" lvl="1" indent="-342900">
              <a:buFont typeface="Arial" panose="020B0604020202020204" pitchFamily="34" charset="0"/>
              <a:buChar char="•"/>
              <a:defRPr/>
            </a:pPr>
            <a:r>
              <a:rPr lang="en-ZA" sz="1700" b="1" cap="small" dirty="0">
                <a:solidFill>
                  <a:prstClr val="black"/>
                </a:solidFill>
              </a:rPr>
              <a:t>FORESTRY AND LAND REHABILITATION</a:t>
            </a:r>
          </a:p>
          <a:p>
            <a:pPr marL="550800" lvl="0" indent="-284400">
              <a:spcBef>
                <a:spcPts val="432"/>
              </a:spcBef>
              <a:buFont typeface="Courier New" pitchFamily="49" charset="0"/>
              <a:buChar char="o"/>
            </a:pPr>
            <a:r>
              <a:rPr lang="en-ZA" sz="1700" dirty="0">
                <a:solidFill>
                  <a:prstClr val="black"/>
                </a:solidFill>
              </a:rPr>
              <a:t>Consultations with the reference group and the internal stakeholders on the </a:t>
            </a:r>
            <a:r>
              <a:rPr lang="en-US" sz="1700" dirty="0">
                <a:solidFill>
                  <a:prstClr val="black"/>
                </a:solidFill>
              </a:rPr>
              <a:t>draft Agro-forestry Strategy Framework  Implementation plan  </a:t>
            </a:r>
            <a:r>
              <a:rPr lang="en-ZA" sz="1700" dirty="0">
                <a:solidFill>
                  <a:prstClr val="black"/>
                </a:solidFill>
              </a:rPr>
              <a:t>took </a:t>
            </a:r>
            <a:r>
              <a:rPr lang="en-ZA" sz="1700" dirty="0" smtClean="0">
                <a:solidFill>
                  <a:prstClr val="black"/>
                </a:solidFill>
              </a:rPr>
              <a:t>place and </a:t>
            </a:r>
            <a:r>
              <a:rPr lang="en-ZA" sz="1700" dirty="0">
                <a:solidFill>
                  <a:prstClr val="black"/>
                </a:solidFill>
              </a:rPr>
              <a:t>this will ensure that  relevant stakeholders ‘s inputs  were incorporated  before the strategy can be approved by departmental </a:t>
            </a:r>
            <a:r>
              <a:rPr lang="en-ZA" sz="1700" dirty="0" smtClean="0">
                <a:solidFill>
                  <a:prstClr val="black"/>
                </a:solidFill>
              </a:rPr>
              <a:t>EXCO.</a:t>
            </a:r>
            <a:endParaRPr lang="en-ZA" sz="1700" dirty="0">
              <a:solidFill>
                <a:prstClr val="black"/>
              </a:solidFill>
            </a:endParaRPr>
          </a:p>
          <a:p>
            <a:pPr marL="550800" lvl="0" indent="-284400">
              <a:spcBef>
                <a:spcPts val="432"/>
              </a:spcBef>
              <a:buFont typeface="Courier New" pitchFamily="49" charset="0"/>
              <a:buChar char="o"/>
            </a:pPr>
            <a:r>
              <a:rPr lang="en-ZA" sz="1700" dirty="0">
                <a:solidFill>
                  <a:prstClr val="black"/>
                </a:solidFill>
              </a:rPr>
              <a:t>Consultations with relevant stakeholders on the </a:t>
            </a:r>
            <a:r>
              <a:rPr lang="en-US" sz="1700" dirty="0">
                <a:solidFill>
                  <a:prstClr val="black"/>
                </a:solidFill>
              </a:rPr>
              <a:t>draft  report on </a:t>
            </a:r>
            <a:r>
              <a:rPr lang="en-ZA" sz="1700" dirty="0">
                <a:solidFill>
                  <a:prstClr val="black"/>
                </a:solidFill>
              </a:rPr>
              <a:t>Draft REDD+ Strategy Assessment Report </a:t>
            </a:r>
            <a:r>
              <a:rPr lang="en-US" sz="1700" dirty="0">
                <a:solidFill>
                  <a:prstClr val="black"/>
                </a:solidFill>
              </a:rPr>
              <a:t> </a:t>
            </a:r>
            <a:r>
              <a:rPr lang="en-ZA" sz="1700" dirty="0">
                <a:solidFill>
                  <a:prstClr val="black"/>
                </a:solidFill>
              </a:rPr>
              <a:t>took place this will ensure that  relevant </a:t>
            </a:r>
            <a:r>
              <a:rPr lang="en-ZA" sz="1700" dirty="0" smtClean="0">
                <a:solidFill>
                  <a:prstClr val="black"/>
                </a:solidFill>
              </a:rPr>
              <a:t>stakeholders </a:t>
            </a:r>
            <a:r>
              <a:rPr lang="en-ZA" sz="1700" dirty="0">
                <a:solidFill>
                  <a:prstClr val="black"/>
                </a:solidFill>
              </a:rPr>
              <a:t>inputs </a:t>
            </a:r>
            <a:r>
              <a:rPr lang="en-ZA" sz="1700" dirty="0" smtClean="0">
                <a:solidFill>
                  <a:prstClr val="black"/>
                </a:solidFill>
              </a:rPr>
              <a:t>are </a:t>
            </a:r>
            <a:r>
              <a:rPr lang="en-ZA" sz="1700" dirty="0">
                <a:solidFill>
                  <a:prstClr val="black"/>
                </a:solidFill>
              </a:rPr>
              <a:t>incorporated  before the discussion report is finalised in </a:t>
            </a:r>
            <a:r>
              <a:rPr lang="en-ZA" sz="1700" dirty="0" smtClean="0">
                <a:solidFill>
                  <a:prstClr val="black"/>
                </a:solidFill>
              </a:rPr>
              <a:t>quarter 4.</a:t>
            </a:r>
            <a:endParaRPr lang="en-ZA" sz="1700" dirty="0">
              <a:solidFill>
                <a:prstClr val="black"/>
              </a:solidFill>
            </a:endParaRPr>
          </a:p>
          <a:p>
            <a:pPr marL="549275" lvl="2" indent="-285750" algn="just">
              <a:buFont typeface="Courier New" panose="02070309020205020404" pitchFamily="49" charset="0"/>
              <a:buChar char="o"/>
              <a:defRPr/>
            </a:pPr>
            <a:endParaRPr lang="en-ZA" dirty="0" smtClean="0"/>
          </a:p>
          <a:p>
            <a:pPr marL="548985" lvl="2" indent="-285599" algn="just">
              <a:buNone/>
              <a:defRPr/>
            </a:pPr>
            <a:endParaRPr lang="en-ZA"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35</a:t>
            </a:fld>
            <a:endParaRPr lang="en-ZA" dirty="0"/>
          </a:p>
        </p:txBody>
      </p:sp>
    </p:spTree>
    <p:extLst>
      <p:ext uri="{BB962C8B-B14F-4D97-AF65-F5344CB8AC3E}">
        <p14:creationId xmlns:p14="http://schemas.microsoft.com/office/powerpoint/2010/main" xmlns="" val="26898162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3" y="540000"/>
            <a:ext cx="9973400" cy="720000"/>
          </a:xfrm>
        </p:spPr>
        <p:txBody>
          <a:bodyPr/>
          <a:lstStyle/>
          <a:p>
            <a:r>
              <a:rPr lang="en-ZA" altLang="en-US" sz="2900" dirty="0"/>
              <a:t>PERFORMANCE HIGHLIGHTS AGAINST Q3 TARGETS</a:t>
            </a:r>
            <a:endParaRPr lang="en-ZA" sz="2900" dirty="0"/>
          </a:p>
        </p:txBody>
      </p:sp>
      <p:sp>
        <p:nvSpPr>
          <p:cNvPr id="3" name="Content Placeholder 2"/>
          <p:cNvSpPr>
            <a:spLocks noGrp="1"/>
          </p:cNvSpPr>
          <p:nvPr>
            <p:ph idx="1"/>
          </p:nvPr>
        </p:nvSpPr>
        <p:spPr>
          <a:xfrm>
            <a:off x="720725" y="1439999"/>
            <a:ext cx="9178925" cy="5148944"/>
          </a:xfrm>
        </p:spPr>
        <p:txBody>
          <a:bodyPr/>
          <a:lstStyle/>
          <a:p>
            <a:pPr marL="266400" indent="0">
              <a:spcBef>
                <a:spcPts val="432"/>
              </a:spcBef>
            </a:pPr>
            <a:endParaRPr lang="en-ZA" sz="2100" b="1" cap="small" dirty="0" smtClean="0"/>
          </a:p>
          <a:p>
            <a:pPr lvl="1" algn="just">
              <a:buFont typeface="Arial" panose="020B0604020202020204" pitchFamily="34" charset="0"/>
              <a:buChar char="•"/>
            </a:pPr>
            <a:r>
              <a:rPr lang="en-ZA" sz="1700" b="1" cap="small" dirty="0" smtClean="0"/>
              <a:t>FISHERIES </a:t>
            </a:r>
            <a:r>
              <a:rPr lang="en-ZA" sz="1700" b="1" cap="small" dirty="0"/>
              <a:t>MANAGEMENT</a:t>
            </a:r>
          </a:p>
          <a:p>
            <a:pPr marL="609600" lvl="1" indent="-342900" algn="just">
              <a:buFont typeface="Courier New" panose="02070309020205020404" pitchFamily="49" charset="0"/>
              <a:buChar char="o"/>
              <a:defRPr/>
            </a:pPr>
            <a:r>
              <a:rPr lang="en-US" sz="1700" dirty="0" smtClean="0"/>
              <a:t>Recommendation on determination of TAC, TAE or combination thereof in respect of the Abalone and WCRL fishing sectors have been approved. This is to give fishing rights holders the total allowable catch and estimates for the two fishing sectors</a:t>
            </a:r>
          </a:p>
          <a:p>
            <a:pPr marL="609600" lvl="1" indent="-342900" algn="just">
              <a:buFont typeface="Courier New" panose="02070309020205020404" pitchFamily="49" charset="0"/>
              <a:buChar char="o"/>
              <a:defRPr/>
            </a:pPr>
            <a:r>
              <a:rPr lang="en-ZA" sz="1700" dirty="0" smtClean="0"/>
              <a:t>Progress report on the  continuous conditioning of brood stock was compiled. The conditioning of brood stock is based on </a:t>
            </a:r>
            <a:r>
              <a:rPr lang="en-US" sz="1700" dirty="0" smtClean="0"/>
              <a:t>2 new research studies on genetics and nutrition for aquaculture species.</a:t>
            </a:r>
          </a:p>
          <a:p>
            <a:pPr marL="609600" lvl="1" indent="-342900" algn="just">
              <a:buFont typeface="Courier New" panose="02070309020205020404" pitchFamily="49" charset="0"/>
              <a:buChar char="o"/>
              <a:defRPr/>
            </a:pPr>
            <a:r>
              <a:rPr lang="en-US" sz="1700" dirty="0" smtClean="0"/>
              <a:t>Final rights allocations were made for the net fish sector and a draft rights register for the newly allocated net fish sector was finalised.</a:t>
            </a:r>
          </a:p>
          <a:p>
            <a:pPr marL="285599" indent="-285599">
              <a:buFont typeface="Arial" panose="020B0604020202020204" pitchFamily="34" charset="0"/>
              <a:buChar char="•"/>
              <a:defRPr/>
            </a:pPr>
            <a:endParaRPr lang="en-ZA" dirty="0" smtClean="0"/>
          </a:p>
          <a:p>
            <a:endParaRPr lang="en-ZA"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36</a:t>
            </a:fld>
            <a:endParaRPr lang="en-ZA" dirty="0"/>
          </a:p>
        </p:txBody>
      </p:sp>
    </p:spTree>
    <p:extLst>
      <p:ext uri="{BB962C8B-B14F-4D97-AF65-F5344CB8AC3E}">
        <p14:creationId xmlns:p14="http://schemas.microsoft.com/office/powerpoint/2010/main" xmlns="" val="12206422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4.jpg"/>
          <p:cNvPicPr>
            <a:picLocks noChangeAspect="1"/>
          </p:cNvPicPr>
          <p:nvPr/>
        </p:nvPicPr>
        <p:blipFill>
          <a:blip r:embed="rId2" cstate="print"/>
          <a:srcRect/>
          <a:stretch>
            <a:fillRect/>
          </a:stretch>
        </p:blipFill>
        <p:spPr bwMode="auto">
          <a:xfrm>
            <a:off x="-1023865" y="0"/>
            <a:ext cx="12169352" cy="7561263"/>
          </a:xfrm>
          <a:prstGeom prst="rect">
            <a:avLst/>
          </a:prstGeom>
          <a:noFill/>
          <a:ln w="9525">
            <a:noFill/>
            <a:miter lim="800000"/>
            <a:headEnd/>
            <a:tailEnd/>
          </a:ln>
        </p:spPr>
      </p:pic>
      <p:sp>
        <p:nvSpPr>
          <p:cNvPr id="24579" name="Title 1"/>
          <p:cNvSpPr>
            <a:spLocks noGrp="1"/>
          </p:cNvSpPr>
          <p:nvPr>
            <p:ph type="ctrTitle"/>
          </p:nvPr>
        </p:nvSpPr>
        <p:spPr bwMode="auto">
          <a:xfrm>
            <a:off x="7506940" y="2700341"/>
            <a:ext cx="3672408" cy="936625"/>
          </a:xfrm>
          <a:noFill/>
          <a:ln>
            <a:miter lim="800000"/>
            <a:headEnd/>
            <a:tailEnd/>
          </a:ln>
        </p:spPr>
        <p:txBody>
          <a:bodyPr vert="horz" wrap="square" numCol="1" compatLnSpc="1">
            <a:prstTxWarp prst="textNoShape">
              <a:avLst/>
            </a:prstTxWarp>
            <a:noAutofit/>
          </a:bodyPr>
          <a:lstStyle/>
          <a:p>
            <a:pPr algn="ctr"/>
            <a:r>
              <a:rPr lang="en-US" altLang="en-US" sz="3200" dirty="0" smtClean="0"/>
              <a:t>EMERGING ISSUES</a:t>
            </a:r>
            <a:endParaRPr lang="en-US" altLang="en-US" sz="3200" dirty="0">
              <a:solidFill>
                <a:schemeClr val="bg1"/>
              </a:solidFill>
            </a:endParaRPr>
          </a:p>
        </p:txBody>
      </p:sp>
      <p:sp>
        <p:nvSpPr>
          <p:cNvPr id="24580" name="Slide Number Placeholder 3"/>
          <p:cNvSpPr txBox="1">
            <a:spLocks/>
          </p:cNvSpPr>
          <p:nvPr/>
        </p:nvSpPr>
        <p:spPr bwMode="auto">
          <a:xfrm>
            <a:off x="9558338" y="6877050"/>
            <a:ext cx="360362" cy="252413"/>
          </a:xfrm>
          <a:prstGeom prst="rect">
            <a:avLst/>
          </a:prstGeom>
          <a:noFill/>
          <a:ln w="9525">
            <a:noFill/>
            <a:miter lim="800000"/>
            <a:headEnd/>
            <a:tailEnd/>
          </a:ln>
        </p:spPr>
        <p:txBody>
          <a:bodyPr lIns="91392" tIns="45696" rIns="91392" bIns="45696"/>
          <a:lstStyle/>
          <a:p>
            <a:fld id="{59EC5882-390D-403C-90BA-874CDE63E9BA}" type="slidenum">
              <a:rPr lang="en-ZA" altLang="en-US" sz="1300">
                <a:solidFill>
                  <a:srgbClr val="00B050"/>
                </a:solidFill>
              </a:rPr>
              <a:pPr/>
              <a:t>37</a:t>
            </a:fld>
            <a:endParaRPr lang="en-ZA" altLang="en-US" sz="1300">
              <a:solidFill>
                <a:srgbClr val="00B050"/>
              </a:solidFill>
            </a:endParaRPr>
          </a:p>
        </p:txBody>
      </p:sp>
    </p:spTree>
    <p:extLst>
      <p:ext uri="{BB962C8B-B14F-4D97-AF65-F5344CB8AC3E}">
        <p14:creationId xmlns:p14="http://schemas.microsoft.com/office/powerpoint/2010/main" xmlns="" val="33365519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3" y="540000"/>
            <a:ext cx="9973400" cy="720000"/>
          </a:xfrm>
        </p:spPr>
        <p:txBody>
          <a:bodyPr/>
          <a:lstStyle/>
          <a:p>
            <a:r>
              <a:rPr lang="en-US" altLang="en-US" sz="2800" dirty="0" smtClean="0"/>
              <a:t>EMERGING ISSUES</a:t>
            </a:r>
            <a:endParaRPr lang="en-ZA" sz="2900" dirty="0"/>
          </a:p>
        </p:txBody>
      </p:sp>
      <p:sp>
        <p:nvSpPr>
          <p:cNvPr id="3" name="Content Placeholder 2"/>
          <p:cNvSpPr>
            <a:spLocks noGrp="1"/>
          </p:cNvSpPr>
          <p:nvPr>
            <p:ph idx="1"/>
          </p:nvPr>
        </p:nvSpPr>
        <p:spPr>
          <a:xfrm>
            <a:off x="720725" y="1439999"/>
            <a:ext cx="9178925" cy="5148944"/>
          </a:xfrm>
        </p:spPr>
        <p:txBody>
          <a:bodyPr/>
          <a:lstStyle/>
          <a:p>
            <a:r>
              <a:rPr lang="en-ZA" sz="2000" dirty="0" smtClean="0"/>
              <a:t> </a:t>
            </a:r>
            <a:r>
              <a:rPr lang="en-ZA" sz="1700" b="1" dirty="0" smtClean="0"/>
              <a:t> DROUGHT INTERVENTION</a:t>
            </a:r>
            <a:endParaRPr lang="en-ZA" sz="1700" b="1" cap="small" dirty="0"/>
          </a:p>
          <a:p>
            <a:pPr marL="285750" lvl="0" indent="-285750">
              <a:buFont typeface="Courier New" panose="02070309020205020404" pitchFamily="49" charset="0"/>
              <a:buChar char="o"/>
            </a:pPr>
            <a:r>
              <a:rPr lang="en-ZA" sz="1700" dirty="0" smtClean="0"/>
              <a:t>Funds have been requested </a:t>
            </a:r>
            <a:r>
              <a:rPr lang="en-ZA" sz="1700" dirty="0"/>
              <a:t>for </a:t>
            </a:r>
            <a:r>
              <a:rPr lang="en-ZA" sz="1700" dirty="0" smtClean="0"/>
              <a:t>drought assistance from the National Treasury through the National Disaster Management Centre (NDMC) in the Department of Cooperative Governance and Traditional Affairs (COGTA), following the verification of drought situation in the declared areas. </a:t>
            </a:r>
          </a:p>
          <a:p>
            <a:pPr marL="285750" lvl="0" indent="-285750">
              <a:buFont typeface="Courier New" panose="02070309020205020404" pitchFamily="49" charset="0"/>
              <a:buChar char="o"/>
            </a:pPr>
            <a:r>
              <a:rPr lang="en-ZA" sz="1700" dirty="0" smtClean="0"/>
              <a:t>National Treasury made an amount of R212 million available for the financial year 2016/17 to assist affected farmers across the country. Provinces have made R198 million available through equitable share funding. These funds were utilised to assist the affected farmers.</a:t>
            </a:r>
          </a:p>
          <a:p>
            <a:pPr marL="285750" lvl="0" indent="-285750">
              <a:buFont typeface="Courier New" panose="02070309020205020404" pitchFamily="49" charset="0"/>
              <a:buChar char="o"/>
            </a:pPr>
            <a:r>
              <a:rPr lang="en-ZA" sz="1700" dirty="0"/>
              <a:t>All the affected provinces are implementing the allocated R212 million as part of assistance to the affected farmers. Deliveries and distributions of feeds are almost complete in the affected provinces</a:t>
            </a:r>
            <a:r>
              <a:rPr lang="en-ZA" sz="1700" dirty="0" smtClean="0"/>
              <a:t>.</a:t>
            </a:r>
          </a:p>
          <a:p>
            <a:pPr marL="609600" lvl="1" indent="-342900" algn="just">
              <a:buFont typeface="Courier New" panose="02070309020205020404" pitchFamily="49" charset="0"/>
              <a:buChar char="o"/>
              <a:defRPr/>
            </a:pPr>
            <a:endParaRPr lang="en-US" sz="1700" dirty="0" smtClean="0"/>
          </a:p>
          <a:p>
            <a:pPr marL="285599" indent="-285599">
              <a:buFont typeface="Arial" panose="020B0604020202020204" pitchFamily="34" charset="0"/>
              <a:buChar char="•"/>
              <a:defRPr/>
            </a:pPr>
            <a:endParaRPr lang="en-ZA" dirty="0" smtClean="0"/>
          </a:p>
          <a:p>
            <a:endParaRPr lang="en-ZA"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38</a:t>
            </a:fld>
            <a:endParaRPr lang="en-ZA" dirty="0"/>
          </a:p>
        </p:txBody>
      </p:sp>
    </p:spTree>
    <p:extLst>
      <p:ext uri="{BB962C8B-B14F-4D97-AF65-F5344CB8AC3E}">
        <p14:creationId xmlns:p14="http://schemas.microsoft.com/office/powerpoint/2010/main" xmlns="" val="22617427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3" y="540000"/>
            <a:ext cx="9973400" cy="720000"/>
          </a:xfrm>
        </p:spPr>
        <p:txBody>
          <a:bodyPr/>
          <a:lstStyle/>
          <a:p>
            <a:r>
              <a:rPr lang="en-US" altLang="en-US" sz="2800" dirty="0" smtClean="0"/>
              <a:t>EMERGING ISSUES</a:t>
            </a:r>
            <a:endParaRPr lang="en-ZA" sz="2900" dirty="0"/>
          </a:p>
        </p:txBody>
      </p:sp>
      <p:sp>
        <p:nvSpPr>
          <p:cNvPr id="3" name="Content Placeholder 2"/>
          <p:cNvSpPr>
            <a:spLocks noGrp="1"/>
          </p:cNvSpPr>
          <p:nvPr>
            <p:ph idx="1"/>
          </p:nvPr>
        </p:nvSpPr>
        <p:spPr>
          <a:xfrm>
            <a:off x="720725" y="1439999"/>
            <a:ext cx="9178925" cy="5148944"/>
          </a:xfrm>
        </p:spPr>
        <p:txBody>
          <a:bodyPr/>
          <a:lstStyle/>
          <a:p>
            <a:pPr lvl="0"/>
            <a:r>
              <a:rPr lang="en-ZA" sz="1700" b="1" dirty="0" smtClean="0">
                <a:solidFill>
                  <a:prstClr val="black"/>
                </a:solidFill>
              </a:rPr>
              <a:t>AQUACULTURE DEVELOPMENT BILL</a:t>
            </a:r>
            <a:endParaRPr lang="en-ZA" sz="1700" b="1" cap="small" dirty="0" smtClean="0">
              <a:solidFill>
                <a:prstClr val="black"/>
              </a:solidFill>
            </a:endParaRPr>
          </a:p>
          <a:p>
            <a:pPr marL="285750" indent="-285750">
              <a:buFont typeface="Courier New" panose="02070309020205020404" pitchFamily="49" charset="0"/>
              <a:buChar char="o"/>
            </a:pPr>
            <a:r>
              <a:rPr lang="en-ZA" dirty="0">
                <a:solidFill>
                  <a:prstClr val="black"/>
                </a:solidFill>
              </a:rPr>
              <a:t>DAFF attended the second NEDLAC Aquaculture  Task Team  meeting  on 17 October 2016 where Socio Economic Impact Assessment  report for the Bill were thoroughly discussed . The resolution taken on the follow-up meeting held on 19 January 2017 was that the department should have bilateral engagement with Black Business Council (BBC)</a:t>
            </a:r>
          </a:p>
          <a:p>
            <a:pPr marL="285750" indent="-285750">
              <a:buFont typeface="Courier New" panose="02070309020205020404" pitchFamily="49" charset="0"/>
              <a:buChar char="o"/>
            </a:pPr>
            <a:r>
              <a:rPr lang="en-ZA" dirty="0">
                <a:solidFill>
                  <a:prstClr val="black"/>
                </a:solidFill>
              </a:rPr>
              <a:t> Further Legal Opinion on the Aquaculture Development Bill from the Office of the Chief State Law Advisor were received on 12 December 2016</a:t>
            </a:r>
          </a:p>
          <a:p>
            <a:pPr marL="285750" indent="-285750">
              <a:buFont typeface="Courier New" panose="02070309020205020404" pitchFamily="49" charset="0"/>
              <a:buChar char="o"/>
            </a:pPr>
            <a:r>
              <a:rPr lang="en-ZA" dirty="0">
                <a:solidFill>
                  <a:prstClr val="black"/>
                </a:solidFill>
              </a:rPr>
              <a:t>The next NEDLAC meeting is scheduled  for the 10 March 2017; where constituencies will submit their respective positions on each clause of the draft Bill,</a:t>
            </a:r>
          </a:p>
          <a:p>
            <a:pPr marL="285750" indent="-285750">
              <a:buFont typeface="Courier New" panose="02070309020205020404" pitchFamily="49" charset="0"/>
              <a:buChar char="o"/>
              <a:defRPr/>
            </a:pPr>
            <a:endParaRPr lang="en-US" dirty="0">
              <a:solidFill>
                <a:prstClr val="black"/>
              </a:solidFill>
            </a:endParaRPr>
          </a:p>
          <a:p>
            <a:pPr lvl="0"/>
            <a:r>
              <a:rPr lang="en-ZA" sz="1700" b="1" dirty="0">
                <a:solidFill>
                  <a:prstClr val="black"/>
                </a:solidFill>
              </a:rPr>
              <a:t>FALL  ARMYWORM </a:t>
            </a:r>
            <a:r>
              <a:rPr lang="en-ZA" b="1" i="1" dirty="0">
                <a:solidFill>
                  <a:prstClr val="black"/>
                </a:solidFill>
              </a:rPr>
              <a:t>(</a:t>
            </a:r>
            <a:r>
              <a:rPr lang="en-ZA" b="1" i="1" dirty="0" err="1">
                <a:solidFill>
                  <a:prstClr val="black"/>
                </a:solidFill>
              </a:rPr>
              <a:t>Spodoptera</a:t>
            </a:r>
            <a:r>
              <a:rPr lang="en-ZA" b="1" i="1" dirty="0">
                <a:solidFill>
                  <a:prstClr val="black"/>
                </a:solidFill>
              </a:rPr>
              <a:t> </a:t>
            </a:r>
            <a:r>
              <a:rPr lang="en-ZA" b="1" i="1" dirty="0" err="1">
                <a:solidFill>
                  <a:prstClr val="black"/>
                </a:solidFill>
              </a:rPr>
              <a:t>Frugiperda</a:t>
            </a:r>
            <a:r>
              <a:rPr lang="en-ZA" b="1" i="1" dirty="0">
                <a:solidFill>
                  <a:prstClr val="black"/>
                </a:solidFill>
              </a:rPr>
              <a:t>)</a:t>
            </a:r>
            <a:endParaRPr lang="en-ZA" b="1" i="1" cap="small" dirty="0">
              <a:solidFill>
                <a:prstClr val="black"/>
              </a:solidFill>
            </a:endParaRPr>
          </a:p>
          <a:p>
            <a:pPr marL="285750" lvl="0" indent="-285750">
              <a:buFont typeface="Courier New" panose="02070309020205020404" pitchFamily="49" charset="0"/>
              <a:buChar char="o"/>
            </a:pPr>
            <a:r>
              <a:rPr lang="en-ZA" dirty="0">
                <a:solidFill>
                  <a:prstClr val="black"/>
                </a:solidFill>
              </a:rPr>
              <a:t>Positively identified on 3 February 2017</a:t>
            </a:r>
          </a:p>
          <a:p>
            <a:pPr marL="285750" lvl="0" indent="-285750">
              <a:buFont typeface="Courier New" panose="02070309020205020404" pitchFamily="49" charset="0"/>
              <a:buChar char="o"/>
            </a:pPr>
            <a:r>
              <a:rPr lang="en-ZA" dirty="0">
                <a:solidFill>
                  <a:prstClr val="black"/>
                </a:solidFill>
              </a:rPr>
              <a:t>Migratory pest which invaded an area of approximately 6million square km in southern Africa</a:t>
            </a:r>
          </a:p>
          <a:p>
            <a:pPr marL="285750" lvl="0" indent="-285750">
              <a:buFont typeface="Courier New" panose="02070309020205020404" pitchFamily="49" charset="0"/>
              <a:buChar char="o"/>
            </a:pPr>
            <a:r>
              <a:rPr lang="en-ZA" dirty="0">
                <a:solidFill>
                  <a:prstClr val="black"/>
                </a:solidFill>
              </a:rPr>
              <a:t>Detected in Limpopo, Gauteng, North West, Mpumalanga, KZN, Free State and Northern Cape</a:t>
            </a:r>
          </a:p>
          <a:p>
            <a:pPr marL="285599" indent="-285599">
              <a:buFont typeface="Arial" panose="020B0604020202020204" pitchFamily="34" charset="0"/>
              <a:buChar char="•"/>
              <a:defRPr/>
            </a:pPr>
            <a:endParaRPr lang="en-ZA" dirty="0" smtClean="0"/>
          </a:p>
          <a:p>
            <a:endParaRPr lang="en-ZA"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39</a:t>
            </a:fld>
            <a:endParaRPr lang="en-ZA" dirty="0"/>
          </a:p>
        </p:txBody>
      </p:sp>
    </p:spTree>
    <p:extLst>
      <p:ext uri="{BB962C8B-B14F-4D97-AF65-F5344CB8AC3E}">
        <p14:creationId xmlns:p14="http://schemas.microsoft.com/office/powerpoint/2010/main" xmlns="" val="2223273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0"/>
          </p:nvPr>
        </p:nvSpPr>
        <p:spPr bwMode="auto">
          <a:noFill/>
          <a:ln>
            <a:miter lim="800000"/>
            <a:headEnd/>
            <a:tailEnd/>
          </a:ln>
        </p:spPr>
        <p:txBody>
          <a:bodyPr/>
          <a:lstStyle/>
          <a:p>
            <a:fld id="{6A3ECA43-84EB-425B-9D96-498A23F5A532}" type="slidenum">
              <a:rPr lang="en-ZA" altLang="en-US" smtClean="0">
                <a:latin typeface="Arial" pitchFamily="34" charset="0"/>
                <a:cs typeface="Arial" pitchFamily="34" charset="0"/>
              </a:rPr>
              <a:pPr/>
              <a:t>4</a:t>
            </a:fld>
            <a:endParaRPr lang="en-ZA" altLang="en-US" dirty="0" smtClean="0">
              <a:latin typeface="Arial" pitchFamily="34" charset="0"/>
              <a:cs typeface="Arial" pitchFamily="34" charset="0"/>
            </a:endParaRPr>
          </a:p>
        </p:txBody>
      </p:sp>
      <p:sp>
        <p:nvSpPr>
          <p:cNvPr id="5123" name="Rectangle 2"/>
          <p:cNvSpPr>
            <a:spLocks noGrp="1" noChangeArrowheads="1"/>
          </p:cNvSpPr>
          <p:nvPr>
            <p:ph type="title" idx="4294967295"/>
          </p:nvPr>
        </p:nvSpPr>
        <p:spPr bwMode="auto">
          <a:xfrm>
            <a:off x="534991" y="828303"/>
            <a:ext cx="9623425" cy="504056"/>
          </a:xfrm>
          <a:prstGeom prst="rect">
            <a:avLst/>
          </a:prstGeom>
          <a:noFill/>
          <a:ln>
            <a:miter lim="800000"/>
            <a:headEnd/>
            <a:tailEnd/>
          </a:ln>
        </p:spPr>
        <p:txBody>
          <a:bodyPr lIns="91392" tIns="45696" rIns="91392" bIns="45696"/>
          <a:lstStyle/>
          <a:p>
            <a:r>
              <a:rPr lang="en-US" altLang="en-US" sz="3700" dirty="0"/>
              <a:t> </a:t>
            </a:r>
            <a:r>
              <a:rPr lang="en-US" dirty="0" smtClean="0"/>
              <a:t>ACRONYMS</a:t>
            </a:r>
            <a:endParaRPr lang="en-ZA" dirty="0"/>
          </a:p>
        </p:txBody>
      </p:sp>
      <p:sp>
        <p:nvSpPr>
          <p:cNvPr id="5124" name="Rectangle 3"/>
          <p:cNvSpPr>
            <a:spLocks noGrp="1" noChangeArrowheads="1"/>
          </p:cNvSpPr>
          <p:nvPr>
            <p:ph type="body" idx="4294967295"/>
          </p:nvPr>
        </p:nvSpPr>
        <p:spPr bwMode="auto">
          <a:xfrm>
            <a:off x="522291" y="1404941"/>
            <a:ext cx="9636125" cy="5040312"/>
          </a:xfrm>
          <a:prstGeom prst="rect">
            <a:avLst/>
          </a:prstGeom>
          <a:noFill/>
          <a:ln>
            <a:miter lim="800000"/>
            <a:headEnd/>
            <a:tailEnd/>
          </a:ln>
        </p:spPr>
        <p:txBody>
          <a:bodyPr lIns="91392" tIns="45696" rIns="91392" bIns="45696"/>
          <a:lstStyle/>
          <a:p>
            <a:r>
              <a:rPr lang="en-US" sz="1800" b="1" dirty="0">
                <a:solidFill>
                  <a:prstClr val="black"/>
                </a:solidFill>
              </a:rPr>
              <a:t>DORA 		Division of Revenue Act </a:t>
            </a:r>
            <a:endParaRPr lang="en-US" sz="1800" b="1" dirty="0" smtClean="0">
              <a:solidFill>
                <a:prstClr val="black"/>
              </a:solidFill>
            </a:endParaRPr>
          </a:p>
          <a:p>
            <a:pPr lvl="0"/>
            <a:r>
              <a:rPr lang="en-US" sz="1800" b="1" dirty="0">
                <a:solidFill>
                  <a:prstClr val="black"/>
                </a:solidFill>
              </a:rPr>
              <a:t>DPME	</a:t>
            </a:r>
            <a:r>
              <a:rPr lang="en-US" sz="1800" dirty="0">
                <a:solidFill>
                  <a:prstClr val="black"/>
                </a:solidFill>
              </a:rPr>
              <a:t>	</a:t>
            </a:r>
            <a:r>
              <a:rPr lang="en-US" sz="1800" b="1" dirty="0">
                <a:solidFill>
                  <a:prstClr val="black"/>
                </a:solidFill>
              </a:rPr>
              <a:t>Department Of Planning , Monitoring And </a:t>
            </a:r>
            <a:r>
              <a:rPr lang="en-US" sz="1800" b="1" dirty="0" smtClean="0">
                <a:solidFill>
                  <a:prstClr val="black"/>
                </a:solidFill>
              </a:rPr>
              <a:t>Evaluation</a:t>
            </a:r>
          </a:p>
          <a:p>
            <a:pPr lvl="0"/>
            <a:r>
              <a:rPr lang="en-US" sz="1800" b="1" dirty="0" smtClean="0">
                <a:solidFill>
                  <a:prstClr val="black"/>
                </a:solidFill>
              </a:rPr>
              <a:t>DPSA</a:t>
            </a:r>
            <a:r>
              <a:rPr lang="en-US" sz="1800" b="1" dirty="0">
                <a:solidFill>
                  <a:prstClr val="black"/>
                </a:solidFill>
              </a:rPr>
              <a:t>		Department of Public Service and Administration</a:t>
            </a:r>
          </a:p>
          <a:p>
            <a:pPr lvl="0"/>
            <a:r>
              <a:rPr lang="en-US" sz="1800" b="1" dirty="0">
                <a:solidFill>
                  <a:prstClr val="black"/>
                </a:solidFill>
              </a:rPr>
              <a:t>EC		Eastern </a:t>
            </a:r>
            <a:r>
              <a:rPr lang="en-US" sz="1800" b="1" dirty="0" smtClean="0">
                <a:solidFill>
                  <a:prstClr val="black"/>
                </a:solidFill>
              </a:rPr>
              <a:t>Cape</a:t>
            </a:r>
          </a:p>
          <a:p>
            <a:pPr lvl="0"/>
            <a:r>
              <a:rPr lang="en-US" sz="1800" b="1" dirty="0" smtClean="0">
                <a:solidFill>
                  <a:prstClr val="black"/>
                </a:solidFill>
              </a:rPr>
              <a:t>ENE</a:t>
            </a:r>
            <a:r>
              <a:rPr lang="en-US" sz="1800" b="1" dirty="0">
                <a:solidFill>
                  <a:prstClr val="black"/>
                </a:solidFill>
              </a:rPr>
              <a:t>		Estimates of National </a:t>
            </a:r>
            <a:r>
              <a:rPr lang="en-US" sz="1800" b="1" dirty="0" smtClean="0">
                <a:solidFill>
                  <a:prstClr val="black"/>
                </a:solidFill>
              </a:rPr>
              <a:t>Expenditure</a:t>
            </a:r>
            <a:endParaRPr lang="en-US" sz="1800" b="1" dirty="0" smtClean="0"/>
          </a:p>
          <a:p>
            <a:r>
              <a:rPr lang="en-US" sz="1800" b="1" dirty="0" smtClean="0"/>
              <a:t>EXCO</a:t>
            </a:r>
            <a:r>
              <a:rPr lang="en-US" sz="1800" b="1" dirty="0"/>
              <a:t>		Executive </a:t>
            </a:r>
            <a:r>
              <a:rPr lang="en-US" sz="1800" b="1" dirty="0" smtClean="0"/>
              <a:t>Committee</a:t>
            </a:r>
          </a:p>
          <a:p>
            <a:r>
              <a:rPr lang="en-US" sz="1800" b="1" dirty="0" smtClean="0"/>
              <a:t>FM		Fisheries Management</a:t>
            </a:r>
          </a:p>
          <a:p>
            <a:pPr lvl="0"/>
            <a:r>
              <a:rPr lang="en-US" sz="1800" b="1" dirty="0" smtClean="0">
                <a:solidFill>
                  <a:prstClr val="black"/>
                </a:solidFill>
              </a:rPr>
              <a:t>FMP </a:t>
            </a:r>
            <a:r>
              <a:rPr lang="en-US" sz="1800" b="1" dirty="0">
                <a:solidFill>
                  <a:prstClr val="black"/>
                </a:solidFill>
              </a:rPr>
              <a:t>		Fisheries Management </a:t>
            </a:r>
            <a:r>
              <a:rPr lang="en-US" sz="1800" b="1" dirty="0" smtClean="0">
                <a:solidFill>
                  <a:prstClr val="black"/>
                </a:solidFill>
              </a:rPr>
              <a:t>Plan</a:t>
            </a:r>
          </a:p>
          <a:p>
            <a:pPr lvl="0"/>
            <a:r>
              <a:rPr lang="en-US" sz="1800" b="1" dirty="0" smtClean="0">
                <a:solidFill>
                  <a:prstClr val="black"/>
                </a:solidFill>
              </a:rPr>
              <a:t>FNRM		Forestry and Natural Resources Management</a:t>
            </a:r>
            <a:endParaRPr lang="en-US" sz="1800" b="1" dirty="0">
              <a:solidFill>
                <a:prstClr val="black"/>
              </a:solidFill>
            </a:endParaRPr>
          </a:p>
          <a:p>
            <a:r>
              <a:rPr lang="en-US" sz="1800" b="1" dirty="0"/>
              <a:t>FS 		Food Security</a:t>
            </a:r>
          </a:p>
          <a:p>
            <a:r>
              <a:rPr lang="en-US" sz="1800" b="1" dirty="0" smtClean="0"/>
              <a:t>FS</a:t>
            </a:r>
            <a:r>
              <a:rPr lang="en-US" sz="1800" b="1" dirty="0"/>
              <a:t>		Free State</a:t>
            </a:r>
          </a:p>
          <a:p>
            <a:r>
              <a:rPr lang="en-US" sz="1800" b="1" dirty="0" smtClean="0"/>
              <a:t>FSAR		Food Security and Agrarian Reform</a:t>
            </a:r>
            <a:endParaRPr lang="en-US" sz="1800" b="1" dirty="0"/>
          </a:p>
          <a:p>
            <a:r>
              <a:rPr lang="en-US" sz="1800" b="1" dirty="0" smtClean="0"/>
              <a:t>GDP		Gross Domestic Product</a:t>
            </a:r>
            <a:endParaRPr lang="en-US" sz="1800" b="1" dirty="0"/>
          </a:p>
          <a:p>
            <a:pPr lvl="0"/>
            <a:r>
              <a:rPr lang="en-US" sz="1800" b="1" dirty="0" smtClean="0"/>
              <a:t>GP		Gauteng Province</a:t>
            </a:r>
            <a:endParaRPr lang="en-US" sz="1800" b="1" dirty="0"/>
          </a:p>
          <a:p>
            <a:pPr lvl="0"/>
            <a:r>
              <a:rPr lang="en-US" sz="1800" b="1" dirty="0"/>
              <a:t>HR		Human </a:t>
            </a:r>
            <a:r>
              <a:rPr lang="en-US" sz="1800" b="1" dirty="0" smtClean="0"/>
              <a:t>Resources</a:t>
            </a:r>
          </a:p>
          <a:p>
            <a:pPr lvl="0"/>
            <a:r>
              <a:rPr lang="en-US" sz="1800" b="1" dirty="0" smtClean="0"/>
              <a:t>HRMD		Human Resource Management and Development</a:t>
            </a:r>
            <a:endParaRPr lang="en-US" sz="1800" b="1" dirty="0"/>
          </a:p>
          <a:p>
            <a:pPr lvl="0"/>
            <a:endParaRPr lang="en-US" sz="1800" b="1" dirty="0">
              <a:solidFill>
                <a:prstClr val="black"/>
              </a:solidFill>
            </a:endParaRPr>
          </a:p>
          <a:p>
            <a:endParaRPr lang="en-US" sz="1800" b="1" dirty="0"/>
          </a:p>
          <a:p>
            <a:endParaRPr lang="en-ZA" sz="1800" dirty="0"/>
          </a:p>
          <a:p>
            <a:endParaRPr lang="en-US" sz="1800" b="1" dirty="0"/>
          </a:p>
          <a:p>
            <a:endParaRPr lang="en-ZA" sz="1800" dirty="0"/>
          </a:p>
          <a:p>
            <a:pPr lvl="0"/>
            <a:endParaRPr lang="en-ZA" sz="1800" dirty="0">
              <a:solidFill>
                <a:prstClr val="black"/>
              </a:solidFill>
            </a:endParaRPr>
          </a:p>
          <a:p>
            <a:endParaRPr lang="en-ZA" sz="1800" b="1" dirty="0"/>
          </a:p>
        </p:txBody>
      </p:sp>
    </p:spTree>
    <p:extLst>
      <p:ext uri="{BB962C8B-B14F-4D97-AF65-F5344CB8AC3E}">
        <p14:creationId xmlns:p14="http://schemas.microsoft.com/office/powerpoint/2010/main" xmlns="" val="744641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3" y="540000"/>
            <a:ext cx="9973400" cy="720000"/>
          </a:xfrm>
        </p:spPr>
        <p:txBody>
          <a:bodyPr/>
          <a:lstStyle/>
          <a:p>
            <a:r>
              <a:rPr lang="en-US" altLang="en-US" sz="2800" dirty="0" smtClean="0"/>
              <a:t>EMERGING ISSUES</a:t>
            </a:r>
            <a:endParaRPr lang="en-ZA" sz="2900" dirty="0"/>
          </a:p>
        </p:txBody>
      </p:sp>
      <p:sp>
        <p:nvSpPr>
          <p:cNvPr id="3" name="Content Placeholder 2"/>
          <p:cNvSpPr>
            <a:spLocks noGrp="1"/>
          </p:cNvSpPr>
          <p:nvPr>
            <p:ph idx="1"/>
          </p:nvPr>
        </p:nvSpPr>
        <p:spPr>
          <a:xfrm>
            <a:off x="810196" y="1439999"/>
            <a:ext cx="9089454" cy="5004928"/>
          </a:xfrm>
        </p:spPr>
        <p:txBody>
          <a:bodyPr/>
          <a:lstStyle/>
          <a:p>
            <a:endParaRPr lang="en-ZA" b="1" dirty="0" smtClean="0">
              <a:solidFill>
                <a:prstClr val="black"/>
              </a:solidFill>
            </a:endParaRPr>
          </a:p>
          <a:p>
            <a:r>
              <a:rPr lang="en-ZA" sz="1700" b="1" dirty="0">
                <a:solidFill>
                  <a:prstClr val="black"/>
                </a:solidFill>
              </a:rPr>
              <a:t>FALL  ARMYWORM INTERVENTIONS</a:t>
            </a:r>
          </a:p>
          <a:p>
            <a:pPr marL="285750" lvl="0" indent="-285750">
              <a:buFont typeface="Courier New" panose="02070309020205020404" pitchFamily="49" charset="0"/>
              <a:buChar char="o"/>
            </a:pPr>
            <a:r>
              <a:rPr lang="en-ZA" dirty="0">
                <a:solidFill>
                  <a:prstClr val="black"/>
                </a:solidFill>
              </a:rPr>
              <a:t>DAFF cooperates with all provinces to interact on operations and with Grain SA, SANSOR, ARC, Northwest University, </a:t>
            </a:r>
            <a:r>
              <a:rPr lang="en-ZA" dirty="0" err="1">
                <a:solidFill>
                  <a:prstClr val="black"/>
                </a:solidFill>
              </a:rPr>
              <a:t>Croplife</a:t>
            </a:r>
            <a:r>
              <a:rPr lang="en-ZA" dirty="0">
                <a:solidFill>
                  <a:prstClr val="black"/>
                </a:solidFill>
              </a:rPr>
              <a:t>, Insecticide Resistance Action Committee (IRAC) and </a:t>
            </a:r>
            <a:r>
              <a:rPr lang="en-ZA" dirty="0" err="1">
                <a:solidFill>
                  <a:prstClr val="black"/>
                </a:solidFill>
              </a:rPr>
              <a:t>Cropwatch</a:t>
            </a:r>
            <a:r>
              <a:rPr lang="en-ZA" dirty="0">
                <a:solidFill>
                  <a:prstClr val="black"/>
                </a:solidFill>
              </a:rPr>
              <a:t>. </a:t>
            </a:r>
          </a:p>
          <a:p>
            <a:pPr marL="285750" lvl="0" indent="-285750">
              <a:buFont typeface="Courier New" panose="02070309020205020404" pitchFamily="49" charset="0"/>
              <a:buChar char="o"/>
            </a:pPr>
            <a:r>
              <a:rPr lang="en-ZA" dirty="0">
                <a:solidFill>
                  <a:prstClr val="black"/>
                </a:solidFill>
              </a:rPr>
              <a:t>Surveillance conducted based on scouting reports from above mentioned organisations and direct interaction from farmers</a:t>
            </a:r>
          </a:p>
          <a:p>
            <a:pPr marL="285750" lvl="0" indent="-285750">
              <a:buFont typeface="Courier New" panose="02070309020205020404" pitchFamily="49" charset="0"/>
              <a:buChar char="o"/>
            </a:pPr>
            <a:r>
              <a:rPr lang="en-ZA" dirty="0">
                <a:solidFill>
                  <a:prstClr val="black"/>
                </a:solidFill>
              </a:rPr>
              <a:t>New areas and hosts are confirmed via laboratory analyses</a:t>
            </a:r>
          </a:p>
          <a:p>
            <a:pPr marL="285750" lvl="0" indent="-285750">
              <a:buFont typeface="Courier New" panose="02070309020205020404" pitchFamily="49" charset="0"/>
              <a:buChar char="o"/>
            </a:pPr>
            <a:r>
              <a:rPr lang="en-ZA" dirty="0">
                <a:solidFill>
                  <a:prstClr val="black"/>
                </a:solidFill>
              </a:rPr>
              <a:t>A pheromone trapping network is planned to be implemented as soon as pheromones are permitted for importation</a:t>
            </a:r>
          </a:p>
          <a:p>
            <a:pPr marL="285750" lvl="0" indent="-285750">
              <a:buFont typeface="Courier New" panose="02070309020205020404" pitchFamily="49" charset="0"/>
              <a:buChar char="o"/>
            </a:pPr>
            <a:r>
              <a:rPr lang="en-ZA" dirty="0">
                <a:solidFill>
                  <a:prstClr val="black"/>
                </a:solidFill>
              </a:rPr>
              <a:t>31 products from 15 active ingredients are registered to be used</a:t>
            </a:r>
          </a:p>
          <a:p>
            <a:pPr marL="285750" lvl="0" indent="-285750">
              <a:buFont typeface="Courier New" panose="02070309020205020404" pitchFamily="49" charset="0"/>
              <a:buChar char="o"/>
            </a:pPr>
            <a:r>
              <a:rPr lang="en-ZA" dirty="0">
                <a:solidFill>
                  <a:prstClr val="black"/>
                </a:solidFill>
              </a:rPr>
              <a:t>New regulations are drafted and enroute for approval</a:t>
            </a:r>
          </a:p>
          <a:p>
            <a:pPr marL="285750" lvl="0" indent="-285750">
              <a:buFont typeface="Courier New" panose="02070309020205020404" pitchFamily="49" charset="0"/>
              <a:buChar char="o"/>
            </a:pPr>
            <a:r>
              <a:rPr lang="en-ZA" dirty="0">
                <a:solidFill>
                  <a:prstClr val="black"/>
                </a:solidFill>
              </a:rPr>
              <a:t>All documents( technical and promotional) are placed on DAFF Website as reference</a:t>
            </a:r>
          </a:p>
          <a:p>
            <a:pPr marL="609600" lvl="1" indent="-342900" algn="just">
              <a:buFont typeface="Courier New" panose="02070309020205020404" pitchFamily="49" charset="0"/>
              <a:buChar char="o"/>
              <a:defRPr/>
            </a:pPr>
            <a:endParaRPr lang="en-US" sz="1700" dirty="0" smtClean="0"/>
          </a:p>
          <a:p>
            <a:pPr marL="285599" indent="-285599">
              <a:buFont typeface="Arial" panose="020B0604020202020204" pitchFamily="34" charset="0"/>
              <a:buChar char="•"/>
              <a:defRPr/>
            </a:pPr>
            <a:endParaRPr lang="en-ZA" dirty="0" smtClean="0"/>
          </a:p>
          <a:p>
            <a:endParaRPr lang="en-ZA"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40</a:t>
            </a:fld>
            <a:endParaRPr lang="en-ZA" dirty="0"/>
          </a:p>
        </p:txBody>
      </p:sp>
    </p:spTree>
    <p:extLst>
      <p:ext uri="{BB962C8B-B14F-4D97-AF65-F5344CB8AC3E}">
        <p14:creationId xmlns:p14="http://schemas.microsoft.com/office/powerpoint/2010/main" xmlns="" val="19076018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41</a:t>
            </a:fld>
            <a:endParaRPr lang="en-ZA" dirty="0"/>
          </a:p>
        </p:txBody>
      </p:sp>
      <p:pic>
        <p:nvPicPr>
          <p:cNvPr id="1026" name="Picture 2" descr="C:\Users\JanHendrikV\AppData\Local\Microsoft\Windows\Temporary Internet Files\Content.Outlook\F5MO8KS1\Army_Worm_A3L_V4.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4132" y="162967"/>
            <a:ext cx="10200736" cy="721806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9163124" y="2844527"/>
            <a:ext cx="720080" cy="338554"/>
          </a:xfrm>
          <a:prstGeom prst="rect">
            <a:avLst/>
          </a:prstGeom>
          <a:solidFill>
            <a:schemeClr val="bg1"/>
          </a:solidFill>
        </p:spPr>
        <p:txBody>
          <a:bodyPr wrap="square" rtlCol="0">
            <a:spAutoFit/>
          </a:bodyPr>
          <a:lstStyle/>
          <a:p>
            <a:r>
              <a:rPr lang="en-ZA" sz="800" dirty="0" smtClean="0">
                <a:solidFill>
                  <a:prstClr val="black"/>
                </a:solidFill>
                <a:latin typeface="Calibri"/>
              </a:rPr>
              <a:t>Not confirmed</a:t>
            </a:r>
            <a:endParaRPr lang="en-ZA" sz="800" dirty="0">
              <a:solidFill>
                <a:prstClr val="black"/>
              </a:solidFill>
              <a:latin typeface="Calibri"/>
            </a:endParaRPr>
          </a:p>
        </p:txBody>
      </p:sp>
    </p:spTree>
    <p:extLst>
      <p:ext uri="{BB962C8B-B14F-4D97-AF65-F5344CB8AC3E}">
        <p14:creationId xmlns:p14="http://schemas.microsoft.com/office/powerpoint/2010/main" xmlns="" val="3780594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4" name="Slide Number Placeholder 3"/>
          <p:cNvSpPr>
            <a:spLocks noGrp="1"/>
          </p:cNvSpPr>
          <p:nvPr>
            <p:ph type="sldNum" sz="quarter" idx="10"/>
          </p:nvPr>
        </p:nvSpPr>
        <p:spPr/>
        <p:txBody>
          <a:bodyPr/>
          <a:lstStyle/>
          <a:p>
            <a:pPr defTabSz="1052513">
              <a:defRPr/>
            </a:pPr>
            <a:fld id="{A374151F-A4A9-4723-8F9A-C78B798BA94E}" type="slidenum">
              <a:rPr lang="en-ZA" smtClean="0"/>
              <a:pPr defTabSz="1052513">
                <a:defRPr/>
              </a:pPr>
              <a:t>42</a:t>
            </a:fld>
            <a:endParaRPr lang="en-ZA"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8824" y="540271"/>
            <a:ext cx="9178925" cy="3384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0725" y="3852639"/>
            <a:ext cx="9217024" cy="2664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458268" y="900311"/>
            <a:ext cx="3149388" cy="415498"/>
          </a:xfrm>
          <a:prstGeom prst="rect">
            <a:avLst/>
          </a:prstGeom>
          <a:solidFill>
            <a:srgbClr val="FFFFFF">
              <a:alpha val="72941"/>
            </a:srgbClr>
          </a:solidFill>
        </p:spPr>
        <p:txBody>
          <a:bodyPr wrap="none" rtlCol="0">
            <a:spAutoFit/>
          </a:bodyPr>
          <a:lstStyle/>
          <a:p>
            <a:r>
              <a:rPr lang="en-ZA" dirty="0" smtClean="0">
                <a:solidFill>
                  <a:prstClr val="black"/>
                </a:solidFill>
              </a:rPr>
              <a:t>Damage caused by </a:t>
            </a:r>
            <a:r>
              <a:rPr lang="en-ZA" dirty="0" err="1" smtClean="0">
                <a:solidFill>
                  <a:prstClr val="black"/>
                </a:solidFill>
              </a:rPr>
              <a:t>FAW</a:t>
            </a:r>
            <a:endParaRPr lang="en-ZA" dirty="0">
              <a:solidFill>
                <a:prstClr val="black"/>
              </a:solidFill>
            </a:endParaRPr>
          </a:p>
        </p:txBody>
      </p:sp>
    </p:spTree>
    <p:extLst>
      <p:ext uri="{BB962C8B-B14F-4D97-AF65-F5344CB8AC3E}">
        <p14:creationId xmlns:p14="http://schemas.microsoft.com/office/powerpoint/2010/main" xmlns="" val="26353149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3" y="540000"/>
            <a:ext cx="9973400" cy="720000"/>
          </a:xfrm>
        </p:spPr>
        <p:txBody>
          <a:bodyPr/>
          <a:lstStyle/>
          <a:p>
            <a:r>
              <a:rPr lang="en-US" altLang="en-US" sz="2800" dirty="0" smtClean="0"/>
              <a:t>EMERGING ISSUES</a:t>
            </a:r>
            <a:endParaRPr lang="en-ZA" sz="2900" dirty="0"/>
          </a:p>
        </p:txBody>
      </p:sp>
      <p:sp>
        <p:nvSpPr>
          <p:cNvPr id="3" name="Content Placeholder 2"/>
          <p:cNvSpPr>
            <a:spLocks noGrp="1"/>
          </p:cNvSpPr>
          <p:nvPr>
            <p:ph idx="1"/>
          </p:nvPr>
        </p:nvSpPr>
        <p:spPr>
          <a:xfrm>
            <a:off x="810196" y="1439999"/>
            <a:ext cx="9089454" cy="5004928"/>
          </a:xfrm>
        </p:spPr>
        <p:txBody>
          <a:bodyPr/>
          <a:lstStyle/>
          <a:p>
            <a:pPr marL="0" lvl="0" indent="0"/>
            <a:r>
              <a:rPr lang="en-ZA" sz="1700" b="1" dirty="0" smtClean="0">
                <a:ea typeface="Calibri"/>
                <a:cs typeface="Arial"/>
              </a:rPr>
              <a:t>COMMERCIALISATION OF BLACK FARMERS</a:t>
            </a:r>
          </a:p>
          <a:p>
            <a:pPr marL="609600" lvl="1" indent="-342900" algn="just">
              <a:buFont typeface="Courier New" panose="02070309020205020404" pitchFamily="49" charset="0"/>
              <a:buChar char="o"/>
              <a:defRPr/>
            </a:pPr>
            <a:endParaRPr lang="en-US" sz="1700" dirty="0" smtClean="0"/>
          </a:p>
          <a:p>
            <a:pPr marL="285750" lvl="0" indent="-285750" algn="just">
              <a:buFont typeface="Courier New" panose="02070309020205020404" pitchFamily="49" charset="0"/>
              <a:buChar char="o"/>
            </a:pPr>
            <a:r>
              <a:rPr lang="en-ZA" sz="1700" dirty="0">
                <a:ea typeface="Calibri"/>
                <a:cs typeface="Arial"/>
              </a:rPr>
              <a:t>The 2017/18 guiding framework for CASP and </a:t>
            </a:r>
            <a:r>
              <a:rPr lang="en-ZA" sz="1700" dirty="0" err="1">
                <a:ea typeface="Calibri"/>
                <a:cs typeface="Arial"/>
              </a:rPr>
              <a:t>Ilima</a:t>
            </a:r>
            <a:r>
              <a:rPr lang="en-ZA" sz="1700" dirty="0">
                <a:ea typeface="Calibri"/>
                <a:cs typeface="Arial"/>
              </a:rPr>
              <a:t>/</a:t>
            </a:r>
            <a:r>
              <a:rPr lang="en-ZA" sz="1700" dirty="0" err="1">
                <a:ea typeface="Calibri"/>
                <a:cs typeface="Arial"/>
              </a:rPr>
              <a:t>Letsema</a:t>
            </a:r>
            <a:r>
              <a:rPr lang="en-ZA" sz="1700" dirty="0">
                <a:ea typeface="Calibri"/>
                <a:cs typeface="Arial"/>
              </a:rPr>
              <a:t> conditional grants </a:t>
            </a:r>
            <a:r>
              <a:rPr lang="en-ZA" sz="1700" dirty="0" smtClean="0">
                <a:ea typeface="Calibri"/>
                <a:cs typeface="Arial"/>
              </a:rPr>
              <a:t>undergone approval processes on the 5th </a:t>
            </a:r>
            <a:r>
              <a:rPr lang="en-ZA" sz="1700" dirty="0">
                <a:ea typeface="Calibri"/>
                <a:cs typeface="Arial"/>
              </a:rPr>
              <a:t>December 2016. The guiding framework captured among others the commercialization of 50 black farmers per province setting aside at least 20% of the project allocation for this purpose</a:t>
            </a:r>
            <a:r>
              <a:rPr lang="en-ZA" sz="1700" dirty="0" smtClean="0">
                <a:ea typeface="Calibri"/>
                <a:cs typeface="Arial"/>
              </a:rPr>
              <a:t>.</a:t>
            </a:r>
          </a:p>
          <a:p>
            <a:pPr marL="0" lvl="0" indent="0"/>
            <a:endParaRPr lang="en-ZA" sz="1700" dirty="0" smtClean="0">
              <a:ea typeface="Calibri"/>
              <a:cs typeface="Arial"/>
            </a:endParaRPr>
          </a:p>
          <a:p>
            <a:pPr marL="0" lvl="0" indent="0"/>
            <a:r>
              <a:rPr lang="en-ZA" sz="1700" b="1" dirty="0" smtClean="0"/>
              <a:t>OPERATION PHAKISA FOR AGRICULTURE, LAND REFORM AND RURAL DEVELOPMENT:</a:t>
            </a:r>
          </a:p>
          <a:p>
            <a:pPr marL="285750" lvl="0" indent="-285750" algn="just">
              <a:buFont typeface="Courier New" panose="02070309020205020404" pitchFamily="49" charset="0"/>
              <a:buChar char="o"/>
            </a:pPr>
            <a:r>
              <a:rPr lang="en-ZA" sz="1700" dirty="0"/>
              <a:t>The Department of Agriculture, Forestry and Fisheries and the Department of Rural Development and Land Reform have embarked on a six-month consultation process on the Operation Phakisa Lab, for Agriculture, Land Reform and Rural Development. </a:t>
            </a:r>
          </a:p>
          <a:p>
            <a:pPr marL="285750" lvl="0" indent="-285750" algn="just">
              <a:buFont typeface="Courier New" panose="02070309020205020404" pitchFamily="49" charset="0"/>
              <a:buChar char="o"/>
            </a:pPr>
            <a:r>
              <a:rPr lang="en-ZA" sz="1700" dirty="0"/>
              <a:t>The Lab, which constitutes representatives from government, academic and research institutions as well as business, organised labour, private sector and non-governmental organisations have finalised 27 initiatives across seven work streams, namely: Land Reform; Rural Development; Labour; Grains; Livestock; Horticulture and Producer Support. </a:t>
            </a:r>
          </a:p>
          <a:p>
            <a:pPr marL="285750" lvl="0" indent="-285750" algn="just">
              <a:buFont typeface="Courier New" panose="02070309020205020404" pitchFamily="49" charset="0"/>
              <a:buChar char="o"/>
            </a:pPr>
            <a:endParaRPr lang="en-ZA" sz="1700" dirty="0">
              <a:ea typeface="Calibri"/>
              <a:cs typeface="Arial"/>
            </a:endParaRPr>
          </a:p>
          <a:p>
            <a:pPr marL="285750" lvl="0" indent="-285750">
              <a:buFont typeface="Courier New" panose="02070309020205020404" pitchFamily="49" charset="0"/>
              <a:buChar char="o"/>
            </a:pPr>
            <a:endParaRPr lang="en-ZA" sz="1700" dirty="0">
              <a:ea typeface="Calibri"/>
              <a:cs typeface="Arial"/>
            </a:endParaRPr>
          </a:p>
          <a:p>
            <a:pPr marL="285599" indent="-285599">
              <a:buFont typeface="Arial" panose="020B0604020202020204" pitchFamily="34" charset="0"/>
              <a:buChar char="•"/>
              <a:defRPr/>
            </a:pPr>
            <a:endParaRPr lang="en-ZA" dirty="0" smtClean="0"/>
          </a:p>
          <a:p>
            <a:endParaRPr lang="en-ZA"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43</a:t>
            </a:fld>
            <a:endParaRPr lang="en-ZA" dirty="0"/>
          </a:p>
        </p:txBody>
      </p:sp>
    </p:spTree>
    <p:extLst>
      <p:ext uri="{BB962C8B-B14F-4D97-AF65-F5344CB8AC3E}">
        <p14:creationId xmlns:p14="http://schemas.microsoft.com/office/powerpoint/2010/main" xmlns="" val="23774219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3" y="540000"/>
            <a:ext cx="9973400" cy="720000"/>
          </a:xfrm>
        </p:spPr>
        <p:txBody>
          <a:bodyPr/>
          <a:lstStyle/>
          <a:p>
            <a:r>
              <a:rPr lang="en-US" altLang="en-US" sz="2800" dirty="0" smtClean="0"/>
              <a:t>EMERGING ISSUES</a:t>
            </a:r>
            <a:endParaRPr lang="en-ZA" sz="2900" dirty="0"/>
          </a:p>
        </p:txBody>
      </p:sp>
      <p:sp>
        <p:nvSpPr>
          <p:cNvPr id="3" name="Content Placeholder 2"/>
          <p:cNvSpPr>
            <a:spLocks noGrp="1"/>
          </p:cNvSpPr>
          <p:nvPr>
            <p:ph idx="1"/>
          </p:nvPr>
        </p:nvSpPr>
        <p:spPr>
          <a:xfrm>
            <a:off x="810196" y="1439999"/>
            <a:ext cx="9089454" cy="5004928"/>
          </a:xfrm>
        </p:spPr>
        <p:txBody>
          <a:bodyPr/>
          <a:lstStyle/>
          <a:p>
            <a:pPr marL="0" lvl="0" indent="0"/>
            <a:r>
              <a:rPr lang="en-ZA" sz="1700" b="1" dirty="0" smtClean="0"/>
              <a:t>OPERATION PHAKISA FOR AGRICULTURE, LAND REFORM AND RURAL DEVELOPMENT:</a:t>
            </a:r>
          </a:p>
          <a:p>
            <a:pPr marL="285750" lvl="0" indent="-285750" algn="just">
              <a:buFont typeface="Courier New" panose="02070309020205020404" pitchFamily="49" charset="0"/>
              <a:buChar char="o"/>
            </a:pPr>
            <a:r>
              <a:rPr lang="en-ZA" sz="1600" dirty="0"/>
              <a:t>These work streams will assist in optimising the management of natural resources; developing skills and capacity in the agricultural sector; stimulate; funding and finance; value chain development and market access; coordination and knowledge management as well as reconfiguring space and promoting functional rural settlement. </a:t>
            </a:r>
          </a:p>
          <a:p>
            <a:pPr marL="285750" lvl="0" indent="-285750" algn="just">
              <a:buFont typeface="Courier New" panose="02070309020205020404" pitchFamily="49" charset="0"/>
              <a:buChar char="o"/>
            </a:pPr>
            <a:r>
              <a:rPr lang="en-ZA" sz="1600" dirty="0"/>
              <a:t>Operation Phakisa: Agriculture, Land Reform and Rural Development aims to enhance and transform the agricultural sector as well as accelerate land reform to ensure an inclusive rural economy</a:t>
            </a:r>
          </a:p>
          <a:p>
            <a:pPr marL="285750" lvl="0" indent="-285750" algn="just">
              <a:buFont typeface="Courier New" panose="02070309020205020404" pitchFamily="49" charset="0"/>
              <a:buChar char="o"/>
            </a:pPr>
            <a:r>
              <a:rPr lang="en-ZA" sz="1600" dirty="0"/>
              <a:t>Among other interventions, the programme reviews existing producer support models as well as development finance models aimed at fast tracking Land Reform to find workable solutions given the urgent need for government to make progress in land reform and food security. </a:t>
            </a:r>
          </a:p>
          <a:p>
            <a:pPr marL="285750" lvl="0" indent="-285750" algn="just">
              <a:buFont typeface="Courier New" panose="02070309020205020404" pitchFamily="49" charset="0"/>
              <a:buChar char="o"/>
            </a:pPr>
            <a:r>
              <a:rPr lang="en-ZA" sz="1600" dirty="0"/>
              <a:t>The Operation Phakisa on Agriculture, Land Reform and Rural Development also seeks to address constraints in ensuring the equitable access to land, both towards economic development and agrarian transformation</a:t>
            </a:r>
          </a:p>
          <a:p>
            <a:pPr marL="285750" lvl="0" indent="-285750" algn="just">
              <a:buFont typeface="Courier New" panose="02070309020205020404" pitchFamily="49" charset="0"/>
              <a:buChar char="o"/>
            </a:pPr>
            <a:r>
              <a:rPr lang="en-ZA" sz="1600" dirty="0"/>
              <a:t>President Jacob Zuma on Friday, 24 February 2017 launched the Operation Phakisa segment focusing on Agriculture, Land Reform and Rural Development. The programme was launched under the theme </a:t>
            </a:r>
            <a:r>
              <a:rPr lang="en-ZA" sz="1600" i="1" dirty="0"/>
              <a:t>“Transforming the Agricultural Sector towards an Inclusive Rural Economy”.</a:t>
            </a:r>
            <a:endParaRPr lang="en-ZA" sz="1600" dirty="0"/>
          </a:p>
          <a:p>
            <a:pPr marL="285750" lvl="0" indent="-285750" algn="just">
              <a:buFont typeface="Courier New" panose="02070309020205020404" pitchFamily="49" charset="0"/>
              <a:buChar char="o"/>
            </a:pPr>
            <a:endParaRPr lang="en-ZA" sz="1700" dirty="0"/>
          </a:p>
          <a:p>
            <a:pPr marL="285750" lvl="0" indent="-285750">
              <a:buFont typeface="Courier New" panose="02070309020205020404" pitchFamily="49" charset="0"/>
              <a:buChar char="o"/>
            </a:pPr>
            <a:endParaRPr lang="en-ZA" sz="1700" dirty="0">
              <a:ea typeface="Calibri"/>
              <a:cs typeface="Arial"/>
            </a:endParaRPr>
          </a:p>
          <a:p>
            <a:pPr marL="285750" lvl="0" indent="-285750">
              <a:buFont typeface="Courier New" panose="02070309020205020404" pitchFamily="49" charset="0"/>
              <a:buChar char="o"/>
            </a:pPr>
            <a:endParaRPr lang="en-ZA" sz="1700" dirty="0">
              <a:ea typeface="Calibri"/>
              <a:cs typeface="Arial"/>
            </a:endParaRPr>
          </a:p>
          <a:p>
            <a:pPr marL="285599" indent="-285599">
              <a:buFont typeface="Arial" panose="020B0604020202020204" pitchFamily="34" charset="0"/>
              <a:buChar char="•"/>
              <a:defRPr/>
            </a:pPr>
            <a:endParaRPr lang="en-ZA" dirty="0" smtClean="0"/>
          </a:p>
          <a:p>
            <a:endParaRPr lang="en-ZA"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44</a:t>
            </a:fld>
            <a:endParaRPr lang="en-ZA" dirty="0"/>
          </a:p>
        </p:txBody>
      </p:sp>
    </p:spTree>
    <p:extLst>
      <p:ext uri="{BB962C8B-B14F-4D97-AF65-F5344CB8AC3E}">
        <p14:creationId xmlns:p14="http://schemas.microsoft.com/office/powerpoint/2010/main" xmlns="" val="22327233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4.jpg"/>
          <p:cNvPicPr>
            <a:picLocks noChangeAspect="1"/>
          </p:cNvPicPr>
          <p:nvPr/>
        </p:nvPicPr>
        <p:blipFill>
          <a:blip r:embed="rId2" cstate="print"/>
          <a:srcRect/>
          <a:stretch>
            <a:fillRect/>
          </a:stretch>
        </p:blipFill>
        <p:spPr bwMode="auto">
          <a:xfrm>
            <a:off x="-1023865" y="35792"/>
            <a:ext cx="12169352" cy="7561263"/>
          </a:xfrm>
          <a:prstGeom prst="rect">
            <a:avLst/>
          </a:prstGeom>
          <a:noFill/>
          <a:ln w="9525">
            <a:noFill/>
            <a:miter lim="800000"/>
            <a:headEnd/>
            <a:tailEnd/>
          </a:ln>
        </p:spPr>
      </p:pic>
      <p:sp>
        <p:nvSpPr>
          <p:cNvPr id="24579" name="Title 1"/>
          <p:cNvSpPr>
            <a:spLocks noGrp="1"/>
          </p:cNvSpPr>
          <p:nvPr>
            <p:ph type="ctrTitle"/>
          </p:nvPr>
        </p:nvSpPr>
        <p:spPr bwMode="auto">
          <a:xfrm>
            <a:off x="7506940" y="2700341"/>
            <a:ext cx="3672408" cy="936625"/>
          </a:xfrm>
          <a:noFill/>
          <a:ln>
            <a:miter lim="800000"/>
            <a:headEnd/>
            <a:tailEnd/>
          </a:ln>
        </p:spPr>
        <p:txBody>
          <a:bodyPr vert="horz" wrap="square" numCol="1" compatLnSpc="1">
            <a:prstTxWarp prst="textNoShape">
              <a:avLst/>
            </a:prstTxWarp>
            <a:noAutofit/>
          </a:bodyPr>
          <a:lstStyle/>
          <a:p>
            <a:pPr algn="ctr"/>
            <a:r>
              <a:rPr lang="en-US" altLang="en-US" sz="3200" dirty="0"/>
              <a:t>CHALLENGES </a:t>
            </a:r>
            <a:r>
              <a:rPr lang="en-US" altLang="en-US" sz="3200" dirty="0" smtClean="0"/>
              <a:t>IMPACTED ON  </a:t>
            </a:r>
            <a:r>
              <a:rPr lang="en-US" altLang="en-US" sz="3200" dirty="0"/>
              <a:t>NON-ACHIEVEMENTS</a:t>
            </a:r>
            <a:endParaRPr lang="en-US" altLang="en-US" sz="3200" dirty="0">
              <a:solidFill>
                <a:schemeClr val="bg1"/>
              </a:solidFill>
            </a:endParaRPr>
          </a:p>
        </p:txBody>
      </p:sp>
      <p:sp>
        <p:nvSpPr>
          <p:cNvPr id="24580" name="Slide Number Placeholder 3"/>
          <p:cNvSpPr txBox="1">
            <a:spLocks/>
          </p:cNvSpPr>
          <p:nvPr/>
        </p:nvSpPr>
        <p:spPr bwMode="auto">
          <a:xfrm>
            <a:off x="9558338" y="6877050"/>
            <a:ext cx="360362" cy="252413"/>
          </a:xfrm>
          <a:prstGeom prst="rect">
            <a:avLst/>
          </a:prstGeom>
          <a:noFill/>
          <a:ln w="9525">
            <a:noFill/>
            <a:miter lim="800000"/>
            <a:headEnd/>
            <a:tailEnd/>
          </a:ln>
        </p:spPr>
        <p:txBody>
          <a:bodyPr lIns="91392" tIns="45696" rIns="91392" bIns="45696"/>
          <a:lstStyle/>
          <a:p>
            <a:fld id="{59EC5882-390D-403C-90BA-874CDE63E9BA}" type="slidenum">
              <a:rPr lang="en-ZA" altLang="en-US" sz="1300">
                <a:solidFill>
                  <a:srgbClr val="00B050"/>
                </a:solidFill>
              </a:rPr>
              <a:pPr/>
              <a:t>45</a:t>
            </a:fld>
            <a:endParaRPr lang="en-ZA" altLang="en-US" sz="1300">
              <a:solidFill>
                <a:srgbClr val="00B050"/>
              </a:solidFill>
            </a:endParaRPr>
          </a:p>
        </p:txBody>
      </p:sp>
    </p:spTree>
    <p:extLst>
      <p:ext uri="{BB962C8B-B14F-4D97-AF65-F5344CB8AC3E}">
        <p14:creationId xmlns:p14="http://schemas.microsoft.com/office/powerpoint/2010/main" xmlns="" val="37423370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720725" y="539753"/>
            <a:ext cx="9178925" cy="720725"/>
          </a:xfrm>
          <a:noFill/>
          <a:ln>
            <a:miter lim="800000"/>
            <a:headEnd/>
            <a:tailEnd/>
          </a:ln>
        </p:spPr>
        <p:txBody>
          <a:bodyPr vert="horz" wrap="square" numCol="1" compatLnSpc="1">
            <a:prstTxWarp prst="textNoShape">
              <a:avLst/>
            </a:prstTxWarp>
          </a:bodyPr>
          <a:lstStyle/>
          <a:p>
            <a:r>
              <a:rPr lang="en-US" altLang="en-US" sz="2900" dirty="0" smtClean="0"/>
              <a:t>CHALLENGES IMPACTED ON NON-ACHIEVEMENTS</a:t>
            </a:r>
            <a:endParaRPr lang="en-ZA" altLang="en-US" sz="29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69535816"/>
              </p:ext>
            </p:extLst>
          </p:nvPr>
        </p:nvGraphicFramePr>
        <p:xfrm>
          <a:off x="450156" y="1504210"/>
          <a:ext cx="9649072" cy="4117729"/>
        </p:xfrm>
        <a:graphic>
          <a:graphicData uri="http://schemas.openxmlformats.org/drawingml/2006/table">
            <a:tbl>
              <a:tblPr firstRow="1" bandRow="1">
                <a:tableStyleId>{5C22544A-7EE6-4342-B048-85BDC9FD1C3A}</a:tableStyleId>
              </a:tblPr>
              <a:tblGrid>
                <a:gridCol w="1584176"/>
                <a:gridCol w="5832648"/>
                <a:gridCol w="2232248"/>
              </a:tblGrid>
              <a:tr h="376309">
                <a:tc>
                  <a:txBody>
                    <a:bodyPr/>
                    <a:lstStyle/>
                    <a:p>
                      <a:r>
                        <a:rPr lang="en-ZA" sz="1800" dirty="0" smtClean="0">
                          <a:latin typeface="Arial" pitchFamily="34" charset="0"/>
                          <a:cs typeface="Arial" pitchFamily="34" charset="0"/>
                        </a:rPr>
                        <a:t>Cause</a:t>
                      </a:r>
                      <a:endParaRPr lang="en-ZA" sz="1800" dirty="0">
                        <a:latin typeface="Arial" pitchFamily="34" charset="0"/>
                        <a:cs typeface="Arial" pitchFamily="34" charset="0"/>
                      </a:endParaRPr>
                    </a:p>
                  </a:txBody>
                  <a:tcPr marT="45698" marB="45698"/>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800" dirty="0" smtClean="0">
                          <a:latin typeface="Arial" pitchFamily="34" charset="0"/>
                          <a:cs typeface="Arial" pitchFamily="34" charset="0"/>
                        </a:rPr>
                        <a:t>Targets affected</a:t>
                      </a:r>
                    </a:p>
                  </a:txBody>
                  <a:tcPr marT="45698" marB="45698"/>
                </a:tc>
                <a:tc>
                  <a:txBody>
                    <a:bodyPr/>
                    <a:lstStyle/>
                    <a:p>
                      <a:r>
                        <a:rPr lang="en-ZA" sz="1800" dirty="0" smtClean="0">
                          <a:latin typeface="Arial" pitchFamily="34" charset="0"/>
                          <a:cs typeface="Arial" pitchFamily="34" charset="0"/>
                        </a:rPr>
                        <a:t>Planned action </a:t>
                      </a:r>
                      <a:endParaRPr lang="en-ZA" sz="1800" dirty="0">
                        <a:latin typeface="Arial" pitchFamily="34" charset="0"/>
                        <a:cs typeface="Arial" pitchFamily="34" charset="0"/>
                      </a:endParaRPr>
                    </a:p>
                  </a:txBody>
                  <a:tcPr marT="45698" marB="45698"/>
                </a:tc>
              </a:tr>
              <a:tr h="2117559">
                <a:tc>
                  <a:txBody>
                    <a:bodyPr/>
                    <a:lstStyle/>
                    <a:p>
                      <a:pPr algn="l"/>
                      <a:r>
                        <a:rPr lang="en-ZA" sz="1700" dirty="0" smtClean="0">
                          <a:latin typeface="Arial" pitchFamily="34" charset="0"/>
                          <a:cs typeface="Arial" pitchFamily="34" charset="0"/>
                        </a:rPr>
                        <a:t>Finalisation of submission</a:t>
                      </a:r>
                      <a:r>
                        <a:rPr lang="en-ZA" sz="1700" baseline="0" dirty="0" smtClean="0">
                          <a:latin typeface="Arial" pitchFamily="34" charset="0"/>
                          <a:cs typeface="Arial" pitchFamily="34" charset="0"/>
                        </a:rPr>
                        <a:t> and validation of evidence for reported period is prescribed </a:t>
                      </a:r>
                      <a:r>
                        <a:rPr lang="en-ZA" sz="1700" dirty="0" smtClean="0">
                          <a:latin typeface="Arial" pitchFamily="34" charset="0"/>
                          <a:cs typeface="Arial" pitchFamily="34" charset="0"/>
                        </a:rPr>
                        <a:t>by DPME </a:t>
                      </a:r>
                      <a:r>
                        <a:rPr lang="en-ZA" sz="1700" baseline="0" dirty="0" smtClean="0">
                          <a:latin typeface="Arial" pitchFamily="34" charset="0"/>
                          <a:cs typeface="Arial" pitchFamily="34" charset="0"/>
                        </a:rPr>
                        <a:t> </a:t>
                      </a:r>
                      <a:r>
                        <a:rPr lang="en-ZA" sz="1700" dirty="0" smtClean="0">
                          <a:latin typeface="Arial" pitchFamily="34" charset="0"/>
                          <a:cs typeface="Arial" pitchFamily="34" charset="0"/>
                        </a:rPr>
                        <a:t>to be  90 days after the end of the quarter</a:t>
                      </a:r>
                      <a:endParaRPr lang="en-ZA" sz="1700" dirty="0">
                        <a:latin typeface="Arial" pitchFamily="34" charset="0"/>
                        <a:cs typeface="Arial" pitchFamily="34" charset="0"/>
                      </a:endParaRPr>
                    </a:p>
                  </a:txBody>
                  <a:tcPr marT="45698" marB="45698"/>
                </a:tc>
                <a:tc>
                  <a:txBody>
                    <a:bodyPr/>
                    <a:lstStyle/>
                    <a:p>
                      <a:pPr marL="285750" marR="0" indent="-285750" algn="l" defTabSz="1052739" rtl="0" eaLnBrk="1" fontAlgn="auto" latinLnBrk="0" hangingPunct="1">
                        <a:lnSpc>
                          <a:spcPct val="115000"/>
                        </a:lnSpc>
                        <a:spcBef>
                          <a:spcPts val="0"/>
                        </a:spcBef>
                        <a:spcAft>
                          <a:spcPts val="1000"/>
                        </a:spcAft>
                        <a:buClrTx/>
                        <a:buSzTx/>
                        <a:buFont typeface="Wingdings" panose="05000000000000000000" pitchFamily="2" charset="2"/>
                        <a:buChar char="§"/>
                        <a:tabLst/>
                        <a:defRPr/>
                      </a:pPr>
                      <a:r>
                        <a:rPr lang="en-US" sz="1700" kern="1200" dirty="0" smtClean="0">
                          <a:solidFill>
                            <a:schemeClr val="dk1"/>
                          </a:solidFill>
                          <a:latin typeface="Arial" panose="020B0604020202020204" pitchFamily="34" charset="0"/>
                          <a:ea typeface="+mn-ea"/>
                          <a:cs typeface="Arial" panose="020B0604020202020204" pitchFamily="34" charset="0"/>
                        </a:rPr>
                        <a:t>20 000 households benefiting from food production initiatives</a:t>
                      </a:r>
                    </a:p>
                    <a:p>
                      <a:pPr marL="285750" marR="0" indent="-285750" algn="l" defTabSz="1052739" rtl="0" eaLnBrk="1" fontAlgn="auto" latinLnBrk="0" hangingPunct="1">
                        <a:lnSpc>
                          <a:spcPct val="115000"/>
                        </a:lnSpc>
                        <a:spcBef>
                          <a:spcPts val="0"/>
                        </a:spcBef>
                        <a:spcAft>
                          <a:spcPts val="1000"/>
                        </a:spcAft>
                        <a:buClrTx/>
                        <a:buSzTx/>
                        <a:buFont typeface="Wingdings" panose="05000000000000000000" pitchFamily="2" charset="2"/>
                        <a:buChar char="§"/>
                        <a:tabLst/>
                        <a:defRPr/>
                      </a:pPr>
                      <a:r>
                        <a:rPr lang="en-ZA" sz="1700" kern="1200" dirty="0" smtClean="0">
                          <a:solidFill>
                            <a:schemeClr val="dk1"/>
                          </a:solidFill>
                          <a:latin typeface="Arial" panose="020B0604020202020204" pitchFamily="34" charset="0"/>
                          <a:ea typeface="+mn-ea"/>
                          <a:cs typeface="Arial" panose="020B0604020202020204" pitchFamily="34" charset="0"/>
                        </a:rPr>
                        <a:t>7000</a:t>
                      </a:r>
                      <a:r>
                        <a:rPr lang="en-ZA" sz="1700" kern="1200" baseline="0" dirty="0" smtClean="0">
                          <a:solidFill>
                            <a:schemeClr val="dk1"/>
                          </a:solidFill>
                          <a:latin typeface="Arial" panose="020B0604020202020204" pitchFamily="34" charset="0"/>
                          <a:ea typeface="+mn-ea"/>
                          <a:cs typeface="Arial" panose="020B0604020202020204" pitchFamily="34" charset="0"/>
                        </a:rPr>
                        <a:t> </a:t>
                      </a:r>
                      <a:r>
                        <a:rPr lang="en-ZA" sz="1700" kern="1200" dirty="0" smtClean="0">
                          <a:solidFill>
                            <a:schemeClr val="dk1"/>
                          </a:solidFill>
                          <a:latin typeface="Arial" panose="020B0604020202020204" pitchFamily="34" charset="0"/>
                          <a:ea typeface="+mn-ea"/>
                          <a:cs typeface="Arial" panose="020B0604020202020204" pitchFamily="34" charset="0"/>
                        </a:rPr>
                        <a:t>smallholder producer receiving support</a:t>
                      </a:r>
                      <a:endParaRPr lang="en-ZA" sz="1700" b="0" kern="1200" dirty="0" smtClean="0">
                        <a:solidFill>
                          <a:srgbClr val="000000"/>
                        </a:solidFill>
                        <a:latin typeface="Arial" pitchFamily="34" charset="0"/>
                        <a:ea typeface="Calibri"/>
                        <a:cs typeface="Arial" pitchFamily="34" charset="0"/>
                      </a:endParaRPr>
                    </a:p>
                    <a:p>
                      <a:pPr marL="285750" marR="0" indent="-285750" algn="l" defTabSz="1052739" rtl="0" eaLnBrk="1" fontAlgn="auto" latinLnBrk="0" hangingPunct="1">
                        <a:lnSpc>
                          <a:spcPct val="115000"/>
                        </a:lnSpc>
                        <a:spcBef>
                          <a:spcPts val="0"/>
                        </a:spcBef>
                        <a:spcAft>
                          <a:spcPts val="1000"/>
                        </a:spcAft>
                        <a:buClrTx/>
                        <a:buSzTx/>
                        <a:buFont typeface="Wingdings" panose="05000000000000000000" pitchFamily="2" charset="2"/>
                        <a:buChar char="§"/>
                        <a:tabLst/>
                        <a:defRPr/>
                      </a:pPr>
                      <a:r>
                        <a:rPr lang="en-ZA" sz="1700" b="0" kern="1200" dirty="0" smtClean="0">
                          <a:solidFill>
                            <a:srgbClr val="000000"/>
                          </a:solidFill>
                          <a:latin typeface="Arial" pitchFamily="34" charset="0"/>
                          <a:ea typeface="Calibri"/>
                          <a:cs typeface="Arial" pitchFamily="34" charset="0"/>
                        </a:rPr>
                        <a:t>8000 of hectares of agricultural land rehabilitated</a:t>
                      </a:r>
                    </a:p>
                    <a:p>
                      <a:pPr marL="285750" marR="0" indent="-285750" algn="l" defTabSz="1052739" rtl="0" eaLnBrk="1" fontAlgn="auto" latinLnBrk="0" hangingPunct="1">
                        <a:lnSpc>
                          <a:spcPct val="115000"/>
                        </a:lnSpc>
                        <a:spcBef>
                          <a:spcPts val="0"/>
                        </a:spcBef>
                        <a:spcAft>
                          <a:spcPts val="1000"/>
                        </a:spcAft>
                        <a:buClrTx/>
                        <a:buSzTx/>
                        <a:buFont typeface="Wingdings" panose="05000000000000000000" pitchFamily="2" charset="2"/>
                        <a:buChar char="§"/>
                        <a:tabLst/>
                        <a:defRPr/>
                      </a:pPr>
                      <a:r>
                        <a:rPr lang="en-ZA" sz="1700" dirty="0" smtClean="0">
                          <a:latin typeface="Arial" pitchFamily="34" charset="0"/>
                          <a:cs typeface="Arial" pitchFamily="34" charset="0"/>
                        </a:rPr>
                        <a:t>Trade opportunity analysis report for the fresh and processed</a:t>
                      </a:r>
                      <a:r>
                        <a:rPr lang="en-ZA" sz="1700" baseline="0" dirty="0" smtClean="0">
                          <a:latin typeface="Arial" pitchFamily="34" charset="0"/>
                          <a:cs typeface="Arial" pitchFamily="34" charset="0"/>
                        </a:rPr>
                        <a:t> vegetable sector</a:t>
                      </a:r>
                      <a:endParaRPr lang="en-ZA" sz="1700" dirty="0" smtClean="0">
                        <a:latin typeface="Arial" pitchFamily="34" charset="0"/>
                        <a:cs typeface="Arial" pitchFamily="34" charset="0"/>
                      </a:endParaRPr>
                    </a:p>
                    <a:p>
                      <a:pPr marL="285750" marR="0" indent="-285750" algn="l" defTabSz="1052739" rtl="0" eaLnBrk="1" fontAlgn="auto" latinLnBrk="0" hangingPunct="1">
                        <a:lnSpc>
                          <a:spcPct val="115000"/>
                        </a:lnSpc>
                        <a:spcBef>
                          <a:spcPts val="0"/>
                        </a:spcBef>
                        <a:spcAft>
                          <a:spcPts val="1000"/>
                        </a:spcAft>
                        <a:buClrTx/>
                        <a:buSzTx/>
                        <a:buFont typeface="Wingdings" panose="05000000000000000000" pitchFamily="2" charset="2"/>
                        <a:buChar char="§"/>
                        <a:tabLst/>
                        <a:defRPr/>
                      </a:pPr>
                      <a:r>
                        <a:rPr lang="en-ZA" sz="1700" dirty="0" smtClean="0">
                          <a:latin typeface="Arial" pitchFamily="34" charset="0"/>
                          <a:cs typeface="Arial" pitchFamily="34" charset="0"/>
                        </a:rPr>
                        <a:t>One country market profile report</a:t>
                      </a:r>
                    </a:p>
                    <a:p>
                      <a:pPr marL="285750" marR="0" indent="-285750" algn="l" defTabSz="1052739" rtl="0" eaLnBrk="1" fontAlgn="auto" latinLnBrk="0" hangingPunct="1">
                        <a:lnSpc>
                          <a:spcPct val="115000"/>
                        </a:lnSpc>
                        <a:spcBef>
                          <a:spcPts val="0"/>
                        </a:spcBef>
                        <a:spcAft>
                          <a:spcPts val="1000"/>
                        </a:spcAft>
                        <a:buClrTx/>
                        <a:buSzTx/>
                        <a:buFont typeface="Wingdings" panose="05000000000000000000" pitchFamily="2" charset="2"/>
                        <a:buChar char="§"/>
                        <a:tabLst/>
                        <a:defRPr/>
                      </a:pPr>
                      <a:r>
                        <a:rPr lang="en-US" sz="1700" kern="1200" dirty="0" smtClean="0">
                          <a:solidFill>
                            <a:schemeClr val="dk1"/>
                          </a:solidFill>
                          <a:latin typeface="Arial" panose="020B0604020202020204" pitchFamily="34" charset="0"/>
                          <a:ea typeface="+mn-ea"/>
                          <a:cs typeface="Arial" panose="020B0604020202020204" pitchFamily="34" charset="0"/>
                        </a:rPr>
                        <a:t>80 000 </a:t>
                      </a:r>
                      <a:r>
                        <a:rPr lang="en-ZA" sz="1700" b="0" kern="1200" dirty="0" smtClean="0">
                          <a:solidFill>
                            <a:srgbClr val="000000"/>
                          </a:solidFill>
                          <a:latin typeface="Arial" pitchFamily="34" charset="0"/>
                          <a:ea typeface="Calibri"/>
                          <a:cs typeface="Arial" pitchFamily="34" charset="0"/>
                        </a:rPr>
                        <a:t>hectares</a:t>
                      </a:r>
                      <a:r>
                        <a:rPr lang="en-US" sz="1700" kern="1200" dirty="0" smtClean="0">
                          <a:solidFill>
                            <a:schemeClr val="dk1"/>
                          </a:solidFill>
                          <a:latin typeface="Arial" panose="020B0604020202020204" pitchFamily="34" charset="0"/>
                          <a:ea typeface="+mn-ea"/>
                          <a:cs typeface="Arial" panose="020B0604020202020204" pitchFamily="34" charset="0"/>
                        </a:rPr>
                        <a:t> underutilised land in communal areas  and land reform projects cultivated for production</a:t>
                      </a:r>
                      <a:endParaRPr lang="en-ZA" sz="1700" b="0" kern="1200" dirty="0" smtClean="0">
                        <a:solidFill>
                          <a:srgbClr val="000000"/>
                        </a:solidFill>
                        <a:latin typeface="Arial" pitchFamily="34" charset="0"/>
                        <a:ea typeface="Calibri"/>
                        <a:cs typeface="Arial" pitchFamily="34" charset="0"/>
                      </a:endParaRPr>
                    </a:p>
                    <a:p>
                      <a:pPr marL="0" marR="0">
                        <a:lnSpc>
                          <a:spcPct val="115000"/>
                        </a:lnSpc>
                        <a:spcBef>
                          <a:spcPts val="0"/>
                        </a:spcBef>
                        <a:spcAft>
                          <a:spcPts val="1000"/>
                        </a:spcAft>
                      </a:pPr>
                      <a:endParaRPr lang="en-US" sz="1700" dirty="0">
                        <a:solidFill>
                          <a:schemeClr val="tx1"/>
                        </a:solidFill>
                        <a:latin typeface="Arial" pitchFamily="34" charset="0"/>
                        <a:ea typeface="Times New Roman"/>
                        <a:cs typeface="Arial" pitchFamily="34" charset="0"/>
                      </a:endParaRPr>
                    </a:p>
                  </a:txBody>
                  <a:tcPr marL="68580" marR="68580" marT="0" marB="0"/>
                </a:tc>
                <a:tc>
                  <a:txBody>
                    <a:bodyPr/>
                    <a:lstStyle/>
                    <a:p>
                      <a:pPr marL="0" marR="0" lvl="0" indent="0" algn="l" defTabSz="1052739"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The process of evidence submission and validation will be concluded in time for submission of Q3 actual performance information to DPME on the 30 April 2017. The current report reflect performance at preliminary reporting phase</a:t>
                      </a:r>
                    </a:p>
                    <a:p>
                      <a:pPr marL="0" marR="0" algn="l">
                        <a:spcBef>
                          <a:spcPts val="0"/>
                        </a:spcBef>
                        <a:spcAft>
                          <a:spcPts val="0"/>
                        </a:spcAft>
                      </a:pPr>
                      <a:endParaRPr lang="en-US" sz="1700" dirty="0">
                        <a:latin typeface="Arial" pitchFamily="34" charset="0"/>
                        <a:ea typeface="Calibri"/>
                        <a:cs typeface="Arial" pitchFamily="34" charset="0"/>
                      </a:endParaRPr>
                    </a:p>
                  </a:txBody>
                  <a:tcPr marL="68580" marR="68580" marT="0" marB="0"/>
                </a:tc>
              </a:tr>
            </a:tbl>
          </a:graphicData>
        </a:graphic>
      </p:graphicFrame>
      <p:sp>
        <p:nvSpPr>
          <p:cNvPr id="52245" name="Slide Number Placeholder 3"/>
          <p:cNvSpPr>
            <a:spLocks noGrp="1"/>
          </p:cNvSpPr>
          <p:nvPr>
            <p:ph type="sldNum" sz="quarter" idx="10"/>
          </p:nvPr>
        </p:nvSpPr>
        <p:spPr bwMode="auto">
          <a:noFill/>
          <a:ln>
            <a:miter lim="800000"/>
            <a:headEnd/>
            <a:tailEnd/>
          </a:ln>
        </p:spPr>
        <p:txBody>
          <a:bodyPr/>
          <a:lstStyle/>
          <a:p>
            <a:fld id="{A2B43DB5-B90C-4898-A344-18C40E4E0955}" type="slidenum">
              <a:rPr lang="en-ZA" altLang="en-US" smtClean="0">
                <a:latin typeface="Arial" pitchFamily="34" charset="0"/>
                <a:cs typeface="Arial" pitchFamily="34" charset="0"/>
              </a:rPr>
              <a:pPr/>
              <a:t>46</a:t>
            </a:fld>
            <a:endParaRPr lang="en-ZA" altLang="en-US" smtClean="0">
              <a:latin typeface="Arial" pitchFamily="34" charset="0"/>
              <a:cs typeface="Arial" pitchFamily="34" charset="0"/>
            </a:endParaRPr>
          </a:p>
        </p:txBody>
      </p:sp>
    </p:spTree>
    <p:extLst>
      <p:ext uri="{BB962C8B-B14F-4D97-AF65-F5344CB8AC3E}">
        <p14:creationId xmlns:p14="http://schemas.microsoft.com/office/powerpoint/2010/main" xmlns="" val="8386240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720725" y="539753"/>
            <a:ext cx="9178925" cy="720725"/>
          </a:xfrm>
          <a:noFill/>
          <a:ln>
            <a:miter lim="800000"/>
            <a:headEnd/>
            <a:tailEnd/>
          </a:ln>
        </p:spPr>
        <p:txBody>
          <a:bodyPr vert="horz" wrap="square" numCol="1" compatLnSpc="1">
            <a:prstTxWarp prst="textNoShape">
              <a:avLst/>
            </a:prstTxWarp>
          </a:bodyPr>
          <a:lstStyle/>
          <a:p>
            <a:r>
              <a:rPr lang="en-US" altLang="en-US" sz="2900" dirty="0"/>
              <a:t>CHALLENGES </a:t>
            </a:r>
            <a:r>
              <a:rPr lang="en-US" altLang="en-US" sz="2900" dirty="0" smtClean="0"/>
              <a:t>IMPACTED ON </a:t>
            </a:r>
            <a:r>
              <a:rPr lang="en-US" altLang="en-US" sz="2900" dirty="0"/>
              <a:t>NON-ACHIEVEMENTS</a:t>
            </a:r>
            <a:endParaRPr lang="en-ZA" altLang="en-US" sz="29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55308167"/>
              </p:ext>
            </p:extLst>
          </p:nvPr>
        </p:nvGraphicFramePr>
        <p:xfrm>
          <a:off x="522164" y="1332359"/>
          <a:ext cx="9793087" cy="5700551"/>
        </p:xfrm>
        <a:graphic>
          <a:graphicData uri="http://schemas.openxmlformats.org/drawingml/2006/table">
            <a:tbl>
              <a:tblPr firstRow="1" bandRow="1">
                <a:tableStyleId>{5C22544A-7EE6-4342-B048-85BDC9FD1C3A}</a:tableStyleId>
              </a:tblPr>
              <a:tblGrid>
                <a:gridCol w="2259943"/>
                <a:gridCol w="5002268"/>
                <a:gridCol w="2530876"/>
              </a:tblGrid>
              <a:tr h="349831">
                <a:tc>
                  <a:txBody>
                    <a:bodyPr/>
                    <a:lstStyle/>
                    <a:p>
                      <a:r>
                        <a:rPr lang="en-ZA" sz="1600" dirty="0" smtClean="0">
                          <a:latin typeface="Arial" pitchFamily="34" charset="0"/>
                          <a:cs typeface="Arial" pitchFamily="34" charset="0"/>
                        </a:rPr>
                        <a:t>Cause</a:t>
                      </a:r>
                      <a:endParaRPr lang="en-ZA" sz="1600" dirty="0">
                        <a:latin typeface="Arial" pitchFamily="34" charset="0"/>
                        <a:cs typeface="Arial" pitchFamily="34" charset="0"/>
                      </a:endParaRPr>
                    </a:p>
                  </a:txBody>
                  <a:tcPr marT="45698" marB="45698"/>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600" dirty="0" smtClean="0">
                          <a:latin typeface="Arial" pitchFamily="34" charset="0"/>
                          <a:cs typeface="Arial" pitchFamily="34" charset="0"/>
                        </a:rPr>
                        <a:t>Targets affected</a:t>
                      </a:r>
                    </a:p>
                  </a:txBody>
                  <a:tcPr marT="45698" marB="45698"/>
                </a:tc>
                <a:tc>
                  <a:txBody>
                    <a:bodyPr/>
                    <a:lstStyle/>
                    <a:p>
                      <a:r>
                        <a:rPr lang="en-ZA" sz="1600" dirty="0" smtClean="0">
                          <a:latin typeface="Arial" pitchFamily="34" charset="0"/>
                          <a:cs typeface="Arial" pitchFamily="34" charset="0"/>
                        </a:rPr>
                        <a:t>Planned action </a:t>
                      </a:r>
                      <a:endParaRPr lang="en-ZA" sz="1600" dirty="0">
                        <a:latin typeface="Arial" pitchFamily="34" charset="0"/>
                        <a:cs typeface="Arial" pitchFamily="34" charset="0"/>
                      </a:endParaRPr>
                    </a:p>
                  </a:txBody>
                  <a:tcPr marT="45698" marB="45698"/>
                </a:tc>
              </a:tr>
              <a:tr h="2973954">
                <a:tc>
                  <a:txBody>
                    <a:bodyPr/>
                    <a:lstStyle/>
                    <a:p>
                      <a:pPr marL="0" marR="0" indent="0" algn="l" defTabSz="1052739" rtl="0" eaLnBrk="1" fontAlgn="auto" latinLnBrk="0" hangingPunct="1">
                        <a:lnSpc>
                          <a:spcPct val="100000"/>
                        </a:lnSpc>
                        <a:spcBef>
                          <a:spcPts val="0"/>
                        </a:spcBef>
                        <a:spcAft>
                          <a:spcPts val="0"/>
                        </a:spcAft>
                        <a:buClrTx/>
                        <a:buSzTx/>
                        <a:buFontTx/>
                        <a:buNone/>
                        <a:tabLst/>
                        <a:defRPr/>
                      </a:pPr>
                      <a:r>
                        <a:rPr lang="en-ZA" sz="1700" dirty="0" smtClean="0">
                          <a:latin typeface="Arial" pitchFamily="34" charset="0"/>
                          <a:cs typeface="Arial" pitchFamily="34" charset="0"/>
                        </a:rPr>
                        <a:t>Finalisation of submission</a:t>
                      </a:r>
                      <a:r>
                        <a:rPr lang="en-ZA" sz="1700" baseline="0" dirty="0" smtClean="0">
                          <a:latin typeface="Arial" pitchFamily="34" charset="0"/>
                          <a:cs typeface="Arial" pitchFamily="34" charset="0"/>
                        </a:rPr>
                        <a:t> and validation of evidence for reported period is prescribed </a:t>
                      </a:r>
                      <a:r>
                        <a:rPr lang="en-ZA" sz="1700" dirty="0" smtClean="0">
                          <a:latin typeface="Arial" pitchFamily="34" charset="0"/>
                          <a:cs typeface="Arial" pitchFamily="34" charset="0"/>
                        </a:rPr>
                        <a:t>by DPME </a:t>
                      </a:r>
                      <a:r>
                        <a:rPr lang="en-ZA" sz="1700" baseline="0" dirty="0" smtClean="0">
                          <a:latin typeface="Arial" pitchFamily="34" charset="0"/>
                          <a:cs typeface="Arial" pitchFamily="34" charset="0"/>
                        </a:rPr>
                        <a:t> </a:t>
                      </a:r>
                      <a:r>
                        <a:rPr lang="en-ZA" sz="1700" dirty="0" smtClean="0">
                          <a:latin typeface="Arial" pitchFamily="34" charset="0"/>
                          <a:cs typeface="Arial" pitchFamily="34" charset="0"/>
                        </a:rPr>
                        <a:t>to be  90 days after the end of the quarter</a:t>
                      </a:r>
                    </a:p>
                    <a:p>
                      <a:pPr algn="l"/>
                      <a:endParaRPr lang="en-ZA" sz="1700" dirty="0" smtClean="0">
                        <a:latin typeface="Arial" pitchFamily="34" charset="0"/>
                        <a:cs typeface="Arial" pitchFamily="34" charset="0"/>
                      </a:endParaRPr>
                    </a:p>
                    <a:p>
                      <a:pPr marL="0" marR="0" indent="0" algn="l" defTabSz="1052739" rtl="0" eaLnBrk="1" fontAlgn="auto" latinLnBrk="0" hangingPunct="1">
                        <a:lnSpc>
                          <a:spcPct val="115000"/>
                        </a:lnSpc>
                        <a:spcBef>
                          <a:spcPts val="0"/>
                        </a:spcBef>
                        <a:spcAft>
                          <a:spcPts val="0"/>
                        </a:spcAft>
                        <a:buClrTx/>
                        <a:buSzTx/>
                        <a:buFontTx/>
                        <a:buNone/>
                        <a:tabLst/>
                        <a:defRPr/>
                      </a:pPr>
                      <a:r>
                        <a:rPr lang="en-ZA" sz="1700" dirty="0" smtClean="0">
                          <a:latin typeface="Arial" pitchFamily="34" charset="0"/>
                          <a:cs typeface="Arial" pitchFamily="34" charset="0"/>
                        </a:rPr>
                        <a:t>(cont..)</a:t>
                      </a:r>
                    </a:p>
                    <a:p>
                      <a:pPr marL="0" marR="0" indent="0" algn="l" defTabSz="1052739" rtl="0" eaLnBrk="1" fontAlgn="auto" latinLnBrk="0" hangingPunct="1">
                        <a:lnSpc>
                          <a:spcPct val="115000"/>
                        </a:lnSpc>
                        <a:spcBef>
                          <a:spcPts val="0"/>
                        </a:spcBef>
                        <a:spcAft>
                          <a:spcPts val="0"/>
                        </a:spcAft>
                        <a:buClrTx/>
                        <a:buSzTx/>
                        <a:buFontTx/>
                        <a:buNone/>
                        <a:tabLst/>
                        <a:defRPr/>
                      </a:pPr>
                      <a:endParaRPr lang="en-ZA" sz="1700" dirty="0">
                        <a:latin typeface="Arial" pitchFamily="34" charset="0"/>
                        <a:cs typeface="Arial" pitchFamily="34" charset="0"/>
                      </a:endParaRPr>
                    </a:p>
                  </a:txBody>
                  <a:tcPr marT="45698" marB="45698"/>
                </a:tc>
                <a:tc>
                  <a:txBody>
                    <a:bodyPr/>
                    <a:lstStyle/>
                    <a:p>
                      <a:pPr marL="285750" marR="0" indent="-285750" algn="l" defTabSz="1052739"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1700" dirty="0" smtClean="0">
                          <a:solidFill>
                            <a:srgbClr val="000000"/>
                          </a:solidFill>
                          <a:effectLst/>
                          <a:latin typeface="Arial"/>
                          <a:ea typeface="Times New Roman"/>
                        </a:rPr>
                        <a:t>Coordinate bilateral and multilateral cooperation engagements</a:t>
                      </a:r>
                    </a:p>
                    <a:p>
                      <a:pPr marL="285750" marR="0" indent="-285750" algn="l" defTabSz="1052739"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1700" dirty="0" smtClean="0">
                          <a:solidFill>
                            <a:srgbClr val="000000"/>
                          </a:solidFill>
                          <a:effectLst/>
                          <a:latin typeface="Arial" panose="020B0604020202020204" pitchFamily="34" charset="0"/>
                          <a:ea typeface="Times New Roman"/>
                          <a:cs typeface="Arial" panose="020B0604020202020204" pitchFamily="34" charset="0"/>
                        </a:rPr>
                        <a:t>Align Memorandums of </a:t>
                      </a:r>
                      <a:r>
                        <a:rPr lang="en-US" sz="1700" kern="1200" dirty="0" smtClean="0">
                          <a:solidFill>
                            <a:srgbClr val="000000"/>
                          </a:solidFill>
                          <a:effectLst/>
                          <a:latin typeface="Arial"/>
                          <a:ea typeface="Times New Roman"/>
                          <a:cs typeface="+mn-cs"/>
                        </a:rPr>
                        <a:t>Understandings (MoUs) to CAADP principles and facilitate alliance building</a:t>
                      </a:r>
                      <a:endParaRPr lang="en-ZA" sz="1700" dirty="0" smtClean="0">
                        <a:latin typeface="Arial" pitchFamily="34" charset="0"/>
                        <a:cs typeface="Arial" pitchFamily="34" charset="0"/>
                      </a:endParaRPr>
                    </a:p>
                  </a:txBody>
                  <a:tcPr marL="68580" marR="68580" marT="0" marB="0"/>
                </a:tc>
                <a:tc>
                  <a:txBody>
                    <a:bodyPr/>
                    <a:lstStyle/>
                    <a:p>
                      <a:pPr marL="0" marR="0" lvl="0" indent="0" algn="l" defTabSz="1052739"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The process of evidence submission and validation will be concluded in time for submission of Q3 actual performance information to DPME on the 30 April 2017. The current report reflect performance at preliminary reporting phase</a:t>
                      </a:r>
                    </a:p>
                  </a:txBody>
                  <a:tcPr marL="68580" marR="68580" marT="0" marB="0"/>
                </a:tc>
              </a:tr>
              <a:tr h="1081438">
                <a:tc rowSpan="2">
                  <a:txBody>
                    <a:bodyPr/>
                    <a:lstStyle/>
                    <a:p>
                      <a:pPr marL="0" marR="0" algn="l" defTabSz="1053297" rtl="0" eaLnBrk="1" latinLnBrk="0" hangingPunct="1">
                        <a:spcBef>
                          <a:spcPts val="0"/>
                        </a:spcBef>
                        <a:spcAft>
                          <a:spcPts val="0"/>
                        </a:spcAft>
                      </a:pPr>
                      <a:r>
                        <a:rPr lang="en-US" sz="1700" kern="1200" dirty="0" smtClean="0">
                          <a:solidFill>
                            <a:srgbClr val="000000"/>
                          </a:solidFill>
                          <a:latin typeface="Arial" pitchFamily="34" charset="0"/>
                          <a:ea typeface="Calibri"/>
                          <a:cs typeface="Arial" pitchFamily="34" charset="0"/>
                        </a:rPr>
                        <a:t>Conclusion</a:t>
                      </a:r>
                      <a:r>
                        <a:rPr lang="en-US" sz="1700" kern="1200" baseline="0" dirty="0" smtClean="0">
                          <a:solidFill>
                            <a:srgbClr val="000000"/>
                          </a:solidFill>
                          <a:latin typeface="Arial" pitchFamily="34" charset="0"/>
                          <a:ea typeface="Calibri"/>
                          <a:cs typeface="Arial" pitchFamily="34" charset="0"/>
                        </a:rPr>
                        <a:t> of operational plans which was done after conclusion of APP  reflected different time lines to what was initially thought of</a:t>
                      </a:r>
                      <a:r>
                        <a:rPr lang="en-US" sz="1700" kern="1200" dirty="0" smtClean="0">
                          <a:solidFill>
                            <a:srgbClr val="000000"/>
                          </a:solidFill>
                          <a:latin typeface="Arial" pitchFamily="34" charset="0"/>
                          <a:ea typeface="Calibri"/>
                          <a:cs typeface="Arial" pitchFamily="34" charset="0"/>
                        </a:rPr>
                        <a:t> </a:t>
                      </a:r>
                      <a:endParaRPr lang="en-US" sz="1700" kern="1200" dirty="0">
                        <a:solidFill>
                          <a:srgbClr val="000000"/>
                        </a:solidFill>
                        <a:latin typeface="Arial" pitchFamily="34" charset="0"/>
                        <a:ea typeface="Calibri"/>
                        <a:cs typeface="Arial" pitchFamily="34" charset="0"/>
                      </a:endParaRPr>
                    </a:p>
                  </a:txBody>
                  <a:tcPr marL="68580" marR="68580" marT="0" marB="0"/>
                </a:tc>
                <a:tc>
                  <a:txBody>
                    <a:bodyPr/>
                    <a:lstStyle/>
                    <a:p>
                      <a:pPr marL="285750" marR="0" lvl="0" indent="-285750" algn="l" defTabSz="1053297"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700" kern="1200" dirty="0" smtClean="0">
                          <a:solidFill>
                            <a:schemeClr val="tx1"/>
                          </a:solidFill>
                          <a:latin typeface="Arial" pitchFamily="34" charset="0"/>
                          <a:ea typeface="Calibri"/>
                          <a:cs typeface="Arial" pitchFamily="34" charset="0"/>
                        </a:rPr>
                        <a:t>Recommendation of </a:t>
                      </a:r>
                      <a:r>
                        <a:rPr kumimoji="0" lang="en-ZA" sz="17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rPr>
                        <a:t>commercial fishing rights </a:t>
                      </a:r>
                      <a:r>
                        <a:rPr lang="en-ZA" sz="1700" kern="1200" dirty="0" smtClean="0">
                          <a:solidFill>
                            <a:schemeClr val="tx1"/>
                          </a:solidFill>
                          <a:latin typeface="Arial" pitchFamily="34" charset="0"/>
                          <a:ea typeface="Calibri"/>
                          <a:cs typeface="Arial" pitchFamily="34" charset="0"/>
                        </a:rPr>
                        <a:t>on the determination of TAC, TAE or combination thereof in respect of the 9 fishing sectors submitted for approval</a:t>
                      </a:r>
                      <a:endParaRPr lang="en-US" sz="1700" kern="1200" dirty="0" smtClean="0">
                        <a:solidFill>
                          <a:schemeClr val="tx1"/>
                        </a:solidFill>
                        <a:latin typeface="Arial" pitchFamily="34" charset="0"/>
                        <a:ea typeface="Calibri"/>
                        <a:cs typeface="Arial" pitchFamily="34" charset="0"/>
                      </a:endParaRPr>
                    </a:p>
                  </a:txBody>
                  <a:tcPr marL="68580" marR="68580" marT="0" marB="0"/>
                </a:tc>
                <a:tc rowSpan="2">
                  <a:txBody>
                    <a:bodyPr/>
                    <a:lstStyle/>
                    <a:p>
                      <a:pPr marL="0" marR="0" algn="l">
                        <a:spcBef>
                          <a:spcPts val="0"/>
                        </a:spcBef>
                        <a:spcAft>
                          <a:spcPts val="0"/>
                        </a:spcAft>
                      </a:pPr>
                      <a:r>
                        <a:rPr lang="en-US" sz="1700" dirty="0" smtClean="0">
                          <a:effectLst/>
                          <a:latin typeface="Arial" panose="020B0604020202020204" pitchFamily="34" charset="0"/>
                          <a:ea typeface="Calibri"/>
                          <a:cs typeface="Arial" panose="020B0604020202020204" pitchFamily="34" charset="0"/>
                        </a:rPr>
                        <a:t>Advice</a:t>
                      </a:r>
                      <a:r>
                        <a:rPr lang="en-US" sz="1700" baseline="0" dirty="0" smtClean="0">
                          <a:effectLst/>
                          <a:latin typeface="Arial" panose="020B0604020202020204" pitchFamily="34" charset="0"/>
                          <a:ea typeface="Calibri"/>
                          <a:cs typeface="Arial" panose="020B0604020202020204" pitchFamily="34" charset="0"/>
                        </a:rPr>
                        <a:t> has been given to consider breaking down APP targets into operational plans milestones before tabling to get realistic time frames. The</a:t>
                      </a:r>
                      <a:r>
                        <a:rPr lang="en-US" sz="1700" dirty="0" smtClean="0">
                          <a:effectLst/>
                          <a:latin typeface="Arial" panose="020B0604020202020204" pitchFamily="34" charset="0"/>
                          <a:ea typeface="Calibri"/>
                          <a:cs typeface="Arial" panose="020B0604020202020204" pitchFamily="34" charset="0"/>
                        </a:rPr>
                        <a:t> targets will be finalised during Quarter 4 </a:t>
                      </a:r>
                      <a:endParaRPr lang="en-US" sz="1700" dirty="0">
                        <a:latin typeface="Arial" pitchFamily="34" charset="0"/>
                        <a:ea typeface="Calibri"/>
                        <a:cs typeface="Arial" pitchFamily="34" charset="0"/>
                      </a:endParaRPr>
                    </a:p>
                  </a:txBody>
                  <a:tcPr marL="68580" marR="68580" marT="0" marB="0"/>
                </a:tc>
              </a:tr>
              <a:tr h="772706">
                <a:tc vMerge="1">
                  <a:txBody>
                    <a:bodyPr/>
                    <a:lstStyle/>
                    <a:p>
                      <a:pPr marL="0" marR="0" algn="l" defTabSz="1053297" rtl="0" eaLnBrk="1" latinLnBrk="0" hangingPunct="1">
                        <a:spcBef>
                          <a:spcPts val="0"/>
                        </a:spcBef>
                        <a:spcAft>
                          <a:spcPts val="0"/>
                        </a:spcAft>
                      </a:pPr>
                      <a:endParaRPr lang="en-US" sz="1700" kern="1200" dirty="0">
                        <a:solidFill>
                          <a:srgbClr val="000000"/>
                        </a:solidFill>
                        <a:latin typeface="Arial" pitchFamily="34" charset="0"/>
                        <a:ea typeface="Calibri"/>
                        <a:cs typeface="Arial" pitchFamily="34" charset="0"/>
                      </a:endParaRPr>
                    </a:p>
                  </a:txBody>
                  <a:tcPr marL="68580" marR="68580" marT="0" marB="0"/>
                </a:tc>
                <a:tc>
                  <a:txBody>
                    <a:bodyPr/>
                    <a:lstStyle/>
                    <a:p>
                      <a:pPr marL="285750" marR="0" lvl="0" indent="-285750" algn="l" defTabSz="1053297"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700" kern="1200" dirty="0" smtClean="0">
                          <a:solidFill>
                            <a:srgbClr val="000000"/>
                          </a:solidFill>
                          <a:latin typeface="Arial" pitchFamily="34" charset="0"/>
                          <a:ea typeface="Calibri"/>
                          <a:cs typeface="Arial" pitchFamily="34" charset="0"/>
                        </a:rPr>
                        <a:t>Re-commissioning of Western Cape state forest plantations </a:t>
                      </a:r>
                      <a:endParaRPr lang="en-US" sz="1700" kern="1200" dirty="0" smtClean="0">
                        <a:solidFill>
                          <a:srgbClr val="000000"/>
                        </a:solidFill>
                        <a:latin typeface="Arial" pitchFamily="34" charset="0"/>
                        <a:ea typeface="Calibri"/>
                        <a:cs typeface="Arial" pitchFamily="34" charset="0"/>
                      </a:endParaRPr>
                    </a:p>
                  </a:txBody>
                  <a:tcPr marL="68580" marR="68580" marT="0" marB="0"/>
                </a:tc>
                <a:tc vMerge="1">
                  <a:txBody>
                    <a:bodyPr/>
                    <a:lstStyle/>
                    <a:p>
                      <a:pPr marL="0" marR="0" algn="l">
                        <a:spcBef>
                          <a:spcPts val="0"/>
                        </a:spcBef>
                        <a:spcAft>
                          <a:spcPts val="0"/>
                        </a:spcAft>
                      </a:pPr>
                      <a:endParaRPr lang="en-US" sz="1700" dirty="0">
                        <a:latin typeface="Arial" pitchFamily="34" charset="0"/>
                        <a:ea typeface="Calibri"/>
                        <a:cs typeface="Arial" pitchFamily="34" charset="0"/>
                      </a:endParaRPr>
                    </a:p>
                  </a:txBody>
                  <a:tcPr marL="68580" marR="68580" marT="0" marB="0"/>
                </a:tc>
              </a:tr>
            </a:tbl>
          </a:graphicData>
        </a:graphic>
      </p:graphicFrame>
      <p:sp>
        <p:nvSpPr>
          <p:cNvPr id="52245" name="Slide Number Placeholder 3"/>
          <p:cNvSpPr>
            <a:spLocks noGrp="1"/>
          </p:cNvSpPr>
          <p:nvPr>
            <p:ph type="sldNum" sz="quarter" idx="10"/>
          </p:nvPr>
        </p:nvSpPr>
        <p:spPr bwMode="auto">
          <a:noFill/>
          <a:ln>
            <a:miter lim="800000"/>
            <a:headEnd/>
            <a:tailEnd/>
          </a:ln>
        </p:spPr>
        <p:txBody>
          <a:bodyPr/>
          <a:lstStyle/>
          <a:p>
            <a:fld id="{A2B43DB5-B90C-4898-A344-18C40E4E0955}" type="slidenum">
              <a:rPr lang="en-ZA" altLang="en-US" smtClean="0">
                <a:latin typeface="Arial" pitchFamily="34" charset="0"/>
                <a:cs typeface="Arial" pitchFamily="34" charset="0"/>
              </a:rPr>
              <a:pPr/>
              <a:t>47</a:t>
            </a:fld>
            <a:endParaRPr lang="en-ZA" altLang="en-US" smtClean="0">
              <a:latin typeface="Arial" pitchFamily="34" charset="0"/>
              <a:cs typeface="Arial" pitchFamily="34" charset="0"/>
            </a:endParaRPr>
          </a:p>
        </p:txBody>
      </p:sp>
    </p:spTree>
    <p:extLst>
      <p:ext uri="{BB962C8B-B14F-4D97-AF65-F5344CB8AC3E}">
        <p14:creationId xmlns:p14="http://schemas.microsoft.com/office/powerpoint/2010/main" xmlns="" val="24315182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xfrm>
            <a:off x="666750" y="539750"/>
            <a:ext cx="9178925" cy="720725"/>
          </a:xfrm>
          <a:noFill/>
          <a:ln>
            <a:miter lim="800000"/>
            <a:headEnd/>
            <a:tailEnd/>
          </a:ln>
        </p:spPr>
        <p:txBody>
          <a:bodyPr vert="horz" wrap="square" numCol="1" compatLnSpc="1">
            <a:prstTxWarp prst="textNoShape">
              <a:avLst/>
            </a:prstTxWarp>
          </a:bodyPr>
          <a:lstStyle/>
          <a:p>
            <a:r>
              <a:rPr lang="en-US" altLang="en-US" sz="2900"/>
              <a:t>CHALLENGES </a:t>
            </a:r>
            <a:r>
              <a:rPr lang="en-US" altLang="en-US" sz="2900" smtClean="0"/>
              <a:t>IMPACTED ON NON-ACHIEVEMENTS</a:t>
            </a:r>
            <a:endParaRPr lang="en-ZA" altLang="en-US" sz="2800" dirty="0" smtClean="0">
              <a:latin typeface="Arial" charset="0"/>
              <a:cs typeface="Arial"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67465649"/>
              </p:ext>
            </p:extLst>
          </p:nvPr>
        </p:nvGraphicFramePr>
        <p:xfrm>
          <a:off x="666181" y="1476376"/>
          <a:ext cx="9361040" cy="2971756"/>
        </p:xfrm>
        <a:graphic>
          <a:graphicData uri="http://schemas.openxmlformats.org/drawingml/2006/table">
            <a:tbl>
              <a:tblPr firstRow="1" bandRow="1">
                <a:tableStyleId>{5C22544A-7EE6-4342-B048-85BDC9FD1C3A}</a:tableStyleId>
              </a:tblPr>
              <a:tblGrid>
                <a:gridCol w="2124534"/>
                <a:gridCol w="4759827"/>
                <a:gridCol w="2476679"/>
              </a:tblGrid>
              <a:tr h="502796">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800" dirty="0" smtClean="0">
                          <a:latin typeface="Arial" pitchFamily="34" charset="0"/>
                          <a:cs typeface="Arial" pitchFamily="34" charset="0"/>
                        </a:rPr>
                        <a:t>Cause</a:t>
                      </a:r>
                    </a:p>
                    <a:p>
                      <a:pPr marL="0" marR="0" indent="0" algn="l" defTabSz="1053297" rtl="0" eaLnBrk="1" fontAlgn="auto" latinLnBrk="0" hangingPunct="1">
                        <a:lnSpc>
                          <a:spcPct val="100000"/>
                        </a:lnSpc>
                        <a:spcBef>
                          <a:spcPts val="0"/>
                        </a:spcBef>
                        <a:spcAft>
                          <a:spcPts val="0"/>
                        </a:spcAft>
                        <a:buClrTx/>
                        <a:buSzTx/>
                        <a:buFontTx/>
                        <a:buNone/>
                        <a:tabLst/>
                        <a:defRPr/>
                      </a:pPr>
                      <a:endParaRPr lang="en-ZA" sz="1800" dirty="0" smtClean="0">
                        <a:latin typeface="Arial" pitchFamily="34" charset="0"/>
                        <a:cs typeface="Arial" pitchFamily="34" charset="0"/>
                      </a:endParaRPr>
                    </a:p>
                  </a:txBody>
                  <a:tcPr marT="45698" marB="45698"/>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800" dirty="0" smtClean="0">
                          <a:latin typeface="Arial" pitchFamily="34" charset="0"/>
                          <a:cs typeface="Arial" pitchFamily="34" charset="0"/>
                        </a:rPr>
                        <a:t>Targets affected</a:t>
                      </a:r>
                    </a:p>
                  </a:txBody>
                  <a:tcPr marT="45698" marB="45698"/>
                </a:tc>
                <a:tc>
                  <a:txBody>
                    <a:bodyPr/>
                    <a:lstStyle/>
                    <a:p>
                      <a:r>
                        <a:rPr lang="en-ZA" sz="1800" dirty="0" smtClean="0">
                          <a:latin typeface="Arial" pitchFamily="34" charset="0"/>
                          <a:cs typeface="Arial" pitchFamily="34" charset="0"/>
                        </a:rPr>
                        <a:t>Planned action </a:t>
                      </a:r>
                      <a:endParaRPr lang="en-ZA" sz="1800" dirty="0">
                        <a:latin typeface="Arial" pitchFamily="34" charset="0"/>
                        <a:cs typeface="Arial" pitchFamily="34" charset="0"/>
                      </a:endParaRPr>
                    </a:p>
                  </a:txBody>
                  <a:tcPr marT="45698" marB="45698"/>
                </a:tc>
              </a:tr>
              <a:tr h="2161499">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US" sz="1700" kern="1200" dirty="0" smtClean="0">
                          <a:solidFill>
                            <a:srgbClr val="000000"/>
                          </a:solidFill>
                          <a:latin typeface="Arial" pitchFamily="34" charset="0"/>
                          <a:ea typeface="Calibri"/>
                          <a:cs typeface="Arial" pitchFamily="34" charset="0"/>
                        </a:rPr>
                        <a:t>Conclusion</a:t>
                      </a:r>
                      <a:r>
                        <a:rPr lang="en-US" sz="1700" kern="1200" baseline="0" dirty="0" smtClean="0">
                          <a:solidFill>
                            <a:srgbClr val="000000"/>
                          </a:solidFill>
                          <a:latin typeface="Arial" pitchFamily="34" charset="0"/>
                          <a:ea typeface="Calibri"/>
                          <a:cs typeface="Arial" pitchFamily="34" charset="0"/>
                        </a:rPr>
                        <a:t> of operational plans which was done after conclusion  of APP  reflected different time lines to what was initially thought of</a:t>
                      </a:r>
                      <a:r>
                        <a:rPr lang="en-US" sz="1700" kern="1200" dirty="0" smtClean="0">
                          <a:solidFill>
                            <a:srgbClr val="000000"/>
                          </a:solidFill>
                          <a:latin typeface="Arial" pitchFamily="34" charset="0"/>
                          <a:ea typeface="Calibri"/>
                          <a:cs typeface="Arial" pitchFamily="34" charset="0"/>
                        </a:rPr>
                        <a:t> </a:t>
                      </a:r>
                    </a:p>
                    <a:p>
                      <a:pPr marL="0" marR="0" algn="l" defTabSz="1053297" rtl="0" eaLnBrk="1" latinLnBrk="0" hangingPunct="1">
                        <a:spcBef>
                          <a:spcPts val="0"/>
                        </a:spcBef>
                        <a:spcAft>
                          <a:spcPts val="0"/>
                        </a:spcAft>
                      </a:pPr>
                      <a:r>
                        <a:rPr lang="en-US" sz="1700" kern="1200" dirty="0" smtClean="0">
                          <a:solidFill>
                            <a:srgbClr val="000000"/>
                          </a:solidFill>
                          <a:latin typeface="Arial" pitchFamily="34" charset="0"/>
                          <a:ea typeface="Calibri"/>
                          <a:cs typeface="Arial" pitchFamily="34" charset="0"/>
                        </a:rPr>
                        <a:t>(cont..)</a:t>
                      </a:r>
                      <a:endParaRPr lang="en-US" sz="1700" kern="1200" dirty="0">
                        <a:solidFill>
                          <a:srgbClr val="000000"/>
                        </a:solidFill>
                        <a:latin typeface="Arial" pitchFamily="34" charset="0"/>
                        <a:ea typeface="Calibri"/>
                        <a:cs typeface="Arial" pitchFamily="34" charset="0"/>
                      </a:endParaRPr>
                    </a:p>
                  </a:txBody>
                  <a:tcPr marL="68580" marR="68580" marT="0" marB="0"/>
                </a:tc>
                <a:tc>
                  <a:txBody>
                    <a:bodyPr/>
                    <a:lstStyle/>
                    <a:p>
                      <a:pPr marL="285750" marR="0" lvl="0" indent="-285750" algn="l" defTabSz="1052739"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Submit draft of AgriBEE Enforcement Regulations to Agriculture and Sustainable Rural Development Committee (ASRDC) and MANCO for inputs</a:t>
                      </a:r>
                      <a:endParaRPr kumimoji="0" lang="en-US" sz="17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txBody>
                  <a:tcPr marL="68580" marR="68580" marT="0" marB="0"/>
                </a:tc>
                <a:tc>
                  <a:txBody>
                    <a:bodyPr/>
                    <a:lstStyle/>
                    <a:p>
                      <a:pPr marL="0" marR="0" algn="l">
                        <a:spcBef>
                          <a:spcPts val="0"/>
                        </a:spcBef>
                        <a:spcAft>
                          <a:spcPts val="0"/>
                        </a:spcAft>
                      </a:pPr>
                      <a:r>
                        <a:rPr lang="en-US" sz="1700" dirty="0" smtClean="0">
                          <a:effectLst/>
                          <a:latin typeface="Arial" panose="020B0604020202020204" pitchFamily="34" charset="0"/>
                          <a:ea typeface="Calibri"/>
                          <a:cs typeface="Arial" panose="020B0604020202020204" pitchFamily="34" charset="0"/>
                        </a:rPr>
                        <a:t>Advice</a:t>
                      </a:r>
                      <a:r>
                        <a:rPr lang="en-US" sz="1700" baseline="0" dirty="0" smtClean="0">
                          <a:effectLst/>
                          <a:latin typeface="Arial" panose="020B0604020202020204" pitchFamily="34" charset="0"/>
                          <a:ea typeface="Calibri"/>
                          <a:cs typeface="Arial" panose="020B0604020202020204" pitchFamily="34" charset="0"/>
                        </a:rPr>
                        <a:t> has been given to consider breaking down APP targets into operational plans milestones before tabling to get realistic time frames. The</a:t>
                      </a:r>
                      <a:r>
                        <a:rPr lang="en-US" sz="1700" dirty="0" smtClean="0">
                          <a:effectLst/>
                          <a:latin typeface="Arial" panose="020B0604020202020204" pitchFamily="34" charset="0"/>
                          <a:ea typeface="Calibri"/>
                          <a:cs typeface="Arial" panose="020B0604020202020204" pitchFamily="34" charset="0"/>
                        </a:rPr>
                        <a:t> targets will be finalized during Quarter 4 </a:t>
                      </a:r>
                      <a:endParaRPr lang="en-US" sz="1700" dirty="0">
                        <a:latin typeface="Arial" pitchFamily="34" charset="0"/>
                        <a:ea typeface="Calibri"/>
                        <a:cs typeface="Arial" pitchFamily="34" charset="0"/>
                      </a:endParaRPr>
                    </a:p>
                  </a:txBody>
                  <a:tcPr marL="68580" marR="68580" marT="0" marB="0"/>
                </a:tc>
              </a:tr>
            </a:tbl>
          </a:graphicData>
        </a:graphic>
      </p:graphicFrame>
      <p:sp>
        <p:nvSpPr>
          <p:cNvPr id="55316" name="Slide Number Placeholder 3"/>
          <p:cNvSpPr>
            <a:spLocks noGrp="1"/>
          </p:cNvSpPr>
          <p:nvPr>
            <p:ph type="sldNum" sz="quarter" idx="10"/>
          </p:nvPr>
        </p:nvSpPr>
        <p:spPr bwMode="auto">
          <a:noFill/>
          <a:ln>
            <a:miter lim="800000"/>
            <a:headEnd/>
            <a:tailEnd/>
          </a:ln>
        </p:spPr>
        <p:txBody>
          <a:bodyPr/>
          <a:lstStyle/>
          <a:p>
            <a:fld id="{C037B5DC-1904-4147-872F-6C50A71BE3E6}" type="slidenum">
              <a:rPr lang="en-ZA" altLang="en-US" smtClean="0"/>
              <a:pPr/>
              <a:t>48</a:t>
            </a:fld>
            <a:endParaRPr lang="en-ZA" altLang="en-US" smtClean="0"/>
          </a:p>
        </p:txBody>
      </p:sp>
    </p:spTree>
    <p:extLst>
      <p:ext uri="{BB962C8B-B14F-4D97-AF65-F5344CB8AC3E}">
        <p14:creationId xmlns:p14="http://schemas.microsoft.com/office/powerpoint/2010/main" xmlns="" val="6454335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xfrm>
            <a:off x="666750" y="539750"/>
            <a:ext cx="9178925" cy="720725"/>
          </a:xfrm>
          <a:noFill/>
          <a:ln>
            <a:miter lim="800000"/>
            <a:headEnd/>
            <a:tailEnd/>
          </a:ln>
        </p:spPr>
        <p:txBody>
          <a:bodyPr vert="horz" wrap="square" numCol="1" compatLnSpc="1">
            <a:prstTxWarp prst="textNoShape">
              <a:avLst/>
            </a:prstTxWarp>
          </a:bodyPr>
          <a:lstStyle/>
          <a:p>
            <a:r>
              <a:rPr lang="en-US" altLang="en-US" sz="2900"/>
              <a:t>CHALLENGES </a:t>
            </a:r>
            <a:r>
              <a:rPr lang="en-US" altLang="en-US" sz="2900" smtClean="0"/>
              <a:t>IMPACTED ON NON-ACHIEVEMENTS</a:t>
            </a:r>
            <a:endParaRPr lang="en-ZA" altLang="en-US" sz="2800" dirty="0" smtClean="0">
              <a:latin typeface="Arial" charset="0"/>
              <a:cs typeface="Arial"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48169072"/>
              </p:ext>
            </p:extLst>
          </p:nvPr>
        </p:nvGraphicFramePr>
        <p:xfrm>
          <a:off x="666181" y="1476376"/>
          <a:ext cx="9361040" cy="2971756"/>
        </p:xfrm>
        <a:graphic>
          <a:graphicData uri="http://schemas.openxmlformats.org/drawingml/2006/table">
            <a:tbl>
              <a:tblPr firstRow="1" bandRow="1">
                <a:tableStyleId>{5C22544A-7EE6-4342-B048-85BDC9FD1C3A}</a:tableStyleId>
              </a:tblPr>
              <a:tblGrid>
                <a:gridCol w="2124534"/>
                <a:gridCol w="4759827"/>
                <a:gridCol w="2476679"/>
              </a:tblGrid>
              <a:tr h="502796">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800" dirty="0" smtClean="0">
                          <a:latin typeface="Arial" pitchFamily="34" charset="0"/>
                          <a:cs typeface="Arial" pitchFamily="34" charset="0"/>
                        </a:rPr>
                        <a:t>Cause</a:t>
                      </a:r>
                    </a:p>
                    <a:p>
                      <a:pPr marL="0" marR="0" indent="0" algn="l" defTabSz="1053297" rtl="0" eaLnBrk="1" fontAlgn="auto" latinLnBrk="0" hangingPunct="1">
                        <a:lnSpc>
                          <a:spcPct val="100000"/>
                        </a:lnSpc>
                        <a:spcBef>
                          <a:spcPts val="0"/>
                        </a:spcBef>
                        <a:spcAft>
                          <a:spcPts val="0"/>
                        </a:spcAft>
                        <a:buClrTx/>
                        <a:buSzTx/>
                        <a:buFontTx/>
                        <a:buNone/>
                        <a:tabLst/>
                        <a:defRPr/>
                      </a:pPr>
                      <a:endParaRPr lang="en-ZA" sz="1800" dirty="0" smtClean="0">
                        <a:latin typeface="Arial" pitchFamily="34" charset="0"/>
                        <a:cs typeface="Arial" pitchFamily="34" charset="0"/>
                      </a:endParaRPr>
                    </a:p>
                  </a:txBody>
                  <a:tcPr marT="45698" marB="45698"/>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800" dirty="0" smtClean="0">
                          <a:latin typeface="Arial" pitchFamily="34" charset="0"/>
                          <a:cs typeface="Arial" pitchFamily="34" charset="0"/>
                        </a:rPr>
                        <a:t>Targets affected</a:t>
                      </a:r>
                    </a:p>
                  </a:txBody>
                  <a:tcPr marT="45698" marB="45698"/>
                </a:tc>
                <a:tc>
                  <a:txBody>
                    <a:bodyPr/>
                    <a:lstStyle/>
                    <a:p>
                      <a:r>
                        <a:rPr lang="en-ZA" sz="1800" dirty="0" smtClean="0">
                          <a:latin typeface="Arial" pitchFamily="34" charset="0"/>
                          <a:cs typeface="Arial" pitchFamily="34" charset="0"/>
                        </a:rPr>
                        <a:t>Planned action </a:t>
                      </a:r>
                      <a:endParaRPr lang="en-ZA" sz="1800" dirty="0">
                        <a:latin typeface="Arial" pitchFamily="34" charset="0"/>
                        <a:cs typeface="Arial" pitchFamily="34" charset="0"/>
                      </a:endParaRPr>
                    </a:p>
                  </a:txBody>
                  <a:tcPr marT="45698" marB="45698"/>
                </a:tc>
              </a:tr>
              <a:tr h="2161499">
                <a:tc>
                  <a:txBody>
                    <a:bodyPr/>
                    <a:lstStyle/>
                    <a:p>
                      <a:pPr marL="0" marR="0" algn="l" defTabSz="1053297" rtl="0" eaLnBrk="1" latinLnBrk="0" hangingPunct="1">
                        <a:spcBef>
                          <a:spcPts val="0"/>
                        </a:spcBef>
                        <a:spcAft>
                          <a:spcPts val="0"/>
                        </a:spcAft>
                      </a:pPr>
                      <a:r>
                        <a:rPr lang="en-US" sz="1700" kern="1200" dirty="0" smtClean="0">
                          <a:solidFill>
                            <a:srgbClr val="000000"/>
                          </a:solidFill>
                          <a:latin typeface="Arial" pitchFamily="34" charset="0"/>
                          <a:ea typeface="Calibri"/>
                          <a:cs typeface="Arial" pitchFamily="34" charset="0"/>
                        </a:rPr>
                        <a:t>Approval process delays  (cont..)</a:t>
                      </a:r>
                      <a:endParaRPr lang="en-US" sz="1700" kern="1200" dirty="0">
                        <a:solidFill>
                          <a:srgbClr val="000000"/>
                        </a:solidFill>
                        <a:latin typeface="Arial" pitchFamily="34" charset="0"/>
                        <a:ea typeface="Calibri"/>
                        <a:cs typeface="Arial" pitchFamily="34" charset="0"/>
                      </a:endParaRPr>
                    </a:p>
                  </a:txBody>
                  <a:tcPr marL="68580" marR="68580" marT="0" marB="0"/>
                </a:tc>
                <a:tc>
                  <a:txBody>
                    <a:bodyPr/>
                    <a:lstStyle/>
                    <a:p>
                      <a:pPr marL="285750" marR="0" lvl="0" indent="-285750" algn="l" defTabSz="1052739" rtl="0" eaLnBrk="1" fontAlgn="auto" latinLnBrk="0" hangingPunct="1">
                        <a:lnSpc>
                          <a:spcPct val="115000"/>
                        </a:lnSpc>
                        <a:spcBef>
                          <a:spcPts val="0"/>
                        </a:spcBef>
                        <a:spcAft>
                          <a:spcPts val="0"/>
                        </a:spcAft>
                        <a:buClrTx/>
                        <a:buSzTx/>
                        <a:buFont typeface="Wingdings" panose="05000000000000000000" pitchFamily="2" charset="2"/>
                        <a:buChar char="§"/>
                        <a:tabLst/>
                        <a:defRPr/>
                      </a:pPr>
                      <a:r>
                        <a:rPr kumimoji="0" lang="en-US"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Submit draft of AgriBEE Enforcement Regulations to Agriculture and Sustainable Rural Development Committee (ASRDC) and MANCO for inputs</a:t>
                      </a:r>
                      <a:endParaRPr kumimoji="0" lang="en-US" sz="17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endParaRPr>
                    </a:p>
                  </a:txBody>
                  <a:tcPr marL="68580" marR="68580" marT="0" marB="0"/>
                </a:tc>
                <a:tc>
                  <a:txBody>
                    <a:bodyPr/>
                    <a:lstStyle/>
                    <a:p>
                      <a:pPr marL="0" marR="0" algn="l">
                        <a:spcBef>
                          <a:spcPts val="0"/>
                        </a:spcBef>
                        <a:spcAft>
                          <a:spcPts val="0"/>
                        </a:spcAft>
                      </a:pPr>
                      <a:r>
                        <a:rPr lang="en-US" sz="1700" dirty="0" smtClean="0">
                          <a:effectLst/>
                          <a:latin typeface="Arial" panose="020B0604020202020204" pitchFamily="34" charset="0"/>
                          <a:ea typeface="Calibri"/>
                          <a:cs typeface="Arial" panose="020B0604020202020204" pitchFamily="34" charset="0"/>
                        </a:rPr>
                        <a:t>Advice</a:t>
                      </a:r>
                      <a:r>
                        <a:rPr lang="en-US" sz="1700" baseline="0" dirty="0" smtClean="0">
                          <a:effectLst/>
                          <a:latin typeface="Arial" panose="020B0604020202020204" pitchFamily="34" charset="0"/>
                          <a:ea typeface="Calibri"/>
                          <a:cs typeface="Arial" panose="020B0604020202020204" pitchFamily="34" charset="0"/>
                        </a:rPr>
                        <a:t> has been given to consider breaking down APP targets into operational plans milestones before tabling to get realistic time frames. The</a:t>
                      </a:r>
                      <a:r>
                        <a:rPr lang="en-US" sz="1700" dirty="0" smtClean="0">
                          <a:effectLst/>
                          <a:latin typeface="Arial" panose="020B0604020202020204" pitchFamily="34" charset="0"/>
                          <a:ea typeface="Calibri"/>
                          <a:cs typeface="Arial" panose="020B0604020202020204" pitchFamily="34" charset="0"/>
                        </a:rPr>
                        <a:t> targets will be finalized during Quarter 4 </a:t>
                      </a:r>
                      <a:endParaRPr lang="en-US" sz="1700" dirty="0">
                        <a:latin typeface="Arial" pitchFamily="34" charset="0"/>
                        <a:ea typeface="Calibri"/>
                        <a:cs typeface="Arial" pitchFamily="34" charset="0"/>
                      </a:endParaRPr>
                    </a:p>
                  </a:txBody>
                  <a:tcPr marL="68580" marR="68580" marT="0" marB="0"/>
                </a:tc>
              </a:tr>
            </a:tbl>
          </a:graphicData>
        </a:graphic>
      </p:graphicFrame>
      <p:sp>
        <p:nvSpPr>
          <p:cNvPr id="55316" name="Slide Number Placeholder 3"/>
          <p:cNvSpPr>
            <a:spLocks noGrp="1"/>
          </p:cNvSpPr>
          <p:nvPr>
            <p:ph type="sldNum" sz="quarter" idx="10"/>
          </p:nvPr>
        </p:nvSpPr>
        <p:spPr bwMode="auto">
          <a:noFill/>
          <a:ln>
            <a:miter lim="800000"/>
            <a:headEnd/>
            <a:tailEnd/>
          </a:ln>
        </p:spPr>
        <p:txBody>
          <a:bodyPr/>
          <a:lstStyle/>
          <a:p>
            <a:fld id="{C037B5DC-1904-4147-872F-6C50A71BE3E6}" type="slidenum">
              <a:rPr lang="en-ZA" altLang="en-US" smtClean="0"/>
              <a:pPr/>
              <a:t>49</a:t>
            </a:fld>
            <a:endParaRPr lang="en-ZA" altLang="en-US" smtClean="0"/>
          </a:p>
        </p:txBody>
      </p:sp>
    </p:spTree>
    <p:extLst>
      <p:ext uri="{BB962C8B-B14F-4D97-AF65-F5344CB8AC3E}">
        <p14:creationId xmlns:p14="http://schemas.microsoft.com/office/powerpoint/2010/main" xmlns="" val="1163418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0"/>
          </p:nvPr>
        </p:nvSpPr>
        <p:spPr bwMode="auto">
          <a:noFill/>
          <a:ln>
            <a:miter lim="800000"/>
            <a:headEnd/>
            <a:tailEnd/>
          </a:ln>
        </p:spPr>
        <p:txBody>
          <a:bodyPr/>
          <a:lstStyle/>
          <a:p>
            <a:fld id="{6A3ECA43-84EB-425B-9D96-498A23F5A532}" type="slidenum">
              <a:rPr lang="en-ZA" altLang="en-US" smtClean="0">
                <a:latin typeface="Arial" pitchFamily="34" charset="0"/>
                <a:cs typeface="Arial" pitchFamily="34" charset="0"/>
              </a:rPr>
              <a:pPr/>
              <a:t>5</a:t>
            </a:fld>
            <a:endParaRPr lang="en-ZA" altLang="en-US" dirty="0" smtClean="0">
              <a:latin typeface="Arial" pitchFamily="34" charset="0"/>
              <a:cs typeface="Arial" pitchFamily="34" charset="0"/>
            </a:endParaRPr>
          </a:p>
        </p:txBody>
      </p:sp>
      <p:sp>
        <p:nvSpPr>
          <p:cNvPr id="5123" name="Rectangle 2"/>
          <p:cNvSpPr>
            <a:spLocks noGrp="1" noChangeArrowheads="1"/>
          </p:cNvSpPr>
          <p:nvPr>
            <p:ph type="title" idx="4294967295"/>
          </p:nvPr>
        </p:nvSpPr>
        <p:spPr bwMode="auto">
          <a:xfrm>
            <a:off x="534991" y="447106"/>
            <a:ext cx="9623425" cy="957262"/>
          </a:xfrm>
          <a:prstGeom prst="rect">
            <a:avLst/>
          </a:prstGeom>
          <a:noFill/>
          <a:ln>
            <a:miter lim="800000"/>
            <a:headEnd/>
            <a:tailEnd/>
          </a:ln>
        </p:spPr>
        <p:txBody>
          <a:bodyPr lIns="91392" tIns="45696" rIns="91392" bIns="45696"/>
          <a:lstStyle/>
          <a:p>
            <a:r>
              <a:rPr lang="en-US" altLang="en-US" sz="3700" dirty="0"/>
              <a:t> </a:t>
            </a:r>
            <a:br>
              <a:rPr lang="en-US" altLang="en-US" sz="3700" dirty="0"/>
            </a:br>
            <a:r>
              <a:rPr lang="en-US" dirty="0" smtClean="0"/>
              <a:t>ACRONYMS</a:t>
            </a:r>
            <a:endParaRPr lang="en-ZA" dirty="0"/>
          </a:p>
        </p:txBody>
      </p:sp>
      <p:sp>
        <p:nvSpPr>
          <p:cNvPr id="5124" name="Rectangle 3"/>
          <p:cNvSpPr>
            <a:spLocks noGrp="1" noChangeArrowheads="1"/>
          </p:cNvSpPr>
          <p:nvPr>
            <p:ph type="body" idx="4294967295"/>
          </p:nvPr>
        </p:nvSpPr>
        <p:spPr bwMode="auto">
          <a:xfrm>
            <a:off x="450156" y="1332359"/>
            <a:ext cx="10008988" cy="5400598"/>
          </a:xfrm>
          <a:prstGeom prst="rect">
            <a:avLst/>
          </a:prstGeom>
          <a:noFill/>
          <a:ln>
            <a:miter lim="800000"/>
            <a:headEnd/>
            <a:tailEnd/>
          </a:ln>
        </p:spPr>
        <p:txBody>
          <a:bodyPr lIns="91392" tIns="45696" rIns="91392" bIns="45696"/>
          <a:lstStyle/>
          <a:p>
            <a:r>
              <a:rPr lang="en-US" sz="1800" b="1" dirty="0"/>
              <a:t>HRDP		Human Resources Development </a:t>
            </a:r>
            <a:r>
              <a:rPr lang="en-US" sz="1800" b="1" dirty="0" smtClean="0"/>
              <a:t>Plan</a:t>
            </a:r>
            <a:endParaRPr lang="en-US" sz="1800" b="1" dirty="0" smtClean="0">
              <a:solidFill>
                <a:prstClr val="black"/>
              </a:solidFill>
            </a:endParaRPr>
          </a:p>
          <a:p>
            <a:pPr lvl="0"/>
            <a:r>
              <a:rPr lang="en-ZA" sz="1800" b="1" dirty="0" smtClean="0">
                <a:solidFill>
                  <a:prstClr val="black"/>
                </a:solidFill>
              </a:rPr>
              <a:t>IADFP </a:t>
            </a:r>
            <a:r>
              <a:rPr lang="en-ZA" sz="1800" b="1" dirty="0">
                <a:solidFill>
                  <a:prstClr val="black"/>
                </a:solidFill>
              </a:rPr>
              <a:t>	</a:t>
            </a:r>
            <a:r>
              <a:rPr lang="en-ZA" sz="1800" b="1" dirty="0" smtClean="0">
                <a:solidFill>
                  <a:prstClr val="black"/>
                </a:solidFill>
              </a:rPr>
              <a:t>	Integrated </a:t>
            </a:r>
            <a:r>
              <a:rPr lang="en-ZA" sz="1800" b="1" dirty="0">
                <a:solidFill>
                  <a:prstClr val="black"/>
                </a:solidFill>
              </a:rPr>
              <a:t>Agricultural Development Finance Policy </a:t>
            </a:r>
            <a:endParaRPr lang="en-US" sz="1800" b="1" dirty="0" smtClean="0">
              <a:solidFill>
                <a:prstClr val="black"/>
              </a:solidFill>
            </a:endParaRPr>
          </a:p>
          <a:p>
            <a:r>
              <a:rPr lang="en-US" sz="1800" b="1" dirty="0">
                <a:solidFill>
                  <a:prstClr val="black"/>
                </a:solidFill>
              </a:rPr>
              <a:t>ID		Identity Document</a:t>
            </a:r>
          </a:p>
          <a:p>
            <a:pPr lvl="0"/>
            <a:r>
              <a:rPr lang="en-US" sz="1800" b="1" dirty="0" smtClean="0">
                <a:solidFill>
                  <a:prstClr val="black"/>
                </a:solidFill>
              </a:rPr>
              <a:t>KYD		</a:t>
            </a:r>
            <a:r>
              <a:rPr lang="en-US" sz="1800" b="1" dirty="0" err="1" smtClean="0">
                <a:solidFill>
                  <a:prstClr val="black"/>
                </a:solidFill>
              </a:rPr>
              <a:t>Kaonafatso</a:t>
            </a:r>
            <a:r>
              <a:rPr lang="en-US" sz="1800" b="1" dirty="0" smtClean="0">
                <a:solidFill>
                  <a:prstClr val="black"/>
                </a:solidFill>
              </a:rPr>
              <a:t> </a:t>
            </a:r>
            <a:r>
              <a:rPr lang="en-US" sz="1800" b="1" dirty="0" err="1" smtClean="0">
                <a:solidFill>
                  <a:prstClr val="black"/>
                </a:solidFill>
              </a:rPr>
              <a:t>ya</a:t>
            </a:r>
            <a:r>
              <a:rPr lang="en-US" sz="1800" b="1" dirty="0" smtClean="0">
                <a:solidFill>
                  <a:prstClr val="black"/>
                </a:solidFill>
              </a:rPr>
              <a:t> </a:t>
            </a:r>
            <a:r>
              <a:rPr lang="en-US" sz="1800" b="1" dirty="0" err="1" smtClean="0">
                <a:solidFill>
                  <a:prstClr val="black"/>
                </a:solidFill>
              </a:rPr>
              <a:t>Dikgomo</a:t>
            </a:r>
            <a:endParaRPr lang="en-US" sz="1800" b="1" dirty="0" smtClean="0">
              <a:solidFill>
                <a:prstClr val="black"/>
              </a:solidFill>
            </a:endParaRPr>
          </a:p>
          <a:p>
            <a:pPr lvl="0"/>
            <a:r>
              <a:rPr lang="en-US" sz="1800" b="1" dirty="0" smtClean="0">
                <a:solidFill>
                  <a:prstClr val="black"/>
                </a:solidFill>
              </a:rPr>
              <a:t>KZN</a:t>
            </a:r>
            <a:r>
              <a:rPr lang="en-US" sz="1800" b="1" dirty="0">
                <a:solidFill>
                  <a:prstClr val="black"/>
                </a:solidFill>
              </a:rPr>
              <a:t>		Kwa-Zulu Natal</a:t>
            </a:r>
          </a:p>
          <a:p>
            <a:pPr lvl="0"/>
            <a:r>
              <a:rPr lang="en-US" sz="1800" b="1" dirty="0">
                <a:solidFill>
                  <a:prstClr val="black"/>
                </a:solidFill>
              </a:rPr>
              <a:t>LP		Limpopo Province</a:t>
            </a:r>
          </a:p>
          <a:p>
            <a:pPr lvl="0"/>
            <a:r>
              <a:rPr lang="en-US" sz="1800" b="1" dirty="0">
                <a:solidFill>
                  <a:prstClr val="black"/>
                </a:solidFill>
              </a:rPr>
              <a:t>MANCO	Management </a:t>
            </a:r>
            <a:r>
              <a:rPr lang="en-US" sz="1800" b="1" dirty="0" smtClean="0">
                <a:solidFill>
                  <a:prstClr val="black"/>
                </a:solidFill>
              </a:rPr>
              <a:t>Committee</a:t>
            </a:r>
          </a:p>
          <a:p>
            <a:pPr lvl="0"/>
            <a:r>
              <a:rPr lang="en-US" sz="1800" b="1" dirty="0" smtClean="0">
                <a:solidFill>
                  <a:prstClr val="black"/>
                </a:solidFill>
              </a:rPr>
              <a:t>MoU		Memorandum of Understanding</a:t>
            </a:r>
            <a:endParaRPr lang="en-US" sz="1800" b="1" dirty="0">
              <a:solidFill>
                <a:prstClr val="black"/>
              </a:solidFill>
            </a:endParaRPr>
          </a:p>
          <a:p>
            <a:r>
              <a:rPr lang="en-ZA" sz="1800" b="1" dirty="0">
                <a:solidFill>
                  <a:prstClr val="black"/>
                </a:solidFill>
              </a:rPr>
              <a:t>MP		Mpumalanga Province</a:t>
            </a:r>
          </a:p>
          <a:p>
            <a:pPr lvl="0"/>
            <a:r>
              <a:rPr lang="en-US" sz="1800" b="1" dirty="0" smtClean="0">
                <a:solidFill>
                  <a:prstClr val="black"/>
                </a:solidFill>
              </a:rPr>
              <a:t>MPAT		</a:t>
            </a:r>
            <a:r>
              <a:rPr lang="en-ZA" sz="1800" b="1" dirty="0" smtClean="0">
                <a:solidFill>
                  <a:prstClr val="black"/>
                </a:solidFill>
              </a:rPr>
              <a:t>Management Performance Assessment Tool</a:t>
            </a:r>
          </a:p>
          <a:p>
            <a:r>
              <a:rPr lang="en-ZA" sz="1800" b="1" dirty="0">
                <a:solidFill>
                  <a:prstClr val="black"/>
                </a:solidFill>
              </a:rPr>
              <a:t>MTEF		Medium Term Expenditure Framework</a:t>
            </a:r>
          </a:p>
          <a:p>
            <a:pPr lvl="0"/>
            <a:r>
              <a:rPr lang="en-ZA" sz="1800" b="1" dirty="0" smtClean="0">
                <a:solidFill>
                  <a:prstClr val="black"/>
                </a:solidFill>
              </a:rPr>
              <a:t>MTSF</a:t>
            </a:r>
            <a:r>
              <a:rPr lang="en-ZA" sz="1800" b="1" dirty="0">
                <a:solidFill>
                  <a:prstClr val="black"/>
                </a:solidFill>
              </a:rPr>
              <a:t>		Medium Term Strategic </a:t>
            </a:r>
            <a:r>
              <a:rPr lang="en-ZA" sz="1800" b="1" dirty="0" smtClean="0">
                <a:solidFill>
                  <a:prstClr val="black"/>
                </a:solidFill>
              </a:rPr>
              <a:t>Framework</a:t>
            </a:r>
          </a:p>
          <a:p>
            <a:pPr marL="0" lvl="0" indent="0">
              <a:buNone/>
            </a:pPr>
            <a:endParaRPr lang="en-US" sz="1800" b="1" dirty="0" smtClean="0">
              <a:solidFill>
                <a:prstClr val="black"/>
              </a:solidFill>
            </a:endParaRPr>
          </a:p>
          <a:p>
            <a:pPr lvl="0"/>
            <a:endParaRPr lang="en-ZA" sz="1800" dirty="0">
              <a:solidFill>
                <a:prstClr val="black"/>
              </a:solidFill>
            </a:endParaRPr>
          </a:p>
          <a:p>
            <a:pPr marL="0" lvl="0" indent="0">
              <a:buNone/>
            </a:pPr>
            <a:endParaRPr lang="en-ZA" sz="1800" dirty="0">
              <a:solidFill>
                <a:prstClr val="black"/>
              </a:solidFill>
            </a:endParaRPr>
          </a:p>
          <a:p>
            <a:pPr lvl="0"/>
            <a:endParaRPr lang="en-US" sz="1800" b="1" dirty="0">
              <a:solidFill>
                <a:prstClr val="black"/>
              </a:solidFill>
            </a:endParaRPr>
          </a:p>
          <a:p>
            <a:pPr lvl="0"/>
            <a:endParaRPr lang="en-US" sz="1800" b="1" dirty="0">
              <a:solidFill>
                <a:prstClr val="black"/>
              </a:solidFill>
            </a:endParaRPr>
          </a:p>
          <a:p>
            <a:pPr marL="0" lvl="0" indent="0">
              <a:buNone/>
            </a:pPr>
            <a:endParaRPr lang="en-ZA" sz="1800" dirty="0">
              <a:solidFill>
                <a:prstClr val="black"/>
              </a:solidFill>
            </a:endParaRPr>
          </a:p>
          <a:p>
            <a:pPr lvl="0"/>
            <a:endParaRPr lang="en-ZA" sz="1800" dirty="0">
              <a:solidFill>
                <a:prstClr val="black"/>
              </a:solidFill>
            </a:endParaRPr>
          </a:p>
          <a:p>
            <a:endParaRPr lang="en-ZA" sz="1800" dirty="0"/>
          </a:p>
        </p:txBody>
      </p:sp>
    </p:spTree>
    <p:extLst>
      <p:ext uri="{BB962C8B-B14F-4D97-AF65-F5344CB8AC3E}">
        <p14:creationId xmlns:p14="http://schemas.microsoft.com/office/powerpoint/2010/main" xmlns="" val="7446416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6" descr="9.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16" y="0"/>
            <a:ext cx="11089232" cy="756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5" name="Title 1"/>
          <p:cNvSpPr>
            <a:spLocks noGrp="1"/>
          </p:cNvSpPr>
          <p:nvPr>
            <p:ph type="ctrTitle"/>
          </p:nvPr>
        </p:nvSpPr>
        <p:spPr bwMode="auto">
          <a:xfrm>
            <a:off x="7650164" y="2736850"/>
            <a:ext cx="3241153" cy="10429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Autofit/>
          </a:bodyPr>
          <a:lstStyle/>
          <a:p>
            <a:pPr algn="ctr"/>
            <a:r>
              <a:rPr lang="en-US" altLang="en-US" sz="3700" dirty="0" smtClean="0">
                <a:solidFill>
                  <a:schemeClr val="bg1"/>
                </a:solidFill>
              </a:rPr>
              <a:t>INTERNAL AUDIT</a:t>
            </a:r>
            <a:endParaRPr lang="en-US" altLang="en-US" sz="3700" dirty="0">
              <a:solidFill>
                <a:schemeClr val="bg1"/>
              </a:solidFill>
            </a:endParaRPr>
          </a:p>
        </p:txBody>
      </p:sp>
      <p:sp>
        <p:nvSpPr>
          <p:cNvPr id="59396" name="Slide Number Placeholder 3"/>
          <p:cNvSpPr txBox="1">
            <a:spLocks/>
          </p:cNvSpPr>
          <p:nvPr/>
        </p:nvSpPr>
        <p:spPr bwMode="auto">
          <a:xfrm>
            <a:off x="9558339" y="7056441"/>
            <a:ext cx="468312" cy="252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2" tIns="45696" rIns="91392" bIns="45696"/>
          <a:lstStyle>
            <a:lvl1pPr eaLnBrk="0" hangingPunct="0">
              <a:defRPr sz="2100">
                <a:solidFill>
                  <a:schemeClr val="tx1"/>
                </a:solidFill>
                <a:latin typeface="Arial" pitchFamily="34" charset="0"/>
                <a:cs typeface="Arial" pitchFamily="34" charset="0"/>
              </a:defRPr>
            </a:lvl1pPr>
            <a:lvl2pPr marL="742950" indent="-285750" eaLnBrk="0" hangingPunct="0">
              <a:defRPr sz="2100">
                <a:solidFill>
                  <a:schemeClr val="tx1"/>
                </a:solidFill>
                <a:latin typeface="Arial" pitchFamily="34" charset="0"/>
                <a:cs typeface="Arial" pitchFamily="34" charset="0"/>
              </a:defRPr>
            </a:lvl2pPr>
            <a:lvl3pPr marL="1143000" indent="-228600" eaLnBrk="0" hangingPunct="0">
              <a:defRPr sz="2100">
                <a:solidFill>
                  <a:schemeClr val="tx1"/>
                </a:solidFill>
                <a:latin typeface="Arial" pitchFamily="34" charset="0"/>
                <a:cs typeface="Arial" pitchFamily="34" charset="0"/>
              </a:defRPr>
            </a:lvl3pPr>
            <a:lvl4pPr marL="1600200" indent="-228600" eaLnBrk="0" hangingPunct="0">
              <a:defRPr sz="2100">
                <a:solidFill>
                  <a:schemeClr val="tx1"/>
                </a:solidFill>
                <a:latin typeface="Arial" pitchFamily="34" charset="0"/>
                <a:cs typeface="Arial" pitchFamily="34" charset="0"/>
              </a:defRPr>
            </a:lvl4pPr>
            <a:lvl5pPr marL="2057400" indent="-228600" eaLnBrk="0" hangingPunct="0">
              <a:defRPr sz="2100">
                <a:solidFill>
                  <a:schemeClr val="tx1"/>
                </a:solidFill>
                <a:latin typeface="Arial" pitchFamily="34" charset="0"/>
                <a:cs typeface="Arial" pitchFamily="34" charset="0"/>
              </a:defRPr>
            </a:lvl5pPr>
            <a:lvl6pPr marL="2514600" indent="-228600" defTabSz="1052513" eaLnBrk="0" fontAlgn="base" hangingPunct="0">
              <a:spcBef>
                <a:spcPct val="0"/>
              </a:spcBef>
              <a:spcAft>
                <a:spcPct val="0"/>
              </a:spcAft>
              <a:defRPr sz="2100">
                <a:solidFill>
                  <a:schemeClr val="tx1"/>
                </a:solidFill>
                <a:latin typeface="Arial" pitchFamily="34" charset="0"/>
                <a:cs typeface="Arial" pitchFamily="34" charset="0"/>
              </a:defRPr>
            </a:lvl6pPr>
            <a:lvl7pPr marL="2971800" indent="-228600" defTabSz="1052513" eaLnBrk="0" fontAlgn="base" hangingPunct="0">
              <a:spcBef>
                <a:spcPct val="0"/>
              </a:spcBef>
              <a:spcAft>
                <a:spcPct val="0"/>
              </a:spcAft>
              <a:defRPr sz="2100">
                <a:solidFill>
                  <a:schemeClr val="tx1"/>
                </a:solidFill>
                <a:latin typeface="Arial" pitchFamily="34" charset="0"/>
                <a:cs typeface="Arial" pitchFamily="34" charset="0"/>
              </a:defRPr>
            </a:lvl7pPr>
            <a:lvl8pPr marL="3429000" indent="-228600" defTabSz="1052513" eaLnBrk="0" fontAlgn="base" hangingPunct="0">
              <a:spcBef>
                <a:spcPct val="0"/>
              </a:spcBef>
              <a:spcAft>
                <a:spcPct val="0"/>
              </a:spcAft>
              <a:defRPr sz="2100">
                <a:solidFill>
                  <a:schemeClr val="tx1"/>
                </a:solidFill>
                <a:latin typeface="Arial" pitchFamily="34" charset="0"/>
                <a:cs typeface="Arial" pitchFamily="34" charset="0"/>
              </a:defRPr>
            </a:lvl8pPr>
            <a:lvl9pPr marL="3886200" indent="-228600" defTabSz="1052513" eaLnBrk="0" fontAlgn="base" hangingPunct="0">
              <a:spcBef>
                <a:spcPct val="0"/>
              </a:spcBef>
              <a:spcAft>
                <a:spcPct val="0"/>
              </a:spcAft>
              <a:defRPr sz="2100">
                <a:solidFill>
                  <a:schemeClr val="tx1"/>
                </a:solidFill>
                <a:latin typeface="Arial" pitchFamily="34" charset="0"/>
                <a:cs typeface="Arial" pitchFamily="34" charset="0"/>
              </a:defRPr>
            </a:lvl9pPr>
          </a:lstStyle>
          <a:p>
            <a:pPr eaLnBrk="1" hangingPunct="1"/>
            <a:fld id="{9DD03592-03AF-4613-9EF7-DF225AB5B25E}" type="slidenum">
              <a:rPr lang="en-ZA" altLang="en-US" sz="1300">
                <a:solidFill>
                  <a:srgbClr val="00B050"/>
                </a:solidFill>
              </a:rPr>
              <a:pPr eaLnBrk="1" hangingPunct="1"/>
              <a:t>50</a:t>
            </a:fld>
            <a:endParaRPr lang="en-ZA" altLang="en-US" sz="1300">
              <a:solidFill>
                <a:srgbClr val="00B050"/>
              </a:solidFill>
            </a:endParaRPr>
          </a:p>
        </p:txBody>
      </p:sp>
    </p:spTree>
    <p:extLst>
      <p:ext uri="{BB962C8B-B14F-4D97-AF65-F5344CB8AC3E}">
        <p14:creationId xmlns:p14="http://schemas.microsoft.com/office/powerpoint/2010/main" xmlns="" val="35389173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bwMode="auto">
          <a:xfrm>
            <a:off x="720725" y="539753"/>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sz="2900" dirty="0" smtClean="0"/>
              <a:t>INTERNAL AUDIT </a:t>
            </a:r>
            <a:endParaRPr lang="en-ZA" altLang="en-US" sz="2900" dirty="0"/>
          </a:p>
        </p:txBody>
      </p:sp>
      <p:sp>
        <p:nvSpPr>
          <p:cNvPr id="3" name="Content Placeholder 2"/>
          <p:cNvSpPr>
            <a:spLocks noGrp="1"/>
          </p:cNvSpPr>
          <p:nvPr>
            <p:ph idx="1"/>
          </p:nvPr>
        </p:nvSpPr>
        <p:spPr>
          <a:xfrm>
            <a:off x="450156" y="1404366"/>
            <a:ext cx="9936858" cy="5185347"/>
          </a:xfrm>
        </p:spPr>
        <p:txBody>
          <a:bodyPr/>
          <a:lstStyle/>
          <a:p>
            <a:pPr marL="557069" lvl="0" indent="-285750" algn="just">
              <a:buFont typeface="Courier New" panose="02070309020205020404" pitchFamily="49" charset="0"/>
              <a:buChar char="o"/>
            </a:pPr>
            <a:r>
              <a:rPr lang="en-GB" sz="1700" dirty="0" smtClean="0"/>
              <a:t>There </a:t>
            </a:r>
            <a:r>
              <a:rPr lang="en-GB" sz="1700" dirty="0"/>
              <a:t>is an improvement over monitoring and reporting of performance information at the institutional level within the Department. </a:t>
            </a:r>
          </a:p>
          <a:p>
            <a:pPr marL="557069" lvl="0" indent="-285750" algn="just">
              <a:buFont typeface="Courier New" panose="02070309020205020404" pitchFamily="49" charset="0"/>
              <a:buChar char="o"/>
            </a:pPr>
            <a:r>
              <a:rPr lang="en-GB" sz="1700" dirty="0"/>
              <a:t>The Department is committed to implement action plans that could improve the reporting of performance information as well </a:t>
            </a:r>
            <a:r>
              <a:rPr lang="en-GB" sz="1700" dirty="0" smtClean="0"/>
              <a:t>as the </a:t>
            </a:r>
            <a:r>
              <a:rPr lang="en-GB" sz="1700" dirty="0"/>
              <a:t>possibility to obtain a clean audit  during 2016/17 financial year.</a:t>
            </a:r>
          </a:p>
          <a:p>
            <a:pPr marL="557069" lvl="0" indent="-285750" algn="just">
              <a:buFont typeface="Courier New" panose="02070309020205020404" pitchFamily="49" charset="0"/>
              <a:buChar char="o"/>
            </a:pPr>
            <a:r>
              <a:rPr lang="en-ZA" sz="1700" dirty="0"/>
              <a:t>There is a detailed action plan (audit matrix) in place containing the actions that management  will implement to address the root causes of the audit findings. </a:t>
            </a:r>
            <a:endParaRPr lang="en-ZA" sz="1700" dirty="0" smtClean="0"/>
          </a:p>
          <a:p>
            <a:pPr marL="557069" lvl="0" indent="-285750" algn="just">
              <a:buFont typeface="Courier New" panose="02070309020205020404" pitchFamily="49" charset="0"/>
              <a:buChar char="o"/>
            </a:pPr>
            <a:r>
              <a:rPr lang="en-ZA" sz="1700" dirty="0" smtClean="0"/>
              <a:t>During </a:t>
            </a:r>
            <a:r>
              <a:rPr lang="en-ZA" sz="1700" dirty="0"/>
              <a:t>2016/17 financial year Internal Audit </a:t>
            </a:r>
            <a:r>
              <a:rPr lang="en-ZA" sz="1700" dirty="0" smtClean="0"/>
              <a:t>will </a:t>
            </a:r>
            <a:r>
              <a:rPr lang="en-ZA" sz="1700" dirty="0"/>
              <a:t>continue to assess the whole population of the </a:t>
            </a:r>
            <a:r>
              <a:rPr lang="en-ZA" sz="1700" dirty="0" smtClean="0"/>
              <a:t>actual </a:t>
            </a:r>
            <a:r>
              <a:rPr lang="en-ZA" sz="1700" dirty="0"/>
              <a:t>o</a:t>
            </a:r>
            <a:r>
              <a:rPr lang="en-ZA" sz="1700" dirty="0" smtClean="0"/>
              <a:t>rganisational </a:t>
            </a:r>
            <a:r>
              <a:rPr lang="en-ZA" sz="1700" dirty="0"/>
              <a:t>r</a:t>
            </a:r>
            <a:r>
              <a:rPr lang="en-ZA" sz="1700" dirty="0" smtClean="0"/>
              <a:t>esults </a:t>
            </a:r>
            <a:r>
              <a:rPr lang="en-ZA" sz="1700" dirty="0"/>
              <a:t>of Quarter 3 of </a:t>
            </a:r>
            <a:r>
              <a:rPr lang="en-ZA" sz="1700" dirty="0" smtClean="0"/>
              <a:t>2016/17 </a:t>
            </a:r>
            <a:r>
              <a:rPr lang="en-ZA" sz="1700" dirty="0"/>
              <a:t>to establish whether management has made satisfactory implementation of the action plans put in </a:t>
            </a:r>
            <a:r>
              <a:rPr lang="en-ZA" sz="1700" dirty="0" smtClean="0"/>
              <a:t>place. This is to </a:t>
            </a:r>
            <a:r>
              <a:rPr lang="en-ZA" sz="1700" dirty="0"/>
              <a:t>mitigate the risks identified by Internal Audit in prior periods. </a:t>
            </a:r>
            <a:endParaRPr lang="en-ZA" sz="1700" dirty="0" smtClean="0"/>
          </a:p>
          <a:p>
            <a:pPr marL="557069" lvl="0" indent="-285750" algn="just">
              <a:buFont typeface="Courier New" panose="02070309020205020404" pitchFamily="49" charset="0"/>
              <a:buChar char="o"/>
            </a:pPr>
            <a:r>
              <a:rPr lang="en-GB" sz="1700" dirty="0" smtClean="0"/>
              <a:t>The </a:t>
            </a:r>
            <a:r>
              <a:rPr lang="en-GB" sz="1700" dirty="0"/>
              <a:t>control environment however still needs to be strengthened and this can be holistically achieved by proper establishment, design and management of performance information at both </a:t>
            </a:r>
            <a:r>
              <a:rPr lang="en-GB" sz="1700" dirty="0" smtClean="0"/>
              <a:t>administrative and </a:t>
            </a:r>
            <a:r>
              <a:rPr lang="en-GB" sz="1700" dirty="0"/>
              <a:t>institutional level</a:t>
            </a:r>
            <a:r>
              <a:rPr lang="en-ZA" sz="1700" dirty="0"/>
              <a:t>.</a:t>
            </a:r>
          </a:p>
          <a:p>
            <a:pPr marL="285750" lvl="0" indent="-285750" algn="just" defTabSz="1052513">
              <a:spcBef>
                <a:spcPts val="4080"/>
              </a:spcBef>
              <a:buFont typeface="Courier New" panose="02070309020205020404" pitchFamily="49" charset="0"/>
              <a:buChar char="o"/>
            </a:pPr>
            <a:endParaRPr lang="en-ZA" sz="1700" dirty="0">
              <a:solidFill>
                <a:prstClr val="black"/>
              </a:solidFill>
            </a:endParaRPr>
          </a:p>
          <a:p>
            <a:pPr marL="0" indent="0">
              <a:defRPr/>
            </a:pPr>
            <a:endParaRPr lang="en-ZA" dirty="0">
              <a:solidFill>
                <a:srgbClr val="FF0000"/>
              </a:solidFill>
            </a:endParaRPr>
          </a:p>
        </p:txBody>
      </p:sp>
      <p:sp>
        <p:nvSpPr>
          <p:cNvPr id="60420"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100">
                <a:solidFill>
                  <a:schemeClr val="tx1"/>
                </a:solidFill>
                <a:latin typeface="Arial" pitchFamily="34" charset="0"/>
                <a:cs typeface="Arial" pitchFamily="34" charset="0"/>
              </a:defRPr>
            </a:lvl1pPr>
            <a:lvl2pPr marL="742557" indent="-285599" eaLnBrk="0" hangingPunct="0">
              <a:defRPr sz="2100">
                <a:solidFill>
                  <a:schemeClr val="tx1"/>
                </a:solidFill>
                <a:latin typeface="Arial" pitchFamily="34" charset="0"/>
                <a:cs typeface="Arial" pitchFamily="34" charset="0"/>
              </a:defRPr>
            </a:lvl2pPr>
            <a:lvl3pPr marL="1142395" indent="-228480" eaLnBrk="0" hangingPunct="0">
              <a:defRPr sz="2100">
                <a:solidFill>
                  <a:schemeClr val="tx1"/>
                </a:solidFill>
                <a:latin typeface="Arial" pitchFamily="34" charset="0"/>
                <a:cs typeface="Arial" pitchFamily="34" charset="0"/>
              </a:defRPr>
            </a:lvl3pPr>
            <a:lvl4pPr marL="1599352" indent="-228480" eaLnBrk="0" hangingPunct="0">
              <a:defRPr sz="2100">
                <a:solidFill>
                  <a:schemeClr val="tx1"/>
                </a:solidFill>
                <a:latin typeface="Arial" pitchFamily="34" charset="0"/>
                <a:cs typeface="Arial" pitchFamily="34" charset="0"/>
              </a:defRPr>
            </a:lvl4pPr>
            <a:lvl5pPr marL="2056311" indent="-228480" eaLnBrk="0" hangingPunct="0">
              <a:defRPr sz="2100">
                <a:solidFill>
                  <a:schemeClr val="tx1"/>
                </a:solidFill>
                <a:latin typeface="Arial" pitchFamily="34" charset="0"/>
                <a:cs typeface="Arial" pitchFamily="34" charset="0"/>
              </a:defRPr>
            </a:lvl5pPr>
            <a:lvl6pPr marL="2513269" indent="-228480" defTabSz="1051956" eaLnBrk="0" fontAlgn="base" hangingPunct="0">
              <a:spcBef>
                <a:spcPct val="0"/>
              </a:spcBef>
              <a:spcAft>
                <a:spcPct val="0"/>
              </a:spcAft>
              <a:defRPr sz="2100">
                <a:solidFill>
                  <a:schemeClr val="tx1"/>
                </a:solidFill>
                <a:latin typeface="Arial" pitchFamily="34" charset="0"/>
                <a:cs typeface="Arial" pitchFamily="34" charset="0"/>
              </a:defRPr>
            </a:lvl6pPr>
            <a:lvl7pPr marL="2970227" indent="-228480" defTabSz="1051956" eaLnBrk="0" fontAlgn="base" hangingPunct="0">
              <a:spcBef>
                <a:spcPct val="0"/>
              </a:spcBef>
              <a:spcAft>
                <a:spcPct val="0"/>
              </a:spcAft>
              <a:defRPr sz="2100">
                <a:solidFill>
                  <a:schemeClr val="tx1"/>
                </a:solidFill>
                <a:latin typeface="Arial" pitchFamily="34" charset="0"/>
                <a:cs typeface="Arial" pitchFamily="34" charset="0"/>
              </a:defRPr>
            </a:lvl7pPr>
            <a:lvl8pPr marL="3427186" indent="-228480" defTabSz="1051956" eaLnBrk="0" fontAlgn="base" hangingPunct="0">
              <a:spcBef>
                <a:spcPct val="0"/>
              </a:spcBef>
              <a:spcAft>
                <a:spcPct val="0"/>
              </a:spcAft>
              <a:defRPr sz="2100">
                <a:solidFill>
                  <a:schemeClr val="tx1"/>
                </a:solidFill>
                <a:latin typeface="Arial" pitchFamily="34" charset="0"/>
                <a:cs typeface="Arial" pitchFamily="34" charset="0"/>
              </a:defRPr>
            </a:lvl8pPr>
            <a:lvl9pPr marL="3884143" indent="-228480" defTabSz="1051956" eaLnBrk="0" fontAlgn="base" hangingPunct="0">
              <a:spcBef>
                <a:spcPct val="0"/>
              </a:spcBef>
              <a:spcAft>
                <a:spcPct val="0"/>
              </a:spcAft>
              <a:defRPr sz="2100">
                <a:solidFill>
                  <a:schemeClr val="tx1"/>
                </a:solidFill>
                <a:latin typeface="Arial" pitchFamily="34" charset="0"/>
                <a:cs typeface="Arial" pitchFamily="34" charset="0"/>
              </a:defRPr>
            </a:lvl9pPr>
          </a:lstStyle>
          <a:p>
            <a:pPr eaLnBrk="1" hangingPunct="1"/>
            <a:fld id="{21EA36F4-3F37-4D4A-A6F9-D8942622A014}" type="slidenum">
              <a:rPr lang="en-ZA" altLang="en-US" sz="1300">
                <a:solidFill>
                  <a:srgbClr val="008000"/>
                </a:solidFill>
              </a:rPr>
              <a:pPr eaLnBrk="1" hangingPunct="1"/>
              <a:t>51</a:t>
            </a:fld>
            <a:endParaRPr lang="en-ZA" altLang="en-US" sz="1300">
              <a:solidFill>
                <a:srgbClr val="008000"/>
              </a:solidFill>
            </a:endParaRPr>
          </a:p>
        </p:txBody>
      </p:sp>
    </p:spTree>
    <p:extLst>
      <p:ext uri="{BB962C8B-B14F-4D97-AF65-F5344CB8AC3E}">
        <p14:creationId xmlns:p14="http://schemas.microsoft.com/office/powerpoint/2010/main" xmlns="" val="28248032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6" descr="9.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16" y="0"/>
            <a:ext cx="11089232" cy="756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5" name="Title 1"/>
          <p:cNvSpPr>
            <a:spLocks noGrp="1"/>
          </p:cNvSpPr>
          <p:nvPr>
            <p:ph type="ctrTitle"/>
          </p:nvPr>
        </p:nvSpPr>
        <p:spPr bwMode="auto">
          <a:xfrm>
            <a:off x="7650164" y="2736850"/>
            <a:ext cx="3241153" cy="10429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Autofit/>
          </a:bodyPr>
          <a:lstStyle/>
          <a:p>
            <a:pPr algn="ctr"/>
            <a:r>
              <a:rPr lang="en-US" altLang="en-US" sz="3200" dirty="0" smtClean="0">
                <a:solidFill>
                  <a:schemeClr val="bg1"/>
                </a:solidFill>
              </a:rPr>
              <a:t>RISK MANAGEMENT </a:t>
            </a:r>
            <a:endParaRPr lang="en-US" altLang="en-US" sz="3200" dirty="0">
              <a:solidFill>
                <a:schemeClr val="bg1"/>
              </a:solidFill>
            </a:endParaRPr>
          </a:p>
        </p:txBody>
      </p:sp>
      <p:sp>
        <p:nvSpPr>
          <p:cNvPr id="59396" name="Slide Number Placeholder 3"/>
          <p:cNvSpPr txBox="1">
            <a:spLocks/>
          </p:cNvSpPr>
          <p:nvPr/>
        </p:nvSpPr>
        <p:spPr bwMode="auto">
          <a:xfrm>
            <a:off x="9558339" y="7056441"/>
            <a:ext cx="468312" cy="252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2" tIns="45696" rIns="91392" bIns="45696"/>
          <a:lstStyle>
            <a:lvl1pPr eaLnBrk="0" hangingPunct="0">
              <a:defRPr sz="2100">
                <a:solidFill>
                  <a:schemeClr val="tx1"/>
                </a:solidFill>
                <a:latin typeface="Arial" pitchFamily="34" charset="0"/>
                <a:cs typeface="Arial" pitchFamily="34" charset="0"/>
              </a:defRPr>
            </a:lvl1pPr>
            <a:lvl2pPr marL="742950" indent="-285750" eaLnBrk="0" hangingPunct="0">
              <a:defRPr sz="2100">
                <a:solidFill>
                  <a:schemeClr val="tx1"/>
                </a:solidFill>
                <a:latin typeface="Arial" pitchFamily="34" charset="0"/>
                <a:cs typeface="Arial" pitchFamily="34" charset="0"/>
              </a:defRPr>
            </a:lvl2pPr>
            <a:lvl3pPr marL="1143000" indent="-228600" eaLnBrk="0" hangingPunct="0">
              <a:defRPr sz="2100">
                <a:solidFill>
                  <a:schemeClr val="tx1"/>
                </a:solidFill>
                <a:latin typeface="Arial" pitchFamily="34" charset="0"/>
                <a:cs typeface="Arial" pitchFamily="34" charset="0"/>
              </a:defRPr>
            </a:lvl3pPr>
            <a:lvl4pPr marL="1600200" indent="-228600" eaLnBrk="0" hangingPunct="0">
              <a:defRPr sz="2100">
                <a:solidFill>
                  <a:schemeClr val="tx1"/>
                </a:solidFill>
                <a:latin typeface="Arial" pitchFamily="34" charset="0"/>
                <a:cs typeface="Arial" pitchFamily="34" charset="0"/>
              </a:defRPr>
            </a:lvl4pPr>
            <a:lvl5pPr marL="2057400" indent="-228600" eaLnBrk="0" hangingPunct="0">
              <a:defRPr sz="2100">
                <a:solidFill>
                  <a:schemeClr val="tx1"/>
                </a:solidFill>
                <a:latin typeface="Arial" pitchFamily="34" charset="0"/>
                <a:cs typeface="Arial" pitchFamily="34" charset="0"/>
              </a:defRPr>
            </a:lvl5pPr>
            <a:lvl6pPr marL="2514600" indent="-228600" defTabSz="1052513" eaLnBrk="0" fontAlgn="base" hangingPunct="0">
              <a:spcBef>
                <a:spcPct val="0"/>
              </a:spcBef>
              <a:spcAft>
                <a:spcPct val="0"/>
              </a:spcAft>
              <a:defRPr sz="2100">
                <a:solidFill>
                  <a:schemeClr val="tx1"/>
                </a:solidFill>
                <a:latin typeface="Arial" pitchFamily="34" charset="0"/>
                <a:cs typeface="Arial" pitchFamily="34" charset="0"/>
              </a:defRPr>
            </a:lvl6pPr>
            <a:lvl7pPr marL="2971800" indent="-228600" defTabSz="1052513" eaLnBrk="0" fontAlgn="base" hangingPunct="0">
              <a:spcBef>
                <a:spcPct val="0"/>
              </a:spcBef>
              <a:spcAft>
                <a:spcPct val="0"/>
              </a:spcAft>
              <a:defRPr sz="2100">
                <a:solidFill>
                  <a:schemeClr val="tx1"/>
                </a:solidFill>
                <a:latin typeface="Arial" pitchFamily="34" charset="0"/>
                <a:cs typeface="Arial" pitchFamily="34" charset="0"/>
              </a:defRPr>
            </a:lvl7pPr>
            <a:lvl8pPr marL="3429000" indent="-228600" defTabSz="1052513" eaLnBrk="0" fontAlgn="base" hangingPunct="0">
              <a:spcBef>
                <a:spcPct val="0"/>
              </a:spcBef>
              <a:spcAft>
                <a:spcPct val="0"/>
              </a:spcAft>
              <a:defRPr sz="2100">
                <a:solidFill>
                  <a:schemeClr val="tx1"/>
                </a:solidFill>
                <a:latin typeface="Arial" pitchFamily="34" charset="0"/>
                <a:cs typeface="Arial" pitchFamily="34" charset="0"/>
              </a:defRPr>
            </a:lvl8pPr>
            <a:lvl9pPr marL="3886200" indent="-228600" defTabSz="1052513" eaLnBrk="0" fontAlgn="base" hangingPunct="0">
              <a:spcBef>
                <a:spcPct val="0"/>
              </a:spcBef>
              <a:spcAft>
                <a:spcPct val="0"/>
              </a:spcAft>
              <a:defRPr sz="2100">
                <a:solidFill>
                  <a:schemeClr val="tx1"/>
                </a:solidFill>
                <a:latin typeface="Arial" pitchFamily="34" charset="0"/>
                <a:cs typeface="Arial" pitchFamily="34" charset="0"/>
              </a:defRPr>
            </a:lvl9pPr>
          </a:lstStyle>
          <a:p>
            <a:pPr eaLnBrk="1" hangingPunct="1"/>
            <a:fld id="{9DD03592-03AF-4613-9EF7-DF225AB5B25E}" type="slidenum">
              <a:rPr lang="en-ZA" altLang="en-US" sz="1300">
                <a:solidFill>
                  <a:srgbClr val="00B050"/>
                </a:solidFill>
              </a:rPr>
              <a:pPr eaLnBrk="1" hangingPunct="1"/>
              <a:t>52</a:t>
            </a:fld>
            <a:endParaRPr lang="en-ZA" altLang="en-US" sz="1300">
              <a:solidFill>
                <a:srgbClr val="00B050"/>
              </a:solidFill>
            </a:endParaRPr>
          </a:p>
        </p:txBody>
      </p:sp>
    </p:spTree>
    <p:extLst>
      <p:ext uri="{BB962C8B-B14F-4D97-AF65-F5344CB8AC3E}">
        <p14:creationId xmlns:p14="http://schemas.microsoft.com/office/powerpoint/2010/main" xmlns="" val="30371809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3" y="540000"/>
            <a:ext cx="9973400" cy="720000"/>
          </a:xfrm>
        </p:spPr>
        <p:txBody>
          <a:bodyPr/>
          <a:lstStyle/>
          <a:p>
            <a:r>
              <a:rPr lang="en-ZA" sz="2900" dirty="0" smtClean="0"/>
              <a:t>RISK MANAGEMENT</a:t>
            </a:r>
            <a:endParaRPr lang="en-ZA" sz="2900" dirty="0"/>
          </a:p>
        </p:txBody>
      </p:sp>
      <p:sp>
        <p:nvSpPr>
          <p:cNvPr id="3" name="Content Placeholder 2"/>
          <p:cNvSpPr>
            <a:spLocks noGrp="1"/>
          </p:cNvSpPr>
          <p:nvPr>
            <p:ph idx="1"/>
          </p:nvPr>
        </p:nvSpPr>
        <p:spPr>
          <a:xfrm>
            <a:off x="720725" y="1439999"/>
            <a:ext cx="9178925" cy="5148944"/>
          </a:xfrm>
        </p:spPr>
        <p:txBody>
          <a:bodyPr/>
          <a:lstStyle/>
          <a:p>
            <a:pPr marL="266400" indent="0">
              <a:spcBef>
                <a:spcPts val="432"/>
              </a:spcBef>
            </a:pPr>
            <a:endParaRPr lang="en-ZA" sz="2100" b="1" cap="small" dirty="0" smtClean="0"/>
          </a:p>
          <a:p>
            <a:pPr marL="285599" indent="-285599">
              <a:buFont typeface="Arial" panose="020B0604020202020204" pitchFamily="34" charset="0"/>
              <a:buChar char="•"/>
              <a:defRPr/>
            </a:pPr>
            <a:r>
              <a:rPr lang="en-ZA" sz="1700" dirty="0" smtClean="0"/>
              <a:t>Overall DAFF performance on management of key risks;</a:t>
            </a:r>
          </a:p>
          <a:p>
            <a:pPr marL="285599" indent="-285599">
              <a:buFont typeface="Arial" panose="020B0604020202020204" pitchFamily="34" charset="0"/>
              <a:buChar char="•"/>
              <a:defRPr/>
            </a:pPr>
            <a:endParaRPr lang="en-ZA" dirty="0"/>
          </a:p>
          <a:p>
            <a:pPr marL="285599" indent="-285599">
              <a:buFont typeface="Arial" panose="020B0604020202020204" pitchFamily="34" charset="0"/>
              <a:buChar char="•"/>
              <a:defRPr/>
            </a:pPr>
            <a:endParaRPr lang="en-ZA" dirty="0" smtClean="0"/>
          </a:p>
          <a:p>
            <a:pPr marL="0" indent="0">
              <a:defRPr/>
            </a:pPr>
            <a:endParaRPr lang="en-ZA" dirty="0"/>
          </a:p>
          <a:p>
            <a:pPr marL="0" indent="0">
              <a:defRPr/>
            </a:pPr>
            <a:endParaRPr lang="en-ZA" dirty="0" smtClean="0"/>
          </a:p>
          <a:p>
            <a:endParaRPr lang="en-ZA"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53</a:t>
            </a:fld>
            <a:endParaRPr lang="en-ZA" dirty="0"/>
          </a:p>
        </p:txBody>
      </p:sp>
      <p:graphicFrame>
        <p:nvGraphicFramePr>
          <p:cNvPr id="5" name="Chart 4"/>
          <p:cNvGraphicFramePr/>
          <p:nvPr>
            <p:extLst>
              <p:ext uri="{D42A27DB-BD31-4B8C-83A1-F6EECF244321}">
                <p14:modId xmlns:p14="http://schemas.microsoft.com/office/powerpoint/2010/main" xmlns="" val="1230266637"/>
              </p:ext>
            </p:extLst>
          </p:nvPr>
        </p:nvGraphicFramePr>
        <p:xfrm>
          <a:off x="1026220" y="2268463"/>
          <a:ext cx="8640960"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418938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3" y="540000"/>
            <a:ext cx="9973400" cy="720000"/>
          </a:xfrm>
        </p:spPr>
        <p:txBody>
          <a:bodyPr/>
          <a:lstStyle/>
          <a:p>
            <a:r>
              <a:rPr lang="en-ZA" sz="2900" dirty="0"/>
              <a:t>RISK MANAGEMENT</a:t>
            </a:r>
          </a:p>
        </p:txBody>
      </p:sp>
      <p:sp>
        <p:nvSpPr>
          <p:cNvPr id="3" name="Content Placeholder 2"/>
          <p:cNvSpPr>
            <a:spLocks noGrp="1"/>
          </p:cNvSpPr>
          <p:nvPr>
            <p:ph idx="1"/>
          </p:nvPr>
        </p:nvSpPr>
        <p:spPr>
          <a:xfrm>
            <a:off x="720725" y="1439999"/>
            <a:ext cx="9178925" cy="5148944"/>
          </a:xfrm>
        </p:spPr>
        <p:txBody>
          <a:bodyPr/>
          <a:lstStyle/>
          <a:p>
            <a:pPr marL="285599" indent="-285599">
              <a:buFont typeface="Arial" panose="020B0604020202020204" pitchFamily="34" charset="0"/>
              <a:buChar char="•"/>
              <a:defRPr/>
            </a:pPr>
            <a:r>
              <a:rPr lang="en-ZA" b="1" dirty="0" smtClean="0"/>
              <a:t>Risks that are likely to increase in 2017/18</a:t>
            </a:r>
          </a:p>
          <a:p>
            <a:pPr marL="0" indent="0">
              <a:defRPr/>
            </a:pPr>
            <a:endParaRPr lang="en-ZA" b="1" dirty="0"/>
          </a:p>
          <a:p>
            <a:pPr marL="0" indent="0">
              <a:defRPr/>
            </a:pPr>
            <a:r>
              <a:rPr lang="en-ZA" b="1" dirty="0" smtClean="0"/>
              <a:t>      </a:t>
            </a:r>
          </a:p>
          <a:p>
            <a:pPr marL="285599" indent="-285599">
              <a:buFont typeface="Arial" panose="020B0604020202020204" pitchFamily="34" charset="0"/>
              <a:buChar char="•"/>
              <a:defRPr/>
            </a:pPr>
            <a:endParaRPr lang="en-ZA" dirty="0"/>
          </a:p>
          <a:p>
            <a:pPr marL="285599" indent="-285599">
              <a:buFont typeface="Arial" panose="020B0604020202020204" pitchFamily="34" charset="0"/>
              <a:buChar char="•"/>
              <a:defRPr/>
            </a:pPr>
            <a:endParaRPr lang="en-ZA" dirty="0" smtClean="0"/>
          </a:p>
          <a:p>
            <a:pPr marL="0" indent="0">
              <a:defRPr/>
            </a:pPr>
            <a:endParaRPr lang="en-ZA" dirty="0"/>
          </a:p>
          <a:p>
            <a:pPr marL="0" indent="0">
              <a:defRPr/>
            </a:pPr>
            <a:endParaRPr lang="en-ZA" dirty="0" smtClean="0"/>
          </a:p>
          <a:p>
            <a:endParaRPr lang="en-ZA"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54</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3309312654"/>
              </p:ext>
            </p:extLst>
          </p:nvPr>
        </p:nvGraphicFramePr>
        <p:xfrm>
          <a:off x="738189" y="1764408"/>
          <a:ext cx="9000999" cy="4778875"/>
        </p:xfrm>
        <a:graphic>
          <a:graphicData uri="http://schemas.openxmlformats.org/drawingml/2006/table">
            <a:tbl>
              <a:tblPr firstRow="1" bandRow="1">
                <a:tableStyleId>{5C22544A-7EE6-4342-B048-85BDC9FD1C3A}</a:tableStyleId>
              </a:tblPr>
              <a:tblGrid>
                <a:gridCol w="566992"/>
                <a:gridCol w="2241319"/>
                <a:gridCol w="6192688"/>
              </a:tblGrid>
              <a:tr h="504055">
                <a:tc>
                  <a:txBody>
                    <a:bodyPr/>
                    <a:lstStyle/>
                    <a:p>
                      <a:pPr algn="just">
                        <a:lnSpc>
                          <a:spcPct val="150000"/>
                        </a:lnSpc>
                        <a:spcAft>
                          <a:spcPts val="0"/>
                        </a:spcAft>
                      </a:pPr>
                      <a:r>
                        <a:rPr lang="en-ZA" sz="1600" b="1" dirty="0">
                          <a:effectLst/>
                          <a:latin typeface="Arial"/>
                          <a:ea typeface="Times New Roman"/>
                        </a:rPr>
                        <a:t>No</a:t>
                      </a:r>
                      <a:endParaRPr lang="en-ZA" sz="1600" dirty="0">
                        <a:effectLst/>
                        <a:latin typeface="Times New Roman"/>
                        <a:ea typeface="Times New Roman"/>
                      </a:endParaRPr>
                    </a:p>
                  </a:txBody>
                  <a:tcPr marL="68580" marR="68580" marT="0" marB="0"/>
                </a:tc>
                <a:tc>
                  <a:txBody>
                    <a:bodyPr/>
                    <a:lstStyle/>
                    <a:p>
                      <a:pPr algn="just">
                        <a:lnSpc>
                          <a:spcPct val="150000"/>
                        </a:lnSpc>
                        <a:spcAft>
                          <a:spcPts val="0"/>
                        </a:spcAft>
                      </a:pPr>
                      <a:r>
                        <a:rPr lang="en-ZA" sz="1600" b="1" dirty="0">
                          <a:effectLst/>
                          <a:latin typeface="Arial"/>
                          <a:ea typeface="Times New Roman"/>
                        </a:rPr>
                        <a:t>Risk </a:t>
                      </a:r>
                      <a:endParaRPr lang="en-ZA" sz="1600" dirty="0">
                        <a:effectLst/>
                        <a:latin typeface="Times New Roman"/>
                        <a:ea typeface="Times New Roman"/>
                      </a:endParaRPr>
                    </a:p>
                  </a:txBody>
                  <a:tcPr marL="68580" marR="68580" marT="0" marB="0"/>
                </a:tc>
                <a:tc>
                  <a:txBody>
                    <a:bodyPr/>
                    <a:lstStyle/>
                    <a:p>
                      <a:pPr algn="just">
                        <a:lnSpc>
                          <a:spcPct val="150000"/>
                        </a:lnSpc>
                        <a:spcAft>
                          <a:spcPts val="0"/>
                        </a:spcAft>
                      </a:pPr>
                      <a:r>
                        <a:rPr lang="en-ZA" sz="1600" b="1" dirty="0" smtClean="0">
                          <a:effectLst/>
                          <a:latin typeface="Arial"/>
                          <a:ea typeface="Times New Roman"/>
                        </a:rPr>
                        <a:t>Reason</a:t>
                      </a:r>
                      <a:endParaRPr lang="en-ZA" sz="1600" dirty="0">
                        <a:effectLst/>
                        <a:latin typeface="Times New Roman"/>
                        <a:ea typeface="Times New Roman"/>
                      </a:endParaRPr>
                    </a:p>
                  </a:txBody>
                  <a:tcPr marL="68580" marR="68580" marT="0" marB="0"/>
                </a:tc>
              </a:tr>
              <a:tr h="1138783">
                <a:tc>
                  <a:txBody>
                    <a:bodyPr/>
                    <a:lstStyle/>
                    <a:p>
                      <a:pPr algn="just">
                        <a:lnSpc>
                          <a:spcPct val="150000"/>
                        </a:lnSpc>
                        <a:spcAft>
                          <a:spcPts val="0"/>
                        </a:spcAft>
                      </a:pPr>
                      <a:r>
                        <a:rPr lang="en-ZA" sz="1600" dirty="0">
                          <a:effectLst/>
                          <a:latin typeface="Arial"/>
                          <a:ea typeface="Times New Roman"/>
                        </a:rPr>
                        <a:t>1</a:t>
                      </a:r>
                      <a:endParaRPr lang="en-ZA" sz="1600" dirty="0">
                        <a:effectLst/>
                        <a:latin typeface="Times New Roman"/>
                        <a:ea typeface="Times New Roman"/>
                      </a:endParaRPr>
                    </a:p>
                  </a:txBody>
                  <a:tcPr marL="68580" marR="68580" marT="0" marB="0"/>
                </a:tc>
                <a:tc>
                  <a:txBody>
                    <a:bodyPr/>
                    <a:lstStyle/>
                    <a:p>
                      <a:pPr algn="just">
                        <a:lnSpc>
                          <a:spcPct val="150000"/>
                        </a:lnSpc>
                        <a:spcAft>
                          <a:spcPts val="0"/>
                        </a:spcAft>
                      </a:pPr>
                      <a:r>
                        <a:rPr lang="en-ZA" sz="1700" dirty="0">
                          <a:effectLst/>
                          <a:latin typeface="Arial"/>
                          <a:ea typeface="Times New Roman"/>
                        </a:rPr>
                        <a:t>Inadequate provision of comprehensive </a:t>
                      </a:r>
                      <a:r>
                        <a:rPr lang="en-ZA" sz="1700" dirty="0" err="1">
                          <a:effectLst/>
                          <a:latin typeface="Arial"/>
                          <a:ea typeface="Times New Roman"/>
                        </a:rPr>
                        <a:t>Mafisa</a:t>
                      </a:r>
                      <a:r>
                        <a:rPr lang="en-ZA" sz="1700" dirty="0">
                          <a:effectLst/>
                          <a:latin typeface="Arial"/>
                          <a:ea typeface="Times New Roman"/>
                        </a:rPr>
                        <a:t> services.</a:t>
                      </a:r>
                      <a:endParaRPr lang="en-ZA" sz="1700" dirty="0">
                        <a:effectLst/>
                        <a:latin typeface="Times New Roman"/>
                        <a:ea typeface="Times New Roman"/>
                      </a:endParaRPr>
                    </a:p>
                  </a:txBody>
                  <a:tcPr marL="68580" marR="68580" marT="0" marB="0"/>
                </a:tc>
                <a:tc>
                  <a:txBody>
                    <a:bodyPr/>
                    <a:lstStyle/>
                    <a:p>
                      <a:pPr algn="just">
                        <a:lnSpc>
                          <a:spcPct val="150000"/>
                        </a:lnSpc>
                        <a:spcAft>
                          <a:spcPts val="0"/>
                        </a:spcAft>
                      </a:pPr>
                      <a:r>
                        <a:rPr lang="en-ZA" sz="1700" dirty="0">
                          <a:effectLst/>
                          <a:latin typeface="Arial"/>
                          <a:ea typeface="Times New Roman"/>
                        </a:rPr>
                        <a:t>Possible increase of bad debts because some of the beneficiaries might not be able to harvest and sell their commodities due to drought.</a:t>
                      </a:r>
                      <a:endParaRPr lang="en-ZA" sz="1700" dirty="0">
                        <a:effectLst/>
                        <a:latin typeface="Times New Roman"/>
                        <a:ea typeface="Times New Roman"/>
                      </a:endParaRPr>
                    </a:p>
                  </a:txBody>
                  <a:tcPr marL="68580" marR="68580" marT="0" marB="0"/>
                </a:tc>
              </a:tr>
              <a:tr h="1518378">
                <a:tc>
                  <a:txBody>
                    <a:bodyPr/>
                    <a:lstStyle/>
                    <a:p>
                      <a:pPr algn="just">
                        <a:lnSpc>
                          <a:spcPct val="150000"/>
                        </a:lnSpc>
                        <a:spcAft>
                          <a:spcPts val="0"/>
                        </a:spcAft>
                      </a:pPr>
                      <a:r>
                        <a:rPr lang="en-ZA" sz="1600" dirty="0">
                          <a:effectLst/>
                          <a:latin typeface="Arial"/>
                          <a:ea typeface="Times New Roman"/>
                        </a:rPr>
                        <a:t>2</a:t>
                      </a:r>
                      <a:endParaRPr lang="en-ZA" sz="1600" dirty="0">
                        <a:effectLst/>
                        <a:latin typeface="Times New Roman"/>
                        <a:ea typeface="Times New Roman"/>
                      </a:endParaRPr>
                    </a:p>
                  </a:txBody>
                  <a:tcPr marL="68580" marR="68580" marT="0" marB="0"/>
                </a:tc>
                <a:tc>
                  <a:txBody>
                    <a:bodyPr/>
                    <a:lstStyle/>
                    <a:p>
                      <a:pPr algn="just">
                        <a:lnSpc>
                          <a:spcPct val="150000"/>
                        </a:lnSpc>
                        <a:spcAft>
                          <a:spcPts val="0"/>
                        </a:spcAft>
                      </a:pPr>
                      <a:r>
                        <a:rPr lang="en-ZA" sz="1700" dirty="0">
                          <a:effectLst/>
                          <a:latin typeface="Arial"/>
                          <a:ea typeface="Times New Roman"/>
                        </a:rPr>
                        <a:t>Limited implementation of animal improvement scheme.</a:t>
                      </a:r>
                      <a:endParaRPr lang="en-ZA" sz="1700" dirty="0">
                        <a:effectLst/>
                        <a:latin typeface="Times New Roman"/>
                        <a:ea typeface="Times New Roman"/>
                      </a:endParaRPr>
                    </a:p>
                  </a:txBody>
                  <a:tcPr marL="68580" marR="68580" marT="0" marB="0"/>
                </a:tc>
                <a:tc>
                  <a:txBody>
                    <a:bodyPr/>
                    <a:lstStyle/>
                    <a:p>
                      <a:pPr algn="just">
                        <a:lnSpc>
                          <a:spcPct val="150000"/>
                        </a:lnSpc>
                        <a:spcAft>
                          <a:spcPts val="0"/>
                        </a:spcAft>
                      </a:pPr>
                      <a:r>
                        <a:rPr lang="en-ZA" sz="1700" dirty="0">
                          <a:effectLst/>
                          <a:latin typeface="Arial"/>
                          <a:ea typeface="Times New Roman"/>
                        </a:rPr>
                        <a:t>Budget constraints continue to exists, and the implementation of the scheme requires financial resources. It is noted that ARC is assisting the Department to implement as an alternative measure.</a:t>
                      </a:r>
                      <a:endParaRPr lang="en-ZA" sz="1700" dirty="0">
                        <a:effectLst/>
                        <a:latin typeface="Times New Roman"/>
                        <a:ea typeface="Times New Roman"/>
                      </a:endParaRPr>
                    </a:p>
                  </a:txBody>
                  <a:tcPr marL="68580" marR="68580" marT="0" marB="0"/>
                </a:tc>
              </a:tr>
              <a:tr h="1380835">
                <a:tc>
                  <a:txBody>
                    <a:bodyPr/>
                    <a:lstStyle/>
                    <a:p>
                      <a:pPr algn="just">
                        <a:lnSpc>
                          <a:spcPct val="150000"/>
                        </a:lnSpc>
                        <a:spcAft>
                          <a:spcPts val="0"/>
                        </a:spcAft>
                      </a:pPr>
                      <a:r>
                        <a:rPr lang="en-ZA" sz="1600" dirty="0" smtClean="0">
                          <a:effectLst/>
                          <a:latin typeface="Times New Roman"/>
                          <a:ea typeface="Times New Roman"/>
                        </a:rPr>
                        <a:t>3</a:t>
                      </a:r>
                      <a:endParaRPr lang="en-ZA" sz="1600" dirty="0">
                        <a:effectLst/>
                        <a:latin typeface="Times New Roman"/>
                        <a:ea typeface="Times New Roman"/>
                      </a:endParaRPr>
                    </a:p>
                  </a:txBody>
                  <a:tcPr marL="68580" marR="68580" marT="0" marB="0"/>
                </a:tc>
                <a:tc>
                  <a:txBody>
                    <a:bodyPr/>
                    <a:lstStyle/>
                    <a:p>
                      <a:pPr marL="0" algn="just" defTabSz="1052739" rtl="0" eaLnBrk="1" latinLnBrk="0" hangingPunct="1">
                        <a:lnSpc>
                          <a:spcPct val="150000"/>
                        </a:lnSpc>
                        <a:spcAft>
                          <a:spcPts val="0"/>
                        </a:spcAft>
                      </a:pPr>
                      <a:r>
                        <a:rPr lang="en-ZA" sz="1700" kern="1200" dirty="0" smtClean="0">
                          <a:solidFill>
                            <a:schemeClr val="dk1"/>
                          </a:solidFill>
                          <a:effectLst/>
                          <a:latin typeface="Arial"/>
                          <a:ea typeface="Times New Roman"/>
                          <a:cs typeface="+mn-cs"/>
                        </a:rPr>
                        <a:t>Limited investment on ICT</a:t>
                      </a:r>
                      <a:endParaRPr lang="en-ZA" sz="1700" kern="1200" dirty="0">
                        <a:solidFill>
                          <a:schemeClr val="dk1"/>
                        </a:solidFill>
                        <a:effectLst/>
                        <a:latin typeface="Arial"/>
                        <a:ea typeface="Times New Roman"/>
                        <a:cs typeface="+mn-cs"/>
                      </a:endParaRPr>
                    </a:p>
                  </a:txBody>
                  <a:tcPr marL="68580" marR="68580" marT="0" marB="0"/>
                </a:tc>
                <a:tc>
                  <a:txBody>
                    <a:bodyPr/>
                    <a:lstStyle/>
                    <a:p>
                      <a:pPr marL="0" algn="just" defTabSz="1052739" rtl="0" eaLnBrk="1" latinLnBrk="0" hangingPunct="1">
                        <a:lnSpc>
                          <a:spcPct val="150000"/>
                        </a:lnSpc>
                        <a:spcAft>
                          <a:spcPts val="0"/>
                        </a:spcAft>
                      </a:pPr>
                      <a:r>
                        <a:rPr lang="en-ZA" sz="1700" kern="1200" dirty="0" smtClean="0">
                          <a:solidFill>
                            <a:schemeClr val="dk1"/>
                          </a:solidFill>
                          <a:effectLst/>
                          <a:latin typeface="Arial"/>
                          <a:ea typeface="Times New Roman"/>
                          <a:cs typeface="+mn-cs"/>
                        </a:rPr>
                        <a:t>Inadequate investment in ICT. Treasury has put a ceiling on COE therefore, departmental performance has been affected due to lack of investment in automated systems to support operations </a:t>
                      </a:r>
                      <a:endParaRPr lang="en-ZA" sz="1700" kern="1200" dirty="0">
                        <a:solidFill>
                          <a:schemeClr val="dk1"/>
                        </a:solidFill>
                        <a:effectLst/>
                        <a:latin typeface="Arial"/>
                        <a:ea typeface="Times New Roman"/>
                        <a:cs typeface="+mn-cs"/>
                      </a:endParaRPr>
                    </a:p>
                  </a:txBody>
                  <a:tcPr marL="68580" marR="68580" marT="0" marB="0"/>
                </a:tc>
              </a:tr>
            </a:tbl>
          </a:graphicData>
        </a:graphic>
      </p:graphicFrame>
    </p:spTree>
    <p:extLst>
      <p:ext uri="{BB962C8B-B14F-4D97-AF65-F5344CB8AC3E}">
        <p14:creationId xmlns:p14="http://schemas.microsoft.com/office/powerpoint/2010/main" xmlns="" val="13137642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3" y="540000"/>
            <a:ext cx="9973400" cy="720000"/>
          </a:xfrm>
        </p:spPr>
        <p:txBody>
          <a:bodyPr/>
          <a:lstStyle/>
          <a:p>
            <a:r>
              <a:rPr lang="en-ZA" sz="2900" dirty="0"/>
              <a:t>RISK MANAGEMENT</a:t>
            </a:r>
          </a:p>
        </p:txBody>
      </p:sp>
      <p:sp>
        <p:nvSpPr>
          <p:cNvPr id="3" name="Content Placeholder 2"/>
          <p:cNvSpPr>
            <a:spLocks noGrp="1"/>
          </p:cNvSpPr>
          <p:nvPr>
            <p:ph idx="1"/>
          </p:nvPr>
        </p:nvSpPr>
        <p:spPr>
          <a:xfrm>
            <a:off x="720725" y="1439999"/>
            <a:ext cx="9178925" cy="5148944"/>
          </a:xfrm>
        </p:spPr>
        <p:txBody>
          <a:bodyPr/>
          <a:lstStyle/>
          <a:p>
            <a:pPr marL="266400" indent="0">
              <a:spcBef>
                <a:spcPts val="432"/>
              </a:spcBef>
            </a:pPr>
            <a:endParaRPr lang="en-ZA" sz="2100" b="1" cap="small" dirty="0" smtClean="0"/>
          </a:p>
          <a:p>
            <a:pPr marL="285599" indent="-285599">
              <a:buFont typeface="Arial" panose="020B0604020202020204" pitchFamily="34" charset="0"/>
              <a:buChar char="•"/>
              <a:defRPr/>
            </a:pPr>
            <a:r>
              <a:rPr lang="en-ZA" b="1" dirty="0" smtClean="0"/>
              <a:t>Risks that are likely to increase in 2017/18</a:t>
            </a:r>
          </a:p>
          <a:p>
            <a:pPr marL="0" indent="0">
              <a:defRPr/>
            </a:pPr>
            <a:endParaRPr lang="en-ZA" b="1" dirty="0"/>
          </a:p>
          <a:p>
            <a:pPr marL="0" indent="0">
              <a:defRPr/>
            </a:pPr>
            <a:r>
              <a:rPr lang="en-ZA" b="1" dirty="0" smtClean="0"/>
              <a:t>      </a:t>
            </a:r>
          </a:p>
          <a:p>
            <a:pPr marL="285599" indent="-285599">
              <a:buFont typeface="Arial" panose="020B0604020202020204" pitchFamily="34" charset="0"/>
              <a:buChar char="•"/>
              <a:defRPr/>
            </a:pPr>
            <a:endParaRPr lang="en-ZA" dirty="0"/>
          </a:p>
          <a:p>
            <a:pPr marL="285599" indent="-285599">
              <a:buFont typeface="Arial" panose="020B0604020202020204" pitchFamily="34" charset="0"/>
              <a:buChar char="•"/>
              <a:defRPr/>
            </a:pPr>
            <a:endParaRPr lang="en-ZA" dirty="0" smtClean="0"/>
          </a:p>
          <a:p>
            <a:pPr marL="0" indent="0">
              <a:defRPr/>
            </a:pPr>
            <a:endParaRPr lang="en-ZA" dirty="0"/>
          </a:p>
          <a:p>
            <a:pPr marL="0" indent="0">
              <a:defRPr/>
            </a:pPr>
            <a:endParaRPr lang="en-ZA" dirty="0" smtClean="0"/>
          </a:p>
          <a:p>
            <a:endParaRPr lang="en-ZA"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55</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4169158841"/>
              </p:ext>
            </p:extLst>
          </p:nvPr>
        </p:nvGraphicFramePr>
        <p:xfrm>
          <a:off x="738188" y="2196457"/>
          <a:ext cx="9289032" cy="3412045"/>
        </p:xfrm>
        <a:graphic>
          <a:graphicData uri="http://schemas.openxmlformats.org/drawingml/2006/table">
            <a:tbl>
              <a:tblPr firstRow="1" bandRow="1">
                <a:tableStyleId>{5C22544A-7EE6-4342-B048-85BDC9FD1C3A}</a:tableStyleId>
              </a:tblPr>
              <a:tblGrid>
                <a:gridCol w="585136"/>
                <a:gridCol w="2462828"/>
                <a:gridCol w="6241068"/>
              </a:tblGrid>
              <a:tr h="504054">
                <a:tc>
                  <a:txBody>
                    <a:bodyPr/>
                    <a:lstStyle/>
                    <a:p>
                      <a:pPr algn="just">
                        <a:lnSpc>
                          <a:spcPct val="150000"/>
                        </a:lnSpc>
                        <a:spcAft>
                          <a:spcPts val="0"/>
                        </a:spcAft>
                      </a:pPr>
                      <a:r>
                        <a:rPr lang="en-ZA" sz="1600" b="1" dirty="0">
                          <a:effectLst/>
                          <a:latin typeface="Arial"/>
                          <a:ea typeface="Times New Roman"/>
                        </a:rPr>
                        <a:t>No</a:t>
                      </a:r>
                      <a:endParaRPr lang="en-ZA" sz="1600" dirty="0">
                        <a:effectLst/>
                        <a:latin typeface="Times New Roman"/>
                        <a:ea typeface="Times New Roman"/>
                      </a:endParaRPr>
                    </a:p>
                  </a:txBody>
                  <a:tcPr marL="68580" marR="68580" marT="0" marB="0"/>
                </a:tc>
                <a:tc>
                  <a:txBody>
                    <a:bodyPr/>
                    <a:lstStyle/>
                    <a:p>
                      <a:pPr algn="just">
                        <a:lnSpc>
                          <a:spcPct val="150000"/>
                        </a:lnSpc>
                        <a:spcAft>
                          <a:spcPts val="0"/>
                        </a:spcAft>
                      </a:pPr>
                      <a:r>
                        <a:rPr lang="en-ZA" sz="1600" b="1" dirty="0">
                          <a:effectLst/>
                          <a:latin typeface="Arial"/>
                          <a:ea typeface="Times New Roman"/>
                        </a:rPr>
                        <a:t>Risk </a:t>
                      </a:r>
                      <a:endParaRPr lang="en-ZA" sz="1600" dirty="0">
                        <a:effectLst/>
                        <a:latin typeface="Times New Roman"/>
                        <a:ea typeface="Times New Roman"/>
                      </a:endParaRPr>
                    </a:p>
                  </a:txBody>
                  <a:tcPr marL="68580" marR="68580" marT="0" marB="0"/>
                </a:tc>
                <a:tc>
                  <a:txBody>
                    <a:bodyPr/>
                    <a:lstStyle/>
                    <a:p>
                      <a:pPr algn="just">
                        <a:lnSpc>
                          <a:spcPct val="150000"/>
                        </a:lnSpc>
                        <a:spcAft>
                          <a:spcPts val="0"/>
                        </a:spcAft>
                      </a:pPr>
                      <a:r>
                        <a:rPr lang="en-ZA" sz="1600" b="1" dirty="0">
                          <a:effectLst/>
                          <a:latin typeface="Arial"/>
                          <a:ea typeface="Times New Roman"/>
                        </a:rPr>
                        <a:t>Reason</a:t>
                      </a:r>
                      <a:endParaRPr lang="en-ZA" sz="1600" dirty="0">
                        <a:effectLst/>
                        <a:latin typeface="Times New Roman"/>
                        <a:ea typeface="Times New Roman"/>
                      </a:endParaRPr>
                    </a:p>
                    <a:p>
                      <a:pPr algn="just">
                        <a:lnSpc>
                          <a:spcPct val="150000"/>
                        </a:lnSpc>
                        <a:spcAft>
                          <a:spcPts val="0"/>
                        </a:spcAft>
                      </a:pPr>
                      <a:r>
                        <a:rPr lang="en-ZA" sz="1600" b="1" dirty="0">
                          <a:effectLst/>
                          <a:latin typeface="Arial"/>
                          <a:ea typeface="Times New Roman"/>
                        </a:rPr>
                        <a:t> </a:t>
                      </a:r>
                      <a:endParaRPr lang="en-ZA" sz="1600" dirty="0">
                        <a:effectLst/>
                        <a:latin typeface="Times New Roman"/>
                        <a:ea typeface="Times New Roman"/>
                      </a:endParaRPr>
                    </a:p>
                  </a:txBody>
                  <a:tcPr marL="68580" marR="68580" marT="0" marB="0"/>
                </a:tc>
              </a:tr>
              <a:tr h="1265933">
                <a:tc>
                  <a:txBody>
                    <a:bodyPr/>
                    <a:lstStyle/>
                    <a:p>
                      <a:pPr algn="just">
                        <a:lnSpc>
                          <a:spcPct val="150000"/>
                        </a:lnSpc>
                        <a:spcAft>
                          <a:spcPts val="0"/>
                        </a:spcAft>
                      </a:pPr>
                      <a:r>
                        <a:rPr lang="en-ZA" sz="1600" dirty="0">
                          <a:effectLst/>
                          <a:latin typeface="Arial"/>
                          <a:ea typeface="Times New Roman"/>
                        </a:rPr>
                        <a:t>3</a:t>
                      </a:r>
                      <a:endParaRPr lang="en-ZA" sz="1600" dirty="0">
                        <a:effectLst/>
                        <a:latin typeface="Times New Roman"/>
                        <a:ea typeface="Times New Roman"/>
                      </a:endParaRPr>
                    </a:p>
                  </a:txBody>
                  <a:tcPr marL="68580" marR="68580" marT="0" marB="0"/>
                </a:tc>
                <a:tc>
                  <a:txBody>
                    <a:bodyPr/>
                    <a:lstStyle/>
                    <a:p>
                      <a:pPr algn="just">
                        <a:lnSpc>
                          <a:spcPct val="150000"/>
                        </a:lnSpc>
                        <a:spcAft>
                          <a:spcPts val="0"/>
                        </a:spcAft>
                      </a:pPr>
                      <a:r>
                        <a:rPr lang="en-ZA" sz="1700" dirty="0">
                          <a:effectLst/>
                          <a:latin typeface="Arial"/>
                          <a:ea typeface="Times New Roman"/>
                        </a:rPr>
                        <a:t>Unsustainable use and degradation of natural resources. </a:t>
                      </a:r>
                      <a:endParaRPr lang="en-ZA" sz="1700" dirty="0">
                        <a:effectLst/>
                        <a:latin typeface="Times New Roman"/>
                        <a:ea typeface="Times New Roman"/>
                      </a:endParaRPr>
                    </a:p>
                  </a:txBody>
                  <a:tcPr marL="68580" marR="68580" marT="0" marB="0"/>
                </a:tc>
                <a:tc>
                  <a:txBody>
                    <a:bodyPr/>
                    <a:lstStyle/>
                    <a:p>
                      <a:pPr algn="just">
                        <a:lnSpc>
                          <a:spcPct val="150000"/>
                        </a:lnSpc>
                        <a:spcAft>
                          <a:spcPts val="0"/>
                        </a:spcAft>
                      </a:pPr>
                      <a:r>
                        <a:rPr lang="en-ZA" sz="1700" dirty="0">
                          <a:effectLst/>
                          <a:latin typeface="Arial"/>
                          <a:ea typeface="Times New Roman"/>
                        </a:rPr>
                        <a:t>Events such as natural disaster including draught cannot be prevented, though DAFF has implemented </a:t>
                      </a:r>
                      <a:r>
                        <a:rPr lang="en-ZA" sz="1700" dirty="0" smtClean="0">
                          <a:effectLst/>
                          <a:latin typeface="Arial"/>
                          <a:ea typeface="Times New Roman"/>
                        </a:rPr>
                        <a:t>a number of intervention </a:t>
                      </a:r>
                      <a:r>
                        <a:rPr lang="en-ZA" sz="1700" dirty="0">
                          <a:effectLst/>
                          <a:latin typeface="Arial"/>
                          <a:ea typeface="Times New Roman"/>
                        </a:rPr>
                        <a:t>mechanisms. </a:t>
                      </a:r>
                      <a:endParaRPr lang="en-ZA" sz="1700" dirty="0">
                        <a:effectLst/>
                        <a:latin typeface="Times New Roman"/>
                        <a:ea typeface="Times New Roman"/>
                      </a:endParaRPr>
                    </a:p>
                  </a:txBody>
                  <a:tcPr marL="68580" marR="68580" marT="0" marB="0"/>
                </a:tc>
              </a:tr>
              <a:tr h="1414592">
                <a:tc>
                  <a:txBody>
                    <a:bodyPr/>
                    <a:lstStyle/>
                    <a:p>
                      <a:pPr algn="just">
                        <a:lnSpc>
                          <a:spcPct val="150000"/>
                        </a:lnSpc>
                        <a:spcAft>
                          <a:spcPts val="0"/>
                        </a:spcAft>
                      </a:pPr>
                      <a:r>
                        <a:rPr lang="en-ZA" sz="1600" dirty="0" smtClean="0">
                          <a:effectLst/>
                          <a:latin typeface="Arial"/>
                          <a:ea typeface="Times New Roman"/>
                        </a:rPr>
                        <a:t>4 </a:t>
                      </a:r>
                      <a:endParaRPr lang="en-ZA" sz="1600" dirty="0">
                        <a:effectLst/>
                        <a:latin typeface="Times New Roman"/>
                        <a:ea typeface="Times New Roman"/>
                      </a:endParaRPr>
                    </a:p>
                  </a:txBody>
                  <a:tcPr marL="68580" marR="68580" marT="0" marB="0"/>
                </a:tc>
                <a:tc>
                  <a:txBody>
                    <a:bodyPr/>
                    <a:lstStyle/>
                    <a:p>
                      <a:pPr algn="just">
                        <a:lnSpc>
                          <a:spcPct val="150000"/>
                        </a:lnSpc>
                        <a:spcAft>
                          <a:spcPts val="0"/>
                        </a:spcAft>
                      </a:pPr>
                      <a:r>
                        <a:rPr lang="en-ZA" sz="1700" dirty="0">
                          <a:effectLst/>
                          <a:latin typeface="Arial"/>
                          <a:ea typeface="Times New Roman"/>
                        </a:rPr>
                        <a:t>Risks caused by inadequate human capacity</a:t>
                      </a:r>
                      <a:endParaRPr lang="en-ZA" sz="1700" dirty="0">
                        <a:effectLst/>
                        <a:latin typeface="Times New Roman"/>
                        <a:ea typeface="Times New Roman"/>
                      </a:endParaRPr>
                    </a:p>
                  </a:txBody>
                  <a:tcPr marL="68580" marR="68580" marT="0" marB="0"/>
                </a:tc>
                <a:tc>
                  <a:txBody>
                    <a:bodyPr/>
                    <a:lstStyle/>
                    <a:p>
                      <a:pPr algn="just">
                        <a:lnSpc>
                          <a:spcPct val="150000"/>
                        </a:lnSpc>
                        <a:spcAft>
                          <a:spcPts val="0"/>
                        </a:spcAft>
                      </a:pPr>
                      <a:r>
                        <a:rPr lang="en-ZA" sz="1700" dirty="0">
                          <a:effectLst/>
                          <a:latin typeface="Arial"/>
                          <a:ea typeface="Times New Roman"/>
                        </a:rPr>
                        <a:t>Ceiling on Compensation of Employees for </a:t>
                      </a:r>
                      <a:r>
                        <a:rPr lang="en-ZA" sz="1700" dirty="0" smtClean="0">
                          <a:effectLst/>
                          <a:latin typeface="Arial"/>
                          <a:ea typeface="Times New Roman"/>
                        </a:rPr>
                        <a:t>2017/18</a:t>
                      </a:r>
                      <a:endParaRPr lang="en-ZA" sz="17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xmlns="" val="21940375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88" y="756295"/>
            <a:ext cx="9178925" cy="791736"/>
          </a:xfrm>
        </p:spPr>
        <p:txBody>
          <a:bodyPr/>
          <a:lstStyle/>
          <a:p>
            <a:pPr marL="271319" indent="-271319">
              <a:spcBef>
                <a:spcPct val="20000"/>
              </a:spcBef>
            </a:pPr>
            <a:r>
              <a:rPr lang="en-US" altLang="en-US" sz="2900" dirty="0"/>
              <a:t/>
            </a:r>
            <a:br>
              <a:rPr lang="en-US" altLang="en-US" sz="2900" dirty="0"/>
            </a:br>
            <a:r>
              <a:rPr lang="en-US" altLang="en-US" sz="2900" dirty="0"/>
              <a:t/>
            </a:r>
            <a:br>
              <a:rPr lang="en-US" altLang="en-US" sz="2900" dirty="0"/>
            </a:br>
            <a:r>
              <a:rPr lang="en-US" altLang="en-US" sz="2900" dirty="0"/>
              <a:t/>
            </a:r>
            <a:br>
              <a:rPr lang="en-US" altLang="en-US" sz="2900" dirty="0"/>
            </a:br>
            <a:r>
              <a:rPr lang="en-US" altLang="en-US" sz="2900" dirty="0"/>
              <a:t/>
            </a:r>
            <a:br>
              <a:rPr lang="en-US" altLang="en-US" sz="2900" dirty="0"/>
            </a:br>
            <a:r>
              <a:rPr lang="en-ZA" sz="2900" dirty="0"/>
              <a:t>RISK MANAGEMENT</a:t>
            </a:r>
            <a:r>
              <a:rPr lang="en-ZA" sz="2100" b="0" dirty="0">
                <a:solidFill>
                  <a:prstClr val="black"/>
                </a:solidFill>
                <a:ea typeface="+mn-ea"/>
              </a:rPr>
              <a:t/>
            </a:r>
            <a:br>
              <a:rPr lang="en-ZA" sz="2100" b="0" dirty="0">
                <a:solidFill>
                  <a:prstClr val="black"/>
                </a:solidFill>
                <a:ea typeface="+mn-ea"/>
              </a:rPr>
            </a:br>
            <a:endParaRPr lang="en-ZA" sz="2100" dirty="0"/>
          </a:p>
        </p:txBody>
      </p:sp>
      <p:sp>
        <p:nvSpPr>
          <p:cNvPr id="3" name="Content Placeholder 2"/>
          <p:cNvSpPr>
            <a:spLocks noGrp="1"/>
          </p:cNvSpPr>
          <p:nvPr>
            <p:ph idx="1"/>
          </p:nvPr>
        </p:nvSpPr>
        <p:spPr>
          <a:xfrm>
            <a:off x="666181" y="1404368"/>
            <a:ext cx="9178925" cy="5004000"/>
          </a:xfrm>
        </p:spPr>
        <p:txBody>
          <a:bodyPr/>
          <a:lstStyle/>
          <a:p>
            <a:pPr indent="0" algn="just"/>
            <a:endParaRPr lang="en-ZA" sz="2100" dirty="0"/>
          </a:p>
          <a:p>
            <a:pPr marL="557069" indent="-285750" algn="just">
              <a:buFont typeface="Courier New" panose="02070309020205020404" pitchFamily="49" charset="0"/>
              <a:buChar char="o"/>
            </a:pPr>
            <a:r>
              <a:rPr lang="en-ZA" sz="2400" dirty="0" smtClean="0"/>
              <a:t> </a:t>
            </a:r>
            <a:r>
              <a:rPr lang="en-ZA" dirty="0"/>
              <a:t>Organisational risk factors that might have contributed to non-achievement </a:t>
            </a:r>
            <a:r>
              <a:rPr lang="en-ZA" dirty="0" smtClean="0"/>
              <a:t>of certain targets are;</a:t>
            </a:r>
            <a:endParaRPr lang="en-ZA" dirty="0"/>
          </a:p>
          <a:p>
            <a:pPr marL="1150510" lvl="4" indent="-342900">
              <a:buFont typeface="Wingdings" panose="05000000000000000000" pitchFamily="2" charset="2"/>
              <a:buChar char="§"/>
            </a:pPr>
            <a:r>
              <a:rPr lang="en-ZA" dirty="0" smtClean="0"/>
              <a:t>Stakeholder </a:t>
            </a:r>
            <a:r>
              <a:rPr lang="en-ZA" dirty="0"/>
              <a:t>relations and corporation</a:t>
            </a:r>
          </a:p>
          <a:p>
            <a:pPr marL="1150510" lvl="4" indent="-342900">
              <a:buFont typeface="Wingdings" panose="05000000000000000000" pitchFamily="2" charset="2"/>
              <a:buChar char="§"/>
            </a:pPr>
            <a:r>
              <a:rPr lang="en-ZA" dirty="0" smtClean="0"/>
              <a:t>Inadequate </a:t>
            </a:r>
            <a:r>
              <a:rPr lang="en-ZA" dirty="0"/>
              <a:t>funding</a:t>
            </a:r>
          </a:p>
          <a:p>
            <a:pPr marL="1150510" lvl="4" indent="-342900">
              <a:buFont typeface="Wingdings" panose="05000000000000000000" pitchFamily="2" charset="2"/>
              <a:buChar char="§"/>
            </a:pPr>
            <a:r>
              <a:rPr lang="en-ZA" dirty="0" smtClean="0"/>
              <a:t>Dependency </a:t>
            </a:r>
            <a:r>
              <a:rPr lang="en-ZA" dirty="0"/>
              <a:t>on third party performance</a:t>
            </a:r>
          </a:p>
          <a:p>
            <a:endParaRPr lang="en-ZA" sz="2100"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56</a:t>
            </a:fld>
            <a:endParaRPr lang="en-ZA" dirty="0"/>
          </a:p>
        </p:txBody>
      </p:sp>
    </p:spTree>
    <p:extLst>
      <p:ext uri="{BB962C8B-B14F-4D97-AF65-F5344CB8AC3E}">
        <p14:creationId xmlns:p14="http://schemas.microsoft.com/office/powerpoint/2010/main" xmlns="" val="1199971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6" descr="9.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16" y="0"/>
            <a:ext cx="11089232" cy="756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5" name="Title 1"/>
          <p:cNvSpPr>
            <a:spLocks noGrp="1"/>
          </p:cNvSpPr>
          <p:nvPr>
            <p:ph type="ctrTitle"/>
          </p:nvPr>
        </p:nvSpPr>
        <p:spPr bwMode="auto">
          <a:xfrm>
            <a:off x="7650164" y="2736850"/>
            <a:ext cx="3241153" cy="10429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Autofit/>
          </a:bodyPr>
          <a:lstStyle/>
          <a:p>
            <a:pPr algn="ctr"/>
            <a:r>
              <a:rPr lang="en-US" altLang="en-US" sz="3700" dirty="0">
                <a:solidFill>
                  <a:schemeClr val="bg1"/>
                </a:solidFill>
              </a:rPr>
              <a:t>HUMAN </a:t>
            </a:r>
            <a:br>
              <a:rPr lang="en-US" altLang="en-US" sz="3700" dirty="0">
                <a:solidFill>
                  <a:schemeClr val="bg1"/>
                </a:solidFill>
              </a:rPr>
            </a:br>
            <a:r>
              <a:rPr lang="en-US" altLang="en-US" sz="3700" dirty="0">
                <a:solidFill>
                  <a:schemeClr val="bg1"/>
                </a:solidFill>
              </a:rPr>
              <a:t>RESOURCES </a:t>
            </a:r>
          </a:p>
        </p:txBody>
      </p:sp>
      <p:sp>
        <p:nvSpPr>
          <p:cNvPr id="59396" name="Slide Number Placeholder 3"/>
          <p:cNvSpPr txBox="1">
            <a:spLocks/>
          </p:cNvSpPr>
          <p:nvPr/>
        </p:nvSpPr>
        <p:spPr bwMode="auto">
          <a:xfrm>
            <a:off x="9558339" y="7056441"/>
            <a:ext cx="468312" cy="252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2" tIns="45696" rIns="91392" bIns="45696"/>
          <a:lstStyle>
            <a:lvl1pPr eaLnBrk="0" hangingPunct="0">
              <a:defRPr sz="2100">
                <a:solidFill>
                  <a:schemeClr val="tx1"/>
                </a:solidFill>
                <a:latin typeface="Arial" pitchFamily="34" charset="0"/>
                <a:cs typeface="Arial" pitchFamily="34" charset="0"/>
              </a:defRPr>
            </a:lvl1pPr>
            <a:lvl2pPr marL="742950" indent="-285750" eaLnBrk="0" hangingPunct="0">
              <a:defRPr sz="2100">
                <a:solidFill>
                  <a:schemeClr val="tx1"/>
                </a:solidFill>
                <a:latin typeface="Arial" pitchFamily="34" charset="0"/>
                <a:cs typeface="Arial" pitchFamily="34" charset="0"/>
              </a:defRPr>
            </a:lvl2pPr>
            <a:lvl3pPr marL="1143000" indent="-228600" eaLnBrk="0" hangingPunct="0">
              <a:defRPr sz="2100">
                <a:solidFill>
                  <a:schemeClr val="tx1"/>
                </a:solidFill>
                <a:latin typeface="Arial" pitchFamily="34" charset="0"/>
                <a:cs typeface="Arial" pitchFamily="34" charset="0"/>
              </a:defRPr>
            </a:lvl3pPr>
            <a:lvl4pPr marL="1600200" indent="-228600" eaLnBrk="0" hangingPunct="0">
              <a:defRPr sz="2100">
                <a:solidFill>
                  <a:schemeClr val="tx1"/>
                </a:solidFill>
                <a:latin typeface="Arial" pitchFamily="34" charset="0"/>
                <a:cs typeface="Arial" pitchFamily="34" charset="0"/>
              </a:defRPr>
            </a:lvl4pPr>
            <a:lvl5pPr marL="2057400" indent="-228600" eaLnBrk="0" hangingPunct="0">
              <a:defRPr sz="2100">
                <a:solidFill>
                  <a:schemeClr val="tx1"/>
                </a:solidFill>
                <a:latin typeface="Arial" pitchFamily="34" charset="0"/>
                <a:cs typeface="Arial" pitchFamily="34" charset="0"/>
              </a:defRPr>
            </a:lvl5pPr>
            <a:lvl6pPr marL="2514600" indent="-228600" defTabSz="1052513" eaLnBrk="0" fontAlgn="base" hangingPunct="0">
              <a:spcBef>
                <a:spcPct val="0"/>
              </a:spcBef>
              <a:spcAft>
                <a:spcPct val="0"/>
              </a:spcAft>
              <a:defRPr sz="2100">
                <a:solidFill>
                  <a:schemeClr val="tx1"/>
                </a:solidFill>
                <a:latin typeface="Arial" pitchFamily="34" charset="0"/>
                <a:cs typeface="Arial" pitchFamily="34" charset="0"/>
              </a:defRPr>
            </a:lvl6pPr>
            <a:lvl7pPr marL="2971800" indent="-228600" defTabSz="1052513" eaLnBrk="0" fontAlgn="base" hangingPunct="0">
              <a:spcBef>
                <a:spcPct val="0"/>
              </a:spcBef>
              <a:spcAft>
                <a:spcPct val="0"/>
              </a:spcAft>
              <a:defRPr sz="2100">
                <a:solidFill>
                  <a:schemeClr val="tx1"/>
                </a:solidFill>
                <a:latin typeface="Arial" pitchFamily="34" charset="0"/>
                <a:cs typeface="Arial" pitchFamily="34" charset="0"/>
              </a:defRPr>
            </a:lvl7pPr>
            <a:lvl8pPr marL="3429000" indent="-228600" defTabSz="1052513" eaLnBrk="0" fontAlgn="base" hangingPunct="0">
              <a:spcBef>
                <a:spcPct val="0"/>
              </a:spcBef>
              <a:spcAft>
                <a:spcPct val="0"/>
              </a:spcAft>
              <a:defRPr sz="2100">
                <a:solidFill>
                  <a:schemeClr val="tx1"/>
                </a:solidFill>
                <a:latin typeface="Arial" pitchFamily="34" charset="0"/>
                <a:cs typeface="Arial" pitchFamily="34" charset="0"/>
              </a:defRPr>
            </a:lvl8pPr>
            <a:lvl9pPr marL="3886200" indent="-228600" defTabSz="1052513" eaLnBrk="0" fontAlgn="base" hangingPunct="0">
              <a:spcBef>
                <a:spcPct val="0"/>
              </a:spcBef>
              <a:spcAft>
                <a:spcPct val="0"/>
              </a:spcAft>
              <a:defRPr sz="2100">
                <a:solidFill>
                  <a:schemeClr val="tx1"/>
                </a:solidFill>
                <a:latin typeface="Arial" pitchFamily="34" charset="0"/>
                <a:cs typeface="Arial" pitchFamily="34" charset="0"/>
              </a:defRPr>
            </a:lvl9pPr>
          </a:lstStyle>
          <a:p>
            <a:pPr eaLnBrk="1" hangingPunct="1"/>
            <a:fld id="{9DD03592-03AF-4613-9EF7-DF225AB5B25E}" type="slidenum">
              <a:rPr lang="en-ZA" altLang="en-US" sz="1300">
                <a:solidFill>
                  <a:srgbClr val="00B050"/>
                </a:solidFill>
              </a:rPr>
              <a:pPr eaLnBrk="1" hangingPunct="1"/>
              <a:t>57</a:t>
            </a:fld>
            <a:endParaRPr lang="en-ZA" altLang="en-US" sz="1300">
              <a:solidFill>
                <a:srgbClr val="00B050"/>
              </a:solidFill>
            </a:endParaRPr>
          </a:p>
        </p:txBody>
      </p:sp>
    </p:spTree>
    <p:extLst>
      <p:ext uri="{BB962C8B-B14F-4D97-AF65-F5344CB8AC3E}">
        <p14:creationId xmlns:p14="http://schemas.microsoft.com/office/powerpoint/2010/main" xmlns="" val="10912705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bwMode="auto">
          <a:xfrm>
            <a:off x="720725" y="539753"/>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sz="2900" dirty="0" smtClean="0"/>
              <a:t>HUMAN RESOURCE ISSUES</a:t>
            </a:r>
            <a:endParaRPr lang="en-ZA" altLang="en-US" sz="2900" dirty="0"/>
          </a:p>
        </p:txBody>
      </p:sp>
      <p:sp>
        <p:nvSpPr>
          <p:cNvPr id="3" name="Content Placeholder 2"/>
          <p:cNvSpPr>
            <a:spLocks noGrp="1"/>
          </p:cNvSpPr>
          <p:nvPr>
            <p:ph idx="1"/>
          </p:nvPr>
        </p:nvSpPr>
        <p:spPr>
          <a:xfrm>
            <a:off x="377826" y="1331914"/>
            <a:ext cx="10009188" cy="5257800"/>
          </a:xfrm>
        </p:spPr>
        <p:txBody>
          <a:bodyPr/>
          <a:lstStyle/>
          <a:p>
            <a:pPr marL="342719" indent="-342719" algn="just">
              <a:buFont typeface="Arial" panose="020B0604020202020204" pitchFamily="34" charset="0"/>
              <a:buChar char="•"/>
              <a:defRPr/>
            </a:pPr>
            <a:r>
              <a:rPr lang="en-ZA" b="1" dirty="0" smtClean="0">
                <a:solidFill>
                  <a:srgbClr val="333333"/>
                </a:solidFill>
              </a:rPr>
              <a:t>BETWEEN 2014/15 AND 2016/17:</a:t>
            </a:r>
          </a:p>
          <a:p>
            <a:pPr marL="606105" lvl="2" indent="-258626" algn="just">
              <a:buFont typeface="Courier New" panose="02070309020205020404" pitchFamily="49" charset="0"/>
              <a:buChar char="o"/>
              <a:defRPr/>
            </a:pPr>
            <a:r>
              <a:rPr lang="en-ZA" sz="1700" dirty="0" smtClean="0">
                <a:solidFill>
                  <a:srgbClr val="333333"/>
                </a:solidFill>
              </a:rPr>
              <a:t>Post establishment decreased from  </a:t>
            </a:r>
            <a:r>
              <a:rPr lang="en-ZA" sz="1700" dirty="0" smtClean="0"/>
              <a:t>6201 to 6152  </a:t>
            </a:r>
            <a:r>
              <a:rPr lang="en-ZA" sz="1700" dirty="0" smtClean="0">
                <a:solidFill>
                  <a:srgbClr val="333333"/>
                </a:solidFill>
              </a:rPr>
              <a:t>posts </a:t>
            </a:r>
          </a:p>
          <a:p>
            <a:pPr marL="606105" lvl="2" indent="-258626" algn="just">
              <a:buFont typeface="Courier New" panose="02070309020205020404" pitchFamily="49" charset="0"/>
              <a:buChar char="o"/>
              <a:defRPr/>
            </a:pPr>
            <a:r>
              <a:rPr lang="en-ZA" sz="1700" dirty="0" smtClean="0">
                <a:solidFill>
                  <a:srgbClr val="333333"/>
                </a:solidFill>
              </a:rPr>
              <a:t>Vacancy rate increased from </a:t>
            </a:r>
            <a:r>
              <a:rPr lang="en-ZA" sz="1700" dirty="0" smtClean="0"/>
              <a:t>10% to 11%</a:t>
            </a:r>
          </a:p>
          <a:p>
            <a:pPr marL="606105" lvl="2" indent="-258626" algn="just">
              <a:buFont typeface="Courier New" panose="02070309020205020404" pitchFamily="49" charset="0"/>
              <a:buChar char="o"/>
              <a:defRPr/>
            </a:pPr>
            <a:r>
              <a:rPr lang="en-ZA" sz="1700" dirty="0" smtClean="0">
                <a:solidFill>
                  <a:srgbClr val="333333"/>
                </a:solidFill>
              </a:rPr>
              <a:t>Staff turnover  decreased from 7.9% to 6.8%</a:t>
            </a:r>
          </a:p>
          <a:p>
            <a:pPr marL="623557" lvl="2" indent="-276078" algn="just">
              <a:buFont typeface="Courier New" panose="02070309020205020404" pitchFamily="49" charset="0"/>
              <a:buChar char="o"/>
              <a:defRPr/>
            </a:pPr>
            <a:r>
              <a:rPr lang="en-ZA" sz="1700" dirty="0" smtClean="0">
                <a:solidFill>
                  <a:srgbClr val="333333"/>
                </a:solidFill>
              </a:rPr>
              <a:t>Human Resource plan was developed and submitted to DPSA</a:t>
            </a:r>
          </a:p>
          <a:p>
            <a:pPr marL="623557" lvl="2" indent="-276078" algn="just">
              <a:buFont typeface="Courier New" panose="02070309020205020404" pitchFamily="49" charset="0"/>
              <a:buChar char="o"/>
              <a:defRPr/>
            </a:pPr>
            <a:endParaRPr lang="en-ZA" sz="1700" dirty="0" smtClean="0">
              <a:solidFill>
                <a:srgbClr val="333333"/>
              </a:solidFill>
            </a:endParaRPr>
          </a:p>
          <a:p>
            <a:pPr marL="342114" indent="-342114" algn="just">
              <a:buFont typeface="Arial" panose="020B0604020202020204" pitchFamily="34" charset="0"/>
              <a:buChar char="•"/>
              <a:defRPr/>
            </a:pPr>
            <a:r>
              <a:rPr lang="en-ZA" sz="1700" b="1" dirty="0" smtClean="0">
                <a:solidFill>
                  <a:srgbClr val="333333"/>
                </a:solidFill>
              </a:rPr>
              <a:t>THE FOLLOWING KEY PERFORMANCE INDICATORS WITHIN THE HUMAN RESOURCES AND DEVELOPMENT ARENA WERE DEVELOPED FOR EACH HR PRIORITY AS IDENTIFIED FOR THE CURRENT MTEF HR PLAN:</a:t>
            </a:r>
          </a:p>
          <a:p>
            <a:pPr marL="687024" lvl="3" indent="-341132" algn="just">
              <a:buFont typeface="Courier New" panose="02070309020205020404" pitchFamily="49" charset="0"/>
              <a:buChar char="o"/>
              <a:defRPr/>
            </a:pPr>
            <a:r>
              <a:rPr lang="en-ZA" sz="1700" dirty="0" smtClean="0">
                <a:solidFill>
                  <a:srgbClr val="333333"/>
                </a:solidFill>
              </a:rPr>
              <a:t>Repositioning of HR as a strategic partner to enable DAFF to achieve its strategic objectives</a:t>
            </a:r>
          </a:p>
          <a:p>
            <a:pPr marL="687397" lvl="3" indent="-342114" algn="just">
              <a:buFont typeface="Courier New" panose="02070309020205020404" pitchFamily="49" charset="0"/>
              <a:buChar char="o"/>
              <a:defRPr/>
            </a:pPr>
            <a:r>
              <a:rPr lang="en-ZA" sz="1700" dirty="0" smtClean="0">
                <a:solidFill>
                  <a:srgbClr val="333333"/>
                </a:solidFill>
              </a:rPr>
              <a:t>Employment of the youth in the AFF sectors</a:t>
            </a:r>
          </a:p>
          <a:p>
            <a:pPr marL="687397" lvl="3" indent="-342114" algn="just">
              <a:buFont typeface="Courier New" panose="02070309020205020404" pitchFamily="49" charset="0"/>
              <a:buChar char="o"/>
              <a:defRPr/>
            </a:pPr>
            <a:r>
              <a:rPr lang="en-ZA" sz="1700" dirty="0" smtClean="0">
                <a:solidFill>
                  <a:srgbClr val="333333"/>
                </a:solidFill>
              </a:rPr>
              <a:t>Transformation of the workforce</a:t>
            </a:r>
          </a:p>
          <a:p>
            <a:pPr marL="687397" lvl="3" indent="-342114" algn="just">
              <a:buFont typeface="Courier New" panose="02070309020205020404" pitchFamily="49" charset="0"/>
              <a:buChar char="o"/>
              <a:defRPr/>
            </a:pPr>
            <a:r>
              <a:rPr lang="en-ZA" sz="1700" dirty="0" smtClean="0">
                <a:solidFill>
                  <a:srgbClr val="333333"/>
                </a:solidFill>
              </a:rPr>
              <a:t>Management of the challenges of an aging and ailing workforce and employment</a:t>
            </a:r>
          </a:p>
          <a:p>
            <a:pPr marL="0" indent="0">
              <a:defRPr/>
            </a:pPr>
            <a:endParaRPr lang="en-ZA" dirty="0">
              <a:solidFill>
                <a:srgbClr val="FF0000"/>
              </a:solidFill>
            </a:endParaRPr>
          </a:p>
        </p:txBody>
      </p:sp>
      <p:sp>
        <p:nvSpPr>
          <p:cNvPr id="60420"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100">
                <a:solidFill>
                  <a:schemeClr val="tx1"/>
                </a:solidFill>
                <a:latin typeface="Arial" pitchFamily="34" charset="0"/>
                <a:cs typeface="Arial" pitchFamily="34" charset="0"/>
              </a:defRPr>
            </a:lvl1pPr>
            <a:lvl2pPr marL="742557" indent="-285599" eaLnBrk="0" hangingPunct="0">
              <a:defRPr sz="2100">
                <a:solidFill>
                  <a:schemeClr val="tx1"/>
                </a:solidFill>
                <a:latin typeface="Arial" pitchFamily="34" charset="0"/>
                <a:cs typeface="Arial" pitchFamily="34" charset="0"/>
              </a:defRPr>
            </a:lvl2pPr>
            <a:lvl3pPr marL="1142395" indent="-228480" eaLnBrk="0" hangingPunct="0">
              <a:defRPr sz="2100">
                <a:solidFill>
                  <a:schemeClr val="tx1"/>
                </a:solidFill>
                <a:latin typeface="Arial" pitchFamily="34" charset="0"/>
                <a:cs typeface="Arial" pitchFamily="34" charset="0"/>
              </a:defRPr>
            </a:lvl3pPr>
            <a:lvl4pPr marL="1599352" indent="-228480" eaLnBrk="0" hangingPunct="0">
              <a:defRPr sz="2100">
                <a:solidFill>
                  <a:schemeClr val="tx1"/>
                </a:solidFill>
                <a:latin typeface="Arial" pitchFamily="34" charset="0"/>
                <a:cs typeface="Arial" pitchFamily="34" charset="0"/>
              </a:defRPr>
            </a:lvl4pPr>
            <a:lvl5pPr marL="2056311" indent="-228480" eaLnBrk="0" hangingPunct="0">
              <a:defRPr sz="2100">
                <a:solidFill>
                  <a:schemeClr val="tx1"/>
                </a:solidFill>
                <a:latin typeface="Arial" pitchFamily="34" charset="0"/>
                <a:cs typeface="Arial" pitchFamily="34" charset="0"/>
              </a:defRPr>
            </a:lvl5pPr>
            <a:lvl6pPr marL="2513269" indent="-228480" defTabSz="1051956" eaLnBrk="0" fontAlgn="base" hangingPunct="0">
              <a:spcBef>
                <a:spcPct val="0"/>
              </a:spcBef>
              <a:spcAft>
                <a:spcPct val="0"/>
              </a:spcAft>
              <a:defRPr sz="2100">
                <a:solidFill>
                  <a:schemeClr val="tx1"/>
                </a:solidFill>
                <a:latin typeface="Arial" pitchFamily="34" charset="0"/>
                <a:cs typeface="Arial" pitchFamily="34" charset="0"/>
              </a:defRPr>
            </a:lvl6pPr>
            <a:lvl7pPr marL="2970227" indent="-228480" defTabSz="1051956" eaLnBrk="0" fontAlgn="base" hangingPunct="0">
              <a:spcBef>
                <a:spcPct val="0"/>
              </a:spcBef>
              <a:spcAft>
                <a:spcPct val="0"/>
              </a:spcAft>
              <a:defRPr sz="2100">
                <a:solidFill>
                  <a:schemeClr val="tx1"/>
                </a:solidFill>
                <a:latin typeface="Arial" pitchFamily="34" charset="0"/>
                <a:cs typeface="Arial" pitchFamily="34" charset="0"/>
              </a:defRPr>
            </a:lvl7pPr>
            <a:lvl8pPr marL="3427186" indent="-228480" defTabSz="1051956" eaLnBrk="0" fontAlgn="base" hangingPunct="0">
              <a:spcBef>
                <a:spcPct val="0"/>
              </a:spcBef>
              <a:spcAft>
                <a:spcPct val="0"/>
              </a:spcAft>
              <a:defRPr sz="2100">
                <a:solidFill>
                  <a:schemeClr val="tx1"/>
                </a:solidFill>
                <a:latin typeface="Arial" pitchFamily="34" charset="0"/>
                <a:cs typeface="Arial" pitchFamily="34" charset="0"/>
              </a:defRPr>
            </a:lvl8pPr>
            <a:lvl9pPr marL="3884143" indent="-228480" defTabSz="1051956" eaLnBrk="0" fontAlgn="base" hangingPunct="0">
              <a:spcBef>
                <a:spcPct val="0"/>
              </a:spcBef>
              <a:spcAft>
                <a:spcPct val="0"/>
              </a:spcAft>
              <a:defRPr sz="2100">
                <a:solidFill>
                  <a:schemeClr val="tx1"/>
                </a:solidFill>
                <a:latin typeface="Arial" pitchFamily="34" charset="0"/>
                <a:cs typeface="Arial" pitchFamily="34" charset="0"/>
              </a:defRPr>
            </a:lvl9pPr>
          </a:lstStyle>
          <a:p>
            <a:pPr eaLnBrk="1" hangingPunct="1"/>
            <a:fld id="{21EA36F4-3F37-4D4A-A6F9-D8942622A014}" type="slidenum">
              <a:rPr lang="en-ZA" altLang="en-US" sz="1300">
                <a:solidFill>
                  <a:srgbClr val="008000"/>
                </a:solidFill>
              </a:rPr>
              <a:pPr eaLnBrk="1" hangingPunct="1"/>
              <a:t>58</a:t>
            </a:fld>
            <a:endParaRPr lang="en-ZA" altLang="en-US" sz="1300">
              <a:solidFill>
                <a:srgbClr val="008000"/>
              </a:solidFill>
            </a:endParaRPr>
          </a:p>
        </p:txBody>
      </p:sp>
    </p:spTree>
    <p:extLst>
      <p:ext uri="{BB962C8B-B14F-4D97-AF65-F5344CB8AC3E}">
        <p14:creationId xmlns:p14="http://schemas.microsoft.com/office/powerpoint/2010/main" xmlns="" val="22112268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a:xfrm>
            <a:off x="882653" y="468316"/>
            <a:ext cx="9017000"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altLang="en-US" sz="2900" dirty="0" smtClean="0"/>
              <a:t>HR DASHBOARD</a:t>
            </a:r>
            <a:endParaRPr lang="en-US" altLang="en-US" sz="2900" dirty="0"/>
          </a:p>
        </p:txBody>
      </p:sp>
      <p:sp>
        <p:nvSpPr>
          <p:cNvPr id="61443" name="Slide Number Placeholder 3"/>
          <p:cNvSpPr txBox="1">
            <a:spLocks/>
          </p:cNvSpPr>
          <p:nvPr/>
        </p:nvSpPr>
        <p:spPr bwMode="auto">
          <a:xfrm>
            <a:off x="9558339" y="6911975"/>
            <a:ext cx="468312" cy="25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2" tIns="45696" rIns="91392" bIns="45696"/>
          <a:lstStyle>
            <a:lvl1pPr eaLnBrk="0" hangingPunct="0">
              <a:defRPr sz="2100">
                <a:solidFill>
                  <a:schemeClr val="tx1"/>
                </a:solidFill>
                <a:latin typeface="Arial" pitchFamily="34" charset="0"/>
                <a:cs typeface="Arial" pitchFamily="34" charset="0"/>
              </a:defRPr>
            </a:lvl1pPr>
            <a:lvl2pPr marL="742950" indent="-285750" eaLnBrk="0" hangingPunct="0">
              <a:defRPr sz="2100">
                <a:solidFill>
                  <a:schemeClr val="tx1"/>
                </a:solidFill>
                <a:latin typeface="Arial" pitchFamily="34" charset="0"/>
                <a:cs typeface="Arial" pitchFamily="34" charset="0"/>
              </a:defRPr>
            </a:lvl2pPr>
            <a:lvl3pPr marL="1143000" indent="-228600" eaLnBrk="0" hangingPunct="0">
              <a:defRPr sz="2100">
                <a:solidFill>
                  <a:schemeClr val="tx1"/>
                </a:solidFill>
                <a:latin typeface="Arial" pitchFamily="34" charset="0"/>
                <a:cs typeface="Arial" pitchFamily="34" charset="0"/>
              </a:defRPr>
            </a:lvl3pPr>
            <a:lvl4pPr marL="1600200" indent="-228600" eaLnBrk="0" hangingPunct="0">
              <a:defRPr sz="2100">
                <a:solidFill>
                  <a:schemeClr val="tx1"/>
                </a:solidFill>
                <a:latin typeface="Arial" pitchFamily="34" charset="0"/>
                <a:cs typeface="Arial" pitchFamily="34" charset="0"/>
              </a:defRPr>
            </a:lvl4pPr>
            <a:lvl5pPr marL="2057400" indent="-228600" eaLnBrk="0" hangingPunct="0">
              <a:defRPr sz="2100">
                <a:solidFill>
                  <a:schemeClr val="tx1"/>
                </a:solidFill>
                <a:latin typeface="Arial" pitchFamily="34" charset="0"/>
                <a:cs typeface="Arial" pitchFamily="34" charset="0"/>
              </a:defRPr>
            </a:lvl5pPr>
            <a:lvl6pPr marL="2514600" indent="-228600" defTabSz="1052513" eaLnBrk="0" fontAlgn="base" hangingPunct="0">
              <a:spcBef>
                <a:spcPct val="0"/>
              </a:spcBef>
              <a:spcAft>
                <a:spcPct val="0"/>
              </a:spcAft>
              <a:defRPr sz="2100">
                <a:solidFill>
                  <a:schemeClr val="tx1"/>
                </a:solidFill>
                <a:latin typeface="Arial" pitchFamily="34" charset="0"/>
                <a:cs typeface="Arial" pitchFamily="34" charset="0"/>
              </a:defRPr>
            </a:lvl6pPr>
            <a:lvl7pPr marL="2971800" indent="-228600" defTabSz="1052513" eaLnBrk="0" fontAlgn="base" hangingPunct="0">
              <a:spcBef>
                <a:spcPct val="0"/>
              </a:spcBef>
              <a:spcAft>
                <a:spcPct val="0"/>
              </a:spcAft>
              <a:defRPr sz="2100">
                <a:solidFill>
                  <a:schemeClr val="tx1"/>
                </a:solidFill>
                <a:latin typeface="Arial" pitchFamily="34" charset="0"/>
                <a:cs typeface="Arial" pitchFamily="34" charset="0"/>
              </a:defRPr>
            </a:lvl7pPr>
            <a:lvl8pPr marL="3429000" indent="-228600" defTabSz="1052513" eaLnBrk="0" fontAlgn="base" hangingPunct="0">
              <a:spcBef>
                <a:spcPct val="0"/>
              </a:spcBef>
              <a:spcAft>
                <a:spcPct val="0"/>
              </a:spcAft>
              <a:defRPr sz="2100">
                <a:solidFill>
                  <a:schemeClr val="tx1"/>
                </a:solidFill>
                <a:latin typeface="Arial" pitchFamily="34" charset="0"/>
                <a:cs typeface="Arial" pitchFamily="34" charset="0"/>
              </a:defRPr>
            </a:lvl8pPr>
            <a:lvl9pPr marL="3886200" indent="-228600" defTabSz="1052513" eaLnBrk="0" fontAlgn="base" hangingPunct="0">
              <a:spcBef>
                <a:spcPct val="0"/>
              </a:spcBef>
              <a:spcAft>
                <a:spcPct val="0"/>
              </a:spcAft>
              <a:defRPr sz="2100">
                <a:solidFill>
                  <a:schemeClr val="tx1"/>
                </a:solidFill>
                <a:latin typeface="Arial" pitchFamily="34" charset="0"/>
                <a:cs typeface="Arial" pitchFamily="34" charset="0"/>
              </a:defRPr>
            </a:lvl9pPr>
          </a:lstStyle>
          <a:p>
            <a:pPr eaLnBrk="1" hangingPunct="1"/>
            <a:fld id="{E7404E76-0173-42CB-90C1-76E09BEB36E1}" type="slidenum">
              <a:rPr lang="en-ZA" altLang="en-US" sz="1300">
                <a:solidFill>
                  <a:srgbClr val="00B050"/>
                </a:solidFill>
              </a:rPr>
              <a:pPr eaLnBrk="1" hangingPunct="1"/>
              <a:t>59</a:t>
            </a:fld>
            <a:endParaRPr lang="en-ZA" altLang="en-US" sz="1300">
              <a:solidFill>
                <a:srgbClr val="00B050"/>
              </a:solidFill>
            </a:endParaRPr>
          </a:p>
        </p:txBody>
      </p:sp>
      <p:graphicFrame>
        <p:nvGraphicFramePr>
          <p:cNvPr id="7" name="Table 6"/>
          <p:cNvGraphicFramePr>
            <a:graphicFrameLocks noGrp="1"/>
          </p:cNvGraphicFramePr>
          <p:nvPr/>
        </p:nvGraphicFramePr>
        <p:xfrm>
          <a:off x="799396" y="1478254"/>
          <a:ext cx="9094609" cy="4922316"/>
        </p:xfrm>
        <a:graphic>
          <a:graphicData uri="http://schemas.openxmlformats.org/drawingml/2006/table">
            <a:tbl>
              <a:tblPr/>
              <a:tblGrid>
                <a:gridCol w="2889115"/>
                <a:gridCol w="2075280"/>
                <a:gridCol w="2054934"/>
                <a:gridCol w="2075280"/>
              </a:tblGrid>
              <a:tr h="364616">
                <a:tc gridSpan="4">
                  <a:txBody>
                    <a:bodyPr/>
                    <a:lstStyle/>
                    <a:p>
                      <a:pPr algn="ctr" fontAlgn="b"/>
                      <a:r>
                        <a:rPr lang="en-US" sz="1800" b="1" i="0" u="none" strike="noStrike">
                          <a:solidFill>
                            <a:srgbClr val="000000"/>
                          </a:solidFill>
                          <a:latin typeface="Calibri"/>
                        </a:rPr>
                        <a:t>HR Dashboard from October to December 2016</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60440">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390660">
                <a:tc>
                  <a:txBody>
                    <a:bodyPr/>
                    <a:lstStyle/>
                    <a:p>
                      <a:pPr algn="l" fontAlgn="b"/>
                      <a:endParaRPr lang="en-US" sz="1100" b="0" i="0" u="none" strike="noStrike">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Arial"/>
                        </a:rPr>
                        <a:t>31 October 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latin typeface="Arial"/>
                        </a:rPr>
                        <a:t>30 November 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latin typeface="Arial"/>
                        </a:rPr>
                        <a:t>31 December 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60440">
                <a:tc>
                  <a:txBody>
                    <a:bodyPr/>
                    <a:lstStyle/>
                    <a:p>
                      <a:pPr algn="l" fontAlgn="b"/>
                      <a:r>
                        <a:rPr lang="en-US" sz="1100" b="1" i="0" u="none" strike="noStrike">
                          <a:solidFill>
                            <a:srgbClr val="000000"/>
                          </a:solidFill>
                          <a:latin typeface="Arial"/>
                        </a:rPr>
                        <a:t>Total Establishment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solidFill>
                            <a:srgbClr val="000000"/>
                          </a:solidFill>
                          <a:latin typeface="Calibri"/>
                        </a:rPr>
                        <a:t>6152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6152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6152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440">
                <a:tc>
                  <a:txBody>
                    <a:bodyPr/>
                    <a:lstStyle/>
                    <a:p>
                      <a:pPr algn="l" fontAlgn="b"/>
                      <a:r>
                        <a:rPr lang="en-US" sz="1100" b="1" i="0" u="none" strike="noStrike">
                          <a:solidFill>
                            <a:srgbClr val="000000"/>
                          </a:solidFill>
                          <a:latin typeface="Arial"/>
                        </a:rPr>
                        <a:t>Filled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solidFill>
                            <a:srgbClr val="000000"/>
                          </a:solidFill>
                          <a:latin typeface="Calibri"/>
                        </a:rPr>
                        <a:t>5509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5503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5477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440">
                <a:tc>
                  <a:txBody>
                    <a:bodyPr/>
                    <a:lstStyle/>
                    <a:p>
                      <a:pPr algn="l" fontAlgn="b"/>
                      <a:r>
                        <a:rPr lang="en-US" sz="1100" b="1" i="0" u="none" strike="noStrike">
                          <a:solidFill>
                            <a:srgbClr val="000000"/>
                          </a:solidFill>
                          <a:latin typeface="Arial"/>
                        </a:rPr>
                        <a:t>Vacant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solidFill>
                            <a:srgbClr val="000000"/>
                          </a:solidFill>
                          <a:latin typeface="Calibri"/>
                        </a:rPr>
                        <a:t>643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649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440">
                <a:tc>
                  <a:txBody>
                    <a:bodyPr/>
                    <a:lstStyle/>
                    <a:p>
                      <a:pPr algn="l" fontAlgn="b"/>
                      <a:r>
                        <a:rPr lang="en-US" sz="1100" b="1" i="0" u="none" strike="noStrike">
                          <a:solidFill>
                            <a:srgbClr val="000000"/>
                          </a:solidFill>
                          <a:latin typeface="Arial"/>
                        </a:rPr>
                        <a:t>Posts abolished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solidFill>
                            <a:srgbClr val="000000"/>
                          </a:solidFill>
                          <a:latin typeface="Calibri"/>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440">
                <a:tc>
                  <a:txBody>
                    <a:bodyPr/>
                    <a:lstStyle/>
                    <a:p>
                      <a:pPr algn="l" fontAlgn="b"/>
                      <a:r>
                        <a:rPr lang="en-US" sz="1100" b="1" i="0" u="none" strike="noStrike">
                          <a:solidFill>
                            <a:srgbClr val="000000"/>
                          </a:solidFill>
                          <a:latin typeface="Arial"/>
                        </a:rPr>
                        <a:t>Posts created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440">
                <a:tc>
                  <a:txBody>
                    <a:bodyPr/>
                    <a:lstStyle/>
                    <a:p>
                      <a:pPr algn="l" fontAlgn="b"/>
                      <a:r>
                        <a:rPr lang="en-US" sz="1100" b="1" i="0" u="none" strike="noStrike">
                          <a:solidFill>
                            <a:srgbClr val="000000"/>
                          </a:solidFill>
                          <a:latin typeface="Arial"/>
                        </a:rPr>
                        <a:t>Female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solidFill>
                            <a:srgbClr val="000000"/>
                          </a:solidFill>
                          <a:latin typeface="Calibri"/>
                        </a:rPr>
                        <a:t>2535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2536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2528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440">
                <a:tc>
                  <a:txBody>
                    <a:bodyPr/>
                    <a:lstStyle/>
                    <a:p>
                      <a:pPr algn="l" fontAlgn="b"/>
                      <a:r>
                        <a:rPr lang="en-US" sz="1100" b="1" i="0" u="none" strike="noStrike">
                          <a:solidFill>
                            <a:srgbClr val="000000"/>
                          </a:solidFill>
                          <a:latin typeface="Arial"/>
                        </a:rPr>
                        <a:t>Male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solidFill>
                            <a:srgbClr val="000000"/>
                          </a:solidFill>
                          <a:latin typeface="Calibri"/>
                        </a:rPr>
                        <a:t>2972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2965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2946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440">
                <a:tc>
                  <a:txBody>
                    <a:bodyPr/>
                    <a:lstStyle/>
                    <a:p>
                      <a:pPr algn="l" fontAlgn="b"/>
                      <a:r>
                        <a:rPr lang="en-US" sz="1100" b="1" i="0" u="none" strike="noStrike">
                          <a:solidFill>
                            <a:srgbClr val="000000"/>
                          </a:solidFill>
                          <a:latin typeface="Arial"/>
                        </a:rPr>
                        <a:t>Disibility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solidFill>
                            <a:srgbClr val="000000"/>
                          </a:solidFill>
                          <a:latin typeface="Calibri"/>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440">
                <a:tc>
                  <a:txBody>
                    <a:bodyPr/>
                    <a:lstStyle/>
                    <a:p>
                      <a:pPr algn="l" fontAlgn="b"/>
                      <a:r>
                        <a:rPr lang="en-US" sz="1100" b="1" i="0" u="none" strike="noStrike">
                          <a:solidFill>
                            <a:srgbClr val="000000"/>
                          </a:solidFill>
                          <a:latin typeface="Arial"/>
                        </a:rPr>
                        <a:t>Vacancy 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solidFill>
                            <a:srgbClr val="000000"/>
                          </a:solidFill>
                          <a:latin typeface="Calibri"/>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440">
                <a:tc>
                  <a:txBody>
                    <a:bodyPr/>
                    <a:lstStyle/>
                    <a:p>
                      <a:pPr algn="l" fontAlgn="b"/>
                      <a:r>
                        <a:rPr lang="en-US" sz="1100" b="1" i="0" u="none" strike="noStrike">
                          <a:solidFill>
                            <a:srgbClr val="000000"/>
                          </a:solidFill>
                          <a:latin typeface="Arial"/>
                        </a:rPr>
                        <a:t>Appointments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440">
                <a:tc>
                  <a:txBody>
                    <a:bodyPr/>
                    <a:lstStyle/>
                    <a:p>
                      <a:pPr algn="l" fontAlgn="b"/>
                      <a:r>
                        <a:rPr lang="en-US" sz="1100" b="1" i="0" u="none" strike="noStrike">
                          <a:solidFill>
                            <a:srgbClr val="000000"/>
                          </a:solidFill>
                          <a:latin typeface="Arial"/>
                        </a:rPr>
                        <a:t>Promotions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440">
                <a:tc>
                  <a:txBody>
                    <a:bodyPr/>
                    <a:lstStyle/>
                    <a:p>
                      <a:pPr algn="l" fontAlgn="b"/>
                      <a:r>
                        <a:rPr lang="en-US" sz="1100" b="1" i="0" u="none" strike="noStrike">
                          <a:solidFill>
                            <a:srgbClr val="000000"/>
                          </a:solidFill>
                          <a:latin typeface="Arial"/>
                        </a:rPr>
                        <a:t>Terminations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440">
                <a:tc>
                  <a:txBody>
                    <a:bodyPr/>
                    <a:lstStyle/>
                    <a:p>
                      <a:pPr algn="l" fontAlgn="b"/>
                      <a:r>
                        <a:rPr lang="en-US" sz="1100" b="1" i="0" u="none" strike="noStrike">
                          <a:solidFill>
                            <a:srgbClr val="000000"/>
                          </a:solidFill>
                          <a:latin typeface="Arial"/>
                        </a:rPr>
                        <a:t>Relocation with same 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440">
                <a:tc>
                  <a:txBody>
                    <a:bodyPr/>
                    <a:lstStyle/>
                    <a:p>
                      <a:pPr algn="l" fontAlgn="b"/>
                      <a:r>
                        <a:rPr lang="en-US" sz="1100" b="1" i="0" u="none" strike="noStrike">
                          <a:solidFill>
                            <a:srgbClr val="000000"/>
                          </a:solidFill>
                          <a:latin typeface="Arial"/>
                        </a:rPr>
                        <a:t>Transfers out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440">
                <a:tc>
                  <a:txBody>
                    <a:bodyPr/>
                    <a:lstStyle/>
                    <a:p>
                      <a:pPr algn="l" fontAlgn="b"/>
                      <a:r>
                        <a:rPr lang="en-US" sz="1100" b="1" i="0" u="none" strike="noStrike">
                          <a:solidFill>
                            <a:srgbClr val="000000"/>
                          </a:solidFill>
                          <a:latin typeface="Arial"/>
                        </a:rPr>
                        <a:t>Transfers 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032756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ACRONYMS</a:t>
            </a:r>
          </a:p>
        </p:txBody>
      </p:sp>
      <p:sp>
        <p:nvSpPr>
          <p:cNvPr id="3" name="Content Placeholder 2"/>
          <p:cNvSpPr>
            <a:spLocks noGrp="1"/>
          </p:cNvSpPr>
          <p:nvPr>
            <p:ph idx="1"/>
          </p:nvPr>
        </p:nvSpPr>
        <p:spPr/>
        <p:txBody>
          <a:bodyPr/>
          <a:lstStyle/>
          <a:p>
            <a:pPr>
              <a:buFont typeface="Wingdings" pitchFamily="2" charset="2"/>
              <a:buChar char="Ø"/>
            </a:pPr>
            <a:r>
              <a:rPr lang="en-ZA" b="1" dirty="0" smtClean="0">
                <a:solidFill>
                  <a:prstClr val="black"/>
                </a:solidFill>
              </a:rPr>
              <a:t>NDMC		National Disaster Management Centre</a:t>
            </a:r>
          </a:p>
          <a:p>
            <a:pPr lvl="0">
              <a:buFont typeface="Wingdings" pitchFamily="2" charset="2"/>
              <a:buChar char="Ø"/>
            </a:pPr>
            <a:r>
              <a:rPr lang="en-ZA" b="1" dirty="0">
                <a:solidFill>
                  <a:prstClr val="black"/>
                </a:solidFill>
              </a:rPr>
              <a:t>NDP		National Development Plan</a:t>
            </a:r>
          </a:p>
          <a:p>
            <a:pPr>
              <a:buFont typeface="Wingdings" pitchFamily="2" charset="2"/>
              <a:buChar char="Ø"/>
            </a:pPr>
            <a:r>
              <a:rPr lang="en-ZA" b="1" dirty="0">
                <a:solidFill>
                  <a:prstClr val="black"/>
                </a:solidFill>
              </a:rPr>
              <a:t>NEDLAC	National Economic Development and Labour Council</a:t>
            </a:r>
          </a:p>
          <a:p>
            <a:pPr lvl="0">
              <a:buFont typeface="Wingdings" pitchFamily="2" charset="2"/>
              <a:buChar char="Ø"/>
            </a:pPr>
            <a:r>
              <a:rPr lang="en-ZA" b="1" dirty="0" smtClean="0">
                <a:solidFill>
                  <a:prstClr val="black"/>
                </a:solidFill>
              </a:rPr>
              <a:t>NGP</a:t>
            </a:r>
            <a:r>
              <a:rPr lang="en-ZA" b="1" dirty="0">
                <a:solidFill>
                  <a:prstClr val="black"/>
                </a:solidFill>
              </a:rPr>
              <a:t>		New Growth Path</a:t>
            </a:r>
          </a:p>
          <a:p>
            <a:pPr lvl="0">
              <a:buFont typeface="Wingdings" pitchFamily="2" charset="2"/>
              <a:buChar char="Ø"/>
            </a:pPr>
            <a:r>
              <a:rPr lang="en-ZA" b="1" dirty="0">
                <a:solidFill>
                  <a:prstClr val="black"/>
                </a:solidFill>
              </a:rPr>
              <a:t>ODG		Office of the Director General</a:t>
            </a:r>
          </a:p>
          <a:p>
            <a:pPr>
              <a:buFont typeface="Wingdings" pitchFamily="2" charset="2"/>
              <a:buChar char="Ø"/>
            </a:pPr>
            <a:r>
              <a:rPr lang="en-ZA" b="1" dirty="0" smtClean="0">
                <a:solidFill>
                  <a:prstClr val="black"/>
                </a:solidFill>
              </a:rPr>
              <a:t>PDA</a:t>
            </a:r>
            <a:r>
              <a:rPr lang="en-ZA" b="1" dirty="0">
                <a:solidFill>
                  <a:prstClr val="black"/>
                </a:solidFill>
              </a:rPr>
              <a:t>		Provincial Department of </a:t>
            </a:r>
            <a:r>
              <a:rPr lang="en-ZA" b="1" dirty="0" smtClean="0">
                <a:solidFill>
                  <a:prstClr val="black"/>
                </a:solidFill>
              </a:rPr>
              <a:t>Agriculture</a:t>
            </a:r>
            <a:endParaRPr lang="en-US" b="1" dirty="0" smtClean="0">
              <a:solidFill>
                <a:prstClr val="black"/>
              </a:solidFill>
            </a:endParaRPr>
          </a:p>
          <a:p>
            <a:pPr lvl="0">
              <a:buFont typeface="Wingdings" pitchFamily="2" charset="2"/>
              <a:buChar char="Ø"/>
            </a:pPr>
            <a:r>
              <a:rPr lang="en-US" b="1" dirty="0" smtClean="0">
                <a:solidFill>
                  <a:prstClr val="black"/>
                </a:solidFill>
              </a:rPr>
              <a:t>PFMA</a:t>
            </a:r>
            <a:r>
              <a:rPr lang="en-US" b="1" dirty="0">
                <a:solidFill>
                  <a:prstClr val="black"/>
                </a:solidFill>
              </a:rPr>
              <a:t>		Public Finance Management </a:t>
            </a:r>
            <a:r>
              <a:rPr lang="en-US" b="1" dirty="0" smtClean="0">
                <a:solidFill>
                  <a:prstClr val="black"/>
                </a:solidFill>
              </a:rPr>
              <a:t>Act</a:t>
            </a:r>
          </a:p>
          <a:p>
            <a:pPr>
              <a:buFont typeface="Wingdings" pitchFamily="2" charset="2"/>
              <a:buChar char="Ø"/>
            </a:pPr>
            <a:r>
              <a:rPr lang="en-US" b="1" dirty="0" smtClean="0">
                <a:solidFill>
                  <a:prstClr val="black"/>
                </a:solidFill>
              </a:rPr>
              <a:t>PPME</a:t>
            </a:r>
            <a:r>
              <a:rPr lang="en-US" b="1" dirty="0">
                <a:solidFill>
                  <a:prstClr val="black"/>
                </a:solidFill>
              </a:rPr>
              <a:t>		Policy, Planning, Monitoring and </a:t>
            </a:r>
            <a:r>
              <a:rPr lang="en-US" b="1" dirty="0" smtClean="0">
                <a:solidFill>
                  <a:prstClr val="black"/>
                </a:solidFill>
              </a:rPr>
              <a:t>Evaluation</a:t>
            </a:r>
            <a:endParaRPr lang="fr-FR" b="1" dirty="0" smtClean="0">
              <a:solidFill>
                <a:prstClr val="black"/>
              </a:solidFill>
            </a:endParaRPr>
          </a:p>
          <a:p>
            <a:pPr lvl="0">
              <a:buFont typeface="Wingdings" pitchFamily="2" charset="2"/>
              <a:buChar char="Ø"/>
            </a:pPr>
            <a:r>
              <a:rPr lang="fr-FR" b="1" dirty="0" smtClean="0">
                <a:solidFill>
                  <a:prstClr val="black"/>
                </a:solidFill>
              </a:rPr>
              <a:t>PPR</a:t>
            </a:r>
            <a:r>
              <a:rPr lang="fr-FR" b="1" dirty="0">
                <a:solidFill>
                  <a:prstClr val="black"/>
                </a:solidFill>
              </a:rPr>
              <a:t>		Peste des Petits Ruminants</a:t>
            </a:r>
            <a:endParaRPr lang="en-US" b="1" dirty="0">
              <a:solidFill>
                <a:prstClr val="black"/>
              </a:solidFill>
            </a:endParaRPr>
          </a:p>
          <a:p>
            <a:pPr lvl="0">
              <a:buFont typeface="Wingdings" pitchFamily="2" charset="2"/>
              <a:buChar char="Ø"/>
            </a:pPr>
            <a:r>
              <a:rPr lang="en-US" b="1" dirty="0">
                <a:solidFill>
                  <a:prstClr val="black"/>
                </a:solidFill>
              </a:rPr>
              <a:t>RAAVC	</a:t>
            </a:r>
            <a:r>
              <a:rPr lang="en-ZA" b="1" dirty="0">
                <a:solidFill>
                  <a:prstClr val="black"/>
                </a:solidFill>
              </a:rPr>
              <a:t>Revitalization of Agriculture and Agro-processing Value Chain </a:t>
            </a:r>
            <a:endParaRPr lang="en-US" b="1" dirty="0" smtClean="0">
              <a:solidFill>
                <a:prstClr val="black"/>
              </a:solidFill>
            </a:endParaRPr>
          </a:p>
          <a:p>
            <a:pPr lvl="0">
              <a:buFont typeface="Wingdings" pitchFamily="2" charset="2"/>
              <a:buChar char="Ø"/>
            </a:pPr>
            <a:r>
              <a:rPr lang="en-US" b="1" dirty="0" smtClean="0">
                <a:solidFill>
                  <a:prstClr val="black"/>
                </a:solidFill>
              </a:rPr>
              <a:t>REDD </a:t>
            </a:r>
            <a:r>
              <a:rPr lang="en-US" b="1" dirty="0">
                <a:solidFill>
                  <a:prstClr val="black"/>
                </a:solidFill>
              </a:rPr>
              <a:t>+	Reducing Emissions from forests Degradation and Deforestation </a:t>
            </a:r>
            <a:r>
              <a:rPr lang="en-US" b="1" dirty="0" smtClean="0">
                <a:solidFill>
                  <a:prstClr val="black"/>
                </a:solidFill>
              </a:rPr>
              <a:t>		Plus</a:t>
            </a:r>
          </a:p>
          <a:p>
            <a:pPr lvl="0">
              <a:buFont typeface="Wingdings" pitchFamily="2" charset="2"/>
              <a:buChar char="Ø"/>
            </a:pPr>
            <a:r>
              <a:rPr lang="en-US" b="1" dirty="0" smtClean="0">
                <a:solidFill>
                  <a:prstClr val="black"/>
                </a:solidFill>
              </a:rPr>
              <a:t>RTF		Research and Technology Fund</a:t>
            </a:r>
          </a:p>
          <a:p>
            <a:pPr lvl="0">
              <a:buFont typeface="Wingdings" pitchFamily="2" charset="2"/>
              <a:buChar char="Ø"/>
            </a:pPr>
            <a:r>
              <a:rPr lang="en-US" b="1" dirty="0" smtClean="0">
                <a:solidFill>
                  <a:prstClr val="black"/>
                </a:solidFill>
              </a:rPr>
              <a:t>SA		South Africa</a:t>
            </a:r>
            <a:endParaRPr lang="en-US" b="1" dirty="0">
              <a:solidFill>
                <a:prstClr val="black"/>
              </a:solidFill>
            </a:endParaRPr>
          </a:p>
          <a:p>
            <a:pPr lvl="0">
              <a:buFont typeface="Wingdings" pitchFamily="2" charset="2"/>
              <a:buChar char="Ø"/>
            </a:pPr>
            <a:r>
              <a:rPr lang="en-US" b="1" dirty="0">
                <a:solidFill>
                  <a:prstClr val="black"/>
                </a:solidFill>
              </a:rPr>
              <a:t>SABS		South African Bureau of Standards</a:t>
            </a:r>
          </a:p>
          <a:p>
            <a:endParaRPr lang="en-ZA"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6</a:t>
            </a:fld>
            <a:endParaRPr lang="en-ZA" dirty="0"/>
          </a:p>
        </p:txBody>
      </p:sp>
    </p:spTree>
    <p:extLst>
      <p:ext uri="{BB962C8B-B14F-4D97-AF65-F5344CB8AC3E}">
        <p14:creationId xmlns:p14="http://schemas.microsoft.com/office/powerpoint/2010/main" xmlns="" val="37778253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720725" y="539753"/>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algn="ctr"/>
            <a:r>
              <a:rPr lang="en-ZA" altLang="en-US" sz="2900" dirty="0" smtClean="0"/>
              <a:t>VACANCY  RATE AS AT Q3 2016/17</a:t>
            </a:r>
            <a:endParaRPr lang="en-ZA" altLang="en-US" sz="2900" dirty="0"/>
          </a:p>
        </p:txBody>
      </p:sp>
      <p:sp>
        <p:nvSpPr>
          <p:cNvPr id="62467"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100">
                <a:solidFill>
                  <a:schemeClr val="tx1"/>
                </a:solidFill>
                <a:latin typeface="Arial" pitchFamily="34" charset="0"/>
                <a:cs typeface="Arial" pitchFamily="34" charset="0"/>
              </a:defRPr>
            </a:lvl1pPr>
            <a:lvl2pPr marL="742557" indent="-285599" eaLnBrk="0" hangingPunct="0">
              <a:defRPr sz="2100">
                <a:solidFill>
                  <a:schemeClr val="tx1"/>
                </a:solidFill>
                <a:latin typeface="Arial" pitchFamily="34" charset="0"/>
                <a:cs typeface="Arial" pitchFamily="34" charset="0"/>
              </a:defRPr>
            </a:lvl2pPr>
            <a:lvl3pPr marL="1142395" indent="-228480" eaLnBrk="0" hangingPunct="0">
              <a:defRPr sz="2100">
                <a:solidFill>
                  <a:schemeClr val="tx1"/>
                </a:solidFill>
                <a:latin typeface="Arial" pitchFamily="34" charset="0"/>
                <a:cs typeface="Arial" pitchFamily="34" charset="0"/>
              </a:defRPr>
            </a:lvl3pPr>
            <a:lvl4pPr marL="1599352" indent="-228480" eaLnBrk="0" hangingPunct="0">
              <a:defRPr sz="2100">
                <a:solidFill>
                  <a:schemeClr val="tx1"/>
                </a:solidFill>
                <a:latin typeface="Arial" pitchFamily="34" charset="0"/>
                <a:cs typeface="Arial" pitchFamily="34" charset="0"/>
              </a:defRPr>
            </a:lvl4pPr>
            <a:lvl5pPr marL="2056311" indent="-228480" eaLnBrk="0" hangingPunct="0">
              <a:defRPr sz="2100">
                <a:solidFill>
                  <a:schemeClr val="tx1"/>
                </a:solidFill>
                <a:latin typeface="Arial" pitchFamily="34" charset="0"/>
                <a:cs typeface="Arial" pitchFamily="34" charset="0"/>
              </a:defRPr>
            </a:lvl5pPr>
            <a:lvl6pPr marL="2513269" indent="-228480" defTabSz="1051956" eaLnBrk="0" fontAlgn="base" hangingPunct="0">
              <a:spcBef>
                <a:spcPct val="0"/>
              </a:spcBef>
              <a:spcAft>
                <a:spcPct val="0"/>
              </a:spcAft>
              <a:defRPr sz="2100">
                <a:solidFill>
                  <a:schemeClr val="tx1"/>
                </a:solidFill>
                <a:latin typeface="Arial" pitchFamily="34" charset="0"/>
                <a:cs typeface="Arial" pitchFamily="34" charset="0"/>
              </a:defRPr>
            </a:lvl6pPr>
            <a:lvl7pPr marL="2970227" indent="-228480" defTabSz="1051956" eaLnBrk="0" fontAlgn="base" hangingPunct="0">
              <a:spcBef>
                <a:spcPct val="0"/>
              </a:spcBef>
              <a:spcAft>
                <a:spcPct val="0"/>
              </a:spcAft>
              <a:defRPr sz="2100">
                <a:solidFill>
                  <a:schemeClr val="tx1"/>
                </a:solidFill>
                <a:latin typeface="Arial" pitchFamily="34" charset="0"/>
                <a:cs typeface="Arial" pitchFamily="34" charset="0"/>
              </a:defRPr>
            </a:lvl7pPr>
            <a:lvl8pPr marL="3427186" indent="-228480" defTabSz="1051956" eaLnBrk="0" fontAlgn="base" hangingPunct="0">
              <a:spcBef>
                <a:spcPct val="0"/>
              </a:spcBef>
              <a:spcAft>
                <a:spcPct val="0"/>
              </a:spcAft>
              <a:defRPr sz="2100">
                <a:solidFill>
                  <a:schemeClr val="tx1"/>
                </a:solidFill>
                <a:latin typeface="Arial" pitchFamily="34" charset="0"/>
                <a:cs typeface="Arial" pitchFamily="34" charset="0"/>
              </a:defRPr>
            </a:lvl8pPr>
            <a:lvl9pPr marL="3884143" indent="-228480" defTabSz="1051956" eaLnBrk="0" fontAlgn="base" hangingPunct="0">
              <a:spcBef>
                <a:spcPct val="0"/>
              </a:spcBef>
              <a:spcAft>
                <a:spcPct val="0"/>
              </a:spcAft>
              <a:defRPr sz="2100">
                <a:solidFill>
                  <a:schemeClr val="tx1"/>
                </a:solidFill>
                <a:latin typeface="Arial" pitchFamily="34" charset="0"/>
                <a:cs typeface="Arial" pitchFamily="34" charset="0"/>
              </a:defRPr>
            </a:lvl9pPr>
          </a:lstStyle>
          <a:p>
            <a:pPr eaLnBrk="1" hangingPunct="1"/>
            <a:fld id="{7DAF2008-D6FD-46F9-A273-ED18F9A733A0}" type="slidenum">
              <a:rPr lang="en-ZA" altLang="en-US" sz="1300">
                <a:solidFill>
                  <a:srgbClr val="008000"/>
                </a:solidFill>
              </a:rPr>
              <a:pPr eaLnBrk="1" hangingPunct="1"/>
              <a:t>60</a:t>
            </a:fld>
            <a:endParaRPr lang="en-ZA" altLang="en-US" sz="1300">
              <a:solidFill>
                <a:srgbClr val="008000"/>
              </a:solidFill>
            </a:endParaRPr>
          </a:p>
        </p:txBody>
      </p:sp>
      <p:graphicFrame>
        <p:nvGraphicFramePr>
          <p:cNvPr id="5" name="Chart 4"/>
          <p:cNvGraphicFramePr/>
          <p:nvPr/>
        </p:nvGraphicFramePr>
        <p:xfrm>
          <a:off x="209930" y="1716435"/>
          <a:ext cx="10189333" cy="42871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1522485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bwMode="auto">
          <a:xfrm>
            <a:off x="720725" y="539753"/>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algn="ctr"/>
            <a:r>
              <a:rPr lang="en-ZA" altLang="en-US" sz="2900" dirty="0"/>
              <a:t>Staff  Age Profile  as at Q3 2016/17</a:t>
            </a:r>
          </a:p>
        </p:txBody>
      </p:sp>
      <p:sp>
        <p:nvSpPr>
          <p:cNvPr id="63491"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100">
                <a:solidFill>
                  <a:schemeClr val="tx1"/>
                </a:solidFill>
                <a:latin typeface="Arial" pitchFamily="34" charset="0"/>
                <a:cs typeface="Arial" pitchFamily="34" charset="0"/>
              </a:defRPr>
            </a:lvl1pPr>
            <a:lvl2pPr marL="742557" indent="-285599" eaLnBrk="0" hangingPunct="0">
              <a:defRPr sz="2100">
                <a:solidFill>
                  <a:schemeClr val="tx1"/>
                </a:solidFill>
                <a:latin typeface="Arial" pitchFamily="34" charset="0"/>
                <a:cs typeface="Arial" pitchFamily="34" charset="0"/>
              </a:defRPr>
            </a:lvl2pPr>
            <a:lvl3pPr marL="1142395" indent="-228480" eaLnBrk="0" hangingPunct="0">
              <a:defRPr sz="2100">
                <a:solidFill>
                  <a:schemeClr val="tx1"/>
                </a:solidFill>
                <a:latin typeface="Arial" pitchFamily="34" charset="0"/>
                <a:cs typeface="Arial" pitchFamily="34" charset="0"/>
              </a:defRPr>
            </a:lvl3pPr>
            <a:lvl4pPr marL="1599352" indent="-228480" eaLnBrk="0" hangingPunct="0">
              <a:defRPr sz="2100">
                <a:solidFill>
                  <a:schemeClr val="tx1"/>
                </a:solidFill>
                <a:latin typeface="Arial" pitchFamily="34" charset="0"/>
                <a:cs typeface="Arial" pitchFamily="34" charset="0"/>
              </a:defRPr>
            </a:lvl4pPr>
            <a:lvl5pPr marL="2056311" indent="-228480" eaLnBrk="0" hangingPunct="0">
              <a:defRPr sz="2100">
                <a:solidFill>
                  <a:schemeClr val="tx1"/>
                </a:solidFill>
                <a:latin typeface="Arial" pitchFamily="34" charset="0"/>
                <a:cs typeface="Arial" pitchFamily="34" charset="0"/>
              </a:defRPr>
            </a:lvl5pPr>
            <a:lvl6pPr marL="2513269" indent="-228480" defTabSz="1051956" eaLnBrk="0" fontAlgn="base" hangingPunct="0">
              <a:spcBef>
                <a:spcPct val="0"/>
              </a:spcBef>
              <a:spcAft>
                <a:spcPct val="0"/>
              </a:spcAft>
              <a:defRPr sz="2100">
                <a:solidFill>
                  <a:schemeClr val="tx1"/>
                </a:solidFill>
                <a:latin typeface="Arial" pitchFamily="34" charset="0"/>
                <a:cs typeface="Arial" pitchFamily="34" charset="0"/>
              </a:defRPr>
            </a:lvl6pPr>
            <a:lvl7pPr marL="2970227" indent="-228480" defTabSz="1051956" eaLnBrk="0" fontAlgn="base" hangingPunct="0">
              <a:spcBef>
                <a:spcPct val="0"/>
              </a:spcBef>
              <a:spcAft>
                <a:spcPct val="0"/>
              </a:spcAft>
              <a:defRPr sz="2100">
                <a:solidFill>
                  <a:schemeClr val="tx1"/>
                </a:solidFill>
                <a:latin typeface="Arial" pitchFamily="34" charset="0"/>
                <a:cs typeface="Arial" pitchFamily="34" charset="0"/>
              </a:defRPr>
            </a:lvl7pPr>
            <a:lvl8pPr marL="3427186" indent="-228480" defTabSz="1051956" eaLnBrk="0" fontAlgn="base" hangingPunct="0">
              <a:spcBef>
                <a:spcPct val="0"/>
              </a:spcBef>
              <a:spcAft>
                <a:spcPct val="0"/>
              </a:spcAft>
              <a:defRPr sz="2100">
                <a:solidFill>
                  <a:schemeClr val="tx1"/>
                </a:solidFill>
                <a:latin typeface="Arial" pitchFamily="34" charset="0"/>
                <a:cs typeface="Arial" pitchFamily="34" charset="0"/>
              </a:defRPr>
            </a:lvl8pPr>
            <a:lvl9pPr marL="3884143" indent="-228480" defTabSz="1051956" eaLnBrk="0" fontAlgn="base" hangingPunct="0">
              <a:spcBef>
                <a:spcPct val="0"/>
              </a:spcBef>
              <a:spcAft>
                <a:spcPct val="0"/>
              </a:spcAft>
              <a:defRPr sz="2100">
                <a:solidFill>
                  <a:schemeClr val="tx1"/>
                </a:solidFill>
                <a:latin typeface="Arial" pitchFamily="34" charset="0"/>
                <a:cs typeface="Arial" pitchFamily="34" charset="0"/>
              </a:defRPr>
            </a:lvl9pPr>
          </a:lstStyle>
          <a:p>
            <a:pPr eaLnBrk="1" hangingPunct="1"/>
            <a:fld id="{02DB01E8-99D1-4F67-893F-212FCB2198C2}" type="slidenum">
              <a:rPr lang="en-ZA" altLang="en-US" sz="1300">
                <a:solidFill>
                  <a:srgbClr val="008000"/>
                </a:solidFill>
              </a:rPr>
              <a:pPr eaLnBrk="1" hangingPunct="1"/>
              <a:t>61</a:t>
            </a:fld>
            <a:endParaRPr lang="en-ZA" altLang="en-US" sz="1300">
              <a:solidFill>
                <a:srgbClr val="008000"/>
              </a:solidFill>
            </a:endParaRPr>
          </a:p>
        </p:txBody>
      </p:sp>
      <p:graphicFrame>
        <p:nvGraphicFramePr>
          <p:cNvPr id="5" name="Table 4"/>
          <p:cNvGraphicFramePr>
            <a:graphicFrameLocks noGrp="1"/>
          </p:cNvGraphicFramePr>
          <p:nvPr/>
        </p:nvGraphicFramePr>
        <p:xfrm>
          <a:off x="799404" y="1536666"/>
          <a:ext cx="9010393" cy="4863911"/>
        </p:xfrm>
        <a:graphic>
          <a:graphicData uri="http://schemas.openxmlformats.org/drawingml/2006/table">
            <a:tbl>
              <a:tblPr/>
              <a:tblGrid>
                <a:gridCol w="589458"/>
                <a:gridCol w="673675"/>
                <a:gridCol w="657114"/>
                <a:gridCol w="787794"/>
                <a:gridCol w="787794"/>
                <a:gridCol w="787794"/>
                <a:gridCol w="787794"/>
                <a:gridCol w="787794"/>
                <a:gridCol w="787794"/>
                <a:gridCol w="787794"/>
                <a:gridCol w="787794"/>
                <a:gridCol w="787794"/>
              </a:tblGrid>
              <a:tr h="230019">
                <a:tc>
                  <a:txBody>
                    <a:bodyPr/>
                    <a:lstStyle/>
                    <a:p>
                      <a:pPr algn="l" fontAlgn="b"/>
                      <a:endParaRPr lang="en-US" sz="1300" b="0" i="0" u="none" strike="noStrike" dirty="0">
                        <a:solidFill>
                          <a:srgbClr val="000000"/>
                        </a:solidFill>
                        <a:latin typeface="Verdana"/>
                      </a:endParaRPr>
                    </a:p>
                  </a:txBody>
                  <a:tcPr marL="8400" marR="8400" marT="7920" marB="0" anchor="b">
                    <a:lnL>
                      <a:noFill/>
                    </a:lnL>
                    <a:lnR>
                      <a:noFill/>
                    </a:lnR>
                    <a:lnT>
                      <a:noFill/>
                    </a:lnT>
                    <a:lnB w="6350" cap="flat" cmpd="sng" algn="ctr">
                      <a:solidFill>
                        <a:srgbClr val="000000"/>
                      </a:solidFill>
                      <a:prstDash val="solid"/>
                      <a:round/>
                      <a:headEnd type="none" w="med" len="med"/>
                      <a:tailEnd type="none" w="med" len="med"/>
                    </a:lnB>
                  </a:tcPr>
                </a:tc>
                <a:tc gridSpan="10">
                  <a:txBody>
                    <a:bodyPr/>
                    <a:lstStyle/>
                    <a:p>
                      <a:pPr algn="ctr" fontAlgn="b"/>
                      <a:r>
                        <a:rPr lang="en-US" sz="1300" b="0" i="0" u="none" strike="noStrike" dirty="0">
                          <a:solidFill>
                            <a:srgbClr val="000000"/>
                          </a:solidFill>
                          <a:latin typeface="Verdana"/>
                        </a:rPr>
                        <a:t>AGE GROUP</a:t>
                      </a:r>
                    </a:p>
                  </a:txBody>
                  <a:tcPr marL="8400" marR="8400" marT="792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a:solidFill>
                          <a:srgbClr val="000000"/>
                        </a:solidFill>
                        <a:latin typeface="Verdana"/>
                      </a:endParaRPr>
                    </a:p>
                  </a:txBody>
                  <a:tcPr marL="8400" marR="8400" marT="7920" marB="0" anchor="b">
                    <a:lnL>
                      <a:noFill/>
                    </a:lnL>
                    <a:lnR>
                      <a:noFill/>
                    </a:lnR>
                    <a:lnT>
                      <a:noFill/>
                    </a:lnT>
                    <a:lnB w="6350" cap="flat" cmpd="sng" algn="ctr">
                      <a:solidFill>
                        <a:srgbClr val="000000"/>
                      </a:solidFill>
                      <a:prstDash val="solid"/>
                      <a:round/>
                      <a:headEnd type="none" w="med" len="med"/>
                      <a:tailEnd type="none" w="med" len="med"/>
                    </a:lnB>
                  </a:tcPr>
                </a:tc>
              </a:tr>
              <a:tr h="230019">
                <a:tc>
                  <a:txBody>
                    <a:bodyPr/>
                    <a:lstStyle/>
                    <a:p>
                      <a:pPr algn="l" fontAlgn="b"/>
                      <a:r>
                        <a:rPr lang="en-US" sz="1300" b="0" i="0" u="none" strike="noStrike" dirty="0">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300" b="0" i="0" u="none" strike="noStrike">
                          <a:solidFill>
                            <a:srgbClr val="000000"/>
                          </a:solidFill>
                          <a:latin typeface="Verdana"/>
                        </a:rPr>
                        <a:t>20-24</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300" b="0" i="0" u="none" strike="noStrike">
                          <a:solidFill>
                            <a:srgbClr val="000000"/>
                          </a:solidFill>
                          <a:latin typeface="Verdana"/>
                        </a:rPr>
                        <a:t>25-29</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300" b="0" i="0" u="none" strike="noStrike">
                          <a:solidFill>
                            <a:srgbClr val="000000"/>
                          </a:solidFill>
                          <a:latin typeface="Verdana"/>
                        </a:rPr>
                        <a:t>30-34</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300" b="0" i="0" u="none" strike="noStrike">
                          <a:solidFill>
                            <a:srgbClr val="000000"/>
                          </a:solidFill>
                          <a:latin typeface="Verdana"/>
                        </a:rPr>
                        <a:t>35-39</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300" b="0" i="0" u="none" strike="noStrike" dirty="0">
                          <a:solidFill>
                            <a:srgbClr val="000000"/>
                          </a:solidFill>
                          <a:latin typeface="Verdana"/>
                        </a:rPr>
                        <a:t>40-44</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300" b="0" i="0" u="none" strike="noStrike">
                          <a:solidFill>
                            <a:srgbClr val="000000"/>
                          </a:solidFill>
                          <a:latin typeface="Verdana"/>
                        </a:rPr>
                        <a:t>45-49</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300" b="0" i="0" u="none" strike="noStrike">
                          <a:solidFill>
                            <a:srgbClr val="000000"/>
                          </a:solidFill>
                          <a:latin typeface="Verdana"/>
                        </a:rPr>
                        <a:t>50-54</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300" b="0" i="0" u="none" strike="noStrike">
                          <a:solidFill>
                            <a:srgbClr val="000000"/>
                          </a:solidFill>
                          <a:latin typeface="Verdana"/>
                        </a:rPr>
                        <a:t>55-59</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300" b="0" i="0" u="none" strike="noStrike">
                          <a:solidFill>
                            <a:srgbClr val="000000"/>
                          </a:solidFill>
                          <a:latin typeface="Verdana"/>
                        </a:rPr>
                        <a:t>60-64</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300" b="0" i="0" u="none" strike="noStrike">
                          <a:solidFill>
                            <a:srgbClr val="000000"/>
                          </a:solidFill>
                          <a:latin typeface="Verdana"/>
                        </a:rPr>
                        <a:t>65-69</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300" b="0" i="0" u="none" strike="noStrike">
                          <a:solidFill>
                            <a:srgbClr val="000000"/>
                          </a:solidFill>
                          <a:latin typeface="Verdana"/>
                        </a:rPr>
                        <a:t>TOTAL</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0019">
                <a:tc>
                  <a:txBody>
                    <a:bodyPr/>
                    <a:lstStyle/>
                    <a:p>
                      <a:pPr algn="r" fontAlgn="b"/>
                      <a:r>
                        <a:rPr lang="en-US" sz="1300" b="0" i="0" u="none" strike="noStrike" dirty="0">
                          <a:solidFill>
                            <a:srgbClr val="000000"/>
                          </a:solidFill>
                          <a:latin typeface="Verdana"/>
                        </a:rPr>
                        <a:t>1</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0</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0019">
                <a:tc>
                  <a:txBody>
                    <a:bodyPr/>
                    <a:lstStyle/>
                    <a:p>
                      <a:pPr algn="r" fontAlgn="b"/>
                      <a:r>
                        <a:rPr lang="en-US" sz="1300" b="0" i="0" u="none" strike="noStrike" dirty="0">
                          <a:solidFill>
                            <a:srgbClr val="000000"/>
                          </a:solidFill>
                          <a:latin typeface="Verdana"/>
                        </a:rPr>
                        <a:t>2</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300" b="0" i="0" u="none" strike="noStrike">
                          <a:solidFill>
                            <a:srgbClr val="000000"/>
                          </a:solidFill>
                          <a:latin typeface="Verdana"/>
                        </a:rPr>
                        <a:t>3</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56</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113</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101</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84</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latin typeface="Verdana"/>
                        </a:rPr>
                        <a:t>89</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50</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33</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4</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533</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0019">
                <a:tc>
                  <a:txBody>
                    <a:bodyPr/>
                    <a:lstStyle/>
                    <a:p>
                      <a:pPr algn="r" fontAlgn="b"/>
                      <a:r>
                        <a:rPr lang="en-US" sz="1300" b="0" i="0" u="none" strike="noStrike" dirty="0">
                          <a:solidFill>
                            <a:srgbClr val="000000"/>
                          </a:solidFill>
                          <a:latin typeface="Verdana"/>
                        </a:rPr>
                        <a:t>3</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latin typeface="Verdana"/>
                        </a:rPr>
                        <a:t>5</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7</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23</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41</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latin typeface="Verdana"/>
                        </a:rPr>
                        <a:t>193</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417</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437</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115</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1238</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0019">
                <a:tc>
                  <a:txBody>
                    <a:bodyPr/>
                    <a:lstStyle/>
                    <a:p>
                      <a:pPr algn="r" fontAlgn="b"/>
                      <a:r>
                        <a:rPr lang="en-US" sz="1300" b="0" i="0" u="none" strike="noStrike" dirty="0">
                          <a:solidFill>
                            <a:srgbClr val="000000"/>
                          </a:solidFill>
                          <a:latin typeface="Verdana"/>
                        </a:rPr>
                        <a:t>4</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10</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16</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22</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33</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48</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latin typeface="Verdana"/>
                        </a:rPr>
                        <a:t>97</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65</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18</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309</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0019">
                <a:tc>
                  <a:txBody>
                    <a:bodyPr/>
                    <a:lstStyle/>
                    <a:p>
                      <a:pPr algn="r" fontAlgn="b"/>
                      <a:r>
                        <a:rPr lang="en-US" sz="1300" b="0" i="0" u="none" strike="noStrike" dirty="0">
                          <a:solidFill>
                            <a:srgbClr val="000000"/>
                          </a:solidFill>
                          <a:latin typeface="Verdana"/>
                        </a:rPr>
                        <a:t>5</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300" b="0" i="0" u="none" strike="noStrike">
                          <a:solidFill>
                            <a:srgbClr val="000000"/>
                          </a:solidFill>
                          <a:latin typeface="Verdana"/>
                        </a:rPr>
                        <a:t>6</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75</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102</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79</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51</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49</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49</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58</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14</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483</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0019">
                <a:tc>
                  <a:txBody>
                    <a:bodyPr/>
                    <a:lstStyle/>
                    <a:p>
                      <a:pPr algn="r" fontAlgn="b"/>
                      <a:r>
                        <a:rPr lang="en-US" sz="1300" b="0" i="0" u="none" strike="noStrike" dirty="0">
                          <a:solidFill>
                            <a:srgbClr val="000000"/>
                          </a:solidFill>
                          <a:latin typeface="Verdana"/>
                        </a:rPr>
                        <a:t>6</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10</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45</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52</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56</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47</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latin typeface="Verdana"/>
                        </a:rPr>
                        <a:t>45</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27</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6</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288</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0019">
                <a:tc>
                  <a:txBody>
                    <a:bodyPr/>
                    <a:lstStyle/>
                    <a:p>
                      <a:pPr algn="r" fontAlgn="b"/>
                      <a:r>
                        <a:rPr lang="en-US" sz="1300" b="0" i="0" u="none" strike="noStrike" dirty="0">
                          <a:solidFill>
                            <a:srgbClr val="000000"/>
                          </a:solidFill>
                          <a:latin typeface="Verdana"/>
                        </a:rPr>
                        <a:t>7</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300" b="0" i="0" u="none" strike="noStrike">
                          <a:solidFill>
                            <a:srgbClr val="000000"/>
                          </a:solidFill>
                          <a:latin typeface="Verdana"/>
                        </a:rPr>
                        <a:t>1</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80</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140</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147</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135</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90</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95</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latin typeface="Verdana"/>
                        </a:rPr>
                        <a:t>83</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21</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792</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0019">
                <a:tc>
                  <a:txBody>
                    <a:bodyPr/>
                    <a:lstStyle/>
                    <a:p>
                      <a:pPr algn="r" fontAlgn="b"/>
                      <a:r>
                        <a:rPr lang="en-US" sz="1300" b="0" i="0" u="none" strike="noStrike" dirty="0">
                          <a:solidFill>
                            <a:srgbClr val="000000"/>
                          </a:solidFill>
                          <a:latin typeface="Verdana"/>
                        </a:rPr>
                        <a:t>8</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300" b="0" i="0" u="none" strike="noStrike" dirty="0">
                          <a:solidFill>
                            <a:srgbClr val="000000"/>
                          </a:solidFill>
                          <a:latin typeface="Verdana"/>
                        </a:rPr>
                        <a:t>2</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66</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119</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116</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128</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89</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53</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latin typeface="Verdana"/>
                        </a:rPr>
                        <a:t>48</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14</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635</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0019">
                <a:tc>
                  <a:txBody>
                    <a:bodyPr/>
                    <a:lstStyle/>
                    <a:p>
                      <a:pPr algn="r" fontAlgn="b"/>
                      <a:r>
                        <a:rPr lang="en-US" sz="1300" b="0" i="0" u="none" strike="noStrike">
                          <a:solidFill>
                            <a:srgbClr val="000000"/>
                          </a:solidFill>
                          <a:latin typeface="Verdana"/>
                        </a:rPr>
                        <a:t>9</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300" b="0" i="0" u="none" strike="noStrike" dirty="0">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23</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87</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102</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100</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82</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39</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latin typeface="Verdana"/>
                        </a:rPr>
                        <a:t>32</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9</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474</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0019">
                <a:tc>
                  <a:txBody>
                    <a:bodyPr/>
                    <a:lstStyle/>
                    <a:p>
                      <a:pPr algn="r" fontAlgn="b"/>
                      <a:r>
                        <a:rPr lang="en-US" sz="1300" b="0" i="0" u="none" strike="noStrike">
                          <a:solidFill>
                            <a:srgbClr val="000000"/>
                          </a:solidFill>
                          <a:latin typeface="Verdana"/>
                        </a:rPr>
                        <a:t>10</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300" b="0" i="0" u="none" strike="noStrike" dirty="0">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7</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40</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38</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45</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24</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19</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latin typeface="Verdana"/>
                        </a:rPr>
                        <a:t>25</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3</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201</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0019">
                <a:tc>
                  <a:txBody>
                    <a:bodyPr/>
                    <a:lstStyle/>
                    <a:p>
                      <a:pPr algn="r" fontAlgn="b"/>
                      <a:r>
                        <a:rPr lang="en-US" sz="1300" b="0" i="0" u="none" strike="noStrike">
                          <a:solidFill>
                            <a:srgbClr val="000000"/>
                          </a:solidFill>
                          <a:latin typeface="Verdana"/>
                        </a:rPr>
                        <a:t>11</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300" b="0" i="0" u="none" strike="noStrike" dirty="0">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6</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39</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62</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53</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36</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23</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latin typeface="Verdana"/>
                        </a:rPr>
                        <a:t>9</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latin typeface="Verdana"/>
                        </a:rPr>
                        <a:t>6</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234</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0019">
                <a:tc>
                  <a:txBody>
                    <a:bodyPr/>
                    <a:lstStyle/>
                    <a:p>
                      <a:pPr algn="r" fontAlgn="b"/>
                      <a:r>
                        <a:rPr lang="en-US" sz="1300" b="0" i="0" u="none" strike="noStrike">
                          <a:solidFill>
                            <a:srgbClr val="000000"/>
                          </a:solidFill>
                          <a:latin typeface="Verdana"/>
                        </a:rPr>
                        <a:t>12</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300" b="0" i="0" u="none" strike="noStrike" dirty="0">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8</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26</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44</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35</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25</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26</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latin typeface="Verdana"/>
                        </a:rPr>
                        <a:t>8</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173</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0019">
                <a:tc>
                  <a:txBody>
                    <a:bodyPr/>
                    <a:lstStyle/>
                    <a:p>
                      <a:pPr algn="r" fontAlgn="b"/>
                      <a:r>
                        <a:rPr lang="en-US" sz="1300" b="0" i="0" u="none" strike="noStrike">
                          <a:solidFill>
                            <a:srgbClr val="000000"/>
                          </a:solidFill>
                          <a:latin typeface="Verdana"/>
                        </a:rPr>
                        <a:t>13</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300" b="0" i="0" u="none" strike="noStrike" dirty="0">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3</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6</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17</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21</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11</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12</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latin typeface="Verdana"/>
                        </a:rPr>
                        <a:t>2</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72</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0019">
                <a:tc>
                  <a:txBody>
                    <a:bodyPr/>
                    <a:lstStyle/>
                    <a:p>
                      <a:pPr algn="r" fontAlgn="b"/>
                      <a:r>
                        <a:rPr lang="en-US" sz="1300" b="0" i="0" u="none" strike="noStrike">
                          <a:solidFill>
                            <a:srgbClr val="000000"/>
                          </a:solidFill>
                          <a:latin typeface="Verdana"/>
                        </a:rPr>
                        <a:t>14</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300" b="0" i="0" u="none" strike="noStrike" dirty="0">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9</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8</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10</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3</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latin typeface="Verdana"/>
                        </a:rPr>
                        <a:t>1</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32</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0019">
                <a:tc>
                  <a:txBody>
                    <a:bodyPr/>
                    <a:lstStyle/>
                    <a:p>
                      <a:pPr algn="r" fontAlgn="b"/>
                      <a:r>
                        <a:rPr lang="en-US" sz="1300" b="0" i="0" u="none" strike="noStrike">
                          <a:solidFill>
                            <a:srgbClr val="000000"/>
                          </a:solidFill>
                          <a:latin typeface="Verdana"/>
                        </a:rPr>
                        <a:t>15</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300" b="0" i="0" u="none" strike="noStrike" dirty="0">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2</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2</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2</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5</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latin typeface="Verdana"/>
                        </a:rPr>
                        <a:t>1</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12</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0019">
                <a:tc>
                  <a:txBody>
                    <a:bodyPr/>
                    <a:lstStyle/>
                    <a:p>
                      <a:pPr algn="r" fontAlgn="b"/>
                      <a:r>
                        <a:rPr lang="en-US" sz="1300" b="0" i="0" u="none" strike="noStrike">
                          <a:solidFill>
                            <a:srgbClr val="000000"/>
                          </a:solidFill>
                          <a:latin typeface="Verdana"/>
                        </a:rPr>
                        <a:t>16</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latin typeface="Verdana"/>
                        </a:rPr>
                        <a:t>1</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latin typeface="Verdana"/>
                        </a:rPr>
                        <a:t> </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63531">
                <a:tc>
                  <a:txBody>
                    <a:bodyPr/>
                    <a:lstStyle/>
                    <a:p>
                      <a:pPr algn="l" fontAlgn="b"/>
                      <a:r>
                        <a:rPr lang="en-US" sz="1300" b="0" i="0" u="none" strike="noStrike">
                          <a:solidFill>
                            <a:srgbClr val="000000"/>
                          </a:solidFill>
                          <a:latin typeface="Verdana"/>
                        </a:rPr>
                        <a:t>TOTAL</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300" b="0" i="0" u="none" strike="noStrike">
                          <a:solidFill>
                            <a:srgbClr val="000000"/>
                          </a:solidFill>
                          <a:latin typeface="Verdana"/>
                        </a:rPr>
                        <a:t>12</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300" b="0" i="0" u="none" strike="noStrike" dirty="0">
                          <a:solidFill>
                            <a:srgbClr val="000000"/>
                          </a:solidFill>
                          <a:latin typeface="Verdana"/>
                        </a:rPr>
                        <a:t>339</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300" b="0" i="0" u="none" strike="noStrike">
                          <a:solidFill>
                            <a:srgbClr val="000000"/>
                          </a:solidFill>
                          <a:latin typeface="Verdana"/>
                        </a:rPr>
                        <a:t>719</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300" b="0" i="0" u="none" strike="noStrike">
                          <a:solidFill>
                            <a:srgbClr val="000000"/>
                          </a:solidFill>
                          <a:latin typeface="Verdana"/>
                        </a:rPr>
                        <a:t>775</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300" b="0" i="0" u="none" strike="noStrike">
                          <a:solidFill>
                            <a:srgbClr val="000000"/>
                          </a:solidFill>
                          <a:latin typeface="Verdana"/>
                        </a:rPr>
                        <a:t>798</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300" b="0" i="0" u="none" strike="noStrike">
                          <a:solidFill>
                            <a:srgbClr val="000000"/>
                          </a:solidFill>
                          <a:latin typeface="Verdana"/>
                        </a:rPr>
                        <a:t>813</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300" b="0" i="0" u="none" strike="noStrike">
                          <a:solidFill>
                            <a:srgbClr val="000000"/>
                          </a:solidFill>
                          <a:latin typeface="Verdana"/>
                        </a:rPr>
                        <a:t>935</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300" b="0" i="0" u="none" strike="noStrike">
                          <a:solidFill>
                            <a:srgbClr val="000000"/>
                          </a:solidFill>
                          <a:latin typeface="Verdana"/>
                        </a:rPr>
                        <a:t>864</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300" b="0" i="0" u="none" strike="noStrike">
                          <a:solidFill>
                            <a:srgbClr val="000000"/>
                          </a:solidFill>
                          <a:latin typeface="Verdana"/>
                        </a:rPr>
                        <a:t>222</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300" b="0" i="0" u="none" strike="noStrike" dirty="0">
                          <a:solidFill>
                            <a:srgbClr val="000000"/>
                          </a:solidFill>
                          <a:latin typeface="Verdana"/>
                        </a:rPr>
                        <a:t>0</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300" b="0" i="0" u="none" strike="noStrike">
                          <a:solidFill>
                            <a:srgbClr val="000000"/>
                          </a:solidFill>
                          <a:latin typeface="Verdana"/>
                        </a:rPr>
                        <a:t>5477</a:t>
                      </a:r>
                    </a:p>
                  </a:txBody>
                  <a:tcPr marL="8400" marR="8400" marT="7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0019">
                <a:tc gridSpan="7">
                  <a:txBody>
                    <a:bodyPr/>
                    <a:lstStyle/>
                    <a:p>
                      <a:pPr algn="l" rtl="0" fontAlgn="b"/>
                      <a:r>
                        <a:rPr lang="en-US" sz="1300" b="0" i="0" u="none" strike="noStrike" dirty="0">
                          <a:solidFill>
                            <a:srgbClr val="000000"/>
                          </a:solidFill>
                          <a:latin typeface="Verdana"/>
                        </a:rPr>
                        <a:t>** The levels is the officials levels not posts levels</a:t>
                      </a:r>
                    </a:p>
                  </a:txBody>
                  <a:tcPr marL="8400" marR="8400" marT="792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a:solidFill>
                          <a:srgbClr val="000000"/>
                        </a:solidFill>
                        <a:latin typeface="Verdana"/>
                      </a:endParaRPr>
                    </a:p>
                  </a:txBody>
                  <a:tcPr marL="8400" marR="8400" marT="79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latin typeface="Verdana"/>
                      </a:endParaRPr>
                    </a:p>
                  </a:txBody>
                  <a:tcPr marL="8400" marR="8400" marT="79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latin typeface="Verdana"/>
                      </a:endParaRPr>
                    </a:p>
                  </a:txBody>
                  <a:tcPr marL="8400" marR="8400" marT="79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dirty="0">
                        <a:solidFill>
                          <a:srgbClr val="000000"/>
                        </a:solidFill>
                        <a:latin typeface="Verdana"/>
                      </a:endParaRPr>
                    </a:p>
                  </a:txBody>
                  <a:tcPr marL="8400" marR="8400" marT="79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300" b="0" i="0" u="none" strike="noStrike">
                        <a:solidFill>
                          <a:srgbClr val="000000"/>
                        </a:solidFill>
                        <a:latin typeface="Verdana"/>
                      </a:endParaRPr>
                    </a:p>
                  </a:txBody>
                  <a:tcPr marL="8400" marR="8400" marT="7920" marB="0" anchor="b">
                    <a:lnL>
                      <a:noFill/>
                    </a:lnL>
                    <a:lnR>
                      <a:noFill/>
                    </a:lnR>
                    <a:lnT w="6350" cap="flat" cmpd="sng" algn="ctr">
                      <a:solidFill>
                        <a:srgbClr val="000000"/>
                      </a:solidFill>
                      <a:prstDash val="solid"/>
                      <a:round/>
                      <a:headEnd type="none" w="med" len="med"/>
                      <a:tailEnd type="none" w="med" len="med"/>
                    </a:lnT>
                    <a:lnB>
                      <a:noFill/>
                    </a:lnB>
                  </a:tcPr>
                </a:tc>
              </a:tr>
              <a:tr h="230019">
                <a:tc gridSpan="8">
                  <a:txBody>
                    <a:bodyPr/>
                    <a:lstStyle/>
                    <a:p>
                      <a:pPr algn="l" rtl="0" fontAlgn="b"/>
                      <a:r>
                        <a:rPr lang="en-US" sz="1300" b="0" i="0" u="none" strike="noStrike" dirty="0">
                          <a:solidFill>
                            <a:srgbClr val="000000"/>
                          </a:solidFill>
                          <a:latin typeface="Verdana"/>
                        </a:rPr>
                        <a:t>**The levels excludes Minister and the Deputy Minister </a:t>
                      </a:r>
                    </a:p>
                  </a:txBody>
                  <a:tcPr marL="8400" marR="8400" marT="79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dirty="0">
                        <a:solidFill>
                          <a:srgbClr val="000000"/>
                        </a:solidFill>
                        <a:latin typeface="Verdana"/>
                      </a:endParaRPr>
                    </a:p>
                  </a:txBody>
                  <a:tcPr marL="8400" marR="8400" marT="7920" marB="0" anchor="b">
                    <a:lnL>
                      <a:noFill/>
                    </a:lnL>
                    <a:lnR>
                      <a:noFill/>
                    </a:lnR>
                    <a:lnT>
                      <a:noFill/>
                    </a:lnT>
                    <a:lnB>
                      <a:noFill/>
                    </a:lnB>
                  </a:tcPr>
                </a:tc>
                <a:tc>
                  <a:txBody>
                    <a:bodyPr/>
                    <a:lstStyle/>
                    <a:p>
                      <a:pPr algn="l" fontAlgn="b"/>
                      <a:endParaRPr lang="en-US" sz="1300" b="0" i="0" u="none" strike="noStrike" dirty="0">
                        <a:solidFill>
                          <a:srgbClr val="000000"/>
                        </a:solidFill>
                        <a:latin typeface="Verdana"/>
                      </a:endParaRPr>
                    </a:p>
                  </a:txBody>
                  <a:tcPr marL="8400" marR="8400" marT="7920" marB="0" anchor="b">
                    <a:lnL>
                      <a:noFill/>
                    </a:lnL>
                    <a:lnR>
                      <a:noFill/>
                    </a:lnR>
                    <a:lnT>
                      <a:noFill/>
                    </a:lnT>
                    <a:lnB>
                      <a:noFill/>
                    </a:lnB>
                  </a:tcPr>
                </a:tc>
                <a:tc>
                  <a:txBody>
                    <a:bodyPr/>
                    <a:lstStyle/>
                    <a:p>
                      <a:pPr algn="l" fontAlgn="b"/>
                      <a:endParaRPr lang="en-US" sz="1300" b="0" i="0" u="none" strike="noStrike" dirty="0">
                        <a:solidFill>
                          <a:srgbClr val="000000"/>
                        </a:solidFill>
                        <a:latin typeface="Verdana"/>
                      </a:endParaRPr>
                    </a:p>
                  </a:txBody>
                  <a:tcPr marL="8400" marR="8400" marT="7920" marB="0" anchor="b">
                    <a:lnL>
                      <a:noFill/>
                    </a:lnL>
                    <a:lnR>
                      <a:noFill/>
                    </a:lnR>
                    <a:lnT>
                      <a:noFill/>
                    </a:lnT>
                    <a:lnB>
                      <a:noFill/>
                    </a:lnB>
                  </a:tcPr>
                </a:tc>
                <a:tc>
                  <a:txBody>
                    <a:bodyPr/>
                    <a:lstStyle/>
                    <a:p>
                      <a:pPr algn="l" fontAlgn="b"/>
                      <a:endParaRPr lang="en-US" sz="1300" b="0" i="0" u="none" strike="noStrike" dirty="0">
                        <a:solidFill>
                          <a:srgbClr val="000000"/>
                        </a:solidFill>
                        <a:latin typeface="Verdana"/>
                      </a:endParaRPr>
                    </a:p>
                  </a:txBody>
                  <a:tcPr marL="8400" marR="8400" marT="7920" marB="0" anchor="b">
                    <a:lnL>
                      <a:noFill/>
                    </a:lnL>
                    <a:lnR>
                      <a:noFill/>
                    </a:lnR>
                    <a:lnT>
                      <a:noFill/>
                    </a:lnT>
                    <a:lnB>
                      <a:noFill/>
                    </a:lnB>
                  </a:tcPr>
                </a:tc>
              </a:tr>
            </a:tbl>
          </a:graphicData>
        </a:graphic>
      </p:graphicFrame>
    </p:spTree>
    <p:extLst>
      <p:ext uri="{BB962C8B-B14F-4D97-AF65-F5344CB8AC3E}">
        <p14:creationId xmlns:p14="http://schemas.microsoft.com/office/powerpoint/2010/main" xmlns="" val="16750113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bwMode="auto">
          <a:xfrm>
            <a:off x="720725" y="539753"/>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algn="ctr"/>
            <a:r>
              <a:rPr lang="en-ZA" altLang="en-US" sz="2900" dirty="0" smtClean="0"/>
              <a:t>DAFF SMS PROFILE</a:t>
            </a:r>
            <a:endParaRPr lang="en-ZA" altLang="en-US" sz="2900" dirty="0"/>
          </a:p>
        </p:txBody>
      </p:sp>
      <p:sp>
        <p:nvSpPr>
          <p:cNvPr id="65539"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100">
                <a:solidFill>
                  <a:schemeClr val="tx1"/>
                </a:solidFill>
                <a:latin typeface="Arial" pitchFamily="34" charset="0"/>
                <a:cs typeface="Arial" pitchFamily="34" charset="0"/>
              </a:defRPr>
            </a:lvl1pPr>
            <a:lvl2pPr marL="742557" indent="-285599" eaLnBrk="0" hangingPunct="0">
              <a:defRPr sz="2100">
                <a:solidFill>
                  <a:schemeClr val="tx1"/>
                </a:solidFill>
                <a:latin typeface="Arial" pitchFamily="34" charset="0"/>
                <a:cs typeface="Arial" pitchFamily="34" charset="0"/>
              </a:defRPr>
            </a:lvl2pPr>
            <a:lvl3pPr marL="1142395" indent="-228480" eaLnBrk="0" hangingPunct="0">
              <a:defRPr sz="2100">
                <a:solidFill>
                  <a:schemeClr val="tx1"/>
                </a:solidFill>
                <a:latin typeface="Arial" pitchFamily="34" charset="0"/>
                <a:cs typeface="Arial" pitchFamily="34" charset="0"/>
              </a:defRPr>
            </a:lvl3pPr>
            <a:lvl4pPr marL="1599352" indent="-228480" eaLnBrk="0" hangingPunct="0">
              <a:defRPr sz="2100">
                <a:solidFill>
                  <a:schemeClr val="tx1"/>
                </a:solidFill>
                <a:latin typeface="Arial" pitchFamily="34" charset="0"/>
                <a:cs typeface="Arial" pitchFamily="34" charset="0"/>
              </a:defRPr>
            </a:lvl4pPr>
            <a:lvl5pPr marL="2056311" indent="-228480" eaLnBrk="0" hangingPunct="0">
              <a:defRPr sz="2100">
                <a:solidFill>
                  <a:schemeClr val="tx1"/>
                </a:solidFill>
                <a:latin typeface="Arial" pitchFamily="34" charset="0"/>
                <a:cs typeface="Arial" pitchFamily="34" charset="0"/>
              </a:defRPr>
            </a:lvl5pPr>
            <a:lvl6pPr marL="2513269" indent="-228480" defTabSz="1051956" eaLnBrk="0" fontAlgn="base" hangingPunct="0">
              <a:spcBef>
                <a:spcPct val="0"/>
              </a:spcBef>
              <a:spcAft>
                <a:spcPct val="0"/>
              </a:spcAft>
              <a:defRPr sz="2100">
                <a:solidFill>
                  <a:schemeClr val="tx1"/>
                </a:solidFill>
                <a:latin typeface="Arial" pitchFamily="34" charset="0"/>
                <a:cs typeface="Arial" pitchFamily="34" charset="0"/>
              </a:defRPr>
            </a:lvl6pPr>
            <a:lvl7pPr marL="2970227" indent="-228480" defTabSz="1051956" eaLnBrk="0" fontAlgn="base" hangingPunct="0">
              <a:spcBef>
                <a:spcPct val="0"/>
              </a:spcBef>
              <a:spcAft>
                <a:spcPct val="0"/>
              </a:spcAft>
              <a:defRPr sz="2100">
                <a:solidFill>
                  <a:schemeClr val="tx1"/>
                </a:solidFill>
                <a:latin typeface="Arial" pitchFamily="34" charset="0"/>
                <a:cs typeface="Arial" pitchFamily="34" charset="0"/>
              </a:defRPr>
            </a:lvl7pPr>
            <a:lvl8pPr marL="3427186" indent="-228480" defTabSz="1051956" eaLnBrk="0" fontAlgn="base" hangingPunct="0">
              <a:spcBef>
                <a:spcPct val="0"/>
              </a:spcBef>
              <a:spcAft>
                <a:spcPct val="0"/>
              </a:spcAft>
              <a:defRPr sz="2100">
                <a:solidFill>
                  <a:schemeClr val="tx1"/>
                </a:solidFill>
                <a:latin typeface="Arial" pitchFamily="34" charset="0"/>
                <a:cs typeface="Arial" pitchFamily="34" charset="0"/>
              </a:defRPr>
            </a:lvl8pPr>
            <a:lvl9pPr marL="3884143" indent="-228480" defTabSz="1051956" eaLnBrk="0" fontAlgn="base" hangingPunct="0">
              <a:spcBef>
                <a:spcPct val="0"/>
              </a:spcBef>
              <a:spcAft>
                <a:spcPct val="0"/>
              </a:spcAft>
              <a:defRPr sz="2100">
                <a:solidFill>
                  <a:schemeClr val="tx1"/>
                </a:solidFill>
                <a:latin typeface="Arial" pitchFamily="34" charset="0"/>
                <a:cs typeface="Arial" pitchFamily="34" charset="0"/>
              </a:defRPr>
            </a:lvl9pPr>
          </a:lstStyle>
          <a:p>
            <a:pPr eaLnBrk="1" hangingPunct="1"/>
            <a:fld id="{6F055CE2-BD4C-4026-ACD4-19DE9F17A0C9}" type="slidenum">
              <a:rPr lang="en-ZA" altLang="en-US" sz="1300">
                <a:solidFill>
                  <a:srgbClr val="008000"/>
                </a:solidFill>
              </a:rPr>
              <a:pPr eaLnBrk="1" hangingPunct="1"/>
              <a:t>62</a:t>
            </a:fld>
            <a:endParaRPr lang="en-ZA" altLang="en-US" sz="1300">
              <a:solidFill>
                <a:srgbClr val="008000"/>
              </a:solidFill>
            </a:endParaRPr>
          </a:p>
        </p:txBody>
      </p:sp>
      <p:graphicFrame>
        <p:nvGraphicFramePr>
          <p:cNvPr id="7" name="Table 6"/>
          <p:cNvGraphicFramePr>
            <a:graphicFrameLocks noGrp="1"/>
          </p:cNvGraphicFramePr>
          <p:nvPr/>
        </p:nvGraphicFramePr>
        <p:xfrm>
          <a:off x="630961" y="1478263"/>
          <a:ext cx="9684092" cy="4934455"/>
        </p:xfrm>
        <a:graphic>
          <a:graphicData uri="http://schemas.openxmlformats.org/drawingml/2006/table">
            <a:tbl>
              <a:tblPr/>
              <a:tblGrid>
                <a:gridCol w="440186"/>
                <a:gridCol w="440186"/>
                <a:gridCol w="440186"/>
                <a:gridCol w="440186"/>
                <a:gridCol w="440186"/>
                <a:gridCol w="440186"/>
                <a:gridCol w="440186"/>
                <a:gridCol w="440186"/>
                <a:gridCol w="440186"/>
                <a:gridCol w="440186"/>
                <a:gridCol w="440186"/>
                <a:gridCol w="440186"/>
                <a:gridCol w="440186"/>
                <a:gridCol w="440186"/>
                <a:gridCol w="440186"/>
                <a:gridCol w="440186"/>
                <a:gridCol w="440186"/>
                <a:gridCol w="440186"/>
                <a:gridCol w="440186"/>
                <a:gridCol w="440186"/>
                <a:gridCol w="440186"/>
                <a:gridCol w="440186"/>
              </a:tblGrid>
              <a:tr h="326133">
                <a:tc>
                  <a:txBody>
                    <a:bodyPr/>
                    <a:lstStyle/>
                    <a:p>
                      <a:pPr algn="ctr" fontAlgn="b"/>
                      <a:endParaRPr lang="en-US" sz="1100" b="1" i="0" u="none" strike="noStrike">
                        <a:latin typeface="Arial"/>
                      </a:endParaRPr>
                    </a:p>
                  </a:txBody>
                  <a:tcPr marL="8101" marR="8101" marT="7637" marB="0" anchor="b">
                    <a:lnL>
                      <a:noFill/>
                    </a:lnL>
                    <a:lnR w="12700" cap="flat" cmpd="sng" algn="ctr">
                      <a:solidFill>
                        <a:srgbClr val="000000"/>
                      </a:solidFill>
                      <a:prstDash val="solid"/>
                      <a:round/>
                      <a:headEnd type="none" w="med" len="med"/>
                      <a:tailEnd type="none" w="med" len="med"/>
                    </a:lnR>
                    <a:lnT>
                      <a:noFill/>
                    </a:lnT>
                    <a:lnB>
                      <a:noFill/>
                    </a:lnB>
                  </a:tcPr>
                </a:tc>
                <a:tc gridSpan="8">
                  <a:txBody>
                    <a:bodyPr/>
                    <a:lstStyle/>
                    <a:p>
                      <a:pPr algn="ctr" fontAlgn="b"/>
                      <a:r>
                        <a:rPr lang="en-US" sz="1100" b="1" i="0" u="none" strike="noStrike">
                          <a:latin typeface="Arial"/>
                        </a:rPr>
                        <a:t>Male</a:t>
                      </a:r>
                    </a:p>
                  </a:txBody>
                  <a:tcPr marL="8101" marR="8101" marT="76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fontAlgn="b"/>
                      <a:r>
                        <a:rPr lang="en-US" sz="1100" b="1" i="0" u="none" strike="noStrike">
                          <a:latin typeface="Arial"/>
                        </a:rPr>
                        <a:t>Female</a:t>
                      </a:r>
                    </a:p>
                  </a:txBody>
                  <a:tcPr marL="8101" marR="8101" marT="76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5">
                  <a:txBody>
                    <a:bodyPr/>
                    <a:lstStyle/>
                    <a:p>
                      <a:pPr algn="ctr" fontAlgn="ctr"/>
                      <a:r>
                        <a:rPr lang="en-US" sz="1100" b="1" i="0" u="none" strike="noStrike">
                          <a:latin typeface="Arial"/>
                        </a:rPr>
                        <a:t>Total</a:t>
                      </a:r>
                    </a:p>
                  </a:txBody>
                  <a:tcPr marL="8101" marR="8101" marT="7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326133">
                <a:tc>
                  <a:txBody>
                    <a:bodyPr/>
                    <a:lstStyle/>
                    <a:p>
                      <a:pPr algn="ctr" fontAlgn="b"/>
                      <a:endParaRPr lang="en-US" sz="1100" b="0" i="0" u="none" strike="noStrike">
                        <a:latin typeface="Arial"/>
                      </a:endParaRPr>
                    </a:p>
                  </a:txBody>
                  <a:tcPr marL="8101" marR="8101" marT="76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100" b="1" i="0" u="none" strike="noStrike">
                          <a:latin typeface="Arial"/>
                        </a:rPr>
                        <a:t>African</a:t>
                      </a:r>
                    </a:p>
                  </a:txBody>
                  <a:tcPr marL="8101" marR="8101" marT="76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b"/>
                      <a:r>
                        <a:rPr lang="en-US" sz="1100" b="1" i="0" u="none" strike="noStrike">
                          <a:latin typeface="Arial"/>
                        </a:rPr>
                        <a:t>Coloured</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b"/>
                      <a:r>
                        <a:rPr lang="en-US" sz="1100" b="1" i="0" u="none" strike="noStrike">
                          <a:latin typeface="Arial"/>
                        </a:rPr>
                        <a:t>Indian</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b"/>
                      <a:r>
                        <a:rPr lang="en-US" sz="1100" b="1" i="0" u="none" strike="noStrike">
                          <a:latin typeface="Arial"/>
                        </a:rPr>
                        <a:t>White</a:t>
                      </a:r>
                    </a:p>
                  </a:txBody>
                  <a:tcPr marL="8101" marR="8101" marT="76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b"/>
                      <a:r>
                        <a:rPr lang="en-US" sz="1100" b="1" i="0" u="none" strike="noStrike">
                          <a:latin typeface="Arial"/>
                        </a:rPr>
                        <a:t>African</a:t>
                      </a:r>
                    </a:p>
                  </a:txBody>
                  <a:tcPr marL="8101" marR="8101" marT="76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hMerge="1">
                  <a:txBody>
                    <a:bodyPr/>
                    <a:lstStyle/>
                    <a:p>
                      <a:endParaRPr lang="en-US"/>
                    </a:p>
                  </a:txBody>
                  <a:tcPr/>
                </a:tc>
                <a:tc gridSpan="2">
                  <a:txBody>
                    <a:bodyPr/>
                    <a:lstStyle/>
                    <a:p>
                      <a:pPr algn="ctr" fontAlgn="b"/>
                      <a:r>
                        <a:rPr lang="en-US" sz="1100" b="1" i="0" u="none" strike="noStrike">
                          <a:latin typeface="Arial"/>
                        </a:rPr>
                        <a:t>Coloured</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hMerge="1">
                  <a:txBody>
                    <a:bodyPr/>
                    <a:lstStyle/>
                    <a:p>
                      <a:endParaRPr lang="en-US"/>
                    </a:p>
                  </a:txBody>
                  <a:tcPr/>
                </a:tc>
                <a:tc gridSpan="2">
                  <a:txBody>
                    <a:bodyPr/>
                    <a:lstStyle/>
                    <a:p>
                      <a:pPr algn="ctr" fontAlgn="b"/>
                      <a:r>
                        <a:rPr lang="en-US" sz="1100" b="1" i="0" u="none" strike="noStrike">
                          <a:latin typeface="Arial"/>
                        </a:rPr>
                        <a:t>Indian</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hMerge="1">
                  <a:txBody>
                    <a:bodyPr/>
                    <a:lstStyle/>
                    <a:p>
                      <a:endParaRPr lang="en-US"/>
                    </a:p>
                  </a:txBody>
                  <a:tcPr/>
                </a:tc>
                <a:tc gridSpan="2">
                  <a:txBody>
                    <a:bodyPr/>
                    <a:lstStyle/>
                    <a:p>
                      <a:pPr algn="ctr" fontAlgn="b"/>
                      <a:r>
                        <a:rPr lang="en-US" sz="1100" b="1" i="0" u="none" strike="noStrike">
                          <a:latin typeface="Arial"/>
                        </a:rPr>
                        <a:t>White</a:t>
                      </a:r>
                    </a:p>
                  </a:txBody>
                  <a:tcPr marL="8101" marR="8101" marT="76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h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26133">
                <a:tc>
                  <a:txBody>
                    <a:bodyPr/>
                    <a:lstStyle/>
                    <a:p>
                      <a:pPr algn="ctr" fontAlgn="b"/>
                      <a:r>
                        <a:rPr lang="en-US" sz="1100" b="1" i="0" u="none" strike="noStrike">
                          <a:latin typeface="Arial"/>
                        </a:rPr>
                        <a:t> </a:t>
                      </a:r>
                    </a:p>
                  </a:txBody>
                  <a:tcPr marL="8101" marR="8101" marT="7637" marB="0" vert="vert27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1100" b="1" i="0" u="none" strike="noStrike">
                          <a:latin typeface="Arial"/>
                        </a:rPr>
                        <a:t>C</a:t>
                      </a:r>
                    </a:p>
                  </a:txBody>
                  <a:tcPr marL="8101" marR="8101" marT="76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1100" b="1" i="0" u="none" strike="noStrike">
                          <a:latin typeface="Arial"/>
                        </a:rPr>
                        <a:t>T</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1100" b="1" i="0" u="none" strike="noStrike">
                          <a:latin typeface="Arial"/>
                        </a:rPr>
                        <a:t>C</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1100" b="1" i="0" u="none" strike="noStrike">
                          <a:latin typeface="Arial"/>
                        </a:rPr>
                        <a:t>T</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1100" b="1" i="0" u="none" strike="noStrike">
                          <a:latin typeface="Arial"/>
                        </a:rPr>
                        <a:t>C</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1100" b="1" i="0" u="none" strike="noStrike">
                          <a:latin typeface="Arial"/>
                        </a:rPr>
                        <a:t>T</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1100" b="1" i="0" u="none" strike="noStrike">
                          <a:latin typeface="Arial"/>
                        </a:rPr>
                        <a:t>C</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1100" b="1" i="0" u="none" strike="noStrike">
                          <a:latin typeface="Arial"/>
                        </a:rPr>
                        <a:t>T</a:t>
                      </a:r>
                    </a:p>
                  </a:txBody>
                  <a:tcPr marL="8101" marR="8101" marT="76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1100" b="1" i="0" u="none" strike="noStrike">
                          <a:latin typeface="Arial"/>
                        </a:rPr>
                        <a:t>C</a:t>
                      </a:r>
                    </a:p>
                  </a:txBody>
                  <a:tcPr marL="8101" marR="8101" marT="76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1100" b="1" i="0" u="none" strike="noStrike">
                          <a:latin typeface="Arial"/>
                        </a:rPr>
                        <a:t>T</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1100" b="1" i="0" u="none" strike="noStrike">
                          <a:latin typeface="Arial"/>
                        </a:rPr>
                        <a:t>C</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1100" b="1" i="0" u="none" strike="noStrike">
                          <a:latin typeface="Arial"/>
                        </a:rPr>
                        <a:t>T</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1100" b="1" i="0" u="none" strike="noStrike">
                          <a:latin typeface="Arial"/>
                        </a:rPr>
                        <a:t>C</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1100" b="1" i="0" u="none" strike="noStrike">
                          <a:latin typeface="Arial"/>
                        </a:rPr>
                        <a:t>T</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1100" b="1" i="0" u="none" strike="noStrike">
                          <a:latin typeface="Arial"/>
                        </a:rPr>
                        <a:t>C</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1100" b="1" i="0" u="none" strike="noStrike">
                          <a:latin typeface="Arial"/>
                        </a:rPr>
                        <a:t>T</a:t>
                      </a:r>
                    </a:p>
                  </a:txBody>
                  <a:tcPr marL="8101" marR="8101" marT="76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1100" b="1" i="0" u="none" strike="noStrike">
                          <a:latin typeface="Arial"/>
                        </a:rPr>
                        <a:t>C</a:t>
                      </a:r>
                    </a:p>
                  </a:txBody>
                  <a:tcPr marL="8101" marR="8101" marT="76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V</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D</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TD</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T</a:t>
                      </a:r>
                    </a:p>
                  </a:txBody>
                  <a:tcPr marL="8101" marR="8101" marT="76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26133">
                <a:tc>
                  <a:txBody>
                    <a:bodyPr/>
                    <a:lstStyle/>
                    <a:p>
                      <a:pPr algn="ctr" fontAlgn="ctr"/>
                      <a:r>
                        <a:rPr lang="en-US" sz="1100" b="1" i="0" u="none" strike="noStrike">
                          <a:solidFill>
                            <a:srgbClr val="FFFFFF"/>
                          </a:solidFill>
                          <a:latin typeface="Arial"/>
                        </a:rPr>
                        <a:t>13</a:t>
                      </a:r>
                    </a:p>
                  </a:txBody>
                  <a:tcPr marL="8101" marR="8101" marT="76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33</a:t>
                      </a:r>
                    </a:p>
                  </a:txBody>
                  <a:tcPr marL="8101" marR="8101" marT="76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34</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5</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5</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1</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4</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4</a:t>
                      </a:r>
                    </a:p>
                  </a:txBody>
                  <a:tcPr marL="8101" marR="8101" marT="76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20</a:t>
                      </a:r>
                    </a:p>
                  </a:txBody>
                  <a:tcPr marL="8101" marR="8101" marT="76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33</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3</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4</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2</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2</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6</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4</a:t>
                      </a:r>
                    </a:p>
                  </a:txBody>
                  <a:tcPr marL="8101" marR="8101" marT="76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latin typeface="Arial"/>
                        </a:rPr>
                        <a:t>73</a:t>
                      </a:r>
                    </a:p>
                  </a:txBody>
                  <a:tcPr marL="8101" marR="8101" marT="76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100" b="0" i="0" u="none" strike="noStrike">
                          <a:latin typeface="Arial"/>
                        </a:rPr>
                        <a:t>14</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100" b="0" i="0" u="none" strike="noStrike">
                          <a:latin typeface="Arial"/>
                        </a:rPr>
                        <a:t>2</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100" b="0" i="0" u="none" strike="noStrike">
                          <a:latin typeface="Arial"/>
                        </a:rPr>
                        <a:t>2.5</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100" b="0" i="0" u="none" strike="noStrike">
                          <a:latin typeface="Arial"/>
                        </a:rPr>
                        <a:t>87</a:t>
                      </a:r>
                    </a:p>
                  </a:txBody>
                  <a:tcPr marL="8101" marR="8101" marT="76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26133">
                <a:tc>
                  <a:txBody>
                    <a:bodyPr/>
                    <a:lstStyle/>
                    <a:p>
                      <a:pPr algn="ctr" fontAlgn="ctr"/>
                      <a:r>
                        <a:rPr lang="en-US" sz="1100" b="1" i="0" u="none" strike="noStrike">
                          <a:solidFill>
                            <a:srgbClr val="FFFFFF"/>
                          </a:solidFill>
                          <a:latin typeface="Arial"/>
                        </a:rPr>
                        <a:t>14</a:t>
                      </a:r>
                    </a:p>
                  </a:txBody>
                  <a:tcPr marL="8101" marR="8101" marT="76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6</a:t>
                      </a:r>
                    </a:p>
                  </a:txBody>
                  <a:tcPr marL="8101" marR="8101" marT="76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12</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1</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1</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1</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11</a:t>
                      </a:r>
                    </a:p>
                  </a:txBody>
                  <a:tcPr marL="8101" marR="8101" marT="76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11</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1</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1</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1</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1</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2</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2</a:t>
                      </a:r>
                    </a:p>
                  </a:txBody>
                  <a:tcPr marL="8101" marR="8101" marT="76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latin typeface="Arial"/>
                        </a:rPr>
                        <a:t>22</a:t>
                      </a:r>
                    </a:p>
                  </a:txBody>
                  <a:tcPr marL="8101" marR="8101" marT="76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100" b="0" i="0" u="none" strike="noStrike">
                          <a:latin typeface="Arial"/>
                        </a:rPr>
                        <a:t>7</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100" b="0" i="0" u="none" strike="noStrike">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100" b="0" i="0" u="none" strike="noStrike">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100" b="0" i="0" u="none" strike="noStrike">
                          <a:latin typeface="Arial"/>
                        </a:rPr>
                        <a:t>29</a:t>
                      </a:r>
                    </a:p>
                  </a:txBody>
                  <a:tcPr marL="8101" marR="8101" marT="76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26133">
                <a:tc>
                  <a:txBody>
                    <a:bodyPr/>
                    <a:lstStyle/>
                    <a:p>
                      <a:pPr algn="ctr" fontAlgn="ctr"/>
                      <a:r>
                        <a:rPr lang="en-US" sz="1100" b="1" i="0" u="none" strike="noStrike">
                          <a:solidFill>
                            <a:srgbClr val="FFFFFF"/>
                          </a:solidFill>
                          <a:latin typeface="Arial"/>
                        </a:rPr>
                        <a:t>15</a:t>
                      </a:r>
                    </a:p>
                  </a:txBody>
                  <a:tcPr marL="8101" marR="8101" marT="76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5</a:t>
                      </a:r>
                    </a:p>
                  </a:txBody>
                  <a:tcPr marL="8101" marR="8101" marT="76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3</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1</a:t>
                      </a:r>
                    </a:p>
                  </a:txBody>
                  <a:tcPr marL="8101" marR="8101" marT="76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4</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1</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1</a:t>
                      </a:r>
                    </a:p>
                  </a:txBody>
                  <a:tcPr marL="8101" marR="8101" marT="76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latin typeface="Arial"/>
                        </a:rPr>
                        <a:t>7</a:t>
                      </a:r>
                    </a:p>
                  </a:txBody>
                  <a:tcPr marL="8101" marR="8101" marT="76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100" b="0" i="0" u="none" strike="noStrike">
                          <a:latin typeface="Arial"/>
                        </a:rPr>
                        <a:t>1</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100" b="0" i="0" u="none" strike="noStrike">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100" b="0" i="0" u="none" strike="noStrike">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100" b="0" i="0" u="none" strike="noStrike">
                          <a:latin typeface="Arial"/>
                        </a:rPr>
                        <a:t>8</a:t>
                      </a:r>
                    </a:p>
                  </a:txBody>
                  <a:tcPr marL="8101" marR="8101" marT="76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26133">
                <a:tc>
                  <a:txBody>
                    <a:bodyPr/>
                    <a:lstStyle/>
                    <a:p>
                      <a:pPr algn="ctr" fontAlgn="ctr"/>
                      <a:r>
                        <a:rPr lang="en-US" sz="1100" b="1" i="0" u="none" strike="noStrike">
                          <a:solidFill>
                            <a:srgbClr val="FFFFFF"/>
                          </a:solidFill>
                          <a:latin typeface="Arial"/>
                        </a:rPr>
                        <a:t>16</a:t>
                      </a:r>
                    </a:p>
                  </a:txBody>
                  <a:tcPr marL="8101" marR="8101" marT="76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1</a:t>
                      </a:r>
                    </a:p>
                  </a:txBody>
                  <a:tcPr marL="8101" marR="8101" marT="76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1</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solidFill>
                            <a:srgbClr val="FFFFFF"/>
                          </a:solidFill>
                          <a:latin typeface="Arial"/>
                        </a:rPr>
                        <a:t> </a:t>
                      </a:r>
                    </a:p>
                  </a:txBody>
                  <a:tcPr marL="8101" marR="8101" marT="76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en-US" sz="1100" b="0" i="0" u="none" strike="noStrike">
                          <a:latin typeface="Arial"/>
                        </a:rPr>
                        <a:t>1</a:t>
                      </a:r>
                    </a:p>
                  </a:txBody>
                  <a:tcPr marL="8101" marR="8101" marT="76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100" b="0" i="0" u="none" strike="noStrike">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100" b="0" i="0" u="none" strike="noStrike">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100" b="0" i="0" u="none" strike="noStrike">
                          <a:latin typeface="Arial"/>
                        </a:rPr>
                        <a:t> </a:t>
                      </a:r>
                    </a:p>
                  </a:txBody>
                  <a:tcPr marL="8101" marR="8101" marT="76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100" b="0" i="0" u="none" strike="noStrike">
                          <a:latin typeface="Arial"/>
                        </a:rPr>
                        <a:t>1</a:t>
                      </a:r>
                    </a:p>
                  </a:txBody>
                  <a:tcPr marL="8101" marR="8101" marT="76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26133">
                <a:tc rowSpan="2">
                  <a:txBody>
                    <a:bodyPr/>
                    <a:lstStyle/>
                    <a:p>
                      <a:pPr algn="ctr" fontAlgn="ctr"/>
                      <a:r>
                        <a:rPr lang="en-US" sz="1100" b="1" i="0" u="none" strike="noStrike">
                          <a:latin typeface="Arial"/>
                        </a:rPr>
                        <a:t>TOTAL</a:t>
                      </a:r>
                    </a:p>
                  </a:txBody>
                  <a:tcPr marL="8101" marR="8101" marT="7637"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45</a:t>
                      </a:r>
                    </a:p>
                  </a:txBody>
                  <a:tcPr marL="8101" marR="8101" marT="76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50</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6</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6</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0</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2</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4</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4</a:t>
                      </a:r>
                    </a:p>
                  </a:txBody>
                  <a:tcPr marL="8101" marR="8101" marT="76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32</a:t>
                      </a:r>
                    </a:p>
                  </a:txBody>
                  <a:tcPr marL="8101" marR="8101" marT="76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48</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4</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5</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3</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3</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9</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7</a:t>
                      </a:r>
                    </a:p>
                  </a:txBody>
                  <a:tcPr marL="8101" marR="8101" marT="76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103</a:t>
                      </a:r>
                    </a:p>
                  </a:txBody>
                  <a:tcPr marL="8101" marR="8101" marT="76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22</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2</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2.5</a:t>
                      </a:r>
                    </a:p>
                  </a:txBody>
                  <a:tcPr marL="8101" marR="8101" marT="76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125</a:t>
                      </a:r>
                    </a:p>
                  </a:txBody>
                  <a:tcPr marL="8101" marR="8101" marT="76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720764">
                <a:tc vMerge="1">
                  <a:txBody>
                    <a:bodyPr/>
                    <a:lstStyle/>
                    <a:p>
                      <a:endParaRPr lang="en-US"/>
                    </a:p>
                  </a:txBody>
                  <a:tcPr/>
                </a:tc>
                <a:tc>
                  <a:txBody>
                    <a:bodyPr/>
                    <a:lstStyle/>
                    <a:p>
                      <a:pPr algn="r" fontAlgn="ctr"/>
                      <a:r>
                        <a:rPr lang="en-US" sz="1100" b="1" i="0" u="none" strike="noStrike">
                          <a:latin typeface="Arial"/>
                        </a:rPr>
                        <a:t>44%</a:t>
                      </a:r>
                    </a:p>
                  </a:txBody>
                  <a:tcPr marL="8101" marR="8101" marT="7637"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100" b="1" i="0" u="none" strike="noStrike">
                          <a:latin typeface="Arial"/>
                        </a:rPr>
                        <a:t>40%</a:t>
                      </a:r>
                    </a:p>
                  </a:txBody>
                  <a:tcPr marL="8101" marR="8101" marT="76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100" b="1" i="0" u="none" strike="noStrike">
                          <a:latin typeface="Arial"/>
                        </a:rPr>
                        <a:t>6%</a:t>
                      </a:r>
                    </a:p>
                  </a:txBody>
                  <a:tcPr marL="8101" marR="8101" marT="76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100" b="1" i="0" u="none" strike="noStrike">
                          <a:latin typeface="Arial"/>
                        </a:rPr>
                        <a:t>5%</a:t>
                      </a:r>
                    </a:p>
                  </a:txBody>
                  <a:tcPr marL="8101" marR="8101" marT="76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100" b="1" i="0" u="none" strike="noStrike">
                          <a:latin typeface="Arial"/>
                        </a:rPr>
                        <a:t>0%</a:t>
                      </a:r>
                    </a:p>
                  </a:txBody>
                  <a:tcPr marL="8101" marR="8101" marT="76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100" b="1" i="0" u="none" strike="noStrike">
                          <a:latin typeface="Arial"/>
                        </a:rPr>
                        <a:t>2%</a:t>
                      </a:r>
                    </a:p>
                  </a:txBody>
                  <a:tcPr marL="8101" marR="8101" marT="76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100" b="1" i="0" u="none" strike="noStrike">
                          <a:latin typeface="Arial"/>
                        </a:rPr>
                        <a:t>4%</a:t>
                      </a:r>
                    </a:p>
                  </a:txBody>
                  <a:tcPr marL="8101" marR="8101" marT="76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100" b="1" i="0" u="none" strike="noStrike">
                          <a:latin typeface="Arial"/>
                        </a:rPr>
                        <a:t>3%</a:t>
                      </a:r>
                    </a:p>
                  </a:txBody>
                  <a:tcPr marL="8101" marR="8101" marT="7637"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100" b="1" i="0" u="none" strike="noStrike">
                          <a:latin typeface="Arial"/>
                        </a:rPr>
                        <a:t>31%</a:t>
                      </a:r>
                    </a:p>
                  </a:txBody>
                  <a:tcPr marL="8101" marR="8101" marT="7637"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100" b="1" i="0" u="none" strike="noStrike">
                          <a:latin typeface="Arial"/>
                        </a:rPr>
                        <a:t>38%</a:t>
                      </a:r>
                    </a:p>
                  </a:txBody>
                  <a:tcPr marL="8101" marR="8101" marT="76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100" b="1" i="0" u="none" strike="noStrike">
                          <a:latin typeface="Arial"/>
                        </a:rPr>
                        <a:t>4%</a:t>
                      </a:r>
                    </a:p>
                  </a:txBody>
                  <a:tcPr marL="8101" marR="8101" marT="76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100" b="1" i="0" u="none" strike="noStrike">
                          <a:latin typeface="Arial"/>
                        </a:rPr>
                        <a:t>4%</a:t>
                      </a:r>
                    </a:p>
                  </a:txBody>
                  <a:tcPr marL="8101" marR="8101" marT="76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100" b="1" i="0" u="none" strike="noStrike">
                          <a:latin typeface="Arial"/>
                        </a:rPr>
                        <a:t>3%</a:t>
                      </a:r>
                    </a:p>
                  </a:txBody>
                  <a:tcPr marL="8101" marR="8101" marT="76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100" b="1" i="0" u="none" strike="noStrike">
                          <a:latin typeface="Arial"/>
                        </a:rPr>
                        <a:t>2%</a:t>
                      </a:r>
                    </a:p>
                  </a:txBody>
                  <a:tcPr marL="8101" marR="8101" marT="76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100" b="1" i="0" u="none" strike="noStrike">
                          <a:latin typeface="Arial"/>
                        </a:rPr>
                        <a:t>9%</a:t>
                      </a:r>
                    </a:p>
                  </a:txBody>
                  <a:tcPr marL="8101" marR="8101" marT="76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100" b="1" i="0" u="none" strike="noStrike">
                          <a:latin typeface="Arial"/>
                        </a:rPr>
                        <a:t>6%</a:t>
                      </a:r>
                    </a:p>
                  </a:txBody>
                  <a:tcPr marL="8101" marR="8101" marT="7637"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82%</a:t>
                      </a:r>
                    </a:p>
                  </a:txBody>
                  <a:tcPr marL="8101" marR="8101" marT="7637"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18%</a:t>
                      </a:r>
                    </a:p>
                  </a:txBody>
                  <a:tcPr marL="8101" marR="8101" marT="76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1.6%</a:t>
                      </a:r>
                    </a:p>
                  </a:txBody>
                  <a:tcPr marL="8101" marR="8101" marT="76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100" b="1" i="0" u="none" strike="noStrike">
                          <a:latin typeface="Arial"/>
                        </a:rPr>
                        <a:t>2.0%</a:t>
                      </a:r>
                    </a:p>
                  </a:txBody>
                  <a:tcPr marL="8101" marR="8101" marT="76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100" b="1" i="0" u="none" strike="noStrike">
                          <a:latin typeface="Arial"/>
                        </a:rPr>
                        <a:t>100%</a:t>
                      </a:r>
                    </a:p>
                  </a:txBody>
                  <a:tcPr marL="8101" marR="8101" marT="7637"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506069">
                <a:tc>
                  <a:txBody>
                    <a:bodyPr/>
                    <a:lstStyle/>
                    <a:p>
                      <a:pPr algn="ctr" fontAlgn="b"/>
                      <a:r>
                        <a:rPr lang="en-US" sz="1100" b="1" i="0" u="none" strike="noStrike">
                          <a:latin typeface="Arial"/>
                        </a:rPr>
                        <a:t>C</a:t>
                      </a:r>
                    </a:p>
                  </a:txBody>
                  <a:tcPr marL="8101" marR="8101" marT="76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gridSpan="8">
                  <a:txBody>
                    <a:bodyPr/>
                    <a:lstStyle/>
                    <a:p>
                      <a:pPr algn="ctr" fontAlgn="ctr"/>
                      <a:r>
                        <a:rPr lang="en-US" sz="1100" b="1" i="0" u="none" strike="noStrike">
                          <a:latin typeface="Arial"/>
                        </a:rPr>
                        <a:t>53%</a:t>
                      </a:r>
                    </a:p>
                  </a:txBody>
                  <a:tcPr marL="8101" marR="8101" marT="7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fontAlgn="ctr"/>
                      <a:r>
                        <a:rPr lang="en-US" sz="1100" b="1" i="0" u="none" strike="noStrike">
                          <a:latin typeface="Arial"/>
                        </a:rPr>
                        <a:t>47%</a:t>
                      </a:r>
                    </a:p>
                  </a:txBody>
                  <a:tcPr marL="8101" marR="8101" marT="7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b"/>
                      <a:r>
                        <a:rPr lang="en-US" sz="1100" b="1" i="0" u="none" strike="noStrike">
                          <a:latin typeface="Arial"/>
                        </a:rPr>
                        <a:t>C = CURRENT</a:t>
                      </a:r>
                    </a:p>
                  </a:txBody>
                  <a:tcPr marL="8101" marR="8101" marT="76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2">
                  <a:txBody>
                    <a:bodyPr/>
                    <a:lstStyle/>
                    <a:p>
                      <a:pPr algn="l" fontAlgn="b"/>
                      <a:r>
                        <a:rPr lang="en-US" sz="1100" b="1" i="0" u="none" strike="noStrike">
                          <a:latin typeface="Arial"/>
                        </a:rPr>
                        <a:t>T = TARGET </a:t>
                      </a:r>
                    </a:p>
                  </a:txBody>
                  <a:tcPr marL="8101" marR="8101" marT="7637"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511722">
                <a:tc>
                  <a:txBody>
                    <a:bodyPr/>
                    <a:lstStyle/>
                    <a:p>
                      <a:pPr algn="ctr" fontAlgn="b"/>
                      <a:r>
                        <a:rPr lang="en-US" sz="1100" b="1" i="0" u="none" strike="noStrike">
                          <a:latin typeface="Arial"/>
                        </a:rPr>
                        <a:t>T</a:t>
                      </a:r>
                    </a:p>
                  </a:txBody>
                  <a:tcPr marL="8101" marR="8101" marT="76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gridSpan="8">
                  <a:txBody>
                    <a:bodyPr/>
                    <a:lstStyle/>
                    <a:p>
                      <a:pPr algn="ctr" fontAlgn="ctr"/>
                      <a:r>
                        <a:rPr lang="en-US" sz="1100" b="1" i="0" u="none" strike="noStrike">
                          <a:latin typeface="Arial"/>
                        </a:rPr>
                        <a:t>50%</a:t>
                      </a:r>
                    </a:p>
                  </a:txBody>
                  <a:tcPr marL="8101" marR="8101" marT="7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fontAlgn="ctr"/>
                      <a:r>
                        <a:rPr lang="en-US" sz="1100" b="1" i="0" u="none" strike="noStrike">
                          <a:latin typeface="Arial"/>
                        </a:rPr>
                        <a:t>50%</a:t>
                      </a:r>
                    </a:p>
                  </a:txBody>
                  <a:tcPr marL="8101" marR="8101" marT="7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b"/>
                      <a:r>
                        <a:rPr lang="en-US" sz="1100" b="1" i="0" u="none" strike="noStrike">
                          <a:latin typeface="Arial"/>
                        </a:rPr>
                        <a:t>V = VACANT</a:t>
                      </a:r>
                    </a:p>
                  </a:txBody>
                  <a:tcPr marL="8101" marR="8101" marT="7637"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algn="l" fontAlgn="b"/>
                      <a:r>
                        <a:rPr lang="en-US" sz="1100" b="1" i="0" u="none" strike="noStrike">
                          <a:latin typeface="Arial"/>
                        </a:rPr>
                        <a:t>TD = TARGET DISABLED</a:t>
                      </a:r>
                    </a:p>
                  </a:txBody>
                  <a:tcPr marL="8101" marR="8101" marT="7637" marB="0" anchor="b">
                    <a:lnL>
                      <a:noFill/>
                    </a:lnL>
                    <a:lnR>
                      <a:noFill/>
                    </a:lnR>
                    <a:lnT>
                      <a:noFill/>
                    </a:lnT>
                    <a:lnB>
                      <a:noFill/>
                    </a:lnB>
                  </a:tcPr>
                </a:tc>
                <a:tc hMerge="1">
                  <a:txBody>
                    <a:bodyPr/>
                    <a:lstStyle/>
                    <a:p>
                      <a:endParaRPr lang="en-US"/>
                    </a:p>
                  </a:txBody>
                  <a:tcPr/>
                </a:tc>
              </a:tr>
              <a:tr h="326133">
                <a:tc>
                  <a:txBody>
                    <a:bodyPr/>
                    <a:lstStyle/>
                    <a:p>
                      <a:pPr algn="ctr" fontAlgn="b"/>
                      <a:r>
                        <a:rPr lang="en-US" sz="1100" b="1" i="0" u="none" strike="noStrike">
                          <a:latin typeface="Arial"/>
                        </a:rPr>
                        <a:t>VA</a:t>
                      </a:r>
                    </a:p>
                  </a:txBody>
                  <a:tcPr marL="8101" marR="8101" marT="763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gridSpan="8">
                  <a:txBody>
                    <a:bodyPr/>
                    <a:lstStyle/>
                    <a:p>
                      <a:pPr algn="ctr" fontAlgn="b"/>
                      <a:r>
                        <a:rPr lang="en-US" sz="1100" b="1" i="0" u="none" strike="noStrike">
                          <a:latin typeface="Arial"/>
                        </a:rPr>
                        <a:t>-3%</a:t>
                      </a:r>
                    </a:p>
                  </a:txBody>
                  <a:tcPr marL="8101" marR="8101" marT="76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fontAlgn="ctr"/>
                      <a:r>
                        <a:rPr lang="en-US" sz="1100" b="1" i="0" u="none" strike="noStrike">
                          <a:latin typeface="Arial"/>
                        </a:rPr>
                        <a:t>+3%</a:t>
                      </a:r>
                    </a:p>
                  </a:txBody>
                  <a:tcPr marL="8101" marR="8101" marT="7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b"/>
                      <a:r>
                        <a:rPr lang="en-US" sz="1100" b="1" i="0" u="none" strike="noStrike">
                          <a:latin typeface="Arial"/>
                        </a:rPr>
                        <a:t>D = DISABLED</a:t>
                      </a:r>
                    </a:p>
                  </a:txBody>
                  <a:tcPr marL="8101" marR="8101" marT="7637"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latin typeface="Arial"/>
                      </a:endParaRPr>
                    </a:p>
                  </a:txBody>
                  <a:tcPr marL="8101" marR="8101" marT="7637" marB="0" anchor="b">
                    <a:lnL>
                      <a:noFill/>
                    </a:lnL>
                    <a:lnR>
                      <a:noFill/>
                    </a:lnR>
                    <a:lnT>
                      <a:noFill/>
                    </a:lnT>
                    <a:lnB>
                      <a:noFill/>
                    </a:lnB>
                  </a:tcPr>
                </a:tc>
                <a:tc>
                  <a:txBody>
                    <a:bodyPr/>
                    <a:lstStyle/>
                    <a:p>
                      <a:pPr algn="l" fontAlgn="b"/>
                      <a:endParaRPr lang="en-US" sz="1100" b="0" i="0" u="none" strike="noStrike">
                        <a:latin typeface="Arial"/>
                      </a:endParaRPr>
                    </a:p>
                  </a:txBody>
                  <a:tcPr marL="8101" marR="8101" marT="7637" marB="0" anchor="b">
                    <a:lnL>
                      <a:noFill/>
                    </a:lnL>
                    <a:lnR>
                      <a:noFill/>
                    </a:lnR>
                    <a:lnT>
                      <a:noFill/>
                    </a:lnT>
                    <a:lnB>
                      <a:noFill/>
                    </a:lnB>
                  </a:tcPr>
                </a:tc>
              </a:tr>
              <a:tr h="260703">
                <a:tc>
                  <a:txBody>
                    <a:bodyPr/>
                    <a:lstStyle/>
                    <a:p>
                      <a:pPr algn="l" fontAlgn="b"/>
                      <a:endParaRPr lang="en-US" sz="1100" b="0" i="0" u="none" strike="noStrike">
                        <a:latin typeface="Arial"/>
                      </a:endParaRPr>
                    </a:p>
                  </a:txBody>
                  <a:tcPr marL="8101" marR="8101" marT="76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latin typeface="Arial"/>
                      </a:endParaRPr>
                    </a:p>
                  </a:txBody>
                  <a:tcPr marL="8101" marR="8101" marT="76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latin typeface="Arial"/>
                      </a:endParaRPr>
                    </a:p>
                  </a:txBody>
                  <a:tcPr marL="8101" marR="8101" marT="76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latin typeface="Arial"/>
                      </a:endParaRPr>
                    </a:p>
                  </a:txBody>
                  <a:tcPr marL="8101" marR="8101" marT="76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latin typeface="Arial"/>
                      </a:endParaRPr>
                    </a:p>
                  </a:txBody>
                  <a:tcPr marL="8101" marR="8101" marT="76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latin typeface="Arial"/>
                      </a:endParaRPr>
                    </a:p>
                  </a:txBody>
                  <a:tcPr marL="8101" marR="8101" marT="76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latin typeface="Arial"/>
                      </a:endParaRPr>
                    </a:p>
                  </a:txBody>
                  <a:tcPr marL="8101" marR="8101" marT="76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latin typeface="Arial"/>
                      </a:endParaRPr>
                    </a:p>
                  </a:txBody>
                  <a:tcPr marL="8101" marR="8101" marT="76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latin typeface="Arial"/>
                      </a:endParaRPr>
                    </a:p>
                  </a:txBody>
                  <a:tcPr marL="8101" marR="8101" marT="76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latin typeface="Arial"/>
                      </a:endParaRPr>
                    </a:p>
                  </a:txBody>
                  <a:tcPr marL="8101" marR="8101" marT="76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latin typeface="Arial"/>
                      </a:endParaRPr>
                    </a:p>
                  </a:txBody>
                  <a:tcPr marL="8101" marR="8101" marT="76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latin typeface="Arial"/>
                      </a:endParaRPr>
                    </a:p>
                  </a:txBody>
                  <a:tcPr marL="8101" marR="8101" marT="76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latin typeface="Arial"/>
                      </a:endParaRPr>
                    </a:p>
                  </a:txBody>
                  <a:tcPr marL="8101" marR="8101" marT="76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latin typeface="Arial"/>
                      </a:endParaRPr>
                    </a:p>
                  </a:txBody>
                  <a:tcPr marL="8101" marR="8101" marT="76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latin typeface="Arial"/>
                      </a:endParaRPr>
                    </a:p>
                  </a:txBody>
                  <a:tcPr marL="8101" marR="8101" marT="76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latin typeface="Arial"/>
                      </a:endParaRPr>
                    </a:p>
                  </a:txBody>
                  <a:tcPr marL="8101" marR="8101" marT="76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latin typeface="Arial"/>
                      </a:endParaRPr>
                    </a:p>
                  </a:txBody>
                  <a:tcPr marL="8101" marR="8101" marT="7637" marB="0" anchor="b">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l" fontAlgn="b"/>
                      <a:r>
                        <a:rPr lang="en-US" sz="1100" b="1" i="0" u="none" strike="noStrike">
                          <a:latin typeface="Arial"/>
                        </a:rPr>
                        <a:t>VA = VARIANCE</a:t>
                      </a:r>
                    </a:p>
                  </a:txBody>
                  <a:tcPr marL="8101" marR="8101" marT="7637"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latin typeface="Arial"/>
                      </a:endParaRPr>
                    </a:p>
                  </a:txBody>
                  <a:tcPr marL="8101" marR="8101" marT="7637" marB="0" anchor="b">
                    <a:lnL>
                      <a:noFill/>
                    </a:lnL>
                    <a:lnR>
                      <a:noFill/>
                    </a:lnR>
                    <a:lnT>
                      <a:noFill/>
                    </a:lnT>
                    <a:lnB>
                      <a:noFill/>
                    </a:lnB>
                  </a:tcPr>
                </a:tc>
                <a:tc>
                  <a:txBody>
                    <a:bodyPr/>
                    <a:lstStyle/>
                    <a:p>
                      <a:pPr algn="l" fontAlgn="b"/>
                      <a:endParaRPr lang="en-US" sz="1100" b="0" i="0" u="none" strike="noStrike" dirty="0">
                        <a:latin typeface="Arial"/>
                      </a:endParaRPr>
                    </a:p>
                  </a:txBody>
                  <a:tcPr marL="8101" marR="8101" marT="7637" marB="0" anchor="b">
                    <a:lnL>
                      <a:noFill/>
                    </a:lnL>
                    <a:lnR>
                      <a:noFill/>
                    </a:lnR>
                    <a:lnT>
                      <a:noFill/>
                    </a:lnT>
                    <a:lnB>
                      <a:noFill/>
                    </a:lnB>
                  </a:tcPr>
                </a:tc>
              </a:tr>
            </a:tbl>
          </a:graphicData>
        </a:graphic>
      </p:graphicFrame>
    </p:spTree>
    <p:extLst>
      <p:ext uri="{BB962C8B-B14F-4D97-AF65-F5344CB8AC3E}">
        <p14:creationId xmlns:p14="http://schemas.microsoft.com/office/powerpoint/2010/main" xmlns="" val="2378551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3.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699750" cy="756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3475038" y="2052638"/>
            <a:ext cx="6119812" cy="2303462"/>
          </a:xfrm>
        </p:spPr>
        <p:txBody>
          <a:bodyPr>
            <a:noAutofit/>
          </a:bodyPr>
          <a:lstStyle/>
          <a:p>
            <a:pPr algn="ctr">
              <a:defRPr/>
            </a:pPr>
            <a:r>
              <a:rPr lang="en-US" altLang="en-US" sz="3900" dirty="0">
                <a:solidFill>
                  <a:schemeClr val="accent2">
                    <a:lumMod val="75000"/>
                  </a:schemeClr>
                </a:solidFill>
                <a:latin typeface="Arial Black" pitchFamily="34" charset="0"/>
              </a:rPr>
              <a:t/>
            </a:r>
            <a:br>
              <a:rPr lang="en-US" altLang="en-US" sz="3900" dirty="0">
                <a:solidFill>
                  <a:schemeClr val="accent2">
                    <a:lumMod val="75000"/>
                  </a:schemeClr>
                </a:solidFill>
                <a:latin typeface="Arial Black" pitchFamily="34" charset="0"/>
              </a:rPr>
            </a:br>
            <a:r>
              <a:rPr lang="en-US" altLang="en-US" sz="3900" dirty="0">
                <a:solidFill>
                  <a:schemeClr val="accent2">
                    <a:lumMod val="75000"/>
                  </a:schemeClr>
                </a:solidFill>
                <a:latin typeface="Arial Black" pitchFamily="34" charset="0"/>
              </a:rPr>
              <a:t/>
            </a:r>
            <a:br>
              <a:rPr lang="en-US" altLang="en-US" sz="3900" dirty="0">
                <a:solidFill>
                  <a:schemeClr val="accent2">
                    <a:lumMod val="75000"/>
                  </a:schemeClr>
                </a:solidFill>
                <a:latin typeface="Arial Black" pitchFamily="34" charset="0"/>
              </a:rPr>
            </a:br>
            <a:r>
              <a:rPr lang="en-US" altLang="en-US" sz="3700" dirty="0">
                <a:solidFill>
                  <a:schemeClr val="accent2">
                    <a:lumMod val="75000"/>
                  </a:schemeClr>
                </a:solidFill>
                <a:latin typeface="Arial Black" pitchFamily="34" charset="0"/>
              </a:rPr>
              <a:t>EXPENDITURE TRENDS: QUARTER 3 </a:t>
            </a:r>
            <a:r>
              <a:rPr lang="en-US" altLang="en-US" sz="3700" dirty="0">
                <a:latin typeface="Arial" charset="0"/>
                <a:cs typeface="Arial" charset="0"/>
              </a:rPr>
              <a:t/>
            </a:r>
            <a:br>
              <a:rPr lang="en-US" altLang="en-US" sz="3700" dirty="0">
                <a:latin typeface="Arial" charset="0"/>
                <a:cs typeface="Arial" charset="0"/>
              </a:rPr>
            </a:br>
            <a:endParaRPr lang="en-US" sz="3700" dirty="0">
              <a:solidFill>
                <a:schemeClr val="accent2">
                  <a:lumMod val="75000"/>
                </a:schemeClr>
              </a:solidFill>
              <a:latin typeface="Arial Black" pitchFamily="34" charset="0"/>
            </a:endParaRPr>
          </a:p>
        </p:txBody>
      </p:sp>
      <p:sp>
        <p:nvSpPr>
          <p:cNvPr id="3076" name="Slide Number Placeholder 3"/>
          <p:cNvSpPr txBox="1">
            <a:spLocks/>
          </p:cNvSpPr>
          <p:nvPr/>
        </p:nvSpPr>
        <p:spPr bwMode="auto">
          <a:xfrm>
            <a:off x="9558338" y="6911975"/>
            <a:ext cx="360362" cy="25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2" tIns="45696" rIns="91392" bIns="45696"/>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6pPr>
            <a:lvl7pPr marL="29718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7pPr>
            <a:lvl8pPr marL="34290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8pPr>
            <a:lvl9pPr marL="38862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9pPr>
          </a:lstStyle>
          <a:p>
            <a:pPr eaLnBrk="1" hangingPunct="1"/>
            <a:fld id="{1B1C3358-0F8C-4BCB-9AA6-9AE3E3FF8B45}" type="slidenum">
              <a:rPr lang="en-ZA" altLang="en-US" sz="1300">
                <a:solidFill>
                  <a:srgbClr val="00B050"/>
                </a:solidFill>
              </a:rPr>
              <a:pPr eaLnBrk="1" hangingPunct="1"/>
              <a:t>63</a:t>
            </a:fld>
            <a:endParaRPr lang="en-ZA" altLang="en-US" sz="1300">
              <a:solidFill>
                <a:srgbClr val="00B050"/>
              </a:solidFill>
            </a:endParaRPr>
          </a:p>
        </p:txBody>
      </p:sp>
    </p:spTree>
    <p:extLst>
      <p:ext uri="{BB962C8B-B14F-4D97-AF65-F5344CB8AC3E}">
        <p14:creationId xmlns:p14="http://schemas.microsoft.com/office/powerpoint/2010/main" xmlns="" val="2950230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US" altLang="en-US" smtClean="0">
                <a:latin typeface="Arial" charset="0"/>
                <a:cs typeface="Arial" charset="0"/>
              </a:rPr>
              <a:t>EXPENDITURE QUARTER 3: PER PROGRAMME</a:t>
            </a:r>
            <a:endParaRPr lang="en-ZA" altLang="en-US" smtClean="0">
              <a:latin typeface="Arial" charset="0"/>
              <a:cs typeface="Arial" charset="0"/>
            </a:endParaRPr>
          </a:p>
        </p:txBody>
      </p:sp>
      <p:sp>
        <p:nvSpPr>
          <p:cNvPr id="4099"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p>
            <a:fld id="{73E23E12-A894-4265-AF1A-94D467A8DBC0}" type="slidenum">
              <a:rPr lang="en-ZA" altLang="en-US" smtClean="0"/>
              <a:pPr/>
              <a:t>64</a:t>
            </a:fld>
            <a:endParaRPr lang="en-ZA" altLang="en-US"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98917086"/>
              </p:ext>
            </p:extLst>
          </p:nvPr>
        </p:nvGraphicFramePr>
        <p:xfrm>
          <a:off x="738188" y="1548383"/>
          <a:ext cx="9217025" cy="4752526"/>
        </p:xfrm>
        <a:graphic>
          <a:graphicData uri="http://schemas.openxmlformats.org/drawingml/2006/table">
            <a:tbl>
              <a:tblPr>
                <a:tableStyleId>{5C22544A-7EE6-4342-B048-85BDC9FD1C3A}</a:tableStyleId>
              </a:tblPr>
              <a:tblGrid>
                <a:gridCol w="3476218"/>
                <a:gridCol w="908720"/>
                <a:gridCol w="937569"/>
                <a:gridCol w="966417"/>
                <a:gridCol w="966417"/>
                <a:gridCol w="1081811"/>
                <a:gridCol w="879873"/>
              </a:tblGrid>
              <a:tr h="495386">
                <a:tc rowSpan="2">
                  <a:txBody>
                    <a:bodyPr/>
                    <a:lstStyle/>
                    <a:p>
                      <a:pPr algn="l" fontAlgn="b"/>
                      <a:r>
                        <a:rPr lang="en-ZA" sz="1200" b="1" u="none" strike="noStrike" dirty="0">
                          <a:effectLst/>
                        </a:rPr>
                        <a:t> </a:t>
                      </a:r>
                      <a:endParaRPr lang="en-ZA" sz="1200" b="1" i="0" u="none" strike="noStrike" dirty="0">
                        <a:effectLst/>
                        <a:latin typeface="Arial"/>
                      </a:endParaRPr>
                    </a:p>
                    <a:p>
                      <a:pPr algn="ctr" fontAlgn="b"/>
                      <a:r>
                        <a:rPr lang="en-ZA" sz="1200" b="1" u="none" strike="noStrike" dirty="0">
                          <a:effectLst/>
                        </a:rPr>
                        <a:t>PROGRAMMES</a:t>
                      </a:r>
                      <a:endParaRPr lang="en-ZA" sz="1200" b="1" i="0" u="none" strike="noStrike" dirty="0">
                        <a:effectLst/>
                        <a:latin typeface="Arial"/>
                      </a:endParaRPr>
                    </a:p>
                  </a:txBody>
                  <a:tcPr marL="7620" marR="7620" marT="7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200" b="1" u="none" strike="noStrike" dirty="0">
                          <a:effectLst/>
                        </a:rPr>
                        <a:t>Budget</a:t>
                      </a:r>
                      <a:endParaRPr lang="en-ZA" sz="1200" b="1"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200" b="1" u="none" strike="noStrike" dirty="0">
                          <a:effectLst/>
                        </a:rPr>
                        <a:t>Oct</a:t>
                      </a:r>
                      <a:endParaRPr lang="en-ZA" sz="1200" b="1"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200" b="1" u="none" strike="noStrike" dirty="0">
                          <a:effectLst/>
                        </a:rPr>
                        <a:t>Nov</a:t>
                      </a:r>
                      <a:endParaRPr lang="en-ZA" sz="1200" b="1"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200" b="1" u="none" strike="noStrike" dirty="0">
                          <a:effectLst/>
                        </a:rPr>
                        <a:t>Dec</a:t>
                      </a:r>
                      <a:endParaRPr lang="en-ZA" sz="1200" b="1"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200" b="1" u="none" strike="noStrike" dirty="0">
                          <a:effectLst/>
                        </a:rPr>
                        <a:t>Quarter 3</a:t>
                      </a:r>
                      <a:endParaRPr lang="en-ZA" sz="1200" b="1"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p>
                      <a:pPr algn="ctr" fontAlgn="b"/>
                      <a:r>
                        <a:rPr lang="en-ZA" sz="1200" b="1" u="none" strike="noStrike" dirty="0">
                          <a:effectLst/>
                        </a:rPr>
                        <a:t>% Spent</a:t>
                      </a:r>
                      <a:endParaRPr lang="en-ZA" sz="1200" b="1" i="0" u="none" strike="noStrike" dirty="0">
                        <a:effectLst/>
                        <a:latin typeface="Arial"/>
                      </a:endParaRPr>
                    </a:p>
                    <a:p>
                      <a:pPr algn="l" fontAlgn="b"/>
                      <a:r>
                        <a:rPr lang="en-ZA" sz="1200" b="1" u="none" strike="noStrike" dirty="0">
                          <a:effectLst/>
                        </a:rPr>
                        <a:t> </a:t>
                      </a:r>
                      <a:endParaRPr lang="en-ZA" sz="1200" b="1"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495386">
                <a:tc vMerge="1">
                  <a:txBody>
                    <a:bodyPr/>
                    <a:lstStyle/>
                    <a:p>
                      <a:pPr algn="ctr" fontAlgn="b"/>
                      <a:endParaRPr lang="en-ZA" sz="1000" b="1" i="0" u="none" strike="noStrike" dirty="0">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ZA" sz="1200" b="1" u="none" strike="noStrike" dirty="0">
                          <a:effectLst/>
                        </a:rPr>
                        <a:t>R'000</a:t>
                      </a:r>
                      <a:endParaRPr lang="en-ZA" sz="1200" b="1"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200" b="1" u="none" strike="noStrike" dirty="0">
                          <a:effectLst/>
                        </a:rPr>
                        <a:t>R'000</a:t>
                      </a:r>
                      <a:endParaRPr lang="en-ZA" sz="1200" b="1"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200" b="1" u="none" strike="noStrike" dirty="0">
                          <a:effectLst/>
                        </a:rPr>
                        <a:t>R'000</a:t>
                      </a:r>
                      <a:endParaRPr lang="en-ZA" sz="1200" b="1"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200" b="1" u="none" strike="noStrike" dirty="0">
                          <a:effectLst/>
                        </a:rPr>
                        <a:t>R'000</a:t>
                      </a:r>
                      <a:endParaRPr lang="en-ZA" sz="1200" b="1"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ZA" sz="1200" b="1" u="none" strike="noStrike" dirty="0">
                          <a:effectLst/>
                        </a:rPr>
                        <a:t>R'000</a:t>
                      </a:r>
                      <a:endParaRPr lang="en-ZA" sz="1200" b="1"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p>
                      <a:pPr algn="l" fontAlgn="b"/>
                      <a:endParaRPr lang="en-ZA" sz="1000" b="1" i="0" u="none" strike="noStrike" dirty="0">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5386">
                <a:tc>
                  <a:txBody>
                    <a:bodyPr/>
                    <a:lstStyle/>
                    <a:p>
                      <a:pPr algn="l" fontAlgn="b"/>
                      <a:r>
                        <a:rPr lang="en-ZA" sz="1200" u="none" strike="noStrike" dirty="0">
                          <a:effectLst/>
                        </a:rPr>
                        <a:t>ADMINISTRATION</a:t>
                      </a:r>
                      <a:endParaRPr lang="en-ZA" sz="1200" b="0"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dirty="0">
                          <a:effectLst/>
                        </a:rPr>
                        <a:t>785 053</a:t>
                      </a:r>
                      <a:endParaRPr lang="en-ZA" sz="1200" b="0"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dirty="0">
                          <a:effectLst/>
                        </a:rPr>
                        <a:t>48 153</a:t>
                      </a:r>
                      <a:endParaRPr lang="en-ZA" sz="1200" b="0"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dirty="0">
                          <a:effectLst/>
                        </a:rPr>
                        <a:t>86 587</a:t>
                      </a:r>
                      <a:endParaRPr lang="en-ZA" sz="1200" b="0"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dirty="0">
                          <a:effectLst/>
                        </a:rPr>
                        <a:t>53 418</a:t>
                      </a:r>
                      <a:endParaRPr lang="en-ZA" sz="1200" b="0"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dirty="0">
                          <a:effectLst/>
                        </a:rPr>
                        <a:t>188 158</a:t>
                      </a:r>
                      <a:endParaRPr lang="en-ZA" sz="1200" b="0"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dirty="0">
                          <a:effectLst/>
                        </a:rPr>
                        <a:t>24.0%</a:t>
                      </a:r>
                      <a:endParaRPr lang="en-ZA" sz="1200" b="0"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66921">
                <a:tc>
                  <a:txBody>
                    <a:bodyPr/>
                    <a:lstStyle/>
                    <a:p>
                      <a:pPr algn="l" fontAlgn="b"/>
                      <a:r>
                        <a:rPr lang="en-ZA" sz="1200" u="none" strike="noStrike" dirty="0">
                          <a:effectLst/>
                        </a:rPr>
                        <a:t>AGRICULTURAL PRODUCTION, HEALTH AND FOOD SAFETY</a:t>
                      </a:r>
                      <a:endParaRPr lang="en-ZA" sz="1200" b="0"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1 953 418</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270 804</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dirty="0">
                          <a:effectLst/>
                        </a:rPr>
                        <a:t>117 329</a:t>
                      </a:r>
                      <a:endParaRPr lang="en-ZA" sz="1200" b="0"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118 259</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506 392</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dirty="0">
                          <a:effectLst/>
                        </a:rPr>
                        <a:t>25.9%</a:t>
                      </a:r>
                      <a:endParaRPr lang="en-ZA" sz="1200" b="0"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5386">
                <a:tc>
                  <a:txBody>
                    <a:bodyPr/>
                    <a:lstStyle/>
                    <a:p>
                      <a:pPr algn="l" fontAlgn="b"/>
                      <a:r>
                        <a:rPr lang="en-ZA" sz="1200" u="none" strike="noStrike">
                          <a:effectLst/>
                        </a:rPr>
                        <a:t>FOOD SECURITY AND AGRARIAN REFORM</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dirty="0">
                          <a:effectLst/>
                        </a:rPr>
                        <a:t>1 892 738</a:t>
                      </a:r>
                      <a:endParaRPr lang="en-ZA" sz="1200" b="0"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529 073</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32 244</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dirty="0">
                          <a:effectLst/>
                        </a:rPr>
                        <a:t>21 185</a:t>
                      </a:r>
                      <a:endParaRPr lang="en-ZA" sz="1200" b="0"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582 502</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dirty="0">
                          <a:effectLst/>
                        </a:rPr>
                        <a:t>30.8%</a:t>
                      </a:r>
                      <a:endParaRPr lang="en-ZA" sz="1200" b="0"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5386">
                <a:tc>
                  <a:txBody>
                    <a:bodyPr/>
                    <a:lstStyle/>
                    <a:p>
                      <a:pPr algn="l" fontAlgn="b"/>
                      <a:r>
                        <a:rPr lang="en-ZA" sz="1200" u="none" strike="noStrike">
                          <a:effectLst/>
                        </a:rPr>
                        <a:t>TRADE PROMOTION AND MARKET ACCESS</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297 596</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20 172</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14 346</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10 587</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45 105</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dirty="0">
                          <a:effectLst/>
                        </a:rPr>
                        <a:t>15.2%</a:t>
                      </a:r>
                      <a:endParaRPr lang="en-ZA" sz="1200" b="0"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5386">
                <a:tc>
                  <a:txBody>
                    <a:bodyPr/>
                    <a:lstStyle/>
                    <a:p>
                      <a:pPr algn="l" fontAlgn="b"/>
                      <a:r>
                        <a:rPr lang="en-ZA" sz="1200" u="none" strike="noStrike">
                          <a:effectLst/>
                        </a:rPr>
                        <a:t>FORESTRY AND NATURAL RESOURCES MANAGEMENT</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945 562</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86 950</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68 883</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96 824</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252 657</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dirty="0">
                          <a:effectLst/>
                        </a:rPr>
                        <a:t>26.7%</a:t>
                      </a:r>
                      <a:endParaRPr lang="en-ZA" sz="1200" b="0"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5386">
                <a:tc>
                  <a:txBody>
                    <a:bodyPr/>
                    <a:lstStyle/>
                    <a:p>
                      <a:pPr algn="l" fontAlgn="b"/>
                      <a:r>
                        <a:rPr lang="en-ZA" sz="1200" u="none" strike="noStrike">
                          <a:effectLst/>
                        </a:rPr>
                        <a:t>FISHERIES</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458 598</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dirty="0">
                          <a:effectLst/>
                        </a:rPr>
                        <a:t>117 004</a:t>
                      </a:r>
                      <a:endParaRPr lang="en-ZA" sz="1200" b="0"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22 897</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18 938</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158 839</a:t>
                      </a:r>
                      <a:endParaRPr lang="en-ZA" sz="1200" b="0"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dirty="0">
                          <a:effectLst/>
                        </a:rPr>
                        <a:t>34.6%</a:t>
                      </a:r>
                      <a:endParaRPr lang="en-ZA" sz="1200" b="0"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7903">
                <a:tc>
                  <a:txBody>
                    <a:bodyPr/>
                    <a:lstStyle/>
                    <a:p>
                      <a:pPr algn="l" fontAlgn="b"/>
                      <a:r>
                        <a:rPr lang="en-ZA" sz="1200" u="none" strike="noStrike" dirty="0">
                          <a:effectLst/>
                        </a:rPr>
                        <a:t>TOTAL</a:t>
                      </a:r>
                      <a:endParaRPr lang="en-ZA" sz="1200" b="1"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dirty="0">
                          <a:effectLst/>
                        </a:rPr>
                        <a:t>6 332 965</a:t>
                      </a:r>
                      <a:endParaRPr lang="en-ZA" sz="1200" b="1"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dirty="0">
                          <a:effectLst/>
                        </a:rPr>
                        <a:t>1 072 156</a:t>
                      </a:r>
                      <a:endParaRPr lang="en-ZA" sz="1200" b="1"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342 286</a:t>
                      </a:r>
                      <a:endParaRPr lang="en-ZA" sz="1200" b="1"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319 211</a:t>
                      </a:r>
                      <a:endParaRPr lang="en-ZA" sz="1200" b="1"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a:effectLst/>
                        </a:rPr>
                        <a:t>1 733 653</a:t>
                      </a:r>
                      <a:endParaRPr lang="en-ZA" sz="1200" b="1" i="0" u="none" strike="noStrike">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200" u="none" strike="noStrike" dirty="0">
                          <a:effectLst/>
                        </a:rPr>
                        <a:t>27.4%</a:t>
                      </a:r>
                      <a:endParaRPr lang="en-ZA" sz="1200" b="1" i="0" u="none" strike="noStrike" dirty="0">
                        <a:effectLst/>
                        <a:latin typeface="Arial"/>
                      </a:endParaRPr>
                    </a:p>
                  </a:txBody>
                  <a:tcPr marL="7620" marR="7620" marT="76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xmlns="" val="11904426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US" altLang="en-US" smtClean="0">
                <a:latin typeface="Arial" charset="0"/>
                <a:cs typeface="Arial" charset="0"/>
              </a:rPr>
              <a:t>EXPENDITURE QUARTER 3:</a:t>
            </a:r>
            <a:br>
              <a:rPr lang="en-US" altLang="en-US" smtClean="0">
                <a:latin typeface="Arial" charset="0"/>
                <a:cs typeface="Arial" charset="0"/>
              </a:rPr>
            </a:br>
            <a:r>
              <a:rPr lang="en-US" altLang="en-US" smtClean="0">
                <a:latin typeface="Arial" charset="0"/>
                <a:cs typeface="Arial" charset="0"/>
              </a:rPr>
              <a:t>PER ECONOMIC CLASSIFICATION</a:t>
            </a:r>
            <a:endParaRPr lang="en-ZA" altLang="en-US" smtClean="0">
              <a:latin typeface="Arial" charset="0"/>
              <a:cs typeface="Arial" charset="0"/>
            </a:endParaRPr>
          </a:p>
        </p:txBody>
      </p:sp>
      <p:sp>
        <p:nvSpPr>
          <p:cNvPr id="5123"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p>
            <a:fld id="{7F1D89C0-2F54-443C-99BE-057C66586C2C}" type="slidenum">
              <a:rPr lang="en-ZA" altLang="en-US" smtClean="0"/>
              <a:pPr/>
              <a:t>65</a:t>
            </a:fld>
            <a:endParaRPr lang="en-ZA" altLang="en-US" smtClean="0"/>
          </a:p>
        </p:txBody>
      </p:sp>
      <p:graphicFrame>
        <p:nvGraphicFramePr>
          <p:cNvPr id="2" name="Table 1"/>
          <p:cNvGraphicFramePr>
            <a:graphicFrameLocks noGrp="1"/>
          </p:cNvGraphicFramePr>
          <p:nvPr/>
        </p:nvGraphicFramePr>
        <p:xfrm>
          <a:off x="738188" y="1620838"/>
          <a:ext cx="9145588" cy="3133726"/>
        </p:xfrm>
        <a:graphic>
          <a:graphicData uri="http://schemas.openxmlformats.org/drawingml/2006/table">
            <a:tbl>
              <a:tblPr>
                <a:tableStyleId>{5C22544A-7EE6-4342-B048-85BDC9FD1C3A}</a:tableStyleId>
              </a:tblPr>
              <a:tblGrid>
                <a:gridCol w="3449275"/>
                <a:gridCol w="901677"/>
                <a:gridCol w="930302"/>
                <a:gridCol w="958928"/>
                <a:gridCol w="958928"/>
                <a:gridCol w="1073426"/>
                <a:gridCol w="873052"/>
              </a:tblGrid>
              <a:tr h="346442">
                <a:tc rowSpan="2">
                  <a:txBody>
                    <a:bodyPr/>
                    <a:lstStyle/>
                    <a:p>
                      <a:pPr algn="l" fontAlgn="b"/>
                      <a:r>
                        <a:rPr lang="en-ZA" sz="1200" b="1" u="none" strike="noStrike" dirty="0">
                          <a:effectLst/>
                        </a:rPr>
                        <a:t> </a:t>
                      </a:r>
                      <a:endParaRPr lang="en-ZA" sz="1200" b="1" i="0" u="none" strike="noStrike" dirty="0">
                        <a:effectLst/>
                        <a:latin typeface="Arial"/>
                      </a:endParaRPr>
                    </a:p>
                    <a:p>
                      <a:pPr algn="ctr" fontAlgn="b"/>
                      <a:r>
                        <a:rPr lang="en-ZA" sz="1200" b="1" u="none" strike="noStrike" dirty="0">
                          <a:effectLst/>
                        </a:rPr>
                        <a:t>ECONOMIC CLASSIFICATION</a:t>
                      </a:r>
                      <a:endParaRPr lang="en-ZA" sz="1200" b="1" i="0" u="none" strike="noStrike" dirty="0">
                        <a:effectLst/>
                        <a:latin typeface="Arial"/>
                      </a:endParaRPr>
                    </a:p>
                  </a:txBody>
                  <a:tcPr marL="7620" marR="7620" marT="7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ZA" sz="1200" b="1" u="none" strike="noStrike" dirty="0">
                          <a:effectLst/>
                        </a:rPr>
                        <a:t>Budget</a:t>
                      </a:r>
                      <a:endParaRPr lang="en-ZA" sz="1200" b="1"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ZA" sz="1200" b="1" u="none" strike="noStrike" dirty="0">
                          <a:effectLst/>
                        </a:rPr>
                        <a:t>Oct</a:t>
                      </a:r>
                      <a:endParaRPr lang="en-ZA" sz="1200" b="1"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ZA" sz="1200" b="1" u="none" strike="noStrike" dirty="0">
                          <a:effectLst/>
                        </a:rPr>
                        <a:t>Nov</a:t>
                      </a:r>
                      <a:endParaRPr lang="en-ZA" sz="1200" b="1"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ZA" sz="1200" b="1" u="none" strike="noStrike" dirty="0">
                          <a:effectLst/>
                        </a:rPr>
                        <a:t>Dec</a:t>
                      </a:r>
                      <a:endParaRPr lang="en-ZA" sz="1200" b="1"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ZA" sz="1200" b="1" u="none" strike="noStrike" dirty="0">
                          <a:effectLst/>
                        </a:rPr>
                        <a:t>Quarter 3</a:t>
                      </a:r>
                      <a:endParaRPr lang="en-ZA" sz="1200" b="1"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algn="ctr" fontAlgn="b"/>
                      <a:r>
                        <a:rPr lang="en-ZA" sz="1200" b="1" u="none" strike="noStrike" dirty="0">
                          <a:effectLst/>
                        </a:rPr>
                        <a:t>% Spent</a:t>
                      </a:r>
                      <a:endParaRPr lang="en-ZA" sz="1200" b="1" i="0" u="none" strike="noStrike" dirty="0">
                        <a:effectLst/>
                        <a:latin typeface="Arial"/>
                      </a:endParaRPr>
                    </a:p>
                    <a:p>
                      <a:pPr algn="l" fontAlgn="b"/>
                      <a:r>
                        <a:rPr lang="en-ZA" sz="1200" b="1" u="none" strike="noStrike" dirty="0">
                          <a:effectLst/>
                        </a:rPr>
                        <a:t> </a:t>
                      </a:r>
                      <a:endParaRPr lang="en-ZA" sz="1200" b="1"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46442">
                <a:tc vMerge="1">
                  <a:txBody>
                    <a:bodyPr/>
                    <a:lstStyle/>
                    <a:p>
                      <a:pPr algn="ctr" fontAlgn="b"/>
                      <a:endParaRPr lang="en-ZA" sz="1000" b="1" i="0" u="none" strike="noStrike" dirty="0">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b="1" u="none" strike="noStrike" dirty="0">
                          <a:effectLst/>
                        </a:rPr>
                        <a:t>R'000</a:t>
                      </a:r>
                      <a:endParaRPr lang="en-ZA" sz="1200" b="1"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ZA" sz="1200" b="1" u="none" strike="noStrike" dirty="0">
                          <a:effectLst/>
                        </a:rPr>
                        <a:t>R'000</a:t>
                      </a:r>
                      <a:endParaRPr lang="en-ZA" sz="1200" b="1"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ZA" sz="1200" b="1" u="none" strike="noStrike" dirty="0">
                          <a:effectLst/>
                        </a:rPr>
                        <a:t>R'000</a:t>
                      </a:r>
                      <a:endParaRPr lang="en-ZA" sz="1200" b="1"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ZA" sz="1200" b="1" u="none" strike="noStrike" dirty="0">
                          <a:effectLst/>
                        </a:rPr>
                        <a:t>R'000</a:t>
                      </a:r>
                      <a:endParaRPr lang="en-ZA" sz="1200" b="1"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ZA" sz="1200" b="1" u="none" strike="noStrike" dirty="0">
                          <a:effectLst/>
                        </a:rPr>
                        <a:t>R'000</a:t>
                      </a:r>
                      <a:endParaRPr lang="en-ZA" sz="1200" b="1"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pPr algn="l" fontAlgn="b"/>
                      <a:endParaRPr lang="en-ZA" sz="1000" b="1" i="0" u="none" strike="noStrike" dirty="0">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442">
                <a:tc>
                  <a:txBody>
                    <a:bodyPr/>
                    <a:lstStyle/>
                    <a:p>
                      <a:pPr algn="l" fontAlgn="b"/>
                      <a:r>
                        <a:rPr lang="en-ZA" sz="1200" u="none" strike="noStrike" dirty="0">
                          <a:effectLst/>
                        </a:rPr>
                        <a:t>Compensation of employees </a:t>
                      </a:r>
                      <a:endParaRPr lang="en-ZA" sz="1200" b="0"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2 047 942</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156 776</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183 290</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160 190</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500 256</a:t>
                      </a:r>
                      <a:endParaRPr lang="en-ZA" sz="1200" b="0"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24.4%</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442">
                <a:tc>
                  <a:txBody>
                    <a:bodyPr/>
                    <a:lstStyle/>
                    <a:p>
                      <a:pPr algn="l" fontAlgn="b"/>
                      <a:r>
                        <a:rPr lang="en-ZA" sz="1200" u="none" strike="noStrike" dirty="0">
                          <a:effectLst/>
                        </a:rPr>
                        <a:t>Goods and services </a:t>
                      </a:r>
                      <a:endParaRPr lang="en-ZA" sz="1200" b="0"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610 610</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42 010</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77 729</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65 131</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184 870</a:t>
                      </a:r>
                      <a:endParaRPr lang="en-ZA" sz="1200" b="0"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30.3%</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442">
                <a:tc>
                  <a:txBody>
                    <a:bodyPr/>
                    <a:lstStyle/>
                    <a:p>
                      <a:pPr algn="l" fontAlgn="b"/>
                      <a:r>
                        <a:rPr lang="en-ZA" sz="1200" u="none" strike="noStrike" dirty="0">
                          <a:effectLst/>
                        </a:rPr>
                        <a:t>Interest and rent on land </a:t>
                      </a:r>
                      <a:endParaRPr lang="en-ZA" sz="1200" b="0"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890</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0</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0</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1</a:t>
                      </a:r>
                      <a:endParaRPr lang="en-ZA" sz="1200" b="0"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0.1%</a:t>
                      </a:r>
                      <a:endParaRPr lang="en-ZA" sz="1200" b="0"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442">
                <a:tc>
                  <a:txBody>
                    <a:bodyPr/>
                    <a:lstStyle/>
                    <a:p>
                      <a:pPr algn="l" fontAlgn="b"/>
                      <a:r>
                        <a:rPr lang="en-ZA" sz="1200" u="none" strike="noStrike" dirty="0">
                          <a:effectLst/>
                        </a:rPr>
                        <a:t>Transfers and subsidies</a:t>
                      </a:r>
                      <a:endParaRPr lang="en-ZA" sz="1200" b="0"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3 503 755</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865 373</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67 616</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70 407</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1 003 396</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28.6%</a:t>
                      </a:r>
                      <a:endParaRPr lang="en-ZA" sz="1200" b="0"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442">
                <a:tc>
                  <a:txBody>
                    <a:bodyPr/>
                    <a:lstStyle/>
                    <a:p>
                      <a:pPr algn="l" fontAlgn="b"/>
                      <a:r>
                        <a:rPr lang="en-ZA" sz="1200" u="none" strike="noStrike" dirty="0">
                          <a:effectLst/>
                        </a:rPr>
                        <a:t>Payments for capital assets</a:t>
                      </a:r>
                      <a:endParaRPr lang="en-ZA" sz="1200" b="0"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169 768</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7 718</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13 353</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23 454</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44 525</a:t>
                      </a:r>
                      <a:endParaRPr lang="en-ZA" sz="1200" b="0"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26.2%</a:t>
                      </a:r>
                      <a:endParaRPr lang="en-ZA" sz="1200" b="0"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442">
                <a:tc>
                  <a:txBody>
                    <a:bodyPr/>
                    <a:lstStyle/>
                    <a:p>
                      <a:pPr algn="l" fontAlgn="b"/>
                      <a:r>
                        <a:rPr lang="en-ZA" sz="1200" u="none" strike="noStrike" dirty="0">
                          <a:effectLst/>
                        </a:rPr>
                        <a:t>Payments for financial assets</a:t>
                      </a:r>
                      <a:endParaRPr lang="en-ZA" sz="1200" b="0"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 </a:t>
                      </a:r>
                      <a:r>
                        <a:rPr lang="en-ZA" sz="1200" u="none" strike="noStrike" dirty="0" smtClean="0">
                          <a:effectLst/>
                        </a:rPr>
                        <a:t>0</a:t>
                      </a:r>
                      <a:endParaRPr lang="en-ZA" sz="1200" b="0"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278</a:t>
                      </a:r>
                      <a:endParaRPr lang="en-ZA" sz="1200" b="0"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298</a:t>
                      </a:r>
                      <a:endParaRPr lang="en-ZA" sz="1200" b="0"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29</a:t>
                      </a:r>
                      <a:endParaRPr lang="en-ZA" sz="1200" b="0"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605</a:t>
                      </a:r>
                      <a:endParaRPr lang="en-ZA" sz="1200" b="0"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 </a:t>
                      </a:r>
                      <a:r>
                        <a:rPr lang="en-ZA" sz="1200" u="none" strike="noStrike" dirty="0" smtClean="0">
                          <a:effectLst/>
                        </a:rPr>
                        <a:t>0</a:t>
                      </a:r>
                      <a:endParaRPr lang="en-ZA" sz="1200" b="0"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190">
                <a:tc>
                  <a:txBody>
                    <a:bodyPr/>
                    <a:lstStyle/>
                    <a:p>
                      <a:pPr algn="l" fontAlgn="b"/>
                      <a:r>
                        <a:rPr lang="en-ZA" sz="1200" u="none" strike="noStrike">
                          <a:effectLst/>
                        </a:rPr>
                        <a:t>TOTAL</a:t>
                      </a:r>
                      <a:endParaRPr lang="en-ZA" sz="1200" b="1"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6 332 965</a:t>
                      </a:r>
                      <a:endParaRPr lang="en-ZA" sz="1200" b="1"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1 072 156</a:t>
                      </a:r>
                      <a:endParaRPr lang="en-ZA" sz="1200" b="1"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342 286</a:t>
                      </a:r>
                      <a:endParaRPr lang="en-ZA" sz="1200" b="1" i="0" u="none" strike="noStrike">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319 211</a:t>
                      </a:r>
                      <a:endParaRPr lang="en-ZA" sz="1200" b="1"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1 733 653</a:t>
                      </a:r>
                      <a:endParaRPr lang="en-ZA" sz="1200" b="1"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27.4%</a:t>
                      </a:r>
                      <a:endParaRPr lang="en-ZA" sz="1200" b="1" i="0" u="none" strike="noStrike" dirty="0">
                        <a:effectLst/>
                        <a:latin typeface="Arial"/>
                      </a:endParaRPr>
                    </a:p>
                  </a:txBody>
                  <a:tcPr marL="7620" marR="7620" marT="7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6414962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US" altLang="en-US" dirty="0" smtClean="0">
                <a:latin typeface="Arial" charset="0"/>
                <a:cs typeface="Arial" charset="0"/>
              </a:rPr>
              <a:t>REASONS FOR OVER/UNDERSPENDING AGAINST 25% TARGET</a:t>
            </a:r>
          </a:p>
        </p:txBody>
      </p:sp>
      <p:sp>
        <p:nvSpPr>
          <p:cNvPr id="6147" name="Content Placeholder 2"/>
          <p:cNvSpPr>
            <a:spLocks noGrp="1"/>
          </p:cNvSpPr>
          <p:nvPr>
            <p:ph idx="1"/>
          </p:nvPr>
        </p:nvSpPr>
        <p:spPr bwMode="auto">
          <a:xfrm>
            <a:off x="720725" y="1404938"/>
            <a:ext cx="9178925" cy="51847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endParaRPr lang="en-US" altLang="en-US" sz="1600" dirty="0" smtClean="0">
              <a:latin typeface="Arial" charset="0"/>
              <a:cs typeface="Arial" charset="0"/>
            </a:endParaRPr>
          </a:p>
          <a:p>
            <a:r>
              <a:rPr lang="en-US" altLang="en-US" sz="1600" b="1" dirty="0" err="1" smtClean="0">
                <a:latin typeface="Arial" charset="0"/>
                <a:cs typeface="Arial" charset="0"/>
              </a:rPr>
              <a:t>Programme</a:t>
            </a:r>
            <a:r>
              <a:rPr lang="en-US" altLang="en-US" sz="1600" b="1" dirty="0" smtClean="0">
                <a:latin typeface="Arial" charset="0"/>
                <a:cs typeface="Arial" charset="0"/>
              </a:rPr>
              <a:t> 1</a:t>
            </a:r>
          </a:p>
          <a:p>
            <a:pPr>
              <a:buFont typeface="Arial" charset="0"/>
              <a:buChar char="•"/>
            </a:pPr>
            <a:r>
              <a:rPr lang="en-US" altLang="en-US" sz="1600" dirty="0" smtClean="0">
                <a:latin typeface="Arial" charset="0"/>
                <a:cs typeface="Arial" charset="0"/>
              </a:rPr>
              <a:t>Payments in respect of Capital works still to be made.</a:t>
            </a:r>
          </a:p>
          <a:p>
            <a:r>
              <a:rPr lang="en-US" altLang="en-US" sz="1600" b="1" dirty="0" err="1" smtClean="0">
                <a:latin typeface="Arial" charset="0"/>
                <a:cs typeface="Arial" charset="0"/>
              </a:rPr>
              <a:t>Programme</a:t>
            </a:r>
            <a:r>
              <a:rPr lang="en-US" altLang="en-US" sz="1600" b="1" dirty="0" smtClean="0">
                <a:latin typeface="Arial" charset="0"/>
                <a:cs typeface="Arial" charset="0"/>
              </a:rPr>
              <a:t> 2</a:t>
            </a:r>
          </a:p>
          <a:p>
            <a:pPr>
              <a:buFont typeface="Arial" charset="0"/>
              <a:buChar char="•"/>
            </a:pPr>
            <a:r>
              <a:rPr lang="en-US" altLang="en-US" sz="1600" dirty="0" smtClean="0">
                <a:latin typeface="Arial" charset="0"/>
                <a:cs typeface="Arial" charset="0"/>
              </a:rPr>
              <a:t>Double payment to Agricultural Research Council and payments for conditional grants to provinces for </a:t>
            </a:r>
            <a:r>
              <a:rPr lang="en-US" altLang="en-US" sz="1600" dirty="0" err="1" smtClean="0">
                <a:latin typeface="Arial" charset="0"/>
                <a:cs typeface="Arial" charset="0"/>
              </a:rPr>
              <a:t>Ilima</a:t>
            </a:r>
            <a:r>
              <a:rPr lang="en-US" altLang="en-US" sz="1600" dirty="0" smtClean="0">
                <a:latin typeface="Arial" charset="0"/>
                <a:cs typeface="Arial" charset="0"/>
              </a:rPr>
              <a:t>/</a:t>
            </a:r>
            <a:r>
              <a:rPr lang="en-US" altLang="en-US" sz="1600" dirty="0" err="1" smtClean="0">
                <a:latin typeface="Arial" charset="0"/>
                <a:cs typeface="Arial" charset="0"/>
              </a:rPr>
              <a:t>Letsema</a:t>
            </a:r>
            <a:r>
              <a:rPr lang="en-US" altLang="en-US" sz="1600" dirty="0" smtClean="0">
                <a:latin typeface="Arial" charset="0"/>
                <a:cs typeface="Arial" charset="0"/>
              </a:rPr>
              <a:t> were made.</a:t>
            </a:r>
          </a:p>
          <a:p>
            <a:r>
              <a:rPr lang="en-US" altLang="en-US" sz="1600" b="1" dirty="0" err="1" smtClean="0">
                <a:latin typeface="Arial" charset="0"/>
                <a:cs typeface="Arial" charset="0"/>
              </a:rPr>
              <a:t>Programme</a:t>
            </a:r>
            <a:r>
              <a:rPr lang="en-US" altLang="en-US" sz="1600" b="1" dirty="0" smtClean="0">
                <a:latin typeface="Arial" charset="0"/>
                <a:cs typeface="Arial" charset="0"/>
              </a:rPr>
              <a:t> 3</a:t>
            </a:r>
          </a:p>
          <a:p>
            <a:pPr>
              <a:buFont typeface="Arial" charset="0"/>
              <a:buChar char="•"/>
            </a:pPr>
            <a:r>
              <a:rPr lang="en-US" altLang="en-US" sz="1600" dirty="0" smtClean="0">
                <a:latin typeface="Arial" charset="0"/>
                <a:cs typeface="Arial" charset="0"/>
              </a:rPr>
              <a:t>Payments for conditional grants to provinces in respect of CASP were made.</a:t>
            </a:r>
          </a:p>
          <a:p>
            <a:r>
              <a:rPr lang="en-US" altLang="en-US" sz="1600" b="1" dirty="0" err="1" smtClean="0">
                <a:latin typeface="Arial" charset="0"/>
                <a:cs typeface="Arial" charset="0"/>
              </a:rPr>
              <a:t>Programme</a:t>
            </a:r>
            <a:r>
              <a:rPr lang="en-US" altLang="en-US" sz="1600" b="1" dirty="0" smtClean="0">
                <a:latin typeface="Arial" charset="0"/>
                <a:cs typeface="Arial" charset="0"/>
              </a:rPr>
              <a:t> 4</a:t>
            </a:r>
          </a:p>
          <a:p>
            <a:pPr>
              <a:buFont typeface="Arial" charset="0"/>
              <a:buChar char="•"/>
            </a:pPr>
            <a:r>
              <a:rPr lang="en-US" altLang="en-US" sz="1600" dirty="0" smtClean="0">
                <a:latin typeface="Arial" charset="0"/>
                <a:cs typeface="Arial" charset="0"/>
              </a:rPr>
              <a:t>Claims in respect of foreign offices from D:IRCO are awaited.</a:t>
            </a:r>
          </a:p>
          <a:p>
            <a:r>
              <a:rPr lang="en-US" altLang="en-US" sz="1600" b="1" dirty="0" err="1" smtClean="0">
                <a:latin typeface="Arial" charset="0"/>
                <a:cs typeface="Arial" charset="0"/>
              </a:rPr>
              <a:t>Programme</a:t>
            </a:r>
            <a:r>
              <a:rPr lang="en-US" altLang="en-US" sz="1600" b="1" dirty="0" smtClean="0">
                <a:latin typeface="Arial" charset="0"/>
                <a:cs typeface="Arial" charset="0"/>
              </a:rPr>
              <a:t> 5</a:t>
            </a:r>
          </a:p>
          <a:p>
            <a:pPr>
              <a:buFont typeface="Arial" charset="0"/>
              <a:buChar char="•"/>
            </a:pPr>
            <a:r>
              <a:rPr lang="en-US" altLang="en-US" sz="1600" dirty="0" smtClean="0">
                <a:latin typeface="Arial" charset="0"/>
                <a:cs typeface="Arial" charset="0"/>
              </a:rPr>
              <a:t>Payments for conditional grants to provinces in respect of </a:t>
            </a:r>
            <a:r>
              <a:rPr lang="en-US" altLang="en-US" sz="1600" dirty="0" err="1" smtClean="0">
                <a:latin typeface="Arial" charset="0"/>
                <a:cs typeface="Arial" charset="0"/>
              </a:rPr>
              <a:t>LandCare</a:t>
            </a:r>
            <a:r>
              <a:rPr lang="en-US" altLang="en-US" sz="1600" dirty="0" smtClean="0">
                <a:latin typeface="Arial" charset="0"/>
                <a:cs typeface="Arial" charset="0"/>
              </a:rPr>
              <a:t> were made.  Furthermore, payments in respect of the Indirect grant: Fodder for Animal Feed commenced although additional funds allocated in the 2016 AENE were not yet promulgated.  </a:t>
            </a:r>
          </a:p>
          <a:p>
            <a:r>
              <a:rPr lang="en-US" altLang="en-US" sz="1600" b="1" dirty="0" err="1" smtClean="0">
                <a:latin typeface="Arial" charset="0"/>
                <a:cs typeface="Arial" charset="0"/>
              </a:rPr>
              <a:t>Programme</a:t>
            </a:r>
            <a:r>
              <a:rPr lang="en-US" altLang="en-US" sz="1600" b="1" dirty="0" smtClean="0">
                <a:latin typeface="Arial" charset="0"/>
                <a:cs typeface="Arial" charset="0"/>
              </a:rPr>
              <a:t> 6</a:t>
            </a:r>
          </a:p>
          <a:p>
            <a:pPr>
              <a:buFont typeface="Arial" charset="0"/>
              <a:buChar char="•"/>
            </a:pPr>
            <a:r>
              <a:rPr lang="en-US" altLang="en-US" sz="1600" dirty="0" smtClean="0">
                <a:latin typeface="Arial" charset="0"/>
                <a:cs typeface="Arial" charset="0"/>
              </a:rPr>
              <a:t>Payments to Marine Living Resources Fund were made.</a:t>
            </a:r>
          </a:p>
          <a:p>
            <a:pPr>
              <a:buFont typeface="Arial" charset="0"/>
              <a:buChar char="•"/>
            </a:pPr>
            <a:endParaRPr lang="en-US" altLang="en-US" sz="1600" dirty="0" smtClean="0">
              <a:latin typeface="Arial" charset="0"/>
              <a:cs typeface="Arial" charset="0"/>
            </a:endParaRPr>
          </a:p>
        </p:txBody>
      </p:sp>
      <p:sp>
        <p:nvSpPr>
          <p:cNvPr id="6148"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6pPr>
            <a:lvl7pPr marL="29718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7pPr>
            <a:lvl8pPr marL="34290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8pPr>
            <a:lvl9pPr marL="38862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9pPr>
          </a:lstStyle>
          <a:p>
            <a:pPr eaLnBrk="1" hangingPunct="1"/>
            <a:fld id="{36A8304C-A8AD-4832-B556-A72EE66B6A55}" type="slidenum">
              <a:rPr lang="en-ZA" altLang="en-US" sz="1200" smtClean="0">
                <a:solidFill>
                  <a:srgbClr val="008000"/>
                </a:solidFill>
              </a:rPr>
              <a:pPr eaLnBrk="1" hangingPunct="1"/>
              <a:t>66</a:t>
            </a:fld>
            <a:endParaRPr lang="en-ZA" altLang="en-US" sz="1200" smtClean="0">
              <a:solidFill>
                <a:srgbClr val="008000"/>
              </a:solidFill>
            </a:endParaRPr>
          </a:p>
        </p:txBody>
      </p:sp>
    </p:spTree>
    <p:extLst>
      <p:ext uri="{BB962C8B-B14F-4D97-AF65-F5344CB8AC3E}">
        <p14:creationId xmlns:p14="http://schemas.microsoft.com/office/powerpoint/2010/main" xmlns="" val="29924244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25" y="539750"/>
            <a:ext cx="9178925" cy="720725"/>
          </a:xfrm>
        </p:spPr>
        <p:txBody>
          <a:bodyPr/>
          <a:lstStyle/>
          <a:p>
            <a:pPr>
              <a:defRPr/>
            </a:pPr>
            <a:r>
              <a:rPr lang="en-US" dirty="0">
                <a:effectLst>
                  <a:outerShdw blurRad="38100" dist="38100" dir="2700000" algn="tl">
                    <a:srgbClr val="C0C0C0"/>
                  </a:outerShdw>
                </a:effectLst>
              </a:rPr>
              <a:t>EXPENDITURE QUARTERS 1, 2 AND 3: PER PROGRAMME</a:t>
            </a:r>
            <a:endParaRPr lang="en-ZA" dirty="0"/>
          </a:p>
        </p:txBody>
      </p:sp>
      <p:sp>
        <p:nvSpPr>
          <p:cNvPr id="7171"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p>
            <a:fld id="{BD446439-44C3-4B84-A437-C9CDD337AEE6}" type="slidenum">
              <a:rPr lang="en-ZA" altLang="en-US" smtClean="0"/>
              <a:pPr/>
              <a:t>67</a:t>
            </a:fld>
            <a:endParaRPr lang="en-ZA" altLang="en-US"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72770821"/>
              </p:ext>
            </p:extLst>
          </p:nvPr>
        </p:nvGraphicFramePr>
        <p:xfrm>
          <a:off x="594173" y="1476375"/>
          <a:ext cx="9649070" cy="4608510"/>
        </p:xfrm>
        <a:graphic>
          <a:graphicData uri="http://schemas.openxmlformats.org/drawingml/2006/table">
            <a:tbl>
              <a:tblPr>
                <a:tableStyleId>{5C22544A-7EE6-4342-B048-85BDC9FD1C3A}</a:tableStyleId>
              </a:tblPr>
              <a:tblGrid>
                <a:gridCol w="3099257"/>
                <a:gridCol w="740092"/>
                <a:gridCol w="789431"/>
                <a:gridCol w="727757"/>
                <a:gridCol w="740092"/>
                <a:gridCol w="727757"/>
                <a:gridCol w="727757"/>
                <a:gridCol w="727757"/>
                <a:gridCol w="752427"/>
                <a:gridCol w="616743"/>
              </a:tblGrid>
              <a:tr h="427794">
                <a:tc rowSpan="2">
                  <a:txBody>
                    <a:bodyPr/>
                    <a:lstStyle/>
                    <a:p>
                      <a:pPr algn="l" fontAlgn="b"/>
                      <a:r>
                        <a:rPr lang="en-ZA" sz="1200" u="none" strike="noStrike" dirty="0">
                          <a:effectLst/>
                        </a:rPr>
                        <a:t> </a:t>
                      </a:r>
                      <a:endParaRPr lang="en-ZA" sz="1200" b="0" i="0" u="none" strike="noStrike" dirty="0">
                        <a:effectLst/>
                        <a:latin typeface="Arial"/>
                      </a:endParaRPr>
                    </a:p>
                    <a:p>
                      <a:pPr algn="ctr" fontAlgn="b"/>
                      <a:r>
                        <a:rPr lang="en-ZA" sz="1200" u="none" strike="noStrike" dirty="0">
                          <a:effectLst/>
                        </a:rPr>
                        <a:t>PROGRAMMES</a:t>
                      </a:r>
                      <a:endParaRPr lang="en-ZA" sz="1200" b="1" i="0" u="none" strike="noStrike" dirty="0">
                        <a:effectLst/>
                        <a:latin typeface="Arial"/>
                      </a:endParaRPr>
                    </a:p>
                  </a:txBody>
                  <a:tcPr marL="7134" marR="7134" marT="71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ZA" sz="1200" b="1" u="none" strike="noStrike" dirty="0">
                          <a:effectLst/>
                        </a:rPr>
                        <a:t>Budget</a:t>
                      </a:r>
                      <a:endParaRPr lang="en-ZA" sz="1200" b="1"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ZA" sz="1200" b="1" u="none" strike="noStrike" dirty="0">
                          <a:effectLst/>
                        </a:rPr>
                        <a:t>Quarter 1</a:t>
                      </a:r>
                      <a:endParaRPr lang="en-ZA" sz="1200" b="1"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algn="ctr" fontAlgn="b"/>
                      <a:r>
                        <a:rPr lang="en-ZA" sz="1200" b="1" u="none" strike="noStrike" dirty="0">
                          <a:effectLst/>
                        </a:rPr>
                        <a:t>% Spent</a:t>
                      </a:r>
                      <a:endParaRPr lang="en-ZA" sz="1200" b="1" i="0" u="none" strike="noStrike" dirty="0">
                        <a:effectLst/>
                        <a:latin typeface="Arial"/>
                      </a:endParaRPr>
                    </a:p>
                    <a:p>
                      <a:pPr algn="l" fontAlgn="b"/>
                      <a:r>
                        <a:rPr lang="en-ZA" sz="1200" b="1" u="none" strike="noStrike" dirty="0">
                          <a:effectLst/>
                        </a:rPr>
                        <a:t> </a:t>
                      </a:r>
                      <a:endParaRPr lang="en-ZA" sz="1200" b="1"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ZA" sz="1200" b="1" u="none" strike="noStrike" dirty="0">
                          <a:effectLst/>
                        </a:rPr>
                        <a:t>Quarter 2</a:t>
                      </a:r>
                      <a:endParaRPr lang="en-ZA" sz="1200" b="1"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algn="ctr" fontAlgn="b"/>
                      <a:r>
                        <a:rPr lang="en-ZA" sz="1200" b="1" u="none" strike="noStrike" dirty="0">
                          <a:effectLst/>
                        </a:rPr>
                        <a:t>% Spent</a:t>
                      </a:r>
                      <a:endParaRPr lang="en-ZA" sz="1200" b="1" i="0" u="none" strike="noStrike" dirty="0">
                        <a:effectLst/>
                        <a:latin typeface="Arial"/>
                      </a:endParaRPr>
                    </a:p>
                    <a:p>
                      <a:pPr algn="l" fontAlgn="b"/>
                      <a:r>
                        <a:rPr lang="en-ZA" sz="1200" b="1" u="none" strike="noStrike" dirty="0">
                          <a:effectLst/>
                        </a:rPr>
                        <a:t> </a:t>
                      </a:r>
                      <a:endParaRPr lang="en-ZA" sz="1200" b="1"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ZA" sz="1200" b="1" u="none" strike="noStrike" dirty="0">
                          <a:effectLst/>
                        </a:rPr>
                        <a:t>Quarter 3</a:t>
                      </a:r>
                      <a:endParaRPr lang="en-ZA" sz="1200" b="1"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algn="ctr" fontAlgn="b"/>
                      <a:r>
                        <a:rPr lang="en-ZA" sz="1200" b="1" u="none" strike="noStrike" dirty="0">
                          <a:effectLst/>
                        </a:rPr>
                        <a:t>% Spent</a:t>
                      </a:r>
                      <a:endParaRPr lang="en-ZA" sz="1200" b="1" i="0" u="none" strike="noStrike" dirty="0">
                        <a:effectLst/>
                        <a:latin typeface="Arial"/>
                      </a:endParaRPr>
                    </a:p>
                    <a:p>
                      <a:pPr algn="l" fontAlgn="b"/>
                      <a:r>
                        <a:rPr lang="en-ZA" sz="1200" b="1" u="none" strike="noStrike" dirty="0">
                          <a:effectLst/>
                        </a:rPr>
                        <a:t> </a:t>
                      </a:r>
                      <a:endParaRPr lang="en-ZA" sz="1200" b="1"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ZA" sz="1200" b="1" u="none" strike="noStrike" dirty="0">
                          <a:effectLst/>
                        </a:rPr>
                        <a:t>Q1+Q2+Q3</a:t>
                      </a:r>
                      <a:endParaRPr lang="en-ZA" sz="1200" b="1"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algn="ctr" fontAlgn="b"/>
                      <a:r>
                        <a:rPr lang="en-ZA" sz="1200" b="1" u="none" strike="noStrike" dirty="0">
                          <a:effectLst/>
                        </a:rPr>
                        <a:t>% Spent</a:t>
                      </a:r>
                      <a:endParaRPr lang="en-ZA" sz="1200" b="1" i="0" u="none" strike="noStrike" dirty="0">
                        <a:effectLst/>
                        <a:latin typeface="Arial"/>
                      </a:endParaRPr>
                    </a:p>
                    <a:p>
                      <a:pPr algn="l" fontAlgn="b"/>
                      <a:r>
                        <a:rPr lang="en-ZA" sz="1200" b="1" u="none" strike="noStrike" dirty="0">
                          <a:effectLst/>
                        </a:rPr>
                        <a:t> </a:t>
                      </a:r>
                      <a:endParaRPr lang="en-ZA" sz="1200" b="1"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427794">
                <a:tc vMerge="1">
                  <a:txBody>
                    <a:bodyPr/>
                    <a:lstStyle/>
                    <a:p>
                      <a:pPr algn="ctr" fontAlgn="b"/>
                      <a:endParaRPr lang="en-ZA" sz="900" b="1" i="0" u="none" strike="noStrike" dirty="0">
                        <a:effectLst/>
                        <a:latin typeface="Arial"/>
                      </a:endParaRPr>
                    </a:p>
                  </a:txBody>
                  <a:tcPr marL="7134" marR="7134" marT="71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b="1" u="none" strike="noStrike" dirty="0">
                          <a:effectLst/>
                        </a:rPr>
                        <a:t>R'000</a:t>
                      </a:r>
                      <a:endParaRPr lang="en-ZA" sz="1200" b="1"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ZA" sz="1200" b="1" u="none" strike="noStrike" dirty="0">
                          <a:effectLst/>
                        </a:rPr>
                        <a:t>R'000</a:t>
                      </a:r>
                      <a:endParaRPr lang="en-ZA" sz="1200" b="1"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pPr algn="l" fontAlgn="b"/>
                      <a:endParaRPr lang="en-ZA" sz="900" b="1" i="0" u="none" strike="noStrike" dirty="0">
                        <a:effectLst/>
                        <a:latin typeface="Arial"/>
                      </a:endParaRPr>
                    </a:p>
                  </a:txBody>
                  <a:tcPr marL="7134" marR="7134" marT="71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b="1" u="none" strike="noStrike" dirty="0">
                          <a:effectLst/>
                        </a:rPr>
                        <a:t>R'000</a:t>
                      </a:r>
                      <a:endParaRPr lang="en-ZA" sz="1200" b="1"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pPr algn="l" fontAlgn="b"/>
                      <a:endParaRPr lang="en-ZA" sz="900" b="1" i="0" u="none" strike="noStrike" dirty="0">
                        <a:effectLst/>
                        <a:latin typeface="Arial"/>
                      </a:endParaRPr>
                    </a:p>
                  </a:txBody>
                  <a:tcPr marL="7134" marR="7134" marT="71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b="1" u="none" strike="noStrike" dirty="0">
                          <a:effectLst/>
                        </a:rPr>
                        <a:t>R'000</a:t>
                      </a:r>
                      <a:endParaRPr lang="en-ZA" sz="1200" b="1"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pPr algn="l" fontAlgn="b"/>
                      <a:endParaRPr lang="en-ZA" sz="900" b="1" i="0" u="none" strike="noStrike" dirty="0">
                        <a:effectLst/>
                        <a:latin typeface="Arial"/>
                      </a:endParaRPr>
                    </a:p>
                  </a:txBody>
                  <a:tcPr marL="7134" marR="7134" marT="71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b="1" u="none" strike="noStrike" dirty="0">
                          <a:effectLst/>
                        </a:rPr>
                        <a:t>R'000</a:t>
                      </a:r>
                      <a:endParaRPr lang="en-ZA" sz="1200" b="1"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pPr algn="l" fontAlgn="b"/>
                      <a:endParaRPr lang="en-ZA" sz="900" b="1" i="0" u="none" strike="noStrike" dirty="0">
                        <a:effectLst/>
                        <a:latin typeface="Arial"/>
                      </a:endParaRPr>
                    </a:p>
                  </a:txBody>
                  <a:tcPr marL="7134" marR="7134" marT="71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7794">
                <a:tc>
                  <a:txBody>
                    <a:bodyPr/>
                    <a:lstStyle/>
                    <a:p>
                      <a:pPr algn="l" fontAlgn="b"/>
                      <a:r>
                        <a:rPr lang="en-ZA" sz="1200" u="none" strike="noStrike" dirty="0">
                          <a:effectLst/>
                        </a:rPr>
                        <a:t>ADMINISTRATION</a:t>
                      </a:r>
                      <a:endParaRPr lang="en-ZA" sz="1200" b="0"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781 358</a:t>
                      </a:r>
                      <a:endParaRPr lang="en-ZA" sz="1200" b="0"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247 047</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31.3%</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227 179</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29.1%</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188 158</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24.0%</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662 384</a:t>
                      </a:r>
                      <a:endParaRPr lang="en-ZA" sz="1200" b="0"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84.8%</a:t>
                      </a:r>
                      <a:endParaRPr lang="en-ZA" sz="1200" b="0"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7253">
                <a:tc>
                  <a:txBody>
                    <a:bodyPr/>
                    <a:lstStyle/>
                    <a:p>
                      <a:pPr algn="l" fontAlgn="b"/>
                      <a:r>
                        <a:rPr lang="en-ZA" sz="1200" u="none" strike="noStrike">
                          <a:effectLst/>
                        </a:rPr>
                        <a:t>AGRICULTURAL PRODUCTION, HEALTH AND FOOD SAFETY</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1 944 610</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534 195</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27.3%</a:t>
                      </a:r>
                      <a:endParaRPr lang="en-ZA" sz="1200" b="0"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541 956</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27.9%</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506 392</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25.9%</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1 582 543</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81.4%</a:t>
                      </a:r>
                      <a:endParaRPr lang="en-ZA" sz="1200" b="0"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7794">
                <a:tc>
                  <a:txBody>
                    <a:bodyPr/>
                    <a:lstStyle/>
                    <a:p>
                      <a:pPr algn="l" fontAlgn="b"/>
                      <a:r>
                        <a:rPr lang="en-ZA" sz="1200" u="none" strike="noStrike">
                          <a:effectLst/>
                        </a:rPr>
                        <a:t>FOOD SECURITY AND AGRARIAN REFORM</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1 889 097</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370 734</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19.6%</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496 895</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26.3%</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582 502</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30.8%</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1 450 131</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76.8%</a:t>
                      </a:r>
                      <a:endParaRPr lang="en-ZA" sz="1200" b="0"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7794">
                <a:tc>
                  <a:txBody>
                    <a:bodyPr/>
                    <a:lstStyle/>
                    <a:p>
                      <a:pPr algn="l" fontAlgn="b"/>
                      <a:r>
                        <a:rPr lang="en-ZA" sz="1200" u="none" strike="noStrike">
                          <a:effectLst/>
                        </a:rPr>
                        <a:t>TRADE PROMOTION AND MARKET ACCESS</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303 596</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142 533</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47.9%</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95 853</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31.6%</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45 105</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15.2%</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283 491</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93.4%</a:t>
                      </a:r>
                      <a:endParaRPr lang="en-ZA" sz="1200" b="0"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7253">
                <a:tc>
                  <a:txBody>
                    <a:bodyPr/>
                    <a:lstStyle/>
                    <a:p>
                      <a:pPr algn="l" fontAlgn="b"/>
                      <a:r>
                        <a:rPr lang="en-ZA" sz="1200" u="none" strike="noStrike">
                          <a:effectLst/>
                        </a:rPr>
                        <a:t>FORESTRY AND NATURAL RESOURCES MANAGEMENT</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1 137 706</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225 906</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23.9%</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251 892</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22.1%</a:t>
                      </a:r>
                      <a:endParaRPr lang="en-ZA" sz="1200" b="0"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252 657</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26.7%</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730 455</a:t>
                      </a:r>
                      <a:endParaRPr lang="en-ZA" sz="1200" b="0"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64.2%</a:t>
                      </a:r>
                      <a:endParaRPr lang="en-ZA" sz="1200" b="0"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7794">
                <a:tc>
                  <a:txBody>
                    <a:bodyPr/>
                    <a:lstStyle/>
                    <a:p>
                      <a:pPr algn="l" fontAlgn="b"/>
                      <a:r>
                        <a:rPr lang="en-ZA" sz="1200" u="none" strike="noStrike">
                          <a:effectLst/>
                        </a:rPr>
                        <a:t>FISHERIES</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458 598</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122 023</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26.6%</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114 195</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24.9%</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158 839</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34.6%</a:t>
                      </a:r>
                      <a:endParaRPr lang="en-ZA" sz="1200" b="0"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395 057</a:t>
                      </a:r>
                      <a:endParaRPr lang="en-ZA" sz="1200" b="0"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86.1%</a:t>
                      </a:r>
                      <a:endParaRPr lang="en-ZA" sz="1200" b="0"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240">
                <a:tc>
                  <a:txBody>
                    <a:bodyPr/>
                    <a:lstStyle/>
                    <a:p>
                      <a:pPr algn="l" fontAlgn="b"/>
                      <a:r>
                        <a:rPr lang="en-ZA" sz="1200" u="none" strike="noStrike">
                          <a:effectLst/>
                        </a:rPr>
                        <a:t>TOTAL</a:t>
                      </a:r>
                      <a:endParaRPr lang="en-ZA" sz="1200" b="1"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6 514 965</a:t>
                      </a:r>
                      <a:endParaRPr lang="en-ZA" sz="1200" b="1"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1 642 438</a:t>
                      </a:r>
                      <a:endParaRPr lang="en-ZA" sz="1200" b="1"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25.9%</a:t>
                      </a:r>
                      <a:endParaRPr lang="en-ZA" sz="1200" b="1"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1 727 970</a:t>
                      </a:r>
                      <a:endParaRPr lang="en-ZA" sz="1200" b="1"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26.5%</a:t>
                      </a:r>
                      <a:endParaRPr lang="en-ZA" sz="1200" b="1"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1 733 653</a:t>
                      </a:r>
                      <a:endParaRPr lang="en-ZA" sz="1200" b="1"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27.4%</a:t>
                      </a:r>
                      <a:endParaRPr lang="en-ZA" sz="1200" b="1" i="0" u="none" strike="noStrike">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5 104 061</a:t>
                      </a:r>
                      <a:endParaRPr lang="en-ZA" sz="1200" b="1"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78.3%</a:t>
                      </a:r>
                      <a:endParaRPr lang="en-ZA" sz="1200" b="1" i="0" u="none" strike="noStrike" dirty="0">
                        <a:effectLst/>
                        <a:latin typeface="Arial"/>
                      </a:endParaRPr>
                    </a:p>
                  </a:txBody>
                  <a:tcPr marL="7134" marR="7134" marT="71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1540649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US" altLang="en-US" smtClean="0">
                <a:latin typeface="Arial" charset="0"/>
                <a:cs typeface="Arial" charset="0"/>
              </a:rPr>
              <a:t>EXPENDITURE QUARTERS 1, 2 AND 3:</a:t>
            </a:r>
            <a:br>
              <a:rPr lang="en-US" altLang="en-US" smtClean="0">
                <a:latin typeface="Arial" charset="0"/>
                <a:cs typeface="Arial" charset="0"/>
              </a:rPr>
            </a:br>
            <a:r>
              <a:rPr lang="en-US" altLang="en-US" smtClean="0">
                <a:latin typeface="Arial" charset="0"/>
                <a:cs typeface="Arial" charset="0"/>
              </a:rPr>
              <a:t>PER ECONOMIC CLASSIFICATION</a:t>
            </a:r>
            <a:br>
              <a:rPr lang="en-US" altLang="en-US" smtClean="0">
                <a:latin typeface="Arial" charset="0"/>
                <a:cs typeface="Arial" charset="0"/>
              </a:rPr>
            </a:br>
            <a:endParaRPr lang="en-ZA" altLang="en-US" smtClean="0">
              <a:latin typeface="Arial" charset="0"/>
              <a:cs typeface="Arial" charset="0"/>
            </a:endParaRPr>
          </a:p>
        </p:txBody>
      </p:sp>
      <p:sp>
        <p:nvSpPr>
          <p:cNvPr id="8195"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p>
            <a:fld id="{9DCA2AFF-25B6-4A37-ACBB-1D61FD8792A4}" type="slidenum">
              <a:rPr lang="en-ZA" altLang="en-US" smtClean="0"/>
              <a:pPr/>
              <a:t>68</a:t>
            </a:fld>
            <a:endParaRPr lang="en-ZA" altLang="en-US"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508465356"/>
              </p:ext>
            </p:extLst>
          </p:nvPr>
        </p:nvGraphicFramePr>
        <p:xfrm>
          <a:off x="594173" y="1548383"/>
          <a:ext cx="9610972" cy="4609083"/>
        </p:xfrm>
        <a:graphic>
          <a:graphicData uri="http://schemas.openxmlformats.org/drawingml/2006/table">
            <a:tbl>
              <a:tblPr>
                <a:tableStyleId>{5C22544A-7EE6-4342-B048-85BDC9FD1C3A}</a:tableStyleId>
              </a:tblPr>
              <a:tblGrid>
                <a:gridCol w="2448271"/>
                <a:gridCol w="1299013"/>
                <a:gridCol w="796764"/>
                <a:gridCol w="734517"/>
                <a:gridCol w="746967"/>
                <a:gridCol w="734517"/>
                <a:gridCol w="734517"/>
                <a:gridCol w="734517"/>
                <a:gridCol w="759417"/>
                <a:gridCol w="622472"/>
              </a:tblGrid>
              <a:tr h="458823">
                <a:tc rowSpan="2">
                  <a:txBody>
                    <a:bodyPr/>
                    <a:lstStyle/>
                    <a:p>
                      <a:pPr algn="l" fontAlgn="b"/>
                      <a:r>
                        <a:rPr lang="en-ZA" sz="1200" b="1" u="none" strike="noStrike" dirty="0">
                          <a:effectLst/>
                        </a:rPr>
                        <a:t> </a:t>
                      </a:r>
                      <a:endParaRPr lang="en-ZA" sz="1200" b="1" i="0" u="none" strike="noStrike" dirty="0">
                        <a:effectLst/>
                        <a:latin typeface="Arial"/>
                      </a:endParaRPr>
                    </a:p>
                    <a:p>
                      <a:pPr algn="ctr" fontAlgn="b"/>
                      <a:r>
                        <a:rPr lang="en-ZA" sz="1200" b="1" u="none" strike="noStrike" dirty="0">
                          <a:effectLst/>
                        </a:rPr>
                        <a:t>ECONOMIC CLASSIFICATION</a:t>
                      </a:r>
                      <a:endParaRPr lang="en-ZA" sz="1200" b="1" i="0" u="none" strike="noStrike" dirty="0">
                        <a:effectLst/>
                        <a:latin typeface="Arial"/>
                      </a:endParaRPr>
                    </a:p>
                  </a:txBody>
                  <a:tcPr marL="7134" marR="7134" marT="71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ZA" sz="1200" b="1" u="none" strike="noStrike" dirty="0">
                          <a:effectLst/>
                        </a:rPr>
                        <a:t>Budget</a:t>
                      </a:r>
                      <a:endParaRPr lang="en-ZA" sz="1200" b="1"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ZA" sz="1200" b="1" u="none" strike="noStrike" dirty="0">
                          <a:effectLst/>
                        </a:rPr>
                        <a:t>Quarter 1</a:t>
                      </a:r>
                      <a:endParaRPr lang="en-ZA" sz="1200" b="1"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algn="ctr" fontAlgn="b"/>
                      <a:r>
                        <a:rPr lang="en-ZA" sz="1200" b="1" u="none" strike="noStrike" dirty="0">
                          <a:effectLst/>
                        </a:rPr>
                        <a:t>% Spent</a:t>
                      </a:r>
                      <a:endParaRPr lang="en-ZA" sz="1200" b="1" i="0" u="none" strike="noStrike" dirty="0">
                        <a:effectLst/>
                        <a:latin typeface="Arial"/>
                      </a:endParaRPr>
                    </a:p>
                    <a:p>
                      <a:pPr algn="l" fontAlgn="b"/>
                      <a:r>
                        <a:rPr lang="en-ZA" sz="1200" b="1" u="none" strike="noStrike" dirty="0">
                          <a:effectLst/>
                        </a:rPr>
                        <a:t> </a:t>
                      </a:r>
                      <a:endParaRPr lang="en-ZA" sz="1200" b="1"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ZA" sz="1200" b="1" u="none" strike="noStrike" dirty="0">
                          <a:effectLst/>
                        </a:rPr>
                        <a:t>Quarter 2</a:t>
                      </a:r>
                      <a:endParaRPr lang="en-ZA" sz="1200" b="1"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algn="ctr" fontAlgn="b"/>
                      <a:r>
                        <a:rPr lang="en-ZA" sz="1200" b="1" u="none" strike="noStrike" dirty="0">
                          <a:effectLst/>
                        </a:rPr>
                        <a:t>% Spent</a:t>
                      </a:r>
                      <a:endParaRPr lang="en-ZA" sz="1200" b="1" i="0" u="none" strike="noStrike" dirty="0">
                        <a:effectLst/>
                        <a:latin typeface="Arial"/>
                      </a:endParaRPr>
                    </a:p>
                    <a:p>
                      <a:pPr algn="l" fontAlgn="b"/>
                      <a:r>
                        <a:rPr lang="en-ZA" sz="1200" b="1" u="none" strike="noStrike" dirty="0">
                          <a:effectLst/>
                        </a:rPr>
                        <a:t> </a:t>
                      </a:r>
                      <a:endParaRPr lang="en-ZA" sz="1200" b="1"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ZA" sz="1200" b="1" u="none" strike="noStrike">
                          <a:effectLst/>
                        </a:rPr>
                        <a:t>Quarter 3</a:t>
                      </a:r>
                      <a:endParaRPr lang="en-ZA" sz="1200" b="1"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algn="ctr" fontAlgn="b"/>
                      <a:r>
                        <a:rPr lang="en-ZA" sz="1200" b="1" u="none" strike="noStrike" dirty="0">
                          <a:effectLst/>
                        </a:rPr>
                        <a:t>% Spent</a:t>
                      </a:r>
                      <a:endParaRPr lang="en-ZA" sz="1200" b="1" i="0" u="none" strike="noStrike" dirty="0">
                        <a:effectLst/>
                        <a:latin typeface="Arial"/>
                      </a:endParaRPr>
                    </a:p>
                    <a:p>
                      <a:pPr algn="l" fontAlgn="b"/>
                      <a:r>
                        <a:rPr lang="en-ZA" sz="1200" b="1" u="none" strike="noStrike" dirty="0">
                          <a:effectLst/>
                        </a:rPr>
                        <a:t> </a:t>
                      </a:r>
                      <a:endParaRPr lang="en-ZA" sz="1200" b="1"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ZA" sz="1200" b="1" u="none" strike="noStrike">
                          <a:effectLst/>
                        </a:rPr>
                        <a:t>Q1+Q2+Q3</a:t>
                      </a:r>
                      <a:endParaRPr lang="en-ZA" sz="1200" b="1"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algn="ctr" fontAlgn="b"/>
                      <a:r>
                        <a:rPr lang="en-ZA" sz="1200" b="1" u="none" strike="noStrike" dirty="0">
                          <a:effectLst/>
                        </a:rPr>
                        <a:t>% Spent</a:t>
                      </a:r>
                      <a:endParaRPr lang="en-ZA" sz="1200" b="1" i="0" u="none" strike="noStrike" dirty="0">
                        <a:effectLst/>
                        <a:latin typeface="Arial"/>
                      </a:endParaRPr>
                    </a:p>
                    <a:p>
                      <a:pPr algn="l" fontAlgn="b"/>
                      <a:r>
                        <a:rPr lang="en-ZA" sz="1200" b="1" u="none" strike="noStrike" dirty="0">
                          <a:effectLst/>
                        </a:rPr>
                        <a:t> </a:t>
                      </a:r>
                      <a:endParaRPr lang="en-ZA" sz="1200" b="1"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458823">
                <a:tc vMerge="1">
                  <a:txBody>
                    <a:bodyPr/>
                    <a:lstStyle/>
                    <a:p>
                      <a:pPr algn="ctr" fontAlgn="b"/>
                      <a:endParaRPr lang="en-ZA" sz="900" b="1" i="0" u="none" strike="noStrike" dirty="0">
                        <a:effectLst/>
                        <a:latin typeface="Arial"/>
                      </a:endParaRPr>
                    </a:p>
                  </a:txBody>
                  <a:tcPr marL="7134" marR="7134" marT="71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b="1" u="none" strike="noStrike" dirty="0">
                          <a:effectLst/>
                        </a:rPr>
                        <a:t>R'000</a:t>
                      </a:r>
                      <a:endParaRPr lang="en-ZA" sz="1200" b="1"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ZA" sz="1200" b="1" u="none" strike="noStrike" dirty="0">
                          <a:effectLst/>
                        </a:rPr>
                        <a:t>R'000</a:t>
                      </a:r>
                      <a:endParaRPr lang="en-ZA" sz="1200" b="1"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pPr algn="l" fontAlgn="b"/>
                      <a:endParaRPr lang="en-ZA" sz="900" b="1" i="0" u="none" strike="noStrike" dirty="0">
                        <a:effectLst/>
                        <a:latin typeface="Arial"/>
                      </a:endParaRPr>
                    </a:p>
                  </a:txBody>
                  <a:tcPr marL="7134" marR="7134" marT="71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b="1" u="none" strike="noStrike" dirty="0">
                          <a:effectLst/>
                        </a:rPr>
                        <a:t>R'000</a:t>
                      </a:r>
                      <a:endParaRPr lang="en-ZA" sz="1200" b="1"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pPr algn="l" fontAlgn="b"/>
                      <a:endParaRPr lang="en-ZA" sz="900" b="1" i="0" u="none" strike="noStrike" dirty="0">
                        <a:effectLst/>
                        <a:latin typeface="Arial"/>
                      </a:endParaRPr>
                    </a:p>
                  </a:txBody>
                  <a:tcPr marL="7134" marR="7134" marT="71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b="1" u="none" strike="noStrike" dirty="0">
                          <a:effectLst/>
                        </a:rPr>
                        <a:t>R'000</a:t>
                      </a:r>
                      <a:endParaRPr lang="en-ZA" sz="1200" b="1"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pPr algn="l" fontAlgn="b"/>
                      <a:endParaRPr lang="en-ZA" sz="900" b="1" i="0" u="none" strike="noStrike" dirty="0">
                        <a:effectLst/>
                        <a:latin typeface="Arial"/>
                      </a:endParaRPr>
                    </a:p>
                  </a:txBody>
                  <a:tcPr marL="7134" marR="7134" marT="71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b="1" u="none" strike="noStrike" dirty="0">
                          <a:effectLst/>
                        </a:rPr>
                        <a:t>R'000</a:t>
                      </a:r>
                      <a:endParaRPr lang="en-ZA" sz="1200" b="1"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pPr algn="l" fontAlgn="b"/>
                      <a:endParaRPr lang="en-ZA" sz="900" b="1" i="0" u="none" strike="noStrike" dirty="0">
                        <a:effectLst/>
                        <a:latin typeface="Arial"/>
                      </a:endParaRPr>
                    </a:p>
                  </a:txBody>
                  <a:tcPr marL="7134" marR="7134" marT="71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823">
                <a:tc>
                  <a:txBody>
                    <a:bodyPr/>
                    <a:lstStyle/>
                    <a:p>
                      <a:pPr algn="l" fontAlgn="b"/>
                      <a:r>
                        <a:rPr lang="en-ZA" sz="1200" u="none" strike="noStrike">
                          <a:effectLst/>
                        </a:rPr>
                        <a:t> </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a:effectLst/>
                        </a:rPr>
                        <a:t> </a:t>
                      </a:r>
                      <a:endParaRPr lang="en-ZA" sz="1200" b="1"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a:effectLst/>
                        </a:rPr>
                        <a:t> </a:t>
                      </a:r>
                      <a:endParaRPr lang="en-ZA" sz="1200" b="1"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u="none" strike="noStrike">
                          <a:effectLst/>
                        </a:rPr>
                        <a:t> </a:t>
                      </a:r>
                      <a:endParaRPr lang="en-ZA" sz="1200" b="1"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a:effectLst/>
                        </a:rPr>
                        <a:t> </a:t>
                      </a:r>
                      <a:endParaRPr lang="en-ZA" sz="1200" b="1"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u="none" strike="noStrike">
                          <a:effectLst/>
                        </a:rPr>
                        <a:t> </a:t>
                      </a:r>
                      <a:endParaRPr lang="en-ZA" sz="1200" b="1"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u="none" strike="noStrike">
                          <a:effectLst/>
                        </a:rPr>
                        <a:t> </a:t>
                      </a:r>
                      <a:endParaRPr lang="en-ZA" sz="1200" b="1"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u="none" strike="noStrike">
                          <a:effectLst/>
                        </a:rPr>
                        <a:t> </a:t>
                      </a:r>
                      <a:endParaRPr lang="en-ZA" sz="1200" b="1"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200" u="none" strike="noStrike">
                          <a:effectLst/>
                        </a:rPr>
                        <a:t> </a:t>
                      </a:r>
                      <a:endParaRPr lang="en-ZA" sz="1200" b="1"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200" u="none" strike="noStrike" dirty="0">
                          <a:effectLst/>
                        </a:rPr>
                        <a:t> </a:t>
                      </a:r>
                      <a:endParaRPr lang="en-ZA" sz="1200" b="1"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823">
                <a:tc>
                  <a:txBody>
                    <a:bodyPr/>
                    <a:lstStyle/>
                    <a:p>
                      <a:pPr algn="l" fontAlgn="b"/>
                      <a:r>
                        <a:rPr lang="en-ZA" sz="1200" u="none" strike="noStrike" dirty="0">
                          <a:effectLst/>
                        </a:rPr>
                        <a:t>Compensation of employees </a:t>
                      </a:r>
                      <a:endParaRPr lang="en-ZA" sz="1200" b="0"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1 992 599</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477 926</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23.3%</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488 511</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24.5%</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500 256</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24.4%</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1 466 693</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73.6%</a:t>
                      </a:r>
                      <a:endParaRPr lang="en-ZA" sz="1200" b="0"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823">
                <a:tc>
                  <a:txBody>
                    <a:bodyPr/>
                    <a:lstStyle/>
                    <a:p>
                      <a:pPr algn="l" fontAlgn="b"/>
                      <a:r>
                        <a:rPr lang="en-ZA" sz="1200" u="none" strike="noStrike">
                          <a:effectLst/>
                        </a:rPr>
                        <a:t>Goods and services </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843 686</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233 898</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36.4%</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177 699</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21.1%</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184 870</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30.3%</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596 467</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70.7%</a:t>
                      </a:r>
                      <a:endParaRPr lang="en-ZA" sz="1200" b="0"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823">
                <a:tc>
                  <a:txBody>
                    <a:bodyPr/>
                    <a:lstStyle/>
                    <a:p>
                      <a:pPr algn="l" fontAlgn="b"/>
                      <a:r>
                        <a:rPr lang="en-ZA" sz="1200" u="none" strike="noStrike">
                          <a:effectLst/>
                        </a:rPr>
                        <a:t>Interest and rent on land </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1 068</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15</a:t>
                      </a:r>
                      <a:endParaRPr lang="en-ZA" sz="1200" b="0"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1.4%</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299</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28.0%</a:t>
                      </a:r>
                      <a:endParaRPr lang="en-ZA" sz="1200" b="0"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0.1%</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315</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29.5%</a:t>
                      </a:r>
                      <a:endParaRPr lang="en-ZA" sz="1200" b="0"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823">
                <a:tc>
                  <a:txBody>
                    <a:bodyPr/>
                    <a:lstStyle/>
                    <a:p>
                      <a:pPr algn="l" fontAlgn="b"/>
                      <a:r>
                        <a:rPr lang="en-ZA" sz="1200" u="none" strike="noStrike">
                          <a:effectLst/>
                        </a:rPr>
                        <a:t>Transfers and subsidies</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3 510 210</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885 155</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25.3%</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1 026 365</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29.2%</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1 003 396</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28.6%</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2 914 916</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83.0%</a:t>
                      </a:r>
                      <a:endParaRPr lang="en-ZA" sz="1200" b="0"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823">
                <a:tc>
                  <a:txBody>
                    <a:bodyPr/>
                    <a:lstStyle/>
                    <a:p>
                      <a:pPr algn="l" fontAlgn="b"/>
                      <a:r>
                        <a:rPr lang="en-ZA" sz="1200" u="none" strike="noStrike">
                          <a:effectLst/>
                        </a:rPr>
                        <a:t>Payments for capital assets</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167 402</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45 283</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32.8%</a:t>
                      </a:r>
                      <a:endParaRPr lang="en-ZA" sz="1200" b="0"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35 015</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20.9%</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44 525</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26.2%</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124 823</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74.6%</a:t>
                      </a:r>
                      <a:endParaRPr lang="en-ZA" sz="1200" b="0"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823">
                <a:tc>
                  <a:txBody>
                    <a:bodyPr/>
                    <a:lstStyle/>
                    <a:p>
                      <a:pPr algn="l" fontAlgn="b"/>
                      <a:r>
                        <a:rPr lang="en-ZA" sz="1200" u="none" strike="noStrike">
                          <a:effectLst/>
                        </a:rPr>
                        <a:t>Payments for financial assets</a:t>
                      </a:r>
                      <a:endParaRPr lang="en-ZA" sz="1200" b="0"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0</a:t>
                      </a:r>
                      <a:endParaRPr lang="en-ZA" sz="1200" b="0"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161</a:t>
                      </a:r>
                      <a:endParaRPr lang="en-ZA" sz="1200" b="0"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b="0" i="0" u="none" strike="noStrike" dirty="0" smtClean="0">
                          <a:effectLst/>
                          <a:latin typeface="Arial"/>
                        </a:rPr>
                        <a:t>0</a:t>
                      </a:r>
                      <a:endParaRPr lang="en-ZA" sz="1200" b="0"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81</a:t>
                      </a:r>
                      <a:endParaRPr lang="en-ZA" sz="1200" b="0"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b="0" i="0" u="none" strike="noStrike" dirty="0" smtClean="0">
                          <a:effectLst/>
                          <a:latin typeface="Arial"/>
                        </a:rPr>
                        <a:t>0</a:t>
                      </a:r>
                      <a:endParaRPr lang="en-ZA" sz="1200" b="0"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605</a:t>
                      </a:r>
                      <a:endParaRPr lang="en-ZA" sz="1200" b="0"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0.0%</a:t>
                      </a:r>
                      <a:endParaRPr lang="en-ZA" sz="1200" b="0"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847</a:t>
                      </a:r>
                      <a:endParaRPr lang="en-ZA" sz="1200" b="0"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b="0" i="0" u="none" strike="noStrike" dirty="0" smtClean="0">
                          <a:effectLst/>
                          <a:latin typeface="Arial"/>
                        </a:rPr>
                        <a:t>0</a:t>
                      </a:r>
                      <a:endParaRPr lang="en-ZA" sz="1200" b="0"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9676">
                <a:tc>
                  <a:txBody>
                    <a:bodyPr/>
                    <a:lstStyle/>
                    <a:p>
                      <a:pPr algn="l" fontAlgn="b"/>
                      <a:r>
                        <a:rPr lang="en-ZA" sz="1200" u="none" strike="noStrike">
                          <a:effectLst/>
                        </a:rPr>
                        <a:t>TOTAL</a:t>
                      </a:r>
                      <a:endParaRPr lang="en-ZA" sz="1200" b="1"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6 514 965</a:t>
                      </a:r>
                      <a:endParaRPr lang="en-ZA" sz="1200" b="1"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1 642 438</a:t>
                      </a:r>
                      <a:endParaRPr lang="en-ZA" sz="1200" b="1"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25.9%</a:t>
                      </a:r>
                      <a:endParaRPr lang="en-ZA" sz="1200" b="1"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1 727 970</a:t>
                      </a:r>
                      <a:endParaRPr lang="en-ZA" sz="1200" b="1"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26.5%</a:t>
                      </a:r>
                      <a:endParaRPr lang="en-ZA" sz="1200" b="1"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1 733 653</a:t>
                      </a:r>
                      <a:endParaRPr lang="en-ZA" sz="1200" b="1"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27.4%</a:t>
                      </a:r>
                      <a:endParaRPr lang="en-ZA" sz="1200" b="1"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a:effectLst/>
                        </a:rPr>
                        <a:t>5 104 061</a:t>
                      </a:r>
                      <a:endParaRPr lang="en-ZA" sz="1200" b="1" i="0" u="none" strike="noStrike">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200" u="none" strike="noStrike" dirty="0">
                          <a:effectLst/>
                        </a:rPr>
                        <a:t>78.3%</a:t>
                      </a:r>
                      <a:endParaRPr lang="en-ZA" sz="1200" b="1" i="0" u="none" strike="noStrike" dirty="0">
                        <a:effectLst/>
                        <a:latin typeface="Arial"/>
                      </a:endParaRPr>
                    </a:p>
                  </a:txBody>
                  <a:tcPr marL="7134" marR="7134" marT="71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5262962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3.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65" y="18479"/>
            <a:ext cx="10699750" cy="756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3475038" y="2052638"/>
            <a:ext cx="6119812" cy="2303462"/>
          </a:xfrm>
        </p:spPr>
        <p:txBody>
          <a:bodyPr>
            <a:noAutofit/>
          </a:bodyPr>
          <a:lstStyle/>
          <a:p>
            <a:pPr algn="ctr">
              <a:defRPr/>
            </a:pPr>
            <a:r>
              <a:rPr lang="en-US" altLang="en-US" sz="3900" dirty="0">
                <a:solidFill>
                  <a:schemeClr val="accent2">
                    <a:lumMod val="75000"/>
                  </a:schemeClr>
                </a:solidFill>
                <a:latin typeface="Arial Black" pitchFamily="34" charset="0"/>
              </a:rPr>
              <a:t/>
            </a:r>
            <a:br>
              <a:rPr lang="en-US" altLang="en-US" sz="3900" dirty="0">
                <a:solidFill>
                  <a:schemeClr val="accent2">
                    <a:lumMod val="75000"/>
                  </a:schemeClr>
                </a:solidFill>
                <a:latin typeface="Arial Black" pitchFamily="34" charset="0"/>
              </a:rPr>
            </a:br>
            <a:r>
              <a:rPr lang="en-US" altLang="en-US" sz="2800" dirty="0">
                <a:solidFill>
                  <a:schemeClr val="accent2">
                    <a:lumMod val="75000"/>
                  </a:schemeClr>
                </a:solidFill>
                <a:latin typeface="Arial Black" pitchFamily="34" charset="0"/>
              </a:rPr>
              <a:t/>
            </a:r>
            <a:br>
              <a:rPr lang="en-US" altLang="en-US" sz="2800" dirty="0">
                <a:solidFill>
                  <a:schemeClr val="accent2">
                    <a:lumMod val="75000"/>
                  </a:schemeClr>
                </a:solidFill>
                <a:latin typeface="Arial Black" pitchFamily="34" charset="0"/>
              </a:rPr>
            </a:br>
            <a:r>
              <a:rPr lang="en-ZA" altLang="en-US" sz="2800" dirty="0">
                <a:solidFill>
                  <a:schemeClr val="accent2">
                    <a:lumMod val="75000"/>
                  </a:schemeClr>
                </a:solidFill>
                <a:latin typeface="Arial Black" pitchFamily="34" charset="0"/>
              </a:rPr>
              <a:t>2016/2017 </a:t>
            </a:r>
            <a:br>
              <a:rPr lang="en-ZA" altLang="en-US" sz="2800" dirty="0">
                <a:solidFill>
                  <a:schemeClr val="accent2">
                    <a:lumMod val="75000"/>
                  </a:schemeClr>
                </a:solidFill>
                <a:latin typeface="Arial Black" pitchFamily="34" charset="0"/>
              </a:rPr>
            </a:br>
            <a:r>
              <a:rPr lang="en-ZA" altLang="en-US" sz="2800" dirty="0">
                <a:solidFill>
                  <a:schemeClr val="accent2">
                    <a:lumMod val="75000"/>
                  </a:schemeClr>
                </a:solidFill>
                <a:latin typeface="Arial Black" pitchFamily="34" charset="0"/>
              </a:rPr>
              <a:t>TARGET v BUDGET v ACTUAL </a:t>
            </a:r>
            <a:r>
              <a:rPr lang="en-US" altLang="en-US" sz="2800" dirty="0">
                <a:latin typeface="Arial" charset="0"/>
                <a:cs typeface="Arial" charset="0"/>
              </a:rPr>
              <a:t/>
            </a:r>
            <a:br>
              <a:rPr lang="en-US" altLang="en-US" sz="2800" dirty="0">
                <a:latin typeface="Arial" charset="0"/>
                <a:cs typeface="Arial" charset="0"/>
              </a:rPr>
            </a:br>
            <a:endParaRPr lang="en-US" sz="2800" dirty="0">
              <a:solidFill>
                <a:schemeClr val="accent2">
                  <a:lumMod val="75000"/>
                </a:schemeClr>
              </a:solidFill>
              <a:latin typeface="Arial Black" pitchFamily="34" charset="0"/>
            </a:endParaRPr>
          </a:p>
        </p:txBody>
      </p:sp>
      <p:sp>
        <p:nvSpPr>
          <p:cNvPr id="3076" name="Slide Number Placeholder 3"/>
          <p:cNvSpPr txBox="1">
            <a:spLocks/>
          </p:cNvSpPr>
          <p:nvPr/>
        </p:nvSpPr>
        <p:spPr bwMode="auto">
          <a:xfrm>
            <a:off x="9558338" y="6911975"/>
            <a:ext cx="360362" cy="25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2" tIns="45696" rIns="91392" bIns="45696"/>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6pPr>
            <a:lvl7pPr marL="29718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7pPr>
            <a:lvl8pPr marL="34290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8pPr>
            <a:lvl9pPr marL="3886200" indent="-228600" defTabSz="1052513" eaLnBrk="0" fontAlgn="base" hangingPunct="0">
              <a:spcBef>
                <a:spcPct val="20000"/>
              </a:spcBef>
              <a:spcAft>
                <a:spcPct val="0"/>
              </a:spcAft>
              <a:buFont typeface="Wingdings" pitchFamily="2" charset="2"/>
              <a:defRPr sz="2000">
                <a:solidFill>
                  <a:schemeClr val="tx1"/>
                </a:solidFill>
                <a:latin typeface="Arial" charset="0"/>
                <a:cs typeface="Arial" charset="0"/>
              </a:defRPr>
            </a:lvl9pPr>
          </a:lstStyle>
          <a:p>
            <a:pPr eaLnBrk="1" hangingPunct="1"/>
            <a:fld id="{1B1C3358-0F8C-4BCB-9AA6-9AE3E3FF8B45}" type="slidenum">
              <a:rPr lang="en-ZA" altLang="en-US" sz="1300">
                <a:solidFill>
                  <a:srgbClr val="00B050"/>
                </a:solidFill>
              </a:rPr>
              <a:pPr eaLnBrk="1" hangingPunct="1"/>
              <a:t>69</a:t>
            </a:fld>
            <a:endParaRPr lang="en-ZA" altLang="en-US" sz="1300">
              <a:solidFill>
                <a:srgbClr val="00B050"/>
              </a:solidFill>
            </a:endParaRPr>
          </a:p>
        </p:txBody>
      </p:sp>
    </p:spTree>
    <p:extLst>
      <p:ext uri="{BB962C8B-B14F-4D97-AF65-F5344CB8AC3E}">
        <p14:creationId xmlns:p14="http://schemas.microsoft.com/office/powerpoint/2010/main" xmlns="" val="2048281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ACRONYMS</a:t>
            </a:r>
          </a:p>
        </p:txBody>
      </p:sp>
      <p:sp>
        <p:nvSpPr>
          <p:cNvPr id="3" name="Content Placeholder 2"/>
          <p:cNvSpPr>
            <a:spLocks noGrp="1"/>
          </p:cNvSpPr>
          <p:nvPr>
            <p:ph idx="1"/>
          </p:nvPr>
        </p:nvSpPr>
        <p:spPr/>
        <p:txBody>
          <a:bodyPr/>
          <a:lstStyle/>
          <a:p>
            <a:pPr lvl="0">
              <a:buFont typeface="Wingdings" pitchFamily="2" charset="2"/>
              <a:buChar char="Ø"/>
            </a:pPr>
            <a:r>
              <a:rPr lang="en-US" b="1" dirty="0">
                <a:solidFill>
                  <a:prstClr val="black"/>
                </a:solidFill>
              </a:rPr>
              <a:t>SA-GAP	South Africa Good Agriculture Practice</a:t>
            </a:r>
          </a:p>
          <a:p>
            <a:pPr lvl="0">
              <a:buFont typeface="Wingdings" pitchFamily="2" charset="2"/>
              <a:buChar char="Ø"/>
            </a:pPr>
            <a:r>
              <a:rPr lang="en-US" b="1" dirty="0">
                <a:solidFill>
                  <a:prstClr val="black"/>
                </a:solidFill>
              </a:rPr>
              <a:t>SANSOR	South African National Seed </a:t>
            </a:r>
            <a:r>
              <a:rPr lang="en-US" b="1" dirty="0" smtClean="0">
                <a:solidFill>
                  <a:prstClr val="black"/>
                </a:solidFill>
              </a:rPr>
              <a:t>Organization</a:t>
            </a:r>
          </a:p>
          <a:p>
            <a:pPr lvl="0">
              <a:buFont typeface="Wingdings" pitchFamily="2" charset="2"/>
              <a:buChar char="Ø"/>
            </a:pPr>
            <a:r>
              <a:rPr lang="en-US" b="1" dirty="0">
                <a:solidFill>
                  <a:prstClr val="black"/>
                </a:solidFill>
              </a:rPr>
              <a:t>SOP		Standard Operating Procedure</a:t>
            </a:r>
          </a:p>
          <a:p>
            <a:pPr lvl="0">
              <a:buFont typeface="Wingdings" pitchFamily="2" charset="2"/>
              <a:buChar char="Ø"/>
            </a:pPr>
            <a:r>
              <a:rPr lang="en-US" b="1" dirty="0">
                <a:solidFill>
                  <a:prstClr val="black"/>
                </a:solidFill>
              </a:rPr>
              <a:t>TAC		Total Allowable Catch</a:t>
            </a:r>
          </a:p>
          <a:p>
            <a:pPr lvl="0">
              <a:buFont typeface="Wingdings" pitchFamily="2" charset="2"/>
              <a:buChar char="Ø"/>
            </a:pPr>
            <a:r>
              <a:rPr lang="en-US" b="1" dirty="0">
                <a:solidFill>
                  <a:prstClr val="black"/>
                </a:solidFill>
              </a:rPr>
              <a:t>TAE		Total  Allowable </a:t>
            </a:r>
            <a:r>
              <a:rPr lang="en-US" b="1" dirty="0" smtClean="0">
                <a:solidFill>
                  <a:prstClr val="black"/>
                </a:solidFill>
              </a:rPr>
              <a:t>Effort/Estimate</a:t>
            </a:r>
          </a:p>
          <a:p>
            <a:pPr lvl="0">
              <a:buFont typeface="Wingdings" pitchFamily="2" charset="2"/>
              <a:buChar char="Ø"/>
            </a:pPr>
            <a:r>
              <a:rPr lang="en-US" b="1" dirty="0" smtClean="0">
                <a:solidFill>
                  <a:prstClr val="black"/>
                </a:solidFill>
              </a:rPr>
              <a:t>TID		Technical Indicator Description</a:t>
            </a:r>
          </a:p>
          <a:p>
            <a:pPr lvl="0">
              <a:buFont typeface="Wingdings" pitchFamily="2" charset="2"/>
              <a:buChar char="Ø"/>
            </a:pPr>
            <a:r>
              <a:rPr lang="en-US" b="1" dirty="0" smtClean="0">
                <a:solidFill>
                  <a:prstClr val="black"/>
                </a:solidFill>
              </a:rPr>
              <a:t>TPMA		Trade Promotion and Market  Access </a:t>
            </a:r>
          </a:p>
          <a:p>
            <a:pPr lvl="0">
              <a:buFont typeface="Wingdings" pitchFamily="2" charset="2"/>
              <a:buChar char="Ø"/>
            </a:pPr>
            <a:r>
              <a:rPr lang="en-US" b="1" dirty="0" smtClean="0">
                <a:solidFill>
                  <a:prstClr val="black"/>
                </a:solidFill>
              </a:rPr>
              <a:t>WCRL 		West Coast Lobster</a:t>
            </a:r>
            <a:endParaRPr lang="en-ZA" dirty="0" smtClean="0">
              <a:solidFill>
                <a:prstClr val="black"/>
              </a:solidFill>
            </a:endParaRPr>
          </a:p>
          <a:p>
            <a:endParaRPr lang="en-ZA" dirty="0"/>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7</a:t>
            </a:fld>
            <a:endParaRPr lang="en-ZA" dirty="0"/>
          </a:p>
        </p:txBody>
      </p:sp>
    </p:spTree>
    <p:extLst>
      <p:ext uri="{BB962C8B-B14F-4D97-AF65-F5344CB8AC3E}">
        <p14:creationId xmlns:p14="http://schemas.microsoft.com/office/powerpoint/2010/main" xmlns="" val="19028445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latin typeface="Arial" charset="0"/>
                <a:cs typeface="Arial" charset="0"/>
              </a:rPr>
              <a:t/>
            </a:r>
            <a:br>
              <a:rPr lang="en-ZA" altLang="en-US" dirty="0" smtClean="0">
                <a:latin typeface="Arial" charset="0"/>
                <a:cs typeface="Arial" charset="0"/>
              </a:rPr>
            </a:br>
            <a:r>
              <a:rPr lang="en-ZA" altLang="en-US" dirty="0" smtClean="0">
                <a:latin typeface="Arial" charset="0"/>
                <a:cs typeface="Arial" charset="0"/>
              </a:rPr>
              <a:t>PROGRAMME 1: ADMINISTRATION</a:t>
            </a:r>
            <a:br>
              <a:rPr lang="en-ZA" altLang="en-US" dirty="0" smtClean="0">
                <a:latin typeface="Arial" charset="0"/>
                <a:cs typeface="Arial" charset="0"/>
              </a:rPr>
            </a:br>
            <a:endParaRPr lang="en-ZA" altLang="en-US" dirty="0" smtClean="0">
              <a:latin typeface="Arial" charset="0"/>
              <a:cs typeface="Arial" charset="0"/>
            </a:endParaRPr>
          </a:p>
        </p:txBody>
      </p:sp>
      <p:sp>
        <p:nvSpPr>
          <p:cNvPr id="4099"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p>
            <a:fld id="{20BD3A4A-CE94-4790-B6FF-23F0FCDB8A53}" type="slidenum">
              <a:rPr lang="en-ZA" altLang="en-US" smtClean="0"/>
              <a:pPr/>
              <a:t>70</a:t>
            </a:fld>
            <a:endParaRPr lang="en-ZA" altLang="en-US" smtClean="0"/>
          </a:p>
        </p:txBody>
      </p:sp>
      <p:graphicFrame>
        <p:nvGraphicFramePr>
          <p:cNvPr id="4" name="Content Placeholder 3"/>
          <p:cNvGraphicFramePr>
            <a:graphicFrameLocks noGrp="1"/>
          </p:cNvGraphicFramePr>
          <p:nvPr>
            <p:ph idx="1"/>
          </p:nvPr>
        </p:nvGraphicFramePr>
        <p:xfrm>
          <a:off x="666750" y="1404938"/>
          <a:ext cx="9072563" cy="5113337"/>
        </p:xfrm>
        <a:graphic>
          <a:graphicData uri="http://schemas.openxmlformats.org/drawingml/2006/table">
            <a:tbl>
              <a:tblPr/>
              <a:tblGrid>
                <a:gridCol w="72004"/>
                <a:gridCol w="4320268"/>
                <a:gridCol w="864054"/>
                <a:gridCol w="720045"/>
                <a:gridCol w="720045"/>
                <a:gridCol w="792049"/>
                <a:gridCol w="792049"/>
                <a:gridCol w="792049"/>
              </a:tblGrid>
              <a:tr h="170332">
                <a:tc rowSpan="3">
                  <a:txBody>
                    <a:bodyPr/>
                    <a:lstStyle/>
                    <a:p>
                      <a:pPr algn="ctr" fontAlgn="ctr"/>
                      <a:endParaRPr lang="en-ZA" sz="1100" b="1" i="0" u="none" strike="noStrike" dirty="0">
                        <a:solidFill>
                          <a:srgbClr val="000000"/>
                        </a:solidFill>
                        <a:effectLst/>
                        <a:latin typeface="Calibri"/>
                      </a:endParaRPr>
                    </a:p>
                  </a:txBody>
                  <a:tcPr marL="0" marR="0" marT="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ZA" sz="900" b="1" i="0" u="none" strike="noStrike" dirty="0">
                          <a:solidFill>
                            <a:srgbClr val="000000"/>
                          </a:solidFill>
                          <a:effectLst/>
                          <a:latin typeface="Calibri"/>
                        </a:rPr>
                        <a:t>Annual Target </a:t>
                      </a:r>
                    </a:p>
                  </a:txBody>
                  <a:tcPr marL="0" marR="0" marT="0" marB="0" anchor="ctr">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a:solidFill>
                            <a:srgbClr val="000000"/>
                          </a:solidFill>
                          <a:effectLst/>
                          <a:latin typeface="Calibri"/>
                        </a:rPr>
                        <a:t>2016/17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ZA" sz="900" b="1" i="0" u="none" strike="noStrike">
                          <a:solidFill>
                            <a:srgbClr val="000000"/>
                          </a:solidFill>
                          <a:effectLst/>
                          <a:latin typeface="Calibri"/>
                        </a:rPr>
                        <a:t>Q1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ZA" sz="900" b="1" i="0" u="none" strike="noStrike">
                          <a:solidFill>
                            <a:srgbClr val="000000"/>
                          </a:solidFill>
                          <a:effectLst/>
                          <a:latin typeface="Calibri"/>
                        </a:rPr>
                        <a:t>Q2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ZA" sz="900" b="1" i="0" u="none" strike="noStrike">
                          <a:solidFill>
                            <a:srgbClr val="000000"/>
                          </a:solidFill>
                          <a:effectLst/>
                          <a:latin typeface="Calibri"/>
                        </a:rPr>
                        <a:t>Q3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ZA" sz="900" b="1" i="0" u="none" strike="noStrike">
                          <a:solidFill>
                            <a:srgbClr val="000000"/>
                          </a:solidFill>
                          <a:effectLst/>
                          <a:latin typeface="Calibri"/>
                        </a:rPr>
                        <a:t>Q4</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ZA" sz="900" b="1" i="0" u="none" strike="noStrike" dirty="0">
                          <a:solidFill>
                            <a:srgbClr val="000000"/>
                          </a:solidFill>
                          <a:effectLst/>
                          <a:latin typeface="Calibri"/>
                        </a:rPr>
                        <a:t>Total</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r>
              <a:tr h="170332">
                <a:tc vMerge="1">
                  <a:txBody>
                    <a:bodyPr/>
                    <a:lstStyle/>
                    <a:p>
                      <a:endParaRPr lang="en-ZA"/>
                    </a:p>
                  </a:txBody>
                  <a:tcPr/>
                </a:tc>
                <a:tc vMerge="1">
                  <a:txBody>
                    <a:bodyPr/>
                    <a:lstStyle/>
                    <a:p>
                      <a:endParaRPr lang="en-ZA"/>
                    </a:p>
                  </a:txBody>
                  <a:tcPr/>
                </a:tc>
                <a:tc>
                  <a:txBody>
                    <a:bodyPr/>
                    <a:lstStyle/>
                    <a:p>
                      <a:pPr algn="ctr" fontAlgn="b"/>
                      <a:r>
                        <a:rPr lang="en-ZA" sz="900" b="1" i="0" u="none" strike="noStrike">
                          <a:solidFill>
                            <a:srgbClr val="000000"/>
                          </a:solidFill>
                          <a:effectLst/>
                          <a:latin typeface="Calibri"/>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ZA" sz="900" b="1" i="0" u="none" strike="noStrike">
                          <a:solidFill>
                            <a:srgbClr val="000000"/>
                          </a:solidFill>
                          <a:effectLst/>
                          <a:latin typeface="Calibri"/>
                        </a:rPr>
                        <a:t>Actual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ZA" sz="900" b="1" i="0" u="none" strike="noStrike">
                          <a:solidFill>
                            <a:srgbClr val="000000"/>
                          </a:solidFill>
                          <a:effectLst/>
                          <a:latin typeface="Calibri"/>
                        </a:rPr>
                        <a:t>Actual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ZA" sz="900" b="1" i="0" u="none" strike="noStrike">
                          <a:solidFill>
                            <a:srgbClr val="000000"/>
                          </a:solidFill>
                          <a:effectLst/>
                          <a:latin typeface="Calibri"/>
                        </a:rPr>
                        <a:t>Actual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ZA" sz="900" b="1" i="0" u="none" strike="noStrike">
                          <a:solidFill>
                            <a:srgbClr val="000000"/>
                          </a:solidFill>
                          <a:effectLst/>
                          <a:latin typeface="Calibri"/>
                        </a:rPr>
                        <a:t>Actual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ZA" sz="900" b="1" i="0" u="none" strike="noStrike">
                          <a:solidFill>
                            <a:srgbClr val="000000"/>
                          </a:solidFill>
                          <a:effectLst/>
                          <a:latin typeface="Calibri"/>
                        </a:rPr>
                        <a:t>Actual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70332">
                <a:tc vMerge="1">
                  <a:txBody>
                    <a:bodyPr/>
                    <a:lstStyle/>
                    <a:p>
                      <a:endParaRPr lang="en-ZA"/>
                    </a:p>
                  </a:txBody>
                  <a:tcPr/>
                </a:tc>
                <a:tc vMerge="1">
                  <a:txBody>
                    <a:bodyPr/>
                    <a:lstStyle/>
                    <a:p>
                      <a:endParaRPr lang="en-ZA"/>
                    </a:p>
                  </a:txBody>
                  <a:tcPr/>
                </a:tc>
                <a:tc>
                  <a:txBody>
                    <a:bodyPr/>
                    <a:lstStyle/>
                    <a:p>
                      <a:pPr algn="ctr" fontAlgn="b"/>
                      <a:r>
                        <a:rPr lang="en-ZA" sz="900" b="1" i="0" u="none" strike="noStrike">
                          <a:solidFill>
                            <a:srgbClr val="000000"/>
                          </a:solidFill>
                          <a:effectLst/>
                          <a:latin typeface="Calibri"/>
                        </a:rPr>
                        <a:t>R'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a:solidFill>
                            <a:srgbClr val="000000"/>
                          </a:solidFill>
                          <a:effectLst/>
                          <a:latin typeface="Calibri"/>
                        </a:rPr>
                        <a:t>R'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a:solidFill>
                            <a:srgbClr val="000000"/>
                          </a:solidFill>
                          <a:effectLst/>
                          <a:latin typeface="Calibri"/>
                        </a:rPr>
                        <a:t>R'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a:solidFill>
                            <a:srgbClr val="000000"/>
                          </a:solidFill>
                          <a:effectLst/>
                          <a:latin typeface="Calibri"/>
                        </a:rPr>
                        <a:t>R'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a:solidFill>
                            <a:srgbClr val="000000"/>
                          </a:solidFill>
                          <a:effectLst/>
                          <a:latin typeface="Calibri"/>
                        </a:rPr>
                        <a:t>R' 000</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1" i="0" u="none" strike="noStrike">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a:solidFill>
                            <a:srgbClr val="000000"/>
                          </a:solidFill>
                          <a:effectLst/>
                          <a:latin typeface="Calibri"/>
                        </a:rPr>
                        <a:t>Risk Management Plan implemented </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1 408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511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1 067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867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2 445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dirty="0">
                          <a:solidFill>
                            <a:srgbClr val="000000"/>
                          </a:solidFill>
                          <a:effectLst/>
                          <a:latin typeface="Calibri"/>
                        </a:rPr>
                        <a:t> Fraud Prevention Plan implemented </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1 408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198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335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a:solidFill>
                            <a:srgbClr val="000000"/>
                          </a:solidFill>
                          <a:effectLst/>
                          <a:latin typeface="Calibri"/>
                        </a:rPr>
                        <a:t>3 year risk-based Internal Audit Annual Plan implemented </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6 011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1 465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3 341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991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5 797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dirty="0">
                          <a:solidFill>
                            <a:srgbClr val="000000"/>
                          </a:solidFill>
                          <a:effectLst/>
                          <a:latin typeface="Calibri"/>
                        </a:rPr>
                        <a:t>Analysis of departmental performance reports </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14 955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4 696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4 147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2 128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10 971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711">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a:solidFill>
                            <a:srgbClr val="000000"/>
                          </a:solidFill>
                          <a:effectLst/>
                          <a:latin typeface="Calibri"/>
                        </a:rPr>
                        <a:t>HR Plan developed and implemented </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250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113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a:solidFill>
                            <a:srgbClr val="000000"/>
                          </a:solidFill>
                          <a:effectLst/>
                          <a:latin typeface="Calibri"/>
                        </a:rPr>
                        <a:t>New misconduct cases finalised within an average of 100 days </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150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193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a:solidFill>
                            <a:srgbClr val="000000"/>
                          </a:solidFill>
                          <a:effectLst/>
                          <a:latin typeface="Calibri"/>
                        </a:rPr>
                        <a:t>Business Continuity Plan (BCP) tested on 1 branch </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1 287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322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397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332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1 051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a:solidFill>
                            <a:srgbClr val="000000"/>
                          </a:solidFill>
                          <a:effectLst/>
                          <a:latin typeface="Calibri"/>
                        </a:rPr>
                        <a:t>Test ICT DRP redundancy/failover</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400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31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431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a:solidFill>
                            <a:srgbClr val="000000"/>
                          </a:solidFill>
                          <a:effectLst/>
                          <a:latin typeface="Calibri"/>
                        </a:rPr>
                        <a:t>Unqualified audit report on financial statements </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10 092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5 640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2 922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1 237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9 799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66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a:solidFill>
                            <a:srgbClr val="000000"/>
                          </a:solidFill>
                          <a:effectLst/>
                          <a:latin typeface="Calibri"/>
                        </a:rPr>
                        <a:t>Integrated Development Finance Framework implemented through setting up funding modalities</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223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233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a:solidFill>
                            <a:srgbClr val="000000"/>
                          </a:solidFill>
                          <a:effectLst/>
                          <a:latin typeface="Calibri"/>
                        </a:rPr>
                        <a:t>3 Bills submitted to Minister</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6 920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1 490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1 363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3 360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6 213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a:solidFill>
                            <a:srgbClr val="000000"/>
                          </a:solidFill>
                          <a:effectLst/>
                          <a:latin typeface="Calibri"/>
                        </a:rPr>
                        <a:t>20 Inter-governmental Relations Forum coordinated </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4 740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1 519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2 524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768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4 811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a:solidFill>
                            <a:srgbClr val="000000"/>
                          </a:solidFill>
                          <a:effectLst/>
                          <a:latin typeface="Calibri"/>
                        </a:rPr>
                        <a:t>23 functional institutional structures coordinated</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4 514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1 388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427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724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2 539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a:solidFill>
                            <a:srgbClr val="000000"/>
                          </a:solidFill>
                          <a:effectLst/>
                          <a:latin typeface="Calibri"/>
                        </a:rPr>
                        <a:t>10 Communication and media plans implemented </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13 478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6 119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6 171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6 067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18 357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dirty="0">
                          <a:solidFill>
                            <a:srgbClr val="000000"/>
                          </a:solidFill>
                          <a:effectLst/>
                          <a:latin typeface="Calibri"/>
                        </a:rPr>
                        <a:t>Departmental Strategic Plan and APPs approved </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7 724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1 704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1 593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1 780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5 077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a:solidFill>
                            <a:srgbClr val="000000"/>
                          </a:solidFill>
                          <a:effectLst/>
                          <a:latin typeface="Calibri"/>
                        </a:rPr>
                        <a:t>Departmental non-financial performance reports approved </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6 933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1 998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1 153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2 759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5 910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a:solidFill>
                            <a:srgbClr val="000000"/>
                          </a:solidFill>
                          <a:effectLst/>
                          <a:latin typeface="Calibri"/>
                        </a:rPr>
                        <a:t>Annual report on implementation of the  (RAAVC) delivery plan </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2 260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548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406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1 016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Framework implemented as part of APAP review, with report to Cabinet </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4 972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ZA" sz="900" b="0" i="0" u="none" strike="noStrike">
                          <a:solidFill>
                            <a:srgbClr val="000000"/>
                          </a:solidFill>
                          <a:effectLst/>
                          <a:latin typeface="Calibri"/>
                        </a:rPr>
                        <a:t>                      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565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592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1 169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a:solidFill>
                            <a:srgbClr val="000000"/>
                          </a:solidFill>
                          <a:effectLst/>
                          <a:latin typeface="Calibri"/>
                        </a:rPr>
                        <a:t>Public entities governance protocols approved </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3 849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868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800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724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2 392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a:solidFill>
                            <a:srgbClr val="000000"/>
                          </a:solidFill>
                          <a:effectLst/>
                          <a:latin typeface="Calibri"/>
                        </a:rPr>
                        <a:t>Economical and stastics  baseline data base  for the sector updated</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25 552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6 571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6 041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6 169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18 781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a:solidFill>
                            <a:srgbClr val="000000"/>
                          </a:solidFill>
                          <a:effectLst/>
                          <a:latin typeface="Calibri"/>
                        </a:rPr>
                        <a:t>Sector research agenda implemented and monitored </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23 545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2 686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18 020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4 141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24 847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a:solidFill>
                            <a:srgbClr val="000000"/>
                          </a:solidFill>
                          <a:effectLst/>
                          <a:latin typeface="Calibri"/>
                        </a:rPr>
                        <a:t>Sectoral policies reviewed </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2 607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1 142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1 142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2 584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rtl="0" fontAlgn="b"/>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900" b="0" i="0" u="none" strike="noStrike">
                          <a:solidFill>
                            <a:srgbClr val="000000"/>
                          </a:solidFill>
                          <a:effectLst/>
                          <a:latin typeface="Calibri"/>
                        </a:rPr>
                        <a:t>Project verification report approved by EXCO</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4 998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1 491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Calibri"/>
                        </a:rPr>
                        <a:t>          1 269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Calibri"/>
                        </a:rPr>
                        <a:t>            1 676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0" i="0" u="none" strike="noStrike">
                          <a:solidFill>
                            <a:srgbClr val="000000"/>
                          </a:solidFill>
                          <a:effectLst/>
                          <a:latin typeface="Calibri"/>
                        </a:rPr>
                        <a:t>                  4 436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fontAlgn="b"/>
                      <a:endParaRPr lang="en-ZA" sz="1100" b="1" i="0" u="none" strike="noStrike" dirty="0">
                        <a:solidFill>
                          <a:schemeClr val="tx1"/>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Calibri"/>
                        </a:rPr>
                        <a:t>Total for targets</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Calibri"/>
                        </a:rPr>
                        <a:t>           148 753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Calibri"/>
                        </a:rPr>
                        <a:t>             40 187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Calibri"/>
                        </a:rPr>
                        <a:t>      53 894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1" i="0" u="none" strike="noStrike">
                          <a:solidFill>
                            <a:srgbClr val="000000"/>
                          </a:solidFill>
                          <a:effectLst/>
                          <a:latin typeface="Calibri"/>
                        </a:rPr>
                        <a:t>        35 419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1" i="0" u="none" strike="noStrike" dirty="0">
                          <a:solidFill>
                            <a:srgbClr val="000000"/>
                          </a:solidFill>
                          <a:effectLst/>
                          <a:latin typeface="Calibri"/>
                        </a:rPr>
                        <a:t>                </a:t>
                      </a:r>
                      <a:r>
                        <a:rPr lang="en-ZA" sz="900" b="1" i="0" u="none" strike="noStrike" dirty="0" smtClean="0">
                          <a:solidFill>
                            <a:srgbClr val="000000"/>
                          </a:solidFill>
                          <a:effectLst/>
                          <a:latin typeface="Calibri"/>
                        </a:rPr>
                        <a:t>   </a:t>
                      </a:r>
                      <a:endParaRPr lang="en-ZA" sz="9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Calibri"/>
                        </a:rPr>
                        <a:t>           129 500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fontAlgn="b"/>
                      <a:endParaRPr lang="en-ZA" sz="1100" b="1" i="0" u="none" strike="noStrike" dirty="0">
                        <a:solidFill>
                          <a:schemeClr val="tx1"/>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Calibri"/>
                        </a:rPr>
                        <a:t>Total budget/actual per programme</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Calibri"/>
                        </a:rPr>
                        <a:t>           788 053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Calibri"/>
                        </a:rPr>
                        <a:t>          248 189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Calibri"/>
                        </a:rPr>
                        <a:t>    226 049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Calibri"/>
                        </a:rPr>
                        <a:t>     188 145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Calibri"/>
                        </a:rPr>
                        <a:t>           662 383 </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32">
                <a:tc>
                  <a:txBody>
                    <a:bodyPr/>
                    <a:lstStyle/>
                    <a:p>
                      <a:pPr algn="l" fontAlgn="b"/>
                      <a:endParaRPr lang="en-ZA" sz="1100" b="1" i="0" u="none" strike="noStrike" dirty="0">
                        <a:solidFill>
                          <a:schemeClr val="tx1"/>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900" b="1" i="0" u="none" strike="noStrike">
                          <a:solidFill>
                            <a:srgbClr val="000000"/>
                          </a:solidFill>
                          <a:effectLst/>
                          <a:latin typeface="Calibri"/>
                        </a:rPr>
                        <a:t>% of targets budget/actual per programme</a:t>
                      </a:r>
                    </a:p>
                  </a:txBody>
                  <a:tcPr marL="0" marR="0" marT="0" marB="0" anchor="b">
                    <a:lnL w="31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1" i="0" u="none" strike="noStrike">
                          <a:solidFill>
                            <a:srgbClr val="000000"/>
                          </a:solidFill>
                          <a:effectLst/>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1" i="0" u="none" strike="noStrike">
                          <a:solidFill>
                            <a:srgbClr val="000000"/>
                          </a:solidFill>
                          <a:effectLst/>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1" i="0" u="none" strike="noStrike">
                          <a:solidFill>
                            <a:srgbClr val="000000"/>
                          </a:solidFill>
                          <a:effectLst/>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1" i="0" u="none" strike="noStrike">
                          <a:solidFill>
                            <a:srgbClr val="000000"/>
                          </a:solidFill>
                          <a:effectLst/>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9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900" b="1" i="0" u="none" strike="noStrike" dirty="0">
                          <a:solidFill>
                            <a:srgbClr val="000000"/>
                          </a:solidFill>
                          <a:effectLst/>
                          <a:latin typeface="Calibri"/>
                        </a:rPr>
                        <a:t>20%</a:t>
                      </a:r>
                    </a:p>
                  </a:txBody>
                  <a:tcPr marL="0" marR="0" marT="0" marB="0" anchor="b">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869188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latin typeface="Arial" charset="0"/>
                <a:cs typeface="Arial" charset="0"/>
              </a:rPr>
              <a:t>							</a:t>
            </a:r>
            <a:br>
              <a:rPr lang="en-ZA" altLang="en-US" dirty="0" smtClean="0">
                <a:latin typeface="Arial" charset="0"/>
                <a:cs typeface="Arial" charset="0"/>
              </a:rPr>
            </a:br>
            <a:r>
              <a:rPr lang="en-ZA" altLang="en-US" dirty="0" smtClean="0">
                <a:latin typeface="Arial" charset="0"/>
                <a:cs typeface="Arial" charset="0"/>
              </a:rPr>
              <a:t>PROGRAMME 2: AGRICULTURAL PRODUCTION, HEALTH AND FOOD SAFETY</a:t>
            </a:r>
          </a:p>
        </p:txBody>
      </p:sp>
      <p:sp>
        <p:nvSpPr>
          <p:cNvPr id="5123"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p>
            <a:fld id="{9389FB26-C742-49F2-BD44-52CF7E91E144}" type="slidenum">
              <a:rPr lang="en-ZA" altLang="en-US" smtClean="0"/>
              <a:pPr/>
              <a:t>71</a:t>
            </a:fld>
            <a:endParaRPr lang="en-ZA" altLang="en-US"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58140995"/>
              </p:ext>
            </p:extLst>
          </p:nvPr>
        </p:nvGraphicFramePr>
        <p:xfrm>
          <a:off x="809625" y="1692399"/>
          <a:ext cx="8929688" cy="4320477"/>
        </p:xfrm>
        <a:graphic>
          <a:graphicData uri="http://schemas.openxmlformats.org/drawingml/2006/table">
            <a:tbl>
              <a:tblPr>
                <a:tableStyleId>{5C22544A-7EE6-4342-B048-85BDC9FD1C3A}</a:tableStyleId>
              </a:tblPr>
              <a:tblGrid>
                <a:gridCol w="72579"/>
                <a:gridCol w="4680519"/>
                <a:gridCol w="864096"/>
                <a:gridCol w="792088"/>
                <a:gridCol w="720080"/>
                <a:gridCol w="576064"/>
                <a:gridCol w="432048"/>
                <a:gridCol w="792214"/>
              </a:tblGrid>
              <a:tr h="255506">
                <a:tc rowSpan="3">
                  <a:txBody>
                    <a:bodyPr/>
                    <a:lstStyle/>
                    <a:p>
                      <a:pPr algn="ctr" fontAlgn="ctr"/>
                      <a:endParaRPr lang="en-ZA" sz="9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en-ZA" sz="900" b="1" i="0" u="none" strike="noStrike" dirty="0">
                          <a:solidFill>
                            <a:srgbClr val="000000"/>
                          </a:solidFill>
                          <a:effectLst/>
                          <a:latin typeface="Calibri"/>
                        </a:rPr>
                        <a:t>Annual Target </a:t>
                      </a:r>
                    </a:p>
                  </a:txBody>
                  <a:tcPr marL="0" marR="0"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ZA" sz="900" b="1" i="0" u="none" strike="noStrike">
                          <a:solidFill>
                            <a:srgbClr val="000000"/>
                          </a:solidFill>
                          <a:effectLst/>
                          <a:latin typeface="Calibri"/>
                        </a:rPr>
                        <a:t>2016/17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Q1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Q2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Q3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Q4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Total</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255506">
                <a:tc vMerge="1">
                  <a:txBody>
                    <a:bodyPr/>
                    <a:lstStyle/>
                    <a:p>
                      <a:endParaRPr lang="en-ZA"/>
                    </a:p>
                  </a:txBody>
                  <a:tcPr/>
                </a:tc>
                <a:tc vMerge="1">
                  <a:txBody>
                    <a:bodyPr/>
                    <a:lstStyle/>
                    <a:p>
                      <a:endParaRPr lang="en-ZA"/>
                    </a:p>
                  </a:txBody>
                  <a:tcPr/>
                </a:tc>
                <a:tc>
                  <a:txBody>
                    <a:bodyPr/>
                    <a:lstStyle/>
                    <a:p>
                      <a:pPr algn="ctr" fontAlgn="b"/>
                      <a:r>
                        <a:rPr lang="en-ZA" sz="900" b="1" i="0" u="none" strike="noStrike">
                          <a:solidFill>
                            <a:srgbClr val="000000"/>
                          </a:solidFill>
                          <a:effectLst/>
                          <a:latin typeface="Calibri"/>
                        </a:rPr>
                        <a:t>Budget</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Actual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Actual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Actual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Actual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Actual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55506">
                <a:tc vMerge="1">
                  <a:txBody>
                    <a:bodyPr/>
                    <a:lstStyle/>
                    <a:p>
                      <a:endParaRPr lang="en-ZA"/>
                    </a:p>
                  </a:txBody>
                  <a:tcPr/>
                </a:tc>
                <a:tc vMerge="1">
                  <a:txBody>
                    <a:bodyPr/>
                    <a:lstStyle/>
                    <a:p>
                      <a:endParaRPr lang="en-ZA"/>
                    </a:p>
                  </a:txBody>
                  <a:tcPr/>
                </a:tc>
                <a:tc>
                  <a:txBody>
                    <a:bodyPr/>
                    <a:lstStyle/>
                    <a:p>
                      <a:pPr algn="ctr" fontAlgn="b"/>
                      <a:r>
                        <a:rPr lang="en-ZA" sz="900" b="1" i="0" u="none" strike="noStrike">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76806">
                <a:tc>
                  <a:txBody>
                    <a:bodyPr/>
                    <a:lstStyle/>
                    <a:p>
                      <a:pPr algn="l" rtl="0" fontAlgn="b"/>
                      <a:endParaRPr lang="en-ZA" sz="9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ZA" sz="900" b="0" i="0" u="none" strike="noStrike">
                          <a:solidFill>
                            <a:srgbClr val="000000"/>
                          </a:solidFill>
                          <a:effectLst/>
                          <a:latin typeface="Calibri"/>
                        </a:rPr>
                        <a:t>120 000 ha of underutilised land in communal areas cultivated for production</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900" b="0" i="0" u="none" strike="noStrike" dirty="0">
                          <a:solidFill>
                            <a:srgbClr val="000000"/>
                          </a:solidFill>
                          <a:effectLst/>
                          <a:latin typeface="Calibri"/>
                        </a:rPr>
                        <a:t>              491 363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40 777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smtClean="0">
                          <a:solidFill>
                            <a:srgbClr val="000000"/>
                          </a:solidFill>
                          <a:effectLst/>
                          <a:latin typeface="Calibri"/>
                        </a:rPr>
                        <a:t>10 4418</a:t>
                      </a:r>
                      <a:endParaRPr lang="en-ZA" sz="9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smtClean="0">
                          <a:solidFill>
                            <a:srgbClr val="000000"/>
                          </a:solidFill>
                          <a:effectLst/>
                          <a:latin typeface="Calibri"/>
                        </a:rPr>
                        <a:t>21 1015</a:t>
                      </a:r>
                      <a:endParaRPr lang="en-ZA" sz="9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356 210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9485">
                <a:tc>
                  <a:txBody>
                    <a:bodyPr/>
                    <a:lstStyle/>
                    <a:p>
                      <a:pPr algn="l" rtl="0" fontAlgn="b"/>
                      <a:endParaRPr lang="en-ZA" sz="9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ZA" sz="900" b="0" i="0" u="none" strike="noStrike" dirty="0">
                          <a:solidFill>
                            <a:srgbClr val="000000"/>
                          </a:solidFill>
                          <a:effectLst/>
                          <a:latin typeface="Calibri"/>
                        </a:rPr>
                        <a:t>2 animal improvement schemes monitored (</a:t>
                      </a:r>
                      <a:r>
                        <a:rPr lang="en-ZA" sz="900" b="0" i="0" u="none" strike="noStrike" dirty="0" err="1">
                          <a:solidFill>
                            <a:srgbClr val="000000"/>
                          </a:solidFill>
                          <a:effectLst/>
                          <a:latin typeface="Calibri"/>
                        </a:rPr>
                        <a:t>Kaonafatso</a:t>
                      </a:r>
                      <a:r>
                        <a:rPr lang="en-ZA" sz="900" b="0" i="0" u="none" strike="noStrike" dirty="0">
                          <a:solidFill>
                            <a:srgbClr val="000000"/>
                          </a:solidFill>
                          <a:effectLst/>
                          <a:latin typeface="Calibri"/>
                        </a:rPr>
                        <a:t> ya </a:t>
                      </a:r>
                      <a:r>
                        <a:rPr lang="en-ZA" sz="900" b="0" i="0" u="none" strike="noStrike" dirty="0" err="1">
                          <a:solidFill>
                            <a:srgbClr val="000000"/>
                          </a:solidFill>
                          <a:effectLst/>
                          <a:latin typeface="Calibri"/>
                        </a:rPr>
                        <a:t>Dikgomo</a:t>
                      </a:r>
                      <a:r>
                        <a:rPr lang="en-ZA" sz="900" b="0" i="0" u="none" strike="noStrike" dirty="0">
                          <a:solidFill>
                            <a:srgbClr val="000000"/>
                          </a:solidFill>
                          <a:effectLst/>
                          <a:latin typeface="Calibri"/>
                        </a:rPr>
                        <a:t> and poultry) </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900" b="0" i="0" u="none" strike="noStrike" dirty="0">
                          <a:solidFill>
                            <a:srgbClr val="000000"/>
                          </a:solidFill>
                          <a:effectLst/>
                          <a:latin typeface="Calibri"/>
                        </a:rPr>
                        <a:t>                     750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900" b="0" i="0" u="none" strike="noStrike" dirty="0">
                          <a:solidFill>
                            <a:srgbClr val="000000"/>
                          </a:solidFill>
                          <a:effectLst/>
                          <a:latin typeface="Calibri"/>
                        </a:rPr>
                        <a:t>                       -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900" b="0" i="0" u="none" strike="noStrike">
                          <a:solidFill>
                            <a:srgbClr val="000000"/>
                          </a:solidFill>
                          <a:effectLst/>
                          <a:latin typeface="Calibri"/>
                        </a:rPr>
                        <a:t>                 500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900" b="0" i="0" u="none" strike="noStrike">
                          <a:solidFill>
                            <a:srgbClr val="000000"/>
                          </a:solidFill>
                          <a:effectLst/>
                          <a:latin typeface="Calibri"/>
                        </a:rPr>
                        <a:t>                  -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900" b="0" i="0" u="none" strike="noStrike">
                          <a:solidFill>
                            <a:srgbClr val="000000"/>
                          </a:solidFill>
                          <a:effectLst/>
                          <a:latin typeface="Calibri"/>
                        </a:rPr>
                        <a:t>                     500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9485">
                <a:tc>
                  <a:txBody>
                    <a:bodyPr/>
                    <a:lstStyle/>
                    <a:p>
                      <a:pPr algn="l" rtl="0" fontAlgn="b"/>
                      <a:endParaRPr lang="en-ZA" sz="9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ZA" sz="900" b="0" i="0" u="none" strike="noStrike">
                          <a:solidFill>
                            <a:srgbClr val="000000"/>
                          </a:solidFill>
                          <a:effectLst/>
                          <a:latin typeface="Calibri"/>
                        </a:rPr>
                        <a:t>2 plant  improvement schemes monitored (seed and fruit) </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900" b="0" i="0" u="none" strike="noStrike" dirty="0">
                          <a:solidFill>
                            <a:srgbClr val="000000"/>
                          </a:solidFill>
                          <a:effectLst/>
                          <a:latin typeface="Calibri"/>
                        </a:rPr>
                        <a:t>                     212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52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56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68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176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9485">
                <a:tc>
                  <a:txBody>
                    <a:bodyPr/>
                    <a:lstStyle/>
                    <a:p>
                      <a:pPr algn="l" rtl="0" fontAlgn="b"/>
                      <a:endParaRPr lang="en-ZA" sz="9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ZA" sz="900" b="0" i="0" u="none" strike="noStrike" dirty="0">
                          <a:solidFill>
                            <a:srgbClr val="000000"/>
                          </a:solidFill>
                          <a:effectLst/>
                          <a:latin typeface="Calibri"/>
                        </a:rPr>
                        <a:t>2 animal disease Risk surveillance conducted (Foot and Mouth disease and PPR) </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900" b="0" i="0" u="none" strike="noStrike" dirty="0">
                          <a:solidFill>
                            <a:srgbClr val="000000"/>
                          </a:solidFill>
                          <a:effectLst/>
                          <a:latin typeface="Calibri"/>
                        </a:rPr>
                        <a:t>                  3 440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860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688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397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1 945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9485">
                <a:tc>
                  <a:txBody>
                    <a:bodyPr/>
                    <a:lstStyle/>
                    <a:p>
                      <a:pPr algn="l" rtl="0" fontAlgn="b"/>
                      <a:endParaRPr lang="en-ZA" sz="9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ZA" sz="900" b="0" i="0" u="none" strike="noStrike">
                          <a:solidFill>
                            <a:srgbClr val="000000"/>
                          </a:solidFill>
                          <a:effectLst/>
                          <a:latin typeface="Calibri"/>
                        </a:rPr>
                        <a:t>1 plant disease and pest risk surveillance conducted (exotic fruit fly) </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900" b="0" i="0" u="none" strike="noStrike" dirty="0">
                          <a:solidFill>
                            <a:srgbClr val="000000"/>
                          </a:solidFill>
                          <a:effectLst/>
                          <a:latin typeface="Calibri"/>
                        </a:rPr>
                        <a:t>                  5 207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3 679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1 141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250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5 070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09036">
                <a:tc>
                  <a:txBody>
                    <a:bodyPr/>
                    <a:lstStyle/>
                    <a:p>
                      <a:pPr algn="l" rtl="0" fontAlgn="b"/>
                      <a:endParaRPr lang="en-ZA" sz="9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ZA" sz="900" b="0" i="0" u="none" strike="noStrike" dirty="0">
                          <a:solidFill>
                            <a:srgbClr val="000000"/>
                          </a:solidFill>
                          <a:effectLst/>
                          <a:latin typeface="Calibri"/>
                        </a:rPr>
                        <a:t>4 regulatory interventions implemented </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900" b="0" i="0" u="none" strike="noStrike" dirty="0">
                          <a:solidFill>
                            <a:srgbClr val="000000"/>
                          </a:solidFill>
                          <a:effectLst/>
                          <a:latin typeface="Calibri"/>
                        </a:rPr>
                        <a:t>              244 524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63 626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125 584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184 565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373 775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5497">
                <a:tc>
                  <a:txBody>
                    <a:bodyPr/>
                    <a:lstStyle/>
                    <a:p>
                      <a:pPr algn="l" rtl="0" fontAlgn="b"/>
                      <a:endParaRPr lang="en-ZA" sz="9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ZA" sz="900" b="0" i="0" u="none" strike="noStrike" dirty="0">
                          <a:solidFill>
                            <a:srgbClr val="000000"/>
                          </a:solidFill>
                          <a:effectLst/>
                          <a:latin typeface="Calibri"/>
                        </a:rPr>
                        <a:t>Legal framework for the veterinary strategy developed</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900" b="0" i="0" u="none" strike="noStrike" dirty="0">
                          <a:solidFill>
                            <a:srgbClr val="000000"/>
                          </a:solidFill>
                          <a:effectLst/>
                          <a:latin typeface="Calibri"/>
                        </a:rPr>
                        <a:t>                       25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5497">
                <a:tc>
                  <a:txBody>
                    <a:bodyPr/>
                    <a:lstStyle/>
                    <a:p>
                      <a:pPr algn="l" rtl="0" fontAlgn="b"/>
                      <a:endParaRPr lang="en-ZA" sz="9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ZA" sz="900" b="0" i="0" u="none" strike="noStrike" dirty="0">
                          <a:solidFill>
                            <a:srgbClr val="000000"/>
                          </a:solidFill>
                          <a:effectLst/>
                          <a:latin typeface="Calibri"/>
                        </a:rPr>
                        <a:t>140 veterinary graduates deployed to rural communities </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900" b="0" i="0" u="none" strike="noStrike" dirty="0">
                          <a:solidFill>
                            <a:srgbClr val="000000"/>
                          </a:solidFill>
                          <a:effectLst/>
                          <a:latin typeface="Calibri"/>
                        </a:rPr>
                        <a:t>              124 335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20 186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20 345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20 415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60 946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5497">
                <a:tc>
                  <a:txBody>
                    <a:bodyPr/>
                    <a:lstStyle/>
                    <a:p>
                      <a:pPr algn="l" rtl="0" fontAlgn="b"/>
                      <a:endParaRPr lang="en-ZA" sz="9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ZA" sz="900" b="0" i="0" u="none" strike="noStrike" dirty="0">
                          <a:solidFill>
                            <a:srgbClr val="000000"/>
                          </a:solidFill>
                          <a:effectLst/>
                          <a:latin typeface="Calibri"/>
                        </a:rPr>
                        <a:t>32 primary animal healthcare clinics  delivered to provinces</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900" b="0" i="0" u="none" strike="noStrike" dirty="0">
                          <a:solidFill>
                            <a:srgbClr val="000000"/>
                          </a:solidFill>
                          <a:effectLst/>
                          <a:latin typeface="Calibri"/>
                        </a:rPr>
                        <a:t>                  9 600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10 716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10 716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31638">
                <a:tc>
                  <a:txBody>
                    <a:bodyPr/>
                    <a:lstStyle/>
                    <a:p>
                      <a:pPr algn="l" rtl="0" fontAlgn="b"/>
                      <a:endParaRPr lang="en-ZA" sz="9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ZA" sz="900" b="0" i="0" u="none" strike="noStrike" dirty="0">
                          <a:solidFill>
                            <a:srgbClr val="000000"/>
                          </a:solidFill>
                          <a:effectLst/>
                          <a:latin typeface="Calibri"/>
                        </a:rPr>
                        <a:t>National Plan for Conservation and Sustainable Use of Farm Animal Genetic Resources developed </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900" b="0" i="0" u="none" strike="noStrike" dirty="0">
                          <a:solidFill>
                            <a:srgbClr val="000000"/>
                          </a:solidFill>
                          <a:effectLst/>
                          <a:latin typeface="Calibri"/>
                        </a:rPr>
                        <a:t>                  3 498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1 043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1 139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1 144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3 326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25557">
                <a:tc>
                  <a:txBody>
                    <a:bodyPr/>
                    <a:lstStyle/>
                    <a:p>
                      <a:pPr algn="l" rtl="0" fontAlgn="b"/>
                      <a:endParaRPr lang="en-ZA" sz="900" b="0"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ZA" sz="900" b="0" i="0" u="none" strike="noStrike" dirty="0">
                          <a:solidFill>
                            <a:srgbClr val="000000"/>
                          </a:solidFill>
                          <a:effectLst/>
                          <a:latin typeface="Calibri"/>
                        </a:rPr>
                        <a:t>National  Conservation Plants through the establishment of </a:t>
                      </a:r>
                      <a:r>
                        <a:rPr lang="en-ZA" sz="900" b="0" i="0" u="none" strike="noStrike" dirty="0" err="1">
                          <a:solidFill>
                            <a:srgbClr val="000000"/>
                          </a:solidFill>
                          <a:effectLst/>
                          <a:latin typeface="Calibri"/>
                        </a:rPr>
                        <a:t>FAnGR</a:t>
                      </a:r>
                      <a:r>
                        <a:rPr lang="en-ZA" sz="900" b="0" i="0" u="none" strike="noStrike" dirty="0">
                          <a:solidFill>
                            <a:srgbClr val="000000"/>
                          </a:solidFill>
                          <a:effectLst/>
                          <a:latin typeface="Calibri"/>
                        </a:rPr>
                        <a:t> community based conservation organisation and database for indigenous goats in Limpopo implemented </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900" b="0" i="0" u="none" strike="noStrike" dirty="0">
                          <a:solidFill>
                            <a:srgbClr val="000000"/>
                          </a:solidFill>
                          <a:effectLst/>
                          <a:latin typeface="Calibri"/>
                        </a:rPr>
                        <a:t>                  1 334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487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538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512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1 537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5497">
                <a:tc>
                  <a:txBody>
                    <a:bodyPr/>
                    <a:lstStyle/>
                    <a:p>
                      <a:pPr algn="l" fontAlgn="b"/>
                      <a:endParaRPr lang="en-ZA" sz="9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ZA" sz="900" b="1" i="0" u="none" strike="noStrike" dirty="0">
                          <a:solidFill>
                            <a:srgbClr val="000000"/>
                          </a:solidFill>
                          <a:effectLst/>
                          <a:latin typeface="Calibri"/>
                        </a:rPr>
                        <a:t>Total for targets</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900" b="1" i="0" u="none" strike="noStrike" dirty="0">
                          <a:solidFill>
                            <a:srgbClr val="000000"/>
                          </a:solidFill>
                          <a:effectLst/>
                          <a:latin typeface="Calibri"/>
                        </a:rPr>
                        <a:t>           884 288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130 710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265 125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418 366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endParaRPr lang="en-ZA" sz="9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814 201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5497">
                <a:tc>
                  <a:txBody>
                    <a:bodyPr/>
                    <a:lstStyle/>
                    <a:p>
                      <a:pPr algn="l" fontAlgn="b"/>
                      <a:endParaRPr lang="en-ZA" sz="9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ZA" sz="900" b="1" i="0" u="none" strike="noStrike" dirty="0">
                          <a:solidFill>
                            <a:srgbClr val="000000"/>
                          </a:solidFill>
                          <a:effectLst/>
                          <a:latin typeface="Calibri"/>
                        </a:rPr>
                        <a:t>Total budget per programme</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900" b="1" i="0" u="none" strike="noStrike" dirty="0">
                          <a:solidFill>
                            <a:srgbClr val="000000"/>
                          </a:solidFill>
                          <a:effectLst/>
                          <a:latin typeface="Calibri"/>
                        </a:rPr>
                        <a:t>        1 953 418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534 194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541 946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506 403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1 582 543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5497">
                <a:tc>
                  <a:txBody>
                    <a:bodyPr/>
                    <a:lstStyle/>
                    <a:p>
                      <a:pPr algn="l" fontAlgn="b"/>
                      <a:endParaRPr lang="en-ZA" sz="900" b="1" i="0" u="none" strike="noStrike" dirty="0">
                        <a:solidFill>
                          <a:srgbClr val="000000"/>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ZA" sz="900" b="1" i="0" u="none" strike="noStrike" dirty="0">
                          <a:solidFill>
                            <a:srgbClr val="000000"/>
                          </a:solidFill>
                          <a:effectLst/>
                          <a:latin typeface="Calibri"/>
                        </a:rPr>
                        <a:t>% of targets budget per programme</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900" b="1" i="0" u="none" strike="noStrike">
                          <a:solidFill>
                            <a:srgbClr val="000000"/>
                          </a:solidFill>
                          <a:effectLst/>
                          <a:latin typeface="Calibri"/>
                        </a:rPr>
                        <a:t>45%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24%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49%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83%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endParaRPr lang="en-ZA" sz="9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51%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7145888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latin typeface="Arial" charset="0"/>
                <a:cs typeface="Arial" charset="0"/>
              </a:rPr>
              <a:t>							</a:t>
            </a:r>
            <a:br>
              <a:rPr lang="en-ZA" altLang="en-US" dirty="0" smtClean="0">
                <a:latin typeface="Arial" charset="0"/>
                <a:cs typeface="Arial" charset="0"/>
              </a:rPr>
            </a:br>
            <a:r>
              <a:rPr lang="en-ZA" altLang="en-US" dirty="0" smtClean="0">
                <a:latin typeface="Arial" charset="0"/>
                <a:cs typeface="Arial" charset="0"/>
              </a:rPr>
              <a:t>PROGRAMME 3: FOOD SECURITY AND AGRARIAN REFORM</a:t>
            </a:r>
          </a:p>
        </p:txBody>
      </p:sp>
      <p:sp>
        <p:nvSpPr>
          <p:cNvPr id="6147"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p>
            <a:fld id="{C5A06FAB-728A-481C-8820-311C111C34C9}" type="slidenum">
              <a:rPr lang="en-ZA" altLang="en-US" smtClean="0"/>
              <a:pPr/>
              <a:t>72</a:t>
            </a:fld>
            <a:endParaRPr lang="en-ZA" altLang="en-US"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32056925"/>
              </p:ext>
            </p:extLst>
          </p:nvPr>
        </p:nvGraphicFramePr>
        <p:xfrm>
          <a:off x="1026220" y="1908423"/>
          <a:ext cx="9161461" cy="4018411"/>
        </p:xfrm>
        <a:graphic>
          <a:graphicData uri="http://schemas.openxmlformats.org/drawingml/2006/table">
            <a:tbl>
              <a:tblPr>
                <a:tableStyleId>{5C22544A-7EE6-4342-B048-85BDC9FD1C3A}</a:tableStyleId>
              </a:tblPr>
              <a:tblGrid>
                <a:gridCol w="72008"/>
                <a:gridCol w="4514530"/>
                <a:gridCol w="852952"/>
                <a:gridCol w="833567"/>
                <a:gridCol w="630021"/>
                <a:gridCol w="688177"/>
                <a:gridCol w="707562"/>
                <a:gridCol w="862644"/>
              </a:tblGrid>
              <a:tr h="247127">
                <a:tc>
                  <a:txBody>
                    <a:bodyPr/>
                    <a:lstStyle/>
                    <a:p>
                      <a:pPr algn="l" fontAlgn="t"/>
                      <a:endParaRPr lang="en-ZA" sz="11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rowSpan="3">
                  <a:txBody>
                    <a:bodyPr/>
                    <a:lstStyle/>
                    <a:p>
                      <a:pPr algn="ctr" fontAlgn="ctr"/>
                      <a:r>
                        <a:rPr lang="en-ZA" sz="900" b="1" i="0" u="none" strike="noStrike" dirty="0">
                          <a:solidFill>
                            <a:srgbClr val="000000"/>
                          </a:solidFill>
                          <a:effectLst/>
                          <a:latin typeface="Calibri"/>
                        </a:rPr>
                        <a:t>Annual Target </a:t>
                      </a:r>
                    </a:p>
                  </a:txBody>
                  <a:tcPr marL="0" marR="0"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2016/17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Q1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Q2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Q3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Q4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Total</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247127">
                <a:tc>
                  <a:txBody>
                    <a:bodyPr/>
                    <a:lstStyle/>
                    <a:p>
                      <a:pPr algn="l" fontAlgn="t"/>
                      <a:endParaRPr lang="en-ZA" sz="11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endParaRPr lang="en-ZA"/>
                    </a:p>
                  </a:txBody>
                  <a:tcP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Budget</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Actual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Actual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Actual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Actual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Actual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94067">
                <a:tc>
                  <a:txBody>
                    <a:bodyPr/>
                    <a:lstStyle/>
                    <a:p>
                      <a:pPr algn="l" fontAlgn="t"/>
                      <a:endParaRPr lang="en-ZA" sz="11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endParaRPr lang="en-ZA"/>
                    </a:p>
                  </a:txBody>
                  <a:tcP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70475">
                <a:tc>
                  <a:txBody>
                    <a:bodyPr/>
                    <a:lstStyle/>
                    <a:p>
                      <a:pPr algn="l" fontAlgn="t"/>
                      <a:endParaRPr lang="en-ZA" sz="11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dirty="0">
                          <a:solidFill>
                            <a:srgbClr val="000000"/>
                          </a:solidFill>
                          <a:effectLst/>
                          <a:latin typeface="Calibri"/>
                        </a:rPr>
                        <a:t>120 000 ha of underutilised land in communal areas cultivated for production</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389 403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967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51 700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72 216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124 883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18318">
                <a:tc>
                  <a:txBody>
                    <a:bodyPr/>
                    <a:lstStyle/>
                    <a:p>
                      <a:pPr algn="l" fontAlgn="t"/>
                      <a:endParaRPr lang="en-ZA" sz="11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40 000 households supported with food production initiatives</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21 749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64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12 365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9 320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21 749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7127">
                <a:tc>
                  <a:txBody>
                    <a:bodyPr/>
                    <a:lstStyle/>
                    <a:p>
                      <a:pPr algn="l" fontAlgn="t"/>
                      <a:endParaRPr lang="en-ZA" sz="11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145 000  subsistence and smallholder producers  supported </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623 780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194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212 840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288 868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501 902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04390">
                <a:tc>
                  <a:txBody>
                    <a:bodyPr/>
                    <a:lstStyle/>
                    <a:p>
                      <a:pPr algn="l" fontAlgn="t"/>
                      <a:endParaRPr lang="en-ZA" sz="11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dirty="0">
                          <a:solidFill>
                            <a:srgbClr val="000000"/>
                          </a:solidFill>
                          <a:effectLst/>
                          <a:latin typeface="Calibri"/>
                        </a:rPr>
                        <a:t>Implementing </a:t>
                      </a:r>
                      <a:r>
                        <a:rPr lang="en-ZA" sz="900" b="0" i="0" u="none" strike="noStrike" dirty="0" smtClean="0">
                          <a:solidFill>
                            <a:srgbClr val="000000"/>
                          </a:solidFill>
                          <a:effectLst/>
                          <a:latin typeface="Calibri"/>
                        </a:rPr>
                        <a:t>the National Education and Training Forum for Agriculture, Forestry</a:t>
                      </a:r>
                      <a:r>
                        <a:rPr lang="en-ZA" sz="900" b="0" i="0" u="none" strike="noStrike" baseline="0" dirty="0" smtClean="0">
                          <a:solidFill>
                            <a:srgbClr val="000000"/>
                          </a:solidFill>
                          <a:effectLst/>
                          <a:latin typeface="Calibri"/>
                        </a:rPr>
                        <a:t> and Fisheries (</a:t>
                      </a:r>
                      <a:r>
                        <a:rPr lang="en-ZA" sz="900" b="0" i="0" u="none" strike="noStrike" dirty="0" smtClean="0">
                          <a:solidFill>
                            <a:srgbClr val="000000"/>
                          </a:solidFill>
                          <a:effectLst/>
                          <a:latin typeface="Calibri"/>
                        </a:rPr>
                        <a:t>NETSAFF) </a:t>
                      </a:r>
                      <a:r>
                        <a:rPr lang="en-ZA" sz="900" b="0" i="0" u="none" strike="noStrike" dirty="0">
                          <a:solidFill>
                            <a:srgbClr val="000000"/>
                          </a:solidFill>
                          <a:effectLst/>
                          <a:latin typeface="Calibri"/>
                        </a:rPr>
                        <a:t>through placement of 30 graduates in APAP </a:t>
                      </a:r>
                      <a:r>
                        <a:rPr lang="en-ZA" sz="900" b="0" i="0" u="none" strike="noStrike" dirty="0" smtClean="0">
                          <a:solidFill>
                            <a:srgbClr val="000000"/>
                          </a:solidFill>
                          <a:effectLst/>
                          <a:latin typeface="Calibri"/>
                        </a:rPr>
                        <a:t>commodities</a:t>
                      </a:r>
                      <a:endParaRPr lang="en-ZA" sz="900" b="0" i="0" u="none" strike="noStrike" dirty="0">
                        <a:solidFill>
                          <a:srgbClr val="000000"/>
                        </a:solidFill>
                        <a:effectLst/>
                        <a:latin typeface="Calibri"/>
                      </a:endParaRP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2 500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630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648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648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1 926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04390">
                <a:tc>
                  <a:txBody>
                    <a:bodyPr/>
                    <a:lstStyle/>
                    <a:p>
                      <a:pPr algn="l" fontAlgn="b"/>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Facilitate the approval of the National Policy on Extension and Advisory Service through the intergovernmental approval processes </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50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12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50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7078">
                <a:tc>
                  <a:txBody>
                    <a:bodyPr/>
                    <a:lstStyle/>
                    <a:p>
                      <a:pPr algn="l" fontAlgn="b"/>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20 extension support practitioners deployed to commodity organisations</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300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97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121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228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7078">
                <a:tc>
                  <a:txBody>
                    <a:bodyPr/>
                    <a:lstStyle/>
                    <a:p>
                      <a:pPr algn="l" fontAlgn="b"/>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Policy on comprehensive producer development support developed and approved</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800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30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50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450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530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7078">
                <a:tc>
                  <a:txBody>
                    <a:bodyPr/>
                    <a:lstStyle/>
                    <a:p>
                      <a:pPr algn="l" fontAlgn="b"/>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en-ZA" sz="900" b="1" i="0" u="none" strike="noStrike">
                          <a:solidFill>
                            <a:srgbClr val="000000"/>
                          </a:solidFill>
                          <a:effectLst/>
                          <a:latin typeface="Calibri"/>
                        </a:rPr>
                        <a:t>Total for targets</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1 038 582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1 907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277 713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371 648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a:t>
                      </a:r>
                      <a:r>
                        <a:rPr lang="en-ZA" sz="900" b="1" i="0" u="none" strike="noStrike" dirty="0" smtClean="0">
                          <a:solidFill>
                            <a:srgbClr val="000000"/>
                          </a:solidFill>
                          <a:effectLst/>
                          <a:latin typeface="Calibri"/>
                        </a:rPr>
                        <a:t>   </a:t>
                      </a:r>
                      <a:endParaRPr lang="en-ZA" sz="9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651 268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7078">
                <a:tc>
                  <a:txBody>
                    <a:bodyPr/>
                    <a:lstStyle/>
                    <a:p>
                      <a:pPr algn="l" fontAlgn="b"/>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en-ZA" sz="900" b="1" i="0" u="none" strike="noStrike">
                          <a:solidFill>
                            <a:srgbClr val="000000"/>
                          </a:solidFill>
                          <a:effectLst/>
                          <a:latin typeface="Calibri"/>
                        </a:rPr>
                        <a:t>Total budget per programme</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1 889 738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370 735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496 890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582 506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1 450 131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7078">
                <a:tc>
                  <a:txBody>
                    <a:bodyPr/>
                    <a:lstStyle/>
                    <a:p>
                      <a:pPr algn="l" fontAlgn="b"/>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en-ZA" sz="900" b="1" i="0" u="none" strike="noStrike">
                          <a:solidFill>
                            <a:srgbClr val="000000"/>
                          </a:solidFill>
                          <a:effectLst/>
                          <a:latin typeface="Calibri"/>
                        </a:rPr>
                        <a:t>% of targets budget per programme</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55%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56%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64%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endParaRPr lang="en-ZA" sz="9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45%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1775483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latin typeface="Arial" charset="0"/>
                <a:cs typeface="Arial" charset="0"/>
              </a:rPr>
              <a:t>PROGRAMME 4: TRADE PROMOTION AND MARKET ACCESS</a:t>
            </a:r>
            <a:br>
              <a:rPr lang="en-ZA" altLang="en-US" dirty="0" smtClean="0">
                <a:latin typeface="Arial" charset="0"/>
                <a:cs typeface="Arial" charset="0"/>
              </a:rPr>
            </a:br>
            <a:endParaRPr lang="en-ZA" altLang="en-US" dirty="0" smtClean="0">
              <a:latin typeface="Arial" charset="0"/>
              <a:cs typeface="Arial" charset="0"/>
            </a:endParaRPr>
          </a:p>
        </p:txBody>
      </p:sp>
      <p:sp>
        <p:nvSpPr>
          <p:cNvPr id="7171"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p>
            <a:fld id="{5167FDD9-0916-401C-90F8-D66EC6DE1713}" type="slidenum">
              <a:rPr lang="en-ZA" altLang="en-US" smtClean="0"/>
              <a:pPr/>
              <a:t>73</a:t>
            </a:fld>
            <a:endParaRPr lang="en-ZA" altLang="en-US"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23438245"/>
              </p:ext>
            </p:extLst>
          </p:nvPr>
        </p:nvGraphicFramePr>
        <p:xfrm>
          <a:off x="810196" y="1692399"/>
          <a:ext cx="9074151" cy="4751955"/>
        </p:xfrm>
        <a:graphic>
          <a:graphicData uri="http://schemas.openxmlformats.org/drawingml/2006/table">
            <a:tbl>
              <a:tblPr>
                <a:tableStyleId>{5C22544A-7EE6-4342-B048-85BDC9FD1C3A}</a:tableStyleId>
              </a:tblPr>
              <a:tblGrid>
                <a:gridCol w="72579"/>
                <a:gridCol w="4032393"/>
                <a:gridCol w="792188"/>
                <a:gridCol w="815697"/>
                <a:gridCol w="912713"/>
                <a:gridCol w="792188"/>
                <a:gridCol w="864205"/>
                <a:gridCol w="792188"/>
              </a:tblGrid>
              <a:tr h="481842">
                <a:tc>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rowSpan="4">
                  <a:txBody>
                    <a:bodyPr/>
                    <a:lstStyle/>
                    <a:p>
                      <a:pPr algn="ctr" fontAlgn="ctr"/>
                      <a:r>
                        <a:rPr lang="en-ZA" sz="900" b="1" i="0" u="none" strike="noStrike" dirty="0">
                          <a:solidFill>
                            <a:srgbClr val="000000"/>
                          </a:solidFill>
                          <a:effectLst/>
                          <a:latin typeface="Calibri"/>
                        </a:rPr>
                        <a:t>Annual Target </a:t>
                      </a:r>
                    </a:p>
                  </a:txBody>
                  <a:tcPr marL="0" marR="0"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2016/17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Q1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Q2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Q3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Q4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Total</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241899">
                <a:tc rowSpan="2">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endParaRPr lang="en-ZA"/>
                    </a:p>
                  </a:txBody>
                  <a:tcP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Budget</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Actual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Actual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Actual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Actual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Actual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39946">
                <a:tc vMerge="1">
                  <a:txBody>
                    <a:bodyPr/>
                    <a:lstStyle/>
                    <a:p>
                      <a:endParaRPr lang="en-ZA"/>
                    </a:p>
                  </a:txBody>
                  <a:tcPr/>
                </a:tc>
                <a:tc vMerge="1">
                  <a:txBody>
                    <a:bodyPr/>
                    <a:lstStyle/>
                    <a:p>
                      <a:endParaRPr lang="en-ZA"/>
                    </a:p>
                  </a:txBody>
                  <a:tcPr/>
                </a:tc>
                <a:tc rowSpan="2">
                  <a:txBody>
                    <a:bodyPr/>
                    <a:lstStyle/>
                    <a:p>
                      <a:pPr algn="ctr" fontAlgn="b"/>
                      <a:r>
                        <a:rPr lang="en-ZA" sz="900" b="1" i="0" u="none" strike="noStrike">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a:txBody>
                    <a:bodyPr/>
                    <a:lstStyle/>
                    <a:p>
                      <a:pPr algn="ctr" fontAlgn="b"/>
                      <a:r>
                        <a:rPr lang="en-ZA" sz="900" b="1" i="0" u="none" strike="noStrike">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a:txBody>
                    <a:bodyPr/>
                    <a:lstStyle/>
                    <a:p>
                      <a:pPr algn="ctr" fontAlgn="b"/>
                      <a:r>
                        <a:rPr lang="en-ZA" sz="900" b="1" i="0" u="none" strike="noStrike">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a:txBody>
                    <a:bodyPr/>
                    <a:lstStyle/>
                    <a:p>
                      <a:pPr algn="ctr" fontAlgn="b"/>
                      <a:r>
                        <a:rPr lang="en-ZA" sz="900" b="1" i="0" u="none" strike="noStrike">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a:txBody>
                    <a:bodyPr/>
                    <a:lstStyle/>
                    <a:p>
                      <a:pPr algn="ctr" fontAlgn="b"/>
                      <a:r>
                        <a:rPr lang="en-ZA" sz="900" b="1" i="0" u="none" strike="noStrike" dirty="0">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a:txBody>
                    <a:bodyPr/>
                    <a:lstStyle/>
                    <a:p>
                      <a:pPr algn="ctr" fontAlgn="b"/>
                      <a:r>
                        <a:rPr lang="en-ZA" sz="900" b="1" i="0" u="none" strike="noStrike" dirty="0">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97198">
                <a:tc>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endParaRPr lang="en-ZA"/>
                    </a:p>
                  </a:txBody>
                  <a:tcP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pPr algn="ctr" fontAlgn="b"/>
                      <a:endParaRPr lang="en-ZA" sz="900" b="1" i="0" u="none" strike="noStrike">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pPr algn="ctr" fontAlgn="b"/>
                      <a:endParaRPr lang="en-ZA" sz="900" b="1" i="0" u="none" strike="noStrike">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pPr algn="ctr" fontAlgn="b"/>
                      <a:endParaRPr lang="en-ZA" sz="900" b="1" i="0" u="none" strike="noStrike">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pPr algn="ctr" fontAlgn="b"/>
                      <a:endParaRPr lang="en-ZA" sz="900" b="1" i="0" u="none" strike="noStrike">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pPr algn="ctr" fontAlgn="b"/>
                      <a:endParaRPr lang="en-ZA" sz="900" b="1" i="0" u="none" strike="noStrike">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pPr algn="ctr" fontAlgn="b"/>
                      <a:endParaRPr lang="en-ZA" sz="900" b="1" i="0" u="none" strike="noStrike">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0921">
                <a:tc>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t"/>
                      <a:r>
                        <a:rPr lang="en-ZA" sz="900" b="0" i="0" u="none" strike="noStrike">
                          <a:solidFill>
                            <a:srgbClr val="000000"/>
                          </a:solidFill>
                          <a:effectLst/>
                          <a:latin typeface="Calibri"/>
                        </a:rPr>
                        <a:t>Annual report  on the implementation of the SA-GAP certification programme</a:t>
                      </a:r>
                    </a:p>
                  </a:txBody>
                  <a:tcPr marL="0" marR="0"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smtClean="0">
                          <a:solidFill>
                            <a:srgbClr val="000000"/>
                          </a:solidFill>
                          <a:effectLst/>
                          <a:latin typeface="Calibri"/>
                        </a:rPr>
                        <a:t>1 700</a:t>
                      </a:r>
                      <a:endParaRPr lang="en-ZA" sz="9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797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301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302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1 400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0921">
                <a:tc>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12 agro-processing entrepreneurs trained on processing norms and standards </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450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247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262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509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79399">
                <a:tc>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18 commodity -based cooperatives established</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4 965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1 053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1 271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1 185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3 509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0921">
                <a:tc>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108 cooperatives supported with training</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9 728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2 009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1 644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1 824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5 477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0921">
                <a:tc>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AgriBEE Enforcement Regulations developed</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1 070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170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224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207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601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0921">
                <a:tc>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Report on the implementation of Forest Sector Code government undertakings</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4 653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120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133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4 291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4 544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0921">
                <a:tc>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Implement trade agreements and participate in trade negotiations</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9 728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2 009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3 281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2 180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7 470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97198">
                <a:tc>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Annual report on the implementation of AgrI-bee fund </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95 072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39 326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51 179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1 193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91 698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4910">
                <a:tc>
                  <a:txBody>
                    <a:bodyPr/>
                    <a:lstStyle/>
                    <a:p>
                      <a:pPr algn="l" fontAlgn="b"/>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Market opportunity profile plan</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981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170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1 088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530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1 788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4910">
                <a:tc>
                  <a:txBody>
                    <a:bodyPr/>
                    <a:lstStyle/>
                    <a:p>
                      <a:pPr algn="l" fontAlgn="b"/>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Implement capacity building programme on market research</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4 806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120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187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150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457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94397">
                <a:tc>
                  <a:txBody>
                    <a:bodyPr/>
                    <a:lstStyle/>
                    <a:p>
                      <a:pPr algn="l" fontAlgn="b"/>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Report on strategic engagement of partners within South - South, north south and multilateral agencies/forums</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76 706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49 957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26 085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20 796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96 838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4910">
                <a:tc>
                  <a:txBody>
                    <a:bodyPr/>
                    <a:lstStyle/>
                    <a:p>
                      <a:pPr algn="l" fontAlgn="b"/>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en-ZA" sz="900" b="1" i="0" u="none" strike="noStrike">
                          <a:solidFill>
                            <a:srgbClr val="000000"/>
                          </a:solidFill>
                          <a:effectLst/>
                          <a:latin typeface="Calibri"/>
                        </a:rPr>
                        <a:t>Total for targets</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209 859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95 978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85 393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32 920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smtClean="0">
                          <a:solidFill>
                            <a:srgbClr val="000000"/>
                          </a:solidFill>
                          <a:effectLst/>
                          <a:latin typeface="Calibri"/>
                        </a:rPr>
                        <a:t>   </a:t>
                      </a:r>
                      <a:endParaRPr lang="en-ZA" sz="9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214 291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4910">
                <a:tc>
                  <a:txBody>
                    <a:bodyPr/>
                    <a:lstStyle/>
                    <a:p>
                      <a:pPr algn="l" fontAlgn="b"/>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en-ZA" sz="900" b="1" i="0" u="none" strike="noStrike">
                          <a:solidFill>
                            <a:srgbClr val="000000"/>
                          </a:solidFill>
                          <a:effectLst/>
                          <a:latin typeface="Calibri"/>
                        </a:rPr>
                        <a:t>Total budget per programme</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297 596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142 533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95 853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45 105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283 491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4910">
                <a:tc>
                  <a:txBody>
                    <a:bodyPr/>
                    <a:lstStyle/>
                    <a:p>
                      <a:pPr algn="l" fontAlgn="b"/>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en-ZA" sz="900" b="1" i="0" u="none" strike="noStrike" dirty="0">
                          <a:solidFill>
                            <a:srgbClr val="000000"/>
                          </a:solidFill>
                          <a:effectLst/>
                          <a:latin typeface="Calibri"/>
                        </a:rPr>
                        <a:t>% of targets budget per programme</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71%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67%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89%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73%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endParaRPr lang="en-ZA" sz="9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76%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297401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smtClean="0">
                <a:latin typeface="Arial" charset="0"/>
                <a:cs typeface="Arial" charset="0"/>
              </a:rPr>
              <a:t>Programme 5: Forestry and Natural Resources Management</a:t>
            </a:r>
            <a:br>
              <a:rPr lang="en-ZA" altLang="en-US" smtClean="0">
                <a:latin typeface="Arial" charset="0"/>
                <a:cs typeface="Arial" charset="0"/>
              </a:rPr>
            </a:br>
            <a:endParaRPr lang="en-ZA" altLang="en-US" smtClean="0">
              <a:latin typeface="Arial" charset="0"/>
              <a:cs typeface="Arial" charset="0"/>
            </a:endParaRPr>
          </a:p>
        </p:txBody>
      </p:sp>
      <p:sp>
        <p:nvSpPr>
          <p:cNvPr id="8195"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p>
            <a:fld id="{5114305D-BD74-4393-AACF-946D44A47E10}" type="slidenum">
              <a:rPr lang="en-ZA" altLang="en-US" smtClean="0"/>
              <a:pPr/>
              <a:t>74</a:t>
            </a:fld>
            <a:endParaRPr lang="en-ZA" altLang="en-US"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160134637"/>
              </p:ext>
            </p:extLst>
          </p:nvPr>
        </p:nvGraphicFramePr>
        <p:xfrm>
          <a:off x="720725" y="1548381"/>
          <a:ext cx="9178925" cy="4680520"/>
        </p:xfrm>
        <a:graphic>
          <a:graphicData uri="http://schemas.openxmlformats.org/drawingml/2006/table">
            <a:tbl>
              <a:tblPr>
                <a:tableStyleId>{5C22544A-7EE6-4342-B048-85BDC9FD1C3A}</a:tableStyleId>
              </a:tblPr>
              <a:tblGrid>
                <a:gridCol w="89471"/>
                <a:gridCol w="4471066"/>
                <a:gridCol w="848472"/>
                <a:gridCol w="829189"/>
                <a:gridCol w="694204"/>
                <a:gridCol w="684563"/>
                <a:gridCol w="703846"/>
                <a:gridCol w="858114"/>
              </a:tblGrid>
              <a:tr h="245283">
                <a:tc>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rowSpan="3">
                  <a:txBody>
                    <a:bodyPr/>
                    <a:lstStyle/>
                    <a:p>
                      <a:pPr algn="ctr" fontAlgn="ctr"/>
                      <a:r>
                        <a:rPr lang="en-ZA" sz="900" b="1" i="0" u="none" strike="noStrike" dirty="0">
                          <a:solidFill>
                            <a:srgbClr val="000000"/>
                          </a:solidFill>
                          <a:effectLst/>
                          <a:latin typeface="Calibri"/>
                        </a:rPr>
                        <a:t>Annual Target </a:t>
                      </a:r>
                    </a:p>
                  </a:txBody>
                  <a:tcPr marL="0" marR="0"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2016/17</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Q1</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Q2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Q3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Q4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Total</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331413">
                <a:tc>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endParaRPr lang="en-ZA"/>
                    </a:p>
                  </a:txBody>
                  <a:tcP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Budget</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Actual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Actual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Actual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Actual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900" b="1" i="0" u="none" strike="noStrike">
                          <a:solidFill>
                            <a:srgbClr val="000000"/>
                          </a:solidFill>
                          <a:effectLst/>
                          <a:latin typeface="Calibri"/>
                        </a:rPr>
                        <a:t>Actual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90564">
                <a:tc>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endParaRPr lang="en-ZA"/>
                    </a:p>
                  </a:txBody>
                  <a:tcP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900" b="1" i="0" u="none" strike="noStrike" dirty="0">
                          <a:solidFill>
                            <a:srgbClr val="000000"/>
                          </a:solidFill>
                          <a:effectLst/>
                          <a:latin typeface="Calibri"/>
                        </a:rPr>
                        <a:t>R' 000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5283">
                <a:tc>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1 725 ha planted in TUPs </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274 477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705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4 991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2 869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8 565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5283">
                <a:tc>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1 plantation certified for Forestry Stewardship Council (FSC)</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500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07785">
                <a:tc>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Screening applications for Envronmental Impact assessments in the Eastern Cape</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150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88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127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5283">
                <a:tc>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Agro-forestry strategy approved by EXCO</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1 080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312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151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206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669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84892">
                <a:tc>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Draft Forestry Grant Fund Framework</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100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38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80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5283">
                <a:tc>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dirty="0">
                          <a:solidFill>
                            <a:srgbClr val="000000"/>
                          </a:solidFill>
                          <a:effectLst/>
                          <a:latin typeface="Calibri"/>
                        </a:rPr>
                        <a:t>Develop discussion document on the reducing </a:t>
                      </a:r>
                      <a:r>
                        <a:rPr lang="en-ZA" sz="900" b="0" i="0" u="none" strike="noStrike" dirty="0" err="1">
                          <a:solidFill>
                            <a:srgbClr val="000000"/>
                          </a:solidFill>
                          <a:effectLst/>
                          <a:latin typeface="Calibri"/>
                        </a:rPr>
                        <a:t>emmissions</a:t>
                      </a:r>
                      <a:r>
                        <a:rPr lang="en-ZA" sz="900" b="0" i="0" u="none" strike="noStrike" dirty="0">
                          <a:solidFill>
                            <a:srgbClr val="000000"/>
                          </a:solidFill>
                          <a:effectLst/>
                          <a:latin typeface="Calibri"/>
                        </a:rPr>
                        <a:t> from forests degradation </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244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32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5283">
                <a:tc>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1 project to support revitalisation of irrigation schemes</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13 000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484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567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1 051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5283">
                <a:tc>
                  <a:txBody>
                    <a:bodyPr/>
                    <a:lstStyle/>
                    <a:p>
                      <a:pPr algn="l" fontAlgn="t"/>
                      <a:endParaRPr lang="en-ZA" sz="9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Pre-Certification of the draft bill by office of the State law advisor</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760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384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158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542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3916">
                <a:tc>
                  <a:txBody>
                    <a:bodyPr/>
                    <a:lstStyle/>
                    <a:p>
                      <a:pPr algn="l" fontAlgn="b"/>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300 ha woodlands and indigenous forests rehabilitated </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91 897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3 968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4 446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8 414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3916">
                <a:tc>
                  <a:txBody>
                    <a:bodyPr/>
                    <a:lstStyle/>
                    <a:p>
                      <a:pPr algn="l" fontAlgn="b"/>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16 000 ha of agricultural land rehabilitated</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69 265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6 927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24 243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24 243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55 413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3916">
                <a:tc>
                  <a:txBody>
                    <a:bodyPr/>
                    <a:lstStyle/>
                    <a:p>
                      <a:pPr algn="l" fontAlgn="b"/>
                      <a:r>
                        <a:rPr lang="en-ZA" sz="1100" u="none" strike="noStrike" dirty="0">
                          <a:effectLst/>
                        </a:rPr>
                        <a:t> </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en-ZA" sz="900" b="0" i="0" u="none" strike="noStrike">
                          <a:solidFill>
                            <a:srgbClr val="000000"/>
                          </a:solidFill>
                          <a:effectLst/>
                          <a:latin typeface="Calibri"/>
                        </a:rPr>
                        <a:t>Implement climate change plan through vulnarablity mapping </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25 346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220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800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300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1 320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62379">
                <a:tc>
                  <a:txBody>
                    <a:bodyPr/>
                    <a:lstStyle/>
                    <a:p>
                      <a:pPr algn="l" fontAlgn="b"/>
                      <a:endParaRPr lang="en-ZA" sz="8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en-ZA" sz="900" b="1" i="0" u="none" strike="noStrike">
                          <a:solidFill>
                            <a:srgbClr val="000000"/>
                          </a:solidFill>
                          <a:effectLst/>
                          <a:latin typeface="Calibri"/>
                        </a:rPr>
                        <a:t>Total for targets</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476 819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9 158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34 763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32 292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a:t>
                      </a:r>
                      <a:r>
                        <a:rPr lang="en-ZA" sz="900" b="1" i="0" u="none" strike="noStrike" dirty="0" smtClean="0">
                          <a:solidFill>
                            <a:srgbClr val="000000"/>
                          </a:solidFill>
                          <a:effectLst/>
                          <a:latin typeface="Calibri"/>
                        </a:rPr>
                        <a:t>   </a:t>
                      </a:r>
                      <a:endParaRPr lang="en-ZA" sz="9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76 213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62379">
                <a:tc>
                  <a:txBody>
                    <a:bodyPr/>
                    <a:lstStyle/>
                    <a:p>
                      <a:pPr algn="l" fontAlgn="b"/>
                      <a:endParaRPr lang="en-ZA" sz="8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en-ZA" sz="900" b="1" i="0" u="none" strike="noStrike">
                          <a:solidFill>
                            <a:srgbClr val="000000"/>
                          </a:solidFill>
                          <a:effectLst/>
                          <a:latin typeface="Calibri"/>
                        </a:rPr>
                        <a:t>Total budget per programme</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945 562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225 906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251 894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252 655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730 455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62379">
                <a:tc>
                  <a:txBody>
                    <a:bodyPr/>
                    <a:lstStyle/>
                    <a:p>
                      <a:pPr algn="l" fontAlgn="b"/>
                      <a:endParaRPr lang="en-ZA" sz="8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en-ZA" sz="900" b="1" i="0" u="none" strike="noStrike">
                          <a:solidFill>
                            <a:srgbClr val="000000"/>
                          </a:solidFill>
                          <a:effectLst/>
                          <a:latin typeface="Calibri"/>
                        </a:rPr>
                        <a:t>% of targets budget per programme</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50%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14%</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13%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endParaRPr lang="en-ZA" sz="9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10%</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0176225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latin typeface="Arial" charset="0"/>
                <a:cs typeface="Arial" charset="0"/>
              </a:rPr>
              <a:t>PROGRAMME 6: FISHERIES MANAGEMENT</a:t>
            </a:r>
            <a:br>
              <a:rPr lang="en-ZA" altLang="en-US" dirty="0" smtClean="0">
                <a:latin typeface="Arial" charset="0"/>
                <a:cs typeface="Arial" charset="0"/>
              </a:rPr>
            </a:br>
            <a:endParaRPr lang="en-ZA" altLang="en-US" dirty="0" smtClean="0">
              <a:latin typeface="Arial" charset="0"/>
              <a:cs typeface="Arial" charset="0"/>
            </a:endParaRPr>
          </a:p>
        </p:txBody>
      </p:sp>
      <p:sp>
        <p:nvSpPr>
          <p:cNvPr id="9219"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p>
            <a:fld id="{C84F5412-8E13-4FD0-8D8F-BEF0BEA1FDF8}" type="slidenum">
              <a:rPr lang="en-ZA" altLang="en-US" smtClean="0"/>
              <a:pPr/>
              <a:t>75</a:t>
            </a:fld>
            <a:endParaRPr lang="en-ZA" altLang="en-US"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138157185"/>
              </p:ext>
            </p:extLst>
          </p:nvPr>
        </p:nvGraphicFramePr>
        <p:xfrm>
          <a:off x="810194" y="1548380"/>
          <a:ext cx="9073011" cy="4680522"/>
        </p:xfrm>
        <a:graphic>
          <a:graphicData uri="http://schemas.openxmlformats.org/drawingml/2006/table">
            <a:tbl>
              <a:tblPr>
                <a:tableStyleId>{5C22544A-7EE6-4342-B048-85BDC9FD1C3A}</a:tableStyleId>
              </a:tblPr>
              <a:tblGrid>
                <a:gridCol w="83814"/>
                <a:gridCol w="3854351"/>
                <a:gridCol w="957344"/>
                <a:gridCol w="935586"/>
                <a:gridCol w="707129"/>
                <a:gridCol w="772403"/>
                <a:gridCol w="794161"/>
                <a:gridCol w="968223"/>
              </a:tblGrid>
              <a:tr h="271406">
                <a:tc>
                  <a:txBody>
                    <a:bodyPr/>
                    <a:lstStyle/>
                    <a:p>
                      <a:pPr algn="l" fontAlgn="b"/>
                      <a:endParaRPr lang="en-ZA" sz="10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noFill/>
                  </a:tcPr>
                </a:tc>
                <a:tc rowSpan="3">
                  <a:txBody>
                    <a:bodyPr/>
                    <a:lstStyle/>
                    <a:p>
                      <a:pPr algn="ctr" fontAlgn="ctr"/>
                      <a:r>
                        <a:rPr lang="en-ZA" sz="1100" b="1" u="none" strike="noStrike" dirty="0">
                          <a:effectLst/>
                        </a:rPr>
                        <a:t>Annual Target </a:t>
                      </a:r>
                      <a:endParaRPr lang="en-ZA" sz="1100" b="1" i="0" u="none" strike="noStrike" dirty="0">
                        <a:solidFill>
                          <a:srgbClr val="000000"/>
                        </a:solidFill>
                        <a:effectLst/>
                        <a:latin typeface="Calibri"/>
                      </a:endParaRPr>
                    </a:p>
                  </a:txBody>
                  <a:tcPr marL="0" marR="0"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1100" b="1" u="none" strike="noStrike" dirty="0">
                          <a:effectLst/>
                        </a:rPr>
                        <a:t>2016/17</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100" b="1" u="none" strike="noStrike" dirty="0">
                          <a:effectLst/>
                        </a:rPr>
                        <a:t>Q1</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100" b="1" u="none" strike="noStrike" dirty="0">
                          <a:effectLst/>
                        </a:rPr>
                        <a:t>Q2</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100" b="1" u="none" strike="noStrike" dirty="0">
                          <a:effectLst/>
                        </a:rPr>
                        <a:t>Q3</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100" b="1" u="none" strike="noStrike" dirty="0">
                          <a:effectLst/>
                        </a:rPr>
                        <a:t>Q4</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100" b="1" u="none" strike="noStrike" dirty="0">
                          <a:effectLst/>
                        </a:rPr>
                        <a:t>Total</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271406">
                <a:tc>
                  <a:txBody>
                    <a:bodyPr/>
                    <a:lstStyle/>
                    <a:p>
                      <a:pPr algn="l" fontAlgn="b"/>
                      <a:endParaRPr lang="en-ZA" sz="10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vMerge="1">
                  <a:txBody>
                    <a:bodyPr/>
                    <a:lstStyle/>
                    <a:p>
                      <a:endParaRPr lang="en-ZA"/>
                    </a:p>
                  </a:txBody>
                  <a:tcPr/>
                </a:tc>
                <a:tc>
                  <a:txBody>
                    <a:bodyPr/>
                    <a:lstStyle/>
                    <a:p>
                      <a:pPr algn="ctr" fontAlgn="b"/>
                      <a:r>
                        <a:rPr lang="en-ZA" sz="1100" b="1" u="none" strike="noStrike" dirty="0">
                          <a:effectLst/>
                        </a:rPr>
                        <a:t>Budget</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100" b="1" u="none" strike="noStrike" dirty="0">
                          <a:effectLst/>
                        </a:rPr>
                        <a:t>Actual </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100" b="1" u="none" strike="noStrike" dirty="0">
                          <a:effectLst/>
                        </a:rPr>
                        <a:t>Actual </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100" b="1" u="none" strike="noStrike" dirty="0">
                          <a:effectLst/>
                        </a:rPr>
                        <a:t>Actual </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100" b="1" u="none" strike="noStrike" dirty="0">
                          <a:effectLst/>
                        </a:rPr>
                        <a:t>Actual </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100" b="1" u="none" strike="noStrike" dirty="0">
                          <a:effectLst/>
                        </a:rPr>
                        <a:t>Actual </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71406">
                <a:tc>
                  <a:txBody>
                    <a:bodyPr/>
                    <a:lstStyle/>
                    <a:p>
                      <a:pPr algn="l" fontAlgn="b"/>
                      <a:endParaRPr lang="en-ZA" sz="10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endParaRPr lang="en-ZA"/>
                    </a:p>
                  </a:txBody>
                  <a:tcPr/>
                </a:tc>
                <a:tc>
                  <a:txBody>
                    <a:bodyPr/>
                    <a:lstStyle/>
                    <a:p>
                      <a:pPr algn="ctr" fontAlgn="b"/>
                      <a:r>
                        <a:rPr lang="en-ZA" sz="1100" b="1" u="none" strike="noStrike" dirty="0">
                          <a:effectLst/>
                        </a:rPr>
                        <a:t>R' 000</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1100" b="1" u="none" strike="noStrike">
                          <a:effectLst/>
                        </a:rPr>
                        <a:t>R' 000</a:t>
                      </a:r>
                      <a:endParaRPr lang="en-ZA" sz="1100" b="1" i="0" u="none" strike="noStrike">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1100" b="1" u="none" strike="noStrike">
                          <a:effectLst/>
                        </a:rPr>
                        <a:t>R' 000</a:t>
                      </a:r>
                      <a:endParaRPr lang="en-ZA" sz="1100" b="1" i="0" u="none" strike="noStrike">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1100" b="1" u="none" strike="noStrike" dirty="0">
                          <a:effectLst/>
                        </a:rPr>
                        <a:t>R' 000</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1100" b="1" u="none" strike="noStrike" dirty="0">
                          <a:effectLst/>
                        </a:rPr>
                        <a:t>R' 000</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1100" b="1" u="none" strike="noStrike" dirty="0">
                          <a:effectLst/>
                        </a:rPr>
                        <a:t>R' 000</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9967">
                <a:tc>
                  <a:txBody>
                    <a:bodyPr/>
                    <a:lstStyle/>
                    <a:p>
                      <a:pPr algn="l" fontAlgn="t"/>
                      <a:endParaRPr lang="en-ZA" sz="10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5 operational Phakisa projects for phase 1 supprted</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4 911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1 049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1 199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1 327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3 575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9967">
                <a:tc>
                  <a:txBody>
                    <a:bodyPr/>
                    <a:lstStyle/>
                    <a:p>
                      <a:pPr algn="l" fontAlgn="t"/>
                      <a:endParaRPr lang="en-ZA" sz="10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3 operational Phakisa projects for phase 2 supprted</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3 855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651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629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839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2 119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9967">
                <a:tc>
                  <a:txBody>
                    <a:bodyPr/>
                    <a:lstStyle/>
                    <a:p>
                      <a:pPr algn="l" fontAlgn="t"/>
                      <a:endParaRPr lang="en-ZA" sz="10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Bill approved</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7 531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1 818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1 970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2 156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5 944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15921">
                <a:tc>
                  <a:txBody>
                    <a:bodyPr/>
                    <a:lstStyle/>
                    <a:p>
                      <a:pPr algn="l" fontAlgn="t"/>
                      <a:endParaRPr lang="en-ZA" sz="10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2 new research on new candidate species for aquaculture conducted</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22 119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4 109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4 069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4 732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12 910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9967">
                <a:tc>
                  <a:txBody>
                    <a:bodyPr/>
                    <a:lstStyle/>
                    <a:p>
                      <a:pPr algn="l" fontAlgn="t"/>
                      <a:endParaRPr lang="en-ZA" sz="10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Monitor and regulate rights allocated to 9 fishing sectors</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2 643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484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487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538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1 509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9967">
                <a:tc>
                  <a:txBody>
                    <a:bodyPr/>
                    <a:lstStyle/>
                    <a:p>
                      <a:pPr algn="l" fontAlgn="t"/>
                      <a:endParaRPr lang="en-ZA" sz="10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Rights allocated to registered Small scale fisheries cooperatives</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4 669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1 091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1 106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971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3 168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1781">
                <a:tc>
                  <a:txBody>
                    <a:bodyPr/>
                    <a:lstStyle/>
                    <a:p>
                      <a:pPr algn="l" fontAlgn="t"/>
                      <a:endParaRPr lang="en-ZA" sz="10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Recovery plans for the 2 sectors: Abalone and West Coast Rock Lobster</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10 033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2 380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2 272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2 202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6 854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9967">
                <a:tc>
                  <a:txBody>
                    <a:bodyPr/>
                    <a:lstStyle/>
                    <a:p>
                      <a:pPr algn="l" fontAlgn="t"/>
                      <a:endParaRPr lang="en-ZA" sz="10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Research report to indicate fish stock levels compiled</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119 527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28 850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81 531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75 221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185 602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9967">
                <a:tc>
                  <a:txBody>
                    <a:bodyPr/>
                    <a:lstStyle/>
                    <a:p>
                      <a:pPr algn="l" fontAlgn="t"/>
                      <a:endParaRPr lang="en-ZA" sz="10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30 Operations </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41 083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13 669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30 566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30 066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74 301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66556">
                <a:tc>
                  <a:txBody>
                    <a:bodyPr/>
                    <a:lstStyle/>
                    <a:p>
                      <a:pPr algn="l" fontAlgn="t"/>
                      <a:endParaRPr lang="en-ZA" sz="10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rtl="0" fontAlgn="b"/>
                      <a:r>
                        <a:rPr lang="en-ZA" sz="900" b="0" i="0" u="none" strike="noStrike">
                          <a:solidFill>
                            <a:srgbClr val="000000"/>
                          </a:solidFill>
                          <a:effectLst/>
                          <a:latin typeface="Calibri"/>
                        </a:rPr>
                        <a:t>3200 compliance and enforsement measures in the 4 prioritised fisheries sectors: hake; abalone, rock lobster and line fish implemented</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119 066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38 863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78 073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83 798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200 734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9967">
                <a:tc>
                  <a:txBody>
                    <a:bodyPr/>
                    <a:lstStyle/>
                    <a:p>
                      <a:pPr algn="l" fontAlgn="t"/>
                      <a:endParaRPr lang="en-ZA" sz="1000" b="0" i="0" u="none" strike="noStrike" dirty="0">
                        <a:solidFill>
                          <a:srgbClr val="000000"/>
                        </a:solidFill>
                        <a:effectLst/>
                        <a:latin typeface="Calibri"/>
                      </a:endParaRPr>
                    </a:p>
                  </a:txBody>
                  <a:tcPr marL="0" marR="0" marT="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en-ZA" sz="900" b="0" i="0" u="none" strike="noStrike">
                          <a:solidFill>
                            <a:srgbClr val="000000"/>
                          </a:solidFill>
                          <a:effectLst/>
                          <a:latin typeface="Calibri"/>
                        </a:rPr>
                        <a:t>276 invstigations conducted</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12 523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3 562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8 842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3 889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0" i="0" u="none" strike="noStrike" dirty="0">
                          <a:solidFill>
                            <a:srgbClr val="000000"/>
                          </a:solidFill>
                          <a:effectLst/>
                          <a:latin typeface="Calibri"/>
                        </a:rPr>
                        <a:t>                16 293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71406">
                <a:tc>
                  <a:txBody>
                    <a:bodyPr/>
                    <a:lstStyle/>
                    <a:p>
                      <a:pPr algn="l" fontAlgn="b"/>
                      <a:r>
                        <a:rPr lang="en-ZA" sz="1100" u="none" strike="noStrike" dirty="0">
                          <a:effectLst/>
                        </a:rPr>
                        <a:t> </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en-ZA" sz="900" b="1" i="0" u="none" strike="noStrike">
                          <a:solidFill>
                            <a:srgbClr val="000000"/>
                          </a:solidFill>
                          <a:effectLst/>
                          <a:latin typeface="Calibri"/>
                        </a:rPr>
                        <a:t>Total for targets</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347 960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96 526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210 744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205 739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a:t>
                      </a:r>
                      <a:r>
                        <a:rPr lang="en-ZA" sz="900" b="1" i="0" u="none" strike="noStrike" dirty="0" smtClean="0">
                          <a:solidFill>
                            <a:srgbClr val="000000"/>
                          </a:solidFill>
                          <a:effectLst/>
                          <a:latin typeface="Calibri"/>
                        </a:rPr>
                        <a:t>   </a:t>
                      </a:r>
                      <a:endParaRPr lang="en-ZA" sz="9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513 009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80452">
                <a:tc>
                  <a:txBody>
                    <a:bodyPr/>
                    <a:lstStyle/>
                    <a:p>
                      <a:pPr algn="l" fontAlgn="b"/>
                      <a:endParaRPr lang="en-ZA" sz="9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en-ZA" sz="900" b="1" i="0" u="none" strike="noStrike" dirty="0">
                          <a:solidFill>
                            <a:srgbClr val="000000"/>
                          </a:solidFill>
                          <a:effectLst/>
                          <a:latin typeface="Calibri"/>
                        </a:rPr>
                        <a:t>Total budget per programme</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458 598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88 810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86 964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89 779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265 553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80452">
                <a:tc>
                  <a:txBody>
                    <a:bodyPr/>
                    <a:lstStyle/>
                    <a:p>
                      <a:pPr algn="l" fontAlgn="b"/>
                      <a:endParaRPr lang="en-ZA" sz="9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en-ZA" sz="900" b="1" i="0" u="none" strike="noStrike">
                          <a:solidFill>
                            <a:srgbClr val="000000"/>
                          </a:solidFill>
                          <a:effectLst/>
                          <a:latin typeface="Calibri"/>
                        </a:rPr>
                        <a:t>% of targets budget per programme</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76%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109%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242%</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229%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endParaRPr lang="en-ZA" sz="9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193%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5243945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720725" y="539750"/>
            <a:ext cx="9178925"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dirty="0" smtClean="0">
                <a:latin typeface="Arial" charset="0"/>
                <a:cs typeface="Arial" charset="0"/>
              </a:rPr>
              <a:t>TARGET V BUDGET V ACTUAL 2016/17 DAFF</a:t>
            </a:r>
          </a:p>
        </p:txBody>
      </p:sp>
      <p:sp>
        <p:nvSpPr>
          <p:cNvPr id="10243" name="Slide Number Placeholder 3"/>
          <p:cNvSpPr>
            <a:spLocks noGrp="1"/>
          </p:cNvSpPr>
          <p:nvPr>
            <p:ph type="sldNum" sz="quarter" idx="10"/>
          </p:nvPr>
        </p:nvSpPr>
        <p:spPr bwMode="auto">
          <a:noFill/>
          <a:ln>
            <a:miter lim="800000"/>
            <a:headEnd/>
            <a:tailEnd/>
          </a:ln>
          <a:extLst>
            <a:ext uri="{909E8E84-426E-40DD-AFC4-6F175D3DCCD1}">
              <a14:hiddenFill xmlns:a14="http://schemas.microsoft.com/office/drawing/2010/main" xmlns="">
                <a:solidFill>
                  <a:srgbClr val="FFFFFF"/>
                </a:solidFill>
              </a14:hiddenFill>
            </a:ext>
          </a:extLst>
        </p:spPr>
        <p:txBody>
          <a:bodyPr vert="horz" wrap="square" numCol="1" compatLnSpc="1">
            <a:prstTxWarp prst="textNoShape">
              <a:avLst/>
            </a:prstTxWarp>
          </a:bodyPr>
          <a:lstStyle/>
          <a:p>
            <a:fld id="{4A403D49-DFD9-495D-AC16-63E200501EC7}" type="slidenum">
              <a:rPr lang="en-ZA" altLang="en-US" smtClean="0"/>
              <a:pPr/>
              <a:t>76</a:t>
            </a:fld>
            <a:endParaRPr lang="en-ZA" altLang="en-US"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850226381"/>
              </p:ext>
            </p:extLst>
          </p:nvPr>
        </p:nvGraphicFramePr>
        <p:xfrm>
          <a:off x="720725" y="1908424"/>
          <a:ext cx="9450510" cy="3816424"/>
        </p:xfrm>
        <a:graphic>
          <a:graphicData uri="http://schemas.openxmlformats.org/drawingml/2006/table">
            <a:tbl>
              <a:tblPr>
                <a:tableStyleId>{5C22544A-7EE6-4342-B048-85BDC9FD1C3A}</a:tableStyleId>
              </a:tblPr>
              <a:tblGrid>
                <a:gridCol w="92118"/>
                <a:gridCol w="4049630"/>
                <a:gridCol w="1065930"/>
                <a:gridCol w="924855"/>
                <a:gridCol w="780332"/>
                <a:gridCol w="815524"/>
                <a:gridCol w="815524"/>
                <a:gridCol w="906597"/>
              </a:tblGrid>
              <a:tr h="481676">
                <a:tc>
                  <a:txBody>
                    <a:bodyPr/>
                    <a:lstStyle/>
                    <a:p>
                      <a:pPr algn="l" fontAlgn="b"/>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rowSpan="3">
                  <a:txBody>
                    <a:bodyPr/>
                    <a:lstStyle/>
                    <a:p>
                      <a:pPr algn="ctr" fontAlgn="ctr"/>
                      <a:r>
                        <a:rPr lang="en-ZA" sz="1100" b="1" u="none" strike="noStrike" dirty="0">
                          <a:effectLst/>
                        </a:rPr>
                        <a:t>Annual Target </a:t>
                      </a:r>
                      <a:endParaRPr lang="en-ZA" sz="1100" b="1" i="0" u="none" strike="noStrike" dirty="0">
                        <a:solidFill>
                          <a:srgbClr val="000000"/>
                        </a:solidFill>
                        <a:effectLst/>
                        <a:latin typeface="Calibri"/>
                      </a:endParaRPr>
                    </a:p>
                  </a:txBody>
                  <a:tcPr marL="0" marR="0"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1100" b="1" u="none" strike="noStrike" dirty="0">
                          <a:effectLst/>
                        </a:rPr>
                        <a:t>2016/17</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100" b="1" u="none" strike="noStrike" dirty="0">
                          <a:effectLst/>
                        </a:rPr>
                        <a:t>Q1</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100" b="1" u="none" strike="noStrike" dirty="0">
                          <a:effectLst/>
                        </a:rPr>
                        <a:t>Q2</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100" b="1" u="none" strike="noStrike" dirty="0">
                          <a:effectLst/>
                        </a:rPr>
                        <a:t>Q3</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100" b="1" u="none" strike="noStrike" dirty="0">
                          <a:effectLst/>
                        </a:rPr>
                        <a:t>Q4</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100" b="1" u="none" strike="noStrike" dirty="0">
                          <a:effectLst/>
                        </a:rPr>
                        <a:t>Total</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481676">
                <a:tc>
                  <a:txBody>
                    <a:bodyPr/>
                    <a:lstStyle/>
                    <a:p>
                      <a:pPr algn="l" fontAlgn="b"/>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endParaRPr lang="en-ZA"/>
                    </a:p>
                  </a:txBody>
                  <a:tcPr/>
                </a:tc>
                <a:tc>
                  <a:txBody>
                    <a:bodyPr/>
                    <a:lstStyle/>
                    <a:p>
                      <a:pPr algn="ctr" fontAlgn="b"/>
                      <a:r>
                        <a:rPr lang="en-ZA" sz="1100" b="1" u="none" strike="noStrike" dirty="0">
                          <a:effectLst/>
                        </a:rPr>
                        <a:t>Budget</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100" b="1" u="none" strike="noStrike" dirty="0">
                          <a:effectLst/>
                        </a:rPr>
                        <a:t>Actual </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100" b="1" u="none" strike="noStrike" dirty="0">
                          <a:effectLst/>
                        </a:rPr>
                        <a:t>Actual </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100" b="1" u="none" strike="noStrike" dirty="0">
                          <a:effectLst/>
                        </a:rPr>
                        <a:t>Actual </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100" b="1" u="none" strike="noStrike" dirty="0">
                          <a:effectLst/>
                        </a:rPr>
                        <a:t>Actual </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ZA" sz="1100" b="1" u="none" strike="noStrike" dirty="0">
                          <a:effectLst/>
                        </a:rPr>
                        <a:t>Actual </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81676">
                <a:tc>
                  <a:txBody>
                    <a:bodyPr/>
                    <a:lstStyle/>
                    <a:p>
                      <a:pPr algn="l" fontAlgn="b"/>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endParaRPr lang="en-ZA"/>
                    </a:p>
                  </a:txBody>
                  <a:tcPr/>
                </a:tc>
                <a:tc>
                  <a:txBody>
                    <a:bodyPr/>
                    <a:lstStyle/>
                    <a:p>
                      <a:pPr algn="ctr" fontAlgn="b"/>
                      <a:r>
                        <a:rPr lang="en-ZA" sz="1100" b="1" u="none" strike="noStrike" dirty="0">
                          <a:effectLst/>
                        </a:rPr>
                        <a:t>R' 000</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1100" b="1" u="none" strike="noStrike">
                          <a:effectLst/>
                        </a:rPr>
                        <a:t>R' 000</a:t>
                      </a:r>
                      <a:endParaRPr lang="en-ZA" sz="1100" b="1" i="0" u="none" strike="noStrike">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1100" b="1" u="none" strike="noStrike" dirty="0">
                          <a:effectLst/>
                        </a:rPr>
                        <a:t>R' 000</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1100" b="1" u="none" strike="noStrike" dirty="0">
                          <a:effectLst/>
                        </a:rPr>
                        <a:t>R' 000</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1100" b="1" u="none" strike="noStrike" dirty="0">
                          <a:effectLst/>
                        </a:rPr>
                        <a:t>R' 000</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ZA" sz="1100" b="1" u="none" strike="noStrike" dirty="0">
                          <a:effectLst/>
                        </a:rPr>
                        <a:t>R' 000</a:t>
                      </a:r>
                      <a:endParaRPr lang="en-ZA" sz="11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17453">
                <a:tc>
                  <a:txBody>
                    <a:bodyPr/>
                    <a:lstStyle/>
                    <a:p>
                      <a:pPr algn="l" fontAlgn="b"/>
                      <a:r>
                        <a:rPr lang="en-ZA" sz="1100" u="none" strike="noStrike" dirty="0">
                          <a:effectLst/>
                        </a:rPr>
                        <a:t> </a:t>
                      </a:r>
                      <a:endParaRPr lang="en-ZA" sz="11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en-ZA" sz="900" b="1" i="0" u="none" strike="noStrike">
                          <a:solidFill>
                            <a:srgbClr val="000000"/>
                          </a:solidFill>
                          <a:effectLst/>
                          <a:latin typeface="Calibri"/>
                        </a:rPr>
                        <a:t>Total for targets</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3 106 261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374 466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927 632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1 096 384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2 398 482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508915">
                <a:tc>
                  <a:txBody>
                    <a:bodyPr/>
                    <a:lstStyle/>
                    <a:p>
                      <a:pPr algn="l" fontAlgn="b"/>
                      <a:r>
                        <a:rPr lang="en-ZA" sz="1200" u="none" strike="noStrike" dirty="0">
                          <a:effectLst/>
                        </a:rPr>
                        <a:t> </a:t>
                      </a:r>
                      <a:endParaRPr lang="en-ZA" sz="12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endParaRPr lang="en-ZA" sz="900" b="0" i="0" u="none" strike="noStrike">
                        <a:solidFill>
                          <a:srgbClr val="000000"/>
                        </a:solidFill>
                        <a:effectLst/>
                        <a:latin typeface="Calibri"/>
                      </a:endParaRP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endParaRPr lang="en-ZA" sz="900" b="0" i="0" u="none" strike="noStrike">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endParaRPr lang="en-ZA" sz="9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endParaRPr lang="en-ZA" sz="9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endParaRPr lang="en-ZA" sz="900" b="0" i="0" u="none" strike="noStrike">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endParaRPr lang="en-ZA" sz="900" b="0" i="0" u="none" strike="noStrike">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endParaRPr lang="en-ZA" sz="9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81676">
                <a:tc>
                  <a:txBody>
                    <a:bodyPr/>
                    <a:lstStyle/>
                    <a:p>
                      <a:pPr algn="l" fontAlgn="b"/>
                      <a:r>
                        <a:rPr lang="en-ZA" sz="1200" u="none" strike="noStrike" dirty="0">
                          <a:effectLst/>
                        </a:rPr>
                        <a:t> </a:t>
                      </a:r>
                      <a:endParaRPr lang="en-ZA" sz="12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en-ZA" sz="900" b="1" i="0" u="none" strike="noStrike">
                          <a:solidFill>
                            <a:srgbClr val="000000"/>
                          </a:solidFill>
                          <a:effectLst/>
                          <a:latin typeface="Calibri"/>
                        </a:rPr>
                        <a:t>Total budget per programme</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6 332 965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1 610 367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1 699 596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1 664 593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                  -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        4 974 556 </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81676">
                <a:tc>
                  <a:txBody>
                    <a:bodyPr/>
                    <a:lstStyle/>
                    <a:p>
                      <a:pPr algn="l" fontAlgn="b"/>
                      <a:endParaRPr lang="en-ZA" sz="12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endParaRPr lang="en-ZA" sz="900" b="0" i="0" u="none" strike="noStrike" dirty="0">
                        <a:solidFill>
                          <a:srgbClr val="000000"/>
                        </a:solidFill>
                        <a:effectLst/>
                        <a:latin typeface="Calibri"/>
                      </a:endParaRP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endParaRPr lang="en-ZA" sz="9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endParaRPr lang="en-ZA" sz="9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endParaRPr lang="en-ZA" sz="9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endParaRPr lang="en-ZA" sz="9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endParaRPr lang="en-ZA" sz="9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endParaRPr lang="en-ZA" sz="900" b="0"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81676">
                <a:tc>
                  <a:txBody>
                    <a:bodyPr/>
                    <a:lstStyle/>
                    <a:p>
                      <a:pPr algn="l" fontAlgn="b"/>
                      <a:endParaRPr lang="en-ZA" sz="12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b"/>
                      <a:r>
                        <a:rPr lang="en-ZA" sz="900" b="1" i="0" u="none" strike="noStrike">
                          <a:solidFill>
                            <a:srgbClr val="000000"/>
                          </a:solidFill>
                          <a:effectLst/>
                          <a:latin typeface="Calibri"/>
                        </a:rPr>
                        <a:t>% of targets budget per programme</a:t>
                      </a:r>
                    </a:p>
                  </a:txBody>
                  <a:tcPr marL="0" marR="0" marT="0" marB="0" anchor="b">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49%</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23%</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55%</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a:solidFill>
                            <a:srgbClr val="000000"/>
                          </a:solidFill>
                          <a:effectLst/>
                          <a:latin typeface="Calibri"/>
                        </a:rPr>
                        <a:t>66%</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endParaRPr lang="en-ZA" sz="900" b="1" i="0" u="none" strike="noStrike" dirty="0">
                        <a:solidFill>
                          <a:srgbClr val="000000"/>
                        </a:solidFill>
                        <a:effectLst/>
                        <a:latin typeface="Calibri"/>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b"/>
                      <a:r>
                        <a:rPr lang="en-ZA" sz="900" b="1" i="0" u="none" strike="noStrike" dirty="0">
                          <a:solidFill>
                            <a:srgbClr val="000000"/>
                          </a:solidFill>
                          <a:effectLst/>
                          <a:latin typeface="Calibri"/>
                        </a:rPr>
                        <a:t>48%</a:t>
                      </a: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9172047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12.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699750" cy="756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Title 1"/>
          <p:cNvSpPr>
            <a:spLocks noGrp="1"/>
          </p:cNvSpPr>
          <p:nvPr>
            <p:ph type="ctrTitle"/>
          </p:nvPr>
        </p:nvSpPr>
        <p:spPr bwMode="auto">
          <a:xfrm>
            <a:off x="3475041" y="2771775"/>
            <a:ext cx="6624637" cy="1657350"/>
          </a:xfrm>
          <a:extLst/>
        </p:spPr>
        <p:txBody>
          <a:bodyPr vert="horz" wrap="square" numCol="1" compatLnSpc="1">
            <a:prstTxWarp prst="textNoShape">
              <a:avLst/>
            </a:prstTxWarp>
            <a:noAutofit/>
          </a:bodyPr>
          <a:lstStyle/>
          <a:p>
            <a:pPr algn="ctr" eaLnBrk="1" hangingPunct="1">
              <a:defRPr/>
            </a:pPr>
            <a:r>
              <a:rPr lang="en-US" altLang="en-US" sz="3700" dirty="0">
                <a:solidFill>
                  <a:schemeClr val="accent2">
                    <a:lumMod val="50000"/>
                  </a:schemeClr>
                </a:solidFill>
                <a:latin typeface="Arial Black" pitchFamily="34" charset="0"/>
                <a:cs typeface="Arial" charset="0"/>
              </a:rPr>
              <a:t>CONCLUSION</a:t>
            </a:r>
          </a:p>
        </p:txBody>
      </p:sp>
    </p:spTree>
    <p:extLst>
      <p:ext uri="{BB962C8B-B14F-4D97-AF65-F5344CB8AC3E}">
        <p14:creationId xmlns:p14="http://schemas.microsoft.com/office/powerpoint/2010/main" xmlns="" val="24270751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CONCLUSION </a:t>
            </a:r>
          </a:p>
        </p:txBody>
      </p:sp>
      <p:sp>
        <p:nvSpPr>
          <p:cNvPr id="3" name="Content Placeholder 2"/>
          <p:cNvSpPr>
            <a:spLocks noGrp="1"/>
          </p:cNvSpPr>
          <p:nvPr>
            <p:ph idx="1"/>
          </p:nvPr>
        </p:nvSpPr>
        <p:spPr/>
        <p:txBody>
          <a:bodyPr/>
          <a:lstStyle/>
          <a:p>
            <a:endParaRPr lang="en-US" b="1" dirty="0" smtClean="0"/>
          </a:p>
          <a:p>
            <a:pPr marL="557069" indent="-285750" algn="just">
              <a:buFont typeface="Courier New" panose="02070309020205020404" pitchFamily="49" charset="0"/>
              <a:buChar char="o"/>
            </a:pPr>
            <a:r>
              <a:rPr lang="en-US" sz="1700" dirty="0" smtClean="0"/>
              <a:t>For the period under review the department managed to achieve 67% of its set quarterly milestones.  However the performance is expected to improve during the compilation of the Q3 actual report after the validation process has been concluded. </a:t>
            </a:r>
          </a:p>
          <a:p>
            <a:pPr marL="557069" indent="-285750" algn="just">
              <a:buFont typeface="Courier New" panose="02070309020205020404" pitchFamily="49" charset="0"/>
              <a:buChar char="o"/>
            </a:pPr>
            <a:r>
              <a:rPr lang="en-US" sz="1700" dirty="0" smtClean="0"/>
              <a:t>The department within the last quarter 4 of this financial year will focus largely on strengthening control systems so as to achieve unqualified audit opinion for 2016/17 performance, series of meetings will be held with provincial departments to ensure timely reporting and submission of evidence as q4 reporting period is one month shorter than other quarters. </a:t>
            </a:r>
            <a:endParaRPr lang="en-US" sz="1700" dirty="0">
              <a:solidFill>
                <a:srgbClr val="FF0000"/>
              </a:solidFill>
            </a:endParaRPr>
          </a:p>
        </p:txBody>
      </p:sp>
      <p:sp>
        <p:nvSpPr>
          <p:cNvPr id="4" name="Slide Number Placeholder 3"/>
          <p:cNvSpPr>
            <a:spLocks noGrp="1"/>
          </p:cNvSpPr>
          <p:nvPr>
            <p:ph type="sldNum" sz="quarter" idx="10"/>
          </p:nvPr>
        </p:nvSpPr>
        <p:spPr/>
        <p:txBody>
          <a:bodyPr/>
          <a:lstStyle/>
          <a:p>
            <a:pPr>
              <a:defRPr/>
            </a:pPr>
            <a:fld id="{93C46D43-71FF-4D6D-B793-DCF31CBF9EB3}" type="slidenum">
              <a:rPr lang="en-ZA" smtClean="0"/>
              <a:pPr>
                <a:defRPr/>
              </a:pPr>
              <a:t>78</a:t>
            </a:fld>
            <a:endParaRPr lang="en-Z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3.jpg"/>
          <p:cNvPicPr>
            <a:picLocks noChangeAspect="1"/>
          </p:cNvPicPr>
          <p:nvPr/>
        </p:nvPicPr>
        <p:blipFill>
          <a:blip r:embed="rId2" cstate="print"/>
          <a:srcRect/>
          <a:stretch>
            <a:fillRect/>
          </a:stretch>
        </p:blipFill>
        <p:spPr bwMode="auto">
          <a:xfrm>
            <a:off x="0" y="0"/>
            <a:ext cx="10699750" cy="7561263"/>
          </a:xfrm>
          <a:prstGeom prst="rect">
            <a:avLst/>
          </a:prstGeom>
          <a:noFill/>
          <a:ln w="9525">
            <a:noFill/>
            <a:miter lim="800000"/>
            <a:headEnd/>
            <a:tailEnd/>
          </a:ln>
        </p:spPr>
      </p:pic>
      <p:sp>
        <p:nvSpPr>
          <p:cNvPr id="2" name="Title 1"/>
          <p:cNvSpPr>
            <a:spLocks noGrp="1"/>
          </p:cNvSpPr>
          <p:nvPr>
            <p:ph type="ctrTitle"/>
          </p:nvPr>
        </p:nvSpPr>
        <p:spPr>
          <a:xfrm>
            <a:off x="3978275" y="2052638"/>
            <a:ext cx="5329238" cy="2160587"/>
          </a:xfrm>
        </p:spPr>
        <p:txBody>
          <a:bodyPr>
            <a:noAutofit/>
          </a:bodyPr>
          <a:lstStyle/>
          <a:p>
            <a:pPr algn="ctr">
              <a:defRPr/>
            </a:pPr>
            <a:r>
              <a:rPr lang="en-US" sz="3700" dirty="0">
                <a:solidFill>
                  <a:schemeClr val="accent2">
                    <a:lumMod val="75000"/>
                  </a:schemeClr>
                </a:solidFill>
                <a:latin typeface="Arial Black" pitchFamily="34" charset="0"/>
              </a:rPr>
              <a:t>OPERATIONAL ENVIRONMENT  </a:t>
            </a:r>
          </a:p>
        </p:txBody>
      </p:sp>
      <p:sp>
        <p:nvSpPr>
          <p:cNvPr id="19460" name="Slide Number Placeholder 3"/>
          <p:cNvSpPr txBox="1">
            <a:spLocks/>
          </p:cNvSpPr>
          <p:nvPr/>
        </p:nvSpPr>
        <p:spPr bwMode="auto">
          <a:xfrm>
            <a:off x="9558338" y="6911975"/>
            <a:ext cx="360362" cy="252413"/>
          </a:xfrm>
          <a:prstGeom prst="rect">
            <a:avLst/>
          </a:prstGeom>
          <a:noFill/>
          <a:ln w="9525">
            <a:noFill/>
            <a:miter lim="800000"/>
            <a:headEnd/>
            <a:tailEnd/>
          </a:ln>
        </p:spPr>
        <p:txBody>
          <a:bodyPr lIns="91392" tIns="45696" rIns="91392" bIns="45696"/>
          <a:lstStyle/>
          <a:p>
            <a:fld id="{0CB5A4CF-6060-4659-992C-B5B04C47D48E}" type="slidenum">
              <a:rPr lang="en-ZA" altLang="en-US" sz="1300">
                <a:solidFill>
                  <a:srgbClr val="00B050"/>
                </a:solidFill>
              </a:rPr>
              <a:pPr/>
              <a:t>8</a:t>
            </a:fld>
            <a:endParaRPr lang="en-ZA" altLang="en-US" sz="1300">
              <a:solidFill>
                <a:srgbClr val="00B05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0"/>
          </p:nvPr>
        </p:nvSpPr>
        <p:spPr bwMode="auto">
          <a:noFill/>
          <a:ln>
            <a:miter lim="800000"/>
            <a:headEnd/>
            <a:tailEnd/>
          </a:ln>
        </p:spPr>
        <p:txBody>
          <a:bodyPr/>
          <a:lstStyle/>
          <a:p>
            <a:fld id="{6A3ECA43-84EB-425B-9D96-498A23F5A532}" type="slidenum">
              <a:rPr lang="en-ZA" altLang="en-US" smtClean="0">
                <a:latin typeface="Arial" pitchFamily="34" charset="0"/>
                <a:cs typeface="Arial" pitchFamily="34" charset="0"/>
              </a:rPr>
              <a:pPr/>
              <a:t>9</a:t>
            </a:fld>
            <a:endParaRPr lang="en-ZA" altLang="en-US" dirty="0" smtClean="0">
              <a:latin typeface="Arial" pitchFamily="34" charset="0"/>
              <a:cs typeface="Arial" pitchFamily="34" charset="0"/>
            </a:endParaRPr>
          </a:p>
        </p:txBody>
      </p:sp>
      <p:sp>
        <p:nvSpPr>
          <p:cNvPr id="5123" name="Rectangle 2"/>
          <p:cNvSpPr>
            <a:spLocks noGrp="1" noChangeArrowheads="1"/>
          </p:cNvSpPr>
          <p:nvPr>
            <p:ph type="title" idx="4294967295"/>
          </p:nvPr>
        </p:nvSpPr>
        <p:spPr bwMode="auto">
          <a:xfrm>
            <a:off x="534991" y="828305"/>
            <a:ext cx="9623425" cy="576064"/>
          </a:xfrm>
          <a:prstGeom prst="rect">
            <a:avLst/>
          </a:prstGeom>
          <a:noFill/>
          <a:ln>
            <a:miter lim="800000"/>
            <a:headEnd/>
            <a:tailEnd/>
          </a:ln>
        </p:spPr>
        <p:txBody>
          <a:bodyPr lIns="91392" tIns="45696" rIns="91392" bIns="45696"/>
          <a:lstStyle/>
          <a:p>
            <a:r>
              <a:rPr lang="en-US" altLang="en-US" sz="3700" dirty="0"/>
              <a:t> </a:t>
            </a:r>
            <a:r>
              <a:rPr lang="en-US" altLang="en-US" sz="2900" dirty="0"/>
              <a:t>VISION, MISSION &amp; STRATEGIC GOALS</a:t>
            </a:r>
          </a:p>
        </p:txBody>
      </p:sp>
      <p:sp>
        <p:nvSpPr>
          <p:cNvPr id="5124" name="Rectangle 3"/>
          <p:cNvSpPr>
            <a:spLocks noGrp="1" noChangeArrowheads="1"/>
          </p:cNvSpPr>
          <p:nvPr>
            <p:ph type="body" idx="4294967295"/>
          </p:nvPr>
        </p:nvSpPr>
        <p:spPr bwMode="auto">
          <a:xfrm>
            <a:off x="522291" y="1404941"/>
            <a:ext cx="9636125" cy="5040312"/>
          </a:xfrm>
          <a:prstGeom prst="rect">
            <a:avLst/>
          </a:prstGeom>
          <a:noFill/>
          <a:ln>
            <a:miter lim="800000"/>
            <a:headEnd/>
            <a:tailEnd/>
          </a:ln>
        </p:spPr>
        <p:txBody>
          <a:bodyPr lIns="91392" tIns="45696" rIns="91392" bIns="45696"/>
          <a:lstStyle/>
          <a:p>
            <a:pPr marL="0" indent="0">
              <a:buNone/>
            </a:pPr>
            <a:r>
              <a:rPr lang="en-ZA" altLang="en-US" sz="1800" b="1" dirty="0"/>
              <a:t>VISION: </a:t>
            </a:r>
            <a:r>
              <a:rPr lang="en-ZA" altLang="en-US" sz="1800" dirty="0"/>
              <a:t> United and transformed agricultural, forestry and fisheries sector that ensures food  </a:t>
            </a:r>
          </a:p>
          <a:p>
            <a:pPr marL="0" indent="0">
              <a:buNone/>
            </a:pPr>
            <a:r>
              <a:rPr lang="en-ZA" altLang="en-US" sz="1800" dirty="0"/>
              <a:t>                security for all and economic prosperity</a:t>
            </a:r>
          </a:p>
          <a:p>
            <a:pPr marL="0" indent="0">
              <a:buNone/>
            </a:pPr>
            <a:endParaRPr lang="en-US" altLang="en-US" sz="1800" dirty="0"/>
          </a:p>
          <a:p>
            <a:pPr>
              <a:buFont typeface="Wingdings" pitchFamily="2" charset="2"/>
              <a:buNone/>
            </a:pPr>
            <a:r>
              <a:rPr lang="en-US" altLang="en-US" sz="1800" b="1" dirty="0"/>
              <a:t>MISSION: </a:t>
            </a:r>
            <a:r>
              <a:rPr lang="en-US" altLang="en-US" sz="1800" dirty="0"/>
              <a:t>Advance food security and transformation of the sector through innovative, 	inclusive and sustainable policies.</a:t>
            </a:r>
          </a:p>
          <a:p>
            <a:pPr marL="0" indent="0">
              <a:buNone/>
            </a:pPr>
            <a:endParaRPr lang="en-US" altLang="en-US" sz="1800" dirty="0"/>
          </a:p>
          <a:p>
            <a:pPr>
              <a:buFont typeface="Wingdings" pitchFamily="2" charset="2"/>
              <a:buNone/>
            </a:pPr>
            <a:r>
              <a:rPr lang="en-US" altLang="en-US" sz="1800" b="1" dirty="0"/>
              <a:t>STRATEGIC OUTCOME ORIENTED GOALS:</a:t>
            </a:r>
          </a:p>
          <a:p>
            <a:pPr>
              <a:buFont typeface="Arial" panose="020B0604020202020204" pitchFamily="34" charset="0"/>
              <a:buChar char="•"/>
            </a:pPr>
            <a:r>
              <a:rPr lang="en-US" altLang="en-US" sz="1800" dirty="0"/>
              <a:t>Effective and efficient strategic leadership, governance and administration. </a:t>
            </a:r>
          </a:p>
          <a:p>
            <a:pPr>
              <a:buFont typeface="Arial" panose="020B0604020202020204" pitchFamily="34" charset="0"/>
              <a:buChar char="•"/>
            </a:pPr>
            <a:r>
              <a:rPr lang="en-US" altLang="en-US" sz="1800" dirty="0"/>
              <a:t>Enhance production, employment and economic growth in the sector.</a:t>
            </a:r>
          </a:p>
          <a:p>
            <a:pPr>
              <a:buFont typeface="Arial" panose="020B0604020202020204" pitchFamily="34" charset="0"/>
              <a:buChar char="•"/>
            </a:pPr>
            <a:r>
              <a:rPr lang="en-US" altLang="en-US" sz="1800" dirty="0"/>
              <a:t>Enabling environment for food security and sector transformation.</a:t>
            </a:r>
          </a:p>
          <a:p>
            <a:pPr>
              <a:buFont typeface="Arial" panose="020B0604020202020204" pitchFamily="34" charset="0"/>
              <a:buChar char="•"/>
            </a:pPr>
            <a:r>
              <a:rPr lang="en-US" altLang="en-US" sz="1800" dirty="0"/>
              <a:t>Sustainable use of natural resources in the sector.</a:t>
            </a:r>
          </a:p>
          <a:p>
            <a:pPr marL="0" indent="0">
              <a:buNone/>
            </a:pPr>
            <a:endParaRPr lang="en-US" altLang="en-US" dirty="0"/>
          </a:p>
        </p:txBody>
      </p:sp>
    </p:spTree>
    <p:extLst>
      <p:ext uri="{BB962C8B-B14F-4D97-AF65-F5344CB8AC3E}">
        <p14:creationId xmlns:p14="http://schemas.microsoft.com/office/powerpoint/2010/main" xmlns="" val="744641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DAFF presentation 1_Coat on all pages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AFF presentation 1_Coat on all pages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AFF presentation 1_Coat on all pages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AFF presentation 1_Coat on all pages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DAFF presentation 1_Coat on all pages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13265</TotalTime>
  <Words>7870</Words>
  <Application>Microsoft Office PowerPoint</Application>
  <PresentationFormat>Custom</PresentationFormat>
  <Paragraphs>2268</Paragraphs>
  <Slides>78</Slides>
  <Notes>2</Notes>
  <HiddenSlides>0</HiddenSlides>
  <MMClips>0</MMClips>
  <ScaleCrop>false</ScaleCrop>
  <HeadingPairs>
    <vt:vector size="4" baseType="variant">
      <vt:variant>
        <vt:lpstr>Theme</vt:lpstr>
      </vt:variant>
      <vt:variant>
        <vt:i4>5</vt:i4>
      </vt:variant>
      <vt:variant>
        <vt:lpstr>Slide Titles</vt:lpstr>
      </vt:variant>
      <vt:variant>
        <vt:i4>78</vt:i4>
      </vt:variant>
    </vt:vector>
  </HeadingPairs>
  <TitlesOfParts>
    <vt:vector size="83" baseType="lpstr">
      <vt:lpstr>DAFF presentation 1_Coat on all pages_PP2003</vt:lpstr>
      <vt:lpstr>1_DAFF presentation 1_Coat on all pages_PP2003</vt:lpstr>
      <vt:lpstr>2_DAFF presentation 1_Coat on all pages_PP2003</vt:lpstr>
      <vt:lpstr>3_DAFF presentation 1_Coat on all pages_PP2003</vt:lpstr>
      <vt:lpstr>4_DAFF presentation 1_Coat on all pages_PP2003</vt:lpstr>
      <vt:lpstr> PRESENTATION TO THE PORTFOLIO COMMITTEE ON AGRICULTURE, FORESTRY AND FISHERIES ON  07 MARCH 2017</vt:lpstr>
      <vt:lpstr>PRESENTATION OUTLINE</vt:lpstr>
      <vt:lpstr>  ACRONYMS</vt:lpstr>
      <vt:lpstr> ACRONYMS</vt:lpstr>
      <vt:lpstr>  ACRONYMS</vt:lpstr>
      <vt:lpstr>ACRONYMS</vt:lpstr>
      <vt:lpstr>ACRONYMS</vt:lpstr>
      <vt:lpstr>OPERATIONAL ENVIRONMENT  </vt:lpstr>
      <vt:lpstr> VISION, MISSION &amp; STRATEGIC GOALS</vt:lpstr>
      <vt:lpstr>STRUCTURAL ARRANGEMENTS</vt:lpstr>
      <vt:lpstr>STRUCTURAL ARRANGEMENTS (2)</vt:lpstr>
      <vt:lpstr>STRUCTURAL ARRANGEMENTS (3)</vt:lpstr>
      <vt:lpstr>DAFF 2014-19 FOCUS</vt:lpstr>
      <vt:lpstr>POLICY AND STRATEGIC ALIGNMENT</vt:lpstr>
      <vt:lpstr>2014/19 FOCUS</vt:lpstr>
      <vt:lpstr>2014/19 FOCUS (2)</vt:lpstr>
      <vt:lpstr>DAFF MTSF PROGRESS </vt:lpstr>
      <vt:lpstr>PERFORMANCE HIGHLIGHTS AGAINST THE MTSF</vt:lpstr>
      <vt:lpstr>PERFORMANCE HIGHLIGHTS AGAINST THE MTSF</vt:lpstr>
      <vt:lpstr>PERFORMANCE HIGHLIGHTS AGAINST THE MTSF</vt:lpstr>
      <vt:lpstr>PERFORMANCE  HIGHLIGHTS AGAINST QUARTER 3 TARGETS</vt:lpstr>
      <vt:lpstr>PERFORMANCE HIGHLIGHTS AGAINST Q3 TARGETS</vt:lpstr>
      <vt:lpstr>PERFORMANCE HIGHLIGHTS AGAINST Q3 TARGETS</vt:lpstr>
      <vt:lpstr>PERFORMANCE HIGHLIGHTS AGAINST Q3 TARGETS</vt:lpstr>
      <vt:lpstr>PERFORMANCE HIGHLIGHTS AGAINST Q3 TARGETS</vt:lpstr>
      <vt:lpstr>PERFORMANCE HIGHLIGHTS AGAINST Q3 TARGETS</vt:lpstr>
      <vt:lpstr>PERFORMANCE HIGHLIGHTS AGAINST Q3 TARGETS</vt:lpstr>
      <vt:lpstr>PERFORMANCE HIGHLIGHTS AGAINST Q3 TARGETS</vt:lpstr>
      <vt:lpstr>      PERFORMANCE HIGHLIGHTS AGAINST Q3 TARGETS </vt:lpstr>
      <vt:lpstr> PERFORMANCE HIGHLIGHTS AGAINST Q3 TARGETS</vt:lpstr>
      <vt:lpstr> PERFORMANCE HIGHLIGHTS AGAINST Q3 TARGETS</vt:lpstr>
      <vt:lpstr> PERFORMANCE HIGHLIGHTS AGAINST Q3 TARGETS</vt:lpstr>
      <vt:lpstr>PERFORMANCE HIGHLIGHTS AGAINST Q3 TARGETS</vt:lpstr>
      <vt:lpstr>PERFORMANCE HIGHLIGHTS AGAINST Q3 TARGETS</vt:lpstr>
      <vt:lpstr>PERFORMANCE HIGHLIGHTS AGAINST Q3 TARGETS</vt:lpstr>
      <vt:lpstr>PERFORMANCE HIGHLIGHTS AGAINST Q3 TARGETS</vt:lpstr>
      <vt:lpstr>EMERGING ISSUES</vt:lpstr>
      <vt:lpstr>EMERGING ISSUES</vt:lpstr>
      <vt:lpstr>EMERGING ISSUES</vt:lpstr>
      <vt:lpstr>EMERGING ISSUES</vt:lpstr>
      <vt:lpstr>Slide 41</vt:lpstr>
      <vt:lpstr>Slide 42</vt:lpstr>
      <vt:lpstr>EMERGING ISSUES</vt:lpstr>
      <vt:lpstr>EMERGING ISSUES</vt:lpstr>
      <vt:lpstr>CHALLENGES IMPACTED ON  NON-ACHIEVEMENTS</vt:lpstr>
      <vt:lpstr>CHALLENGES IMPACTED ON NON-ACHIEVEMENTS</vt:lpstr>
      <vt:lpstr>CHALLENGES IMPACTED ON NON-ACHIEVEMENTS</vt:lpstr>
      <vt:lpstr>CHALLENGES IMPACTED ON NON-ACHIEVEMENTS</vt:lpstr>
      <vt:lpstr>CHALLENGES IMPACTED ON NON-ACHIEVEMENTS</vt:lpstr>
      <vt:lpstr>INTERNAL AUDIT</vt:lpstr>
      <vt:lpstr>INTERNAL AUDIT </vt:lpstr>
      <vt:lpstr>RISK MANAGEMENT </vt:lpstr>
      <vt:lpstr>RISK MANAGEMENT</vt:lpstr>
      <vt:lpstr>RISK MANAGEMENT</vt:lpstr>
      <vt:lpstr>RISK MANAGEMENT</vt:lpstr>
      <vt:lpstr>    RISK MANAGEMENT </vt:lpstr>
      <vt:lpstr>HUMAN  RESOURCES </vt:lpstr>
      <vt:lpstr>HUMAN RESOURCE ISSUES</vt:lpstr>
      <vt:lpstr>HR DASHBOARD</vt:lpstr>
      <vt:lpstr>VACANCY  RATE AS AT Q3 2016/17</vt:lpstr>
      <vt:lpstr>Staff  Age Profile  as at Q3 2016/17</vt:lpstr>
      <vt:lpstr>DAFF SMS PROFILE</vt:lpstr>
      <vt:lpstr>  EXPENDITURE TRENDS: QUARTER 3  </vt:lpstr>
      <vt:lpstr>EXPENDITURE QUARTER 3: PER PROGRAMME</vt:lpstr>
      <vt:lpstr>EXPENDITURE QUARTER 3: PER ECONOMIC CLASSIFICATION</vt:lpstr>
      <vt:lpstr>REASONS FOR OVER/UNDERSPENDING AGAINST 25% TARGET</vt:lpstr>
      <vt:lpstr>EXPENDITURE QUARTERS 1, 2 AND 3: PER PROGRAMME</vt:lpstr>
      <vt:lpstr>EXPENDITURE QUARTERS 1, 2 AND 3: PER ECONOMIC CLASSIFICATION </vt:lpstr>
      <vt:lpstr>  2016/2017  TARGET v BUDGET v ACTUAL  </vt:lpstr>
      <vt:lpstr> PROGRAMME 1: ADMINISTRATION </vt:lpstr>
      <vt:lpstr>        PROGRAMME 2: AGRICULTURAL PRODUCTION, HEALTH AND FOOD SAFETY</vt:lpstr>
      <vt:lpstr>        PROGRAMME 3: FOOD SECURITY AND AGRARIAN REFORM</vt:lpstr>
      <vt:lpstr>PROGRAMME 4: TRADE PROMOTION AND MARKET ACCESS </vt:lpstr>
      <vt:lpstr>Programme 5: Forestry and Natural Resources Management </vt:lpstr>
      <vt:lpstr>PROGRAMME 6: FISHERIES MANAGEMENT </vt:lpstr>
      <vt:lpstr>TARGET V BUDGET V ACTUAL 2016/17 DAFF</vt:lpstr>
      <vt:lpstr>CONCLUSION</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ThabishoK</dc:creator>
  <cp:lastModifiedBy>PUMZA</cp:lastModifiedBy>
  <cp:revision>1819</cp:revision>
  <cp:lastPrinted>2016-11-02T12:27:02Z</cp:lastPrinted>
  <dcterms:created xsi:type="dcterms:W3CDTF">2010-03-30T13:47:28Z</dcterms:created>
  <dcterms:modified xsi:type="dcterms:W3CDTF">2017-03-07T13:54:25Z</dcterms:modified>
</cp:coreProperties>
</file>