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18"/>
  </p:notesMasterIdLst>
  <p:handoutMasterIdLst>
    <p:handoutMasterId r:id="rId19"/>
  </p:handoutMasterIdLst>
  <p:sldIdLst>
    <p:sldId id="378" r:id="rId3"/>
    <p:sldId id="480" r:id="rId4"/>
    <p:sldId id="472" r:id="rId5"/>
    <p:sldId id="481" r:id="rId6"/>
    <p:sldId id="487" r:id="rId7"/>
    <p:sldId id="486" r:id="rId8"/>
    <p:sldId id="475" r:id="rId9"/>
    <p:sldId id="482" r:id="rId10"/>
    <p:sldId id="476" r:id="rId11"/>
    <p:sldId id="483" r:id="rId12"/>
    <p:sldId id="484" r:id="rId13"/>
    <p:sldId id="478" r:id="rId14"/>
    <p:sldId id="485" r:id="rId15"/>
    <p:sldId id="488" r:id="rId16"/>
    <p:sldId id="471" r:id="rId17"/>
  </p:sldIdLst>
  <p:sldSz cx="9144000" cy="6858000" type="screen4x3"/>
  <p:notesSz cx="6858000" cy="9199563"/>
  <p:defaultTextStyle>
    <a:defPPr>
      <a:defRPr lang="en-US"/>
    </a:defPPr>
    <a:lvl1pPr algn="l" rtl="0" eaLnBrk="0" fontAlgn="base" hangingPunct="0">
      <a:spcBef>
        <a:spcPct val="0"/>
      </a:spcBef>
      <a:spcAft>
        <a:spcPct val="0"/>
      </a:spcAft>
      <a:defRPr sz="2400" kern="1200">
        <a:solidFill>
          <a:srgbClr val="FF9966"/>
        </a:solidFill>
        <a:latin typeface="Arial" charset="0"/>
        <a:ea typeface="+mn-ea"/>
        <a:cs typeface="+mn-cs"/>
      </a:defRPr>
    </a:lvl1pPr>
    <a:lvl2pPr marL="457200" algn="l" rtl="0" eaLnBrk="0" fontAlgn="base" hangingPunct="0">
      <a:spcBef>
        <a:spcPct val="0"/>
      </a:spcBef>
      <a:spcAft>
        <a:spcPct val="0"/>
      </a:spcAft>
      <a:defRPr sz="2400" kern="1200">
        <a:solidFill>
          <a:srgbClr val="FF9966"/>
        </a:solidFill>
        <a:latin typeface="Arial" charset="0"/>
        <a:ea typeface="+mn-ea"/>
        <a:cs typeface="+mn-cs"/>
      </a:defRPr>
    </a:lvl2pPr>
    <a:lvl3pPr marL="914400" algn="l" rtl="0" eaLnBrk="0" fontAlgn="base" hangingPunct="0">
      <a:spcBef>
        <a:spcPct val="0"/>
      </a:spcBef>
      <a:spcAft>
        <a:spcPct val="0"/>
      </a:spcAft>
      <a:defRPr sz="2400" kern="1200">
        <a:solidFill>
          <a:srgbClr val="FF9966"/>
        </a:solidFill>
        <a:latin typeface="Arial" charset="0"/>
        <a:ea typeface="+mn-ea"/>
        <a:cs typeface="+mn-cs"/>
      </a:defRPr>
    </a:lvl3pPr>
    <a:lvl4pPr marL="1371600" algn="l" rtl="0" eaLnBrk="0" fontAlgn="base" hangingPunct="0">
      <a:spcBef>
        <a:spcPct val="0"/>
      </a:spcBef>
      <a:spcAft>
        <a:spcPct val="0"/>
      </a:spcAft>
      <a:defRPr sz="2400" kern="1200">
        <a:solidFill>
          <a:srgbClr val="FF9966"/>
        </a:solidFill>
        <a:latin typeface="Arial" charset="0"/>
        <a:ea typeface="+mn-ea"/>
        <a:cs typeface="+mn-cs"/>
      </a:defRPr>
    </a:lvl4pPr>
    <a:lvl5pPr marL="1828800" algn="l" rtl="0" eaLnBrk="0" fontAlgn="base" hangingPunct="0">
      <a:spcBef>
        <a:spcPct val="0"/>
      </a:spcBef>
      <a:spcAft>
        <a:spcPct val="0"/>
      </a:spcAft>
      <a:defRPr sz="2400" kern="1200">
        <a:solidFill>
          <a:srgbClr val="FF9966"/>
        </a:solidFill>
        <a:latin typeface="Arial" charset="0"/>
        <a:ea typeface="+mn-ea"/>
        <a:cs typeface="+mn-cs"/>
      </a:defRPr>
    </a:lvl5pPr>
    <a:lvl6pPr marL="2286000" algn="l" defTabSz="914400" rtl="0" eaLnBrk="1" latinLnBrk="0" hangingPunct="1">
      <a:defRPr sz="2400" kern="1200">
        <a:solidFill>
          <a:srgbClr val="FF9966"/>
        </a:solidFill>
        <a:latin typeface="Arial" charset="0"/>
        <a:ea typeface="+mn-ea"/>
        <a:cs typeface="+mn-cs"/>
      </a:defRPr>
    </a:lvl6pPr>
    <a:lvl7pPr marL="2743200" algn="l" defTabSz="914400" rtl="0" eaLnBrk="1" latinLnBrk="0" hangingPunct="1">
      <a:defRPr sz="2400" kern="1200">
        <a:solidFill>
          <a:srgbClr val="FF9966"/>
        </a:solidFill>
        <a:latin typeface="Arial" charset="0"/>
        <a:ea typeface="+mn-ea"/>
        <a:cs typeface="+mn-cs"/>
      </a:defRPr>
    </a:lvl7pPr>
    <a:lvl8pPr marL="3200400" algn="l" defTabSz="914400" rtl="0" eaLnBrk="1" latinLnBrk="0" hangingPunct="1">
      <a:defRPr sz="2400" kern="1200">
        <a:solidFill>
          <a:srgbClr val="FF9966"/>
        </a:solidFill>
        <a:latin typeface="Arial" charset="0"/>
        <a:ea typeface="+mn-ea"/>
        <a:cs typeface="+mn-cs"/>
      </a:defRPr>
    </a:lvl8pPr>
    <a:lvl9pPr marL="3657600" algn="l" defTabSz="914400" rtl="0" eaLnBrk="1" latinLnBrk="0" hangingPunct="1">
      <a:defRPr sz="2400" kern="1200">
        <a:solidFill>
          <a:srgbClr val="FF9966"/>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66"/>
    <a:srgbClr val="FF9933"/>
    <a:srgbClr val="FF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2" autoAdjust="0"/>
    <p:restoredTop sz="94709" autoAdjust="0"/>
  </p:normalViewPr>
  <p:slideViewPr>
    <p:cSldViewPr>
      <p:cViewPr varScale="1">
        <p:scale>
          <a:sx n="110" d="100"/>
          <a:sy n="110" d="100"/>
        </p:scale>
        <p:origin x="-1782" y="-90"/>
      </p:cViewPr>
      <p:guideLst>
        <p:guide orient="horz" pos="2160"/>
        <p:guide pos="2880"/>
      </p:guideLst>
    </p:cSldViewPr>
  </p:slideViewPr>
  <p:outlineViewPr>
    <p:cViewPr>
      <p:scale>
        <a:sx n="25" d="100"/>
        <a:sy n="25"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100" d="100"/>
        <a:sy n="100" d="100"/>
      </p:scale>
      <p:origin x="0" y="676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3.xml"/><Relationship Id="rId3" Type="http://schemas.openxmlformats.org/officeDocument/2006/relationships/slide" Target="slides/slide8.xml"/><Relationship Id="rId7" Type="http://schemas.openxmlformats.org/officeDocument/2006/relationships/slide" Target="slides/slide12.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1.xml"/><Relationship Id="rId5" Type="http://schemas.openxmlformats.org/officeDocument/2006/relationships/slide" Target="slides/slide10.xml"/><Relationship Id="rId4"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0375"/>
          </a:xfrm>
          <a:prstGeom prst="rect">
            <a:avLst/>
          </a:prstGeom>
        </p:spPr>
        <p:txBody>
          <a:bodyPr vert="horz" lIns="91440" tIns="45720" rIns="91440" bIns="45720" rtlCol="0"/>
          <a:lstStyle>
            <a:lvl1pPr algn="l">
              <a:defRPr sz="1200">
                <a:latin typeface="Arial" charset="0"/>
              </a:defRPr>
            </a:lvl1pPr>
          </a:lstStyle>
          <a:p>
            <a:pPr>
              <a:defRPr/>
            </a:pPr>
            <a:endParaRPr lang="en-US" dirty="0"/>
          </a:p>
        </p:txBody>
      </p:sp>
      <p:sp>
        <p:nvSpPr>
          <p:cNvPr id="3" name="Date Placeholder 2"/>
          <p:cNvSpPr>
            <a:spLocks noGrp="1"/>
          </p:cNvSpPr>
          <p:nvPr>
            <p:ph type="dt" sz="quarter" idx="1"/>
          </p:nvPr>
        </p:nvSpPr>
        <p:spPr>
          <a:xfrm>
            <a:off x="3884613" y="0"/>
            <a:ext cx="2971800" cy="460375"/>
          </a:xfrm>
          <a:prstGeom prst="rect">
            <a:avLst/>
          </a:prstGeom>
        </p:spPr>
        <p:txBody>
          <a:bodyPr vert="horz" lIns="91440" tIns="45720" rIns="91440" bIns="45720" rtlCol="0"/>
          <a:lstStyle>
            <a:lvl1pPr algn="r">
              <a:defRPr sz="1200">
                <a:latin typeface="Arial" charset="0"/>
              </a:defRPr>
            </a:lvl1pPr>
          </a:lstStyle>
          <a:p>
            <a:pPr>
              <a:defRPr/>
            </a:pPr>
            <a:fld id="{37F75CEB-442D-4B59-A043-187A2BF31271}" type="datetimeFigureOut">
              <a:rPr lang="en-US"/>
              <a:pPr>
                <a:defRPr/>
              </a:pPr>
              <a:t>3/1/2017</a:t>
            </a:fld>
            <a:endParaRPr lang="en-US" dirty="0"/>
          </a:p>
        </p:txBody>
      </p:sp>
      <p:sp>
        <p:nvSpPr>
          <p:cNvPr id="4" name="Footer Placeholder 3"/>
          <p:cNvSpPr>
            <a:spLocks noGrp="1"/>
          </p:cNvSpPr>
          <p:nvPr>
            <p:ph type="ftr" sz="quarter" idx="2"/>
          </p:nvPr>
        </p:nvSpPr>
        <p:spPr>
          <a:xfrm>
            <a:off x="0" y="8737600"/>
            <a:ext cx="2971800" cy="460375"/>
          </a:xfrm>
          <a:prstGeom prst="rect">
            <a:avLst/>
          </a:prstGeom>
        </p:spPr>
        <p:txBody>
          <a:bodyPr vert="horz" lIns="91440" tIns="45720" rIns="91440" bIns="45720" rtlCol="0" anchor="b"/>
          <a:lstStyle>
            <a:lvl1pPr algn="l">
              <a:defRPr sz="1200">
                <a:latin typeface="Arial" charset="0"/>
              </a:defRPr>
            </a:lvl1pPr>
          </a:lstStyle>
          <a:p>
            <a:pPr>
              <a:defRPr/>
            </a:pPr>
            <a:endParaRPr lang="en-US" dirty="0"/>
          </a:p>
        </p:txBody>
      </p:sp>
      <p:sp>
        <p:nvSpPr>
          <p:cNvPr id="5" name="Slide Number Placeholder 4"/>
          <p:cNvSpPr>
            <a:spLocks noGrp="1"/>
          </p:cNvSpPr>
          <p:nvPr>
            <p:ph type="sldNum" sz="quarter" idx="3"/>
          </p:nvPr>
        </p:nvSpPr>
        <p:spPr>
          <a:xfrm>
            <a:off x="3884613" y="8737600"/>
            <a:ext cx="2971800" cy="460375"/>
          </a:xfrm>
          <a:prstGeom prst="rect">
            <a:avLst/>
          </a:prstGeom>
        </p:spPr>
        <p:txBody>
          <a:bodyPr vert="horz" lIns="91440" tIns="45720" rIns="91440" bIns="45720" rtlCol="0" anchor="b"/>
          <a:lstStyle>
            <a:lvl1pPr algn="r">
              <a:defRPr sz="1200">
                <a:latin typeface="Arial" charset="0"/>
              </a:defRPr>
            </a:lvl1pPr>
          </a:lstStyle>
          <a:p>
            <a:pPr>
              <a:defRPr/>
            </a:pPr>
            <a:fld id="{8AFC2603-79EB-4211-8F23-CE0E02FE1758}" type="slidenum">
              <a:rPr lang="en-US"/>
              <a:pPr>
                <a:defRPr/>
              </a:pPr>
              <a:t>‹#›</a:t>
            </a:fld>
            <a:endParaRPr lang="en-US" dirty="0"/>
          </a:p>
        </p:txBody>
      </p:sp>
    </p:spTree>
    <p:extLst>
      <p:ext uri="{BB962C8B-B14F-4D97-AF65-F5344CB8AC3E}">
        <p14:creationId xmlns:p14="http://schemas.microsoft.com/office/powerpoint/2010/main" xmlns="" val="601996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charset="0"/>
              </a:defRPr>
            </a:lvl1pPr>
          </a:lstStyle>
          <a:p>
            <a:pPr>
              <a:defRPr/>
            </a:pPr>
            <a:endParaRPr lang="en-US" dirty="0"/>
          </a:p>
        </p:txBody>
      </p:sp>
      <p:sp>
        <p:nvSpPr>
          <p:cNvPr id="4099" name="Rectangle 3"/>
          <p:cNvSpPr>
            <a:spLocks noGrp="1" noChangeArrowheads="1"/>
          </p:cNvSpPr>
          <p:nvPr>
            <p:ph type="dt" idx="1"/>
          </p:nvPr>
        </p:nvSpPr>
        <p:spPr bwMode="auto">
          <a:xfrm>
            <a:off x="3886200" y="0"/>
            <a:ext cx="2971800" cy="460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charset="0"/>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130300" y="690563"/>
            <a:ext cx="4598988" cy="34480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68800"/>
            <a:ext cx="5029200" cy="414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charset="0"/>
              </a:defRPr>
            </a:lvl1pPr>
          </a:lstStyle>
          <a:p>
            <a:pPr>
              <a:defRPr/>
            </a:pPr>
            <a:endParaRPr lang="en-US" dirty="0"/>
          </a:p>
        </p:txBody>
      </p:sp>
      <p:sp>
        <p:nvSpPr>
          <p:cNvPr id="4103" name="Rectangle 7"/>
          <p:cNvSpPr>
            <a:spLocks noGrp="1" noChangeArrowheads="1"/>
          </p:cNvSpPr>
          <p:nvPr>
            <p:ph type="sldNum" sz="quarter" idx="5"/>
          </p:nvPr>
        </p:nvSpPr>
        <p:spPr bwMode="auto">
          <a:xfrm>
            <a:off x="3886200" y="8739188"/>
            <a:ext cx="2971800" cy="4603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charset="0"/>
              </a:defRPr>
            </a:lvl1pPr>
          </a:lstStyle>
          <a:p>
            <a:pPr>
              <a:defRPr/>
            </a:pPr>
            <a:fld id="{490C9CFB-5008-42C6-BF0D-58B5CC461A68}" type="slidenum">
              <a:rPr lang="en-US"/>
              <a:pPr>
                <a:defRPr/>
              </a:pPr>
              <a:t>‹#›</a:t>
            </a:fld>
            <a:endParaRPr lang="en-US" dirty="0"/>
          </a:p>
        </p:txBody>
      </p:sp>
    </p:spTree>
    <p:extLst>
      <p:ext uri="{BB962C8B-B14F-4D97-AF65-F5344CB8AC3E}">
        <p14:creationId xmlns:p14="http://schemas.microsoft.com/office/powerpoint/2010/main" xmlns="" val="11021215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rgbClr val="FF9966"/>
                </a:solidFill>
                <a:latin typeface="Arial" charset="0"/>
              </a:defRPr>
            </a:lvl1pPr>
            <a:lvl2pPr marL="742745" indent="-285671">
              <a:defRPr sz="2400">
                <a:solidFill>
                  <a:srgbClr val="FF9966"/>
                </a:solidFill>
                <a:latin typeface="Arial" charset="0"/>
              </a:defRPr>
            </a:lvl2pPr>
            <a:lvl3pPr marL="1142685" indent="-228537">
              <a:defRPr sz="2400">
                <a:solidFill>
                  <a:srgbClr val="FF9966"/>
                </a:solidFill>
                <a:latin typeface="Arial" charset="0"/>
              </a:defRPr>
            </a:lvl3pPr>
            <a:lvl4pPr marL="1599759" indent="-228537">
              <a:defRPr sz="2400">
                <a:solidFill>
                  <a:srgbClr val="FF9966"/>
                </a:solidFill>
                <a:latin typeface="Arial" charset="0"/>
              </a:defRPr>
            </a:lvl4pPr>
            <a:lvl5pPr marL="2056833" indent="-228537">
              <a:defRPr sz="2400">
                <a:solidFill>
                  <a:srgbClr val="FF9966"/>
                </a:solidFill>
                <a:latin typeface="Arial" charset="0"/>
              </a:defRPr>
            </a:lvl5pPr>
            <a:lvl6pPr marL="2513907" indent="-228537" eaLnBrk="0" fontAlgn="base" hangingPunct="0">
              <a:spcBef>
                <a:spcPct val="0"/>
              </a:spcBef>
              <a:spcAft>
                <a:spcPct val="0"/>
              </a:spcAft>
              <a:defRPr sz="2400">
                <a:solidFill>
                  <a:srgbClr val="FF9966"/>
                </a:solidFill>
                <a:latin typeface="Arial" charset="0"/>
              </a:defRPr>
            </a:lvl6pPr>
            <a:lvl7pPr marL="2970980" indent="-228537" eaLnBrk="0" fontAlgn="base" hangingPunct="0">
              <a:spcBef>
                <a:spcPct val="0"/>
              </a:spcBef>
              <a:spcAft>
                <a:spcPct val="0"/>
              </a:spcAft>
              <a:defRPr sz="2400">
                <a:solidFill>
                  <a:srgbClr val="FF9966"/>
                </a:solidFill>
                <a:latin typeface="Arial" charset="0"/>
              </a:defRPr>
            </a:lvl7pPr>
            <a:lvl8pPr marL="3428054" indent="-228537" eaLnBrk="0" fontAlgn="base" hangingPunct="0">
              <a:spcBef>
                <a:spcPct val="0"/>
              </a:spcBef>
              <a:spcAft>
                <a:spcPct val="0"/>
              </a:spcAft>
              <a:defRPr sz="2400">
                <a:solidFill>
                  <a:srgbClr val="FF9966"/>
                </a:solidFill>
                <a:latin typeface="Arial" charset="0"/>
              </a:defRPr>
            </a:lvl8pPr>
            <a:lvl9pPr marL="3885128" indent="-228537" eaLnBrk="0" fontAlgn="base" hangingPunct="0">
              <a:spcBef>
                <a:spcPct val="0"/>
              </a:spcBef>
              <a:spcAft>
                <a:spcPct val="0"/>
              </a:spcAft>
              <a:defRPr sz="2400">
                <a:solidFill>
                  <a:srgbClr val="FF9966"/>
                </a:solidFill>
                <a:latin typeface="Arial" charset="0"/>
              </a:defRPr>
            </a:lvl9pPr>
          </a:lstStyle>
          <a:p>
            <a:fld id="{43743704-97F1-4706-97DC-8F118844C4E7}" type="slidenum">
              <a:rPr lang="en-US" altLang="en-US" sz="1200">
                <a:solidFill>
                  <a:schemeClr val="tx1"/>
                </a:solidFill>
                <a:latin typeface="Times" pitchFamily="18" charset="0"/>
              </a:rPr>
              <a:pPr/>
              <a:t>3</a:t>
            </a:fld>
            <a:endParaRPr lang="en-US" altLang="en-US" sz="1200" dirty="0">
              <a:solidFill>
                <a:schemeClr val="tx1"/>
              </a:solidFill>
              <a:latin typeface="Times"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685800" y="4368801"/>
            <a:ext cx="5486400" cy="41401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b="1" dirty="0" smtClean="0">
                <a:latin typeface="Times" pitchFamily="18" charset="0"/>
              </a:rPr>
              <a:t>Not allocated: 11.38 %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BFE07EA-F60D-473C-877A-5AC7F029F7D8}"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F2F0B48-AD3F-4C36-81EB-076FC551C9F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658B481-8D0F-4619-A50B-75777738C3B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1AD45D0-9C75-422E-8546-4D63F3E43F30}"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94E3549-0987-45DB-84CE-C331DAB309A6}"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DD47D56-7E27-4F99-A3A4-962E7C716C91}"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9833144-A93E-46C8-B6E5-A6606B58B96D}"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5458AC8-78E0-4A4B-8C0F-D216CA942DED}"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CCEE809-A6EF-4920-9C23-229DB1313106}"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8B96D1F5-3CD6-44CC-9B43-4D43E8875F1D}"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767D35FD-1587-438B-B183-212504B777D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DD9BE6E-EB6B-4812-B53E-25E02459A996}"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4CFCFC1B-B2F8-476F-A84F-D2C9A38D6B27}"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D162CF8-8D1A-4368-A3BA-5D7450E06F11}"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716B009-01CA-4253-B1F5-F1010BEC8935}"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4A7E0F0-2A97-4216-A2DB-8FB2DBB7BDA2}"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21145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F416282-CB54-4FD1-A6D8-AF76D7F9D53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93AD6E4-5457-41A1-941F-281D2D93ACC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52FAEDD-4D2B-4245-BF79-BE49645824C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C3C38F7E-C3F2-4A20-BC59-151CDF48671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68082FF8-641A-4E8B-A218-BC56BAA5055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50F00FB0-9133-46A8-A1BD-8C0B3FD5E8B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859BB15-D765-4774-B737-E9A0BFCDEEE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109BDDED-DEDA-4E15-B14A-7333D2EE5BF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charset="0"/>
              </a:defRPr>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charset="0"/>
              </a:defRPr>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charset="0"/>
              </a:defRPr>
            </a:lvl1pPr>
          </a:lstStyle>
          <a:p>
            <a:pPr>
              <a:defRPr/>
            </a:pPr>
            <a:fld id="{DD7B4C21-013F-4211-BD34-00BF978C313A}"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bwMode="auto">
          <a:xfrm>
            <a:off x="1371600" y="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83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charset="0"/>
              </a:defRPr>
            </a:lvl1pPr>
          </a:lstStyle>
          <a:p>
            <a:pPr>
              <a:defRPr/>
            </a:pPr>
            <a:endParaRPr lang="en-US" dirty="0"/>
          </a:p>
        </p:txBody>
      </p:sp>
      <p:sp>
        <p:nvSpPr>
          <p:cNvPr id="583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charset="0"/>
              </a:defRPr>
            </a:lvl1pPr>
          </a:lstStyle>
          <a:p>
            <a:pPr>
              <a:defRPr/>
            </a:pPr>
            <a:endParaRPr lang="en-US" dirty="0"/>
          </a:p>
        </p:txBody>
      </p:sp>
      <p:sp>
        <p:nvSpPr>
          <p:cNvPr id="583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charset="0"/>
              </a:defRPr>
            </a:lvl1pPr>
          </a:lstStyle>
          <a:p>
            <a:pPr>
              <a:defRPr/>
            </a:pPr>
            <a:fld id="{C0F8FE0A-DAC0-430E-B6C3-A1116EEC5AE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Black" pitchFamily="34" charset="0"/>
        </a:defRPr>
      </a:lvl2pPr>
      <a:lvl3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Black" pitchFamily="34" charset="0"/>
        </a:defRPr>
      </a:lvl3pPr>
      <a:lvl4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Black" pitchFamily="34" charset="0"/>
        </a:defRPr>
      </a:lvl4pPr>
      <a:lvl5pPr algn="ctr" rtl="0" eaLnBrk="0" fontAlgn="base" hangingPunct="0">
        <a:spcBef>
          <a:spcPct val="0"/>
        </a:spcBef>
        <a:spcAft>
          <a:spcPct val="0"/>
        </a:spcAft>
        <a:defRPr sz="4400" b="1">
          <a:solidFill>
            <a:schemeClr val="tx2"/>
          </a:solidFill>
          <a:effectLst>
            <a:outerShdw blurRad="38100" dist="38100" dir="2700000" algn="tl">
              <a:srgbClr val="C0C0C0"/>
            </a:outerShdw>
          </a:effectLst>
          <a:latin typeface="Arial Black" pitchFamily="34" charset="0"/>
        </a:defRPr>
      </a:lvl5pPr>
      <a:lvl6pPr marL="457200" algn="ctr" rtl="0" fontAlgn="base">
        <a:spcBef>
          <a:spcPct val="0"/>
        </a:spcBef>
        <a:spcAft>
          <a:spcPct val="0"/>
        </a:spcAft>
        <a:defRPr b="1">
          <a:solidFill>
            <a:schemeClr val="tx2"/>
          </a:solidFill>
          <a:effectLst>
            <a:outerShdw blurRad="38100" dist="38100" dir="2700000" algn="tl">
              <a:srgbClr val="C0C0C0"/>
            </a:outerShdw>
          </a:effectLst>
          <a:latin typeface="Arial Black" pitchFamily="34" charset="0"/>
        </a:defRPr>
      </a:lvl6pPr>
      <a:lvl7pPr marL="914400" algn="ctr" rtl="0" fontAlgn="base">
        <a:spcBef>
          <a:spcPct val="0"/>
        </a:spcBef>
        <a:spcAft>
          <a:spcPct val="0"/>
        </a:spcAft>
        <a:defRPr b="1">
          <a:solidFill>
            <a:schemeClr val="tx2"/>
          </a:solidFill>
          <a:effectLst>
            <a:outerShdw blurRad="38100" dist="38100" dir="2700000" algn="tl">
              <a:srgbClr val="C0C0C0"/>
            </a:outerShdw>
          </a:effectLst>
          <a:latin typeface="Arial Black" pitchFamily="34" charset="0"/>
        </a:defRPr>
      </a:lvl7pPr>
      <a:lvl8pPr marL="1371600" algn="ctr" rtl="0" fontAlgn="base">
        <a:spcBef>
          <a:spcPct val="0"/>
        </a:spcBef>
        <a:spcAft>
          <a:spcPct val="0"/>
        </a:spcAft>
        <a:defRPr b="1">
          <a:solidFill>
            <a:schemeClr val="tx2"/>
          </a:solidFill>
          <a:effectLst>
            <a:outerShdw blurRad="38100" dist="38100" dir="2700000" algn="tl">
              <a:srgbClr val="C0C0C0"/>
            </a:outerShdw>
          </a:effectLst>
          <a:latin typeface="Arial Black" pitchFamily="34" charset="0"/>
        </a:defRPr>
      </a:lvl8pPr>
      <a:lvl9pPr marL="1828800" algn="ctr" rtl="0" fontAlgn="base">
        <a:spcBef>
          <a:spcPct val="0"/>
        </a:spcBef>
        <a:spcAft>
          <a:spcPct val="0"/>
        </a:spcAft>
        <a:defRPr b="1">
          <a:solidFill>
            <a:schemeClr val="tx2"/>
          </a:solidFill>
          <a:effectLst>
            <a:outerShdw blurRad="38100" dist="38100" dir="2700000" algn="tl">
              <a:srgbClr val="C0C0C0"/>
            </a:outerShdw>
          </a:effectLst>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800">
          <a:solidFill>
            <a:schemeClr val="accent2"/>
          </a:solidFill>
          <a:latin typeface="+mn-lt"/>
        </a:defRPr>
      </a:lvl2pPr>
      <a:lvl3pPr marL="1143000" indent="-228600" algn="l" rtl="0" eaLnBrk="0" fontAlgn="base" hangingPunct="0">
        <a:spcBef>
          <a:spcPct val="20000"/>
        </a:spcBef>
        <a:spcAft>
          <a:spcPct val="0"/>
        </a:spcAft>
        <a:buChar char="•"/>
        <a:defRPr sz="24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457200" y="1371600"/>
            <a:ext cx="7989887" cy="4038599"/>
          </a:xfrm>
          <a:gradFill>
            <a:gsLst>
              <a:gs pos="0">
                <a:srgbClr val="FBEAC7"/>
              </a:gs>
              <a:gs pos="17999">
                <a:srgbClr val="FEE7F2"/>
              </a:gs>
              <a:gs pos="36000">
                <a:srgbClr val="FAC77D"/>
              </a:gs>
              <a:gs pos="61000">
                <a:srgbClr val="FBA97D"/>
              </a:gs>
              <a:gs pos="82001">
                <a:srgbClr val="FBD49C"/>
              </a:gs>
              <a:gs pos="100000">
                <a:srgbClr val="FEE7F2"/>
              </a:gs>
            </a:gsLst>
            <a:lin ang="5400000" scaled="0"/>
          </a:gradFill>
        </p:spPr>
        <p:txBody>
          <a:bodyPr/>
          <a:lstStyle/>
          <a:p>
            <a:pPr algn="ctr">
              <a:buFontTx/>
              <a:buNone/>
            </a:pPr>
            <a:r>
              <a:rPr lang="en-US" sz="4000" b="1" dirty="0">
                <a:latin typeface="Arial" charset="0"/>
                <a:cs typeface="Arial" charset="0"/>
              </a:rPr>
              <a:t>Trade and Investment </a:t>
            </a:r>
          </a:p>
          <a:p>
            <a:pPr algn="ctr">
              <a:buFontTx/>
              <a:buNone/>
            </a:pPr>
            <a:r>
              <a:rPr lang="en-US" sz="4000" b="1" dirty="0">
                <a:latin typeface="Arial" charset="0"/>
                <a:cs typeface="Arial" charset="0"/>
              </a:rPr>
              <a:t>South Africa</a:t>
            </a:r>
          </a:p>
          <a:p>
            <a:pPr algn="ctr">
              <a:buFontTx/>
              <a:buNone/>
            </a:pPr>
            <a:r>
              <a:rPr lang="en-US" sz="4000" b="1" dirty="0">
                <a:latin typeface="Arial" charset="0"/>
                <a:cs typeface="Arial" charset="0"/>
              </a:rPr>
              <a:t>(TISA) </a:t>
            </a:r>
            <a:endParaRPr lang="en-US" sz="4000" b="1" dirty="0" smtClean="0">
              <a:latin typeface="Arial" charset="0"/>
              <a:cs typeface="Arial" charset="0"/>
            </a:endParaRPr>
          </a:p>
          <a:p>
            <a:pPr algn="ctr">
              <a:buFontTx/>
              <a:buNone/>
            </a:pPr>
            <a:endParaRPr lang="en-US" sz="2400" b="1" dirty="0" smtClean="0">
              <a:latin typeface="Arial" charset="0"/>
              <a:cs typeface="Arial" charset="0"/>
            </a:endParaRPr>
          </a:p>
          <a:p>
            <a:pPr algn="ctr">
              <a:buFontTx/>
              <a:buNone/>
            </a:pPr>
            <a:r>
              <a:rPr lang="en-US" sz="2400" b="1" dirty="0" smtClean="0">
                <a:latin typeface="Arial" charset="0"/>
                <a:cs typeface="Arial" charset="0"/>
              </a:rPr>
              <a:t>Presentation to the Portfolio Committee on  International Relations and Cooperation</a:t>
            </a:r>
          </a:p>
          <a:p>
            <a:pPr algn="ctr">
              <a:buFontTx/>
              <a:buNone/>
            </a:pPr>
            <a:r>
              <a:rPr lang="en-US" sz="2400" b="1" dirty="0" smtClean="0">
                <a:latin typeface="Arial" charset="0"/>
                <a:cs typeface="Arial" charset="0"/>
              </a:rPr>
              <a:t>1 March 2017</a:t>
            </a:r>
          </a:p>
        </p:txBody>
      </p:sp>
      <p:sp>
        <p:nvSpPr>
          <p:cNvPr id="2" name="Slide Number Placeholder 1"/>
          <p:cNvSpPr>
            <a:spLocks noGrp="1"/>
          </p:cNvSpPr>
          <p:nvPr>
            <p:ph type="sldNum" sz="quarter" idx="12"/>
          </p:nvPr>
        </p:nvSpPr>
        <p:spPr/>
        <p:txBody>
          <a:bodyPr/>
          <a:lstStyle/>
          <a:p>
            <a:pPr>
              <a:defRPr/>
            </a:pPr>
            <a:fld id="{CDD9BE6E-EB6B-4812-B53E-25E02459A996}"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8B98AEF3-CED0-40FE-BDB5-779F214A8432}" type="slidenum">
              <a:rPr lang="en-US" sz="1400">
                <a:latin typeface="+mn-lt"/>
              </a:rPr>
              <a:pPr algn="r" eaLnBrk="0" hangingPunct="0">
                <a:defRPr/>
              </a:pPr>
              <a:t>10</a:t>
            </a:fld>
            <a:endParaRPr lang="en-US" sz="1400" dirty="0">
              <a:latin typeface="+mn-lt"/>
            </a:endParaRPr>
          </a:p>
        </p:txBody>
      </p:sp>
      <p:sp>
        <p:nvSpPr>
          <p:cNvPr id="3075" name="Rectangle 2"/>
          <p:cNvSpPr>
            <a:spLocks noGrp="1" noChangeArrowheads="1"/>
          </p:cNvSpPr>
          <p:nvPr>
            <p:ph type="title" idx="4294967295"/>
          </p:nvPr>
        </p:nvSpPr>
        <p:spPr>
          <a:xfrm>
            <a:off x="685800" y="0"/>
            <a:ext cx="7772400" cy="90805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kern="1200" dirty="0" smtClean="0">
                <a:solidFill>
                  <a:schemeClr val="tx1"/>
                </a:solidFill>
                <a:latin typeface="Arial Rounded MT Bold"/>
              </a:rPr>
              <a:t>Comments</a:t>
            </a:r>
            <a:endParaRPr lang="en-US" sz="3200" kern="1200" dirty="0">
              <a:solidFill>
                <a:schemeClr val="tx1"/>
              </a:solidFill>
              <a:latin typeface="Arial Rounded MT Bold"/>
            </a:endParaRPr>
          </a:p>
        </p:txBody>
      </p:sp>
      <p:sp>
        <p:nvSpPr>
          <p:cNvPr id="5" name="Slide Number Placeholder 4"/>
          <p:cNvSpPr>
            <a:spLocks noGrp="1"/>
          </p:cNvSpPr>
          <p:nvPr>
            <p:ph type="sldNum" sz="quarter" idx="12"/>
          </p:nvPr>
        </p:nvSpPr>
        <p:spPr/>
        <p:txBody>
          <a:bodyPr/>
          <a:lstStyle/>
          <a:p>
            <a:pPr>
              <a:defRPr/>
            </a:pPr>
            <a:fld id="{0ECE7D64-BE08-4573-8891-B43DC0B3F208}" type="slidenum">
              <a:rPr lang="en-US" smtClean="0"/>
              <a:pPr>
                <a:defRPr/>
              </a:pPr>
              <a:t>10</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3102921620"/>
              </p:ext>
            </p:extLst>
          </p:nvPr>
        </p:nvGraphicFramePr>
        <p:xfrm>
          <a:off x="-1" y="990600"/>
          <a:ext cx="9062358" cy="2809240"/>
        </p:xfrm>
        <a:graphic>
          <a:graphicData uri="http://schemas.openxmlformats.org/drawingml/2006/table">
            <a:tbl>
              <a:tblPr firstRow="1" bandRow="1">
                <a:tableStyleId>{5C22544A-7EE6-4342-B048-85BDC9FD1C3A}</a:tableStyleId>
              </a:tblPr>
              <a:tblGrid>
                <a:gridCol w="2661672">
                  <a:extLst>
                    <a:ext uri="{9D8B030D-6E8A-4147-A177-3AD203B41FA5}">
                      <a16:colId xmlns:a16="http://schemas.microsoft.com/office/drawing/2014/main" xmlns="" val="20000"/>
                    </a:ext>
                  </a:extLst>
                </a:gridCol>
                <a:gridCol w="3200343">
                  <a:extLst>
                    <a:ext uri="{9D8B030D-6E8A-4147-A177-3AD203B41FA5}">
                      <a16:colId xmlns:a16="http://schemas.microsoft.com/office/drawing/2014/main" xmlns="" val="20001"/>
                    </a:ext>
                  </a:extLst>
                </a:gridCol>
                <a:gridCol w="3200343">
                  <a:extLst>
                    <a:ext uri="{9D8B030D-6E8A-4147-A177-3AD203B41FA5}">
                      <a16:colId xmlns:a16="http://schemas.microsoft.com/office/drawing/2014/main" xmlns="" val="20002"/>
                    </a:ext>
                  </a:extLst>
                </a:gridCol>
              </a:tblGrid>
              <a:tr h="584200">
                <a:tc>
                  <a:txBody>
                    <a:bodyPr/>
                    <a:lstStyle/>
                    <a:p>
                      <a:r>
                        <a:rPr lang="en-ZA" sz="2000" dirty="0" smtClean="0">
                          <a:solidFill>
                            <a:schemeClr val="tx1"/>
                          </a:solidFill>
                          <a:latin typeface="Arial" pitchFamily="34" charset="0"/>
                          <a:cs typeface="Arial" pitchFamily="34" charset="0"/>
                        </a:rPr>
                        <a:t>Section</a:t>
                      </a:r>
                      <a:endParaRPr lang="en-ZA" sz="2000"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Comment</a:t>
                      </a:r>
                      <a:endParaRPr lang="en-ZA" sz="2000" b="1"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Impact</a:t>
                      </a:r>
                      <a:r>
                        <a:rPr lang="en-ZA" sz="2000" b="1" baseline="0" dirty="0" smtClean="0">
                          <a:solidFill>
                            <a:schemeClr val="tx1"/>
                          </a:solidFill>
                          <a:latin typeface="Arial" pitchFamily="34" charset="0"/>
                          <a:cs typeface="Arial" pitchFamily="34" charset="0"/>
                        </a:rPr>
                        <a:t>/implication</a:t>
                      </a:r>
                      <a:endParaRPr lang="en-ZA" sz="2000" b="1" dirty="0">
                        <a:solidFill>
                          <a:schemeClr val="tx1"/>
                        </a:solidFill>
                        <a:latin typeface="Arial" pitchFamily="34" charset="0"/>
                        <a:cs typeface="Arial" pitchFamily="34" charset="0"/>
                      </a:endParaRPr>
                    </a:p>
                  </a:txBody>
                  <a:tcPr/>
                </a:tc>
                <a:extLst>
                  <a:ext uri="{0D108BD9-81ED-4DB2-BD59-A6C34878D82A}">
                    <a16:rowId xmlns:a16="http://schemas.microsoft.com/office/drawing/2014/main" xmlns="" val="10000"/>
                  </a:ext>
                </a:extLst>
              </a:tr>
              <a:tr h="670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latin typeface="Arial" pitchFamily="34" charset="0"/>
                          <a:cs typeface="Arial" pitchFamily="34" charset="0"/>
                        </a:rPr>
                        <a:t>Section</a:t>
                      </a:r>
                      <a:r>
                        <a:rPr lang="en-ZA" sz="2000" b="1" baseline="0" dirty="0" smtClean="0">
                          <a:latin typeface="Arial" pitchFamily="34" charset="0"/>
                          <a:cs typeface="Arial" pitchFamily="34" charset="0"/>
                        </a:rPr>
                        <a:t> 7 Establishment of coordination and other mechanisms</a:t>
                      </a:r>
                      <a:endParaRPr lang="en-ZA" sz="2000" b="1" dirty="0" smtClean="0">
                        <a:latin typeface="Arial" pitchFamily="34" charset="0"/>
                        <a:cs typeface="Arial" pitchFamily="34" charset="0"/>
                      </a:endParaRPr>
                    </a:p>
                    <a:p>
                      <a:endParaRPr lang="en-ZA"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0" dirty="0" smtClean="0">
                          <a:latin typeface="Arial" pitchFamily="34" charset="0"/>
                          <a:cs typeface="Arial" pitchFamily="34" charset="0"/>
                        </a:rPr>
                        <a:t>Ideally</a:t>
                      </a:r>
                      <a:r>
                        <a:rPr lang="en-ZA" sz="2000" b="0" baseline="0" dirty="0" smtClean="0">
                          <a:latin typeface="Arial" pitchFamily="34" charset="0"/>
                          <a:cs typeface="Arial" pitchFamily="34" charset="0"/>
                        </a:rPr>
                        <a:t>, coordination and other mechanisms should be demarcated by a Memorandum of Agreement between Dirco and other National Departments</a:t>
                      </a:r>
                      <a:endParaRPr lang="en-ZA"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pitchFamily="34" charset="0"/>
                          <a:cs typeface="Arial" pitchFamily="34" charset="0"/>
                        </a:rPr>
                        <a:t>Inability</a:t>
                      </a:r>
                      <a:r>
                        <a:rPr lang="en-ZA" baseline="0" dirty="0" smtClean="0">
                          <a:latin typeface="Arial" pitchFamily="34" charset="0"/>
                          <a:cs typeface="Arial" pitchFamily="34" charset="0"/>
                        </a:rPr>
                        <a:t> to deliver on the mandate of Government</a:t>
                      </a:r>
                      <a:endParaRPr lang="en-ZA" dirty="0">
                        <a:latin typeface="Arial" pitchFamily="34" charset="0"/>
                        <a:cs typeface="Arial" pitchFamily="34"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1482144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8B98AEF3-CED0-40FE-BDB5-779F214A8432}" type="slidenum">
              <a:rPr lang="en-US" sz="1400">
                <a:latin typeface="+mn-lt"/>
              </a:rPr>
              <a:pPr algn="r" eaLnBrk="0" hangingPunct="0">
                <a:defRPr/>
              </a:pPr>
              <a:t>11</a:t>
            </a:fld>
            <a:endParaRPr lang="en-US" sz="1400" dirty="0">
              <a:latin typeface="+mn-lt"/>
            </a:endParaRPr>
          </a:p>
        </p:txBody>
      </p:sp>
      <p:sp>
        <p:nvSpPr>
          <p:cNvPr id="3075" name="Rectangle 2"/>
          <p:cNvSpPr>
            <a:spLocks noGrp="1" noChangeArrowheads="1"/>
          </p:cNvSpPr>
          <p:nvPr>
            <p:ph type="title" idx="4294967295"/>
          </p:nvPr>
        </p:nvSpPr>
        <p:spPr>
          <a:xfrm>
            <a:off x="685800" y="0"/>
            <a:ext cx="7772400" cy="90805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kern="1200" dirty="0" smtClean="0">
                <a:solidFill>
                  <a:schemeClr val="tx1"/>
                </a:solidFill>
                <a:latin typeface="Arial Rounded MT Bold"/>
              </a:rPr>
              <a:t>Comments</a:t>
            </a:r>
            <a:endParaRPr lang="en-US" sz="3200" kern="1200" dirty="0">
              <a:solidFill>
                <a:schemeClr val="tx1"/>
              </a:solidFill>
              <a:latin typeface="Arial Rounded MT Bold"/>
            </a:endParaRPr>
          </a:p>
        </p:txBody>
      </p:sp>
      <p:sp>
        <p:nvSpPr>
          <p:cNvPr id="5" name="Slide Number Placeholder 4"/>
          <p:cNvSpPr>
            <a:spLocks noGrp="1"/>
          </p:cNvSpPr>
          <p:nvPr>
            <p:ph type="sldNum" sz="quarter" idx="12"/>
          </p:nvPr>
        </p:nvSpPr>
        <p:spPr/>
        <p:txBody>
          <a:bodyPr/>
          <a:lstStyle/>
          <a:p>
            <a:pPr>
              <a:defRPr/>
            </a:pPr>
            <a:fld id="{0ECE7D64-BE08-4573-8891-B43DC0B3F208}" type="slidenum">
              <a:rPr lang="en-US" smtClean="0"/>
              <a:pPr>
                <a:defRPr/>
              </a:pPr>
              <a:t>11</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462025396"/>
              </p:ext>
            </p:extLst>
          </p:nvPr>
        </p:nvGraphicFramePr>
        <p:xfrm>
          <a:off x="-1" y="990600"/>
          <a:ext cx="9062358" cy="4942840"/>
        </p:xfrm>
        <a:graphic>
          <a:graphicData uri="http://schemas.openxmlformats.org/drawingml/2006/table">
            <a:tbl>
              <a:tblPr firstRow="1" bandRow="1">
                <a:tableStyleId>{5C22544A-7EE6-4342-B048-85BDC9FD1C3A}</a:tableStyleId>
              </a:tblPr>
              <a:tblGrid>
                <a:gridCol w="2661672">
                  <a:extLst>
                    <a:ext uri="{9D8B030D-6E8A-4147-A177-3AD203B41FA5}">
                      <a16:colId xmlns:a16="http://schemas.microsoft.com/office/drawing/2014/main" xmlns="" val="20000"/>
                    </a:ext>
                  </a:extLst>
                </a:gridCol>
                <a:gridCol w="3200343">
                  <a:extLst>
                    <a:ext uri="{9D8B030D-6E8A-4147-A177-3AD203B41FA5}">
                      <a16:colId xmlns:a16="http://schemas.microsoft.com/office/drawing/2014/main" xmlns="" val="20001"/>
                    </a:ext>
                  </a:extLst>
                </a:gridCol>
                <a:gridCol w="3200343">
                  <a:extLst>
                    <a:ext uri="{9D8B030D-6E8A-4147-A177-3AD203B41FA5}">
                      <a16:colId xmlns:a16="http://schemas.microsoft.com/office/drawing/2014/main" xmlns="" val="20002"/>
                    </a:ext>
                  </a:extLst>
                </a:gridCol>
              </a:tblGrid>
              <a:tr h="584200">
                <a:tc>
                  <a:txBody>
                    <a:bodyPr/>
                    <a:lstStyle/>
                    <a:p>
                      <a:r>
                        <a:rPr lang="en-ZA" sz="2000" dirty="0" smtClean="0">
                          <a:solidFill>
                            <a:schemeClr val="tx1"/>
                          </a:solidFill>
                          <a:latin typeface="Arial" pitchFamily="34" charset="0"/>
                          <a:cs typeface="Arial" pitchFamily="34" charset="0"/>
                        </a:rPr>
                        <a:t>Section</a:t>
                      </a:r>
                      <a:endParaRPr lang="en-ZA" sz="2000"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Comment</a:t>
                      </a:r>
                      <a:endParaRPr lang="en-ZA" sz="2000" b="1"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Impact</a:t>
                      </a:r>
                      <a:r>
                        <a:rPr lang="en-ZA" sz="2000" b="1" baseline="0" dirty="0" smtClean="0">
                          <a:solidFill>
                            <a:schemeClr val="tx1"/>
                          </a:solidFill>
                          <a:latin typeface="Arial" pitchFamily="34" charset="0"/>
                          <a:cs typeface="Arial" pitchFamily="34" charset="0"/>
                        </a:rPr>
                        <a:t>/implication</a:t>
                      </a:r>
                      <a:endParaRPr lang="en-ZA" sz="2000" b="1" dirty="0">
                        <a:solidFill>
                          <a:schemeClr val="tx1"/>
                        </a:solidFill>
                        <a:latin typeface="Arial" pitchFamily="34" charset="0"/>
                        <a:cs typeface="Arial" pitchFamily="34" charset="0"/>
                      </a:endParaRPr>
                    </a:p>
                  </a:txBody>
                  <a:tcPr/>
                </a:tc>
                <a:extLst>
                  <a:ext uri="{0D108BD9-81ED-4DB2-BD59-A6C34878D82A}">
                    <a16:rowId xmlns:a16="http://schemas.microsoft.com/office/drawing/2014/main" xmlns="" val="10000"/>
                  </a:ext>
                </a:extLst>
              </a:tr>
              <a:tr h="1022350">
                <a:tc>
                  <a:txBody>
                    <a:bodyPr/>
                    <a:lstStyle/>
                    <a:p>
                      <a:r>
                        <a:rPr lang="en-ZA" sz="2000" b="1" dirty="0" smtClean="0">
                          <a:latin typeface="Arial" pitchFamily="34" charset="0"/>
                          <a:cs typeface="Arial" pitchFamily="34" charset="0"/>
                        </a:rPr>
                        <a:t>Section</a:t>
                      </a:r>
                      <a:r>
                        <a:rPr lang="en-ZA" sz="2000" b="1" baseline="0" dirty="0" smtClean="0">
                          <a:latin typeface="Arial" pitchFamily="34" charset="0"/>
                          <a:cs typeface="Arial" pitchFamily="34" charset="0"/>
                        </a:rPr>
                        <a:t> 8 Assets</a:t>
                      </a:r>
                      <a:endParaRPr lang="en-ZA" sz="2000" b="1"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It is not clear from the Bill</a:t>
                      </a:r>
                      <a:r>
                        <a:rPr lang="en-ZA" sz="2000" baseline="0" dirty="0" smtClean="0">
                          <a:latin typeface="Arial" pitchFamily="34" charset="0"/>
                          <a:cs typeface="Arial" pitchFamily="34" charset="0"/>
                        </a:rPr>
                        <a:t> </a:t>
                      </a:r>
                      <a:r>
                        <a:rPr lang="en-ZA" sz="2000" dirty="0" smtClean="0">
                          <a:latin typeface="Arial" pitchFamily="34" charset="0"/>
                          <a:cs typeface="Arial" pitchFamily="34" charset="0"/>
                        </a:rPr>
                        <a:t>who will be responsible for the budgeting or payment of such expenditure relating to the purchasing of assets. If </a:t>
                      </a:r>
                      <a:r>
                        <a:rPr lang="en-ZA" sz="2000" b="1" dirty="0" smtClean="0">
                          <a:latin typeface="Arial" pitchFamily="34" charset="0"/>
                          <a:cs typeface="Arial" pitchFamily="34" charset="0"/>
                        </a:rPr>
                        <a:t>the dti </a:t>
                      </a:r>
                      <a:r>
                        <a:rPr lang="en-ZA" sz="2000" dirty="0" smtClean="0">
                          <a:latin typeface="Arial" pitchFamily="34" charset="0"/>
                          <a:cs typeface="Arial" pitchFamily="34" charset="0"/>
                        </a:rPr>
                        <a:t>budgets for this expenditure, the rights of the assets will vest with the dti until those assets are formally are transferred to Dirco in terms of section 42 of the PFMA.</a:t>
                      </a:r>
                      <a:endParaRPr lang="en-ZA" sz="2000"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Clarify transfer of assets in the Bill and encapsulate this in the proposed MoU</a:t>
                      </a:r>
                      <a:endParaRPr lang="en-ZA" sz="2000" dirty="0">
                        <a:latin typeface="Arial" pitchFamily="34" charset="0"/>
                        <a:cs typeface="Arial" pitchFamily="34" charset="0"/>
                      </a:endParaRPr>
                    </a:p>
                  </a:txBody>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xmlns="" val="26586188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8B98AEF3-CED0-40FE-BDB5-779F214A8432}" type="slidenum">
              <a:rPr lang="en-US" sz="1400">
                <a:latin typeface="+mn-lt"/>
              </a:rPr>
              <a:pPr algn="r" eaLnBrk="0" hangingPunct="0">
                <a:defRPr/>
              </a:pPr>
              <a:t>12</a:t>
            </a:fld>
            <a:endParaRPr lang="en-US" sz="1400" dirty="0">
              <a:latin typeface="+mn-lt"/>
            </a:endParaRPr>
          </a:p>
        </p:txBody>
      </p:sp>
      <p:sp>
        <p:nvSpPr>
          <p:cNvPr id="3075" name="Rectangle 2"/>
          <p:cNvSpPr>
            <a:spLocks noGrp="1" noChangeArrowheads="1"/>
          </p:cNvSpPr>
          <p:nvPr>
            <p:ph type="title" idx="4294967295"/>
          </p:nvPr>
        </p:nvSpPr>
        <p:spPr>
          <a:xfrm>
            <a:off x="685800" y="0"/>
            <a:ext cx="7772400" cy="90805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kern="1200" dirty="0" smtClean="0">
                <a:solidFill>
                  <a:schemeClr val="tx1"/>
                </a:solidFill>
                <a:latin typeface="Arial Rounded MT Bold"/>
              </a:rPr>
              <a:t>Comments</a:t>
            </a:r>
            <a:endParaRPr lang="en-US" sz="3200" kern="1200" dirty="0">
              <a:solidFill>
                <a:schemeClr val="tx1"/>
              </a:solidFill>
              <a:latin typeface="Arial Rounded MT Bold"/>
            </a:endParaRPr>
          </a:p>
        </p:txBody>
      </p:sp>
      <p:sp>
        <p:nvSpPr>
          <p:cNvPr id="5" name="Slide Number Placeholder 4"/>
          <p:cNvSpPr>
            <a:spLocks noGrp="1"/>
          </p:cNvSpPr>
          <p:nvPr>
            <p:ph type="sldNum" sz="quarter" idx="12"/>
          </p:nvPr>
        </p:nvSpPr>
        <p:spPr/>
        <p:txBody>
          <a:bodyPr/>
          <a:lstStyle/>
          <a:p>
            <a:pPr>
              <a:defRPr/>
            </a:pPr>
            <a:fld id="{0ECE7D64-BE08-4573-8891-B43DC0B3F208}" type="slidenum">
              <a:rPr lang="en-US" smtClean="0"/>
              <a:pPr>
                <a:defRPr/>
              </a:pPr>
              <a:t>12</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1198417602"/>
              </p:ext>
            </p:extLst>
          </p:nvPr>
        </p:nvGraphicFramePr>
        <p:xfrm>
          <a:off x="-1" y="990600"/>
          <a:ext cx="9062358" cy="5339080"/>
        </p:xfrm>
        <a:graphic>
          <a:graphicData uri="http://schemas.openxmlformats.org/drawingml/2006/table">
            <a:tbl>
              <a:tblPr firstRow="1" bandRow="1">
                <a:tableStyleId>{5C22544A-7EE6-4342-B048-85BDC9FD1C3A}</a:tableStyleId>
              </a:tblPr>
              <a:tblGrid>
                <a:gridCol w="2661672">
                  <a:extLst>
                    <a:ext uri="{9D8B030D-6E8A-4147-A177-3AD203B41FA5}">
                      <a16:colId xmlns:a16="http://schemas.microsoft.com/office/drawing/2014/main" xmlns="" val="20000"/>
                    </a:ext>
                  </a:extLst>
                </a:gridCol>
                <a:gridCol w="3200343">
                  <a:extLst>
                    <a:ext uri="{9D8B030D-6E8A-4147-A177-3AD203B41FA5}">
                      <a16:colId xmlns:a16="http://schemas.microsoft.com/office/drawing/2014/main" xmlns="" val="20001"/>
                    </a:ext>
                  </a:extLst>
                </a:gridCol>
                <a:gridCol w="3200343">
                  <a:extLst>
                    <a:ext uri="{9D8B030D-6E8A-4147-A177-3AD203B41FA5}">
                      <a16:colId xmlns:a16="http://schemas.microsoft.com/office/drawing/2014/main" xmlns="" val="20002"/>
                    </a:ext>
                  </a:extLst>
                </a:gridCol>
              </a:tblGrid>
              <a:tr h="584200">
                <a:tc>
                  <a:txBody>
                    <a:bodyPr/>
                    <a:lstStyle/>
                    <a:p>
                      <a:r>
                        <a:rPr lang="en-ZA" sz="2000" dirty="0" smtClean="0">
                          <a:solidFill>
                            <a:schemeClr val="tx1"/>
                          </a:solidFill>
                          <a:latin typeface="Arial" pitchFamily="34" charset="0"/>
                          <a:cs typeface="Arial" pitchFamily="34" charset="0"/>
                        </a:rPr>
                        <a:t>Section</a:t>
                      </a:r>
                      <a:endParaRPr lang="en-ZA" sz="2000"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Comment</a:t>
                      </a:r>
                      <a:endParaRPr lang="en-ZA" sz="2000" b="1"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Impact</a:t>
                      </a:r>
                      <a:r>
                        <a:rPr lang="en-ZA" sz="2000" b="1" baseline="0" dirty="0" smtClean="0">
                          <a:solidFill>
                            <a:schemeClr val="tx1"/>
                          </a:solidFill>
                          <a:latin typeface="Arial" pitchFamily="34" charset="0"/>
                          <a:cs typeface="Arial" pitchFamily="34" charset="0"/>
                        </a:rPr>
                        <a:t>/implication</a:t>
                      </a:r>
                      <a:endParaRPr lang="en-ZA" sz="2000" b="1" dirty="0">
                        <a:solidFill>
                          <a:schemeClr val="tx1"/>
                        </a:solidFill>
                        <a:latin typeface="Arial" pitchFamily="34" charset="0"/>
                        <a:cs typeface="Arial" pitchFamily="34" charset="0"/>
                      </a:endParaRPr>
                    </a:p>
                  </a:txBody>
                  <a:tcPr/>
                </a:tc>
                <a:extLst>
                  <a:ext uri="{0D108BD9-81ED-4DB2-BD59-A6C34878D82A}">
                    <a16:rowId xmlns:a16="http://schemas.microsoft.com/office/drawing/2014/main" xmlns="" val="10000"/>
                  </a:ext>
                </a:extLst>
              </a:tr>
              <a:tr h="584200">
                <a:tc>
                  <a:txBody>
                    <a:bodyPr/>
                    <a:lstStyle/>
                    <a:p>
                      <a:r>
                        <a:rPr lang="en-ZA" sz="2000" dirty="0" smtClean="0">
                          <a:solidFill>
                            <a:schemeClr val="tx1"/>
                          </a:solidFill>
                          <a:latin typeface="Arial" pitchFamily="34" charset="0"/>
                          <a:cs typeface="Arial" pitchFamily="34" charset="0"/>
                        </a:rPr>
                        <a:t>Section</a:t>
                      </a:r>
                      <a:r>
                        <a:rPr lang="en-ZA" sz="2000" baseline="0" dirty="0" smtClean="0">
                          <a:solidFill>
                            <a:schemeClr val="tx1"/>
                          </a:solidFill>
                          <a:latin typeface="Arial" pitchFamily="34" charset="0"/>
                          <a:cs typeface="Arial" pitchFamily="34" charset="0"/>
                        </a:rPr>
                        <a:t> 9 Policies, codes and procedures</a:t>
                      </a:r>
                      <a:endParaRPr lang="en-ZA" sz="2000" dirty="0">
                        <a:solidFill>
                          <a:schemeClr val="tx1"/>
                        </a:solidFill>
                        <a:latin typeface="Arial" pitchFamily="34" charset="0"/>
                        <a:cs typeface="Arial" pitchFamily="34" charset="0"/>
                      </a:endParaRPr>
                    </a:p>
                  </a:txBody>
                  <a:tcPr/>
                </a:tc>
                <a:tc>
                  <a:txBody>
                    <a:bodyPr/>
                    <a:lstStyle/>
                    <a:p>
                      <a:r>
                        <a:rPr lang="en-ZA" sz="2000" b="0" dirty="0" smtClean="0">
                          <a:solidFill>
                            <a:schemeClr val="tx1"/>
                          </a:solidFill>
                          <a:latin typeface="Arial" pitchFamily="34" charset="0"/>
                          <a:cs typeface="Arial" pitchFamily="34" charset="0"/>
                        </a:rPr>
                        <a:t>It</a:t>
                      </a:r>
                      <a:r>
                        <a:rPr lang="en-ZA" sz="2000" b="0" baseline="0" dirty="0" smtClean="0">
                          <a:solidFill>
                            <a:schemeClr val="tx1"/>
                          </a:solidFill>
                          <a:latin typeface="Arial" pitchFamily="34" charset="0"/>
                          <a:cs typeface="Arial" pitchFamily="34" charset="0"/>
                        </a:rPr>
                        <a:t> would be in the interest of National Departments to be consulted on the content of the Foreign Service Administration Manual and the Code of Conduct for the Foreign Service</a:t>
                      </a:r>
                      <a:endParaRPr lang="en-ZA" sz="2000" b="0" dirty="0">
                        <a:solidFill>
                          <a:schemeClr val="tx1"/>
                        </a:solidFill>
                        <a:latin typeface="Arial" pitchFamily="34" charset="0"/>
                        <a:cs typeface="Arial" pitchFamily="34" charset="0"/>
                      </a:endParaRPr>
                    </a:p>
                  </a:txBody>
                  <a:tcPr/>
                </a:tc>
                <a:tc>
                  <a:txBody>
                    <a:bodyPr/>
                    <a:lstStyle/>
                    <a:p>
                      <a:r>
                        <a:rPr lang="en-ZA" sz="2000" b="0" dirty="0" smtClean="0">
                          <a:solidFill>
                            <a:schemeClr val="tx1"/>
                          </a:solidFill>
                          <a:latin typeface="Arial" pitchFamily="34" charset="0"/>
                          <a:cs typeface="Arial" pitchFamily="34" charset="0"/>
                        </a:rPr>
                        <a:t>Consultation with National Departments to be added to the Bill to align their</a:t>
                      </a:r>
                      <a:r>
                        <a:rPr lang="en-ZA" sz="2000" b="0" baseline="0" dirty="0" smtClean="0">
                          <a:solidFill>
                            <a:schemeClr val="tx1"/>
                          </a:solidFill>
                          <a:latin typeface="Arial" pitchFamily="34" charset="0"/>
                          <a:cs typeface="Arial" pitchFamily="34" charset="0"/>
                        </a:rPr>
                        <a:t> internal policies to the policies, codes and procedures prescribed by the Bill</a:t>
                      </a:r>
                      <a:endParaRPr lang="en-ZA" sz="2000" b="0" dirty="0">
                        <a:solidFill>
                          <a:schemeClr val="tx1"/>
                        </a:solidFill>
                        <a:latin typeface="Arial" pitchFamily="34" charset="0"/>
                        <a:cs typeface="Arial" pitchFamily="34" charset="0"/>
                      </a:endParaRPr>
                    </a:p>
                  </a:txBody>
                  <a:tcPr/>
                </a:tc>
                <a:extLst>
                  <a:ext uri="{0D108BD9-81ED-4DB2-BD59-A6C34878D82A}">
                    <a16:rowId xmlns:a16="http://schemas.microsoft.com/office/drawing/2014/main" xmlns="" val="10001"/>
                  </a:ext>
                </a:extLst>
              </a:tr>
              <a:tr h="1022350">
                <a:tc>
                  <a:txBody>
                    <a:bodyPr/>
                    <a:lstStyle/>
                    <a:p>
                      <a:r>
                        <a:rPr lang="en-ZA" sz="2000" b="1" dirty="0" smtClean="0">
                          <a:latin typeface="Arial" pitchFamily="34" charset="0"/>
                          <a:cs typeface="Arial" pitchFamily="34" charset="0"/>
                        </a:rPr>
                        <a:t>Section</a:t>
                      </a:r>
                      <a:r>
                        <a:rPr lang="en-ZA" sz="2000" b="1" baseline="0" dirty="0" smtClean="0">
                          <a:latin typeface="Arial" pitchFamily="34" charset="0"/>
                          <a:cs typeface="Arial" pitchFamily="34" charset="0"/>
                        </a:rPr>
                        <a:t> 10 Delegations of power</a:t>
                      </a:r>
                      <a:endParaRPr lang="en-ZA" sz="2000" b="1"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The</a:t>
                      </a:r>
                      <a:r>
                        <a:rPr lang="en-ZA" sz="2000" baseline="0" dirty="0" smtClean="0">
                          <a:latin typeface="Arial" pitchFamily="34" charset="0"/>
                          <a:cs typeface="Arial" pitchFamily="34" charset="0"/>
                        </a:rPr>
                        <a:t> delegations of powers, particularly with regards to financial powers should be synchronized with National Departments to avoid audit findings</a:t>
                      </a:r>
                      <a:endParaRPr lang="en-ZA" sz="2000"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To be clarified in the MoU</a:t>
                      </a:r>
                      <a:endParaRPr lang="en-ZA" sz="2000" dirty="0">
                        <a:latin typeface="Arial" pitchFamily="34" charset="0"/>
                        <a:cs typeface="Arial"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171473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8B98AEF3-CED0-40FE-BDB5-779F214A8432}" type="slidenum">
              <a:rPr lang="en-US" sz="1400">
                <a:latin typeface="+mn-lt"/>
              </a:rPr>
              <a:pPr algn="r" eaLnBrk="0" hangingPunct="0">
                <a:defRPr/>
              </a:pPr>
              <a:t>13</a:t>
            </a:fld>
            <a:endParaRPr lang="en-US" sz="1400" dirty="0">
              <a:latin typeface="+mn-lt"/>
            </a:endParaRPr>
          </a:p>
        </p:txBody>
      </p:sp>
      <p:sp>
        <p:nvSpPr>
          <p:cNvPr id="3075" name="Rectangle 2"/>
          <p:cNvSpPr>
            <a:spLocks noGrp="1" noChangeArrowheads="1"/>
          </p:cNvSpPr>
          <p:nvPr>
            <p:ph type="title" idx="4294967295"/>
          </p:nvPr>
        </p:nvSpPr>
        <p:spPr>
          <a:xfrm>
            <a:off x="685800" y="0"/>
            <a:ext cx="7772400" cy="90805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kern="1200" dirty="0" smtClean="0">
                <a:solidFill>
                  <a:schemeClr val="tx1"/>
                </a:solidFill>
                <a:latin typeface="Arial Rounded MT Bold"/>
              </a:rPr>
              <a:t>Comments</a:t>
            </a:r>
            <a:endParaRPr lang="en-US" sz="3200" kern="1200" dirty="0">
              <a:solidFill>
                <a:schemeClr val="tx1"/>
              </a:solidFill>
              <a:latin typeface="Arial Rounded MT Bold"/>
            </a:endParaRPr>
          </a:p>
        </p:txBody>
      </p:sp>
      <p:sp>
        <p:nvSpPr>
          <p:cNvPr id="5" name="Slide Number Placeholder 4"/>
          <p:cNvSpPr>
            <a:spLocks noGrp="1"/>
          </p:cNvSpPr>
          <p:nvPr>
            <p:ph type="sldNum" sz="quarter" idx="12"/>
          </p:nvPr>
        </p:nvSpPr>
        <p:spPr/>
        <p:txBody>
          <a:bodyPr/>
          <a:lstStyle/>
          <a:p>
            <a:pPr>
              <a:defRPr/>
            </a:pPr>
            <a:fld id="{0ECE7D64-BE08-4573-8891-B43DC0B3F208}" type="slidenum">
              <a:rPr lang="en-US" smtClean="0"/>
              <a:pPr>
                <a:defRPr/>
              </a:pPr>
              <a:t>13</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278257209"/>
              </p:ext>
            </p:extLst>
          </p:nvPr>
        </p:nvGraphicFramePr>
        <p:xfrm>
          <a:off x="-1" y="990600"/>
          <a:ext cx="9062358" cy="2881630"/>
        </p:xfrm>
        <a:graphic>
          <a:graphicData uri="http://schemas.openxmlformats.org/drawingml/2006/table">
            <a:tbl>
              <a:tblPr firstRow="1" bandRow="1">
                <a:tableStyleId>{5C22544A-7EE6-4342-B048-85BDC9FD1C3A}</a:tableStyleId>
              </a:tblPr>
              <a:tblGrid>
                <a:gridCol w="2661672">
                  <a:extLst>
                    <a:ext uri="{9D8B030D-6E8A-4147-A177-3AD203B41FA5}">
                      <a16:colId xmlns:a16="http://schemas.microsoft.com/office/drawing/2014/main" xmlns="" val="20000"/>
                    </a:ext>
                  </a:extLst>
                </a:gridCol>
                <a:gridCol w="3200343">
                  <a:extLst>
                    <a:ext uri="{9D8B030D-6E8A-4147-A177-3AD203B41FA5}">
                      <a16:colId xmlns:a16="http://schemas.microsoft.com/office/drawing/2014/main" xmlns="" val="20001"/>
                    </a:ext>
                  </a:extLst>
                </a:gridCol>
                <a:gridCol w="3200343">
                  <a:extLst>
                    <a:ext uri="{9D8B030D-6E8A-4147-A177-3AD203B41FA5}">
                      <a16:colId xmlns:a16="http://schemas.microsoft.com/office/drawing/2014/main" xmlns="" val="20002"/>
                    </a:ext>
                  </a:extLst>
                </a:gridCol>
              </a:tblGrid>
              <a:tr h="670560">
                <a:tc>
                  <a:txBody>
                    <a:bodyPr/>
                    <a:lstStyle/>
                    <a:p>
                      <a:r>
                        <a:rPr lang="en-ZA" sz="2000" dirty="0" smtClean="0">
                          <a:solidFill>
                            <a:schemeClr val="tx1"/>
                          </a:solidFill>
                          <a:latin typeface="Arial" pitchFamily="34" charset="0"/>
                          <a:cs typeface="Arial" pitchFamily="34" charset="0"/>
                        </a:rPr>
                        <a:t>Section</a:t>
                      </a:r>
                      <a:endParaRPr lang="en-ZA" sz="2000"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Comment</a:t>
                      </a:r>
                      <a:endParaRPr lang="en-ZA" sz="2000" b="1"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Impact</a:t>
                      </a:r>
                      <a:r>
                        <a:rPr lang="en-ZA" sz="2000" b="1" baseline="0" dirty="0" smtClean="0">
                          <a:solidFill>
                            <a:schemeClr val="tx1"/>
                          </a:solidFill>
                          <a:latin typeface="Arial" pitchFamily="34" charset="0"/>
                          <a:cs typeface="Arial" pitchFamily="34" charset="0"/>
                        </a:rPr>
                        <a:t>/implication</a:t>
                      </a:r>
                      <a:endParaRPr lang="en-ZA" sz="2000" b="1" dirty="0">
                        <a:solidFill>
                          <a:schemeClr val="tx1"/>
                        </a:solidFill>
                        <a:latin typeface="Arial" pitchFamily="34" charset="0"/>
                        <a:cs typeface="Arial" pitchFamily="34" charset="0"/>
                      </a:endParaRPr>
                    </a:p>
                  </a:txBody>
                  <a:tcPr/>
                </a:tc>
                <a:extLst>
                  <a:ext uri="{0D108BD9-81ED-4DB2-BD59-A6C34878D82A}">
                    <a16:rowId xmlns:a16="http://schemas.microsoft.com/office/drawing/2014/main" xmlns="" val="10000"/>
                  </a:ext>
                </a:extLst>
              </a:tr>
              <a:tr h="670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latin typeface="Arial" pitchFamily="34" charset="0"/>
                          <a:cs typeface="Arial" pitchFamily="34" charset="0"/>
                        </a:rPr>
                        <a:t>Section</a:t>
                      </a:r>
                      <a:r>
                        <a:rPr lang="en-ZA" sz="2000" b="1" baseline="0" dirty="0" smtClean="0">
                          <a:latin typeface="Arial" pitchFamily="34" charset="0"/>
                          <a:cs typeface="Arial" pitchFamily="34" charset="0"/>
                        </a:rPr>
                        <a:t> 11 Offences</a:t>
                      </a:r>
                      <a:endParaRPr lang="en-ZA"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pitchFamily="34" charset="0"/>
                          <a:cs typeface="Arial" pitchFamily="34" charset="0"/>
                        </a:rPr>
                        <a:t>The</a:t>
                      </a:r>
                      <a:r>
                        <a:rPr lang="en-ZA" baseline="0" dirty="0" smtClean="0">
                          <a:latin typeface="Arial" pitchFamily="34" charset="0"/>
                          <a:cs typeface="Arial" pitchFamily="34" charset="0"/>
                        </a:rPr>
                        <a:t> Bill is silent whether prosecution according to the Bill will supersede the Vienna Convention</a:t>
                      </a:r>
                      <a:endParaRPr lang="en-ZA"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latin typeface="Arial" pitchFamily="34" charset="0"/>
                          <a:cs typeface="Arial" pitchFamily="34" charset="0"/>
                        </a:rPr>
                        <a:t>Conflicting interpretation of the Bill</a:t>
                      </a:r>
                      <a:endParaRPr lang="en-ZA" dirty="0">
                        <a:latin typeface="Arial" pitchFamily="34" charset="0"/>
                        <a:cs typeface="Arial" pitchFamily="34" charset="0"/>
                      </a:endParaRPr>
                    </a:p>
                  </a:txBody>
                  <a:tcPr/>
                </a:tc>
                <a:extLst>
                  <a:ext uri="{0D108BD9-81ED-4DB2-BD59-A6C34878D82A}">
                    <a16:rowId xmlns:a16="http://schemas.microsoft.com/office/drawing/2014/main" xmlns="" val="10001"/>
                  </a:ext>
                </a:extLst>
              </a:tr>
              <a:tr h="1022350">
                <a:tc>
                  <a:txBody>
                    <a:bodyPr/>
                    <a:lstStyle/>
                    <a:p>
                      <a:r>
                        <a:rPr lang="en-ZA" sz="2000" b="1" dirty="0" smtClean="0">
                          <a:latin typeface="Arial" pitchFamily="34" charset="0"/>
                          <a:cs typeface="Arial" pitchFamily="34" charset="0"/>
                        </a:rPr>
                        <a:t>Section 12 Regulations</a:t>
                      </a:r>
                      <a:endParaRPr lang="en-ZA" sz="2000" b="1"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Regulations should be consulted with National Departments</a:t>
                      </a:r>
                      <a:endParaRPr lang="en-ZA" sz="20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aseline="0" dirty="0" smtClean="0">
                          <a:latin typeface="Arial" pitchFamily="34" charset="0"/>
                          <a:cs typeface="Arial" pitchFamily="34" charset="0"/>
                        </a:rPr>
                        <a:t>Encapsulated in an MOU as proposed in Section 7</a:t>
                      </a:r>
                      <a:endParaRPr lang="en-ZA" sz="2000" dirty="0" smtClean="0">
                        <a:latin typeface="Arial" pitchFamily="34" charset="0"/>
                        <a:cs typeface="Arial" pitchFamily="34" charset="0"/>
                      </a:endParaRPr>
                    </a:p>
                    <a:p>
                      <a:endParaRPr lang="en-ZA" sz="2000" dirty="0">
                        <a:latin typeface="Arial" pitchFamily="34" charset="0"/>
                        <a:cs typeface="Arial"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1693096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E86C31D-0B8F-4616-AE3B-85E663AD5BF6}" type="slidenum">
              <a:rPr lang="en-GB"/>
              <a:pPr>
                <a:defRPr/>
              </a:pPr>
              <a:t>14</a:t>
            </a:fld>
            <a:endParaRPr lang="en-GB" dirty="0"/>
          </a:p>
        </p:txBody>
      </p:sp>
      <p:sp>
        <p:nvSpPr>
          <p:cNvPr id="20482" name="Rectangle 2"/>
          <p:cNvSpPr>
            <a:spLocks noGrp="1" noChangeArrowheads="1"/>
          </p:cNvSpPr>
          <p:nvPr>
            <p:ph type="title"/>
          </p:nvPr>
        </p:nvSpPr>
        <p:spPr>
          <a:xfrm>
            <a:off x="609600" y="76200"/>
            <a:ext cx="7772400" cy="762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ZA" sz="3200" dirty="0" smtClean="0">
                <a:solidFill>
                  <a:schemeClr val="tx1"/>
                </a:solidFill>
                <a:latin typeface="Arial Rounded MT Bold"/>
              </a:rPr>
              <a:t>Conclusion</a:t>
            </a:r>
            <a:endParaRPr lang="en-GB" sz="3200" dirty="0">
              <a:solidFill>
                <a:schemeClr val="tx1"/>
              </a:solidFill>
              <a:latin typeface="Arial Rounded MT Bold"/>
            </a:endParaRPr>
          </a:p>
        </p:txBody>
      </p:sp>
      <p:sp>
        <p:nvSpPr>
          <p:cNvPr id="20483" name="Rectangle 3"/>
          <p:cNvSpPr>
            <a:spLocks noGrp="1" noChangeArrowheads="1"/>
          </p:cNvSpPr>
          <p:nvPr>
            <p:ph type="body" idx="1"/>
          </p:nvPr>
        </p:nvSpPr>
        <p:spPr>
          <a:xfrm>
            <a:off x="762000" y="2133600"/>
            <a:ext cx="7772400" cy="2514600"/>
          </a:xfrm>
        </p:spPr>
        <p:txBody>
          <a:bodyPr/>
          <a:lstStyle/>
          <a:p>
            <a:pPr eaLnBrk="1" hangingPunct="1"/>
            <a:r>
              <a:rPr lang="en-GB" sz="2800" dirty="0" smtClean="0">
                <a:latin typeface="Arial" charset="0"/>
              </a:rPr>
              <a:t>The Bill is silent in general on the specifics of financial and human resources</a:t>
            </a:r>
          </a:p>
          <a:p>
            <a:pPr eaLnBrk="1" hangingPunct="1"/>
            <a:r>
              <a:rPr lang="en-GB" sz="2800" dirty="0" smtClean="0">
                <a:latin typeface="Arial" charset="0"/>
              </a:rPr>
              <a:t>It should be more pronounced on roles and responsibilities of all parties</a:t>
            </a:r>
          </a:p>
        </p:txBody>
      </p:sp>
    </p:spTree>
    <p:extLst>
      <p:ext uri="{BB962C8B-B14F-4D97-AF65-F5344CB8AC3E}">
        <p14:creationId xmlns:p14="http://schemas.microsoft.com/office/powerpoint/2010/main" xmlns="" val="14493603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2"/>
          </p:nvPr>
        </p:nvSpPr>
        <p:spPr/>
        <p:txBody>
          <a:bodyPr/>
          <a:lstStyle/>
          <a:p>
            <a:pPr>
              <a:defRPr/>
            </a:pPr>
            <a:fld id="{F6126AF0-E322-4C2B-878C-DA7578145E59}" type="slidenum">
              <a:rPr lang="en-GB"/>
              <a:pPr>
                <a:defRPr/>
              </a:pPr>
              <a:t>15</a:t>
            </a:fld>
            <a:endParaRPr lang="en-GB" dirty="0"/>
          </a:p>
        </p:txBody>
      </p:sp>
      <p:sp>
        <p:nvSpPr>
          <p:cNvPr id="36866" name="Rectangle 2"/>
          <p:cNvSpPr>
            <a:spLocks noGrp="1" noChangeArrowheads="1"/>
          </p:cNvSpPr>
          <p:nvPr>
            <p:ph type="title"/>
          </p:nvPr>
        </p:nvSpPr>
        <p:spPr/>
        <p:txBody>
          <a:bodyPr/>
          <a:lstStyle/>
          <a:p>
            <a:pPr eaLnBrk="1" hangingPunct="1"/>
            <a:r>
              <a:rPr lang="en-US" sz="3200" b="1" dirty="0" smtClean="0">
                <a:solidFill>
                  <a:schemeClr val="accent2"/>
                </a:solidFill>
                <a:latin typeface="Arial Unicode MS"/>
              </a:rPr>
              <a:t>     </a:t>
            </a:r>
          </a:p>
        </p:txBody>
      </p:sp>
      <p:sp>
        <p:nvSpPr>
          <p:cNvPr id="36867" name="Text Box 57"/>
          <p:cNvSpPr txBox="1">
            <a:spLocks noChangeArrowheads="1"/>
          </p:cNvSpPr>
          <p:nvPr/>
        </p:nvSpPr>
        <p:spPr bwMode="auto">
          <a:xfrm>
            <a:off x="1182566" y="2565401"/>
            <a:ext cx="6778869" cy="156966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lvl1pPr algn="ctr" eaLnBrk="1" hangingPunct="1">
              <a:defRPr sz="3200">
                <a:solidFill>
                  <a:schemeClr val="tx1"/>
                </a:solidFill>
                <a:latin typeface="Arial Rounded MT Bold"/>
                <a:ea typeface="+mj-ea"/>
                <a:cs typeface="+mj-cs"/>
              </a:defRPr>
            </a:lvl1pPr>
            <a:lvl2pPr algn="ctr">
              <a:defRPr sz="4400">
                <a:solidFill>
                  <a:schemeClr val="tx2"/>
                </a:solidFill>
                <a:latin typeface="Times" charset="0"/>
              </a:defRPr>
            </a:lvl2pPr>
            <a:lvl3pPr algn="ctr">
              <a:defRPr sz="4400">
                <a:solidFill>
                  <a:schemeClr val="tx2"/>
                </a:solidFill>
                <a:latin typeface="Times" charset="0"/>
              </a:defRPr>
            </a:lvl3pPr>
            <a:lvl4pPr algn="ctr">
              <a:defRPr sz="4400">
                <a:solidFill>
                  <a:schemeClr val="tx2"/>
                </a:solidFill>
                <a:latin typeface="Times" charset="0"/>
              </a:defRPr>
            </a:lvl4pPr>
            <a:lvl5pPr algn="ctr">
              <a:defRPr sz="4400">
                <a:solidFill>
                  <a:schemeClr val="tx2"/>
                </a:solidFill>
                <a:latin typeface="Times" charset="0"/>
              </a:defRPr>
            </a:lvl5pPr>
            <a:lvl6pPr marL="457200" algn="ctr" fontAlgn="base">
              <a:spcBef>
                <a:spcPct val="0"/>
              </a:spcBef>
              <a:spcAft>
                <a:spcPct val="0"/>
              </a:spcAft>
              <a:defRPr sz="4400">
                <a:solidFill>
                  <a:schemeClr val="tx2"/>
                </a:solidFill>
                <a:latin typeface="Times" charset="0"/>
              </a:defRPr>
            </a:lvl6pPr>
            <a:lvl7pPr marL="914400" algn="ctr" fontAlgn="base">
              <a:spcBef>
                <a:spcPct val="0"/>
              </a:spcBef>
              <a:spcAft>
                <a:spcPct val="0"/>
              </a:spcAft>
              <a:defRPr sz="4400">
                <a:solidFill>
                  <a:schemeClr val="tx2"/>
                </a:solidFill>
                <a:latin typeface="Times" charset="0"/>
              </a:defRPr>
            </a:lvl7pPr>
            <a:lvl8pPr marL="1371600" algn="ctr" fontAlgn="base">
              <a:spcBef>
                <a:spcPct val="0"/>
              </a:spcBef>
              <a:spcAft>
                <a:spcPct val="0"/>
              </a:spcAft>
              <a:defRPr sz="4400">
                <a:solidFill>
                  <a:schemeClr val="tx2"/>
                </a:solidFill>
                <a:latin typeface="Times" charset="0"/>
              </a:defRPr>
            </a:lvl8pPr>
            <a:lvl9pPr marL="1828800" algn="ctr" fontAlgn="base">
              <a:spcBef>
                <a:spcPct val="0"/>
              </a:spcBef>
              <a:spcAft>
                <a:spcPct val="0"/>
              </a:spcAft>
              <a:defRPr sz="4400">
                <a:solidFill>
                  <a:schemeClr val="tx2"/>
                </a:solidFill>
                <a:latin typeface="Times" charset="0"/>
              </a:defRPr>
            </a:lvl9pPr>
          </a:lstStyle>
          <a:p>
            <a:r>
              <a:rPr lang="en-US" dirty="0"/>
              <a:t>Thank </a:t>
            </a:r>
            <a:r>
              <a:rPr lang="en-US" dirty="0" smtClean="0"/>
              <a:t>You</a:t>
            </a:r>
            <a:endParaRPr lang="en-US" dirty="0"/>
          </a:p>
        </p:txBody>
      </p:sp>
    </p:spTree>
    <p:extLst>
      <p:ext uri="{BB962C8B-B14F-4D97-AF65-F5344CB8AC3E}">
        <p14:creationId xmlns:p14="http://schemas.microsoft.com/office/powerpoint/2010/main" xmlns="" val="201229898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E86C31D-0B8F-4616-AE3B-85E663AD5BF6}" type="slidenum">
              <a:rPr lang="en-GB"/>
              <a:pPr>
                <a:defRPr/>
              </a:pPr>
              <a:t>2</a:t>
            </a:fld>
            <a:endParaRPr lang="en-GB" dirty="0"/>
          </a:p>
        </p:txBody>
      </p:sp>
      <p:sp>
        <p:nvSpPr>
          <p:cNvPr id="20482" name="Rectangle 2"/>
          <p:cNvSpPr>
            <a:spLocks noGrp="1" noChangeArrowheads="1"/>
          </p:cNvSpPr>
          <p:nvPr>
            <p:ph type="title"/>
          </p:nvPr>
        </p:nvSpPr>
        <p:spPr>
          <a:xfrm>
            <a:off x="609600" y="76200"/>
            <a:ext cx="7772400" cy="762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ZA" sz="3200" dirty="0" smtClean="0">
                <a:solidFill>
                  <a:schemeClr val="tx1"/>
                </a:solidFill>
                <a:latin typeface="Arial Rounded MT Bold"/>
              </a:rPr>
              <a:t>Impact of Foreign Service Bill</a:t>
            </a:r>
            <a:endParaRPr lang="en-GB" sz="3200" dirty="0">
              <a:solidFill>
                <a:schemeClr val="tx1"/>
              </a:solidFill>
              <a:latin typeface="Arial Rounded MT Bold"/>
            </a:endParaRPr>
          </a:p>
        </p:txBody>
      </p:sp>
      <p:sp>
        <p:nvSpPr>
          <p:cNvPr id="20483" name="Rectangle 3"/>
          <p:cNvSpPr>
            <a:spLocks noGrp="1" noChangeArrowheads="1"/>
          </p:cNvSpPr>
          <p:nvPr>
            <p:ph type="body" idx="1"/>
          </p:nvPr>
        </p:nvSpPr>
        <p:spPr>
          <a:xfrm>
            <a:off x="316523" y="1143000"/>
            <a:ext cx="8510954" cy="5105400"/>
          </a:xfrm>
        </p:spPr>
        <p:txBody>
          <a:bodyPr/>
          <a:lstStyle/>
          <a:p>
            <a:pPr eaLnBrk="1" hangingPunct="1"/>
            <a:r>
              <a:rPr lang="en-GB" sz="2000" dirty="0" smtClean="0">
                <a:latin typeface="Arial" charset="0"/>
              </a:rPr>
              <a:t>The mandate of </a:t>
            </a:r>
            <a:r>
              <a:rPr lang="en-GB" sz="2000" b="1" dirty="0" smtClean="0">
                <a:latin typeface="Arial" charset="0"/>
              </a:rPr>
              <a:t>the dti </a:t>
            </a:r>
            <a:r>
              <a:rPr lang="en-GB" sz="2000" dirty="0" smtClean="0">
                <a:latin typeface="Arial" charset="0"/>
              </a:rPr>
              <a:t>requires the management of a network of Foreign Economic Offices towards trade negotiations, investment and export </a:t>
            </a:r>
            <a:r>
              <a:rPr lang="en-GB" sz="2000" dirty="0">
                <a:latin typeface="Arial" charset="0"/>
              </a:rPr>
              <a:t>promotion. </a:t>
            </a:r>
            <a:endParaRPr lang="en-GB" sz="2000" dirty="0" smtClean="0">
              <a:latin typeface="Arial" charset="0"/>
            </a:endParaRPr>
          </a:p>
          <a:p>
            <a:pPr eaLnBrk="1" hangingPunct="1"/>
            <a:r>
              <a:rPr lang="en-GB" sz="2000" dirty="0" smtClean="0">
                <a:latin typeface="Arial" charset="0"/>
              </a:rPr>
              <a:t>It </a:t>
            </a:r>
            <a:r>
              <a:rPr lang="en-GB" sz="2000" dirty="0">
                <a:latin typeface="Arial" charset="0"/>
              </a:rPr>
              <a:t>is therefore an important document to engage on to ensure an integrated and coordinated way of implementing the mandate of </a:t>
            </a:r>
            <a:r>
              <a:rPr lang="en-GB" sz="2000" b="1" dirty="0">
                <a:latin typeface="Arial" charset="0"/>
              </a:rPr>
              <a:t>the dti</a:t>
            </a:r>
            <a:r>
              <a:rPr lang="en-GB" sz="2000" dirty="0" smtClean="0">
                <a:latin typeface="Arial" charset="0"/>
              </a:rPr>
              <a:t>.</a:t>
            </a:r>
          </a:p>
          <a:p>
            <a:pPr eaLnBrk="1" hangingPunct="1"/>
            <a:r>
              <a:rPr lang="en-GB" sz="2000" b="1" dirty="0" smtClean="0">
                <a:latin typeface="Arial" charset="0"/>
              </a:rPr>
              <a:t>The </a:t>
            </a:r>
            <a:r>
              <a:rPr lang="en-GB" sz="2000" b="1" dirty="0" smtClean="0">
                <a:latin typeface="Arial" pitchFamily="34" charset="0"/>
                <a:cs typeface="Arial" pitchFamily="34" charset="0"/>
              </a:rPr>
              <a:t>dti </a:t>
            </a:r>
            <a:r>
              <a:rPr lang="en-GB" sz="2000" dirty="0">
                <a:latin typeface="Arial" pitchFamily="34" charset="0"/>
                <a:cs typeface="Arial" pitchFamily="34" charset="0"/>
              </a:rPr>
              <a:t>has 44 foreign offices across the globe with </a:t>
            </a:r>
            <a:r>
              <a:rPr lang="en-GB" sz="2000" dirty="0" smtClean="0">
                <a:latin typeface="Arial" pitchFamily="34" charset="0"/>
                <a:cs typeface="Arial" pitchFamily="34" charset="0"/>
              </a:rPr>
              <a:t>32 Foreign Economic Representatives </a:t>
            </a:r>
            <a:r>
              <a:rPr lang="en-GB" sz="2000" dirty="0">
                <a:latin typeface="Arial" pitchFamily="34" charset="0"/>
                <a:cs typeface="Arial" pitchFamily="34" charset="0"/>
              </a:rPr>
              <a:t>and 48 Marketing </a:t>
            </a:r>
            <a:r>
              <a:rPr lang="en-GB" sz="2000" dirty="0" smtClean="0">
                <a:latin typeface="Arial" pitchFamily="34" charset="0"/>
                <a:cs typeface="Arial" pitchFamily="34" charset="0"/>
              </a:rPr>
              <a:t>Officers.</a:t>
            </a:r>
          </a:p>
          <a:p>
            <a:pPr eaLnBrk="1" hangingPunct="1"/>
            <a:r>
              <a:rPr lang="en-GB" sz="2000" dirty="0" smtClean="0">
                <a:latin typeface="Arial" pitchFamily="34" charset="0"/>
                <a:cs typeface="Arial" pitchFamily="34" charset="0"/>
              </a:rPr>
              <a:t>The allocated budget over the MTEF-period amounts to R436 million.</a:t>
            </a:r>
            <a:endParaRPr lang="en-GB" sz="2000" dirty="0">
              <a:latin typeface="Arial" pitchFamily="34" charset="0"/>
              <a:cs typeface="Arial" pitchFamily="34" charset="0"/>
            </a:endParaRPr>
          </a:p>
          <a:p>
            <a:pPr eaLnBrk="1" hangingPunct="1"/>
            <a:r>
              <a:rPr lang="en-GB" sz="2000" dirty="0" smtClean="0">
                <a:latin typeface="Arial" charset="0"/>
              </a:rPr>
              <a:t>These offices are operating from South African Missions under the auspices of Dirco.</a:t>
            </a:r>
          </a:p>
          <a:p>
            <a:pPr eaLnBrk="1" hangingPunct="1"/>
            <a:r>
              <a:rPr lang="en-GB" sz="2000" dirty="0" smtClean="0">
                <a:latin typeface="Arial" charset="0"/>
              </a:rPr>
              <a:t>Foreign Service Bill presents an important framework on how </a:t>
            </a:r>
            <a:r>
              <a:rPr lang="en-GB" sz="2000" b="1" dirty="0" smtClean="0">
                <a:latin typeface="Arial" charset="0"/>
              </a:rPr>
              <a:t>the dti’s </a:t>
            </a:r>
            <a:r>
              <a:rPr lang="en-GB" sz="2000" dirty="0" smtClean="0">
                <a:latin typeface="Arial" charset="0"/>
              </a:rPr>
              <a:t>global footprint of Foreign Economic Offices will function going forward</a:t>
            </a:r>
          </a:p>
          <a:p>
            <a:pPr marL="0" indent="0" eaLnBrk="1" hangingPunct="1">
              <a:buNone/>
            </a:pPr>
            <a:endParaRPr lang="en-GB" sz="2000" dirty="0" smtClean="0">
              <a:latin typeface="Arial" charset="0"/>
            </a:endParaRPr>
          </a:p>
        </p:txBody>
      </p:sp>
    </p:spTree>
    <p:extLst>
      <p:ext uri="{BB962C8B-B14F-4D97-AF65-F5344CB8AC3E}">
        <p14:creationId xmlns:p14="http://schemas.microsoft.com/office/powerpoint/2010/main" xmlns="" val="7764211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Times" pitchFamily="18" charset="0"/>
              </a:defRPr>
            </a:lvl1pPr>
            <a:lvl2pPr>
              <a:defRPr sz="2800">
                <a:solidFill>
                  <a:schemeClr val="tx1"/>
                </a:solidFill>
                <a:latin typeface="Times" pitchFamily="18" charset="0"/>
              </a:defRPr>
            </a:lvl2pPr>
            <a:lvl3pPr>
              <a:defRPr sz="2400">
                <a:solidFill>
                  <a:schemeClr val="tx1"/>
                </a:solidFill>
                <a:latin typeface="Times" pitchFamily="18" charset="0"/>
              </a:defRPr>
            </a:lvl3pPr>
            <a:lvl4pPr>
              <a:defRPr sz="2000">
                <a:solidFill>
                  <a:schemeClr val="tx1"/>
                </a:solidFill>
                <a:latin typeface="Times" pitchFamily="18" charset="0"/>
              </a:defRPr>
            </a:lvl4pPr>
            <a:lvl5pPr>
              <a:defRPr sz="2000">
                <a:solidFill>
                  <a:schemeClr val="tx1"/>
                </a:solidFill>
                <a:latin typeface="Times" pitchFamily="18" charset="0"/>
              </a:defRPr>
            </a:lvl5pPr>
            <a:lvl6pPr eaLnBrk="0" hangingPunct="0">
              <a:defRPr sz="2000">
                <a:solidFill>
                  <a:schemeClr val="tx1"/>
                </a:solidFill>
                <a:latin typeface="Times" pitchFamily="18" charset="0"/>
              </a:defRPr>
            </a:lvl6pPr>
            <a:lvl7pPr eaLnBrk="0" hangingPunct="0">
              <a:defRPr sz="2000">
                <a:solidFill>
                  <a:schemeClr val="tx1"/>
                </a:solidFill>
                <a:latin typeface="Times" pitchFamily="18" charset="0"/>
              </a:defRPr>
            </a:lvl7pPr>
            <a:lvl8pPr eaLnBrk="0" hangingPunct="0">
              <a:defRPr sz="2000">
                <a:solidFill>
                  <a:schemeClr val="tx1"/>
                </a:solidFill>
                <a:latin typeface="Times" pitchFamily="18" charset="0"/>
              </a:defRPr>
            </a:lvl8pPr>
            <a:lvl9pPr eaLnBrk="0" hangingPunct="0">
              <a:defRPr sz="2000">
                <a:solidFill>
                  <a:schemeClr val="tx1"/>
                </a:solidFill>
                <a:latin typeface="Times" pitchFamily="18" charset="0"/>
              </a:defRPr>
            </a:lvl9pPr>
          </a:lstStyle>
          <a:p>
            <a:fld id="{1C760CE8-62BA-4F9F-B157-938BD4610E86}" type="slidenum">
              <a:rPr lang="en-US" altLang="en-US" sz="1400" smtClean="0"/>
              <a:pPr/>
              <a:t>3</a:t>
            </a:fld>
            <a:endParaRPr lang="en-US" altLang="en-US" sz="1400" dirty="0" smtClean="0"/>
          </a:p>
        </p:txBody>
      </p:sp>
      <p:sp>
        <p:nvSpPr>
          <p:cNvPr id="10243" name="Rectangle 2"/>
          <p:cNvSpPr>
            <a:spLocks noChangeArrowheads="1"/>
          </p:cNvSpPr>
          <p:nvPr/>
        </p:nvSpPr>
        <p:spPr bwMode="auto">
          <a:xfrm>
            <a:off x="152400" y="838199"/>
            <a:ext cx="8839200" cy="5508625"/>
          </a:xfrm>
          <a:prstGeom prst="rect">
            <a:avLst/>
          </a:prstGeom>
          <a:solidFill>
            <a:schemeClr val="bg1"/>
          </a:solidFill>
          <a:ln w="9525">
            <a:solidFill>
              <a:schemeClr val="tx1"/>
            </a:solidFill>
            <a:miter lim="800000"/>
            <a:headEnd/>
            <a:tailEnd/>
          </a:ln>
        </p:spPr>
        <p:txBody>
          <a:bodyPr wrap="none" anchor="ctr"/>
          <a:lstStyle/>
          <a:p>
            <a:endParaRPr lang="en-US" altLang="en-US" dirty="0">
              <a:latin typeface="Times" pitchFamily="18" charset="0"/>
            </a:endParaRPr>
          </a:p>
        </p:txBody>
      </p:sp>
      <p:sp>
        <p:nvSpPr>
          <p:cNvPr id="83971" name="Rectangle 3"/>
          <p:cNvSpPr>
            <a:spLocks noGrp="1" noChangeArrowheads="1"/>
          </p:cNvSpPr>
          <p:nvPr>
            <p:ph type="title"/>
          </p:nvPr>
        </p:nvSpPr>
        <p:spPr>
          <a:xfrm>
            <a:off x="409575" y="0"/>
            <a:ext cx="8353425" cy="1196975"/>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kern="1200" dirty="0">
                <a:solidFill>
                  <a:schemeClr val="tx1"/>
                </a:solidFill>
                <a:latin typeface="Arial Rounded MT Bold"/>
              </a:rPr>
              <a:t>South Africa’s Current Global Footprint</a:t>
            </a:r>
          </a:p>
        </p:txBody>
      </p:sp>
      <p:grpSp>
        <p:nvGrpSpPr>
          <p:cNvPr id="2" name="Group 1"/>
          <p:cNvGrpSpPr/>
          <p:nvPr/>
        </p:nvGrpSpPr>
        <p:grpSpPr>
          <a:xfrm>
            <a:off x="684213" y="1676400"/>
            <a:ext cx="8002587" cy="4920952"/>
            <a:chOff x="684213" y="1071563"/>
            <a:chExt cx="8002587" cy="4920952"/>
          </a:xfrm>
        </p:grpSpPr>
        <p:graphicFrame>
          <p:nvGraphicFramePr>
            <p:cNvPr id="10245" name="Object 2"/>
            <p:cNvGraphicFramePr>
              <a:graphicFrameLocks noChangeAspect="1"/>
            </p:cNvGraphicFramePr>
            <p:nvPr>
              <p:extLst>
                <p:ext uri="{D42A27DB-BD31-4B8C-83A1-F6EECF244321}">
                  <p14:modId xmlns:p14="http://schemas.microsoft.com/office/powerpoint/2010/main" xmlns="" val="2809221555"/>
                </p:ext>
              </p:extLst>
            </p:nvPr>
          </p:nvGraphicFramePr>
          <p:xfrm>
            <a:off x="684213" y="1146175"/>
            <a:ext cx="8002587" cy="4446588"/>
          </p:xfrm>
          <a:graphic>
            <a:graphicData uri="http://schemas.openxmlformats.org/presentationml/2006/ole">
              <p:oleObj spid="_x0000_s2073" name="Bitmap Image" r:id="rId4" imgW="0" imgH="0" progId="PBrush">
                <p:embed/>
              </p:oleObj>
            </a:graphicData>
          </a:graphic>
        </p:graphicFrame>
        <p:sp>
          <p:nvSpPr>
            <p:cNvPr id="10277" name="AutoShape 10"/>
            <p:cNvSpPr>
              <a:spLocks noChangeArrowheads="1"/>
            </p:cNvSpPr>
            <p:nvPr/>
          </p:nvSpPr>
          <p:spPr bwMode="auto">
            <a:xfrm>
              <a:off x="5135450" y="1071563"/>
              <a:ext cx="1406292" cy="995363"/>
            </a:xfrm>
            <a:prstGeom prst="wedgeRectCallout">
              <a:avLst>
                <a:gd name="adj1" fmla="val -55000"/>
                <a:gd name="adj2" fmla="val 87796"/>
              </a:avLst>
            </a:prstGeom>
            <a:solidFill>
              <a:schemeClr val="bg1"/>
            </a:solidFill>
            <a:ln w="9525">
              <a:solidFill>
                <a:schemeClr val="tx1"/>
              </a:solidFill>
              <a:miter lim="800000"/>
              <a:headEnd/>
              <a:tailEnd/>
            </a:ln>
          </p:spPr>
          <p:txBody>
            <a:bodyPr/>
            <a:lstStyle/>
            <a:p>
              <a:pPr algn="ctr" eaLnBrk="1" hangingPunct="1"/>
              <a:r>
                <a:rPr lang="en-US" altLang="en-US" sz="800" dirty="0">
                  <a:solidFill>
                    <a:schemeClr val="tx1"/>
                  </a:solidFill>
                  <a:latin typeface="Arial Black" pitchFamily="34" charset="0"/>
                </a:rPr>
                <a:t>Europe: Brussels, London, Milan, Moscow, </a:t>
              </a:r>
              <a:r>
                <a:rPr lang="en-US" altLang="en-US" sz="800" dirty="0" smtClean="0">
                  <a:solidFill>
                    <a:schemeClr val="tx1"/>
                  </a:solidFill>
                  <a:latin typeface="Arial Black" pitchFamily="34" charset="0"/>
                </a:rPr>
                <a:t>The </a:t>
              </a:r>
              <a:r>
                <a:rPr lang="en-US" altLang="en-US" sz="800" dirty="0">
                  <a:solidFill>
                    <a:schemeClr val="tx1"/>
                  </a:solidFill>
                  <a:latin typeface="Arial Black" pitchFamily="34" charset="0"/>
                </a:rPr>
                <a:t>Hague, Berlin, Madrid, </a:t>
              </a:r>
              <a:r>
                <a:rPr lang="en-US" altLang="en-US" sz="800" dirty="0" smtClean="0">
                  <a:solidFill>
                    <a:schemeClr val="tx1"/>
                  </a:solidFill>
                  <a:latin typeface="Arial Black" pitchFamily="34" charset="0"/>
                </a:rPr>
                <a:t>Ankara, Geneva Munich</a:t>
              </a:r>
              <a:r>
                <a:rPr lang="en-US" altLang="en-US" sz="800" dirty="0">
                  <a:solidFill>
                    <a:schemeClr val="tx1"/>
                  </a:solidFill>
                  <a:latin typeface="Arial Black" pitchFamily="34" charset="0"/>
                </a:rPr>
                <a:t>, Paris &amp; Vienna</a:t>
              </a:r>
            </a:p>
          </p:txBody>
        </p:sp>
        <p:sp>
          <p:nvSpPr>
            <p:cNvPr id="10273" name="AutoShape 15"/>
            <p:cNvSpPr>
              <a:spLocks noChangeArrowheads="1"/>
            </p:cNvSpPr>
            <p:nvPr/>
          </p:nvSpPr>
          <p:spPr bwMode="auto">
            <a:xfrm>
              <a:off x="6752545" y="1676400"/>
              <a:ext cx="1407205" cy="1117600"/>
            </a:xfrm>
            <a:prstGeom prst="wedgeRectCallout">
              <a:avLst>
                <a:gd name="adj1" fmla="val -72185"/>
                <a:gd name="adj2" fmla="val 42065"/>
              </a:avLst>
            </a:prstGeom>
            <a:solidFill>
              <a:schemeClr val="bg1"/>
            </a:solidFill>
            <a:ln w="9525">
              <a:solidFill>
                <a:schemeClr val="tx1"/>
              </a:solidFill>
              <a:miter lim="800000"/>
              <a:headEnd/>
              <a:tailEnd/>
            </a:ln>
          </p:spPr>
          <p:txBody>
            <a:bodyPr/>
            <a:lstStyle/>
            <a:p>
              <a:pPr algn="ctr" eaLnBrk="1" hangingPunct="1"/>
              <a:r>
                <a:rPr lang="en-US" altLang="en-US" sz="800" dirty="0">
                  <a:solidFill>
                    <a:schemeClr val="tx1"/>
                  </a:solidFill>
                  <a:latin typeface="Arial Black" pitchFamily="34" charset="0"/>
                </a:rPr>
                <a:t>Asia: Beijing, Hong Kong, Seoul, Shanghai, Tokyo, </a:t>
              </a:r>
              <a:r>
                <a:rPr lang="en-US" altLang="en-US" sz="800" dirty="0" smtClean="0">
                  <a:solidFill>
                    <a:schemeClr val="tx1"/>
                  </a:solidFill>
                  <a:latin typeface="Arial Black" pitchFamily="34" charset="0"/>
                </a:rPr>
                <a:t> </a:t>
              </a:r>
              <a:r>
                <a:rPr lang="en-US" altLang="en-US" sz="800" dirty="0">
                  <a:solidFill>
                    <a:schemeClr val="tx1"/>
                  </a:solidFill>
                  <a:latin typeface="Arial Black" pitchFamily="34" charset="0"/>
                </a:rPr>
                <a:t>Jakarta, Kuala Lumpur, Mumbai, New Delhi a &amp; Singapore</a:t>
              </a:r>
            </a:p>
          </p:txBody>
        </p:sp>
        <p:sp>
          <p:nvSpPr>
            <p:cNvPr id="10250" name="AutoShape 19"/>
            <p:cNvSpPr>
              <a:spLocks noChangeArrowheads="1"/>
            </p:cNvSpPr>
            <p:nvPr/>
          </p:nvSpPr>
          <p:spPr bwMode="auto">
            <a:xfrm rot="21598879">
              <a:off x="5170545" y="4395788"/>
              <a:ext cx="1406525" cy="1596727"/>
            </a:xfrm>
            <a:prstGeom prst="wedgeRectCallout">
              <a:avLst>
                <a:gd name="adj1" fmla="val -61935"/>
                <a:gd name="adj2" fmla="val -135269"/>
              </a:avLst>
            </a:prstGeom>
            <a:solidFill>
              <a:schemeClr val="bg1"/>
            </a:solidFill>
            <a:ln w="9525">
              <a:solidFill>
                <a:schemeClr val="tx1"/>
              </a:solidFill>
              <a:miter lim="800000"/>
              <a:headEnd/>
              <a:tailEnd/>
            </a:ln>
          </p:spPr>
          <p:txBody>
            <a:bodyPr/>
            <a:lstStyle>
              <a:lvl1pPr>
                <a:defRPr sz="2400">
                  <a:solidFill>
                    <a:srgbClr val="FF9966"/>
                  </a:solidFill>
                  <a:latin typeface="Arial" charset="0"/>
                </a:defRPr>
              </a:lvl1pPr>
              <a:lvl2pPr marL="742950" indent="-285750">
                <a:defRPr sz="2400">
                  <a:solidFill>
                    <a:srgbClr val="FF9966"/>
                  </a:solidFill>
                  <a:latin typeface="Arial" charset="0"/>
                </a:defRPr>
              </a:lvl2pPr>
              <a:lvl3pPr marL="1143000" indent="-228600">
                <a:defRPr sz="2400">
                  <a:solidFill>
                    <a:srgbClr val="FF9966"/>
                  </a:solidFill>
                  <a:latin typeface="Arial" charset="0"/>
                </a:defRPr>
              </a:lvl3pPr>
              <a:lvl4pPr marL="1600200" indent="-228600">
                <a:defRPr sz="2400">
                  <a:solidFill>
                    <a:srgbClr val="FF9966"/>
                  </a:solidFill>
                  <a:latin typeface="Arial" charset="0"/>
                </a:defRPr>
              </a:lvl4pPr>
              <a:lvl5pPr marL="2057400" indent="-228600">
                <a:defRPr sz="2400">
                  <a:solidFill>
                    <a:srgbClr val="FF9966"/>
                  </a:solidFill>
                  <a:latin typeface="Arial" charset="0"/>
                </a:defRPr>
              </a:lvl5pPr>
              <a:lvl6pPr marL="2514600" indent="-228600" eaLnBrk="0" fontAlgn="base" hangingPunct="0">
                <a:spcBef>
                  <a:spcPct val="0"/>
                </a:spcBef>
                <a:spcAft>
                  <a:spcPct val="0"/>
                </a:spcAft>
                <a:defRPr sz="2400">
                  <a:solidFill>
                    <a:srgbClr val="FF9966"/>
                  </a:solidFill>
                  <a:latin typeface="Arial" charset="0"/>
                </a:defRPr>
              </a:lvl6pPr>
              <a:lvl7pPr marL="2971800" indent="-228600" eaLnBrk="0" fontAlgn="base" hangingPunct="0">
                <a:spcBef>
                  <a:spcPct val="0"/>
                </a:spcBef>
                <a:spcAft>
                  <a:spcPct val="0"/>
                </a:spcAft>
                <a:defRPr sz="2400">
                  <a:solidFill>
                    <a:srgbClr val="FF9966"/>
                  </a:solidFill>
                  <a:latin typeface="Arial" charset="0"/>
                </a:defRPr>
              </a:lvl7pPr>
              <a:lvl8pPr marL="3429000" indent="-228600" eaLnBrk="0" fontAlgn="base" hangingPunct="0">
                <a:spcBef>
                  <a:spcPct val="0"/>
                </a:spcBef>
                <a:spcAft>
                  <a:spcPct val="0"/>
                </a:spcAft>
                <a:defRPr sz="2400">
                  <a:solidFill>
                    <a:srgbClr val="FF9966"/>
                  </a:solidFill>
                  <a:latin typeface="Arial" charset="0"/>
                </a:defRPr>
              </a:lvl8pPr>
              <a:lvl9pPr marL="3886200" indent="-228600" eaLnBrk="0" fontAlgn="base" hangingPunct="0">
                <a:spcBef>
                  <a:spcPct val="0"/>
                </a:spcBef>
                <a:spcAft>
                  <a:spcPct val="0"/>
                </a:spcAft>
                <a:defRPr sz="2400">
                  <a:solidFill>
                    <a:srgbClr val="FF9966"/>
                  </a:solidFill>
                  <a:latin typeface="Arial" charset="0"/>
                </a:defRPr>
              </a:lvl9pPr>
            </a:lstStyle>
            <a:p>
              <a:pPr algn="ctr" eaLnBrk="1" hangingPunct="1">
                <a:defRPr/>
              </a:pPr>
              <a:r>
                <a:rPr lang="en-US" altLang="en-US" sz="1050" dirty="0" smtClean="0">
                  <a:solidFill>
                    <a:schemeClr val="tx1"/>
                  </a:solidFill>
                  <a:latin typeface="Arial Black" pitchFamily="34" charset="0"/>
                </a:rPr>
                <a:t>Africa: Addis Ababa, Abuja, Harare, Kinshasa, Luanda, Maputo, Nairobi, Dakar Accra, Juba, &amp; Algiers and Dar es Salaam</a:t>
              </a:r>
            </a:p>
          </p:txBody>
        </p:sp>
        <p:sp>
          <p:nvSpPr>
            <p:cNvPr id="10267" name="AutoShape 24"/>
            <p:cNvSpPr>
              <a:spLocks noChangeArrowheads="1"/>
            </p:cNvSpPr>
            <p:nvPr/>
          </p:nvSpPr>
          <p:spPr bwMode="auto">
            <a:xfrm rot="21598879">
              <a:off x="6688455" y="3455794"/>
              <a:ext cx="1482408" cy="752671"/>
            </a:xfrm>
            <a:prstGeom prst="wedgeRectCallout">
              <a:avLst>
                <a:gd name="adj1" fmla="val -140185"/>
                <a:gd name="adj2" fmla="val -135116"/>
              </a:avLst>
            </a:prstGeom>
            <a:solidFill>
              <a:schemeClr val="bg1"/>
            </a:solidFill>
            <a:ln w="9525">
              <a:solidFill>
                <a:schemeClr val="tx1"/>
              </a:solidFill>
              <a:miter lim="800000"/>
              <a:headEnd/>
              <a:tailEnd/>
            </a:ln>
          </p:spPr>
          <p:txBody>
            <a:bodyPr/>
            <a:lstStyle/>
            <a:p>
              <a:pPr algn="ctr" eaLnBrk="1" hangingPunct="1"/>
              <a:r>
                <a:rPr lang="en-US" altLang="en-US" sz="1200" dirty="0">
                  <a:solidFill>
                    <a:schemeClr val="tx1"/>
                  </a:solidFill>
                  <a:latin typeface="Arial Black" pitchFamily="34" charset="0"/>
                </a:rPr>
                <a:t>Middle East: Cairo, Dubai, Riyadh, &amp; Tehran</a:t>
              </a:r>
            </a:p>
          </p:txBody>
        </p:sp>
        <p:sp>
          <p:nvSpPr>
            <p:cNvPr id="10263" name="AutoShape 29"/>
            <p:cNvSpPr>
              <a:spLocks noChangeArrowheads="1"/>
            </p:cNvSpPr>
            <p:nvPr/>
          </p:nvSpPr>
          <p:spPr bwMode="auto">
            <a:xfrm>
              <a:off x="1336675" y="1676399"/>
              <a:ext cx="1406867" cy="533400"/>
            </a:xfrm>
            <a:prstGeom prst="wedgeRectCallout">
              <a:avLst>
                <a:gd name="adj1" fmla="val 37500"/>
                <a:gd name="adj2" fmla="val 84227"/>
              </a:avLst>
            </a:prstGeom>
            <a:solidFill>
              <a:schemeClr val="bg1"/>
            </a:solidFill>
            <a:ln w="9525">
              <a:solidFill>
                <a:schemeClr val="tx1"/>
              </a:solidFill>
              <a:miter lim="800000"/>
              <a:headEnd/>
              <a:tailEnd/>
            </a:ln>
          </p:spPr>
          <p:txBody>
            <a:bodyPr/>
            <a:lstStyle/>
            <a:p>
              <a:pPr algn="ctr" eaLnBrk="1" hangingPunct="1"/>
              <a:r>
                <a:rPr lang="en-US" altLang="en-US" sz="800" dirty="0">
                  <a:solidFill>
                    <a:schemeClr val="tx1"/>
                  </a:solidFill>
                  <a:latin typeface="Arial Black" pitchFamily="34" charset="0"/>
                </a:rPr>
                <a:t>North America: Chicago, New York, Washington </a:t>
              </a:r>
            </a:p>
          </p:txBody>
        </p:sp>
        <p:sp>
          <p:nvSpPr>
            <p:cNvPr id="10261" name="AutoShape 33"/>
            <p:cNvSpPr>
              <a:spLocks noChangeArrowheads="1"/>
            </p:cNvSpPr>
            <p:nvPr/>
          </p:nvSpPr>
          <p:spPr bwMode="auto">
            <a:xfrm rot="21598879">
              <a:off x="1349375" y="4486553"/>
              <a:ext cx="1484554" cy="340337"/>
            </a:xfrm>
            <a:prstGeom prst="wedgeRectCallout">
              <a:avLst>
                <a:gd name="adj1" fmla="val 83032"/>
                <a:gd name="adj2" fmla="val -43009"/>
              </a:avLst>
            </a:prstGeom>
            <a:solidFill>
              <a:schemeClr val="bg1"/>
            </a:solidFill>
            <a:ln w="9525">
              <a:solidFill>
                <a:schemeClr val="tx1"/>
              </a:solidFill>
              <a:miter lim="800000"/>
              <a:headEnd/>
              <a:tailEnd/>
            </a:ln>
          </p:spPr>
          <p:txBody>
            <a:bodyPr/>
            <a:lstStyle/>
            <a:p>
              <a:pPr algn="ctr" eaLnBrk="1" hangingPunct="1"/>
              <a:r>
                <a:rPr lang="en-US" altLang="en-US" sz="800" dirty="0">
                  <a:solidFill>
                    <a:schemeClr val="tx1"/>
                  </a:solidFill>
                  <a:latin typeface="Arial Black" pitchFamily="34" charset="0"/>
                </a:rPr>
                <a:t>South America: Sao Paulo &amp; Buenos Aires</a:t>
              </a:r>
            </a:p>
          </p:txBody>
        </p:sp>
        <p:sp>
          <p:nvSpPr>
            <p:cNvPr id="10256" name="AutoShape 38"/>
            <p:cNvSpPr>
              <a:spLocks noChangeArrowheads="1"/>
            </p:cNvSpPr>
            <p:nvPr/>
          </p:nvSpPr>
          <p:spPr bwMode="auto">
            <a:xfrm>
              <a:off x="6753225" y="4395785"/>
              <a:ext cx="1706563" cy="490537"/>
            </a:xfrm>
            <a:prstGeom prst="wedgeRectCallout">
              <a:avLst>
                <a:gd name="adj1" fmla="val -20000"/>
                <a:gd name="adj2" fmla="val 91370"/>
              </a:avLst>
            </a:prstGeom>
            <a:solidFill>
              <a:schemeClr val="bg1"/>
            </a:solidFill>
            <a:ln w="9525">
              <a:solidFill>
                <a:schemeClr val="tx1"/>
              </a:solidFill>
              <a:miter lim="800000"/>
              <a:headEnd/>
              <a:tailEnd/>
            </a:ln>
          </p:spPr>
          <p:txBody>
            <a:bodyPr/>
            <a:lstStyle/>
            <a:p>
              <a:pPr algn="ctr" eaLnBrk="1" hangingPunct="1"/>
              <a:r>
                <a:rPr lang="en-US" altLang="en-US" sz="1200" dirty="0">
                  <a:solidFill>
                    <a:schemeClr val="tx1"/>
                  </a:solidFill>
                  <a:latin typeface="Arial Black" pitchFamily="34" charset="0"/>
                </a:rPr>
                <a:t>Australia: Canberra</a:t>
              </a:r>
            </a:p>
          </p:txBody>
        </p:sp>
      </p:grpSp>
    </p:spTree>
    <p:extLst>
      <p:ext uri="{BB962C8B-B14F-4D97-AF65-F5344CB8AC3E}">
        <p14:creationId xmlns:p14="http://schemas.microsoft.com/office/powerpoint/2010/main" xmlns="" val="73004529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E86C31D-0B8F-4616-AE3B-85E663AD5BF6}" type="slidenum">
              <a:rPr lang="en-GB"/>
              <a:pPr>
                <a:defRPr/>
              </a:pPr>
              <a:t>4</a:t>
            </a:fld>
            <a:endParaRPr lang="en-GB" dirty="0"/>
          </a:p>
        </p:txBody>
      </p:sp>
      <p:sp>
        <p:nvSpPr>
          <p:cNvPr id="20482" name="Rectangle 2"/>
          <p:cNvSpPr>
            <a:spLocks noGrp="1" noChangeArrowheads="1"/>
          </p:cNvSpPr>
          <p:nvPr>
            <p:ph type="title"/>
          </p:nvPr>
        </p:nvSpPr>
        <p:spPr>
          <a:xfrm>
            <a:off x="609600" y="76200"/>
            <a:ext cx="7772400" cy="762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ZA" sz="3200" dirty="0" smtClean="0">
                <a:solidFill>
                  <a:schemeClr val="tx1"/>
                </a:solidFill>
                <a:latin typeface="Arial Rounded MT Bold"/>
              </a:rPr>
              <a:t>Impact of Foreign Service Bill</a:t>
            </a:r>
            <a:endParaRPr lang="en-GB" sz="3200" dirty="0">
              <a:solidFill>
                <a:schemeClr val="tx1"/>
              </a:solidFill>
              <a:latin typeface="Arial Rounded MT Bold"/>
            </a:endParaRPr>
          </a:p>
        </p:txBody>
      </p:sp>
      <p:sp>
        <p:nvSpPr>
          <p:cNvPr id="20483" name="Rectangle 3"/>
          <p:cNvSpPr>
            <a:spLocks noGrp="1" noChangeArrowheads="1"/>
          </p:cNvSpPr>
          <p:nvPr>
            <p:ph type="body" idx="1"/>
          </p:nvPr>
        </p:nvSpPr>
        <p:spPr>
          <a:xfrm>
            <a:off x="0" y="914400"/>
            <a:ext cx="9144000" cy="5105400"/>
          </a:xfrm>
        </p:spPr>
        <p:txBody>
          <a:bodyPr/>
          <a:lstStyle/>
          <a:p>
            <a:pPr eaLnBrk="1" hangingPunct="1"/>
            <a:r>
              <a:rPr lang="en-GB" sz="1800" dirty="0">
                <a:latin typeface="Arial" charset="0"/>
              </a:rPr>
              <a:t>.</a:t>
            </a:r>
            <a:r>
              <a:rPr lang="en-GB" sz="2400" dirty="0">
                <a:latin typeface="Arial" charset="0"/>
              </a:rPr>
              <a:t>The Department has been engaging with the Bill since 2014 and </a:t>
            </a:r>
            <a:r>
              <a:rPr lang="en-GB" sz="2400" dirty="0" smtClean="0">
                <a:latin typeface="Arial" charset="0"/>
              </a:rPr>
              <a:t>has </a:t>
            </a:r>
            <a:r>
              <a:rPr lang="en-GB" sz="2400" dirty="0">
                <a:latin typeface="Arial" charset="0"/>
              </a:rPr>
              <a:t>provided </a:t>
            </a:r>
            <a:r>
              <a:rPr lang="en-GB" sz="2400" dirty="0" smtClean="0">
                <a:latin typeface="Arial" charset="0"/>
              </a:rPr>
              <a:t>input </a:t>
            </a:r>
            <a:r>
              <a:rPr lang="en-GB" sz="2400" dirty="0">
                <a:latin typeface="Arial" charset="0"/>
              </a:rPr>
              <a:t>into the </a:t>
            </a:r>
            <a:r>
              <a:rPr lang="en-GB" sz="2400" dirty="0" smtClean="0">
                <a:latin typeface="Arial" charset="0"/>
              </a:rPr>
              <a:t>draft </a:t>
            </a:r>
            <a:r>
              <a:rPr lang="en-GB" sz="2400" dirty="0">
                <a:latin typeface="Arial" charset="0"/>
              </a:rPr>
              <a:t>Bill and the Cabinet Memorandum on the Bill.</a:t>
            </a:r>
          </a:p>
          <a:p>
            <a:pPr eaLnBrk="1" hangingPunct="1"/>
            <a:r>
              <a:rPr lang="en-GB" sz="2400" dirty="0" smtClean="0">
                <a:latin typeface="Arial" charset="0"/>
              </a:rPr>
              <a:t>Inputs were provided regarding the following key issues</a:t>
            </a:r>
          </a:p>
          <a:p>
            <a:pPr lvl="1" eaLnBrk="1" hangingPunct="1"/>
            <a:r>
              <a:rPr lang="en-GB" sz="2000" dirty="0" smtClean="0">
                <a:latin typeface="Arial" charset="0"/>
              </a:rPr>
              <a:t>Financial implications</a:t>
            </a:r>
          </a:p>
          <a:p>
            <a:pPr marL="0" indent="0">
              <a:buNone/>
            </a:pPr>
            <a:r>
              <a:rPr lang="en-GB" sz="2000" dirty="0" smtClean="0">
                <a:latin typeface="Arial" charset="0"/>
              </a:rPr>
              <a:t>	</a:t>
            </a:r>
            <a:r>
              <a:rPr lang="en-US" sz="1800" kern="1200" dirty="0" smtClean="0">
                <a:solidFill>
                  <a:schemeClr val="dk1"/>
                </a:solidFill>
                <a:latin typeface="Arial" pitchFamily="34" charset="0"/>
                <a:cs typeface="Arial" pitchFamily="34" charset="0"/>
              </a:rPr>
              <a:t>The </a:t>
            </a:r>
            <a:r>
              <a:rPr lang="en-US" sz="1800" kern="1200" dirty="0">
                <a:solidFill>
                  <a:schemeClr val="dk1"/>
                </a:solidFill>
                <a:latin typeface="Arial" pitchFamily="34" charset="0"/>
                <a:cs typeface="Arial" pitchFamily="34" charset="0"/>
              </a:rPr>
              <a:t>definitions outlined in the Draft Foreign Service Bill imply that </a:t>
            </a:r>
            <a:r>
              <a:rPr lang="en-US" sz="1800" kern="1200" dirty="0" smtClean="0">
                <a:solidFill>
                  <a:schemeClr val="dk1"/>
                </a:solidFill>
                <a:latin typeface="Arial" pitchFamily="34" charset="0"/>
                <a:cs typeface="Arial" pitchFamily="34" charset="0"/>
              </a:rPr>
              <a:t>all staff 	appointed </a:t>
            </a:r>
            <a:r>
              <a:rPr lang="en-US" sz="1800" kern="1200" dirty="0">
                <a:solidFill>
                  <a:schemeClr val="dk1"/>
                </a:solidFill>
                <a:latin typeface="Arial" pitchFamily="34" charset="0"/>
                <a:cs typeface="Arial" pitchFamily="34" charset="0"/>
              </a:rPr>
              <a:t>by </a:t>
            </a:r>
            <a:r>
              <a:rPr lang="en-US" sz="1800" b="1" kern="1200" dirty="0" smtClean="0">
                <a:solidFill>
                  <a:schemeClr val="dk1"/>
                </a:solidFill>
                <a:latin typeface="Arial" pitchFamily="34" charset="0"/>
                <a:cs typeface="Arial" pitchFamily="34" charset="0"/>
              </a:rPr>
              <a:t>the </a:t>
            </a:r>
            <a:r>
              <a:rPr lang="en-US" sz="1800" b="1" kern="1200" dirty="0">
                <a:solidFill>
                  <a:schemeClr val="dk1"/>
                </a:solidFill>
                <a:latin typeface="Arial" pitchFamily="34" charset="0"/>
                <a:cs typeface="Arial" pitchFamily="34" charset="0"/>
              </a:rPr>
              <a:t>dti</a:t>
            </a:r>
            <a:r>
              <a:rPr lang="en-US" sz="1800" kern="1200" dirty="0">
                <a:solidFill>
                  <a:schemeClr val="dk1"/>
                </a:solidFill>
                <a:latin typeface="Arial" pitchFamily="34" charset="0"/>
                <a:cs typeface="Arial" pitchFamily="34" charset="0"/>
              </a:rPr>
              <a:t> at a foreign mission office will be </a:t>
            </a:r>
            <a:r>
              <a:rPr lang="en-US" sz="1800" kern="1200" dirty="0" smtClean="0">
                <a:solidFill>
                  <a:schemeClr val="dk1"/>
                </a:solidFill>
                <a:latin typeface="Arial" pitchFamily="34" charset="0"/>
                <a:cs typeface="Arial" pitchFamily="34" charset="0"/>
              </a:rPr>
              <a:t>under </a:t>
            </a:r>
            <a:r>
              <a:rPr lang="en-US" sz="1800" kern="1200" dirty="0">
                <a:solidFill>
                  <a:schemeClr val="dk1"/>
                </a:solidFill>
                <a:latin typeface="Arial" pitchFamily="34" charset="0"/>
                <a:cs typeface="Arial" pitchFamily="34" charset="0"/>
              </a:rPr>
              <a:t>the </a:t>
            </a:r>
            <a:r>
              <a:rPr lang="en-US" sz="1800" kern="1200" dirty="0" smtClean="0">
                <a:solidFill>
                  <a:schemeClr val="dk1"/>
                </a:solidFill>
                <a:latin typeface="Arial" pitchFamily="34" charset="0"/>
                <a:cs typeface="Arial" pitchFamily="34" charset="0"/>
              </a:rPr>
              <a:t>control </a:t>
            </a:r>
            <a:r>
              <a:rPr lang="en-US" sz="1800" kern="1200" dirty="0">
                <a:solidFill>
                  <a:schemeClr val="dk1"/>
                </a:solidFill>
                <a:latin typeface="Arial" pitchFamily="34" charset="0"/>
                <a:cs typeface="Arial" pitchFamily="34" charset="0"/>
              </a:rPr>
              <a:t>and </a:t>
            </a:r>
            <a:r>
              <a:rPr lang="en-US" sz="1800" kern="1200" dirty="0" smtClean="0">
                <a:solidFill>
                  <a:schemeClr val="dk1"/>
                </a:solidFill>
                <a:latin typeface="Arial" pitchFamily="34" charset="0"/>
                <a:cs typeface="Arial" pitchFamily="34" charset="0"/>
              </a:rPr>
              <a:t>	supervision </a:t>
            </a:r>
            <a:r>
              <a:rPr lang="en-US" sz="1800" kern="1200" dirty="0">
                <a:solidFill>
                  <a:schemeClr val="dk1"/>
                </a:solidFill>
                <a:latin typeface="Arial" pitchFamily="34" charset="0"/>
                <a:cs typeface="Arial" pitchFamily="34" charset="0"/>
              </a:rPr>
              <a:t>of </a:t>
            </a:r>
            <a:r>
              <a:rPr lang="en-US" sz="1800" b="1" kern="1200" dirty="0">
                <a:solidFill>
                  <a:schemeClr val="dk1"/>
                </a:solidFill>
                <a:latin typeface="Arial" pitchFamily="34" charset="0"/>
                <a:cs typeface="Arial" pitchFamily="34" charset="0"/>
              </a:rPr>
              <a:t>Dirco</a:t>
            </a:r>
            <a:r>
              <a:rPr lang="en-US" sz="1800" kern="1200" dirty="0">
                <a:solidFill>
                  <a:schemeClr val="dk1"/>
                </a:solidFill>
                <a:latin typeface="Arial" pitchFamily="34" charset="0"/>
                <a:cs typeface="Arial" pitchFamily="34" charset="0"/>
              </a:rPr>
              <a:t>. It </a:t>
            </a:r>
            <a:r>
              <a:rPr lang="en-US" sz="1800" kern="1200" dirty="0" smtClean="0">
                <a:solidFill>
                  <a:schemeClr val="dk1"/>
                </a:solidFill>
                <a:latin typeface="Arial" pitchFamily="34" charset="0"/>
                <a:cs typeface="Arial" pitchFamily="34" charset="0"/>
              </a:rPr>
              <a:t>further </a:t>
            </a:r>
            <a:r>
              <a:rPr lang="en-US" sz="1800" kern="1200" dirty="0">
                <a:solidFill>
                  <a:schemeClr val="dk1"/>
                </a:solidFill>
                <a:latin typeface="Arial" pitchFamily="34" charset="0"/>
                <a:cs typeface="Arial" pitchFamily="34" charset="0"/>
              </a:rPr>
              <a:t>stipulates </a:t>
            </a:r>
            <a:r>
              <a:rPr lang="en-US" sz="1800" kern="1200" dirty="0" smtClean="0">
                <a:solidFill>
                  <a:schemeClr val="dk1"/>
                </a:solidFill>
                <a:latin typeface="Arial" pitchFamily="34" charset="0"/>
                <a:cs typeface="Arial" pitchFamily="34" charset="0"/>
              </a:rPr>
              <a:t>that the Director General Dirco </a:t>
            </a:r>
            <a:r>
              <a:rPr lang="en-US" sz="1800" kern="1200" dirty="0">
                <a:solidFill>
                  <a:schemeClr val="dk1"/>
                </a:solidFill>
                <a:latin typeface="Arial" pitchFamily="34" charset="0"/>
                <a:cs typeface="Arial" pitchFamily="34" charset="0"/>
              </a:rPr>
              <a:t>will be </a:t>
            </a:r>
            <a:r>
              <a:rPr lang="en-US" sz="1800" kern="1200" dirty="0" smtClean="0">
                <a:solidFill>
                  <a:schemeClr val="dk1"/>
                </a:solidFill>
                <a:latin typeface="Arial" pitchFamily="34" charset="0"/>
                <a:cs typeface="Arial" pitchFamily="34" charset="0"/>
              </a:rPr>
              <a:t>	the </a:t>
            </a:r>
            <a:r>
              <a:rPr lang="en-US" sz="1800" kern="1200" dirty="0">
                <a:solidFill>
                  <a:schemeClr val="dk1"/>
                </a:solidFill>
                <a:latin typeface="Arial" pitchFamily="34" charset="0"/>
                <a:cs typeface="Arial" pitchFamily="34" charset="0"/>
              </a:rPr>
              <a:t>head </a:t>
            </a:r>
            <a:r>
              <a:rPr lang="en-US" sz="1800" kern="1200" dirty="0" smtClean="0">
                <a:solidFill>
                  <a:schemeClr val="dk1"/>
                </a:solidFill>
                <a:latin typeface="Arial" pitchFamily="34" charset="0"/>
                <a:cs typeface="Arial" pitchFamily="34" charset="0"/>
              </a:rPr>
              <a:t>and Accounting </a:t>
            </a:r>
            <a:r>
              <a:rPr lang="en-US" sz="1800" kern="1200" dirty="0">
                <a:solidFill>
                  <a:schemeClr val="dk1"/>
                </a:solidFill>
                <a:latin typeface="Arial" pitchFamily="34" charset="0"/>
                <a:cs typeface="Arial" pitchFamily="34" charset="0"/>
              </a:rPr>
              <a:t>Officer </a:t>
            </a:r>
            <a:r>
              <a:rPr lang="en-US" sz="1800" kern="1200" dirty="0" smtClean="0">
                <a:solidFill>
                  <a:schemeClr val="dk1"/>
                </a:solidFill>
                <a:latin typeface="Arial" pitchFamily="34" charset="0"/>
                <a:cs typeface="Arial" pitchFamily="34" charset="0"/>
              </a:rPr>
              <a:t>of </a:t>
            </a:r>
            <a:r>
              <a:rPr lang="en-US" sz="1800" kern="1200" dirty="0">
                <a:solidFill>
                  <a:schemeClr val="dk1"/>
                </a:solidFill>
                <a:latin typeface="Arial" pitchFamily="34" charset="0"/>
                <a:cs typeface="Arial" pitchFamily="34" charset="0"/>
              </a:rPr>
              <a:t>the Foreign </a:t>
            </a:r>
            <a:r>
              <a:rPr lang="en-US" sz="1800" kern="1200" dirty="0" smtClean="0">
                <a:solidFill>
                  <a:schemeClr val="dk1"/>
                </a:solidFill>
                <a:latin typeface="Arial" pitchFamily="34" charset="0"/>
                <a:cs typeface="Arial" pitchFamily="34" charset="0"/>
              </a:rPr>
              <a:t>Service</a:t>
            </a:r>
            <a:r>
              <a:rPr lang="en-US" sz="1800" kern="1200" dirty="0">
                <a:solidFill>
                  <a:schemeClr val="dk1"/>
                </a:solidFill>
                <a:latin typeface="Arial" pitchFamily="34" charset="0"/>
                <a:cs typeface="Arial" pitchFamily="34" charset="0"/>
              </a:rPr>
              <a:t>. This is </a:t>
            </a:r>
            <a:r>
              <a:rPr lang="en-US" sz="1800" kern="1200" dirty="0" smtClean="0">
                <a:solidFill>
                  <a:schemeClr val="dk1"/>
                </a:solidFill>
                <a:latin typeface="Arial" pitchFamily="34" charset="0"/>
                <a:cs typeface="Arial" pitchFamily="34" charset="0"/>
              </a:rPr>
              <a:t>not in line </a:t>
            </a:r>
            <a:r>
              <a:rPr lang="en-US" sz="1800" kern="1200" dirty="0">
                <a:solidFill>
                  <a:schemeClr val="dk1"/>
                </a:solidFill>
                <a:latin typeface="Arial" pitchFamily="34" charset="0"/>
                <a:cs typeface="Arial" pitchFamily="34" charset="0"/>
              </a:rPr>
              <a:t>with </a:t>
            </a:r>
            <a:r>
              <a:rPr lang="en-US" sz="1800" kern="1200" dirty="0" smtClean="0">
                <a:solidFill>
                  <a:schemeClr val="dk1"/>
                </a:solidFill>
                <a:latin typeface="Arial" pitchFamily="34" charset="0"/>
                <a:cs typeface="Arial" pitchFamily="34" charset="0"/>
              </a:rPr>
              <a:t>	the PFMA as it relates to the key principles of accountability and management 	of resources. The management </a:t>
            </a:r>
            <a:r>
              <a:rPr lang="en-US" sz="1800" kern="1200" dirty="0">
                <a:solidFill>
                  <a:schemeClr val="dk1"/>
                </a:solidFill>
                <a:latin typeface="Arial" pitchFamily="34" charset="0"/>
                <a:cs typeface="Arial" pitchFamily="34" charset="0"/>
              </a:rPr>
              <a:t>and </a:t>
            </a:r>
            <a:r>
              <a:rPr lang="en-US" sz="1800" kern="1200" dirty="0" smtClean="0">
                <a:solidFill>
                  <a:schemeClr val="dk1"/>
                </a:solidFill>
                <a:latin typeface="Arial" pitchFamily="34" charset="0"/>
                <a:cs typeface="Arial" pitchFamily="34" charset="0"/>
              </a:rPr>
              <a:t>accountability </a:t>
            </a:r>
            <a:r>
              <a:rPr lang="en-US" sz="1800" kern="1200" dirty="0">
                <a:solidFill>
                  <a:schemeClr val="dk1"/>
                </a:solidFill>
                <a:latin typeface="Arial" pitchFamily="34" charset="0"/>
                <a:cs typeface="Arial" pitchFamily="34" charset="0"/>
              </a:rPr>
              <a:t>of the budget can only </a:t>
            </a:r>
            <a:r>
              <a:rPr lang="en-US" sz="1800" kern="1200" dirty="0" smtClean="0">
                <a:solidFill>
                  <a:schemeClr val="dk1"/>
                </a:solidFill>
                <a:latin typeface="Arial" pitchFamily="34" charset="0"/>
                <a:cs typeface="Arial" pitchFamily="34" charset="0"/>
              </a:rPr>
              <a:t>	reside </a:t>
            </a:r>
            <a:r>
              <a:rPr lang="en-US" sz="1800" kern="1200" dirty="0">
                <a:solidFill>
                  <a:schemeClr val="dk1"/>
                </a:solidFill>
                <a:latin typeface="Arial" pitchFamily="34" charset="0"/>
                <a:cs typeface="Arial" pitchFamily="34" charset="0"/>
              </a:rPr>
              <a:t>with the </a:t>
            </a:r>
            <a:r>
              <a:rPr lang="en-US" sz="1800" kern="1200" dirty="0" smtClean="0">
                <a:solidFill>
                  <a:schemeClr val="dk1"/>
                </a:solidFill>
                <a:latin typeface="Arial" pitchFamily="34" charset="0"/>
                <a:cs typeface="Arial" pitchFamily="34" charset="0"/>
              </a:rPr>
              <a:t>accounting </a:t>
            </a:r>
            <a:r>
              <a:rPr lang="en-US" sz="1800" kern="1200" dirty="0">
                <a:solidFill>
                  <a:schemeClr val="dk1"/>
                </a:solidFill>
                <a:latin typeface="Arial" pitchFamily="34" charset="0"/>
                <a:cs typeface="Arial" pitchFamily="34" charset="0"/>
              </a:rPr>
              <a:t>officer </a:t>
            </a:r>
            <a:r>
              <a:rPr lang="en-US" sz="1800" kern="1200" dirty="0" smtClean="0">
                <a:solidFill>
                  <a:schemeClr val="dk1"/>
                </a:solidFill>
                <a:latin typeface="Arial" pitchFamily="34" charset="0"/>
                <a:cs typeface="Arial" pitchFamily="34" charset="0"/>
              </a:rPr>
              <a:t>of </a:t>
            </a:r>
            <a:r>
              <a:rPr lang="en-US" sz="1800" kern="1200" dirty="0">
                <a:solidFill>
                  <a:schemeClr val="dk1"/>
                </a:solidFill>
                <a:latin typeface="Arial" pitchFamily="34" charset="0"/>
                <a:cs typeface="Arial" pitchFamily="34" charset="0"/>
              </a:rPr>
              <a:t>the relevant </a:t>
            </a:r>
            <a:r>
              <a:rPr lang="en-US" sz="1800" kern="1200" dirty="0" smtClean="0">
                <a:solidFill>
                  <a:schemeClr val="dk1"/>
                </a:solidFill>
                <a:latin typeface="Arial" pitchFamily="34" charset="0"/>
                <a:cs typeface="Arial" pitchFamily="34" charset="0"/>
              </a:rPr>
              <a:t>National  Department</a:t>
            </a:r>
            <a:r>
              <a:rPr lang="en-US" sz="1800" kern="1200" dirty="0">
                <a:solidFill>
                  <a:schemeClr val="dk1"/>
                </a:solidFill>
                <a:latin typeface="Arial" pitchFamily="34" charset="0"/>
                <a:cs typeface="Arial" pitchFamily="34" charset="0"/>
              </a:rPr>
              <a:t>; hence </a:t>
            </a:r>
            <a:r>
              <a:rPr lang="en-US" sz="1800" kern="1200" dirty="0" smtClean="0">
                <a:solidFill>
                  <a:schemeClr val="dk1"/>
                </a:solidFill>
                <a:latin typeface="Arial" pitchFamily="34" charset="0"/>
                <a:cs typeface="Arial" pitchFamily="34" charset="0"/>
              </a:rPr>
              <a:t>	this provision </a:t>
            </a:r>
            <a:r>
              <a:rPr lang="en-US" sz="1800" kern="1200" dirty="0">
                <a:solidFill>
                  <a:schemeClr val="dk1"/>
                </a:solidFill>
                <a:latin typeface="Arial" pitchFamily="34" charset="0"/>
                <a:cs typeface="Arial" pitchFamily="34" charset="0"/>
              </a:rPr>
              <a:t>as it </a:t>
            </a:r>
            <a:r>
              <a:rPr lang="en-US" sz="1800" kern="1200" dirty="0" smtClean="0">
                <a:solidFill>
                  <a:schemeClr val="dk1"/>
                </a:solidFill>
                <a:latin typeface="Arial" pitchFamily="34" charset="0"/>
                <a:cs typeface="Arial" pitchFamily="34" charset="0"/>
              </a:rPr>
              <a:t>is currently </a:t>
            </a:r>
            <a:r>
              <a:rPr lang="en-US" sz="1800" kern="1200" dirty="0">
                <a:solidFill>
                  <a:schemeClr val="dk1"/>
                </a:solidFill>
                <a:latin typeface="Arial" pitchFamily="34" charset="0"/>
                <a:cs typeface="Arial" pitchFamily="34" charset="0"/>
              </a:rPr>
              <a:t>written </a:t>
            </a:r>
            <a:r>
              <a:rPr lang="en-US" sz="1800" kern="1200" dirty="0" smtClean="0">
                <a:solidFill>
                  <a:schemeClr val="dk1"/>
                </a:solidFill>
                <a:latin typeface="Arial" pitchFamily="34" charset="0"/>
                <a:cs typeface="Arial" pitchFamily="34" charset="0"/>
              </a:rPr>
              <a:t>contradicts </a:t>
            </a:r>
            <a:r>
              <a:rPr lang="en-US" sz="1800" kern="1200" dirty="0">
                <a:solidFill>
                  <a:schemeClr val="dk1"/>
                </a:solidFill>
                <a:latin typeface="Arial" pitchFamily="34" charset="0"/>
                <a:cs typeface="Arial" pitchFamily="34" charset="0"/>
              </a:rPr>
              <a:t>the PFMA</a:t>
            </a:r>
            <a:r>
              <a:rPr lang="en-US" sz="1800" kern="1200" dirty="0" smtClean="0">
                <a:solidFill>
                  <a:schemeClr val="dk1"/>
                </a:solidFill>
                <a:latin typeface="Arial" pitchFamily="34" charset="0"/>
                <a:cs typeface="Arial" pitchFamily="34" charset="0"/>
              </a:rPr>
              <a:t>.</a:t>
            </a:r>
          </a:p>
          <a:p>
            <a:pPr marL="0" indent="0">
              <a:buNone/>
            </a:pPr>
            <a:r>
              <a:rPr lang="en-US" sz="1800" kern="1200" dirty="0">
                <a:solidFill>
                  <a:schemeClr val="dk1"/>
                </a:solidFill>
                <a:latin typeface="Arial" pitchFamily="34" charset="0"/>
                <a:cs typeface="Arial" pitchFamily="34" charset="0"/>
              </a:rPr>
              <a:t>	</a:t>
            </a:r>
            <a:r>
              <a:rPr lang="en-US" sz="1800" kern="1200" dirty="0" smtClean="0">
                <a:solidFill>
                  <a:schemeClr val="dk1"/>
                </a:solidFill>
                <a:latin typeface="Arial" pitchFamily="34" charset="0"/>
                <a:cs typeface="Arial" pitchFamily="34" charset="0"/>
              </a:rPr>
              <a:t>The Bill should also be tested for consistency with regards to DPSA 	prescripts in this regard such as Cabinet Memorandum number 3 0f 2013</a:t>
            </a:r>
            <a:endParaRPr lang="en-GB" sz="1800" dirty="0" smtClean="0">
              <a:latin typeface="Arial" charset="0"/>
            </a:endParaRPr>
          </a:p>
        </p:txBody>
      </p:sp>
    </p:spTree>
    <p:extLst>
      <p:ext uri="{BB962C8B-B14F-4D97-AF65-F5344CB8AC3E}">
        <p14:creationId xmlns:p14="http://schemas.microsoft.com/office/powerpoint/2010/main" xmlns="" val="16910953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pPr>
              <a:defRPr/>
            </a:pPr>
            <a:fld id="{0E86C31D-0B8F-4616-AE3B-85E663AD5BF6}" type="slidenum">
              <a:rPr lang="en-GB"/>
              <a:pPr>
                <a:defRPr/>
              </a:pPr>
              <a:t>5</a:t>
            </a:fld>
            <a:endParaRPr lang="en-GB" dirty="0"/>
          </a:p>
        </p:txBody>
      </p:sp>
      <p:sp>
        <p:nvSpPr>
          <p:cNvPr id="20482" name="Rectangle 2"/>
          <p:cNvSpPr>
            <a:spLocks noGrp="1" noChangeArrowheads="1"/>
          </p:cNvSpPr>
          <p:nvPr>
            <p:ph type="title"/>
          </p:nvPr>
        </p:nvSpPr>
        <p:spPr>
          <a:xfrm>
            <a:off x="609600" y="76200"/>
            <a:ext cx="7772400" cy="76200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ZA" sz="3200" dirty="0" smtClean="0">
                <a:solidFill>
                  <a:schemeClr val="tx1"/>
                </a:solidFill>
                <a:latin typeface="Arial Rounded MT Bold"/>
              </a:rPr>
              <a:t>Impact of Foreign Service Bill</a:t>
            </a:r>
            <a:endParaRPr lang="en-GB" sz="3200" dirty="0">
              <a:solidFill>
                <a:schemeClr val="tx1"/>
              </a:solidFill>
              <a:latin typeface="Arial Rounded MT Bold"/>
            </a:endParaRPr>
          </a:p>
        </p:txBody>
      </p:sp>
      <p:sp>
        <p:nvSpPr>
          <p:cNvPr id="20483" name="Rectangle 3"/>
          <p:cNvSpPr>
            <a:spLocks noGrp="1" noChangeArrowheads="1"/>
          </p:cNvSpPr>
          <p:nvPr>
            <p:ph type="body" idx="1"/>
          </p:nvPr>
        </p:nvSpPr>
        <p:spPr>
          <a:xfrm>
            <a:off x="0" y="914400"/>
            <a:ext cx="9144000" cy="5105400"/>
          </a:xfrm>
        </p:spPr>
        <p:txBody>
          <a:bodyPr/>
          <a:lstStyle/>
          <a:p>
            <a:pPr lvl="1" eaLnBrk="1" hangingPunct="1"/>
            <a:r>
              <a:rPr lang="en-GB" sz="2400" dirty="0" smtClean="0">
                <a:latin typeface="Arial" charset="0"/>
              </a:rPr>
              <a:t> Mandate implication</a:t>
            </a:r>
          </a:p>
          <a:p>
            <a:pPr marL="457200" lvl="1" indent="0" eaLnBrk="1" hangingPunct="1">
              <a:buNone/>
            </a:pPr>
            <a:r>
              <a:rPr lang="en-GB" sz="1600" dirty="0">
                <a:latin typeface="Arial" charset="0"/>
              </a:rPr>
              <a:t>	</a:t>
            </a:r>
            <a:r>
              <a:rPr lang="en-ZA" sz="1800" dirty="0">
                <a:latin typeface="Arial" pitchFamily="34" charset="0"/>
                <a:cs typeface="Arial" pitchFamily="34" charset="0"/>
              </a:rPr>
              <a:t>No indication of mandate of National Departments  and by implication no </a:t>
            </a:r>
            <a:r>
              <a:rPr lang="en-ZA" sz="1800" dirty="0" smtClean="0">
                <a:latin typeface="Arial" pitchFamily="34" charset="0"/>
                <a:cs typeface="Arial" pitchFamily="34" charset="0"/>
              </a:rPr>
              <a:t>	mention 	on </a:t>
            </a:r>
            <a:r>
              <a:rPr lang="en-ZA" sz="1800" dirty="0">
                <a:latin typeface="Arial" pitchFamily="34" charset="0"/>
                <a:cs typeface="Arial" pitchFamily="34" charset="0"/>
              </a:rPr>
              <a:t>leading, managing and coordination of trade negotiations at </a:t>
            </a:r>
            <a:r>
              <a:rPr lang="en-ZA" sz="1800" dirty="0" smtClean="0">
                <a:latin typeface="Arial" pitchFamily="34" charset="0"/>
                <a:cs typeface="Arial" pitchFamily="34" charset="0"/>
              </a:rPr>
              <a:t>	bilateral</a:t>
            </a:r>
            <a:r>
              <a:rPr lang="en-ZA" sz="1800" dirty="0">
                <a:latin typeface="Arial" pitchFamily="34" charset="0"/>
                <a:cs typeface="Arial" pitchFamily="34" charset="0"/>
              </a:rPr>
              <a:t>, regional </a:t>
            </a:r>
            <a:r>
              <a:rPr lang="en-ZA" sz="1800" dirty="0" smtClean="0">
                <a:latin typeface="Arial" pitchFamily="34" charset="0"/>
                <a:cs typeface="Arial" pitchFamily="34" charset="0"/>
              </a:rPr>
              <a:t>	and multilateral </a:t>
            </a:r>
            <a:r>
              <a:rPr lang="en-ZA" sz="1800" dirty="0">
                <a:latin typeface="Arial" pitchFamily="34" charset="0"/>
                <a:cs typeface="Arial" pitchFamily="34" charset="0"/>
              </a:rPr>
              <a:t>level and export and investment </a:t>
            </a:r>
            <a:r>
              <a:rPr lang="en-ZA" sz="1800" dirty="0" smtClean="0">
                <a:latin typeface="Arial" pitchFamily="34" charset="0"/>
                <a:cs typeface="Arial" pitchFamily="34" charset="0"/>
              </a:rPr>
              <a:t>promotion</a:t>
            </a:r>
            <a:endParaRPr lang="en-GB" sz="1800" dirty="0" smtClean="0">
              <a:latin typeface="Arial" charset="0"/>
            </a:endParaRPr>
          </a:p>
          <a:p>
            <a:pPr lvl="1" eaLnBrk="1" hangingPunct="1"/>
            <a:r>
              <a:rPr lang="en-GB" sz="2400" dirty="0">
                <a:latin typeface="Arial" charset="0"/>
              </a:rPr>
              <a:t>Human resource implications</a:t>
            </a:r>
          </a:p>
          <a:p>
            <a:pPr marL="457200" lvl="1" indent="0" eaLnBrk="1" hangingPunct="1">
              <a:buNone/>
            </a:pPr>
            <a:r>
              <a:rPr lang="en-GB" sz="1600" dirty="0" smtClean="0">
                <a:latin typeface="Arial" charset="0"/>
              </a:rPr>
              <a:t>	</a:t>
            </a:r>
            <a:r>
              <a:rPr lang="en-GB" sz="1800" dirty="0">
                <a:latin typeface="Arial" pitchFamily="34" charset="0"/>
                <a:cs typeface="Arial" pitchFamily="34" charset="0"/>
              </a:rPr>
              <a:t>Management of </a:t>
            </a:r>
            <a:r>
              <a:rPr lang="en-GB" sz="1800" b="1" dirty="0">
                <a:latin typeface="Arial" pitchFamily="34" charset="0"/>
                <a:cs typeface="Arial" pitchFamily="34" charset="0"/>
              </a:rPr>
              <a:t>the dti </a:t>
            </a:r>
            <a:r>
              <a:rPr lang="en-GB" sz="1800" dirty="0">
                <a:latin typeface="Arial" pitchFamily="34" charset="0"/>
                <a:cs typeface="Arial" pitchFamily="34" charset="0"/>
              </a:rPr>
              <a:t>officials abroad in terms of mandate, performance, </a:t>
            </a:r>
            <a:r>
              <a:rPr lang="en-GB" sz="1800" dirty="0" smtClean="0">
                <a:latin typeface="Arial" pitchFamily="34" charset="0"/>
                <a:cs typeface="Arial" pitchFamily="34" charset="0"/>
              </a:rPr>
              <a:t>	compliance and </a:t>
            </a:r>
            <a:r>
              <a:rPr lang="en-GB" sz="1800" dirty="0">
                <a:latin typeface="Arial" pitchFamily="34" charset="0"/>
                <a:cs typeface="Arial" pitchFamily="34" charset="0"/>
              </a:rPr>
              <a:t>delegations</a:t>
            </a:r>
          </a:p>
          <a:p>
            <a:pPr lvl="1" eaLnBrk="1" hangingPunct="1"/>
            <a:r>
              <a:rPr lang="en-GB" sz="2400" dirty="0">
                <a:latin typeface="Arial" charset="0"/>
              </a:rPr>
              <a:t>Governance</a:t>
            </a:r>
          </a:p>
          <a:p>
            <a:pPr marL="457200" lvl="1" indent="0" eaLnBrk="1" hangingPunct="1">
              <a:buNone/>
            </a:pPr>
            <a:r>
              <a:rPr lang="en-GB" sz="1600" dirty="0" smtClean="0">
                <a:latin typeface="Arial" charset="0"/>
              </a:rPr>
              <a:t>	</a:t>
            </a:r>
            <a:r>
              <a:rPr lang="en-GB" sz="1800" dirty="0">
                <a:latin typeface="Arial" pitchFamily="34" charset="0"/>
                <a:cs typeface="Arial" pitchFamily="34" charset="0"/>
              </a:rPr>
              <a:t>The Bill is silent on the governance of financial responsibilities and this may </a:t>
            </a:r>
            <a:r>
              <a:rPr lang="en-GB" sz="1800" dirty="0" smtClean="0">
                <a:latin typeface="Arial" pitchFamily="34" charset="0"/>
                <a:cs typeface="Arial" pitchFamily="34" charset="0"/>
              </a:rPr>
              <a:t>	lead </a:t>
            </a:r>
            <a:r>
              <a:rPr lang="en-GB" sz="1800" dirty="0">
                <a:latin typeface="Arial" pitchFamily="34" charset="0"/>
                <a:cs typeface="Arial" pitchFamily="34" charset="0"/>
              </a:rPr>
              <a:t>to a </a:t>
            </a:r>
            <a:r>
              <a:rPr lang="en-GB" sz="1800" dirty="0" smtClean="0">
                <a:latin typeface="Arial" pitchFamily="34" charset="0"/>
                <a:cs typeface="Arial" pitchFamily="34" charset="0"/>
              </a:rPr>
              <a:t>conflict </a:t>
            </a:r>
            <a:r>
              <a:rPr lang="en-GB" sz="1800" dirty="0">
                <a:latin typeface="Arial" pitchFamily="34" charset="0"/>
                <a:cs typeface="Arial" pitchFamily="34" charset="0"/>
              </a:rPr>
              <a:t>of delegations resulting in audit findings. </a:t>
            </a:r>
          </a:p>
        </p:txBody>
      </p:sp>
    </p:spTree>
    <p:extLst>
      <p:ext uri="{BB962C8B-B14F-4D97-AF65-F5344CB8AC3E}">
        <p14:creationId xmlns:p14="http://schemas.microsoft.com/office/powerpoint/2010/main" xmlns="" val="4495237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8B98AEF3-CED0-40FE-BDB5-779F214A8432}" type="slidenum">
              <a:rPr lang="en-US" sz="1400">
                <a:latin typeface="+mn-lt"/>
              </a:rPr>
              <a:pPr algn="r" eaLnBrk="0" hangingPunct="0">
                <a:defRPr/>
              </a:pPr>
              <a:t>6</a:t>
            </a:fld>
            <a:endParaRPr lang="en-US" sz="1400" dirty="0">
              <a:latin typeface="+mn-lt"/>
            </a:endParaRPr>
          </a:p>
        </p:txBody>
      </p:sp>
      <p:sp>
        <p:nvSpPr>
          <p:cNvPr id="3075" name="Rectangle 2"/>
          <p:cNvSpPr>
            <a:spLocks noGrp="1" noChangeArrowheads="1"/>
          </p:cNvSpPr>
          <p:nvPr>
            <p:ph type="title" idx="4294967295"/>
          </p:nvPr>
        </p:nvSpPr>
        <p:spPr>
          <a:xfrm>
            <a:off x="685800" y="0"/>
            <a:ext cx="7772400" cy="90805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kern="1200" dirty="0" smtClean="0">
                <a:solidFill>
                  <a:schemeClr val="tx1"/>
                </a:solidFill>
                <a:latin typeface="Arial Rounded MT Bold"/>
              </a:rPr>
              <a:t>Concerns regarding the Bill</a:t>
            </a:r>
            <a:endParaRPr lang="en-US" sz="3200" kern="1200" dirty="0">
              <a:solidFill>
                <a:schemeClr val="tx1"/>
              </a:solidFill>
              <a:latin typeface="Arial Rounded MT Bold"/>
            </a:endParaRPr>
          </a:p>
        </p:txBody>
      </p:sp>
      <p:sp>
        <p:nvSpPr>
          <p:cNvPr id="5124" name="Rectangle 3"/>
          <p:cNvSpPr>
            <a:spLocks noGrp="1" noChangeArrowheads="1"/>
          </p:cNvSpPr>
          <p:nvPr>
            <p:ph type="body" idx="4294967295"/>
          </p:nvPr>
        </p:nvSpPr>
        <p:spPr>
          <a:xfrm>
            <a:off x="642938" y="1071563"/>
            <a:ext cx="7572375" cy="4572000"/>
          </a:xfrm>
        </p:spPr>
        <p:txBody>
          <a:bodyPr/>
          <a:lstStyle/>
          <a:p>
            <a:pPr algn="just">
              <a:buFont typeface="Wingdings" pitchFamily="2" charset="2"/>
              <a:buChar char="§"/>
            </a:pPr>
            <a:r>
              <a:rPr lang="en-GB" sz="2400" dirty="0" smtClean="0">
                <a:latin typeface="Arial" pitchFamily="34" charset="0"/>
                <a:cs typeface="Arial" pitchFamily="34" charset="0"/>
              </a:rPr>
              <a:t>Notwithstanding the input of </a:t>
            </a:r>
            <a:r>
              <a:rPr lang="en-GB" sz="2400" b="1" dirty="0" smtClean="0">
                <a:latin typeface="Arial" pitchFamily="34" charset="0"/>
                <a:cs typeface="Arial" pitchFamily="34" charset="0"/>
              </a:rPr>
              <a:t>the dti </a:t>
            </a:r>
            <a:r>
              <a:rPr lang="en-GB" sz="2400" dirty="0" smtClean="0">
                <a:latin typeface="Arial" pitchFamily="34" charset="0"/>
                <a:cs typeface="Arial" pitchFamily="34" charset="0"/>
              </a:rPr>
              <a:t>into the Draft Bill and the Cabinet Memorandum the following key areas remain of concern:</a:t>
            </a:r>
          </a:p>
          <a:p>
            <a:pPr lvl="1" algn="just">
              <a:buFont typeface="Wingdings" pitchFamily="2" charset="2"/>
              <a:buChar char="§"/>
            </a:pPr>
            <a:r>
              <a:rPr lang="en-GB" sz="2400" dirty="0" smtClean="0">
                <a:latin typeface="Arial" pitchFamily="34" charset="0"/>
                <a:cs typeface="Arial" pitchFamily="34" charset="0"/>
              </a:rPr>
              <a:t>Mandate of the dti</a:t>
            </a:r>
          </a:p>
          <a:p>
            <a:pPr lvl="1" algn="just">
              <a:buFont typeface="Wingdings" pitchFamily="2" charset="2"/>
              <a:buChar char="§"/>
            </a:pPr>
            <a:r>
              <a:rPr lang="en-GB" sz="2400" dirty="0" smtClean="0">
                <a:latin typeface="Arial" pitchFamily="34" charset="0"/>
                <a:cs typeface="Arial" pitchFamily="34" charset="0"/>
              </a:rPr>
              <a:t>Financial Management</a:t>
            </a:r>
          </a:p>
          <a:p>
            <a:pPr lvl="1" algn="just">
              <a:buFont typeface="Wingdings" pitchFamily="2" charset="2"/>
              <a:buChar char="§"/>
            </a:pPr>
            <a:r>
              <a:rPr lang="en-GB" sz="2400" dirty="0" smtClean="0">
                <a:latin typeface="Arial" pitchFamily="34" charset="0"/>
                <a:cs typeface="Arial" pitchFamily="34" charset="0"/>
              </a:rPr>
              <a:t>Human Resource Management</a:t>
            </a:r>
          </a:p>
          <a:p>
            <a:pPr lvl="1" algn="just">
              <a:buFont typeface="Wingdings" pitchFamily="2" charset="2"/>
              <a:buChar char="§"/>
            </a:pPr>
            <a:r>
              <a:rPr lang="en-GB" sz="2400" dirty="0" smtClean="0">
                <a:latin typeface="Arial" pitchFamily="34" charset="0"/>
                <a:cs typeface="Arial" pitchFamily="34" charset="0"/>
              </a:rPr>
              <a:t>Governance</a:t>
            </a:r>
          </a:p>
        </p:txBody>
      </p:sp>
      <p:sp>
        <p:nvSpPr>
          <p:cNvPr id="5" name="Slide Number Placeholder 4"/>
          <p:cNvSpPr>
            <a:spLocks noGrp="1"/>
          </p:cNvSpPr>
          <p:nvPr>
            <p:ph type="sldNum" sz="quarter" idx="12"/>
          </p:nvPr>
        </p:nvSpPr>
        <p:spPr/>
        <p:txBody>
          <a:bodyPr/>
          <a:lstStyle/>
          <a:p>
            <a:pPr>
              <a:defRPr/>
            </a:pPr>
            <a:fld id="{0ECE7D64-BE08-4573-8891-B43DC0B3F208}" type="slidenum">
              <a:rPr lang="en-US" smtClean="0"/>
              <a:pPr>
                <a:defRPr/>
              </a:pPr>
              <a:t>6</a:t>
            </a:fld>
            <a:endParaRPr lang="en-US" dirty="0"/>
          </a:p>
        </p:txBody>
      </p:sp>
    </p:spTree>
    <p:extLst>
      <p:ext uri="{BB962C8B-B14F-4D97-AF65-F5344CB8AC3E}">
        <p14:creationId xmlns:p14="http://schemas.microsoft.com/office/powerpoint/2010/main" xmlns="" val="474638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8B98AEF3-CED0-40FE-BDB5-779F214A8432}" type="slidenum">
              <a:rPr lang="en-US" sz="1400">
                <a:latin typeface="+mn-lt"/>
              </a:rPr>
              <a:pPr algn="r" eaLnBrk="0" hangingPunct="0">
                <a:defRPr/>
              </a:pPr>
              <a:t>7</a:t>
            </a:fld>
            <a:endParaRPr lang="en-US" sz="1400" dirty="0">
              <a:latin typeface="+mn-lt"/>
            </a:endParaRPr>
          </a:p>
        </p:txBody>
      </p:sp>
      <p:sp>
        <p:nvSpPr>
          <p:cNvPr id="3075" name="Rectangle 2"/>
          <p:cNvSpPr>
            <a:spLocks noGrp="1" noChangeArrowheads="1"/>
          </p:cNvSpPr>
          <p:nvPr>
            <p:ph type="title" idx="4294967295"/>
          </p:nvPr>
        </p:nvSpPr>
        <p:spPr>
          <a:xfrm>
            <a:off x="685800" y="0"/>
            <a:ext cx="7772400" cy="90805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kern="1200" dirty="0" smtClean="0">
                <a:solidFill>
                  <a:schemeClr val="tx1"/>
                </a:solidFill>
                <a:latin typeface="Arial Rounded MT Bold"/>
              </a:rPr>
              <a:t>Comments</a:t>
            </a:r>
            <a:endParaRPr lang="en-US" sz="3200" kern="1200" dirty="0">
              <a:solidFill>
                <a:schemeClr val="tx1"/>
              </a:solidFill>
              <a:latin typeface="Arial Rounded MT Bold"/>
            </a:endParaRPr>
          </a:p>
        </p:txBody>
      </p:sp>
      <p:sp>
        <p:nvSpPr>
          <p:cNvPr id="5" name="Slide Number Placeholder 4"/>
          <p:cNvSpPr>
            <a:spLocks noGrp="1"/>
          </p:cNvSpPr>
          <p:nvPr>
            <p:ph type="sldNum" sz="quarter" idx="12"/>
          </p:nvPr>
        </p:nvSpPr>
        <p:spPr/>
        <p:txBody>
          <a:bodyPr/>
          <a:lstStyle/>
          <a:p>
            <a:pPr>
              <a:defRPr/>
            </a:pPr>
            <a:fld id="{0ECE7D64-BE08-4573-8891-B43DC0B3F208}" type="slidenum">
              <a:rPr lang="en-US" smtClean="0"/>
              <a:pPr>
                <a:defRPr/>
              </a:pPr>
              <a:t>7</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737822675"/>
              </p:ext>
            </p:extLst>
          </p:nvPr>
        </p:nvGraphicFramePr>
        <p:xfrm>
          <a:off x="152401" y="1397000"/>
          <a:ext cx="8839199" cy="4729480"/>
        </p:xfrm>
        <a:graphic>
          <a:graphicData uri="http://schemas.openxmlformats.org/drawingml/2006/table">
            <a:tbl>
              <a:tblPr firstRow="1" bandRow="1">
                <a:tableStyleId>{5C22544A-7EE6-4342-B048-85BDC9FD1C3A}</a:tableStyleId>
              </a:tblPr>
              <a:tblGrid>
                <a:gridCol w="1788885">
                  <a:extLst>
                    <a:ext uri="{9D8B030D-6E8A-4147-A177-3AD203B41FA5}">
                      <a16:colId xmlns:a16="http://schemas.microsoft.com/office/drawing/2014/main" xmlns="" val="20000"/>
                    </a:ext>
                  </a:extLst>
                </a:gridCol>
                <a:gridCol w="3525157">
                  <a:extLst>
                    <a:ext uri="{9D8B030D-6E8A-4147-A177-3AD203B41FA5}">
                      <a16:colId xmlns:a16="http://schemas.microsoft.com/office/drawing/2014/main" xmlns="" val="20001"/>
                    </a:ext>
                  </a:extLst>
                </a:gridCol>
                <a:gridCol w="3525157">
                  <a:extLst>
                    <a:ext uri="{9D8B030D-6E8A-4147-A177-3AD203B41FA5}">
                      <a16:colId xmlns:a16="http://schemas.microsoft.com/office/drawing/2014/main" xmlns="" val="20002"/>
                    </a:ext>
                  </a:extLst>
                </a:gridCol>
              </a:tblGrid>
              <a:tr h="584200">
                <a:tc>
                  <a:txBody>
                    <a:bodyPr/>
                    <a:lstStyle/>
                    <a:p>
                      <a:r>
                        <a:rPr lang="en-ZA" sz="2000" dirty="0" smtClean="0">
                          <a:solidFill>
                            <a:schemeClr val="tx1"/>
                          </a:solidFill>
                          <a:latin typeface="Arial" pitchFamily="34" charset="0"/>
                          <a:cs typeface="Arial" pitchFamily="34" charset="0"/>
                        </a:rPr>
                        <a:t>Section</a:t>
                      </a:r>
                      <a:endParaRPr lang="en-ZA" sz="2000"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Comment</a:t>
                      </a:r>
                      <a:endParaRPr lang="en-ZA" sz="2000" b="1"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Impact</a:t>
                      </a:r>
                      <a:r>
                        <a:rPr lang="en-ZA" sz="2000" b="1" baseline="0" dirty="0" smtClean="0">
                          <a:solidFill>
                            <a:schemeClr val="tx1"/>
                          </a:solidFill>
                          <a:latin typeface="Arial" pitchFamily="34" charset="0"/>
                          <a:cs typeface="Arial" pitchFamily="34" charset="0"/>
                        </a:rPr>
                        <a:t>/implication</a:t>
                      </a:r>
                      <a:endParaRPr lang="en-ZA" sz="2000" b="1" dirty="0">
                        <a:solidFill>
                          <a:schemeClr val="tx1"/>
                        </a:solidFill>
                        <a:latin typeface="Arial" pitchFamily="34" charset="0"/>
                        <a:cs typeface="Arial" pitchFamily="34" charset="0"/>
                      </a:endParaRPr>
                    </a:p>
                  </a:txBody>
                  <a:tcPr/>
                </a:tc>
                <a:extLst>
                  <a:ext uri="{0D108BD9-81ED-4DB2-BD59-A6C34878D82A}">
                    <a16:rowId xmlns:a16="http://schemas.microsoft.com/office/drawing/2014/main" xmlns="" val="10000"/>
                  </a:ext>
                </a:extLst>
              </a:tr>
              <a:tr h="584200">
                <a:tc>
                  <a:txBody>
                    <a:bodyPr/>
                    <a:lstStyle/>
                    <a:p>
                      <a:r>
                        <a:rPr lang="en-ZA" sz="2000" b="1" dirty="0" smtClean="0">
                          <a:solidFill>
                            <a:schemeClr val="tx1"/>
                          </a:solidFill>
                          <a:latin typeface="Arial" pitchFamily="34" charset="0"/>
                          <a:cs typeface="Arial" pitchFamily="34" charset="0"/>
                        </a:rPr>
                        <a:t>Section 1 Definitions</a:t>
                      </a:r>
                      <a:endParaRPr lang="en-ZA" sz="2000" b="1" dirty="0">
                        <a:solidFill>
                          <a:schemeClr val="tx1"/>
                        </a:solidFill>
                        <a:latin typeface="Arial" pitchFamily="34" charset="0"/>
                        <a:cs typeface="Arial" pitchFamily="34" charset="0"/>
                      </a:endParaRPr>
                    </a:p>
                  </a:txBody>
                  <a:tcPr/>
                </a:tc>
                <a:tc>
                  <a:txBody>
                    <a:bodyPr/>
                    <a:lstStyle/>
                    <a:p>
                      <a:r>
                        <a:rPr lang="en-ZA" sz="2000" b="0" dirty="0" smtClean="0">
                          <a:solidFill>
                            <a:schemeClr val="tx1"/>
                          </a:solidFill>
                          <a:latin typeface="Arial" pitchFamily="34" charset="0"/>
                          <a:cs typeface="Arial" pitchFamily="34" charset="0"/>
                        </a:rPr>
                        <a:t>Definitions</a:t>
                      </a:r>
                      <a:r>
                        <a:rPr lang="en-ZA" sz="2000" b="0" baseline="0" dirty="0" smtClean="0">
                          <a:solidFill>
                            <a:schemeClr val="tx1"/>
                          </a:solidFill>
                          <a:latin typeface="Arial" pitchFamily="34" charset="0"/>
                          <a:cs typeface="Arial" pitchFamily="34" charset="0"/>
                        </a:rPr>
                        <a:t> are limited </a:t>
                      </a:r>
                      <a:endParaRPr lang="en-ZA" sz="2000" b="0" dirty="0">
                        <a:solidFill>
                          <a:schemeClr val="tx1"/>
                        </a:solidFill>
                        <a:latin typeface="Arial" pitchFamily="34" charset="0"/>
                        <a:cs typeface="Arial" pitchFamily="34" charset="0"/>
                      </a:endParaRPr>
                    </a:p>
                  </a:txBody>
                  <a:tcPr/>
                </a:tc>
                <a:tc>
                  <a:txBody>
                    <a:bodyPr/>
                    <a:lstStyle/>
                    <a:p>
                      <a:r>
                        <a:rPr lang="en-ZA" sz="2000" b="0" dirty="0" smtClean="0">
                          <a:solidFill>
                            <a:schemeClr val="tx1"/>
                          </a:solidFill>
                          <a:latin typeface="Arial" pitchFamily="34" charset="0"/>
                          <a:cs typeface="Arial" pitchFamily="34" charset="0"/>
                        </a:rPr>
                        <a:t>The</a:t>
                      </a:r>
                      <a:r>
                        <a:rPr lang="en-ZA" sz="2000" b="0" baseline="0" dirty="0" smtClean="0">
                          <a:solidFill>
                            <a:schemeClr val="tx1"/>
                          </a:solidFill>
                          <a:latin typeface="Arial" pitchFamily="34" charset="0"/>
                          <a:cs typeface="Arial" pitchFamily="34" charset="0"/>
                        </a:rPr>
                        <a:t> role of the accounting officer in the Bill is not clear in whether it supersedes the PFMA</a:t>
                      </a:r>
                      <a:endParaRPr lang="en-ZA" sz="2000" b="0" dirty="0">
                        <a:solidFill>
                          <a:schemeClr val="tx1"/>
                        </a:solidFill>
                        <a:latin typeface="Arial" pitchFamily="34" charset="0"/>
                        <a:cs typeface="Arial" pitchFamily="34" charset="0"/>
                      </a:endParaRPr>
                    </a:p>
                  </a:txBody>
                  <a:tcPr/>
                </a:tc>
                <a:extLst>
                  <a:ext uri="{0D108BD9-81ED-4DB2-BD59-A6C34878D82A}">
                    <a16:rowId xmlns:a16="http://schemas.microsoft.com/office/drawing/2014/main" xmlns="" val="10001"/>
                  </a:ext>
                </a:extLst>
              </a:tr>
              <a:tr h="1022350">
                <a:tc>
                  <a:txBody>
                    <a:bodyPr/>
                    <a:lstStyle/>
                    <a:p>
                      <a:r>
                        <a:rPr lang="en-ZA" sz="2000" b="1" dirty="0" smtClean="0">
                          <a:latin typeface="Arial" pitchFamily="34" charset="0"/>
                          <a:cs typeface="Arial" pitchFamily="34" charset="0"/>
                        </a:rPr>
                        <a:t>Section 2 Foreign Service</a:t>
                      </a:r>
                    </a:p>
                    <a:p>
                      <a:r>
                        <a:rPr lang="en-ZA" sz="2000" b="1" dirty="0" smtClean="0">
                          <a:latin typeface="Arial" pitchFamily="34" charset="0"/>
                          <a:cs typeface="Arial" pitchFamily="34" charset="0"/>
                        </a:rPr>
                        <a:t>Section 2 (3)</a:t>
                      </a:r>
                      <a:r>
                        <a:rPr lang="en-ZA" sz="2000" b="1" baseline="0" dirty="0" smtClean="0">
                          <a:latin typeface="Arial" pitchFamily="34" charset="0"/>
                          <a:cs typeface="Arial" pitchFamily="34" charset="0"/>
                        </a:rPr>
                        <a:t> (a) to (g)</a:t>
                      </a:r>
                      <a:endParaRPr lang="en-ZA" sz="2000" b="1"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No indication of mandate of National Departments  and by implication no mention on leading, managing and coordination of trade negotiations</a:t>
                      </a:r>
                      <a:r>
                        <a:rPr lang="en-ZA" sz="2000" baseline="0" dirty="0" smtClean="0">
                          <a:latin typeface="Arial" pitchFamily="34" charset="0"/>
                          <a:cs typeface="Arial" pitchFamily="34" charset="0"/>
                        </a:rPr>
                        <a:t> at bilateral, regional and multilateral level and export and investment promotion</a:t>
                      </a:r>
                      <a:endParaRPr lang="en-ZA" sz="2000" dirty="0">
                        <a:latin typeface="Arial" pitchFamily="34" charset="0"/>
                        <a:cs typeface="Arial" pitchFamily="34" charset="0"/>
                      </a:endParaRPr>
                    </a:p>
                  </a:txBody>
                  <a:tcPr/>
                </a:tc>
                <a:tc>
                  <a:txBody>
                    <a:bodyPr/>
                    <a:lstStyle/>
                    <a:p>
                      <a:r>
                        <a:rPr lang="en-ZA" sz="2000" b="1" dirty="0" smtClean="0">
                          <a:latin typeface="Arial" pitchFamily="34" charset="0"/>
                          <a:cs typeface="Arial" pitchFamily="34" charset="0"/>
                        </a:rPr>
                        <a:t>The dti</a:t>
                      </a:r>
                      <a:r>
                        <a:rPr lang="en-ZA" sz="2000" dirty="0" smtClean="0">
                          <a:latin typeface="Arial" pitchFamily="34" charset="0"/>
                          <a:cs typeface="Arial" pitchFamily="34" charset="0"/>
                        </a:rPr>
                        <a:t> will not be able advance its mandate adequately.</a:t>
                      </a:r>
                    </a:p>
                    <a:p>
                      <a:endParaRPr lang="en-ZA" sz="2000" dirty="0" smtClean="0">
                        <a:latin typeface="Arial" pitchFamily="34" charset="0"/>
                        <a:cs typeface="Arial" pitchFamily="34" charset="0"/>
                      </a:endParaRPr>
                    </a:p>
                    <a:p>
                      <a:r>
                        <a:rPr lang="en-ZA" sz="2000" dirty="0" smtClean="0">
                          <a:latin typeface="Arial" pitchFamily="34" charset="0"/>
                          <a:cs typeface="Arial" pitchFamily="34" charset="0"/>
                        </a:rPr>
                        <a:t>Inclusion</a:t>
                      </a:r>
                      <a:r>
                        <a:rPr lang="en-ZA" sz="2000" baseline="0" dirty="0" smtClean="0">
                          <a:latin typeface="Arial" pitchFamily="34" charset="0"/>
                          <a:cs typeface="Arial" pitchFamily="34" charset="0"/>
                        </a:rPr>
                        <a:t> in the Bill of the requirement of an MoU between National Departments and Dirco for implementation of the Bill</a:t>
                      </a:r>
                      <a:endParaRPr lang="en-ZA" sz="2000" dirty="0">
                        <a:latin typeface="Arial" pitchFamily="34" charset="0"/>
                        <a:cs typeface="Arial"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577514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8B98AEF3-CED0-40FE-BDB5-779F214A8432}" type="slidenum">
              <a:rPr lang="en-US" sz="1400">
                <a:latin typeface="+mn-lt"/>
              </a:rPr>
              <a:pPr algn="r" eaLnBrk="0" hangingPunct="0">
                <a:defRPr/>
              </a:pPr>
              <a:t>8</a:t>
            </a:fld>
            <a:endParaRPr lang="en-US" sz="1400" dirty="0">
              <a:latin typeface="+mn-lt"/>
            </a:endParaRPr>
          </a:p>
        </p:txBody>
      </p:sp>
      <p:sp>
        <p:nvSpPr>
          <p:cNvPr id="3075" name="Rectangle 2"/>
          <p:cNvSpPr>
            <a:spLocks noGrp="1" noChangeArrowheads="1"/>
          </p:cNvSpPr>
          <p:nvPr>
            <p:ph type="title" idx="4294967295"/>
          </p:nvPr>
        </p:nvSpPr>
        <p:spPr>
          <a:xfrm>
            <a:off x="685800" y="0"/>
            <a:ext cx="7772400" cy="90805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kern="1200" dirty="0" smtClean="0">
                <a:solidFill>
                  <a:schemeClr val="tx1"/>
                </a:solidFill>
                <a:latin typeface="Arial Rounded MT Bold"/>
              </a:rPr>
              <a:t>Comments</a:t>
            </a:r>
            <a:endParaRPr lang="en-US" sz="3200" kern="1200" dirty="0">
              <a:solidFill>
                <a:schemeClr val="tx1"/>
              </a:solidFill>
              <a:latin typeface="Arial Rounded MT Bold"/>
            </a:endParaRPr>
          </a:p>
        </p:txBody>
      </p:sp>
      <p:sp>
        <p:nvSpPr>
          <p:cNvPr id="5" name="Slide Number Placeholder 4"/>
          <p:cNvSpPr>
            <a:spLocks noGrp="1"/>
          </p:cNvSpPr>
          <p:nvPr>
            <p:ph type="sldNum" sz="quarter" idx="12"/>
          </p:nvPr>
        </p:nvSpPr>
        <p:spPr/>
        <p:txBody>
          <a:bodyPr/>
          <a:lstStyle/>
          <a:p>
            <a:pPr>
              <a:defRPr/>
            </a:pPr>
            <a:fld id="{0ECE7D64-BE08-4573-8891-B43DC0B3F208}" type="slidenum">
              <a:rPr lang="en-US" smtClean="0"/>
              <a:pPr>
                <a:defRPr/>
              </a:pPr>
              <a:t>8</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1071143092"/>
              </p:ext>
            </p:extLst>
          </p:nvPr>
        </p:nvGraphicFramePr>
        <p:xfrm>
          <a:off x="152401" y="1397000"/>
          <a:ext cx="8839199" cy="3784600"/>
        </p:xfrm>
        <a:graphic>
          <a:graphicData uri="http://schemas.openxmlformats.org/drawingml/2006/table">
            <a:tbl>
              <a:tblPr firstRow="1" bandRow="1">
                <a:tableStyleId>{5C22544A-7EE6-4342-B048-85BDC9FD1C3A}</a:tableStyleId>
              </a:tblPr>
              <a:tblGrid>
                <a:gridCol w="1904999">
                  <a:extLst>
                    <a:ext uri="{9D8B030D-6E8A-4147-A177-3AD203B41FA5}">
                      <a16:colId xmlns:a16="http://schemas.microsoft.com/office/drawing/2014/main" xmlns="" val="20000"/>
                    </a:ext>
                  </a:extLst>
                </a:gridCol>
                <a:gridCol w="3409043">
                  <a:extLst>
                    <a:ext uri="{9D8B030D-6E8A-4147-A177-3AD203B41FA5}">
                      <a16:colId xmlns:a16="http://schemas.microsoft.com/office/drawing/2014/main" xmlns="" val="20001"/>
                    </a:ext>
                  </a:extLst>
                </a:gridCol>
                <a:gridCol w="3525157">
                  <a:extLst>
                    <a:ext uri="{9D8B030D-6E8A-4147-A177-3AD203B41FA5}">
                      <a16:colId xmlns:a16="http://schemas.microsoft.com/office/drawing/2014/main" xmlns="" val="20002"/>
                    </a:ext>
                  </a:extLst>
                </a:gridCol>
              </a:tblGrid>
              <a:tr h="584200">
                <a:tc>
                  <a:txBody>
                    <a:bodyPr/>
                    <a:lstStyle/>
                    <a:p>
                      <a:r>
                        <a:rPr lang="en-ZA" sz="2000" dirty="0" smtClean="0">
                          <a:solidFill>
                            <a:schemeClr val="tx1"/>
                          </a:solidFill>
                          <a:latin typeface="Arial" pitchFamily="34" charset="0"/>
                          <a:cs typeface="Arial" pitchFamily="34" charset="0"/>
                        </a:rPr>
                        <a:t>Section</a:t>
                      </a:r>
                      <a:endParaRPr lang="en-ZA" sz="2000"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Comment</a:t>
                      </a:r>
                      <a:endParaRPr lang="en-ZA" sz="2000" b="1"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Impact</a:t>
                      </a:r>
                      <a:r>
                        <a:rPr lang="en-ZA" sz="2000" b="1" baseline="0" dirty="0" smtClean="0">
                          <a:solidFill>
                            <a:schemeClr val="tx1"/>
                          </a:solidFill>
                          <a:latin typeface="Arial" pitchFamily="34" charset="0"/>
                          <a:cs typeface="Arial" pitchFamily="34" charset="0"/>
                        </a:rPr>
                        <a:t>/implication</a:t>
                      </a:r>
                      <a:endParaRPr lang="en-ZA" sz="2000" b="1" dirty="0">
                        <a:solidFill>
                          <a:schemeClr val="tx1"/>
                        </a:solidFill>
                        <a:latin typeface="Arial" pitchFamily="34" charset="0"/>
                        <a:cs typeface="Arial" pitchFamily="34" charset="0"/>
                      </a:endParaRPr>
                    </a:p>
                  </a:txBody>
                  <a:tcPr/>
                </a:tc>
                <a:extLst>
                  <a:ext uri="{0D108BD9-81ED-4DB2-BD59-A6C34878D82A}">
                    <a16:rowId xmlns:a16="http://schemas.microsoft.com/office/drawing/2014/main" xmlns="" val="10000"/>
                  </a:ext>
                </a:extLst>
              </a:tr>
              <a:tr h="6705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1" dirty="0" smtClean="0">
                          <a:latin typeface="Arial" pitchFamily="34" charset="0"/>
                          <a:cs typeface="Arial" pitchFamily="34" charset="0"/>
                        </a:rPr>
                        <a:t>Section 3</a:t>
                      </a:r>
                      <a:r>
                        <a:rPr lang="en-ZA" sz="2000" b="1" baseline="0" dirty="0" smtClean="0">
                          <a:latin typeface="Arial" pitchFamily="34" charset="0"/>
                          <a:cs typeface="Arial" pitchFamily="34" charset="0"/>
                        </a:rPr>
                        <a:t> Requirements for members of Foreign Service</a:t>
                      </a:r>
                      <a:endParaRPr lang="en-ZA" sz="2000" b="1" dirty="0" smtClean="0">
                        <a:latin typeface="Arial" pitchFamily="34" charset="0"/>
                        <a:cs typeface="Arial" pitchFamily="34" charset="0"/>
                      </a:endParaRPr>
                    </a:p>
                    <a:p>
                      <a:endParaRPr lang="en-ZA"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b="0" dirty="0" smtClean="0">
                          <a:latin typeface="Arial" pitchFamily="34" charset="0"/>
                          <a:cs typeface="Arial" pitchFamily="34" charset="0"/>
                        </a:rPr>
                        <a:t>No comment</a:t>
                      </a:r>
                    </a:p>
                    <a:p>
                      <a:endParaRPr lang="en-ZA" dirty="0">
                        <a:latin typeface="Arial" pitchFamily="34" charset="0"/>
                        <a:cs typeface="Arial" pitchFamily="34" charset="0"/>
                      </a:endParaRPr>
                    </a:p>
                  </a:txBody>
                  <a:tcPr/>
                </a:tc>
                <a:tc>
                  <a:txBody>
                    <a:bodyPr/>
                    <a:lstStyle/>
                    <a:p>
                      <a:r>
                        <a:rPr lang="en-ZA" dirty="0" smtClean="0">
                          <a:latin typeface="Arial" pitchFamily="34" charset="0"/>
                          <a:cs typeface="Arial" pitchFamily="34" charset="0"/>
                        </a:rPr>
                        <a:t>In line with </a:t>
                      </a:r>
                      <a:r>
                        <a:rPr lang="en-ZA" b="1" dirty="0" smtClean="0">
                          <a:latin typeface="Arial" pitchFamily="34" charset="0"/>
                          <a:cs typeface="Arial" pitchFamily="34" charset="0"/>
                        </a:rPr>
                        <a:t>the dti </a:t>
                      </a:r>
                      <a:r>
                        <a:rPr lang="en-ZA" dirty="0" smtClean="0">
                          <a:latin typeface="Arial" pitchFamily="34" charset="0"/>
                          <a:cs typeface="Arial" pitchFamily="34" charset="0"/>
                        </a:rPr>
                        <a:t>policy</a:t>
                      </a:r>
                      <a:endParaRPr lang="en-ZA" dirty="0">
                        <a:latin typeface="Arial" pitchFamily="34" charset="0"/>
                        <a:cs typeface="Arial" pitchFamily="34" charset="0"/>
                      </a:endParaRPr>
                    </a:p>
                  </a:txBody>
                  <a:tcPr/>
                </a:tc>
                <a:extLst>
                  <a:ext uri="{0D108BD9-81ED-4DB2-BD59-A6C34878D82A}">
                    <a16:rowId xmlns:a16="http://schemas.microsoft.com/office/drawing/2014/main" xmlns="" val="10001"/>
                  </a:ext>
                </a:extLst>
              </a:tr>
              <a:tr h="1022350">
                <a:tc>
                  <a:txBody>
                    <a:bodyPr/>
                    <a:lstStyle/>
                    <a:p>
                      <a:r>
                        <a:rPr lang="en-ZA" sz="2000" b="1" dirty="0" smtClean="0">
                          <a:latin typeface="Arial" pitchFamily="34" charset="0"/>
                          <a:cs typeface="Arial" pitchFamily="34" charset="0"/>
                        </a:rPr>
                        <a:t>Section</a:t>
                      </a:r>
                      <a:r>
                        <a:rPr lang="en-ZA" sz="2000" b="1" baseline="0" dirty="0" smtClean="0">
                          <a:latin typeface="Arial" pitchFamily="34" charset="0"/>
                          <a:cs typeface="Arial" pitchFamily="34" charset="0"/>
                        </a:rPr>
                        <a:t> 4 Head of Mission</a:t>
                      </a:r>
                      <a:endParaRPr lang="en-ZA" sz="2000" b="1"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No comment</a:t>
                      </a:r>
                      <a:endParaRPr lang="en-ZA" sz="2000"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Head</a:t>
                      </a:r>
                      <a:r>
                        <a:rPr lang="en-ZA" sz="2000" baseline="0" dirty="0" smtClean="0">
                          <a:latin typeface="Arial" pitchFamily="34" charset="0"/>
                          <a:cs typeface="Arial" pitchFamily="34" charset="0"/>
                        </a:rPr>
                        <a:t> of Mission lead the implementation of the SA Government’s mandate and policies</a:t>
                      </a:r>
                      <a:endParaRPr lang="en-ZA" sz="2000" dirty="0">
                        <a:latin typeface="Arial" pitchFamily="34" charset="0"/>
                        <a:cs typeface="Arial"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3294654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eaLnBrk="0" hangingPunct="0">
              <a:defRPr/>
            </a:pPr>
            <a:fld id="{8B98AEF3-CED0-40FE-BDB5-779F214A8432}" type="slidenum">
              <a:rPr lang="en-US" sz="1400">
                <a:latin typeface="+mn-lt"/>
              </a:rPr>
              <a:pPr algn="r" eaLnBrk="0" hangingPunct="0">
                <a:defRPr/>
              </a:pPr>
              <a:t>9</a:t>
            </a:fld>
            <a:endParaRPr lang="en-US" sz="1400" dirty="0">
              <a:latin typeface="+mn-lt"/>
            </a:endParaRPr>
          </a:p>
        </p:txBody>
      </p:sp>
      <p:sp>
        <p:nvSpPr>
          <p:cNvPr id="3075" name="Rectangle 2"/>
          <p:cNvSpPr>
            <a:spLocks noGrp="1" noChangeArrowheads="1"/>
          </p:cNvSpPr>
          <p:nvPr>
            <p:ph type="title" idx="4294967295"/>
          </p:nvPr>
        </p:nvSpPr>
        <p:spPr>
          <a:xfrm>
            <a:off x="685800" y="0"/>
            <a:ext cx="7772400" cy="908050"/>
          </a:xfrm>
          <a:gradFill>
            <a:gsLst>
              <a:gs pos="0">
                <a:srgbClr val="FBEAC7"/>
              </a:gs>
              <a:gs pos="17999">
                <a:srgbClr val="FEE7F2"/>
              </a:gs>
              <a:gs pos="36000">
                <a:srgbClr val="FAC77D"/>
              </a:gs>
              <a:gs pos="61000">
                <a:srgbClr val="FBA97D"/>
              </a:gs>
              <a:gs pos="82001">
                <a:srgbClr val="FBD49C"/>
              </a:gs>
              <a:gs pos="100000">
                <a:srgbClr val="FEE7F2"/>
              </a:gs>
            </a:gsLst>
            <a:lin ang="5400000" scaled="0"/>
          </a:grad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200" kern="1200" dirty="0" smtClean="0">
                <a:solidFill>
                  <a:schemeClr val="tx1"/>
                </a:solidFill>
                <a:latin typeface="Arial Rounded MT Bold"/>
              </a:rPr>
              <a:t>Comments</a:t>
            </a:r>
            <a:endParaRPr lang="en-US" sz="3200" kern="1200" dirty="0">
              <a:solidFill>
                <a:schemeClr val="tx1"/>
              </a:solidFill>
              <a:latin typeface="Arial Rounded MT Bold"/>
            </a:endParaRPr>
          </a:p>
        </p:txBody>
      </p:sp>
      <p:sp>
        <p:nvSpPr>
          <p:cNvPr id="5" name="Slide Number Placeholder 4"/>
          <p:cNvSpPr>
            <a:spLocks noGrp="1"/>
          </p:cNvSpPr>
          <p:nvPr>
            <p:ph type="sldNum" sz="quarter" idx="12"/>
          </p:nvPr>
        </p:nvSpPr>
        <p:spPr/>
        <p:txBody>
          <a:bodyPr/>
          <a:lstStyle/>
          <a:p>
            <a:pPr>
              <a:defRPr/>
            </a:pPr>
            <a:fld id="{0ECE7D64-BE08-4573-8891-B43DC0B3F208}" type="slidenum">
              <a:rPr lang="en-US" smtClean="0"/>
              <a:pPr>
                <a:defRPr/>
              </a:pPr>
              <a:t>9</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4142974705"/>
              </p:ext>
            </p:extLst>
          </p:nvPr>
        </p:nvGraphicFramePr>
        <p:xfrm>
          <a:off x="56777" y="926164"/>
          <a:ext cx="9062358" cy="5339080"/>
        </p:xfrm>
        <a:graphic>
          <a:graphicData uri="http://schemas.openxmlformats.org/drawingml/2006/table">
            <a:tbl>
              <a:tblPr firstRow="1" bandRow="1">
                <a:tableStyleId>{5C22544A-7EE6-4342-B048-85BDC9FD1C3A}</a:tableStyleId>
              </a:tblPr>
              <a:tblGrid>
                <a:gridCol w="2661672">
                  <a:extLst>
                    <a:ext uri="{9D8B030D-6E8A-4147-A177-3AD203B41FA5}">
                      <a16:colId xmlns:a16="http://schemas.microsoft.com/office/drawing/2014/main" xmlns="" val="20000"/>
                    </a:ext>
                  </a:extLst>
                </a:gridCol>
                <a:gridCol w="3200343">
                  <a:extLst>
                    <a:ext uri="{9D8B030D-6E8A-4147-A177-3AD203B41FA5}">
                      <a16:colId xmlns:a16="http://schemas.microsoft.com/office/drawing/2014/main" xmlns="" val="20001"/>
                    </a:ext>
                  </a:extLst>
                </a:gridCol>
                <a:gridCol w="3200343">
                  <a:extLst>
                    <a:ext uri="{9D8B030D-6E8A-4147-A177-3AD203B41FA5}">
                      <a16:colId xmlns:a16="http://schemas.microsoft.com/office/drawing/2014/main" xmlns="" val="20002"/>
                    </a:ext>
                  </a:extLst>
                </a:gridCol>
              </a:tblGrid>
              <a:tr h="584200">
                <a:tc>
                  <a:txBody>
                    <a:bodyPr/>
                    <a:lstStyle/>
                    <a:p>
                      <a:r>
                        <a:rPr lang="en-ZA" sz="2000" dirty="0" smtClean="0">
                          <a:solidFill>
                            <a:schemeClr val="tx1"/>
                          </a:solidFill>
                          <a:latin typeface="Arial" pitchFamily="34" charset="0"/>
                          <a:cs typeface="Arial" pitchFamily="34" charset="0"/>
                        </a:rPr>
                        <a:t>Section</a:t>
                      </a:r>
                      <a:endParaRPr lang="en-ZA" sz="2000"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Comment</a:t>
                      </a:r>
                      <a:endParaRPr lang="en-ZA" sz="2000" b="1" dirty="0">
                        <a:solidFill>
                          <a:schemeClr val="tx1"/>
                        </a:solidFill>
                        <a:latin typeface="Arial" pitchFamily="34" charset="0"/>
                        <a:cs typeface="Arial" pitchFamily="34" charset="0"/>
                      </a:endParaRPr>
                    </a:p>
                  </a:txBody>
                  <a:tcPr/>
                </a:tc>
                <a:tc>
                  <a:txBody>
                    <a:bodyPr/>
                    <a:lstStyle/>
                    <a:p>
                      <a:r>
                        <a:rPr lang="en-ZA" sz="2000" b="1" dirty="0" smtClean="0">
                          <a:solidFill>
                            <a:schemeClr val="tx1"/>
                          </a:solidFill>
                          <a:latin typeface="Arial" pitchFamily="34" charset="0"/>
                          <a:cs typeface="Arial" pitchFamily="34" charset="0"/>
                        </a:rPr>
                        <a:t>Impact</a:t>
                      </a:r>
                      <a:r>
                        <a:rPr lang="en-ZA" sz="2000" b="1" baseline="0" dirty="0" smtClean="0">
                          <a:solidFill>
                            <a:schemeClr val="tx1"/>
                          </a:solidFill>
                          <a:latin typeface="Arial" pitchFamily="34" charset="0"/>
                          <a:cs typeface="Arial" pitchFamily="34" charset="0"/>
                        </a:rPr>
                        <a:t>/implication</a:t>
                      </a:r>
                      <a:endParaRPr lang="en-ZA" sz="2000" b="1" dirty="0">
                        <a:solidFill>
                          <a:schemeClr val="tx1"/>
                        </a:solidFill>
                        <a:latin typeface="Arial" pitchFamily="34" charset="0"/>
                        <a:cs typeface="Arial" pitchFamily="34" charset="0"/>
                      </a:endParaRPr>
                    </a:p>
                  </a:txBody>
                  <a:tcPr/>
                </a:tc>
                <a:extLst>
                  <a:ext uri="{0D108BD9-81ED-4DB2-BD59-A6C34878D82A}">
                    <a16:rowId xmlns:a16="http://schemas.microsoft.com/office/drawing/2014/main" xmlns="" val="10000"/>
                  </a:ext>
                </a:extLst>
              </a:tr>
              <a:tr h="584200">
                <a:tc>
                  <a:txBody>
                    <a:bodyPr/>
                    <a:lstStyle/>
                    <a:p>
                      <a:r>
                        <a:rPr lang="en-ZA" sz="2000" b="1" dirty="0" smtClean="0">
                          <a:solidFill>
                            <a:schemeClr val="tx1"/>
                          </a:solidFill>
                          <a:latin typeface="Arial" pitchFamily="34" charset="0"/>
                          <a:cs typeface="Arial" pitchFamily="34" charset="0"/>
                        </a:rPr>
                        <a:t>Section 5</a:t>
                      </a:r>
                      <a:r>
                        <a:rPr lang="en-ZA" sz="2000" b="1" baseline="0" dirty="0" smtClean="0">
                          <a:solidFill>
                            <a:schemeClr val="tx1"/>
                          </a:solidFill>
                          <a:latin typeface="Arial" pitchFamily="34" charset="0"/>
                          <a:cs typeface="Arial" pitchFamily="34" charset="0"/>
                        </a:rPr>
                        <a:t> Recall of member of Foreign Service</a:t>
                      </a:r>
                      <a:endParaRPr lang="en-ZA" sz="2000" b="1" dirty="0">
                        <a:solidFill>
                          <a:schemeClr val="tx1"/>
                        </a:solidFill>
                        <a:latin typeface="Arial" pitchFamily="34" charset="0"/>
                        <a:cs typeface="Arial" pitchFamily="34" charset="0"/>
                      </a:endParaRPr>
                    </a:p>
                  </a:txBody>
                  <a:tcPr/>
                </a:tc>
                <a:tc>
                  <a:txBody>
                    <a:bodyPr/>
                    <a:lstStyle/>
                    <a:p>
                      <a:r>
                        <a:rPr lang="en-ZA" sz="2000" b="0" dirty="0" smtClean="0">
                          <a:solidFill>
                            <a:schemeClr val="tx1"/>
                          </a:solidFill>
                          <a:latin typeface="Arial" pitchFamily="34" charset="0"/>
                          <a:cs typeface="Arial" pitchFamily="34" charset="0"/>
                        </a:rPr>
                        <a:t>Clarify</a:t>
                      </a:r>
                      <a:r>
                        <a:rPr lang="en-ZA" sz="2000" b="0" baseline="0" dirty="0" smtClean="0">
                          <a:solidFill>
                            <a:schemeClr val="tx1"/>
                          </a:solidFill>
                          <a:latin typeface="Arial" pitchFamily="34" charset="0"/>
                          <a:cs typeface="Arial" pitchFamily="34" charset="0"/>
                        </a:rPr>
                        <a:t> role of National Department when recalling one of its officials</a:t>
                      </a:r>
                      <a:endParaRPr lang="en-ZA" sz="2000" b="0" dirty="0">
                        <a:solidFill>
                          <a:schemeClr val="tx1"/>
                        </a:solidFill>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2000" dirty="0" smtClean="0">
                          <a:latin typeface="Arial" pitchFamily="34" charset="0"/>
                          <a:cs typeface="Arial" pitchFamily="34" charset="0"/>
                        </a:rPr>
                        <a:t>Add a subsection to Bill to allow HOD’s of National</a:t>
                      </a:r>
                      <a:r>
                        <a:rPr lang="en-ZA" sz="2000" baseline="0" dirty="0" smtClean="0">
                          <a:latin typeface="Arial" pitchFamily="34" charset="0"/>
                          <a:cs typeface="Arial" pitchFamily="34" charset="0"/>
                        </a:rPr>
                        <a:t> Sending Departments discretion to recall or transfer official from their Department as guided by their key Departmental Policies</a:t>
                      </a:r>
                      <a:endParaRPr lang="en-ZA" sz="2000" dirty="0" smtClean="0">
                        <a:latin typeface="Arial" pitchFamily="34" charset="0"/>
                        <a:cs typeface="Arial" pitchFamily="34" charset="0"/>
                      </a:endParaRPr>
                    </a:p>
                  </a:txBody>
                  <a:tcPr/>
                </a:tc>
                <a:extLst>
                  <a:ext uri="{0D108BD9-81ED-4DB2-BD59-A6C34878D82A}">
                    <a16:rowId xmlns:a16="http://schemas.microsoft.com/office/drawing/2014/main" xmlns="" val="10001"/>
                  </a:ext>
                </a:extLst>
              </a:tr>
              <a:tr h="1022350">
                <a:tc>
                  <a:txBody>
                    <a:bodyPr/>
                    <a:lstStyle/>
                    <a:p>
                      <a:r>
                        <a:rPr lang="en-ZA" sz="2000" b="1" dirty="0" smtClean="0">
                          <a:latin typeface="Arial" pitchFamily="34" charset="0"/>
                          <a:cs typeface="Arial" pitchFamily="34" charset="0"/>
                        </a:rPr>
                        <a:t>Section</a:t>
                      </a:r>
                      <a:r>
                        <a:rPr lang="en-ZA" sz="2000" b="1" baseline="0" dirty="0" smtClean="0">
                          <a:latin typeface="Arial" pitchFamily="34" charset="0"/>
                          <a:cs typeface="Arial" pitchFamily="34" charset="0"/>
                        </a:rPr>
                        <a:t> 6 Diplomatic Academy</a:t>
                      </a:r>
                      <a:endParaRPr lang="en-ZA" sz="2000" b="1"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Clarification</a:t>
                      </a:r>
                      <a:r>
                        <a:rPr lang="en-ZA" sz="2000" baseline="0" dirty="0" smtClean="0">
                          <a:latin typeface="Arial" pitchFamily="34" charset="0"/>
                          <a:cs typeface="Arial" pitchFamily="34" charset="0"/>
                        </a:rPr>
                        <a:t> is required on the training of National Department officials at the Diplomatic Academy</a:t>
                      </a:r>
                      <a:endParaRPr lang="en-ZA" sz="2000" dirty="0">
                        <a:latin typeface="Arial" pitchFamily="34" charset="0"/>
                        <a:cs typeface="Arial" pitchFamily="34" charset="0"/>
                      </a:endParaRPr>
                    </a:p>
                  </a:txBody>
                  <a:tcPr/>
                </a:tc>
                <a:tc>
                  <a:txBody>
                    <a:bodyPr/>
                    <a:lstStyle/>
                    <a:p>
                      <a:r>
                        <a:rPr lang="en-ZA" sz="2000" dirty="0" smtClean="0">
                          <a:latin typeface="Arial" pitchFamily="34" charset="0"/>
                          <a:cs typeface="Arial" pitchFamily="34" charset="0"/>
                        </a:rPr>
                        <a:t>It is proposed that National Departments</a:t>
                      </a:r>
                      <a:r>
                        <a:rPr lang="en-ZA" sz="2000" baseline="0" dirty="0" smtClean="0">
                          <a:latin typeface="Arial" pitchFamily="34" charset="0"/>
                          <a:cs typeface="Arial" pitchFamily="34" charset="0"/>
                        </a:rPr>
                        <a:t> second officials to the Academy to train officials on the specialized mandate of the sending Department</a:t>
                      </a:r>
                      <a:endParaRPr lang="en-ZA" sz="2000" dirty="0">
                        <a:latin typeface="Arial" pitchFamily="34" charset="0"/>
                        <a:cs typeface="Arial" pitchFamily="34" charset="0"/>
                      </a:endParaRPr>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405446920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9966"/>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9966"/>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ti template">
  <a:themeElements>
    <a:clrScheme name="">
      <a:dk1>
        <a:srgbClr val="000000"/>
      </a:dk1>
      <a:lt1>
        <a:srgbClr val="FFFFFF"/>
      </a:lt1>
      <a:dk2>
        <a:srgbClr val="FF66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ti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9966"/>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FF9966"/>
            </a:solidFill>
            <a:effectLst/>
            <a:latin typeface="Times" charset="0"/>
          </a:defRPr>
        </a:defPPr>
      </a:lstStyle>
    </a:lnDef>
  </a:objectDefaults>
  <a:extraClrSchemeLst>
    <a:extraClrScheme>
      <a:clrScheme name="1_dti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ti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ti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ti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ti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ti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ti 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ti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ti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ti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ti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ti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6312</TotalTime>
  <Words>905</Words>
  <Application>Microsoft Office PowerPoint</Application>
  <PresentationFormat>On-screen Show (4:3)</PresentationFormat>
  <Paragraphs>137</Paragraphs>
  <Slides>15</Slides>
  <Notes>2</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18" baseType="lpstr">
      <vt:lpstr>Blank Presentation</vt:lpstr>
      <vt:lpstr>1_dti template</vt:lpstr>
      <vt:lpstr>Bitmap Image</vt:lpstr>
      <vt:lpstr>Slide 1</vt:lpstr>
      <vt:lpstr>Impact of Foreign Service Bill</vt:lpstr>
      <vt:lpstr>South Africa’s Current Global Footprint</vt:lpstr>
      <vt:lpstr>Impact of Foreign Service Bill</vt:lpstr>
      <vt:lpstr>Impact of Foreign Service Bill</vt:lpstr>
      <vt:lpstr>Concerns regarding the Bill</vt:lpstr>
      <vt:lpstr>Comments</vt:lpstr>
      <vt:lpstr>Comments</vt:lpstr>
      <vt:lpstr>Comments</vt:lpstr>
      <vt:lpstr>Comments</vt:lpstr>
      <vt:lpstr>Comments</vt:lpstr>
      <vt:lpstr>Comments</vt:lpstr>
      <vt:lpstr>Comments</vt:lpstr>
      <vt:lpstr>Conclusion</vt:lpstr>
      <vt:lpstr>     </vt:lpstr>
    </vt:vector>
  </TitlesOfParts>
  <Company>the dti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 Singh</dc:creator>
  <cp:lastModifiedBy>PUMZA</cp:lastModifiedBy>
  <cp:revision>329</cp:revision>
  <dcterms:created xsi:type="dcterms:W3CDTF">2008-10-17T08:05:44Z</dcterms:created>
  <dcterms:modified xsi:type="dcterms:W3CDTF">2017-03-01T10:41:25Z</dcterms:modified>
</cp:coreProperties>
</file>