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4"/>
  </p:notesMasterIdLst>
  <p:sldIdLst>
    <p:sldId id="256" r:id="rId3"/>
    <p:sldId id="262" r:id="rId4"/>
    <p:sldId id="299" r:id="rId5"/>
    <p:sldId id="300" r:id="rId6"/>
    <p:sldId id="263" r:id="rId7"/>
    <p:sldId id="302" r:id="rId8"/>
    <p:sldId id="307" r:id="rId9"/>
    <p:sldId id="308" r:id="rId10"/>
    <p:sldId id="309" r:id="rId11"/>
    <p:sldId id="303" r:id="rId12"/>
    <p:sldId id="304" r:id="rId13"/>
    <p:sldId id="305" r:id="rId14"/>
    <p:sldId id="306" r:id="rId15"/>
    <p:sldId id="264" r:id="rId16"/>
    <p:sldId id="310" r:id="rId17"/>
    <p:sldId id="295" r:id="rId18"/>
    <p:sldId id="311" r:id="rId19"/>
    <p:sldId id="296" r:id="rId20"/>
    <p:sldId id="275" r:id="rId21"/>
    <p:sldId id="312" r:id="rId22"/>
    <p:sldId id="313" r:id="rId23"/>
    <p:sldId id="281" r:id="rId24"/>
    <p:sldId id="276" r:id="rId25"/>
    <p:sldId id="277" r:id="rId26"/>
    <p:sldId id="278" r:id="rId27"/>
    <p:sldId id="287" r:id="rId28"/>
    <p:sldId id="292" r:id="rId29"/>
    <p:sldId id="293" r:id="rId30"/>
    <p:sldId id="301" r:id="rId31"/>
    <p:sldId id="298" r:id="rId32"/>
    <p:sldId id="260" r:id="rId3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82A"/>
    <a:srgbClr val="FAAA17"/>
    <a:srgbClr val="D563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5405" autoAdjust="0"/>
  </p:normalViewPr>
  <p:slideViewPr>
    <p:cSldViewPr snapToGrid="0">
      <p:cViewPr>
        <p:scale>
          <a:sx n="77" d="100"/>
          <a:sy n="77" d="100"/>
        </p:scale>
        <p:origin x="-348" y="-6"/>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2012 N 90</c:v>
                </c:pt>
              </c:strCache>
            </c:strRef>
          </c:tx>
          <c:invertIfNegative val="0"/>
          <c:cat>
            <c:strRef>
              <c:f>Sheet1!$A$2:$A$11</c:f>
              <c:strCache>
                <c:ptCount val="10"/>
                <c:pt idx="0">
                  <c:v>Eastern Cape</c:v>
                </c:pt>
                <c:pt idx="1">
                  <c:v>Free State</c:v>
                </c:pt>
                <c:pt idx="2">
                  <c:v>Gauteng</c:v>
                </c:pt>
                <c:pt idx="3">
                  <c:v>KwaZulu Natal</c:v>
                </c:pt>
                <c:pt idx="4">
                  <c:v>Limpopo</c:v>
                </c:pt>
                <c:pt idx="5">
                  <c:v>Mpumalanga</c:v>
                </c:pt>
                <c:pt idx="6">
                  <c:v>North West</c:v>
                </c:pt>
                <c:pt idx="7">
                  <c:v>Northern Cape</c:v>
                </c:pt>
                <c:pt idx="8">
                  <c:v>Western Cape</c:v>
                </c:pt>
                <c:pt idx="9">
                  <c:v>National Departments</c:v>
                </c:pt>
              </c:strCache>
            </c:strRef>
          </c:cat>
          <c:val>
            <c:numRef>
              <c:f>Sheet1!$B$2:$B$11</c:f>
              <c:numCache>
                <c:formatCode>0%</c:formatCode>
                <c:ptCount val="10"/>
                <c:pt idx="0">
                  <c:v>0.31000000000000005</c:v>
                </c:pt>
                <c:pt idx="1">
                  <c:v>0.83000000000000007</c:v>
                </c:pt>
                <c:pt idx="2">
                  <c:v>0.43000000000000005</c:v>
                </c:pt>
                <c:pt idx="3">
                  <c:v>0.27</c:v>
                </c:pt>
                <c:pt idx="4">
                  <c:v>1</c:v>
                </c:pt>
                <c:pt idx="5">
                  <c:v>0.67000000000000015</c:v>
                </c:pt>
                <c:pt idx="6">
                  <c:v>0.83000000000000007</c:v>
                </c:pt>
                <c:pt idx="7">
                  <c:v>0.92</c:v>
                </c:pt>
                <c:pt idx="8">
                  <c:v>1</c:v>
                </c:pt>
                <c:pt idx="9">
                  <c:v>0.30000000000000004</c:v>
                </c:pt>
              </c:numCache>
            </c:numRef>
          </c:val>
        </c:ser>
        <c:ser>
          <c:idx val="1"/>
          <c:order val="1"/>
          <c:tx>
            <c:strRef>
              <c:f>Sheet1!$C$1</c:f>
              <c:strCache>
                <c:ptCount val="1"/>
                <c:pt idx="0">
                  <c:v>2013 N 103</c:v>
                </c:pt>
              </c:strCache>
            </c:strRef>
          </c:tx>
          <c:invertIfNegative val="0"/>
          <c:cat>
            <c:strRef>
              <c:f>Sheet1!$A$2:$A$11</c:f>
              <c:strCache>
                <c:ptCount val="10"/>
                <c:pt idx="0">
                  <c:v>Eastern Cape</c:v>
                </c:pt>
                <c:pt idx="1">
                  <c:v>Free State</c:v>
                </c:pt>
                <c:pt idx="2">
                  <c:v>Gauteng</c:v>
                </c:pt>
                <c:pt idx="3">
                  <c:v>KwaZulu Natal</c:v>
                </c:pt>
                <c:pt idx="4">
                  <c:v>Limpopo</c:v>
                </c:pt>
                <c:pt idx="5">
                  <c:v>Mpumalanga</c:v>
                </c:pt>
                <c:pt idx="6">
                  <c:v>North West</c:v>
                </c:pt>
                <c:pt idx="7">
                  <c:v>Northern Cape</c:v>
                </c:pt>
                <c:pt idx="8">
                  <c:v>Western Cape</c:v>
                </c:pt>
                <c:pt idx="9">
                  <c:v>National Departments</c:v>
                </c:pt>
              </c:strCache>
            </c:strRef>
          </c:cat>
          <c:val>
            <c:numRef>
              <c:f>Sheet1!$C$2:$C$11</c:f>
              <c:numCache>
                <c:formatCode>0%</c:formatCode>
                <c:ptCount val="10"/>
                <c:pt idx="0">
                  <c:v>0.77</c:v>
                </c:pt>
                <c:pt idx="1">
                  <c:v>0.42000000000000004</c:v>
                </c:pt>
                <c:pt idx="2">
                  <c:v>0.79</c:v>
                </c:pt>
                <c:pt idx="3">
                  <c:v>0.4</c:v>
                </c:pt>
                <c:pt idx="4">
                  <c:v>1</c:v>
                </c:pt>
                <c:pt idx="5">
                  <c:v>0.17</c:v>
                </c:pt>
                <c:pt idx="6">
                  <c:v>0.75000000000000011</c:v>
                </c:pt>
                <c:pt idx="7">
                  <c:v>1</c:v>
                </c:pt>
                <c:pt idx="8">
                  <c:v>1</c:v>
                </c:pt>
                <c:pt idx="9">
                  <c:v>0.52</c:v>
                </c:pt>
              </c:numCache>
            </c:numRef>
          </c:val>
        </c:ser>
        <c:ser>
          <c:idx val="2"/>
          <c:order val="2"/>
          <c:tx>
            <c:strRef>
              <c:f>Sheet1!$D$1</c:f>
              <c:strCache>
                <c:ptCount val="1"/>
                <c:pt idx="0">
                  <c:v> 2014 N 94</c:v>
                </c:pt>
              </c:strCache>
            </c:strRef>
          </c:tx>
          <c:invertIfNegative val="0"/>
          <c:cat>
            <c:strRef>
              <c:f>Sheet1!$A$2:$A$11</c:f>
              <c:strCache>
                <c:ptCount val="10"/>
                <c:pt idx="0">
                  <c:v>Eastern Cape</c:v>
                </c:pt>
                <c:pt idx="1">
                  <c:v>Free State</c:v>
                </c:pt>
                <c:pt idx="2">
                  <c:v>Gauteng</c:v>
                </c:pt>
                <c:pt idx="3">
                  <c:v>KwaZulu Natal</c:v>
                </c:pt>
                <c:pt idx="4">
                  <c:v>Limpopo</c:v>
                </c:pt>
                <c:pt idx="5">
                  <c:v>Mpumalanga</c:v>
                </c:pt>
                <c:pt idx="6">
                  <c:v>North West</c:v>
                </c:pt>
                <c:pt idx="7">
                  <c:v>Northern Cape</c:v>
                </c:pt>
                <c:pt idx="8">
                  <c:v>Western Cape</c:v>
                </c:pt>
                <c:pt idx="9">
                  <c:v>National Departments</c:v>
                </c:pt>
              </c:strCache>
            </c:strRef>
          </c:cat>
          <c:val>
            <c:numRef>
              <c:f>Sheet1!$D$2:$D$11</c:f>
              <c:numCache>
                <c:formatCode>0%</c:formatCode>
                <c:ptCount val="10"/>
                <c:pt idx="0">
                  <c:v>0.77</c:v>
                </c:pt>
                <c:pt idx="1">
                  <c:v>0.58000000000000007</c:v>
                </c:pt>
                <c:pt idx="2">
                  <c:v>0.56999999999999995</c:v>
                </c:pt>
                <c:pt idx="3">
                  <c:v>0.5</c:v>
                </c:pt>
                <c:pt idx="4">
                  <c:v>0.5</c:v>
                </c:pt>
                <c:pt idx="5">
                  <c:v>0.42000000000000004</c:v>
                </c:pt>
                <c:pt idx="6">
                  <c:v>0.5</c:v>
                </c:pt>
                <c:pt idx="7">
                  <c:v>0.83000000000000007</c:v>
                </c:pt>
                <c:pt idx="8">
                  <c:v>1</c:v>
                </c:pt>
                <c:pt idx="9">
                  <c:v>0.5</c:v>
                </c:pt>
              </c:numCache>
            </c:numRef>
          </c:val>
        </c:ser>
        <c:ser>
          <c:idx val="3"/>
          <c:order val="3"/>
          <c:tx>
            <c:strRef>
              <c:f>Sheet1!$E$1</c:f>
              <c:strCache>
                <c:ptCount val="1"/>
                <c:pt idx="0">
                  <c:v>2015 N 87</c:v>
                </c:pt>
              </c:strCache>
            </c:strRef>
          </c:tx>
          <c:invertIfNegative val="0"/>
          <c:cat>
            <c:strRef>
              <c:f>Sheet1!$A$2:$A$11</c:f>
              <c:strCache>
                <c:ptCount val="10"/>
                <c:pt idx="0">
                  <c:v>Eastern Cape</c:v>
                </c:pt>
                <c:pt idx="1">
                  <c:v>Free State</c:v>
                </c:pt>
                <c:pt idx="2">
                  <c:v>Gauteng</c:v>
                </c:pt>
                <c:pt idx="3">
                  <c:v>KwaZulu Natal</c:v>
                </c:pt>
                <c:pt idx="4">
                  <c:v>Limpopo</c:v>
                </c:pt>
                <c:pt idx="5">
                  <c:v>Mpumalanga</c:v>
                </c:pt>
                <c:pt idx="6">
                  <c:v>North West</c:v>
                </c:pt>
                <c:pt idx="7">
                  <c:v>Northern Cape</c:v>
                </c:pt>
                <c:pt idx="8">
                  <c:v>Western Cape</c:v>
                </c:pt>
                <c:pt idx="9">
                  <c:v>National Departments</c:v>
                </c:pt>
              </c:strCache>
            </c:strRef>
          </c:cat>
          <c:val>
            <c:numRef>
              <c:f>Sheet1!$E$2:$E$11</c:f>
              <c:numCache>
                <c:formatCode>0%</c:formatCode>
                <c:ptCount val="10"/>
                <c:pt idx="0">
                  <c:v>0.38000000000000006</c:v>
                </c:pt>
                <c:pt idx="1">
                  <c:v>1</c:v>
                </c:pt>
                <c:pt idx="2">
                  <c:v>0.43000000000000005</c:v>
                </c:pt>
                <c:pt idx="3">
                  <c:v>0.47000000000000003</c:v>
                </c:pt>
                <c:pt idx="4">
                  <c:v>0.58000000000000007</c:v>
                </c:pt>
                <c:pt idx="5">
                  <c:v>0.33000000000000007</c:v>
                </c:pt>
                <c:pt idx="6">
                  <c:v>0.75000000000000011</c:v>
                </c:pt>
                <c:pt idx="7">
                  <c:v>0.33000000000000007</c:v>
                </c:pt>
                <c:pt idx="8">
                  <c:v>1</c:v>
                </c:pt>
                <c:pt idx="9">
                  <c:v>0.42000000000000004</c:v>
                </c:pt>
              </c:numCache>
            </c:numRef>
          </c:val>
        </c:ser>
        <c:ser>
          <c:idx val="4"/>
          <c:order val="4"/>
          <c:tx>
            <c:strRef>
              <c:f>Sheet1!$F$1</c:f>
              <c:strCache>
                <c:ptCount val="1"/>
                <c:pt idx="0">
                  <c:v>2016 N 123</c:v>
                </c:pt>
              </c:strCache>
            </c:strRef>
          </c:tx>
          <c:invertIfNegative val="0"/>
          <c:cat>
            <c:strRef>
              <c:f>Sheet1!$A$2:$A$11</c:f>
              <c:strCache>
                <c:ptCount val="10"/>
                <c:pt idx="0">
                  <c:v>Eastern Cape</c:v>
                </c:pt>
                <c:pt idx="1">
                  <c:v>Free State</c:v>
                </c:pt>
                <c:pt idx="2">
                  <c:v>Gauteng</c:v>
                </c:pt>
                <c:pt idx="3">
                  <c:v>KwaZulu Natal</c:v>
                </c:pt>
                <c:pt idx="4">
                  <c:v>Limpopo</c:v>
                </c:pt>
                <c:pt idx="5">
                  <c:v>Mpumalanga</c:v>
                </c:pt>
                <c:pt idx="6">
                  <c:v>North West</c:v>
                </c:pt>
                <c:pt idx="7">
                  <c:v>Northern Cape</c:v>
                </c:pt>
                <c:pt idx="8">
                  <c:v>Western Cape</c:v>
                </c:pt>
                <c:pt idx="9">
                  <c:v>National Departments</c:v>
                </c:pt>
              </c:strCache>
            </c:strRef>
          </c:cat>
          <c:val>
            <c:numRef>
              <c:f>Sheet1!$F$2:$F$11</c:f>
              <c:numCache>
                <c:formatCode>0%</c:formatCode>
                <c:ptCount val="10"/>
                <c:pt idx="0">
                  <c:v>8.0000000000000016E-2</c:v>
                </c:pt>
                <c:pt idx="1">
                  <c:v>1</c:v>
                </c:pt>
                <c:pt idx="2">
                  <c:v>0.8600000000000001</c:v>
                </c:pt>
                <c:pt idx="3">
                  <c:v>0.64000000000000012</c:v>
                </c:pt>
                <c:pt idx="4">
                  <c:v>0.75000000000000011</c:v>
                </c:pt>
                <c:pt idx="5">
                  <c:v>0.67000000000000015</c:v>
                </c:pt>
                <c:pt idx="6">
                  <c:v>1</c:v>
                </c:pt>
                <c:pt idx="7">
                  <c:v>1</c:v>
                </c:pt>
                <c:pt idx="8">
                  <c:v>1</c:v>
                </c:pt>
                <c:pt idx="9">
                  <c:v>0.7400000000000001</c:v>
                </c:pt>
              </c:numCache>
            </c:numRef>
          </c:val>
        </c:ser>
        <c:dLbls>
          <c:showLegendKey val="0"/>
          <c:showVal val="0"/>
          <c:showCatName val="0"/>
          <c:showSerName val="0"/>
          <c:showPercent val="0"/>
          <c:showBubbleSize val="0"/>
        </c:dLbls>
        <c:gapWidth val="150"/>
        <c:shape val="cylinder"/>
        <c:axId val="23103744"/>
        <c:axId val="23121920"/>
        <c:axId val="0"/>
      </c:bar3DChart>
      <c:catAx>
        <c:axId val="23103744"/>
        <c:scaling>
          <c:orientation val="minMax"/>
        </c:scaling>
        <c:delete val="0"/>
        <c:axPos val="b"/>
        <c:numFmt formatCode="General" sourceLinked="0"/>
        <c:majorTickMark val="none"/>
        <c:minorTickMark val="none"/>
        <c:tickLblPos val="nextTo"/>
        <c:crossAx val="23121920"/>
        <c:crosses val="autoZero"/>
        <c:auto val="1"/>
        <c:lblAlgn val="ctr"/>
        <c:lblOffset val="100"/>
        <c:noMultiLvlLbl val="0"/>
      </c:catAx>
      <c:valAx>
        <c:axId val="23121920"/>
        <c:scaling>
          <c:orientation val="minMax"/>
        </c:scaling>
        <c:delete val="0"/>
        <c:axPos val="l"/>
        <c:majorGridlines/>
        <c:numFmt formatCode="0%" sourceLinked="1"/>
        <c:majorTickMark val="none"/>
        <c:minorTickMark val="none"/>
        <c:tickLblPos val="nextTo"/>
        <c:crossAx val="23103744"/>
        <c:crosses val="autoZero"/>
        <c:crossBetween val="between"/>
      </c:valAx>
      <c:dTable>
        <c:showHorzBorder val="1"/>
        <c:showVertBorder val="1"/>
        <c:showOutline val="1"/>
        <c:showKeys val="1"/>
      </c:dTable>
    </c:plotArea>
    <c:plotVisOnly val="1"/>
    <c:dispBlanksAs val="gap"/>
    <c:showDLblsOverMax val="0"/>
  </c:chart>
  <c:spPr>
    <a:ln>
      <a:solidFill>
        <a:schemeClr val="bg1"/>
      </a:solidFill>
    </a:ln>
  </c:spPr>
  <c:txPr>
    <a:bodyPr/>
    <a:lstStyle/>
    <a:p>
      <a:pPr>
        <a:defRPr>
          <a:solidFill>
            <a:schemeClr val="bg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2017/03/02</a:t>
            </a:fld>
            <a:endParaRPr lang="en-ZA"/>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7D2F078-E19E-4657-ACE8-64D787DF7441}" type="datetimeFigureOut">
              <a:rPr lang="en-ZA" smtClean="0"/>
              <a:pPr/>
              <a:t>2017/03/02</a:t>
            </a:fld>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Monitoring report on employment equity</a:t>
            </a:r>
            <a:br>
              <a:rPr lang="en-US" dirty="0" smtClean="0"/>
            </a:br>
            <a:endParaRPr lang="en-ZA" dirty="0"/>
          </a:p>
        </p:txBody>
      </p:sp>
      <p:sp>
        <p:nvSpPr>
          <p:cNvPr id="3" name="Subtitle 2"/>
          <p:cNvSpPr>
            <a:spLocks noGrp="1"/>
          </p:cNvSpPr>
          <p:nvPr>
            <p:ph type="subTitle" idx="1"/>
          </p:nvPr>
        </p:nvSpPr>
        <p:spPr/>
        <p:txBody>
          <a:bodyPr>
            <a:normAutofit/>
          </a:bodyPr>
          <a:lstStyle/>
          <a:p>
            <a:r>
              <a:rPr lang="en-ZA" dirty="0" smtClean="0"/>
              <a:t>01 March 2017</a:t>
            </a:r>
          </a:p>
        </p:txBody>
      </p:sp>
    </p:spTree>
    <p:extLst>
      <p:ext uri="{BB962C8B-B14F-4D97-AF65-F5344CB8AC3E}">
        <p14:creationId xmlns:p14="http://schemas.microsoft.com/office/powerpoint/2010/main"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JA</a:t>
            </a:r>
            <a:endParaRPr lang="en-ZA" sz="1800" dirty="0"/>
          </a:p>
        </p:txBody>
      </p:sp>
      <p:sp>
        <p:nvSpPr>
          <p:cNvPr id="3" name="Content Placeholder 2"/>
          <p:cNvSpPr>
            <a:spLocks noGrp="1"/>
          </p:cNvSpPr>
          <p:nvPr>
            <p:ph idx="1"/>
          </p:nvPr>
        </p:nvSpPr>
        <p:spPr/>
        <p:txBody>
          <a:bodyPr/>
          <a:lstStyle/>
          <a:p>
            <a:r>
              <a:rPr lang="en-ZA" sz="1600" dirty="0" smtClean="0"/>
              <a:t>Annually on the 28</a:t>
            </a:r>
            <a:r>
              <a:rPr lang="en-ZA" sz="1600" baseline="30000" dirty="0" smtClean="0"/>
              <a:t>th</a:t>
            </a:r>
            <a:r>
              <a:rPr lang="en-ZA" sz="1600" dirty="0" smtClean="0"/>
              <a:t> of February departments submit plans and reports on the implementation of the JA framework. The template is based on the following indicators:</a:t>
            </a:r>
          </a:p>
          <a:p>
            <a:endParaRPr lang="en-ZA" sz="1600" dirty="0" smtClean="0"/>
          </a:p>
          <a:p>
            <a:pPr>
              <a:buFont typeface="Wingdings" panose="05000000000000000000" pitchFamily="2" charset="2"/>
              <a:buChar char="q"/>
            </a:pPr>
            <a:r>
              <a:rPr lang="en-ZA" sz="1600" b="1" dirty="0"/>
              <a:t>Strategic Objective 1</a:t>
            </a:r>
            <a:r>
              <a:rPr lang="en-ZA" sz="1600" dirty="0"/>
              <a:t>: Capacity development initiatives in order to achieve the empowerment of persons with disabilities and representation at all levels</a:t>
            </a:r>
            <a:r>
              <a:rPr lang="en-ZA" sz="1600" dirty="0" smtClean="0"/>
              <a:t>;</a:t>
            </a:r>
          </a:p>
          <a:p>
            <a:pPr>
              <a:buFont typeface="Wingdings" panose="05000000000000000000" pitchFamily="2" charset="2"/>
              <a:buChar char="v"/>
            </a:pPr>
            <a:r>
              <a:rPr lang="en-ZA" sz="1600" b="1" dirty="0"/>
              <a:t>Sub-Objective 1: </a:t>
            </a:r>
            <a:r>
              <a:rPr lang="en-ZA" sz="1600" dirty="0"/>
              <a:t>Develop knowledge of legal, strategic framework &amp; mandates at a national &amp; global level:</a:t>
            </a:r>
            <a:r>
              <a:rPr lang="en-ZA" sz="1600" b="1" dirty="0"/>
              <a:t> Specific focus on</a:t>
            </a:r>
            <a:r>
              <a:rPr lang="en-ZA" sz="1600" b="1" dirty="0" smtClean="0"/>
              <a:t>: The </a:t>
            </a:r>
            <a:r>
              <a:rPr lang="en-ZA" sz="1600" b="1" dirty="0"/>
              <a:t>White Paper on the Rights of Persons with </a:t>
            </a:r>
            <a:r>
              <a:rPr lang="en-ZA" sz="1600" b="1" dirty="0" smtClean="0"/>
              <a:t>Disabilities; Continental </a:t>
            </a:r>
            <a:r>
              <a:rPr lang="en-ZA" sz="1600" b="1" dirty="0"/>
              <a:t>Plan of Action for the African Decade of Persons with </a:t>
            </a:r>
            <a:r>
              <a:rPr lang="en-ZA" sz="1600" b="1" dirty="0" smtClean="0"/>
              <a:t>Disabilities; The </a:t>
            </a:r>
            <a:r>
              <a:rPr lang="en-ZA" sz="1600" b="1" dirty="0"/>
              <a:t>United Nations Convention on the Rights of Persons with Disabilities etc</a:t>
            </a:r>
            <a:r>
              <a:rPr lang="en-ZA" sz="1600" b="1" dirty="0" smtClean="0"/>
              <a:t>.</a:t>
            </a:r>
          </a:p>
          <a:p>
            <a:pPr>
              <a:buFont typeface="Wingdings" panose="05000000000000000000" pitchFamily="2" charset="2"/>
              <a:buChar char="v"/>
            </a:pPr>
            <a:r>
              <a:rPr lang="en-ZA" sz="1600" b="1" dirty="0"/>
              <a:t>Sub-Objective 2: </a:t>
            </a:r>
            <a:r>
              <a:rPr lang="en-ZA" sz="1600" dirty="0"/>
              <a:t>Develop knowledge of policies related to disability management</a:t>
            </a:r>
            <a:r>
              <a:rPr lang="en-ZA" sz="1600" dirty="0" smtClean="0"/>
              <a:t>.</a:t>
            </a:r>
          </a:p>
          <a:p>
            <a:pPr>
              <a:buFont typeface="Wingdings" panose="05000000000000000000" pitchFamily="2" charset="2"/>
              <a:buChar char="v"/>
            </a:pPr>
            <a:r>
              <a:rPr lang="en-ZA" sz="1600" b="1" dirty="0"/>
              <a:t>Sub-Objective 3: </a:t>
            </a:r>
            <a:r>
              <a:rPr lang="en-ZA" sz="1600" dirty="0"/>
              <a:t>Create a leadership pipeline through which persons with disabilities can be capacitated &amp; developed for upward mobility, including through the establishment of programmes for leadership development.</a:t>
            </a:r>
            <a:r>
              <a:rPr lang="en-ZA" sz="1600" b="1" dirty="0"/>
              <a:t> </a:t>
            </a:r>
            <a:endParaRPr lang="en-ZA" sz="1600" b="1" dirty="0" smtClean="0"/>
          </a:p>
          <a:p>
            <a:pPr>
              <a:buFont typeface="Wingdings" panose="05000000000000000000" pitchFamily="2" charset="2"/>
              <a:buChar char="v"/>
            </a:pPr>
            <a:r>
              <a:rPr lang="en-ZA" sz="1600" b="1" dirty="0"/>
              <a:t>Sub-Objective 4: </a:t>
            </a:r>
            <a:r>
              <a:rPr lang="en-ZA" sz="1600" dirty="0"/>
              <a:t>To ensure that all officials are trained on disability management through National School of Government driven </a:t>
            </a:r>
            <a:r>
              <a:rPr lang="en-ZA" sz="1600" dirty="0" smtClean="0"/>
              <a:t>programmes</a:t>
            </a:r>
          </a:p>
          <a:p>
            <a:pPr>
              <a:buFont typeface="Wingdings" panose="05000000000000000000" pitchFamily="2" charset="2"/>
              <a:buChar char="v"/>
            </a:pPr>
            <a:r>
              <a:rPr lang="en-ZA" sz="1600" b="1" dirty="0"/>
              <a:t>Sub-Objective 5: </a:t>
            </a:r>
            <a:r>
              <a:rPr lang="en-ZA" sz="1600" dirty="0"/>
              <a:t>Build capacity in all disability focal points on disability mainstreaming, situational analysis, accessibility audits and budgeting to help drive the disability management agenda in the organization.</a:t>
            </a:r>
            <a:endParaRPr lang="en-ZA" sz="1600" b="1" dirty="0" smtClean="0"/>
          </a:p>
          <a:p>
            <a:pPr marL="0" indent="0">
              <a:buNone/>
            </a:pPr>
            <a:endParaRPr lang="en-ZA" sz="1600" dirty="0" smtClean="0"/>
          </a:p>
        </p:txBody>
      </p:sp>
    </p:spTree>
    <p:extLst>
      <p:ext uri="{BB962C8B-B14F-4D97-AF65-F5344CB8AC3E}">
        <p14:creationId xmlns:p14="http://schemas.microsoft.com/office/powerpoint/2010/main" val="274351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JA</a:t>
            </a:r>
            <a:endParaRPr lang="en-ZA" sz="1800" dirty="0"/>
          </a:p>
        </p:txBody>
      </p:sp>
      <p:sp>
        <p:nvSpPr>
          <p:cNvPr id="3" name="Content Placeholder 2"/>
          <p:cNvSpPr>
            <a:spLocks noGrp="1"/>
          </p:cNvSpPr>
          <p:nvPr>
            <p:ph idx="1"/>
          </p:nvPr>
        </p:nvSpPr>
        <p:spPr>
          <a:xfrm>
            <a:off x="228600" y="1094545"/>
            <a:ext cx="11809203" cy="4714583"/>
          </a:xfrm>
        </p:spPr>
        <p:txBody>
          <a:bodyPr/>
          <a:lstStyle/>
          <a:p>
            <a:pPr>
              <a:buFont typeface="Wingdings" panose="05000000000000000000" pitchFamily="2" charset="2"/>
              <a:buChar char="q"/>
            </a:pPr>
            <a:r>
              <a:rPr lang="en-ZA" sz="1600" b="1" dirty="0" smtClean="0"/>
              <a:t>Strategic </a:t>
            </a:r>
            <a:r>
              <a:rPr lang="en-ZA" sz="1600" b="1" dirty="0"/>
              <a:t>Objective 2: </a:t>
            </a:r>
            <a:r>
              <a:rPr lang="en-ZA" sz="1600" dirty="0"/>
              <a:t>Adopt a wide set of options for organizational support in order to promote the empowerment of persons with </a:t>
            </a:r>
            <a:r>
              <a:rPr lang="en-ZA" sz="1600" dirty="0" smtClean="0"/>
              <a:t>disabilities;</a:t>
            </a:r>
          </a:p>
          <a:p>
            <a:pPr>
              <a:buFont typeface="Wingdings" panose="05000000000000000000" pitchFamily="2" charset="2"/>
              <a:buChar char="v"/>
            </a:pPr>
            <a:r>
              <a:rPr lang="en-ZA" sz="1600" b="1" dirty="0"/>
              <a:t>Sub-Objective 1:  </a:t>
            </a:r>
            <a:r>
              <a:rPr lang="en-ZA" sz="1600" dirty="0"/>
              <a:t>Create an organizational culture which is responsive to disability management and which also addresses attitudes and mind-shifts</a:t>
            </a:r>
            <a:r>
              <a:rPr lang="en-ZA" sz="1600" dirty="0" smtClean="0"/>
              <a:t>.</a:t>
            </a:r>
          </a:p>
          <a:p>
            <a:pPr>
              <a:buFont typeface="Wingdings" panose="05000000000000000000" pitchFamily="2" charset="2"/>
              <a:buChar char="v"/>
            </a:pPr>
            <a:r>
              <a:rPr lang="en-ZA" sz="1600" b="1" dirty="0"/>
              <a:t>Sub-Objective 2: </a:t>
            </a:r>
            <a:r>
              <a:rPr lang="en-ZA" sz="1600" dirty="0"/>
              <a:t>Provide adequate resources to deal with issues pertaining to disability management particularly women with </a:t>
            </a:r>
            <a:r>
              <a:rPr lang="en-ZA" sz="1600" dirty="0" smtClean="0"/>
              <a:t>disabilities</a:t>
            </a:r>
          </a:p>
          <a:p>
            <a:pPr>
              <a:buFont typeface="Wingdings" panose="05000000000000000000" pitchFamily="2" charset="2"/>
              <a:buChar char="v"/>
            </a:pPr>
            <a:r>
              <a:rPr lang="en-ZA" sz="1600" b="1" dirty="0"/>
              <a:t>Sub-Objective 3: </a:t>
            </a:r>
            <a:r>
              <a:rPr lang="en-ZA" sz="1600" dirty="0"/>
              <a:t>Integration of disability management in strategic plans, MTEF, cluster &amp; sector plans &amp; disability responsive </a:t>
            </a:r>
            <a:r>
              <a:rPr lang="en-ZA" sz="1600" dirty="0" smtClean="0"/>
              <a:t>budgeting</a:t>
            </a:r>
          </a:p>
          <a:p>
            <a:pPr>
              <a:buFont typeface="Wingdings" panose="05000000000000000000" pitchFamily="2" charset="2"/>
              <a:buChar char="v"/>
            </a:pPr>
            <a:r>
              <a:rPr lang="en-ZA" sz="1600" b="1" dirty="0"/>
              <a:t>Sub-Objective 4: </a:t>
            </a:r>
            <a:r>
              <a:rPr lang="en-ZA" sz="1600" dirty="0"/>
              <a:t>Focus on provision of reasonable accommodation and assistive devices: </a:t>
            </a:r>
            <a:r>
              <a:rPr lang="en-ZA" sz="1600" b="1" dirty="0"/>
              <a:t>In addition to the progress made on planned activities, please also provide the following: </a:t>
            </a:r>
            <a:endParaRPr lang="en-ZA" sz="1600" dirty="0"/>
          </a:p>
          <a:p>
            <a:r>
              <a:rPr lang="en-ZA" sz="1600" b="1" dirty="0" smtClean="0"/>
              <a:t>Number </a:t>
            </a:r>
            <a:r>
              <a:rPr lang="en-ZA" sz="1600" b="1" dirty="0"/>
              <a:t>of persons with disabilities employed by the department receiving reasonable accommodation, nature of disability and the cost of each device.</a:t>
            </a:r>
            <a:endParaRPr lang="en-ZA" sz="1600" dirty="0"/>
          </a:p>
          <a:p>
            <a:r>
              <a:rPr lang="en-ZA" sz="1600" b="1" dirty="0" smtClean="0"/>
              <a:t>Percentage </a:t>
            </a:r>
            <a:r>
              <a:rPr lang="en-ZA" sz="1600" b="1" dirty="0"/>
              <a:t>of employees with disabilities receiving reasonable accommodation and assistive devices in the department.</a:t>
            </a:r>
            <a:endParaRPr lang="en-ZA" sz="1600" dirty="0"/>
          </a:p>
          <a:p>
            <a:r>
              <a:rPr lang="en-ZA" sz="1600" b="1" dirty="0" smtClean="0"/>
              <a:t>Number </a:t>
            </a:r>
            <a:r>
              <a:rPr lang="en-ZA" sz="1600" b="1" dirty="0"/>
              <a:t>of consultative forums held or planned with persons with disabilities in the department; and</a:t>
            </a:r>
            <a:endParaRPr lang="en-ZA" sz="1600" dirty="0"/>
          </a:p>
          <a:p>
            <a:r>
              <a:rPr lang="en-ZA" sz="1600" b="1" dirty="0" smtClean="0"/>
              <a:t>How </a:t>
            </a:r>
            <a:r>
              <a:rPr lang="en-ZA" sz="1600" b="1" dirty="0"/>
              <a:t>the environment has been adapted to accommodate the needs of employees with disabilities</a:t>
            </a:r>
            <a:endParaRPr lang="en-ZA" sz="1600" dirty="0"/>
          </a:p>
          <a:p>
            <a:pPr>
              <a:buFont typeface="Wingdings" panose="05000000000000000000" pitchFamily="2" charset="2"/>
              <a:buChar char="v"/>
            </a:pPr>
            <a:endParaRPr lang="en-ZA" sz="1600" dirty="0"/>
          </a:p>
        </p:txBody>
      </p:sp>
    </p:spTree>
    <p:extLst>
      <p:ext uri="{BB962C8B-B14F-4D97-AF65-F5344CB8AC3E}">
        <p14:creationId xmlns:p14="http://schemas.microsoft.com/office/powerpoint/2010/main" val="343004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JA</a:t>
            </a:r>
            <a:endParaRPr lang="en-ZA" sz="1800" dirty="0"/>
          </a:p>
        </p:txBody>
      </p:sp>
      <p:sp>
        <p:nvSpPr>
          <p:cNvPr id="3" name="Content Placeholder 2"/>
          <p:cNvSpPr>
            <a:spLocks noGrp="1"/>
          </p:cNvSpPr>
          <p:nvPr>
            <p:ph idx="1"/>
          </p:nvPr>
        </p:nvSpPr>
        <p:spPr>
          <a:xfrm>
            <a:off x="0" y="906286"/>
            <a:ext cx="12037803" cy="4893879"/>
          </a:xfrm>
        </p:spPr>
        <p:txBody>
          <a:bodyPr/>
          <a:lstStyle/>
          <a:p>
            <a:pPr>
              <a:buFont typeface="Wingdings" panose="05000000000000000000" pitchFamily="2" charset="2"/>
              <a:buChar char="q"/>
            </a:pPr>
            <a:r>
              <a:rPr lang="en-ZA" sz="1400" b="1" dirty="0"/>
              <a:t>Strategic Objective 3</a:t>
            </a:r>
            <a:r>
              <a:rPr lang="en-ZA" sz="1400" dirty="0"/>
              <a:t>: Adopt a wide set of options for governance and institutional development in order to promote representation and empowerment of persons with disabilities</a:t>
            </a:r>
            <a:r>
              <a:rPr lang="en-ZA" sz="1400" dirty="0" smtClean="0"/>
              <a:t>.</a:t>
            </a:r>
          </a:p>
          <a:p>
            <a:pPr>
              <a:buFont typeface="Wingdings" panose="05000000000000000000" pitchFamily="2" charset="2"/>
              <a:buChar char="v"/>
            </a:pPr>
            <a:r>
              <a:rPr lang="en-ZA" sz="1400" b="1" dirty="0"/>
              <a:t>Sub-Objective 1: </a:t>
            </a:r>
            <a:r>
              <a:rPr lang="en-ZA" sz="1400" dirty="0"/>
              <a:t>Establish disability management systems and institutional mechanisms: </a:t>
            </a:r>
            <a:r>
              <a:rPr lang="en-ZA" sz="1400" b="1" dirty="0"/>
              <a:t>In addition to the progress made on planned activities, please also provide the following: </a:t>
            </a:r>
            <a:endParaRPr lang="en-ZA" sz="1400" dirty="0"/>
          </a:p>
          <a:p>
            <a:pPr lvl="1"/>
            <a:r>
              <a:rPr lang="en-ZA" sz="1400" b="1" dirty="0"/>
              <a:t>Is there a Unit coordinating disability management in the department?</a:t>
            </a:r>
            <a:endParaRPr lang="en-ZA" sz="1400" dirty="0"/>
          </a:p>
          <a:p>
            <a:pPr lvl="1"/>
            <a:r>
              <a:rPr lang="en-ZA" sz="1400" b="1" dirty="0"/>
              <a:t>How many staff members are in the Unit? PLEASE INDICATE THEIR LEVELS!</a:t>
            </a:r>
            <a:endParaRPr lang="en-ZA" sz="1400" dirty="0"/>
          </a:p>
          <a:p>
            <a:pPr lvl="1"/>
            <a:r>
              <a:rPr lang="en-ZA" sz="1400" b="1" dirty="0"/>
              <a:t>Please give their primary responsibilities according to their job descriptions</a:t>
            </a:r>
            <a:r>
              <a:rPr lang="en-ZA" sz="1400" b="1" dirty="0" smtClean="0"/>
              <a:t>?</a:t>
            </a:r>
          </a:p>
          <a:p>
            <a:pPr lvl="1"/>
            <a:r>
              <a:rPr lang="en-ZA" sz="1400" b="1" dirty="0"/>
              <a:t>How much is the budget allocated to the Unit</a:t>
            </a:r>
            <a:r>
              <a:rPr lang="en-ZA" sz="1400" b="1" dirty="0" smtClean="0"/>
              <a:t>?</a:t>
            </a:r>
          </a:p>
          <a:p>
            <a:pPr lvl="1"/>
            <a:endParaRPr lang="en-ZA" sz="1400" b="1" dirty="0"/>
          </a:p>
          <a:p>
            <a:pPr>
              <a:buFont typeface="Wingdings" panose="05000000000000000000" pitchFamily="2" charset="2"/>
              <a:buChar char="v"/>
            </a:pPr>
            <a:r>
              <a:rPr lang="en-ZA" sz="1400" b="1" dirty="0"/>
              <a:t>Sub-Objective 2: </a:t>
            </a:r>
            <a:r>
              <a:rPr lang="en-ZA" sz="1400" dirty="0"/>
              <a:t>Affirmative Action, special measures and forums for persons with disabilities in order to achieve 2% representation of persons with disabilities at all levels: : </a:t>
            </a:r>
            <a:r>
              <a:rPr lang="en-ZA" sz="1400" b="1" dirty="0"/>
              <a:t>In addition to the progress made on planned activities, please also provide the following: </a:t>
            </a:r>
            <a:endParaRPr lang="en-ZA" sz="1400" dirty="0"/>
          </a:p>
          <a:p>
            <a:r>
              <a:rPr lang="en-ZA" sz="1400" b="1" dirty="0" smtClean="0"/>
              <a:t>What </a:t>
            </a:r>
            <a:r>
              <a:rPr lang="en-ZA" sz="1400" b="1" dirty="0"/>
              <a:t>Affirmative Action/special measures </a:t>
            </a:r>
            <a:r>
              <a:rPr lang="en-ZA" sz="1400" b="1" dirty="0" smtClean="0"/>
              <a:t>exist?</a:t>
            </a:r>
          </a:p>
          <a:p>
            <a:r>
              <a:rPr lang="en-ZA" sz="1400" b="1" dirty="0" smtClean="0"/>
              <a:t>What </a:t>
            </a:r>
            <a:r>
              <a:rPr lang="en-ZA" sz="1400" b="1" dirty="0"/>
              <a:t>forums have been established</a:t>
            </a:r>
            <a:r>
              <a:rPr lang="en-ZA" sz="1400" b="1" dirty="0" smtClean="0"/>
              <a:t>?</a:t>
            </a:r>
          </a:p>
          <a:p>
            <a:r>
              <a:rPr lang="en-ZA" sz="1400" b="1" dirty="0"/>
              <a:t>Sub-Objective 3: </a:t>
            </a:r>
            <a:r>
              <a:rPr lang="en-ZA" sz="1400" dirty="0"/>
              <a:t>M&amp;E, reporting, disability audits, disaggregated data: </a:t>
            </a:r>
            <a:r>
              <a:rPr lang="en-ZA" sz="1400" b="1" dirty="0"/>
              <a:t>In addition to the progress made on planned activities, please also provide the following: </a:t>
            </a:r>
            <a:endParaRPr lang="en-ZA" sz="1400" dirty="0"/>
          </a:p>
          <a:p>
            <a:r>
              <a:rPr lang="en-ZA" sz="1400" b="1" dirty="0" smtClean="0"/>
              <a:t> </a:t>
            </a:r>
            <a:r>
              <a:rPr lang="en-ZA" sz="1400" b="1" dirty="0"/>
              <a:t>Are disability indicators in the department included in the M&amp;E process? PLEASE EXPLAIN!</a:t>
            </a:r>
            <a:endParaRPr lang="en-ZA" sz="1400" dirty="0"/>
          </a:p>
          <a:p>
            <a:r>
              <a:rPr lang="en-ZA" sz="1400" b="1" dirty="0" smtClean="0"/>
              <a:t>Has </a:t>
            </a:r>
            <a:r>
              <a:rPr lang="en-ZA" sz="1400" b="1" dirty="0"/>
              <a:t>the department conducted any disability audit? WHAT WERE THE FINDINGS!</a:t>
            </a:r>
            <a:endParaRPr lang="en-ZA" sz="1400" dirty="0"/>
          </a:p>
          <a:p>
            <a:r>
              <a:rPr lang="en-ZA" sz="1400" b="1" dirty="0" smtClean="0"/>
              <a:t> </a:t>
            </a:r>
            <a:r>
              <a:rPr lang="en-ZA" sz="1400" b="1" dirty="0"/>
              <a:t>Do you have disaggregated information?</a:t>
            </a:r>
            <a:endParaRPr lang="en-ZA" sz="1400" dirty="0"/>
          </a:p>
          <a:p>
            <a:pPr lvl="1"/>
            <a:endParaRPr lang="en-ZA" sz="1400" dirty="0"/>
          </a:p>
        </p:txBody>
      </p:sp>
    </p:spTree>
    <p:extLst>
      <p:ext uri="{BB962C8B-B14F-4D97-AF65-F5344CB8AC3E}">
        <p14:creationId xmlns:p14="http://schemas.microsoft.com/office/powerpoint/2010/main" val="322459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JA</a:t>
            </a:r>
            <a:endParaRPr lang="en-ZA" sz="1800" dirty="0"/>
          </a:p>
        </p:txBody>
      </p:sp>
      <p:sp>
        <p:nvSpPr>
          <p:cNvPr id="3" name="Content Placeholder 2"/>
          <p:cNvSpPr>
            <a:spLocks noGrp="1"/>
          </p:cNvSpPr>
          <p:nvPr>
            <p:ph idx="1"/>
          </p:nvPr>
        </p:nvSpPr>
        <p:spPr>
          <a:xfrm>
            <a:off x="125506" y="906286"/>
            <a:ext cx="11912297" cy="4893879"/>
          </a:xfrm>
        </p:spPr>
        <p:txBody>
          <a:bodyPr/>
          <a:lstStyle/>
          <a:p>
            <a:pPr lvl="1">
              <a:buFont typeface="Wingdings" panose="05000000000000000000" pitchFamily="2" charset="2"/>
              <a:buChar char="q"/>
            </a:pPr>
            <a:r>
              <a:rPr lang="en-ZA" sz="1400" b="1" dirty="0"/>
              <a:t>Strategic Objective 4:</a:t>
            </a:r>
            <a:r>
              <a:rPr lang="en-ZA" sz="1400" dirty="0"/>
              <a:t>  Adopt a wide set of options for economic growth and development in order to promote empowerment of persons with disabilities</a:t>
            </a:r>
            <a:r>
              <a:rPr lang="en-ZA" sz="1400" dirty="0" smtClean="0"/>
              <a:t>.</a:t>
            </a:r>
          </a:p>
          <a:p>
            <a:pPr>
              <a:buFont typeface="Wingdings" panose="05000000000000000000" pitchFamily="2" charset="2"/>
              <a:buChar char="v"/>
            </a:pPr>
            <a:r>
              <a:rPr lang="en-ZA" sz="1400" b="1" dirty="0"/>
              <a:t>Sub-Objective 1: </a:t>
            </a:r>
            <a:r>
              <a:rPr lang="en-ZA" sz="1400" dirty="0"/>
              <a:t>Focus on economic empowerment of persons with disabilities in various policies and economic development programmes: </a:t>
            </a:r>
            <a:r>
              <a:rPr lang="en-ZA" sz="1400" b="1" dirty="0"/>
              <a:t>In addition to the progress made on planned activities, please also provide the following: </a:t>
            </a:r>
            <a:endParaRPr lang="en-ZA" sz="1400" dirty="0"/>
          </a:p>
          <a:p>
            <a:r>
              <a:rPr lang="en-ZA" sz="1400" b="1" dirty="0" smtClean="0"/>
              <a:t>Give </a:t>
            </a:r>
            <a:r>
              <a:rPr lang="en-ZA" sz="1400" b="1" dirty="0"/>
              <a:t>information in a disaggregated manner reflecting youth, rural and urban women and older persons with disabilities</a:t>
            </a:r>
            <a:r>
              <a:rPr lang="en-ZA" sz="1400" b="1" dirty="0" smtClean="0"/>
              <a:t>.</a:t>
            </a:r>
          </a:p>
          <a:p>
            <a:endParaRPr lang="en-ZA" sz="1400" b="1" dirty="0"/>
          </a:p>
          <a:p>
            <a:pPr>
              <a:buFont typeface="Wingdings" panose="05000000000000000000" pitchFamily="2" charset="2"/>
              <a:buChar char="v"/>
            </a:pPr>
            <a:r>
              <a:rPr lang="en-ZA" sz="1400" b="1" dirty="0"/>
              <a:t>Sub-Objective 2: </a:t>
            </a:r>
            <a:r>
              <a:rPr lang="en-ZA" sz="1400" dirty="0"/>
              <a:t>Partnerships: </a:t>
            </a:r>
            <a:r>
              <a:rPr lang="en-ZA" sz="1400" b="1" dirty="0"/>
              <a:t>In addition to the progress made on planned activities, please also provide the following</a:t>
            </a:r>
            <a:r>
              <a:rPr lang="en-ZA" sz="1400" b="1" dirty="0" smtClean="0"/>
              <a:t>:</a:t>
            </a:r>
          </a:p>
          <a:p>
            <a:r>
              <a:rPr lang="en-ZA" sz="1400" b="1" dirty="0" smtClean="0"/>
              <a:t>What </a:t>
            </a:r>
            <a:r>
              <a:rPr lang="en-ZA" sz="1400" b="1" dirty="0"/>
              <a:t>kind of partnerships has been successfully established?</a:t>
            </a:r>
            <a:r>
              <a:rPr lang="en-ZA" sz="1400" dirty="0"/>
              <a:t> </a:t>
            </a:r>
            <a:endParaRPr lang="en-ZA" sz="1400" dirty="0" smtClean="0"/>
          </a:p>
          <a:p>
            <a:endParaRPr lang="en-ZA" sz="1400" dirty="0"/>
          </a:p>
          <a:p>
            <a:pPr>
              <a:buFont typeface="Wingdings" panose="05000000000000000000" pitchFamily="2" charset="2"/>
              <a:buChar char="v"/>
            </a:pPr>
            <a:r>
              <a:rPr lang="en-ZA" sz="1400" b="1" dirty="0"/>
              <a:t>Sub-Objective 3: </a:t>
            </a:r>
            <a:r>
              <a:rPr lang="en-ZA" sz="1400" dirty="0"/>
              <a:t>Programmes for poverty alleviation for persons with disabilities, including youth, older persons and women in rural areas: : </a:t>
            </a:r>
            <a:r>
              <a:rPr lang="en-ZA" sz="1400" b="1" dirty="0"/>
              <a:t>In addition to the progress made on planned activities, please also provide the following</a:t>
            </a:r>
            <a:endParaRPr lang="en-ZA" sz="1400" dirty="0"/>
          </a:p>
          <a:p>
            <a:pPr marL="0" indent="0">
              <a:buNone/>
            </a:pPr>
            <a:r>
              <a:rPr lang="en-ZA" sz="1400" b="1" dirty="0"/>
              <a:t> </a:t>
            </a:r>
            <a:endParaRPr lang="en-ZA" sz="1400" dirty="0"/>
          </a:p>
          <a:p>
            <a:r>
              <a:rPr lang="en-ZA" sz="1400" b="1" dirty="0" smtClean="0"/>
              <a:t> </a:t>
            </a:r>
            <a:r>
              <a:rPr lang="en-ZA" sz="1400" b="1" dirty="0"/>
              <a:t>Please indicate the programmes identified.</a:t>
            </a:r>
            <a:endParaRPr lang="en-ZA" sz="1400" dirty="0"/>
          </a:p>
          <a:p>
            <a:pPr marL="0" indent="0">
              <a:buNone/>
            </a:pPr>
            <a:endParaRPr lang="en-ZA" sz="1400" dirty="0" smtClean="0"/>
          </a:p>
          <a:p>
            <a:pPr lvl="1">
              <a:buFont typeface="Wingdings" panose="05000000000000000000" pitchFamily="2" charset="2"/>
              <a:buChar char="v"/>
            </a:pPr>
            <a:endParaRPr lang="en-ZA" sz="1400" dirty="0"/>
          </a:p>
        </p:txBody>
      </p:sp>
    </p:spTree>
    <p:extLst>
      <p:ext uri="{BB962C8B-B14F-4D97-AF65-F5344CB8AC3E}">
        <p14:creationId xmlns:p14="http://schemas.microsoft.com/office/powerpoint/2010/main" val="429133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49" y="164950"/>
            <a:ext cx="11952651" cy="1077496"/>
          </a:xfrm>
        </p:spPr>
        <p:txBody>
          <a:bodyPr/>
          <a:lstStyle/>
          <a:p>
            <a:r>
              <a:rPr lang="en-ZA" sz="2000" dirty="0" smtClean="0"/>
              <a:t>Number of departments that submitted plans and reports on frameworks in 2015 and 2016</a:t>
            </a:r>
            <a:br>
              <a:rPr lang="en-ZA" sz="2000" dirty="0" smtClean="0"/>
            </a:br>
            <a:endParaRPr lang="en-ZA" sz="2000" dirty="0"/>
          </a:p>
        </p:txBody>
      </p:sp>
      <p:graphicFrame>
        <p:nvGraphicFramePr>
          <p:cNvPr id="5" name="Table 4"/>
          <p:cNvGraphicFramePr>
            <a:graphicFrameLocks noGrp="1"/>
          </p:cNvGraphicFramePr>
          <p:nvPr>
            <p:extLst>
              <p:ext uri="{D42A27DB-BD31-4B8C-83A1-F6EECF244321}">
                <p14:modId xmlns:p14="http://schemas.microsoft.com/office/powerpoint/2010/main" val="796188162"/>
              </p:ext>
            </p:extLst>
          </p:nvPr>
        </p:nvGraphicFramePr>
        <p:xfrm>
          <a:off x="0" y="931441"/>
          <a:ext cx="10657185" cy="5992975"/>
        </p:xfrm>
        <a:graphic>
          <a:graphicData uri="http://schemas.openxmlformats.org/drawingml/2006/table">
            <a:tbl>
              <a:tblPr firstRow="1" bandRow="1">
                <a:tableStyleId>{5C22544A-7EE6-4342-B048-85BDC9FD1C3A}</a:tableStyleId>
              </a:tblPr>
              <a:tblGrid>
                <a:gridCol w="2132619"/>
                <a:gridCol w="887345"/>
                <a:gridCol w="1437086"/>
                <a:gridCol w="1441892"/>
                <a:gridCol w="1297703"/>
                <a:gridCol w="1730270"/>
                <a:gridCol w="1730270"/>
              </a:tblGrid>
              <a:tr h="0">
                <a:tc>
                  <a:txBody>
                    <a:bodyPr/>
                    <a:lstStyle/>
                    <a:p>
                      <a:pPr marL="0" marR="0">
                        <a:lnSpc>
                          <a:spcPct val="107000"/>
                        </a:lnSpc>
                        <a:spcBef>
                          <a:spcPts val="0"/>
                        </a:spcBef>
                        <a:spcAft>
                          <a:spcPts val="0"/>
                        </a:spcAft>
                      </a:pPr>
                      <a:r>
                        <a:rPr lang="en-ZA" sz="1000" kern="1200" dirty="0">
                          <a:effectLst/>
                        </a:rPr>
                        <a:t>Province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Year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ZA" sz="1000" kern="1200">
                          <a:effectLst/>
                        </a:rPr>
                        <a:t>GESF Plans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ZA" sz="1000" kern="1200">
                          <a:effectLst/>
                        </a:rPr>
                        <a:t>GESF Reports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ZA" sz="1000" kern="1200">
                          <a:effectLst/>
                        </a:rPr>
                        <a:t>JASF Plans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ZA" sz="1000" kern="1200">
                          <a:effectLst/>
                        </a:rPr>
                        <a:t>JASF Reports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Eastern Cape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2</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8</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Free State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a:effectLst/>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a:effectLst/>
                        </a:rPr>
                        <a:t>5</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Gauteng </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a:effectLst/>
                        </a:rPr>
                        <a:t>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11</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a:effectLst/>
                        </a:rPr>
                        <a:t>6</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11</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Kwa-Zulu Natal</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a:effectLst/>
                        </a:rPr>
                        <a:t>4</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4</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a:effectLst/>
                        </a:rPr>
                        <a:t>4</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4</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Limpopo</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4</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a:effectLst/>
                        </a:rPr>
                        <a:t>4</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Mpumalanga</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a:effectLst/>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North</a:t>
                      </a:r>
                      <a:r>
                        <a:rPr lang="en-ZA" sz="1000" b="1" kern="1200" baseline="0" dirty="0" smtClean="0">
                          <a:effectLst/>
                        </a:rPr>
                        <a:t> </a:t>
                      </a:r>
                      <a:r>
                        <a:rPr lang="en-ZA" sz="1000" b="1" kern="1200" dirty="0" smtClean="0">
                          <a:effectLst/>
                        </a:rPr>
                        <a:t>West</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solidFill>
                            <a:schemeClr val="bg1"/>
                          </a:solidFill>
                          <a:effectLst/>
                        </a:rPr>
                        <a:t>10</a:t>
                      </a:r>
                      <a:r>
                        <a:rPr lang="en-ZA" sz="1000" b="1" kern="1200" dirty="0">
                          <a:solidFill>
                            <a:schemeClr val="bg1"/>
                          </a:solidFill>
                          <a:effectLst/>
                        </a:rPr>
                        <a:t> </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solidFill>
                            <a:schemeClr val="bg1"/>
                          </a:solidFill>
                          <a:effectLst/>
                        </a:rPr>
                        <a:t>10</a:t>
                      </a:r>
                      <a:r>
                        <a:rPr lang="en-ZA" sz="1000" b="1" kern="1200" dirty="0">
                          <a:solidFill>
                            <a:schemeClr val="bg1"/>
                          </a:solidFill>
                          <a:effectLst/>
                        </a:rPr>
                        <a:t> </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solidFill>
                            <a:schemeClr val="bg1"/>
                          </a:solidFill>
                          <a:effectLst/>
                          <a:latin typeface="+mn-lt"/>
                          <a:ea typeface="+mn-ea"/>
                          <a:cs typeface="+mn-cs"/>
                        </a:rPr>
                        <a:t>8</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solidFill>
                            <a:schemeClr val="bg1"/>
                          </a:solidFill>
                          <a:effectLst/>
                        </a:rPr>
                        <a:t>7</a:t>
                      </a:r>
                      <a:r>
                        <a:rPr lang="en-ZA" sz="1000" b="1" kern="1200" dirty="0">
                          <a:solidFill>
                            <a:schemeClr val="bg1"/>
                          </a:solidFill>
                          <a:effectLst/>
                        </a:rPr>
                        <a:t> </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Northern</a:t>
                      </a:r>
                      <a:r>
                        <a:rPr lang="en-ZA" sz="1000" b="1" kern="1200" baseline="0" dirty="0" smtClean="0">
                          <a:effectLst/>
                        </a:rPr>
                        <a:t> </a:t>
                      </a:r>
                      <a:r>
                        <a:rPr lang="en-ZA" sz="1000" b="1" kern="1200" dirty="0" smtClean="0">
                          <a:effectLst/>
                        </a:rPr>
                        <a:t>Cape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9</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8</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10</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Western</a:t>
                      </a:r>
                      <a:r>
                        <a:rPr lang="en-ZA" sz="1000" b="1" kern="1200" baseline="0" dirty="0" smtClean="0">
                          <a:effectLst/>
                        </a:rPr>
                        <a:t> </a:t>
                      </a:r>
                      <a:r>
                        <a:rPr lang="en-ZA" sz="1000" b="1" kern="1200" dirty="0" smtClean="0">
                          <a:effectLst/>
                        </a:rPr>
                        <a:t>Cape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indent="457200" algn="just">
                        <a:lnSpc>
                          <a:spcPct val="107000"/>
                        </a:lnSpc>
                        <a:spcBef>
                          <a:spcPts val="0"/>
                        </a:spcBef>
                        <a:spcAft>
                          <a:spcPts val="80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        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rPr>
                        <a:t>2</a:t>
                      </a:r>
                      <a:r>
                        <a:rPr lang="en-ZA" sz="1000" b="1" dirty="0">
                          <a:effectLst/>
                        </a:rPr>
                        <a:t> </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rPr>
                        <a:t>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2</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rPr>
                        <a:t>13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r>
                        <a:rPr lang="en-ZA" sz="1000" b="1" kern="1200" dirty="0" smtClean="0">
                          <a:effectLst/>
                        </a:rPr>
                        <a:t>National</a:t>
                      </a:r>
                      <a:r>
                        <a:rPr lang="en-ZA" sz="1000" b="1" kern="1200" baseline="0" dirty="0" smtClean="0">
                          <a:effectLst/>
                        </a:rPr>
                        <a:t> Departments</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23</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2">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ZA" sz="1000" b="1" kern="1200" dirty="0" smtClean="0">
                          <a:effectLst/>
                          <a:latin typeface="+mn-lt"/>
                          <a:ea typeface="+mn-ea"/>
                          <a:cs typeface="+mn-cs"/>
                        </a:rPr>
                        <a:t>27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rPr>
                        <a:t>27</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rPr>
                        <a:t>26</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ZA" sz="1000" b="1" kern="1200" dirty="0" smtClean="0">
                          <a:effectLst/>
                        </a:rPr>
                        <a:t>24</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vMerge="1">
                  <a:txBody>
                    <a:bodyPr/>
                    <a:lstStyle/>
                    <a:p>
                      <a:pPr marL="0" marR="0" algn="ctr">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rowSpan="2">
                  <a:txBody>
                    <a:bodyPr/>
                    <a:lstStyle/>
                    <a:p>
                      <a:pPr marL="0" marR="0">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000" b="1" kern="1200" dirty="0">
                          <a:solidFill>
                            <a:schemeClr val="tx1"/>
                          </a:solidFill>
                          <a:effectLst/>
                        </a:rPr>
                        <a:t>TOTAL</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2015/16</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solidFill>
                      <a:schemeClr val="bg1"/>
                    </a:solidFill>
                  </a:tcPr>
                </a:tc>
                <a:tc>
                  <a:txBody>
                    <a:bodyPr/>
                    <a:lstStyle/>
                    <a:p>
                      <a:pPr marL="0" marR="0" algn="ctr">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0" marR="0" algn="ctr">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0" marR="0" algn="ctr">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0" marR="0" algn="ctr">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rowSpan="2">
                  <a:txBody>
                    <a:bodyPr/>
                    <a:lstStyle/>
                    <a:p>
                      <a:pPr marL="0" marR="0" algn="ctr">
                        <a:lnSpc>
                          <a:spcPct val="107000"/>
                        </a:lnSpc>
                        <a:spcBef>
                          <a:spcPts val="0"/>
                        </a:spcBef>
                        <a:spcAft>
                          <a:spcPts val="0"/>
                        </a:spcAft>
                      </a:pP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r>
              <a:tr h="452495">
                <a:tc vMerge="1">
                  <a:txBody>
                    <a:bodyPr/>
                    <a:lstStyle/>
                    <a:p>
                      <a:pPr marL="0" marR="0">
                        <a:lnSpc>
                          <a:spcPct val="107000"/>
                        </a:lnSpc>
                        <a:spcBef>
                          <a:spcPts val="0"/>
                        </a:spcBef>
                        <a:spcAft>
                          <a:spcPts val="0"/>
                        </a:spcAft>
                      </a:pP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nSpc>
                          <a:spcPct val="107000"/>
                        </a:lnSpc>
                        <a:spcBef>
                          <a:spcPts val="0"/>
                        </a:spcBef>
                        <a:spcAft>
                          <a:spcPts val="0"/>
                        </a:spcAft>
                      </a:pPr>
                      <a:r>
                        <a:rPr lang="en-US"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2016/17</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8364" marR="118364" marT="44386" marB="44386">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marL="0" marR="0" algn="ctr">
                        <a:lnSpc>
                          <a:spcPct val="107000"/>
                        </a:lnSpc>
                        <a:spcBef>
                          <a:spcPts val="0"/>
                        </a:spcBef>
                        <a:spcAft>
                          <a:spcPts val="0"/>
                        </a:spcAft>
                      </a:pPr>
                      <a:r>
                        <a:rPr lang="en-ZA" sz="1000" b="1" kern="1200" dirty="0" smtClean="0">
                          <a:solidFill>
                            <a:schemeClr val="tx1"/>
                          </a:solidFill>
                          <a:effectLst/>
                          <a:latin typeface="+mn-lt"/>
                          <a:ea typeface="+mn-ea"/>
                          <a:cs typeface="+mn-cs"/>
                        </a:rPr>
                        <a:t>78</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95000"/>
                      </a:schemeClr>
                    </a:solidFill>
                  </a:tcPr>
                </a:tc>
                <a:tc>
                  <a:txBody>
                    <a:bodyPr/>
                    <a:lstStyle/>
                    <a:p>
                      <a:pPr marL="0" marR="0" algn="ctr">
                        <a:lnSpc>
                          <a:spcPct val="107000"/>
                        </a:lnSpc>
                        <a:spcBef>
                          <a:spcPts val="0"/>
                        </a:spcBef>
                        <a:spcAft>
                          <a:spcPts val="0"/>
                        </a:spcAft>
                      </a:pPr>
                      <a:r>
                        <a:rPr lang="en-ZA" sz="1000" b="1" kern="1200" dirty="0" smtClean="0">
                          <a:solidFill>
                            <a:schemeClr val="tx1"/>
                          </a:solidFill>
                          <a:effectLst/>
                        </a:rPr>
                        <a:t>99</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95000"/>
                      </a:schemeClr>
                    </a:solidFill>
                  </a:tcPr>
                </a:tc>
                <a:tc>
                  <a:txBody>
                    <a:bodyPr/>
                    <a:lstStyle/>
                    <a:p>
                      <a:pPr marL="0" marR="0" algn="ctr">
                        <a:lnSpc>
                          <a:spcPct val="107000"/>
                        </a:lnSpc>
                        <a:spcBef>
                          <a:spcPts val="0"/>
                        </a:spcBef>
                        <a:spcAft>
                          <a:spcPts val="0"/>
                        </a:spcAft>
                      </a:pPr>
                      <a:r>
                        <a:rPr lang="en-ZA" sz="1000" b="1" kern="1200" dirty="0" smtClean="0">
                          <a:solidFill>
                            <a:schemeClr val="tx1"/>
                          </a:solidFill>
                          <a:effectLst/>
                          <a:latin typeface="+mn-lt"/>
                          <a:ea typeface="+mn-ea"/>
                          <a:cs typeface="+mn-cs"/>
                        </a:rPr>
                        <a:t>71</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95000"/>
                      </a:schemeClr>
                    </a:solidFill>
                  </a:tcPr>
                </a:tc>
                <a:tc>
                  <a:txBody>
                    <a:bodyPr/>
                    <a:lstStyle/>
                    <a:p>
                      <a:pPr marL="0" marR="0" algn="ctr">
                        <a:lnSpc>
                          <a:spcPct val="107000"/>
                        </a:lnSpc>
                        <a:spcBef>
                          <a:spcPts val="0"/>
                        </a:spcBef>
                        <a:spcAft>
                          <a:spcPts val="0"/>
                        </a:spcAft>
                      </a:pPr>
                      <a:r>
                        <a:rPr lang="en-ZA" sz="1000" b="1" kern="1200" dirty="0" smtClean="0">
                          <a:solidFill>
                            <a:schemeClr val="tx1"/>
                          </a:solidFill>
                          <a:effectLst/>
                          <a:latin typeface="+mn-lt"/>
                          <a:ea typeface="+mn-ea"/>
                          <a:cs typeface="+mn-cs"/>
                        </a:rPr>
                        <a:t>99</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95000"/>
                      </a:schemeClr>
                    </a:solidFill>
                  </a:tcPr>
                </a:tc>
                <a:tc vMerge="1">
                  <a:txBody>
                    <a:bodyPr/>
                    <a:lstStyle/>
                    <a:p>
                      <a:pPr marL="0" marR="0" algn="ctr">
                        <a:lnSpc>
                          <a:spcPct val="107000"/>
                        </a:lnSpc>
                        <a:spcBef>
                          <a:spcPts val="0"/>
                        </a:spcBef>
                        <a:spcAft>
                          <a:spcPts val="0"/>
                        </a:spcAft>
                      </a:pP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95000"/>
                      </a:schemeClr>
                    </a:solidFill>
                  </a:tcPr>
                </a:tc>
              </a:tr>
            </a:tbl>
          </a:graphicData>
        </a:graphic>
      </p:graphicFrame>
      <p:sp>
        <p:nvSpPr>
          <p:cNvPr id="3" name="Up Arrow 2"/>
          <p:cNvSpPr/>
          <p:nvPr/>
        </p:nvSpPr>
        <p:spPr>
          <a:xfrm>
            <a:off x="9584617" y="5818094"/>
            <a:ext cx="484632" cy="29583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Down Arrow 3"/>
          <p:cNvSpPr/>
          <p:nvPr/>
        </p:nvSpPr>
        <p:spPr>
          <a:xfrm>
            <a:off x="9574307" y="1242446"/>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Down Arrow 5"/>
          <p:cNvSpPr/>
          <p:nvPr/>
        </p:nvSpPr>
        <p:spPr>
          <a:xfrm>
            <a:off x="9628633" y="1753435"/>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Down Arrow 6"/>
          <p:cNvSpPr/>
          <p:nvPr/>
        </p:nvSpPr>
        <p:spPr>
          <a:xfrm>
            <a:off x="9628633" y="2264424"/>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Down Arrow 7"/>
          <p:cNvSpPr/>
          <p:nvPr/>
        </p:nvSpPr>
        <p:spPr>
          <a:xfrm>
            <a:off x="9593313" y="2741221"/>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Down Arrow 8"/>
          <p:cNvSpPr/>
          <p:nvPr/>
        </p:nvSpPr>
        <p:spPr>
          <a:xfrm>
            <a:off x="9629711" y="3218018"/>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Up Arrow 9"/>
          <p:cNvSpPr/>
          <p:nvPr/>
        </p:nvSpPr>
        <p:spPr>
          <a:xfrm>
            <a:off x="9601739" y="3754235"/>
            <a:ext cx="484632" cy="29583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Up Arrow 10"/>
          <p:cNvSpPr/>
          <p:nvPr/>
        </p:nvSpPr>
        <p:spPr>
          <a:xfrm>
            <a:off x="9602547" y="4282624"/>
            <a:ext cx="484632" cy="29583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Down Arrow 11"/>
          <p:cNvSpPr/>
          <p:nvPr/>
        </p:nvSpPr>
        <p:spPr>
          <a:xfrm>
            <a:off x="9593313" y="4748482"/>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Down Arrow 12"/>
          <p:cNvSpPr/>
          <p:nvPr/>
        </p:nvSpPr>
        <p:spPr>
          <a:xfrm>
            <a:off x="9567227" y="5296735"/>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Down Arrow 14"/>
          <p:cNvSpPr/>
          <p:nvPr/>
        </p:nvSpPr>
        <p:spPr>
          <a:xfrm>
            <a:off x="9601739" y="6366347"/>
            <a:ext cx="484632" cy="37120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Submission of the Public Service Women Management Week Reports</a:t>
            </a:r>
          </a:p>
        </p:txBody>
      </p:sp>
      <p:sp>
        <p:nvSpPr>
          <p:cNvPr id="3" name="Content Placeholder 2"/>
          <p:cNvSpPr>
            <a:spLocks noGrp="1"/>
          </p:cNvSpPr>
          <p:nvPr>
            <p:ph idx="1"/>
          </p:nvPr>
        </p:nvSpPr>
        <p:spPr/>
        <p:txBody>
          <a:bodyPr/>
          <a:lstStyle/>
          <a:p>
            <a:r>
              <a:rPr lang="en-ZA" sz="1400" b="1" dirty="0" smtClean="0"/>
              <a:t>The Public Service Women Management Week was launched a</a:t>
            </a:r>
            <a:r>
              <a:rPr lang="en-ZA" sz="1400" dirty="0" smtClean="0"/>
              <a:t>t </a:t>
            </a:r>
            <a:r>
              <a:rPr lang="en-ZA" sz="1400" dirty="0"/>
              <a:t>the first Public Service Gender Indaba in </a:t>
            </a:r>
            <a:r>
              <a:rPr lang="en-ZA" sz="1400" dirty="0" smtClean="0"/>
              <a:t>2008 by the </a:t>
            </a:r>
            <a:r>
              <a:rPr lang="en-ZA" sz="1400" dirty="0"/>
              <a:t>Minister for Public Service and </a:t>
            </a:r>
            <a:r>
              <a:rPr lang="en-ZA" sz="1400" dirty="0" smtClean="0"/>
              <a:t>Administration. </a:t>
            </a:r>
            <a:r>
              <a:rPr lang="en-ZA" sz="1400" dirty="0"/>
              <a:t>Each year, every Department has to arrange a meeting for women Senior Managers during the last week of August to discuss the Head of Department (HOD) 8-Principle Plan of Action for Promoting Women’s Empowerment and Gender Equality within the Public Service Workplace. The meeting has to be chaired by the Head of Department.  The purpose of the programme is to bring together women managers to discuss pertinent issues such as barriers to advancement, advances made by women and challenges that hinder them; Working towards providing growth and development on issues that affect women in the world of work today; Strengthening the management/leadership capacity of women and promote economic development; Building strategic alliances, coalitions and affiliations that are empowering. </a:t>
            </a:r>
          </a:p>
          <a:p>
            <a:r>
              <a:rPr lang="en-ZA" sz="1400" dirty="0" smtClean="0"/>
              <a:t>This meeting is used to monitor the implementation of the </a:t>
            </a:r>
            <a:r>
              <a:rPr lang="en-ZA" sz="1400" dirty="0"/>
              <a:t>HODs 8-Principle Plan of Action for Promoting Women’s Empowerment and Gender Equality within the Public Service </a:t>
            </a:r>
            <a:r>
              <a:rPr lang="en-ZA" sz="1400" dirty="0" smtClean="0"/>
              <a:t>Workplace.</a:t>
            </a:r>
          </a:p>
          <a:p>
            <a:r>
              <a:rPr lang="en-ZA" sz="1400" b="1" dirty="0" smtClean="0"/>
              <a:t>The HODs </a:t>
            </a:r>
            <a:r>
              <a:rPr lang="en-ZA" sz="1400" b="1" dirty="0"/>
              <a:t>8-Principle Plan of Action for Promoting Women’s Empowerment and Gender Equality within the Public Service Workplace, 2007: </a:t>
            </a:r>
            <a:r>
              <a:rPr lang="en-ZA" sz="1400" dirty="0"/>
              <a:t>The Minister for Public Service and Administration, hosted senior managers at a roundtable discussion on gender mainstreaming in the public service in Pretoria on the 27 August 2007 to launch Head of Department (HOD) 8-Principle Plan of Action for Promoting Women’s Empowerment and Gender Equality within the Public Service Workplace. She also presented to each head of department a framed copy that would serve as a sign of commitment by the departmental head to the advancement of women in the workplace. The principles were aimed at placing the responsibility of implementing the gender programme in the office of the DG/HOD as provided for in South Africa’s National Policy Framework for Women’s Empowerment and Gender Equality, 2000</a:t>
            </a:r>
            <a:r>
              <a:rPr lang="en-ZA" sz="1400" i="1" dirty="0"/>
              <a:t>. </a:t>
            </a:r>
            <a:r>
              <a:rPr lang="en-ZA" sz="1400" dirty="0"/>
              <a:t>The principles impress on the DG/HOD to establish policy mechanisms, provide adequate resources, implement capacity development, mainstream gender, ensure the achievement of equity targets and monitor the gender programmes in the department. </a:t>
            </a:r>
          </a:p>
          <a:p>
            <a:endParaRPr lang="en-ZA" sz="1400" dirty="0"/>
          </a:p>
        </p:txBody>
      </p:sp>
    </p:spTree>
    <p:extLst>
      <p:ext uri="{BB962C8B-B14F-4D97-AF65-F5344CB8AC3E}">
        <p14:creationId xmlns:p14="http://schemas.microsoft.com/office/powerpoint/2010/main" val="636258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a:t>Submission of the Public Service Women Management Week </a:t>
            </a:r>
            <a:r>
              <a:rPr lang="en-ZA" sz="2000" dirty="0" smtClean="0"/>
              <a:t>Reports from 2012-2016</a:t>
            </a:r>
            <a:r>
              <a:rPr lang="en-ZA" sz="2000" dirty="0"/>
              <a:t/>
            </a:r>
            <a:br>
              <a:rPr lang="en-ZA" sz="2000" dirty="0"/>
            </a:br>
            <a:endParaRPr lang="en-ZA"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4237343"/>
              </p:ext>
            </p:extLst>
          </p:nvPr>
        </p:nvGraphicFramePr>
        <p:xfrm>
          <a:off x="228600" y="1093788"/>
          <a:ext cx="11809413" cy="454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145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Submission of Sexual Harassment reports</a:t>
            </a:r>
          </a:p>
        </p:txBody>
      </p:sp>
      <p:sp>
        <p:nvSpPr>
          <p:cNvPr id="3" name="Content Placeholder 2"/>
          <p:cNvSpPr>
            <a:spLocks noGrp="1"/>
          </p:cNvSpPr>
          <p:nvPr>
            <p:ph idx="1"/>
          </p:nvPr>
        </p:nvSpPr>
        <p:spPr/>
        <p:txBody>
          <a:bodyPr/>
          <a:lstStyle/>
          <a:p>
            <a:r>
              <a:rPr lang="en-ZA" sz="1400" dirty="0"/>
              <a:t>A joint global poll by Reuters/</a:t>
            </a:r>
            <a:r>
              <a:rPr lang="en-ZA" sz="1400" dirty="0" err="1"/>
              <a:t>Ipsos</a:t>
            </a:r>
            <a:r>
              <a:rPr lang="en-ZA" sz="1400" dirty="0"/>
              <a:t> conducted in 2010 has found that sexual harassment in the workplace affects one in ten workers worldwide.</a:t>
            </a:r>
          </a:p>
          <a:p>
            <a:r>
              <a:rPr lang="en-ZA" sz="1400" dirty="0"/>
              <a:t>The discovery that senior employers pester up to one worker in ten for sex has shocked employment experts.</a:t>
            </a:r>
          </a:p>
          <a:p>
            <a:r>
              <a:rPr lang="en-ZA" sz="1400" dirty="0"/>
              <a:t>12,000 people from 24 countries took part in the survey and results varied widely depending on what country the workers came from.</a:t>
            </a:r>
          </a:p>
          <a:p>
            <a:r>
              <a:rPr lang="en-ZA" sz="1400" dirty="0"/>
              <a:t>Workers in India reported the most sexual harassment where 26% of workers said that they had been sexually harassed. They were followed by workers in China with 18% reporting sexual harassment, Saudi Arabia 16%, Mexico 13% and South Africa 10%.</a:t>
            </a:r>
          </a:p>
          <a:p>
            <a:r>
              <a:rPr lang="en-ZA" sz="1400" dirty="0"/>
              <a:t>The countries where workers are least likely to be sexually harassed at work are France and Sweden where only 3% of workers said that they had been sexually harassed by a boss.</a:t>
            </a:r>
          </a:p>
          <a:p>
            <a:r>
              <a:rPr lang="en-ZA" sz="1400" dirty="0" smtClean="0"/>
              <a:t>A 2007 study by the Public Service Commission found that there was a need for a Public Service wide policy on the management of Sexual Harassment to ensure a systematic approach to handle such cases.</a:t>
            </a:r>
          </a:p>
          <a:p>
            <a:r>
              <a:rPr lang="en-ZA" sz="1400" dirty="0" smtClean="0"/>
              <a:t>The policy was approved in 2013 and it was accompanied by a reporting template that is submitted to the DPSA on the 31</a:t>
            </a:r>
            <a:r>
              <a:rPr lang="en-ZA" sz="1400" baseline="30000" dirty="0" smtClean="0"/>
              <a:t>st</a:t>
            </a:r>
            <a:r>
              <a:rPr lang="en-ZA" sz="1400" dirty="0" smtClean="0"/>
              <a:t> of April annually.</a:t>
            </a:r>
          </a:p>
          <a:p>
            <a:r>
              <a:rPr lang="en-ZA" sz="1400" dirty="0" smtClean="0"/>
              <a:t>Analysis of reports show that there are not many cases reported in departments; those that are reported are resolved within 90 days; some of the sanctions were as serious as dismissal and in some cases the perpetrators resigned before the cases were finalised (see attached report).</a:t>
            </a:r>
            <a:endParaRPr lang="en-ZA" sz="1400" dirty="0"/>
          </a:p>
        </p:txBody>
      </p:sp>
    </p:spTree>
    <p:extLst>
      <p:ext uri="{BB962C8B-B14F-4D97-AF65-F5344CB8AC3E}">
        <p14:creationId xmlns:p14="http://schemas.microsoft.com/office/powerpoint/2010/main" val="3154967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Submission of Sexual Harassment </a:t>
            </a:r>
            <a:r>
              <a:rPr lang="en-ZA" sz="2400" dirty="0" smtClean="0"/>
              <a:t>reports in 2015 and 2016</a:t>
            </a:r>
            <a:r>
              <a:rPr lang="en-ZA" sz="2400" dirty="0"/>
              <a:t/>
            </a:r>
            <a:br>
              <a:rPr lang="en-ZA" sz="2400" dirty="0"/>
            </a:b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7956415"/>
              </p:ext>
            </p:extLst>
          </p:nvPr>
        </p:nvGraphicFramePr>
        <p:xfrm>
          <a:off x="228600" y="1093788"/>
          <a:ext cx="12026154" cy="5764217"/>
        </p:xfrm>
        <a:graphic>
          <a:graphicData uri="http://schemas.openxmlformats.org/drawingml/2006/table">
            <a:tbl>
              <a:tblPr firstRow="1" bandRow="1">
                <a:tableStyleId>{5C22544A-7EE6-4342-B048-85BDC9FD1C3A}</a:tableStyleId>
              </a:tblPr>
              <a:tblGrid>
                <a:gridCol w="4008718"/>
                <a:gridCol w="4008718"/>
                <a:gridCol w="4008718"/>
              </a:tblGrid>
              <a:tr h="1235187">
                <a:tc>
                  <a:txBody>
                    <a:bodyPr/>
                    <a:lstStyle/>
                    <a:p>
                      <a:pPr>
                        <a:lnSpc>
                          <a:spcPct val="107000"/>
                        </a:lnSpc>
                        <a:spcAft>
                          <a:spcPts val="0"/>
                        </a:spcAft>
                      </a:pPr>
                      <a:r>
                        <a:rPr lang="en-ZA" sz="1600" b="1" dirty="0">
                          <a:effectLst/>
                          <a:latin typeface="+mn-lt"/>
                          <a:ea typeface="Calibri" panose="020F0502020204030204" pitchFamily="34" charset="0"/>
                          <a:cs typeface="Times New Roman" panose="02020603050405020304" pitchFamily="18" charset="0"/>
                        </a:rPr>
                        <a:t>Province </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smtClean="0">
                          <a:effectLst/>
                          <a:latin typeface="+mn-lt"/>
                          <a:ea typeface="Calibri" panose="020F0502020204030204" pitchFamily="34" charset="0"/>
                          <a:cs typeface="Times New Roman" panose="02020603050405020304" pitchFamily="18" charset="0"/>
                        </a:rPr>
                        <a:t>Number</a:t>
                      </a:r>
                      <a:r>
                        <a:rPr lang="en-ZA" sz="1600" baseline="0" dirty="0" smtClean="0">
                          <a:effectLst/>
                          <a:latin typeface="+mn-lt"/>
                          <a:ea typeface="Calibri" panose="020F0502020204030204" pitchFamily="34" charset="0"/>
                          <a:cs typeface="Times New Roman" panose="02020603050405020304" pitchFamily="18" charset="0"/>
                        </a:rPr>
                        <a:t> that submitted reports in 2015</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b="1" dirty="0">
                          <a:effectLst/>
                          <a:latin typeface="+mn-lt"/>
                          <a:ea typeface="Calibri" panose="020F0502020204030204" pitchFamily="34" charset="0"/>
                          <a:cs typeface="Times New Roman" panose="02020603050405020304" pitchFamily="18" charset="0"/>
                        </a:rPr>
                        <a:t>Number that submitted </a:t>
                      </a:r>
                      <a:r>
                        <a:rPr lang="en-ZA" sz="1600" b="1" dirty="0" smtClean="0">
                          <a:effectLst/>
                          <a:latin typeface="+mn-lt"/>
                          <a:ea typeface="Calibri" panose="020F0502020204030204" pitchFamily="34" charset="0"/>
                          <a:cs typeface="Times New Roman" panose="02020603050405020304" pitchFamily="18" charset="0"/>
                        </a:rPr>
                        <a:t>reports in 2016</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dirty="0">
                          <a:effectLst/>
                          <a:latin typeface="+mn-lt"/>
                          <a:ea typeface="Calibri" panose="020F0502020204030204" pitchFamily="34" charset="0"/>
                          <a:cs typeface="Times New Roman" panose="02020603050405020304" pitchFamily="18" charset="0"/>
                        </a:rPr>
                        <a:t>Eastern Cape</a:t>
                      </a:r>
                    </a:p>
                  </a:txBody>
                  <a:tcPr marL="68580" marR="68580" marT="0" marB="0"/>
                </a:tc>
                <a:tc>
                  <a:txBody>
                    <a:bodyPr/>
                    <a:lstStyle/>
                    <a:p>
                      <a:pPr algn="ctr">
                        <a:lnSpc>
                          <a:spcPct val="150000"/>
                        </a:lnSpc>
                        <a:spcAft>
                          <a:spcPts val="0"/>
                        </a:spcAft>
                      </a:pPr>
                      <a:r>
                        <a:rPr lang="en-ZA" sz="1600" dirty="0">
                          <a:latin typeface="+mn-lt"/>
                          <a:ea typeface="Times New Roman"/>
                          <a:cs typeface="Calibri"/>
                        </a:rPr>
                        <a:t>6/13</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1/13</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Free State</a:t>
                      </a:r>
                    </a:p>
                  </a:txBody>
                  <a:tcPr marL="68580" marR="68580" marT="0" marB="0"/>
                </a:tc>
                <a:tc>
                  <a:txBody>
                    <a:bodyPr/>
                    <a:lstStyle/>
                    <a:p>
                      <a:pPr algn="ctr">
                        <a:lnSpc>
                          <a:spcPct val="150000"/>
                        </a:lnSpc>
                        <a:spcAft>
                          <a:spcPts val="0"/>
                        </a:spcAft>
                      </a:pPr>
                      <a:r>
                        <a:rPr lang="en-ZA" sz="1600" dirty="0">
                          <a:latin typeface="+mn-lt"/>
                          <a:ea typeface="Times New Roman"/>
                          <a:cs typeface="Calibri"/>
                        </a:rPr>
                        <a:t>10/12</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9/12</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Gauteng</a:t>
                      </a:r>
                    </a:p>
                  </a:txBody>
                  <a:tcPr marL="68580" marR="68580" marT="0" marB="0"/>
                </a:tc>
                <a:tc>
                  <a:txBody>
                    <a:bodyPr/>
                    <a:lstStyle/>
                    <a:p>
                      <a:pPr algn="ctr">
                        <a:lnSpc>
                          <a:spcPct val="150000"/>
                        </a:lnSpc>
                        <a:spcAft>
                          <a:spcPts val="0"/>
                        </a:spcAft>
                      </a:pPr>
                      <a:r>
                        <a:rPr lang="en-ZA" sz="1600" dirty="0">
                          <a:latin typeface="+mn-lt"/>
                          <a:ea typeface="Times New Roman"/>
                          <a:cs typeface="Calibri"/>
                        </a:rPr>
                        <a:t>6/14</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9/14</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KwaZulu- Natal</a:t>
                      </a:r>
                    </a:p>
                  </a:txBody>
                  <a:tcPr marL="68580" marR="68580" marT="0" marB="0"/>
                </a:tc>
                <a:tc>
                  <a:txBody>
                    <a:bodyPr/>
                    <a:lstStyle/>
                    <a:p>
                      <a:pPr algn="ctr">
                        <a:lnSpc>
                          <a:spcPct val="150000"/>
                        </a:lnSpc>
                        <a:spcAft>
                          <a:spcPts val="0"/>
                        </a:spcAft>
                      </a:pPr>
                      <a:r>
                        <a:rPr lang="en-ZA" sz="1600" dirty="0">
                          <a:latin typeface="+mn-lt"/>
                          <a:ea typeface="Times New Roman"/>
                          <a:cs typeface="Calibri"/>
                        </a:rPr>
                        <a:t>5/14</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11/14</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Limpopo</a:t>
                      </a:r>
                    </a:p>
                  </a:txBody>
                  <a:tcPr marL="68580" marR="68580" marT="0" marB="0"/>
                </a:tc>
                <a:tc>
                  <a:txBody>
                    <a:bodyPr/>
                    <a:lstStyle/>
                    <a:p>
                      <a:pPr algn="ctr">
                        <a:lnSpc>
                          <a:spcPct val="150000"/>
                        </a:lnSpc>
                        <a:spcAft>
                          <a:spcPts val="0"/>
                        </a:spcAft>
                      </a:pPr>
                      <a:r>
                        <a:rPr lang="en-ZA" sz="1600" dirty="0">
                          <a:latin typeface="+mn-lt"/>
                          <a:ea typeface="Times New Roman"/>
                          <a:cs typeface="Calibri"/>
                        </a:rPr>
                        <a:t>0/12</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4/12</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Mpumalanga</a:t>
                      </a:r>
                    </a:p>
                  </a:txBody>
                  <a:tcPr marL="68580" marR="68580" marT="0" marB="0"/>
                </a:tc>
                <a:tc>
                  <a:txBody>
                    <a:bodyPr/>
                    <a:lstStyle/>
                    <a:p>
                      <a:pPr algn="ctr">
                        <a:lnSpc>
                          <a:spcPct val="150000"/>
                        </a:lnSpc>
                        <a:spcAft>
                          <a:spcPts val="0"/>
                        </a:spcAft>
                      </a:pPr>
                      <a:r>
                        <a:rPr lang="en-ZA" sz="1600" dirty="0">
                          <a:latin typeface="+mn-lt"/>
                          <a:ea typeface="Times New Roman"/>
                          <a:cs typeface="Calibri"/>
                        </a:rPr>
                        <a:t>2/12</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6/12</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North West</a:t>
                      </a:r>
                    </a:p>
                  </a:txBody>
                  <a:tcPr marL="68580" marR="68580" marT="0" marB="0"/>
                </a:tc>
                <a:tc>
                  <a:txBody>
                    <a:bodyPr/>
                    <a:lstStyle/>
                    <a:p>
                      <a:pPr algn="ctr">
                        <a:lnSpc>
                          <a:spcPct val="150000"/>
                        </a:lnSpc>
                        <a:spcAft>
                          <a:spcPts val="0"/>
                        </a:spcAft>
                      </a:pPr>
                      <a:r>
                        <a:rPr lang="en-ZA" sz="1600" dirty="0">
                          <a:latin typeface="+mn-lt"/>
                          <a:ea typeface="Times New Roman"/>
                          <a:cs typeface="Calibri"/>
                        </a:rPr>
                        <a:t>11/12</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2/12</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Northern Cape</a:t>
                      </a:r>
                    </a:p>
                  </a:txBody>
                  <a:tcPr marL="68580" marR="68580" marT="0" marB="0"/>
                </a:tc>
                <a:tc>
                  <a:txBody>
                    <a:bodyPr/>
                    <a:lstStyle/>
                    <a:p>
                      <a:pPr algn="ctr">
                        <a:lnSpc>
                          <a:spcPct val="150000"/>
                        </a:lnSpc>
                        <a:spcAft>
                          <a:spcPts val="0"/>
                        </a:spcAft>
                      </a:pPr>
                      <a:r>
                        <a:rPr lang="en-ZA" sz="1600" dirty="0">
                          <a:latin typeface="+mn-lt"/>
                          <a:ea typeface="Times New Roman"/>
                          <a:cs typeface="Calibri"/>
                        </a:rPr>
                        <a:t>2/12</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4/12</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Western Cape</a:t>
                      </a:r>
                    </a:p>
                  </a:txBody>
                  <a:tcPr marL="68580" marR="68580" marT="0" marB="0"/>
                </a:tc>
                <a:tc>
                  <a:txBody>
                    <a:bodyPr/>
                    <a:lstStyle/>
                    <a:p>
                      <a:pPr algn="ctr">
                        <a:lnSpc>
                          <a:spcPct val="150000"/>
                        </a:lnSpc>
                        <a:spcAft>
                          <a:spcPts val="0"/>
                        </a:spcAft>
                      </a:pPr>
                      <a:r>
                        <a:rPr lang="en-ZA" sz="1600" dirty="0" smtClean="0">
                          <a:latin typeface="+mn-lt"/>
                          <a:ea typeface="Times New Roman"/>
                          <a:cs typeface="Calibri"/>
                        </a:rPr>
                        <a:t>13/13</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12/13</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0">
                          <a:effectLst/>
                          <a:latin typeface="+mn-lt"/>
                          <a:ea typeface="Calibri" panose="020F0502020204030204" pitchFamily="34" charset="0"/>
                          <a:cs typeface="Times New Roman" panose="02020603050405020304" pitchFamily="18" charset="0"/>
                        </a:rPr>
                        <a:t>National Departments</a:t>
                      </a:r>
                    </a:p>
                  </a:txBody>
                  <a:tcPr marL="68580" marR="68580" marT="0" marB="0"/>
                </a:tc>
                <a:tc>
                  <a:txBody>
                    <a:bodyPr/>
                    <a:lstStyle/>
                    <a:p>
                      <a:pPr algn="ctr">
                        <a:lnSpc>
                          <a:spcPct val="150000"/>
                        </a:lnSpc>
                        <a:spcAft>
                          <a:spcPts val="0"/>
                        </a:spcAft>
                      </a:pPr>
                      <a:r>
                        <a:rPr lang="en-ZA" sz="1600" dirty="0" smtClean="0">
                          <a:latin typeface="+mn-lt"/>
                          <a:ea typeface="Times New Roman"/>
                          <a:cs typeface="Calibri"/>
                        </a:rPr>
                        <a:t>15/44</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b="0" dirty="0" smtClean="0">
                          <a:effectLst/>
                          <a:latin typeface="+mn-lt"/>
                          <a:ea typeface="Calibri" panose="020F0502020204030204" pitchFamily="34" charset="0"/>
                          <a:cs typeface="Times New Roman" panose="02020603050405020304" pitchFamily="18" charset="0"/>
                        </a:rPr>
                        <a:t>11/44</a:t>
                      </a:r>
                      <a:endParaRPr lang="en-ZA" sz="1600" b="0" dirty="0">
                        <a:effectLst/>
                        <a:latin typeface="+mn-lt"/>
                        <a:ea typeface="Calibri" panose="020F0502020204030204" pitchFamily="34" charset="0"/>
                        <a:cs typeface="Times New Roman" panose="02020603050405020304" pitchFamily="18" charset="0"/>
                      </a:endParaRPr>
                    </a:p>
                  </a:txBody>
                  <a:tcPr marL="68580" marR="68580" marT="0" marB="0"/>
                </a:tc>
              </a:tr>
              <a:tr h="411730">
                <a:tc>
                  <a:txBody>
                    <a:bodyPr/>
                    <a:lstStyle/>
                    <a:p>
                      <a:pPr>
                        <a:lnSpc>
                          <a:spcPct val="107000"/>
                        </a:lnSpc>
                        <a:spcAft>
                          <a:spcPts val="0"/>
                        </a:spcAft>
                      </a:pPr>
                      <a:r>
                        <a:rPr lang="en-ZA" sz="1600" b="1" dirty="0" smtClean="0">
                          <a:effectLst/>
                          <a:latin typeface="+mn-lt"/>
                          <a:ea typeface="Calibri" panose="020F0502020204030204" pitchFamily="34" charset="0"/>
                          <a:cs typeface="Times New Roman" panose="02020603050405020304" pitchFamily="18" charset="0"/>
                        </a:rPr>
                        <a:t>Total </a:t>
                      </a:r>
                      <a:endParaRPr lang="en-ZA" sz="16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dirty="0" smtClean="0">
                          <a:latin typeface="+mn-lt"/>
                          <a:ea typeface="Times New Roman"/>
                          <a:cs typeface="Times New Roman"/>
                        </a:rPr>
                        <a:t>70/158</a:t>
                      </a:r>
                      <a:endParaRPr lang="en-ZA" sz="1600" dirty="0">
                        <a:latin typeface="+mn-lt"/>
                        <a:ea typeface="Times New Roman"/>
                        <a:cs typeface="Times New Roman"/>
                      </a:endParaRPr>
                    </a:p>
                  </a:txBody>
                  <a:tcPr marL="68580" marR="68580" marT="0" marB="0"/>
                </a:tc>
                <a:tc>
                  <a:txBody>
                    <a:bodyPr/>
                    <a:lstStyle/>
                    <a:p>
                      <a:pPr algn="ctr">
                        <a:lnSpc>
                          <a:spcPct val="107000"/>
                        </a:lnSpc>
                        <a:spcAft>
                          <a:spcPts val="0"/>
                        </a:spcAft>
                      </a:pPr>
                      <a:r>
                        <a:rPr lang="en-ZA" sz="1600" dirty="0" smtClean="0">
                          <a:effectLst/>
                          <a:latin typeface="+mn-lt"/>
                          <a:ea typeface="Calibri" panose="020F0502020204030204" pitchFamily="34" charset="0"/>
                          <a:cs typeface="Times New Roman" panose="02020603050405020304" pitchFamily="18" charset="0"/>
                        </a:rPr>
                        <a:t>69/158</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Down Arrow 2"/>
          <p:cNvSpPr/>
          <p:nvPr/>
        </p:nvSpPr>
        <p:spPr>
          <a:xfrm>
            <a:off x="11089340" y="2357718"/>
            <a:ext cx="188259" cy="36755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Up Arrow 4"/>
          <p:cNvSpPr/>
          <p:nvPr/>
        </p:nvSpPr>
        <p:spPr>
          <a:xfrm>
            <a:off x="11089340" y="3173507"/>
            <a:ext cx="188259" cy="33169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Down Arrow 5"/>
          <p:cNvSpPr/>
          <p:nvPr/>
        </p:nvSpPr>
        <p:spPr>
          <a:xfrm>
            <a:off x="11089339" y="4796118"/>
            <a:ext cx="188259" cy="36755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Down Arrow 6"/>
          <p:cNvSpPr/>
          <p:nvPr/>
        </p:nvSpPr>
        <p:spPr>
          <a:xfrm>
            <a:off x="11089339" y="5607425"/>
            <a:ext cx="188259" cy="36755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Down Arrow 7"/>
          <p:cNvSpPr/>
          <p:nvPr/>
        </p:nvSpPr>
        <p:spPr>
          <a:xfrm>
            <a:off x="11089338" y="6019803"/>
            <a:ext cx="188259" cy="36755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Down Arrow 8"/>
          <p:cNvSpPr/>
          <p:nvPr/>
        </p:nvSpPr>
        <p:spPr>
          <a:xfrm>
            <a:off x="11089338" y="6450113"/>
            <a:ext cx="188259" cy="36755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Up Arrow 9"/>
          <p:cNvSpPr/>
          <p:nvPr/>
        </p:nvSpPr>
        <p:spPr>
          <a:xfrm>
            <a:off x="11089337" y="2761129"/>
            <a:ext cx="188259" cy="33169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Up Arrow 10"/>
          <p:cNvSpPr/>
          <p:nvPr/>
        </p:nvSpPr>
        <p:spPr>
          <a:xfrm>
            <a:off x="11089336" y="3576922"/>
            <a:ext cx="188259" cy="33169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Up Arrow 11"/>
          <p:cNvSpPr/>
          <p:nvPr/>
        </p:nvSpPr>
        <p:spPr>
          <a:xfrm>
            <a:off x="11089335" y="3971372"/>
            <a:ext cx="188259" cy="33169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Up Arrow 12"/>
          <p:cNvSpPr/>
          <p:nvPr/>
        </p:nvSpPr>
        <p:spPr>
          <a:xfrm>
            <a:off x="11089335" y="4390468"/>
            <a:ext cx="188259" cy="33169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Up Arrow 13"/>
          <p:cNvSpPr/>
          <p:nvPr/>
        </p:nvSpPr>
        <p:spPr>
          <a:xfrm>
            <a:off x="11089335" y="5172632"/>
            <a:ext cx="188259" cy="372035"/>
          </a:xfrm>
          <a:prstGeom prst="upArrow">
            <a:avLst>
              <a:gd name="adj1" fmla="val 50000"/>
              <a:gd name="adj2" fmla="val 4687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615697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Support given to departments </a:t>
            </a:r>
            <a:br>
              <a:rPr lang="en-ZA" dirty="0"/>
            </a:b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935935"/>
              </p:ext>
            </p:extLst>
          </p:nvPr>
        </p:nvGraphicFramePr>
        <p:xfrm>
          <a:off x="0" y="1093785"/>
          <a:ext cx="12038015" cy="4666079"/>
        </p:xfrm>
        <a:graphic>
          <a:graphicData uri="http://schemas.openxmlformats.org/drawingml/2006/table">
            <a:tbl>
              <a:tblPr firstRow="1" bandRow="1">
                <a:tableStyleId>{5C22544A-7EE6-4342-B048-85BDC9FD1C3A}</a:tableStyleId>
              </a:tblPr>
              <a:tblGrid>
                <a:gridCol w="3033757"/>
                <a:gridCol w="3529413"/>
                <a:gridCol w="2623559"/>
                <a:gridCol w="2851286"/>
              </a:tblGrid>
              <a:tr h="424189">
                <a:tc>
                  <a:txBody>
                    <a:bodyPr/>
                    <a:lstStyle/>
                    <a:p>
                      <a:pPr marL="457200">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PROVINCE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DATES OF WORKSHOP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NUMBER</a:t>
                      </a:r>
                      <a:r>
                        <a:rPr lang="en-ZA" sz="1400" baseline="0" dirty="0" smtClean="0">
                          <a:effectLst/>
                          <a:latin typeface="Calibri" panose="020F0502020204030204" pitchFamily="34" charset="0"/>
                          <a:ea typeface="Calibri" panose="020F0502020204030204" pitchFamily="34" charset="0"/>
                          <a:cs typeface="Times New Roman" panose="02020603050405020304" pitchFamily="18" charset="0"/>
                        </a:rPr>
                        <a:t> THAT ATTENDED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NO OF SMS THAT ATTENDED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KwaZulu Natal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 &amp; 10 June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51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Gauteng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 &amp; 05 July 2016</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Limpopo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 &amp; 26 July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51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Western Cape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August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Eastern Cape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 &amp; 30 August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Northern Cape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&amp; 13 September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59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Free State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 &amp; 04 October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39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Mpumalanga</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 &amp; 25  October 2016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 Acting Directors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West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a:t>
                      </a:r>
                      <a:r>
                        <a:rPr lang="en-ZA" sz="20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&amp; 15</a:t>
                      </a:r>
                      <a:r>
                        <a:rPr lang="en-ZA" sz="20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Z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November 2016</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4189">
                <a:tc>
                  <a:txBody>
                    <a:bodyPr/>
                    <a:lstStyle/>
                    <a:p>
                      <a:pPr marL="457200">
                        <a:lnSpc>
                          <a:spcPct val="115000"/>
                        </a:lnSpc>
                        <a:spcAft>
                          <a:spcPts val="0"/>
                        </a:spcAft>
                      </a:pPr>
                      <a:r>
                        <a:rPr lang="en-ZA"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National Departments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 February 2017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89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ZA" sz="2000" dirty="0" smtClean="0">
                          <a:effectLst/>
                          <a:latin typeface="Calibri" panose="020F0502020204030204" pitchFamily="34" charset="0"/>
                          <a:ea typeface="Calibri" panose="020F0502020204030204" pitchFamily="34" charset="0"/>
                          <a:cs typeface="Times New Roman" panose="02020603050405020304" pitchFamily="18" charset="0"/>
                        </a:rPr>
                        <a:t>14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0093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403" y="476672"/>
            <a:ext cx="10972800" cy="864096"/>
          </a:xfrm>
        </p:spPr>
        <p:txBody>
          <a:bodyPr/>
          <a:lstStyle/>
          <a:p>
            <a:r>
              <a:rPr lang="en-ZA" dirty="0" smtClean="0"/>
              <a:t>Outline of presentation</a:t>
            </a:r>
            <a:endParaRPr lang="en-ZA" dirty="0"/>
          </a:p>
        </p:txBody>
      </p:sp>
      <p:sp>
        <p:nvSpPr>
          <p:cNvPr id="3" name="Content Placeholder 2"/>
          <p:cNvSpPr>
            <a:spLocks noGrp="1"/>
          </p:cNvSpPr>
          <p:nvPr>
            <p:ph idx="1"/>
          </p:nvPr>
        </p:nvSpPr>
        <p:spPr>
          <a:xfrm>
            <a:off x="0" y="981599"/>
            <a:ext cx="11952651" cy="5257836"/>
          </a:xfrm>
        </p:spPr>
        <p:txBody>
          <a:bodyPr/>
          <a:lstStyle/>
          <a:p>
            <a:r>
              <a:rPr lang="en-ZA" sz="1600" dirty="0" smtClean="0">
                <a:solidFill>
                  <a:schemeClr val="bg1"/>
                </a:solidFill>
              </a:rPr>
              <a:t>Introduction </a:t>
            </a:r>
          </a:p>
          <a:p>
            <a:r>
              <a:rPr lang="en-ZA" sz="1600" dirty="0" smtClean="0">
                <a:solidFill>
                  <a:schemeClr val="bg1"/>
                </a:solidFill>
              </a:rPr>
              <a:t>Reporting requirements</a:t>
            </a:r>
          </a:p>
          <a:p>
            <a:r>
              <a:rPr lang="en-ZA" sz="1600" dirty="0"/>
              <a:t>Submission of plans and reports for the implementation of the </a:t>
            </a:r>
            <a:r>
              <a:rPr lang="en-ZA" sz="1600" dirty="0" err="1"/>
              <a:t>JobACCESS</a:t>
            </a:r>
            <a:r>
              <a:rPr lang="en-ZA" sz="1600" dirty="0"/>
              <a:t> Strategic Framework for the Recruitment, Appointment and Retention of People with Disabilities in the Public </a:t>
            </a:r>
            <a:r>
              <a:rPr lang="en-ZA" sz="1600" dirty="0" smtClean="0"/>
              <a:t>Service</a:t>
            </a:r>
          </a:p>
          <a:p>
            <a:r>
              <a:rPr lang="en-ZA" sz="1600" dirty="0" smtClean="0"/>
              <a:t>Submission of the Public Service Women Management Week Reports</a:t>
            </a:r>
          </a:p>
          <a:p>
            <a:r>
              <a:rPr lang="en-ZA" sz="1600" dirty="0" smtClean="0"/>
              <a:t>Submission of Sexual Harassment reports</a:t>
            </a:r>
            <a:endParaRPr lang="en-ZA" sz="1600" dirty="0"/>
          </a:p>
          <a:p>
            <a:r>
              <a:rPr lang="en-ZA" sz="1600" dirty="0"/>
              <a:t>Support given to </a:t>
            </a:r>
            <a:r>
              <a:rPr lang="en-ZA" sz="1600" dirty="0" smtClean="0"/>
              <a:t>departments</a:t>
            </a:r>
          </a:p>
          <a:p>
            <a:r>
              <a:rPr lang="en-ZA" sz="1600" dirty="0" smtClean="0"/>
              <a:t>Provision of reasonable accommodation and assistive devices </a:t>
            </a:r>
            <a:endParaRPr lang="en-ZA" sz="1600" dirty="0"/>
          </a:p>
          <a:p>
            <a:r>
              <a:rPr lang="en-ZA" sz="1600" dirty="0" smtClean="0"/>
              <a:t>Status in </a:t>
            </a:r>
            <a:r>
              <a:rPr lang="en-ZA" sz="1600" dirty="0"/>
              <a:t>the representation of </a:t>
            </a:r>
            <a:r>
              <a:rPr lang="en-ZA" sz="1600" dirty="0" smtClean="0"/>
              <a:t>persons </a:t>
            </a:r>
            <a:r>
              <a:rPr lang="en-ZA" sz="1600" dirty="0"/>
              <a:t>with disabilities in the Public </a:t>
            </a:r>
            <a:r>
              <a:rPr lang="en-ZA" sz="1600" dirty="0" smtClean="0"/>
              <a:t>Service</a:t>
            </a:r>
          </a:p>
          <a:p>
            <a:r>
              <a:rPr lang="en-ZA" sz="1600" dirty="0" smtClean="0"/>
              <a:t>National and provincial status</a:t>
            </a:r>
          </a:p>
          <a:p>
            <a:r>
              <a:rPr lang="en-ZA" sz="1600" dirty="0"/>
              <a:t>Compliance with meeting the 2% equity target per province as at </a:t>
            </a:r>
            <a:r>
              <a:rPr lang="en-ZA" sz="1600" dirty="0" smtClean="0"/>
              <a:t>31 December 2016</a:t>
            </a:r>
            <a:endParaRPr lang="en-ZA" sz="1600" dirty="0"/>
          </a:p>
          <a:p>
            <a:r>
              <a:rPr lang="en-ZA" sz="1600" dirty="0" smtClean="0"/>
              <a:t>Status </a:t>
            </a:r>
            <a:r>
              <a:rPr lang="en-ZA" sz="1600" dirty="0"/>
              <a:t>in the representation of women at </a:t>
            </a:r>
            <a:r>
              <a:rPr lang="en-ZA" sz="1600" dirty="0" smtClean="0"/>
              <a:t>SMS</a:t>
            </a:r>
          </a:p>
          <a:p>
            <a:r>
              <a:rPr lang="en-ZA" sz="1600" dirty="0" smtClean="0"/>
              <a:t>National and provincial status</a:t>
            </a:r>
          </a:p>
          <a:p>
            <a:r>
              <a:rPr lang="en-ZA" sz="1600" dirty="0" smtClean="0"/>
              <a:t>Compliance with meeting the 50% target per province as at 31 December 2016</a:t>
            </a:r>
          </a:p>
          <a:p>
            <a:r>
              <a:rPr lang="en-ZA" sz="1600" dirty="0"/>
              <a:t>What DPSA has done to support meeting of equity targets</a:t>
            </a:r>
            <a:br>
              <a:rPr lang="en-ZA" sz="1600" dirty="0"/>
            </a:br>
            <a:endParaRPr lang="en-ZA" sz="1600" dirty="0"/>
          </a:p>
          <a:p>
            <a:pPr marL="0" indent="0">
              <a:buNone/>
            </a:pPr>
            <a:endParaRPr lang="en-US" sz="1800" dirty="0" smtClean="0"/>
          </a:p>
          <a:p>
            <a:pPr>
              <a:buNone/>
            </a:pPr>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Provision of reasonable accommodation and assistive devices</a:t>
            </a:r>
          </a:p>
        </p:txBody>
      </p:sp>
      <p:sp>
        <p:nvSpPr>
          <p:cNvPr id="3" name="Content Placeholder 2"/>
          <p:cNvSpPr>
            <a:spLocks noGrp="1"/>
          </p:cNvSpPr>
          <p:nvPr>
            <p:ph idx="1"/>
          </p:nvPr>
        </p:nvSpPr>
        <p:spPr>
          <a:xfrm>
            <a:off x="0" y="951111"/>
            <a:ext cx="11809203" cy="5010418"/>
          </a:xfrm>
        </p:spPr>
        <p:txBody>
          <a:bodyPr/>
          <a:lstStyle/>
          <a:p>
            <a:r>
              <a:rPr lang="en-ZA" sz="1400" dirty="0" smtClean="0"/>
              <a:t>Research by </a:t>
            </a:r>
            <a:r>
              <a:rPr lang="en-ZA" sz="1400" dirty="0"/>
              <a:t>the </a:t>
            </a:r>
            <a:r>
              <a:rPr lang="en-ZA" sz="1400" dirty="0" smtClean="0"/>
              <a:t>National </a:t>
            </a:r>
            <a:r>
              <a:rPr lang="en-ZA" sz="1400" dirty="0"/>
              <a:t>Institute of Vocational Rehabilitation </a:t>
            </a:r>
            <a:r>
              <a:rPr lang="en-ZA" sz="1400" dirty="0" smtClean="0"/>
              <a:t>in March </a:t>
            </a:r>
            <a:r>
              <a:rPr lang="en-ZA" sz="1400" dirty="0"/>
              <a:t>2008 </a:t>
            </a:r>
            <a:r>
              <a:rPr lang="en-ZA" sz="1400" dirty="0" smtClean="0"/>
              <a:t>in EU Countries found </a:t>
            </a:r>
            <a:r>
              <a:rPr lang="en-ZA" sz="1400" dirty="0"/>
              <a:t>that </a:t>
            </a:r>
            <a:r>
              <a:rPr lang="en-ZA" sz="1400" dirty="0" smtClean="0"/>
              <a:t>for </a:t>
            </a:r>
            <a:r>
              <a:rPr lang="en-ZA" sz="1400" dirty="0"/>
              <a:t>persons with disabilities to demonstrate their abilities at work, it is necessary to adjust their working conditions to carry out their </a:t>
            </a:r>
            <a:r>
              <a:rPr lang="en-ZA" sz="1400" dirty="0" smtClean="0"/>
              <a:t>profession.</a:t>
            </a:r>
          </a:p>
          <a:p>
            <a:r>
              <a:rPr lang="en-ZA" sz="1400" dirty="0" smtClean="0"/>
              <a:t>As </a:t>
            </a:r>
            <a:r>
              <a:rPr lang="en-ZA" sz="1400" dirty="0"/>
              <a:t>a signatory of </a:t>
            </a:r>
            <a:r>
              <a:rPr lang="en-ZA" sz="1400" dirty="0" smtClean="0"/>
              <a:t>the </a:t>
            </a:r>
            <a:r>
              <a:rPr lang="en-ZA" sz="1400" dirty="0"/>
              <a:t>UN Convention on the Rights of Persons with </a:t>
            </a:r>
            <a:r>
              <a:rPr lang="en-ZA" sz="1400" dirty="0" smtClean="0"/>
              <a:t>Disabilities, South Africa has to comply with the provision of:</a:t>
            </a:r>
          </a:p>
          <a:p>
            <a:pPr>
              <a:buFont typeface="Wingdings" panose="05000000000000000000" pitchFamily="2" charset="2"/>
              <a:buChar char="v"/>
            </a:pPr>
            <a:r>
              <a:rPr lang="en-ZA" sz="1400" dirty="0" smtClean="0"/>
              <a:t> </a:t>
            </a:r>
            <a:r>
              <a:rPr lang="en-ZA" sz="1400" b="1" dirty="0" smtClean="0"/>
              <a:t>ARTICLE </a:t>
            </a:r>
            <a:r>
              <a:rPr lang="en-ZA" sz="1400" b="1" dirty="0"/>
              <a:t>9 – </a:t>
            </a:r>
            <a:r>
              <a:rPr lang="en-ZA" sz="1400" b="1" dirty="0" smtClean="0"/>
              <a:t>ACCESSIBILITY: </a:t>
            </a:r>
            <a:r>
              <a:rPr lang="en-ZA" sz="1400" dirty="0" smtClean="0"/>
              <a:t>This </a:t>
            </a:r>
            <a:r>
              <a:rPr lang="en-ZA" sz="1400" dirty="0"/>
              <a:t>article establishes the obligation of States Parties to take appropriate measures to enable persons with disabilities to live independently as possible and to participate fully in all aspects of </a:t>
            </a:r>
            <a:r>
              <a:rPr lang="en-ZA" sz="1400" dirty="0" smtClean="0"/>
              <a:t>life</a:t>
            </a:r>
            <a:r>
              <a:rPr lang="en-ZA" sz="1400" dirty="0"/>
              <a:t> </a:t>
            </a:r>
            <a:r>
              <a:rPr lang="en-ZA" sz="1400" dirty="0" smtClean="0"/>
              <a:t>and;</a:t>
            </a:r>
          </a:p>
          <a:p>
            <a:pPr>
              <a:buFont typeface="Wingdings" panose="05000000000000000000" pitchFamily="2" charset="2"/>
              <a:buChar char="v"/>
            </a:pPr>
            <a:r>
              <a:rPr lang="en-ZA" sz="1400" dirty="0" smtClean="0"/>
              <a:t> </a:t>
            </a:r>
            <a:r>
              <a:rPr lang="en-ZA" sz="1400" b="1" dirty="0" smtClean="0"/>
              <a:t>ARTICLE 20-PERSONAL MOBILITY</a:t>
            </a:r>
            <a:r>
              <a:rPr lang="en-ZA" sz="1400" dirty="0" smtClean="0"/>
              <a:t>: establishes that State Parties shall take effective measures to ensure personal mobility with the greatest possible independence for persons with disabilities, including by (b)facilitating access to quality mobility aids, devices, assistive technologies and forms of live assistance and intermediaries, including by making them available at affordable cost;</a:t>
            </a:r>
          </a:p>
          <a:p>
            <a:pPr>
              <a:buFont typeface="Wingdings" panose="05000000000000000000" pitchFamily="2" charset="2"/>
              <a:buChar char="v"/>
            </a:pPr>
            <a:r>
              <a:rPr lang="en-ZA" sz="1400" dirty="0" smtClean="0"/>
              <a:t>ARTICLE 27-WORK AND EMPLOYMENT: State Parties recognize the right of persons with disabilities to work, on an equal basis with others (</a:t>
            </a:r>
            <a:r>
              <a:rPr lang="en-ZA" sz="1400" dirty="0" err="1" smtClean="0"/>
              <a:t>i</a:t>
            </a:r>
            <a:r>
              <a:rPr lang="en-ZA" sz="1400" dirty="0" smtClean="0"/>
              <a:t>) ensure that reasonable accommodation is provided to persons with disabilities in the workplace.</a:t>
            </a:r>
          </a:p>
          <a:p>
            <a:pPr lvl="0"/>
            <a:r>
              <a:rPr lang="en-ZA" sz="1400" dirty="0" smtClean="0"/>
              <a:t>The White Paper on the Rights of Persons with Disabilities provides for this in </a:t>
            </a:r>
            <a:r>
              <a:rPr lang="en-ZA" sz="1400" dirty="0"/>
              <a:t>Strategic Pillar 1: Removing Barriers to Access and </a:t>
            </a:r>
            <a:r>
              <a:rPr lang="en-ZA" sz="1400" dirty="0" smtClean="0"/>
              <a:t>Participation, The </a:t>
            </a:r>
            <a:r>
              <a:rPr lang="en-ZA" sz="1400" dirty="0"/>
              <a:t>following six dimensions have to be addressed in order to remove barriers to access and participation:</a:t>
            </a:r>
          </a:p>
          <a:p>
            <a:pPr lvl="0">
              <a:buFont typeface="Wingdings" panose="05000000000000000000" pitchFamily="2" charset="2"/>
              <a:buChar char="v"/>
            </a:pPr>
            <a:r>
              <a:rPr lang="en-ZA" sz="1400" dirty="0"/>
              <a:t>Changing attitudes and behaviour;</a:t>
            </a:r>
          </a:p>
          <a:p>
            <a:pPr lvl="0">
              <a:buFont typeface="Wingdings" panose="05000000000000000000" pitchFamily="2" charset="2"/>
              <a:buChar char="v"/>
            </a:pPr>
            <a:r>
              <a:rPr lang="en-ZA" sz="1400" dirty="0"/>
              <a:t>Access to the built environment;</a:t>
            </a:r>
          </a:p>
          <a:p>
            <a:pPr lvl="0">
              <a:buFont typeface="Wingdings" panose="05000000000000000000" pitchFamily="2" charset="2"/>
              <a:buChar char="v"/>
            </a:pPr>
            <a:r>
              <a:rPr lang="en-ZA" sz="1400" dirty="0"/>
              <a:t>Access to transport;</a:t>
            </a:r>
          </a:p>
          <a:p>
            <a:pPr lvl="0">
              <a:buFont typeface="Wingdings" panose="05000000000000000000" pitchFamily="2" charset="2"/>
              <a:buChar char="v"/>
            </a:pPr>
            <a:r>
              <a:rPr lang="en-ZA" sz="1400" dirty="0"/>
              <a:t>Access to information and communication; </a:t>
            </a:r>
          </a:p>
          <a:p>
            <a:pPr lvl="0">
              <a:buFont typeface="Wingdings" panose="05000000000000000000" pitchFamily="2" charset="2"/>
              <a:buChar char="v"/>
            </a:pPr>
            <a:r>
              <a:rPr lang="en-ZA" sz="1400" dirty="0"/>
              <a:t>Universal design and access; and</a:t>
            </a:r>
          </a:p>
          <a:p>
            <a:pPr lvl="0">
              <a:buFont typeface="Wingdings" panose="05000000000000000000" pitchFamily="2" charset="2"/>
              <a:buChar char="v"/>
            </a:pPr>
            <a:r>
              <a:rPr lang="en-ZA" sz="1400" dirty="0">
                <a:solidFill>
                  <a:srgbClr val="FF0000"/>
                </a:solidFill>
              </a:rPr>
              <a:t>Reasonable accommodation measures.</a:t>
            </a:r>
          </a:p>
          <a:p>
            <a:pPr lvl="0"/>
            <a:endParaRPr lang="en-ZA" sz="1400" dirty="0"/>
          </a:p>
          <a:p>
            <a:endParaRPr lang="en-ZA" sz="1400" dirty="0"/>
          </a:p>
          <a:p>
            <a:endParaRPr lang="en-ZA" sz="1400" dirty="0" smtClean="0"/>
          </a:p>
          <a:p>
            <a:endParaRPr lang="en-ZA" sz="1400" dirty="0"/>
          </a:p>
        </p:txBody>
      </p:sp>
    </p:spTree>
    <p:extLst>
      <p:ext uri="{BB962C8B-B14F-4D97-AF65-F5344CB8AC3E}">
        <p14:creationId xmlns:p14="http://schemas.microsoft.com/office/powerpoint/2010/main" val="343558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Provision of reasonable accommodation and assistive devices</a:t>
            </a:r>
          </a:p>
        </p:txBody>
      </p:sp>
      <p:sp>
        <p:nvSpPr>
          <p:cNvPr id="3" name="Content Placeholder 2"/>
          <p:cNvSpPr>
            <a:spLocks noGrp="1"/>
          </p:cNvSpPr>
          <p:nvPr>
            <p:ph idx="1"/>
          </p:nvPr>
        </p:nvSpPr>
        <p:spPr>
          <a:xfrm>
            <a:off x="0" y="951111"/>
            <a:ext cx="11809203" cy="5010418"/>
          </a:xfrm>
        </p:spPr>
        <p:txBody>
          <a:bodyPr/>
          <a:lstStyle/>
          <a:p>
            <a:pPr lvl="0"/>
            <a:r>
              <a:rPr lang="en-ZA" sz="1400" dirty="0" smtClean="0"/>
              <a:t>Monitoring of the provision of reasonable accommodation and assistive devices (RAAD) is institutionalised in the Policy on the Provision of Reasonable Accommodation and Assistive Devices for Employees with Disabilities in the Public Service which was accompanied by a directive in 2015.</a:t>
            </a:r>
          </a:p>
          <a:p>
            <a:r>
              <a:rPr lang="en-ZA" sz="1400" dirty="0"/>
              <a:t>Departments submit information on </a:t>
            </a:r>
            <a:r>
              <a:rPr lang="en-ZA" sz="1400" dirty="0" smtClean="0"/>
              <a:t>this through the JA monitoring template under </a:t>
            </a:r>
            <a:r>
              <a:rPr lang="en-ZA" sz="1400" b="1" dirty="0"/>
              <a:t>Strategic Objective 2: </a:t>
            </a:r>
            <a:r>
              <a:rPr lang="en-ZA" sz="1400" dirty="0"/>
              <a:t>Adopt a wide set of options for organizational support in order to promote the empowerment of persons with disabilities focusing specifically on </a:t>
            </a:r>
            <a:r>
              <a:rPr lang="en-ZA" sz="1400" b="1" dirty="0"/>
              <a:t>Sub-Objective 4:</a:t>
            </a:r>
            <a:r>
              <a:rPr lang="en-ZA" sz="1400" dirty="0"/>
              <a:t> Provision of reasonable accommodation and assistive devices. </a:t>
            </a:r>
            <a:r>
              <a:rPr lang="en-ZA" sz="1400" dirty="0" smtClean="0"/>
              <a:t>The following questions need to be responded to:</a:t>
            </a:r>
          </a:p>
          <a:p>
            <a:pPr>
              <a:buFont typeface="Wingdings" panose="05000000000000000000" pitchFamily="2" charset="2"/>
              <a:buChar char="v"/>
            </a:pPr>
            <a:r>
              <a:rPr lang="en-ZA" sz="1400" b="1" dirty="0"/>
              <a:t>Number of persons with disabilities employed by the department receiving reasonable accommodation, nature of disability and the cost of each device.</a:t>
            </a:r>
            <a:endParaRPr lang="en-ZA" sz="1400" dirty="0"/>
          </a:p>
          <a:p>
            <a:pPr>
              <a:buFont typeface="Wingdings" panose="05000000000000000000" pitchFamily="2" charset="2"/>
              <a:buChar char="v"/>
            </a:pPr>
            <a:r>
              <a:rPr lang="en-ZA" sz="1400" b="1" dirty="0"/>
              <a:t>Percentage of employees with disabilities receiving reasonable accommodation and assistive devices in the department.</a:t>
            </a:r>
            <a:endParaRPr lang="en-ZA" sz="1400" dirty="0"/>
          </a:p>
          <a:p>
            <a:pPr>
              <a:buFont typeface="Wingdings" panose="05000000000000000000" pitchFamily="2" charset="2"/>
              <a:buChar char="v"/>
            </a:pPr>
            <a:r>
              <a:rPr lang="en-ZA" sz="1400" b="1" dirty="0"/>
              <a:t>Number of consultative forums held or planned with persons with disabilities in the department; and</a:t>
            </a:r>
            <a:endParaRPr lang="en-ZA" sz="1400" dirty="0"/>
          </a:p>
          <a:p>
            <a:pPr>
              <a:buFont typeface="Wingdings" panose="05000000000000000000" pitchFamily="2" charset="2"/>
              <a:buChar char="v"/>
            </a:pPr>
            <a:r>
              <a:rPr lang="en-ZA" sz="1400" b="1" dirty="0"/>
              <a:t>How the environment has been adapted to accommodate the needs of employees with disabilities</a:t>
            </a:r>
            <a:endParaRPr lang="en-ZA" sz="1400" dirty="0"/>
          </a:p>
          <a:p>
            <a:pPr>
              <a:buFont typeface="Wingdings" panose="05000000000000000000" pitchFamily="2" charset="2"/>
              <a:buChar char="v"/>
            </a:pPr>
            <a:endParaRPr lang="en-ZA" sz="1400" dirty="0"/>
          </a:p>
          <a:p>
            <a:pPr lvl="0"/>
            <a:r>
              <a:rPr lang="en-ZA" sz="1400" dirty="0" smtClean="0"/>
              <a:t>In the past two years the information provided in the reports was not adequate and departments were requested to submit additional information relating to RAAD.</a:t>
            </a:r>
            <a:endParaRPr lang="en-ZA" sz="1400" dirty="0"/>
          </a:p>
          <a:p>
            <a:endParaRPr lang="en-ZA" sz="1400" dirty="0"/>
          </a:p>
          <a:p>
            <a:endParaRPr lang="en-ZA" sz="1400" dirty="0" smtClean="0"/>
          </a:p>
          <a:p>
            <a:endParaRPr lang="en-ZA" sz="1400" dirty="0"/>
          </a:p>
        </p:txBody>
      </p:sp>
    </p:spTree>
    <p:extLst>
      <p:ext uri="{BB962C8B-B14F-4D97-AF65-F5344CB8AC3E}">
        <p14:creationId xmlns:p14="http://schemas.microsoft.com/office/powerpoint/2010/main" val="3489333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a:t>Provision of reasonable accommodation and assistive </a:t>
            </a:r>
            <a:r>
              <a:rPr lang="en-ZA" sz="2000" dirty="0" smtClean="0"/>
              <a:t>devices 2016/2017 financial year </a:t>
            </a:r>
            <a:r>
              <a:rPr lang="en-ZA" sz="2000" dirty="0"/>
              <a:t/>
            </a:r>
            <a:br>
              <a:rPr lang="en-ZA" sz="2000" dirty="0"/>
            </a:br>
            <a:endParaRPr lang="en-ZA"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3246643"/>
              </p:ext>
            </p:extLst>
          </p:nvPr>
        </p:nvGraphicFramePr>
        <p:xfrm>
          <a:off x="0" y="1093788"/>
          <a:ext cx="12192000" cy="5577840"/>
        </p:xfrm>
        <a:graphic>
          <a:graphicData uri="http://schemas.openxmlformats.org/drawingml/2006/table">
            <a:tbl>
              <a:tblPr firstRow="1" bandRow="1">
                <a:tableStyleId>{5C22544A-7EE6-4342-B048-85BDC9FD1C3A}</a:tableStyleId>
              </a:tblPr>
              <a:tblGrid>
                <a:gridCol w="2438400"/>
                <a:gridCol w="2438400"/>
                <a:gridCol w="2438400"/>
                <a:gridCol w="2438400"/>
                <a:gridCol w="2438400"/>
              </a:tblGrid>
              <a:tr h="370840">
                <a:tc>
                  <a:txBody>
                    <a:bodyPr/>
                    <a:lstStyle/>
                    <a:p>
                      <a:pPr algn="just">
                        <a:lnSpc>
                          <a:spcPct val="150000"/>
                        </a:lnSpc>
                        <a:spcAft>
                          <a:spcPts val="0"/>
                        </a:spcAft>
                      </a:pPr>
                      <a:r>
                        <a:rPr lang="en-ZA" sz="1200" b="1" dirty="0">
                          <a:effectLst/>
                          <a:latin typeface="Calibri" panose="020F0502020204030204" pitchFamily="34" charset="0"/>
                          <a:ea typeface="Calibri" panose="020F0502020204030204" pitchFamily="34" charset="0"/>
                          <a:cs typeface="Arial" panose="020B0604020202020204" pitchFamily="34" charset="0"/>
                        </a:rPr>
                        <a:t>Province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200" b="1" dirty="0">
                          <a:effectLst/>
                          <a:latin typeface="Calibri" panose="020F0502020204030204" pitchFamily="34" charset="0"/>
                          <a:ea typeface="Calibri" panose="020F0502020204030204" pitchFamily="34" charset="0"/>
                          <a:cs typeface="Arial" panose="020B0604020202020204" pitchFamily="34" charset="0"/>
                        </a:rPr>
                        <a:t>No of Departments that submitted reports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200" b="1" dirty="0">
                          <a:effectLst/>
                          <a:latin typeface="Calibri" panose="020F0502020204030204" pitchFamily="34" charset="0"/>
                          <a:ea typeface="Calibri" panose="020F0502020204030204" pitchFamily="34" charset="0"/>
                          <a:cs typeface="Arial" panose="020B0604020202020204" pitchFamily="34" charset="0"/>
                        </a:rPr>
                        <a:t>No of departments that provided information on RAAD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200" b="1" dirty="0">
                          <a:effectLst/>
                          <a:latin typeface="Calibri" panose="020F0502020204030204" pitchFamily="34" charset="0"/>
                          <a:ea typeface="Calibri" panose="020F0502020204030204" pitchFamily="34" charset="0"/>
                          <a:cs typeface="Arial" panose="020B0604020202020204" pitchFamily="34" charset="0"/>
                        </a:rPr>
                        <a:t>Number of employees that received RAAD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200" b="1" dirty="0">
                          <a:effectLst/>
                          <a:latin typeface="Calibri" panose="020F0502020204030204" pitchFamily="34" charset="0"/>
                          <a:ea typeface="Calibri" panose="020F0502020204030204" pitchFamily="34" charset="0"/>
                          <a:cs typeface="Arial" panose="020B0604020202020204" pitchFamily="34" charset="0"/>
                        </a:rPr>
                        <a:t>Cost of RAAD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Eastern Cape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9/13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R 28 699.20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Free State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6/12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R 156 306.94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Gauteng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12/14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279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2 729 081.63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KwaZulu Natal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10/14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5</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136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9 820 554.60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Limpopo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7/12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26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830 525.00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Mpumalanga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5/12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North West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8/12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136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513 303.00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Northern Cape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11/12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6 557.00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Western Cape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13/13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36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426 090.12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National Departments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25/46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a:effectLst/>
                          <a:latin typeface="Calibri" panose="020F0502020204030204" pitchFamily="34" charset="0"/>
                          <a:ea typeface="Calibri" panose="020F0502020204030204" pitchFamily="34" charset="0"/>
                          <a:cs typeface="Arial" panose="020B0604020202020204" pitchFamily="34" charset="0"/>
                        </a:rPr>
                        <a:t>264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latin typeface="Calibri" panose="020F0502020204030204" pitchFamily="34" charset="0"/>
                          <a:ea typeface="Calibri" panose="020F0502020204030204" pitchFamily="34" charset="0"/>
                          <a:cs typeface="Arial" panose="020B0604020202020204" pitchFamily="34" charset="0"/>
                        </a:rPr>
                        <a:t>R 5 155 119.02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just">
                        <a:lnSpc>
                          <a:spcPct val="150000"/>
                        </a:lnSpc>
                        <a:spcAft>
                          <a:spcPts val="0"/>
                        </a:spcAft>
                      </a:pPr>
                      <a:r>
                        <a:rPr lang="en-ZA" sz="2000" b="1">
                          <a:effectLst/>
                          <a:latin typeface="Calibri" panose="020F0502020204030204" pitchFamily="34" charset="0"/>
                          <a:ea typeface="Calibri" panose="020F0502020204030204" pitchFamily="34" charset="0"/>
                          <a:cs typeface="Arial" panose="020B0604020202020204" pitchFamily="34" charset="0"/>
                        </a:rPr>
                        <a:t>Total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b="1">
                          <a:effectLst/>
                          <a:latin typeface="Calibri" panose="020F0502020204030204" pitchFamily="34" charset="0"/>
                          <a:ea typeface="Calibri" panose="020F0502020204030204" pitchFamily="34" charset="0"/>
                          <a:cs typeface="Arial" panose="020B0604020202020204" pitchFamily="34" charset="0"/>
                        </a:rPr>
                        <a:t>106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b="1">
                          <a:effectLst/>
                          <a:latin typeface="Calibri" panose="020F0502020204030204" pitchFamily="34" charset="0"/>
                          <a:ea typeface="Calibri" panose="020F0502020204030204" pitchFamily="34" charset="0"/>
                          <a:cs typeface="Arial" panose="020B0604020202020204" pitchFamily="34" charset="0"/>
                        </a:rPr>
                        <a:t>59</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2000" b="1">
                          <a:effectLst/>
                          <a:latin typeface="Calibri" panose="020F0502020204030204" pitchFamily="34" charset="0"/>
                          <a:ea typeface="Calibri" panose="020F0502020204030204" pitchFamily="34" charset="0"/>
                          <a:cs typeface="Arial" panose="020B0604020202020204" pitchFamily="34" charset="0"/>
                        </a:rPr>
                        <a:t>890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b="1" dirty="0">
                          <a:effectLst/>
                          <a:latin typeface="Calibri" panose="020F0502020204030204" pitchFamily="34" charset="0"/>
                          <a:ea typeface="Calibri" panose="020F0502020204030204" pitchFamily="34" charset="0"/>
                          <a:cs typeface="Arial" panose="020B0604020202020204" pitchFamily="34" charset="0"/>
                        </a:rPr>
                        <a:t>R 19 666 236.31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17803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Status in the representation of persons with disabilities in the Public Service as at 31 December 2016</a:t>
            </a:r>
            <a:endParaRPr lang="en-ZA" sz="2000" dirty="0"/>
          </a:p>
        </p:txBody>
      </p:sp>
      <p:sp>
        <p:nvSpPr>
          <p:cNvPr id="3" name="Content Placeholder 2"/>
          <p:cNvSpPr>
            <a:spLocks noGrp="1"/>
          </p:cNvSpPr>
          <p:nvPr>
            <p:ph idx="1"/>
          </p:nvPr>
        </p:nvSpPr>
        <p:spPr>
          <a:xfrm>
            <a:off x="-44824" y="978003"/>
            <a:ext cx="12192000" cy="5028349"/>
          </a:xfrm>
        </p:spPr>
        <p:txBody>
          <a:bodyPr/>
          <a:lstStyle/>
          <a:p>
            <a:pPr lvl="2">
              <a:buNone/>
            </a:pPr>
            <a:r>
              <a:rPr lang="en-ZA" sz="1600" dirty="0">
                <a:solidFill>
                  <a:schemeClr val="bg1"/>
                </a:solidFill>
              </a:rPr>
              <a:t>As at </a:t>
            </a:r>
            <a:r>
              <a:rPr lang="en-ZA" sz="1600" dirty="0" smtClean="0">
                <a:solidFill>
                  <a:schemeClr val="bg1"/>
                </a:solidFill>
              </a:rPr>
              <a:t>31 December 2016 </a:t>
            </a:r>
            <a:r>
              <a:rPr lang="en-ZA" sz="1600" dirty="0">
                <a:solidFill>
                  <a:schemeClr val="bg1"/>
                </a:solidFill>
              </a:rPr>
              <a:t>there were 1 </a:t>
            </a:r>
            <a:r>
              <a:rPr lang="en-ZA" sz="1600" dirty="0" smtClean="0">
                <a:solidFill>
                  <a:schemeClr val="bg1"/>
                </a:solidFill>
              </a:rPr>
              <a:t>442 007 posts </a:t>
            </a:r>
            <a:r>
              <a:rPr lang="en-ZA" sz="1600" dirty="0">
                <a:solidFill>
                  <a:schemeClr val="bg1"/>
                </a:solidFill>
              </a:rPr>
              <a:t>in the Public Service of which </a:t>
            </a:r>
            <a:r>
              <a:rPr lang="en-ZA" sz="1600" dirty="0" smtClean="0">
                <a:solidFill>
                  <a:schemeClr val="bg1"/>
                </a:solidFill>
              </a:rPr>
              <a:t>10 452(0.72%) were filled with </a:t>
            </a:r>
            <a:r>
              <a:rPr lang="en-ZA" sz="1600" dirty="0">
                <a:solidFill>
                  <a:schemeClr val="bg1"/>
                </a:solidFill>
              </a:rPr>
              <a:t>employees with disabilities.</a:t>
            </a:r>
            <a:endParaRPr lang="en-ZA" sz="1600" dirty="0">
              <a:solidFill>
                <a:schemeClr val="bg1"/>
              </a:solidFill>
              <a:cs typeface="Arial" pitchFamily="34" charset="0"/>
            </a:endParaRPr>
          </a:p>
          <a:p>
            <a:pPr lvl="2"/>
            <a:r>
              <a:rPr lang="en-ZA" sz="1600" b="1" dirty="0" smtClean="0">
                <a:solidFill>
                  <a:schemeClr val="bg1"/>
                </a:solidFill>
                <a:cs typeface="Arial" pitchFamily="34" charset="0"/>
              </a:rPr>
              <a:t>5 172 </a:t>
            </a:r>
            <a:r>
              <a:rPr lang="en-ZA" sz="1600" dirty="0">
                <a:solidFill>
                  <a:schemeClr val="bg1"/>
                </a:solidFill>
                <a:cs typeface="Arial" pitchFamily="34" charset="0"/>
              </a:rPr>
              <a:t>(</a:t>
            </a:r>
            <a:r>
              <a:rPr lang="en-ZA" sz="1600" dirty="0" smtClean="0">
                <a:solidFill>
                  <a:schemeClr val="bg1"/>
                </a:solidFill>
                <a:cs typeface="Arial" pitchFamily="34" charset="0"/>
              </a:rPr>
              <a:t>49.4%) </a:t>
            </a:r>
            <a:r>
              <a:rPr lang="en-ZA" sz="1600" dirty="0">
                <a:solidFill>
                  <a:schemeClr val="bg1"/>
                </a:solidFill>
                <a:cs typeface="Arial" pitchFamily="34" charset="0"/>
              </a:rPr>
              <a:t>of this number were female and </a:t>
            </a:r>
            <a:r>
              <a:rPr lang="en-ZA" sz="1600" b="1" dirty="0" smtClean="0">
                <a:solidFill>
                  <a:schemeClr val="bg1"/>
                </a:solidFill>
                <a:cs typeface="Arial" pitchFamily="34" charset="0"/>
              </a:rPr>
              <a:t>5 280 </a:t>
            </a:r>
            <a:r>
              <a:rPr lang="en-ZA" sz="1600" dirty="0">
                <a:solidFill>
                  <a:schemeClr val="bg1"/>
                </a:solidFill>
                <a:cs typeface="Arial" pitchFamily="34" charset="0"/>
              </a:rPr>
              <a:t>(</a:t>
            </a:r>
            <a:r>
              <a:rPr lang="en-ZA" sz="1600" dirty="0" smtClean="0">
                <a:solidFill>
                  <a:schemeClr val="bg1"/>
                </a:solidFill>
                <a:cs typeface="Arial" pitchFamily="34" charset="0"/>
              </a:rPr>
              <a:t>50.6%) </a:t>
            </a:r>
            <a:r>
              <a:rPr lang="en-ZA" sz="1600" dirty="0">
                <a:solidFill>
                  <a:schemeClr val="bg1"/>
                </a:solidFill>
                <a:cs typeface="Arial" pitchFamily="34" charset="0"/>
              </a:rPr>
              <a:t>were males;</a:t>
            </a:r>
          </a:p>
          <a:p>
            <a:pPr lvl="2"/>
            <a:r>
              <a:rPr lang="en-ZA" sz="1600" dirty="0">
                <a:solidFill>
                  <a:schemeClr val="bg1"/>
                </a:solidFill>
                <a:cs typeface="Arial" pitchFamily="34" charset="0"/>
              </a:rPr>
              <a:t>There were</a:t>
            </a:r>
            <a:r>
              <a:rPr lang="en-ZA" sz="1600" b="1" dirty="0">
                <a:solidFill>
                  <a:schemeClr val="bg1"/>
                </a:solidFill>
                <a:cs typeface="Arial" pitchFamily="34" charset="0"/>
              </a:rPr>
              <a:t> </a:t>
            </a:r>
            <a:r>
              <a:rPr lang="en-ZA" sz="1600" b="1" dirty="0">
                <a:solidFill>
                  <a:schemeClr val="bg1"/>
                </a:solidFill>
              </a:rPr>
              <a:t>1 </a:t>
            </a:r>
            <a:r>
              <a:rPr lang="en-ZA" sz="1600" b="1" dirty="0" smtClean="0">
                <a:solidFill>
                  <a:schemeClr val="bg1"/>
                </a:solidFill>
              </a:rPr>
              <a:t>373 </a:t>
            </a:r>
            <a:r>
              <a:rPr lang="en-ZA" sz="1600" dirty="0">
                <a:solidFill>
                  <a:schemeClr val="bg1"/>
                </a:solidFill>
              </a:rPr>
              <a:t>(</a:t>
            </a:r>
            <a:r>
              <a:rPr lang="en-ZA" sz="1600" dirty="0" smtClean="0">
                <a:solidFill>
                  <a:schemeClr val="bg1"/>
                </a:solidFill>
              </a:rPr>
              <a:t>13.14%) </a:t>
            </a:r>
            <a:r>
              <a:rPr lang="en-ZA" sz="1600" dirty="0">
                <a:solidFill>
                  <a:schemeClr val="bg1"/>
                </a:solidFill>
                <a:cs typeface="Arial" pitchFamily="34" charset="0"/>
              </a:rPr>
              <a:t>persons with disabilities below the age of 34; </a:t>
            </a:r>
          </a:p>
          <a:p>
            <a:pPr lvl="2"/>
            <a:r>
              <a:rPr lang="en-ZA" sz="1600" dirty="0">
                <a:solidFill>
                  <a:schemeClr val="bg1"/>
                </a:solidFill>
                <a:cs typeface="Arial" pitchFamily="34" charset="0"/>
              </a:rPr>
              <a:t>There were </a:t>
            </a:r>
            <a:r>
              <a:rPr lang="en-ZA" sz="1600" b="1" dirty="0" smtClean="0">
                <a:solidFill>
                  <a:schemeClr val="bg1"/>
                </a:solidFill>
                <a:cs typeface="Arial" pitchFamily="34" charset="0"/>
              </a:rPr>
              <a:t>1 157 </a:t>
            </a:r>
            <a:r>
              <a:rPr lang="en-ZA" sz="1600" dirty="0">
                <a:solidFill>
                  <a:schemeClr val="bg1"/>
                </a:solidFill>
                <a:cs typeface="Arial" pitchFamily="34" charset="0"/>
              </a:rPr>
              <a:t>between the ages of 35-39; </a:t>
            </a:r>
          </a:p>
          <a:p>
            <a:pPr lvl="2"/>
            <a:r>
              <a:rPr lang="en-ZA" sz="1600" dirty="0">
                <a:solidFill>
                  <a:schemeClr val="bg1"/>
                </a:solidFill>
                <a:cs typeface="Arial" pitchFamily="34" charset="0"/>
              </a:rPr>
              <a:t>There were </a:t>
            </a:r>
            <a:r>
              <a:rPr lang="en-ZA" sz="1600" b="1" dirty="0">
                <a:solidFill>
                  <a:schemeClr val="bg1"/>
                </a:solidFill>
                <a:cs typeface="Arial" pitchFamily="34" charset="0"/>
              </a:rPr>
              <a:t>1 </a:t>
            </a:r>
            <a:r>
              <a:rPr lang="en-ZA" sz="1600" b="1" dirty="0" smtClean="0">
                <a:solidFill>
                  <a:schemeClr val="bg1"/>
                </a:solidFill>
                <a:cs typeface="Arial" pitchFamily="34" charset="0"/>
              </a:rPr>
              <a:t>752</a:t>
            </a:r>
            <a:r>
              <a:rPr lang="en-ZA" sz="1600" dirty="0" smtClean="0">
                <a:solidFill>
                  <a:schemeClr val="bg1"/>
                </a:solidFill>
                <a:cs typeface="Arial" pitchFamily="34" charset="0"/>
              </a:rPr>
              <a:t> </a:t>
            </a:r>
            <a:r>
              <a:rPr lang="en-ZA" sz="1600" dirty="0">
                <a:solidFill>
                  <a:schemeClr val="bg1"/>
                </a:solidFill>
                <a:cs typeface="Arial" pitchFamily="34" charset="0"/>
              </a:rPr>
              <a:t>between the ages of 40-44; </a:t>
            </a:r>
          </a:p>
          <a:p>
            <a:pPr lvl="2"/>
            <a:r>
              <a:rPr lang="en-ZA" sz="1600" b="1" dirty="0" smtClean="0">
                <a:solidFill>
                  <a:schemeClr val="bg1"/>
                </a:solidFill>
                <a:cs typeface="Arial" pitchFamily="34" charset="0"/>
              </a:rPr>
              <a:t>2 165 </a:t>
            </a:r>
            <a:r>
              <a:rPr lang="en-ZA" sz="1600" dirty="0">
                <a:solidFill>
                  <a:schemeClr val="bg1"/>
                </a:solidFill>
                <a:cs typeface="Arial" pitchFamily="34" charset="0"/>
              </a:rPr>
              <a:t>between the ages of 45-49; </a:t>
            </a:r>
          </a:p>
          <a:p>
            <a:pPr lvl="2"/>
            <a:r>
              <a:rPr lang="en-ZA" sz="1600" b="1" dirty="0" smtClean="0">
                <a:solidFill>
                  <a:schemeClr val="bg1"/>
                </a:solidFill>
                <a:cs typeface="Arial" pitchFamily="34" charset="0"/>
              </a:rPr>
              <a:t>2 009 </a:t>
            </a:r>
            <a:r>
              <a:rPr lang="en-ZA" sz="1600" dirty="0">
                <a:solidFill>
                  <a:schemeClr val="bg1"/>
                </a:solidFill>
                <a:cs typeface="Arial" pitchFamily="34" charset="0"/>
              </a:rPr>
              <a:t>between the ages of 50-54;</a:t>
            </a:r>
          </a:p>
          <a:p>
            <a:pPr lvl="2"/>
            <a:r>
              <a:rPr lang="en-ZA" sz="1600" b="1" dirty="0">
                <a:solidFill>
                  <a:schemeClr val="bg1"/>
                </a:solidFill>
                <a:cs typeface="Arial" pitchFamily="34" charset="0"/>
              </a:rPr>
              <a:t>1 </a:t>
            </a:r>
            <a:r>
              <a:rPr lang="en-ZA" sz="1600" b="1" dirty="0" smtClean="0">
                <a:solidFill>
                  <a:schemeClr val="bg1"/>
                </a:solidFill>
                <a:cs typeface="Arial" pitchFamily="34" charset="0"/>
              </a:rPr>
              <a:t>446</a:t>
            </a:r>
            <a:r>
              <a:rPr lang="en-ZA" sz="1600" dirty="0" smtClean="0">
                <a:solidFill>
                  <a:schemeClr val="bg1"/>
                </a:solidFill>
                <a:cs typeface="Arial" pitchFamily="34" charset="0"/>
              </a:rPr>
              <a:t> </a:t>
            </a:r>
            <a:r>
              <a:rPr lang="en-ZA" sz="1600" dirty="0">
                <a:solidFill>
                  <a:schemeClr val="bg1"/>
                </a:solidFill>
                <a:cs typeface="Arial" pitchFamily="34" charset="0"/>
              </a:rPr>
              <a:t>between the ages of 55-59;</a:t>
            </a:r>
          </a:p>
          <a:p>
            <a:pPr lvl="2"/>
            <a:r>
              <a:rPr lang="en-ZA" sz="1600" b="1" dirty="0" smtClean="0">
                <a:solidFill>
                  <a:schemeClr val="bg1"/>
                </a:solidFill>
                <a:cs typeface="Arial" pitchFamily="34" charset="0"/>
              </a:rPr>
              <a:t>531</a:t>
            </a:r>
            <a:r>
              <a:rPr lang="en-ZA" sz="1600" dirty="0" smtClean="0">
                <a:solidFill>
                  <a:schemeClr val="bg1"/>
                </a:solidFill>
                <a:cs typeface="Arial" pitchFamily="34" charset="0"/>
              </a:rPr>
              <a:t> </a:t>
            </a:r>
            <a:r>
              <a:rPr lang="en-ZA" sz="1600" dirty="0">
                <a:solidFill>
                  <a:schemeClr val="bg1"/>
                </a:solidFill>
                <a:cs typeface="Arial" pitchFamily="34" charset="0"/>
              </a:rPr>
              <a:t>between the ages 60-64; </a:t>
            </a:r>
          </a:p>
          <a:p>
            <a:pPr lvl="2"/>
            <a:r>
              <a:rPr lang="en-ZA" sz="1600" b="1" dirty="0" smtClean="0">
                <a:solidFill>
                  <a:schemeClr val="bg1"/>
                </a:solidFill>
                <a:cs typeface="Arial" pitchFamily="34" charset="0"/>
              </a:rPr>
              <a:t>17 </a:t>
            </a:r>
            <a:r>
              <a:rPr lang="en-ZA" sz="1600" dirty="0" smtClean="0">
                <a:solidFill>
                  <a:schemeClr val="bg1"/>
                </a:solidFill>
                <a:cs typeface="Arial" pitchFamily="34" charset="0"/>
              </a:rPr>
              <a:t>between </a:t>
            </a:r>
            <a:r>
              <a:rPr lang="en-ZA" sz="1600" dirty="0">
                <a:solidFill>
                  <a:schemeClr val="bg1"/>
                </a:solidFill>
                <a:cs typeface="Arial" pitchFamily="34" charset="0"/>
              </a:rPr>
              <a:t>the ages of 65-69</a:t>
            </a:r>
            <a:r>
              <a:rPr lang="en-ZA" sz="1600" dirty="0" smtClean="0">
                <a:solidFill>
                  <a:schemeClr val="bg1"/>
                </a:solidFill>
                <a:cs typeface="Arial" pitchFamily="34" charset="0"/>
              </a:rPr>
              <a:t>;</a:t>
            </a:r>
          </a:p>
          <a:p>
            <a:pPr lvl="2"/>
            <a:r>
              <a:rPr lang="en-ZA" sz="1600" dirty="0" smtClean="0">
                <a:solidFill>
                  <a:schemeClr val="bg1"/>
                </a:solidFill>
                <a:cs typeface="Arial" pitchFamily="34" charset="0"/>
              </a:rPr>
              <a:t>1 between 70-74;</a:t>
            </a:r>
            <a:endParaRPr lang="en-ZA" sz="1600" dirty="0">
              <a:solidFill>
                <a:schemeClr val="bg1"/>
              </a:solidFill>
              <a:cs typeface="Arial" pitchFamily="34" charset="0"/>
            </a:endParaRPr>
          </a:p>
          <a:p>
            <a:pPr lvl="2"/>
            <a:r>
              <a:rPr lang="en-ZA" sz="1600" b="1" dirty="0" smtClean="0">
                <a:solidFill>
                  <a:schemeClr val="bg1"/>
                </a:solidFill>
                <a:cs typeface="Arial" pitchFamily="34" charset="0"/>
              </a:rPr>
              <a:t>144</a:t>
            </a:r>
            <a:r>
              <a:rPr lang="en-ZA" sz="1600" dirty="0" smtClean="0">
                <a:solidFill>
                  <a:schemeClr val="bg1"/>
                </a:solidFill>
                <a:cs typeface="Arial" pitchFamily="34" charset="0"/>
              </a:rPr>
              <a:t> </a:t>
            </a:r>
            <a:r>
              <a:rPr lang="en-ZA" sz="1600" dirty="0">
                <a:solidFill>
                  <a:schemeClr val="bg1"/>
                </a:solidFill>
                <a:cs typeface="Arial" pitchFamily="34" charset="0"/>
              </a:rPr>
              <a:t>persons with disabilities at Senior Management Services (SMS) level;</a:t>
            </a:r>
          </a:p>
          <a:p>
            <a:pPr lvl="2"/>
            <a:r>
              <a:rPr lang="en-ZA" sz="1600" b="1" dirty="0" smtClean="0">
                <a:solidFill>
                  <a:schemeClr val="bg1"/>
                </a:solidFill>
                <a:cs typeface="Arial" pitchFamily="34" charset="0"/>
              </a:rPr>
              <a:t>255 </a:t>
            </a:r>
            <a:r>
              <a:rPr lang="en-ZA" sz="1600" dirty="0" smtClean="0">
                <a:solidFill>
                  <a:schemeClr val="bg1"/>
                </a:solidFill>
                <a:cs typeface="Arial" pitchFamily="34" charset="0"/>
              </a:rPr>
              <a:t>persons </a:t>
            </a:r>
            <a:r>
              <a:rPr lang="en-ZA" sz="1600" dirty="0">
                <a:solidFill>
                  <a:schemeClr val="bg1"/>
                </a:solidFill>
                <a:cs typeface="Arial" pitchFamily="34" charset="0"/>
              </a:rPr>
              <a:t>with disabilities at Middle Management Services (MMS) level; and</a:t>
            </a:r>
          </a:p>
          <a:p>
            <a:pPr lvl="2"/>
            <a:r>
              <a:rPr lang="en-ZA" sz="1600" b="1" dirty="0" smtClean="0">
                <a:solidFill>
                  <a:schemeClr val="bg1"/>
                </a:solidFill>
                <a:cs typeface="Arial" pitchFamily="34" charset="0"/>
              </a:rPr>
              <a:t>9 772 </a:t>
            </a:r>
            <a:r>
              <a:rPr lang="en-ZA" sz="1600" dirty="0">
                <a:solidFill>
                  <a:schemeClr val="bg1"/>
                </a:solidFill>
                <a:cs typeface="Arial" pitchFamily="34" charset="0"/>
              </a:rPr>
              <a:t>persons with disabilities at levels 1-10</a:t>
            </a:r>
            <a:r>
              <a:rPr lang="en-ZA" sz="1600" dirty="0" smtClean="0">
                <a:solidFill>
                  <a:schemeClr val="bg1"/>
                </a:solidFill>
                <a:cs typeface="Arial" pitchFamily="34" charset="0"/>
              </a:rPr>
              <a:t>.</a:t>
            </a:r>
          </a:p>
          <a:p>
            <a:pPr lvl="2"/>
            <a:r>
              <a:rPr lang="en-ZA" sz="1600" b="1" dirty="0"/>
              <a:t>44 273 </a:t>
            </a:r>
            <a:r>
              <a:rPr lang="en-ZA" sz="1600" dirty="0"/>
              <a:t>officials using GEMS were on chronic medication from mental health </a:t>
            </a:r>
            <a:r>
              <a:rPr lang="en-ZA" sz="1600" dirty="0" smtClean="0"/>
              <a:t>issues and this translates to </a:t>
            </a:r>
            <a:r>
              <a:rPr lang="en-ZA" sz="1600" b="1" dirty="0" smtClean="0"/>
              <a:t>3.07%</a:t>
            </a:r>
            <a:endParaRPr lang="en-ZA" sz="1600" b="1" dirty="0"/>
          </a:p>
          <a:p>
            <a:pPr lvl="2"/>
            <a:endParaRPr lang="en-ZA" sz="1600" dirty="0">
              <a:solidFill>
                <a:schemeClr val="bg1"/>
              </a:solidFill>
              <a:cs typeface="Arial" pitchFamily="34" charset="0"/>
            </a:endParaRPr>
          </a:p>
          <a:p>
            <a:pPr>
              <a:buNone/>
            </a:pPr>
            <a:endParaRPr lang="en-ZA" dirty="0">
              <a:solidFill>
                <a:schemeClr val="bg1"/>
              </a:solidFill>
            </a:endParaRPr>
          </a:p>
          <a:p>
            <a:endParaRPr lang="en-ZA" dirty="0">
              <a:solidFill>
                <a:schemeClr val="bg1"/>
              </a:solidFill>
            </a:endParaRPr>
          </a:p>
        </p:txBody>
      </p:sp>
    </p:spTree>
    <p:extLst>
      <p:ext uri="{BB962C8B-B14F-4D97-AF65-F5344CB8AC3E}">
        <p14:creationId xmlns:p14="http://schemas.microsoft.com/office/powerpoint/2010/main" val="705641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t>National and provincial </a:t>
            </a:r>
            <a:r>
              <a:rPr lang="en-ZA" sz="2800" dirty="0" smtClean="0"/>
              <a:t>status</a:t>
            </a: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4765854"/>
              </p:ext>
            </p:extLst>
          </p:nvPr>
        </p:nvGraphicFramePr>
        <p:xfrm>
          <a:off x="228600" y="1093783"/>
          <a:ext cx="11675691" cy="4606261"/>
        </p:xfrm>
        <a:graphic>
          <a:graphicData uri="http://schemas.openxmlformats.org/drawingml/2006/table">
            <a:tbl>
              <a:tblPr firstRow="1" bandRow="1">
                <a:tableStyleId>{5C22544A-7EE6-4342-B048-85BDC9FD1C3A}</a:tableStyleId>
              </a:tblPr>
              <a:tblGrid>
                <a:gridCol w="3891897"/>
                <a:gridCol w="3891897"/>
                <a:gridCol w="3891897"/>
              </a:tblGrid>
              <a:tr h="418751">
                <a:tc>
                  <a:txBody>
                    <a:bodyPr/>
                    <a:lstStyle/>
                    <a:p>
                      <a:r>
                        <a:rPr lang="en-ZA" dirty="0" smtClean="0"/>
                        <a:t>Province </a:t>
                      </a:r>
                      <a:endParaRPr lang="en-ZA" dirty="0"/>
                    </a:p>
                  </a:txBody>
                  <a:tcPr/>
                </a:tc>
                <a:tc>
                  <a:txBody>
                    <a:bodyPr/>
                    <a:lstStyle/>
                    <a:p>
                      <a:r>
                        <a:rPr lang="en-ZA" dirty="0" smtClean="0"/>
                        <a:t>December 2015 (0.69%)</a:t>
                      </a:r>
                      <a:endParaRPr lang="en-ZA" dirty="0"/>
                    </a:p>
                  </a:txBody>
                  <a:tcPr/>
                </a:tc>
                <a:tc>
                  <a:txBody>
                    <a:bodyPr/>
                    <a:lstStyle/>
                    <a:p>
                      <a:r>
                        <a:rPr lang="en-ZA" dirty="0" smtClean="0"/>
                        <a:t>December 2016 (0.72%)</a:t>
                      </a:r>
                      <a:endParaRPr lang="en-ZA" dirty="0"/>
                    </a:p>
                  </a:txBody>
                  <a:tcPr/>
                </a:tc>
              </a:tr>
              <a:tr h="418751">
                <a:tc>
                  <a:txBody>
                    <a:bodyPr/>
                    <a:lstStyle/>
                    <a:p>
                      <a:r>
                        <a:rPr lang="en-ZA" dirty="0" smtClean="0">
                          <a:solidFill>
                            <a:schemeClr val="bg1"/>
                          </a:solidFill>
                        </a:rPr>
                        <a:t>Gauteng</a:t>
                      </a:r>
                      <a:endParaRPr lang="en-ZA" dirty="0">
                        <a:solidFill>
                          <a:schemeClr val="bg1"/>
                        </a:solidFill>
                      </a:endParaRPr>
                    </a:p>
                  </a:txBody>
                  <a:tcPr/>
                </a:tc>
                <a:tc>
                  <a:txBody>
                    <a:bodyPr/>
                    <a:lstStyle/>
                    <a:p>
                      <a:r>
                        <a:rPr lang="en-ZA" dirty="0" smtClean="0">
                          <a:solidFill>
                            <a:schemeClr val="bg1"/>
                          </a:solidFill>
                        </a:rPr>
                        <a:t>1.59%</a:t>
                      </a:r>
                      <a:endParaRPr lang="en-ZA" dirty="0">
                        <a:solidFill>
                          <a:schemeClr val="bg1"/>
                        </a:solidFill>
                      </a:endParaRPr>
                    </a:p>
                  </a:txBody>
                  <a:tcPr/>
                </a:tc>
                <a:tc>
                  <a:txBody>
                    <a:bodyPr/>
                    <a:lstStyle/>
                    <a:p>
                      <a:r>
                        <a:rPr lang="en-ZA" dirty="0" smtClean="0"/>
                        <a:t>1.72%</a:t>
                      </a:r>
                      <a:endParaRPr lang="en-ZA" dirty="0"/>
                    </a:p>
                  </a:txBody>
                  <a:tcPr/>
                </a:tc>
              </a:tr>
              <a:tr h="418751">
                <a:tc>
                  <a:txBody>
                    <a:bodyPr/>
                    <a:lstStyle/>
                    <a:p>
                      <a:r>
                        <a:rPr lang="en-ZA" dirty="0" smtClean="0">
                          <a:solidFill>
                            <a:schemeClr val="bg1"/>
                          </a:solidFill>
                        </a:rPr>
                        <a:t>National</a:t>
                      </a:r>
                      <a:r>
                        <a:rPr lang="en-ZA" baseline="0" dirty="0" smtClean="0">
                          <a:solidFill>
                            <a:schemeClr val="bg1"/>
                          </a:solidFill>
                        </a:rPr>
                        <a:t> departments</a:t>
                      </a:r>
                      <a:endParaRPr lang="en-ZA" dirty="0">
                        <a:solidFill>
                          <a:schemeClr val="bg1"/>
                        </a:solidFill>
                      </a:endParaRPr>
                    </a:p>
                  </a:txBody>
                  <a:tcPr/>
                </a:tc>
                <a:tc>
                  <a:txBody>
                    <a:bodyPr/>
                    <a:lstStyle/>
                    <a:p>
                      <a:r>
                        <a:rPr lang="en-ZA" dirty="0" smtClean="0">
                          <a:solidFill>
                            <a:schemeClr val="bg1"/>
                          </a:solidFill>
                        </a:rPr>
                        <a:t>0.84%</a:t>
                      </a:r>
                      <a:endParaRPr lang="en-ZA" dirty="0">
                        <a:solidFill>
                          <a:schemeClr val="bg1"/>
                        </a:solidFill>
                      </a:endParaRPr>
                    </a:p>
                  </a:txBody>
                  <a:tcPr/>
                </a:tc>
                <a:tc>
                  <a:txBody>
                    <a:bodyPr/>
                    <a:lstStyle/>
                    <a:p>
                      <a:r>
                        <a:rPr lang="en-ZA" dirty="0" smtClean="0"/>
                        <a:t>1.03%</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Mpumalanga</a:t>
                      </a:r>
                      <a:endParaRPr lang="en-ZA"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0.52%</a:t>
                      </a:r>
                      <a:endParaRPr lang="en-ZA" dirty="0">
                        <a:solidFill>
                          <a:schemeClr val="bg1"/>
                        </a:solidFill>
                      </a:endParaRPr>
                    </a:p>
                  </a:txBody>
                  <a:tcPr/>
                </a:tc>
                <a:tc>
                  <a:txBody>
                    <a:bodyPr/>
                    <a:lstStyle/>
                    <a:p>
                      <a:r>
                        <a:rPr lang="en-ZA" dirty="0" smtClean="0"/>
                        <a:t>0.51%</a:t>
                      </a:r>
                      <a:endParaRPr lang="en-ZA" dirty="0"/>
                    </a:p>
                  </a:txBody>
                  <a:tcPr/>
                </a:tc>
              </a:tr>
              <a:tr h="418751">
                <a:tc>
                  <a:txBody>
                    <a:bodyPr/>
                    <a:lstStyle/>
                    <a:p>
                      <a:r>
                        <a:rPr lang="en-ZA" dirty="0" smtClean="0">
                          <a:solidFill>
                            <a:schemeClr val="bg1"/>
                          </a:solidFill>
                        </a:rPr>
                        <a:t>North West</a:t>
                      </a:r>
                      <a:endParaRPr lang="en-ZA" dirty="0">
                        <a:solidFill>
                          <a:schemeClr val="bg1"/>
                        </a:solidFill>
                      </a:endParaRPr>
                    </a:p>
                  </a:txBody>
                  <a:tcPr/>
                </a:tc>
                <a:tc>
                  <a:txBody>
                    <a:bodyPr/>
                    <a:lstStyle/>
                    <a:p>
                      <a:r>
                        <a:rPr lang="en-ZA" dirty="0" smtClean="0">
                          <a:solidFill>
                            <a:schemeClr val="bg1"/>
                          </a:solidFill>
                        </a:rPr>
                        <a:t>0.56%</a:t>
                      </a:r>
                      <a:endParaRPr lang="en-ZA" dirty="0">
                        <a:solidFill>
                          <a:schemeClr val="bg1"/>
                        </a:solidFill>
                      </a:endParaRPr>
                    </a:p>
                  </a:txBody>
                  <a:tcPr/>
                </a:tc>
                <a:tc>
                  <a:txBody>
                    <a:bodyPr/>
                    <a:lstStyle/>
                    <a:p>
                      <a:r>
                        <a:rPr lang="en-ZA" dirty="0" smtClean="0"/>
                        <a:t>0.49%</a:t>
                      </a:r>
                      <a:endParaRPr lang="en-ZA" dirty="0"/>
                    </a:p>
                  </a:txBody>
                  <a:tcPr/>
                </a:tc>
              </a:tr>
              <a:tr h="418751">
                <a:tc>
                  <a:txBody>
                    <a:bodyPr/>
                    <a:lstStyle/>
                    <a:p>
                      <a:r>
                        <a:rPr lang="en-ZA" dirty="0" smtClean="0">
                          <a:solidFill>
                            <a:schemeClr val="bg1"/>
                          </a:solidFill>
                        </a:rPr>
                        <a:t>Eastern Cape</a:t>
                      </a:r>
                      <a:endParaRPr lang="en-ZA" dirty="0">
                        <a:solidFill>
                          <a:schemeClr val="bg1"/>
                        </a:solidFill>
                      </a:endParaRPr>
                    </a:p>
                  </a:txBody>
                  <a:tcPr/>
                </a:tc>
                <a:tc>
                  <a:txBody>
                    <a:bodyPr/>
                    <a:lstStyle/>
                    <a:p>
                      <a:r>
                        <a:rPr lang="en-ZA" dirty="0" smtClean="0">
                          <a:solidFill>
                            <a:schemeClr val="bg1"/>
                          </a:solidFill>
                        </a:rPr>
                        <a:t>0.45%</a:t>
                      </a:r>
                      <a:endParaRPr lang="en-ZA" dirty="0">
                        <a:solidFill>
                          <a:schemeClr val="bg1"/>
                        </a:solidFill>
                      </a:endParaRPr>
                    </a:p>
                  </a:txBody>
                  <a:tcPr/>
                </a:tc>
                <a:tc>
                  <a:txBody>
                    <a:bodyPr/>
                    <a:lstStyle/>
                    <a:p>
                      <a:r>
                        <a:rPr lang="en-ZA" dirty="0" smtClean="0"/>
                        <a:t>0.41%</a:t>
                      </a:r>
                      <a:endParaRPr lang="en-ZA" dirty="0"/>
                    </a:p>
                  </a:txBody>
                  <a:tcPr/>
                </a:tc>
              </a:tr>
              <a:tr h="418751">
                <a:tc>
                  <a:txBody>
                    <a:bodyPr/>
                    <a:lstStyle/>
                    <a:p>
                      <a:r>
                        <a:rPr lang="en-ZA" dirty="0" smtClean="0">
                          <a:solidFill>
                            <a:schemeClr val="bg1"/>
                          </a:solidFill>
                        </a:rPr>
                        <a:t>Limpopo</a:t>
                      </a:r>
                      <a:endParaRPr lang="en-ZA" dirty="0">
                        <a:solidFill>
                          <a:schemeClr val="bg1"/>
                        </a:solidFill>
                      </a:endParaRPr>
                    </a:p>
                  </a:txBody>
                  <a:tcPr/>
                </a:tc>
                <a:tc>
                  <a:txBody>
                    <a:bodyPr/>
                    <a:lstStyle/>
                    <a:p>
                      <a:r>
                        <a:rPr lang="en-ZA" dirty="0" smtClean="0">
                          <a:solidFill>
                            <a:schemeClr val="bg1"/>
                          </a:solidFill>
                        </a:rPr>
                        <a:t>0.43%</a:t>
                      </a:r>
                      <a:endParaRPr lang="en-ZA" dirty="0">
                        <a:solidFill>
                          <a:schemeClr val="bg1"/>
                        </a:solidFill>
                      </a:endParaRPr>
                    </a:p>
                  </a:txBody>
                  <a:tcPr/>
                </a:tc>
                <a:tc>
                  <a:txBody>
                    <a:bodyPr/>
                    <a:lstStyle/>
                    <a:p>
                      <a:r>
                        <a:rPr lang="en-ZA" dirty="0" smtClean="0"/>
                        <a:t>0.41%</a:t>
                      </a:r>
                      <a:endParaRPr lang="en-ZA" dirty="0"/>
                    </a:p>
                  </a:txBody>
                  <a:tcPr/>
                </a:tc>
              </a:tr>
              <a:tr h="418751">
                <a:tc>
                  <a:txBody>
                    <a:bodyPr/>
                    <a:lstStyle/>
                    <a:p>
                      <a:r>
                        <a:rPr lang="en-ZA" dirty="0" smtClean="0">
                          <a:solidFill>
                            <a:schemeClr val="bg1"/>
                          </a:solidFill>
                        </a:rPr>
                        <a:t>Western Cape</a:t>
                      </a:r>
                      <a:endParaRPr lang="en-ZA" dirty="0">
                        <a:solidFill>
                          <a:schemeClr val="bg1"/>
                        </a:solidFill>
                      </a:endParaRPr>
                    </a:p>
                  </a:txBody>
                  <a:tcPr/>
                </a:tc>
                <a:tc>
                  <a:txBody>
                    <a:bodyPr/>
                    <a:lstStyle/>
                    <a:p>
                      <a:r>
                        <a:rPr lang="en-ZA" dirty="0" smtClean="0">
                          <a:solidFill>
                            <a:schemeClr val="bg1"/>
                          </a:solidFill>
                        </a:rPr>
                        <a:t>0.42%</a:t>
                      </a:r>
                      <a:endParaRPr lang="en-ZA" dirty="0">
                        <a:solidFill>
                          <a:schemeClr val="bg1"/>
                        </a:solidFill>
                      </a:endParaRPr>
                    </a:p>
                  </a:txBody>
                  <a:tcPr/>
                </a:tc>
                <a:tc>
                  <a:txBody>
                    <a:bodyPr/>
                    <a:lstStyle/>
                    <a:p>
                      <a:r>
                        <a:rPr lang="en-ZA" dirty="0" smtClean="0"/>
                        <a:t>0.45%</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Free State</a:t>
                      </a:r>
                      <a:endParaRPr lang="en-ZA"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0.34%</a:t>
                      </a:r>
                      <a:endParaRPr lang="en-ZA" dirty="0">
                        <a:solidFill>
                          <a:schemeClr val="bg1"/>
                        </a:solidFill>
                      </a:endParaRPr>
                    </a:p>
                  </a:txBody>
                  <a:tcPr/>
                </a:tc>
                <a:tc>
                  <a:txBody>
                    <a:bodyPr/>
                    <a:lstStyle/>
                    <a:p>
                      <a:r>
                        <a:rPr lang="en-ZA" dirty="0" smtClean="0"/>
                        <a:t>0.35%</a:t>
                      </a:r>
                      <a:endParaRPr lang="en-ZA" dirty="0"/>
                    </a:p>
                  </a:txBody>
                  <a:tcPr/>
                </a:tc>
              </a:tr>
              <a:tr h="418751">
                <a:tc>
                  <a:txBody>
                    <a:bodyPr/>
                    <a:lstStyle/>
                    <a:p>
                      <a:r>
                        <a:rPr lang="en-ZA" dirty="0" smtClean="0">
                          <a:solidFill>
                            <a:schemeClr val="bg1"/>
                          </a:solidFill>
                        </a:rPr>
                        <a:t>Northern Cape</a:t>
                      </a:r>
                      <a:endParaRPr lang="en-ZA" dirty="0">
                        <a:solidFill>
                          <a:schemeClr val="bg1"/>
                        </a:solidFill>
                      </a:endParaRPr>
                    </a:p>
                  </a:txBody>
                  <a:tcPr/>
                </a:tc>
                <a:tc>
                  <a:txBody>
                    <a:bodyPr/>
                    <a:lstStyle/>
                    <a:p>
                      <a:r>
                        <a:rPr lang="en-ZA" dirty="0" smtClean="0">
                          <a:solidFill>
                            <a:schemeClr val="bg1"/>
                          </a:solidFill>
                        </a:rPr>
                        <a:t>0.30%</a:t>
                      </a:r>
                      <a:endParaRPr lang="en-ZA" dirty="0">
                        <a:solidFill>
                          <a:schemeClr val="bg1"/>
                        </a:solidFill>
                      </a:endParaRPr>
                    </a:p>
                  </a:txBody>
                  <a:tcPr/>
                </a:tc>
                <a:tc>
                  <a:txBody>
                    <a:bodyPr/>
                    <a:lstStyle/>
                    <a:p>
                      <a:r>
                        <a:rPr lang="en-ZA" dirty="0" smtClean="0"/>
                        <a:t>0.28%</a:t>
                      </a:r>
                      <a:endParaRPr lang="en-ZA" dirty="0"/>
                    </a:p>
                  </a:txBody>
                  <a:tcPr/>
                </a:tc>
              </a:tr>
              <a:tr h="418751">
                <a:tc>
                  <a:txBody>
                    <a:bodyPr/>
                    <a:lstStyle/>
                    <a:p>
                      <a:r>
                        <a:rPr lang="en-ZA" dirty="0" smtClean="0">
                          <a:solidFill>
                            <a:schemeClr val="bg1"/>
                          </a:solidFill>
                        </a:rPr>
                        <a:t>KwaZulu Natal</a:t>
                      </a:r>
                      <a:endParaRPr lang="en-ZA" dirty="0">
                        <a:solidFill>
                          <a:schemeClr val="bg1"/>
                        </a:solidFill>
                      </a:endParaRPr>
                    </a:p>
                  </a:txBody>
                  <a:tcPr/>
                </a:tc>
                <a:tc>
                  <a:txBody>
                    <a:bodyPr/>
                    <a:lstStyle/>
                    <a:p>
                      <a:r>
                        <a:rPr lang="en-ZA" dirty="0" smtClean="0">
                          <a:solidFill>
                            <a:schemeClr val="bg1"/>
                          </a:solidFill>
                        </a:rPr>
                        <a:t>0.30%</a:t>
                      </a:r>
                      <a:endParaRPr lang="en-ZA" dirty="0">
                        <a:solidFill>
                          <a:schemeClr val="bg1"/>
                        </a:solidFill>
                      </a:endParaRPr>
                    </a:p>
                  </a:txBody>
                  <a:tcPr/>
                </a:tc>
                <a:tc>
                  <a:txBody>
                    <a:bodyPr/>
                    <a:lstStyle/>
                    <a:p>
                      <a:r>
                        <a:rPr lang="en-ZA" dirty="0" smtClean="0"/>
                        <a:t>0.24%</a:t>
                      </a:r>
                      <a:endParaRPr lang="en-ZA" dirty="0"/>
                    </a:p>
                  </a:txBody>
                  <a:tcPr/>
                </a:tc>
              </a:tr>
            </a:tbl>
          </a:graphicData>
        </a:graphic>
      </p:graphicFrame>
      <p:sp>
        <p:nvSpPr>
          <p:cNvPr id="3" name="Up Arrow 2"/>
          <p:cNvSpPr/>
          <p:nvPr/>
        </p:nvSpPr>
        <p:spPr>
          <a:xfrm>
            <a:off x="9717741" y="1515035"/>
            <a:ext cx="224118" cy="34962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Down Arrow 4"/>
          <p:cNvSpPr/>
          <p:nvPr/>
        </p:nvSpPr>
        <p:spPr>
          <a:xfrm>
            <a:off x="9717741" y="2339406"/>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Up Arrow 5"/>
          <p:cNvSpPr/>
          <p:nvPr/>
        </p:nvSpPr>
        <p:spPr>
          <a:xfrm>
            <a:off x="9717741" y="4069976"/>
            <a:ext cx="224118" cy="34962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Up Arrow 6"/>
          <p:cNvSpPr/>
          <p:nvPr/>
        </p:nvSpPr>
        <p:spPr>
          <a:xfrm>
            <a:off x="9717741" y="4460710"/>
            <a:ext cx="224118" cy="34962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Up Arrow 7"/>
          <p:cNvSpPr/>
          <p:nvPr/>
        </p:nvSpPr>
        <p:spPr>
          <a:xfrm>
            <a:off x="9717741" y="1900136"/>
            <a:ext cx="224118" cy="34962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Down Arrow 8"/>
          <p:cNvSpPr/>
          <p:nvPr/>
        </p:nvSpPr>
        <p:spPr>
          <a:xfrm>
            <a:off x="9717741" y="2818633"/>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Down Arrow 9"/>
          <p:cNvSpPr/>
          <p:nvPr/>
        </p:nvSpPr>
        <p:spPr>
          <a:xfrm>
            <a:off x="9717741" y="3222044"/>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Down Arrow 10"/>
          <p:cNvSpPr/>
          <p:nvPr/>
        </p:nvSpPr>
        <p:spPr>
          <a:xfrm>
            <a:off x="9717741" y="3625455"/>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Down Arrow 11"/>
          <p:cNvSpPr/>
          <p:nvPr/>
        </p:nvSpPr>
        <p:spPr>
          <a:xfrm>
            <a:off x="9717741" y="4863353"/>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Down Arrow 12"/>
          <p:cNvSpPr/>
          <p:nvPr/>
        </p:nvSpPr>
        <p:spPr>
          <a:xfrm>
            <a:off x="9717741" y="5293657"/>
            <a:ext cx="224118"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80050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a:t>Compliance with meeting the 2% equity target per </a:t>
            </a:r>
            <a:r>
              <a:rPr lang="en-ZA" sz="2000" dirty="0" smtClean="0"/>
              <a:t>province</a:t>
            </a:r>
            <a:endParaRPr lang="en-ZA"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7468501"/>
              </p:ext>
            </p:extLst>
          </p:nvPr>
        </p:nvGraphicFramePr>
        <p:xfrm>
          <a:off x="228600" y="1093788"/>
          <a:ext cx="11809416" cy="3337560"/>
        </p:xfrm>
        <a:graphic>
          <a:graphicData uri="http://schemas.openxmlformats.org/drawingml/2006/table">
            <a:tbl>
              <a:tblPr firstRow="1" bandRow="1">
                <a:tableStyleId>{5C22544A-7EE6-4342-B048-85BDC9FD1C3A}</a:tableStyleId>
              </a:tblPr>
              <a:tblGrid>
                <a:gridCol w="5471445"/>
                <a:gridCol w="564022"/>
                <a:gridCol w="606752"/>
                <a:gridCol w="632388"/>
                <a:gridCol w="521294"/>
                <a:gridCol w="623843"/>
                <a:gridCol w="598206"/>
                <a:gridCol w="498085"/>
                <a:gridCol w="570139"/>
                <a:gridCol w="487110"/>
                <a:gridCol w="512748"/>
                <a:gridCol w="723384"/>
              </a:tblGrid>
              <a:tr h="370840">
                <a:tc>
                  <a:txBody>
                    <a:bodyPr/>
                    <a:lstStyle/>
                    <a:p>
                      <a:pPr algn="ctr">
                        <a:lnSpc>
                          <a:spcPct val="115000"/>
                        </a:lnSpc>
                        <a:spcAft>
                          <a:spcPts val="0"/>
                        </a:spcAft>
                      </a:pPr>
                      <a:r>
                        <a:rPr lang="en-ZA" sz="1600" b="1" dirty="0" smtClean="0">
                          <a:solidFill>
                            <a:schemeClr val="bg1"/>
                          </a:solidFill>
                          <a:latin typeface="Calibri"/>
                          <a:ea typeface="Times New Roman"/>
                          <a:cs typeface="Times New Roman"/>
                        </a:rPr>
                        <a:t>Status</a:t>
                      </a:r>
                      <a:r>
                        <a:rPr lang="en-ZA" sz="1600" b="1" baseline="0" dirty="0" smtClean="0">
                          <a:solidFill>
                            <a:schemeClr val="bg1"/>
                          </a:solidFill>
                          <a:latin typeface="Calibri"/>
                          <a:ea typeface="Times New Roman"/>
                          <a:cs typeface="Times New Roman"/>
                        </a:rPr>
                        <a:t> </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EC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FS</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GP</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KZN</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LMP</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MPU</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NAT</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NW</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WC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TOTAL</a:t>
                      </a:r>
                      <a:endParaRPr lang="en-ZA" sz="1600" dirty="0">
                        <a:solidFill>
                          <a:schemeClr val="bg1"/>
                        </a:solidFill>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en-ZA" sz="1600" b="1" dirty="0" smtClean="0">
                          <a:latin typeface="Calibri"/>
                          <a:ea typeface="Calibri"/>
                          <a:cs typeface="Times New Roman"/>
                        </a:rPr>
                        <a:t>DECEMBER 2015</a:t>
                      </a:r>
                      <a:endParaRPr lang="en-ZA" sz="1600" b="1" dirty="0">
                        <a:latin typeface="Calibri"/>
                        <a:ea typeface="Calibri"/>
                        <a:cs typeface="Times New Roman"/>
                      </a:endParaRPr>
                    </a:p>
                  </a:txBody>
                  <a:tcPr marL="68580" marR="68580" marT="0" marB="0"/>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that met the 2% target</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1</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10</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1</a:t>
                      </a:r>
                      <a:endParaRPr lang="en-ZA" dirty="0">
                        <a:solidFill>
                          <a:schemeClr val="bg1"/>
                        </a:solidFill>
                      </a:endParaRPr>
                    </a:p>
                  </a:txBody>
                  <a:tcPr/>
                </a:tc>
                <a:tc>
                  <a:txBody>
                    <a:bodyPr/>
                    <a:lstStyle/>
                    <a:p>
                      <a:r>
                        <a:rPr lang="en-ZA" dirty="0" smtClean="0">
                          <a:solidFill>
                            <a:schemeClr val="bg1"/>
                          </a:solidFill>
                        </a:rPr>
                        <a:t>1</a:t>
                      </a:r>
                      <a:endParaRPr lang="en-ZA" dirty="0">
                        <a:solidFill>
                          <a:schemeClr val="bg1"/>
                        </a:solidFill>
                      </a:endParaRPr>
                    </a:p>
                  </a:txBody>
                  <a:tcPr/>
                </a:tc>
                <a:tc>
                  <a:txBody>
                    <a:bodyPr/>
                    <a:lstStyle/>
                    <a:p>
                      <a:r>
                        <a:rPr lang="en-ZA" dirty="0" smtClean="0">
                          <a:solidFill>
                            <a:schemeClr val="bg1"/>
                          </a:solidFill>
                        </a:rPr>
                        <a:t>32</a:t>
                      </a:r>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between 1-1.9%</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1</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22</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68</a:t>
                      </a:r>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below 1</a:t>
                      </a:r>
                      <a:r>
                        <a:rPr lang="en-ZA" sz="1600" dirty="0" smtClean="0">
                          <a:solidFill>
                            <a:srgbClr val="000000"/>
                          </a:solidFill>
                          <a:latin typeface="Calibri"/>
                          <a:ea typeface="Times New Roman"/>
                          <a:cs typeface="Calibri"/>
                        </a:rPr>
                        <a:t>%</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9</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10</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55</a:t>
                      </a:r>
                      <a:endParaRPr lang="en-ZA" dirty="0">
                        <a:solidFill>
                          <a:schemeClr val="bg1"/>
                        </a:solidFill>
                      </a:endParaRPr>
                    </a:p>
                  </a:txBody>
                  <a:tcPr/>
                </a:tc>
              </a:tr>
              <a:tr h="370840">
                <a:tc>
                  <a:txBody>
                    <a:bodyPr/>
                    <a:lstStyle/>
                    <a:p>
                      <a:pPr>
                        <a:lnSpc>
                          <a:spcPct val="115000"/>
                        </a:lnSpc>
                        <a:spcAft>
                          <a:spcPts val="0"/>
                        </a:spcAft>
                      </a:pPr>
                      <a:r>
                        <a:rPr lang="en-ZA" sz="1600" b="1" dirty="0" smtClean="0">
                          <a:latin typeface="Calibri"/>
                          <a:ea typeface="Calibri"/>
                          <a:cs typeface="Times New Roman"/>
                        </a:rPr>
                        <a:t>DECEMBER 2016</a:t>
                      </a:r>
                      <a:endParaRPr lang="en-ZA" sz="1600" b="1" dirty="0">
                        <a:latin typeface="Calibri"/>
                        <a:ea typeface="Calibri"/>
                        <a:cs typeface="Times New Roman"/>
                      </a:endParaRPr>
                    </a:p>
                  </a:txBody>
                  <a:tcPr marL="68580" marR="68580" marT="0" marB="0"/>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c>
                  <a:txBody>
                    <a:bodyPr/>
                    <a:lstStyle/>
                    <a:p>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that met the 2% target</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1</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0</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10</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2</a:t>
                      </a:r>
                      <a:endParaRPr lang="en-ZA" dirty="0">
                        <a:solidFill>
                          <a:schemeClr val="bg1"/>
                        </a:solidFill>
                      </a:endParaRPr>
                    </a:p>
                  </a:txBody>
                  <a:tcPr/>
                </a:tc>
                <a:tc>
                  <a:txBody>
                    <a:bodyPr/>
                    <a:lstStyle/>
                    <a:p>
                      <a:r>
                        <a:rPr lang="en-ZA" dirty="0" smtClean="0">
                          <a:solidFill>
                            <a:schemeClr val="bg1"/>
                          </a:solidFill>
                        </a:rPr>
                        <a:t>31</a:t>
                      </a:r>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between 1-1.9%</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20</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64</a:t>
                      </a:r>
                      <a:endParaRPr lang="en-ZA" dirty="0">
                        <a:solidFill>
                          <a:schemeClr val="bg1"/>
                        </a:solidFill>
                      </a:endParaRPr>
                    </a:p>
                  </a:txBody>
                  <a:tcPr/>
                </a:tc>
              </a:tr>
              <a:tr h="370840">
                <a:tc>
                  <a:txBody>
                    <a:bodyPr/>
                    <a:lstStyle/>
                    <a:p>
                      <a:pPr>
                        <a:lnSpc>
                          <a:spcPct val="115000"/>
                        </a:lnSpc>
                        <a:spcAft>
                          <a:spcPts val="0"/>
                        </a:spcAft>
                      </a:pPr>
                      <a:r>
                        <a:rPr lang="en-ZA" sz="1600" dirty="0">
                          <a:solidFill>
                            <a:srgbClr val="000000"/>
                          </a:solidFill>
                          <a:latin typeface="Calibri"/>
                          <a:ea typeface="Times New Roman"/>
                          <a:cs typeface="Calibri"/>
                        </a:rPr>
                        <a:t>Number of departments below 1</a:t>
                      </a:r>
                      <a:r>
                        <a:rPr lang="en-ZA" sz="1600" dirty="0" smtClean="0">
                          <a:solidFill>
                            <a:srgbClr val="000000"/>
                          </a:solidFill>
                          <a:latin typeface="Calibri"/>
                          <a:ea typeface="Times New Roman"/>
                          <a:cs typeface="Calibri"/>
                        </a:rPr>
                        <a:t>%</a:t>
                      </a:r>
                      <a:endParaRPr lang="en-ZA" sz="1600" dirty="0">
                        <a:latin typeface="Calibri"/>
                        <a:ea typeface="Calibri"/>
                        <a:cs typeface="Times New Roman"/>
                      </a:endParaRPr>
                    </a:p>
                  </a:txBody>
                  <a:tcPr marL="68580" marR="68580" marT="0" marB="0"/>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5</a:t>
                      </a:r>
                      <a:endParaRPr lang="en-ZA" dirty="0">
                        <a:solidFill>
                          <a:schemeClr val="bg1"/>
                        </a:solidFill>
                      </a:endParaRPr>
                    </a:p>
                  </a:txBody>
                  <a:tcPr/>
                </a:tc>
                <a:tc>
                  <a:txBody>
                    <a:bodyPr/>
                    <a:lstStyle/>
                    <a:p>
                      <a:r>
                        <a:rPr lang="en-ZA" dirty="0" smtClean="0">
                          <a:solidFill>
                            <a:schemeClr val="bg1"/>
                          </a:solidFill>
                        </a:rPr>
                        <a:t>8</a:t>
                      </a:r>
                      <a:endParaRPr lang="en-ZA" dirty="0">
                        <a:solidFill>
                          <a:schemeClr val="bg1"/>
                        </a:solidFill>
                      </a:endParaRPr>
                    </a:p>
                  </a:txBody>
                  <a:tcPr/>
                </a:tc>
                <a:tc>
                  <a:txBody>
                    <a:bodyPr/>
                    <a:lstStyle/>
                    <a:p>
                      <a:r>
                        <a:rPr lang="en-ZA" dirty="0" smtClean="0">
                          <a:solidFill>
                            <a:schemeClr val="bg1"/>
                          </a:solidFill>
                        </a:rPr>
                        <a:t>6</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13</a:t>
                      </a:r>
                      <a:endParaRPr lang="en-ZA" dirty="0">
                        <a:solidFill>
                          <a:schemeClr val="bg1"/>
                        </a:solidFill>
                      </a:endParaRPr>
                    </a:p>
                  </a:txBody>
                  <a:tcPr/>
                </a:tc>
                <a:tc>
                  <a:txBody>
                    <a:bodyPr/>
                    <a:lstStyle/>
                    <a:p>
                      <a:r>
                        <a:rPr lang="en-ZA" dirty="0" smtClean="0">
                          <a:solidFill>
                            <a:schemeClr val="bg1"/>
                          </a:solidFill>
                        </a:rPr>
                        <a:t>3</a:t>
                      </a:r>
                      <a:endParaRPr lang="en-ZA" dirty="0">
                        <a:solidFill>
                          <a:schemeClr val="bg1"/>
                        </a:solidFill>
                      </a:endParaRPr>
                    </a:p>
                  </a:txBody>
                  <a:tcPr/>
                </a:tc>
                <a:tc>
                  <a:txBody>
                    <a:bodyPr/>
                    <a:lstStyle/>
                    <a:p>
                      <a:r>
                        <a:rPr lang="en-ZA" dirty="0" smtClean="0">
                          <a:solidFill>
                            <a:schemeClr val="bg1"/>
                          </a:solidFill>
                        </a:rPr>
                        <a:t>7</a:t>
                      </a:r>
                      <a:endParaRPr lang="en-ZA" dirty="0">
                        <a:solidFill>
                          <a:schemeClr val="bg1"/>
                        </a:solidFill>
                      </a:endParaRPr>
                    </a:p>
                  </a:txBody>
                  <a:tcPr/>
                </a:tc>
                <a:tc>
                  <a:txBody>
                    <a:bodyPr/>
                    <a:lstStyle/>
                    <a:p>
                      <a:r>
                        <a:rPr lang="en-ZA" dirty="0" smtClean="0">
                          <a:solidFill>
                            <a:schemeClr val="bg1"/>
                          </a:solidFill>
                        </a:rPr>
                        <a:t>4</a:t>
                      </a:r>
                      <a:endParaRPr lang="en-ZA" dirty="0">
                        <a:solidFill>
                          <a:schemeClr val="bg1"/>
                        </a:solidFill>
                      </a:endParaRPr>
                    </a:p>
                  </a:txBody>
                  <a:tcPr/>
                </a:tc>
                <a:tc>
                  <a:txBody>
                    <a:bodyPr/>
                    <a:lstStyle/>
                    <a:p>
                      <a:r>
                        <a:rPr lang="en-ZA" dirty="0" smtClean="0">
                          <a:solidFill>
                            <a:schemeClr val="bg1"/>
                          </a:solidFill>
                        </a:rPr>
                        <a:t>62</a:t>
                      </a:r>
                      <a:endParaRPr lang="en-ZA" dirty="0">
                        <a:solidFill>
                          <a:schemeClr val="bg1"/>
                        </a:solidFill>
                      </a:endParaRPr>
                    </a:p>
                  </a:txBody>
                  <a:tcPr/>
                </a:tc>
              </a:tr>
            </a:tbl>
          </a:graphicData>
        </a:graphic>
      </p:graphicFrame>
    </p:spTree>
    <p:extLst>
      <p:ext uri="{BB962C8B-B14F-4D97-AF65-F5344CB8AC3E}">
        <p14:creationId xmlns:p14="http://schemas.microsoft.com/office/powerpoint/2010/main" val="23624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smtClean="0"/>
              <a:t>Status in </a:t>
            </a:r>
            <a:r>
              <a:rPr lang="en-ZA" sz="2400" dirty="0"/>
              <a:t>the representation of women at </a:t>
            </a:r>
            <a:r>
              <a:rPr lang="en-ZA" sz="2400" dirty="0" smtClean="0"/>
              <a:t>SMS as at 31 December 2016</a:t>
            </a:r>
            <a:r>
              <a:rPr lang="en-ZA" sz="2400" dirty="0"/>
              <a:t/>
            </a:r>
            <a:br>
              <a:rPr lang="en-ZA" sz="2400" dirty="0"/>
            </a:br>
            <a:endParaRPr lang="en-ZA" sz="2400" dirty="0"/>
          </a:p>
        </p:txBody>
      </p:sp>
      <p:sp>
        <p:nvSpPr>
          <p:cNvPr id="3" name="Content Placeholder 2"/>
          <p:cNvSpPr>
            <a:spLocks noGrp="1"/>
          </p:cNvSpPr>
          <p:nvPr>
            <p:ph idx="1"/>
          </p:nvPr>
        </p:nvSpPr>
        <p:spPr>
          <a:xfrm>
            <a:off x="228600" y="1094546"/>
            <a:ext cx="11809203" cy="4810598"/>
          </a:xfrm>
        </p:spPr>
        <p:txBody>
          <a:bodyPr/>
          <a:lstStyle/>
          <a:p>
            <a:r>
              <a:rPr lang="en-ZA" sz="1800" dirty="0" smtClean="0"/>
              <a:t>As at 31 December 2016 there were 10 209 SMS positions filled in the Public Service</a:t>
            </a:r>
          </a:p>
          <a:p>
            <a:r>
              <a:rPr lang="en-ZA" sz="1800" dirty="0" smtClean="0"/>
              <a:t>There were 4 215 women (41.2%) and 5 994 men (59.8%)</a:t>
            </a:r>
          </a:p>
          <a:p>
            <a:r>
              <a:rPr lang="en-ZA" sz="1800" dirty="0" smtClean="0"/>
              <a:t>Africans were 7 374 (72.23%) women 3 053 (41.4%) and men 4 321 (58.6%)</a:t>
            </a:r>
          </a:p>
          <a:p>
            <a:r>
              <a:rPr lang="en-ZA" sz="1800" dirty="0" smtClean="0"/>
              <a:t>Asian were 663 (6.49%), women 280 (42.2%) and men 383 (57.8%)</a:t>
            </a:r>
          </a:p>
          <a:p>
            <a:r>
              <a:rPr lang="en-ZA" sz="1800" dirty="0" smtClean="0"/>
              <a:t>Coloured were 841 (8.23%),women 336 (39.9%) and men 505 (60.1%)</a:t>
            </a:r>
          </a:p>
          <a:p>
            <a:r>
              <a:rPr lang="en-ZA" sz="1800" dirty="0" smtClean="0"/>
              <a:t>White were 1 331 (13.03%), women 546 (41%) and men 785 (59%)</a:t>
            </a:r>
          </a:p>
          <a:p>
            <a:r>
              <a:rPr lang="en-ZA" sz="1800" dirty="0" smtClean="0"/>
              <a:t>Young people at SMS levels were 370 (3.62%), young women were 195 (52.7%) and young men 175 (47.3%)</a:t>
            </a:r>
          </a:p>
          <a:p>
            <a:r>
              <a:rPr lang="en-ZA" sz="1800" dirty="0" smtClean="0"/>
              <a:t>At level 13 of SMS there were 7 059 employees, 2 969 (42.1%) women and 4 090 (57.9%) men</a:t>
            </a:r>
          </a:p>
          <a:p>
            <a:r>
              <a:rPr lang="en-ZA" sz="1800" dirty="0" smtClean="0"/>
              <a:t>At level 14 of SMS there were 2 365 employees, 966 (43.4%) women and 1 399 (56.6%) men</a:t>
            </a:r>
          </a:p>
          <a:p>
            <a:r>
              <a:rPr lang="en-ZA" sz="1800" dirty="0" smtClean="0"/>
              <a:t>At level 15 there were 619 employees, 235 (38%) women and 384 (62%) men</a:t>
            </a:r>
          </a:p>
          <a:p>
            <a:r>
              <a:rPr lang="en-ZA" sz="1800" dirty="0" smtClean="0"/>
              <a:t>At level 16 there were 45 (27.3%) women and 120 (72.7%) men</a:t>
            </a:r>
          </a:p>
          <a:p>
            <a:r>
              <a:rPr lang="en-ZA" sz="1800" dirty="0" smtClean="0"/>
              <a:t>At level 17 there was 1 man</a:t>
            </a:r>
          </a:p>
        </p:txBody>
      </p:sp>
    </p:spTree>
    <p:extLst>
      <p:ext uri="{BB962C8B-B14F-4D97-AF65-F5344CB8AC3E}">
        <p14:creationId xmlns:p14="http://schemas.microsoft.com/office/powerpoint/2010/main" val="3789480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t>National and provincial </a:t>
            </a:r>
            <a:r>
              <a:rPr lang="en-ZA" sz="2800" dirty="0" smtClean="0"/>
              <a:t>status</a:t>
            </a:r>
            <a:r>
              <a:rPr lang="en-ZA" sz="2800" dirty="0"/>
              <a:t/>
            </a:r>
            <a:br>
              <a:rPr lang="en-ZA" sz="2800" dirty="0"/>
            </a:b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4477942"/>
              </p:ext>
            </p:extLst>
          </p:nvPr>
        </p:nvGraphicFramePr>
        <p:xfrm>
          <a:off x="228600" y="1093783"/>
          <a:ext cx="11675691" cy="4606261"/>
        </p:xfrm>
        <a:graphic>
          <a:graphicData uri="http://schemas.openxmlformats.org/drawingml/2006/table">
            <a:tbl>
              <a:tblPr firstRow="1" bandRow="1">
                <a:tableStyleId>{5C22544A-7EE6-4342-B048-85BDC9FD1C3A}</a:tableStyleId>
              </a:tblPr>
              <a:tblGrid>
                <a:gridCol w="3891897"/>
                <a:gridCol w="3891897"/>
                <a:gridCol w="3891897"/>
              </a:tblGrid>
              <a:tr h="418751">
                <a:tc>
                  <a:txBody>
                    <a:bodyPr/>
                    <a:lstStyle/>
                    <a:p>
                      <a:r>
                        <a:rPr lang="en-ZA" dirty="0" smtClean="0"/>
                        <a:t>Province </a:t>
                      </a:r>
                      <a:endParaRPr lang="en-ZA" dirty="0"/>
                    </a:p>
                  </a:txBody>
                  <a:tcPr/>
                </a:tc>
                <a:tc>
                  <a:txBody>
                    <a:bodyPr/>
                    <a:lstStyle/>
                    <a:p>
                      <a:r>
                        <a:rPr lang="en-ZA" dirty="0" smtClean="0"/>
                        <a:t>December 2015</a:t>
                      </a:r>
                      <a:endParaRPr lang="en-ZA" dirty="0"/>
                    </a:p>
                  </a:txBody>
                  <a:tcPr/>
                </a:tc>
                <a:tc>
                  <a:txBody>
                    <a:bodyPr/>
                    <a:lstStyle/>
                    <a:p>
                      <a:r>
                        <a:rPr lang="en-ZA" dirty="0" smtClean="0"/>
                        <a:t>December 2016</a:t>
                      </a:r>
                      <a:endParaRPr lang="en-ZA" dirty="0"/>
                    </a:p>
                  </a:txBody>
                  <a:tcPr/>
                </a:tc>
              </a:tr>
              <a:tr h="418751">
                <a:tc>
                  <a:txBody>
                    <a:bodyPr/>
                    <a:lstStyle/>
                    <a:p>
                      <a:r>
                        <a:rPr lang="en-ZA" dirty="0" smtClean="0">
                          <a:solidFill>
                            <a:schemeClr val="bg1"/>
                          </a:solidFill>
                        </a:rPr>
                        <a:t>Gauteng</a:t>
                      </a:r>
                      <a:endParaRPr lang="en-ZA" dirty="0">
                        <a:solidFill>
                          <a:schemeClr val="bg1"/>
                        </a:solidFill>
                      </a:endParaRPr>
                    </a:p>
                  </a:txBody>
                  <a:tcPr/>
                </a:tc>
                <a:tc>
                  <a:txBody>
                    <a:bodyPr/>
                    <a:lstStyle/>
                    <a:p>
                      <a:r>
                        <a:rPr lang="en-ZA" dirty="0" smtClean="0">
                          <a:solidFill>
                            <a:schemeClr val="bg1"/>
                          </a:solidFill>
                        </a:rPr>
                        <a:t>44.6%</a:t>
                      </a:r>
                      <a:endParaRPr lang="en-ZA" dirty="0">
                        <a:solidFill>
                          <a:schemeClr val="bg1"/>
                        </a:solidFill>
                      </a:endParaRPr>
                    </a:p>
                  </a:txBody>
                  <a:tcPr/>
                </a:tc>
                <a:tc>
                  <a:txBody>
                    <a:bodyPr/>
                    <a:lstStyle/>
                    <a:p>
                      <a:r>
                        <a:rPr lang="en-ZA" dirty="0" smtClean="0"/>
                        <a:t>44.7%</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KwaZulu Natal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41.5%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42.5%</a:t>
                      </a:r>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National</a:t>
                      </a:r>
                      <a:r>
                        <a:rPr lang="en-ZA" baseline="0" dirty="0" smtClean="0">
                          <a:solidFill>
                            <a:schemeClr val="bg1"/>
                          </a:solidFill>
                        </a:rPr>
                        <a:t> departments</a:t>
                      </a:r>
                      <a:endParaRPr lang="en-ZA" dirty="0" smtClean="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41.6%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42.2%</a:t>
                      </a:r>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Eastern Cape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40.9%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41.2%</a:t>
                      </a:r>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Western Cape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37.6%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39.3%</a:t>
                      </a:r>
                    </a:p>
                  </a:txBody>
                  <a:tcPr/>
                </a:tc>
              </a:tr>
              <a:tr h="418751">
                <a:tc>
                  <a:txBody>
                    <a:bodyPr/>
                    <a:lstStyle/>
                    <a:p>
                      <a:r>
                        <a:rPr lang="en-ZA" dirty="0" smtClean="0">
                          <a:solidFill>
                            <a:schemeClr val="bg1"/>
                          </a:solidFill>
                        </a:rPr>
                        <a:t>Limpopo</a:t>
                      </a:r>
                      <a:endParaRPr lang="en-ZA" dirty="0">
                        <a:solidFill>
                          <a:schemeClr val="bg1"/>
                        </a:solidFill>
                      </a:endParaRPr>
                    </a:p>
                  </a:txBody>
                  <a:tcPr/>
                </a:tc>
                <a:tc>
                  <a:txBody>
                    <a:bodyPr/>
                    <a:lstStyle/>
                    <a:p>
                      <a:r>
                        <a:rPr lang="en-ZA" dirty="0" smtClean="0">
                          <a:solidFill>
                            <a:schemeClr val="bg1"/>
                          </a:solidFill>
                        </a:rPr>
                        <a:t>37.4%</a:t>
                      </a:r>
                      <a:endParaRPr lang="en-ZA" dirty="0">
                        <a:solidFill>
                          <a:schemeClr val="bg1"/>
                        </a:solidFill>
                      </a:endParaRPr>
                    </a:p>
                  </a:txBody>
                  <a:tcPr/>
                </a:tc>
                <a:tc>
                  <a:txBody>
                    <a:bodyPr/>
                    <a:lstStyle/>
                    <a:p>
                      <a:r>
                        <a:rPr lang="en-ZA" dirty="0" smtClean="0"/>
                        <a:t>37.3%</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North West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36.8%</a:t>
                      </a:r>
                    </a:p>
                  </a:txBody>
                  <a:tcPr/>
                </a:tc>
                <a:tc>
                  <a:txBody>
                    <a:bodyPr/>
                    <a:lstStyle/>
                    <a:p>
                      <a:r>
                        <a:rPr lang="en-ZA" dirty="0" smtClean="0"/>
                        <a:t>37.3%</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Free State</a:t>
                      </a:r>
                      <a:endParaRPr lang="en-ZA"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34.1%</a:t>
                      </a:r>
                      <a:endParaRPr lang="en-ZA" dirty="0">
                        <a:solidFill>
                          <a:schemeClr val="bg1"/>
                        </a:solidFill>
                      </a:endParaRPr>
                    </a:p>
                  </a:txBody>
                  <a:tcPr/>
                </a:tc>
                <a:tc>
                  <a:txBody>
                    <a:bodyPr/>
                    <a:lstStyle/>
                    <a:p>
                      <a:r>
                        <a:rPr lang="en-ZA" dirty="0" smtClean="0"/>
                        <a:t>36.3%</a:t>
                      </a:r>
                      <a:endParaRPr lang="en-ZA" dirty="0"/>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Mpumalanga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36.6%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35.7%</a:t>
                      </a:r>
                    </a:p>
                  </a:txBody>
                  <a:tcPr/>
                </a:tc>
              </a:tr>
              <a:tr h="418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Northern Cape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bg1"/>
                          </a:solidFill>
                        </a:rPr>
                        <a:t>34.9%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34.9%</a:t>
                      </a:r>
                    </a:p>
                  </a:txBody>
                  <a:tcPr/>
                </a:tc>
              </a:tr>
            </a:tbl>
          </a:graphicData>
        </a:graphic>
      </p:graphicFrame>
      <p:sp>
        <p:nvSpPr>
          <p:cNvPr id="3" name="Up Arrow 2"/>
          <p:cNvSpPr/>
          <p:nvPr/>
        </p:nvSpPr>
        <p:spPr>
          <a:xfrm>
            <a:off x="9287435" y="1515035"/>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Down Arrow 4"/>
          <p:cNvSpPr/>
          <p:nvPr/>
        </p:nvSpPr>
        <p:spPr>
          <a:xfrm>
            <a:off x="9323294" y="3648633"/>
            <a:ext cx="286871"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Up Arrow 5"/>
          <p:cNvSpPr/>
          <p:nvPr/>
        </p:nvSpPr>
        <p:spPr>
          <a:xfrm>
            <a:off x="9305364" y="1963271"/>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Up Arrow 6"/>
          <p:cNvSpPr/>
          <p:nvPr/>
        </p:nvSpPr>
        <p:spPr>
          <a:xfrm>
            <a:off x="9305364" y="2411507"/>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Up Arrow 7"/>
          <p:cNvSpPr/>
          <p:nvPr/>
        </p:nvSpPr>
        <p:spPr>
          <a:xfrm>
            <a:off x="9305364" y="2823882"/>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Up Arrow 8"/>
          <p:cNvSpPr/>
          <p:nvPr/>
        </p:nvSpPr>
        <p:spPr>
          <a:xfrm>
            <a:off x="9323294" y="3236258"/>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Up Arrow 9"/>
          <p:cNvSpPr/>
          <p:nvPr/>
        </p:nvSpPr>
        <p:spPr>
          <a:xfrm>
            <a:off x="9323294" y="4052044"/>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Up Arrow 10"/>
          <p:cNvSpPr/>
          <p:nvPr/>
        </p:nvSpPr>
        <p:spPr>
          <a:xfrm>
            <a:off x="9323294" y="4491311"/>
            <a:ext cx="286871" cy="38548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Down Arrow 11"/>
          <p:cNvSpPr/>
          <p:nvPr/>
        </p:nvSpPr>
        <p:spPr>
          <a:xfrm>
            <a:off x="9323294" y="4903686"/>
            <a:ext cx="286871" cy="4034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p:cNvSpPr/>
          <p:nvPr/>
        </p:nvSpPr>
        <p:spPr>
          <a:xfrm>
            <a:off x="9323294" y="5396754"/>
            <a:ext cx="914400" cy="134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82628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a:t>Compliance with meeting the </a:t>
            </a:r>
            <a:r>
              <a:rPr lang="en-ZA" sz="2000" dirty="0" smtClean="0"/>
              <a:t>50% </a:t>
            </a:r>
            <a:r>
              <a:rPr lang="en-ZA" sz="2000" dirty="0"/>
              <a:t>equity target per </a:t>
            </a:r>
            <a:r>
              <a:rPr lang="en-ZA" sz="2000" dirty="0" smtClean="0"/>
              <a:t>province</a:t>
            </a:r>
            <a:r>
              <a:rPr lang="en-ZA" sz="2000" dirty="0"/>
              <a:t/>
            </a:r>
            <a:br>
              <a:rPr lang="en-ZA" sz="2000" dirty="0"/>
            </a:br>
            <a:endParaRPr lang="en-ZA"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6541718"/>
              </p:ext>
            </p:extLst>
          </p:nvPr>
        </p:nvGraphicFramePr>
        <p:xfrm>
          <a:off x="228600" y="1093788"/>
          <a:ext cx="11809416" cy="4079240"/>
        </p:xfrm>
        <a:graphic>
          <a:graphicData uri="http://schemas.openxmlformats.org/drawingml/2006/table">
            <a:tbl>
              <a:tblPr firstRow="1" bandRow="1">
                <a:tableStyleId>{5C22544A-7EE6-4342-B048-85BDC9FD1C3A}</a:tableStyleId>
              </a:tblPr>
              <a:tblGrid>
                <a:gridCol w="5471445"/>
                <a:gridCol w="564022"/>
                <a:gridCol w="606752"/>
                <a:gridCol w="632388"/>
                <a:gridCol w="521294"/>
                <a:gridCol w="623843"/>
                <a:gridCol w="598206"/>
                <a:gridCol w="521293"/>
                <a:gridCol w="546931"/>
                <a:gridCol w="487110"/>
                <a:gridCol w="512748"/>
                <a:gridCol w="723384"/>
              </a:tblGrid>
              <a:tr h="370840">
                <a:tc>
                  <a:txBody>
                    <a:bodyPr/>
                    <a:lstStyle/>
                    <a:p>
                      <a:pPr algn="ctr">
                        <a:lnSpc>
                          <a:spcPct val="115000"/>
                        </a:lnSpc>
                        <a:spcAft>
                          <a:spcPts val="0"/>
                        </a:spcAft>
                      </a:pPr>
                      <a:r>
                        <a:rPr lang="en-ZA" sz="1600" b="1" dirty="0" smtClean="0">
                          <a:solidFill>
                            <a:schemeClr val="bg1"/>
                          </a:solidFill>
                          <a:latin typeface="Calibri"/>
                          <a:ea typeface="Times New Roman"/>
                          <a:cs typeface="Calibri"/>
                        </a:rPr>
                        <a:t>Status</a:t>
                      </a:r>
                      <a:r>
                        <a:rPr lang="en-ZA" sz="1600" b="1" baseline="0" dirty="0" smtClean="0">
                          <a:solidFill>
                            <a:schemeClr val="bg1"/>
                          </a:solidFill>
                          <a:latin typeface="Calibri"/>
                          <a:ea typeface="Times New Roman"/>
                          <a:cs typeface="Calibri"/>
                        </a:rPr>
                        <a:t> </a:t>
                      </a:r>
                      <a:r>
                        <a:rPr lang="en-ZA" sz="1600" b="1" dirty="0" smtClean="0">
                          <a:solidFill>
                            <a:schemeClr val="bg1"/>
                          </a:solidFill>
                          <a:latin typeface="Calibri"/>
                          <a:ea typeface="Times New Roman"/>
                          <a:cs typeface="Calibri"/>
                        </a:rPr>
                        <a:t> </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EC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FS</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GP</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KZN</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LMP</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MPU</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NAT</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NW</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NC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WC</a:t>
                      </a:r>
                      <a:endParaRPr lang="en-ZA" sz="1600" dirty="0">
                        <a:solidFill>
                          <a:schemeClr val="bg1"/>
                        </a:solidFill>
                        <a:latin typeface="Calibri"/>
                        <a:ea typeface="Times New Roman"/>
                        <a:cs typeface="Times New Roman"/>
                      </a:endParaRPr>
                    </a:p>
                  </a:txBody>
                  <a:tcPr marL="68580" marR="68580" marT="0" marB="0" anchor="b"/>
                </a:tc>
                <a:tc>
                  <a:txBody>
                    <a:bodyPr/>
                    <a:lstStyle/>
                    <a:p>
                      <a:pPr algn="ctr">
                        <a:lnSpc>
                          <a:spcPct val="115000"/>
                        </a:lnSpc>
                        <a:spcAft>
                          <a:spcPts val="0"/>
                        </a:spcAft>
                      </a:pPr>
                      <a:r>
                        <a:rPr lang="en-ZA" sz="1600" b="1" dirty="0">
                          <a:solidFill>
                            <a:schemeClr val="bg1"/>
                          </a:solidFill>
                          <a:latin typeface="Calibri"/>
                          <a:ea typeface="Times New Roman"/>
                          <a:cs typeface="Calibri"/>
                        </a:rPr>
                        <a:t>TOTAL</a:t>
                      </a:r>
                      <a:endParaRPr lang="en-ZA" sz="1600" dirty="0">
                        <a:solidFill>
                          <a:schemeClr val="bg1"/>
                        </a:solidFill>
                        <a:latin typeface="Calibri"/>
                        <a:ea typeface="Times New Roman"/>
                        <a:cs typeface="Times New Roman"/>
                      </a:endParaRPr>
                    </a:p>
                  </a:txBody>
                  <a:tcPr marL="68580" marR="68580" marT="0" marB="0" anchor="b"/>
                </a:tc>
              </a:tr>
              <a:tr h="370840">
                <a:tc>
                  <a:txBody>
                    <a:bodyPr/>
                    <a:lstStyle/>
                    <a:p>
                      <a:pPr>
                        <a:lnSpc>
                          <a:spcPct val="115000"/>
                        </a:lnSpc>
                        <a:spcAft>
                          <a:spcPts val="0"/>
                        </a:spcAft>
                      </a:pPr>
                      <a:r>
                        <a:rPr lang="en-ZA" sz="1800" b="1" dirty="0" smtClean="0">
                          <a:latin typeface="+mn-lt"/>
                          <a:ea typeface="Times New Roman"/>
                          <a:cs typeface="Times New Roman"/>
                        </a:rPr>
                        <a:t>December</a:t>
                      </a:r>
                      <a:r>
                        <a:rPr lang="en-ZA" sz="1800" b="1" baseline="0" dirty="0" smtClean="0">
                          <a:latin typeface="+mn-lt"/>
                          <a:ea typeface="Times New Roman"/>
                          <a:cs typeface="Times New Roman"/>
                        </a:rPr>
                        <a:t> 2016</a:t>
                      </a: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that met the 50% target</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2</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2</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6</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1</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1</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2</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b="1" dirty="0">
                          <a:solidFill>
                            <a:srgbClr val="000000"/>
                          </a:solidFill>
                          <a:latin typeface="+mn-lt"/>
                          <a:ea typeface="Times New Roman"/>
                          <a:cs typeface="Calibri"/>
                        </a:rPr>
                        <a:t>22</a:t>
                      </a:r>
                      <a:endParaRPr lang="en-ZA" sz="1800"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between 40-49%</a:t>
                      </a:r>
                      <a:endParaRPr lang="en-ZA" sz="1800" dirty="0">
                        <a:latin typeface="+mn-lt"/>
                        <a:ea typeface="Times New Roman"/>
                        <a:cs typeface="Times New Roman"/>
                      </a:endParaRPr>
                    </a:p>
                  </a:txBody>
                  <a:tcPr marL="68580" marR="68580" marT="0" marB="0"/>
                </a:tc>
                <a:tc>
                  <a:txBody>
                    <a:bodyPr/>
                    <a:lstStyle/>
                    <a:p>
                      <a:pPr algn="ctr">
                        <a:lnSpc>
                          <a:spcPct val="115000"/>
                        </a:lnSpc>
                        <a:spcAft>
                          <a:spcPts val="0"/>
                        </a:spcAft>
                      </a:pPr>
                      <a:r>
                        <a:rPr lang="en-ZA" sz="1800" dirty="0">
                          <a:solidFill>
                            <a:srgbClr val="000000"/>
                          </a:solidFill>
                          <a:latin typeface="+mn-lt"/>
                          <a:ea typeface="Times New Roman"/>
                          <a:cs typeface="Calibri"/>
                        </a:rPr>
                        <a:t>2</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11</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4</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2</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19</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2</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b="1" dirty="0">
                          <a:solidFill>
                            <a:srgbClr val="000000"/>
                          </a:solidFill>
                          <a:latin typeface="+mn-lt"/>
                          <a:ea typeface="Times New Roman"/>
                          <a:cs typeface="Calibri"/>
                        </a:rPr>
                        <a:t>50</a:t>
                      </a:r>
                      <a:endParaRPr lang="en-ZA" sz="1800"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a:solidFill>
                            <a:srgbClr val="000000"/>
                          </a:solidFill>
                          <a:latin typeface="+mn-lt"/>
                          <a:ea typeface="Times New Roman"/>
                          <a:cs typeface="Calibri"/>
                        </a:rPr>
                        <a:t>Number of departments between 30-39%</a:t>
                      </a:r>
                      <a:endParaRPr lang="en-ZA" sz="1800">
                        <a:latin typeface="+mn-lt"/>
                        <a:ea typeface="Times New Roman"/>
                        <a:cs typeface="Times New Roman"/>
                      </a:endParaRPr>
                    </a:p>
                  </a:txBody>
                  <a:tcPr marL="68580" marR="68580" marT="0" marB="0"/>
                </a:tc>
                <a:tc>
                  <a:txBody>
                    <a:bodyPr/>
                    <a:lstStyle/>
                    <a:p>
                      <a:pPr algn="ctr">
                        <a:lnSpc>
                          <a:spcPct val="115000"/>
                        </a:lnSpc>
                        <a:spcAft>
                          <a:spcPts val="0"/>
                        </a:spcAft>
                      </a:pPr>
                      <a:r>
                        <a:rPr lang="en-ZA" sz="1800">
                          <a:solidFill>
                            <a:srgbClr val="000000"/>
                          </a:solidFill>
                          <a:latin typeface="+mn-lt"/>
                          <a:ea typeface="Times New Roman"/>
                          <a:cs typeface="Calibri"/>
                        </a:rPr>
                        <a:t>6</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6</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2</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5</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5</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4</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16</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7</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5</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b="1" dirty="0">
                          <a:solidFill>
                            <a:srgbClr val="000000"/>
                          </a:solidFill>
                          <a:latin typeface="+mn-lt"/>
                          <a:ea typeface="Times New Roman"/>
                          <a:cs typeface="Calibri"/>
                        </a:rPr>
                        <a:t>59</a:t>
                      </a:r>
                      <a:endParaRPr lang="en-ZA" sz="1800"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below </a:t>
                      </a:r>
                      <a:r>
                        <a:rPr lang="en-ZA" sz="1800" dirty="0" smtClean="0">
                          <a:solidFill>
                            <a:srgbClr val="000000"/>
                          </a:solidFill>
                          <a:latin typeface="+mn-lt"/>
                          <a:ea typeface="Times New Roman"/>
                          <a:cs typeface="Calibri"/>
                        </a:rPr>
                        <a:t>30% </a:t>
                      </a:r>
                      <a:endParaRPr lang="en-ZA" sz="1800" dirty="0">
                        <a:latin typeface="+mn-lt"/>
                        <a:ea typeface="Times New Roman"/>
                        <a:cs typeface="Times New Roman"/>
                      </a:endParaRPr>
                    </a:p>
                  </a:txBody>
                  <a:tcPr marL="68580" marR="68580" marT="0" marB="0"/>
                </a:tc>
                <a:tc>
                  <a:txBody>
                    <a:bodyPr/>
                    <a:lstStyle/>
                    <a:p>
                      <a:pPr algn="ctr">
                        <a:lnSpc>
                          <a:spcPct val="115000"/>
                        </a:lnSpc>
                        <a:spcAft>
                          <a:spcPts val="0"/>
                        </a:spcAft>
                      </a:pPr>
                      <a:r>
                        <a:rPr lang="en-ZA" sz="1800">
                          <a:solidFill>
                            <a:srgbClr val="000000"/>
                          </a:solidFill>
                          <a:latin typeface="+mn-lt"/>
                          <a:ea typeface="Times New Roman"/>
                          <a:cs typeface="Calibri"/>
                        </a:rPr>
                        <a:t>2</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3</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0</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3</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1</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4</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0</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1</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a:solidFill>
                            <a:srgbClr val="000000"/>
                          </a:solidFill>
                          <a:latin typeface="+mn-lt"/>
                          <a:ea typeface="Times New Roman"/>
                          <a:cs typeface="Calibri"/>
                        </a:rPr>
                        <a:t>5</a:t>
                      </a:r>
                      <a:endParaRPr lang="en-ZA" sz="180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dirty="0">
                          <a:solidFill>
                            <a:srgbClr val="000000"/>
                          </a:solidFill>
                          <a:latin typeface="+mn-lt"/>
                          <a:ea typeface="Times New Roman"/>
                          <a:cs typeface="Calibri"/>
                        </a:rPr>
                        <a:t>3</a:t>
                      </a:r>
                      <a:endParaRPr lang="en-ZA" sz="1800" dirty="0">
                        <a:latin typeface="+mn-lt"/>
                        <a:ea typeface="Times New Roman"/>
                        <a:cs typeface="Times New Roman"/>
                      </a:endParaRPr>
                    </a:p>
                  </a:txBody>
                  <a:tcPr marL="68580" marR="68580" marT="0" marB="0" anchor="b"/>
                </a:tc>
                <a:tc>
                  <a:txBody>
                    <a:bodyPr/>
                    <a:lstStyle/>
                    <a:p>
                      <a:pPr algn="ctr">
                        <a:lnSpc>
                          <a:spcPct val="115000"/>
                        </a:lnSpc>
                        <a:spcAft>
                          <a:spcPts val="0"/>
                        </a:spcAft>
                      </a:pPr>
                      <a:r>
                        <a:rPr lang="en-ZA" sz="1800" b="1" dirty="0">
                          <a:solidFill>
                            <a:srgbClr val="000000"/>
                          </a:solidFill>
                          <a:latin typeface="+mn-lt"/>
                          <a:ea typeface="Times New Roman"/>
                          <a:cs typeface="Calibri"/>
                        </a:rPr>
                        <a:t>22</a:t>
                      </a:r>
                      <a:endParaRPr lang="en-ZA" sz="1800"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b="1" dirty="0" smtClean="0">
                          <a:latin typeface="+mn-lt"/>
                          <a:ea typeface="Times New Roman"/>
                          <a:cs typeface="Times New Roman"/>
                        </a:rPr>
                        <a:t>March 2015</a:t>
                      </a:r>
                      <a:endParaRPr lang="en-ZA" sz="1800" b="1" dirty="0">
                        <a:latin typeface="+mn-lt"/>
                        <a:ea typeface="Times New Roman"/>
                        <a:cs typeface="Times New Roman"/>
                      </a:endParaRPr>
                    </a:p>
                  </a:txBody>
                  <a:tcPr marL="68580" marR="68580" marT="0" marB="0"/>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c>
                  <a:txBody>
                    <a:bodyPr/>
                    <a:lstStyle/>
                    <a:p>
                      <a:pPr algn="ctr">
                        <a:lnSpc>
                          <a:spcPct val="115000"/>
                        </a:lnSpc>
                        <a:spcAft>
                          <a:spcPts val="0"/>
                        </a:spcAft>
                      </a:pPr>
                      <a:endParaRPr lang="en-ZA" sz="1800" b="1" dirty="0">
                        <a:latin typeface="+mn-lt"/>
                        <a:ea typeface="Times New Roman"/>
                        <a:cs typeface="Times New Roman"/>
                      </a:endParaRPr>
                    </a:p>
                  </a:txBody>
                  <a:tcPr marL="68580" marR="68580" marT="0" marB="0" anchor="b"/>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that met the </a:t>
                      </a:r>
                      <a:r>
                        <a:rPr lang="en-ZA" sz="1800" dirty="0" smtClean="0">
                          <a:solidFill>
                            <a:srgbClr val="000000"/>
                          </a:solidFill>
                          <a:latin typeface="+mn-lt"/>
                          <a:ea typeface="Times New Roman"/>
                          <a:cs typeface="Calibri"/>
                        </a:rPr>
                        <a:t>50% </a:t>
                      </a:r>
                      <a:r>
                        <a:rPr lang="en-ZA" sz="1800" dirty="0">
                          <a:solidFill>
                            <a:srgbClr val="000000"/>
                          </a:solidFill>
                          <a:latin typeface="+mn-lt"/>
                          <a:ea typeface="Times New Roman"/>
                          <a:cs typeface="Calibri"/>
                        </a:rPr>
                        <a:t>target</a:t>
                      </a:r>
                      <a:endParaRPr lang="en-ZA" sz="1800" dirty="0">
                        <a:latin typeface="+mn-lt"/>
                        <a:ea typeface="Calibri"/>
                        <a:cs typeface="Times New Roman"/>
                      </a:endParaRPr>
                    </a:p>
                  </a:txBody>
                  <a:tcPr marL="68580" marR="68580" marT="0" marB="0"/>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3</a:t>
                      </a:r>
                      <a:endParaRPr lang="en-ZA" sz="1800" dirty="0">
                        <a:latin typeface="+mn-lt"/>
                      </a:endParaRPr>
                    </a:p>
                  </a:txBody>
                  <a:tcPr/>
                </a:tc>
                <a:tc>
                  <a:txBody>
                    <a:bodyPr/>
                    <a:lstStyle/>
                    <a:p>
                      <a:r>
                        <a:rPr lang="en-ZA" sz="1800" dirty="0" smtClean="0">
                          <a:latin typeface="+mn-lt"/>
                        </a:rPr>
                        <a:t>0</a:t>
                      </a:r>
                      <a:endParaRPr lang="en-ZA" sz="1800" dirty="0">
                        <a:latin typeface="+mn-lt"/>
                      </a:endParaRPr>
                    </a:p>
                  </a:txBody>
                  <a:tcPr/>
                </a:tc>
                <a:tc>
                  <a:txBody>
                    <a:bodyPr/>
                    <a:lstStyle/>
                    <a:p>
                      <a:r>
                        <a:rPr lang="en-ZA" sz="1800" dirty="0" smtClean="0">
                          <a:latin typeface="+mn-lt"/>
                        </a:rPr>
                        <a:t>3</a:t>
                      </a:r>
                      <a:endParaRPr lang="en-ZA" sz="1800" dirty="0">
                        <a:latin typeface="+mn-lt"/>
                      </a:endParaRPr>
                    </a:p>
                  </a:txBody>
                  <a:tcPr/>
                </a:tc>
                <a:tc>
                  <a:txBody>
                    <a:bodyPr/>
                    <a:lstStyle/>
                    <a:p>
                      <a:r>
                        <a:rPr lang="en-ZA" sz="1800" b="1" dirty="0" smtClean="0">
                          <a:latin typeface="+mn-lt"/>
                        </a:rPr>
                        <a:t>22</a:t>
                      </a:r>
                      <a:endParaRPr lang="en-ZA" sz="1800" b="1" dirty="0">
                        <a:latin typeface="+mn-lt"/>
                      </a:endParaRPr>
                    </a:p>
                  </a:txBody>
                  <a:tcPr/>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between </a:t>
                      </a:r>
                      <a:r>
                        <a:rPr lang="en-ZA" sz="1800" dirty="0" smtClean="0">
                          <a:solidFill>
                            <a:srgbClr val="000000"/>
                          </a:solidFill>
                          <a:latin typeface="+mn-lt"/>
                          <a:ea typeface="Times New Roman"/>
                          <a:cs typeface="Calibri"/>
                        </a:rPr>
                        <a:t>40-49</a:t>
                      </a:r>
                      <a:r>
                        <a:rPr lang="en-ZA" sz="1800" dirty="0">
                          <a:solidFill>
                            <a:srgbClr val="000000"/>
                          </a:solidFill>
                          <a:latin typeface="+mn-lt"/>
                          <a:ea typeface="Times New Roman"/>
                          <a:cs typeface="Calibri"/>
                        </a:rPr>
                        <a:t>%</a:t>
                      </a:r>
                      <a:endParaRPr lang="en-ZA" sz="1800" dirty="0">
                        <a:latin typeface="+mn-lt"/>
                        <a:ea typeface="Calibri"/>
                        <a:cs typeface="Times New Roman"/>
                      </a:endParaRPr>
                    </a:p>
                  </a:txBody>
                  <a:tcPr marL="68580" marR="68580" marT="0" marB="0"/>
                </a:tc>
                <a:tc>
                  <a:txBody>
                    <a:bodyPr/>
                    <a:lstStyle/>
                    <a:p>
                      <a:r>
                        <a:rPr lang="en-ZA" sz="1800" dirty="0" smtClean="0">
                          <a:latin typeface="+mn-lt"/>
                        </a:rPr>
                        <a:t>5</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6</a:t>
                      </a:r>
                      <a:endParaRPr lang="en-ZA" sz="1800" dirty="0">
                        <a:latin typeface="+mn-lt"/>
                      </a:endParaRPr>
                    </a:p>
                  </a:txBody>
                  <a:tcPr/>
                </a:tc>
                <a:tc>
                  <a:txBody>
                    <a:bodyPr/>
                    <a:lstStyle/>
                    <a:p>
                      <a:r>
                        <a:rPr lang="en-ZA" sz="1800" dirty="0" smtClean="0">
                          <a:latin typeface="+mn-lt"/>
                        </a:rPr>
                        <a:t>9</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26</a:t>
                      </a:r>
                      <a:endParaRPr lang="en-ZA" sz="1800" dirty="0">
                        <a:latin typeface="+mn-lt"/>
                      </a:endParaRPr>
                    </a:p>
                  </a:txBody>
                  <a:tcPr/>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5</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b="1" dirty="0" smtClean="0">
                          <a:latin typeface="+mn-lt"/>
                        </a:rPr>
                        <a:t>62</a:t>
                      </a:r>
                      <a:endParaRPr lang="en-ZA" sz="1800" b="1" dirty="0">
                        <a:latin typeface="+mn-lt"/>
                      </a:endParaRPr>
                    </a:p>
                  </a:txBody>
                  <a:tcPr/>
                </a:tc>
              </a:tr>
              <a:tr h="370840">
                <a:tc>
                  <a:txBody>
                    <a:bodyPr/>
                    <a:lstStyle/>
                    <a:p>
                      <a:pPr>
                        <a:lnSpc>
                          <a:spcPct val="115000"/>
                        </a:lnSpc>
                        <a:spcAft>
                          <a:spcPts val="0"/>
                        </a:spcAft>
                      </a:pPr>
                      <a:r>
                        <a:rPr lang="en-ZA" sz="1800" dirty="0" smtClean="0">
                          <a:latin typeface="+mn-lt"/>
                          <a:ea typeface="Calibri"/>
                          <a:cs typeface="Times New Roman"/>
                        </a:rPr>
                        <a:t>Number of departments between 30-39</a:t>
                      </a:r>
                      <a:endParaRPr lang="en-ZA" sz="1800" dirty="0">
                        <a:latin typeface="+mn-lt"/>
                        <a:ea typeface="Calibri"/>
                        <a:cs typeface="Times New Roman"/>
                      </a:endParaRPr>
                    </a:p>
                  </a:txBody>
                  <a:tcPr marL="68580" marR="68580" marT="0" marB="0"/>
                </a:tc>
                <a:tc>
                  <a:txBody>
                    <a:bodyPr/>
                    <a:lstStyle/>
                    <a:p>
                      <a:r>
                        <a:rPr lang="en-ZA" sz="1800" dirty="0" smtClean="0">
                          <a:latin typeface="+mn-lt"/>
                        </a:rPr>
                        <a:t>5</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3</a:t>
                      </a:r>
                      <a:endParaRPr lang="en-ZA" sz="1800" dirty="0">
                        <a:latin typeface="+mn-lt"/>
                      </a:endParaRPr>
                    </a:p>
                  </a:txBody>
                  <a:tcPr/>
                </a:tc>
                <a:tc>
                  <a:txBody>
                    <a:bodyPr/>
                    <a:lstStyle/>
                    <a:p>
                      <a:r>
                        <a:rPr lang="en-ZA" sz="1800" dirty="0" smtClean="0">
                          <a:latin typeface="+mn-lt"/>
                        </a:rPr>
                        <a:t>7</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17</a:t>
                      </a:r>
                      <a:endParaRPr lang="en-ZA" sz="1800" dirty="0">
                        <a:latin typeface="+mn-lt"/>
                      </a:endParaRPr>
                    </a:p>
                  </a:txBody>
                  <a:tcPr/>
                </a:tc>
                <a:tc>
                  <a:txBody>
                    <a:bodyPr/>
                    <a:lstStyle/>
                    <a:p>
                      <a:r>
                        <a:rPr lang="en-ZA" sz="1800" dirty="0" smtClean="0">
                          <a:latin typeface="+mn-lt"/>
                        </a:rPr>
                        <a:t>6</a:t>
                      </a:r>
                      <a:endParaRPr lang="en-ZA" sz="1800" dirty="0">
                        <a:latin typeface="+mn-lt"/>
                      </a:endParaRPr>
                    </a:p>
                  </a:txBody>
                  <a:tcPr/>
                </a:tc>
                <a:tc>
                  <a:txBody>
                    <a:bodyPr/>
                    <a:lstStyle/>
                    <a:p>
                      <a:r>
                        <a:rPr lang="en-ZA" sz="1800" dirty="0" smtClean="0">
                          <a:latin typeface="+mn-lt"/>
                        </a:rPr>
                        <a:t>3</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b="1" dirty="0" smtClean="0">
                          <a:latin typeface="+mn-lt"/>
                        </a:rPr>
                        <a:t>57</a:t>
                      </a:r>
                      <a:endParaRPr lang="en-ZA" sz="1800" b="1" dirty="0">
                        <a:latin typeface="+mn-lt"/>
                      </a:endParaRPr>
                    </a:p>
                  </a:txBody>
                  <a:tcPr/>
                </a:tc>
              </a:tr>
              <a:tr h="370840">
                <a:tc>
                  <a:txBody>
                    <a:bodyPr/>
                    <a:lstStyle/>
                    <a:p>
                      <a:pPr>
                        <a:lnSpc>
                          <a:spcPct val="115000"/>
                        </a:lnSpc>
                        <a:spcAft>
                          <a:spcPts val="0"/>
                        </a:spcAft>
                      </a:pPr>
                      <a:r>
                        <a:rPr lang="en-ZA" sz="1800" dirty="0">
                          <a:solidFill>
                            <a:srgbClr val="000000"/>
                          </a:solidFill>
                          <a:latin typeface="+mn-lt"/>
                          <a:ea typeface="Times New Roman"/>
                          <a:cs typeface="Calibri"/>
                        </a:rPr>
                        <a:t>Number of departments below </a:t>
                      </a:r>
                      <a:r>
                        <a:rPr lang="en-ZA" sz="1800" dirty="0" smtClean="0">
                          <a:solidFill>
                            <a:srgbClr val="000000"/>
                          </a:solidFill>
                          <a:latin typeface="+mn-lt"/>
                          <a:ea typeface="Times New Roman"/>
                          <a:cs typeface="Calibri"/>
                        </a:rPr>
                        <a:t>30% </a:t>
                      </a:r>
                      <a:endParaRPr lang="en-ZA" sz="1800" dirty="0">
                        <a:latin typeface="+mn-lt"/>
                        <a:ea typeface="Calibri"/>
                        <a:cs typeface="Times New Roman"/>
                      </a:endParaRPr>
                    </a:p>
                  </a:txBody>
                  <a:tcPr marL="68580" marR="68580" marT="0" marB="0"/>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3</a:t>
                      </a:r>
                      <a:endParaRPr lang="en-ZA" sz="1800" dirty="0">
                        <a:latin typeface="+mn-lt"/>
                      </a:endParaRPr>
                    </a:p>
                  </a:txBody>
                  <a:tcPr/>
                </a:tc>
                <a:tc>
                  <a:txBody>
                    <a:bodyPr/>
                    <a:lstStyle/>
                    <a:p>
                      <a:r>
                        <a:rPr lang="en-ZA" sz="1800" dirty="0" smtClean="0">
                          <a:latin typeface="+mn-lt"/>
                        </a:rPr>
                        <a:t>0</a:t>
                      </a:r>
                      <a:endParaRPr lang="en-ZA" sz="1800" dirty="0">
                        <a:latin typeface="+mn-lt"/>
                      </a:endParaRPr>
                    </a:p>
                  </a:txBody>
                  <a:tcPr/>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1</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0</a:t>
                      </a:r>
                      <a:endParaRPr lang="en-ZA" sz="1800" dirty="0">
                        <a:latin typeface="+mn-lt"/>
                      </a:endParaRPr>
                    </a:p>
                  </a:txBody>
                  <a:tcPr/>
                </a:tc>
                <a:tc>
                  <a:txBody>
                    <a:bodyPr/>
                    <a:lstStyle/>
                    <a:p>
                      <a:r>
                        <a:rPr lang="en-ZA" sz="1800" dirty="0" smtClean="0">
                          <a:latin typeface="+mn-lt"/>
                        </a:rPr>
                        <a:t>2</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dirty="0" smtClean="0">
                          <a:latin typeface="+mn-lt"/>
                        </a:rPr>
                        <a:t>4</a:t>
                      </a:r>
                      <a:endParaRPr lang="en-ZA" sz="1800" dirty="0">
                        <a:latin typeface="+mn-lt"/>
                      </a:endParaRPr>
                    </a:p>
                  </a:txBody>
                  <a:tcPr/>
                </a:tc>
                <a:tc>
                  <a:txBody>
                    <a:bodyPr/>
                    <a:lstStyle/>
                    <a:p>
                      <a:r>
                        <a:rPr lang="en-ZA" sz="1800" b="1" dirty="0" smtClean="0">
                          <a:latin typeface="+mn-lt"/>
                        </a:rPr>
                        <a:t>20</a:t>
                      </a:r>
                      <a:endParaRPr lang="en-ZA" sz="1800" b="1" dirty="0">
                        <a:latin typeface="+mn-lt"/>
                      </a:endParaRPr>
                    </a:p>
                  </a:txBody>
                  <a:tcPr/>
                </a:tc>
              </a:tr>
            </a:tbl>
          </a:graphicData>
        </a:graphic>
      </p:graphicFrame>
    </p:spTree>
    <p:extLst>
      <p:ext uri="{BB962C8B-B14F-4D97-AF65-F5344CB8AC3E}">
        <p14:creationId xmlns:p14="http://schemas.microsoft.com/office/powerpoint/2010/main" val="272593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a:t>What DPSA has done to support meeting of equity targets</a:t>
            </a:r>
            <a:r>
              <a:rPr lang="en-ZA" sz="4000" dirty="0"/>
              <a:t/>
            </a:r>
            <a:br>
              <a:rPr lang="en-ZA" sz="4000" dirty="0"/>
            </a:br>
            <a:endParaRPr lang="en-ZA" dirty="0"/>
          </a:p>
        </p:txBody>
      </p:sp>
      <p:sp>
        <p:nvSpPr>
          <p:cNvPr id="3" name="Content Placeholder 2"/>
          <p:cNvSpPr>
            <a:spLocks noGrp="1"/>
          </p:cNvSpPr>
          <p:nvPr>
            <p:ph idx="1"/>
          </p:nvPr>
        </p:nvSpPr>
        <p:spPr/>
        <p:txBody>
          <a:bodyPr/>
          <a:lstStyle/>
          <a:p>
            <a:pPr algn="just"/>
            <a:r>
              <a:rPr lang="en-GB" sz="1600" dirty="0"/>
              <a:t>The Gender Equality Strategic Framework became operational in April 2009 and during that year sensitisation workshops on the framework were held for provincial and national departments</a:t>
            </a:r>
          </a:p>
          <a:p>
            <a:pPr algn="just"/>
            <a:r>
              <a:rPr lang="en-GB" sz="1600" dirty="0"/>
              <a:t>The Gender Equality Strategic Framework in the Public Service has as one of its points of focus women’s increased access to management and leadership.</a:t>
            </a:r>
          </a:p>
          <a:p>
            <a:pPr algn="just"/>
            <a:r>
              <a:rPr lang="en-GB" sz="1600" dirty="0"/>
              <a:t>The DPSA </a:t>
            </a:r>
            <a:r>
              <a:rPr lang="en-GB" sz="1600" dirty="0" smtClean="0"/>
              <a:t>in </a:t>
            </a:r>
            <a:r>
              <a:rPr lang="en-GB" sz="1600" dirty="0"/>
              <a:t>the 2012-2013 financial years produced a </a:t>
            </a:r>
            <a:r>
              <a:rPr lang="en-GB" sz="1600" b="1" dirty="0"/>
              <a:t>Gender Mainstreaming Report </a:t>
            </a:r>
            <a:r>
              <a:rPr lang="en-GB" sz="1600" dirty="0" smtClean="0"/>
              <a:t>which helped </a:t>
            </a:r>
            <a:r>
              <a:rPr lang="en-GB" sz="1600" dirty="0"/>
              <a:t>to gain insight into the extent to which the Public Service has gone to mainstream gender. </a:t>
            </a:r>
          </a:p>
          <a:p>
            <a:pPr algn="just"/>
            <a:r>
              <a:rPr lang="en-GB" sz="1600" dirty="0"/>
              <a:t>The Gender Equality Framework has institutionalised the </a:t>
            </a:r>
            <a:r>
              <a:rPr lang="en-GB" sz="1600" b="1" dirty="0"/>
              <a:t>Head of Department’s 8-Principle Action Plan for Promoting Women’s Empowerment and Gender Equality within the Public Service Workplace</a:t>
            </a:r>
            <a:r>
              <a:rPr lang="en-GB" sz="1600" dirty="0"/>
              <a:t> which were launched in 2007.  To track the implementation of the Principles, the </a:t>
            </a:r>
            <a:r>
              <a:rPr lang="en-GB" sz="1600" b="1" dirty="0"/>
              <a:t>Public Service Women Management Week</a:t>
            </a:r>
            <a:r>
              <a:rPr lang="en-GB" sz="1600" dirty="0"/>
              <a:t> offers departments an opportunity to monitor themselves by observing the Public Service Women Management Week at the end of August each year. Departments were expected to start observing the Women Management Week in August 2008 and report upon progress to the DPSA.</a:t>
            </a:r>
            <a:endParaRPr lang="en-ZA" sz="1600" b="1" dirty="0"/>
          </a:p>
          <a:p>
            <a:endParaRPr lang="en-ZA" sz="1600" dirty="0"/>
          </a:p>
        </p:txBody>
      </p:sp>
    </p:spTree>
    <p:extLst>
      <p:ext uri="{BB962C8B-B14F-4D97-AF65-F5344CB8AC3E}">
        <p14:creationId xmlns:p14="http://schemas.microsoft.com/office/powerpoint/2010/main" val="506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 </a:t>
            </a:r>
            <a:endParaRPr lang="en-ZA" dirty="0"/>
          </a:p>
        </p:txBody>
      </p:sp>
      <p:sp>
        <p:nvSpPr>
          <p:cNvPr id="3" name="Content Placeholder 2"/>
          <p:cNvSpPr>
            <a:spLocks noGrp="1"/>
          </p:cNvSpPr>
          <p:nvPr>
            <p:ph idx="1"/>
          </p:nvPr>
        </p:nvSpPr>
        <p:spPr>
          <a:xfrm>
            <a:off x="156883" y="906286"/>
            <a:ext cx="11809203" cy="4831125"/>
          </a:xfrm>
        </p:spPr>
        <p:txBody>
          <a:bodyPr/>
          <a:lstStyle/>
          <a:p>
            <a:r>
              <a:rPr lang="en-ZA" sz="1600" dirty="0"/>
              <a:t>After the democratic elections in 1994, South Africa inherited an Administration that was fragmented as under apartheid they had been structured as Homelands (Lebowa, QwaQwa, Bophuthatswana, KwaZulu, KaNgwane, Transkei, Ciskei, Gazankulu, Venda and KwaNdebele) with 638 599 employees (Picard, 2005:293) and Apartheid South Africa’s official four provinces (the Transvaal, the Orange Free State, Natal and the Cape) with 60 352 to bring the whole number to 698 951 (Picard 2005:301). In 1992, a survey of senior public servants in South Africa showed that 80% of them were Afrikaans-speaking and 77% supported the National Party (Picard, 2005:302). There were only two black persons in senior management albeit, at the lowest level in the Department of Finance.</a:t>
            </a:r>
          </a:p>
          <a:p>
            <a:r>
              <a:rPr lang="en-ZA" sz="1600" dirty="0"/>
              <a:t>Fitzgerald described the apartheid state as a ‘bureaucratic, law-driven, hierarchical, multi-layered, departmentally fragmented, inward-oriented, racial oligarchy’ (1995:514).  There was lack of representativity, accountability and transparency; staff was inadequately skilled and thus poorly paid and demotivated; conflicting labour relations and centralized control and top down management (1995: 514-515).  Further to that, employment, progression and salaries were marked by inequalities along racial and sexual lines (</a:t>
            </a:r>
            <a:r>
              <a:rPr lang="en-ZA" sz="1600" b="1" dirty="0"/>
              <a:t>White Paper on the Transformation of the Public Service of 1995,</a:t>
            </a:r>
            <a:r>
              <a:rPr lang="en-ZA" sz="1600" dirty="0"/>
              <a:t> 1995). Therefore the Public Service lacked credibility in the eyes of the majority of the people that it served. The first step that the new democratic government took was to introduce the </a:t>
            </a:r>
            <a:r>
              <a:rPr lang="en-ZA" sz="1600" b="1" i="1" dirty="0"/>
              <a:t>Public Service Act of 1994</a:t>
            </a:r>
            <a:r>
              <a:rPr lang="en-ZA" sz="1600" dirty="0"/>
              <a:t> in order to create a unified national public service. </a:t>
            </a:r>
            <a:endParaRPr lang="en-ZA" sz="1600" dirty="0" smtClean="0"/>
          </a:p>
          <a:p>
            <a:r>
              <a:rPr lang="en-ZA" sz="1600" dirty="0"/>
              <a:t>The </a:t>
            </a:r>
            <a:r>
              <a:rPr lang="en-ZA" sz="1600" b="1" dirty="0"/>
              <a:t>White Paper on the Transformation of the Public Service of 1995</a:t>
            </a:r>
            <a:r>
              <a:rPr lang="en-ZA" sz="1600" dirty="0"/>
              <a:t> </a:t>
            </a:r>
            <a:r>
              <a:rPr lang="en-GB" sz="1600" dirty="0"/>
              <a:t>identified a need to “</a:t>
            </a:r>
            <a:r>
              <a:rPr lang="en-GB" sz="1600" i="1" dirty="0"/>
              <a:t>create a genuinely representative public service which reflects the major characteristics of the South African demography, without eroding efficiency and competence</a:t>
            </a:r>
            <a:r>
              <a:rPr lang="en-GB" sz="1600" dirty="0"/>
              <a:t>.” This was translated by the commitment made by the Government of National Unity to “</a:t>
            </a:r>
            <a:r>
              <a:rPr lang="en-GB" sz="1600" i="1" dirty="0"/>
              <a:t>continually</a:t>
            </a:r>
            <a:r>
              <a:rPr lang="en-ZA" sz="1600" i="1" dirty="0"/>
              <a:t> improve the lives of the people of South Africa through a transformed public service which is representative, coherent, transparent, efficient, effective, accountable and responsive to the needs of all” (</a:t>
            </a:r>
            <a:r>
              <a:rPr lang="en-ZA" sz="1600" dirty="0"/>
              <a:t>WPTPS 1995: 6)</a:t>
            </a:r>
            <a:r>
              <a:rPr lang="en-ZA" sz="1600" i="1" dirty="0"/>
              <a:t>.</a:t>
            </a:r>
            <a:r>
              <a:rPr lang="en-ZA" sz="1600" dirty="0"/>
              <a:t> </a:t>
            </a:r>
          </a:p>
          <a:p>
            <a:endParaRPr lang="en-ZA" sz="1600" dirty="0"/>
          </a:p>
          <a:p>
            <a:endParaRPr lang="en-ZA" sz="1600" dirty="0"/>
          </a:p>
          <a:p>
            <a:endParaRPr lang="en-ZA" sz="1800" dirty="0"/>
          </a:p>
        </p:txBody>
      </p:sp>
    </p:spTree>
    <p:extLst>
      <p:ext uri="{BB962C8B-B14F-4D97-AF65-F5344CB8AC3E}">
        <p14:creationId xmlns:p14="http://schemas.microsoft.com/office/powerpoint/2010/main" val="1100891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815" y="0"/>
            <a:ext cx="8229600" cy="792088"/>
          </a:xfrm>
        </p:spPr>
        <p:txBody>
          <a:bodyPr/>
          <a:lstStyle/>
          <a:p>
            <a:r>
              <a:rPr lang="en-ZA" sz="2400" dirty="0"/>
              <a:t>What DPSA has done to support meeting of equity targets</a:t>
            </a:r>
            <a:r>
              <a:rPr lang="en-ZA" sz="2800" dirty="0"/>
              <a:t/>
            </a:r>
            <a:br>
              <a:rPr lang="en-ZA" sz="2800" dirty="0"/>
            </a:br>
            <a:endParaRPr lang="en-ZA" sz="2800" dirty="0"/>
          </a:p>
        </p:txBody>
      </p:sp>
      <p:sp>
        <p:nvSpPr>
          <p:cNvPr id="3" name="Content Placeholder 2"/>
          <p:cNvSpPr>
            <a:spLocks noGrp="1"/>
          </p:cNvSpPr>
          <p:nvPr>
            <p:ph idx="1"/>
          </p:nvPr>
        </p:nvSpPr>
        <p:spPr>
          <a:xfrm>
            <a:off x="144814" y="998367"/>
            <a:ext cx="11796173" cy="5112568"/>
          </a:xfrm>
        </p:spPr>
        <p:txBody>
          <a:bodyPr/>
          <a:lstStyle/>
          <a:p>
            <a:r>
              <a:rPr lang="en-ZA" sz="1400" dirty="0">
                <a:cs typeface="Arial" pitchFamily="34" charset="0"/>
              </a:rPr>
              <a:t>The policy on Reasonable Accommodation and Assistive Devices which is set to create uniformity in approach has been approved; it is now accompanied by a Directive which gives it more authority</a:t>
            </a:r>
            <a:r>
              <a:rPr lang="en-ZA" sz="1400" dirty="0" smtClean="0">
                <a:cs typeface="Arial" pitchFamily="34" charset="0"/>
              </a:rPr>
              <a:t>.</a:t>
            </a:r>
            <a:endParaRPr lang="en-ZA" sz="1400" dirty="0">
              <a:cs typeface="Arial" pitchFamily="34" charset="0"/>
            </a:endParaRPr>
          </a:p>
          <a:p>
            <a:r>
              <a:rPr lang="en-ZA" sz="1400" dirty="0">
                <a:cs typeface="Arial" pitchFamily="34" charset="0"/>
              </a:rPr>
              <a:t>DPSA  is still giving support to departments with regard to compliance to legislation promoting mainstreaming of disability and gender (see slide 5</a:t>
            </a:r>
            <a:r>
              <a:rPr lang="en-ZA" sz="1400" dirty="0" smtClean="0">
                <a:cs typeface="Arial" pitchFamily="34" charset="0"/>
              </a:rPr>
              <a:t>).</a:t>
            </a:r>
            <a:endParaRPr lang="en-ZA" sz="1400" dirty="0">
              <a:cs typeface="Arial" pitchFamily="34" charset="0"/>
            </a:endParaRPr>
          </a:p>
          <a:p>
            <a:r>
              <a:rPr lang="en-ZA" sz="1400" dirty="0">
                <a:cs typeface="Arial" pitchFamily="34" charset="0"/>
              </a:rPr>
              <a:t>The strengthening of the implementation of the two frameworks, namely the Gender Equality Strategic Framework  (GESF) and the JobAccess Strategic Framework for the Recruitment, Appointment and Retention of People with Disabilities (JA)has resulted in improvements by departments. Departments submit plans and </a:t>
            </a:r>
            <a:r>
              <a:rPr lang="en-ZA" sz="1400" dirty="0" smtClean="0">
                <a:cs typeface="Arial" pitchFamily="34" charset="0"/>
              </a:rPr>
              <a:t>reports annually </a:t>
            </a:r>
            <a:r>
              <a:rPr lang="en-ZA" sz="1400" dirty="0">
                <a:cs typeface="Arial" pitchFamily="34" charset="0"/>
              </a:rPr>
              <a:t>on the 28</a:t>
            </a:r>
            <a:r>
              <a:rPr lang="en-ZA" sz="1400" baseline="30000" dirty="0">
                <a:cs typeface="Arial" pitchFamily="34" charset="0"/>
              </a:rPr>
              <a:t>th</a:t>
            </a:r>
            <a:r>
              <a:rPr lang="en-ZA" sz="1400" dirty="0">
                <a:cs typeface="Arial" pitchFamily="34" charset="0"/>
              </a:rPr>
              <a:t> of </a:t>
            </a:r>
            <a:r>
              <a:rPr lang="en-ZA" sz="1400" dirty="0" smtClean="0">
                <a:cs typeface="Arial" pitchFamily="34" charset="0"/>
              </a:rPr>
              <a:t>February.</a:t>
            </a:r>
          </a:p>
          <a:p>
            <a:r>
              <a:rPr lang="en-ZA" sz="1400" dirty="0" smtClean="0">
                <a:cs typeface="Arial" pitchFamily="34" charset="0"/>
              </a:rPr>
              <a:t> Departments </a:t>
            </a:r>
            <a:r>
              <a:rPr lang="en-ZA" sz="1400" dirty="0">
                <a:cs typeface="Arial" pitchFamily="34" charset="0"/>
              </a:rPr>
              <a:t>that have not yet met the 2% and the 50% targets are required to develop remedial plans to show how they will address the gaps</a:t>
            </a:r>
            <a:r>
              <a:rPr lang="en-ZA" sz="1400" dirty="0" smtClean="0">
                <a:cs typeface="Arial" pitchFamily="34" charset="0"/>
              </a:rPr>
              <a:t>.</a:t>
            </a:r>
            <a:endParaRPr lang="en-ZA" sz="1400" dirty="0">
              <a:cs typeface="Arial" pitchFamily="34" charset="0"/>
            </a:endParaRPr>
          </a:p>
          <a:p>
            <a:r>
              <a:rPr lang="en-ZA" sz="1400" dirty="0">
                <a:cs typeface="Arial" pitchFamily="34" charset="0"/>
              </a:rPr>
              <a:t>Departments that have met both targets are required to develop retention and maintenance plans to guard against losing the targets</a:t>
            </a:r>
            <a:r>
              <a:rPr lang="en-ZA" sz="1400" dirty="0" smtClean="0">
                <a:cs typeface="Arial" pitchFamily="34" charset="0"/>
              </a:rPr>
              <a:t>.</a:t>
            </a:r>
          </a:p>
          <a:p>
            <a:r>
              <a:rPr lang="en-ZA" sz="1400" dirty="0" smtClean="0">
                <a:cs typeface="Arial" pitchFamily="34" charset="0"/>
              </a:rPr>
              <a:t>The Public Service Women Management Week programme holds meetings once a year that is chaired by the HOD to monitor the implementation of the </a:t>
            </a:r>
            <a:r>
              <a:rPr lang="en-ZA" sz="1400" dirty="0" smtClean="0"/>
              <a:t>HODs </a:t>
            </a:r>
            <a:r>
              <a:rPr lang="en-ZA" sz="1400" dirty="0"/>
              <a:t>8-Principle Plan of Action for Promoting Women’s Empowerment and Gender Equality within the Public Service Workplace, </a:t>
            </a:r>
            <a:r>
              <a:rPr lang="en-ZA" sz="1400" dirty="0" smtClean="0"/>
              <a:t>2007 and </a:t>
            </a:r>
            <a:r>
              <a:rPr lang="en-ZA" sz="1400" dirty="0" smtClean="0">
                <a:cs typeface="Arial" pitchFamily="34" charset="0"/>
              </a:rPr>
              <a:t>come up with ways that departments can strengthen gender mainstreaming and equality.</a:t>
            </a:r>
          </a:p>
          <a:p>
            <a:r>
              <a:rPr lang="en-ZA" sz="1600" dirty="0"/>
              <a:t>PERSAL clean up-DPSA has worked with the National Treasury to amend the health profile on the PERSAL system relating to disability disclosure</a:t>
            </a:r>
            <a:r>
              <a:rPr lang="en-ZA" sz="1600" dirty="0" smtClean="0"/>
              <a:t>.</a:t>
            </a:r>
          </a:p>
          <a:p>
            <a:r>
              <a:rPr lang="en-ZA" sz="1600" dirty="0" smtClean="0"/>
              <a:t>Accredited training courses based on the GESF and the JA developed with the National School of Government in 2008 and 2011 respectively.</a:t>
            </a:r>
            <a:endParaRPr lang="en-ZA" sz="1600" dirty="0"/>
          </a:p>
          <a:p>
            <a:endParaRPr lang="en-ZA" sz="1600" dirty="0"/>
          </a:p>
        </p:txBody>
      </p:sp>
    </p:spTree>
    <p:extLst>
      <p:ext uri="{BB962C8B-B14F-4D97-AF65-F5344CB8AC3E}">
        <p14:creationId xmlns:p14="http://schemas.microsoft.com/office/powerpoint/2010/main" val="3035922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8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 </a:t>
            </a:r>
            <a:r>
              <a:rPr lang="en-ZA" dirty="0" err="1" smtClean="0"/>
              <a:t>cont</a:t>
            </a:r>
            <a:r>
              <a:rPr lang="en-ZA" dirty="0" smtClean="0"/>
              <a:t>…</a:t>
            </a:r>
            <a:endParaRPr lang="en-ZA" dirty="0"/>
          </a:p>
        </p:txBody>
      </p:sp>
      <p:sp>
        <p:nvSpPr>
          <p:cNvPr id="3" name="Content Placeholder 2"/>
          <p:cNvSpPr>
            <a:spLocks noGrp="1"/>
          </p:cNvSpPr>
          <p:nvPr>
            <p:ph idx="1"/>
          </p:nvPr>
        </p:nvSpPr>
        <p:spPr>
          <a:xfrm>
            <a:off x="-49305" y="924217"/>
            <a:ext cx="11809203" cy="5001454"/>
          </a:xfrm>
        </p:spPr>
        <p:txBody>
          <a:bodyPr/>
          <a:lstStyle/>
          <a:p>
            <a:r>
              <a:rPr lang="en-ZA" sz="1600" dirty="0"/>
              <a:t>Restoring legitimacy and credibility was done through a broadly representative Public Service which from the outset became a key to the transformation process. </a:t>
            </a:r>
          </a:p>
          <a:p>
            <a:r>
              <a:rPr lang="en-ZA" sz="1600" dirty="0"/>
              <a:t>Demands by blacks and women for inclusion in decision making and sharing of wealth in the workplace became a reality (Smith &amp; Cronje, 2002: 237). However, the dilemma that the new Public Service faced was how to facilitate the entry of Black people, women and people with disabilities, who were excluded from many jobs on the basis of apartheid, into jobs that were occupied by other people (who have felt they were entitled for a long time)? What could the new government do to satisfy the Black people whose majority vote put it into power? On the other hand, whatever the new government did it had to be careful not to create the feeling among other racial groups that they have fallen out of favour with the new government (Adams, 2000). It was a catch 22 </a:t>
            </a:r>
            <a:r>
              <a:rPr lang="en-ZA" sz="1600" dirty="0" smtClean="0"/>
              <a:t>situation.</a:t>
            </a:r>
            <a:r>
              <a:rPr lang="en-ZA" sz="1600" i="1" dirty="0" smtClean="0"/>
              <a:t> </a:t>
            </a:r>
          </a:p>
          <a:p>
            <a:r>
              <a:rPr lang="en-ZA" sz="1600" dirty="0" smtClean="0"/>
              <a:t>The </a:t>
            </a:r>
            <a:r>
              <a:rPr lang="en-ZA" sz="1600" dirty="0"/>
              <a:t>premise of dealing with this challenge was anchored in the understanding that the basic concept of Diversity Management accepts that the workforce consists of a diverse population of people who have visible and non-visible differences which include factors such as age, sex, background, race, disability, personality and work style. It is founded on the premise that harnessing these differences will create a productive environment in which everyone feels valued, where their talents are being fully utilised and in which organisational goals are met (</a:t>
            </a:r>
            <a:r>
              <a:rPr lang="en-ZA" sz="1600" dirty="0" err="1"/>
              <a:t>Kandola</a:t>
            </a:r>
            <a:r>
              <a:rPr lang="en-ZA" sz="1600" dirty="0"/>
              <a:t> &amp; Fullerton, 1998</a:t>
            </a:r>
            <a:r>
              <a:rPr lang="en-ZA" sz="1600" dirty="0" smtClean="0"/>
              <a:t>).</a:t>
            </a:r>
          </a:p>
          <a:p>
            <a:r>
              <a:rPr lang="en-ZA" sz="1600" dirty="0" smtClean="0"/>
              <a:t>Lastly, the provisions of Chapter </a:t>
            </a:r>
            <a:r>
              <a:rPr lang="en-ZA" sz="1600" dirty="0"/>
              <a:t>10 (s 195[1]) of the Constitution of the Republic, </a:t>
            </a:r>
            <a:r>
              <a:rPr lang="en-ZA" sz="1600" dirty="0" smtClean="0"/>
              <a:t>called for Public  </a:t>
            </a:r>
            <a:r>
              <a:rPr lang="en-ZA" sz="1600" dirty="0"/>
              <a:t>Administration </a:t>
            </a:r>
            <a:r>
              <a:rPr lang="en-ZA" sz="1600" dirty="0" smtClean="0"/>
              <a:t>to be </a:t>
            </a:r>
            <a:r>
              <a:rPr lang="en-ZA" sz="1600" dirty="0"/>
              <a:t>governed by the democratic values and principles enshrined in </a:t>
            </a:r>
            <a:r>
              <a:rPr lang="en-ZA" sz="1600" dirty="0" smtClean="0"/>
              <a:t>the </a:t>
            </a:r>
            <a:r>
              <a:rPr lang="en-ZA" sz="1600" dirty="0"/>
              <a:t>constitution, including the following principles:</a:t>
            </a:r>
          </a:p>
          <a:p>
            <a:pPr>
              <a:buFont typeface="Wingdings" panose="05000000000000000000" pitchFamily="2" charset="2"/>
              <a:buChar char="q"/>
            </a:pPr>
            <a:r>
              <a:rPr lang="en-ZA" sz="1600" dirty="0" smtClean="0"/>
              <a:t>Public </a:t>
            </a:r>
            <a:r>
              <a:rPr lang="en-ZA" sz="1600" dirty="0"/>
              <a:t>administration must be broadly representative of the South African people, with employment and personnel management practices based on ability, objectivity, fairness, and the need to redress the imbalances of the past to achieve broad representation</a:t>
            </a:r>
          </a:p>
          <a:p>
            <a:endParaRPr lang="en-ZA" sz="1600" dirty="0"/>
          </a:p>
        </p:txBody>
      </p:sp>
    </p:spTree>
    <p:extLst>
      <p:ext uri="{BB962C8B-B14F-4D97-AF65-F5344CB8AC3E}">
        <p14:creationId xmlns:p14="http://schemas.microsoft.com/office/powerpoint/2010/main" val="144473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88640"/>
            <a:ext cx="10972800" cy="1066800"/>
          </a:xfrm>
        </p:spPr>
        <p:txBody>
          <a:bodyPr/>
          <a:lstStyle/>
          <a:p>
            <a:r>
              <a:rPr lang="en-ZA" sz="2400" dirty="0" smtClean="0"/>
              <a:t>Annual DPSA reporting requirements from departments</a:t>
            </a:r>
            <a:endParaRPr lang="en-ZA" sz="2400" dirty="0"/>
          </a:p>
        </p:txBody>
      </p:sp>
      <p:sp>
        <p:nvSpPr>
          <p:cNvPr id="3" name="Content Placeholder 2"/>
          <p:cNvSpPr>
            <a:spLocks noGrp="1"/>
          </p:cNvSpPr>
          <p:nvPr>
            <p:ph idx="1"/>
          </p:nvPr>
        </p:nvSpPr>
        <p:spPr>
          <a:xfrm>
            <a:off x="239350" y="1052736"/>
            <a:ext cx="11713301" cy="5040560"/>
          </a:xfrm>
        </p:spPr>
        <p:txBody>
          <a:bodyPr/>
          <a:lstStyle/>
          <a:p>
            <a:pPr lvl="0"/>
            <a:r>
              <a:rPr lang="en-ZA" sz="1800" dirty="0" smtClean="0">
                <a:solidFill>
                  <a:schemeClr val="bg1"/>
                </a:solidFill>
              </a:rPr>
              <a:t>Departments submit JobAccess Strategic Framework Implementation Plan annually to the DPSA (28 February)</a:t>
            </a:r>
          </a:p>
          <a:p>
            <a:pPr lvl="0"/>
            <a:r>
              <a:rPr lang="en-ZA" sz="1800" dirty="0" smtClean="0">
                <a:solidFill>
                  <a:schemeClr val="bg1"/>
                </a:solidFill>
              </a:rPr>
              <a:t>Departments submit JobAccess Strategic Framework Implementation Report annually to the DPSA (28 February)</a:t>
            </a:r>
          </a:p>
          <a:p>
            <a:pPr lvl="0"/>
            <a:r>
              <a:rPr lang="en-ZA" sz="1800" dirty="0" smtClean="0">
                <a:solidFill>
                  <a:schemeClr val="bg1"/>
                </a:solidFill>
              </a:rPr>
              <a:t>Departments submit Gender Equality Strategic Framework Implementation Plan annually to the DPSA (28 February)</a:t>
            </a:r>
          </a:p>
          <a:p>
            <a:pPr lvl="0"/>
            <a:r>
              <a:rPr lang="en-ZA" sz="1800" dirty="0" smtClean="0">
                <a:solidFill>
                  <a:schemeClr val="bg1"/>
                </a:solidFill>
              </a:rPr>
              <a:t>Departments submit Gender Equality Strategic Framework Implementation Plan Report annually to the DPSA (28 February)</a:t>
            </a:r>
          </a:p>
          <a:p>
            <a:pPr lvl="0"/>
            <a:r>
              <a:rPr lang="en-ZA" sz="1800" dirty="0" smtClean="0">
                <a:solidFill>
                  <a:schemeClr val="bg1"/>
                </a:solidFill>
              </a:rPr>
              <a:t>Departments submit the annual PSWMW Report by 31 October</a:t>
            </a:r>
          </a:p>
          <a:p>
            <a:r>
              <a:rPr lang="en-ZA" sz="1800" dirty="0" smtClean="0">
                <a:solidFill>
                  <a:schemeClr val="bg1"/>
                </a:solidFill>
              </a:rPr>
              <a:t>Departments submit the annual sexual harassment report to DPSA by 30 April</a:t>
            </a:r>
            <a:endParaRPr lang="en-ZA"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GESF</a:t>
            </a:r>
            <a:endParaRPr lang="en-ZA" sz="1800" dirty="0"/>
          </a:p>
        </p:txBody>
      </p:sp>
      <p:sp>
        <p:nvSpPr>
          <p:cNvPr id="3" name="Content Placeholder 2"/>
          <p:cNvSpPr>
            <a:spLocks noGrp="1"/>
          </p:cNvSpPr>
          <p:nvPr>
            <p:ph idx="1"/>
          </p:nvPr>
        </p:nvSpPr>
        <p:spPr/>
        <p:txBody>
          <a:bodyPr/>
          <a:lstStyle/>
          <a:p>
            <a:r>
              <a:rPr lang="en-ZA" sz="1400" dirty="0" smtClean="0"/>
              <a:t>Annually on the 28</a:t>
            </a:r>
            <a:r>
              <a:rPr lang="en-ZA" sz="1400" baseline="30000" dirty="0" smtClean="0"/>
              <a:t>th</a:t>
            </a:r>
            <a:r>
              <a:rPr lang="en-ZA" sz="1400" dirty="0" smtClean="0"/>
              <a:t> of February departments submit plans and reports on the implementation of the GESF framework. The template is based on the following indicators:</a:t>
            </a:r>
          </a:p>
          <a:p>
            <a:pPr>
              <a:buFont typeface="Wingdings" panose="05000000000000000000" pitchFamily="2" charset="2"/>
              <a:buChar char="q"/>
            </a:pPr>
            <a:r>
              <a:rPr lang="en-ZA" sz="1400" b="1" dirty="0"/>
              <a:t>Strategic Objective 1:  </a:t>
            </a:r>
            <a:r>
              <a:rPr lang="en-ZA" sz="1400" dirty="0"/>
              <a:t>Adopt a wide set of options for capacity development in order to achieve women’s empowerment and gender equality for the creation of a non-sexist state</a:t>
            </a:r>
          </a:p>
          <a:p>
            <a:pPr>
              <a:buFont typeface="Wingdings" panose="05000000000000000000" pitchFamily="2" charset="2"/>
              <a:buChar char="v"/>
            </a:pPr>
            <a:r>
              <a:rPr lang="en-ZA" sz="1400" b="1" dirty="0"/>
              <a:t>Sub-Objective 1: </a:t>
            </a:r>
            <a:r>
              <a:rPr lang="en-ZA" sz="1400" dirty="0"/>
              <a:t>Develop knowledge of legal and strategic framework &amp; mandates at a national &amp; global level with regard to gender: </a:t>
            </a:r>
          </a:p>
          <a:p>
            <a:pPr lvl="1"/>
            <a:r>
              <a:rPr lang="en-ZA" sz="1400" b="1" dirty="0"/>
              <a:t>National Development Plan: Vision for 2030 </a:t>
            </a:r>
            <a:endParaRPr lang="en-ZA" sz="1400" dirty="0"/>
          </a:p>
          <a:p>
            <a:pPr lvl="1"/>
            <a:r>
              <a:rPr lang="en-ZA" sz="1400" b="1" dirty="0"/>
              <a:t>South African National Policy Framework for Women’s Empowerment and Gender Equality of 2000.</a:t>
            </a:r>
            <a:endParaRPr lang="en-ZA" sz="1400" dirty="0"/>
          </a:p>
          <a:p>
            <a:pPr lvl="1"/>
            <a:r>
              <a:rPr lang="en-ZA" sz="1400" b="1" dirty="0"/>
              <a:t>The SADC Gender protocol</a:t>
            </a:r>
            <a:endParaRPr lang="en-ZA" sz="1400" dirty="0"/>
          </a:p>
          <a:p>
            <a:pPr lvl="1"/>
            <a:r>
              <a:rPr lang="en-ZA" sz="1400" b="1" dirty="0"/>
              <a:t>Beijing Platform for Action</a:t>
            </a:r>
            <a:endParaRPr lang="en-ZA" sz="1400" dirty="0"/>
          </a:p>
          <a:p>
            <a:pPr lvl="1"/>
            <a:r>
              <a:rPr lang="es-ES" sz="1400" b="1" dirty="0"/>
              <a:t>The African Union Agenda </a:t>
            </a:r>
            <a:r>
              <a:rPr lang="es-ES" sz="1400" b="1" dirty="0" smtClean="0"/>
              <a:t>2063</a:t>
            </a:r>
          </a:p>
          <a:p>
            <a:pPr lvl="1"/>
            <a:r>
              <a:rPr lang="es-ES" sz="1400" b="1" dirty="0" smtClean="0"/>
              <a:t>CEDAW</a:t>
            </a:r>
          </a:p>
          <a:p>
            <a:pPr lvl="1"/>
            <a:endParaRPr lang="es-ES" sz="1400" b="1" dirty="0"/>
          </a:p>
          <a:p>
            <a:pPr lvl="1">
              <a:buFont typeface="Wingdings" panose="05000000000000000000" pitchFamily="2" charset="2"/>
              <a:buChar char="v"/>
            </a:pPr>
            <a:r>
              <a:rPr lang="en-ZA" sz="1400" b="1" dirty="0" smtClean="0"/>
              <a:t>Sub-Objective </a:t>
            </a:r>
            <a:r>
              <a:rPr lang="en-ZA" sz="1400" b="1" dirty="0"/>
              <a:t>2: </a:t>
            </a:r>
            <a:r>
              <a:rPr lang="en-ZA" sz="1400" dirty="0"/>
              <a:t>Develop knowledge of policies related to women’s empowerment &amp; gender </a:t>
            </a:r>
            <a:r>
              <a:rPr lang="en-ZA" sz="1400" dirty="0" smtClean="0"/>
              <a:t>equality</a:t>
            </a:r>
          </a:p>
          <a:p>
            <a:pPr lvl="1">
              <a:buFont typeface="Wingdings" panose="05000000000000000000" pitchFamily="2" charset="2"/>
              <a:buChar char="v"/>
            </a:pPr>
            <a:endParaRPr lang="en-ZA" sz="1400" dirty="0"/>
          </a:p>
          <a:p>
            <a:pPr lvl="1">
              <a:buFont typeface="Wingdings" panose="05000000000000000000" pitchFamily="2" charset="2"/>
              <a:buChar char="v"/>
            </a:pPr>
            <a:r>
              <a:rPr lang="en-ZA" sz="1400" b="1" dirty="0"/>
              <a:t>Sub-Objective 3: </a:t>
            </a:r>
            <a:r>
              <a:rPr lang="en-ZA" sz="1400" dirty="0"/>
              <a:t>Create a leadership pipeline through which women can be capacitated &amp; developed for upward mobility, including through the establishment of  programmes for leadership development such as bursaries, mentorships, internships and </a:t>
            </a:r>
            <a:r>
              <a:rPr lang="en-ZA" sz="1400" dirty="0" smtClean="0"/>
              <a:t>ADP</a:t>
            </a:r>
          </a:p>
          <a:p>
            <a:pPr marL="457200" lvl="1" indent="0">
              <a:buNone/>
            </a:pPr>
            <a:r>
              <a:rPr lang="en-ZA" sz="1400" b="1" dirty="0" smtClean="0"/>
              <a:t> </a:t>
            </a:r>
            <a:endParaRPr lang="en-ZA" sz="1400" dirty="0"/>
          </a:p>
          <a:p>
            <a:pPr lvl="1">
              <a:buFont typeface="Wingdings" panose="05000000000000000000" pitchFamily="2" charset="2"/>
              <a:buChar char="v"/>
            </a:pPr>
            <a:endParaRPr lang="es-ES" sz="1400" b="1" dirty="0" smtClean="0"/>
          </a:p>
          <a:p>
            <a:pPr marL="457200" lvl="1" indent="0">
              <a:buNone/>
            </a:pPr>
            <a:endParaRPr lang="en-ZA" sz="1400" dirty="0" smtClean="0"/>
          </a:p>
          <a:p>
            <a:pPr>
              <a:buFont typeface="Wingdings" panose="05000000000000000000" pitchFamily="2" charset="2"/>
              <a:buChar char="q"/>
            </a:pPr>
            <a:endParaRPr lang="en-ZA" sz="1400" dirty="0"/>
          </a:p>
        </p:txBody>
      </p:sp>
    </p:spTree>
    <p:extLst>
      <p:ext uri="{BB962C8B-B14F-4D97-AF65-F5344CB8AC3E}">
        <p14:creationId xmlns:p14="http://schemas.microsoft.com/office/powerpoint/2010/main" val="176640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GESF</a:t>
            </a:r>
            <a:endParaRPr lang="en-ZA" sz="1800" dirty="0"/>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ZA" sz="1400" b="1" dirty="0"/>
              <a:t>Strategic Objective 2: </a:t>
            </a:r>
            <a:r>
              <a:rPr lang="en-ZA" sz="1400" dirty="0"/>
              <a:t>Adopt a wide set of options for organizational support in order to promote women’s empowerment and gender </a:t>
            </a:r>
            <a:r>
              <a:rPr lang="en-ZA" sz="1400" dirty="0" smtClean="0"/>
              <a:t>equality</a:t>
            </a:r>
            <a:endParaRPr lang="en-ZA" sz="1400" b="1" dirty="0" smtClean="0"/>
          </a:p>
          <a:p>
            <a:pPr>
              <a:buFont typeface="Wingdings" panose="05000000000000000000" pitchFamily="2" charset="2"/>
              <a:buChar char="v"/>
            </a:pPr>
            <a:r>
              <a:rPr lang="en-ZA" sz="1400" b="1" dirty="0" smtClean="0"/>
              <a:t>Sub-Objective </a:t>
            </a:r>
            <a:r>
              <a:rPr lang="en-ZA" sz="1400" b="1" dirty="0"/>
              <a:t>1</a:t>
            </a:r>
            <a:r>
              <a:rPr lang="en-ZA" sz="1400" b="1" dirty="0" smtClean="0"/>
              <a:t>: </a:t>
            </a:r>
            <a:r>
              <a:rPr lang="en-ZA" sz="1400" dirty="0"/>
              <a:t>Create an organizational culture which is gender sensitive and which also ensures attitudes  and mind-shifts</a:t>
            </a:r>
            <a:endParaRPr lang="en-ZA" sz="1400" b="1" dirty="0" smtClean="0"/>
          </a:p>
          <a:p>
            <a:pPr>
              <a:buFont typeface="Wingdings" panose="05000000000000000000" pitchFamily="2" charset="2"/>
              <a:buChar char="v"/>
            </a:pPr>
            <a:r>
              <a:rPr lang="en-ZA" sz="1400" b="1" dirty="0" smtClean="0"/>
              <a:t>Sub-Objective 2:</a:t>
            </a:r>
            <a:r>
              <a:rPr lang="en-ZA" sz="1400" dirty="0"/>
              <a:t> Provide adequate resources to deal with issues of gender particularly women with disabilities</a:t>
            </a:r>
            <a:endParaRPr lang="en-ZA" sz="1400" b="1" dirty="0" smtClean="0"/>
          </a:p>
          <a:p>
            <a:pPr>
              <a:buFont typeface="Wingdings" panose="05000000000000000000" pitchFamily="2" charset="2"/>
              <a:buChar char="v"/>
            </a:pPr>
            <a:r>
              <a:rPr lang="en-ZA" sz="1400" b="1" dirty="0" smtClean="0"/>
              <a:t>Sub-Objective 3: </a:t>
            </a:r>
            <a:r>
              <a:rPr lang="en-ZA" sz="1400" b="1" dirty="0"/>
              <a:t>: </a:t>
            </a:r>
            <a:r>
              <a:rPr lang="en-ZA" sz="1400" dirty="0"/>
              <a:t>Mainstreaming</a:t>
            </a:r>
            <a:r>
              <a:rPr lang="en-ZA" sz="1400" b="1" dirty="0"/>
              <a:t> </a:t>
            </a:r>
            <a:r>
              <a:rPr lang="en-ZA" sz="1400" dirty="0"/>
              <a:t> of gender in strategic plans, MTEF, cluster &amp; sector plans &amp; gender responsive budgeting</a:t>
            </a:r>
            <a:endParaRPr lang="en-ZA" sz="1400" b="1" dirty="0" smtClean="0"/>
          </a:p>
          <a:p>
            <a:pPr>
              <a:buFont typeface="Wingdings" panose="05000000000000000000" pitchFamily="2" charset="2"/>
              <a:buChar char="v"/>
            </a:pPr>
            <a:r>
              <a:rPr lang="en-ZA" sz="1400" b="1" dirty="0" smtClean="0"/>
              <a:t>Sub-Objective 4: </a:t>
            </a:r>
            <a:r>
              <a:rPr lang="en-ZA" sz="1400" dirty="0" smtClean="0"/>
              <a:t>Focus </a:t>
            </a:r>
            <a:r>
              <a:rPr lang="en-ZA" sz="1400" dirty="0"/>
              <a:t>on sexual harassment, workplace gender based violence, work-life balance, provision of child care facilities:</a:t>
            </a:r>
            <a:r>
              <a:rPr lang="en-ZA" sz="1400" b="1" dirty="0"/>
              <a:t> </a:t>
            </a:r>
            <a:endParaRPr lang="en-ZA" sz="1400" b="1" dirty="0" smtClean="0"/>
          </a:p>
          <a:p>
            <a:pPr marL="0" indent="0">
              <a:buNone/>
            </a:pPr>
            <a:endParaRPr lang="en-ZA" sz="1400" dirty="0"/>
          </a:p>
          <a:p>
            <a:r>
              <a:rPr lang="en-ZA" sz="1400" b="1" dirty="0"/>
              <a:t>In addition to the progress made on planned activities, please also provide the following: </a:t>
            </a:r>
            <a:endParaRPr lang="en-ZA" sz="1400" dirty="0"/>
          </a:p>
          <a:p>
            <a:r>
              <a:rPr lang="en-ZA" sz="1400" b="1" dirty="0" smtClean="0"/>
              <a:t>Existence </a:t>
            </a:r>
            <a:r>
              <a:rPr lang="en-ZA" sz="1400" b="1" dirty="0"/>
              <a:t>of child care policies, transport policies, </a:t>
            </a:r>
            <a:r>
              <a:rPr lang="en-ZA" sz="1400" b="1" dirty="0" err="1"/>
              <a:t>etc</a:t>
            </a:r>
            <a:endParaRPr lang="es-ES" sz="1400" b="1" dirty="0" smtClean="0"/>
          </a:p>
          <a:p>
            <a:pPr marL="457200" lvl="1" indent="0">
              <a:buNone/>
            </a:pPr>
            <a:endParaRPr lang="en-ZA" sz="1400" dirty="0" smtClean="0"/>
          </a:p>
          <a:p>
            <a:pPr>
              <a:buFont typeface="Wingdings" panose="05000000000000000000" pitchFamily="2" charset="2"/>
              <a:buChar char="q"/>
            </a:pPr>
            <a:endParaRPr lang="en-ZA" sz="1400" dirty="0"/>
          </a:p>
        </p:txBody>
      </p:sp>
    </p:spTree>
    <p:extLst>
      <p:ext uri="{BB962C8B-B14F-4D97-AF65-F5344CB8AC3E}">
        <p14:creationId xmlns:p14="http://schemas.microsoft.com/office/powerpoint/2010/main" val="170237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GESF</a:t>
            </a:r>
            <a:endParaRPr lang="en-ZA" sz="1800" dirty="0"/>
          </a:p>
        </p:txBody>
      </p:sp>
      <p:sp>
        <p:nvSpPr>
          <p:cNvPr id="3" name="Content Placeholder 2"/>
          <p:cNvSpPr>
            <a:spLocks noGrp="1"/>
          </p:cNvSpPr>
          <p:nvPr>
            <p:ph idx="1"/>
          </p:nvPr>
        </p:nvSpPr>
        <p:spPr>
          <a:xfrm>
            <a:off x="0" y="924216"/>
            <a:ext cx="12037803" cy="4822159"/>
          </a:xfrm>
        </p:spPr>
        <p:txBody>
          <a:bodyPr/>
          <a:lstStyle/>
          <a:p>
            <a:pPr>
              <a:buFont typeface="Wingdings" panose="05000000000000000000" pitchFamily="2" charset="2"/>
              <a:buChar char="q"/>
            </a:pPr>
            <a:r>
              <a:rPr lang="en-ZA" sz="1200" b="1" dirty="0"/>
              <a:t>Strategic Objective 3</a:t>
            </a:r>
            <a:r>
              <a:rPr lang="en-ZA" sz="1200" dirty="0"/>
              <a:t>: Adopt a wide set of options for governance and institutional development in order to promote women’s empowerment and gender equality</a:t>
            </a:r>
          </a:p>
          <a:p>
            <a:pPr>
              <a:buFont typeface="Wingdings" panose="05000000000000000000" pitchFamily="2" charset="2"/>
              <a:buChar char="v"/>
            </a:pPr>
            <a:r>
              <a:rPr lang="en-ZA" sz="1200" b="1" dirty="0"/>
              <a:t>Sub-Objective 1: Institutionalize the HODs 8-Principle action </a:t>
            </a:r>
            <a:r>
              <a:rPr lang="en-ZA" sz="1200" b="1" dirty="0" smtClean="0"/>
              <a:t>plan</a:t>
            </a:r>
          </a:p>
          <a:p>
            <a:pPr>
              <a:buFont typeface="Wingdings" panose="05000000000000000000" pitchFamily="2" charset="2"/>
              <a:buChar char="v"/>
            </a:pPr>
            <a:r>
              <a:rPr lang="en-ZA" sz="1200" b="1" dirty="0"/>
              <a:t>Sub-Objective 2</a:t>
            </a:r>
            <a:r>
              <a:rPr lang="en-ZA" sz="1200" dirty="0"/>
              <a:t>: Establish gender management systems and institutional mechanisms:</a:t>
            </a:r>
          </a:p>
          <a:p>
            <a:r>
              <a:rPr lang="en-ZA" sz="1200" dirty="0"/>
              <a:t> </a:t>
            </a:r>
            <a:r>
              <a:rPr lang="en-ZA" sz="1200" b="1" dirty="0"/>
              <a:t>In addition to the progress made on planned activities, please also provide the following:</a:t>
            </a:r>
            <a:endParaRPr lang="en-ZA" sz="1200" dirty="0"/>
          </a:p>
          <a:p>
            <a:pPr lvl="1"/>
            <a:r>
              <a:rPr lang="en-ZA" sz="1200" b="1" dirty="0"/>
              <a:t>Is there a Unit coordinating gender management in the department?</a:t>
            </a:r>
            <a:endParaRPr lang="en-ZA" sz="1200" dirty="0"/>
          </a:p>
          <a:p>
            <a:pPr lvl="1"/>
            <a:r>
              <a:rPr lang="en-ZA" sz="1200" b="1" dirty="0"/>
              <a:t>How many staff member in the Unit? PLEASE INDICATE THEIR LEVELS!</a:t>
            </a:r>
            <a:endParaRPr lang="en-ZA" sz="1200" dirty="0"/>
          </a:p>
          <a:p>
            <a:pPr lvl="1"/>
            <a:r>
              <a:rPr lang="en-ZA" sz="1200" b="1" dirty="0"/>
              <a:t>Please give their primary responsibilities according to their job descriptions</a:t>
            </a:r>
            <a:r>
              <a:rPr lang="en-ZA" sz="1200" b="1" dirty="0" smtClean="0"/>
              <a:t>?</a:t>
            </a:r>
          </a:p>
          <a:p>
            <a:pPr lvl="1"/>
            <a:r>
              <a:rPr lang="en-ZA" sz="1200" b="1" dirty="0"/>
              <a:t>How much is the budget allocated to the </a:t>
            </a:r>
            <a:r>
              <a:rPr lang="en-ZA" sz="1200" b="1" dirty="0" smtClean="0"/>
              <a:t>Unit?</a:t>
            </a:r>
            <a:endParaRPr lang="en-ZA" sz="1200" dirty="0"/>
          </a:p>
          <a:p>
            <a:pPr>
              <a:buFont typeface="Wingdings" panose="05000000000000000000" pitchFamily="2" charset="2"/>
              <a:buChar char="v"/>
            </a:pPr>
            <a:r>
              <a:rPr lang="en-ZA" sz="1200" b="1" dirty="0"/>
              <a:t>Sub-Objective 3: </a:t>
            </a:r>
            <a:r>
              <a:rPr lang="en-ZA" sz="1200" dirty="0"/>
              <a:t>Affirmative Action, special measures and women manager’s forum to achieve 50% representation of women at all levels of SMS:</a:t>
            </a:r>
          </a:p>
          <a:p>
            <a:r>
              <a:rPr lang="en-ZA" sz="1200" dirty="0"/>
              <a:t> </a:t>
            </a:r>
            <a:r>
              <a:rPr lang="en-ZA" sz="1200" b="1" dirty="0"/>
              <a:t>In addition to the progress made on planned activities, please also provide the following:</a:t>
            </a:r>
            <a:endParaRPr lang="en-ZA" sz="1200" dirty="0"/>
          </a:p>
          <a:p>
            <a:r>
              <a:rPr lang="en-ZA" sz="1200" b="1" dirty="0" smtClean="0"/>
              <a:t>What </a:t>
            </a:r>
            <a:r>
              <a:rPr lang="en-ZA" sz="1200" b="1" dirty="0"/>
              <a:t>Affirmative Action/special measures exist</a:t>
            </a:r>
            <a:r>
              <a:rPr lang="en-ZA" sz="1200" b="1" dirty="0" smtClean="0"/>
              <a:t>?</a:t>
            </a:r>
          </a:p>
          <a:p>
            <a:endParaRPr lang="en-ZA" sz="1200" b="1" dirty="0" smtClean="0"/>
          </a:p>
          <a:p>
            <a:pPr>
              <a:buFont typeface="Wingdings" panose="05000000000000000000" pitchFamily="2" charset="2"/>
              <a:buChar char="v"/>
            </a:pPr>
            <a:r>
              <a:rPr lang="en-ZA" sz="1200" b="1" dirty="0"/>
              <a:t>Sub-Objective 4:</a:t>
            </a:r>
            <a:r>
              <a:rPr lang="en-ZA" sz="1200" dirty="0"/>
              <a:t>M&amp;E, reporting, gender audits, disaggregated data, gender analysis: </a:t>
            </a:r>
          </a:p>
          <a:p>
            <a:r>
              <a:rPr lang="en-ZA" sz="1200" b="1" dirty="0"/>
              <a:t>In addition to the progress made on planned activities, please also provide the following:</a:t>
            </a:r>
            <a:endParaRPr lang="en-ZA" sz="1200" dirty="0"/>
          </a:p>
          <a:p>
            <a:r>
              <a:rPr lang="en-ZA" sz="1200" b="1" dirty="0" smtClean="0"/>
              <a:t>Are </a:t>
            </a:r>
            <a:r>
              <a:rPr lang="en-ZA" sz="1200" b="1" dirty="0"/>
              <a:t>gender indicators in the department included in the M&amp;E process? PLEASE EXPLAIN!</a:t>
            </a:r>
            <a:endParaRPr lang="en-ZA" sz="1200" dirty="0"/>
          </a:p>
          <a:p>
            <a:r>
              <a:rPr lang="en-ZA" sz="1200" b="1" dirty="0" smtClean="0"/>
              <a:t>Has </a:t>
            </a:r>
            <a:r>
              <a:rPr lang="en-ZA" sz="1200" b="1" dirty="0"/>
              <a:t>the department conducted any gender analysis? WHAT WERE THE FINDINGS!</a:t>
            </a:r>
            <a:endParaRPr lang="en-ZA" sz="1200" dirty="0"/>
          </a:p>
          <a:p>
            <a:r>
              <a:rPr lang="en-ZA" sz="1200" b="1" dirty="0" smtClean="0"/>
              <a:t>Do </a:t>
            </a:r>
            <a:r>
              <a:rPr lang="en-ZA" sz="1200" b="1" dirty="0"/>
              <a:t>you have disaggregated information?</a:t>
            </a:r>
            <a:endParaRPr lang="en-ZA" sz="1200" dirty="0"/>
          </a:p>
          <a:p>
            <a:pPr>
              <a:buFont typeface="Wingdings" panose="05000000000000000000" pitchFamily="2" charset="2"/>
              <a:buChar char="v"/>
            </a:pPr>
            <a:endParaRPr lang="en-ZA" sz="1400" dirty="0"/>
          </a:p>
        </p:txBody>
      </p:sp>
    </p:spTree>
    <p:extLst>
      <p:ext uri="{BB962C8B-B14F-4D97-AF65-F5344CB8AC3E}">
        <p14:creationId xmlns:p14="http://schemas.microsoft.com/office/powerpoint/2010/main" val="370183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1800" dirty="0" smtClean="0"/>
              <a:t>Reporting requirements based on the GESF</a:t>
            </a:r>
            <a:endParaRPr lang="en-ZA" sz="1800" dirty="0"/>
          </a:p>
        </p:txBody>
      </p:sp>
      <p:sp>
        <p:nvSpPr>
          <p:cNvPr id="3" name="Content Placeholder 2"/>
          <p:cNvSpPr>
            <a:spLocks noGrp="1"/>
          </p:cNvSpPr>
          <p:nvPr>
            <p:ph idx="1"/>
          </p:nvPr>
        </p:nvSpPr>
        <p:spPr>
          <a:xfrm>
            <a:off x="0" y="924216"/>
            <a:ext cx="12037803" cy="4822159"/>
          </a:xfrm>
        </p:spPr>
        <p:txBody>
          <a:bodyPr/>
          <a:lstStyle/>
          <a:p>
            <a:pPr>
              <a:buFont typeface="Wingdings" panose="05000000000000000000" pitchFamily="2" charset="2"/>
              <a:buChar char="q"/>
            </a:pPr>
            <a:r>
              <a:rPr lang="en-ZA" sz="1400" b="1" dirty="0"/>
              <a:t>Strategic Objective 4:</a:t>
            </a:r>
            <a:r>
              <a:rPr lang="en-ZA" sz="1400" dirty="0"/>
              <a:t>  Adopt a wide set of options for economic growth and development in order to promote women’s empowerment and gender </a:t>
            </a:r>
            <a:r>
              <a:rPr lang="en-ZA" sz="1400" dirty="0" smtClean="0"/>
              <a:t>equality: </a:t>
            </a:r>
            <a:endParaRPr lang="en-ZA" sz="1400" dirty="0"/>
          </a:p>
          <a:p>
            <a:pPr>
              <a:buFont typeface="Wingdings" panose="05000000000000000000" pitchFamily="2" charset="2"/>
              <a:buChar char="v"/>
            </a:pPr>
            <a:r>
              <a:rPr lang="en-ZA" sz="1400" b="1" dirty="0"/>
              <a:t>Sub-Objective 1: </a:t>
            </a:r>
            <a:r>
              <a:rPr lang="en-ZA" sz="1400" dirty="0"/>
              <a:t>Focus on women’s economic empowerment in various policies and economic development programmes:  </a:t>
            </a:r>
          </a:p>
          <a:p>
            <a:r>
              <a:rPr lang="en-ZA" sz="1400" b="1" dirty="0"/>
              <a:t>In addition to the progress made on planned activities, please also provide the following:</a:t>
            </a:r>
            <a:endParaRPr lang="en-ZA" sz="1400" dirty="0"/>
          </a:p>
          <a:p>
            <a:r>
              <a:rPr lang="en-ZA" sz="1400" b="1" dirty="0" smtClean="0"/>
              <a:t>Give </a:t>
            </a:r>
            <a:r>
              <a:rPr lang="en-ZA" sz="1400" b="1" dirty="0"/>
              <a:t>information in a disaggregated manner according to youth, rural and urban women and older women </a:t>
            </a:r>
            <a:r>
              <a:rPr lang="en-ZA" sz="1400" b="1" dirty="0" smtClean="0"/>
              <a:t>and women with </a:t>
            </a:r>
            <a:r>
              <a:rPr lang="en-ZA" sz="1400" b="1" dirty="0"/>
              <a:t>disabilities</a:t>
            </a:r>
            <a:r>
              <a:rPr lang="en-ZA" sz="1400" b="1" dirty="0" smtClean="0"/>
              <a:t>.</a:t>
            </a:r>
          </a:p>
          <a:p>
            <a:endParaRPr lang="en-ZA" sz="1400" b="1" dirty="0" smtClean="0"/>
          </a:p>
          <a:p>
            <a:pPr>
              <a:buFont typeface="Wingdings" panose="05000000000000000000" pitchFamily="2" charset="2"/>
              <a:buChar char="v"/>
            </a:pPr>
            <a:r>
              <a:rPr lang="en-ZA" sz="1400" b="1" dirty="0"/>
              <a:t>Sub-Objective  2:  </a:t>
            </a:r>
            <a:r>
              <a:rPr lang="en-ZA" sz="1400" dirty="0"/>
              <a:t>Partnerships:</a:t>
            </a:r>
          </a:p>
          <a:p>
            <a:r>
              <a:rPr lang="en-ZA" sz="1400" b="1" dirty="0"/>
              <a:t> In addition to the progress made on planned activities, please also provide the following:</a:t>
            </a:r>
            <a:endParaRPr lang="en-ZA" sz="1400" dirty="0"/>
          </a:p>
          <a:p>
            <a:r>
              <a:rPr lang="en-ZA" sz="1400" dirty="0"/>
              <a:t> </a:t>
            </a:r>
            <a:r>
              <a:rPr lang="en-ZA" sz="1400" b="1" dirty="0" smtClean="0"/>
              <a:t>What </a:t>
            </a:r>
            <a:r>
              <a:rPr lang="en-ZA" sz="1400" b="1" dirty="0"/>
              <a:t>kind of partnerships have been successfully established</a:t>
            </a:r>
            <a:r>
              <a:rPr lang="en-ZA" sz="1400" b="1" dirty="0" smtClean="0"/>
              <a:t>?</a:t>
            </a:r>
          </a:p>
          <a:p>
            <a:pPr marL="0" indent="0">
              <a:buNone/>
            </a:pPr>
            <a:endParaRPr lang="en-ZA" sz="1400" b="1" dirty="0" smtClean="0"/>
          </a:p>
          <a:p>
            <a:pPr>
              <a:buFont typeface="Wingdings" panose="05000000000000000000" pitchFamily="2" charset="2"/>
              <a:buChar char="v"/>
            </a:pPr>
            <a:r>
              <a:rPr lang="en-ZA" sz="1400" b="1" dirty="0"/>
              <a:t>Sub-Objective 3: </a:t>
            </a:r>
            <a:r>
              <a:rPr lang="en-ZA" sz="1400" dirty="0"/>
              <a:t>Programmes for poverty alleviation for women, including women  in rural areas, young and older women and  girl children &amp; women with disabilities: </a:t>
            </a:r>
          </a:p>
          <a:p>
            <a:r>
              <a:rPr lang="en-ZA" sz="1400" b="1" dirty="0"/>
              <a:t>In addition to the progress made on planned activities, please also provide the following:</a:t>
            </a:r>
            <a:endParaRPr lang="en-ZA" sz="1400" dirty="0"/>
          </a:p>
          <a:p>
            <a:r>
              <a:rPr lang="en-ZA" sz="1400" b="1" dirty="0" smtClean="0"/>
              <a:t>Please </a:t>
            </a:r>
            <a:r>
              <a:rPr lang="en-ZA" sz="1400" b="1" dirty="0"/>
              <a:t>indicate the programmes identified.</a:t>
            </a:r>
            <a:endParaRPr lang="en-ZA" sz="1400" dirty="0"/>
          </a:p>
          <a:p>
            <a:endParaRPr lang="en-ZA" sz="1400" dirty="0"/>
          </a:p>
        </p:txBody>
      </p:sp>
    </p:spTree>
    <p:extLst>
      <p:ext uri="{BB962C8B-B14F-4D97-AF65-F5344CB8AC3E}">
        <p14:creationId xmlns:p14="http://schemas.microsoft.com/office/powerpoint/2010/main" val="403353092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2916</TotalTime>
  <Words>4741</Words>
  <Application>Microsoft Office PowerPoint</Application>
  <PresentationFormat>Custom</PresentationFormat>
  <Paragraphs>757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Berlin</vt:lpstr>
      <vt:lpstr>Monitoring report on employment equity </vt:lpstr>
      <vt:lpstr>Outline of presentation</vt:lpstr>
      <vt:lpstr>Introduction </vt:lpstr>
      <vt:lpstr>Introduction cont…</vt:lpstr>
      <vt:lpstr>Annual DPSA reporting requirements from departments</vt:lpstr>
      <vt:lpstr>Reporting requirements based on the GESF</vt:lpstr>
      <vt:lpstr>Reporting requirements based on the GESF</vt:lpstr>
      <vt:lpstr>Reporting requirements based on the GESF</vt:lpstr>
      <vt:lpstr>Reporting requirements based on the GESF</vt:lpstr>
      <vt:lpstr>Reporting requirements based on the JA</vt:lpstr>
      <vt:lpstr>Reporting requirements based on the JA</vt:lpstr>
      <vt:lpstr>Reporting requirements based on the JA</vt:lpstr>
      <vt:lpstr>Reporting requirements based on the JA</vt:lpstr>
      <vt:lpstr>Number of departments that submitted plans and reports on frameworks in 2015 and 2016 </vt:lpstr>
      <vt:lpstr>Submission of the Public Service Women Management Week Reports</vt:lpstr>
      <vt:lpstr>Submission of the Public Service Women Management Week Reports from 2012-2016 </vt:lpstr>
      <vt:lpstr>Submission of Sexual Harassment reports</vt:lpstr>
      <vt:lpstr>Submission of Sexual Harassment reports in 2015 and 2016 </vt:lpstr>
      <vt:lpstr>Support given to departments  </vt:lpstr>
      <vt:lpstr>Provision of reasonable accommodation and assistive devices</vt:lpstr>
      <vt:lpstr>Provision of reasonable accommodation and assistive devices</vt:lpstr>
      <vt:lpstr>Provision of reasonable accommodation and assistive devices 2016/2017 financial year  </vt:lpstr>
      <vt:lpstr>Status in the representation of persons with disabilities in the Public Service as at 31 December 2016</vt:lpstr>
      <vt:lpstr>National and provincial status</vt:lpstr>
      <vt:lpstr>Compliance with meeting the 2% equity target per province</vt:lpstr>
      <vt:lpstr>Status in the representation of women at SMS as at 31 December 2016 </vt:lpstr>
      <vt:lpstr>National and provincial status </vt:lpstr>
      <vt:lpstr>Compliance with meeting the 50% equity target per province </vt:lpstr>
      <vt:lpstr>What DPSA has done to support meeting of equity targets </vt:lpstr>
      <vt:lpstr>What DPSA has done to support meeting of equity targets </vt:lpstr>
      <vt:lpstr>PowerPoint Presentation</vt:lpstr>
    </vt:vector>
  </TitlesOfParts>
  <Company>The Department of Public Service and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Asanda</cp:lastModifiedBy>
  <cp:revision>164</cp:revision>
  <cp:lastPrinted>2017-02-17T04:37:40Z</cp:lastPrinted>
  <dcterms:created xsi:type="dcterms:W3CDTF">2016-08-16T08:00:27Z</dcterms:created>
  <dcterms:modified xsi:type="dcterms:W3CDTF">2017-03-02T10:39:31Z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