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369" r:id="rId2"/>
    <p:sldId id="350" r:id="rId3"/>
    <p:sldId id="380" r:id="rId4"/>
    <p:sldId id="510" r:id="rId5"/>
    <p:sldId id="353" r:id="rId6"/>
    <p:sldId id="536" r:id="rId7"/>
    <p:sldId id="511" r:id="rId8"/>
    <p:sldId id="512" r:id="rId9"/>
    <p:sldId id="435" r:id="rId10"/>
    <p:sldId id="513" r:id="rId11"/>
    <p:sldId id="514" r:id="rId12"/>
    <p:sldId id="515" r:id="rId13"/>
    <p:sldId id="516" r:id="rId14"/>
    <p:sldId id="517" r:id="rId15"/>
    <p:sldId id="518" r:id="rId16"/>
    <p:sldId id="519" r:id="rId17"/>
    <p:sldId id="520" r:id="rId18"/>
    <p:sldId id="521" r:id="rId19"/>
    <p:sldId id="522" r:id="rId20"/>
    <p:sldId id="523" r:id="rId21"/>
    <p:sldId id="524" r:id="rId22"/>
    <p:sldId id="525" r:id="rId23"/>
    <p:sldId id="526" r:id="rId24"/>
    <p:sldId id="527" r:id="rId25"/>
    <p:sldId id="528" r:id="rId26"/>
    <p:sldId id="529" r:id="rId27"/>
    <p:sldId id="530" r:id="rId28"/>
    <p:sldId id="531" r:id="rId29"/>
    <p:sldId id="532" r:id="rId30"/>
    <p:sldId id="533" r:id="rId31"/>
    <p:sldId id="534" r:id="rId32"/>
    <p:sldId id="496" r:id="rId33"/>
    <p:sldId id="497" r:id="rId34"/>
    <p:sldId id="535" r:id="rId35"/>
    <p:sldId id="498" r:id="rId36"/>
    <p:sldId id="499" r:id="rId37"/>
    <p:sldId id="500" r:id="rId38"/>
    <p:sldId id="501" r:id="rId39"/>
    <p:sldId id="502" r:id="rId40"/>
    <p:sldId id="503" r:id="rId41"/>
    <p:sldId id="504" r:id="rId42"/>
    <p:sldId id="505" r:id="rId43"/>
    <p:sldId id="506" r:id="rId44"/>
    <p:sldId id="507" r:id="rId45"/>
    <p:sldId id="508" r:id="rId46"/>
    <p:sldId id="509" r:id="rId47"/>
    <p:sldId id="378" r:id="rId48"/>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CCCC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1" autoAdjust="0"/>
    <p:restoredTop sz="94096" autoAdjust="0"/>
  </p:normalViewPr>
  <p:slideViewPr>
    <p:cSldViewPr>
      <p:cViewPr varScale="1">
        <p:scale>
          <a:sx n="128" d="100"/>
          <a:sy n="128" d="100"/>
        </p:scale>
        <p:origin x="85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970338" y="0"/>
            <a:ext cx="3038475" cy="463550"/>
          </a:xfrm>
          <a:prstGeom prst="rect">
            <a:avLst/>
          </a:prstGeom>
        </p:spPr>
        <p:txBody>
          <a:bodyPr vert="horz" lIns="91440" tIns="45720" rIns="91440" bIns="45720" rtlCol="0"/>
          <a:lstStyle>
            <a:lvl1pPr algn="r">
              <a:defRPr sz="1200"/>
            </a:lvl1pPr>
          </a:lstStyle>
          <a:p>
            <a:fld id="{1E01D37F-F6F1-43BE-AAE5-C21F549B3286}" type="datetimeFigureOut">
              <a:rPr lang="en-ZA" smtClean="0"/>
              <a:t>2017-02-27</a:t>
            </a:fld>
            <a:endParaRPr lang="en-ZA"/>
          </a:p>
        </p:txBody>
      </p:sp>
      <p:sp>
        <p:nvSpPr>
          <p:cNvPr id="4" name="Footer Placeholder 3"/>
          <p:cNvSpPr>
            <a:spLocks noGrp="1"/>
          </p:cNvSpPr>
          <p:nvPr>
            <p:ph type="ftr" sz="quarter" idx="2"/>
          </p:nvPr>
        </p:nvSpPr>
        <p:spPr>
          <a:xfrm>
            <a:off x="0" y="8772525"/>
            <a:ext cx="3038475" cy="463550"/>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970338" y="8772525"/>
            <a:ext cx="3038475" cy="463550"/>
          </a:xfrm>
          <a:prstGeom prst="rect">
            <a:avLst/>
          </a:prstGeom>
        </p:spPr>
        <p:txBody>
          <a:bodyPr vert="horz" lIns="91440" tIns="45720" rIns="91440" bIns="45720" rtlCol="0" anchor="b"/>
          <a:lstStyle>
            <a:lvl1pPr algn="r">
              <a:defRPr sz="1200"/>
            </a:lvl1pPr>
          </a:lstStyle>
          <a:p>
            <a:fld id="{707FCEC1-E925-426E-AEDE-6F4D5133F003}" type="slidenum">
              <a:rPr lang="en-ZA" smtClean="0"/>
              <a:t>‹#›</a:t>
            </a:fld>
            <a:endParaRPr lang="en-ZA"/>
          </a:p>
        </p:txBody>
      </p:sp>
    </p:spTree>
    <p:extLst>
      <p:ext uri="{BB962C8B-B14F-4D97-AF65-F5344CB8AC3E}">
        <p14:creationId xmlns:p14="http://schemas.microsoft.com/office/powerpoint/2010/main" val="2921006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defRPr sz="1200">
                <a:latin typeface="Arial" charset="0"/>
              </a:defRPr>
            </a:lvl1pPr>
          </a:lstStyle>
          <a:p>
            <a:pPr>
              <a:defRPr/>
            </a:pPr>
            <a:endParaRPr lang="en-US"/>
          </a:p>
        </p:txBody>
      </p:sp>
      <p:sp>
        <p:nvSpPr>
          <p:cNvPr id="16387" name="Rectangle 3"/>
          <p:cNvSpPr>
            <a:spLocks noGrp="1" noChangeArrowheads="1"/>
          </p:cNvSpPr>
          <p:nvPr>
            <p:ph type="dt" idx="1"/>
          </p:nvPr>
        </p:nvSpPr>
        <p:spPr bwMode="auto">
          <a:xfrm>
            <a:off x="3970338" y="0"/>
            <a:ext cx="3038475" cy="461963"/>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a:defRPr sz="1200">
                <a:latin typeface="Arial"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701675" y="4387850"/>
            <a:ext cx="5607050" cy="4156075"/>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772525"/>
            <a:ext cx="3038475" cy="461963"/>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defRPr sz="1200">
                <a:latin typeface="Arial" charset="0"/>
              </a:defRPr>
            </a:lvl1pPr>
          </a:lstStyle>
          <a:p>
            <a:pPr>
              <a:defRPr/>
            </a:pPr>
            <a:endParaRPr lang="en-US"/>
          </a:p>
        </p:txBody>
      </p:sp>
      <p:sp>
        <p:nvSpPr>
          <p:cNvPr id="16391" name="Rectangle 7"/>
          <p:cNvSpPr>
            <a:spLocks noGrp="1" noChangeArrowheads="1"/>
          </p:cNvSpPr>
          <p:nvPr>
            <p:ph type="sldNum" sz="quarter" idx="5"/>
          </p:nvPr>
        </p:nvSpPr>
        <p:spPr bwMode="auto">
          <a:xfrm>
            <a:off x="3970338" y="8772525"/>
            <a:ext cx="3038475" cy="461963"/>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a:latin typeface="Arial" charset="0"/>
              </a:defRPr>
            </a:lvl1pPr>
          </a:lstStyle>
          <a:p>
            <a:pPr>
              <a:defRPr/>
            </a:pPr>
            <a:fld id="{D0436898-6D4C-4ED9-A803-8C76C7235793}" type="slidenum">
              <a:rPr lang="en-US"/>
              <a:pPr>
                <a:defRPr/>
              </a:pPr>
              <a:t>‹#›</a:t>
            </a:fld>
            <a:endParaRPr lang="en-US"/>
          </a:p>
        </p:txBody>
      </p:sp>
    </p:spTree>
    <p:extLst>
      <p:ext uri="{BB962C8B-B14F-4D97-AF65-F5344CB8AC3E}">
        <p14:creationId xmlns:p14="http://schemas.microsoft.com/office/powerpoint/2010/main" val="16659446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FCDE4E3-1E92-49F2-ADEE-83AF3CC53B72}" type="slidenum">
              <a:rPr lang="en-US">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1951511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13</a:t>
            </a:fld>
            <a:endParaRPr lang="en-US" dirty="0"/>
          </a:p>
        </p:txBody>
      </p:sp>
    </p:spTree>
    <p:extLst>
      <p:ext uri="{BB962C8B-B14F-4D97-AF65-F5344CB8AC3E}">
        <p14:creationId xmlns:p14="http://schemas.microsoft.com/office/powerpoint/2010/main" val="1377406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14</a:t>
            </a:fld>
            <a:endParaRPr lang="en-US" dirty="0"/>
          </a:p>
        </p:txBody>
      </p:sp>
    </p:spTree>
    <p:extLst>
      <p:ext uri="{BB962C8B-B14F-4D97-AF65-F5344CB8AC3E}">
        <p14:creationId xmlns:p14="http://schemas.microsoft.com/office/powerpoint/2010/main" val="3566667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15</a:t>
            </a:fld>
            <a:endParaRPr lang="en-US" dirty="0"/>
          </a:p>
        </p:txBody>
      </p:sp>
    </p:spTree>
    <p:extLst>
      <p:ext uri="{BB962C8B-B14F-4D97-AF65-F5344CB8AC3E}">
        <p14:creationId xmlns:p14="http://schemas.microsoft.com/office/powerpoint/2010/main" val="1341192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16</a:t>
            </a:fld>
            <a:endParaRPr lang="en-US" dirty="0"/>
          </a:p>
        </p:txBody>
      </p:sp>
    </p:spTree>
    <p:extLst>
      <p:ext uri="{BB962C8B-B14F-4D97-AF65-F5344CB8AC3E}">
        <p14:creationId xmlns:p14="http://schemas.microsoft.com/office/powerpoint/2010/main" val="919242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17</a:t>
            </a:fld>
            <a:endParaRPr lang="en-US" dirty="0"/>
          </a:p>
        </p:txBody>
      </p:sp>
    </p:spTree>
    <p:extLst>
      <p:ext uri="{BB962C8B-B14F-4D97-AF65-F5344CB8AC3E}">
        <p14:creationId xmlns:p14="http://schemas.microsoft.com/office/powerpoint/2010/main" val="1539498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18</a:t>
            </a:fld>
            <a:endParaRPr lang="en-US" dirty="0"/>
          </a:p>
        </p:txBody>
      </p:sp>
    </p:spTree>
    <p:extLst>
      <p:ext uri="{BB962C8B-B14F-4D97-AF65-F5344CB8AC3E}">
        <p14:creationId xmlns:p14="http://schemas.microsoft.com/office/powerpoint/2010/main" val="1083305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19</a:t>
            </a:fld>
            <a:endParaRPr lang="en-US" dirty="0"/>
          </a:p>
        </p:txBody>
      </p:sp>
    </p:spTree>
    <p:extLst>
      <p:ext uri="{BB962C8B-B14F-4D97-AF65-F5344CB8AC3E}">
        <p14:creationId xmlns:p14="http://schemas.microsoft.com/office/powerpoint/2010/main" val="4121737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20</a:t>
            </a:fld>
            <a:endParaRPr lang="en-US" dirty="0"/>
          </a:p>
        </p:txBody>
      </p:sp>
    </p:spTree>
    <p:extLst>
      <p:ext uri="{BB962C8B-B14F-4D97-AF65-F5344CB8AC3E}">
        <p14:creationId xmlns:p14="http://schemas.microsoft.com/office/powerpoint/2010/main" val="429975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21</a:t>
            </a:fld>
            <a:endParaRPr lang="en-US" dirty="0"/>
          </a:p>
        </p:txBody>
      </p:sp>
    </p:spTree>
    <p:extLst>
      <p:ext uri="{BB962C8B-B14F-4D97-AF65-F5344CB8AC3E}">
        <p14:creationId xmlns:p14="http://schemas.microsoft.com/office/powerpoint/2010/main" val="17442639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22</a:t>
            </a:fld>
            <a:endParaRPr lang="en-US" dirty="0"/>
          </a:p>
        </p:txBody>
      </p:sp>
    </p:spTree>
    <p:extLst>
      <p:ext uri="{BB962C8B-B14F-4D97-AF65-F5344CB8AC3E}">
        <p14:creationId xmlns:p14="http://schemas.microsoft.com/office/powerpoint/2010/main" val="1550139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5</a:t>
            </a:fld>
            <a:endParaRPr lang="en-US" dirty="0"/>
          </a:p>
        </p:txBody>
      </p:sp>
    </p:spTree>
    <p:extLst>
      <p:ext uri="{BB962C8B-B14F-4D97-AF65-F5344CB8AC3E}">
        <p14:creationId xmlns:p14="http://schemas.microsoft.com/office/powerpoint/2010/main" val="29860708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23</a:t>
            </a:fld>
            <a:endParaRPr lang="en-US" dirty="0"/>
          </a:p>
        </p:txBody>
      </p:sp>
    </p:spTree>
    <p:extLst>
      <p:ext uri="{BB962C8B-B14F-4D97-AF65-F5344CB8AC3E}">
        <p14:creationId xmlns:p14="http://schemas.microsoft.com/office/powerpoint/2010/main" val="1102025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24</a:t>
            </a:fld>
            <a:endParaRPr lang="en-US" dirty="0"/>
          </a:p>
        </p:txBody>
      </p:sp>
    </p:spTree>
    <p:extLst>
      <p:ext uri="{BB962C8B-B14F-4D97-AF65-F5344CB8AC3E}">
        <p14:creationId xmlns:p14="http://schemas.microsoft.com/office/powerpoint/2010/main" val="2621437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25</a:t>
            </a:fld>
            <a:endParaRPr lang="en-US" dirty="0"/>
          </a:p>
        </p:txBody>
      </p:sp>
    </p:spTree>
    <p:extLst>
      <p:ext uri="{BB962C8B-B14F-4D97-AF65-F5344CB8AC3E}">
        <p14:creationId xmlns:p14="http://schemas.microsoft.com/office/powerpoint/2010/main" val="2507754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26</a:t>
            </a:fld>
            <a:endParaRPr lang="en-US" dirty="0"/>
          </a:p>
        </p:txBody>
      </p:sp>
    </p:spTree>
    <p:extLst>
      <p:ext uri="{BB962C8B-B14F-4D97-AF65-F5344CB8AC3E}">
        <p14:creationId xmlns:p14="http://schemas.microsoft.com/office/powerpoint/2010/main" val="3135083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27</a:t>
            </a:fld>
            <a:endParaRPr lang="en-US" dirty="0"/>
          </a:p>
        </p:txBody>
      </p:sp>
    </p:spTree>
    <p:extLst>
      <p:ext uri="{BB962C8B-B14F-4D97-AF65-F5344CB8AC3E}">
        <p14:creationId xmlns:p14="http://schemas.microsoft.com/office/powerpoint/2010/main" val="3636062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28</a:t>
            </a:fld>
            <a:endParaRPr lang="en-US" dirty="0"/>
          </a:p>
        </p:txBody>
      </p:sp>
    </p:spTree>
    <p:extLst>
      <p:ext uri="{BB962C8B-B14F-4D97-AF65-F5344CB8AC3E}">
        <p14:creationId xmlns:p14="http://schemas.microsoft.com/office/powerpoint/2010/main" val="20441636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29</a:t>
            </a:fld>
            <a:endParaRPr lang="en-US" dirty="0"/>
          </a:p>
        </p:txBody>
      </p:sp>
    </p:spTree>
    <p:extLst>
      <p:ext uri="{BB962C8B-B14F-4D97-AF65-F5344CB8AC3E}">
        <p14:creationId xmlns:p14="http://schemas.microsoft.com/office/powerpoint/2010/main" val="13537454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30</a:t>
            </a:fld>
            <a:endParaRPr lang="en-US" dirty="0"/>
          </a:p>
        </p:txBody>
      </p:sp>
    </p:spTree>
    <p:extLst>
      <p:ext uri="{BB962C8B-B14F-4D97-AF65-F5344CB8AC3E}">
        <p14:creationId xmlns:p14="http://schemas.microsoft.com/office/powerpoint/2010/main" val="10659870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31</a:t>
            </a:fld>
            <a:endParaRPr lang="en-US" dirty="0"/>
          </a:p>
        </p:txBody>
      </p:sp>
    </p:spTree>
    <p:extLst>
      <p:ext uri="{BB962C8B-B14F-4D97-AF65-F5344CB8AC3E}">
        <p14:creationId xmlns:p14="http://schemas.microsoft.com/office/powerpoint/2010/main" val="9782627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32</a:t>
            </a:fld>
            <a:endParaRPr lang="en-US" dirty="0"/>
          </a:p>
        </p:txBody>
      </p:sp>
    </p:spTree>
    <p:extLst>
      <p:ext uri="{BB962C8B-B14F-4D97-AF65-F5344CB8AC3E}">
        <p14:creationId xmlns:p14="http://schemas.microsoft.com/office/powerpoint/2010/main" val="4196362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6</a:t>
            </a:fld>
            <a:endParaRPr lang="en-US" dirty="0"/>
          </a:p>
        </p:txBody>
      </p:sp>
    </p:spTree>
    <p:extLst>
      <p:ext uri="{BB962C8B-B14F-4D97-AF65-F5344CB8AC3E}">
        <p14:creationId xmlns:p14="http://schemas.microsoft.com/office/powerpoint/2010/main" val="5714006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33</a:t>
            </a:fld>
            <a:endParaRPr lang="en-US" dirty="0"/>
          </a:p>
        </p:txBody>
      </p:sp>
    </p:spTree>
    <p:extLst>
      <p:ext uri="{BB962C8B-B14F-4D97-AF65-F5344CB8AC3E}">
        <p14:creationId xmlns:p14="http://schemas.microsoft.com/office/powerpoint/2010/main" val="18572636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34</a:t>
            </a:fld>
            <a:endParaRPr lang="en-US" dirty="0"/>
          </a:p>
        </p:txBody>
      </p:sp>
    </p:spTree>
    <p:extLst>
      <p:ext uri="{BB962C8B-B14F-4D97-AF65-F5344CB8AC3E}">
        <p14:creationId xmlns:p14="http://schemas.microsoft.com/office/powerpoint/2010/main" val="39968764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35</a:t>
            </a:fld>
            <a:endParaRPr lang="en-US" dirty="0"/>
          </a:p>
        </p:txBody>
      </p:sp>
    </p:spTree>
    <p:extLst>
      <p:ext uri="{BB962C8B-B14F-4D97-AF65-F5344CB8AC3E}">
        <p14:creationId xmlns:p14="http://schemas.microsoft.com/office/powerpoint/2010/main" val="22028423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36</a:t>
            </a:fld>
            <a:endParaRPr lang="en-US" dirty="0"/>
          </a:p>
        </p:txBody>
      </p:sp>
    </p:spTree>
    <p:extLst>
      <p:ext uri="{BB962C8B-B14F-4D97-AF65-F5344CB8AC3E}">
        <p14:creationId xmlns:p14="http://schemas.microsoft.com/office/powerpoint/2010/main" val="6363147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37</a:t>
            </a:fld>
            <a:endParaRPr lang="en-US" dirty="0"/>
          </a:p>
        </p:txBody>
      </p:sp>
    </p:spTree>
    <p:extLst>
      <p:ext uri="{BB962C8B-B14F-4D97-AF65-F5344CB8AC3E}">
        <p14:creationId xmlns:p14="http://schemas.microsoft.com/office/powerpoint/2010/main" val="6147509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38</a:t>
            </a:fld>
            <a:endParaRPr lang="en-US" dirty="0"/>
          </a:p>
        </p:txBody>
      </p:sp>
    </p:spTree>
    <p:extLst>
      <p:ext uri="{BB962C8B-B14F-4D97-AF65-F5344CB8AC3E}">
        <p14:creationId xmlns:p14="http://schemas.microsoft.com/office/powerpoint/2010/main" val="20996379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436898-6D4C-4ED9-A803-8C76C7235793}" type="slidenum">
              <a:rPr lang="en-US" smtClean="0"/>
              <a:pPr>
                <a:defRPr/>
              </a:pPr>
              <a:t>43</a:t>
            </a:fld>
            <a:endParaRPr lang="en-US"/>
          </a:p>
        </p:txBody>
      </p:sp>
    </p:spTree>
    <p:extLst>
      <p:ext uri="{BB962C8B-B14F-4D97-AF65-F5344CB8AC3E}">
        <p14:creationId xmlns:p14="http://schemas.microsoft.com/office/powerpoint/2010/main" val="1645482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7</a:t>
            </a:fld>
            <a:endParaRPr lang="en-US" dirty="0"/>
          </a:p>
        </p:txBody>
      </p:sp>
    </p:spTree>
    <p:extLst>
      <p:ext uri="{BB962C8B-B14F-4D97-AF65-F5344CB8AC3E}">
        <p14:creationId xmlns:p14="http://schemas.microsoft.com/office/powerpoint/2010/main" val="1062187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8</a:t>
            </a:fld>
            <a:endParaRPr lang="en-US" dirty="0"/>
          </a:p>
        </p:txBody>
      </p:sp>
    </p:spTree>
    <p:extLst>
      <p:ext uri="{BB962C8B-B14F-4D97-AF65-F5344CB8AC3E}">
        <p14:creationId xmlns:p14="http://schemas.microsoft.com/office/powerpoint/2010/main" val="330689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9</a:t>
            </a:fld>
            <a:endParaRPr lang="en-US" dirty="0"/>
          </a:p>
        </p:txBody>
      </p:sp>
    </p:spTree>
    <p:extLst>
      <p:ext uri="{BB962C8B-B14F-4D97-AF65-F5344CB8AC3E}">
        <p14:creationId xmlns:p14="http://schemas.microsoft.com/office/powerpoint/2010/main" val="1767046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10</a:t>
            </a:fld>
            <a:endParaRPr lang="en-US" dirty="0"/>
          </a:p>
        </p:txBody>
      </p:sp>
    </p:spTree>
    <p:extLst>
      <p:ext uri="{BB962C8B-B14F-4D97-AF65-F5344CB8AC3E}">
        <p14:creationId xmlns:p14="http://schemas.microsoft.com/office/powerpoint/2010/main" val="3605689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11</a:t>
            </a:fld>
            <a:endParaRPr lang="en-US" dirty="0"/>
          </a:p>
        </p:txBody>
      </p:sp>
    </p:spTree>
    <p:extLst>
      <p:ext uri="{BB962C8B-B14F-4D97-AF65-F5344CB8AC3E}">
        <p14:creationId xmlns:p14="http://schemas.microsoft.com/office/powerpoint/2010/main" val="1963805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12</a:t>
            </a:fld>
            <a:endParaRPr lang="en-US" dirty="0"/>
          </a:p>
        </p:txBody>
      </p:sp>
    </p:spTree>
    <p:extLst>
      <p:ext uri="{BB962C8B-B14F-4D97-AF65-F5344CB8AC3E}">
        <p14:creationId xmlns:p14="http://schemas.microsoft.com/office/powerpoint/2010/main" val="1663378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D887CD-B227-4934-B84C-B6F4F811D91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6BA2F4-C4E4-400A-88CD-E78AB113C90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DF52EF-B820-4501-8A87-27FE569EB84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0A0469-1697-409E-AF67-1B17EB11F57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489" name="Rectangle 177"/>
          <p:cNvSpPr>
            <a:spLocks noGrp="1" noChangeArrowheads="1"/>
          </p:cNvSpPr>
          <p:nvPr>
            <p:ph type="ctrTitle" sz="quarter"/>
          </p:nvPr>
        </p:nvSpPr>
        <p:spPr bwMode="auto">
          <a:xfrm>
            <a:off x="1293813" y="1663700"/>
            <a:ext cx="6821487" cy="1470025"/>
          </a:xfrm>
        </p:spPr>
        <p:txBody>
          <a:bodyPr/>
          <a:lstStyle>
            <a:lvl1pPr algn="ctr">
              <a:defRPr sz="4000">
                <a:solidFill>
                  <a:srgbClr val="293E00"/>
                </a:solidFill>
              </a:defRPr>
            </a:lvl1pPr>
          </a:lstStyle>
          <a:p>
            <a:r>
              <a:rPr lang="en-US" altLang="zh-CN" smtClean="0"/>
              <a:t>Click to edit Master title style</a:t>
            </a:r>
            <a:endParaRPr lang="zh-CN" altLang="en-US"/>
          </a:p>
        </p:txBody>
      </p:sp>
      <p:sp>
        <p:nvSpPr>
          <p:cNvPr id="3" name="Rectangle 24"/>
          <p:cNvSpPr>
            <a:spLocks noGrp="1" noChangeArrowheads="1"/>
          </p:cNvSpPr>
          <p:nvPr>
            <p:ph type="ftr" sz="quarter" idx="10"/>
          </p:nvPr>
        </p:nvSpPr>
        <p:spPr>
          <a:xfrm>
            <a:off x="3452813" y="6451600"/>
            <a:ext cx="2895600" cy="152400"/>
          </a:xfrm>
        </p:spPr>
        <p:txBody>
          <a:bodyPr/>
          <a:lstStyle>
            <a:lvl1pPr algn="ctr">
              <a:defRPr sz="1400" b="0">
                <a:solidFill>
                  <a:schemeClr val="folHlink"/>
                </a:solidFill>
                <a:effectLst>
                  <a:outerShdw blurRad="38100" dist="38100" dir="2700000" algn="tl">
                    <a:srgbClr val="C0C0C0"/>
                  </a:outerShdw>
                </a:effectLst>
                <a:latin typeface="Times New Roman" pitchFamily="18" charset="0"/>
              </a:defRPr>
            </a:lvl1pPr>
          </a:lstStyle>
          <a:p>
            <a:pPr>
              <a:defRPr/>
            </a:pPr>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EA9EB2-108A-4BEC-BB25-443CCE96D91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44C209-2789-401F-A579-7A8208EE253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036200-1183-4A74-931C-AAE770F81B0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66DB1D3-746A-48DD-81E5-9D10190D4A6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F627CC6-9250-409A-B218-92DBC7D7FE4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10468BB-C55C-44F1-A22B-78402AAAE33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27606B-37BA-4BE9-ADBD-DD6F0F4A0DF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44E24A-AA8A-44C3-82DF-95D437ED78B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90C9243C-6572-4657-BCB5-8B3415B16A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C:\Users\Lefifi.T\AppData\Local\Microsoft\Windows\Temporary Internet Files\Content.Outlook\XAEMJRW7\Higher Education LOGO (6).jpg"/>
          <p:cNvPicPr>
            <a:picLocks noChangeAspect="1" noChangeArrowheads="1"/>
          </p:cNvPicPr>
          <p:nvPr/>
        </p:nvPicPr>
        <p:blipFill>
          <a:blip r:embed="rId3" cstate="print">
            <a:clrChange>
              <a:clrFrom>
                <a:srgbClr val="FFFFFF"/>
              </a:clrFrom>
              <a:clrTo>
                <a:srgbClr val="FFFFFF">
                  <a:alpha val="0"/>
                </a:srgbClr>
              </a:clrTo>
            </a:clrChange>
          </a:blip>
          <a:srcRect t="1932" r="67960"/>
          <a:stretch>
            <a:fillRect/>
          </a:stretch>
        </p:blipFill>
        <p:spPr bwMode="auto">
          <a:xfrm>
            <a:off x="7318375" y="4495800"/>
            <a:ext cx="1825625" cy="2203450"/>
          </a:xfrm>
          <a:prstGeom prst="rect">
            <a:avLst/>
          </a:prstGeom>
          <a:noFill/>
          <a:ln w="9525">
            <a:noFill/>
            <a:miter lim="800000"/>
            <a:headEnd/>
            <a:tailEnd/>
          </a:ln>
        </p:spPr>
      </p:pic>
      <p:sp>
        <p:nvSpPr>
          <p:cNvPr id="7" name="Rectangle 3"/>
          <p:cNvSpPr txBox="1">
            <a:spLocks noChangeArrowheads="1"/>
          </p:cNvSpPr>
          <p:nvPr/>
        </p:nvSpPr>
        <p:spPr>
          <a:xfrm>
            <a:off x="533400" y="685800"/>
            <a:ext cx="8077200" cy="5715000"/>
          </a:xfrm>
          <a:prstGeom prst="rect">
            <a:avLst/>
          </a:prstGeom>
        </p:spPr>
        <p:txBody>
          <a:bodyPr/>
          <a:lstStyle/>
          <a:p>
            <a:pPr marL="342900" indent="-342900" algn="ctr">
              <a:lnSpc>
                <a:spcPct val="90000"/>
              </a:lnSpc>
              <a:spcBef>
                <a:spcPct val="20000"/>
              </a:spcBef>
              <a:defRPr/>
            </a:pPr>
            <a:r>
              <a:rPr lang="en-US" sz="3600" b="1" kern="0" dirty="0" smtClean="0">
                <a:solidFill>
                  <a:srgbClr val="000000"/>
                </a:solidFill>
                <a:latin typeface="+mj-lt"/>
                <a:cs typeface="Calibri" pitchFamily="34" charset="0"/>
              </a:rPr>
              <a:t>Department of Higher Education and Training</a:t>
            </a:r>
          </a:p>
          <a:p>
            <a:pPr marL="342900" indent="-342900" algn="ctr">
              <a:lnSpc>
                <a:spcPct val="90000"/>
              </a:lnSpc>
              <a:spcBef>
                <a:spcPct val="20000"/>
              </a:spcBef>
              <a:defRPr/>
            </a:pPr>
            <a:endParaRPr lang="en-US" sz="1100" kern="0" dirty="0">
              <a:solidFill>
                <a:srgbClr val="FF0000"/>
              </a:solidFill>
              <a:latin typeface="+mj-lt"/>
              <a:cs typeface="Calibri" pitchFamily="34" charset="0"/>
            </a:endParaRPr>
          </a:p>
          <a:p>
            <a:pPr marL="342900" indent="-342900" algn="ctr">
              <a:lnSpc>
                <a:spcPct val="90000"/>
              </a:lnSpc>
              <a:spcBef>
                <a:spcPct val="20000"/>
              </a:spcBef>
              <a:defRPr/>
            </a:pPr>
            <a:endParaRPr lang="en-US" sz="2400" b="1" kern="0" dirty="0">
              <a:solidFill>
                <a:srgbClr val="000000"/>
              </a:solidFill>
              <a:latin typeface="+mj-lt"/>
              <a:cs typeface="Calibri" pitchFamily="34" charset="0"/>
            </a:endParaRPr>
          </a:p>
        </p:txBody>
      </p:sp>
      <p:sp>
        <p:nvSpPr>
          <p:cNvPr id="4" name="Subtitle 2"/>
          <p:cNvSpPr txBox="1">
            <a:spLocks/>
          </p:cNvSpPr>
          <p:nvPr/>
        </p:nvSpPr>
        <p:spPr>
          <a:xfrm>
            <a:off x="684213" y="2362200"/>
            <a:ext cx="7704137" cy="1219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spcBef>
                <a:spcPct val="0"/>
              </a:spcBef>
              <a:buFont typeface="Arial" charset="0"/>
              <a:buNone/>
              <a:defRPr/>
            </a:pPr>
            <a:r>
              <a:rPr lang="en-US" b="1" kern="0" dirty="0" smtClean="0">
                <a:solidFill>
                  <a:srgbClr val="FF0000"/>
                </a:solidFill>
                <a:latin typeface="+mj-lt"/>
              </a:rPr>
              <a:t>3</a:t>
            </a:r>
            <a:r>
              <a:rPr lang="en-US" b="1" kern="0" baseline="30000" dirty="0" smtClean="0">
                <a:solidFill>
                  <a:srgbClr val="FF0000"/>
                </a:solidFill>
                <a:latin typeface="+mj-lt"/>
              </a:rPr>
              <a:t>rd</a:t>
            </a:r>
            <a:r>
              <a:rPr lang="en-US" b="1" kern="0" dirty="0" smtClean="0">
                <a:solidFill>
                  <a:srgbClr val="FF0000"/>
                </a:solidFill>
                <a:latin typeface="+mj-lt"/>
              </a:rPr>
              <a:t> Quarter (2016/17</a:t>
            </a:r>
            <a:r>
              <a:rPr lang="en-US" b="1" kern="0" dirty="0">
                <a:solidFill>
                  <a:srgbClr val="FF0000"/>
                </a:solidFill>
                <a:latin typeface="+mj-lt"/>
              </a:rPr>
              <a:t>) Performance Report </a:t>
            </a:r>
          </a:p>
        </p:txBody>
      </p:sp>
      <p:sp>
        <p:nvSpPr>
          <p:cNvPr id="5" name="Rectangle 3"/>
          <p:cNvSpPr txBox="1">
            <a:spLocks/>
          </p:cNvSpPr>
          <p:nvPr/>
        </p:nvSpPr>
        <p:spPr bwMode="auto">
          <a:xfrm>
            <a:off x="762000" y="3733800"/>
            <a:ext cx="7696200" cy="2209800"/>
          </a:xfrm>
          <a:prstGeom prst="rect">
            <a:avLst/>
          </a:prstGeom>
          <a:noFill/>
          <a:ln w="9525">
            <a:noFill/>
            <a:miter lim="800000"/>
            <a:headEnd/>
            <a:tailEnd/>
          </a:ln>
        </p:spPr>
        <p:txBody>
          <a:bodyPr/>
          <a:lstStyle/>
          <a:p>
            <a:pPr marL="342900" indent="-342900" algn="ctr">
              <a:defRPr/>
            </a:pPr>
            <a:endParaRPr lang="en-US" sz="2400" b="1" dirty="0">
              <a:solidFill>
                <a:schemeClr val="accent6">
                  <a:lumMod val="50000"/>
                </a:schemeClr>
              </a:solidFill>
              <a:latin typeface="Arial Black" panose="020B0A04020102020204" pitchFamily="34" charset="0"/>
              <a:cs typeface="+mn-cs"/>
            </a:endParaRPr>
          </a:p>
          <a:p>
            <a:pPr marL="342900" indent="-342900" algn="ctr">
              <a:defRPr/>
            </a:pPr>
            <a:r>
              <a:rPr lang="en-US" sz="2400" b="1" dirty="0">
                <a:solidFill>
                  <a:schemeClr val="accent6">
                    <a:lumMod val="50000"/>
                  </a:schemeClr>
                </a:solidFill>
                <a:latin typeface="+mn-lt"/>
                <a:cs typeface="+mn-cs"/>
              </a:rPr>
              <a:t>Presentation to the Portfolio Committee on Higher Education and Training </a:t>
            </a:r>
          </a:p>
          <a:p>
            <a:pPr marL="342900" indent="-342900" algn="ctr">
              <a:defRPr/>
            </a:pPr>
            <a:endParaRPr lang="en-US" sz="2400" b="1" dirty="0">
              <a:solidFill>
                <a:schemeClr val="accent6">
                  <a:lumMod val="50000"/>
                </a:schemeClr>
              </a:solidFill>
              <a:latin typeface="+mn-lt"/>
              <a:cs typeface="+mn-cs"/>
            </a:endParaRPr>
          </a:p>
          <a:p>
            <a:pPr marL="342900" indent="-342900" algn="ctr">
              <a:defRPr/>
            </a:pPr>
            <a:r>
              <a:rPr lang="en-US" sz="2400" b="1" dirty="0" smtClean="0">
                <a:solidFill>
                  <a:schemeClr val="accent6">
                    <a:lumMod val="50000"/>
                  </a:schemeClr>
                </a:solidFill>
                <a:latin typeface="+mn-lt"/>
              </a:rPr>
              <a:t>1 March </a:t>
            </a:r>
            <a:r>
              <a:rPr lang="en-US" sz="2400" b="1" dirty="0" smtClean="0">
                <a:solidFill>
                  <a:schemeClr val="accent6">
                    <a:lumMod val="50000"/>
                  </a:schemeClr>
                </a:solidFill>
                <a:latin typeface="+mn-lt"/>
                <a:cs typeface="+mn-cs"/>
              </a:rPr>
              <a:t>2017</a:t>
            </a:r>
            <a:endParaRPr lang="en-US" sz="2400" b="1" dirty="0">
              <a:solidFill>
                <a:schemeClr val="accent6">
                  <a:lumMod val="50000"/>
                </a:schemeClr>
              </a:solidFill>
              <a:latin typeface="+mn-lt"/>
              <a:cs typeface="+mn-cs"/>
            </a:endParaRPr>
          </a:p>
        </p:txBody>
      </p:sp>
    </p:spTree>
    <p:extLst>
      <p:ext uri="{BB962C8B-B14F-4D97-AF65-F5344CB8AC3E}">
        <p14:creationId xmlns:p14="http://schemas.microsoft.com/office/powerpoint/2010/main" val="28367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10</a:t>
            </a:fld>
            <a:endParaRPr lang="en-US" altLang="en-US" sz="1400" b="1" dirty="0"/>
          </a:p>
        </p:txBody>
      </p:sp>
      <p:sp>
        <p:nvSpPr>
          <p:cNvPr id="8" name="TextBox 7"/>
          <p:cNvSpPr txBox="1"/>
          <p:nvPr/>
        </p:nvSpPr>
        <p:spPr>
          <a:xfrm>
            <a:off x="495623" y="526839"/>
            <a:ext cx="8136000" cy="57600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3: University Education</a:t>
            </a:r>
            <a:endParaRPr lang="en-ZA" dirty="0"/>
          </a:p>
        </p:txBody>
      </p:sp>
      <p:sp>
        <p:nvSpPr>
          <p:cNvPr id="7" name="Content Placeholder 2"/>
          <p:cNvSpPr>
            <a:spLocks noGrp="1"/>
          </p:cNvSpPr>
          <p:nvPr>
            <p:ph idx="1"/>
          </p:nvPr>
        </p:nvSpPr>
        <p:spPr>
          <a:xfrm>
            <a:off x="495623" y="1135062"/>
            <a:ext cx="8136000" cy="5113337"/>
          </a:xfrm>
        </p:spPr>
        <p:txBody>
          <a:bodyPr/>
          <a:lstStyle/>
          <a:p>
            <a:pPr marL="42863" indent="0" algn="just">
              <a:spcBef>
                <a:spcPts val="0"/>
              </a:spcBef>
              <a:buNone/>
            </a:pPr>
            <a:r>
              <a:rPr lang="en-ZA" sz="2400" dirty="0"/>
              <a:t>Key </a:t>
            </a:r>
            <a:r>
              <a:rPr lang="en-ZA" sz="2400" dirty="0" smtClean="0"/>
              <a:t>findings </a:t>
            </a:r>
            <a:r>
              <a:rPr lang="en-ZA" sz="2400" dirty="0"/>
              <a:t>of the oversight reports:</a:t>
            </a:r>
          </a:p>
          <a:p>
            <a:pPr marL="42863" indent="0" algn="just">
              <a:spcBef>
                <a:spcPts val="0"/>
              </a:spcBef>
              <a:buNone/>
            </a:pPr>
            <a:endParaRPr lang="en-ZA" sz="2400" dirty="0"/>
          </a:p>
          <a:p>
            <a:pPr algn="just">
              <a:spcBef>
                <a:spcPts val="0"/>
              </a:spcBef>
            </a:pPr>
            <a:r>
              <a:rPr lang="en-US" sz="2400" dirty="0"/>
              <a:t>Report on the effective use of the 2015/16 </a:t>
            </a:r>
            <a:r>
              <a:rPr lang="en-US" sz="2400" b="1" dirty="0"/>
              <a:t>Foundation Provision Grant</a:t>
            </a:r>
            <a:r>
              <a:rPr lang="en-US" sz="2400" dirty="0"/>
              <a:t> (FPG):</a:t>
            </a:r>
          </a:p>
          <a:p>
            <a:pPr marL="625475" lvl="1" indent="-273050" algn="just">
              <a:spcBef>
                <a:spcPts val="0"/>
              </a:spcBef>
              <a:buFont typeface="Calibri" panose="020F0502020204030204" pitchFamily="34" charset="0"/>
              <a:buChar char="−"/>
            </a:pPr>
            <a:r>
              <a:rPr lang="en-US" sz="2000" dirty="0"/>
              <a:t>A FPG of R304 470 000 was allocated in 2015/16; the total budget available was R 372 512 000 (including carry over of unspent 2014/15 FP funds).</a:t>
            </a:r>
          </a:p>
          <a:p>
            <a:pPr marL="625475" lvl="1" indent="-273050" algn="just">
              <a:spcBef>
                <a:spcPts val="0"/>
              </a:spcBef>
              <a:buFont typeface="Calibri" panose="020F0502020204030204" pitchFamily="34" charset="0"/>
              <a:buChar char="−"/>
            </a:pPr>
            <a:r>
              <a:rPr lang="en-US" sz="2000" dirty="0"/>
              <a:t>Funds were withheld from two universities (WSU and UNISA)</a:t>
            </a:r>
          </a:p>
          <a:p>
            <a:pPr marL="625475" lvl="1" indent="-273050" algn="just">
              <a:spcBef>
                <a:spcPts val="0"/>
              </a:spcBef>
              <a:buFont typeface="Calibri" panose="020F0502020204030204" pitchFamily="34" charset="0"/>
              <a:buChar char="−"/>
            </a:pPr>
            <a:r>
              <a:rPr lang="en-US" sz="2000" dirty="0"/>
              <a:t>68% of FTE staff employed in foundation </a:t>
            </a:r>
            <a:r>
              <a:rPr lang="en-US" sz="2000" dirty="0" err="1"/>
              <a:t>programmes</a:t>
            </a:r>
            <a:r>
              <a:rPr lang="en-US" sz="2000" dirty="0"/>
              <a:t> are permanent</a:t>
            </a:r>
          </a:p>
          <a:p>
            <a:pPr marL="625475" lvl="1" indent="-273050" algn="just">
              <a:spcBef>
                <a:spcPts val="0"/>
              </a:spcBef>
              <a:buFont typeface="Calibri" panose="020F0502020204030204" pitchFamily="34" charset="0"/>
              <a:buChar char="−"/>
            </a:pPr>
            <a:r>
              <a:rPr lang="en-US" sz="2000" dirty="0"/>
              <a:t>75 % of these permanent staff hold Masters (46%) or PhDs (29%)</a:t>
            </a:r>
          </a:p>
          <a:p>
            <a:pPr marL="625475" lvl="1" indent="-273050" algn="just">
              <a:spcBef>
                <a:spcPts val="0"/>
              </a:spcBef>
              <a:buFont typeface="Calibri" panose="020F0502020204030204" pitchFamily="34" charset="0"/>
              <a:buChar char="−"/>
            </a:pPr>
            <a:r>
              <a:rPr lang="en-US" sz="2000" dirty="0"/>
              <a:t>13% of FTEN students are enrolled in foundation </a:t>
            </a:r>
            <a:r>
              <a:rPr lang="en-US" sz="2000" dirty="0" err="1"/>
              <a:t>progammes</a:t>
            </a:r>
            <a:r>
              <a:rPr lang="en-US" sz="2000" dirty="0"/>
              <a:t>  </a:t>
            </a:r>
          </a:p>
        </p:txBody>
      </p:sp>
    </p:spTree>
    <p:extLst>
      <p:ext uri="{BB962C8B-B14F-4D97-AF65-F5344CB8AC3E}">
        <p14:creationId xmlns:p14="http://schemas.microsoft.com/office/powerpoint/2010/main" val="11729756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11</a:t>
            </a:fld>
            <a:endParaRPr lang="en-US" altLang="en-US" sz="1400" b="1" dirty="0"/>
          </a:p>
        </p:txBody>
      </p:sp>
      <p:sp>
        <p:nvSpPr>
          <p:cNvPr id="8" name="TextBox 7"/>
          <p:cNvSpPr txBox="1"/>
          <p:nvPr/>
        </p:nvSpPr>
        <p:spPr>
          <a:xfrm>
            <a:off x="495623" y="526839"/>
            <a:ext cx="8136000" cy="57600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3: University Education</a:t>
            </a:r>
            <a:endParaRPr lang="en-ZA" dirty="0"/>
          </a:p>
        </p:txBody>
      </p:sp>
      <p:sp>
        <p:nvSpPr>
          <p:cNvPr id="7" name="Content Placeholder 2"/>
          <p:cNvSpPr>
            <a:spLocks noGrp="1"/>
          </p:cNvSpPr>
          <p:nvPr>
            <p:ph idx="1"/>
          </p:nvPr>
        </p:nvSpPr>
        <p:spPr>
          <a:xfrm>
            <a:off x="495623" y="1135062"/>
            <a:ext cx="8136000" cy="5113337"/>
          </a:xfrm>
        </p:spPr>
        <p:txBody>
          <a:bodyPr/>
          <a:lstStyle/>
          <a:p>
            <a:pPr marL="42863" indent="0" algn="just">
              <a:buNone/>
            </a:pPr>
            <a:r>
              <a:rPr lang="en-ZA" sz="2400" dirty="0"/>
              <a:t>Key </a:t>
            </a:r>
            <a:r>
              <a:rPr lang="en-ZA" sz="2400" dirty="0" smtClean="0"/>
              <a:t>findings </a:t>
            </a:r>
            <a:r>
              <a:rPr lang="en-ZA" sz="2400" dirty="0"/>
              <a:t>of the oversight reports:</a:t>
            </a:r>
          </a:p>
          <a:p>
            <a:pPr algn="just"/>
            <a:r>
              <a:rPr lang="en-ZA" sz="2400" dirty="0"/>
              <a:t>Report on the effective use of the 2015/16 </a:t>
            </a:r>
            <a:r>
              <a:rPr lang="en-ZA" sz="2400" b="1" dirty="0"/>
              <a:t>Teaching Development Grant</a:t>
            </a:r>
            <a:r>
              <a:rPr lang="en-ZA" sz="2400" dirty="0"/>
              <a:t> (TDG):</a:t>
            </a:r>
          </a:p>
          <a:p>
            <a:pPr marL="625475" lvl="1" indent="-273050" algn="just">
              <a:buFont typeface="Calibri" panose="020F0502020204030204" pitchFamily="34" charset="0"/>
              <a:buChar char="−"/>
            </a:pPr>
            <a:r>
              <a:rPr lang="en-ZA" sz="2000" dirty="0"/>
              <a:t>Each university is monitored  and funded on the basis of progress against their approved 3 year TDP designed in line with five priority programmes.</a:t>
            </a:r>
          </a:p>
          <a:p>
            <a:pPr marL="625475" lvl="1" indent="-273050" algn="just">
              <a:buFont typeface="Calibri" panose="020F0502020204030204" pitchFamily="34" charset="0"/>
              <a:buChar char="−"/>
            </a:pPr>
            <a:r>
              <a:rPr lang="en-ZA" sz="2000" dirty="0"/>
              <a:t>Five priority programmes funded and reported on are: development of university teachers and teaching; student support; enhancing the status of teaching; researching teaching and learning; programme management; and university specific priority programmes; the monitoring report covers these</a:t>
            </a:r>
            <a:r>
              <a:rPr lang="en-ZA" sz="2000" dirty="0" smtClean="0"/>
              <a:t>.</a:t>
            </a:r>
          </a:p>
          <a:p>
            <a:pPr marL="625475" lvl="1" indent="-273050" algn="just">
              <a:buFont typeface="Calibri" panose="020F0502020204030204" pitchFamily="34" charset="0"/>
              <a:buChar char="−"/>
            </a:pPr>
            <a:r>
              <a:rPr lang="en-ZA" sz="2000" dirty="0"/>
              <a:t>A total of R616 900 000 was allocated in 2015/16 (R573.7 million for individual universities and R43.2 million for national collaborative programmes).</a:t>
            </a:r>
          </a:p>
          <a:p>
            <a:pPr marL="352425" lvl="1" indent="0" algn="just">
              <a:buNone/>
            </a:pPr>
            <a:endParaRPr lang="en-ZA" sz="2000" dirty="0"/>
          </a:p>
        </p:txBody>
      </p:sp>
    </p:spTree>
    <p:extLst>
      <p:ext uri="{BB962C8B-B14F-4D97-AF65-F5344CB8AC3E}">
        <p14:creationId xmlns:p14="http://schemas.microsoft.com/office/powerpoint/2010/main" val="27820962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12</a:t>
            </a:fld>
            <a:endParaRPr lang="en-US" altLang="en-US" sz="1400" b="1" dirty="0"/>
          </a:p>
        </p:txBody>
      </p:sp>
      <p:sp>
        <p:nvSpPr>
          <p:cNvPr id="8" name="TextBox 7"/>
          <p:cNvSpPr txBox="1"/>
          <p:nvPr/>
        </p:nvSpPr>
        <p:spPr>
          <a:xfrm>
            <a:off x="495623" y="526839"/>
            <a:ext cx="8136000" cy="57600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3: University Education</a:t>
            </a:r>
            <a:endParaRPr lang="en-ZA" dirty="0"/>
          </a:p>
        </p:txBody>
      </p:sp>
      <p:sp>
        <p:nvSpPr>
          <p:cNvPr id="7" name="Content Placeholder 2"/>
          <p:cNvSpPr>
            <a:spLocks noGrp="1"/>
          </p:cNvSpPr>
          <p:nvPr>
            <p:ph idx="1"/>
          </p:nvPr>
        </p:nvSpPr>
        <p:spPr>
          <a:xfrm>
            <a:off x="495623" y="1135062"/>
            <a:ext cx="8136000" cy="5113337"/>
          </a:xfrm>
        </p:spPr>
        <p:txBody>
          <a:bodyPr/>
          <a:lstStyle/>
          <a:p>
            <a:pPr marL="458390" lvl="1" indent="-257175" algn="just">
              <a:buFont typeface="Calibri" panose="020F0502020204030204" pitchFamily="34" charset="0"/>
              <a:buChar char="−"/>
            </a:pPr>
            <a:r>
              <a:rPr lang="en-ZA" sz="2000" dirty="0" smtClean="0"/>
              <a:t>Due </a:t>
            </a:r>
            <a:r>
              <a:rPr lang="en-ZA" sz="2000" dirty="0"/>
              <a:t>to underspending of TDG funds in previous financial years, in 2014/15 and 2015/16 funds were withheld and reprioritised to enable the implementation of the </a:t>
            </a:r>
            <a:r>
              <a:rPr lang="en-ZA" sz="2000" dirty="0" err="1"/>
              <a:t>nGAP</a:t>
            </a:r>
            <a:r>
              <a:rPr lang="en-ZA" sz="2000" dirty="0"/>
              <a:t> across all institutions.</a:t>
            </a:r>
          </a:p>
          <a:p>
            <a:pPr marL="458390" lvl="1" indent="-257175" algn="just">
              <a:buFont typeface="Calibri" panose="020F0502020204030204" pitchFamily="34" charset="0"/>
              <a:buChar char="−"/>
            </a:pPr>
            <a:r>
              <a:rPr lang="en-ZA" sz="2000" dirty="0"/>
              <a:t>In 2017/18 the TDG and RDG will be combined and the funding redirected to support the implementation of the UCDP; a close out report on the TDG (2014/15 – 2016/17) will be developed by December 2018.</a:t>
            </a:r>
          </a:p>
        </p:txBody>
      </p:sp>
    </p:spTree>
    <p:extLst>
      <p:ext uri="{BB962C8B-B14F-4D97-AF65-F5344CB8AC3E}">
        <p14:creationId xmlns:p14="http://schemas.microsoft.com/office/powerpoint/2010/main" val="11005001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13</a:t>
            </a:fld>
            <a:endParaRPr lang="en-US" altLang="en-US" sz="1400" b="1" dirty="0"/>
          </a:p>
        </p:txBody>
      </p:sp>
      <p:sp>
        <p:nvSpPr>
          <p:cNvPr id="8" name="TextBox 7"/>
          <p:cNvSpPr txBox="1"/>
          <p:nvPr/>
        </p:nvSpPr>
        <p:spPr>
          <a:xfrm>
            <a:off x="495623" y="526839"/>
            <a:ext cx="8136000" cy="57600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3: University Education</a:t>
            </a:r>
            <a:endParaRPr lang="en-ZA" dirty="0"/>
          </a:p>
        </p:txBody>
      </p:sp>
      <p:sp>
        <p:nvSpPr>
          <p:cNvPr id="7" name="Content Placeholder 2"/>
          <p:cNvSpPr>
            <a:spLocks noGrp="1"/>
          </p:cNvSpPr>
          <p:nvPr>
            <p:ph idx="1"/>
          </p:nvPr>
        </p:nvSpPr>
        <p:spPr>
          <a:xfrm>
            <a:off x="495623" y="1135062"/>
            <a:ext cx="8136000" cy="5113337"/>
          </a:xfrm>
        </p:spPr>
        <p:txBody>
          <a:bodyPr/>
          <a:lstStyle/>
          <a:p>
            <a:pPr marL="42863" indent="0" algn="just">
              <a:buNone/>
            </a:pPr>
            <a:r>
              <a:rPr lang="en-ZA" sz="2400" dirty="0"/>
              <a:t>Key </a:t>
            </a:r>
            <a:r>
              <a:rPr lang="en-ZA" sz="2400" dirty="0" smtClean="0"/>
              <a:t>findings </a:t>
            </a:r>
            <a:r>
              <a:rPr lang="en-ZA" sz="2400" dirty="0"/>
              <a:t>of the oversight reports:</a:t>
            </a:r>
          </a:p>
          <a:p>
            <a:pPr algn="just"/>
            <a:r>
              <a:rPr lang="en-ZA" sz="2400" dirty="0" smtClean="0"/>
              <a:t>Report </a:t>
            </a:r>
            <a:r>
              <a:rPr lang="en-ZA" sz="2400" dirty="0"/>
              <a:t>on the effective use of the 2015/16 </a:t>
            </a:r>
            <a:r>
              <a:rPr lang="en-ZA" sz="2400" b="1" dirty="0"/>
              <a:t>Research Development Grant</a:t>
            </a:r>
            <a:r>
              <a:rPr lang="en-ZA" sz="2400" dirty="0"/>
              <a:t> (RDG):</a:t>
            </a:r>
          </a:p>
          <a:p>
            <a:pPr marL="625475" lvl="1" indent="-273050" algn="just">
              <a:buFont typeface="Calibri" panose="020F0502020204030204" pitchFamily="34" charset="0"/>
              <a:buChar char="−"/>
            </a:pPr>
            <a:r>
              <a:rPr lang="en-ZA" sz="2000" dirty="0"/>
              <a:t>Each university is monitored  and funded on the basis of progress against their approved 3 year Research Development Plans (RDP) designed in line with 8 programmes.</a:t>
            </a:r>
          </a:p>
          <a:p>
            <a:pPr marL="625475" lvl="1" indent="-273050" algn="just">
              <a:buFont typeface="Calibri" panose="020F0502020204030204" pitchFamily="34" charset="0"/>
              <a:buChar char="−"/>
            </a:pPr>
            <a:r>
              <a:rPr lang="en-ZA" sz="2000" dirty="0"/>
              <a:t>The 8 programmes funded and reported on are: mentoring/supervisor programmes; research capacity development workshops; PG support for staff to undertake Masters and PhDs; Post Doctoral research fellowships; employment of replacement staff; academic exchange and mobility; top up of NRF and other development grants. The monitoring report covers these areas.</a:t>
            </a:r>
          </a:p>
          <a:p>
            <a:pPr marL="458390" lvl="1" indent="-257175" algn="just">
              <a:buFont typeface="Calibri" panose="020F0502020204030204" pitchFamily="34" charset="0"/>
              <a:buChar char="−"/>
            </a:pPr>
            <a:endParaRPr lang="en-ZA" sz="2200" dirty="0"/>
          </a:p>
        </p:txBody>
      </p:sp>
    </p:spTree>
    <p:extLst>
      <p:ext uri="{BB962C8B-B14F-4D97-AF65-F5344CB8AC3E}">
        <p14:creationId xmlns:p14="http://schemas.microsoft.com/office/powerpoint/2010/main" val="29420150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14</a:t>
            </a:fld>
            <a:endParaRPr lang="en-US" altLang="en-US" sz="1400" b="1" dirty="0"/>
          </a:p>
        </p:txBody>
      </p:sp>
      <p:sp>
        <p:nvSpPr>
          <p:cNvPr id="8" name="TextBox 7"/>
          <p:cNvSpPr txBox="1"/>
          <p:nvPr/>
        </p:nvSpPr>
        <p:spPr>
          <a:xfrm>
            <a:off x="495623" y="526839"/>
            <a:ext cx="8136000" cy="57600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3: University Education</a:t>
            </a:r>
            <a:endParaRPr lang="en-ZA" dirty="0"/>
          </a:p>
        </p:txBody>
      </p:sp>
      <p:sp>
        <p:nvSpPr>
          <p:cNvPr id="7" name="Content Placeholder 2"/>
          <p:cNvSpPr>
            <a:spLocks noGrp="1"/>
          </p:cNvSpPr>
          <p:nvPr>
            <p:ph idx="1"/>
          </p:nvPr>
        </p:nvSpPr>
        <p:spPr>
          <a:xfrm>
            <a:off x="531813" y="1421121"/>
            <a:ext cx="8136000" cy="5113337"/>
          </a:xfrm>
        </p:spPr>
        <p:txBody>
          <a:bodyPr/>
          <a:lstStyle/>
          <a:p>
            <a:pPr marL="333375" lvl="1" indent="-132160" algn="just">
              <a:buFont typeface="Calibri" panose="020F0502020204030204" pitchFamily="34" charset="0"/>
              <a:buChar char="−"/>
            </a:pPr>
            <a:r>
              <a:rPr lang="en-ZA" sz="2000" dirty="0"/>
              <a:t>An amount of  R 199 million was allocated to the RDG in 2015/16</a:t>
            </a:r>
          </a:p>
          <a:p>
            <a:pPr marL="333375" lvl="1" indent="-132160" algn="just">
              <a:buFont typeface="Calibri" panose="020F0502020204030204" pitchFamily="34" charset="0"/>
              <a:buChar char="−"/>
            </a:pPr>
            <a:r>
              <a:rPr lang="en-ZA" sz="2000" dirty="0"/>
              <a:t>The RDG supported: 632 </a:t>
            </a:r>
            <a:r>
              <a:rPr lang="en-ZA" sz="2000" dirty="0" err="1"/>
              <a:t>Phd</a:t>
            </a:r>
            <a:r>
              <a:rPr lang="en-ZA" sz="2000" dirty="0"/>
              <a:t> and  322 Master’s candidates; 233 Post Doc fellows; 306 academic exchanges; 341 contract staff appointments; 3069 staff in research capacity development workshops; and topping up 366 NRF grants.  </a:t>
            </a:r>
          </a:p>
          <a:p>
            <a:pPr marL="333375" lvl="1" indent="-132160" algn="just">
              <a:buFont typeface="Calibri" panose="020F0502020204030204" pitchFamily="34" charset="0"/>
              <a:buChar char="−"/>
            </a:pPr>
            <a:r>
              <a:rPr lang="en-ZA" sz="2000" dirty="0"/>
              <a:t>A close out report on the RDG (2014/15 – 2016/17) will be developed by December 2018.</a:t>
            </a:r>
          </a:p>
          <a:p>
            <a:pPr marL="458390" lvl="1" indent="-257175" algn="just">
              <a:buFont typeface="Calibri" panose="020F0502020204030204" pitchFamily="34" charset="0"/>
              <a:buChar char="−"/>
            </a:pPr>
            <a:endParaRPr lang="en-ZA" sz="2200" dirty="0"/>
          </a:p>
        </p:txBody>
      </p:sp>
    </p:spTree>
    <p:extLst>
      <p:ext uri="{BB962C8B-B14F-4D97-AF65-F5344CB8AC3E}">
        <p14:creationId xmlns:p14="http://schemas.microsoft.com/office/powerpoint/2010/main" val="17921907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15</a:t>
            </a:fld>
            <a:endParaRPr lang="en-US" altLang="en-US" sz="1400" b="1" dirty="0"/>
          </a:p>
        </p:txBody>
      </p:sp>
      <p:sp>
        <p:nvSpPr>
          <p:cNvPr id="8" name="TextBox 7"/>
          <p:cNvSpPr txBox="1"/>
          <p:nvPr/>
        </p:nvSpPr>
        <p:spPr>
          <a:xfrm>
            <a:off x="495623" y="526839"/>
            <a:ext cx="8136000" cy="57600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3: University Education</a:t>
            </a:r>
            <a:endParaRPr lang="en-ZA" dirty="0"/>
          </a:p>
        </p:txBody>
      </p:sp>
      <p:sp>
        <p:nvSpPr>
          <p:cNvPr id="7" name="Content Placeholder 2"/>
          <p:cNvSpPr>
            <a:spLocks noGrp="1"/>
          </p:cNvSpPr>
          <p:nvPr>
            <p:ph idx="1"/>
          </p:nvPr>
        </p:nvSpPr>
        <p:spPr>
          <a:xfrm>
            <a:off x="495623" y="1034604"/>
            <a:ext cx="8136000" cy="5347146"/>
          </a:xfrm>
        </p:spPr>
        <p:txBody>
          <a:bodyPr/>
          <a:lstStyle/>
          <a:p>
            <a:pPr marL="42863" indent="0" algn="just">
              <a:buNone/>
            </a:pPr>
            <a:r>
              <a:rPr lang="en-ZA" sz="2000" dirty="0"/>
              <a:t>Key </a:t>
            </a:r>
            <a:r>
              <a:rPr lang="en-ZA" sz="2000" dirty="0" smtClean="0"/>
              <a:t>findings </a:t>
            </a:r>
            <a:r>
              <a:rPr lang="en-ZA" sz="2000" dirty="0"/>
              <a:t>of the oversight reports:</a:t>
            </a:r>
          </a:p>
          <a:p>
            <a:pPr algn="just"/>
            <a:r>
              <a:rPr lang="en-ZA" sz="2000" dirty="0"/>
              <a:t>Report on the </a:t>
            </a:r>
            <a:r>
              <a:rPr lang="en-ZA" sz="2000" b="1" dirty="0"/>
              <a:t>financial health of universities</a:t>
            </a:r>
            <a:r>
              <a:rPr lang="en-ZA" sz="2000" dirty="0"/>
              <a:t> in the 2015 academic year</a:t>
            </a:r>
            <a:r>
              <a:rPr lang="en-ZA" sz="1600" dirty="0"/>
              <a:t>:</a:t>
            </a:r>
          </a:p>
          <a:p>
            <a:pPr marL="333375" lvl="1" indent="-132160" algn="just">
              <a:buFont typeface="Calibri" panose="020F0502020204030204" pitchFamily="34" charset="0"/>
              <a:buChar char="−"/>
            </a:pPr>
            <a:r>
              <a:rPr lang="en-ZA" sz="1800" dirty="0">
                <a:cs typeface="Arial" pitchFamily="34" charset="0"/>
              </a:rPr>
              <a:t>The comprehensive report is developed based on the 2015 annual reports and audited financial statements of 26 universities, submitted to the Department in compliance with the annual reporting regulations </a:t>
            </a:r>
          </a:p>
          <a:p>
            <a:pPr marL="333375" lvl="1" indent="-132160" algn="just">
              <a:buFont typeface="Calibri" panose="020F0502020204030204" pitchFamily="34" charset="0"/>
              <a:buChar char="−"/>
            </a:pPr>
            <a:r>
              <a:rPr lang="en-ZA" sz="1800" dirty="0"/>
              <a:t>Financial ratio analyses are used to assess whether institutions are  financially healthy at the reporting date; whether institutions are living within their means; and, to understand the trends within not only an institution but within the sector. </a:t>
            </a:r>
            <a:endParaRPr lang="en-ZA" sz="1800" dirty="0" smtClean="0"/>
          </a:p>
          <a:p>
            <a:pPr marL="333375" lvl="1" indent="-132160" algn="just">
              <a:buFont typeface="Calibri" panose="020F0502020204030204" pitchFamily="34" charset="0"/>
              <a:buChar char="−"/>
            </a:pPr>
            <a:r>
              <a:rPr lang="en-ZA" sz="1800" dirty="0"/>
              <a:t>Key financial indicators developed in collaboration with financial executives across the sector, are utilised in the analyses.</a:t>
            </a:r>
          </a:p>
          <a:p>
            <a:pPr marL="333375" lvl="1" indent="-132160" algn="just">
              <a:buFont typeface="Calibri" panose="020F0502020204030204" pitchFamily="34" charset="0"/>
              <a:buChar char="−"/>
            </a:pPr>
            <a:r>
              <a:rPr lang="en-ZA" sz="1800" dirty="0"/>
              <a:t>The report considers the financial health of each university and of the public university system as a whole</a:t>
            </a:r>
          </a:p>
          <a:p>
            <a:pPr marL="333375" lvl="1" indent="-132160" algn="just">
              <a:buFont typeface="Calibri" panose="020F0502020204030204" pitchFamily="34" charset="0"/>
              <a:buChar char="−"/>
            </a:pPr>
            <a:r>
              <a:rPr lang="en-ZA" sz="1800" dirty="0"/>
              <a:t>Universities are clustered and analysed according to type (traditional; comprehensive; university of technology) in the report  </a:t>
            </a:r>
            <a:endParaRPr lang="en-ZA" sz="1800" dirty="0">
              <a:cs typeface="Arial" pitchFamily="34" charset="0"/>
            </a:endParaRPr>
          </a:p>
          <a:p>
            <a:pPr marL="333375" lvl="1" indent="-132160" algn="just">
              <a:buFont typeface="Calibri" panose="020F0502020204030204" pitchFamily="34" charset="0"/>
              <a:buChar char="−"/>
            </a:pPr>
            <a:r>
              <a:rPr lang="en-ZA" sz="1800" dirty="0">
                <a:cs typeface="Arial" pitchFamily="34" charset="0"/>
              </a:rPr>
              <a:t>The following slides show some of the findings</a:t>
            </a:r>
            <a:endParaRPr lang="en-ZA" sz="1800" dirty="0"/>
          </a:p>
          <a:p>
            <a:pPr marL="333375" lvl="1" indent="-132160" algn="just">
              <a:buFont typeface="Calibri" panose="020F0502020204030204" pitchFamily="34" charset="0"/>
              <a:buChar char="−"/>
            </a:pPr>
            <a:endParaRPr lang="en-ZA" sz="1800" dirty="0"/>
          </a:p>
          <a:p>
            <a:pPr marL="458390" lvl="1" indent="-257175" algn="just">
              <a:buFont typeface="Calibri" panose="020F0502020204030204" pitchFamily="34" charset="0"/>
              <a:buChar char="−"/>
            </a:pPr>
            <a:endParaRPr lang="en-ZA" sz="2200" dirty="0"/>
          </a:p>
        </p:txBody>
      </p:sp>
    </p:spTree>
    <p:extLst>
      <p:ext uri="{BB962C8B-B14F-4D97-AF65-F5344CB8AC3E}">
        <p14:creationId xmlns:p14="http://schemas.microsoft.com/office/powerpoint/2010/main" val="22820144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16</a:t>
            </a:fld>
            <a:endParaRPr lang="en-US" altLang="en-US" sz="1400" b="1" dirty="0"/>
          </a:p>
        </p:txBody>
      </p:sp>
      <p:sp>
        <p:nvSpPr>
          <p:cNvPr id="8" name="TextBox 7"/>
          <p:cNvSpPr txBox="1"/>
          <p:nvPr/>
        </p:nvSpPr>
        <p:spPr>
          <a:xfrm>
            <a:off x="491074" y="557193"/>
            <a:ext cx="8136000" cy="954107"/>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3: </a:t>
            </a:r>
            <a:r>
              <a:rPr lang="en-ZA" dirty="0" smtClean="0"/>
              <a:t>Key </a:t>
            </a:r>
            <a:r>
              <a:rPr lang="en-ZA" dirty="0"/>
              <a:t>findings: Financial health </a:t>
            </a:r>
            <a:r>
              <a:rPr lang="en-ZA" dirty="0" smtClean="0"/>
              <a:t>2015 </a:t>
            </a:r>
            <a:r>
              <a:rPr lang="en-US" dirty="0" smtClean="0"/>
              <a:t>University </a:t>
            </a:r>
            <a:r>
              <a:rPr lang="en-US" dirty="0"/>
              <a:t>Education</a:t>
            </a:r>
            <a:endParaRPr lang="en-ZA" dirty="0"/>
          </a:p>
        </p:txBody>
      </p:sp>
      <p:sp>
        <p:nvSpPr>
          <p:cNvPr id="7" name="Content Placeholder 2"/>
          <p:cNvSpPr>
            <a:spLocks noGrp="1"/>
          </p:cNvSpPr>
          <p:nvPr>
            <p:ph idx="1"/>
          </p:nvPr>
        </p:nvSpPr>
        <p:spPr>
          <a:xfrm>
            <a:off x="495623" y="1511301"/>
            <a:ext cx="8136000" cy="4811712"/>
          </a:xfrm>
        </p:spPr>
        <p:txBody>
          <a:bodyPr/>
          <a:lstStyle/>
          <a:p>
            <a:pPr marL="42863" indent="0" algn="just">
              <a:buNone/>
            </a:pPr>
            <a:r>
              <a:rPr lang="en-ZA" sz="2400" b="1" dirty="0"/>
              <a:t>Sustainability Ratio</a:t>
            </a:r>
          </a:p>
          <a:p>
            <a:pPr marL="385763" algn="just"/>
            <a:r>
              <a:rPr lang="en-ZA" sz="2400" dirty="0"/>
              <a:t>The ‘sustainability ratio’ is calculated by comparing a university’s cumulative reserves to its annual expenditure level. </a:t>
            </a:r>
          </a:p>
          <a:p>
            <a:pPr marL="385763" algn="just"/>
            <a:r>
              <a:rPr lang="en-ZA" sz="2400" dirty="0"/>
              <a:t>A ratio of 1.0 indicates that a university will be able to cover a year’s expenses without needing additional funding. Calculating the ratio on the basis of </a:t>
            </a:r>
            <a:r>
              <a:rPr lang="en-ZA" sz="2400" u="sng" dirty="0"/>
              <a:t>unrestricted</a:t>
            </a:r>
            <a:r>
              <a:rPr lang="en-ZA" sz="2400" dirty="0"/>
              <a:t> council controlled reserves provides the most useful indicator. </a:t>
            </a:r>
          </a:p>
          <a:p>
            <a:pPr marL="385763" algn="just"/>
            <a:r>
              <a:rPr lang="en-ZA" sz="2400" dirty="0"/>
              <a:t>This indicator does NOT imply the institution is financially unsustainable - all receive ongoing income.</a:t>
            </a:r>
          </a:p>
        </p:txBody>
      </p:sp>
    </p:spTree>
    <p:extLst>
      <p:ext uri="{BB962C8B-B14F-4D97-AF65-F5344CB8AC3E}">
        <p14:creationId xmlns:p14="http://schemas.microsoft.com/office/powerpoint/2010/main" val="42906202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17</a:t>
            </a:fld>
            <a:endParaRPr lang="en-US" altLang="en-US" sz="1400" b="1" dirty="0"/>
          </a:p>
        </p:txBody>
      </p:sp>
      <p:sp>
        <p:nvSpPr>
          <p:cNvPr id="8" name="TextBox 7"/>
          <p:cNvSpPr txBox="1"/>
          <p:nvPr/>
        </p:nvSpPr>
        <p:spPr>
          <a:xfrm>
            <a:off x="508133" y="553785"/>
            <a:ext cx="8136000" cy="954107"/>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3: </a:t>
            </a:r>
            <a:r>
              <a:rPr lang="en-ZA" dirty="0" smtClean="0"/>
              <a:t>Key </a:t>
            </a:r>
            <a:r>
              <a:rPr lang="en-ZA" dirty="0"/>
              <a:t>findings: Financial health </a:t>
            </a:r>
            <a:r>
              <a:rPr lang="en-ZA" dirty="0" smtClean="0"/>
              <a:t>2015</a:t>
            </a:r>
            <a:endParaRPr lang="en-ZA" dirty="0"/>
          </a:p>
        </p:txBody>
      </p:sp>
      <p:sp>
        <p:nvSpPr>
          <p:cNvPr id="7" name="Content Placeholder 2"/>
          <p:cNvSpPr>
            <a:spLocks noGrp="1"/>
          </p:cNvSpPr>
          <p:nvPr>
            <p:ph idx="1"/>
          </p:nvPr>
        </p:nvSpPr>
        <p:spPr>
          <a:xfrm>
            <a:off x="496888" y="1580984"/>
            <a:ext cx="8136000" cy="5132721"/>
          </a:xfrm>
        </p:spPr>
        <p:txBody>
          <a:bodyPr/>
          <a:lstStyle/>
          <a:p>
            <a:pPr marL="42863" indent="0">
              <a:buNone/>
            </a:pPr>
            <a:r>
              <a:rPr lang="en-ZA" sz="2000" b="1" dirty="0"/>
              <a:t>The following universities had a sustainability ratio of &gt; 1.0 calculated on the basis of unrestricted reserves in 2015 (not at risk; financially sustainable):</a:t>
            </a:r>
          </a:p>
          <a:p>
            <a:pPr marL="328613" indent="-285750"/>
            <a:r>
              <a:rPr lang="en-ZA" sz="1800" dirty="0"/>
              <a:t>Traditional universities - UFS (1.55); UCT (1.05); UP (1.67); SUN (1.98)</a:t>
            </a:r>
          </a:p>
          <a:p>
            <a:pPr marL="42863" indent="0">
              <a:buNone/>
            </a:pPr>
            <a:r>
              <a:rPr lang="en-ZA" sz="2000" b="1" dirty="0"/>
              <a:t>The following universities had a sustainability ratio of &lt; 1.0 calculated on the basis of unrestricted reserves in 2015 (at risk; </a:t>
            </a:r>
            <a:r>
              <a:rPr lang="en-ZA" sz="2000" b="1" dirty="0">
                <a:solidFill>
                  <a:srgbClr val="FF0000"/>
                </a:solidFill>
              </a:rPr>
              <a:t>at high risk</a:t>
            </a:r>
            <a:r>
              <a:rPr lang="en-ZA" sz="2000" b="1" dirty="0"/>
              <a:t>):</a:t>
            </a:r>
          </a:p>
          <a:p>
            <a:pPr marL="728663" lvl="1"/>
            <a:r>
              <a:rPr lang="en-ZA" sz="1800" u="sng" dirty="0"/>
              <a:t>Traditional</a:t>
            </a:r>
            <a:r>
              <a:rPr lang="en-ZA" sz="1800" dirty="0"/>
              <a:t> - NWU (0,04); RU (0,40); Wits* (0.07); UWC (0.41); </a:t>
            </a:r>
            <a:r>
              <a:rPr lang="en-ZA" sz="1800" dirty="0">
                <a:solidFill>
                  <a:srgbClr val="FF0000"/>
                </a:solidFill>
              </a:rPr>
              <a:t>UFH         (-0.68)</a:t>
            </a:r>
            <a:r>
              <a:rPr lang="en-ZA" sz="1800" dirty="0"/>
              <a:t>; UL* (0.78); </a:t>
            </a:r>
            <a:r>
              <a:rPr lang="en-ZA" sz="1800" dirty="0">
                <a:solidFill>
                  <a:srgbClr val="FF0000"/>
                </a:solidFill>
              </a:rPr>
              <a:t>UKZN* (-0. 14)</a:t>
            </a:r>
            <a:r>
              <a:rPr lang="en-ZA" sz="1800" dirty="0"/>
              <a:t>; </a:t>
            </a:r>
          </a:p>
          <a:p>
            <a:pPr marL="728663" lvl="1"/>
            <a:r>
              <a:rPr lang="en-ZA" sz="1800" u="sng" dirty="0"/>
              <a:t>Comprehensives:</a:t>
            </a:r>
            <a:r>
              <a:rPr lang="en-ZA" sz="1800" dirty="0"/>
              <a:t> </a:t>
            </a:r>
            <a:r>
              <a:rPr lang="en-ZA" sz="1800" dirty="0" err="1"/>
              <a:t>UniZulu</a:t>
            </a:r>
            <a:r>
              <a:rPr lang="en-ZA" sz="1800" dirty="0"/>
              <a:t>* (0.49); </a:t>
            </a:r>
            <a:r>
              <a:rPr lang="en-ZA" sz="1800" dirty="0">
                <a:solidFill>
                  <a:srgbClr val="FF0000"/>
                </a:solidFill>
              </a:rPr>
              <a:t>WSU (-0.19)</a:t>
            </a:r>
            <a:r>
              <a:rPr lang="en-ZA" sz="1800" dirty="0"/>
              <a:t>; UJ* (0.40); NMU* (0.16); </a:t>
            </a:r>
            <a:r>
              <a:rPr lang="en-ZA" sz="1800" dirty="0" err="1"/>
              <a:t>Univen</a:t>
            </a:r>
            <a:r>
              <a:rPr lang="en-ZA" sz="1800" dirty="0"/>
              <a:t>* (0.48); UNISA* (0.97); </a:t>
            </a:r>
            <a:r>
              <a:rPr lang="en-ZA" sz="1800" dirty="0">
                <a:solidFill>
                  <a:srgbClr val="FF0000"/>
                </a:solidFill>
              </a:rPr>
              <a:t>SMU* (-0.59); </a:t>
            </a:r>
            <a:r>
              <a:rPr lang="en-ZA" sz="1800" dirty="0"/>
              <a:t>SPU (0.70); UMP* (0.66); </a:t>
            </a:r>
          </a:p>
          <a:p>
            <a:pPr marL="728663" lvl="1"/>
            <a:r>
              <a:rPr lang="en-ZA" sz="1800" u="sng" dirty="0" err="1"/>
              <a:t>UoTs</a:t>
            </a:r>
            <a:r>
              <a:rPr lang="en-ZA" sz="1800" dirty="0"/>
              <a:t>: </a:t>
            </a:r>
            <a:r>
              <a:rPr lang="en-ZA" sz="1800" dirty="0">
                <a:solidFill>
                  <a:srgbClr val="FF0000"/>
                </a:solidFill>
              </a:rPr>
              <a:t>TUT (-0.30)</a:t>
            </a:r>
            <a:r>
              <a:rPr lang="en-ZA" sz="1800" dirty="0"/>
              <a:t>; CPUT (0.63); CUT (0.57); DUT (0.87); </a:t>
            </a:r>
            <a:r>
              <a:rPr lang="en-ZA" sz="1800" dirty="0">
                <a:solidFill>
                  <a:srgbClr val="FF0000"/>
                </a:solidFill>
              </a:rPr>
              <a:t>MUT (-0-08)</a:t>
            </a:r>
            <a:r>
              <a:rPr lang="en-ZA" sz="1800" dirty="0"/>
              <a:t>; VUT* (0.38</a:t>
            </a:r>
            <a:r>
              <a:rPr lang="en-ZA" sz="1800" dirty="0" smtClean="0"/>
              <a:t>)</a:t>
            </a:r>
          </a:p>
          <a:p>
            <a:pPr marL="42863" indent="0" algn="just">
              <a:buNone/>
            </a:pPr>
            <a:r>
              <a:rPr lang="en-ZA" sz="1400" dirty="0" smtClean="0"/>
              <a:t>* </a:t>
            </a:r>
            <a:r>
              <a:rPr lang="en-ZA" sz="1400" dirty="0"/>
              <a:t>Institutions with &gt; 1.0 ratio when all cumulative reserves are included (at low risk); UKZN and SMU outliers – they have negative ratios if unrestricted reserves are used but &gt; 1 if all reserves are used)</a:t>
            </a:r>
          </a:p>
        </p:txBody>
      </p:sp>
    </p:spTree>
    <p:extLst>
      <p:ext uri="{BB962C8B-B14F-4D97-AF65-F5344CB8AC3E}">
        <p14:creationId xmlns:p14="http://schemas.microsoft.com/office/powerpoint/2010/main" val="443054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18</a:t>
            </a:fld>
            <a:endParaRPr lang="en-US" altLang="en-US" sz="1400" b="1" dirty="0"/>
          </a:p>
        </p:txBody>
      </p:sp>
      <p:sp>
        <p:nvSpPr>
          <p:cNvPr id="8" name="TextBox 7"/>
          <p:cNvSpPr txBox="1"/>
          <p:nvPr/>
        </p:nvSpPr>
        <p:spPr>
          <a:xfrm>
            <a:off x="495623" y="553229"/>
            <a:ext cx="8136000" cy="52322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3: System Performance</a:t>
            </a:r>
            <a:endParaRPr lang="en-ZA" dirty="0"/>
          </a:p>
        </p:txBody>
      </p:sp>
      <p:pic>
        <p:nvPicPr>
          <p:cNvPr id="2" name="Content Placeholder 1"/>
          <p:cNvPicPr>
            <a:picLocks noGrp="1" noChangeAspect="1"/>
          </p:cNvPicPr>
          <p:nvPr>
            <p:ph idx="1"/>
          </p:nvPr>
        </p:nvPicPr>
        <p:blipFill>
          <a:blip r:embed="rId3"/>
          <a:stretch>
            <a:fillRect/>
          </a:stretch>
        </p:blipFill>
        <p:spPr>
          <a:xfrm>
            <a:off x="765186" y="1419660"/>
            <a:ext cx="7693014" cy="4123152"/>
          </a:xfrm>
          <a:prstGeom prst="rect">
            <a:avLst/>
          </a:prstGeom>
        </p:spPr>
      </p:pic>
      <p:sp>
        <p:nvSpPr>
          <p:cNvPr id="3" name="Rectangle 2"/>
          <p:cNvSpPr/>
          <p:nvPr/>
        </p:nvSpPr>
        <p:spPr>
          <a:xfrm>
            <a:off x="765186" y="5726224"/>
            <a:ext cx="7693014" cy="523220"/>
          </a:xfrm>
          <a:prstGeom prst="rect">
            <a:avLst/>
          </a:prstGeom>
        </p:spPr>
        <p:txBody>
          <a:bodyPr wrap="square">
            <a:spAutoFit/>
          </a:bodyPr>
          <a:lstStyle/>
          <a:p>
            <a:pPr marL="0" lvl="1">
              <a:buNone/>
            </a:pPr>
            <a:r>
              <a:rPr lang="en-ZA" sz="1400" dirty="0"/>
              <a:t>Notes: 1. 2014 Academic year verified in October 2015; 2. 2015 Academic year verified in October 2016</a:t>
            </a:r>
          </a:p>
        </p:txBody>
      </p:sp>
    </p:spTree>
    <p:extLst>
      <p:ext uri="{BB962C8B-B14F-4D97-AF65-F5344CB8AC3E}">
        <p14:creationId xmlns:p14="http://schemas.microsoft.com/office/powerpoint/2010/main" val="8311801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19</a:t>
            </a:fld>
            <a:endParaRPr lang="en-US" altLang="en-US" sz="1400" b="1" dirty="0"/>
          </a:p>
        </p:txBody>
      </p:sp>
      <p:sp>
        <p:nvSpPr>
          <p:cNvPr id="8" name="TextBox 7"/>
          <p:cNvSpPr txBox="1"/>
          <p:nvPr/>
        </p:nvSpPr>
        <p:spPr>
          <a:xfrm>
            <a:off x="495623" y="553229"/>
            <a:ext cx="8136000" cy="52322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a:defRPr/>
            </a:pPr>
            <a:r>
              <a:rPr lang="en-US" dirty="0"/>
              <a:t>Programme 3: System </a:t>
            </a:r>
            <a:r>
              <a:rPr lang="en-US" dirty="0" smtClean="0"/>
              <a:t>Performance</a:t>
            </a:r>
            <a:endParaRPr lang="en-ZA" dirty="0"/>
          </a:p>
        </p:txBody>
      </p:sp>
      <p:sp>
        <p:nvSpPr>
          <p:cNvPr id="7" name="Content Placeholder 2"/>
          <p:cNvSpPr>
            <a:spLocks noGrp="1"/>
          </p:cNvSpPr>
          <p:nvPr>
            <p:ph idx="1"/>
          </p:nvPr>
        </p:nvSpPr>
        <p:spPr>
          <a:xfrm>
            <a:off x="495623" y="1511301"/>
            <a:ext cx="8136000" cy="4660900"/>
          </a:xfrm>
        </p:spPr>
        <p:txBody>
          <a:bodyPr/>
          <a:lstStyle/>
          <a:p>
            <a:pPr marL="328613" indent="-285750" algn="just"/>
            <a:endParaRPr lang="en-ZA" sz="1400" dirty="0" smtClean="0"/>
          </a:p>
          <a:p>
            <a:pPr marL="328613" indent="-285750" algn="just"/>
            <a:endParaRPr lang="en-ZA" sz="1400" dirty="0"/>
          </a:p>
          <a:p>
            <a:pPr marL="328613" indent="-285750" algn="just"/>
            <a:endParaRPr lang="en-ZA" sz="1400" dirty="0" smtClean="0"/>
          </a:p>
          <a:p>
            <a:pPr marL="328613" indent="-285750" algn="just"/>
            <a:endParaRPr lang="en-ZA" sz="1400" dirty="0"/>
          </a:p>
          <a:p>
            <a:pPr marL="328613" indent="-285750" algn="just"/>
            <a:endParaRPr lang="en-ZA" sz="1400" dirty="0" smtClean="0"/>
          </a:p>
          <a:p>
            <a:pPr marL="328613" indent="-285750" algn="just"/>
            <a:endParaRPr lang="en-ZA" sz="1400" dirty="0"/>
          </a:p>
          <a:p>
            <a:pPr marL="328613" indent="-285750" algn="just"/>
            <a:endParaRPr lang="en-ZA" sz="1400" dirty="0" smtClean="0"/>
          </a:p>
          <a:p>
            <a:pPr marL="328613" indent="-285750" algn="just"/>
            <a:endParaRPr lang="en-ZA" sz="1400" dirty="0"/>
          </a:p>
          <a:p>
            <a:pPr marL="328613" indent="-285750" algn="just"/>
            <a:endParaRPr lang="en-ZA" sz="1400" dirty="0" smtClean="0"/>
          </a:p>
          <a:p>
            <a:pPr marL="328613" indent="-285750" algn="just"/>
            <a:endParaRPr lang="en-ZA" sz="1400" dirty="0"/>
          </a:p>
          <a:p>
            <a:pPr marL="328613" indent="-285750" algn="just"/>
            <a:endParaRPr lang="en-ZA" sz="1400" dirty="0" smtClean="0"/>
          </a:p>
          <a:p>
            <a:pPr marL="328613" indent="-285750" algn="just"/>
            <a:endParaRPr lang="en-ZA" sz="1400" dirty="0"/>
          </a:p>
          <a:p>
            <a:pPr marL="328613" indent="-285750" algn="just"/>
            <a:endParaRPr lang="en-ZA" sz="1400" dirty="0" smtClean="0"/>
          </a:p>
          <a:p>
            <a:pPr marL="328613" indent="-285750" algn="just"/>
            <a:endParaRPr lang="en-ZA" sz="1400" dirty="0"/>
          </a:p>
          <a:p>
            <a:pPr marL="328613" indent="-285750" algn="just"/>
            <a:endParaRPr lang="en-ZA" sz="1400" dirty="0" smtClean="0"/>
          </a:p>
          <a:p>
            <a:pPr marL="0" indent="0" algn="just">
              <a:buNone/>
            </a:pPr>
            <a:r>
              <a:rPr lang="en-ZA" sz="1400" dirty="0" smtClean="0"/>
              <a:t>Notes</a:t>
            </a:r>
            <a:r>
              <a:rPr lang="en-ZA" sz="1400" dirty="0"/>
              <a:t>: 1. 2014 Academic year verified in October 2015; 2. 2015 Academic year verified in October 2016</a:t>
            </a:r>
          </a:p>
          <a:p>
            <a:pPr marL="328613" indent="-285750" algn="just"/>
            <a:endParaRPr lang="en-ZA" sz="1400" dirty="0"/>
          </a:p>
        </p:txBody>
      </p:sp>
      <p:graphicFrame>
        <p:nvGraphicFramePr>
          <p:cNvPr id="9" name="Table 8"/>
          <p:cNvGraphicFramePr>
            <a:graphicFrameLocks noGrp="1"/>
          </p:cNvGraphicFramePr>
          <p:nvPr>
            <p:extLst>
              <p:ext uri="{D42A27DB-BD31-4B8C-83A1-F6EECF244321}">
                <p14:modId xmlns:p14="http://schemas.microsoft.com/office/powerpoint/2010/main" val="2564910610"/>
              </p:ext>
            </p:extLst>
          </p:nvPr>
        </p:nvGraphicFramePr>
        <p:xfrm>
          <a:off x="531813" y="1617248"/>
          <a:ext cx="7926386" cy="3230553"/>
        </p:xfrm>
        <a:graphic>
          <a:graphicData uri="http://schemas.openxmlformats.org/drawingml/2006/table">
            <a:tbl>
              <a:tblPr firstRow="1" bandRow="1">
                <a:tableStyleId>{5940675A-B579-460E-94D1-54222C63F5DA}</a:tableStyleId>
              </a:tblPr>
              <a:tblGrid>
                <a:gridCol w="482379"/>
                <a:gridCol w="2813424"/>
                <a:gridCol w="1680183"/>
                <a:gridCol w="1084722"/>
                <a:gridCol w="1865678"/>
              </a:tblGrid>
              <a:tr h="645083">
                <a:tc>
                  <a:txBody>
                    <a:bodyPr/>
                    <a:lstStyle/>
                    <a:p>
                      <a:endParaRPr lang="en-ZA" sz="14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b="1" dirty="0" smtClean="0"/>
                        <a:t>OUTCOME INDICATOR </a:t>
                      </a:r>
                      <a:endParaRPr lang="en-ZA" sz="1200" b="1" dirty="0"/>
                    </a:p>
                  </a:txBody>
                  <a:tcPr marL="68580" marR="68580" marT="34290" marB="34290"/>
                </a:tc>
                <a:tc>
                  <a:txBody>
                    <a:bodyPr/>
                    <a:lstStyle/>
                    <a:p>
                      <a:pPr algn="ctr"/>
                      <a:r>
                        <a:rPr lang="en-ZA" sz="1200" b="1" dirty="0" smtClean="0"/>
                        <a:t>ACHIEVEMENT</a:t>
                      </a:r>
                    </a:p>
                    <a:p>
                      <a:pPr algn="ctr"/>
                      <a:r>
                        <a:rPr lang="en-ZA" sz="1200" b="1" baseline="0" dirty="0" smtClean="0"/>
                        <a:t>(2015/16)</a:t>
                      </a:r>
                      <a:r>
                        <a:rPr lang="en-ZA" sz="1200" b="1" baseline="30000" dirty="0" smtClean="0"/>
                        <a:t>1</a:t>
                      </a:r>
                      <a:r>
                        <a:rPr lang="en-ZA" sz="1200" b="1" baseline="0" dirty="0" smtClean="0"/>
                        <a:t> </a:t>
                      </a:r>
                      <a:endParaRPr lang="en-ZA" sz="1200" b="1" dirty="0"/>
                    </a:p>
                  </a:txBody>
                  <a:tcPr marL="68580" marR="68580" marT="34290" marB="34290"/>
                </a:tc>
                <a:tc>
                  <a:txBody>
                    <a:bodyPr/>
                    <a:lstStyle/>
                    <a:p>
                      <a:pPr algn="ctr"/>
                      <a:r>
                        <a:rPr lang="en-ZA" sz="1200" b="1" dirty="0" smtClean="0"/>
                        <a:t>TARGET</a:t>
                      </a:r>
                    </a:p>
                    <a:p>
                      <a:pPr algn="ctr"/>
                      <a:r>
                        <a:rPr lang="en-ZA" sz="1200" b="1" dirty="0" smtClean="0"/>
                        <a:t>2016/17</a:t>
                      </a:r>
                      <a:r>
                        <a:rPr lang="en-ZA" sz="1200" b="1" baseline="0" dirty="0" smtClean="0"/>
                        <a:t> </a:t>
                      </a:r>
                      <a:endParaRPr lang="en-ZA" sz="1200" b="1" dirty="0"/>
                    </a:p>
                  </a:txBody>
                  <a:tcPr marL="68580" marR="68580" marT="34290" marB="34290"/>
                </a:tc>
                <a:tc>
                  <a:txBody>
                    <a:bodyPr/>
                    <a:lstStyle/>
                    <a:p>
                      <a:pPr algn="ctr"/>
                      <a:r>
                        <a:rPr lang="en-ZA" sz="1200" b="1" dirty="0" smtClean="0"/>
                        <a:t>ACHIEVEMENT (2016/17)</a:t>
                      </a:r>
                      <a:r>
                        <a:rPr lang="en-ZA" sz="1200" b="1" baseline="0" dirty="0" smtClean="0"/>
                        <a:t> </a:t>
                      </a:r>
                      <a:r>
                        <a:rPr lang="en-ZA" sz="1200" b="1" baseline="30000" dirty="0" smtClean="0"/>
                        <a:t>2</a:t>
                      </a:r>
                      <a:endParaRPr lang="en-ZA" sz="1200" b="1" dirty="0"/>
                    </a:p>
                  </a:txBody>
                  <a:tcPr marL="68580" marR="68580" marT="34290" marB="34290"/>
                </a:tc>
              </a:tr>
              <a:tr h="562610">
                <a:tc>
                  <a:txBody>
                    <a:bodyPr/>
                    <a:lstStyle/>
                    <a:p>
                      <a:pPr marL="0" indent="0">
                        <a:buFont typeface="+mj-lt"/>
                        <a:buNone/>
                      </a:pPr>
                      <a:r>
                        <a:rPr lang="en-ZA" sz="1400" dirty="0" smtClean="0"/>
                        <a:t>6</a:t>
                      </a:r>
                      <a:endParaRPr lang="en-ZA" sz="1400" dirty="0"/>
                    </a:p>
                  </a:txBody>
                  <a:tcPr marL="68580" marR="68580" marT="34290" marB="34290"/>
                </a:tc>
                <a:tc>
                  <a:txBody>
                    <a:bodyPr/>
                    <a:lstStyle/>
                    <a:p>
                      <a:pPr>
                        <a:lnSpc>
                          <a:spcPct val="115000"/>
                        </a:lnSpc>
                        <a:spcAft>
                          <a:spcPts val="0"/>
                        </a:spcAft>
                      </a:pPr>
                      <a:r>
                        <a:rPr lang="en-GB" sz="1400" dirty="0">
                          <a:effectLst/>
                          <a:latin typeface="Arial"/>
                          <a:ea typeface="Calibri"/>
                          <a:cs typeface="Times New Roman"/>
                        </a:rPr>
                        <a:t>Doctoral graduates from universities</a:t>
                      </a:r>
                      <a:endParaRPr lang="en-ZA" sz="1400" dirty="0">
                        <a:effectLst/>
                        <a:latin typeface="Calibri"/>
                        <a:ea typeface="Calibri"/>
                        <a:cs typeface="Times New Roman"/>
                      </a:endParaRPr>
                    </a:p>
                  </a:txBody>
                  <a:tcPr marL="51435" marR="51435" marT="0" marB="0"/>
                </a:tc>
                <a:tc>
                  <a:txBody>
                    <a:bodyPr/>
                    <a:lstStyle/>
                    <a:p>
                      <a:pPr algn="ctr"/>
                      <a:r>
                        <a:rPr lang="en-ZA" sz="1400" dirty="0" smtClean="0"/>
                        <a:t>22 58</a:t>
                      </a:r>
                      <a:endParaRPr lang="en-ZA" sz="1400" dirty="0"/>
                    </a:p>
                  </a:txBody>
                  <a:tcPr marL="51435" marR="51435" marT="0" marB="0"/>
                </a:tc>
                <a:tc>
                  <a:txBody>
                    <a:bodyPr/>
                    <a:lstStyle/>
                    <a:p>
                      <a:pPr algn="ctr">
                        <a:lnSpc>
                          <a:spcPct val="115000"/>
                        </a:lnSpc>
                        <a:spcAft>
                          <a:spcPts val="0"/>
                        </a:spcAft>
                      </a:pPr>
                      <a:r>
                        <a:rPr lang="en-GB" sz="1400" dirty="0">
                          <a:effectLst/>
                          <a:latin typeface="Arial"/>
                          <a:ea typeface="Calibri"/>
                          <a:cs typeface="Times New Roman"/>
                        </a:rPr>
                        <a:t>2 200</a:t>
                      </a:r>
                      <a:endParaRPr lang="en-ZA" sz="1400" dirty="0">
                        <a:effectLst/>
                        <a:latin typeface="Calibri"/>
                        <a:ea typeface="Calibri"/>
                        <a:cs typeface="Times New Roman"/>
                      </a:endParaRPr>
                    </a:p>
                  </a:txBody>
                  <a:tcPr marL="51435" marR="51435" marT="0" marB="0"/>
                </a:tc>
                <a:tc>
                  <a:txBody>
                    <a:bodyPr/>
                    <a:lstStyle/>
                    <a:p>
                      <a:pPr algn="ctr">
                        <a:lnSpc>
                          <a:spcPct val="115000"/>
                        </a:lnSpc>
                        <a:spcAft>
                          <a:spcPts val="0"/>
                        </a:spcAft>
                      </a:pPr>
                      <a:r>
                        <a:rPr lang="en-GB" sz="1400" b="1" dirty="0">
                          <a:solidFill>
                            <a:srgbClr val="008000"/>
                          </a:solidFill>
                          <a:effectLst/>
                          <a:latin typeface="Arial"/>
                          <a:ea typeface="Calibri"/>
                          <a:cs typeface="Times New Roman"/>
                        </a:rPr>
                        <a:t>2 530</a:t>
                      </a:r>
                      <a:endParaRPr lang="en-ZA" sz="1400" b="1" dirty="0">
                        <a:solidFill>
                          <a:srgbClr val="008000"/>
                        </a:solidFill>
                        <a:effectLst/>
                        <a:latin typeface="Calibri"/>
                        <a:ea typeface="Calibri"/>
                        <a:cs typeface="Times New Roman"/>
                      </a:endParaRPr>
                    </a:p>
                  </a:txBody>
                  <a:tcPr marL="51435" marR="51435" marT="0" marB="0"/>
                </a:tc>
              </a:tr>
              <a:tr h="323238">
                <a:tc>
                  <a:txBody>
                    <a:bodyPr/>
                    <a:lstStyle/>
                    <a:p>
                      <a:pPr marL="0" indent="0">
                        <a:buFont typeface="+mj-lt"/>
                        <a:buNone/>
                      </a:pPr>
                      <a:r>
                        <a:rPr lang="en-ZA" sz="1400" dirty="0" smtClean="0"/>
                        <a:t>7</a:t>
                      </a:r>
                      <a:endParaRPr lang="en-ZA" sz="1400" dirty="0"/>
                    </a:p>
                  </a:txBody>
                  <a:tcPr marL="68580" marR="68580" marT="34290" marB="34290"/>
                </a:tc>
                <a:tc>
                  <a:txBody>
                    <a:bodyPr/>
                    <a:lstStyle/>
                    <a:p>
                      <a:pPr>
                        <a:lnSpc>
                          <a:spcPct val="115000"/>
                        </a:lnSpc>
                        <a:spcAft>
                          <a:spcPts val="0"/>
                        </a:spcAft>
                      </a:pPr>
                      <a:r>
                        <a:rPr lang="en-GB" sz="1400" dirty="0">
                          <a:effectLst/>
                          <a:latin typeface="Arial"/>
                          <a:ea typeface="Calibri"/>
                          <a:cs typeface="Times New Roman"/>
                        </a:rPr>
                        <a:t>Research Masters graduates</a:t>
                      </a:r>
                      <a:endParaRPr lang="en-ZA" sz="1400" dirty="0">
                        <a:effectLst/>
                        <a:latin typeface="Calibri"/>
                        <a:ea typeface="Calibri"/>
                        <a:cs typeface="Times New Roman"/>
                      </a:endParaRPr>
                    </a:p>
                  </a:txBody>
                  <a:tcPr marL="51435" marR="51435" marT="0" marB="0"/>
                </a:tc>
                <a:tc>
                  <a:txBody>
                    <a:bodyPr/>
                    <a:lstStyle/>
                    <a:p>
                      <a:pPr algn="ctr"/>
                      <a:r>
                        <a:rPr lang="en-ZA" sz="1400" dirty="0" smtClean="0"/>
                        <a:t>7 229</a:t>
                      </a:r>
                      <a:endParaRPr lang="en-ZA" sz="1400" dirty="0"/>
                    </a:p>
                  </a:txBody>
                  <a:tcPr marL="51435" marR="51435" marT="0" marB="0"/>
                </a:tc>
                <a:tc>
                  <a:txBody>
                    <a:bodyPr/>
                    <a:lstStyle/>
                    <a:p>
                      <a:pPr algn="ctr">
                        <a:lnSpc>
                          <a:spcPct val="115000"/>
                        </a:lnSpc>
                        <a:spcAft>
                          <a:spcPts val="0"/>
                        </a:spcAft>
                      </a:pPr>
                      <a:r>
                        <a:rPr lang="en-GB" sz="1400">
                          <a:effectLst/>
                          <a:latin typeface="Arial"/>
                          <a:ea typeface="Calibri"/>
                          <a:cs typeface="Times New Roman"/>
                        </a:rPr>
                        <a:t>6 500</a:t>
                      </a:r>
                      <a:endParaRPr lang="en-ZA" sz="1400">
                        <a:effectLst/>
                        <a:latin typeface="Calibri"/>
                        <a:ea typeface="Calibri"/>
                        <a:cs typeface="Times New Roman"/>
                      </a:endParaRPr>
                    </a:p>
                  </a:txBody>
                  <a:tcPr marL="51435" marR="51435" marT="0" marB="0"/>
                </a:tc>
                <a:tc>
                  <a:txBody>
                    <a:bodyPr/>
                    <a:lstStyle/>
                    <a:p>
                      <a:pPr algn="ctr">
                        <a:lnSpc>
                          <a:spcPct val="115000"/>
                        </a:lnSpc>
                        <a:spcAft>
                          <a:spcPts val="0"/>
                        </a:spcAft>
                      </a:pPr>
                      <a:r>
                        <a:rPr lang="en-GB" sz="1400" b="1" dirty="0">
                          <a:solidFill>
                            <a:srgbClr val="008000"/>
                          </a:solidFill>
                          <a:effectLst/>
                          <a:latin typeface="Arial"/>
                          <a:ea typeface="Calibri"/>
                          <a:cs typeface="Times New Roman"/>
                        </a:rPr>
                        <a:t>7 317</a:t>
                      </a:r>
                      <a:endParaRPr lang="en-ZA" sz="1400" b="1" dirty="0">
                        <a:solidFill>
                          <a:srgbClr val="008000"/>
                        </a:solidFill>
                        <a:effectLst/>
                        <a:latin typeface="Calibri"/>
                        <a:ea typeface="Calibri"/>
                        <a:cs typeface="Times New Roman"/>
                      </a:endParaRPr>
                    </a:p>
                  </a:txBody>
                  <a:tcPr marL="51435" marR="51435" marT="0" marB="0"/>
                </a:tc>
              </a:tr>
              <a:tr h="323238">
                <a:tc>
                  <a:txBody>
                    <a:bodyPr/>
                    <a:lstStyle/>
                    <a:p>
                      <a:pPr marL="0" indent="0">
                        <a:buFont typeface="+mj-lt"/>
                        <a:buNone/>
                      </a:pPr>
                      <a:r>
                        <a:rPr lang="en-ZA" sz="1400" dirty="0" smtClean="0"/>
                        <a:t>8</a:t>
                      </a:r>
                      <a:endParaRPr lang="en-ZA" sz="1400" dirty="0"/>
                    </a:p>
                  </a:txBody>
                  <a:tcPr marL="68580" marR="68580" marT="34290" marB="34290"/>
                </a:tc>
                <a:tc>
                  <a:txBody>
                    <a:bodyPr/>
                    <a:lstStyle/>
                    <a:p>
                      <a:pPr>
                        <a:lnSpc>
                          <a:spcPct val="115000"/>
                        </a:lnSpc>
                        <a:spcAft>
                          <a:spcPts val="0"/>
                        </a:spcAft>
                      </a:pPr>
                      <a:r>
                        <a:rPr lang="en-GB" sz="1400" dirty="0">
                          <a:effectLst/>
                          <a:latin typeface="Arial"/>
                          <a:ea typeface="Calibri"/>
                          <a:cs typeface="Times New Roman"/>
                        </a:rPr>
                        <a:t>Success rate at universities</a:t>
                      </a:r>
                      <a:endParaRPr lang="en-ZA" sz="1400" dirty="0">
                        <a:effectLst/>
                        <a:latin typeface="Calibri"/>
                        <a:ea typeface="Calibri"/>
                        <a:cs typeface="Times New Roman"/>
                      </a:endParaRPr>
                    </a:p>
                  </a:txBody>
                  <a:tcPr marL="51435" marR="51435" marT="0" marB="0"/>
                </a:tc>
                <a:tc>
                  <a:txBody>
                    <a:bodyPr/>
                    <a:lstStyle/>
                    <a:p>
                      <a:pPr algn="ctr"/>
                      <a:r>
                        <a:rPr lang="en-ZA" sz="1400" dirty="0" smtClean="0"/>
                        <a:t>77%</a:t>
                      </a:r>
                      <a:endParaRPr lang="en-ZA" sz="1400" dirty="0"/>
                    </a:p>
                  </a:txBody>
                  <a:tcPr marL="51435" marR="51435" marT="0" marB="0"/>
                </a:tc>
                <a:tc>
                  <a:txBody>
                    <a:bodyPr/>
                    <a:lstStyle/>
                    <a:p>
                      <a:pPr algn="ctr">
                        <a:lnSpc>
                          <a:spcPct val="115000"/>
                        </a:lnSpc>
                        <a:spcAft>
                          <a:spcPts val="0"/>
                        </a:spcAft>
                      </a:pPr>
                      <a:r>
                        <a:rPr lang="en-GB" sz="1400" dirty="0">
                          <a:effectLst/>
                          <a:latin typeface="Arial"/>
                          <a:ea typeface="Calibri"/>
                          <a:cs typeface="Times New Roman"/>
                        </a:rPr>
                        <a:t>77%</a:t>
                      </a:r>
                      <a:endParaRPr lang="en-ZA" sz="1400" dirty="0">
                        <a:effectLst/>
                        <a:latin typeface="Calibri"/>
                        <a:ea typeface="Calibri"/>
                        <a:cs typeface="Times New Roman"/>
                      </a:endParaRPr>
                    </a:p>
                  </a:txBody>
                  <a:tcPr marL="51435" marR="51435" marT="0" marB="0"/>
                </a:tc>
                <a:tc>
                  <a:txBody>
                    <a:bodyPr/>
                    <a:lstStyle/>
                    <a:p>
                      <a:pPr algn="ctr">
                        <a:lnSpc>
                          <a:spcPct val="115000"/>
                        </a:lnSpc>
                        <a:spcAft>
                          <a:spcPts val="0"/>
                        </a:spcAft>
                      </a:pPr>
                      <a:r>
                        <a:rPr lang="en-GB" sz="1400" b="1" dirty="0">
                          <a:solidFill>
                            <a:srgbClr val="008000"/>
                          </a:solidFill>
                          <a:effectLst/>
                          <a:latin typeface="Arial"/>
                          <a:ea typeface="Calibri"/>
                          <a:cs typeface="Times New Roman"/>
                        </a:rPr>
                        <a:t>78%</a:t>
                      </a:r>
                      <a:endParaRPr lang="en-ZA" sz="1400" b="1" dirty="0">
                        <a:solidFill>
                          <a:srgbClr val="008000"/>
                        </a:solidFill>
                        <a:effectLst/>
                        <a:latin typeface="Calibri"/>
                        <a:ea typeface="Calibri"/>
                        <a:cs typeface="Times New Roman"/>
                      </a:endParaRPr>
                    </a:p>
                  </a:txBody>
                  <a:tcPr marL="51435" marR="51435" marT="0" marB="0"/>
                </a:tc>
              </a:tr>
              <a:tr h="562610">
                <a:tc>
                  <a:txBody>
                    <a:bodyPr/>
                    <a:lstStyle/>
                    <a:p>
                      <a:pPr marL="0" indent="0">
                        <a:buFont typeface="+mj-lt"/>
                        <a:buNone/>
                      </a:pPr>
                      <a:r>
                        <a:rPr lang="en-ZA" sz="1400" dirty="0" smtClean="0"/>
                        <a:t>9</a:t>
                      </a:r>
                      <a:endParaRPr lang="en-ZA" sz="1400" dirty="0"/>
                    </a:p>
                  </a:txBody>
                  <a:tcPr marL="68580" marR="68580" marT="34290" marB="34290"/>
                </a:tc>
                <a:tc>
                  <a:txBody>
                    <a:bodyPr/>
                    <a:lstStyle/>
                    <a:p>
                      <a:pPr>
                        <a:lnSpc>
                          <a:spcPct val="115000"/>
                        </a:lnSpc>
                        <a:spcAft>
                          <a:spcPts val="0"/>
                        </a:spcAft>
                      </a:pPr>
                      <a:r>
                        <a:rPr lang="en-GB" sz="1400" dirty="0">
                          <a:effectLst/>
                          <a:latin typeface="Arial"/>
                          <a:ea typeface="Calibri"/>
                          <a:cs typeface="Times New Roman"/>
                        </a:rPr>
                        <a:t>Higher education undergraduate success rate (contact)</a:t>
                      </a:r>
                      <a:endParaRPr lang="en-ZA" sz="1400" dirty="0">
                        <a:effectLst/>
                        <a:latin typeface="Calibri"/>
                        <a:ea typeface="Calibri"/>
                        <a:cs typeface="Times New Roman"/>
                      </a:endParaRPr>
                    </a:p>
                  </a:txBody>
                  <a:tcPr marL="51435" marR="51435" marT="0" marB="0"/>
                </a:tc>
                <a:tc>
                  <a:txBody>
                    <a:bodyPr/>
                    <a:lstStyle/>
                    <a:p>
                      <a:pPr algn="ctr"/>
                      <a:r>
                        <a:rPr lang="en-ZA" sz="1400" dirty="0" smtClean="0"/>
                        <a:t>82%</a:t>
                      </a:r>
                      <a:endParaRPr lang="en-ZA" sz="1400" dirty="0"/>
                    </a:p>
                  </a:txBody>
                  <a:tcPr marL="51435" marR="51435" marT="0" marB="0"/>
                </a:tc>
                <a:tc>
                  <a:txBody>
                    <a:bodyPr/>
                    <a:lstStyle/>
                    <a:p>
                      <a:pPr algn="ctr">
                        <a:lnSpc>
                          <a:spcPct val="115000"/>
                        </a:lnSpc>
                        <a:spcAft>
                          <a:spcPts val="0"/>
                        </a:spcAft>
                      </a:pPr>
                      <a:r>
                        <a:rPr lang="en-GB" sz="1400" dirty="0">
                          <a:effectLst/>
                          <a:latin typeface="Arial"/>
                          <a:ea typeface="Calibri"/>
                          <a:cs typeface="Times New Roman"/>
                        </a:rPr>
                        <a:t>80%</a:t>
                      </a:r>
                      <a:endParaRPr lang="en-ZA" sz="1400" dirty="0">
                        <a:effectLst/>
                        <a:latin typeface="Calibri"/>
                        <a:ea typeface="Calibri"/>
                        <a:cs typeface="Times New Roman"/>
                      </a:endParaRPr>
                    </a:p>
                  </a:txBody>
                  <a:tcPr marL="51435" marR="51435" marT="0" marB="0"/>
                </a:tc>
                <a:tc>
                  <a:txBody>
                    <a:bodyPr/>
                    <a:lstStyle/>
                    <a:p>
                      <a:pPr algn="ctr">
                        <a:lnSpc>
                          <a:spcPct val="115000"/>
                        </a:lnSpc>
                        <a:spcAft>
                          <a:spcPts val="0"/>
                        </a:spcAft>
                      </a:pPr>
                      <a:r>
                        <a:rPr lang="en-GB" sz="1400" b="1" dirty="0">
                          <a:solidFill>
                            <a:srgbClr val="008000"/>
                          </a:solidFill>
                          <a:effectLst/>
                          <a:latin typeface="Arial"/>
                          <a:ea typeface="Calibri"/>
                          <a:cs typeface="Times New Roman"/>
                        </a:rPr>
                        <a:t>83%</a:t>
                      </a:r>
                      <a:endParaRPr lang="en-ZA" sz="1400" b="1" dirty="0">
                        <a:solidFill>
                          <a:srgbClr val="008000"/>
                        </a:solidFill>
                        <a:effectLst/>
                        <a:latin typeface="Calibri"/>
                        <a:ea typeface="Calibri"/>
                        <a:cs typeface="Times New Roman"/>
                      </a:endParaRPr>
                    </a:p>
                  </a:txBody>
                  <a:tcPr marL="51435" marR="51435" marT="0" marB="0"/>
                </a:tc>
              </a:tr>
              <a:tr h="813774">
                <a:tc>
                  <a:txBody>
                    <a:bodyPr/>
                    <a:lstStyle/>
                    <a:p>
                      <a:pPr marL="0" indent="0">
                        <a:buFont typeface="+mj-lt"/>
                        <a:buNone/>
                      </a:pPr>
                      <a:r>
                        <a:rPr lang="en-ZA" sz="1400" dirty="0" smtClean="0"/>
                        <a:t>10</a:t>
                      </a:r>
                      <a:endParaRPr lang="en-ZA" sz="1400" dirty="0"/>
                    </a:p>
                  </a:txBody>
                  <a:tcPr marL="68580" marR="68580" marT="34290" marB="34290"/>
                </a:tc>
                <a:tc>
                  <a:txBody>
                    <a:bodyPr/>
                    <a:lstStyle/>
                    <a:p>
                      <a:pPr>
                        <a:lnSpc>
                          <a:spcPct val="115000"/>
                        </a:lnSpc>
                        <a:spcAft>
                          <a:spcPts val="0"/>
                        </a:spcAft>
                      </a:pPr>
                      <a:r>
                        <a:rPr lang="en-GB" sz="1400" dirty="0">
                          <a:effectLst/>
                          <a:latin typeface="Arial"/>
                          <a:ea typeface="Calibri"/>
                          <a:cs typeface="Times New Roman"/>
                        </a:rPr>
                        <a:t>Higher education undergraduate success rate (distance)</a:t>
                      </a:r>
                      <a:endParaRPr lang="en-ZA" sz="1400" dirty="0">
                        <a:effectLst/>
                        <a:latin typeface="Calibri"/>
                        <a:ea typeface="Calibri"/>
                        <a:cs typeface="Times New Roman"/>
                      </a:endParaRPr>
                    </a:p>
                  </a:txBody>
                  <a:tcPr marL="51435" marR="51435" marT="0" marB="0"/>
                </a:tc>
                <a:tc>
                  <a:txBody>
                    <a:bodyPr/>
                    <a:lstStyle/>
                    <a:p>
                      <a:pPr algn="ctr"/>
                      <a:r>
                        <a:rPr lang="en-ZA" sz="1400" dirty="0" smtClean="0"/>
                        <a:t>68%</a:t>
                      </a:r>
                      <a:endParaRPr lang="en-ZA" sz="1400" dirty="0"/>
                    </a:p>
                  </a:txBody>
                  <a:tcPr marL="51435" marR="51435" marT="0" marB="0"/>
                </a:tc>
                <a:tc>
                  <a:txBody>
                    <a:bodyPr/>
                    <a:lstStyle/>
                    <a:p>
                      <a:pPr algn="ctr">
                        <a:lnSpc>
                          <a:spcPct val="115000"/>
                        </a:lnSpc>
                        <a:spcAft>
                          <a:spcPts val="0"/>
                        </a:spcAft>
                      </a:pPr>
                      <a:r>
                        <a:rPr lang="en-GB" sz="1400" dirty="0">
                          <a:effectLst/>
                          <a:latin typeface="Arial"/>
                          <a:ea typeface="Calibri"/>
                          <a:cs typeface="Times New Roman"/>
                        </a:rPr>
                        <a:t>68%</a:t>
                      </a:r>
                      <a:endParaRPr lang="en-ZA" sz="1400" dirty="0">
                        <a:effectLst/>
                        <a:latin typeface="Calibri"/>
                        <a:ea typeface="Calibri"/>
                        <a:cs typeface="Times New Roman"/>
                      </a:endParaRPr>
                    </a:p>
                  </a:txBody>
                  <a:tcPr marL="51435" marR="51435" marT="0" marB="0"/>
                </a:tc>
                <a:tc>
                  <a:txBody>
                    <a:bodyPr/>
                    <a:lstStyle/>
                    <a:p>
                      <a:pPr algn="ctr">
                        <a:lnSpc>
                          <a:spcPct val="115000"/>
                        </a:lnSpc>
                        <a:spcAft>
                          <a:spcPts val="0"/>
                        </a:spcAft>
                      </a:pPr>
                      <a:r>
                        <a:rPr lang="en-GB" sz="1400" b="1" dirty="0">
                          <a:solidFill>
                            <a:srgbClr val="008000"/>
                          </a:solidFill>
                          <a:effectLst/>
                          <a:latin typeface="Arial"/>
                          <a:ea typeface="Calibri"/>
                          <a:cs typeface="Times New Roman"/>
                        </a:rPr>
                        <a:t>68%</a:t>
                      </a:r>
                      <a:endParaRPr lang="en-ZA" sz="1400" b="1" dirty="0">
                        <a:solidFill>
                          <a:srgbClr val="008000"/>
                        </a:solidFill>
                        <a:effectLst/>
                        <a:latin typeface="Calibri"/>
                        <a:ea typeface="Calibri"/>
                        <a:cs typeface="Times New Roman"/>
                      </a:endParaRPr>
                    </a:p>
                  </a:txBody>
                  <a:tcPr marL="51435" marR="51435" marT="0" marB="0"/>
                </a:tc>
              </a:tr>
            </a:tbl>
          </a:graphicData>
        </a:graphic>
      </p:graphicFrame>
    </p:spTree>
    <p:extLst>
      <p:ext uri="{BB962C8B-B14F-4D97-AF65-F5344CB8AC3E}">
        <p14:creationId xmlns:p14="http://schemas.microsoft.com/office/powerpoint/2010/main" val="1652737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9144000" cy="687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58000" y="668102"/>
            <a:ext cx="8028000" cy="576000"/>
          </a:xfrm>
          <a:prstGeom prst="rect">
            <a:avLst/>
          </a:prstGeom>
          <a:solidFill>
            <a:srgbClr val="339933"/>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a:cs typeface="Arial" pitchFamily="34" charset="0"/>
              </a:rPr>
              <a:t>Presentation Outline</a:t>
            </a:r>
            <a:endParaRPr lang="en-ZA" sz="2800" b="1" dirty="0">
              <a:cs typeface="Arial" pitchFamily="34" charset="0"/>
            </a:endParaRPr>
          </a:p>
        </p:txBody>
      </p:sp>
      <p:sp>
        <p:nvSpPr>
          <p:cNvPr id="3076" name="Slide Number Placeholder 7"/>
          <p:cNvSpPr>
            <a:spLocks noGrp="1"/>
          </p:cNvSpPr>
          <p:nvPr>
            <p:ph type="sldNum" sz="quarter" idx="12"/>
          </p:nvPr>
        </p:nvSpPr>
        <p:spPr>
          <a:xfrm>
            <a:off x="6786563" y="65246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2</a:t>
            </a:fld>
            <a:endParaRPr lang="en-US" altLang="en-US" b="1"/>
          </a:p>
        </p:txBody>
      </p:sp>
      <p:sp>
        <p:nvSpPr>
          <p:cNvPr id="3077" name="TextBox 7"/>
          <p:cNvSpPr txBox="1">
            <a:spLocks noChangeArrowheads="1"/>
          </p:cNvSpPr>
          <p:nvPr/>
        </p:nvSpPr>
        <p:spPr bwMode="auto">
          <a:xfrm>
            <a:off x="558000" y="1447800"/>
            <a:ext cx="80280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630238" indent="-395288" eaLnBrk="1" fontAlgn="ctr" hangingPunct="1">
              <a:spcAft>
                <a:spcPts val="0"/>
              </a:spcAft>
              <a:defRPr/>
            </a:pPr>
            <a:r>
              <a:rPr lang="en-US" altLang="en-US" sz="2400" b="1" dirty="0" smtClean="0">
                <a:cs typeface="Arial" charset="0"/>
              </a:rPr>
              <a:t>1. 	Background </a:t>
            </a:r>
          </a:p>
          <a:p>
            <a:pPr marL="234950" indent="0" eaLnBrk="1" fontAlgn="ctr" hangingPunct="1">
              <a:spcAft>
                <a:spcPts val="0"/>
              </a:spcAft>
              <a:defRPr/>
            </a:pPr>
            <a:endParaRPr lang="en-US" altLang="en-US" sz="1000" b="1" dirty="0" smtClean="0">
              <a:cs typeface="Arial" charset="0"/>
            </a:endParaRPr>
          </a:p>
          <a:p>
            <a:pPr marL="630238" indent="-395288" eaLnBrk="1" fontAlgn="ctr" hangingPunct="1">
              <a:spcAft>
                <a:spcPts val="0"/>
              </a:spcAft>
              <a:buFontTx/>
              <a:buAutoNum type="arabicPeriod" startAt="2"/>
              <a:defRPr/>
            </a:pPr>
            <a:r>
              <a:rPr lang="en-US" altLang="en-US" sz="2400" b="1" dirty="0" smtClean="0">
                <a:cs typeface="Arial" charset="0"/>
              </a:rPr>
              <a:t>Performance per Programme</a:t>
            </a:r>
          </a:p>
          <a:p>
            <a:pPr marL="234950" indent="0" eaLnBrk="1" fontAlgn="ctr" hangingPunct="1">
              <a:spcAft>
                <a:spcPts val="0"/>
              </a:spcAft>
              <a:defRPr/>
            </a:pPr>
            <a:endParaRPr lang="en-US" altLang="en-US" sz="1000" dirty="0" smtClean="0">
              <a:cs typeface="Arial" charset="0"/>
            </a:endParaRPr>
          </a:p>
          <a:p>
            <a:pPr lvl="1" eaLnBrk="1" fontAlgn="ctr" hangingPunct="1">
              <a:spcAft>
                <a:spcPts val="0"/>
              </a:spcAft>
              <a:buFont typeface="Arial" charset="0"/>
              <a:buChar char="•"/>
              <a:defRPr/>
            </a:pPr>
            <a:r>
              <a:rPr lang="en-ZA" altLang="en-US" sz="2400" dirty="0" smtClean="0">
                <a:cs typeface="Arial" charset="0"/>
              </a:rPr>
              <a:t>University Education</a:t>
            </a:r>
          </a:p>
          <a:p>
            <a:pPr lvl="1" eaLnBrk="1" fontAlgn="ctr" hangingPunct="1">
              <a:spcAft>
                <a:spcPts val="0"/>
              </a:spcAft>
              <a:buFont typeface="Arial" charset="0"/>
              <a:buChar char="•"/>
              <a:defRPr/>
            </a:pPr>
            <a:r>
              <a:rPr lang="en-ZA" altLang="en-US" sz="2400" dirty="0" smtClean="0">
                <a:cs typeface="Arial" charset="0"/>
              </a:rPr>
              <a:t>Technical and Vocational Education and Training</a:t>
            </a:r>
          </a:p>
          <a:p>
            <a:pPr lvl="1" eaLnBrk="1" fontAlgn="ctr" hangingPunct="1">
              <a:spcAft>
                <a:spcPts val="0"/>
              </a:spcAft>
              <a:buFont typeface="Arial" charset="0"/>
              <a:buChar char="•"/>
              <a:defRPr/>
            </a:pPr>
            <a:r>
              <a:rPr lang="en-ZA" altLang="en-US" sz="2400" dirty="0">
                <a:cs typeface="Arial" charset="0"/>
              </a:rPr>
              <a:t>Community Education and Training </a:t>
            </a:r>
            <a:endParaRPr lang="en-ZA" altLang="en-US" sz="2400" dirty="0" smtClean="0">
              <a:cs typeface="Arial" charset="0"/>
            </a:endParaRPr>
          </a:p>
          <a:p>
            <a:pPr lvl="1" eaLnBrk="1" fontAlgn="ctr" hangingPunct="1">
              <a:spcAft>
                <a:spcPts val="0"/>
              </a:spcAft>
              <a:buFont typeface="Arial" charset="0"/>
              <a:buChar char="•"/>
              <a:defRPr/>
            </a:pPr>
            <a:r>
              <a:rPr lang="en-ZA" altLang="en-US" sz="2400" dirty="0" smtClean="0">
                <a:cs typeface="Arial" charset="0"/>
              </a:rPr>
              <a:t>Skills Development</a:t>
            </a:r>
          </a:p>
          <a:p>
            <a:pPr lvl="1" eaLnBrk="1" fontAlgn="ctr" hangingPunct="1">
              <a:spcAft>
                <a:spcPts val="0"/>
              </a:spcAft>
              <a:buFont typeface="Arial" charset="0"/>
              <a:buChar char="•"/>
              <a:defRPr/>
            </a:pPr>
            <a:r>
              <a:rPr lang="en-ZA" altLang="en-US" sz="2400" dirty="0" smtClean="0">
                <a:cs typeface="Arial" charset="0"/>
              </a:rPr>
              <a:t>Planning</a:t>
            </a:r>
            <a:r>
              <a:rPr lang="en-ZA" altLang="en-US" sz="2400" dirty="0">
                <a:cs typeface="Arial" charset="0"/>
              </a:rPr>
              <a:t>, Policy and Strategy </a:t>
            </a:r>
          </a:p>
          <a:p>
            <a:pPr lvl="1" eaLnBrk="1" fontAlgn="ctr" hangingPunct="1">
              <a:spcAft>
                <a:spcPts val="0"/>
              </a:spcAft>
              <a:buFont typeface="Arial" charset="0"/>
              <a:buChar char="•"/>
              <a:defRPr/>
            </a:pPr>
            <a:r>
              <a:rPr lang="en-ZA" altLang="en-US" sz="2400" dirty="0">
                <a:cs typeface="Arial" charset="0"/>
              </a:rPr>
              <a:t>Administration </a:t>
            </a:r>
          </a:p>
          <a:p>
            <a:pPr lvl="1" eaLnBrk="1" fontAlgn="ctr" hangingPunct="1">
              <a:spcAft>
                <a:spcPts val="0"/>
              </a:spcAft>
              <a:buFont typeface="Arial" charset="0"/>
              <a:buChar char="•"/>
              <a:defRPr/>
            </a:pPr>
            <a:endParaRPr lang="en-ZA" altLang="en-US" sz="2400" dirty="0" smtClean="0">
              <a:cs typeface="Arial" charset="0"/>
            </a:endParaRPr>
          </a:p>
          <a:p>
            <a:pPr marL="630238" indent="-395288" eaLnBrk="1" hangingPunct="1">
              <a:spcAft>
                <a:spcPts val="0"/>
              </a:spcAft>
              <a:defRPr/>
            </a:pPr>
            <a:r>
              <a:rPr lang="en-US" altLang="en-US" sz="2400" b="1" dirty="0" smtClean="0">
                <a:cs typeface="Arial" charset="0"/>
              </a:rPr>
              <a:t>3. 	Budget Performance </a:t>
            </a:r>
            <a:endParaRPr lang="en-US" altLang="en-US" sz="2400" dirty="0" smtClean="0">
              <a:cs typeface="Arial" charset="0"/>
            </a:endParaRPr>
          </a:p>
        </p:txBody>
      </p:sp>
    </p:spTree>
    <p:extLst>
      <p:ext uri="{BB962C8B-B14F-4D97-AF65-F5344CB8AC3E}">
        <p14:creationId xmlns:p14="http://schemas.microsoft.com/office/powerpoint/2010/main" val="28168949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20</a:t>
            </a:fld>
            <a:endParaRPr lang="en-US" altLang="en-US" sz="1400" b="1" dirty="0"/>
          </a:p>
        </p:txBody>
      </p:sp>
      <p:sp>
        <p:nvSpPr>
          <p:cNvPr id="8" name="TextBox 7"/>
          <p:cNvSpPr txBox="1"/>
          <p:nvPr/>
        </p:nvSpPr>
        <p:spPr>
          <a:xfrm>
            <a:off x="495623" y="553229"/>
            <a:ext cx="8136000" cy="52322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a:defRPr/>
            </a:pPr>
            <a:r>
              <a:rPr lang="en-US" dirty="0"/>
              <a:t>Programme 3: System </a:t>
            </a:r>
            <a:r>
              <a:rPr lang="en-US" dirty="0" smtClean="0"/>
              <a:t>Performance</a:t>
            </a:r>
            <a:endParaRPr lang="en-ZA" dirty="0"/>
          </a:p>
        </p:txBody>
      </p:sp>
      <p:pic>
        <p:nvPicPr>
          <p:cNvPr id="2" name="Content Placeholder 1"/>
          <p:cNvPicPr>
            <a:picLocks noGrp="1" noChangeAspect="1"/>
          </p:cNvPicPr>
          <p:nvPr>
            <p:ph idx="1"/>
          </p:nvPr>
        </p:nvPicPr>
        <p:blipFill>
          <a:blip r:embed="rId3"/>
          <a:stretch>
            <a:fillRect/>
          </a:stretch>
        </p:blipFill>
        <p:spPr>
          <a:xfrm>
            <a:off x="531813" y="1371600"/>
            <a:ext cx="8099809" cy="2876550"/>
          </a:xfrm>
          <a:prstGeom prst="rect">
            <a:avLst/>
          </a:prstGeom>
        </p:spPr>
      </p:pic>
      <p:sp>
        <p:nvSpPr>
          <p:cNvPr id="3" name="Rectangle 2"/>
          <p:cNvSpPr/>
          <p:nvPr/>
        </p:nvSpPr>
        <p:spPr>
          <a:xfrm>
            <a:off x="685800" y="4419600"/>
            <a:ext cx="7696200" cy="523220"/>
          </a:xfrm>
          <a:prstGeom prst="rect">
            <a:avLst/>
          </a:prstGeom>
        </p:spPr>
        <p:txBody>
          <a:bodyPr wrap="square">
            <a:spAutoFit/>
          </a:bodyPr>
          <a:lstStyle/>
          <a:p>
            <a:pPr marL="0" lvl="1">
              <a:buNone/>
            </a:pPr>
            <a:r>
              <a:rPr lang="en-ZA" sz="1400" dirty="0"/>
              <a:t>Notes: 1. 2014 Academic year verified in October 2015; 2. 2015 Academic year </a:t>
            </a:r>
            <a:r>
              <a:rPr lang="en-ZA" sz="1400" dirty="0">
                <a:latin typeface="+mn-lt"/>
              </a:rPr>
              <a:t>verified</a:t>
            </a:r>
            <a:r>
              <a:rPr lang="en-ZA" sz="1400" dirty="0"/>
              <a:t> in October 2016</a:t>
            </a:r>
          </a:p>
        </p:txBody>
      </p:sp>
    </p:spTree>
    <p:extLst>
      <p:ext uri="{BB962C8B-B14F-4D97-AF65-F5344CB8AC3E}">
        <p14:creationId xmlns:p14="http://schemas.microsoft.com/office/powerpoint/2010/main" val="29970510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21</a:t>
            </a:fld>
            <a:endParaRPr lang="en-US" altLang="en-US" sz="1400" b="1" dirty="0"/>
          </a:p>
        </p:txBody>
      </p:sp>
      <p:sp>
        <p:nvSpPr>
          <p:cNvPr id="8" name="TextBox 7"/>
          <p:cNvSpPr txBox="1"/>
          <p:nvPr/>
        </p:nvSpPr>
        <p:spPr>
          <a:xfrm>
            <a:off x="495623" y="553229"/>
            <a:ext cx="8136000" cy="52322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err="1"/>
              <a:t>Programme</a:t>
            </a:r>
            <a:r>
              <a:rPr lang="en-US" dirty="0"/>
              <a:t> </a:t>
            </a:r>
            <a:r>
              <a:rPr lang="en-US" dirty="0" smtClean="0"/>
              <a:t>4: TVET </a:t>
            </a:r>
            <a:endParaRPr lang="en-ZA" dirty="0"/>
          </a:p>
        </p:txBody>
      </p:sp>
      <p:sp>
        <p:nvSpPr>
          <p:cNvPr id="4" name="Content Placeholder 3"/>
          <p:cNvSpPr>
            <a:spLocks noGrp="1"/>
          </p:cNvSpPr>
          <p:nvPr>
            <p:ph idx="1"/>
          </p:nvPr>
        </p:nvSpPr>
        <p:spPr>
          <a:xfrm>
            <a:off x="531813" y="1158080"/>
            <a:ext cx="8229600" cy="4525963"/>
          </a:xfrm>
        </p:spPr>
        <p:txBody>
          <a:bodyPr/>
          <a:lstStyle/>
          <a:p>
            <a:r>
              <a:rPr lang="en-ZA" sz="2400" dirty="0"/>
              <a:t>The purpose of the programme is to plan, develop, implement, monitor, maintain and evaluate national policy, Programmes, assessment practices and systems for TVET.</a:t>
            </a:r>
          </a:p>
          <a:p>
            <a:r>
              <a:rPr lang="en-ZA" sz="2400" dirty="0"/>
              <a:t>There were no targets due in the quarter under review for this programme</a:t>
            </a:r>
          </a:p>
          <a:p>
            <a:r>
              <a:rPr lang="en-ZA" sz="2400" dirty="0"/>
              <a:t>8 targets are due for completion by 31 March 2017</a:t>
            </a:r>
          </a:p>
          <a:p>
            <a:pPr marL="0" indent="0">
              <a:buNone/>
            </a:pPr>
            <a:endParaRPr lang="en-ZA" sz="2400" dirty="0" smtClean="0"/>
          </a:p>
          <a:p>
            <a:pPr marL="0" indent="0">
              <a:buNone/>
            </a:pPr>
            <a:r>
              <a:rPr lang="en-ZA" sz="2400" dirty="0" smtClean="0"/>
              <a:t>Steering </a:t>
            </a:r>
            <a:r>
              <a:rPr lang="en-ZA" sz="2400" dirty="0"/>
              <a:t>mechanism development </a:t>
            </a:r>
          </a:p>
          <a:p>
            <a:r>
              <a:rPr lang="en-ZA" sz="2000" dirty="0"/>
              <a:t>National admission and promotion guidelines for NC(V) is due for approval by the Minister </a:t>
            </a:r>
          </a:p>
          <a:p>
            <a:r>
              <a:rPr lang="en-ZA" sz="2000" dirty="0"/>
              <a:t>Revised conduct policy for NC(V) is due for approval by the Director-General </a:t>
            </a:r>
          </a:p>
          <a:p>
            <a:endParaRPr lang="en-ZA" dirty="0"/>
          </a:p>
        </p:txBody>
      </p:sp>
    </p:spTree>
    <p:extLst>
      <p:ext uri="{BB962C8B-B14F-4D97-AF65-F5344CB8AC3E}">
        <p14:creationId xmlns:p14="http://schemas.microsoft.com/office/powerpoint/2010/main" val="16764346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22</a:t>
            </a:fld>
            <a:endParaRPr lang="en-US" altLang="en-US" sz="1400" b="1" dirty="0"/>
          </a:p>
        </p:txBody>
      </p:sp>
      <p:sp>
        <p:nvSpPr>
          <p:cNvPr id="8" name="TextBox 7"/>
          <p:cNvSpPr txBox="1"/>
          <p:nvPr/>
        </p:nvSpPr>
        <p:spPr>
          <a:xfrm>
            <a:off x="495623" y="553229"/>
            <a:ext cx="8136000" cy="52322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err="1"/>
              <a:t>Programme</a:t>
            </a:r>
            <a:r>
              <a:rPr lang="en-US" dirty="0"/>
              <a:t> </a:t>
            </a:r>
            <a:r>
              <a:rPr lang="en-US" dirty="0" smtClean="0"/>
              <a:t>4: TVET </a:t>
            </a:r>
            <a:endParaRPr lang="en-ZA" dirty="0"/>
          </a:p>
        </p:txBody>
      </p:sp>
      <p:sp>
        <p:nvSpPr>
          <p:cNvPr id="4" name="Content Placeholder 3"/>
          <p:cNvSpPr>
            <a:spLocks noGrp="1"/>
          </p:cNvSpPr>
          <p:nvPr>
            <p:ph idx="1"/>
          </p:nvPr>
        </p:nvSpPr>
        <p:spPr>
          <a:xfrm>
            <a:off x="457200" y="1281114"/>
            <a:ext cx="8229600" cy="4845050"/>
          </a:xfrm>
        </p:spPr>
        <p:txBody>
          <a:bodyPr/>
          <a:lstStyle/>
          <a:p>
            <a:pPr marL="449263" lvl="1" indent="-449263">
              <a:buFont typeface="Arial" panose="020B0604020202020204" pitchFamily="34" charset="0"/>
              <a:buChar char="•"/>
            </a:pPr>
            <a:r>
              <a:rPr lang="en-ZA" sz="2400" dirty="0" smtClean="0"/>
              <a:t>Department </a:t>
            </a:r>
            <a:r>
              <a:rPr lang="en-ZA" sz="2400" dirty="0"/>
              <a:t>is working closely with </a:t>
            </a:r>
            <a:r>
              <a:rPr lang="en-ZA" sz="2400" dirty="0" err="1"/>
              <a:t>Umalusi</a:t>
            </a:r>
            <a:r>
              <a:rPr lang="en-ZA" sz="2400" dirty="0"/>
              <a:t> to finalise the review of the NC (V). </a:t>
            </a:r>
          </a:p>
          <a:p>
            <a:pPr marL="600075" lvl="1" indent="-257175">
              <a:buFont typeface="Courier New" panose="02070309020205020404" pitchFamily="49" charset="0"/>
              <a:buChar char="o"/>
            </a:pPr>
            <a:r>
              <a:rPr lang="en-ZA" sz="2000" dirty="0" err="1" smtClean="0"/>
              <a:t>Umalusi</a:t>
            </a:r>
            <a:r>
              <a:rPr lang="en-ZA" sz="2000" dirty="0" smtClean="0"/>
              <a:t> </a:t>
            </a:r>
            <a:r>
              <a:rPr lang="en-ZA" sz="2000" dirty="0"/>
              <a:t>will imminently publish the draft reviewed qualification policy for comment. Through the INQF SC the Department will make collective input as part of the public comment process on the revised qualification. This distilled position will then be formulated into advice to the Minister on the proposed changes.</a:t>
            </a:r>
          </a:p>
          <a:p>
            <a:pPr marL="57150" lvl="1" indent="0">
              <a:buNone/>
            </a:pPr>
            <a:endParaRPr lang="en-ZA" sz="2000" dirty="0"/>
          </a:p>
          <a:p>
            <a:pPr>
              <a:buFont typeface="Arial" panose="020B0604020202020204" pitchFamily="34" charset="0"/>
              <a:buChar char="•"/>
            </a:pPr>
            <a:r>
              <a:rPr lang="en-US" sz="2400" dirty="0"/>
              <a:t>Revised current costing model for TVET College </a:t>
            </a:r>
            <a:r>
              <a:rPr lang="en-US" sz="2400" dirty="0" err="1"/>
              <a:t>Programmes</a:t>
            </a:r>
            <a:r>
              <a:rPr lang="en-ZA" sz="2400" dirty="0"/>
              <a:t> is due for approval </a:t>
            </a:r>
            <a:r>
              <a:rPr lang="en-US" sz="2400" dirty="0"/>
              <a:t>by the Director-General</a:t>
            </a:r>
          </a:p>
          <a:p>
            <a:pPr marL="942975" lvl="2" indent="-257175">
              <a:buFont typeface="Courier New" panose="02070309020205020404" pitchFamily="49" charset="0"/>
              <a:buChar char="o"/>
            </a:pPr>
            <a:r>
              <a:rPr lang="en-ZA" sz="2000" dirty="0"/>
              <a:t>It has been finalised and is being processed for approval by the DG. </a:t>
            </a:r>
          </a:p>
          <a:p>
            <a:endParaRPr lang="en-ZA" dirty="0"/>
          </a:p>
        </p:txBody>
      </p:sp>
    </p:spTree>
    <p:extLst>
      <p:ext uri="{BB962C8B-B14F-4D97-AF65-F5344CB8AC3E}">
        <p14:creationId xmlns:p14="http://schemas.microsoft.com/office/powerpoint/2010/main" val="13407476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23</a:t>
            </a:fld>
            <a:endParaRPr lang="en-US" altLang="en-US" sz="1400" b="1" dirty="0"/>
          </a:p>
        </p:txBody>
      </p:sp>
      <p:sp>
        <p:nvSpPr>
          <p:cNvPr id="8" name="TextBox 7"/>
          <p:cNvSpPr txBox="1"/>
          <p:nvPr/>
        </p:nvSpPr>
        <p:spPr>
          <a:xfrm>
            <a:off x="495623" y="553229"/>
            <a:ext cx="8136000" cy="52322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err="1"/>
              <a:t>Programme</a:t>
            </a:r>
            <a:r>
              <a:rPr lang="en-US" dirty="0"/>
              <a:t> </a:t>
            </a:r>
            <a:r>
              <a:rPr lang="en-US" dirty="0" smtClean="0"/>
              <a:t>4: TVET </a:t>
            </a:r>
            <a:endParaRPr lang="en-ZA" dirty="0"/>
          </a:p>
        </p:txBody>
      </p:sp>
      <p:sp>
        <p:nvSpPr>
          <p:cNvPr id="4" name="Content Placeholder 3"/>
          <p:cNvSpPr>
            <a:spLocks noGrp="1"/>
          </p:cNvSpPr>
          <p:nvPr>
            <p:ph idx="1"/>
          </p:nvPr>
        </p:nvSpPr>
        <p:spPr>
          <a:xfrm>
            <a:off x="457200" y="1281113"/>
            <a:ext cx="8229600" cy="4967287"/>
          </a:xfrm>
        </p:spPr>
        <p:txBody>
          <a:bodyPr/>
          <a:lstStyle/>
          <a:p>
            <a:pPr marL="0" indent="0">
              <a:buNone/>
            </a:pPr>
            <a:r>
              <a:rPr lang="en-ZA" sz="2400" b="1" dirty="0">
                <a:cs typeface="Times New Roman" panose="02020603050405020304" pitchFamily="18" charset="0"/>
              </a:rPr>
              <a:t>Oversight Monitoring </a:t>
            </a:r>
          </a:p>
          <a:p>
            <a:pPr>
              <a:buFont typeface="Arial" panose="020B0604020202020204" pitchFamily="34" charset="0"/>
              <a:buChar char="•"/>
            </a:pPr>
            <a:r>
              <a:rPr lang="en-US" sz="2400" dirty="0" smtClean="0"/>
              <a:t>A </a:t>
            </a:r>
            <a:r>
              <a:rPr lang="en-US" sz="2400" dirty="0"/>
              <a:t>report on the implementation of teaching and learning support in TVET Colleges is due for approval by Director-General by 31 March 2017</a:t>
            </a:r>
          </a:p>
          <a:p>
            <a:pPr marL="942975" lvl="2" indent="-257175">
              <a:buFont typeface="Courier New" panose="02070309020205020404" pitchFamily="49" charset="0"/>
              <a:buChar char="o"/>
            </a:pPr>
            <a:r>
              <a:rPr lang="en-ZA" sz="2000" dirty="0"/>
              <a:t>TVET Colleges are implementing Teaching and Learning  support plan approved by </a:t>
            </a:r>
            <a:r>
              <a:rPr lang="en-ZA" sz="2000" dirty="0" smtClean="0"/>
              <a:t>Director–General</a:t>
            </a:r>
            <a:endParaRPr lang="en-ZA" sz="2000" dirty="0"/>
          </a:p>
          <a:p>
            <a:pPr marL="942975" lvl="2" indent="-257175">
              <a:buFont typeface="Courier New" panose="02070309020205020404" pitchFamily="49" charset="0"/>
              <a:buChar char="o"/>
            </a:pPr>
            <a:r>
              <a:rPr lang="en-ZA" sz="2000" dirty="0" smtClean="0"/>
              <a:t>The Branch is overseeing its implementation and a report is being prepared </a:t>
            </a:r>
            <a:endParaRPr lang="en-ZA" sz="2000" dirty="0"/>
          </a:p>
          <a:p>
            <a:endParaRPr lang="en-ZA" dirty="0"/>
          </a:p>
        </p:txBody>
      </p:sp>
    </p:spTree>
    <p:extLst>
      <p:ext uri="{BB962C8B-B14F-4D97-AF65-F5344CB8AC3E}">
        <p14:creationId xmlns:p14="http://schemas.microsoft.com/office/powerpoint/2010/main" val="36858816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24</a:t>
            </a:fld>
            <a:endParaRPr lang="en-US" altLang="en-US" sz="1400" b="1" dirty="0"/>
          </a:p>
        </p:txBody>
      </p:sp>
      <p:sp>
        <p:nvSpPr>
          <p:cNvPr id="8" name="TextBox 7"/>
          <p:cNvSpPr txBox="1"/>
          <p:nvPr/>
        </p:nvSpPr>
        <p:spPr>
          <a:xfrm>
            <a:off x="495623" y="553229"/>
            <a:ext cx="8136000" cy="52322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err="1"/>
              <a:t>Programme</a:t>
            </a:r>
            <a:r>
              <a:rPr lang="en-US" dirty="0"/>
              <a:t> </a:t>
            </a:r>
            <a:r>
              <a:rPr lang="en-US" dirty="0" smtClean="0"/>
              <a:t>4: TVET </a:t>
            </a:r>
            <a:endParaRPr lang="en-ZA" dirty="0"/>
          </a:p>
        </p:txBody>
      </p:sp>
      <p:sp>
        <p:nvSpPr>
          <p:cNvPr id="4" name="Content Placeholder 3"/>
          <p:cNvSpPr>
            <a:spLocks noGrp="1"/>
          </p:cNvSpPr>
          <p:nvPr>
            <p:ph idx="1"/>
          </p:nvPr>
        </p:nvSpPr>
        <p:spPr/>
        <p:txBody>
          <a:bodyPr/>
          <a:lstStyle/>
          <a:p>
            <a:r>
              <a:rPr lang="en-ZA" sz="2400" dirty="0" smtClean="0"/>
              <a:t>A report on the  implementation of Student Support Services (SSS) plan in TVET Colleges is due for approval by Director-General by 31 March 2017</a:t>
            </a:r>
          </a:p>
          <a:p>
            <a:pPr lvl="1"/>
            <a:r>
              <a:rPr lang="en-ZA" sz="2000" dirty="0" smtClean="0"/>
              <a:t>The review of the implementation plan is in the process of being finalised and will be completed by 31 March 2017</a:t>
            </a:r>
          </a:p>
          <a:p>
            <a:pPr lvl="1"/>
            <a:r>
              <a:rPr lang="en-ZA" sz="2000" dirty="0" smtClean="0"/>
              <a:t>A report on the SSS plan for 2016 has already been prepared and will be signed off by senior managers before 31 March 2017 for final signature by the DG</a:t>
            </a:r>
          </a:p>
          <a:p>
            <a:endParaRPr lang="en-ZA" dirty="0"/>
          </a:p>
        </p:txBody>
      </p:sp>
    </p:spTree>
    <p:extLst>
      <p:ext uri="{BB962C8B-B14F-4D97-AF65-F5344CB8AC3E}">
        <p14:creationId xmlns:p14="http://schemas.microsoft.com/office/powerpoint/2010/main" val="38982491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25</a:t>
            </a:fld>
            <a:endParaRPr lang="en-US" altLang="en-US" sz="1400" b="1" dirty="0"/>
          </a:p>
        </p:txBody>
      </p:sp>
      <p:sp>
        <p:nvSpPr>
          <p:cNvPr id="8" name="TextBox 7"/>
          <p:cNvSpPr txBox="1"/>
          <p:nvPr/>
        </p:nvSpPr>
        <p:spPr>
          <a:xfrm>
            <a:off x="495623" y="553229"/>
            <a:ext cx="8136000" cy="52322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err="1"/>
              <a:t>Programme</a:t>
            </a:r>
            <a:r>
              <a:rPr lang="en-US" dirty="0"/>
              <a:t> </a:t>
            </a:r>
            <a:r>
              <a:rPr lang="en-US" dirty="0" smtClean="0"/>
              <a:t>4: TVET </a:t>
            </a:r>
            <a:endParaRPr lang="en-ZA" dirty="0"/>
          </a:p>
        </p:txBody>
      </p:sp>
      <p:sp>
        <p:nvSpPr>
          <p:cNvPr id="4" name="Content Placeholder 3"/>
          <p:cNvSpPr>
            <a:spLocks noGrp="1"/>
          </p:cNvSpPr>
          <p:nvPr>
            <p:ph idx="1"/>
          </p:nvPr>
        </p:nvSpPr>
        <p:spPr>
          <a:xfrm>
            <a:off x="462641" y="1158080"/>
            <a:ext cx="8229600" cy="5090320"/>
          </a:xfrm>
        </p:spPr>
        <p:txBody>
          <a:bodyPr/>
          <a:lstStyle/>
          <a:p>
            <a:endParaRPr lang="en-ZA" sz="1500" b="1" dirty="0">
              <a:cs typeface="Times New Roman" panose="02020603050405020304" pitchFamily="18" charset="0"/>
            </a:endParaRPr>
          </a:p>
          <a:p>
            <a:pPr>
              <a:buFont typeface="Arial" panose="020B0604020202020204" pitchFamily="34" charset="0"/>
              <a:buChar char="•"/>
            </a:pPr>
            <a:r>
              <a:rPr lang="en-US" sz="2400" b="1" dirty="0"/>
              <a:t>Monitoring and Evaluation report on TVET institutions approved by the Director-General by March 2017</a:t>
            </a:r>
            <a:endParaRPr lang="en-ZA" sz="2400" b="1" dirty="0">
              <a:cs typeface="Times New Roman" panose="02020603050405020304" pitchFamily="18" charset="0"/>
            </a:endParaRPr>
          </a:p>
          <a:p>
            <a:pPr marL="257175" indent="-257175">
              <a:buFont typeface="Arial" panose="020B0604020202020204" pitchFamily="34" charset="0"/>
              <a:buChar char="•"/>
            </a:pPr>
            <a:endParaRPr lang="en-US" sz="1500" dirty="0"/>
          </a:p>
          <a:p>
            <a:r>
              <a:rPr lang="en-US" sz="2400" b="1" dirty="0"/>
              <a:t>College Infrastructure maintenance </a:t>
            </a:r>
          </a:p>
          <a:p>
            <a:r>
              <a:rPr lang="en-US" sz="2000" dirty="0" smtClean="0"/>
              <a:t>A </a:t>
            </a:r>
            <a:r>
              <a:rPr lang="en-US" sz="2000" dirty="0"/>
              <a:t>report on TVET Colleges infrastructure maintenance is due for approval by the Director-General by 31 March 2017</a:t>
            </a:r>
            <a:endParaRPr lang="en-ZA" sz="2000" dirty="0">
              <a:ea typeface="Calibri" panose="020F0502020204030204" pitchFamily="34" charset="0"/>
              <a:cs typeface="Times New Roman" panose="02020603050405020304" pitchFamily="18" charset="0"/>
            </a:endParaRPr>
          </a:p>
          <a:p>
            <a:pPr lvl="1">
              <a:buFont typeface="Courier New" panose="02070309020205020404" pitchFamily="49" charset="0"/>
              <a:buChar char="o"/>
            </a:pPr>
            <a:r>
              <a:rPr lang="en-ZA" sz="2000" dirty="0"/>
              <a:t>The report is being prepared and consists of the progress to date on setting up the maintenance of  college infrastructure </a:t>
            </a:r>
          </a:p>
          <a:p>
            <a:pPr lvl="1"/>
            <a:endParaRPr lang="en-US" sz="1500" dirty="0">
              <a:solidFill>
                <a:srgbClr val="FF0000"/>
              </a:solidFill>
            </a:endParaRPr>
          </a:p>
          <a:p>
            <a:r>
              <a:rPr lang="en-ZA" sz="2400" b="1" dirty="0">
                <a:ea typeface="Calibri" panose="020F0502020204030204" pitchFamily="34" charset="0"/>
                <a:cs typeface="Times New Roman" panose="02020603050405020304" pitchFamily="18" charset="0"/>
              </a:rPr>
              <a:t>Establishment of a coordinating structure for VCET </a:t>
            </a:r>
          </a:p>
          <a:p>
            <a:pPr marL="600075" lvl="1" indent="-257175">
              <a:buFont typeface="Courier New" panose="02070309020205020404" pitchFamily="49" charset="0"/>
              <a:buChar char="o"/>
            </a:pPr>
            <a:r>
              <a:rPr lang="en-ZA" sz="2000" dirty="0"/>
              <a:t>Process underway for the creation of 26 posts for SAIVCET unit, appointment members of the Institute and advisory board.  </a:t>
            </a:r>
          </a:p>
          <a:p>
            <a:endParaRPr lang="en-ZA" dirty="0"/>
          </a:p>
        </p:txBody>
      </p:sp>
    </p:spTree>
    <p:extLst>
      <p:ext uri="{BB962C8B-B14F-4D97-AF65-F5344CB8AC3E}">
        <p14:creationId xmlns:p14="http://schemas.microsoft.com/office/powerpoint/2010/main" val="34631726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26</a:t>
            </a:fld>
            <a:endParaRPr lang="en-US" altLang="en-US" sz="1400" b="1" dirty="0"/>
          </a:p>
        </p:txBody>
      </p:sp>
      <p:sp>
        <p:nvSpPr>
          <p:cNvPr id="8" name="TextBox 7"/>
          <p:cNvSpPr txBox="1"/>
          <p:nvPr/>
        </p:nvSpPr>
        <p:spPr>
          <a:xfrm>
            <a:off x="495623" y="553229"/>
            <a:ext cx="8136000" cy="52322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err="1"/>
              <a:t>Programme</a:t>
            </a:r>
            <a:r>
              <a:rPr lang="en-US" dirty="0"/>
              <a:t> </a:t>
            </a:r>
            <a:r>
              <a:rPr lang="en-US" dirty="0" smtClean="0"/>
              <a:t>4: CET</a:t>
            </a:r>
            <a:endParaRPr lang="en-ZA" dirty="0"/>
          </a:p>
        </p:txBody>
      </p:sp>
      <p:sp>
        <p:nvSpPr>
          <p:cNvPr id="4" name="Content Placeholder 3"/>
          <p:cNvSpPr>
            <a:spLocks noGrp="1"/>
          </p:cNvSpPr>
          <p:nvPr>
            <p:ph idx="1"/>
          </p:nvPr>
        </p:nvSpPr>
        <p:spPr>
          <a:xfrm>
            <a:off x="531812" y="1107156"/>
            <a:ext cx="8099811" cy="5274594"/>
          </a:xfrm>
        </p:spPr>
        <p:txBody>
          <a:bodyPr/>
          <a:lstStyle/>
          <a:p>
            <a:pPr marL="214313" indent="-214313">
              <a:buFont typeface="Arial" panose="020B0604020202020204" pitchFamily="34" charset="0"/>
              <a:buChar char="•"/>
            </a:pPr>
            <a:r>
              <a:rPr lang="en-ZA" sz="2400" dirty="0">
                <a:latin typeface="MyriadPro-Light"/>
              </a:rPr>
              <a:t>The </a:t>
            </a:r>
            <a:r>
              <a:rPr lang="en-ZA" sz="2400" b="1" dirty="0">
                <a:latin typeface="MyriadPro-Light"/>
              </a:rPr>
              <a:t>purpose</a:t>
            </a:r>
            <a:r>
              <a:rPr lang="en-ZA" sz="2400" dirty="0">
                <a:latin typeface="MyriadPro-Light"/>
              </a:rPr>
              <a:t> of the programme is to p</a:t>
            </a:r>
            <a:r>
              <a:rPr lang="en-ZA" sz="2400" dirty="0"/>
              <a:t>lan, develop, implement, monitor, maintain and evaluate national policy, programme assessment practices and systems for community education and training. </a:t>
            </a:r>
          </a:p>
          <a:p>
            <a:pPr marL="214313" indent="-214313">
              <a:buFont typeface="Arial" panose="020B0604020202020204" pitchFamily="34" charset="0"/>
              <a:buChar char="•"/>
            </a:pPr>
            <a:r>
              <a:rPr lang="en-ZA" sz="2400" dirty="0"/>
              <a:t>For the quarter under review Programme 6 had one target</a:t>
            </a:r>
          </a:p>
          <a:p>
            <a:pPr marL="214313" indent="-214313">
              <a:buFont typeface="Arial" panose="020B0604020202020204" pitchFamily="34" charset="0"/>
              <a:buChar char="•"/>
            </a:pPr>
            <a:r>
              <a:rPr lang="en-US" sz="2400" dirty="0"/>
              <a:t>Regulations for the establishment of the satellite Community Learning </a:t>
            </a:r>
            <a:r>
              <a:rPr lang="en-US" sz="2400" dirty="0" err="1"/>
              <a:t>Centres</a:t>
            </a:r>
            <a:r>
              <a:rPr lang="en-US" sz="2400" dirty="0"/>
              <a:t> (CLC) </a:t>
            </a:r>
          </a:p>
          <a:p>
            <a:pPr marL="557213" lvl="1" indent="-214313">
              <a:buFont typeface="Arial" panose="020B0604020202020204" pitchFamily="34" charset="0"/>
              <a:buChar char="•"/>
            </a:pPr>
            <a:r>
              <a:rPr lang="en-US" sz="2000" dirty="0"/>
              <a:t>This could not be finalized – Legal advice based on </a:t>
            </a:r>
            <a:r>
              <a:rPr lang="en-ZA" sz="2000" dirty="0"/>
              <a:t>CET Act, Minister can only establish Colleges and not </a:t>
            </a:r>
            <a:r>
              <a:rPr lang="en-ZA" sz="2000" dirty="0" smtClean="0"/>
              <a:t>CLCs</a:t>
            </a:r>
            <a:r>
              <a:rPr lang="en-ZA" sz="2000" dirty="0"/>
              <a:t>. </a:t>
            </a:r>
          </a:p>
          <a:p>
            <a:pPr marL="557213" lvl="1" indent="-214313">
              <a:buFont typeface="Arial" panose="020B0604020202020204" pitchFamily="34" charset="0"/>
              <a:buChar char="•"/>
            </a:pPr>
            <a:r>
              <a:rPr lang="en-ZA" sz="2000" dirty="0"/>
              <a:t>CLCs can only be established by Councils, </a:t>
            </a:r>
          </a:p>
          <a:p>
            <a:pPr marL="557213" lvl="1" indent="-214313">
              <a:buFont typeface="Arial" panose="020B0604020202020204" pitchFamily="34" charset="0"/>
              <a:buChar char="•"/>
            </a:pPr>
            <a:r>
              <a:rPr lang="en-ZA" sz="2000" dirty="0"/>
              <a:t>The Minister can publish a policy to guide them. </a:t>
            </a:r>
          </a:p>
          <a:p>
            <a:pPr marL="557213" lvl="1" indent="-214313">
              <a:buFont typeface="Arial" panose="020B0604020202020204" pitchFamily="34" charset="0"/>
              <a:buChar char="•"/>
            </a:pPr>
            <a:r>
              <a:rPr lang="en-ZA" sz="2000" dirty="0"/>
              <a:t>A draft policy has been approved by the Minister for publication in the Gazette for public comments.</a:t>
            </a:r>
          </a:p>
          <a:p>
            <a:endParaRPr lang="en-ZA" dirty="0"/>
          </a:p>
        </p:txBody>
      </p:sp>
    </p:spTree>
    <p:extLst>
      <p:ext uri="{BB962C8B-B14F-4D97-AF65-F5344CB8AC3E}">
        <p14:creationId xmlns:p14="http://schemas.microsoft.com/office/powerpoint/2010/main" val="34260763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27</a:t>
            </a:fld>
            <a:endParaRPr lang="en-US" altLang="en-US" sz="1400" b="1" dirty="0"/>
          </a:p>
        </p:txBody>
      </p:sp>
      <p:sp>
        <p:nvSpPr>
          <p:cNvPr id="8" name="TextBox 7"/>
          <p:cNvSpPr txBox="1"/>
          <p:nvPr/>
        </p:nvSpPr>
        <p:spPr>
          <a:xfrm>
            <a:off x="495623" y="553229"/>
            <a:ext cx="8136000" cy="52322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err="1"/>
              <a:t>Programme</a:t>
            </a:r>
            <a:r>
              <a:rPr lang="en-US" dirty="0"/>
              <a:t> </a:t>
            </a:r>
            <a:r>
              <a:rPr lang="en-US" dirty="0" smtClean="0"/>
              <a:t>4: CET </a:t>
            </a:r>
            <a:endParaRPr lang="en-ZA" dirty="0"/>
          </a:p>
        </p:txBody>
      </p:sp>
      <p:sp>
        <p:nvSpPr>
          <p:cNvPr id="4" name="Content Placeholder 3"/>
          <p:cNvSpPr>
            <a:spLocks noGrp="1"/>
          </p:cNvSpPr>
          <p:nvPr>
            <p:ph idx="1"/>
          </p:nvPr>
        </p:nvSpPr>
        <p:spPr>
          <a:xfrm>
            <a:off x="495623" y="1158080"/>
            <a:ext cx="8136000" cy="5223670"/>
          </a:xfrm>
        </p:spPr>
        <p:txBody>
          <a:bodyPr/>
          <a:lstStyle/>
          <a:p>
            <a:pPr marL="0" lvl="1" indent="0">
              <a:buNone/>
            </a:pPr>
            <a:r>
              <a:rPr lang="en-GB" sz="2400" dirty="0"/>
              <a:t>Progress on other targets due by 31 March 2017 are as follows: </a:t>
            </a:r>
          </a:p>
          <a:p>
            <a:pPr marL="0" lvl="1"/>
            <a:r>
              <a:rPr lang="en-US" sz="2000" b="1" dirty="0" smtClean="0"/>
              <a:t>Steering </a:t>
            </a:r>
            <a:r>
              <a:rPr lang="en-US" sz="2000" b="1" dirty="0"/>
              <a:t>mechanisms development </a:t>
            </a:r>
          </a:p>
          <a:p>
            <a:pPr lvl="1" indent="-342900">
              <a:buFont typeface="Arial" panose="020B0604020202020204" pitchFamily="34" charset="0"/>
              <a:buChar char="•"/>
            </a:pPr>
            <a:r>
              <a:rPr lang="en-US" sz="2000" dirty="0" smtClean="0"/>
              <a:t>National </a:t>
            </a:r>
            <a:r>
              <a:rPr lang="en-US" sz="2000" dirty="0"/>
              <a:t>Curriculum Policy for Community Colleges is due for approval by Minister </a:t>
            </a:r>
          </a:p>
          <a:p>
            <a:pPr lvl="2" indent="-342900">
              <a:buFont typeface="Courier New" panose="02070309020205020404" pitchFamily="49" charset="0"/>
              <a:buChar char="o"/>
            </a:pPr>
            <a:r>
              <a:rPr lang="en-ZA" sz="2000" dirty="0"/>
              <a:t>The curriculum policy was submitted to legal services for vetting in December 2016. The policy has been approved by the Minister for publication in the Gazette for public comment</a:t>
            </a:r>
          </a:p>
          <a:p>
            <a:pPr marL="723900" lvl="1" indent="-368300">
              <a:buFont typeface="Arial" panose="020B0604020202020204" pitchFamily="34" charset="0"/>
              <a:buChar char="•"/>
            </a:pPr>
            <a:r>
              <a:rPr lang="en-US" sz="2000" dirty="0" smtClean="0"/>
              <a:t>Conduct policy for General Education and Training Certificate for adults due for approval by </a:t>
            </a:r>
            <a:r>
              <a:rPr lang="en-ZA" sz="2000" dirty="0" smtClean="0"/>
              <a:t>Minister </a:t>
            </a:r>
          </a:p>
          <a:p>
            <a:pPr marL="1077913" lvl="2" indent="-257175">
              <a:buFont typeface="Courier New" panose="02070309020205020404" pitchFamily="49" charset="0"/>
              <a:buChar char="o"/>
            </a:pPr>
            <a:r>
              <a:rPr lang="en-ZA" sz="2000" dirty="0" smtClean="0"/>
              <a:t>The GETCA policy has been reworked according to the legal opinion provided in November 2016. A submission to publish for public comments has been not yet been approved by the Minister. However, the submission is already in the Ministry.</a:t>
            </a:r>
            <a:endParaRPr lang="en-ZA" sz="2000" dirty="0" smtClean="0">
              <a:solidFill>
                <a:srgbClr val="FF0000"/>
              </a:solidFill>
            </a:endParaRPr>
          </a:p>
          <a:p>
            <a:endParaRPr lang="en-ZA" dirty="0"/>
          </a:p>
        </p:txBody>
      </p:sp>
    </p:spTree>
    <p:extLst>
      <p:ext uri="{BB962C8B-B14F-4D97-AF65-F5344CB8AC3E}">
        <p14:creationId xmlns:p14="http://schemas.microsoft.com/office/powerpoint/2010/main" val="2044492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28</a:t>
            </a:fld>
            <a:endParaRPr lang="en-US" altLang="en-US" sz="1400" b="1" dirty="0"/>
          </a:p>
        </p:txBody>
      </p:sp>
      <p:sp>
        <p:nvSpPr>
          <p:cNvPr id="8" name="TextBox 7"/>
          <p:cNvSpPr txBox="1"/>
          <p:nvPr/>
        </p:nvSpPr>
        <p:spPr>
          <a:xfrm>
            <a:off x="495623" y="553229"/>
            <a:ext cx="8136000" cy="52322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err="1"/>
              <a:t>Programme</a:t>
            </a:r>
            <a:r>
              <a:rPr lang="en-US" dirty="0"/>
              <a:t> </a:t>
            </a:r>
            <a:r>
              <a:rPr lang="en-US" dirty="0" smtClean="0"/>
              <a:t>4: CET </a:t>
            </a:r>
            <a:endParaRPr lang="en-ZA" dirty="0"/>
          </a:p>
        </p:txBody>
      </p:sp>
      <p:sp>
        <p:nvSpPr>
          <p:cNvPr id="4" name="Content Placeholder 3"/>
          <p:cNvSpPr>
            <a:spLocks noGrp="1"/>
          </p:cNvSpPr>
          <p:nvPr>
            <p:ph idx="1"/>
          </p:nvPr>
        </p:nvSpPr>
        <p:spPr>
          <a:xfrm>
            <a:off x="457200" y="1076450"/>
            <a:ext cx="8229600" cy="5049714"/>
          </a:xfrm>
        </p:spPr>
        <p:txBody>
          <a:bodyPr/>
          <a:lstStyle/>
          <a:p>
            <a:pPr marL="0" lvl="1" indent="0">
              <a:buNone/>
            </a:pPr>
            <a:r>
              <a:rPr lang="en-GB" sz="2400" dirty="0"/>
              <a:t>Progress on other targets due by 31 March 2017 are as follows: </a:t>
            </a:r>
          </a:p>
          <a:p>
            <a:pPr marL="0" lvl="1" indent="0">
              <a:buNone/>
            </a:pPr>
            <a:r>
              <a:rPr lang="en-US" sz="2400" b="1" dirty="0"/>
              <a:t>Teaching and learning support </a:t>
            </a:r>
          </a:p>
          <a:p>
            <a:pPr marL="257175" lvl="1" indent="-257175">
              <a:buFont typeface="Arial" panose="020B0604020202020204" pitchFamily="34" charset="0"/>
              <a:buChar char="•"/>
            </a:pPr>
            <a:r>
              <a:rPr lang="en-ZA" sz="2000" dirty="0"/>
              <a:t>Annual plan for education, training and development improvement plan for CET approved by 31 March 2017</a:t>
            </a:r>
          </a:p>
          <a:p>
            <a:pPr marL="628650" lvl="2" indent="-285750">
              <a:buFont typeface="Courier New" panose="02070309020205020404" pitchFamily="49" charset="0"/>
              <a:buChar char="o"/>
            </a:pPr>
            <a:r>
              <a:rPr lang="en-ZA" sz="2000" dirty="0"/>
              <a:t>The final plan has  been approved</a:t>
            </a:r>
            <a:endParaRPr lang="en-ZA" sz="2000" dirty="0">
              <a:solidFill>
                <a:srgbClr val="FF0000"/>
              </a:solidFill>
            </a:endParaRPr>
          </a:p>
          <a:p>
            <a:pPr marL="0" indent="0">
              <a:buNone/>
            </a:pPr>
            <a:r>
              <a:rPr lang="en-US" sz="2400" b="1" dirty="0" smtClean="0"/>
              <a:t>CET </a:t>
            </a:r>
            <a:r>
              <a:rPr lang="en-US" sz="2400" b="1" dirty="0"/>
              <a:t>College infrastructure/facilities maintenance </a:t>
            </a:r>
          </a:p>
          <a:p>
            <a:pPr marL="628650" lvl="1">
              <a:buFont typeface="Courier New" panose="02070309020205020404" pitchFamily="49" charset="0"/>
              <a:buChar char="o"/>
            </a:pPr>
            <a:r>
              <a:rPr lang="en-ZA" sz="2000" dirty="0"/>
              <a:t>A final report has been compiled and is ready for approval by the Director General.</a:t>
            </a:r>
            <a:endParaRPr lang="en-ZA" sz="2000" dirty="0">
              <a:solidFill>
                <a:srgbClr val="FF0000"/>
              </a:solidFill>
            </a:endParaRPr>
          </a:p>
          <a:p>
            <a:pPr marL="0" indent="0">
              <a:buNone/>
            </a:pPr>
            <a:r>
              <a:rPr lang="en-ZA" sz="2400" b="1" dirty="0"/>
              <a:t>S</a:t>
            </a:r>
            <a:r>
              <a:rPr lang="en-US" sz="2400" b="1" dirty="0" err="1"/>
              <a:t>trategic</a:t>
            </a:r>
            <a:r>
              <a:rPr lang="en-US" sz="2400" b="1" dirty="0"/>
              <a:t> partnerships</a:t>
            </a:r>
            <a:endParaRPr lang="en-ZA" sz="2400" b="1" dirty="0"/>
          </a:p>
          <a:p>
            <a:pPr marL="214313" lvl="1" indent="-214313">
              <a:buFont typeface="Arial" panose="020B0604020202020204" pitchFamily="34" charset="0"/>
              <a:buChar char="•"/>
            </a:pPr>
            <a:r>
              <a:rPr lang="en-US" sz="2000" dirty="0"/>
              <a:t>A draft strategy on strategic partnerships </a:t>
            </a:r>
            <a:r>
              <a:rPr lang="en-ZA" sz="2000" dirty="0"/>
              <a:t>has been prepared and consulted with internal legal services. It has now been approved by the Director-General</a:t>
            </a:r>
            <a:endParaRPr lang="en-ZA" sz="2000" dirty="0">
              <a:solidFill>
                <a:srgbClr val="FF0000"/>
              </a:solidFill>
            </a:endParaRPr>
          </a:p>
          <a:p>
            <a:endParaRPr lang="en-ZA" dirty="0"/>
          </a:p>
        </p:txBody>
      </p:sp>
    </p:spTree>
    <p:extLst>
      <p:ext uri="{BB962C8B-B14F-4D97-AF65-F5344CB8AC3E}">
        <p14:creationId xmlns:p14="http://schemas.microsoft.com/office/powerpoint/2010/main" val="31976756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401"/>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29</a:t>
            </a:fld>
            <a:endParaRPr lang="en-US" altLang="en-US" sz="1400" b="1" dirty="0"/>
          </a:p>
        </p:txBody>
      </p:sp>
      <p:sp>
        <p:nvSpPr>
          <p:cNvPr id="8" name="TextBox 7"/>
          <p:cNvSpPr txBox="1"/>
          <p:nvPr/>
        </p:nvSpPr>
        <p:spPr>
          <a:xfrm>
            <a:off x="495623" y="553229"/>
            <a:ext cx="8136000" cy="52322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err="1"/>
              <a:t>Programme</a:t>
            </a:r>
            <a:r>
              <a:rPr lang="en-US" dirty="0"/>
              <a:t> </a:t>
            </a:r>
            <a:r>
              <a:rPr lang="en-US" dirty="0" smtClean="0"/>
              <a:t>4: Skills Development</a:t>
            </a:r>
            <a:endParaRPr lang="en-ZA" dirty="0"/>
          </a:p>
        </p:txBody>
      </p:sp>
      <p:sp>
        <p:nvSpPr>
          <p:cNvPr id="4" name="Content Placeholder 3"/>
          <p:cNvSpPr>
            <a:spLocks noGrp="1"/>
          </p:cNvSpPr>
          <p:nvPr>
            <p:ph idx="1"/>
          </p:nvPr>
        </p:nvSpPr>
        <p:spPr>
          <a:xfrm>
            <a:off x="457200" y="1158080"/>
            <a:ext cx="8229600" cy="4525963"/>
          </a:xfrm>
        </p:spPr>
        <p:txBody>
          <a:bodyPr/>
          <a:lstStyle/>
          <a:p>
            <a:pPr marL="214313" indent="-214313">
              <a:buFont typeface="Arial" panose="020B0604020202020204" pitchFamily="34" charset="0"/>
              <a:buChar char="•"/>
            </a:pPr>
            <a:r>
              <a:rPr lang="en-ZA" sz="2400" dirty="0">
                <a:latin typeface="MyriadPro-Light"/>
              </a:rPr>
              <a:t>The purpose of the programme is to </a:t>
            </a:r>
            <a:r>
              <a:rPr lang="en-ZA" sz="2400" dirty="0"/>
              <a:t>promote and monitor the national skills development strategy. Develop a skills development policy and regulatory framework for an effective skills development system. </a:t>
            </a:r>
          </a:p>
          <a:p>
            <a:pPr marL="214313" indent="-214313">
              <a:buFont typeface="Arial" panose="020B0604020202020204" pitchFamily="34" charset="0"/>
              <a:buChar char="•"/>
            </a:pPr>
            <a:r>
              <a:rPr lang="en-ZA" sz="2400" dirty="0" smtClean="0"/>
              <a:t>For </a:t>
            </a:r>
            <a:r>
              <a:rPr lang="en-ZA" sz="2400" dirty="0"/>
              <a:t>the quarter under review, </a:t>
            </a:r>
            <a:r>
              <a:rPr lang="en-ZA" sz="2400" b="1" dirty="0"/>
              <a:t>Programme 5: Skills Development</a:t>
            </a:r>
            <a:r>
              <a:rPr lang="en-ZA" sz="2400" dirty="0"/>
              <a:t> had four targets, and the following </a:t>
            </a:r>
            <a:r>
              <a:rPr lang="en-ZA" sz="2400" b="1" dirty="0"/>
              <a:t> have been achieved</a:t>
            </a:r>
            <a:r>
              <a:rPr lang="en-ZA" sz="2400" dirty="0"/>
              <a:t>:</a:t>
            </a:r>
            <a:endParaRPr lang="en-ZA" sz="2400" b="1" dirty="0"/>
          </a:p>
          <a:p>
            <a:pPr marL="800100" lvl="1" indent="-342900">
              <a:buFont typeface="Courier New" panose="02070309020205020404" pitchFamily="49" charset="0"/>
              <a:buChar char="o"/>
            </a:pPr>
            <a:r>
              <a:rPr lang="en-ZA" sz="2000" dirty="0" smtClean="0"/>
              <a:t>A </a:t>
            </a:r>
            <a:r>
              <a:rPr lang="en-ZA" sz="2000" dirty="0"/>
              <a:t>report on the implementation of National Skills Development Strategy by all SETAs was completed and approved.</a:t>
            </a:r>
          </a:p>
          <a:p>
            <a:pPr marL="800100" lvl="1" indent="-342900">
              <a:buFont typeface="Courier New" panose="02070309020205020404" pitchFamily="49" charset="0"/>
              <a:buChar char="o"/>
            </a:pPr>
            <a:r>
              <a:rPr lang="en-ZA" sz="2000" dirty="0" smtClean="0"/>
              <a:t>Achieved </a:t>
            </a:r>
            <a:r>
              <a:rPr lang="en-ZA" sz="2000" dirty="0"/>
              <a:t>67% artisan leaners trade test pass rate at INDLELA (target was 54%).</a:t>
            </a:r>
          </a:p>
          <a:p>
            <a:pPr marL="0" lvl="1" indent="0">
              <a:buNone/>
            </a:pPr>
            <a:endParaRPr lang="en-ZA" dirty="0"/>
          </a:p>
        </p:txBody>
      </p:sp>
    </p:spTree>
    <p:extLst>
      <p:ext uri="{BB962C8B-B14F-4D97-AF65-F5344CB8AC3E}">
        <p14:creationId xmlns:p14="http://schemas.microsoft.com/office/powerpoint/2010/main" val="592273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1" y="-140252"/>
            <a:ext cx="9144000" cy="687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39339" y="419354"/>
            <a:ext cx="8028000" cy="576000"/>
          </a:xfrm>
          <a:prstGeom prst="rect">
            <a:avLst/>
          </a:prstGeom>
          <a:solidFill>
            <a:srgbClr val="339933"/>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smtClean="0">
                <a:cs typeface="Arial" pitchFamily="34" charset="0"/>
              </a:rPr>
              <a:t>Background </a:t>
            </a:r>
            <a:endParaRPr lang="en-ZA" sz="2800" b="1" dirty="0">
              <a:cs typeface="Arial" pitchFamily="34" charset="0"/>
            </a:endParaRPr>
          </a:p>
        </p:txBody>
      </p:sp>
      <p:sp>
        <p:nvSpPr>
          <p:cNvPr id="3076" name="Slide Number Placeholder 7"/>
          <p:cNvSpPr>
            <a:spLocks noGrp="1"/>
          </p:cNvSpPr>
          <p:nvPr>
            <p:ph type="sldNum" sz="quarter" idx="12"/>
          </p:nvPr>
        </p:nvSpPr>
        <p:spPr>
          <a:xfrm>
            <a:off x="6786563" y="65246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3</a:t>
            </a:fld>
            <a:endParaRPr lang="en-US" altLang="en-US" b="1"/>
          </a:p>
        </p:txBody>
      </p:sp>
      <p:sp>
        <p:nvSpPr>
          <p:cNvPr id="3077" name="TextBox 7"/>
          <p:cNvSpPr txBox="1">
            <a:spLocks noChangeArrowheads="1"/>
          </p:cNvSpPr>
          <p:nvPr/>
        </p:nvSpPr>
        <p:spPr bwMode="auto">
          <a:xfrm>
            <a:off x="539338" y="1145473"/>
            <a:ext cx="8028001"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630238" indent="-395288" eaLnBrk="1" fontAlgn="ctr" hangingPunct="1">
              <a:spcAft>
                <a:spcPts val="0"/>
              </a:spcAft>
              <a:buFont typeface="Arial" panose="020B0604020202020204" pitchFamily="34" charset="0"/>
              <a:buChar char="•"/>
              <a:defRPr/>
            </a:pPr>
            <a:r>
              <a:rPr lang="en-US" altLang="en-US" sz="2400" dirty="0" smtClean="0">
                <a:cs typeface="Arial" charset="0"/>
              </a:rPr>
              <a:t>For the </a:t>
            </a:r>
            <a:r>
              <a:rPr lang="en-US" altLang="en-US" sz="2400" dirty="0">
                <a:cs typeface="Arial" charset="0"/>
              </a:rPr>
              <a:t>2016/17 financial </a:t>
            </a:r>
            <a:r>
              <a:rPr lang="en-US" altLang="en-US" sz="2400" dirty="0" smtClean="0">
                <a:cs typeface="Arial" charset="0"/>
              </a:rPr>
              <a:t>year, </a:t>
            </a:r>
            <a:r>
              <a:rPr lang="en-ZA" sz="2400" dirty="0"/>
              <a:t>the Department </a:t>
            </a:r>
            <a:r>
              <a:rPr lang="en-US" altLang="en-US" sz="2400" dirty="0" smtClean="0">
                <a:cs typeface="Arial" charset="0"/>
              </a:rPr>
              <a:t>has </a:t>
            </a:r>
            <a:r>
              <a:rPr lang="en-US" altLang="en-US" sz="2400" dirty="0">
                <a:cs typeface="Arial" charset="0"/>
              </a:rPr>
              <a:t>38 performance indicators encompassing 70 outputs (targets</a:t>
            </a:r>
            <a:r>
              <a:rPr lang="en-US" altLang="en-US" sz="2400" dirty="0" smtClean="0">
                <a:cs typeface="Arial" charset="0"/>
              </a:rPr>
              <a:t>).</a:t>
            </a:r>
          </a:p>
          <a:p>
            <a:pPr marL="630238" indent="-395288" eaLnBrk="1" fontAlgn="ctr" hangingPunct="1">
              <a:spcAft>
                <a:spcPts val="0"/>
              </a:spcAft>
              <a:buFont typeface="Arial" panose="020B0604020202020204" pitchFamily="34" charset="0"/>
              <a:buChar char="•"/>
              <a:defRPr/>
            </a:pPr>
            <a:r>
              <a:rPr lang="en-ZA" sz="2400" dirty="0" smtClean="0"/>
              <a:t>There were 10 outputs for the quarter </a:t>
            </a:r>
            <a:r>
              <a:rPr lang="en-ZA" sz="2400" dirty="0"/>
              <a:t>under review, </a:t>
            </a:r>
            <a:r>
              <a:rPr lang="en-ZA" sz="2400" dirty="0" smtClean="0"/>
              <a:t>mainly in the core delivery programmes (University </a:t>
            </a:r>
            <a:r>
              <a:rPr lang="en-ZA" sz="2400" dirty="0"/>
              <a:t>Education, </a:t>
            </a:r>
            <a:r>
              <a:rPr lang="en-ZA" sz="2400" dirty="0" smtClean="0"/>
              <a:t>Skills Development and the CET branch</a:t>
            </a:r>
            <a:r>
              <a:rPr lang="en-ZA" sz="2400" dirty="0"/>
              <a:t>) </a:t>
            </a:r>
            <a:endParaRPr lang="en-ZA" sz="2400" dirty="0" smtClean="0"/>
          </a:p>
          <a:p>
            <a:pPr marL="630238" lvl="0" indent="-395288" eaLnBrk="1" fontAlgn="ctr" hangingPunct="1">
              <a:spcAft>
                <a:spcPts val="0"/>
              </a:spcAft>
              <a:buFont typeface="Arial" panose="020B0604020202020204" pitchFamily="34" charset="0"/>
              <a:buChar char="•"/>
              <a:defRPr/>
            </a:pPr>
            <a:r>
              <a:rPr lang="en-ZA" sz="2400" dirty="0" smtClean="0"/>
              <a:t>The two support programmes (namely, Planning and Corporate services) had </a:t>
            </a:r>
            <a:r>
              <a:rPr lang="en-ZA" sz="2400" dirty="0"/>
              <a:t>no </a:t>
            </a:r>
            <a:r>
              <a:rPr lang="en-ZA" sz="2400" dirty="0" smtClean="0"/>
              <a:t>targets due for the quarter. For these programmes, we will report progress </a:t>
            </a:r>
            <a:r>
              <a:rPr lang="en-ZA" sz="2400" dirty="0"/>
              <a:t>towards the </a:t>
            </a:r>
            <a:r>
              <a:rPr lang="en-ZA" sz="2400" dirty="0" smtClean="0"/>
              <a:t>achievement of annual targets (these are targets due by 31 March 2017). </a:t>
            </a:r>
          </a:p>
        </p:txBody>
      </p:sp>
    </p:spTree>
    <p:extLst>
      <p:ext uri="{BB962C8B-B14F-4D97-AF65-F5344CB8AC3E}">
        <p14:creationId xmlns:p14="http://schemas.microsoft.com/office/powerpoint/2010/main" val="15303828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30</a:t>
            </a:fld>
            <a:endParaRPr lang="en-US" altLang="en-US" sz="1400" b="1" dirty="0"/>
          </a:p>
        </p:txBody>
      </p:sp>
      <p:sp>
        <p:nvSpPr>
          <p:cNvPr id="8" name="TextBox 7"/>
          <p:cNvSpPr txBox="1"/>
          <p:nvPr/>
        </p:nvSpPr>
        <p:spPr>
          <a:xfrm>
            <a:off x="495623" y="553229"/>
            <a:ext cx="8136000" cy="52322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err="1"/>
              <a:t>Programme</a:t>
            </a:r>
            <a:r>
              <a:rPr lang="en-US" dirty="0"/>
              <a:t> </a:t>
            </a:r>
            <a:r>
              <a:rPr lang="en-US" dirty="0" smtClean="0"/>
              <a:t>4: Skills Development</a:t>
            </a:r>
            <a:endParaRPr lang="en-ZA" dirty="0"/>
          </a:p>
        </p:txBody>
      </p:sp>
      <p:sp>
        <p:nvSpPr>
          <p:cNvPr id="4" name="Content Placeholder 3"/>
          <p:cNvSpPr>
            <a:spLocks noGrp="1"/>
          </p:cNvSpPr>
          <p:nvPr>
            <p:ph idx="1"/>
          </p:nvPr>
        </p:nvSpPr>
        <p:spPr>
          <a:xfrm>
            <a:off x="457200" y="1158080"/>
            <a:ext cx="8174423" cy="5223670"/>
          </a:xfrm>
        </p:spPr>
        <p:txBody>
          <a:bodyPr/>
          <a:lstStyle/>
          <a:p>
            <a:pPr marL="0" indent="0">
              <a:buNone/>
            </a:pPr>
            <a:r>
              <a:rPr lang="en-ZA" sz="2400" dirty="0"/>
              <a:t>The following two targets were </a:t>
            </a:r>
            <a:r>
              <a:rPr lang="en-ZA" sz="2400" b="1" dirty="0"/>
              <a:t>not achieved as planned</a:t>
            </a:r>
            <a:r>
              <a:rPr lang="en-ZA" sz="2400" dirty="0"/>
              <a:t>:</a:t>
            </a:r>
          </a:p>
          <a:p>
            <a:pPr marL="0" indent="0">
              <a:buNone/>
            </a:pPr>
            <a:endParaRPr lang="en-ZA" sz="1500" dirty="0"/>
          </a:p>
          <a:p>
            <a:pPr algn="just">
              <a:buFont typeface="Arial" panose="020B0604020202020204" pitchFamily="34" charset="0"/>
              <a:buChar char="•"/>
            </a:pPr>
            <a:r>
              <a:rPr lang="en-ZA" sz="2000" b="1" dirty="0"/>
              <a:t>Workplace Based Learning Programme </a:t>
            </a:r>
            <a:r>
              <a:rPr lang="en-ZA" sz="2000" b="1" dirty="0" smtClean="0"/>
              <a:t>Regulations</a:t>
            </a:r>
            <a:r>
              <a:rPr lang="en-ZA" sz="2000" dirty="0" smtClean="0"/>
              <a:t>: </a:t>
            </a:r>
            <a:endParaRPr lang="en-ZA" sz="2000" dirty="0"/>
          </a:p>
          <a:p>
            <a:pPr lvl="1" algn="just">
              <a:buFont typeface="Courier New" panose="02070309020205020404" pitchFamily="49" charset="0"/>
              <a:buChar char="o"/>
            </a:pPr>
            <a:r>
              <a:rPr lang="en-ZA" sz="2000" dirty="0"/>
              <a:t>the draft Workplace Based Learning Programme Regulations submission is on route to  the Minister for gazetting/publication approval. </a:t>
            </a:r>
          </a:p>
          <a:p>
            <a:pPr lvl="1" algn="just">
              <a:buFont typeface="Courier New" panose="02070309020205020404" pitchFamily="49" charset="0"/>
              <a:buChar char="o"/>
            </a:pPr>
            <a:r>
              <a:rPr lang="en-ZA" sz="2000" dirty="0"/>
              <a:t>The finalisation of the Workplace Based Learning Programmes Regulations has been delayed due the finalisation of the Workplace Based Learning Policy which the Minister has </a:t>
            </a:r>
            <a:r>
              <a:rPr lang="en-ZA" sz="2000" dirty="0" smtClean="0"/>
              <a:t>directed </a:t>
            </a:r>
            <a:r>
              <a:rPr lang="en-ZA" sz="2000" dirty="0"/>
              <a:t>to the cabinet for further consultation, scheduled for April 2017. </a:t>
            </a:r>
          </a:p>
          <a:p>
            <a:pPr algn="just">
              <a:buFont typeface="Arial" panose="020B0604020202020204" pitchFamily="34" charset="0"/>
              <a:buChar char="•"/>
            </a:pPr>
            <a:r>
              <a:rPr lang="en-US" sz="2000" b="1" dirty="0" smtClean="0"/>
              <a:t>Average </a:t>
            </a:r>
            <a:r>
              <a:rPr lang="en-US" sz="2000" b="1" dirty="0"/>
              <a:t>Lead </a:t>
            </a:r>
            <a:r>
              <a:rPr lang="en-US" sz="2000" b="1" dirty="0" smtClean="0"/>
              <a:t>Time</a:t>
            </a:r>
            <a:r>
              <a:rPr lang="en-US" sz="2000" dirty="0" smtClean="0"/>
              <a:t>: </a:t>
            </a:r>
            <a:r>
              <a:rPr lang="en-US" sz="2000" dirty="0"/>
              <a:t>t</a:t>
            </a:r>
            <a:r>
              <a:rPr lang="en-ZA" sz="2000" dirty="0"/>
              <a:t>he average lead time from trade test application received until trade test conducted at INDLELA is 132 days instead of the planned 120 days. </a:t>
            </a:r>
          </a:p>
          <a:p>
            <a:pPr marL="0" lvl="1" indent="0">
              <a:buNone/>
            </a:pPr>
            <a:endParaRPr lang="en-ZA" dirty="0"/>
          </a:p>
        </p:txBody>
      </p:sp>
    </p:spTree>
    <p:extLst>
      <p:ext uri="{BB962C8B-B14F-4D97-AF65-F5344CB8AC3E}">
        <p14:creationId xmlns:p14="http://schemas.microsoft.com/office/powerpoint/2010/main" val="18832076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31</a:t>
            </a:fld>
            <a:endParaRPr lang="en-US" altLang="en-US" sz="1400" b="1" dirty="0"/>
          </a:p>
        </p:txBody>
      </p:sp>
      <p:sp>
        <p:nvSpPr>
          <p:cNvPr id="8" name="TextBox 7"/>
          <p:cNvSpPr txBox="1"/>
          <p:nvPr/>
        </p:nvSpPr>
        <p:spPr>
          <a:xfrm>
            <a:off x="495623" y="553229"/>
            <a:ext cx="8136000" cy="52322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err="1"/>
              <a:t>Programme</a:t>
            </a:r>
            <a:r>
              <a:rPr lang="en-US" dirty="0"/>
              <a:t> </a:t>
            </a:r>
            <a:r>
              <a:rPr lang="en-US" dirty="0" smtClean="0"/>
              <a:t>4: Skills Development</a:t>
            </a:r>
            <a:endParaRPr lang="en-ZA" dirty="0"/>
          </a:p>
        </p:txBody>
      </p:sp>
      <p:sp>
        <p:nvSpPr>
          <p:cNvPr id="4" name="Content Placeholder 3"/>
          <p:cNvSpPr>
            <a:spLocks noGrp="1"/>
          </p:cNvSpPr>
          <p:nvPr>
            <p:ph idx="1"/>
          </p:nvPr>
        </p:nvSpPr>
        <p:spPr>
          <a:xfrm>
            <a:off x="457200" y="1191290"/>
            <a:ext cx="8077200" cy="4525963"/>
          </a:xfrm>
        </p:spPr>
        <p:txBody>
          <a:bodyPr/>
          <a:lstStyle/>
          <a:p>
            <a:pPr marL="0" indent="0">
              <a:buNone/>
            </a:pPr>
            <a:r>
              <a:rPr lang="en-ZA" sz="2400" dirty="0">
                <a:cs typeface="Arial" pitchFamily="34" charset="0"/>
              </a:rPr>
              <a:t>Progress on delivery outputs that are due in the subsequent quarters:</a:t>
            </a:r>
          </a:p>
          <a:p>
            <a:pPr marL="285750" indent="-285750">
              <a:buFont typeface="Arial" panose="020B0604020202020204" pitchFamily="34" charset="0"/>
              <a:buChar char="•"/>
            </a:pPr>
            <a:r>
              <a:rPr lang="en-ZA" sz="2000" b="1" dirty="0" smtClean="0"/>
              <a:t>National </a:t>
            </a:r>
            <a:r>
              <a:rPr lang="en-ZA" sz="2000" b="1" dirty="0"/>
              <a:t>Skills Development Strategy: </a:t>
            </a:r>
            <a:r>
              <a:rPr lang="en-ZA" sz="2000" dirty="0"/>
              <a:t>The National Skills Development Strategy has been extended for 2 years (from 1 April 2018 to 31 March 2020) by the Minister in December 2016.</a:t>
            </a:r>
          </a:p>
          <a:p>
            <a:pPr marL="273050" indent="-273050">
              <a:buFont typeface="Arial" panose="020B0604020202020204" pitchFamily="34" charset="0"/>
              <a:buChar char="•"/>
            </a:pPr>
            <a:r>
              <a:rPr lang="en-ZA" sz="2000" b="1" dirty="0" smtClean="0"/>
              <a:t>SETA </a:t>
            </a:r>
            <a:r>
              <a:rPr lang="en-ZA" sz="2000" b="1" dirty="0"/>
              <a:t>landscape: </a:t>
            </a:r>
            <a:r>
              <a:rPr lang="en-ZA" sz="2000" dirty="0"/>
              <a:t>SETAs were re-established by the Minister from 01 April 2018 to 31 March 2020.</a:t>
            </a:r>
          </a:p>
          <a:p>
            <a:pPr marL="0" lvl="1" indent="0">
              <a:buNone/>
            </a:pPr>
            <a:endParaRPr lang="en-ZA" dirty="0"/>
          </a:p>
        </p:txBody>
      </p:sp>
      <p:pic>
        <p:nvPicPr>
          <p:cNvPr id="2" name="Picture 1"/>
          <p:cNvPicPr>
            <a:picLocks noChangeAspect="1"/>
          </p:cNvPicPr>
          <p:nvPr/>
        </p:nvPicPr>
        <p:blipFill>
          <a:blip r:embed="rId3"/>
          <a:stretch>
            <a:fillRect/>
          </a:stretch>
        </p:blipFill>
        <p:spPr>
          <a:xfrm>
            <a:off x="838200" y="3879324"/>
            <a:ext cx="6553200" cy="2042593"/>
          </a:xfrm>
          <a:prstGeom prst="rect">
            <a:avLst/>
          </a:prstGeom>
        </p:spPr>
      </p:pic>
    </p:spTree>
    <p:extLst>
      <p:ext uri="{BB962C8B-B14F-4D97-AF65-F5344CB8AC3E}">
        <p14:creationId xmlns:p14="http://schemas.microsoft.com/office/powerpoint/2010/main" val="5152849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32</a:t>
            </a:fld>
            <a:endParaRPr lang="en-US" altLang="en-US" sz="1400" b="1" dirty="0"/>
          </a:p>
        </p:txBody>
      </p:sp>
      <p:sp>
        <p:nvSpPr>
          <p:cNvPr id="7" name="TextBox 6"/>
          <p:cNvSpPr txBox="1"/>
          <p:nvPr/>
        </p:nvSpPr>
        <p:spPr>
          <a:xfrm>
            <a:off x="558000" y="535913"/>
            <a:ext cx="8028000" cy="57600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2: </a:t>
            </a:r>
            <a:r>
              <a:rPr lang="en-US" dirty="0" smtClean="0"/>
              <a:t>Planning, Policy and Strategy</a:t>
            </a:r>
            <a:endParaRPr lang="en-ZA" dirty="0"/>
          </a:p>
        </p:txBody>
      </p:sp>
      <p:sp>
        <p:nvSpPr>
          <p:cNvPr id="10" name="Content Placeholder 2"/>
          <p:cNvSpPr txBox="1">
            <a:spLocks/>
          </p:cNvSpPr>
          <p:nvPr/>
        </p:nvSpPr>
        <p:spPr bwMode="auto">
          <a:xfrm>
            <a:off x="558000" y="1281113"/>
            <a:ext cx="8028000" cy="48148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sz="2400" kern="0" dirty="0" smtClean="0"/>
              <a:t>The</a:t>
            </a:r>
            <a:r>
              <a:rPr lang="en-US" sz="2400" b="1" kern="0" dirty="0" smtClean="0"/>
              <a:t> purpose </a:t>
            </a:r>
            <a:r>
              <a:rPr lang="en-US" sz="2400" kern="0" dirty="0" smtClean="0"/>
              <a:t>of the programme is to </a:t>
            </a:r>
            <a:r>
              <a:rPr lang="en-GB" sz="2400" dirty="0" smtClean="0"/>
              <a:t>provide </a:t>
            </a:r>
            <a:r>
              <a:rPr lang="en-GB" sz="2400" dirty="0"/>
              <a:t>strategic direction in the development, implementation and monitoring of Departmental policies and the human resource development strategy for South Africa</a:t>
            </a:r>
            <a:r>
              <a:rPr lang="en-GB" sz="2400" dirty="0" smtClean="0"/>
              <a:t>.</a:t>
            </a:r>
          </a:p>
          <a:p>
            <a:pPr eaLnBrk="1" hangingPunct="1"/>
            <a:r>
              <a:rPr lang="en-ZA" sz="2400" dirty="0">
                <a:cs typeface="Arial" pitchFamily="34" charset="0"/>
              </a:rPr>
              <a:t>For </a:t>
            </a:r>
            <a:r>
              <a:rPr lang="en-ZA" sz="2400" dirty="0" smtClean="0">
                <a:cs typeface="Arial" pitchFamily="34" charset="0"/>
              </a:rPr>
              <a:t>the 2016/17 financial year, </a:t>
            </a:r>
            <a:r>
              <a:rPr lang="en-ZA" sz="2400" dirty="0">
                <a:cs typeface="Arial" pitchFamily="34" charset="0"/>
              </a:rPr>
              <a:t>there are </a:t>
            </a:r>
            <a:r>
              <a:rPr lang="en-ZA" sz="2400" dirty="0" smtClean="0">
                <a:cs typeface="Arial" pitchFamily="34" charset="0"/>
              </a:rPr>
              <a:t>9 targets </a:t>
            </a:r>
            <a:endParaRPr lang="en-ZA" sz="2400" dirty="0">
              <a:cs typeface="Arial" pitchFamily="34" charset="0"/>
            </a:endParaRPr>
          </a:p>
          <a:p>
            <a:pPr eaLnBrk="1" hangingPunct="1"/>
            <a:r>
              <a:rPr lang="en-ZA" sz="2400" dirty="0">
                <a:cs typeface="Arial" pitchFamily="34" charset="0"/>
              </a:rPr>
              <a:t>As at </a:t>
            </a:r>
            <a:r>
              <a:rPr lang="en-ZA" sz="2400" dirty="0" smtClean="0">
                <a:cs typeface="Arial" pitchFamily="34" charset="0"/>
              </a:rPr>
              <a:t>31 December 2016</a:t>
            </a:r>
            <a:r>
              <a:rPr lang="en-ZA" sz="2400" dirty="0">
                <a:cs typeface="Arial" pitchFamily="34" charset="0"/>
              </a:rPr>
              <a:t>, progress towards the achievement of these targets is as follows</a:t>
            </a:r>
            <a:r>
              <a:rPr lang="en-ZA" sz="2400" dirty="0" smtClean="0">
                <a:cs typeface="Arial" pitchFamily="34" charset="0"/>
              </a:rPr>
              <a:t>:</a:t>
            </a:r>
          </a:p>
          <a:p>
            <a:pPr eaLnBrk="1" hangingPunct="1"/>
            <a:r>
              <a:rPr lang="en-ZA" sz="2000" dirty="0" smtClean="0"/>
              <a:t>National </a:t>
            </a:r>
            <a:r>
              <a:rPr lang="en-ZA" sz="2000" dirty="0"/>
              <a:t>Policy on Career Development Services across all spheres of Government (due by 31 March 2017)</a:t>
            </a:r>
            <a:r>
              <a:rPr lang="en-ZA" sz="2000" dirty="0">
                <a:cs typeface="Times New Roman" panose="02020603050405020304" pitchFamily="18" charset="0"/>
              </a:rPr>
              <a:t> </a:t>
            </a:r>
          </a:p>
          <a:p>
            <a:pPr lvl="1" indent="-342900" eaLnBrk="1" hangingPunct="1"/>
            <a:r>
              <a:rPr lang="en-ZA" sz="2000" dirty="0"/>
              <a:t>The National Policy on Career Development Services across all spheres of Government Policy has been </a:t>
            </a:r>
            <a:r>
              <a:rPr lang="en-ZA" sz="2000" dirty="0" smtClean="0"/>
              <a:t>approved by the Minister and ready to submission to Cabinet for its consideration.</a:t>
            </a:r>
            <a:endParaRPr lang="en-ZA" sz="2000" dirty="0"/>
          </a:p>
          <a:p>
            <a:pPr eaLnBrk="1" hangingPunct="1"/>
            <a:endParaRPr lang="en-ZA" sz="2000" dirty="0" smtClean="0">
              <a:cs typeface="Arial" pitchFamily="34" charset="0"/>
            </a:endParaRPr>
          </a:p>
          <a:p>
            <a:pPr eaLnBrk="1" hangingPunct="1"/>
            <a:endParaRPr lang="en-ZA" sz="2000" dirty="0">
              <a:cs typeface="Arial" pitchFamily="34" charset="0"/>
            </a:endParaRPr>
          </a:p>
          <a:p>
            <a:pPr eaLnBrk="1" hangingPunct="1"/>
            <a:endParaRPr lang="en-ZA" sz="2000" dirty="0" smtClean="0">
              <a:cs typeface="Arial" pitchFamily="34" charset="0"/>
            </a:endParaRPr>
          </a:p>
          <a:p>
            <a:pPr eaLnBrk="1" hangingPunct="1"/>
            <a:endParaRPr lang="en-US" sz="2000" dirty="0"/>
          </a:p>
          <a:p>
            <a:pPr eaLnBrk="1" hangingPunct="1"/>
            <a:endParaRPr lang="en-GB" sz="2000" dirty="0" smtClean="0"/>
          </a:p>
          <a:p>
            <a:pPr eaLnBrk="1" hangingPunct="1"/>
            <a:endParaRPr lang="en-ZA" altLang="en-US" sz="2400" b="1" kern="0" dirty="0" smtClean="0">
              <a:cs typeface="Times New Roman" panose="02020603050405020304" pitchFamily="18" charset="0"/>
            </a:endParaRPr>
          </a:p>
          <a:p>
            <a:pPr marL="0" indent="0" eaLnBrk="1" hangingPunct="1">
              <a:buFontTx/>
              <a:buNone/>
            </a:pPr>
            <a:endParaRPr lang="en-ZA" sz="2400" kern="0" dirty="0" smtClean="0">
              <a:cs typeface="Arial" pitchFamily="34" charset="0"/>
            </a:endParaRPr>
          </a:p>
        </p:txBody>
      </p:sp>
    </p:spTree>
    <p:extLst>
      <p:ext uri="{BB962C8B-B14F-4D97-AF65-F5344CB8AC3E}">
        <p14:creationId xmlns:p14="http://schemas.microsoft.com/office/powerpoint/2010/main" val="42219742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33</a:t>
            </a:fld>
            <a:endParaRPr lang="en-US" altLang="en-US" sz="1400" b="1" dirty="0"/>
          </a:p>
        </p:txBody>
      </p:sp>
      <p:sp>
        <p:nvSpPr>
          <p:cNvPr id="7" name="TextBox 6"/>
          <p:cNvSpPr txBox="1"/>
          <p:nvPr/>
        </p:nvSpPr>
        <p:spPr>
          <a:xfrm>
            <a:off x="501106" y="533663"/>
            <a:ext cx="8028000" cy="57600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2: </a:t>
            </a:r>
            <a:r>
              <a:rPr lang="en-US" dirty="0" smtClean="0"/>
              <a:t>Planning, Policy and Strategy</a:t>
            </a:r>
            <a:endParaRPr lang="en-ZA" dirty="0"/>
          </a:p>
        </p:txBody>
      </p:sp>
      <p:sp>
        <p:nvSpPr>
          <p:cNvPr id="8" name="Content Placeholder 2"/>
          <p:cNvSpPr txBox="1">
            <a:spLocks/>
          </p:cNvSpPr>
          <p:nvPr/>
        </p:nvSpPr>
        <p:spPr bwMode="auto">
          <a:xfrm>
            <a:off x="496887" y="1264482"/>
            <a:ext cx="8032219" cy="46568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ZA" sz="2000" dirty="0" smtClean="0"/>
              <a:t>Policy </a:t>
            </a:r>
            <a:r>
              <a:rPr lang="en-ZA" sz="2000" dirty="0"/>
              <a:t>for Open Learning and Distance Education (due by 31 March 2017</a:t>
            </a:r>
            <a:r>
              <a:rPr lang="en-ZA" sz="2000" dirty="0" smtClean="0"/>
              <a:t>)</a:t>
            </a:r>
            <a:r>
              <a:rPr lang="en-ZA" sz="2000" dirty="0"/>
              <a:t> </a:t>
            </a:r>
            <a:endParaRPr lang="en-ZA" sz="2000" dirty="0" smtClean="0"/>
          </a:p>
          <a:p>
            <a:pPr lvl="1" eaLnBrk="1" hangingPunct="1"/>
            <a:r>
              <a:rPr lang="en-ZA" sz="2000" dirty="0" smtClean="0"/>
              <a:t>The Open Learning and Distance Education Policy has </a:t>
            </a:r>
            <a:r>
              <a:rPr lang="en-ZA" sz="2000" dirty="0"/>
              <a:t>been developed and </a:t>
            </a:r>
            <a:r>
              <a:rPr lang="en-ZA" sz="2000" dirty="0" smtClean="0"/>
              <a:t>consultation finalised. It will be published this week for public comments.</a:t>
            </a:r>
          </a:p>
          <a:p>
            <a:pPr eaLnBrk="1" hangingPunct="1"/>
            <a:r>
              <a:rPr lang="en-US" sz="2000" dirty="0" smtClean="0"/>
              <a:t>M&amp;E framework for PSET system </a:t>
            </a:r>
            <a:r>
              <a:rPr lang="en-ZA" sz="2000" dirty="0" smtClean="0"/>
              <a:t>(due by 31 March 2017) </a:t>
            </a:r>
          </a:p>
          <a:p>
            <a:pPr lvl="1" eaLnBrk="1" hangingPunct="1"/>
            <a:r>
              <a:rPr lang="en-ZA" sz="2000" dirty="0" smtClean="0"/>
              <a:t>The </a:t>
            </a:r>
            <a:r>
              <a:rPr lang="en-ZA" sz="2000" dirty="0"/>
              <a:t>M&amp;E Framework has been prepared and </a:t>
            </a:r>
            <a:r>
              <a:rPr lang="en-ZA" sz="2000" dirty="0" smtClean="0"/>
              <a:t>consulted within the Department and is now ready for finalisation.</a:t>
            </a:r>
          </a:p>
          <a:p>
            <a:pPr eaLnBrk="1" hangingPunct="1"/>
            <a:r>
              <a:rPr lang="en-ZA" sz="2000" dirty="0" smtClean="0"/>
              <a:t>A </a:t>
            </a:r>
            <a:r>
              <a:rPr lang="en-ZA" sz="2000" dirty="0"/>
              <a:t>monitoring Report on International Relations (due by 31 March 2017)</a:t>
            </a:r>
          </a:p>
          <a:p>
            <a:pPr lvl="1" eaLnBrk="1" hangingPunct="1"/>
            <a:r>
              <a:rPr lang="en-ZA" sz="2000" dirty="0"/>
              <a:t>80% of the International Relations monitoring report content has been received. It is being </a:t>
            </a:r>
            <a:r>
              <a:rPr lang="en-ZA" sz="2000" dirty="0" smtClean="0"/>
              <a:t>collated, edited and will be ready for approval shortly.</a:t>
            </a:r>
            <a:endParaRPr lang="en-ZA" sz="2000" dirty="0">
              <a:ea typeface="Calibri" panose="020F0502020204030204" pitchFamily="34" charset="0"/>
              <a:cs typeface="Times New Roman" panose="02020603050405020304" pitchFamily="18" charset="0"/>
            </a:endParaRPr>
          </a:p>
          <a:p>
            <a:pPr eaLnBrk="1" hangingPunct="1"/>
            <a:endParaRPr lang="en-GB" sz="2000" dirty="0" smtClean="0"/>
          </a:p>
          <a:p>
            <a:pPr eaLnBrk="1" hangingPunct="1"/>
            <a:endParaRPr lang="en-ZA" altLang="en-US" sz="2000" b="1" kern="0" dirty="0" smtClean="0">
              <a:cs typeface="Times New Roman" panose="02020603050405020304" pitchFamily="18" charset="0"/>
            </a:endParaRPr>
          </a:p>
          <a:p>
            <a:pPr marL="0" indent="0" eaLnBrk="1" hangingPunct="1">
              <a:buFontTx/>
              <a:buNone/>
            </a:pPr>
            <a:endParaRPr lang="en-ZA" sz="2000" kern="0" dirty="0" smtClean="0">
              <a:cs typeface="Arial" pitchFamily="34" charset="0"/>
            </a:endParaRPr>
          </a:p>
        </p:txBody>
      </p:sp>
    </p:spTree>
    <p:extLst>
      <p:ext uri="{BB962C8B-B14F-4D97-AF65-F5344CB8AC3E}">
        <p14:creationId xmlns:p14="http://schemas.microsoft.com/office/powerpoint/2010/main" val="42733142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34</a:t>
            </a:fld>
            <a:endParaRPr lang="en-US" altLang="en-US" sz="1400" b="1" dirty="0"/>
          </a:p>
        </p:txBody>
      </p:sp>
      <p:sp>
        <p:nvSpPr>
          <p:cNvPr id="7" name="TextBox 6"/>
          <p:cNvSpPr txBox="1"/>
          <p:nvPr/>
        </p:nvSpPr>
        <p:spPr>
          <a:xfrm>
            <a:off x="501106" y="533663"/>
            <a:ext cx="8028000" cy="57600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2: </a:t>
            </a:r>
            <a:r>
              <a:rPr lang="en-US" dirty="0" smtClean="0"/>
              <a:t>Planning, Policy and Strategy</a:t>
            </a:r>
            <a:endParaRPr lang="en-ZA" dirty="0"/>
          </a:p>
        </p:txBody>
      </p:sp>
      <p:sp>
        <p:nvSpPr>
          <p:cNvPr id="8" name="Content Placeholder 2"/>
          <p:cNvSpPr txBox="1">
            <a:spLocks/>
          </p:cNvSpPr>
          <p:nvPr/>
        </p:nvSpPr>
        <p:spPr bwMode="auto">
          <a:xfrm>
            <a:off x="496887" y="1264482"/>
            <a:ext cx="8032219" cy="46568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ZA" sz="2000" dirty="0" smtClean="0"/>
              <a:t>Macro </a:t>
            </a:r>
            <a:r>
              <a:rPr lang="en-ZA" sz="2000" dirty="0"/>
              <a:t>Indicator trend report on PSET (due by 31 March 2017)</a:t>
            </a:r>
            <a:endParaRPr lang="en-ZA" sz="2000" dirty="0">
              <a:ea typeface="Calibri" panose="020F0502020204030204" pitchFamily="34" charset="0"/>
              <a:cs typeface="Times New Roman" panose="02020603050405020304" pitchFamily="18" charset="0"/>
            </a:endParaRPr>
          </a:p>
          <a:p>
            <a:pPr lvl="1" eaLnBrk="1" hangingPunct="1"/>
            <a:r>
              <a:rPr lang="en-ZA" sz="2000" dirty="0"/>
              <a:t>Data has been received from Branches </a:t>
            </a:r>
            <a:r>
              <a:rPr lang="en-ZA" sz="2000" dirty="0" smtClean="0"/>
              <a:t>and is being processed. The completion of the report is on track for finalisation before 31 March 2017.</a:t>
            </a:r>
            <a:endParaRPr lang="en-ZA" sz="2000" dirty="0">
              <a:ea typeface="Calibri" panose="020F0502020204030204" pitchFamily="34" charset="0"/>
              <a:cs typeface="Times New Roman" panose="02020603050405020304" pitchFamily="18" charset="0"/>
            </a:endParaRPr>
          </a:p>
          <a:p>
            <a:pPr eaLnBrk="1" hangingPunct="1"/>
            <a:r>
              <a:rPr lang="en-US" sz="2000" dirty="0"/>
              <a:t>Developing materials for the identified 2 </a:t>
            </a:r>
            <a:r>
              <a:rPr lang="en-US" sz="2000" dirty="0" err="1"/>
              <a:t>Programmes</a:t>
            </a:r>
            <a:r>
              <a:rPr lang="en-US" sz="2000" dirty="0"/>
              <a:t> to be piloted in 2017/18 </a:t>
            </a:r>
            <a:r>
              <a:rPr lang="en-ZA" sz="2000" dirty="0"/>
              <a:t>(due by 31 March 2017)</a:t>
            </a:r>
            <a:endParaRPr lang="en-ZA" sz="2000" dirty="0">
              <a:ea typeface="Calibri" panose="020F0502020204030204" pitchFamily="34" charset="0"/>
              <a:cs typeface="Times New Roman" panose="02020603050405020304" pitchFamily="18" charset="0"/>
            </a:endParaRPr>
          </a:p>
          <a:p>
            <a:pPr lvl="1"/>
            <a:r>
              <a:rPr lang="en-ZA" sz="2000" dirty="0"/>
              <a:t>The </a:t>
            </a:r>
            <a:r>
              <a:rPr lang="en-ZA" sz="2000" dirty="0" smtClean="0"/>
              <a:t>materials for the Electrician </a:t>
            </a:r>
            <a:r>
              <a:rPr lang="en-ZA" sz="2000" dirty="0"/>
              <a:t>learning programme </a:t>
            </a:r>
            <a:r>
              <a:rPr lang="en-ZA" sz="2000" dirty="0" smtClean="0"/>
              <a:t>is in process whilst  materials for the online bridging course has been completed and piloted at five colleges.</a:t>
            </a:r>
            <a:endParaRPr lang="en-US" sz="2000" dirty="0"/>
          </a:p>
          <a:p>
            <a:pPr eaLnBrk="1" hangingPunct="1"/>
            <a:endParaRPr lang="en-GB" sz="2000" dirty="0" smtClean="0"/>
          </a:p>
          <a:p>
            <a:pPr eaLnBrk="1" hangingPunct="1"/>
            <a:endParaRPr lang="en-ZA" altLang="en-US" sz="2000" b="1" kern="0" dirty="0" smtClean="0">
              <a:cs typeface="Times New Roman" panose="02020603050405020304" pitchFamily="18" charset="0"/>
            </a:endParaRPr>
          </a:p>
          <a:p>
            <a:pPr marL="0" indent="0" eaLnBrk="1" hangingPunct="1">
              <a:buFontTx/>
              <a:buNone/>
            </a:pPr>
            <a:endParaRPr lang="en-ZA" sz="2000" kern="0" dirty="0" smtClean="0">
              <a:cs typeface="Arial" pitchFamily="34" charset="0"/>
            </a:endParaRPr>
          </a:p>
        </p:txBody>
      </p:sp>
    </p:spTree>
    <p:extLst>
      <p:ext uri="{BB962C8B-B14F-4D97-AF65-F5344CB8AC3E}">
        <p14:creationId xmlns:p14="http://schemas.microsoft.com/office/powerpoint/2010/main" val="22949881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35</a:t>
            </a:fld>
            <a:endParaRPr lang="en-US" altLang="en-US" sz="1400" b="1" dirty="0"/>
          </a:p>
        </p:txBody>
      </p:sp>
      <p:sp>
        <p:nvSpPr>
          <p:cNvPr id="7" name="TextBox 6"/>
          <p:cNvSpPr txBox="1"/>
          <p:nvPr/>
        </p:nvSpPr>
        <p:spPr>
          <a:xfrm>
            <a:off x="531813" y="533663"/>
            <a:ext cx="8028000" cy="57600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2: </a:t>
            </a:r>
            <a:r>
              <a:rPr lang="en-US" dirty="0" smtClean="0"/>
              <a:t>Planning, Policy and Strategy</a:t>
            </a:r>
            <a:endParaRPr lang="en-ZA" dirty="0"/>
          </a:p>
        </p:txBody>
      </p:sp>
      <p:sp>
        <p:nvSpPr>
          <p:cNvPr id="8" name="Content Placeholder 2"/>
          <p:cNvSpPr txBox="1">
            <a:spLocks/>
          </p:cNvSpPr>
          <p:nvPr/>
        </p:nvSpPr>
        <p:spPr bwMode="auto">
          <a:xfrm>
            <a:off x="531813" y="1220698"/>
            <a:ext cx="7926387" cy="51610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ZA" sz="2000" dirty="0"/>
              <a:t>Develop a report on the implementation of the strategy on open learning and distance (due by 31 March 2017)</a:t>
            </a:r>
            <a:endParaRPr lang="en-ZA" sz="2000" dirty="0">
              <a:ea typeface="Calibri" panose="020F0502020204030204" pitchFamily="34" charset="0"/>
              <a:cs typeface="Times New Roman" panose="02020603050405020304" pitchFamily="18" charset="0"/>
            </a:endParaRPr>
          </a:p>
          <a:p>
            <a:pPr lvl="1"/>
            <a:r>
              <a:rPr lang="en-ZA" sz="2000" dirty="0"/>
              <a:t>Information needed for the report </a:t>
            </a:r>
            <a:r>
              <a:rPr lang="en-ZA" sz="2000" dirty="0" smtClean="0"/>
              <a:t>is </a:t>
            </a:r>
            <a:r>
              <a:rPr lang="en-ZA" sz="2000" dirty="0"/>
              <a:t>being collected and </a:t>
            </a:r>
            <a:r>
              <a:rPr lang="en-ZA" sz="2000" dirty="0" smtClean="0"/>
              <a:t>includes:</a:t>
            </a:r>
          </a:p>
          <a:p>
            <a:pPr marL="1250950" lvl="2" indent="-336550">
              <a:buFont typeface="Courier New" panose="02070309020205020404" pitchFamily="49" charset="0"/>
              <a:buChar char="o"/>
            </a:pPr>
            <a:r>
              <a:rPr lang="en-ZA" sz="2000" dirty="0"/>
              <a:t>The development of the policy framework for open learning;</a:t>
            </a:r>
          </a:p>
          <a:p>
            <a:pPr marL="1250950" lvl="2" indent="-336550">
              <a:buFont typeface="Courier New" panose="02070309020205020404" pitchFamily="49" charset="0"/>
              <a:buChar char="o"/>
            </a:pPr>
            <a:r>
              <a:rPr lang="en-ZA" sz="2000" dirty="0"/>
              <a:t>Survey on Distance Education in TVET Colleges;</a:t>
            </a:r>
          </a:p>
          <a:p>
            <a:pPr marL="1250950" lvl="2" indent="-336550">
              <a:buFont typeface="Courier New" panose="02070309020205020404" pitchFamily="49" charset="0"/>
              <a:buChar char="o"/>
            </a:pPr>
            <a:r>
              <a:rPr lang="en-ZA" sz="2000" dirty="0"/>
              <a:t>Position paper on online programmes and course offerings;</a:t>
            </a:r>
          </a:p>
          <a:p>
            <a:pPr marL="1250950" lvl="2" indent="-336550">
              <a:buFont typeface="Courier New" panose="02070309020205020404" pitchFamily="49" charset="0"/>
              <a:buChar char="o"/>
            </a:pPr>
            <a:r>
              <a:rPr lang="en-ZA" sz="2000" dirty="0"/>
              <a:t>Course development and uploads to the NOLS; and</a:t>
            </a:r>
          </a:p>
          <a:p>
            <a:pPr marL="1250950" lvl="2" indent="-336550">
              <a:buFont typeface="Courier New" panose="02070309020205020404" pitchFamily="49" charset="0"/>
              <a:buChar char="o"/>
            </a:pPr>
            <a:r>
              <a:rPr lang="en-ZA" sz="2000" dirty="0"/>
              <a:t>The development of TVET College lecturers through open learning. </a:t>
            </a:r>
            <a:endParaRPr lang="en-ZA" sz="2000" dirty="0" smtClean="0"/>
          </a:p>
          <a:p>
            <a:pPr lvl="1"/>
            <a:r>
              <a:rPr lang="en-ZA" sz="2000" dirty="0" smtClean="0"/>
              <a:t>The </a:t>
            </a:r>
            <a:r>
              <a:rPr lang="en-ZA" sz="2000" dirty="0"/>
              <a:t>report will be completed by the end of 31 </a:t>
            </a:r>
            <a:r>
              <a:rPr lang="en-ZA" sz="2000" dirty="0" smtClean="0"/>
              <a:t>March </a:t>
            </a:r>
            <a:r>
              <a:rPr lang="en-ZA" sz="2000" dirty="0"/>
              <a:t>2017</a:t>
            </a:r>
            <a:endParaRPr lang="en-ZA" sz="2000" dirty="0">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en-ZA" sz="2000" dirty="0">
              <a:ea typeface="Calibri" panose="020F0502020204030204" pitchFamily="34" charset="0"/>
              <a:cs typeface="Times New Roman" panose="02020603050405020304" pitchFamily="18" charset="0"/>
            </a:endParaRPr>
          </a:p>
          <a:p>
            <a:pPr eaLnBrk="1" hangingPunct="1"/>
            <a:endParaRPr lang="en-ZA" sz="2000" dirty="0">
              <a:ea typeface="Calibri" panose="020F0502020204030204" pitchFamily="34" charset="0"/>
              <a:cs typeface="Times New Roman" panose="02020603050405020304" pitchFamily="18" charset="0"/>
            </a:endParaRPr>
          </a:p>
          <a:p>
            <a:pPr eaLnBrk="1" hangingPunct="1"/>
            <a:endParaRPr lang="en-US" sz="2000" dirty="0"/>
          </a:p>
          <a:p>
            <a:pPr eaLnBrk="1" hangingPunct="1"/>
            <a:endParaRPr lang="en-GB" sz="2000" dirty="0" smtClean="0"/>
          </a:p>
          <a:p>
            <a:pPr eaLnBrk="1" hangingPunct="1"/>
            <a:endParaRPr lang="en-ZA" altLang="en-US" sz="2000" b="1" kern="0" dirty="0" smtClean="0">
              <a:cs typeface="Times New Roman" panose="02020603050405020304" pitchFamily="18" charset="0"/>
            </a:endParaRPr>
          </a:p>
          <a:p>
            <a:pPr marL="0" indent="0" eaLnBrk="1" hangingPunct="1">
              <a:buFontTx/>
              <a:buNone/>
            </a:pPr>
            <a:endParaRPr lang="en-ZA" sz="2000" kern="0" dirty="0" smtClean="0">
              <a:cs typeface="Arial" pitchFamily="34" charset="0"/>
            </a:endParaRPr>
          </a:p>
        </p:txBody>
      </p:sp>
    </p:spTree>
    <p:extLst>
      <p:ext uri="{BB962C8B-B14F-4D97-AF65-F5344CB8AC3E}">
        <p14:creationId xmlns:p14="http://schemas.microsoft.com/office/powerpoint/2010/main" val="28319813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36</a:t>
            </a:fld>
            <a:endParaRPr lang="en-US" altLang="en-US" sz="1400" b="1" dirty="0"/>
          </a:p>
        </p:txBody>
      </p:sp>
      <p:sp>
        <p:nvSpPr>
          <p:cNvPr id="7" name="TextBox 6"/>
          <p:cNvSpPr txBox="1"/>
          <p:nvPr/>
        </p:nvSpPr>
        <p:spPr>
          <a:xfrm>
            <a:off x="559109" y="558973"/>
            <a:ext cx="8028000" cy="57600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2: </a:t>
            </a:r>
            <a:r>
              <a:rPr lang="en-US" dirty="0" smtClean="0"/>
              <a:t>Planning, Policy and Strategy</a:t>
            </a:r>
            <a:endParaRPr lang="en-ZA" dirty="0"/>
          </a:p>
        </p:txBody>
      </p:sp>
      <p:sp>
        <p:nvSpPr>
          <p:cNvPr id="8" name="Content Placeholder 2"/>
          <p:cNvSpPr txBox="1">
            <a:spLocks/>
          </p:cNvSpPr>
          <p:nvPr/>
        </p:nvSpPr>
        <p:spPr bwMode="auto">
          <a:xfrm>
            <a:off x="531813" y="1220698"/>
            <a:ext cx="8055296" cy="51610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ZA" sz="2000" dirty="0" smtClean="0"/>
              <a:t>Annual </a:t>
            </a:r>
            <a:r>
              <a:rPr lang="en-ZA" sz="2000" dirty="0"/>
              <a:t>report on skills supply and demand published by 31 March 2017 (due by 31 March 2017</a:t>
            </a:r>
            <a:r>
              <a:rPr lang="en-ZA" sz="2000" dirty="0" smtClean="0"/>
              <a:t>)</a:t>
            </a:r>
          </a:p>
          <a:p>
            <a:pPr lvl="1" eaLnBrk="1" hangingPunct="1"/>
            <a:r>
              <a:rPr lang="en-ZA" sz="2000" dirty="0" smtClean="0"/>
              <a:t>The first </a:t>
            </a:r>
            <a:r>
              <a:rPr lang="en-ZA" sz="2000" dirty="0"/>
              <a:t>draft annual report on the projection of skills supply and demand is </a:t>
            </a:r>
            <a:r>
              <a:rPr lang="en-ZA" sz="2000" dirty="0" smtClean="0"/>
              <a:t>completed and ready for approval. </a:t>
            </a:r>
          </a:p>
          <a:p>
            <a:pPr marL="457200" lvl="1" indent="0" eaLnBrk="1" hangingPunct="1">
              <a:buNone/>
            </a:pPr>
            <a:endParaRPr lang="en-ZA" sz="2000" dirty="0" smtClean="0"/>
          </a:p>
          <a:p>
            <a:pPr eaLnBrk="1" hangingPunct="1">
              <a:buFont typeface="Arial" panose="020B0604020202020204" pitchFamily="34" charset="0"/>
              <a:buChar char="•"/>
            </a:pPr>
            <a:r>
              <a:rPr lang="en-ZA" sz="2000" dirty="0" smtClean="0"/>
              <a:t>Annual statistics on Post-School Education and Training report published by 31 March 2017</a:t>
            </a:r>
          </a:p>
          <a:p>
            <a:pPr lvl="1" eaLnBrk="1" hangingPunct="1"/>
            <a:r>
              <a:rPr lang="en-ZA" sz="2000" dirty="0" smtClean="0"/>
              <a:t>Data </a:t>
            </a:r>
            <a:r>
              <a:rPr lang="en-ZA" sz="2000" dirty="0"/>
              <a:t>was received </a:t>
            </a:r>
            <a:r>
              <a:rPr lang="en-ZA" sz="2000" dirty="0" smtClean="0"/>
              <a:t>and collated. The draft report is being edited and will be ready for approval before 31 March 2017.</a:t>
            </a:r>
            <a:endParaRPr lang="en-ZA" sz="2000" dirty="0">
              <a:ea typeface="Calibri" panose="020F0502020204030204" pitchFamily="34" charset="0"/>
              <a:cs typeface="Times New Roman" panose="02020603050405020304" pitchFamily="18" charset="0"/>
            </a:endParaRPr>
          </a:p>
          <a:p>
            <a:pPr eaLnBrk="1" hangingPunct="1"/>
            <a:endParaRPr lang="en-ZA" sz="2000" dirty="0">
              <a:ea typeface="Calibri" panose="020F0502020204030204" pitchFamily="34" charset="0"/>
              <a:cs typeface="Times New Roman" panose="02020603050405020304" pitchFamily="18" charset="0"/>
            </a:endParaRPr>
          </a:p>
          <a:p>
            <a:pPr eaLnBrk="1" hangingPunct="1"/>
            <a:endParaRPr lang="en-US" sz="2000" dirty="0"/>
          </a:p>
          <a:p>
            <a:pPr eaLnBrk="1" hangingPunct="1"/>
            <a:endParaRPr lang="en-GB" sz="2000" dirty="0" smtClean="0"/>
          </a:p>
          <a:p>
            <a:pPr eaLnBrk="1" hangingPunct="1"/>
            <a:endParaRPr lang="en-ZA" altLang="en-US" sz="2000" b="1" kern="0" dirty="0" smtClean="0">
              <a:cs typeface="Times New Roman" panose="02020603050405020304" pitchFamily="18" charset="0"/>
            </a:endParaRPr>
          </a:p>
          <a:p>
            <a:pPr marL="0" indent="0" eaLnBrk="1" hangingPunct="1">
              <a:buFontTx/>
              <a:buNone/>
            </a:pPr>
            <a:endParaRPr lang="en-ZA" sz="2000" kern="0" dirty="0" smtClean="0">
              <a:cs typeface="Arial" pitchFamily="34" charset="0"/>
            </a:endParaRPr>
          </a:p>
        </p:txBody>
      </p:sp>
    </p:spTree>
    <p:extLst>
      <p:ext uri="{BB962C8B-B14F-4D97-AF65-F5344CB8AC3E}">
        <p14:creationId xmlns:p14="http://schemas.microsoft.com/office/powerpoint/2010/main" val="12666818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3" name="Content Placeholder 2"/>
          <p:cNvSpPr>
            <a:spLocks noGrp="1"/>
          </p:cNvSpPr>
          <p:nvPr>
            <p:ph idx="1"/>
          </p:nvPr>
        </p:nvSpPr>
        <p:spPr>
          <a:xfrm>
            <a:off x="558000" y="1223620"/>
            <a:ext cx="8028000" cy="4567580"/>
          </a:xfrm>
        </p:spPr>
        <p:txBody>
          <a:bodyPr/>
          <a:lstStyle/>
          <a:p>
            <a:pPr marL="0" indent="0" eaLnBrk="1" hangingPunct="1">
              <a:buNone/>
            </a:pPr>
            <a:r>
              <a:rPr lang="en-US" sz="2400" dirty="0" smtClean="0"/>
              <a:t>The</a:t>
            </a:r>
            <a:r>
              <a:rPr lang="en-US" sz="2400" b="1" dirty="0" smtClean="0"/>
              <a:t> </a:t>
            </a:r>
            <a:r>
              <a:rPr lang="en-US" sz="2400" b="1" dirty="0"/>
              <a:t>purpose </a:t>
            </a:r>
            <a:r>
              <a:rPr lang="en-US" sz="2400" dirty="0"/>
              <a:t>of the programme is to provide overall management and administration of the Department</a:t>
            </a:r>
            <a:r>
              <a:rPr lang="en-US" sz="2400" dirty="0" smtClean="0"/>
              <a:t>.</a:t>
            </a:r>
          </a:p>
          <a:p>
            <a:pPr eaLnBrk="1" hangingPunct="1"/>
            <a:r>
              <a:rPr lang="en-ZA" sz="2400" dirty="0" smtClean="0">
                <a:cs typeface="Arial" pitchFamily="34" charset="0"/>
              </a:rPr>
              <a:t>There </a:t>
            </a:r>
            <a:r>
              <a:rPr lang="en-ZA" sz="2400" dirty="0">
                <a:cs typeface="Arial" pitchFamily="34" charset="0"/>
              </a:rPr>
              <a:t>are five annual </a:t>
            </a:r>
            <a:r>
              <a:rPr lang="en-ZA" sz="2400" dirty="0" smtClean="0">
                <a:cs typeface="Arial" pitchFamily="34" charset="0"/>
              </a:rPr>
              <a:t>targets for </a:t>
            </a:r>
            <a:r>
              <a:rPr lang="en-ZA" sz="2400" dirty="0">
                <a:cs typeface="Arial" pitchFamily="34" charset="0"/>
              </a:rPr>
              <a:t>2016/17. </a:t>
            </a:r>
            <a:endParaRPr lang="en-ZA" sz="2400" dirty="0" smtClean="0">
              <a:cs typeface="Arial" pitchFamily="34" charset="0"/>
            </a:endParaRPr>
          </a:p>
          <a:p>
            <a:pPr eaLnBrk="1" hangingPunct="1"/>
            <a:r>
              <a:rPr lang="en-ZA" sz="2400" dirty="0" smtClean="0">
                <a:cs typeface="Arial" pitchFamily="34" charset="0"/>
              </a:rPr>
              <a:t>As at 31 December 2016, </a:t>
            </a:r>
            <a:r>
              <a:rPr lang="en-ZA" sz="2400" dirty="0">
                <a:cs typeface="Arial" pitchFamily="34" charset="0"/>
              </a:rPr>
              <a:t>progress </a:t>
            </a:r>
            <a:r>
              <a:rPr lang="en-ZA" sz="2400" dirty="0" smtClean="0">
                <a:cs typeface="Arial" pitchFamily="34" charset="0"/>
              </a:rPr>
              <a:t>towards the achievement of the five  targets is as follows:</a:t>
            </a:r>
          </a:p>
          <a:p>
            <a:pPr eaLnBrk="1" hangingPunct="1"/>
            <a:r>
              <a:rPr lang="en-ZA" sz="2400" dirty="0" smtClean="0">
                <a:cs typeface="Arial" pitchFamily="34" charset="0"/>
              </a:rPr>
              <a:t>Fill 90% of funded positions - </a:t>
            </a:r>
            <a:r>
              <a:rPr lang="en-ZA" sz="2400" kern="1200" dirty="0" smtClean="0"/>
              <a:t>92.89% of funded positions have been filled. The current vacancy </a:t>
            </a:r>
            <a:r>
              <a:rPr lang="en-ZA" sz="2400" kern="1200" dirty="0"/>
              <a:t>rate </a:t>
            </a:r>
            <a:r>
              <a:rPr lang="en-ZA" sz="2400" kern="1200" dirty="0" smtClean="0"/>
              <a:t>is </a:t>
            </a:r>
            <a:r>
              <a:rPr lang="en-ZA" sz="2400" kern="1200" dirty="0"/>
              <a:t>7.11%. </a:t>
            </a:r>
            <a:endParaRPr lang="en-ZA" sz="2400" dirty="0" smtClean="0">
              <a:cs typeface="Arial" pitchFamily="34" charset="0"/>
            </a:endParaRPr>
          </a:p>
          <a:p>
            <a:pPr eaLnBrk="1" hangingPunct="1"/>
            <a:r>
              <a:rPr lang="en-US" sz="2400" dirty="0" smtClean="0"/>
              <a:t>Resolve all disciplinary cases received within 90 days - </a:t>
            </a:r>
          </a:p>
          <a:p>
            <a:pPr lvl="1" eaLnBrk="1" hangingPunct="1">
              <a:buFont typeface="Courier New" panose="02070309020205020404" pitchFamily="49" charset="0"/>
              <a:buChar char="o"/>
            </a:pPr>
            <a:r>
              <a:rPr lang="en-ZA" sz="2000" kern="1200" dirty="0" smtClean="0"/>
              <a:t>10 </a:t>
            </a:r>
            <a:r>
              <a:rPr lang="en-ZA" sz="2000" kern="1200" dirty="0"/>
              <a:t>disciplinary cases </a:t>
            </a:r>
            <a:r>
              <a:rPr lang="en-ZA" sz="2000" kern="1200" dirty="0" smtClean="0"/>
              <a:t>were reported and four </a:t>
            </a:r>
            <a:r>
              <a:rPr lang="en-ZA" sz="2000" kern="1200" dirty="0"/>
              <a:t>(40%) cases </a:t>
            </a:r>
            <a:r>
              <a:rPr lang="en-ZA" sz="2000" kern="1200" dirty="0" smtClean="0"/>
              <a:t>resolved </a:t>
            </a:r>
            <a:r>
              <a:rPr lang="en-ZA" sz="2000" kern="1200" dirty="0"/>
              <a:t>within 90 days. </a:t>
            </a:r>
            <a:endParaRPr lang="en-US" sz="2000" dirty="0" smtClean="0"/>
          </a:p>
          <a:p>
            <a:pPr marL="0" indent="0">
              <a:lnSpc>
                <a:spcPct val="115000"/>
              </a:lnSpc>
              <a:spcAft>
                <a:spcPts val="0"/>
              </a:spcAft>
              <a:buNone/>
            </a:pPr>
            <a:endParaRPr lang="en-ZA" sz="2000" kern="1200" dirty="0" smtClean="0"/>
          </a:p>
          <a:p>
            <a:pPr marL="21590">
              <a:lnSpc>
                <a:spcPct val="115000"/>
              </a:lnSpc>
              <a:spcAft>
                <a:spcPts val="0"/>
              </a:spcAft>
            </a:pPr>
            <a:endParaRPr lang="en-ZA" sz="2000" dirty="0" smtClean="0"/>
          </a:p>
          <a:p>
            <a:pPr marL="0" indent="0" eaLnBrk="1" hangingPunct="1">
              <a:buNone/>
            </a:pPr>
            <a:endParaRPr lang="en-ZA" altLang="en-US" sz="2000" b="1" dirty="0" smtClean="0">
              <a:cs typeface="Times New Roman" panose="02020603050405020304" pitchFamily="18" charset="0"/>
            </a:endParaRPr>
          </a:p>
          <a:p>
            <a:pPr marL="0" indent="0" eaLnBrk="1" hangingPunct="1">
              <a:buNone/>
            </a:pPr>
            <a:endParaRPr lang="en-ZA" sz="2000" dirty="0" smtClean="0">
              <a:cs typeface="Arial" pitchFamily="34" charset="0"/>
            </a:endParaRPr>
          </a:p>
        </p:txBody>
      </p:sp>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37</a:t>
            </a:fld>
            <a:endParaRPr lang="en-US" altLang="en-US" sz="1400" b="1" dirty="0"/>
          </a:p>
        </p:txBody>
      </p:sp>
      <p:sp>
        <p:nvSpPr>
          <p:cNvPr id="8" name="TextBox 7"/>
          <p:cNvSpPr txBox="1"/>
          <p:nvPr/>
        </p:nvSpPr>
        <p:spPr>
          <a:xfrm>
            <a:off x="558000" y="533663"/>
            <a:ext cx="8028000" cy="57600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a:t>
            </a:r>
            <a:r>
              <a:rPr lang="en-US" dirty="0" smtClean="0"/>
              <a:t>1: Administration</a:t>
            </a:r>
            <a:endParaRPr lang="en-ZA" dirty="0"/>
          </a:p>
        </p:txBody>
      </p:sp>
    </p:spTree>
    <p:extLst>
      <p:ext uri="{BB962C8B-B14F-4D97-AF65-F5344CB8AC3E}">
        <p14:creationId xmlns:p14="http://schemas.microsoft.com/office/powerpoint/2010/main" val="13546855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3" name="Content Placeholder 2"/>
          <p:cNvSpPr>
            <a:spLocks noGrp="1"/>
          </p:cNvSpPr>
          <p:nvPr>
            <p:ph idx="1"/>
          </p:nvPr>
        </p:nvSpPr>
        <p:spPr>
          <a:xfrm>
            <a:off x="572388" y="1376125"/>
            <a:ext cx="8028000" cy="3957875"/>
          </a:xfrm>
        </p:spPr>
        <p:txBody>
          <a:bodyPr/>
          <a:lstStyle/>
          <a:p>
            <a:pPr>
              <a:lnSpc>
                <a:spcPct val="115000"/>
              </a:lnSpc>
              <a:spcAft>
                <a:spcPts val="0"/>
              </a:spcAft>
            </a:pPr>
            <a:r>
              <a:rPr lang="en-GB" sz="2000" dirty="0" smtClean="0"/>
              <a:t>The average lead </a:t>
            </a:r>
            <a:r>
              <a:rPr lang="en-GB" sz="2000" dirty="0"/>
              <a:t>time from recruitment requisition received until </a:t>
            </a:r>
            <a:r>
              <a:rPr lang="en-GB" sz="2000" dirty="0" smtClean="0"/>
              <a:t>appointment</a:t>
            </a:r>
            <a:r>
              <a:rPr lang="en-ZA" sz="2000" dirty="0" smtClean="0"/>
              <a:t> </a:t>
            </a:r>
            <a:r>
              <a:rPr lang="en-GB" sz="2000" dirty="0" smtClean="0"/>
              <a:t>recommendation is currently 188 days instead of the planned 180. This is due to </a:t>
            </a:r>
            <a:r>
              <a:rPr lang="en-ZA" sz="2000" kern="1200" dirty="0" smtClean="0"/>
              <a:t>capacity and budget constraints in the Recruitment Unit to respond to demand.</a:t>
            </a:r>
          </a:p>
          <a:p>
            <a:pPr>
              <a:lnSpc>
                <a:spcPct val="115000"/>
              </a:lnSpc>
              <a:spcAft>
                <a:spcPts val="0"/>
              </a:spcAft>
            </a:pPr>
            <a:r>
              <a:rPr lang="en-ZA" sz="2000" kern="1200" dirty="0"/>
              <a:t>It takes an average of 29.6 days to settle valid </a:t>
            </a:r>
            <a:r>
              <a:rPr lang="en-ZA" sz="2000" kern="1200" dirty="0" smtClean="0"/>
              <a:t>invoices received from creditors.</a:t>
            </a:r>
          </a:p>
          <a:p>
            <a:pPr>
              <a:lnSpc>
                <a:spcPct val="115000"/>
              </a:lnSpc>
              <a:spcAft>
                <a:spcPts val="0"/>
              </a:spcAft>
            </a:pPr>
            <a:r>
              <a:rPr lang="en-ZA" sz="2000" kern="1200" dirty="0" smtClean="0"/>
              <a:t>A draft </a:t>
            </a:r>
            <a:r>
              <a:rPr lang="en-ZA" sz="2000" kern="1200" dirty="0"/>
              <a:t>2017/18 ICT Plan has been </a:t>
            </a:r>
            <a:r>
              <a:rPr lang="en-ZA" sz="2000" kern="1200" dirty="0" smtClean="0"/>
              <a:t>developed and will be finalised before 31 March 2017. </a:t>
            </a:r>
            <a:endParaRPr lang="en-US" sz="2000" kern="1200" dirty="0"/>
          </a:p>
          <a:p>
            <a:pPr>
              <a:lnSpc>
                <a:spcPct val="115000"/>
              </a:lnSpc>
              <a:spcAft>
                <a:spcPts val="0"/>
              </a:spcAft>
            </a:pPr>
            <a:endParaRPr lang="en-ZA" sz="2000" kern="1200" dirty="0" smtClean="0"/>
          </a:p>
          <a:p>
            <a:pPr marL="21590">
              <a:lnSpc>
                <a:spcPct val="115000"/>
              </a:lnSpc>
              <a:spcAft>
                <a:spcPts val="0"/>
              </a:spcAft>
            </a:pPr>
            <a:endParaRPr lang="en-ZA" sz="2000" dirty="0" smtClean="0"/>
          </a:p>
          <a:p>
            <a:pPr marL="0" indent="0" eaLnBrk="1" hangingPunct="1">
              <a:buNone/>
            </a:pPr>
            <a:endParaRPr lang="en-ZA" altLang="en-US" sz="2000" b="1" dirty="0" smtClean="0">
              <a:cs typeface="Times New Roman" panose="02020603050405020304" pitchFamily="18" charset="0"/>
            </a:endParaRPr>
          </a:p>
          <a:p>
            <a:pPr marL="0" indent="0" eaLnBrk="1" hangingPunct="1">
              <a:buNone/>
            </a:pPr>
            <a:endParaRPr lang="en-ZA" sz="2000" dirty="0" smtClean="0">
              <a:cs typeface="Arial" pitchFamily="34" charset="0"/>
            </a:endParaRPr>
          </a:p>
        </p:txBody>
      </p:sp>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38</a:t>
            </a:fld>
            <a:endParaRPr lang="en-US" altLang="en-US" sz="1400" b="1" dirty="0"/>
          </a:p>
        </p:txBody>
      </p:sp>
      <p:sp>
        <p:nvSpPr>
          <p:cNvPr id="8" name="TextBox 7"/>
          <p:cNvSpPr txBox="1"/>
          <p:nvPr/>
        </p:nvSpPr>
        <p:spPr>
          <a:xfrm>
            <a:off x="572388" y="515466"/>
            <a:ext cx="8028000" cy="57600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a:t>
            </a:r>
            <a:r>
              <a:rPr lang="en-US" dirty="0" smtClean="0"/>
              <a:t>1: Administration</a:t>
            </a:r>
            <a:endParaRPr lang="en-ZA" dirty="0"/>
          </a:p>
        </p:txBody>
      </p:sp>
    </p:spTree>
    <p:extLst>
      <p:ext uri="{BB962C8B-B14F-4D97-AF65-F5344CB8AC3E}">
        <p14:creationId xmlns:p14="http://schemas.microsoft.com/office/powerpoint/2010/main" val="20176549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2913" y="558800"/>
            <a:ext cx="8064500" cy="523875"/>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800" b="1" dirty="0" smtClean="0">
                <a:cs typeface="Arial" pitchFamily="34" charset="0"/>
              </a:rPr>
              <a:t>2016/17: Third Quarter Report: Summary</a:t>
            </a:r>
            <a:endParaRPr lang="en-ZA" sz="2800" b="1" dirty="0">
              <a:cs typeface="Arial" pitchFamily="34" charset="0"/>
            </a:endParaRPr>
          </a:p>
        </p:txBody>
      </p:sp>
      <p:sp>
        <p:nvSpPr>
          <p:cNvPr id="8196" name="Slide Number Placeholder 7"/>
          <p:cNvSpPr>
            <a:spLocks noGrp="1"/>
          </p:cNvSpPr>
          <p:nvPr>
            <p:ph type="sldNum" sz="quarter" idx="12"/>
          </p:nvPr>
        </p:nvSpPr>
        <p:spPr>
          <a:xfrm>
            <a:off x="6929438" y="6524625"/>
            <a:ext cx="2133600" cy="365125"/>
          </a:xfrm>
          <a:noFill/>
        </p:spPr>
        <p:txBody>
          <a:bodyPr/>
          <a:lstStyle/>
          <a:p>
            <a:fld id="{C647411B-AB77-409F-B9F6-2D0EDA52287E}" type="slidenum">
              <a:rPr lang="en-US" b="1" smtClean="0"/>
              <a:pPr/>
              <a:t>39</a:t>
            </a:fld>
            <a:endParaRPr lang="en-US" b="1" smtClean="0"/>
          </a:p>
        </p:txBody>
      </p:sp>
      <p:sp>
        <p:nvSpPr>
          <p:cNvPr id="8" name="Rectangle 3"/>
          <p:cNvSpPr txBox="1">
            <a:spLocks noChangeArrowheads="1"/>
          </p:cNvSpPr>
          <p:nvPr/>
        </p:nvSpPr>
        <p:spPr bwMode="auto">
          <a:xfrm>
            <a:off x="442913" y="1219200"/>
            <a:ext cx="8064500" cy="5029200"/>
          </a:xfrm>
          <a:prstGeom prst="rect">
            <a:avLst/>
          </a:prstGeom>
          <a:noFill/>
          <a:ln w="9525">
            <a:noFill/>
            <a:miter lim="800000"/>
            <a:headEnd/>
            <a:tailEnd/>
          </a:ln>
        </p:spPr>
        <p:txBody>
          <a:bodyPr/>
          <a:lstStyle/>
          <a:p>
            <a:pPr marL="285750" indent="-285750" algn="just">
              <a:lnSpc>
                <a:spcPct val="80000"/>
              </a:lnSpc>
              <a:spcBef>
                <a:spcPts val="600"/>
              </a:spcBef>
              <a:buFont typeface="Arial" pitchFamily="34" charset="0"/>
              <a:buChar char="•"/>
              <a:defRPr/>
            </a:pPr>
            <a:r>
              <a:rPr lang="en-US" sz="2400" kern="0" dirty="0" smtClean="0">
                <a:cs typeface="Arial" charset="0"/>
              </a:rPr>
              <a:t>The overall spending rate for the third quarter is 83.6% (including Direct Charges)</a:t>
            </a:r>
          </a:p>
          <a:p>
            <a:pPr marL="285750" indent="-285750" algn="just">
              <a:lnSpc>
                <a:spcPct val="80000"/>
              </a:lnSpc>
              <a:spcBef>
                <a:spcPts val="600"/>
              </a:spcBef>
              <a:buFont typeface="Arial" pitchFamily="34" charset="0"/>
              <a:buChar char="•"/>
              <a:defRPr/>
            </a:pPr>
            <a:r>
              <a:rPr lang="en-US" sz="2400" kern="0" dirty="0" smtClean="0">
                <a:cs typeface="Arial" charset="0"/>
              </a:rPr>
              <a:t>The high spending trend is mainly due to transfers made to universities and TVET colleges</a:t>
            </a:r>
          </a:p>
          <a:p>
            <a:pPr marL="285750" indent="-285750" algn="just">
              <a:lnSpc>
                <a:spcPct val="80000"/>
              </a:lnSpc>
              <a:spcBef>
                <a:spcPts val="600"/>
              </a:spcBef>
              <a:buFont typeface="Arial" pitchFamily="34" charset="0"/>
              <a:buChar char="•"/>
              <a:defRPr/>
            </a:pPr>
            <a:r>
              <a:rPr lang="en-ZA" sz="2400" dirty="0" smtClean="0"/>
              <a:t>The average spending for normal operational activities, including compensation of employees, was 73.2%</a:t>
            </a:r>
            <a:endParaRPr lang="en-US" sz="2400" kern="0" dirty="0" smtClean="0">
              <a:cs typeface="Arial" charset="0"/>
            </a:endParaRPr>
          </a:p>
          <a:p>
            <a:pPr marL="285750" indent="-285750" algn="just">
              <a:lnSpc>
                <a:spcPct val="80000"/>
              </a:lnSpc>
              <a:spcBef>
                <a:spcPts val="600"/>
              </a:spcBef>
              <a:buFont typeface="Arial" pitchFamily="34" charset="0"/>
              <a:buChar char="•"/>
              <a:defRPr/>
            </a:pPr>
            <a:r>
              <a:rPr lang="en-US" sz="2400" kern="0" dirty="0" smtClean="0">
                <a:cs typeface="Arial" charset="0"/>
              </a:rPr>
              <a:t>The spending rate on compensation of employees was 73.0% as follows:</a:t>
            </a:r>
          </a:p>
          <a:p>
            <a:pPr algn="just">
              <a:lnSpc>
                <a:spcPct val="80000"/>
              </a:lnSpc>
              <a:spcBef>
                <a:spcPts val="600"/>
              </a:spcBef>
              <a:defRPr/>
            </a:pPr>
            <a:endParaRPr lang="en-US" kern="0" dirty="0" smtClean="0">
              <a:cs typeface="Arial" charset="0"/>
            </a:endParaRPr>
          </a:p>
          <a:p>
            <a:pPr algn="just">
              <a:lnSpc>
                <a:spcPct val="80000"/>
              </a:lnSpc>
              <a:spcBef>
                <a:spcPts val="600"/>
              </a:spcBef>
              <a:defRPr/>
            </a:pPr>
            <a:endParaRPr lang="en-US" kern="0" dirty="0" smtClean="0">
              <a:cs typeface="Arial" charset="0"/>
            </a:endParaRPr>
          </a:p>
        </p:txBody>
      </p:sp>
      <p:graphicFrame>
        <p:nvGraphicFramePr>
          <p:cNvPr id="2" name="Table 1"/>
          <p:cNvGraphicFramePr>
            <a:graphicFrameLocks noGrp="1"/>
          </p:cNvGraphicFramePr>
          <p:nvPr>
            <p:extLst/>
          </p:nvPr>
        </p:nvGraphicFramePr>
        <p:xfrm>
          <a:off x="550862" y="3962400"/>
          <a:ext cx="7848603" cy="2062480"/>
        </p:xfrm>
        <a:graphic>
          <a:graphicData uri="http://schemas.openxmlformats.org/drawingml/2006/table">
            <a:tbl>
              <a:tblPr firstRow="1" bandRow="1">
                <a:tableStyleId>{5C22544A-7EE6-4342-B048-85BDC9FD1C3A}</a:tableStyleId>
              </a:tblPr>
              <a:tblGrid>
                <a:gridCol w="2642103"/>
                <a:gridCol w="1302835"/>
                <a:gridCol w="1693864"/>
                <a:gridCol w="1430336"/>
                <a:gridCol w="779465"/>
              </a:tblGrid>
              <a:tr h="807720">
                <a:tc>
                  <a:txBody>
                    <a:bodyPr/>
                    <a:lstStyle/>
                    <a:p>
                      <a:pPr algn="ctr"/>
                      <a:r>
                        <a:rPr lang="en-ZA" sz="1600" b="1" dirty="0" smtClean="0">
                          <a:solidFill>
                            <a:schemeClr val="tx1"/>
                          </a:solidFill>
                        </a:rPr>
                        <a:t>Item</a:t>
                      </a:r>
                      <a:endParaRPr lang="en-ZA" sz="1600" b="1" dirty="0">
                        <a:solidFill>
                          <a:schemeClr val="tx1"/>
                        </a:solidFill>
                      </a:endParaRPr>
                    </a:p>
                  </a:txBody>
                  <a:tcPr/>
                </a:tc>
                <a:tc>
                  <a:txBody>
                    <a:bodyPr/>
                    <a:lstStyle/>
                    <a:p>
                      <a:pPr algn="ctr"/>
                      <a:r>
                        <a:rPr lang="en-ZA" sz="1600" b="1" dirty="0" smtClean="0">
                          <a:solidFill>
                            <a:schemeClr val="tx1"/>
                          </a:solidFill>
                        </a:rPr>
                        <a:t>Allocation</a:t>
                      </a:r>
                    </a:p>
                    <a:p>
                      <a:pPr algn="ctr"/>
                      <a:r>
                        <a:rPr lang="en-ZA" sz="1600" b="1" dirty="0" smtClean="0">
                          <a:solidFill>
                            <a:schemeClr val="tx1"/>
                          </a:solidFill>
                        </a:rPr>
                        <a:t>(R’000)</a:t>
                      </a:r>
                      <a:endParaRPr lang="en-ZA" sz="1600" b="1" dirty="0">
                        <a:solidFill>
                          <a:schemeClr val="tx1"/>
                        </a:solidFill>
                      </a:endParaRPr>
                    </a:p>
                  </a:txBody>
                  <a:tcPr/>
                </a:tc>
                <a:tc>
                  <a:txBody>
                    <a:bodyPr/>
                    <a:lstStyle/>
                    <a:p>
                      <a:pPr algn="ctr"/>
                      <a:r>
                        <a:rPr lang="en-ZA" sz="1600" b="1" dirty="0" smtClean="0">
                          <a:solidFill>
                            <a:schemeClr val="tx1"/>
                          </a:solidFill>
                        </a:rPr>
                        <a:t>Adjusted Allocation</a:t>
                      </a:r>
                    </a:p>
                    <a:p>
                      <a:pPr algn="ctr"/>
                      <a:r>
                        <a:rPr lang="en-ZA" sz="1600" b="1" dirty="0" smtClean="0">
                          <a:solidFill>
                            <a:schemeClr val="tx1"/>
                          </a:solidFill>
                        </a:rPr>
                        <a:t>(R’000)</a:t>
                      </a:r>
                      <a:endParaRPr lang="en-ZA" sz="1600" b="1" dirty="0">
                        <a:solidFill>
                          <a:schemeClr val="tx1"/>
                        </a:solidFill>
                      </a:endParaRPr>
                    </a:p>
                  </a:txBody>
                  <a:tcPr/>
                </a:tc>
                <a:tc>
                  <a:txBody>
                    <a:bodyPr/>
                    <a:lstStyle/>
                    <a:p>
                      <a:pPr algn="ctr"/>
                      <a:r>
                        <a:rPr lang="en-ZA" sz="1600" b="1" dirty="0" smtClean="0">
                          <a:solidFill>
                            <a:schemeClr val="tx1"/>
                          </a:solidFill>
                        </a:rPr>
                        <a:t>Expenditure (R’000)</a:t>
                      </a:r>
                      <a:endParaRPr lang="en-ZA" sz="1600" b="1" dirty="0">
                        <a:solidFill>
                          <a:schemeClr val="tx1"/>
                        </a:solidFill>
                      </a:endParaRPr>
                    </a:p>
                  </a:txBody>
                  <a:tcPr/>
                </a:tc>
                <a:tc>
                  <a:txBody>
                    <a:bodyPr/>
                    <a:lstStyle/>
                    <a:p>
                      <a:pPr algn="ctr"/>
                      <a:r>
                        <a:rPr lang="en-ZA" sz="1600" b="1" dirty="0" smtClean="0">
                          <a:solidFill>
                            <a:schemeClr val="tx1"/>
                          </a:solidFill>
                        </a:rPr>
                        <a:t>%</a:t>
                      </a:r>
                    </a:p>
                    <a:p>
                      <a:pPr algn="ctr"/>
                      <a:r>
                        <a:rPr lang="en-ZA" sz="1600" b="1" baseline="0" dirty="0" smtClean="0">
                          <a:solidFill>
                            <a:schemeClr val="tx1"/>
                          </a:solidFill>
                        </a:rPr>
                        <a:t>spent</a:t>
                      </a:r>
                      <a:endParaRPr lang="en-ZA" sz="1600" b="1" dirty="0">
                        <a:solidFill>
                          <a:schemeClr val="tx1"/>
                        </a:solidFill>
                      </a:endParaRPr>
                    </a:p>
                  </a:txBody>
                  <a:tcPr/>
                </a:tc>
              </a:tr>
              <a:tr h="411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0" dirty="0" smtClean="0">
                          <a:solidFill>
                            <a:schemeClr val="tx1"/>
                          </a:solidFill>
                        </a:rPr>
                        <a:t>Personnel Expenditure</a:t>
                      </a:r>
                    </a:p>
                  </a:txBody>
                  <a:tcPr/>
                </a:tc>
                <a:tc>
                  <a:txBody>
                    <a:bodyPr/>
                    <a:lstStyle/>
                    <a:p>
                      <a:pPr algn="r"/>
                      <a:r>
                        <a:rPr lang="en-ZA" sz="1600" b="0" dirty="0" smtClean="0">
                          <a:solidFill>
                            <a:schemeClr val="tx1"/>
                          </a:solidFill>
                        </a:rPr>
                        <a:t>7 755 438</a:t>
                      </a:r>
                      <a:endParaRPr lang="en-ZA" sz="1600" b="0" dirty="0">
                        <a:solidFill>
                          <a:schemeClr val="tx1"/>
                        </a:solidFill>
                      </a:endParaRPr>
                    </a:p>
                  </a:txBody>
                  <a:tcPr/>
                </a:tc>
                <a:tc>
                  <a:txBody>
                    <a:bodyPr/>
                    <a:lstStyle/>
                    <a:p>
                      <a:pPr algn="r"/>
                      <a:r>
                        <a:rPr lang="en-ZA" sz="1600" b="0" dirty="0" smtClean="0">
                          <a:solidFill>
                            <a:schemeClr val="tx1"/>
                          </a:solidFill>
                        </a:rPr>
                        <a:t>7 486 315</a:t>
                      </a:r>
                      <a:endParaRPr lang="en-ZA" sz="1600" b="0" dirty="0">
                        <a:solidFill>
                          <a:schemeClr val="tx1"/>
                        </a:solidFill>
                      </a:endParaRPr>
                    </a:p>
                  </a:txBody>
                  <a:tcPr/>
                </a:tc>
                <a:tc>
                  <a:txBody>
                    <a:bodyPr/>
                    <a:lstStyle/>
                    <a:p>
                      <a:pPr algn="r"/>
                      <a:r>
                        <a:rPr lang="en-ZA" sz="1600" b="0" dirty="0" smtClean="0">
                          <a:solidFill>
                            <a:schemeClr val="tx1"/>
                          </a:solidFill>
                        </a:rPr>
                        <a:t>5 403 568</a:t>
                      </a:r>
                      <a:endParaRPr lang="en-ZA" sz="1600" b="0" dirty="0">
                        <a:solidFill>
                          <a:schemeClr val="tx1"/>
                        </a:solidFill>
                      </a:endParaRPr>
                    </a:p>
                  </a:txBody>
                  <a:tcPr/>
                </a:tc>
                <a:tc>
                  <a:txBody>
                    <a:bodyPr/>
                    <a:lstStyle/>
                    <a:p>
                      <a:pPr algn="r"/>
                      <a:r>
                        <a:rPr lang="en-ZA" sz="1600" b="0" dirty="0" smtClean="0">
                          <a:solidFill>
                            <a:schemeClr val="tx1"/>
                          </a:solidFill>
                        </a:rPr>
                        <a:t>72.2</a:t>
                      </a:r>
                      <a:endParaRPr lang="en-ZA" sz="1600" b="0" dirty="0">
                        <a:solidFill>
                          <a:schemeClr val="tx1"/>
                        </a:solidFill>
                      </a:endParaRPr>
                    </a:p>
                  </a:txBody>
                  <a:tcPr/>
                </a:tc>
              </a:tr>
              <a:tr h="457200">
                <a:tc>
                  <a:txBody>
                    <a:bodyPr/>
                    <a:lstStyle/>
                    <a:p>
                      <a:r>
                        <a:rPr lang="en-ZA" sz="1600" b="0" dirty="0" smtClean="0">
                          <a:solidFill>
                            <a:schemeClr val="tx1"/>
                          </a:solidFill>
                        </a:rPr>
                        <a:t>Examiners and Moderators</a:t>
                      </a:r>
                      <a:endParaRPr lang="en-ZA" sz="1600" b="0" dirty="0">
                        <a:solidFill>
                          <a:schemeClr val="tx1"/>
                        </a:solidFill>
                      </a:endParaRPr>
                    </a:p>
                  </a:txBody>
                  <a:tcPr/>
                </a:tc>
                <a:tc>
                  <a:txBody>
                    <a:bodyPr/>
                    <a:lstStyle/>
                    <a:p>
                      <a:pPr algn="r"/>
                      <a:r>
                        <a:rPr lang="en-ZA" sz="1600" b="0" dirty="0" smtClean="0">
                          <a:solidFill>
                            <a:schemeClr val="tx1"/>
                          </a:solidFill>
                        </a:rPr>
                        <a:t>84 448</a:t>
                      </a:r>
                      <a:endParaRPr lang="en-ZA" sz="1600" b="0" dirty="0">
                        <a:solidFill>
                          <a:schemeClr val="tx1"/>
                        </a:solidFill>
                      </a:endParaRPr>
                    </a:p>
                  </a:txBody>
                  <a:tcPr/>
                </a:tc>
                <a:tc>
                  <a:txBody>
                    <a:bodyPr/>
                    <a:lstStyle/>
                    <a:p>
                      <a:pPr algn="r"/>
                      <a:r>
                        <a:rPr lang="en-ZA" sz="1600" b="0" dirty="0" smtClean="0">
                          <a:solidFill>
                            <a:schemeClr val="tx1"/>
                          </a:solidFill>
                        </a:rPr>
                        <a:t>87 397</a:t>
                      </a:r>
                      <a:endParaRPr lang="en-ZA" sz="1600" b="0" dirty="0">
                        <a:solidFill>
                          <a:schemeClr val="tx1"/>
                        </a:solidFill>
                      </a:endParaRPr>
                    </a:p>
                  </a:txBody>
                  <a:tcPr/>
                </a:tc>
                <a:tc>
                  <a:txBody>
                    <a:bodyPr/>
                    <a:lstStyle/>
                    <a:p>
                      <a:pPr algn="r"/>
                      <a:r>
                        <a:rPr lang="en-ZA" sz="1600" b="0" dirty="0" smtClean="0">
                          <a:solidFill>
                            <a:schemeClr val="tx1"/>
                          </a:solidFill>
                        </a:rPr>
                        <a:t>128 614</a:t>
                      </a:r>
                      <a:endParaRPr lang="en-ZA" sz="1600" b="0" dirty="0">
                        <a:solidFill>
                          <a:schemeClr val="tx1"/>
                        </a:solidFill>
                      </a:endParaRPr>
                    </a:p>
                  </a:txBody>
                  <a:tcPr/>
                </a:tc>
                <a:tc>
                  <a:txBody>
                    <a:bodyPr/>
                    <a:lstStyle/>
                    <a:p>
                      <a:pPr algn="r"/>
                      <a:r>
                        <a:rPr lang="en-ZA" sz="1600" b="0" dirty="0" smtClean="0">
                          <a:solidFill>
                            <a:schemeClr val="tx1"/>
                          </a:solidFill>
                        </a:rPr>
                        <a:t>147.2</a:t>
                      </a:r>
                      <a:endParaRPr lang="en-ZA" sz="1600" b="0" dirty="0">
                        <a:solidFill>
                          <a:schemeClr val="tx1"/>
                        </a:solidFill>
                      </a:endParaRPr>
                    </a:p>
                  </a:txBody>
                  <a:tcPr/>
                </a:tc>
              </a:tr>
              <a:tr h="370840">
                <a:tc>
                  <a:txBody>
                    <a:bodyPr/>
                    <a:lstStyle/>
                    <a:p>
                      <a:r>
                        <a:rPr lang="en-ZA" sz="1600" b="1" dirty="0" smtClean="0">
                          <a:solidFill>
                            <a:schemeClr val="tx1"/>
                          </a:solidFill>
                        </a:rPr>
                        <a:t>Total</a:t>
                      </a:r>
                      <a:endParaRPr lang="en-ZA" sz="1600" b="1" dirty="0">
                        <a:solidFill>
                          <a:schemeClr val="tx1"/>
                        </a:solidFill>
                      </a:endParaRPr>
                    </a:p>
                  </a:txBody>
                  <a:tcPr/>
                </a:tc>
                <a:tc>
                  <a:txBody>
                    <a:bodyPr/>
                    <a:lstStyle/>
                    <a:p>
                      <a:pPr algn="r"/>
                      <a:r>
                        <a:rPr lang="en-ZA" sz="1600" b="1" dirty="0" smtClean="0">
                          <a:solidFill>
                            <a:schemeClr val="tx1"/>
                          </a:solidFill>
                        </a:rPr>
                        <a:t>7 839</a:t>
                      </a:r>
                      <a:r>
                        <a:rPr lang="en-ZA" sz="1600" b="1" baseline="0" dirty="0" smtClean="0">
                          <a:solidFill>
                            <a:schemeClr val="tx1"/>
                          </a:solidFill>
                        </a:rPr>
                        <a:t> 886</a:t>
                      </a:r>
                      <a:endParaRPr lang="en-ZA" sz="1600" b="1" dirty="0">
                        <a:solidFill>
                          <a:schemeClr val="tx1"/>
                        </a:solidFill>
                      </a:endParaRPr>
                    </a:p>
                  </a:txBody>
                  <a:tcPr/>
                </a:tc>
                <a:tc>
                  <a:txBody>
                    <a:bodyPr/>
                    <a:lstStyle/>
                    <a:p>
                      <a:pPr algn="r"/>
                      <a:r>
                        <a:rPr lang="en-ZA" sz="1600" b="1" dirty="0" smtClean="0">
                          <a:solidFill>
                            <a:schemeClr val="tx1"/>
                          </a:solidFill>
                        </a:rPr>
                        <a:t>7 573</a:t>
                      </a:r>
                      <a:r>
                        <a:rPr lang="en-ZA" sz="1600" b="1" baseline="0" dirty="0" smtClean="0">
                          <a:solidFill>
                            <a:schemeClr val="tx1"/>
                          </a:solidFill>
                        </a:rPr>
                        <a:t> 712</a:t>
                      </a:r>
                      <a:endParaRPr lang="en-ZA" sz="1600" b="1" dirty="0">
                        <a:solidFill>
                          <a:schemeClr val="tx1"/>
                        </a:solidFill>
                      </a:endParaRPr>
                    </a:p>
                  </a:txBody>
                  <a:tcPr/>
                </a:tc>
                <a:tc>
                  <a:txBody>
                    <a:bodyPr/>
                    <a:lstStyle/>
                    <a:p>
                      <a:pPr algn="r"/>
                      <a:r>
                        <a:rPr lang="en-ZA" sz="1600" b="1" dirty="0" smtClean="0">
                          <a:solidFill>
                            <a:schemeClr val="tx1"/>
                          </a:solidFill>
                        </a:rPr>
                        <a:t>5 532 182</a:t>
                      </a:r>
                      <a:endParaRPr lang="en-ZA" sz="1600" b="1" dirty="0">
                        <a:solidFill>
                          <a:schemeClr val="tx1"/>
                        </a:solidFill>
                      </a:endParaRPr>
                    </a:p>
                  </a:txBody>
                  <a:tcPr/>
                </a:tc>
                <a:tc>
                  <a:txBody>
                    <a:bodyPr/>
                    <a:lstStyle/>
                    <a:p>
                      <a:pPr algn="r"/>
                      <a:r>
                        <a:rPr lang="en-ZA" sz="1600" b="1" dirty="0" smtClean="0">
                          <a:solidFill>
                            <a:schemeClr val="tx1"/>
                          </a:solidFill>
                        </a:rPr>
                        <a:t>73.0</a:t>
                      </a:r>
                      <a:endParaRPr lang="en-ZA" sz="1600" b="1" dirty="0">
                        <a:solidFill>
                          <a:schemeClr val="tx1"/>
                        </a:solidFill>
                      </a:endParaRPr>
                    </a:p>
                  </a:txBody>
                  <a:tcPr/>
                </a:tc>
              </a:tr>
            </a:tbl>
          </a:graphicData>
        </a:graphic>
      </p:graphicFrame>
    </p:spTree>
    <p:extLst>
      <p:ext uri="{BB962C8B-B14F-4D97-AF65-F5344CB8AC3E}">
        <p14:creationId xmlns:p14="http://schemas.microsoft.com/office/powerpoint/2010/main" val="1546832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1" y="-140252"/>
            <a:ext cx="9144000" cy="687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39339" y="419354"/>
            <a:ext cx="8028000" cy="576000"/>
          </a:xfrm>
          <a:prstGeom prst="rect">
            <a:avLst/>
          </a:prstGeom>
          <a:solidFill>
            <a:srgbClr val="339933"/>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smtClean="0">
                <a:cs typeface="Arial" pitchFamily="34" charset="0"/>
              </a:rPr>
              <a:t>Background </a:t>
            </a:r>
            <a:endParaRPr lang="en-ZA" sz="2800" b="1" dirty="0">
              <a:cs typeface="Arial" pitchFamily="34" charset="0"/>
            </a:endParaRPr>
          </a:p>
        </p:txBody>
      </p:sp>
      <p:sp>
        <p:nvSpPr>
          <p:cNvPr id="3076" name="Slide Number Placeholder 7"/>
          <p:cNvSpPr>
            <a:spLocks noGrp="1"/>
          </p:cNvSpPr>
          <p:nvPr>
            <p:ph type="sldNum" sz="quarter" idx="12"/>
          </p:nvPr>
        </p:nvSpPr>
        <p:spPr>
          <a:xfrm>
            <a:off x="6786563" y="65246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4</a:t>
            </a:fld>
            <a:endParaRPr lang="en-US" altLang="en-US" b="1"/>
          </a:p>
        </p:txBody>
      </p:sp>
      <p:sp>
        <p:nvSpPr>
          <p:cNvPr id="3077" name="TextBox 7"/>
          <p:cNvSpPr txBox="1">
            <a:spLocks noChangeArrowheads="1"/>
          </p:cNvSpPr>
          <p:nvPr/>
        </p:nvSpPr>
        <p:spPr bwMode="auto">
          <a:xfrm>
            <a:off x="539338" y="1145473"/>
            <a:ext cx="802800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630238" indent="-395288" eaLnBrk="1" fontAlgn="ctr" hangingPunct="1">
              <a:spcAft>
                <a:spcPts val="0"/>
              </a:spcAft>
              <a:buFont typeface="Arial" panose="020B0604020202020204" pitchFamily="34" charset="0"/>
              <a:buChar char="•"/>
              <a:defRPr/>
            </a:pPr>
            <a:r>
              <a:rPr lang="en-GB" sz="2400" dirty="0" smtClean="0"/>
              <a:t>The presentation has been structured to begin with core delivery programmes, followed by support programmes. </a:t>
            </a:r>
          </a:p>
          <a:p>
            <a:pPr marL="630238" lvl="0" indent="-395288" eaLnBrk="1" fontAlgn="ctr" hangingPunct="1">
              <a:spcAft>
                <a:spcPts val="0"/>
              </a:spcAft>
              <a:buFont typeface="Arial" panose="020B0604020202020204" pitchFamily="34" charset="0"/>
              <a:buChar char="•"/>
              <a:defRPr/>
            </a:pPr>
            <a:r>
              <a:rPr lang="en-GB" sz="2400" dirty="0" smtClean="0"/>
              <a:t>Of the 10 delivery targets, the </a:t>
            </a:r>
            <a:r>
              <a:rPr lang="en-GB" sz="2400" dirty="0"/>
              <a:t>Department </a:t>
            </a:r>
            <a:r>
              <a:rPr lang="en-GB" sz="2400" dirty="0" smtClean="0"/>
              <a:t>achieved </a:t>
            </a:r>
            <a:r>
              <a:rPr lang="en-GB" sz="2400" dirty="0"/>
              <a:t>6</a:t>
            </a:r>
            <a:r>
              <a:rPr lang="en-GB" sz="2400" dirty="0" smtClean="0"/>
              <a:t> (60%). The details will be presented in the slides that follow.</a:t>
            </a:r>
          </a:p>
        </p:txBody>
      </p:sp>
    </p:spTree>
    <p:extLst>
      <p:ext uri="{BB962C8B-B14F-4D97-AF65-F5344CB8AC3E}">
        <p14:creationId xmlns:p14="http://schemas.microsoft.com/office/powerpoint/2010/main" val="41044360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80963" y="-17463"/>
            <a:ext cx="9144001" cy="6875463"/>
          </a:xfrm>
          <a:prstGeom prst="rect">
            <a:avLst/>
          </a:prstGeom>
          <a:noFill/>
          <a:ln w="9525">
            <a:noFill/>
            <a:miter lim="800000"/>
            <a:headEnd/>
            <a:tailEnd/>
          </a:ln>
        </p:spPr>
      </p:pic>
      <p:sp>
        <p:nvSpPr>
          <p:cNvPr id="7" name="TextBox 6"/>
          <p:cNvSpPr txBox="1"/>
          <p:nvPr/>
        </p:nvSpPr>
        <p:spPr>
          <a:xfrm>
            <a:off x="442913" y="559127"/>
            <a:ext cx="8064500" cy="523220"/>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800" b="1" dirty="0" smtClean="0">
                <a:cs typeface="Arial" pitchFamily="34" charset="0"/>
              </a:rPr>
              <a:t>2016/17: Third Quarter Report: Summary</a:t>
            </a:r>
            <a:endParaRPr lang="en-ZA" sz="2800" b="1" dirty="0">
              <a:cs typeface="Arial" pitchFamily="34" charset="0"/>
            </a:endParaRPr>
          </a:p>
        </p:txBody>
      </p:sp>
      <p:sp>
        <p:nvSpPr>
          <p:cNvPr id="8196" name="Slide Number Placeholder 7"/>
          <p:cNvSpPr>
            <a:spLocks noGrp="1"/>
          </p:cNvSpPr>
          <p:nvPr>
            <p:ph type="sldNum" sz="quarter" idx="12"/>
          </p:nvPr>
        </p:nvSpPr>
        <p:spPr>
          <a:xfrm>
            <a:off x="6929438" y="6524625"/>
            <a:ext cx="2133600" cy="365125"/>
          </a:xfrm>
          <a:noFill/>
        </p:spPr>
        <p:txBody>
          <a:bodyPr/>
          <a:lstStyle/>
          <a:p>
            <a:fld id="{C647411B-AB77-409F-B9F6-2D0EDA52287E}" type="slidenum">
              <a:rPr lang="en-US" b="1" smtClean="0"/>
              <a:pPr/>
              <a:t>40</a:t>
            </a:fld>
            <a:endParaRPr lang="en-US" b="1" smtClean="0"/>
          </a:p>
        </p:txBody>
      </p:sp>
      <p:sp>
        <p:nvSpPr>
          <p:cNvPr id="8" name="Rectangle 3"/>
          <p:cNvSpPr txBox="1">
            <a:spLocks noChangeArrowheads="1"/>
          </p:cNvSpPr>
          <p:nvPr/>
        </p:nvSpPr>
        <p:spPr bwMode="auto">
          <a:xfrm>
            <a:off x="442913" y="1236382"/>
            <a:ext cx="8064500" cy="5134208"/>
          </a:xfrm>
          <a:prstGeom prst="rect">
            <a:avLst/>
          </a:prstGeom>
          <a:noFill/>
          <a:ln w="9525">
            <a:noFill/>
            <a:miter lim="800000"/>
            <a:headEnd/>
            <a:tailEnd/>
          </a:ln>
        </p:spPr>
        <p:txBody>
          <a:bodyPr/>
          <a:lstStyle/>
          <a:p>
            <a:pPr marL="285750" indent="-285750" algn="just">
              <a:lnSpc>
                <a:spcPct val="80000"/>
              </a:lnSpc>
              <a:spcBef>
                <a:spcPts val="600"/>
              </a:spcBef>
              <a:buFont typeface="Arial" pitchFamily="34" charset="0"/>
              <a:buChar char="•"/>
              <a:defRPr/>
            </a:pPr>
            <a:r>
              <a:rPr lang="en-US" sz="2400" kern="0" dirty="0" smtClean="0">
                <a:cs typeface="Arial" charset="0"/>
              </a:rPr>
              <a:t>Transfer payments and subsidies were processed as planned and in accordance with payment schedules</a:t>
            </a:r>
          </a:p>
          <a:p>
            <a:pPr marL="285750" indent="-285750" algn="just">
              <a:lnSpc>
                <a:spcPct val="80000"/>
              </a:lnSpc>
              <a:spcBef>
                <a:spcPts val="600"/>
              </a:spcBef>
              <a:buFont typeface="Arial" pitchFamily="34" charset="0"/>
              <a:buChar char="•"/>
              <a:defRPr/>
            </a:pPr>
            <a:r>
              <a:rPr lang="en-US" sz="2400" kern="0" dirty="0" smtClean="0">
                <a:cs typeface="Arial" charset="0"/>
              </a:rPr>
              <a:t>Expenditure trends are monitored closely by the Department as various components are at risk of overspending</a:t>
            </a:r>
          </a:p>
          <a:p>
            <a:pPr marL="285750" indent="-285750" algn="just">
              <a:lnSpc>
                <a:spcPct val="80000"/>
              </a:lnSpc>
              <a:spcBef>
                <a:spcPts val="600"/>
              </a:spcBef>
              <a:buFont typeface="Arial" pitchFamily="34" charset="0"/>
              <a:buChar char="•"/>
              <a:defRPr/>
            </a:pPr>
            <a:r>
              <a:rPr lang="en-US" sz="2400" kern="0" dirty="0" smtClean="0">
                <a:cs typeface="Arial" charset="0"/>
              </a:rPr>
              <a:t>Cost containment measures as communicated by National Treasury in 2016 were implemented</a:t>
            </a:r>
          </a:p>
          <a:p>
            <a:pPr marL="285750" indent="-285750" algn="just">
              <a:lnSpc>
                <a:spcPct val="80000"/>
              </a:lnSpc>
              <a:spcBef>
                <a:spcPts val="600"/>
              </a:spcBef>
              <a:buFont typeface="Arial" pitchFamily="34" charset="0"/>
              <a:buChar char="•"/>
              <a:defRPr/>
            </a:pPr>
            <a:r>
              <a:rPr lang="en-US" sz="2400" kern="0" dirty="0" smtClean="0">
                <a:cs typeface="Arial" charset="0"/>
              </a:rPr>
              <a:t>Detail regarding the status of the various programmes and the spending per economic classification, is reflected in the next two slides</a:t>
            </a:r>
          </a:p>
          <a:p>
            <a:pPr marL="285750" indent="-285750" algn="just">
              <a:lnSpc>
                <a:spcPct val="80000"/>
              </a:lnSpc>
              <a:spcBef>
                <a:spcPts val="600"/>
              </a:spcBef>
              <a:buFont typeface="Arial" pitchFamily="34" charset="0"/>
              <a:buChar char="•"/>
              <a:defRPr/>
            </a:pPr>
            <a:r>
              <a:rPr lang="en-US" sz="2400" kern="0" dirty="0" smtClean="0">
                <a:cs typeface="Arial" charset="0"/>
              </a:rPr>
              <a:t>The highest spending trend is experienced by </a:t>
            </a:r>
            <a:r>
              <a:rPr lang="en-US" sz="2400" kern="0" dirty="0" err="1" smtClean="0">
                <a:cs typeface="Arial" charset="0"/>
              </a:rPr>
              <a:t>Programme</a:t>
            </a:r>
            <a:r>
              <a:rPr lang="en-US" sz="2400" kern="0" dirty="0" smtClean="0">
                <a:cs typeface="Arial" charset="0"/>
              </a:rPr>
              <a:t> 3 due to the subsidy payments to Universities and NSFAS</a:t>
            </a:r>
          </a:p>
        </p:txBody>
      </p:sp>
    </p:spTree>
    <p:extLst>
      <p:ext uri="{BB962C8B-B14F-4D97-AF65-F5344CB8AC3E}">
        <p14:creationId xmlns:p14="http://schemas.microsoft.com/office/powerpoint/2010/main" val="30020834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80963" y="-17463"/>
            <a:ext cx="9144001" cy="6875463"/>
          </a:xfrm>
          <a:prstGeom prst="rect">
            <a:avLst/>
          </a:prstGeom>
          <a:noFill/>
          <a:ln w="9525">
            <a:noFill/>
            <a:miter lim="800000"/>
            <a:headEnd/>
            <a:tailEnd/>
          </a:ln>
        </p:spPr>
      </p:pic>
      <p:sp>
        <p:nvSpPr>
          <p:cNvPr id="7" name="TextBox 6"/>
          <p:cNvSpPr txBox="1"/>
          <p:nvPr/>
        </p:nvSpPr>
        <p:spPr>
          <a:xfrm>
            <a:off x="442913" y="559127"/>
            <a:ext cx="8064500" cy="523220"/>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800" b="1" dirty="0" smtClean="0">
                <a:cs typeface="Arial" pitchFamily="34" charset="0"/>
              </a:rPr>
              <a:t>2016/17: Third Quarter Report: Summary</a:t>
            </a:r>
            <a:endParaRPr lang="en-ZA" sz="2800" b="1" dirty="0">
              <a:cs typeface="Arial" pitchFamily="34" charset="0"/>
            </a:endParaRPr>
          </a:p>
        </p:txBody>
      </p:sp>
      <p:sp>
        <p:nvSpPr>
          <p:cNvPr id="8196" name="Slide Number Placeholder 7"/>
          <p:cNvSpPr>
            <a:spLocks noGrp="1"/>
          </p:cNvSpPr>
          <p:nvPr>
            <p:ph type="sldNum" sz="quarter" idx="12"/>
          </p:nvPr>
        </p:nvSpPr>
        <p:spPr>
          <a:xfrm>
            <a:off x="6929438" y="6524625"/>
            <a:ext cx="2133600" cy="365125"/>
          </a:xfrm>
          <a:noFill/>
        </p:spPr>
        <p:txBody>
          <a:bodyPr/>
          <a:lstStyle/>
          <a:p>
            <a:fld id="{C647411B-AB77-409F-B9F6-2D0EDA52287E}" type="slidenum">
              <a:rPr lang="en-US" b="1" smtClean="0"/>
              <a:pPr/>
              <a:t>41</a:t>
            </a:fld>
            <a:endParaRPr lang="en-US" b="1" smtClean="0"/>
          </a:p>
        </p:txBody>
      </p:sp>
      <p:sp>
        <p:nvSpPr>
          <p:cNvPr id="8" name="Rectangle 3"/>
          <p:cNvSpPr txBox="1">
            <a:spLocks noChangeArrowheads="1"/>
          </p:cNvSpPr>
          <p:nvPr/>
        </p:nvSpPr>
        <p:spPr bwMode="auto">
          <a:xfrm>
            <a:off x="442913" y="1236382"/>
            <a:ext cx="8064500" cy="5134208"/>
          </a:xfrm>
          <a:prstGeom prst="rect">
            <a:avLst/>
          </a:prstGeom>
          <a:noFill/>
          <a:ln w="9525">
            <a:noFill/>
            <a:miter lim="800000"/>
            <a:headEnd/>
            <a:tailEnd/>
          </a:ln>
        </p:spPr>
        <p:txBody>
          <a:bodyPr/>
          <a:lstStyle/>
          <a:p>
            <a:pPr marL="285750" indent="-285750" algn="just">
              <a:lnSpc>
                <a:spcPct val="80000"/>
              </a:lnSpc>
              <a:spcBef>
                <a:spcPts val="600"/>
              </a:spcBef>
              <a:buFont typeface="Arial" pitchFamily="34" charset="0"/>
              <a:buChar char="•"/>
              <a:defRPr/>
            </a:pPr>
            <a:r>
              <a:rPr lang="en-US" sz="2400" kern="0" dirty="0" smtClean="0">
                <a:cs typeface="Arial" charset="0"/>
              </a:rPr>
              <a:t>Consequently, transfer payments comprises the spending item that reflects the highest trend</a:t>
            </a:r>
          </a:p>
          <a:p>
            <a:pPr marL="285750" indent="-285750" algn="just">
              <a:lnSpc>
                <a:spcPct val="80000"/>
              </a:lnSpc>
              <a:spcBef>
                <a:spcPts val="600"/>
              </a:spcBef>
              <a:buFont typeface="Arial" pitchFamily="34" charset="0"/>
              <a:buChar char="•"/>
              <a:defRPr/>
            </a:pPr>
            <a:r>
              <a:rPr lang="en-US" sz="2400" kern="0" dirty="0" smtClean="0">
                <a:cs typeface="Arial" charset="0"/>
              </a:rPr>
              <a:t>No irregular, fruitless or wasteful expenditure have been reported to date. There is, however, possible irregular spending in the </a:t>
            </a:r>
            <a:r>
              <a:rPr lang="en-US" sz="2400" kern="0" dirty="0" err="1" smtClean="0">
                <a:cs typeface="Arial" charset="0"/>
              </a:rPr>
              <a:t>CET</a:t>
            </a:r>
            <a:r>
              <a:rPr lang="en-US" sz="2400" kern="0" dirty="0" smtClean="0">
                <a:cs typeface="Arial" charset="0"/>
              </a:rPr>
              <a:t> sector that is currently being reviewed</a:t>
            </a:r>
          </a:p>
        </p:txBody>
      </p:sp>
    </p:spTree>
    <p:extLst>
      <p:ext uri="{BB962C8B-B14F-4D97-AF65-F5344CB8AC3E}">
        <p14:creationId xmlns:p14="http://schemas.microsoft.com/office/powerpoint/2010/main" val="25016570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2912" y="381000"/>
            <a:ext cx="8229600" cy="954107"/>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800" b="1" dirty="0" smtClean="0">
                <a:cs typeface="Arial" pitchFamily="34" charset="0"/>
              </a:rPr>
              <a:t>2016/17 Third Quarter: Spending per Programme</a:t>
            </a:r>
            <a:endParaRPr lang="en-ZA" sz="2800" b="1" dirty="0">
              <a:cs typeface="Arial" pitchFamily="34" charset="0"/>
            </a:endParaRPr>
          </a:p>
        </p:txBody>
      </p:sp>
      <p:sp>
        <p:nvSpPr>
          <p:cNvPr id="7171" name="Slide Number Placeholder 7"/>
          <p:cNvSpPr>
            <a:spLocks noGrp="1"/>
          </p:cNvSpPr>
          <p:nvPr>
            <p:ph type="sldNum" sz="quarter" idx="12"/>
          </p:nvPr>
        </p:nvSpPr>
        <p:spPr>
          <a:xfrm>
            <a:off x="6929438" y="6524625"/>
            <a:ext cx="2133600" cy="365125"/>
          </a:xfrm>
          <a:noFill/>
        </p:spPr>
        <p:txBody>
          <a:bodyPr/>
          <a:lstStyle/>
          <a:p>
            <a:fld id="{29085839-C06D-4475-A807-7AF5B7383720}" type="slidenum">
              <a:rPr lang="en-US" b="1" smtClean="0"/>
              <a:pPr/>
              <a:t>42</a:t>
            </a:fld>
            <a:endParaRPr lang="en-US" b="1" smtClean="0"/>
          </a:p>
        </p:txBody>
      </p:sp>
      <p:graphicFrame>
        <p:nvGraphicFramePr>
          <p:cNvPr id="8" name="Group 218"/>
          <p:cNvGraphicFramePr>
            <a:graphicFrameLocks noGrp="1"/>
          </p:cNvGraphicFramePr>
          <p:nvPr>
            <p:ph idx="1"/>
            <p:extLst/>
          </p:nvPr>
        </p:nvGraphicFramePr>
        <p:xfrm>
          <a:off x="442912" y="1598422"/>
          <a:ext cx="8229600" cy="4797505"/>
        </p:xfrm>
        <a:graphic>
          <a:graphicData uri="http://schemas.openxmlformats.org/drawingml/2006/table">
            <a:tbl>
              <a:tblPr/>
              <a:tblGrid>
                <a:gridCol w="2693987"/>
                <a:gridCol w="1221710"/>
                <a:gridCol w="1061884"/>
                <a:gridCol w="1194619"/>
                <a:gridCol w="1128252"/>
                <a:gridCol w="929148"/>
              </a:tblGrid>
              <a:tr h="9916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Programme</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Allocation</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Arial" charset="0"/>
                        </a:rPr>
                        <a:t>R’000</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Adjusted Allocation</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Arial" charset="0"/>
                        </a:rPr>
                        <a:t>R’000</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Actual Expenditure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Arial" charset="0"/>
                        </a:rPr>
                        <a:t>R’000</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Variance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Arial" charset="0"/>
                        </a:rPr>
                        <a:t>R’000</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 Spent</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r>
              <a:tr h="381000">
                <a:tc>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US" sz="1400" b="0" i="0" u="none" strike="noStrike" cap="none" normalizeH="0" baseline="0" dirty="0" smtClean="0">
                          <a:ln>
                            <a:noFill/>
                          </a:ln>
                          <a:solidFill>
                            <a:schemeClr val="tx1"/>
                          </a:solidFill>
                          <a:effectLst/>
                          <a:latin typeface="+mn-lt"/>
                        </a:rPr>
                        <a:t>1: Administration</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0" i="0" u="none" strike="noStrike" dirty="0" smtClean="0">
                          <a:solidFill>
                            <a:srgbClr val="000000"/>
                          </a:solidFill>
                          <a:latin typeface="Arial Narrow" pitchFamily="34" charset="0"/>
                        </a:rPr>
                        <a:t>373</a:t>
                      </a:r>
                      <a:r>
                        <a:rPr lang="en-US" sz="1400" b="0" i="0" u="none" strike="noStrike" baseline="0" dirty="0" smtClean="0">
                          <a:solidFill>
                            <a:srgbClr val="000000"/>
                          </a:solidFill>
                          <a:latin typeface="Arial Narrow" pitchFamily="34" charset="0"/>
                        </a:rPr>
                        <a:t> 667</a:t>
                      </a:r>
                      <a:endParaRPr lang="en-US" sz="1400" b="0" i="0" u="none" strike="noStrike" dirty="0" smtClean="0">
                        <a:solidFill>
                          <a:srgbClr val="000000"/>
                        </a:solidFill>
                        <a:latin typeface="Arial Narrow" pitchFamily="34" charset="0"/>
                      </a:endParaRPr>
                    </a:p>
                  </a:txBody>
                  <a:tcPr marL="9144"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0" i="0" u="none" strike="noStrike" dirty="0" smtClean="0">
                          <a:solidFill>
                            <a:srgbClr val="000000"/>
                          </a:solidFill>
                          <a:latin typeface="Arial Narrow" pitchFamily="34" charset="0"/>
                        </a:rPr>
                        <a:t>372 738</a:t>
                      </a:r>
                    </a:p>
                  </a:txBody>
                  <a:tcPr marL="9144"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0" i="0" u="none" strike="noStrike" dirty="0" smtClean="0">
                          <a:solidFill>
                            <a:srgbClr val="000000"/>
                          </a:solidFill>
                          <a:latin typeface="Arial Narrow" pitchFamily="34" charset="0"/>
                        </a:rPr>
                        <a:t>282 852</a:t>
                      </a:r>
                      <a:endParaRPr lang="en-US" sz="1400" b="0" i="0" u="none" strike="noStrike" dirty="0">
                        <a:solidFill>
                          <a:srgbClr val="000000"/>
                        </a:solidFill>
                        <a:latin typeface="Arial Narrow" pitchFamily="34" charset="0"/>
                      </a:endParaRPr>
                    </a:p>
                  </a:txBody>
                  <a:tcPr marL="9144"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a:lnSpc>
                          <a:spcPct val="115000"/>
                        </a:lnSpc>
                        <a:spcBef>
                          <a:spcPts val="0"/>
                        </a:spcBef>
                        <a:spcAft>
                          <a:spcPts val="0"/>
                        </a:spcAft>
                      </a:pPr>
                      <a:r>
                        <a:rPr lang="en-US" sz="1400" dirty="0" smtClean="0">
                          <a:latin typeface="Arial Narrow" pitchFamily="34" charset="0"/>
                          <a:ea typeface="Calibri"/>
                          <a:cs typeface="Times New Roman"/>
                        </a:rPr>
                        <a:t>89 886</a:t>
                      </a:r>
                      <a:endParaRPr lang="en-US" sz="1400" dirty="0">
                        <a:latin typeface="Arial Narrow" pitchFamily="34" charset="0"/>
                        <a:ea typeface="Calibri"/>
                        <a:cs typeface="Times New Roman"/>
                      </a:endParaRPr>
                    </a:p>
                  </a:txBody>
                  <a:tcPr marL="9144"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dirty="0" smtClean="0">
                          <a:latin typeface="Arial Narrow" pitchFamily="34" charset="0"/>
                          <a:ea typeface="Calibri"/>
                          <a:cs typeface="Times New Roman"/>
                        </a:rPr>
                        <a:t>75.88</a:t>
                      </a:r>
                      <a:endParaRPr lang="en-US" sz="1400" dirty="0">
                        <a:latin typeface="Arial Narrow"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400" b="0" i="0" u="none" strike="noStrike" cap="none" normalizeH="0" baseline="0" dirty="0" smtClean="0">
                          <a:ln>
                            <a:noFill/>
                          </a:ln>
                          <a:solidFill>
                            <a:schemeClr val="tx1"/>
                          </a:solidFill>
                          <a:effectLst/>
                          <a:latin typeface="+mn-lt"/>
                        </a:rPr>
                        <a:t>2. Planning, Policy and Strategy</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0" i="0" u="none" strike="noStrike" dirty="0" smtClean="0">
                          <a:solidFill>
                            <a:srgbClr val="000000"/>
                          </a:solidFill>
                          <a:latin typeface="Arial Narrow" pitchFamily="34" charset="0"/>
                        </a:rPr>
                        <a:t>71 545</a:t>
                      </a:r>
                    </a:p>
                  </a:txBody>
                  <a:tcPr marL="9144"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0" i="0" u="none" strike="noStrike" dirty="0" smtClean="0">
                          <a:solidFill>
                            <a:srgbClr val="000000"/>
                          </a:solidFill>
                          <a:latin typeface="Arial Narrow" pitchFamily="34" charset="0"/>
                        </a:rPr>
                        <a:t>71 584</a:t>
                      </a:r>
                    </a:p>
                  </a:txBody>
                  <a:tcPr marL="9144"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0" i="0" u="none" strike="noStrike" dirty="0" smtClean="0">
                          <a:solidFill>
                            <a:srgbClr val="000000"/>
                          </a:solidFill>
                          <a:latin typeface="Arial Narrow" pitchFamily="34" charset="0"/>
                        </a:rPr>
                        <a:t>42 325</a:t>
                      </a:r>
                      <a:endParaRPr lang="en-US" sz="1400" b="0" i="0" u="none" strike="noStrike" dirty="0">
                        <a:solidFill>
                          <a:srgbClr val="000000"/>
                        </a:solidFill>
                        <a:latin typeface="Arial Narrow" pitchFamily="34" charset="0"/>
                      </a:endParaRPr>
                    </a:p>
                  </a:txBody>
                  <a:tcPr marL="9144"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a:lnSpc>
                          <a:spcPct val="115000"/>
                        </a:lnSpc>
                        <a:spcBef>
                          <a:spcPts val="0"/>
                        </a:spcBef>
                        <a:spcAft>
                          <a:spcPts val="0"/>
                        </a:spcAft>
                      </a:pPr>
                      <a:r>
                        <a:rPr lang="en-US" sz="1400" dirty="0" smtClean="0">
                          <a:latin typeface="Arial Narrow" pitchFamily="34" charset="0"/>
                          <a:ea typeface="Calibri"/>
                          <a:cs typeface="Times New Roman"/>
                        </a:rPr>
                        <a:t>29 259</a:t>
                      </a:r>
                      <a:endParaRPr lang="en-US" sz="1400" dirty="0">
                        <a:latin typeface="Arial Narrow" pitchFamily="34" charset="0"/>
                        <a:ea typeface="Calibri"/>
                        <a:cs typeface="Times New Roman"/>
                      </a:endParaRPr>
                    </a:p>
                  </a:txBody>
                  <a:tcPr marL="9144"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dirty="0" smtClean="0">
                          <a:latin typeface="Arial Narrow" pitchFamily="34" charset="0"/>
                          <a:ea typeface="Calibri"/>
                          <a:cs typeface="Times New Roman"/>
                        </a:rPr>
                        <a:t>59.13</a:t>
                      </a:r>
                      <a:endParaRPr lang="en-US" sz="1400" dirty="0">
                        <a:latin typeface="Arial Narrow"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400" b="0" i="0" u="none" strike="noStrike" cap="none" normalizeH="0" baseline="0" dirty="0" smtClean="0">
                          <a:ln>
                            <a:noFill/>
                          </a:ln>
                          <a:solidFill>
                            <a:schemeClr val="tx1"/>
                          </a:solidFill>
                          <a:effectLst/>
                          <a:latin typeface="+mn-lt"/>
                        </a:rPr>
                        <a:t>3: University Education</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0" i="0" u="none" strike="noStrike" dirty="0" smtClean="0">
                          <a:solidFill>
                            <a:srgbClr val="000000"/>
                          </a:solidFill>
                          <a:latin typeface="Arial Narrow" pitchFamily="34" charset="0"/>
                        </a:rPr>
                        <a:t>39 531 603</a:t>
                      </a:r>
                    </a:p>
                  </a:txBody>
                  <a:tcPr marL="9144"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0" i="0" u="none" strike="noStrike" dirty="0" smtClean="0">
                          <a:solidFill>
                            <a:srgbClr val="000000"/>
                          </a:solidFill>
                          <a:latin typeface="Arial Narrow" pitchFamily="34" charset="0"/>
                        </a:rPr>
                        <a:t>39 532 493</a:t>
                      </a:r>
                    </a:p>
                  </a:txBody>
                  <a:tcPr marL="9144"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0" i="0" u="none" strike="noStrike" dirty="0" smtClean="0">
                          <a:solidFill>
                            <a:srgbClr val="000000"/>
                          </a:solidFill>
                          <a:latin typeface="Arial Narrow" pitchFamily="34" charset="0"/>
                        </a:rPr>
                        <a:t>36 087 968</a:t>
                      </a:r>
                      <a:endParaRPr lang="en-US" sz="1400" b="0" i="0" u="none" strike="noStrike" dirty="0">
                        <a:solidFill>
                          <a:srgbClr val="000000"/>
                        </a:solidFill>
                        <a:latin typeface="Arial Narrow" pitchFamily="34" charset="0"/>
                      </a:endParaRPr>
                    </a:p>
                  </a:txBody>
                  <a:tcPr marL="9144"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a:lnSpc>
                          <a:spcPct val="115000"/>
                        </a:lnSpc>
                        <a:spcBef>
                          <a:spcPts val="0"/>
                        </a:spcBef>
                        <a:spcAft>
                          <a:spcPts val="0"/>
                        </a:spcAft>
                      </a:pPr>
                      <a:r>
                        <a:rPr lang="en-US" sz="1400" dirty="0" smtClean="0">
                          <a:latin typeface="Arial Narrow" pitchFamily="34" charset="0"/>
                          <a:ea typeface="Calibri"/>
                          <a:cs typeface="Times New Roman"/>
                        </a:rPr>
                        <a:t>3 444 525</a:t>
                      </a:r>
                      <a:endParaRPr lang="en-US" sz="1400" dirty="0">
                        <a:latin typeface="Arial Narrow" pitchFamily="34" charset="0"/>
                        <a:ea typeface="Calibri"/>
                        <a:cs typeface="Times New Roman"/>
                      </a:endParaRPr>
                    </a:p>
                  </a:txBody>
                  <a:tcPr marL="9144"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dirty="0" smtClean="0">
                          <a:latin typeface="Arial Narrow" pitchFamily="34" charset="0"/>
                          <a:ea typeface="Calibri"/>
                          <a:cs typeface="Times New Roman"/>
                        </a:rPr>
                        <a:t>91.29</a:t>
                      </a:r>
                      <a:endParaRPr lang="en-US" sz="1400" dirty="0">
                        <a:latin typeface="Arial Narrow"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0936">
                <a:tc>
                  <a:txBody>
                    <a:bodyPr/>
                    <a:lstStyle/>
                    <a:p>
                      <a:pPr marL="179388" marR="0" lvl="0" indent="-179388" algn="l" defTabSz="914400" rtl="0" eaLnBrk="1" fontAlgn="base" latinLnBrk="0" hangingPunct="1">
                        <a:lnSpc>
                          <a:spcPct val="100000"/>
                        </a:lnSpc>
                        <a:spcBef>
                          <a:spcPts val="600"/>
                        </a:spcBef>
                        <a:spcAft>
                          <a:spcPts val="600"/>
                        </a:spcAft>
                        <a:buClrTx/>
                        <a:buSzTx/>
                        <a:buFontTx/>
                        <a:buNone/>
                        <a:tabLst/>
                      </a:pPr>
                      <a:r>
                        <a:rPr kumimoji="0" lang="en-US" sz="1400" b="0" i="0" u="none" strike="noStrike" cap="none" normalizeH="0" baseline="0" dirty="0" smtClean="0">
                          <a:ln>
                            <a:noFill/>
                          </a:ln>
                          <a:solidFill>
                            <a:schemeClr val="tx1"/>
                          </a:solidFill>
                          <a:effectLst/>
                          <a:latin typeface="+mn-lt"/>
                        </a:rPr>
                        <a:t>4: Technical and Vocational Education and Training</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0" i="0" u="none" strike="noStrike" dirty="0" smtClean="0">
                          <a:solidFill>
                            <a:srgbClr val="000000"/>
                          </a:solidFill>
                          <a:latin typeface="Arial Narrow" pitchFamily="34" charset="0"/>
                        </a:rPr>
                        <a:t>6 917 191</a:t>
                      </a:r>
                      <a:endParaRPr lang="en-US" sz="1400" b="0" i="0" u="none" strike="noStrike" dirty="0">
                        <a:solidFill>
                          <a:srgbClr val="000000"/>
                        </a:solidFill>
                        <a:latin typeface="Arial Narrow" pitchFamily="34" charset="0"/>
                      </a:endParaRPr>
                    </a:p>
                  </a:txBody>
                  <a:tcPr marL="9144"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0" i="0" u="none" strike="noStrike" dirty="0" smtClean="0">
                          <a:solidFill>
                            <a:srgbClr val="000000"/>
                          </a:solidFill>
                          <a:latin typeface="Arial Narrow" pitchFamily="34" charset="0"/>
                        </a:rPr>
                        <a:t>6 960 244</a:t>
                      </a:r>
                      <a:endParaRPr lang="en-US" sz="1400" b="0" i="0" u="none" strike="noStrike" dirty="0">
                        <a:solidFill>
                          <a:srgbClr val="000000"/>
                        </a:solidFill>
                        <a:latin typeface="Arial Narrow" pitchFamily="34" charset="0"/>
                      </a:endParaRPr>
                    </a:p>
                  </a:txBody>
                  <a:tcPr marL="9144"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a:lnSpc>
                          <a:spcPct val="115000"/>
                        </a:lnSpc>
                        <a:spcBef>
                          <a:spcPts val="0"/>
                        </a:spcBef>
                        <a:spcAft>
                          <a:spcPts val="0"/>
                        </a:spcAft>
                      </a:pPr>
                      <a:r>
                        <a:rPr lang="en-US" sz="1400" dirty="0" smtClean="0">
                          <a:latin typeface="Arial Narrow" pitchFamily="34" charset="0"/>
                          <a:ea typeface="Calibri"/>
                          <a:cs typeface="Times New Roman"/>
                        </a:rPr>
                        <a:t>4 928 498</a:t>
                      </a:r>
                      <a:endParaRPr lang="en-US" sz="1400" dirty="0">
                        <a:latin typeface="Arial Narrow" pitchFamily="34" charset="0"/>
                        <a:ea typeface="Calibri"/>
                        <a:cs typeface="Times New Roman"/>
                      </a:endParaRPr>
                    </a:p>
                  </a:txBody>
                  <a:tcPr marL="9144"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a:lnSpc>
                          <a:spcPct val="115000"/>
                        </a:lnSpc>
                        <a:spcBef>
                          <a:spcPts val="0"/>
                        </a:spcBef>
                        <a:spcAft>
                          <a:spcPts val="0"/>
                        </a:spcAft>
                      </a:pPr>
                      <a:r>
                        <a:rPr lang="en-US" sz="1400" dirty="0" smtClean="0">
                          <a:latin typeface="Arial Narrow" pitchFamily="34" charset="0"/>
                          <a:ea typeface="Calibri"/>
                          <a:cs typeface="Times New Roman"/>
                        </a:rPr>
                        <a:t>2 031 746</a:t>
                      </a:r>
                      <a:endParaRPr lang="en-US" sz="1400" dirty="0">
                        <a:latin typeface="Arial Narrow" pitchFamily="34" charset="0"/>
                        <a:ea typeface="Calibri"/>
                        <a:cs typeface="Times New Roman"/>
                      </a:endParaRPr>
                    </a:p>
                  </a:txBody>
                  <a:tcPr marL="9144"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dirty="0" smtClean="0">
                          <a:latin typeface="Arial Narrow" pitchFamily="34" charset="0"/>
                          <a:ea typeface="Calibri"/>
                          <a:cs typeface="Times New Roman"/>
                        </a:rPr>
                        <a:t>70.81</a:t>
                      </a:r>
                      <a:endParaRPr lang="en-US" sz="1400" dirty="0">
                        <a:latin typeface="Arial Narrow"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400" b="0" i="0" u="none" strike="noStrike" cap="none" normalizeH="0" baseline="0" dirty="0" smtClean="0">
                          <a:ln>
                            <a:noFill/>
                          </a:ln>
                          <a:solidFill>
                            <a:schemeClr val="tx1"/>
                          </a:solidFill>
                          <a:effectLst/>
                          <a:latin typeface="+mn-lt"/>
                        </a:rPr>
                        <a:t>5: Skills Development</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0" i="0" u="none" strike="noStrike" dirty="0" smtClean="0">
                          <a:solidFill>
                            <a:srgbClr val="000000"/>
                          </a:solidFill>
                          <a:latin typeface="Arial Narrow" pitchFamily="34" charset="0"/>
                        </a:rPr>
                        <a:t>224 534</a:t>
                      </a:r>
                      <a:endParaRPr lang="en-US" sz="1400" b="0" i="0" u="none" strike="noStrike" dirty="0">
                        <a:solidFill>
                          <a:srgbClr val="000000"/>
                        </a:solidFill>
                        <a:latin typeface="Arial Narrow" pitchFamily="34" charset="0"/>
                      </a:endParaRPr>
                    </a:p>
                  </a:txBody>
                  <a:tcPr marL="9144"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0" i="0" u="none" strike="noStrike" dirty="0" smtClean="0">
                          <a:solidFill>
                            <a:srgbClr val="000000"/>
                          </a:solidFill>
                          <a:latin typeface="Arial Narrow" pitchFamily="34" charset="0"/>
                        </a:rPr>
                        <a:t>181 443</a:t>
                      </a:r>
                      <a:endParaRPr lang="en-US" sz="1400" b="0" i="0" u="none" strike="noStrike" dirty="0">
                        <a:solidFill>
                          <a:srgbClr val="000000"/>
                        </a:solidFill>
                        <a:latin typeface="Arial Narrow" pitchFamily="34" charset="0"/>
                      </a:endParaRPr>
                    </a:p>
                  </a:txBody>
                  <a:tcPr marL="9144"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a:lnSpc>
                          <a:spcPct val="115000"/>
                        </a:lnSpc>
                        <a:spcBef>
                          <a:spcPts val="0"/>
                        </a:spcBef>
                        <a:spcAft>
                          <a:spcPts val="0"/>
                        </a:spcAft>
                      </a:pPr>
                      <a:r>
                        <a:rPr lang="en-US" sz="1400" dirty="0" smtClean="0">
                          <a:latin typeface="Arial Narrow" pitchFamily="34" charset="0"/>
                          <a:ea typeface="Calibri"/>
                          <a:cs typeface="Times New Roman"/>
                        </a:rPr>
                        <a:t>136 676</a:t>
                      </a:r>
                      <a:endParaRPr lang="en-US" sz="1400" dirty="0">
                        <a:latin typeface="Arial Narrow" pitchFamily="34" charset="0"/>
                        <a:ea typeface="Calibri"/>
                        <a:cs typeface="Times New Roman"/>
                      </a:endParaRPr>
                    </a:p>
                  </a:txBody>
                  <a:tcPr marL="9144"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a:lnSpc>
                          <a:spcPct val="115000"/>
                        </a:lnSpc>
                        <a:spcBef>
                          <a:spcPts val="0"/>
                        </a:spcBef>
                        <a:spcAft>
                          <a:spcPts val="0"/>
                        </a:spcAft>
                      </a:pPr>
                      <a:r>
                        <a:rPr lang="en-US" sz="1400" dirty="0" smtClean="0">
                          <a:latin typeface="Arial Narrow" pitchFamily="34" charset="0"/>
                          <a:ea typeface="Calibri"/>
                          <a:cs typeface="Times New Roman"/>
                        </a:rPr>
                        <a:t>44 767</a:t>
                      </a:r>
                      <a:endParaRPr lang="en-US" sz="1400" dirty="0">
                        <a:latin typeface="Arial Narrow" pitchFamily="34" charset="0"/>
                        <a:ea typeface="Calibri"/>
                        <a:cs typeface="Times New Roman"/>
                      </a:endParaRPr>
                    </a:p>
                  </a:txBody>
                  <a:tcPr marL="9144"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dirty="0" smtClean="0">
                          <a:latin typeface="Arial Narrow" pitchFamily="34" charset="0"/>
                          <a:ea typeface="Calibri"/>
                          <a:cs typeface="Times New Roman"/>
                        </a:rPr>
                        <a:t>75.33</a:t>
                      </a:r>
                      <a:endParaRPr lang="en-US" sz="1400" dirty="0">
                        <a:latin typeface="Arial Narrow"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400" b="0" i="0" u="none" strike="noStrike" cap="none" normalizeH="0" baseline="0" dirty="0" smtClean="0">
                          <a:ln>
                            <a:noFill/>
                          </a:ln>
                          <a:solidFill>
                            <a:schemeClr val="tx1"/>
                          </a:solidFill>
                          <a:effectLst/>
                          <a:latin typeface="+mn-lt"/>
                        </a:rPr>
                        <a:t>6: Community Education and Training</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0" i="0" u="none" strike="noStrike" dirty="0" smtClean="0">
                          <a:solidFill>
                            <a:srgbClr val="000000"/>
                          </a:solidFill>
                          <a:latin typeface="Arial Narrow" pitchFamily="34" charset="0"/>
                        </a:rPr>
                        <a:t>2 069 739</a:t>
                      </a:r>
                      <a:endParaRPr lang="en-US" sz="1400" b="0" i="0" u="none" strike="noStrike" dirty="0">
                        <a:solidFill>
                          <a:srgbClr val="000000"/>
                        </a:solidFill>
                        <a:latin typeface="Arial Narrow" pitchFamily="34" charset="0"/>
                      </a:endParaRPr>
                    </a:p>
                  </a:txBody>
                  <a:tcPr marL="9144"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0" i="0" u="none" strike="noStrike" dirty="0" smtClean="0">
                          <a:solidFill>
                            <a:srgbClr val="000000"/>
                          </a:solidFill>
                          <a:latin typeface="Arial Narrow" pitchFamily="34" charset="0"/>
                        </a:rPr>
                        <a:t>2 069 777</a:t>
                      </a:r>
                      <a:endParaRPr lang="en-US" sz="1400" b="0" i="0" u="none" strike="noStrike" dirty="0">
                        <a:solidFill>
                          <a:srgbClr val="000000"/>
                        </a:solidFill>
                        <a:latin typeface="Arial Narrow" pitchFamily="34" charset="0"/>
                      </a:endParaRPr>
                    </a:p>
                  </a:txBody>
                  <a:tcPr marL="9144"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a:lnSpc>
                          <a:spcPct val="115000"/>
                        </a:lnSpc>
                        <a:spcBef>
                          <a:spcPts val="0"/>
                        </a:spcBef>
                        <a:spcAft>
                          <a:spcPts val="0"/>
                        </a:spcAft>
                      </a:pPr>
                      <a:r>
                        <a:rPr lang="en-US" sz="1400" dirty="0" smtClean="0">
                          <a:latin typeface="Arial Narrow" pitchFamily="34" charset="0"/>
                          <a:ea typeface="Calibri"/>
                          <a:cs typeface="Times New Roman"/>
                        </a:rPr>
                        <a:t>1 512 399</a:t>
                      </a:r>
                      <a:endParaRPr lang="en-US" sz="1400" dirty="0">
                        <a:latin typeface="Arial Narrow" pitchFamily="34" charset="0"/>
                        <a:ea typeface="Calibri"/>
                        <a:cs typeface="Times New Roman"/>
                      </a:endParaRPr>
                    </a:p>
                  </a:txBody>
                  <a:tcPr marL="9144"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a:lnSpc>
                          <a:spcPct val="115000"/>
                        </a:lnSpc>
                        <a:spcBef>
                          <a:spcPts val="0"/>
                        </a:spcBef>
                        <a:spcAft>
                          <a:spcPts val="0"/>
                        </a:spcAft>
                      </a:pPr>
                      <a:r>
                        <a:rPr lang="en-US" sz="1400" dirty="0" smtClean="0">
                          <a:latin typeface="Arial Narrow" pitchFamily="34" charset="0"/>
                          <a:ea typeface="Calibri"/>
                          <a:cs typeface="Times New Roman"/>
                        </a:rPr>
                        <a:t> 557 378</a:t>
                      </a:r>
                      <a:endParaRPr lang="en-US" sz="1400" dirty="0">
                        <a:latin typeface="Arial Narrow" pitchFamily="34" charset="0"/>
                        <a:ea typeface="Calibri"/>
                        <a:cs typeface="Times New Roman"/>
                      </a:endParaRPr>
                    </a:p>
                  </a:txBody>
                  <a:tcPr marL="9144"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dirty="0" smtClean="0">
                          <a:latin typeface="Arial Narrow" pitchFamily="34" charset="0"/>
                          <a:ea typeface="Calibri"/>
                          <a:cs typeface="Times New Roman"/>
                        </a:rPr>
                        <a:t>73.07</a:t>
                      </a:r>
                      <a:endParaRPr lang="en-US" sz="1400" dirty="0">
                        <a:latin typeface="Arial Narrow"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400" b="0" i="0" u="none" strike="noStrike" cap="none" normalizeH="0" baseline="0" dirty="0" smtClean="0">
                          <a:ln>
                            <a:noFill/>
                          </a:ln>
                          <a:solidFill>
                            <a:schemeClr val="tx1"/>
                          </a:solidFill>
                          <a:effectLst/>
                          <a:latin typeface="+mn-lt"/>
                        </a:rPr>
                        <a:t>Direct Charges (SETAs and NSF)</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0" i="0" u="none" strike="noStrike" dirty="0" smtClean="0">
                          <a:solidFill>
                            <a:srgbClr val="000000"/>
                          </a:solidFill>
                          <a:latin typeface="Arial Narrow" pitchFamily="34" charset="0"/>
                        </a:rPr>
                        <a:t>17 639 595</a:t>
                      </a:r>
                      <a:endParaRPr lang="en-US" sz="1400" b="0" i="0" u="none" strike="noStrike" dirty="0">
                        <a:solidFill>
                          <a:srgbClr val="000000"/>
                        </a:solidFill>
                        <a:latin typeface="Arial Narrow" pitchFamily="34" charset="0"/>
                      </a:endParaRPr>
                    </a:p>
                  </a:txBody>
                  <a:tcPr marL="9144"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0" i="0" u="none" strike="noStrike" dirty="0" smtClean="0">
                          <a:solidFill>
                            <a:srgbClr val="000000"/>
                          </a:solidFill>
                          <a:latin typeface="Arial Narrow" pitchFamily="34" charset="0"/>
                        </a:rPr>
                        <a:t>15 462 170</a:t>
                      </a:r>
                      <a:endParaRPr lang="en-US" sz="1400" b="0" i="0" u="none" strike="noStrike" dirty="0">
                        <a:solidFill>
                          <a:srgbClr val="000000"/>
                        </a:solidFill>
                        <a:latin typeface="Arial Narrow" pitchFamily="34" charset="0"/>
                      </a:endParaRPr>
                    </a:p>
                  </a:txBody>
                  <a:tcPr marL="9144"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0" i="0" u="none" strike="noStrike" dirty="0" smtClean="0">
                          <a:solidFill>
                            <a:srgbClr val="000000"/>
                          </a:solidFill>
                          <a:latin typeface="Arial Narrow" pitchFamily="34" charset="0"/>
                        </a:rPr>
                        <a:t>11 068 744</a:t>
                      </a:r>
                      <a:endParaRPr lang="en-US" sz="1400" b="0" i="0" u="none" strike="noStrike" dirty="0">
                        <a:solidFill>
                          <a:srgbClr val="000000"/>
                        </a:solidFill>
                        <a:latin typeface="Arial Narrow" pitchFamily="34" charset="0"/>
                      </a:endParaRPr>
                    </a:p>
                  </a:txBody>
                  <a:tcPr marL="9144"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a:lnSpc>
                          <a:spcPct val="115000"/>
                        </a:lnSpc>
                        <a:spcBef>
                          <a:spcPts val="0"/>
                        </a:spcBef>
                        <a:spcAft>
                          <a:spcPts val="0"/>
                        </a:spcAft>
                      </a:pPr>
                      <a:r>
                        <a:rPr lang="en-US" sz="1400" dirty="0" smtClean="0">
                          <a:latin typeface="Arial Narrow" pitchFamily="34" charset="0"/>
                          <a:ea typeface="Calibri"/>
                          <a:cs typeface="Times New Roman"/>
                        </a:rPr>
                        <a:t>4 393 426</a:t>
                      </a:r>
                      <a:endParaRPr lang="en-US" sz="1400" dirty="0">
                        <a:latin typeface="Arial Narrow" pitchFamily="34" charset="0"/>
                        <a:ea typeface="Calibri"/>
                        <a:cs typeface="Times New Roman"/>
                      </a:endParaRPr>
                    </a:p>
                  </a:txBody>
                  <a:tcPr marL="9144"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dirty="0" smtClean="0">
                          <a:latin typeface="Arial Narrow" pitchFamily="34" charset="0"/>
                          <a:ea typeface="Calibri"/>
                          <a:cs typeface="Times New Roman"/>
                        </a:rPr>
                        <a:t>71.59</a:t>
                      </a:r>
                      <a:endParaRPr lang="en-US" sz="1400" dirty="0">
                        <a:latin typeface="Arial Narrow"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22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Total</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00"/>
                    </a:solidFill>
                  </a:tcPr>
                </a:tc>
                <a:tc>
                  <a:txBody>
                    <a:bodyPr/>
                    <a:lstStyle/>
                    <a:p>
                      <a:pPr algn="r" fontAlgn="b"/>
                      <a:r>
                        <a:rPr lang="en-US" sz="1400" b="1" i="0" u="none" strike="noStrike" dirty="0" smtClean="0">
                          <a:solidFill>
                            <a:srgbClr val="000000"/>
                          </a:solidFill>
                          <a:latin typeface="Arial Narrow" pitchFamily="34" charset="0"/>
                        </a:rPr>
                        <a:t>66</a:t>
                      </a:r>
                      <a:r>
                        <a:rPr lang="en-US" sz="1400" b="1" i="0" u="none" strike="noStrike" baseline="0" dirty="0" smtClean="0">
                          <a:solidFill>
                            <a:srgbClr val="000000"/>
                          </a:solidFill>
                          <a:latin typeface="Arial Narrow" pitchFamily="34" charset="0"/>
                        </a:rPr>
                        <a:t> 827 874</a:t>
                      </a:r>
                      <a:endParaRPr lang="en-US" sz="1400" b="1"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00"/>
                    </a:solidFill>
                  </a:tcPr>
                </a:tc>
                <a:tc>
                  <a:txBody>
                    <a:bodyPr/>
                    <a:lstStyle/>
                    <a:p>
                      <a:pPr algn="r" fontAlgn="b"/>
                      <a:r>
                        <a:rPr lang="en-US" sz="1400" b="1" i="0" u="none" strike="noStrike" dirty="0" smtClean="0">
                          <a:solidFill>
                            <a:srgbClr val="000000"/>
                          </a:solidFill>
                          <a:latin typeface="Arial Narrow" pitchFamily="34" charset="0"/>
                        </a:rPr>
                        <a:t>64</a:t>
                      </a:r>
                      <a:r>
                        <a:rPr lang="en-US" sz="1400" b="1" i="0" u="none" strike="noStrike" baseline="0" dirty="0" smtClean="0">
                          <a:solidFill>
                            <a:srgbClr val="000000"/>
                          </a:solidFill>
                          <a:latin typeface="Arial Narrow" pitchFamily="34" charset="0"/>
                        </a:rPr>
                        <a:t> 650 449</a:t>
                      </a:r>
                      <a:endParaRPr lang="en-US" sz="1400" b="1"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00"/>
                    </a:solidFill>
                  </a:tcPr>
                </a:tc>
                <a:tc>
                  <a:txBody>
                    <a:bodyPr/>
                    <a:lstStyle/>
                    <a:p>
                      <a:pPr algn="r" fontAlgn="b"/>
                      <a:r>
                        <a:rPr lang="en-US" sz="1400" b="1" i="0" u="none" strike="noStrike" dirty="0" smtClean="0">
                          <a:solidFill>
                            <a:srgbClr val="000000"/>
                          </a:solidFill>
                          <a:latin typeface="Arial Narrow" pitchFamily="34" charset="0"/>
                        </a:rPr>
                        <a:t>54 059 462</a:t>
                      </a:r>
                      <a:endParaRPr lang="en-US" sz="1400" b="1"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00"/>
                    </a:solidFill>
                  </a:tcPr>
                </a:tc>
                <a:tc>
                  <a:txBody>
                    <a:bodyPr/>
                    <a:lstStyle/>
                    <a:p>
                      <a:pPr marL="0" marR="0" algn="r">
                        <a:lnSpc>
                          <a:spcPct val="115000"/>
                        </a:lnSpc>
                        <a:spcBef>
                          <a:spcPts val="0"/>
                        </a:spcBef>
                        <a:spcAft>
                          <a:spcPts val="0"/>
                        </a:spcAft>
                      </a:pPr>
                      <a:r>
                        <a:rPr lang="en-US" sz="1400" b="1" dirty="0" smtClean="0">
                          <a:latin typeface="Arial Narrow" pitchFamily="34" charset="0"/>
                          <a:ea typeface="Calibri"/>
                          <a:cs typeface="Times New Roman"/>
                        </a:rPr>
                        <a:t>10 590 987</a:t>
                      </a:r>
                      <a:endParaRPr lang="en-US" sz="1400" b="1" dirty="0">
                        <a:latin typeface="Arial Narrow"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00"/>
                    </a:solidFill>
                  </a:tcPr>
                </a:tc>
                <a:tc>
                  <a:txBody>
                    <a:bodyPr/>
                    <a:lstStyle/>
                    <a:p>
                      <a:pPr marL="0" marR="0" algn="ctr">
                        <a:lnSpc>
                          <a:spcPct val="115000"/>
                        </a:lnSpc>
                        <a:spcBef>
                          <a:spcPts val="0"/>
                        </a:spcBef>
                        <a:spcAft>
                          <a:spcPts val="0"/>
                        </a:spcAft>
                      </a:pPr>
                      <a:r>
                        <a:rPr lang="en-US" sz="1400" b="1" dirty="0" smtClean="0">
                          <a:latin typeface="Arial Narrow" pitchFamily="34" charset="0"/>
                          <a:ea typeface="Calibri"/>
                          <a:cs typeface="Times New Roman"/>
                        </a:rPr>
                        <a:t>83.62</a:t>
                      </a:r>
                      <a:endParaRPr lang="en-US" sz="1400" b="1" dirty="0">
                        <a:latin typeface="Arial Narrow"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00"/>
                    </a:solidFill>
                  </a:tcPr>
                </a:tc>
              </a:tr>
            </a:tbl>
          </a:graphicData>
        </a:graphic>
      </p:graphicFrame>
    </p:spTree>
    <p:extLst>
      <p:ext uri="{BB962C8B-B14F-4D97-AF65-F5344CB8AC3E}">
        <p14:creationId xmlns:p14="http://schemas.microsoft.com/office/powerpoint/2010/main" val="32385411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xfrm>
            <a:off x="6934200" y="6457950"/>
            <a:ext cx="2133600" cy="476250"/>
          </a:xfrm>
          <a:noFill/>
        </p:spPr>
        <p:txBody>
          <a:bodyPr/>
          <a:lstStyle/>
          <a:p>
            <a:fld id="{9A1AAE75-46A0-4C6D-AD76-30D59903F5DC}" type="slidenum">
              <a:rPr lang="en-US" smtClean="0"/>
              <a:pPr/>
              <a:t>43</a:t>
            </a:fld>
            <a:endParaRPr lang="en-US" smtClean="0"/>
          </a:p>
        </p:txBody>
      </p:sp>
      <p:graphicFrame>
        <p:nvGraphicFramePr>
          <p:cNvPr id="21613" name="Group 109"/>
          <p:cNvGraphicFramePr>
            <a:graphicFrameLocks noGrp="1"/>
          </p:cNvGraphicFramePr>
          <p:nvPr>
            <p:ph idx="1"/>
            <p:extLst/>
          </p:nvPr>
        </p:nvGraphicFramePr>
        <p:xfrm>
          <a:off x="457200" y="1021928"/>
          <a:ext cx="8229600" cy="5669384"/>
        </p:xfrm>
        <a:graphic>
          <a:graphicData uri="http://schemas.openxmlformats.org/drawingml/2006/table">
            <a:tbl>
              <a:tblPr/>
              <a:tblGrid>
                <a:gridCol w="3440243"/>
                <a:gridCol w="944380"/>
                <a:gridCol w="944380"/>
                <a:gridCol w="1079292"/>
                <a:gridCol w="944380"/>
                <a:gridCol w="876925"/>
              </a:tblGrid>
              <a:tr h="762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rPr>
                        <a:t>Economic Classification</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Allocation</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Arial" charset="0"/>
                        </a:rPr>
                        <a:t>R’000</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Adjusted Allocation</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Arial" charset="0"/>
                        </a:rPr>
                        <a:t>R’000</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Actual Expenditure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Arial" charset="0"/>
                        </a:rPr>
                        <a:t>R’000</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Deviation</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Arial" charset="0"/>
                        </a:rPr>
                        <a:t>R’000</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 Spent</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rPr>
                        <a:t>Compensation of Employees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rPr>
                        <a:t>  Personnel Expenditure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rPr>
                        <a:t>  Examiners and Moderators</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endParaRPr lang="en-US" sz="1400" b="1" i="0" u="none" strike="noStrike" dirty="0" smtClean="0">
                        <a:solidFill>
                          <a:srgbClr val="000000"/>
                        </a:solidFill>
                        <a:latin typeface="Arial Narrow" pitchFamily="34" charset="0"/>
                      </a:endParaRPr>
                    </a:p>
                    <a:p>
                      <a:pPr algn="r" fontAlgn="b"/>
                      <a:r>
                        <a:rPr lang="en-US" sz="1400" b="1" i="0" u="none" strike="noStrike" dirty="0" smtClean="0">
                          <a:solidFill>
                            <a:srgbClr val="000000"/>
                          </a:solidFill>
                          <a:latin typeface="Arial Narrow" pitchFamily="34" charset="0"/>
                        </a:rPr>
                        <a:t>7 755 438</a:t>
                      </a:r>
                    </a:p>
                    <a:p>
                      <a:pPr algn="r" fontAlgn="b"/>
                      <a:r>
                        <a:rPr lang="en-US" sz="1400" b="1" i="0" u="none" strike="noStrike" dirty="0" smtClean="0">
                          <a:solidFill>
                            <a:srgbClr val="000000"/>
                          </a:solidFill>
                          <a:latin typeface="Arial Narrow" pitchFamily="34" charset="0"/>
                        </a:rPr>
                        <a:t>84</a:t>
                      </a:r>
                      <a:r>
                        <a:rPr lang="en-US" sz="1400" b="1" i="0" u="none" strike="noStrike" baseline="0" dirty="0" smtClean="0">
                          <a:solidFill>
                            <a:srgbClr val="000000"/>
                          </a:solidFill>
                          <a:latin typeface="Arial Narrow" pitchFamily="34" charset="0"/>
                        </a:rPr>
                        <a:t> 448</a:t>
                      </a:r>
                      <a:endParaRPr lang="en-US" sz="1400" b="1" i="0" u="none" strike="noStrike" dirty="0" smtClean="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endParaRPr lang="en-US" sz="1400" b="1" i="0" u="none" strike="noStrike" dirty="0" smtClean="0">
                        <a:solidFill>
                          <a:srgbClr val="000000"/>
                        </a:solidFill>
                        <a:latin typeface="Arial Narrow" pitchFamily="34" charset="0"/>
                      </a:endParaRPr>
                    </a:p>
                    <a:p>
                      <a:pPr algn="r" fontAlgn="b"/>
                      <a:r>
                        <a:rPr lang="en-US" sz="1400" b="1" i="0" u="none" strike="noStrike" dirty="0" smtClean="0">
                          <a:solidFill>
                            <a:srgbClr val="000000"/>
                          </a:solidFill>
                          <a:latin typeface="Arial Narrow" pitchFamily="34" charset="0"/>
                        </a:rPr>
                        <a:t>7 486 315</a:t>
                      </a:r>
                    </a:p>
                    <a:p>
                      <a:pPr algn="r" fontAlgn="b"/>
                      <a:r>
                        <a:rPr lang="en-US" sz="1400" b="1" i="0" u="none" strike="noStrike" dirty="0" smtClean="0">
                          <a:solidFill>
                            <a:srgbClr val="000000"/>
                          </a:solidFill>
                          <a:latin typeface="Arial Narrow" pitchFamily="34" charset="0"/>
                        </a:rPr>
                        <a:t>87</a:t>
                      </a:r>
                      <a:r>
                        <a:rPr lang="en-US" sz="1400" b="1" i="0" u="none" strike="noStrike" baseline="0" dirty="0" smtClean="0">
                          <a:solidFill>
                            <a:srgbClr val="000000"/>
                          </a:solidFill>
                          <a:latin typeface="Arial Narrow" pitchFamily="34" charset="0"/>
                        </a:rPr>
                        <a:t> 397</a:t>
                      </a:r>
                      <a:endParaRPr lang="en-US" sz="1400" b="1" i="0" u="none" strike="noStrike" dirty="0" smtClean="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endParaRPr lang="en-US" sz="1400" b="1" i="0" u="none" strike="noStrike" dirty="0" smtClean="0">
                        <a:solidFill>
                          <a:srgbClr val="000000"/>
                        </a:solidFill>
                        <a:latin typeface="Arial Narrow" pitchFamily="34" charset="0"/>
                      </a:endParaRPr>
                    </a:p>
                    <a:p>
                      <a:pPr algn="r" fontAlgn="b"/>
                      <a:r>
                        <a:rPr lang="en-US" sz="1400" b="1" i="0" u="none" strike="noStrike" dirty="0" smtClean="0">
                          <a:solidFill>
                            <a:srgbClr val="000000"/>
                          </a:solidFill>
                          <a:latin typeface="Arial Narrow" pitchFamily="34" charset="0"/>
                        </a:rPr>
                        <a:t>5 403 568</a:t>
                      </a:r>
                    </a:p>
                    <a:p>
                      <a:pPr algn="r" fontAlgn="b"/>
                      <a:r>
                        <a:rPr lang="en-US" sz="1400" b="1" i="0" u="none" strike="noStrike" dirty="0" smtClean="0">
                          <a:solidFill>
                            <a:srgbClr val="000000"/>
                          </a:solidFill>
                          <a:latin typeface="Arial Narrow" pitchFamily="34" charset="0"/>
                        </a:rPr>
                        <a:t>128 614</a:t>
                      </a:r>
                      <a:endParaRPr lang="en-US" sz="1400" b="1"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endParaRPr lang="en-US" sz="1400" b="1" i="0" u="none" strike="noStrike" dirty="0" smtClean="0">
                        <a:solidFill>
                          <a:srgbClr val="000000"/>
                        </a:solidFill>
                        <a:latin typeface="Arial Narrow" pitchFamily="34" charset="0"/>
                      </a:endParaRPr>
                    </a:p>
                    <a:p>
                      <a:pPr algn="r" fontAlgn="b"/>
                      <a:r>
                        <a:rPr lang="en-US" sz="1400" b="1" i="0" u="none" strike="noStrike" dirty="0" smtClean="0">
                          <a:solidFill>
                            <a:srgbClr val="000000"/>
                          </a:solidFill>
                          <a:latin typeface="Arial Narrow" pitchFamily="34" charset="0"/>
                        </a:rPr>
                        <a:t>2 082 747</a:t>
                      </a:r>
                      <a:endParaRPr lang="en-US" sz="1400" b="1" i="0" u="none" strike="noStrike" baseline="0" dirty="0" smtClean="0">
                        <a:solidFill>
                          <a:srgbClr val="000000"/>
                        </a:solidFill>
                        <a:latin typeface="Arial Narrow" pitchFamily="34" charset="0"/>
                      </a:endParaRPr>
                    </a:p>
                    <a:p>
                      <a:pPr algn="r" fontAlgn="b"/>
                      <a:r>
                        <a:rPr lang="en-US" sz="1400" b="1" i="0" u="none" strike="noStrike" dirty="0" smtClean="0">
                          <a:solidFill>
                            <a:srgbClr val="000000"/>
                          </a:solidFill>
                          <a:latin typeface="Arial Narrow" pitchFamily="34" charset="0"/>
                        </a:rPr>
                        <a:t>(41 217)</a:t>
                      </a:r>
                      <a:endParaRPr lang="en-US" sz="1400" b="1"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endParaRPr lang="en-US" sz="1400" b="1" i="0" u="none" strike="noStrike" dirty="0" smtClean="0">
                        <a:solidFill>
                          <a:srgbClr val="000000"/>
                        </a:solidFill>
                        <a:latin typeface="Arial Narrow" pitchFamily="34" charset="0"/>
                      </a:endParaRPr>
                    </a:p>
                    <a:p>
                      <a:pPr algn="r" fontAlgn="b"/>
                      <a:r>
                        <a:rPr lang="en-US" sz="1400" b="1" i="0" u="none" strike="noStrike" dirty="0" smtClean="0">
                          <a:solidFill>
                            <a:srgbClr val="000000"/>
                          </a:solidFill>
                          <a:latin typeface="Arial Narrow" pitchFamily="34" charset="0"/>
                        </a:rPr>
                        <a:t>72.2%</a:t>
                      </a:r>
                    </a:p>
                    <a:p>
                      <a:pPr algn="r" fontAlgn="b"/>
                      <a:r>
                        <a:rPr lang="en-US" sz="1400" b="1" i="0" u="none" strike="noStrike" dirty="0" smtClean="0">
                          <a:solidFill>
                            <a:srgbClr val="000000"/>
                          </a:solidFill>
                          <a:latin typeface="Arial Narrow" pitchFamily="34" charset="0"/>
                        </a:rPr>
                        <a:t>147.2%</a:t>
                      </a:r>
                      <a:endParaRPr lang="en-US" sz="1400" b="1" i="0" u="none" strike="noStrike" dirty="0">
                        <a:solidFill>
                          <a:srgbClr val="000000"/>
                        </a:solidFill>
                        <a:latin typeface="Arial Narrow"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rPr>
                        <a:t>Goods and Services</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1" i="0" u="none" strike="noStrike" dirty="0" smtClean="0">
                          <a:solidFill>
                            <a:srgbClr val="000000"/>
                          </a:solidFill>
                          <a:latin typeface="Arial Narrow" pitchFamily="34" charset="0"/>
                        </a:rPr>
                        <a:t>375 270</a:t>
                      </a:r>
                      <a:endParaRPr lang="en-US" sz="1400" b="1"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1" i="0" u="none" strike="noStrike" dirty="0" smtClean="0">
                          <a:solidFill>
                            <a:srgbClr val="000000"/>
                          </a:solidFill>
                          <a:latin typeface="Arial Narrow" pitchFamily="34" charset="0"/>
                        </a:rPr>
                        <a:t>374 574</a:t>
                      </a:r>
                      <a:endParaRPr lang="en-US" sz="1400" b="1"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1" i="0" u="none" strike="noStrike" dirty="0" smtClean="0">
                          <a:solidFill>
                            <a:srgbClr val="000000"/>
                          </a:solidFill>
                          <a:latin typeface="Arial Narrow" pitchFamily="34" charset="0"/>
                        </a:rPr>
                        <a:t>282 509</a:t>
                      </a:r>
                      <a:endParaRPr lang="en-US" sz="1400" b="1"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1" i="0" u="none" strike="noStrike" dirty="0" smtClean="0">
                          <a:solidFill>
                            <a:srgbClr val="000000"/>
                          </a:solidFill>
                          <a:latin typeface="Arial Narrow" pitchFamily="34" charset="0"/>
                        </a:rPr>
                        <a:t>92 065</a:t>
                      </a:r>
                      <a:endParaRPr lang="en-US" sz="1400" b="1"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1" i="0" u="none" strike="noStrike" dirty="0" smtClean="0">
                          <a:solidFill>
                            <a:srgbClr val="000000"/>
                          </a:solidFill>
                          <a:latin typeface="Arial Narrow" pitchFamily="34" charset="0"/>
                        </a:rPr>
                        <a:t>75.4%</a:t>
                      </a:r>
                      <a:endParaRPr lang="en-US" sz="1400" b="1" i="0" u="none" strike="noStrike" dirty="0">
                        <a:solidFill>
                          <a:srgbClr val="000000"/>
                        </a:solidFill>
                        <a:latin typeface="Arial Narrow"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Arial Narrow" pitchFamily="34" charset="0"/>
                        </a:rPr>
                        <a:t>Transfer Payments</a:t>
                      </a:r>
                    </a:p>
                  </a:txBody>
                  <a:tcPr marR="0"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1" i="0" u="none" strike="noStrike" dirty="0" smtClean="0">
                          <a:solidFill>
                            <a:srgbClr val="000000"/>
                          </a:solidFill>
                          <a:latin typeface="Arial Narrow" pitchFamily="34" charset="0"/>
                        </a:rPr>
                        <a:t>58 605 013</a:t>
                      </a:r>
                      <a:endParaRPr lang="en-US" sz="1400" b="1" i="0" u="none" strike="noStrike" dirty="0">
                        <a:solidFill>
                          <a:srgbClr val="000000"/>
                        </a:solidFill>
                        <a:latin typeface="Arial Narrow" pitchFamily="34" charset="0"/>
                      </a:endParaRPr>
                    </a:p>
                  </a:txBody>
                  <a:tcPr marL="9525"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1" i="0" u="none" strike="noStrike" dirty="0" smtClean="0">
                          <a:solidFill>
                            <a:srgbClr val="000000"/>
                          </a:solidFill>
                          <a:latin typeface="Arial Narrow" pitchFamily="34" charset="0"/>
                        </a:rPr>
                        <a:t>56 694 458</a:t>
                      </a:r>
                      <a:endParaRPr lang="en-US" sz="1400" b="1" i="0" u="none" strike="noStrike" dirty="0">
                        <a:solidFill>
                          <a:srgbClr val="000000"/>
                        </a:solidFill>
                        <a:latin typeface="Arial Narrow" pitchFamily="34" charset="0"/>
                      </a:endParaRPr>
                    </a:p>
                  </a:txBody>
                  <a:tcPr marL="9525"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1" i="0" u="none" strike="noStrike" dirty="0" smtClean="0">
                          <a:solidFill>
                            <a:srgbClr val="000000"/>
                          </a:solidFill>
                          <a:latin typeface="Arial Narrow" pitchFamily="34" charset="0"/>
                        </a:rPr>
                        <a:t>48 236 964</a:t>
                      </a:r>
                      <a:endParaRPr lang="en-US" sz="1400" b="1" i="0" u="none" strike="noStrike" dirty="0">
                        <a:solidFill>
                          <a:srgbClr val="000000"/>
                        </a:solidFill>
                        <a:latin typeface="Arial Narrow" pitchFamily="34" charset="0"/>
                      </a:endParaRPr>
                    </a:p>
                  </a:txBody>
                  <a:tcPr marL="9525"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1" i="0" u="none" strike="noStrike" dirty="0" smtClean="0">
                          <a:solidFill>
                            <a:srgbClr val="000000"/>
                          </a:solidFill>
                          <a:latin typeface="Arial Narrow" pitchFamily="34" charset="0"/>
                        </a:rPr>
                        <a:t>8 457 494</a:t>
                      </a:r>
                      <a:endParaRPr lang="en-US" sz="1400" b="1" i="0" u="none" strike="noStrike" dirty="0">
                        <a:solidFill>
                          <a:srgbClr val="000000"/>
                        </a:solidFill>
                        <a:latin typeface="Arial Narrow" pitchFamily="34" charset="0"/>
                      </a:endParaRPr>
                    </a:p>
                  </a:txBody>
                  <a:tcPr marL="9525"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1" i="0" u="none" strike="noStrike" dirty="0" smtClean="0">
                          <a:solidFill>
                            <a:srgbClr val="000000"/>
                          </a:solidFill>
                          <a:latin typeface="Arial Narrow" pitchFamily="34" charset="0"/>
                        </a:rPr>
                        <a:t>85.1%</a:t>
                      </a:r>
                      <a:endParaRPr lang="en-US" sz="1400" b="1" i="0" u="none" strike="noStrike" dirty="0">
                        <a:solidFill>
                          <a:srgbClr val="000000"/>
                        </a:solidFill>
                        <a:latin typeface="Arial Narrow"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rPr>
                        <a:t>      Universities</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0" i="0" u="none" strike="noStrike" dirty="0" smtClean="0">
                          <a:solidFill>
                            <a:srgbClr val="000000"/>
                          </a:solidFill>
                          <a:latin typeface="Arial Narrow" pitchFamily="34" charset="0"/>
                        </a:rPr>
                        <a:t>27 964</a:t>
                      </a:r>
                      <a:r>
                        <a:rPr lang="en-US" sz="1400" b="0" i="0" u="none" strike="noStrike" baseline="0" dirty="0" smtClean="0">
                          <a:solidFill>
                            <a:srgbClr val="000000"/>
                          </a:solidFill>
                          <a:latin typeface="Arial Narrow" pitchFamily="34" charset="0"/>
                        </a:rPr>
                        <a:t> 818</a:t>
                      </a:r>
                      <a:endParaRPr lang="en-US" sz="1400" b="0"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0" i="0" u="none" strike="noStrike" dirty="0" smtClean="0">
                          <a:solidFill>
                            <a:srgbClr val="000000"/>
                          </a:solidFill>
                          <a:latin typeface="Arial Narrow" pitchFamily="34" charset="0"/>
                        </a:rPr>
                        <a:t>27 964</a:t>
                      </a:r>
                      <a:r>
                        <a:rPr lang="en-US" sz="1400" b="0" i="0" u="none" strike="noStrike" baseline="0" dirty="0" smtClean="0">
                          <a:solidFill>
                            <a:srgbClr val="000000"/>
                          </a:solidFill>
                          <a:latin typeface="Arial Narrow" pitchFamily="34" charset="0"/>
                        </a:rPr>
                        <a:t> 818</a:t>
                      </a:r>
                      <a:endParaRPr lang="en-US" sz="1400" b="0"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0" i="0" u="none" strike="noStrike" dirty="0" smtClean="0">
                          <a:solidFill>
                            <a:srgbClr val="000000"/>
                          </a:solidFill>
                          <a:latin typeface="Arial Narrow" pitchFamily="34" charset="0"/>
                        </a:rPr>
                        <a:t>24 577 425</a:t>
                      </a:r>
                      <a:endParaRPr lang="en-US" sz="1400" b="0"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0" i="0" u="none" strike="noStrike" dirty="0" smtClean="0">
                          <a:solidFill>
                            <a:srgbClr val="000000"/>
                          </a:solidFill>
                          <a:latin typeface="Arial Narrow" pitchFamily="34" charset="0"/>
                        </a:rPr>
                        <a:t>3 387 393</a:t>
                      </a:r>
                      <a:endParaRPr lang="en-US" sz="1400" b="0"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0" i="0" u="none" strike="noStrike" dirty="0" smtClean="0">
                          <a:solidFill>
                            <a:srgbClr val="000000"/>
                          </a:solidFill>
                          <a:latin typeface="Arial Narrow" pitchFamily="34" charset="0"/>
                        </a:rPr>
                        <a:t>87.9%</a:t>
                      </a:r>
                      <a:endParaRPr lang="en-US" sz="1400" b="0" i="0" u="none" strike="noStrike" dirty="0">
                        <a:solidFill>
                          <a:srgbClr val="000000"/>
                        </a:solidFill>
                        <a:latin typeface="Arial Narrow"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81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rPr>
                        <a:t>      Public Entities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rPr>
                        <a:t>           NSFAS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rPr>
                        <a:t>           Other</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endParaRPr lang="en-US" sz="1400" b="0" i="0" u="none" strike="noStrike" dirty="0" smtClean="0">
                        <a:solidFill>
                          <a:srgbClr val="000000"/>
                        </a:solidFill>
                        <a:latin typeface="Arial Narrow" pitchFamily="34" charset="0"/>
                      </a:endParaRPr>
                    </a:p>
                    <a:p>
                      <a:pPr algn="r" fontAlgn="b"/>
                      <a:r>
                        <a:rPr lang="en-US" sz="1400" b="0" i="0" u="none" strike="noStrike" dirty="0" smtClean="0">
                          <a:solidFill>
                            <a:srgbClr val="000000"/>
                          </a:solidFill>
                          <a:latin typeface="Arial Narrow" pitchFamily="34" charset="0"/>
                        </a:rPr>
                        <a:t>11 392 674</a:t>
                      </a:r>
                    </a:p>
                    <a:p>
                      <a:pPr algn="r" fontAlgn="b"/>
                      <a:r>
                        <a:rPr lang="en-US" sz="1400" b="0" i="0" u="none" strike="noStrike" dirty="0" smtClean="0">
                          <a:solidFill>
                            <a:srgbClr val="000000"/>
                          </a:solidFill>
                          <a:latin typeface="Arial Narrow" pitchFamily="34" charset="0"/>
                        </a:rPr>
                        <a:t>223 381</a:t>
                      </a:r>
                      <a:endParaRPr lang="en-US" sz="1400" b="0"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endParaRPr lang="en-US" sz="1400" b="0" i="0" u="none" strike="noStrike" dirty="0" smtClean="0">
                        <a:solidFill>
                          <a:srgbClr val="000000"/>
                        </a:solidFill>
                        <a:latin typeface="Arial Narrow" pitchFamily="34" charset="0"/>
                      </a:endParaRPr>
                    </a:p>
                    <a:p>
                      <a:pPr algn="r" fontAlgn="b"/>
                      <a:r>
                        <a:rPr lang="en-US" sz="1400" b="0" i="0" u="none" strike="noStrike" dirty="0" smtClean="0">
                          <a:solidFill>
                            <a:srgbClr val="000000"/>
                          </a:solidFill>
                          <a:latin typeface="Arial Narrow" pitchFamily="34" charset="0"/>
                        </a:rPr>
                        <a:t>11 392 674</a:t>
                      </a:r>
                    </a:p>
                    <a:p>
                      <a:pPr algn="r" fontAlgn="b"/>
                      <a:r>
                        <a:rPr lang="en-US" sz="1400" b="0" i="0" u="none" strike="noStrike" dirty="0" smtClean="0">
                          <a:solidFill>
                            <a:srgbClr val="000000"/>
                          </a:solidFill>
                          <a:latin typeface="Arial Narrow" pitchFamily="34" charset="0"/>
                        </a:rPr>
                        <a:t>223 051</a:t>
                      </a:r>
                      <a:endParaRPr lang="en-US" sz="1400" b="0"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endParaRPr lang="en-US" sz="1400" b="0" i="0" u="none" strike="noStrike" dirty="0" smtClean="0">
                        <a:solidFill>
                          <a:srgbClr val="000000"/>
                        </a:solidFill>
                        <a:latin typeface="Arial Narrow" pitchFamily="34" charset="0"/>
                      </a:endParaRPr>
                    </a:p>
                    <a:p>
                      <a:pPr algn="r" fontAlgn="b"/>
                      <a:r>
                        <a:rPr lang="en-US" sz="1400" b="0" i="0" u="none" strike="noStrike" dirty="0" smtClean="0">
                          <a:solidFill>
                            <a:srgbClr val="000000"/>
                          </a:solidFill>
                          <a:latin typeface="Arial Narrow" pitchFamily="34" charset="0"/>
                        </a:rPr>
                        <a:t>11 392 674</a:t>
                      </a:r>
                    </a:p>
                    <a:p>
                      <a:pPr algn="r" fontAlgn="b"/>
                      <a:r>
                        <a:rPr lang="en-US" sz="1400" b="0" i="0" u="none" strike="noStrike" dirty="0" smtClean="0">
                          <a:solidFill>
                            <a:srgbClr val="000000"/>
                          </a:solidFill>
                          <a:latin typeface="Arial Narrow" pitchFamily="34" charset="0"/>
                        </a:rPr>
                        <a:t>147 169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endParaRPr lang="en-US" sz="1400" b="0" i="0" u="none" strike="noStrike" dirty="0" smtClean="0">
                        <a:solidFill>
                          <a:srgbClr val="000000"/>
                        </a:solidFill>
                        <a:latin typeface="Arial Narrow" pitchFamily="34" charset="0"/>
                      </a:endParaRPr>
                    </a:p>
                    <a:p>
                      <a:pPr algn="r" fontAlgn="b"/>
                      <a:r>
                        <a:rPr lang="en-US" sz="1400" b="0" i="0" u="none" strike="noStrike" dirty="0" smtClean="0">
                          <a:solidFill>
                            <a:srgbClr val="000000"/>
                          </a:solidFill>
                          <a:latin typeface="Arial Narrow" pitchFamily="34" charset="0"/>
                        </a:rPr>
                        <a:t>-</a:t>
                      </a:r>
                    </a:p>
                    <a:p>
                      <a:pPr algn="r" fontAlgn="b"/>
                      <a:r>
                        <a:rPr lang="en-US" sz="1400" b="0" i="0" u="none" strike="noStrike" dirty="0" smtClean="0">
                          <a:solidFill>
                            <a:srgbClr val="000000"/>
                          </a:solidFill>
                          <a:latin typeface="Arial Narrow" pitchFamily="34" charset="0"/>
                        </a:rPr>
                        <a:t>75 882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endParaRPr lang="en-US" sz="1400" b="0" i="0" u="none" strike="noStrike" dirty="0" smtClean="0">
                        <a:solidFill>
                          <a:srgbClr val="000000"/>
                        </a:solidFill>
                        <a:latin typeface="Arial Narrow" pitchFamily="34" charset="0"/>
                      </a:endParaRPr>
                    </a:p>
                    <a:p>
                      <a:pPr algn="r" fontAlgn="b"/>
                      <a:r>
                        <a:rPr lang="en-US" sz="1400" b="0" i="0" u="none" strike="noStrike" dirty="0" smtClean="0">
                          <a:solidFill>
                            <a:srgbClr val="000000"/>
                          </a:solidFill>
                          <a:latin typeface="Arial Narrow" pitchFamily="34" charset="0"/>
                        </a:rPr>
                        <a:t>100.0%</a:t>
                      </a:r>
                    </a:p>
                    <a:p>
                      <a:pPr algn="r" fontAlgn="b"/>
                      <a:r>
                        <a:rPr lang="en-US" sz="1400" b="0" i="0" u="none" strike="noStrike" dirty="0" smtClean="0">
                          <a:solidFill>
                            <a:srgbClr val="000000"/>
                          </a:solidFill>
                          <a:latin typeface="Arial Narrow" pitchFamily="34" charset="0"/>
                        </a:rPr>
                        <a:t>66.0%</a:t>
                      </a:r>
                      <a:endParaRPr lang="en-US" sz="1400" b="0" i="0" u="none" strike="noStrike" dirty="0">
                        <a:solidFill>
                          <a:srgbClr val="000000"/>
                        </a:solidFill>
                        <a:latin typeface="Arial Narrow"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rPr>
                        <a:t>      Commonwealth of Learning/IBSA/HESA</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0" i="0" u="none" strike="noStrike" dirty="0" smtClean="0">
                          <a:solidFill>
                            <a:srgbClr val="000000"/>
                          </a:solidFill>
                          <a:latin typeface="Arial Narrow" pitchFamily="34" charset="0"/>
                        </a:rPr>
                        <a:t>11 495</a:t>
                      </a:r>
                      <a:endParaRPr lang="en-US" sz="1400" b="0"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0" i="0" u="none" strike="noStrike" dirty="0" smtClean="0">
                          <a:solidFill>
                            <a:srgbClr val="000000"/>
                          </a:solidFill>
                          <a:latin typeface="Arial Narrow" pitchFamily="34" charset="0"/>
                        </a:rPr>
                        <a:t>11 068</a:t>
                      </a:r>
                      <a:endParaRPr lang="en-US" sz="1400" b="0"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0" i="0" u="none" strike="noStrike" dirty="0" smtClean="0">
                          <a:solidFill>
                            <a:srgbClr val="000000"/>
                          </a:solidFill>
                          <a:latin typeface="Arial Narrow" pitchFamily="34" charset="0"/>
                        </a:rPr>
                        <a:t>7 670</a:t>
                      </a:r>
                      <a:endParaRPr lang="en-US" sz="1400" b="0"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0" i="0" u="none" strike="noStrike" dirty="0" smtClean="0">
                          <a:solidFill>
                            <a:srgbClr val="000000"/>
                          </a:solidFill>
                          <a:latin typeface="Arial Narrow" pitchFamily="34" charset="0"/>
                        </a:rPr>
                        <a:t>3 398</a:t>
                      </a:r>
                      <a:endParaRPr lang="en-US" sz="1400" b="0"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0" i="0" u="none" strike="noStrike" dirty="0" smtClean="0">
                          <a:solidFill>
                            <a:srgbClr val="000000"/>
                          </a:solidFill>
                          <a:latin typeface="Arial Narrow" pitchFamily="34" charset="0"/>
                        </a:rPr>
                        <a:t>69.3%</a:t>
                      </a:r>
                      <a:endParaRPr lang="en-US" sz="1400" b="0" i="0" u="none" strike="noStrike" dirty="0">
                        <a:solidFill>
                          <a:srgbClr val="000000"/>
                        </a:solidFill>
                        <a:latin typeface="Arial Narrow"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rPr>
                        <a:t>      TVET Colleges</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0" i="0" u="none" strike="noStrike" dirty="0" smtClean="0">
                          <a:solidFill>
                            <a:srgbClr val="000000"/>
                          </a:solidFill>
                          <a:latin typeface="Arial Narrow" pitchFamily="34" charset="0"/>
                        </a:rPr>
                        <a:t>1 274 848</a:t>
                      </a:r>
                      <a:endParaRPr lang="en-US" sz="1400" b="0"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0" i="0" u="none" strike="noStrike" dirty="0" smtClean="0">
                          <a:solidFill>
                            <a:srgbClr val="000000"/>
                          </a:solidFill>
                          <a:latin typeface="Arial Narrow" pitchFamily="34" charset="0"/>
                        </a:rPr>
                        <a:t>1 534 848</a:t>
                      </a:r>
                      <a:endParaRPr lang="en-US" sz="1400" b="0"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0" i="0" u="none" strike="noStrike" dirty="0" smtClean="0">
                          <a:solidFill>
                            <a:srgbClr val="000000"/>
                          </a:solidFill>
                          <a:latin typeface="Arial Narrow" pitchFamily="34" charset="0"/>
                        </a:rPr>
                        <a:t>944 540</a:t>
                      </a:r>
                      <a:endParaRPr lang="en-US" sz="1400" b="0"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0" i="0" u="none" strike="noStrike" dirty="0" smtClean="0">
                          <a:solidFill>
                            <a:srgbClr val="000000"/>
                          </a:solidFill>
                          <a:latin typeface="Arial Narrow" pitchFamily="34" charset="0"/>
                        </a:rPr>
                        <a:t>590 308</a:t>
                      </a:r>
                      <a:endParaRPr lang="en-US" sz="1400" b="0"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0" i="0" u="none" strike="noStrike" dirty="0" smtClean="0">
                          <a:solidFill>
                            <a:srgbClr val="000000"/>
                          </a:solidFill>
                          <a:latin typeface="Arial Narrow" pitchFamily="34" charset="0"/>
                        </a:rPr>
                        <a:t>61.5%</a:t>
                      </a:r>
                      <a:endParaRPr lang="en-US" sz="1400" b="0" i="0" u="none" strike="noStrike" dirty="0">
                        <a:solidFill>
                          <a:srgbClr val="000000"/>
                        </a:solidFill>
                        <a:latin typeface="Arial Narrow"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rPr>
                        <a:t>      CET Colleges</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0" i="0" u="none" strike="noStrike" dirty="0" smtClean="0">
                          <a:solidFill>
                            <a:srgbClr val="000000"/>
                          </a:solidFill>
                          <a:latin typeface="Arial Narrow" pitchFamily="34" charset="0"/>
                        </a:rPr>
                        <a:t>98</a:t>
                      </a:r>
                      <a:r>
                        <a:rPr lang="en-US" sz="1400" b="0" i="0" u="none" strike="noStrike" baseline="0" dirty="0" smtClean="0">
                          <a:solidFill>
                            <a:srgbClr val="000000"/>
                          </a:solidFill>
                          <a:latin typeface="Arial Narrow" pitchFamily="34" charset="0"/>
                        </a:rPr>
                        <a:t> 202</a:t>
                      </a:r>
                      <a:endParaRPr lang="en-US" sz="1400" b="0"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0" i="0" u="none" strike="noStrike" dirty="0" smtClean="0">
                          <a:solidFill>
                            <a:srgbClr val="000000"/>
                          </a:solidFill>
                          <a:latin typeface="Arial Narrow" pitchFamily="34" charset="0"/>
                        </a:rPr>
                        <a:t>98</a:t>
                      </a:r>
                      <a:r>
                        <a:rPr lang="en-US" sz="1400" b="0" i="0" u="none" strike="noStrike" baseline="0" dirty="0" smtClean="0">
                          <a:solidFill>
                            <a:srgbClr val="000000"/>
                          </a:solidFill>
                          <a:latin typeface="Arial Narrow" pitchFamily="34" charset="0"/>
                        </a:rPr>
                        <a:t> 202</a:t>
                      </a:r>
                      <a:endParaRPr lang="en-US" sz="1400" b="0"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0" i="0" u="none" strike="noStrike" dirty="0" smtClean="0">
                          <a:solidFill>
                            <a:srgbClr val="000000"/>
                          </a:solidFill>
                          <a:latin typeface="Arial Narrow" pitchFamily="34" charset="0"/>
                        </a:rPr>
                        <a:t>84 053</a:t>
                      </a:r>
                      <a:endParaRPr lang="en-US" sz="1400" b="0"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0" i="0" u="none" strike="noStrike" dirty="0" smtClean="0">
                          <a:solidFill>
                            <a:srgbClr val="000000"/>
                          </a:solidFill>
                          <a:latin typeface="Arial Narrow" pitchFamily="34" charset="0"/>
                        </a:rPr>
                        <a:t>14 149</a:t>
                      </a:r>
                      <a:endParaRPr lang="en-US" sz="1400" b="0"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0" i="0" u="none" strike="noStrike" dirty="0" smtClean="0">
                          <a:solidFill>
                            <a:srgbClr val="000000"/>
                          </a:solidFill>
                          <a:latin typeface="Arial Narrow" pitchFamily="34" charset="0"/>
                        </a:rPr>
                        <a:t>85.6%</a:t>
                      </a:r>
                      <a:endParaRPr lang="en-US" sz="1400" b="0" i="0" u="none" strike="noStrike" dirty="0">
                        <a:solidFill>
                          <a:srgbClr val="000000"/>
                        </a:solidFill>
                        <a:latin typeface="Arial Narrow"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rPr>
                        <a:t>      Skills Levy</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0" i="0" u="none" strike="noStrike" dirty="0" smtClean="0">
                          <a:solidFill>
                            <a:srgbClr val="000000"/>
                          </a:solidFill>
                          <a:latin typeface="Arial Narrow" pitchFamily="34" charset="0"/>
                        </a:rPr>
                        <a:t>17 639 595</a:t>
                      </a:r>
                      <a:endParaRPr lang="en-US" sz="1400" b="0"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0" i="0" u="none" strike="noStrike" dirty="0" smtClean="0">
                          <a:solidFill>
                            <a:srgbClr val="000000"/>
                          </a:solidFill>
                          <a:latin typeface="Arial Narrow" pitchFamily="34" charset="0"/>
                        </a:rPr>
                        <a:t>15 462 170</a:t>
                      </a:r>
                      <a:endParaRPr lang="en-US" sz="1400" b="0"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0" i="0" u="none" strike="noStrike" dirty="0" smtClean="0">
                          <a:solidFill>
                            <a:srgbClr val="000000"/>
                          </a:solidFill>
                          <a:latin typeface="Arial Narrow" pitchFamily="34" charset="0"/>
                        </a:rPr>
                        <a:t>11 068 744</a:t>
                      </a:r>
                      <a:endParaRPr lang="en-US" sz="1400" b="0"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0" i="0" u="none" strike="noStrike" dirty="0" smtClean="0">
                          <a:solidFill>
                            <a:srgbClr val="000000"/>
                          </a:solidFill>
                          <a:latin typeface="Arial Narrow" pitchFamily="34" charset="0"/>
                        </a:rPr>
                        <a:t>4 393 426</a:t>
                      </a:r>
                      <a:endParaRPr lang="en-US" sz="1400" b="0"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0" i="0" u="none" strike="noStrike" dirty="0" smtClean="0">
                          <a:solidFill>
                            <a:srgbClr val="000000"/>
                          </a:solidFill>
                          <a:latin typeface="Arial Narrow" pitchFamily="34" charset="0"/>
                        </a:rPr>
                        <a:t>71.6%</a:t>
                      </a:r>
                      <a:endParaRPr lang="en-US" sz="1400" b="0" i="0" u="none" strike="noStrike" dirty="0">
                        <a:solidFill>
                          <a:srgbClr val="000000"/>
                        </a:solidFill>
                        <a:latin typeface="Arial Narrow"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rPr>
                        <a:t>      Leave gratuities and Claims against the State</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0" i="0" u="none" strike="noStrike" dirty="0" smtClean="0">
                          <a:solidFill>
                            <a:srgbClr val="000000"/>
                          </a:solidFill>
                          <a:latin typeface="Arial Narrow" pitchFamily="34" charset="0"/>
                        </a:rPr>
                        <a:t>-</a:t>
                      </a:r>
                      <a:endParaRPr lang="en-US" sz="1400" b="0"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0" i="0" u="none" strike="noStrike" dirty="0" smtClean="0">
                          <a:solidFill>
                            <a:srgbClr val="000000"/>
                          </a:solidFill>
                          <a:latin typeface="Arial Narrow" pitchFamily="34" charset="0"/>
                        </a:rPr>
                        <a:t>7 627</a:t>
                      </a:r>
                      <a:endParaRPr lang="en-US" sz="1400" b="0"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0" i="0" u="none" strike="noStrike" dirty="0" smtClean="0">
                          <a:solidFill>
                            <a:srgbClr val="000000"/>
                          </a:solidFill>
                          <a:latin typeface="Arial Narrow" pitchFamily="34" charset="0"/>
                        </a:rPr>
                        <a:t>14 689</a:t>
                      </a:r>
                      <a:endParaRPr lang="en-US" sz="1400" b="0"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0" i="0" u="none" strike="noStrike" dirty="0" smtClean="0">
                          <a:solidFill>
                            <a:srgbClr val="000000"/>
                          </a:solidFill>
                          <a:latin typeface="Arial Narrow" pitchFamily="34" charset="0"/>
                        </a:rPr>
                        <a:t>(7 062)</a:t>
                      </a:r>
                      <a:endParaRPr lang="en-US" sz="1400" b="0"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0" i="0" u="none" strike="noStrike" dirty="0" smtClean="0">
                          <a:solidFill>
                            <a:srgbClr val="000000"/>
                          </a:solidFill>
                          <a:latin typeface="Arial Narrow" pitchFamily="34" charset="0"/>
                        </a:rPr>
                        <a:t>192.6</a:t>
                      </a:r>
                      <a:endParaRPr lang="en-US" sz="1400" b="0" i="0" u="none" strike="noStrike" dirty="0">
                        <a:solidFill>
                          <a:srgbClr val="000000"/>
                        </a:solidFill>
                        <a:latin typeface="Arial Narrow"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rPr>
                        <a:t>Capital Expenditure</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1" i="0" u="none" strike="noStrike" dirty="0" smtClean="0">
                          <a:solidFill>
                            <a:srgbClr val="000000"/>
                          </a:solidFill>
                          <a:latin typeface="Arial Narrow" pitchFamily="34" charset="0"/>
                        </a:rPr>
                        <a:t>7 705</a:t>
                      </a:r>
                      <a:endParaRPr lang="en-US" sz="1400" b="1"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1" i="0" u="none" strike="noStrike" dirty="0" smtClean="0">
                          <a:solidFill>
                            <a:srgbClr val="000000"/>
                          </a:solidFill>
                          <a:latin typeface="Arial Narrow" pitchFamily="34" charset="0"/>
                        </a:rPr>
                        <a:t>7 705</a:t>
                      </a:r>
                      <a:endParaRPr lang="en-US" sz="1400" b="1"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1" i="0" u="none" strike="noStrike" dirty="0" smtClean="0">
                          <a:solidFill>
                            <a:srgbClr val="000000"/>
                          </a:solidFill>
                          <a:latin typeface="Arial Narrow" pitchFamily="34" charset="0"/>
                        </a:rPr>
                        <a:t>7 807</a:t>
                      </a:r>
                      <a:endParaRPr lang="en-US" sz="1400" b="1"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1" i="0" u="none" strike="noStrike" dirty="0" smtClean="0">
                          <a:solidFill>
                            <a:srgbClr val="000000"/>
                          </a:solidFill>
                          <a:latin typeface="Arial Narrow" pitchFamily="34" charset="0"/>
                        </a:rPr>
                        <a:t>(102)</a:t>
                      </a:r>
                      <a:endParaRPr lang="en-US" sz="1400" b="1"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1" i="0" u="none" strike="noStrike" dirty="0" smtClean="0">
                          <a:solidFill>
                            <a:srgbClr val="000000"/>
                          </a:solidFill>
                          <a:latin typeface="Arial Narrow" pitchFamily="34" charset="0"/>
                        </a:rPr>
                        <a:t>101.3%</a:t>
                      </a:r>
                      <a:endParaRPr lang="en-US" sz="1400" b="1" i="0" u="none" strike="noStrike" dirty="0">
                        <a:solidFill>
                          <a:srgbClr val="000000"/>
                        </a:solidFill>
                        <a:latin typeface="Arial Narrow"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0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rPr>
                        <a:t>Total</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00"/>
                    </a:solidFill>
                  </a:tcPr>
                </a:tc>
                <a:tc>
                  <a:txBody>
                    <a:bodyPr/>
                    <a:lstStyle/>
                    <a:p>
                      <a:pPr algn="r" fontAlgn="b"/>
                      <a:r>
                        <a:rPr lang="en-US" sz="1400" b="1" i="0" u="none" strike="noStrike" dirty="0" smtClean="0">
                          <a:solidFill>
                            <a:srgbClr val="000000"/>
                          </a:solidFill>
                          <a:latin typeface="Arial Narrow" pitchFamily="34" charset="0"/>
                        </a:rPr>
                        <a:t>66 827 874</a:t>
                      </a:r>
                      <a:endParaRPr lang="en-US" sz="1400" b="1"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00"/>
                    </a:solidFill>
                  </a:tcPr>
                </a:tc>
                <a:tc>
                  <a:txBody>
                    <a:bodyPr/>
                    <a:lstStyle/>
                    <a:p>
                      <a:pPr algn="r" fontAlgn="b"/>
                      <a:r>
                        <a:rPr lang="en-US" sz="1400" b="1" i="0" u="none" strike="noStrike" dirty="0" smtClean="0">
                          <a:solidFill>
                            <a:srgbClr val="000000"/>
                          </a:solidFill>
                          <a:latin typeface="Arial Narrow" pitchFamily="34" charset="0"/>
                        </a:rPr>
                        <a:t>64 650 449</a:t>
                      </a:r>
                      <a:endParaRPr lang="en-US" sz="1400" b="1"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00"/>
                    </a:solidFill>
                  </a:tcPr>
                </a:tc>
                <a:tc>
                  <a:txBody>
                    <a:bodyPr/>
                    <a:lstStyle/>
                    <a:p>
                      <a:pPr algn="r" fontAlgn="b"/>
                      <a:r>
                        <a:rPr lang="en-US" sz="1400" b="1" i="0" u="none" strike="noStrike" dirty="0" smtClean="0">
                          <a:solidFill>
                            <a:srgbClr val="000000"/>
                          </a:solidFill>
                          <a:latin typeface="Arial Narrow" pitchFamily="34" charset="0"/>
                        </a:rPr>
                        <a:t>54 059 462</a:t>
                      </a:r>
                      <a:endParaRPr lang="en-US" sz="1400" b="1"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00"/>
                    </a:solidFill>
                  </a:tcPr>
                </a:tc>
                <a:tc>
                  <a:txBody>
                    <a:bodyPr/>
                    <a:lstStyle/>
                    <a:p>
                      <a:pPr algn="r" fontAlgn="b"/>
                      <a:r>
                        <a:rPr lang="en-US" sz="1400" b="1" i="0" u="none" strike="noStrike" dirty="0" smtClean="0">
                          <a:solidFill>
                            <a:srgbClr val="000000"/>
                          </a:solidFill>
                          <a:latin typeface="Arial Narrow" pitchFamily="34" charset="0"/>
                        </a:rPr>
                        <a:t>10 590 987</a:t>
                      </a:r>
                      <a:endParaRPr lang="en-US" sz="1400" b="1"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00"/>
                    </a:solidFill>
                  </a:tcPr>
                </a:tc>
                <a:tc>
                  <a:txBody>
                    <a:bodyPr/>
                    <a:lstStyle/>
                    <a:p>
                      <a:pPr algn="r" fontAlgn="b"/>
                      <a:r>
                        <a:rPr lang="en-US" sz="1400" b="1" i="0" u="none" strike="noStrike" dirty="0" smtClean="0">
                          <a:solidFill>
                            <a:srgbClr val="000000"/>
                          </a:solidFill>
                          <a:latin typeface="Arial Narrow" pitchFamily="34" charset="0"/>
                        </a:rPr>
                        <a:t>83.6%</a:t>
                      </a:r>
                      <a:endParaRPr lang="en-US" sz="1400" b="1"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00"/>
                    </a:solidFill>
                  </a:tcPr>
                </a:tc>
              </a:tr>
            </a:tbl>
          </a:graphicData>
        </a:graphic>
      </p:graphicFrame>
      <p:sp>
        <p:nvSpPr>
          <p:cNvPr id="5" name="TextBox 4"/>
          <p:cNvSpPr txBox="1"/>
          <p:nvPr/>
        </p:nvSpPr>
        <p:spPr>
          <a:xfrm>
            <a:off x="457200" y="235327"/>
            <a:ext cx="8229600" cy="523220"/>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800" b="1" dirty="0" smtClean="0">
                <a:cs typeface="Arial" pitchFamily="34" charset="0"/>
              </a:rPr>
              <a:t>Spending per </a:t>
            </a:r>
            <a:r>
              <a:rPr lang="en-ZA" sz="2800" b="1" dirty="0">
                <a:cs typeface="Arial" pitchFamily="34" charset="0"/>
              </a:rPr>
              <a:t>Economic Classification</a:t>
            </a:r>
          </a:p>
        </p:txBody>
      </p:sp>
    </p:spTree>
    <p:extLst>
      <p:ext uri="{BB962C8B-B14F-4D97-AF65-F5344CB8AC3E}">
        <p14:creationId xmlns:p14="http://schemas.microsoft.com/office/powerpoint/2010/main" val="24032244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Table Placeholder 2"/>
          <p:cNvSpPr>
            <a:spLocks noGrp="1"/>
          </p:cNvSpPr>
          <p:nvPr>
            <p:ph type="tbl" idx="1"/>
          </p:nvPr>
        </p:nvSpPr>
        <p:spPr/>
      </p:sp>
      <p:sp>
        <p:nvSpPr>
          <p:cNvPr id="4" name="Slide Number Placeholder 3"/>
          <p:cNvSpPr>
            <a:spLocks noGrp="1"/>
          </p:cNvSpPr>
          <p:nvPr>
            <p:ph type="sldNum" sz="quarter" idx="12"/>
          </p:nvPr>
        </p:nvSpPr>
        <p:spPr/>
        <p:txBody>
          <a:bodyPr/>
          <a:lstStyle/>
          <a:p>
            <a:pPr>
              <a:defRPr/>
            </a:pPr>
            <a:fld id="{220A0469-1697-409E-AF67-1B17EB11F57D}" type="slidenum">
              <a:rPr lang="en-US" smtClean="0"/>
              <a:pPr>
                <a:defRPr/>
              </a:pPr>
              <a:t>44</a:t>
            </a:fld>
            <a:endParaRPr lang="en-US"/>
          </a:p>
        </p:txBody>
      </p:sp>
      <p:pic>
        <p:nvPicPr>
          <p:cNvPr id="5" name="Picture 2"/>
          <p:cNvPicPr>
            <a:picLocks noChangeAspect="1" noChangeArrowheads="1"/>
          </p:cNvPicPr>
          <p:nvPr/>
        </p:nvPicPr>
        <p:blipFill>
          <a:blip r:embed="rId2" cstate="print"/>
          <a:srcRect/>
          <a:stretch>
            <a:fillRect/>
          </a:stretch>
        </p:blipFill>
        <p:spPr bwMode="auto">
          <a:xfrm>
            <a:off x="-80963" y="-17463"/>
            <a:ext cx="9144001" cy="6875463"/>
          </a:xfrm>
          <a:prstGeom prst="rect">
            <a:avLst/>
          </a:prstGeom>
          <a:noFill/>
          <a:ln w="9525">
            <a:noFill/>
            <a:miter lim="800000"/>
            <a:headEnd/>
            <a:tailEnd/>
          </a:ln>
        </p:spPr>
      </p:pic>
      <p:sp>
        <p:nvSpPr>
          <p:cNvPr id="6" name="TextBox 5"/>
          <p:cNvSpPr txBox="1"/>
          <p:nvPr/>
        </p:nvSpPr>
        <p:spPr>
          <a:xfrm>
            <a:off x="442913" y="558800"/>
            <a:ext cx="8064500" cy="523875"/>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800" b="1" dirty="0" smtClean="0">
                <a:cs typeface="Arial" pitchFamily="34" charset="0"/>
              </a:rPr>
              <a:t>2016/17: Summary as at 31 December 2016</a:t>
            </a:r>
            <a:endParaRPr lang="en-ZA" sz="2800" b="1" dirty="0">
              <a:cs typeface="Arial" pitchFamily="34" charset="0"/>
            </a:endParaRPr>
          </a:p>
        </p:txBody>
      </p:sp>
      <p:sp>
        <p:nvSpPr>
          <p:cNvPr id="7" name="Rectangle 3"/>
          <p:cNvSpPr txBox="1">
            <a:spLocks noChangeArrowheads="1"/>
          </p:cNvSpPr>
          <p:nvPr/>
        </p:nvSpPr>
        <p:spPr bwMode="auto">
          <a:xfrm>
            <a:off x="339725" y="1219200"/>
            <a:ext cx="8229600" cy="5111750"/>
          </a:xfrm>
          <a:prstGeom prst="rect">
            <a:avLst/>
          </a:prstGeom>
          <a:noFill/>
          <a:ln w="9525">
            <a:noFill/>
            <a:miter lim="800000"/>
            <a:headEnd/>
            <a:tailEnd/>
          </a:ln>
        </p:spPr>
        <p:txBody>
          <a:bodyPr/>
          <a:lstStyle/>
          <a:p>
            <a:pPr marL="285750" indent="-285750" algn="just">
              <a:lnSpc>
                <a:spcPct val="80000"/>
              </a:lnSpc>
              <a:spcBef>
                <a:spcPts val="600"/>
              </a:spcBef>
              <a:buFont typeface="Arial" pitchFamily="34" charset="0"/>
              <a:buChar char="•"/>
              <a:defRPr/>
            </a:pPr>
            <a:r>
              <a:rPr lang="en-US" sz="2400" kern="0" dirty="0" smtClean="0">
                <a:cs typeface="Arial" charset="0"/>
              </a:rPr>
              <a:t>By 31 December 2016, all transfer payments to institutions including subsidies were on schedule</a:t>
            </a:r>
          </a:p>
          <a:p>
            <a:pPr marL="285750" indent="-285750" algn="just">
              <a:lnSpc>
                <a:spcPct val="80000"/>
              </a:lnSpc>
              <a:spcBef>
                <a:spcPts val="600"/>
              </a:spcBef>
              <a:buFont typeface="Arial" pitchFamily="34" charset="0"/>
              <a:buChar char="•"/>
              <a:defRPr/>
            </a:pPr>
            <a:r>
              <a:rPr lang="en-US" sz="2400" kern="0" dirty="0" smtClean="0">
                <a:cs typeface="Arial" charset="0"/>
              </a:rPr>
              <a:t>Expenditure trends are monitored closely within the Department and cost saving measures were effectively implemented</a:t>
            </a:r>
          </a:p>
          <a:p>
            <a:pPr marL="285750" indent="-285750" algn="just">
              <a:lnSpc>
                <a:spcPct val="80000"/>
              </a:lnSpc>
              <a:spcBef>
                <a:spcPts val="600"/>
              </a:spcBef>
              <a:buFont typeface="Arial" pitchFamily="34" charset="0"/>
              <a:buChar char="•"/>
              <a:defRPr/>
            </a:pPr>
            <a:r>
              <a:rPr lang="en-US" sz="2400" kern="0" dirty="0" smtClean="0">
                <a:cs typeface="Arial" charset="0"/>
              </a:rPr>
              <a:t>Although expenditure was within the norm as at                 31 December 2016, strict measures may be required during March 2017 to prevent the Department from overspending – the Director-General already requested Branch Heads and Managers to prevent unnecessary spending</a:t>
            </a:r>
          </a:p>
          <a:p>
            <a:pPr marL="285750" indent="-285750" algn="just">
              <a:lnSpc>
                <a:spcPct val="80000"/>
              </a:lnSpc>
              <a:spcBef>
                <a:spcPts val="600"/>
              </a:spcBef>
              <a:buFont typeface="Arial" pitchFamily="34" charset="0"/>
              <a:buChar char="•"/>
              <a:defRPr/>
            </a:pPr>
            <a:r>
              <a:rPr lang="en-US" sz="2400" kern="0" dirty="0" smtClean="0">
                <a:cs typeface="Arial" charset="0"/>
              </a:rPr>
              <a:t>All spending are monitored carefully to ensure that there is no overspending and that underspending is kept to the minimum</a:t>
            </a:r>
          </a:p>
        </p:txBody>
      </p:sp>
    </p:spTree>
    <p:extLst>
      <p:ext uri="{BB962C8B-B14F-4D97-AF65-F5344CB8AC3E}">
        <p14:creationId xmlns:p14="http://schemas.microsoft.com/office/powerpoint/2010/main" val="26163113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80963" y="-17463"/>
            <a:ext cx="9144001" cy="6875463"/>
          </a:xfrm>
          <a:prstGeom prst="rect">
            <a:avLst/>
          </a:prstGeom>
          <a:noFill/>
          <a:ln w="9525">
            <a:noFill/>
            <a:miter lim="800000"/>
            <a:headEnd/>
            <a:tailEnd/>
          </a:ln>
        </p:spPr>
      </p:pic>
      <p:sp>
        <p:nvSpPr>
          <p:cNvPr id="7" name="TextBox 6"/>
          <p:cNvSpPr txBox="1"/>
          <p:nvPr/>
        </p:nvSpPr>
        <p:spPr>
          <a:xfrm>
            <a:off x="442913" y="559127"/>
            <a:ext cx="8064500" cy="523220"/>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800" b="1" dirty="0" smtClean="0">
                <a:cs typeface="Arial" pitchFamily="34" charset="0"/>
              </a:rPr>
              <a:t>Actions on 2015/16 Audit Outcome</a:t>
            </a:r>
            <a:endParaRPr lang="en-ZA" sz="2800" b="1" dirty="0">
              <a:cs typeface="Arial" pitchFamily="34" charset="0"/>
            </a:endParaRPr>
          </a:p>
        </p:txBody>
      </p:sp>
      <p:sp>
        <p:nvSpPr>
          <p:cNvPr id="8196" name="Slide Number Placeholder 7"/>
          <p:cNvSpPr>
            <a:spLocks noGrp="1"/>
          </p:cNvSpPr>
          <p:nvPr>
            <p:ph type="sldNum" sz="quarter" idx="12"/>
          </p:nvPr>
        </p:nvSpPr>
        <p:spPr>
          <a:xfrm>
            <a:off x="6929438" y="6524625"/>
            <a:ext cx="2133600" cy="365125"/>
          </a:xfrm>
          <a:noFill/>
        </p:spPr>
        <p:txBody>
          <a:bodyPr/>
          <a:lstStyle/>
          <a:p>
            <a:fld id="{C647411B-AB77-409F-B9F6-2D0EDA52287E}" type="slidenum">
              <a:rPr lang="en-US" b="1" smtClean="0"/>
              <a:pPr/>
              <a:t>45</a:t>
            </a:fld>
            <a:endParaRPr lang="en-US" b="1" smtClean="0"/>
          </a:p>
        </p:txBody>
      </p:sp>
      <p:sp>
        <p:nvSpPr>
          <p:cNvPr id="8" name="Rectangle 3"/>
          <p:cNvSpPr txBox="1">
            <a:spLocks noChangeArrowheads="1"/>
          </p:cNvSpPr>
          <p:nvPr/>
        </p:nvSpPr>
        <p:spPr bwMode="auto">
          <a:xfrm>
            <a:off x="442913" y="1108505"/>
            <a:ext cx="8064500" cy="5134208"/>
          </a:xfrm>
          <a:prstGeom prst="rect">
            <a:avLst/>
          </a:prstGeom>
          <a:noFill/>
          <a:ln w="9525">
            <a:noFill/>
            <a:miter lim="800000"/>
            <a:headEnd/>
            <a:tailEnd/>
          </a:ln>
        </p:spPr>
        <p:txBody>
          <a:bodyPr/>
          <a:lstStyle/>
          <a:p>
            <a:pPr marL="342900" indent="-342900">
              <a:buFont typeface="Arial" panose="020B0604020202020204" pitchFamily="34" charset="0"/>
              <a:buChar char="•"/>
            </a:pPr>
            <a:r>
              <a:rPr lang="en-ZA" sz="2400" dirty="0" smtClean="0"/>
              <a:t>Action plans on the 2015/16 audit were developed by all Branches</a:t>
            </a:r>
          </a:p>
          <a:p>
            <a:pPr marL="342900" indent="-342900">
              <a:buFont typeface="Arial" panose="020B0604020202020204" pitchFamily="34" charset="0"/>
              <a:buChar char="•"/>
            </a:pPr>
            <a:r>
              <a:rPr lang="en-US" altLang="en-US" sz="2400" dirty="0" smtClean="0"/>
              <a:t>Branches do provide weekly reports on action plans</a:t>
            </a:r>
          </a:p>
          <a:p>
            <a:pPr marL="342900" indent="-342900">
              <a:buFont typeface="Arial" panose="020B0604020202020204" pitchFamily="34" charset="0"/>
              <a:buChar char="•"/>
            </a:pPr>
            <a:r>
              <a:rPr lang="en-US" altLang="en-US" sz="2400" dirty="0" smtClean="0"/>
              <a:t>Progress on actions taken is a standing item on the agenda for Senior Management</a:t>
            </a:r>
          </a:p>
          <a:p>
            <a:pPr marL="342900" indent="-342900">
              <a:buFont typeface="Arial" panose="020B0604020202020204" pitchFamily="34" charset="0"/>
              <a:buChar char="•"/>
            </a:pPr>
            <a:r>
              <a:rPr lang="en-US" altLang="en-US" sz="2400" dirty="0" smtClean="0"/>
              <a:t>During recent compliance verifications, the following areas are at risk:</a:t>
            </a:r>
          </a:p>
          <a:p>
            <a:pPr marL="628650" indent="-628650"/>
            <a:r>
              <a:rPr lang="en-US" altLang="en-US" sz="2400" dirty="0"/>
              <a:t>	</a:t>
            </a:r>
            <a:r>
              <a:rPr lang="en-US" altLang="en-US" sz="2000" dirty="0" smtClean="0"/>
              <a:t>- </a:t>
            </a:r>
            <a:r>
              <a:rPr lang="en-US" altLang="en-US" sz="2000" dirty="0" err="1" smtClean="0"/>
              <a:t>HR</a:t>
            </a:r>
            <a:r>
              <a:rPr lang="en-US" altLang="en-US" sz="2000" dirty="0" smtClean="0"/>
              <a:t> records</a:t>
            </a:r>
          </a:p>
          <a:p>
            <a:pPr marL="628650" indent="-628650"/>
            <a:r>
              <a:rPr lang="en-US" altLang="en-US" sz="2000" dirty="0"/>
              <a:t>	</a:t>
            </a:r>
            <a:r>
              <a:rPr lang="en-US" altLang="en-US" sz="2000" dirty="0" smtClean="0"/>
              <a:t>- Examination claims</a:t>
            </a:r>
          </a:p>
          <a:p>
            <a:pPr marL="628650" indent="-628650"/>
            <a:r>
              <a:rPr lang="en-US" altLang="en-US" sz="2000" dirty="0"/>
              <a:t>	</a:t>
            </a:r>
            <a:r>
              <a:rPr lang="en-US" altLang="en-US" sz="2000" dirty="0" smtClean="0"/>
              <a:t>- Performance information (specifically for TVET sector)</a:t>
            </a:r>
          </a:p>
          <a:p>
            <a:pPr marL="628650" indent="-628650"/>
            <a:r>
              <a:rPr lang="en-US" altLang="en-US" sz="2000" dirty="0"/>
              <a:t>	</a:t>
            </a:r>
            <a:r>
              <a:rPr lang="en-US" altLang="en-US" sz="2000" dirty="0" smtClean="0"/>
              <a:t>- Record keeping of all investigations</a:t>
            </a:r>
          </a:p>
        </p:txBody>
      </p:sp>
    </p:spTree>
    <p:extLst>
      <p:ext uri="{BB962C8B-B14F-4D97-AF65-F5344CB8AC3E}">
        <p14:creationId xmlns:p14="http://schemas.microsoft.com/office/powerpoint/2010/main" val="14097653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2913" y="559127"/>
            <a:ext cx="8064500" cy="523220"/>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800" b="1" dirty="0">
                <a:cs typeface="Arial" pitchFamily="34" charset="0"/>
              </a:rPr>
              <a:t>Actions on 2015/16 Audit Outcome</a:t>
            </a:r>
          </a:p>
        </p:txBody>
      </p:sp>
      <p:sp>
        <p:nvSpPr>
          <p:cNvPr id="8196" name="Slide Number Placeholder 7"/>
          <p:cNvSpPr>
            <a:spLocks noGrp="1"/>
          </p:cNvSpPr>
          <p:nvPr>
            <p:ph type="sldNum" sz="quarter" idx="12"/>
          </p:nvPr>
        </p:nvSpPr>
        <p:spPr>
          <a:xfrm>
            <a:off x="6929438" y="6524625"/>
            <a:ext cx="2133600" cy="365125"/>
          </a:xfrm>
          <a:noFill/>
        </p:spPr>
        <p:txBody>
          <a:bodyPr/>
          <a:lstStyle/>
          <a:p>
            <a:fld id="{C647411B-AB77-409F-B9F6-2D0EDA52287E}" type="slidenum">
              <a:rPr lang="en-US" b="1" smtClean="0"/>
              <a:pPr/>
              <a:t>46</a:t>
            </a:fld>
            <a:endParaRPr lang="en-US" b="1" smtClean="0"/>
          </a:p>
        </p:txBody>
      </p:sp>
      <p:sp>
        <p:nvSpPr>
          <p:cNvPr id="8" name="Rectangle 3"/>
          <p:cNvSpPr txBox="1">
            <a:spLocks noChangeArrowheads="1"/>
          </p:cNvSpPr>
          <p:nvPr/>
        </p:nvSpPr>
        <p:spPr bwMode="auto">
          <a:xfrm>
            <a:off x="314039" y="1239437"/>
            <a:ext cx="8229600" cy="5134208"/>
          </a:xfrm>
          <a:prstGeom prst="rect">
            <a:avLst/>
          </a:prstGeom>
          <a:noFill/>
          <a:ln w="9525">
            <a:noFill/>
            <a:miter lim="800000"/>
            <a:headEnd/>
            <a:tailEnd/>
          </a:ln>
        </p:spPr>
        <p:txBody>
          <a:bodyPr/>
          <a:lstStyle/>
          <a:p>
            <a:endParaRPr lang="en-ZA" sz="2000" dirty="0"/>
          </a:p>
        </p:txBody>
      </p:sp>
      <p:graphicFrame>
        <p:nvGraphicFramePr>
          <p:cNvPr id="2" name="Table 1"/>
          <p:cNvGraphicFramePr>
            <a:graphicFrameLocks noGrp="1"/>
          </p:cNvGraphicFramePr>
          <p:nvPr>
            <p:extLst/>
          </p:nvPr>
        </p:nvGraphicFramePr>
        <p:xfrm>
          <a:off x="442913" y="1239435"/>
          <a:ext cx="8064499" cy="4399359"/>
        </p:xfrm>
        <a:graphic>
          <a:graphicData uri="http://schemas.openxmlformats.org/drawingml/2006/table">
            <a:tbl>
              <a:tblPr>
                <a:tableStyleId>{5C22544A-7EE6-4342-B048-85BDC9FD1C3A}</a:tableStyleId>
              </a:tblPr>
              <a:tblGrid>
                <a:gridCol w="2878904"/>
                <a:gridCol w="1633973"/>
                <a:gridCol w="1478357"/>
                <a:gridCol w="1089315"/>
                <a:gridCol w="983950"/>
              </a:tblGrid>
              <a:tr h="699509">
                <a:tc>
                  <a:txBody>
                    <a:bodyPr/>
                    <a:lstStyle/>
                    <a:p>
                      <a:pPr algn="ctr" fontAlgn="t"/>
                      <a:r>
                        <a:rPr lang="en-ZA" sz="1400" b="1" u="none" strike="noStrike" dirty="0" smtClean="0">
                          <a:effectLst/>
                        </a:rPr>
                        <a:t>Branch</a:t>
                      </a:r>
                      <a:endParaRPr lang="en-ZA" sz="1400" b="1"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ZA" sz="1400" b="1" u="none" strike="noStrike" dirty="0">
                          <a:effectLst/>
                        </a:rPr>
                        <a:t>Actions </a:t>
                      </a:r>
                      <a:r>
                        <a:rPr lang="en-ZA" sz="1400" b="1" u="none" strike="noStrike" dirty="0" smtClean="0">
                          <a:effectLst/>
                        </a:rPr>
                        <a:t>to be taken on audit findings</a:t>
                      </a:r>
                      <a:endParaRPr lang="en-ZA" sz="1400" b="1"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ZA" sz="1400" b="1" u="none" strike="noStrike" dirty="0">
                          <a:effectLst/>
                        </a:rPr>
                        <a:t>Actions completed</a:t>
                      </a:r>
                      <a:endParaRPr lang="en-ZA" sz="1400" b="1"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ZA" sz="1400" b="1" u="none" strike="noStrike" dirty="0">
                          <a:effectLst/>
                        </a:rPr>
                        <a:t>Actions in process</a:t>
                      </a:r>
                      <a:endParaRPr lang="en-ZA" sz="1400" b="1"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ZA" sz="1400" b="1" u="none" strike="noStrike" dirty="0">
                          <a:effectLst/>
                        </a:rPr>
                        <a:t>Repeat findings</a:t>
                      </a:r>
                      <a:endParaRPr lang="en-ZA" sz="1400" b="1" i="0" u="none" strike="noStrike" dirty="0">
                        <a:solidFill>
                          <a:srgbClr val="000000"/>
                        </a:solidFill>
                        <a:effectLst/>
                        <a:latin typeface="Calibri" panose="020F0502020204030204" pitchFamily="34" charset="0"/>
                      </a:endParaRPr>
                    </a:p>
                  </a:txBody>
                  <a:tcPr marL="9525" marR="9525" marT="9525" marB="0"/>
                </a:tc>
              </a:tr>
              <a:tr h="258799">
                <a:tc>
                  <a:txBody>
                    <a:bodyPr/>
                    <a:lstStyle/>
                    <a:p>
                      <a:pPr algn="l" fontAlgn="b"/>
                      <a:r>
                        <a:rPr lang="en-ZA" sz="1400" b="1" u="none" strike="noStrike" dirty="0" smtClean="0">
                          <a:effectLst/>
                        </a:rPr>
                        <a:t>Corporate Services</a:t>
                      </a:r>
                      <a:endParaRPr lang="en-ZA"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400" u="none" strike="noStrike">
                          <a:effectLst/>
                        </a:rPr>
                        <a:t> </a:t>
                      </a:r>
                      <a:endParaRPr lang="en-ZA"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ZA" sz="1400" u="none" strike="noStrike">
                          <a:effectLst/>
                        </a:rPr>
                        <a:t> </a:t>
                      </a:r>
                      <a:endParaRPr lang="en-ZA"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ZA" sz="1400" u="none" strike="noStrike">
                          <a:effectLst/>
                        </a:rPr>
                        <a:t> </a:t>
                      </a:r>
                      <a:endParaRPr lang="en-ZA"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ZA" sz="1400" u="none" strike="noStrike">
                          <a:effectLst/>
                        </a:rPr>
                        <a:t> </a:t>
                      </a:r>
                      <a:endParaRPr lang="en-ZA" sz="1400" b="0" i="0" u="none" strike="noStrike">
                        <a:solidFill>
                          <a:srgbClr val="000000"/>
                        </a:solidFill>
                        <a:effectLst/>
                        <a:latin typeface="Calibri" panose="020F0502020204030204" pitchFamily="34" charset="0"/>
                      </a:endParaRPr>
                    </a:p>
                  </a:txBody>
                  <a:tcPr marL="9525" marR="9525" marT="9525" marB="0" anchor="b"/>
                </a:tc>
              </a:tr>
              <a:tr h="383303">
                <a:tc>
                  <a:txBody>
                    <a:bodyPr/>
                    <a:lstStyle/>
                    <a:p>
                      <a:pPr algn="l" fontAlgn="b"/>
                      <a:r>
                        <a:rPr lang="en-ZA" sz="1400" u="none" strike="noStrike" dirty="0" smtClean="0">
                          <a:effectLst/>
                        </a:rPr>
                        <a:t> Human Resource Management</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dirty="0" smtClean="0">
                          <a:effectLst/>
                        </a:rPr>
                        <a:t>23</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A" sz="1400" b="0" i="0" u="none" strike="noStrike" dirty="0" smtClean="0">
                          <a:solidFill>
                            <a:srgbClr val="000000"/>
                          </a:solidFill>
                          <a:effectLst/>
                          <a:latin typeface="Calibri" panose="020F0502020204030204" pitchFamily="34" charset="0"/>
                        </a:rPr>
                        <a:t>11</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A" sz="1400" b="0" i="0" u="none" strike="noStrike" dirty="0" smtClean="0">
                          <a:solidFill>
                            <a:srgbClr val="000000"/>
                          </a:solidFill>
                          <a:effectLst/>
                          <a:latin typeface="Calibri" panose="020F0502020204030204" pitchFamily="34" charset="0"/>
                        </a:rPr>
                        <a:t>12</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dirty="0" smtClean="0">
                          <a:effectLst/>
                        </a:rPr>
                        <a:t>7</a:t>
                      </a:r>
                      <a:endParaRPr lang="en-ZA" sz="1400" b="0" i="0" u="none" strike="noStrike" dirty="0">
                        <a:solidFill>
                          <a:srgbClr val="000000"/>
                        </a:solidFill>
                        <a:effectLst/>
                        <a:latin typeface="Calibri" panose="020F0502020204030204" pitchFamily="34" charset="0"/>
                      </a:endParaRPr>
                    </a:p>
                  </a:txBody>
                  <a:tcPr marL="9525" marR="9525" marT="9525" marB="0" anchor="b"/>
                </a:tc>
              </a:tr>
              <a:tr h="258799">
                <a:tc>
                  <a:txBody>
                    <a:bodyPr/>
                    <a:lstStyle/>
                    <a:p>
                      <a:pPr algn="l" fontAlgn="b"/>
                      <a:r>
                        <a:rPr lang="en-ZA" sz="1400" u="none" strike="noStrike" dirty="0" smtClean="0">
                          <a:effectLst/>
                        </a:rPr>
                        <a:t> Security Services</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dirty="0">
                          <a:effectLst/>
                        </a:rPr>
                        <a:t>5</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dirty="0">
                          <a:effectLst/>
                        </a:rPr>
                        <a:t>0</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a:effectLst/>
                        </a:rPr>
                        <a:t>5</a:t>
                      </a:r>
                      <a:endParaRPr lang="en-ZA"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dirty="0">
                          <a:effectLst/>
                        </a:rPr>
                        <a:t>1</a:t>
                      </a:r>
                      <a:endParaRPr lang="en-ZA" sz="1400" b="0" i="0" u="none" strike="noStrike" dirty="0">
                        <a:solidFill>
                          <a:srgbClr val="000000"/>
                        </a:solidFill>
                        <a:effectLst/>
                        <a:latin typeface="Calibri" panose="020F0502020204030204" pitchFamily="34" charset="0"/>
                      </a:endParaRPr>
                    </a:p>
                  </a:txBody>
                  <a:tcPr marL="9525" marR="9525" marT="9525" marB="0" anchor="b"/>
                </a:tc>
              </a:tr>
              <a:tr h="258799">
                <a:tc>
                  <a:txBody>
                    <a:bodyPr/>
                    <a:lstStyle/>
                    <a:p>
                      <a:pPr algn="l" fontAlgn="b"/>
                      <a:r>
                        <a:rPr lang="en-ZA" sz="1400" b="0" i="0" u="none" strike="noStrike" dirty="0" smtClean="0">
                          <a:solidFill>
                            <a:schemeClr val="dk1"/>
                          </a:solidFill>
                          <a:effectLst/>
                          <a:latin typeface="+mn-lt"/>
                        </a:rPr>
                        <a:t> Information</a:t>
                      </a:r>
                      <a:r>
                        <a:rPr lang="en-ZA" sz="1400" b="0" i="0" u="none" strike="noStrike" baseline="0" dirty="0" smtClean="0">
                          <a:solidFill>
                            <a:schemeClr val="dk1"/>
                          </a:solidFill>
                          <a:effectLst/>
                          <a:latin typeface="+mn-lt"/>
                        </a:rPr>
                        <a:t> Technology</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a:effectLst/>
                        </a:rPr>
                        <a:t>1</a:t>
                      </a:r>
                      <a:endParaRPr lang="en-ZA"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a:effectLst/>
                        </a:rPr>
                        <a:t>1</a:t>
                      </a:r>
                      <a:endParaRPr lang="en-ZA"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9525" marR="9525" marT="9525" marB="0" anchor="b"/>
                </a:tc>
              </a:tr>
              <a:tr h="258799">
                <a:tc>
                  <a:txBody>
                    <a:bodyPr/>
                    <a:lstStyle/>
                    <a:p>
                      <a:pPr algn="l" fontAlgn="b"/>
                      <a:r>
                        <a:rPr lang="en-ZA" sz="1400" b="1" u="none" strike="noStrike" dirty="0" smtClean="0">
                          <a:effectLst/>
                        </a:rPr>
                        <a:t>Office of the CFO</a:t>
                      </a:r>
                      <a:endParaRPr lang="en-ZA"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400" u="none" strike="noStrike" dirty="0">
                          <a:effectLst/>
                        </a:rPr>
                        <a:t> </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400" u="none" strike="noStrike">
                          <a:effectLst/>
                        </a:rPr>
                        <a:t> </a:t>
                      </a:r>
                      <a:endParaRPr lang="en-ZA"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ZA" sz="1400" u="none" strike="noStrike">
                          <a:effectLst/>
                        </a:rPr>
                        <a:t> </a:t>
                      </a:r>
                      <a:endParaRPr lang="en-ZA"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ZA" sz="1400" u="none" strike="noStrike" dirty="0">
                          <a:effectLst/>
                        </a:rPr>
                        <a:t> </a:t>
                      </a:r>
                      <a:endParaRPr lang="en-ZA" sz="1400" b="0" i="0" u="none" strike="noStrike" dirty="0">
                        <a:solidFill>
                          <a:srgbClr val="000000"/>
                        </a:solidFill>
                        <a:effectLst/>
                        <a:latin typeface="Calibri" panose="020F0502020204030204" pitchFamily="34" charset="0"/>
                      </a:endParaRPr>
                    </a:p>
                  </a:txBody>
                  <a:tcPr marL="9525" marR="9525" marT="9525" marB="0" anchor="b"/>
                </a:tc>
              </a:tr>
              <a:tr h="258799">
                <a:tc>
                  <a:txBody>
                    <a:bodyPr/>
                    <a:lstStyle/>
                    <a:p>
                      <a:pPr algn="l" fontAlgn="b"/>
                      <a:r>
                        <a:rPr lang="en-ZA" sz="1400" u="none" strike="noStrike" dirty="0" smtClean="0">
                          <a:effectLst/>
                        </a:rPr>
                        <a:t> Finance</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dirty="0" smtClean="0">
                          <a:effectLst/>
                        </a:rPr>
                        <a:t>21</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dirty="0" smtClean="0">
                          <a:effectLst/>
                        </a:rPr>
                        <a:t>11</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dirty="0" smtClean="0">
                          <a:effectLst/>
                        </a:rPr>
                        <a:t>10</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a:effectLst/>
                        </a:rPr>
                        <a:t>8</a:t>
                      </a:r>
                      <a:endParaRPr lang="en-ZA" sz="1400" b="0" i="0" u="none" strike="noStrike">
                        <a:solidFill>
                          <a:srgbClr val="000000"/>
                        </a:solidFill>
                        <a:effectLst/>
                        <a:latin typeface="Calibri" panose="020F0502020204030204" pitchFamily="34" charset="0"/>
                      </a:endParaRPr>
                    </a:p>
                  </a:txBody>
                  <a:tcPr marL="9525" marR="9525" marT="9525" marB="0" anchor="b"/>
                </a:tc>
              </a:tr>
              <a:tr h="258799">
                <a:tc>
                  <a:txBody>
                    <a:bodyPr/>
                    <a:lstStyle/>
                    <a:p>
                      <a:pPr algn="l" fontAlgn="b"/>
                      <a:r>
                        <a:rPr lang="en-ZA" sz="1400" u="none" strike="noStrike" dirty="0" smtClean="0">
                          <a:effectLst/>
                        </a:rPr>
                        <a:t> </a:t>
                      </a:r>
                      <a:r>
                        <a:rPr lang="en-ZA" sz="1400" u="none" strike="noStrike" dirty="0">
                          <a:effectLst/>
                        </a:rPr>
                        <a:t>SCM</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dirty="0">
                          <a:effectLst/>
                        </a:rPr>
                        <a:t>13</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dirty="0" smtClean="0">
                          <a:effectLst/>
                        </a:rPr>
                        <a:t>8</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dirty="0" smtClean="0">
                          <a:effectLst/>
                        </a:rPr>
                        <a:t>5</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a:effectLst/>
                        </a:rPr>
                        <a:t>6</a:t>
                      </a:r>
                      <a:endParaRPr lang="en-ZA" sz="1400" b="0" i="0" u="none" strike="noStrike">
                        <a:solidFill>
                          <a:srgbClr val="000000"/>
                        </a:solidFill>
                        <a:effectLst/>
                        <a:latin typeface="Calibri" panose="020F0502020204030204" pitchFamily="34" charset="0"/>
                      </a:endParaRPr>
                    </a:p>
                  </a:txBody>
                  <a:tcPr marL="9525" marR="9525" marT="9525" marB="0" anchor="b"/>
                </a:tc>
              </a:tr>
              <a:tr h="258799">
                <a:tc>
                  <a:txBody>
                    <a:bodyPr/>
                    <a:lstStyle/>
                    <a:p>
                      <a:pPr algn="l" fontAlgn="b"/>
                      <a:r>
                        <a:rPr lang="en-ZA" sz="1400" u="none" strike="noStrike" dirty="0" smtClean="0">
                          <a:effectLst/>
                        </a:rPr>
                        <a:t> </a:t>
                      </a:r>
                      <a:r>
                        <a:rPr lang="en-ZA" sz="1400" u="none" strike="noStrike" dirty="0">
                          <a:effectLst/>
                        </a:rPr>
                        <a:t>Asset </a:t>
                      </a:r>
                      <a:r>
                        <a:rPr lang="en-ZA" sz="1400" u="none" strike="noStrike" dirty="0" smtClean="0">
                          <a:effectLst/>
                        </a:rPr>
                        <a:t>Management</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dirty="0">
                          <a:effectLst/>
                        </a:rPr>
                        <a:t>2</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dirty="0" smtClean="0">
                          <a:effectLst/>
                        </a:rPr>
                        <a:t>2</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dirty="0" smtClean="0">
                          <a:effectLst/>
                        </a:rPr>
                        <a:t>0</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9525" marR="9525" marT="9525" marB="0" anchor="b"/>
                </a:tc>
              </a:tr>
              <a:tr h="258799">
                <a:tc>
                  <a:txBody>
                    <a:bodyPr/>
                    <a:lstStyle/>
                    <a:p>
                      <a:pPr marL="179388" marR="0" lvl="0" indent="-179388" algn="l" defTabSz="914400" rtl="0" eaLnBrk="1" fontAlgn="base" latinLnBrk="0" hangingPunct="1">
                        <a:lnSpc>
                          <a:spcPct val="100000"/>
                        </a:lnSpc>
                        <a:spcBef>
                          <a:spcPts val="600"/>
                        </a:spcBef>
                        <a:spcAft>
                          <a:spcPts val="600"/>
                        </a:spcAft>
                        <a:buClrTx/>
                        <a:buSzTx/>
                        <a:buFontTx/>
                        <a:buNone/>
                        <a:tabLst/>
                      </a:pPr>
                      <a:r>
                        <a:rPr kumimoji="0" lang="en-US" sz="1400" b="1" i="0" u="none" strike="noStrike" cap="none" normalizeH="0" baseline="0" dirty="0" smtClean="0">
                          <a:ln>
                            <a:noFill/>
                          </a:ln>
                          <a:solidFill>
                            <a:schemeClr val="tx1"/>
                          </a:solidFill>
                          <a:effectLst/>
                          <a:latin typeface="+mn-lt"/>
                        </a:rPr>
                        <a:t>Planning, Policy and Strategy</a:t>
                      </a:r>
                    </a:p>
                  </a:txBody>
                  <a:tcPr marL="9525" marR="9525" marT="9525" marB="0" anchor="b"/>
                </a:tc>
                <a:tc>
                  <a:txBody>
                    <a:bodyPr/>
                    <a:lstStyle/>
                    <a:p>
                      <a:pPr algn="r" fontAlgn="b"/>
                      <a:r>
                        <a:rPr lang="en-ZA" sz="1400" u="none" strike="noStrike" dirty="0" smtClean="0">
                          <a:effectLst/>
                        </a:rPr>
                        <a:t>2</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dirty="0" smtClean="0">
                          <a:effectLst/>
                        </a:rPr>
                        <a:t>2</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dirty="0" smtClean="0">
                          <a:effectLst/>
                        </a:rPr>
                        <a:t>0</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dirty="0" smtClean="0">
                          <a:effectLst/>
                        </a:rPr>
                        <a:t>2</a:t>
                      </a:r>
                      <a:endParaRPr lang="en-ZA" sz="1400" b="0" i="0" u="none" strike="noStrike" dirty="0">
                        <a:solidFill>
                          <a:srgbClr val="000000"/>
                        </a:solidFill>
                        <a:effectLst/>
                        <a:latin typeface="Calibri" panose="020F0502020204030204" pitchFamily="34" charset="0"/>
                      </a:endParaRPr>
                    </a:p>
                  </a:txBody>
                  <a:tcPr marL="9525" marR="9525" marT="9525" marB="0" anchor="b"/>
                </a:tc>
              </a:tr>
              <a:tr h="258799">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400" b="1" i="0" u="none" strike="noStrike" cap="none" normalizeH="0" baseline="0" dirty="0" smtClean="0">
                          <a:ln>
                            <a:noFill/>
                          </a:ln>
                          <a:solidFill>
                            <a:schemeClr val="tx1"/>
                          </a:solidFill>
                          <a:effectLst/>
                          <a:latin typeface="+mn-lt"/>
                        </a:rPr>
                        <a:t>University Education</a:t>
                      </a:r>
                    </a:p>
                  </a:txBody>
                  <a:tcPr marL="9525" marR="9525" marT="9525" marB="0" anchor="b"/>
                </a:tc>
                <a:tc>
                  <a:txBody>
                    <a:bodyPr/>
                    <a:lstStyle/>
                    <a:p>
                      <a:pPr algn="r" fontAlgn="b"/>
                      <a:r>
                        <a:rPr lang="en-ZA" sz="1400" u="none" strike="noStrike" dirty="0">
                          <a:effectLst/>
                        </a:rPr>
                        <a:t>0</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dirty="0">
                          <a:effectLst/>
                        </a:rPr>
                        <a:t>0</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a:effectLst/>
                        </a:rPr>
                        <a:t>0</a:t>
                      </a:r>
                      <a:endParaRPr lang="en-ZA" sz="1400" b="0" i="0" u="none" strike="noStrike">
                        <a:solidFill>
                          <a:srgbClr val="000000"/>
                        </a:solidFill>
                        <a:effectLst/>
                        <a:latin typeface="Calibri" panose="020F0502020204030204" pitchFamily="34" charset="0"/>
                      </a:endParaRPr>
                    </a:p>
                  </a:txBody>
                  <a:tcPr marL="9525" marR="9525" marT="9525" marB="0" anchor="b"/>
                </a:tc>
              </a:tr>
              <a:tr h="469758">
                <a:tc>
                  <a:txBody>
                    <a:bodyPr/>
                    <a:lstStyle/>
                    <a:p>
                      <a:pPr marL="179388" marR="0" lvl="0" indent="-179388" algn="l" defTabSz="914400" rtl="0" eaLnBrk="1" fontAlgn="base" latinLnBrk="0" hangingPunct="1">
                        <a:lnSpc>
                          <a:spcPct val="100000"/>
                        </a:lnSpc>
                        <a:spcBef>
                          <a:spcPts val="600"/>
                        </a:spcBef>
                        <a:spcAft>
                          <a:spcPts val="600"/>
                        </a:spcAft>
                        <a:buClrTx/>
                        <a:buSzTx/>
                        <a:buFontTx/>
                        <a:buNone/>
                        <a:tabLst/>
                      </a:pPr>
                      <a:r>
                        <a:rPr kumimoji="0" lang="en-US" sz="1400" b="1" i="0" u="none" strike="noStrike" cap="none" normalizeH="0" baseline="0" dirty="0" smtClean="0">
                          <a:ln>
                            <a:noFill/>
                          </a:ln>
                          <a:solidFill>
                            <a:schemeClr val="tx1"/>
                          </a:solidFill>
                          <a:effectLst/>
                          <a:latin typeface="+mn-lt"/>
                        </a:rPr>
                        <a:t>Technical and Vocational Education   and Training</a:t>
                      </a:r>
                    </a:p>
                  </a:txBody>
                  <a:tcPr marL="9525" marR="9525" marT="9525" marB="0" anchor="b"/>
                </a:tc>
                <a:tc>
                  <a:txBody>
                    <a:bodyPr/>
                    <a:lstStyle/>
                    <a:p>
                      <a:pPr algn="r" fontAlgn="b"/>
                      <a:r>
                        <a:rPr lang="en-ZA" sz="1400" u="none" strike="noStrike" dirty="0" smtClean="0">
                          <a:effectLst/>
                        </a:rPr>
                        <a:t>20</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dirty="0" smtClean="0">
                          <a:effectLst/>
                        </a:rPr>
                        <a:t>12</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dirty="0" smtClean="0">
                          <a:effectLst/>
                        </a:rPr>
                        <a:t>8</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dirty="0" smtClean="0">
                          <a:effectLst/>
                        </a:rPr>
                        <a:t>5</a:t>
                      </a:r>
                      <a:endParaRPr lang="en-ZA" sz="1400" b="0" i="0" u="none" strike="noStrike" dirty="0">
                        <a:solidFill>
                          <a:srgbClr val="000000"/>
                        </a:solidFill>
                        <a:effectLst/>
                        <a:latin typeface="Calibri" panose="020F0502020204030204" pitchFamily="34" charset="0"/>
                      </a:endParaRPr>
                    </a:p>
                  </a:txBody>
                  <a:tcPr marL="9525" marR="9525" marT="9525" marB="0" anchor="b"/>
                </a:tc>
              </a:tr>
              <a:tr h="258799">
                <a:tc>
                  <a:txBody>
                    <a:bodyPr/>
                    <a:lstStyle/>
                    <a:p>
                      <a:pPr algn="l" fontAlgn="b"/>
                      <a:r>
                        <a:rPr kumimoji="0" lang="en-US" sz="1400" b="1" i="0" u="none" strike="noStrike" cap="none" normalizeH="0" baseline="0" dirty="0" smtClean="0">
                          <a:ln>
                            <a:noFill/>
                          </a:ln>
                          <a:solidFill>
                            <a:schemeClr val="tx1"/>
                          </a:solidFill>
                          <a:effectLst/>
                          <a:latin typeface="+mn-lt"/>
                        </a:rPr>
                        <a:t>Skills Development</a:t>
                      </a:r>
                      <a:endParaRPr lang="en-ZA"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dirty="0" smtClean="0">
                          <a:effectLst/>
                        </a:rPr>
                        <a:t>5</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a:effectLst/>
                        </a:rPr>
                        <a:t>3</a:t>
                      </a:r>
                      <a:endParaRPr lang="en-ZA"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dirty="0" smtClean="0">
                          <a:effectLst/>
                        </a:rPr>
                        <a:t>2</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dirty="0" smtClean="0">
                          <a:effectLst/>
                        </a:rPr>
                        <a:t>3</a:t>
                      </a:r>
                      <a:endParaRPr lang="en-ZA" sz="1400" b="0" i="0" u="none" strike="noStrike" dirty="0">
                        <a:solidFill>
                          <a:srgbClr val="000000"/>
                        </a:solidFill>
                        <a:effectLst/>
                        <a:latin typeface="Calibri" panose="020F0502020204030204" pitchFamily="34" charset="0"/>
                      </a:endParaRPr>
                    </a:p>
                  </a:txBody>
                  <a:tcPr marL="9525" marR="9525" marT="9525" marB="0" anchor="b"/>
                </a:tc>
              </a:tr>
              <a:tr h="258799">
                <a:tc>
                  <a:txBody>
                    <a:bodyPr/>
                    <a:lstStyle/>
                    <a:p>
                      <a:pPr algn="l" fontAlgn="b"/>
                      <a:r>
                        <a:rPr lang="en-ZA" sz="1400" b="1" u="none" strike="noStrike" dirty="0">
                          <a:effectLst/>
                        </a:rPr>
                        <a:t>Total</a:t>
                      </a:r>
                      <a:endParaRPr lang="en-ZA"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A" sz="1400" b="1" u="none" strike="noStrike" dirty="0" smtClean="0">
                          <a:effectLst/>
                        </a:rPr>
                        <a:t>92</a:t>
                      </a:r>
                      <a:endParaRPr lang="en-ZA"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A" sz="1400" b="1" u="none" strike="noStrike" dirty="0" smtClean="0">
                          <a:effectLst/>
                        </a:rPr>
                        <a:t>49</a:t>
                      </a:r>
                      <a:endParaRPr lang="en-ZA"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A" sz="1400" b="1" u="none" strike="noStrike" dirty="0" smtClean="0">
                          <a:effectLst/>
                        </a:rPr>
                        <a:t>43</a:t>
                      </a:r>
                      <a:endParaRPr lang="en-ZA"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A" sz="1400" b="1" u="none" strike="noStrike" dirty="0" smtClean="0">
                          <a:effectLst/>
                        </a:rPr>
                        <a:t>32</a:t>
                      </a:r>
                      <a:endParaRPr lang="en-ZA" sz="1400" b="1"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3" name="TextBox 2"/>
          <p:cNvSpPr txBox="1"/>
          <p:nvPr/>
        </p:nvSpPr>
        <p:spPr>
          <a:xfrm>
            <a:off x="442913" y="5791200"/>
            <a:ext cx="8064500" cy="738664"/>
          </a:xfrm>
          <a:prstGeom prst="rect">
            <a:avLst/>
          </a:prstGeom>
          <a:noFill/>
        </p:spPr>
        <p:txBody>
          <a:bodyPr wrap="square" rtlCol="0">
            <a:spAutoFit/>
          </a:bodyPr>
          <a:lstStyle/>
          <a:p>
            <a:r>
              <a:rPr lang="en-ZA" sz="1400" b="1" dirty="0" smtClean="0"/>
              <a:t>A separate action plan was developed for Community Education and Training </a:t>
            </a:r>
            <a:r>
              <a:rPr lang="en-US" sz="1400" b="1" dirty="0" smtClean="0"/>
              <a:t>to </a:t>
            </a:r>
            <a:r>
              <a:rPr lang="en-US" sz="1400" b="1" dirty="0"/>
              <a:t>build institutional </a:t>
            </a:r>
            <a:r>
              <a:rPr lang="en-US" sz="1400" b="1" dirty="0" smtClean="0"/>
              <a:t>capacity for the sector over </a:t>
            </a:r>
            <a:r>
              <a:rPr lang="en-US" sz="1400" b="1" dirty="0"/>
              <a:t>the next three years </a:t>
            </a:r>
            <a:endParaRPr lang="en-ZA" sz="1400" b="1" dirty="0"/>
          </a:p>
          <a:p>
            <a:endParaRPr lang="en-ZA" sz="1400" dirty="0"/>
          </a:p>
        </p:txBody>
      </p:sp>
    </p:spTree>
    <p:extLst>
      <p:ext uri="{BB962C8B-B14F-4D97-AF65-F5344CB8AC3E}">
        <p14:creationId xmlns:p14="http://schemas.microsoft.com/office/powerpoint/2010/main" val="36712247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LIDE LAYOUT.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1267" name="Picture 6" descr="C:\Users\Lefifi.T\AppData\Local\Microsoft\Windows\Temporary Internet Files\Content.Outlook\XAEMJRW7\Higher Education LOGO (6).jpg"/>
          <p:cNvPicPr>
            <a:picLocks noChangeAspect="1" noChangeArrowheads="1"/>
          </p:cNvPicPr>
          <p:nvPr/>
        </p:nvPicPr>
        <p:blipFill>
          <a:blip r:embed="rId3"/>
          <a:srcRect/>
          <a:stretch>
            <a:fillRect/>
          </a:stretch>
        </p:blipFill>
        <p:spPr bwMode="auto">
          <a:xfrm>
            <a:off x="1755775" y="1557338"/>
            <a:ext cx="5695950" cy="2246312"/>
          </a:xfrm>
          <a:prstGeom prst="rect">
            <a:avLst/>
          </a:prstGeom>
          <a:noFill/>
          <a:ln w="9525">
            <a:noFill/>
            <a:miter lim="800000"/>
            <a:headEnd/>
            <a:tailEnd/>
          </a:ln>
        </p:spPr>
      </p:pic>
      <p:sp>
        <p:nvSpPr>
          <p:cNvPr id="11268" name="TextBox 7"/>
          <p:cNvSpPr txBox="1">
            <a:spLocks noChangeArrowheads="1"/>
          </p:cNvSpPr>
          <p:nvPr/>
        </p:nvSpPr>
        <p:spPr bwMode="auto">
          <a:xfrm>
            <a:off x="2484438" y="4005263"/>
            <a:ext cx="4103687" cy="1016000"/>
          </a:xfrm>
          <a:prstGeom prst="rect">
            <a:avLst/>
          </a:prstGeom>
          <a:noFill/>
          <a:ln w="9525">
            <a:noFill/>
            <a:miter lim="800000"/>
            <a:headEnd/>
            <a:tailEnd/>
          </a:ln>
        </p:spPr>
        <p:txBody>
          <a:bodyPr>
            <a:spAutoFit/>
          </a:bodyPr>
          <a:lstStyle/>
          <a:p>
            <a:pPr algn="ctr"/>
            <a:r>
              <a:rPr lang="en-US" sz="6000" b="1" i="1">
                <a:latin typeface="Calibri" pitchFamily="34" charset="0"/>
              </a:rPr>
              <a:t>Thank You</a:t>
            </a:r>
          </a:p>
        </p:txBody>
      </p:sp>
      <p:sp>
        <p:nvSpPr>
          <p:cNvPr id="11269" name="Slide Number Placeholder 5"/>
          <p:cNvSpPr>
            <a:spLocks noGrp="1"/>
          </p:cNvSpPr>
          <p:nvPr>
            <p:ph type="sldNum" sz="quarter" idx="12"/>
          </p:nvPr>
        </p:nvSpPr>
        <p:spPr>
          <a:xfrm>
            <a:off x="7010400" y="6534150"/>
            <a:ext cx="2133600" cy="476250"/>
          </a:xfrm>
          <a:noFill/>
        </p:spPr>
        <p:txBody>
          <a:bodyPr/>
          <a:lstStyle/>
          <a:p>
            <a:fld id="{B5BC65C7-0663-470E-9C48-4998BA0C60EC}" type="slidenum">
              <a:rPr lang="en-US" smtClean="0"/>
              <a:pPr/>
              <a:t>47</a:t>
            </a:fld>
            <a:endParaRPr lang="en-US" smtClean="0"/>
          </a:p>
        </p:txBody>
      </p:sp>
    </p:spTree>
    <p:extLst>
      <p:ext uri="{BB962C8B-B14F-4D97-AF65-F5344CB8AC3E}">
        <p14:creationId xmlns:p14="http://schemas.microsoft.com/office/powerpoint/2010/main" val="3544232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5</a:t>
            </a:fld>
            <a:endParaRPr lang="en-US" altLang="en-US" sz="1400" b="1" dirty="0"/>
          </a:p>
        </p:txBody>
      </p:sp>
      <p:sp>
        <p:nvSpPr>
          <p:cNvPr id="8" name="TextBox 7"/>
          <p:cNvSpPr txBox="1"/>
          <p:nvPr/>
        </p:nvSpPr>
        <p:spPr>
          <a:xfrm>
            <a:off x="558000" y="511272"/>
            <a:ext cx="8028000" cy="57600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3: University Education</a:t>
            </a:r>
            <a:endParaRPr lang="en-ZA" dirty="0"/>
          </a:p>
        </p:txBody>
      </p:sp>
      <p:sp>
        <p:nvSpPr>
          <p:cNvPr id="9" name="Content Placeholder 2"/>
          <p:cNvSpPr txBox="1">
            <a:spLocks/>
          </p:cNvSpPr>
          <p:nvPr/>
        </p:nvSpPr>
        <p:spPr bwMode="auto">
          <a:xfrm>
            <a:off x="557999" y="1066800"/>
            <a:ext cx="8028001"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73050" indent="-273050" algn="just" fontAlgn="ctr"/>
            <a:r>
              <a:rPr lang="en-US" sz="2400" dirty="0"/>
              <a:t>The </a:t>
            </a:r>
            <a:r>
              <a:rPr lang="en-US" sz="2400" b="1" dirty="0"/>
              <a:t>purpose </a:t>
            </a:r>
            <a:r>
              <a:rPr lang="en-US" sz="2400" dirty="0"/>
              <a:t>of the programme is to </a:t>
            </a:r>
            <a:r>
              <a:rPr lang="en-GB" sz="2400" dirty="0"/>
              <a:t>develop and coordinate policy and regulatory frameworks for an effective and efficient university education system and it provides financial support to universities, the NSFAS and the NIHE</a:t>
            </a:r>
            <a:r>
              <a:rPr lang="en-GB" sz="2400" dirty="0" smtClean="0"/>
              <a:t>.</a:t>
            </a:r>
          </a:p>
          <a:p>
            <a:pPr marL="257175" indent="-257175">
              <a:buFont typeface="Arial" panose="020B0604020202020204" pitchFamily="34" charset="0"/>
              <a:buChar char="•"/>
            </a:pPr>
            <a:r>
              <a:rPr lang="en-ZA" sz="2400" dirty="0"/>
              <a:t>There were </a:t>
            </a:r>
            <a:r>
              <a:rPr lang="en-ZA" sz="2400" dirty="0" smtClean="0"/>
              <a:t>5 targets </a:t>
            </a:r>
            <a:r>
              <a:rPr lang="en-ZA" sz="2400" dirty="0"/>
              <a:t>due in the quarter under review for this </a:t>
            </a:r>
            <a:r>
              <a:rPr lang="en-ZA" sz="2400" dirty="0" smtClean="0"/>
              <a:t>programme. 4 of the 5 were </a:t>
            </a:r>
            <a:r>
              <a:rPr lang="en-ZA" sz="2400" dirty="0"/>
              <a:t>achieved </a:t>
            </a:r>
            <a:r>
              <a:rPr lang="en-ZA" sz="2400" dirty="0" smtClean="0"/>
              <a:t>and relate to the oversight role of the branch over universities.</a:t>
            </a:r>
            <a:endParaRPr lang="en-ZA" sz="2400" dirty="0"/>
          </a:p>
          <a:p>
            <a:pPr marL="457200" lvl="1" indent="0">
              <a:buNone/>
            </a:pPr>
            <a:endParaRPr lang="en-US" sz="1200" dirty="0" smtClean="0"/>
          </a:p>
          <a:p>
            <a:pPr marL="457200" lvl="1" indent="0">
              <a:buNone/>
            </a:pPr>
            <a:endParaRPr lang="en-US" sz="1200" dirty="0" smtClean="0"/>
          </a:p>
          <a:p>
            <a:pPr marL="0" indent="0">
              <a:buNone/>
            </a:pPr>
            <a:endParaRPr lang="en-US" sz="2400" dirty="0" smtClean="0"/>
          </a:p>
          <a:p>
            <a:pPr lvl="1"/>
            <a:endParaRPr lang="en-GB" sz="2000" dirty="0" smtClean="0"/>
          </a:p>
          <a:p>
            <a:endParaRPr lang="en-ZA" sz="2400" dirty="0"/>
          </a:p>
        </p:txBody>
      </p:sp>
    </p:spTree>
    <p:extLst>
      <p:ext uri="{BB962C8B-B14F-4D97-AF65-F5344CB8AC3E}">
        <p14:creationId xmlns:p14="http://schemas.microsoft.com/office/powerpoint/2010/main" val="3107348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6</a:t>
            </a:fld>
            <a:endParaRPr lang="en-US" altLang="en-US" sz="1400" b="1" dirty="0"/>
          </a:p>
        </p:txBody>
      </p:sp>
      <p:sp>
        <p:nvSpPr>
          <p:cNvPr id="8" name="TextBox 7"/>
          <p:cNvSpPr txBox="1"/>
          <p:nvPr/>
        </p:nvSpPr>
        <p:spPr>
          <a:xfrm>
            <a:off x="558000" y="511272"/>
            <a:ext cx="8028000" cy="57600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3: University Education</a:t>
            </a:r>
            <a:endParaRPr lang="en-ZA" dirty="0"/>
          </a:p>
        </p:txBody>
      </p:sp>
      <p:sp>
        <p:nvSpPr>
          <p:cNvPr id="9" name="Content Placeholder 2"/>
          <p:cNvSpPr txBox="1">
            <a:spLocks/>
          </p:cNvSpPr>
          <p:nvPr/>
        </p:nvSpPr>
        <p:spPr bwMode="auto">
          <a:xfrm>
            <a:off x="557999" y="1066800"/>
            <a:ext cx="8028001"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73050" indent="-273050" algn="just"/>
            <a:r>
              <a:rPr lang="en-GB" sz="2400" dirty="0" smtClean="0"/>
              <a:t>Various oversight activities have been undertaken and reports compiled covering: </a:t>
            </a:r>
          </a:p>
          <a:p>
            <a:pPr lvl="1" algn="just"/>
            <a:r>
              <a:rPr lang="en-US" sz="2000" dirty="0" smtClean="0"/>
              <a:t>The use of Foundation </a:t>
            </a:r>
            <a:r>
              <a:rPr lang="en-US" sz="2000" dirty="0"/>
              <a:t>Provision Grant </a:t>
            </a:r>
            <a:r>
              <a:rPr lang="en-US" sz="2000" dirty="0" smtClean="0"/>
              <a:t>by universities in 2015/16</a:t>
            </a:r>
          </a:p>
          <a:p>
            <a:pPr lvl="1" algn="just"/>
            <a:r>
              <a:rPr lang="en-ZA" sz="2000" dirty="0" smtClean="0"/>
              <a:t>Financial </a:t>
            </a:r>
            <a:r>
              <a:rPr lang="en-ZA" sz="2000" dirty="0"/>
              <a:t>health of universities in the 2015 academic </a:t>
            </a:r>
            <a:r>
              <a:rPr lang="en-ZA" sz="2000" dirty="0" smtClean="0"/>
              <a:t>year</a:t>
            </a:r>
          </a:p>
          <a:p>
            <a:pPr lvl="1" algn="just"/>
            <a:r>
              <a:rPr lang="en-ZA" sz="2000" dirty="0" smtClean="0"/>
              <a:t>The use </a:t>
            </a:r>
            <a:r>
              <a:rPr lang="en-ZA" sz="2000" dirty="0"/>
              <a:t>of the 2015/16 Teaching Development </a:t>
            </a:r>
            <a:r>
              <a:rPr lang="en-ZA" sz="2000" dirty="0" smtClean="0"/>
              <a:t>Grant </a:t>
            </a:r>
            <a:r>
              <a:rPr lang="en-US" sz="2000" dirty="0"/>
              <a:t>by universities </a:t>
            </a:r>
            <a:endParaRPr lang="en-ZA" sz="2000" dirty="0" smtClean="0"/>
          </a:p>
          <a:p>
            <a:pPr lvl="1" algn="just"/>
            <a:r>
              <a:rPr lang="en-ZA" sz="2000" dirty="0" smtClean="0"/>
              <a:t>The use </a:t>
            </a:r>
            <a:r>
              <a:rPr lang="en-ZA" sz="2000" dirty="0"/>
              <a:t>of the 2015/16 Research Development </a:t>
            </a:r>
            <a:r>
              <a:rPr lang="en-ZA" sz="2000" dirty="0" smtClean="0"/>
              <a:t>Grant </a:t>
            </a:r>
            <a:r>
              <a:rPr lang="en-US" sz="2000" dirty="0"/>
              <a:t>by universities </a:t>
            </a:r>
          </a:p>
          <a:p>
            <a:pPr marL="457200" lvl="1" indent="0">
              <a:buNone/>
            </a:pPr>
            <a:endParaRPr lang="en-US" sz="1200" dirty="0" smtClean="0"/>
          </a:p>
          <a:p>
            <a:pPr marL="457200" lvl="1" indent="0">
              <a:buNone/>
            </a:pPr>
            <a:endParaRPr lang="en-US" sz="1200" dirty="0" smtClean="0"/>
          </a:p>
          <a:p>
            <a:pPr marL="0" indent="0">
              <a:buNone/>
            </a:pPr>
            <a:endParaRPr lang="en-US" sz="2400" dirty="0" smtClean="0"/>
          </a:p>
          <a:p>
            <a:pPr lvl="1"/>
            <a:endParaRPr lang="en-GB" sz="2000" dirty="0" smtClean="0"/>
          </a:p>
          <a:p>
            <a:endParaRPr lang="en-ZA" sz="2400" dirty="0"/>
          </a:p>
        </p:txBody>
      </p:sp>
    </p:spTree>
    <p:extLst>
      <p:ext uri="{BB962C8B-B14F-4D97-AF65-F5344CB8AC3E}">
        <p14:creationId xmlns:p14="http://schemas.microsoft.com/office/powerpoint/2010/main" val="23959974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7</a:t>
            </a:fld>
            <a:endParaRPr lang="en-US" altLang="en-US" sz="1400" b="1" dirty="0"/>
          </a:p>
        </p:txBody>
      </p:sp>
      <p:sp>
        <p:nvSpPr>
          <p:cNvPr id="8" name="TextBox 7"/>
          <p:cNvSpPr txBox="1"/>
          <p:nvPr/>
        </p:nvSpPr>
        <p:spPr>
          <a:xfrm>
            <a:off x="558000" y="511272"/>
            <a:ext cx="8028000" cy="57600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3: University Education</a:t>
            </a:r>
            <a:endParaRPr lang="en-ZA" dirty="0"/>
          </a:p>
        </p:txBody>
      </p:sp>
      <p:sp>
        <p:nvSpPr>
          <p:cNvPr id="9" name="Content Placeholder 2"/>
          <p:cNvSpPr txBox="1">
            <a:spLocks/>
          </p:cNvSpPr>
          <p:nvPr/>
        </p:nvSpPr>
        <p:spPr bwMode="auto">
          <a:xfrm>
            <a:off x="557999" y="1066800"/>
            <a:ext cx="8028001"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dirty="0"/>
              <a:t>The target that was not achieved as planned is the review of the Funding framework for Higher Education Institutions  </a:t>
            </a:r>
          </a:p>
          <a:p>
            <a:pPr lvl="1"/>
            <a:r>
              <a:rPr lang="en-US" sz="2000" dirty="0"/>
              <a:t>The reviewed framework was finalized by October 2015 for public comment. </a:t>
            </a:r>
          </a:p>
          <a:p>
            <a:pPr lvl="1"/>
            <a:r>
              <a:rPr lang="en-US" sz="2000" dirty="0"/>
              <a:t>The plan was to finalize and publish it for implementation by the end of December 2016.</a:t>
            </a:r>
          </a:p>
          <a:p>
            <a:pPr lvl="1"/>
            <a:r>
              <a:rPr lang="en-US" sz="2000" dirty="0"/>
              <a:t>However the Minister requested that it serve before </a:t>
            </a:r>
            <a:r>
              <a:rPr lang="en-ZA" sz="2000" dirty="0"/>
              <a:t>Cabinet </a:t>
            </a:r>
            <a:r>
              <a:rPr lang="en-US" sz="2000" dirty="0"/>
              <a:t>before it was widely consulted and finalized. </a:t>
            </a:r>
          </a:p>
          <a:p>
            <a:pPr lvl="1"/>
            <a:r>
              <a:rPr lang="en-US" sz="2000" dirty="0"/>
              <a:t>This resulted in a delay as it only served at </a:t>
            </a:r>
            <a:r>
              <a:rPr lang="en-ZA" sz="2000" dirty="0"/>
              <a:t>Cabinet in November 2016. Cabinet recommend that the draft be taken through the consultation process with the sector and thereafter be published.</a:t>
            </a:r>
            <a:endParaRPr lang="en-US" sz="2000" dirty="0"/>
          </a:p>
          <a:p>
            <a:pPr marL="457200" lvl="1" indent="0">
              <a:buNone/>
            </a:pPr>
            <a:endParaRPr lang="en-US" sz="1200" dirty="0" smtClean="0"/>
          </a:p>
          <a:p>
            <a:pPr marL="457200" lvl="1" indent="0">
              <a:buNone/>
            </a:pPr>
            <a:endParaRPr lang="en-US" sz="1200" dirty="0" smtClean="0"/>
          </a:p>
          <a:p>
            <a:pPr marL="0" indent="0">
              <a:buNone/>
            </a:pPr>
            <a:endParaRPr lang="en-US" sz="2400" dirty="0" smtClean="0"/>
          </a:p>
          <a:p>
            <a:pPr lvl="1"/>
            <a:endParaRPr lang="en-GB" sz="2000" dirty="0" smtClean="0"/>
          </a:p>
          <a:p>
            <a:endParaRPr lang="en-ZA" sz="2400" dirty="0"/>
          </a:p>
        </p:txBody>
      </p:sp>
    </p:spTree>
    <p:extLst>
      <p:ext uri="{BB962C8B-B14F-4D97-AF65-F5344CB8AC3E}">
        <p14:creationId xmlns:p14="http://schemas.microsoft.com/office/powerpoint/2010/main" val="31028758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8</a:t>
            </a:fld>
            <a:endParaRPr lang="en-US" altLang="en-US" sz="1400" b="1" dirty="0"/>
          </a:p>
        </p:txBody>
      </p:sp>
      <p:sp>
        <p:nvSpPr>
          <p:cNvPr id="8" name="TextBox 7"/>
          <p:cNvSpPr txBox="1"/>
          <p:nvPr/>
        </p:nvSpPr>
        <p:spPr>
          <a:xfrm>
            <a:off x="558000" y="511272"/>
            <a:ext cx="8028000" cy="57600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3: University Education</a:t>
            </a:r>
            <a:endParaRPr lang="en-ZA" dirty="0"/>
          </a:p>
        </p:txBody>
      </p:sp>
      <p:sp>
        <p:nvSpPr>
          <p:cNvPr id="9" name="Content Placeholder 2"/>
          <p:cNvSpPr txBox="1">
            <a:spLocks/>
          </p:cNvSpPr>
          <p:nvPr/>
        </p:nvSpPr>
        <p:spPr bwMode="auto">
          <a:xfrm>
            <a:off x="557999" y="1281113"/>
            <a:ext cx="8028001" cy="50434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r>
              <a:rPr lang="en-US" sz="2000" dirty="0" smtClean="0"/>
              <a:t>The </a:t>
            </a:r>
            <a:r>
              <a:rPr lang="en-US" sz="2000" dirty="0"/>
              <a:t>Branch is currently consulting on the framework. It was presented to Universities South Africa’s (</a:t>
            </a:r>
            <a:r>
              <a:rPr lang="en-US" sz="2000" dirty="0" err="1"/>
              <a:t>USAf</a:t>
            </a:r>
            <a:r>
              <a:rPr lang="en-US" sz="2000" dirty="0"/>
              <a:t>) Finance Strategy Group on 28 February 2017, and will be taken to the Finance Executive forum as soon there after as possible. </a:t>
            </a:r>
          </a:p>
          <a:p>
            <a:pPr lvl="1"/>
            <a:r>
              <a:rPr lang="en-US" sz="2000" dirty="0"/>
              <a:t>Workshops will also be held with other interested parties. The final revised framework will then be sent to the CHE for advice.</a:t>
            </a:r>
          </a:p>
          <a:p>
            <a:pPr lvl="1"/>
            <a:r>
              <a:rPr lang="en-GB" sz="2000" dirty="0"/>
              <a:t>After incorporating the CHE’s advice the framework will be published for implementation by December 2017.</a:t>
            </a:r>
          </a:p>
          <a:p>
            <a:pPr marL="457200" lvl="1" indent="0">
              <a:buNone/>
            </a:pPr>
            <a:endParaRPr lang="en-US" sz="1200" dirty="0" smtClean="0"/>
          </a:p>
          <a:p>
            <a:pPr marL="457200" lvl="1" indent="0">
              <a:buNone/>
            </a:pPr>
            <a:endParaRPr lang="en-US" sz="1200" dirty="0" smtClean="0"/>
          </a:p>
          <a:p>
            <a:pPr marL="0" indent="0">
              <a:buNone/>
            </a:pPr>
            <a:endParaRPr lang="en-US" sz="2400" dirty="0" smtClean="0"/>
          </a:p>
          <a:p>
            <a:pPr lvl="1"/>
            <a:endParaRPr lang="en-GB" sz="2000" dirty="0" smtClean="0"/>
          </a:p>
          <a:p>
            <a:endParaRPr lang="en-ZA" sz="2400" dirty="0"/>
          </a:p>
        </p:txBody>
      </p:sp>
    </p:spTree>
    <p:extLst>
      <p:ext uri="{BB962C8B-B14F-4D97-AF65-F5344CB8AC3E}">
        <p14:creationId xmlns:p14="http://schemas.microsoft.com/office/powerpoint/2010/main" val="104473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9</a:t>
            </a:fld>
            <a:endParaRPr lang="en-US" altLang="en-US" sz="1400" b="1" dirty="0"/>
          </a:p>
        </p:txBody>
      </p:sp>
      <p:sp>
        <p:nvSpPr>
          <p:cNvPr id="8" name="TextBox 7"/>
          <p:cNvSpPr txBox="1"/>
          <p:nvPr/>
        </p:nvSpPr>
        <p:spPr>
          <a:xfrm>
            <a:off x="495623" y="526839"/>
            <a:ext cx="8136000" cy="576000"/>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3: University Education</a:t>
            </a:r>
            <a:endParaRPr lang="en-ZA" dirty="0"/>
          </a:p>
        </p:txBody>
      </p:sp>
      <p:sp>
        <p:nvSpPr>
          <p:cNvPr id="7" name="Content Placeholder 2"/>
          <p:cNvSpPr>
            <a:spLocks noGrp="1"/>
          </p:cNvSpPr>
          <p:nvPr>
            <p:ph idx="1"/>
          </p:nvPr>
        </p:nvSpPr>
        <p:spPr>
          <a:xfrm>
            <a:off x="495623" y="1135062"/>
            <a:ext cx="8136000" cy="5113337"/>
          </a:xfrm>
        </p:spPr>
        <p:txBody>
          <a:bodyPr/>
          <a:lstStyle/>
          <a:p>
            <a:pPr marL="57150" indent="0" algn="just">
              <a:buNone/>
            </a:pPr>
            <a:r>
              <a:rPr lang="en-ZA" sz="2400" dirty="0" smtClean="0"/>
              <a:t>Summary of reports completed:</a:t>
            </a:r>
          </a:p>
          <a:p>
            <a:pPr algn="just"/>
            <a:r>
              <a:rPr lang="en-US" sz="2400" dirty="0" smtClean="0"/>
              <a:t>A </a:t>
            </a:r>
            <a:r>
              <a:rPr lang="en-US" sz="2400" dirty="0"/>
              <a:t>report on the effective use of the 2015/16 Foundation Provision Grant was approved by Director-General on </a:t>
            </a:r>
            <a:r>
              <a:rPr lang="en-US" sz="2400" dirty="0" smtClean="0"/>
              <a:t>15 </a:t>
            </a:r>
            <a:r>
              <a:rPr lang="en-US" sz="2400" dirty="0"/>
              <a:t>December </a:t>
            </a:r>
            <a:r>
              <a:rPr lang="en-US" sz="2400" dirty="0" smtClean="0"/>
              <a:t>2016.</a:t>
            </a:r>
          </a:p>
          <a:p>
            <a:pPr algn="just"/>
            <a:r>
              <a:rPr lang="en-ZA" sz="2400" dirty="0" smtClean="0"/>
              <a:t>A </a:t>
            </a:r>
            <a:r>
              <a:rPr lang="en-ZA" sz="2400" dirty="0"/>
              <a:t>report on the financial health of universities in the 2015 academic year was approved by the Director-General </a:t>
            </a:r>
            <a:r>
              <a:rPr lang="en-ZA" sz="2400" dirty="0" smtClean="0"/>
              <a:t>on 15 </a:t>
            </a:r>
            <a:r>
              <a:rPr lang="en-ZA" sz="2400" dirty="0"/>
              <a:t>December </a:t>
            </a:r>
            <a:r>
              <a:rPr lang="en-ZA" sz="2400" dirty="0" smtClean="0"/>
              <a:t>2016;</a:t>
            </a:r>
          </a:p>
          <a:p>
            <a:pPr algn="just"/>
            <a:r>
              <a:rPr lang="en-ZA" sz="2400" dirty="0" smtClean="0"/>
              <a:t>A </a:t>
            </a:r>
            <a:r>
              <a:rPr lang="en-ZA" sz="2400" dirty="0"/>
              <a:t>report on the effective use of the 2015/16 Teaching Development Grant was approved by the Director-General on 14 December 2016; </a:t>
            </a:r>
            <a:r>
              <a:rPr lang="en-ZA" sz="2400" dirty="0" smtClean="0"/>
              <a:t>and</a:t>
            </a:r>
          </a:p>
          <a:p>
            <a:pPr algn="just"/>
            <a:r>
              <a:rPr lang="en-ZA" sz="2400" dirty="0" smtClean="0"/>
              <a:t>The </a:t>
            </a:r>
            <a:r>
              <a:rPr lang="en-ZA" sz="2400" dirty="0"/>
              <a:t>report on the effective use of the 2015/16 Research Development Grant was approved by the Director-General on 15 December 2016</a:t>
            </a:r>
            <a:r>
              <a:rPr lang="en-ZA" sz="2400" dirty="0" smtClean="0"/>
              <a:t>.</a:t>
            </a:r>
            <a:endParaRPr lang="en-ZA" sz="2400" dirty="0">
              <a:cs typeface="Arial" pitchFamily="34" charset="0"/>
            </a:endParaRPr>
          </a:p>
        </p:txBody>
      </p:sp>
    </p:spTree>
    <p:extLst>
      <p:ext uri="{BB962C8B-B14F-4D97-AF65-F5344CB8AC3E}">
        <p14:creationId xmlns:p14="http://schemas.microsoft.com/office/powerpoint/2010/main" val="51565880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6087</TotalTime>
  <Words>4326</Words>
  <Application>Microsoft Office PowerPoint</Application>
  <PresentationFormat>On-screen Show (4:3)</PresentationFormat>
  <Paragraphs>671</Paragraphs>
  <Slides>47</Slides>
  <Notes>36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ＭＳ Ｐゴシック</vt:lpstr>
      <vt:lpstr>Arial</vt:lpstr>
      <vt:lpstr>Arial Black</vt:lpstr>
      <vt:lpstr>Arial Narrow</vt:lpstr>
      <vt:lpstr>Calibri</vt:lpstr>
      <vt:lpstr>Courier New</vt:lpstr>
      <vt:lpstr>MyriadPro-Light</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BASIC EDUCATION</dc:title>
  <dc:creator>molalekoa.n</dc:creator>
  <cp:lastModifiedBy>Anele Kabingesi</cp:lastModifiedBy>
  <cp:revision>408</cp:revision>
  <cp:lastPrinted>2016-08-29T05:41:50Z</cp:lastPrinted>
  <dcterms:created xsi:type="dcterms:W3CDTF">2010-10-01T19:49:50Z</dcterms:created>
  <dcterms:modified xsi:type="dcterms:W3CDTF">2017-02-27T13:36:34Z</dcterms:modified>
</cp:coreProperties>
</file>