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9"/>
  </p:notesMasterIdLst>
  <p:sldIdLst>
    <p:sldId id="295" r:id="rId2"/>
    <p:sldId id="257" r:id="rId3"/>
    <p:sldId id="258" r:id="rId4"/>
    <p:sldId id="307" r:id="rId5"/>
    <p:sldId id="308" r:id="rId6"/>
    <p:sldId id="309" r:id="rId7"/>
    <p:sldId id="259" r:id="rId8"/>
    <p:sldId id="313" r:id="rId9"/>
    <p:sldId id="303" r:id="rId10"/>
    <p:sldId id="304" r:id="rId11"/>
    <p:sldId id="260" r:id="rId12"/>
    <p:sldId id="261" r:id="rId13"/>
    <p:sldId id="263" r:id="rId14"/>
    <p:sldId id="314" r:id="rId15"/>
    <p:sldId id="315" r:id="rId16"/>
    <p:sldId id="302" r:id="rId17"/>
    <p:sldId id="294" r:id="rId18"/>
    <p:sldId id="293" r:id="rId19"/>
    <p:sldId id="264" r:id="rId20"/>
    <p:sldId id="286" r:id="rId21"/>
    <p:sldId id="265" r:id="rId22"/>
    <p:sldId id="298" r:id="rId23"/>
    <p:sldId id="316" r:id="rId24"/>
    <p:sldId id="266" r:id="rId25"/>
    <p:sldId id="271" r:id="rId26"/>
    <p:sldId id="288" r:id="rId27"/>
    <p:sldId id="273" r:id="rId28"/>
    <p:sldId id="289" r:id="rId29"/>
    <p:sldId id="275" r:id="rId30"/>
    <p:sldId id="290" r:id="rId31"/>
    <p:sldId id="277" r:id="rId32"/>
    <p:sldId id="291" r:id="rId33"/>
    <p:sldId id="279" r:id="rId34"/>
    <p:sldId id="292" r:id="rId35"/>
    <p:sldId id="310" r:id="rId36"/>
    <p:sldId id="311" r:id="rId37"/>
    <p:sldId id="31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1848"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407EB-39FD-4549-BFAE-BD0260A0483F}" type="datetimeFigureOut">
              <a:rPr lang="en-ZA" smtClean="0"/>
              <a:t>2017/02/27</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08D7E-2269-4E68-A33D-DBD0220F7AD9}" type="slidenum">
              <a:rPr lang="en-ZA" smtClean="0"/>
              <a:t>‹#›</a:t>
            </a:fld>
            <a:endParaRPr lang="en-ZA"/>
          </a:p>
        </p:txBody>
      </p:sp>
    </p:spTree>
    <p:extLst>
      <p:ext uri="{BB962C8B-B14F-4D97-AF65-F5344CB8AC3E}">
        <p14:creationId xmlns:p14="http://schemas.microsoft.com/office/powerpoint/2010/main" val="418498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508D7E-2269-4E68-A33D-DBD0220F7AD9}" type="slidenum">
              <a:rPr lang="en-ZA" smtClean="0"/>
              <a:t>12</a:t>
            </a:fld>
            <a:endParaRPr lang="en-ZA"/>
          </a:p>
        </p:txBody>
      </p:sp>
    </p:spTree>
    <p:extLst>
      <p:ext uri="{BB962C8B-B14F-4D97-AF65-F5344CB8AC3E}">
        <p14:creationId xmlns:p14="http://schemas.microsoft.com/office/powerpoint/2010/main" val="19200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a:t>
            </a:r>
            <a:endParaRPr lang="en-ZA" dirty="0"/>
          </a:p>
        </p:txBody>
      </p:sp>
      <p:sp>
        <p:nvSpPr>
          <p:cNvPr id="4" name="Slide Number Placeholder 3"/>
          <p:cNvSpPr>
            <a:spLocks noGrp="1"/>
          </p:cNvSpPr>
          <p:nvPr>
            <p:ph type="sldNum" sz="quarter" idx="10"/>
          </p:nvPr>
        </p:nvSpPr>
        <p:spPr/>
        <p:txBody>
          <a:bodyPr/>
          <a:lstStyle/>
          <a:p>
            <a:fld id="{03508D7E-2269-4E68-A33D-DBD0220F7AD9}" type="slidenum">
              <a:rPr lang="en-ZA" smtClean="0"/>
              <a:t>19</a:t>
            </a:fld>
            <a:endParaRPr lang="en-ZA"/>
          </a:p>
        </p:txBody>
      </p:sp>
    </p:spTree>
    <p:extLst>
      <p:ext uri="{BB962C8B-B14F-4D97-AF65-F5344CB8AC3E}">
        <p14:creationId xmlns:p14="http://schemas.microsoft.com/office/powerpoint/2010/main" val="109285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a:t>
            </a:r>
            <a:endParaRPr lang="en-ZA" dirty="0"/>
          </a:p>
        </p:txBody>
      </p:sp>
      <p:sp>
        <p:nvSpPr>
          <p:cNvPr id="4" name="Slide Number Placeholder 3"/>
          <p:cNvSpPr>
            <a:spLocks noGrp="1"/>
          </p:cNvSpPr>
          <p:nvPr>
            <p:ph type="sldNum" sz="quarter" idx="10"/>
          </p:nvPr>
        </p:nvSpPr>
        <p:spPr/>
        <p:txBody>
          <a:bodyPr/>
          <a:lstStyle/>
          <a:p>
            <a:fld id="{03508D7E-2269-4E68-A33D-DBD0220F7AD9}" type="slidenum">
              <a:rPr lang="en-ZA" smtClean="0"/>
              <a:t>20</a:t>
            </a:fld>
            <a:endParaRPr lang="en-ZA"/>
          </a:p>
        </p:txBody>
      </p:sp>
    </p:spTree>
    <p:extLst>
      <p:ext uri="{BB962C8B-B14F-4D97-AF65-F5344CB8AC3E}">
        <p14:creationId xmlns:p14="http://schemas.microsoft.com/office/powerpoint/2010/main" val="109285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ZA" dirty="0"/>
          </a:p>
        </p:txBody>
      </p:sp>
      <p:sp>
        <p:nvSpPr>
          <p:cNvPr id="4" name="Slide Number Placeholder 3"/>
          <p:cNvSpPr>
            <a:spLocks noGrp="1"/>
          </p:cNvSpPr>
          <p:nvPr>
            <p:ph type="sldNum" sz="quarter" idx="10"/>
          </p:nvPr>
        </p:nvSpPr>
        <p:spPr/>
        <p:txBody>
          <a:bodyPr/>
          <a:lstStyle/>
          <a:p>
            <a:fld id="{03508D7E-2269-4E68-A33D-DBD0220F7AD9}" type="slidenum">
              <a:rPr lang="en-ZA" smtClean="0"/>
              <a:t>21</a:t>
            </a:fld>
            <a:endParaRPr lang="en-ZA"/>
          </a:p>
        </p:txBody>
      </p:sp>
    </p:spTree>
    <p:extLst>
      <p:ext uri="{BB962C8B-B14F-4D97-AF65-F5344CB8AC3E}">
        <p14:creationId xmlns:p14="http://schemas.microsoft.com/office/powerpoint/2010/main" val="155373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ZA" dirty="0"/>
          </a:p>
        </p:txBody>
      </p:sp>
      <p:sp>
        <p:nvSpPr>
          <p:cNvPr id="4" name="Slide Number Placeholder 3"/>
          <p:cNvSpPr>
            <a:spLocks noGrp="1"/>
          </p:cNvSpPr>
          <p:nvPr>
            <p:ph type="sldNum" sz="quarter" idx="10"/>
          </p:nvPr>
        </p:nvSpPr>
        <p:spPr/>
        <p:txBody>
          <a:bodyPr/>
          <a:lstStyle/>
          <a:p>
            <a:fld id="{03508D7E-2269-4E68-A33D-DBD0220F7AD9}" type="slidenum">
              <a:rPr lang="en-ZA" smtClean="0"/>
              <a:t>22</a:t>
            </a:fld>
            <a:endParaRPr lang="en-ZA"/>
          </a:p>
        </p:txBody>
      </p:sp>
    </p:spTree>
    <p:extLst>
      <p:ext uri="{BB962C8B-B14F-4D97-AF65-F5344CB8AC3E}">
        <p14:creationId xmlns:p14="http://schemas.microsoft.com/office/powerpoint/2010/main" val="366325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ZA" dirty="0"/>
          </a:p>
        </p:txBody>
      </p:sp>
      <p:sp>
        <p:nvSpPr>
          <p:cNvPr id="4" name="Slide Number Placeholder 3"/>
          <p:cNvSpPr>
            <a:spLocks noGrp="1"/>
          </p:cNvSpPr>
          <p:nvPr>
            <p:ph type="sldNum" sz="quarter" idx="10"/>
          </p:nvPr>
        </p:nvSpPr>
        <p:spPr/>
        <p:txBody>
          <a:bodyPr/>
          <a:lstStyle/>
          <a:p>
            <a:fld id="{03508D7E-2269-4E68-A33D-DBD0220F7AD9}" type="slidenum">
              <a:rPr lang="en-ZA" smtClean="0"/>
              <a:t>23</a:t>
            </a:fld>
            <a:endParaRPr lang="en-ZA"/>
          </a:p>
        </p:txBody>
      </p:sp>
    </p:spTree>
    <p:extLst>
      <p:ext uri="{BB962C8B-B14F-4D97-AF65-F5344CB8AC3E}">
        <p14:creationId xmlns:p14="http://schemas.microsoft.com/office/powerpoint/2010/main" val="366325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fld id="{F332B355-8296-48CF-A0A4-26A52966C79D}" type="datetimeFigureOut">
              <a:rPr lang="en-ZA">
                <a:solidFill>
                  <a:srgbClr val="000000"/>
                </a:solidFill>
                <a:cs typeface="Arial" charset="0"/>
              </a:rPr>
              <a:pPr/>
              <a:t>2017/02/27</a:t>
            </a:fld>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val="311732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8493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fld id="{F332B355-8296-48CF-A0A4-26A52966C79D}" type="datetimeFigureOut">
              <a:rPr lang="en-ZA">
                <a:solidFill>
                  <a:srgbClr val="000000"/>
                </a:solidFill>
                <a:cs typeface="Arial" charset="0"/>
              </a:rPr>
              <a:pPr/>
              <a:t>2017/02/27</a:t>
            </a:fld>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val="120209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fld id="{18C41217-AF33-4994-B216-CF38FA1C9BA7}" type="slidenum">
              <a:rPr lang="en-ZA" smtClean="0"/>
              <a:pPr/>
              <a:t>‹#›</a:t>
            </a:fld>
            <a:endParaRPr lang="en-ZA" dirty="0"/>
          </a:p>
        </p:txBody>
      </p:sp>
      <p:sp>
        <p:nvSpPr>
          <p:cNvPr id="5" name="Text Placeholder 4"/>
          <p:cNvSpPr>
            <a:spLocks noGrp="1"/>
          </p:cNvSpPr>
          <p:nvPr>
            <p:ph type="body" sz="quarter" idx="11"/>
          </p:nvPr>
        </p:nvSpPr>
        <p:spPr>
          <a:xfrm>
            <a:off x="0" y="1676400"/>
            <a:ext cx="4724400" cy="4572000"/>
          </a:xfrm>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p14="http://schemas.microsoft.com/office/powerpoint/2010/main" val="244747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val="16421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userDrawn="1"/>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val="123659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1723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E71412C-9B9C-447F-B548-61EF3FD6F2EC}" type="slidenum">
              <a:rPr lang="en-ZA" smtClean="0"/>
              <a:pPr/>
              <a:t>‹#›</a:t>
            </a:fld>
            <a:endParaRPr lang="en-ZA"/>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2458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57403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fld id="{F332B355-8296-48CF-A0A4-26A52966C79D}" type="datetimeFigureOut">
              <a:rPr lang="en-ZA">
                <a:solidFill>
                  <a:srgbClr val="000000"/>
                </a:solidFill>
                <a:cs typeface="Arial" charset="0"/>
              </a:rPr>
              <a:pPr/>
              <a:t>2017/02/27</a:t>
            </a:fld>
            <a:endParaRPr lang="en-ZA">
              <a:solidFill>
                <a:srgbClr val="000000"/>
              </a:solidFill>
              <a:cs typeface="Arial" charset="0"/>
            </a:endParaRPr>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val="54076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ZA">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71412C-9B9C-447F-B548-61EF3FD6F2EC}" type="slidenum">
              <a:rPr lang="en-ZA" smtClean="0">
                <a:solidFill>
                  <a:srgbClr val="434342"/>
                </a:solidFill>
              </a:rPr>
              <a:pPr/>
              <a:t>‹#›</a:t>
            </a:fld>
            <a:endParaRPr lang="en-ZA">
              <a:solidFill>
                <a:srgbClr val="434342"/>
              </a:solidFill>
            </a:endParaRPr>
          </a:p>
        </p:txBody>
      </p:sp>
    </p:spTree>
    <p:extLst>
      <p:ext uri="{BB962C8B-B14F-4D97-AF65-F5344CB8AC3E}">
        <p14:creationId xmlns:p14="http://schemas.microsoft.com/office/powerpoint/2010/main" val="2522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val="174583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Z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71412C-9B9C-447F-B548-61EF3FD6F2EC}" type="slidenum">
              <a:rPr lang="en-ZA" smtClean="0">
                <a:cs typeface="Arial" charset="0"/>
              </a:rPr>
              <a:pPr/>
              <a:t>‹#›</a:t>
            </a:fld>
            <a:endParaRPr lang="en-ZA" dirty="0">
              <a:cs typeface="Arial" charset="0"/>
            </a:endParaRPr>
          </a:p>
        </p:txBody>
      </p:sp>
    </p:spTree>
    <p:extLst>
      <p:ext uri="{BB962C8B-B14F-4D97-AF65-F5344CB8AC3E}">
        <p14:creationId xmlns:p14="http://schemas.microsoft.com/office/powerpoint/2010/main" val="40003081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15068" y="1953934"/>
            <a:ext cx="5820724" cy="1174726"/>
          </a:xfrm>
        </p:spPr>
        <p:txBody>
          <a:bodyPr/>
          <a:lstStyle/>
          <a:p>
            <a:r>
              <a:rPr lang="en-US" b="1" kern="0" dirty="0">
                <a:latin typeface="Calibri" panose="020F0502020204030204" pitchFamily="34" charset="0"/>
                <a:cs typeface="Calibri" panose="020F0502020204030204" pitchFamily="34" charset="0"/>
              </a:rPr>
              <a:t>Significance of SONA for </a:t>
            </a:r>
            <a:r>
              <a:rPr lang="en-US" b="1" kern="0" dirty="0" err="1">
                <a:latin typeface="Calibri" panose="020F0502020204030204" pitchFamily="34" charset="0"/>
                <a:cs typeface="Calibri" panose="020F0502020204030204" pitchFamily="34" charset="0"/>
              </a:rPr>
              <a:t>dti</a:t>
            </a:r>
            <a:r>
              <a:rPr lang="en-US" b="1" kern="0" dirty="0">
                <a:latin typeface="Calibri" panose="020F0502020204030204" pitchFamily="34" charset="0"/>
                <a:cs typeface="Calibri" panose="020F0502020204030204" pitchFamily="34" charset="0"/>
              </a:rPr>
              <a:t> Mandate</a:t>
            </a:r>
            <a:r>
              <a:rPr lang="en-ZA" b="1" kern="0" dirty="0">
                <a:latin typeface="Calibri" panose="020F0502020204030204" pitchFamily="34" charset="0"/>
                <a:cs typeface="Calibri" panose="020F0502020204030204" pitchFamily="34" charset="0"/>
              </a:rPr>
              <a:t/>
            </a:r>
            <a:br>
              <a:rPr lang="en-ZA" b="1" kern="0" dirty="0">
                <a:latin typeface="Calibri" panose="020F0502020204030204" pitchFamily="34" charset="0"/>
                <a:cs typeface="Calibri" panose="020F0502020204030204" pitchFamily="34" charset="0"/>
              </a:rPr>
            </a:br>
            <a:endParaRPr lang="en-ZA" dirty="0"/>
          </a:p>
        </p:txBody>
      </p:sp>
      <p:sp>
        <p:nvSpPr>
          <p:cNvPr id="4" name="Rectangle 2"/>
          <p:cNvSpPr>
            <a:spLocks noGrp="1" noChangeArrowheads="1"/>
          </p:cNvSpPr>
          <p:nvPr>
            <p:ph type="subTitle" idx="1"/>
          </p:nvPr>
        </p:nvSpPr>
        <p:spPr>
          <a:xfrm rot="19140000">
            <a:off x="1727352" y="2849107"/>
            <a:ext cx="6511131" cy="1006541"/>
          </a:xfrm>
        </p:spPr>
        <p:txBody>
          <a:bodyPr>
            <a:normAutofit fontScale="85000" lnSpcReduction="20000"/>
          </a:bodyPr>
          <a:lstStyle/>
          <a:p>
            <a:r>
              <a:rPr lang="en-US" sz="2800" dirty="0" smtClean="0">
                <a:latin typeface="Calibri" panose="020F0502020204030204" pitchFamily="34" charset="0"/>
                <a:cs typeface="Calibri" panose="020F0502020204030204" pitchFamily="34" charset="0"/>
              </a:rPr>
              <a:t>by Rob Davies</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Minister of Trade and Industry</a:t>
            </a:r>
            <a:br>
              <a:rPr lang="en-US" sz="2800" dirty="0" smtClean="0">
                <a:latin typeface="Calibri" panose="020F0502020204030204" pitchFamily="34" charset="0"/>
                <a:cs typeface="Calibri" panose="020F0502020204030204" pitchFamily="34" charset="0"/>
              </a:rPr>
            </a:br>
            <a:endParaRPr lang="en-US" altLang="en-US" sz="28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521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Higher Impact </a:t>
            </a:r>
            <a:r>
              <a:rPr lang="en-US" sz="3600" b="1" dirty="0" err="1" smtClean="0">
                <a:latin typeface="Calibri" panose="020F0502020204030204" pitchFamily="34" charset="0"/>
                <a:cs typeface="Calibri" panose="020F0502020204030204" pitchFamily="34" charset="0"/>
              </a:rPr>
              <a:t>IPAP</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cont</a:t>
            </a:r>
            <a:r>
              <a:rPr lang="en-US" sz="3600" b="1" dirty="0" smtClean="0">
                <a:latin typeface="Calibri" panose="020F0502020204030204" pitchFamily="34" charset="0"/>
                <a:cs typeface="Calibri" panose="020F0502020204030204" pitchFamily="34" charset="0"/>
              </a:rPr>
              <a:t>’</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r>
              <a:rPr lang="en-US" dirty="0"/>
              <a:t> </a:t>
            </a:r>
            <a:r>
              <a:rPr lang="en-US" sz="2400" dirty="0">
                <a:latin typeface="Calibri" panose="020F0502020204030204" pitchFamily="34" charset="0"/>
              </a:rPr>
              <a:t>Progress also in: </a:t>
            </a:r>
            <a:endParaRPr lang="en-ZA" sz="2400" dirty="0">
              <a:latin typeface="Calibri" panose="020F0502020204030204" pitchFamily="34" charset="0"/>
            </a:endParaRPr>
          </a:p>
          <a:p>
            <a:r>
              <a:rPr lang="en-US" sz="2400" b="0" dirty="0">
                <a:latin typeface="Calibri" panose="020F0502020204030204" pitchFamily="34" charset="0"/>
              </a:rPr>
              <a:t>Film, Railway equipment, Aerospace, </a:t>
            </a:r>
            <a:r>
              <a:rPr lang="en-US" sz="2400" b="0" dirty="0" err="1">
                <a:latin typeface="Calibri" panose="020F0502020204030204" pitchFamily="34" charset="0"/>
              </a:rPr>
              <a:t>pharmecuticals</a:t>
            </a:r>
            <a:r>
              <a:rPr lang="en-US" sz="2400" b="0" dirty="0">
                <a:latin typeface="Calibri" panose="020F0502020204030204" pitchFamily="34" charset="0"/>
              </a:rPr>
              <a:t>, </a:t>
            </a:r>
            <a:r>
              <a:rPr lang="en-US" sz="2400" b="0" dirty="0" err="1">
                <a:latin typeface="Calibri" panose="020F0502020204030204" pitchFamily="34" charset="0"/>
              </a:rPr>
              <a:t>Agroprocessing</a:t>
            </a:r>
            <a:r>
              <a:rPr lang="en-US" sz="2400" b="0" dirty="0">
                <a:latin typeface="Calibri" panose="020F0502020204030204" pitchFamily="34" charset="0"/>
              </a:rPr>
              <a:t> , renewable industries, among others</a:t>
            </a:r>
            <a:endParaRPr lang="en-ZA" sz="2400" b="0" dirty="0">
              <a:latin typeface="Calibri" panose="020F0502020204030204" pitchFamily="34" charset="0"/>
            </a:endParaRPr>
          </a:p>
          <a:p>
            <a:pPr algn="just">
              <a:buFont typeface="Wingdings" panose="05000000000000000000" pitchFamily="2" charset="2"/>
              <a:buChar char="q"/>
            </a:pPr>
            <a:endParaRPr lang="en-US" sz="2400" b="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Moving forward we need to address, inter alia, the following:</a:t>
            </a:r>
          </a:p>
          <a:p>
            <a:pPr marL="893763" indent="-531813" algn="just">
              <a:buNone/>
            </a:pPr>
            <a:r>
              <a:rPr lang="en-US" sz="2400" b="0" dirty="0">
                <a:latin typeface="Calibri" panose="020F0502020204030204" pitchFamily="34" charset="0"/>
                <a:cs typeface="Calibri" panose="020F0502020204030204" pitchFamily="34" charset="0"/>
              </a:rPr>
              <a:t>	</a:t>
            </a:r>
            <a:r>
              <a:rPr lang="en-US" sz="2400" b="0" dirty="0" smtClean="0">
                <a:latin typeface="Calibri" panose="020F0502020204030204" pitchFamily="34" charset="0"/>
                <a:cs typeface="Calibri" panose="020F0502020204030204" pitchFamily="34" charset="0"/>
              </a:rPr>
              <a:t>(1)  Identifying and </a:t>
            </a:r>
            <a:r>
              <a:rPr lang="en-US" sz="2400" b="0" dirty="0" err="1" smtClean="0">
                <a:latin typeface="Calibri" panose="020F0502020204030204" pitchFamily="34" charset="0"/>
                <a:cs typeface="Calibri" panose="020F0502020204030204" pitchFamily="34" charset="0"/>
              </a:rPr>
              <a:t>prioritising</a:t>
            </a:r>
            <a:r>
              <a:rPr lang="en-US" sz="2400" b="0" dirty="0" smtClean="0">
                <a:latin typeface="Calibri" panose="020F0502020204030204" pitchFamily="34" charset="0"/>
                <a:cs typeface="Calibri" panose="020F0502020204030204" pitchFamily="34" charset="0"/>
              </a:rPr>
              <a:t> the most job rich, and job enabling, parts of manufacturing including </a:t>
            </a:r>
            <a:r>
              <a:rPr lang="en-US" sz="2400" b="0" dirty="0" smtClean="0">
                <a:latin typeface="Calibri" panose="020F0502020204030204" pitchFamily="34" charset="0"/>
                <a:cs typeface="Calibri" panose="020F0502020204030204" pitchFamily="34" charset="0"/>
              </a:rPr>
              <a:t>agro-processing</a:t>
            </a:r>
            <a:r>
              <a:rPr lang="en-US" sz="2400" b="0" dirty="0" smtClean="0">
                <a:latin typeface="Calibri" panose="020F0502020204030204" pitchFamily="34" charset="0"/>
                <a:cs typeface="Calibri" panose="020F0502020204030204" pitchFamily="34" charset="0"/>
              </a:rPr>
              <a:t>, clothing and textile, component manufacturing.</a:t>
            </a:r>
          </a:p>
          <a:p>
            <a:pPr marL="893763" indent="-531813" algn="just">
              <a:buNone/>
            </a:pPr>
            <a:endParaRPr lang="en-US" sz="2000" b="0" dirty="0" smtClean="0">
              <a:latin typeface="Calibri" panose="020F0502020204030204" pitchFamily="34" charset="0"/>
              <a:cs typeface="Calibri" panose="020F0502020204030204" pitchFamily="34" charset="0"/>
            </a:endParaRPr>
          </a:p>
          <a:p>
            <a:pPr marL="361950" indent="-361950">
              <a:buNone/>
            </a:pPr>
            <a:endParaRPr lang="en-US" sz="2000" dirty="0" smtClean="0">
              <a:latin typeface="Calibri" panose="020F0502020204030204" pitchFamily="34" charset="0"/>
              <a:cs typeface="Calibri" panose="020F0502020204030204" pitchFamily="34" charset="0"/>
            </a:endParaRPr>
          </a:p>
          <a:p>
            <a:pPr marL="0" indent="0">
              <a:buNone/>
            </a:pPr>
            <a:endParaRPr lang="en-US" sz="2000" dirty="0" smtClean="0">
              <a:latin typeface="Calibri" panose="020F0502020204030204" pitchFamily="34" charset="0"/>
              <a:cs typeface="Calibri" panose="020F0502020204030204" pitchFamily="34" charset="0"/>
            </a:endParaRPr>
          </a:p>
          <a:p>
            <a:endParaRPr lang="en-ZA"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10</a:t>
            </a:fld>
            <a:endParaRPr lang="en-ZA"/>
          </a:p>
        </p:txBody>
      </p:sp>
    </p:spTree>
    <p:extLst>
      <p:ext uri="{BB962C8B-B14F-4D97-AF65-F5344CB8AC3E}">
        <p14:creationId xmlns:p14="http://schemas.microsoft.com/office/powerpoint/2010/main" val="327028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Higher Impact </a:t>
            </a:r>
            <a:r>
              <a:rPr lang="en-US" sz="3600" b="1" dirty="0" err="1" smtClean="0">
                <a:latin typeface="Calibri" panose="020F0502020204030204" pitchFamily="34" charset="0"/>
                <a:cs typeface="Calibri" panose="020F0502020204030204" pitchFamily="34" charset="0"/>
              </a:rPr>
              <a:t>IPAP</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cont</a:t>
            </a:r>
            <a:r>
              <a:rPr lang="en-US" sz="3600" b="1" dirty="0" smtClean="0">
                <a:latin typeface="Calibri" panose="020F0502020204030204" pitchFamily="34" charset="0"/>
                <a:cs typeface="Calibri" panose="020F0502020204030204" pitchFamily="34" charset="0"/>
              </a:rPr>
              <a:t>’</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808038" indent="-808038" algn="just">
              <a:buNone/>
            </a:pPr>
            <a:r>
              <a:rPr lang="en-US" sz="2400" dirty="0">
                <a:latin typeface="Calibri" panose="020F0502020204030204" pitchFamily="34" charset="0"/>
                <a:cs typeface="Calibri" panose="020F0502020204030204" pitchFamily="34" charset="0"/>
              </a:rPr>
              <a:t>	</a:t>
            </a:r>
            <a:r>
              <a:rPr lang="en-US" sz="2400" b="0" dirty="0" smtClean="0">
                <a:latin typeface="Calibri" panose="020F0502020204030204" pitchFamily="34" charset="0"/>
                <a:cs typeface="Calibri" panose="020F0502020204030204" pitchFamily="34" charset="0"/>
              </a:rPr>
              <a:t>(2) Working towards greater coherence in </a:t>
            </a:r>
            <a:r>
              <a:rPr lang="en-US" sz="2400" b="0" dirty="0" smtClean="0">
                <a:latin typeface="Calibri" panose="020F0502020204030204" pitchFamily="34" charset="0"/>
                <a:cs typeface="Calibri" panose="020F0502020204030204" pitchFamily="34" charset="0"/>
              </a:rPr>
              <a:t>deployment of </a:t>
            </a:r>
            <a:r>
              <a:rPr lang="en-US" sz="2400" b="0" dirty="0" smtClean="0">
                <a:latin typeface="Calibri" panose="020F0502020204030204" pitchFamily="34" charset="0"/>
                <a:cs typeface="Calibri" panose="020F0502020204030204" pitchFamily="34" charset="0"/>
              </a:rPr>
              <a:t>policy levers e.g. </a:t>
            </a:r>
            <a:r>
              <a:rPr lang="en-US" sz="2400" b="0" dirty="0" err="1" smtClean="0">
                <a:latin typeface="Calibri" panose="020F0502020204030204" pitchFamily="34" charset="0"/>
                <a:cs typeface="Calibri" panose="020F0502020204030204" pitchFamily="34" charset="0"/>
              </a:rPr>
              <a:t>localisation</a:t>
            </a:r>
            <a:r>
              <a:rPr lang="en-US" sz="2400" b="0" dirty="0" smtClean="0">
                <a:latin typeface="Calibri" panose="020F0502020204030204" pitchFamily="34" charset="0"/>
                <a:cs typeface="Calibri" panose="020F0502020204030204" pitchFamily="34" charset="0"/>
              </a:rPr>
              <a:t>.</a:t>
            </a:r>
          </a:p>
          <a:p>
            <a:pPr marL="0" indent="0" algn="just">
              <a:buNone/>
            </a:pPr>
            <a:endParaRPr lang="en-US" sz="2400" b="0" dirty="0">
              <a:latin typeface="Calibri" panose="020F0502020204030204" pitchFamily="34" charset="0"/>
              <a:cs typeface="Calibri" panose="020F0502020204030204" pitchFamily="34" charset="0"/>
            </a:endParaRPr>
          </a:p>
          <a:p>
            <a:pPr marL="808038" indent="-808038" algn="just">
              <a:buNone/>
            </a:pPr>
            <a:r>
              <a:rPr lang="en-US" sz="2400" b="0" dirty="0" smtClean="0">
                <a:latin typeface="Calibri" panose="020F0502020204030204" pitchFamily="34" charset="0"/>
                <a:cs typeface="Calibri" panose="020F0502020204030204" pitchFamily="34" charset="0"/>
              </a:rPr>
              <a:t>	(3)  Getting greater value (in terms of jobs, </a:t>
            </a:r>
            <a:r>
              <a:rPr lang="en-US" sz="2400" b="0" dirty="0" smtClean="0">
                <a:latin typeface="Calibri" panose="020F0502020204030204" pitchFamily="34" charset="0"/>
                <a:cs typeface="Calibri" panose="020F0502020204030204" pitchFamily="34" charset="0"/>
              </a:rPr>
              <a:t>capacity and </a:t>
            </a:r>
            <a:r>
              <a:rPr lang="en-US" sz="2400" b="0" dirty="0" smtClean="0">
                <a:latin typeface="Calibri" panose="020F0502020204030204" pitchFamily="34" charset="0"/>
                <a:cs typeface="Calibri" panose="020F0502020204030204" pitchFamily="34" charset="0"/>
              </a:rPr>
              <a:t>empowerment) from deployment of incentives in a context where resources  </a:t>
            </a:r>
            <a:r>
              <a:rPr lang="en-US" sz="2400" b="0" dirty="0" smtClean="0">
                <a:latin typeface="Calibri" panose="020F0502020204030204" pitchFamily="34" charset="0"/>
                <a:cs typeface="Calibri" panose="020F0502020204030204" pitchFamily="34" charset="0"/>
              </a:rPr>
              <a:t>scarce</a:t>
            </a:r>
            <a:r>
              <a:rPr lang="en-US" sz="2400" b="0" dirty="0" smtClean="0">
                <a:latin typeface="Calibri" panose="020F0502020204030204" pitchFamily="34" charset="0"/>
                <a:cs typeface="Calibri" panose="020F0502020204030204" pitchFamily="34" charset="0"/>
              </a:rPr>
              <a:t>.</a:t>
            </a:r>
          </a:p>
          <a:p>
            <a:pPr marL="0" indent="0">
              <a:buNone/>
            </a:pPr>
            <a:endParaRPr lang="en-ZA" sz="2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11</a:t>
            </a:fld>
            <a:endParaRPr lang="en-ZA"/>
          </a:p>
        </p:txBody>
      </p:sp>
    </p:spTree>
    <p:extLst>
      <p:ext uri="{BB962C8B-B14F-4D97-AF65-F5344CB8AC3E}">
        <p14:creationId xmlns:p14="http://schemas.microsoft.com/office/powerpoint/2010/main" val="35694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Higher Impact </a:t>
            </a:r>
            <a:r>
              <a:rPr lang="en-US" sz="3600" b="1" dirty="0" err="1" smtClean="0">
                <a:latin typeface="Calibri" panose="020F0502020204030204" pitchFamily="34" charset="0"/>
                <a:cs typeface="Calibri" panose="020F0502020204030204" pitchFamily="34" charset="0"/>
              </a:rPr>
              <a:t>IPAP</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cont</a:t>
            </a:r>
            <a:r>
              <a:rPr lang="en-US" sz="3600" b="1" dirty="0" smtClean="0">
                <a:latin typeface="Calibri" panose="020F0502020204030204" pitchFamily="34" charset="0"/>
                <a:cs typeface="Calibri" panose="020F0502020204030204" pitchFamily="34" charset="0"/>
              </a:rPr>
              <a:t>’</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lgn="just">
              <a:buNone/>
            </a:pPr>
            <a:r>
              <a:rPr lang="en-US" sz="2800" u="sng" dirty="0" smtClean="0">
                <a:latin typeface="Calibri" panose="020F0502020204030204" pitchFamily="34" charset="0"/>
                <a:cs typeface="Calibri" panose="020F0502020204030204" pitchFamily="34" charset="0"/>
              </a:rPr>
              <a:t>Greater Inclusivity within Manufacturing and through impact of manufacturing on economy</a:t>
            </a:r>
          </a:p>
          <a:p>
            <a:pPr marL="514350" indent="-514350" algn="just">
              <a:buFont typeface="+mj-lt"/>
              <a:buAutoNum type="arabicPeriod"/>
            </a:pPr>
            <a:r>
              <a:rPr lang="en-US" sz="2400" b="0" dirty="0" smtClean="0">
                <a:latin typeface="Calibri" panose="020F0502020204030204" pitchFamily="34" charset="0"/>
                <a:cs typeface="Calibri" panose="020F0502020204030204" pitchFamily="34" charset="0"/>
              </a:rPr>
              <a:t>A socio-political, but also economic imperative;</a:t>
            </a:r>
          </a:p>
          <a:p>
            <a:pPr marL="514350" lvl="0" indent="-514350" algn="just">
              <a:buFont typeface="+mj-lt"/>
              <a:buAutoNum type="arabicPeriod"/>
            </a:pPr>
            <a:r>
              <a:rPr lang="en-US" sz="2400" b="0" dirty="0">
                <a:latin typeface="Calibri" panose="020F0502020204030204" pitchFamily="34" charset="0"/>
              </a:rPr>
              <a:t>Strengthen ongoing efforts to build a less concentrated, more competitive economic and manufacturing structure in which barriers to entry for new entrants are lowered across key sectors of the economy</a:t>
            </a:r>
            <a:r>
              <a:rPr lang="en-US" sz="2400" b="0" dirty="0" smtClean="0">
                <a:latin typeface="Calibri" panose="020F0502020204030204" pitchFamily="34" charset="0"/>
              </a:rPr>
              <a:t>.</a:t>
            </a:r>
            <a:endParaRPr lang="en-US" sz="2400" b="0" dirty="0" smtClean="0">
              <a:latin typeface="Calibri" panose="020F0502020204030204" pitchFamily="34" charset="0"/>
              <a:cs typeface="Calibri" panose="020F0502020204030204" pitchFamily="34" charset="0"/>
            </a:endParaRPr>
          </a:p>
          <a:p>
            <a:pPr marL="514350" indent="-514350" algn="just">
              <a:buFont typeface="+mj-lt"/>
              <a:buAutoNum type="arabicPeriod"/>
            </a:pPr>
            <a:r>
              <a:rPr lang="en-US" sz="2400" b="0" dirty="0" smtClean="0">
                <a:latin typeface="Calibri" panose="020F0502020204030204" pitchFamily="34" charset="0"/>
                <a:cs typeface="Calibri" panose="020F0502020204030204" pitchFamily="34" charset="0"/>
              </a:rPr>
              <a:t>2013 B-BBEE Act requires all organs of state to implement B-BBEE; dti will now require level of compliance as condition for support (level 4).</a:t>
            </a:r>
          </a:p>
          <a:p>
            <a:pPr marL="514350" indent="-514350" algn="just">
              <a:buFont typeface="+mj-lt"/>
              <a:buAutoNum type="arabicPeriod"/>
            </a:pPr>
            <a:r>
              <a:rPr lang="en-US" sz="2400" b="0" dirty="0" smtClean="0">
                <a:latin typeface="Calibri" panose="020F0502020204030204" pitchFamily="34" charset="0"/>
                <a:cs typeface="Calibri" panose="020F0502020204030204" pitchFamily="34" charset="0"/>
              </a:rPr>
              <a:t>Sub-minima for skills, supplier development.</a:t>
            </a:r>
          </a:p>
          <a:p>
            <a:pPr marL="514350" indent="-514350" algn="just">
              <a:buFont typeface="+mj-lt"/>
              <a:buAutoNum type="arabicPeriod"/>
            </a:pPr>
            <a:r>
              <a:rPr lang="en-US" sz="2400" b="0" dirty="0" smtClean="0">
                <a:latin typeface="Calibri" panose="020F0502020204030204" pitchFamily="34" charset="0"/>
                <a:cs typeface="Calibri" panose="020F0502020204030204" pitchFamily="34" charset="0"/>
              </a:rPr>
              <a:t>Focused Black Industrialist’s programme.</a:t>
            </a:r>
            <a:endParaRPr lang="en-ZA" sz="2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12</a:t>
            </a:fld>
            <a:endParaRPr lang="en-ZA"/>
          </a:p>
        </p:txBody>
      </p:sp>
    </p:spTree>
    <p:extLst>
      <p:ext uri="{BB962C8B-B14F-4D97-AF65-F5344CB8AC3E}">
        <p14:creationId xmlns:p14="http://schemas.microsoft.com/office/powerpoint/2010/main" val="3497269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Black Industrialists</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2">
            <a:normAutofit/>
          </a:bodyPr>
          <a:lstStyle/>
          <a:p>
            <a:pPr>
              <a:buFont typeface="Wingdings" panose="05000000000000000000" pitchFamily="2" charset="2"/>
              <a:buChar char="q"/>
            </a:pPr>
            <a:r>
              <a:rPr lang="en-US" sz="2000" b="0" dirty="0" smtClean="0">
                <a:latin typeface="Calibri" panose="020F0502020204030204" pitchFamily="34" charset="0"/>
              </a:rPr>
              <a:t>27 Black Industrialists supported to the value of </a:t>
            </a:r>
            <a:r>
              <a:rPr lang="en-US" sz="2000" b="0" dirty="0" err="1" smtClean="0">
                <a:latin typeface="Calibri" panose="020F0502020204030204" pitchFamily="34" charset="0"/>
              </a:rPr>
              <a:t>R577m</a:t>
            </a:r>
            <a:r>
              <a:rPr lang="en-US" sz="2000" b="0" dirty="0">
                <a:latin typeface="Calibri" panose="020F0502020204030204" pitchFamily="34" charset="0"/>
              </a:rPr>
              <a:t>, </a:t>
            </a:r>
            <a:r>
              <a:rPr lang="en-US" sz="2000" b="0" dirty="0" smtClean="0">
                <a:latin typeface="Calibri" panose="020F0502020204030204" pitchFamily="34" charset="0"/>
              </a:rPr>
              <a:t>resulting in </a:t>
            </a:r>
            <a:r>
              <a:rPr lang="en-US" sz="2000" b="0" dirty="0" err="1" smtClean="0">
                <a:latin typeface="Calibri" panose="020F0502020204030204" pitchFamily="34" charset="0"/>
              </a:rPr>
              <a:t>R2,5bn</a:t>
            </a:r>
            <a:r>
              <a:rPr lang="en-US" sz="2000" b="0" dirty="0" smtClean="0">
                <a:latin typeface="Calibri" panose="020F0502020204030204" pitchFamily="34" charset="0"/>
              </a:rPr>
              <a:t> private-sector investment </a:t>
            </a:r>
            <a:r>
              <a:rPr lang="en-US" sz="2000" b="0" dirty="0">
                <a:latin typeface="Calibri" panose="020F0502020204030204" pitchFamily="34" charset="0"/>
              </a:rPr>
              <a:t>and projected </a:t>
            </a:r>
            <a:r>
              <a:rPr lang="en-US" sz="2000" b="0" dirty="0" smtClean="0">
                <a:latin typeface="Calibri" panose="020F0502020204030204" pitchFamily="34" charset="0"/>
              </a:rPr>
              <a:t>5,235 </a:t>
            </a:r>
            <a:r>
              <a:rPr lang="en-US" sz="2000" b="0" dirty="0">
                <a:latin typeface="Calibri" panose="020F0502020204030204" pitchFamily="34" charset="0"/>
              </a:rPr>
              <a:t>direct and </a:t>
            </a:r>
            <a:r>
              <a:rPr lang="en-US" sz="2000" b="0" dirty="0" smtClean="0">
                <a:latin typeface="Calibri" panose="020F0502020204030204" pitchFamily="34" charset="0"/>
              </a:rPr>
              <a:t>1,228 </a:t>
            </a:r>
            <a:r>
              <a:rPr lang="en-US" sz="2000" b="0" dirty="0">
                <a:latin typeface="Calibri" panose="020F0502020204030204" pitchFamily="34" charset="0"/>
              </a:rPr>
              <a:t>indirect Jobs</a:t>
            </a:r>
            <a:r>
              <a:rPr lang="en-US" sz="2000" b="0" dirty="0" smtClean="0">
                <a:latin typeface="Calibri" panose="020F0502020204030204" pitchFamily="34" charset="0"/>
              </a:rPr>
              <a:t>.</a:t>
            </a:r>
            <a:endParaRPr lang="en-US" sz="2000" b="0" dirty="0">
              <a:latin typeface="Calibri" panose="020F0502020204030204" pitchFamily="34" charset="0"/>
            </a:endParaRPr>
          </a:p>
          <a:p>
            <a:pPr>
              <a:buFont typeface="Wingdings" panose="05000000000000000000" pitchFamily="2" charset="2"/>
              <a:buChar char="q"/>
            </a:pPr>
            <a:r>
              <a:rPr lang="en-US" sz="2000" b="0" dirty="0">
                <a:latin typeface="Calibri" panose="020F0502020204030204" pitchFamily="34" charset="0"/>
              </a:rPr>
              <a:t>Add</a:t>
            </a:r>
            <a:r>
              <a:rPr lang="en-ZA" sz="2000" b="0" dirty="0" err="1">
                <a:latin typeface="Calibri" panose="020F0502020204030204" pitchFamily="34" charset="0"/>
              </a:rPr>
              <a:t>itionally</a:t>
            </a:r>
            <a:r>
              <a:rPr lang="en-US" sz="2000" b="0" dirty="0">
                <a:latin typeface="Calibri" panose="020F0502020204030204" pitchFamily="34" charset="0"/>
              </a:rPr>
              <a:t> IDC </a:t>
            </a:r>
            <a:r>
              <a:rPr lang="en-US" sz="2000" b="0" dirty="0" err="1">
                <a:latin typeface="Calibri" panose="020F0502020204030204" pitchFamily="34" charset="0"/>
              </a:rPr>
              <a:t>programme</a:t>
            </a:r>
            <a:r>
              <a:rPr lang="en-US" sz="2000" b="0" dirty="0">
                <a:latin typeface="Calibri" panose="020F0502020204030204" pitchFamily="34" charset="0"/>
              </a:rPr>
              <a:t>, approved approximately </a:t>
            </a:r>
            <a:r>
              <a:rPr lang="en-US" sz="2000" b="0" dirty="0" err="1" smtClean="0">
                <a:latin typeface="Calibri" panose="020F0502020204030204" pitchFamily="34" charset="0"/>
              </a:rPr>
              <a:t>R5,205bn</a:t>
            </a:r>
            <a:r>
              <a:rPr lang="en-US" sz="2000" b="0" dirty="0" smtClean="0">
                <a:latin typeface="Calibri" panose="020F0502020204030204" pitchFamily="34" charset="0"/>
              </a:rPr>
              <a:t> </a:t>
            </a:r>
            <a:r>
              <a:rPr lang="en-US" sz="2000" b="0" dirty="0">
                <a:latin typeface="Calibri" panose="020F0502020204030204" pitchFamily="34" charset="0"/>
              </a:rPr>
              <a:t>to support black industrialists, thereby creating about </a:t>
            </a:r>
            <a:r>
              <a:rPr lang="en-US" sz="2000" b="0" dirty="0" smtClean="0">
                <a:latin typeface="Calibri" panose="020F0502020204030204" pitchFamily="34" charset="0"/>
              </a:rPr>
              <a:t>6,209 </a:t>
            </a:r>
            <a:r>
              <a:rPr lang="en-US" sz="2000" b="0" dirty="0">
                <a:latin typeface="Calibri" panose="020F0502020204030204" pitchFamily="34" charset="0"/>
              </a:rPr>
              <a:t>jobs</a:t>
            </a:r>
            <a:r>
              <a:rPr lang="en-US" sz="2000" b="0" dirty="0" smtClean="0">
                <a:latin typeface="Calibri" panose="020F0502020204030204" pitchFamily="34" charset="0"/>
              </a:rPr>
              <a:t>.</a:t>
            </a:r>
            <a:endParaRPr lang="en-US" sz="2000" b="0" dirty="0">
              <a:latin typeface="Calibri" panose="020F0502020204030204" pitchFamily="34" charset="0"/>
            </a:endParaRPr>
          </a:p>
          <a:p>
            <a:pPr>
              <a:buFont typeface="Wingdings" panose="05000000000000000000" pitchFamily="2" charset="2"/>
              <a:buChar char="q"/>
            </a:pPr>
            <a:r>
              <a:rPr lang="en-US" sz="2000" b="0" dirty="0">
                <a:latin typeface="Calibri" panose="020F0502020204030204" pitchFamily="34" charset="0"/>
              </a:rPr>
              <a:t>Programmes targeted at significant real operators in the industry who are taking risk, personally involved in operation of enterprise.</a:t>
            </a:r>
          </a:p>
          <a:p>
            <a:pPr algn="just"/>
            <a:endParaRPr lang="en-US" sz="20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13</a:t>
            </a:fld>
            <a:endParaRPr lang="en-ZA"/>
          </a:p>
        </p:txBody>
      </p:sp>
      <p:pic>
        <p:nvPicPr>
          <p:cNvPr id="7" name="fullResImage" descr="http://www.naledirail.co.za/wp-content/uploads/photo-gallery/S1010002%20(2).jpg"/>
          <p:cNvPicPr/>
          <p:nvPr/>
        </p:nvPicPr>
        <p:blipFill>
          <a:blip r:embed="rId2">
            <a:extLst>
              <a:ext uri="{28A0092B-C50C-407E-A947-70E740481C1C}">
                <a14:useLocalDpi xmlns:a14="http://schemas.microsoft.com/office/drawing/2010/main" val="0"/>
              </a:ext>
            </a:extLst>
          </a:blip>
          <a:srcRect/>
          <a:stretch>
            <a:fillRect/>
          </a:stretch>
        </p:blipFill>
        <p:spPr bwMode="auto">
          <a:xfrm>
            <a:off x="4802894" y="2258048"/>
            <a:ext cx="3816424" cy="3475208"/>
          </a:xfrm>
          <a:prstGeom prst="rect">
            <a:avLst/>
          </a:prstGeom>
          <a:noFill/>
          <a:ln>
            <a:noFill/>
          </a:ln>
        </p:spPr>
      </p:pic>
      <p:pic>
        <p:nvPicPr>
          <p:cNvPr id="5" name="Picture 4"/>
          <p:cNvPicPr>
            <a:picLocks noChangeAspect="1"/>
          </p:cNvPicPr>
          <p:nvPr/>
        </p:nvPicPr>
        <p:blipFill>
          <a:blip r:embed="rId3"/>
          <a:stretch>
            <a:fillRect/>
          </a:stretch>
        </p:blipFill>
        <p:spPr>
          <a:xfrm>
            <a:off x="5364088" y="585614"/>
            <a:ext cx="2876550" cy="1619250"/>
          </a:xfrm>
          <a:prstGeom prst="rect">
            <a:avLst/>
          </a:prstGeom>
        </p:spPr>
      </p:pic>
    </p:spTree>
    <p:extLst>
      <p:ext uri="{BB962C8B-B14F-4D97-AF65-F5344CB8AC3E}">
        <p14:creationId xmlns:p14="http://schemas.microsoft.com/office/powerpoint/2010/main" val="253784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Black </a:t>
            </a:r>
            <a:r>
              <a:rPr lang="en-US" sz="3600" dirty="0" smtClean="0"/>
              <a:t>Industrialists </a:t>
            </a:r>
            <a:r>
              <a:rPr lang="en-US" sz="3600" dirty="0" err="1" smtClean="0"/>
              <a:t>cont</a:t>
            </a:r>
            <a:r>
              <a:rPr lang="en-US" sz="3600" dirty="0" smtClean="0"/>
              <a:t>’</a:t>
            </a:r>
            <a:endParaRPr lang="en-ZA" sz="36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14</a:t>
            </a:fld>
            <a:endParaRPr lang="en-ZA"/>
          </a:p>
        </p:txBody>
      </p:sp>
      <p:pic>
        <p:nvPicPr>
          <p:cNvPr id="8" name="Picture 7" descr="Snapsho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646" y="548680"/>
            <a:ext cx="4214338" cy="2520280"/>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3538609901"/>
              </p:ext>
            </p:extLst>
          </p:nvPr>
        </p:nvGraphicFramePr>
        <p:xfrm>
          <a:off x="107504" y="692696"/>
          <a:ext cx="4464496" cy="4752528"/>
        </p:xfrm>
        <a:graphic>
          <a:graphicData uri="http://schemas.openxmlformats.org/presentationml/2006/ole">
            <mc:AlternateContent xmlns:mc="http://schemas.openxmlformats.org/markup-compatibility/2006">
              <mc:Choice xmlns:v="urn:schemas-microsoft-com:vml" Requires="v">
                <p:oleObj spid="_x0000_s1036" name="Document" r:id="rId5" imgW="5880100" imgH="4318000" progId="Word.Document.12">
                  <p:embed/>
                </p:oleObj>
              </mc:Choice>
              <mc:Fallback>
                <p:oleObj name="Document" r:id="rId5" imgW="5880100" imgH="4318000" progId="Word.Document.12">
                  <p:embed/>
                  <p:pic>
                    <p:nvPicPr>
                      <p:cNvPr id="0" name=""/>
                      <p:cNvPicPr/>
                      <p:nvPr/>
                    </p:nvPicPr>
                    <p:blipFill>
                      <a:blip r:embed="rId6"/>
                      <a:stretch>
                        <a:fillRect/>
                      </a:stretch>
                    </p:blipFill>
                    <p:spPr>
                      <a:xfrm>
                        <a:off x="107504" y="692696"/>
                        <a:ext cx="4464496" cy="4752528"/>
                      </a:xfrm>
                      <a:prstGeom prst="rect">
                        <a:avLst/>
                      </a:prstGeom>
                    </p:spPr>
                  </p:pic>
                </p:oleObj>
              </mc:Fallback>
            </mc:AlternateContent>
          </a:graphicData>
        </a:graphic>
      </p:graphicFrame>
    </p:spTree>
    <p:extLst>
      <p:ext uri="{BB962C8B-B14F-4D97-AF65-F5344CB8AC3E}">
        <p14:creationId xmlns:p14="http://schemas.microsoft.com/office/powerpoint/2010/main" val="1959025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Black </a:t>
            </a:r>
            <a:r>
              <a:rPr lang="en-US" sz="3600" dirty="0" smtClean="0"/>
              <a:t>Industrialists cont’</a:t>
            </a:r>
            <a:endParaRPr lang="en-ZA" sz="36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15</a:t>
            </a:fld>
            <a:endParaRPr lang="en-ZA"/>
          </a:p>
        </p:txBody>
      </p:sp>
      <p:pic>
        <p:nvPicPr>
          <p:cNvPr id="9" name="Picture 8" descr="Snapsho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620688"/>
            <a:ext cx="4437372" cy="1355798"/>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291182420"/>
              </p:ext>
            </p:extLst>
          </p:nvPr>
        </p:nvGraphicFramePr>
        <p:xfrm>
          <a:off x="179512" y="620688"/>
          <a:ext cx="4320480" cy="3441700"/>
        </p:xfrm>
        <a:graphic>
          <a:graphicData uri="http://schemas.openxmlformats.org/presentationml/2006/ole">
            <mc:AlternateContent xmlns:mc="http://schemas.openxmlformats.org/markup-compatibility/2006">
              <mc:Choice xmlns:v="urn:schemas-microsoft-com:vml" Requires="v">
                <p:oleObj spid="_x0000_s2060" name="Document" r:id="rId5" imgW="5880100" imgH="3441700" progId="Word.Document.12">
                  <p:embed/>
                </p:oleObj>
              </mc:Choice>
              <mc:Fallback>
                <p:oleObj name="Document" r:id="rId5" imgW="5880100" imgH="3441700" progId="Word.Document.12">
                  <p:embed/>
                  <p:pic>
                    <p:nvPicPr>
                      <p:cNvPr id="0" name=""/>
                      <p:cNvPicPr/>
                      <p:nvPr/>
                    </p:nvPicPr>
                    <p:blipFill>
                      <a:blip r:embed="rId6"/>
                      <a:stretch>
                        <a:fillRect/>
                      </a:stretch>
                    </p:blipFill>
                    <p:spPr>
                      <a:xfrm>
                        <a:off x="179512" y="620688"/>
                        <a:ext cx="4320480" cy="3441700"/>
                      </a:xfrm>
                      <a:prstGeom prst="rect">
                        <a:avLst/>
                      </a:prstGeom>
                    </p:spPr>
                  </p:pic>
                </p:oleObj>
              </mc:Fallback>
            </mc:AlternateContent>
          </a:graphicData>
        </a:graphic>
      </p:graphicFrame>
      <p:pic>
        <p:nvPicPr>
          <p:cNvPr id="5" name="Picture 4" descr="Snapshot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2132856"/>
            <a:ext cx="4435549" cy="3272656"/>
          </a:xfrm>
          <a:prstGeom prst="rect">
            <a:avLst/>
          </a:prstGeom>
        </p:spPr>
      </p:pic>
    </p:spTree>
    <p:extLst>
      <p:ext uri="{BB962C8B-B14F-4D97-AF65-F5344CB8AC3E}">
        <p14:creationId xmlns:p14="http://schemas.microsoft.com/office/powerpoint/2010/main" val="3556059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latin typeface="Calibri" panose="020F0502020204030204" pitchFamily="34" charset="0"/>
                <a:cs typeface="Calibri" panose="020F0502020204030204" pitchFamily="34" charset="0"/>
              </a:rPr>
              <a:t>SEZ’S and Industrial Parks</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692696"/>
            <a:ext cx="9144000" cy="5328592"/>
          </a:xfrm>
        </p:spPr>
        <p:txBody>
          <a:bodyPr numCol="2">
            <a:normAutofit/>
          </a:bodyPr>
          <a:lstStyle/>
          <a:p>
            <a:pPr algn="just">
              <a:buFont typeface="Wingdings" panose="05000000000000000000" pitchFamily="2" charset="2"/>
              <a:buChar char="q"/>
            </a:pPr>
            <a:r>
              <a:rPr lang="en-US" sz="2000" b="0" dirty="0">
                <a:latin typeface="Calibri" panose="020F0502020204030204" pitchFamily="34" charset="0"/>
              </a:rPr>
              <a:t>Programmes support both industrial decentralization and greater inclusion of smaller players with significant job creation potential</a:t>
            </a:r>
            <a:r>
              <a:rPr lang="en-US" sz="2000" b="0" dirty="0" smtClean="0">
                <a:latin typeface="Calibri" panose="020F0502020204030204" pitchFamily="34" charset="0"/>
              </a:rPr>
              <a:t>.</a:t>
            </a:r>
          </a:p>
          <a:p>
            <a:pPr algn="just">
              <a:buFont typeface="Wingdings" panose="05000000000000000000" pitchFamily="2" charset="2"/>
              <a:buChar char="q"/>
            </a:pPr>
            <a:r>
              <a:rPr lang="en-US" sz="2000" b="0" dirty="0">
                <a:latin typeface="Calibri" panose="020F0502020204030204" pitchFamily="34" charset="0"/>
                <a:cs typeface="Calibri" panose="020F0502020204030204" pitchFamily="34" charset="0"/>
              </a:rPr>
              <a:t>First phase </a:t>
            </a:r>
            <a:r>
              <a:rPr lang="en-US" sz="2000" b="0" dirty="0" smtClean="0">
                <a:latin typeface="Calibri" panose="020F0502020204030204" pitchFamily="34" charset="0"/>
                <a:cs typeface="Calibri" panose="020F0502020204030204" pitchFamily="34" charset="0"/>
              </a:rPr>
              <a:t>of rehabilitation of </a:t>
            </a:r>
            <a:r>
              <a:rPr lang="en-US" sz="2000" b="0" dirty="0">
                <a:latin typeface="Calibri" panose="020F0502020204030204" pitchFamily="34" charset="0"/>
                <a:cs typeface="Calibri" panose="020F0502020204030204" pitchFamily="34" charset="0"/>
              </a:rPr>
              <a:t>four industrial </a:t>
            </a:r>
            <a:r>
              <a:rPr lang="en-US" sz="2000" b="0" dirty="0" smtClean="0">
                <a:latin typeface="Calibri" panose="020F0502020204030204" pitchFamily="34" charset="0"/>
                <a:cs typeface="Calibri" panose="020F0502020204030204" pitchFamily="34" charset="0"/>
              </a:rPr>
              <a:t>parks completed </a:t>
            </a:r>
            <a:r>
              <a:rPr lang="en-US" sz="2000" b="0" dirty="0">
                <a:latin typeface="Calibri" panose="020F0502020204030204" pitchFamily="34" charset="0"/>
                <a:cs typeface="Calibri" panose="020F0502020204030204" pitchFamily="34" charset="0"/>
              </a:rPr>
              <a:t>and launched</a:t>
            </a:r>
            <a:r>
              <a:rPr lang="en-US" sz="2000" b="0" dirty="0" smtClean="0">
                <a:latin typeface="Calibri" panose="020F0502020204030204" pitchFamily="34" charset="0"/>
                <a:cs typeface="Calibri" panose="020F0502020204030204" pitchFamily="34" charset="0"/>
              </a:rPr>
              <a:t>.</a:t>
            </a:r>
          </a:p>
          <a:p>
            <a:pPr algn="just">
              <a:buFont typeface="Wingdings" panose="05000000000000000000" pitchFamily="2" charset="2"/>
              <a:buChar char="q"/>
            </a:pPr>
            <a:r>
              <a:rPr lang="en-US" sz="2000" b="0" dirty="0" smtClean="0">
                <a:latin typeface="Calibri" panose="020F0502020204030204" pitchFamily="34" charset="0"/>
              </a:rPr>
              <a:t>348 </a:t>
            </a:r>
            <a:r>
              <a:rPr lang="en-US" sz="2000" b="0" dirty="0">
                <a:latin typeface="Calibri" panose="020F0502020204030204" pitchFamily="34" charset="0"/>
              </a:rPr>
              <a:t>jobs by 37 SMMEs created in </a:t>
            </a:r>
            <a:r>
              <a:rPr lang="en-US" sz="2000" b="0" dirty="0" smtClean="0">
                <a:latin typeface="Calibri" panose="020F0502020204030204" pitchFamily="34" charset="0"/>
              </a:rPr>
              <a:t>the revitalisation project; </a:t>
            </a:r>
            <a:r>
              <a:rPr lang="en-US" sz="2000" b="0" dirty="0">
                <a:latin typeface="Calibri" panose="020F0502020204030204" pitchFamily="34" charset="0"/>
              </a:rPr>
              <a:t>R166 million spent by government</a:t>
            </a:r>
            <a:r>
              <a:rPr lang="en-US" sz="2000" b="0" dirty="0" smtClean="0">
                <a:latin typeface="Calibri" panose="020F0502020204030204" pitchFamily="34" charset="0"/>
              </a:rPr>
              <a:t>.</a:t>
            </a:r>
          </a:p>
          <a:p>
            <a:pPr algn="just">
              <a:buFont typeface="Wingdings" panose="05000000000000000000" pitchFamily="2" charset="2"/>
              <a:buChar char="q"/>
            </a:pPr>
            <a:r>
              <a:rPr lang="en-US" sz="2000" b="0" dirty="0" smtClean="0">
                <a:latin typeface="Calibri" panose="020F0502020204030204" pitchFamily="34" charset="0"/>
              </a:rPr>
              <a:t>But crucially, many thousands more people work in the Industrial Park or are indirectly dependent on the Industrial Park for their livelihoods. </a:t>
            </a:r>
          </a:p>
          <a:p>
            <a:pPr algn="just">
              <a:buFont typeface="Wingdings" panose="05000000000000000000" pitchFamily="2" charset="2"/>
              <a:buChar char="q"/>
            </a:pPr>
            <a:r>
              <a:rPr lang="en-US" sz="2000" b="0" dirty="0">
                <a:latin typeface="Calibri" panose="020F0502020204030204" pitchFamily="34" charset="0"/>
              </a:rPr>
              <a:t>Small infrastructure upgrades that can significantly improve attractiveness of parks.</a:t>
            </a:r>
            <a:endParaRPr lang="en-US" sz="2000" b="0" dirty="0">
              <a:latin typeface="Calibri" panose="020F0502020204030204" pitchFamily="34" charset="0"/>
              <a:cs typeface="Calibri" panose="020F0502020204030204" pitchFamily="34" charset="0"/>
            </a:endParaRPr>
          </a:p>
          <a:p>
            <a:pPr algn="just"/>
            <a:endParaRPr lang="en-US" sz="20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16</a:t>
            </a:fld>
            <a:endParaRPr lang="en-ZA"/>
          </a:p>
        </p:txBody>
      </p:sp>
      <p:pic>
        <p:nvPicPr>
          <p:cNvPr id="1026" name="Picture 2" descr="C:\Users\MMashimbye\Documents\GroupWise\IMG_41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5727" y="620688"/>
            <a:ext cx="439248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11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latin typeface="Calibri" panose="020F0502020204030204" pitchFamily="34" charset="0"/>
                <a:cs typeface="Calibri" panose="020F0502020204030204" pitchFamily="34" charset="0"/>
              </a:rPr>
              <a:t>SEZ’S and Industrial Parks</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numCol="2">
            <a:normAutofit/>
          </a:bodyPr>
          <a:lstStyle/>
          <a:p>
            <a:pPr algn="just"/>
            <a:r>
              <a:rPr lang="en-US" sz="2400" dirty="0" smtClean="0">
                <a:latin typeface="Calibri" panose="020F0502020204030204" pitchFamily="34" charset="0"/>
                <a:cs typeface="Calibri" panose="020F0502020204030204" pitchFamily="34" charset="0"/>
              </a:rPr>
              <a:t>Launch of Botshabelo and Seshego Industrial Parks</a:t>
            </a:r>
          </a:p>
          <a:p>
            <a:pPr marL="0" indent="0" algn="just">
              <a:buNone/>
            </a:pPr>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17</a:t>
            </a:fld>
            <a:endParaRPr lang="en-ZA"/>
          </a:p>
        </p:txBody>
      </p:sp>
      <p:pic>
        <p:nvPicPr>
          <p:cNvPr id="2050" name="Picture 2" descr="C:\Users\MMashimbye\Documents\GroupWise\IMG_2742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77656"/>
            <a:ext cx="3960440" cy="43497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Mashimbye\Documents\GroupWise\IMG_20160614_112007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2060848"/>
            <a:ext cx="426937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70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latin typeface="Calibri" panose="020F0502020204030204" pitchFamily="34" charset="0"/>
                <a:cs typeface="Calibri" panose="020F0502020204030204" pitchFamily="34" charset="0"/>
              </a:rPr>
              <a:t>SEZ’S and Industrial Parks</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q"/>
            </a:pPr>
            <a:r>
              <a:rPr lang="en-US" sz="2400" b="0" dirty="0" smtClean="0">
                <a:latin typeface="Calibri" panose="020F0502020204030204" pitchFamily="34" charset="0"/>
              </a:rPr>
              <a:t>Three </a:t>
            </a:r>
            <a:r>
              <a:rPr lang="en-US" sz="2400" b="0" dirty="0">
                <a:latin typeface="Calibri" panose="020F0502020204030204" pitchFamily="34" charset="0"/>
              </a:rPr>
              <a:t>SEZs were designated </a:t>
            </a:r>
            <a:r>
              <a:rPr lang="en-ZA" sz="2400" b="0" dirty="0" smtClean="0">
                <a:latin typeface="Calibri" panose="020F0502020204030204" pitchFamily="34" charset="0"/>
                <a:cs typeface="Calibri" panose="020F0502020204030204" pitchFamily="34" charset="0"/>
              </a:rPr>
              <a:t>- </a:t>
            </a:r>
            <a:r>
              <a:rPr lang="en-ZA" sz="2400" b="0" dirty="0" err="1" smtClean="0">
                <a:latin typeface="Calibri" panose="020F0502020204030204" pitchFamily="34" charset="0"/>
                <a:cs typeface="Calibri" panose="020F0502020204030204" pitchFamily="34" charset="0"/>
              </a:rPr>
              <a:t>Maluti</a:t>
            </a:r>
            <a:r>
              <a:rPr lang="en-ZA" sz="2400" b="0" dirty="0" smtClean="0">
                <a:latin typeface="Calibri" panose="020F0502020204030204" pitchFamily="34" charset="0"/>
                <a:cs typeface="Calibri" panose="020F0502020204030204" pitchFamily="34" charset="0"/>
              </a:rPr>
              <a:t>-a-</a:t>
            </a:r>
            <a:r>
              <a:rPr lang="en-ZA" sz="2400" b="0" dirty="0" err="1" smtClean="0">
                <a:latin typeface="Calibri" panose="020F0502020204030204" pitchFamily="34" charset="0"/>
                <a:cs typeface="Calibri" panose="020F0502020204030204" pitchFamily="34" charset="0"/>
              </a:rPr>
              <a:t>Phofung</a:t>
            </a:r>
            <a:r>
              <a:rPr lang="en-ZA" sz="2400" b="0" dirty="0" smtClean="0">
                <a:latin typeface="Calibri" panose="020F0502020204030204" pitchFamily="34" charset="0"/>
                <a:cs typeface="Calibri" panose="020F0502020204030204" pitchFamily="34" charset="0"/>
              </a:rPr>
              <a:t> in September 2015, </a:t>
            </a:r>
            <a:r>
              <a:rPr lang="en-ZA" sz="2400" b="0" dirty="0" err="1">
                <a:latin typeface="Calibri" panose="020F0502020204030204" pitchFamily="34" charset="0"/>
                <a:cs typeface="Calibri" panose="020F0502020204030204" pitchFamily="34" charset="0"/>
              </a:rPr>
              <a:t>Dube</a:t>
            </a:r>
            <a:r>
              <a:rPr lang="en-ZA" sz="2400" b="0" dirty="0">
                <a:latin typeface="Calibri" panose="020F0502020204030204" pitchFamily="34" charset="0"/>
                <a:cs typeface="Calibri" panose="020F0502020204030204" pitchFamily="34" charset="0"/>
              </a:rPr>
              <a:t> Trade Port </a:t>
            </a:r>
            <a:r>
              <a:rPr lang="en-ZA" sz="2400" b="0" dirty="0" smtClean="0">
                <a:latin typeface="Calibri" panose="020F0502020204030204" pitchFamily="34" charset="0"/>
                <a:cs typeface="Calibri" panose="020F0502020204030204" pitchFamily="34" charset="0"/>
              </a:rPr>
              <a:t>in October 2014 and </a:t>
            </a:r>
            <a:r>
              <a:rPr lang="en-ZA" sz="2400" b="0" dirty="0" err="1">
                <a:latin typeface="Calibri" panose="020F0502020204030204" pitchFamily="34" charset="0"/>
                <a:cs typeface="Calibri" panose="020F0502020204030204" pitchFamily="34" charset="0"/>
              </a:rPr>
              <a:t>Musina-Makhado</a:t>
            </a:r>
            <a:r>
              <a:rPr lang="en-ZA" sz="2400" b="0" dirty="0">
                <a:latin typeface="Calibri" panose="020F0502020204030204" pitchFamily="34" charset="0"/>
                <a:cs typeface="Calibri" panose="020F0502020204030204" pitchFamily="34" charset="0"/>
              </a:rPr>
              <a:t> </a:t>
            </a:r>
            <a:r>
              <a:rPr lang="en-ZA" sz="2400" b="0" dirty="0" smtClean="0">
                <a:latin typeface="Calibri" panose="020F0502020204030204" pitchFamily="34" charset="0"/>
                <a:cs typeface="Calibri" panose="020F0502020204030204" pitchFamily="34" charset="0"/>
              </a:rPr>
              <a:t>SEZ received a Cabinet approval for designation in July 2016. </a:t>
            </a:r>
            <a:endParaRPr lang="en-ZA" sz="2400" b="0" dirty="0">
              <a:latin typeface="Calibri" panose="020F0502020204030204" pitchFamily="34" charset="0"/>
              <a:cs typeface="Calibri" panose="020F0502020204030204" pitchFamily="34" charset="0"/>
            </a:endParaRPr>
          </a:p>
          <a:p>
            <a:pPr lvl="0">
              <a:buFont typeface="Wingdings" panose="05000000000000000000" pitchFamily="2" charset="2"/>
              <a:buChar char="q"/>
            </a:pPr>
            <a:r>
              <a:rPr lang="en-ZA" sz="2400" b="0" dirty="0">
                <a:latin typeface="Calibri" panose="020F0502020204030204" pitchFamily="34" charset="0"/>
                <a:cs typeface="Calibri" panose="020F0502020204030204" pitchFamily="34" charset="0"/>
              </a:rPr>
              <a:t>The collective investments secured for these new zones amount to at least R70 billion and </a:t>
            </a:r>
            <a:r>
              <a:rPr lang="en-ZA" sz="2400" b="0" dirty="0" smtClean="0">
                <a:latin typeface="Calibri" panose="020F0502020204030204" pitchFamily="34" charset="0"/>
                <a:cs typeface="Calibri" panose="020F0502020204030204" pitchFamily="34" charset="0"/>
              </a:rPr>
              <a:t>projected </a:t>
            </a:r>
            <a:r>
              <a:rPr lang="en-ZA" sz="2400" b="0" dirty="0">
                <a:latin typeface="Calibri" panose="020F0502020204030204" pitchFamily="34" charset="0"/>
                <a:cs typeface="Calibri" panose="020F0502020204030204" pitchFamily="34" charset="0"/>
              </a:rPr>
              <a:t>to create 23 000 jobs. </a:t>
            </a:r>
            <a:endParaRPr lang="en-ZA" sz="2400" b="0" dirty="0" smtClean="0">
              <a:latin typeface="Calibri" panose="020F0502020204030204" pitchFamily="34" charset="0"/>
              <a:cs typeface="Calibri" panose="020F0502020204030204" pitchFamily="34" charset="0"/>
            </a:endParaRPr>
          </a:p>
          <a:p>
            <a:pPr lvl="0">
              <a:buFont typeface="Wingdings" panose="05000000000000000000" pitchFamily="2" charset="2"/>
              <a:buChar char="q"/>
            </a:pPr>
            <a:r>
              <a:rPr lang="en-ZA" sz="2400" b="0" dirty="0" smtClean="0">
                <a:latin typeface="Calibri" panose="020F0502020204030204" pitchFamily="34" charset="0"/>
                <a:cs typeface="Calibri" panose="020F0502020204030204" pitchFamily="34" charset="0"/>
              </a:rPr>
              <a:t>To </a:t>
            </a:r>
            <a:r>
              <a:rPr lang="en-ZA" sz="2400" b="0" dirty="0">
                <a:latin typeface="Calibri" panose="020F0502020204030204" pitchFamily="34" charset="0"/>
                <a:cs typeface="Calibri" panose="020F0502020204030204" pitchFamily="34" charset="0"/>
              </a:rPr>
              <a:t>date 73,000 jobs have been created in the IDZs, of which 6,896 (9.6%) were direct and 65,637 (90.4%) indirect. </a:t>
            </a:r>
            <a:endParaRPr lang="en-ZA" sz="2400" b="0" dirty="0" smtClean="0">
              <a:latin typeface="Calibri" panose="020F0502020204030204" pitchFamily="34" charset="0"/>
              <a:cs typeface="Calibri" panose="020F0502020204030204" pitchFamily="34" charset="0"/>
            </a:endParaRPr>
          </a:p>
          <a:p>
            <a:pPr lvl="0">
              <a:buFont typeface="Wingdings" panose="05000000000000000000" pitchFamily="2" charset="2"/>
              <a:buChar char="q"/>
            </a:pPr>
            <a:r>
              <a:rPr lang="en-ZA" sz="2400" b="0" dirty="0" smtClean="0">
                <a:latin typeface="Calibri" panose="020F0502020204030204" pitchFamily="34" charset="0"/>
                <a:cs typeface="Calibri" panose="020F0502020204030204" pitchFamily="34" charset="0"/>
              </a:rPr>
              <a:t>Future </a:t>
            </a:r>
            <a:r>
              <a:rPr lang="en-ZA" sz="2400" b="0" dirty="0">
                <a:latin typeface="Calibri" panose="020F0502020204030204" pitchFamily="34" charset="0"/>
                <a:cs typeface="Calibri" panose="020F0502020204030204" pitchFamily="34" charset="0"/>
              </a:rPr>
              <a:t>operational investments are projected to result in the creation of over 2,194 direct jobs in the zones. </a:t>
            </a:r>
            <a:endParaRPr lang="en-ZA" sz="2400" b="0" dirty="0">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18</a:t>
            </a:fld>
            <a:endParaRPr lang="en-ZA"/>
          </a:p>
        </p:txBody>
      </p:sp>
    </p:spTree>
    <p:extLst>
      <p:ext uri="{BB962C8B-B14F-4D97-AF65-F5344CB8AC3E}">
        <p14:creationId xmlns:p14="http://schemas.microsoft.com/office/powerpoint/2010/main" val="351207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 y="0"/>
            <a:ext cx="9132749" cy="1124744"/>
          </a:xfrm>
        </p:spPr>
        <p:txBody>
          <a:bodyPr>
            <a:noAutofit/>
          </a:bodyPr>
          <a:lstStyle/>
          <a:p>
            <a:pPr algn="ctr"/>
            <a:r>
              <a:rPr lang="en-US" sz="3600" b="1" dirty="0" smtClean="0">
                <a:latin typeface="Calibri" panose="020F0502020204030204" pitchFamily="34" charset="0"/>
                <a:cs typeface="Calibri" panose="020F0502020204030204" pitchFamily="34" charset="0"/>
              </a:rPr>
              <a:t>The looming Challenge of the 4</a:t>
            </a:r>
            <a:r>
              <a:rPr lang="en-US" sz="3600" b="1" baseline="30000" dirty="0" smtClean="0">
                <a:latin typeface="Calibri" panose="020F0502020204030204" pitchFamily="34" charset="0"/>
                <a:cs typeface="Calibri" panose="020F0502020204030204" pitchFamily="34" charset="0"/>
              </a:rPr>
              <a:t>th</a:t>
            </a:r>
            <a:r>
              <a:rPr lang="en-US" sz="3600" b="1" dirty="0" smtClean="0">
                <a:latin typeface="Calibri" panose="020F0502020204030204" pitchFamily="34" charset="0"/>
                <a:cs typeface="Calibri" panose="020F0502020204030204" pitchFamily="34" charset="0"/>
              </a:rPr>
              <a:t> Industrial Revolution</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340768"/>
            <a:ext cx="9144000" cy="4680520"/>
          </a:xfrm>
        </p:spPr>
        <p:txBody>
          <a:bodyPr>
            <a:noAutofit/>
          </a:bodyPr>
          <a:lstStyle/>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New digitised technologies predicted to bring about “disruptive change” in production and service sectors in near future-robotics, Internet of Things, 3 D printing, Artificial Intelligence.</a:t>
            </a:r>
          </a:p>
          <a:p>
            <a:pPr algn="just"/>
            <a:endParaRPr lang="en-US" sz="240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Will also have profound social impact;</a:t>
            </a:r>
          </a:p>
          <a:p>
            <a:pPr lvl="2" algn="just">
              <a:buClr>
                <a:schemeClr val="tx1"/>
              </a:buClr>
            </a:pPr>
            <a:r>
              <a:rPr lang="en-US" sz="2400" dirty="0" smtClean="0">
                <a:latin typeface="Calibri" panose="020F0502020204030204" pitchFamily="34" charset="0"/>
                <a:cs typeface="Calibri" panose="020F0502020204030204" pitchFamily="34" charset="0"/>
              </a:rPr>
              <a:t>Most jobs existing now won’t exist in next decade or so, and new jobs will require higher and new skills ;</a:t>
            </a:r>
          </a:p>
          <a:p>
            <a:pPr lvl="2" algn="just">
              <a:buClr>
                <a:schemeClr val="tx1"/>
              </a:buClr>
            </a:pPr>
            <a:r>
              <a:rPr lang="en-US" sz="2400" dirty="0" smtClean="0">
                <a:latin typeface="Calibri" panose="020F0502020204030204" pitchFamily="34" charset="0"/>
                <a:cs typeface="Calibri" panose="020F0502020204030204" pitchFamily="34" charset="0"/>
              </a:rPr>
              <a:t>Could be “reshoring to developed world”</a:t>
            </a:r>
          </a:p>
          <a:p>
            <a:pPr lvl="2" algn="just">
              <a:buClr>
                <a:schemeClr val="tx1"/>
              </a:buClr>
            </a:pPr>
            <a:r>
              <a:rPr lang="en-US" sz="2400" dirty="0" smtClean="0">
                <a:latin typeface="Calibri" panose="020F0502020204030204" pitchFamily="34" charset="0"/>
                <a:cs typeface="Calibri" panose="020F0502020204030204" pitchFamily="34" charset="0"/>
              </a:rPr>
              <a:t>Could be overall reduction of demand for labour (with possibly 7 million job losses worldwide).</a:t>
            </a:r>
          </a:p>
          <a:p>
            <a:pPr marL="0" indent="0" algn="just">
              <a:buNone/>
            </a:pPr>
            <a:endParaRPr lang="en-US" sz="24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19</a:t>
            </a:fld>
            <a:endParaRPr lang="en-ZA" dirty="0"/>
          </a:p>
        </p:txBody>
      </p:sp>
    </p:spTree>
    <p:extLst>
      <p:ext uri="{BB962C8B-B14F-4D97-AF65-F5344CB8AC3E}">
        <p14:creationId xmlns:p14="http://schemas.microsoft.com/office/powerpoint/2010/main" val="791966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764704"/>
            <a:ext cx="8712968" cy="5184576"/>
          </a:xfrm>
        </p:spPr>
        <p:txBody>
          <a:bodyPr>
            <a:normAutofit fontScale="85000" lnSpcReduction="20000"/>
          </a:bodyPr>
          <a:lstStyle/>
          <a:p>
            <a:r>
              <a:rPr lang="en-US" sz="3600" b="1" dirty="0" smtClean="0">
                <a:latin typeface="Calibri" panose="020F0502020204030204" pitchFamily="34" charset="0"/>
                <a:cs typeface="Calibri" panose="020F0502020204030204" pitchFamily="34" charset="0"/>
              </a:rPr>
              <a:t>Radical Economic Transformation</a:t>
            </a:r>
          </a:p>
          <a:p>
            <a:pPr marL="0" indent="0">
              <a:buNone/>
            </a:pPr>
            <a:endParaRPr lang="en-US" sz="1800" dirty="0" smtClean="0">
              <a:latin typeface="Calibri" panose="020F0502020204030204" pitchFamily="34" charset="0"/>
              <a:cs typeface="Calibri" panose="020F0502020204030204" pitchFamily="34" charset="0"/>
            </a:endParaRPr>
          </a:p>
          <a:p>
            <a:pPr marL="0" indent="0" algn="just">
              <a:buNone/>
            </a:pPr>
            <a:r>
              <a:rPr lang="en-US" sz="1800" dirty="0">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“..fundamental change in the structure, systems, institutions and patterns of ownership, management and control of in </a:t>
            </a:r>
            <a:r>
              <a:rPr lang="en-US" b="0" dirty="0" err="1" smtClean="0">
                <a:latin typeface="Calibri" panose="020F0502020204030204" pitchFamily="34" charset="0"/>
                <a:cs typeface="Calibri" panose="020F0502020204030204" pitchFamily="34" charset="0"/>
              </a:rPr>
              <a:t>favour</a:t>
            </a:r>
            <a:r>
              <a:rPr lang="en-US" b="0" dirty="0" smtClean="0">
                <a:latin typeface="Calibri" panose="020F0502020204030204" pitchFamily="34" charset="0"/>
                <a:cs typeface="Calibri" panose="020F0502020204030204" pitchFamily="34" charset="0"/>
              </a:rPr>
              <a:t> of all South Africans, especially the poor, the majority of whom are African and female…”</a:t>
            </a:r>
          </a:p>
          <a:p>
            <a:pPr marL="0" indent="0">
              <a:buNone/>
            </a:pPr>
            <a:endParaRPr lang="en-US" b="0" dirty="0" smtClean="0">
              <a:latin typeface="Calibri" panose="020F0502020204030204" pitchFamily="34" charset="0"/>
              <a:cs typeface="Calibri" panose="020F0502020204030204" pitchFamily="34" charset="0"/>
            </a:endParaRPr>
          </a:p>
          <a:p>
            <a:r>
              <a:rPr lang="en-US" b="0" dirty="0" smtClean="0">
                <a:latin typeface="Calibri" panose="020F0502020204030204" pitchFamily="34" charset="0"/>
                <a:cs typeface="Calibri" panose="020F0502020204030204" pitchFamily="34" charset="0"/>
              </a:rPr>
              <a:t>Continued improved implementation of 9 Point Plan:</a:t>
            </a:r>
          </a:p>
          <a:p>
            <a:pPr marL="0" indent="0">
              <a:buNone/>
            </a:pPr>
            <a:r>
              <a:rPr lang="en-US" b="0" dirty="0">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3 elements specifically relevant to dti work:</a:t>
            </a:r>
          </a:p>
          <a:p>
            <a:pPr marL="0" indent="0">
              <a:buNone/>
            </a:pPr>
            <a:r>
              <a:rPr lang="en-US" b="0" dirty="0">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(1)	higher impact IPAP </a:t>
            </a:r>
          </a:p>
          <a:p>
            <a:pPr marL="0" indent="0">
              <a:buNone/>
            </a:pPr>
            <a:r>
              <a:rPr lang="en-US" b="0" dirty="0">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(2)	mineral beneficiation</a:t>
            </a:r>
          </a:p>
          <a:p>
            <a:pPr marL="0" indent="0">
              <a:buNone/>
            </a:pPr>
            <a:r>
              <a:rPr lang="en-US" b="0" dirty="0">
                <a:latin typeface="Calibri" panose="020F0502020204030204" pitchFamily="34" charset="0"/>
                <a:cs typeface="Calibri" panose="020F0502020204030204" pitchFamily="34" charset="0"/>
              </a:rPr>
              <a:t>	</a:t>
            </a:r>
            <a:r>
              <a:rPr lang="en-US" b="0" dirty="0" smtClean="0">
                <a:latin typeface="Calibri" panose="020F0502020204030204" pitchFamily="34" charset="0"/>
                <a:cs typeface="Calibri" panose="020F0502020204030204" pitchFamily="34" charset="0"/>
              </a:rPr>
              <a:t>(3)	promoting investment.</a:t>
            </a:r>
          </a:p>
          <a:p>
            <a:pPr marL="0" indent="0">
              <a:buNone/>
            </a:pPr>
            <a:endParaRPr lang="en-US" b="0" dirty="0" smtClean="0">
              <a:latin typeface="Calibri" panose="020F0502020204030204" pitchFamily="34" charset="0"/>
              <a:cs typeface="Calibri" panose="020F0502020204030204" pitchFamily="34" charset="0"/>
            </a:endParaRPr>
          </a:p>
          <a:p>
            <a:r>
              <a:rPr lang="en-US" b="0" dirty="0" smtClean="0">
                <a:latin typeface="Calibri" panose="020F0502020204030204" pitchFamily="34" charset="0"/>
                <a:cs typeface="Calibri" panose="020F0502020204030204" pitchFamily="34" charset="0"/>
              </a:rPr>
              <a:t>Significant focus on trade issues in light of changing global context</a:t>
            </a:r>
            <a:endParaRPr lang="en-US" b="0" dirty="0">
              <a:latin typeface="Calibri" panose="020F0502020204030204" pitchFamily="34" charset="0"/>
              <a:cs typeface="Calibri" panose="020F0502020204030204" pitchFamily="34" charset="0"/>
            </a:endParaRPr>
          </a:p>
          <a:p>
            <a:pPr marL="0" indent="0">
              <a:buNone/>
            </a:pPr>
            <a:endParaRPr lang="en-ZA"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2</a:t>
            </a:fld>
            <a:endParaRPr lang="en-ZA"/>
          </a:p>
        </p:txBody>
      </p:sp>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 Key Themes of SONA</a:t>
            </a:r>
            <a:endParaRPr lang="en-ZA"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6523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 y="0"/>
            <a:ext cx="9132749" cy="1124744"/>
          </a:xfrm>
        </p:spPr>
        <p:txBody>
          <a:bodyPr>
            <a:noAutofit/>
          </a:bodyPr>
          <a:lstStyle/>
          <a:p>
            <a:pPr algn="ctr"/>
            <a:r>
              <a:rPr lang="en-US" sz="3600" b="1" dirty="0" smtClean="0">
                <a:latin typeface="Calibri" panose="020F0502020204030204" pitchFamily="34" charset="0"/>
                <a:cs typeface="Calibri" panose="020F0502020204030204" pitchFamily="34" charset="0"/>
              </a:rPr>
              <a:t>The looming Challenge of the 4</a:t>
            </a:r>
            <a:r>
              <a:rPr lang="en-US" sz="3600" b="1" baseline="30000" dirty="0" smtClean="0">
                <a:latin typeface="Calibri" panose="020F0502020204030204" pitchFamily="34" charset="0"/>
                <a:cs typeface="Calibri" panose="020F0502020204030204" pitchFamily="34" charset="0"/>
              </a:rPr>
              <a:t>th</a:t>
            </a:r>
            <a:r>
              <a:rPr lang="en-US" sz="3600" b="1" dirty="0" smtClean="0">
                <a:latin typeface="Calibri" panose="020F0502020204030204" pitchFamily="34" charset="0"/>
                <a:cs typeface="Calibri" panose="020F0502020204030204" pitchFamily="34" charset="0"/>
              </a:rPr>
              <a:t> Industrial Revolution</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268760"/>
            <a:ext cx="9144000" cy="4536504"/>
          </a:xfrm>
        </p:spPr>
        <p:txBody>
          <a:bodyPr>
            <a:noAutofit/>
          </a:bodyPr>
          <a:lstStyle/>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Some of this existing reality of manufacturing and service sectors in SA. Young people in SA </a:t>
            </a:r>
            <a:r>
              <a:rPr lang="en-US" sz="2400" b="0" u="sng" dirty="0" smtClean="0">
                <a:latin typeface="Calibri" panose="020F0502020204030204" pitchFamily="34" charset="0"/>
                <a:cs typeface="Calibri" panose="020F0502020204030204" pitchFamily="34" charset="0"/>
              </a:rPr>
              <a:t>can </a:t>
            </a:r>
            <a:r>
              <a:rPr lang="en-US" sz="2400" b="0" dirty="0" smtClean="0">
                <a:latin typeface="Calibri" panose="020F0502020204030204" pitchFamily="34" charset="0"/>
                <a:cs typeface="Calibri" panose="020F0502020204030204" pitchFamily="34" charset="0"/>
              </a:rPr>
              <a:t>operate, run and manage digitised production processes </a:t>
            </a:r>
            <a:r>
              <a:rPr lang="en-US" sz="2400" b="0" u="sng" dirty="0" smtClean="0">
                <a:latin typeface="Calibri" panose="020F0502020204030204" pitchFamily="34" charset="0"/>
                <a:cs typeface="Calibri" panose="020F0502020204030204" pitchFamily="34" charset="0"/>
              </a:rPr>
              <a:t>but </a:t>
            </a:r>
            <a:r>
              <a:rPr lang="en-US" sz="2400" b="0" dirty="0" smtClean="0">
                <a:latin typeface="Calibri" panose="020F0502020204030204" pitchFamily="34" charset="0"/>
                <a:cs typeface="Calibri" panose="020F0502020204030204" pitchFamily="34" charset="0"/>
              </a:rPr>
              <a:t>they all have post-secondary education.</a:t>
            </a:r>
          </a:p>
          <a:p>
            <a:pPr algn="just">
              <a:buFont typeface="Wingdings" panose="05000000000000000000" pitchFamily="2" charset="2"/>
              <a:buChar char="q"/>
            </a:pPr>
            <a:endParaRPr lang="en-US" sz="2400" b="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Technological innovation taking place in context of “winner takes all markets” …populist backlash.</a:t>
            </a:r>
            <a:endParaRPr lang="en-ZA" sz="2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20</a:t>
            </a:fld>
            <a:endParaRPr lang="en-ZA" dirty="0"/>
          </a:p>
        </p:txBody>
      </p:sp>
    </p:spTree>
    <p:extLst>
      <p:ext uri="{BB962C8B-B14F-4D97-AF65-F5344CB8AC3E}">
        <p14:creationId xmlns:p14="http://schemas.microsoft.com/office/powerpoint/2010/main" val="3689139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Beneficiation </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US" sz="2400" dirty="0" smtClean="0">
                <a:latin typeface="Calibri" panose="020F0502020204030204" pitchFamily="34" charset="0"/>
                <a:cs typeface="Calibri" panose="020F0502020204030204" pitchFamily="34" charset="0"/>
              </a:rPr>
              <a:t>Moved from calling for beneficiation to actual implementation.</a:t>
            </a:r>
          </a:p>
          <a:p>
            <a:pPr marL="458787" indent="-285750" defTabSz="1709738">
              <a:buSzPct val="100000"/>
              <a:buFont typeface="Arial"/>
              <a:buChar char="•"/>
            </a:pPr>
            <a:r>
              <a:rPr lang="en-ZA" altLang="en-US" sz="2400" b="0" dirty="0" smtClean="0">
                <a:latin typeface="Calibri" panose="020F0502020204030204" pitchFamily="34" charset="0"/>
              </a:rPr>
              <a:t>The </a:t>
            </a:r>
            <a:r>
              <a:rPr lang="en-ZA" altLang="en-US" sz="2400" b="0" dirty="0">
                <a:latin typeface="Calibri" panose="020F0502020204030204" pitchFamily="34" charset="0"/>
              </a:rPr>
              <a:t>Chamber of Mines Research Organisation (COMRO) has re-opened with funding from the DST to secure upstream mining localisation and downstream beneficiation. </a:t>
            </a:r>
            <a:endParaRPr lang="en-ZA" altLang="en-US" sz="2400" b="0" dirty="0" smtClean="0">
              <a:latin typeface="Calibri" panose="020F0502020204030204" pitchFamily="34" charset="0"/>
            </a:endParaRPr>
          </a:p>
          <a:p>
            <a:pPr marL="458787" indent="-285750" defTabSz="1709738">
              <a:buSzPct val="100000"/>
              <a:buFont typeface="Arial"/>
              <a:buChar char="•"/>
            </a:pPr>
            <a:r>
              <a:rPr lang="en-ZA" altLang="en-US" sz="2400" b="0" dirty="0" err="1" smtClean="0">
                <a:latin typeface="Calibri" panose="020F0502020204030204" pitchFamily="34" charset="0"/>
              </a:rPr>
              <a:t>Tronox</a:t>
            </a:r>
            <a:r>
              <a:rPr lang="en-ZA" altLang="en-US" sz="2400" b="0" dirty="0" smtClean="0">
                <a:latin typeface="Calibri" panose="020F0502020204030204" pitchFamily="34" charset="0"/>
              </a:rPr>
              <a:t> </a:t>
            </a:r>
            <a:r>
              <a:rPr lang="en-ZA" altLang="en-US" sz="2400" b="0" dirty="0">
                <a:latin typeface="Calibri" panose="020F0502020204030204" pitchFamily="34" charset="0"/>
              </a:rPr>
              <a:t>opened R3.3bn </a:t>
            </a:r>
            <a:r>
              <a:rPr lang="en-ZA" altLang="en-US" sz="2400" b="0" dirty="0" err="1">
                <a:latin typeface="Calibri" panose="020F0502020204030204" pitchFamily="34" charset="0"/>
              </a:rPr>
              <a:t>Fairbreeze</a:t>
            </a:r>
            <a:r>
              <a:rPr lang="en-ZA" altLang="en-US" sz="2400" b="0" dirty="0">
                <a:latin typeface="Calibri" panose="020F0502020204030204" pitchFamily="34" charset="0"/>
              </a:rPr>
              <a:t> mineral sands mine in KZN for titanium dioxide</a:t>
            </a:r>
            <a:r>
              <a:rPr lang="pt-PT" altLang="en-US" sz="2400" b="0" dirty="0">
                <a:latin typeface="Calibri" panose="020F0502020204030204" pitchFamily="34" charset="0"/>
              </a:rPr>
              <a:t>; </a:t>
            </a:r>
            <a:r>
              <a:rPr lang="en-ZA" altLang="en-US" sz="2400" b="0" dirty="0">
                <a:latin typeface="Calibri" panose="020F0502020204030204" pitchFamily="34" charset="0"/>
              </a:rPr>
              <a:t>250 direct and 1 000 indirect jobs </a:t>
            </a:r>
            <a:r>
              <a:rPr lang="en-ZA" altLang="en-US" sz="2400" b="0" dirty="0" smtClean="0">
                <a:latin typeface="Calibri" panose="020F0502020204030204" pitchFamily="34" charset="0"/>
              </a:rPr>
              <a:t>created</a:t>
            </a:r>
            <a:endParaRPr lang="en-ZA" altLang="en-US" sz="2400" b="0" dirty="0">
              <a:latin typeface="Calibri" panose="020F0502020204030204" pitchFamily="34" charset="0"/>
            </a:endParaRPr>
          </a:p>
          <a:p>
            <a:pPr marL="458787" indent="-285750" defTabSz="1709738">
              <a:buSzPct val="100000"/>
              <a:buFont typeface="Arial"/>
              <a:buChar char="•"/>
            </a:pPr>
            <a:r>
              <a:rPr lang="en-ZA" altLang="en-US" sz="2400" b="0" dirty="0">
                <a:latin typeface="Calibri" panose="020F0502020204030204" pitchFamily="34" charset="0"/>
              </a:rPr>
              <a:t>De Beers selected 5 black-owned cutting and polishing companies for entrepreneurship development and </a:t>
            </a:r>
            <a:r>
              <a:rPr lang="en-ZA" altLang="en-US" sz="2400" b="0" dirty="0" smtClean="0">
                <a:latin typeface="Calibri" panose="020F0502020204030204" pitchFamily="34" charset="0"/>
              </a:rPr>
              <a:t>beneficiation</a:t>
            </a:r>
            <a:endParaRPr lang="en-US" sz="2400" b="0" dirty="0" smtClean="0">
              <a:latin typeface="Calibri" panose="020F0502020204030204" pitchFamily="34" charset="0"/>
              <a:cs typeface="Calibri" panose="020F0502020204030204" pitchFamily="34" charset="0"/>
            </a:endParaRPr>
          </a:p>
          <a:p>
            <a:pPr marL="458787" indent="-285750" defTabSz="1709738">
              <a:buSzPct val="100000"/>
              <a:buFont typeface="Arial"/>
              <a:buChar char="•"/>
            </a:pPr>
            <a:endParaRPr lang="en-US" sz="2400" b="0" dirty="0">
              <a:latin typeface="Calibri" panose="020F0502020204030204" pitchFamily="34" charset="0"/>
              <a:cs typeface="Gill Sans"/>
            </a:endParaRPr>
          </a:p>
          <a:p>
            <a:pPr algn="just"/>
            <a:endParaRPr lang="en-US" sz="2400" b="0" dirty="0" smtClean="0">
              <a:solidFill>
                <a:srgbClr val="002060"/>
              </a:solidFill>
              <a:latin typeface="Calibri" panose="020F0502020204030204" pitchFamily="34" charset="0"/>
              <a:cs typeface="Calibri" panose="020F0502020204030204" pitchFamily="34" charset="0"/>
            </a:endParaRPr>
          </a:p>
          <a:p>
            <a:pPr marL="0" indent="0" algn="just">
              <a:buNone/>
            </a:pPr>
            <a:endParaRPr lang="en-US" sz="2400" b="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21</a:t>
            </a:fld>
            <a:endParaRPr lang="en-ZA"/>
          </a:p>
        </p:txBody>
      </p:sp>
    </p:spTree>
    <p:extLst>
      <p:ext uri="{BB962C8B-B14F-4D97-AF65-F5344CB8AC3E}">
        <p14:creationId xmlns:p14="http://schemas.microsoft.com/office/powerpoint/2010/main" val="1062134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Beneficiation </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just"/>
            <a:r>
              <a:rPr lang="en-US" sz="2400" dirty="0" smtClean="0">
                <a:latin typeface="Calibri" panose="020F0502020204030204" pitchFamily="34" charset="0"/>
                <a:cs typeface="Calibri" panose="020F0502020204030204" pitchFamily="34" charset="0"/>
              </a:rPr>
              <a:t>PGM </a:t>
            </a:r>
            <a:r>
              <a:rPr lang="en-US" sz="2400" dirty="0">
                <a:latin typeface="Calibri" panose="020F0502020204030204" pitchFamily="34" charset="0"/>
                <a:cs typeface="Calibri" panose="020F0502020204030204" pitchFamily="34" charset="0"/>
              </a:rPr>
              <a:t>Frontier industry, Fuel </a:t>
            </a:r>
            <a:r>
              <a:rPr lang="en-US" sz="2400" dirty="0" smtClean="0">
                <a:latin typeface="Calibri" panose="020F0502020204030204" pitchFamily="34" charset="0"/>
                <a:cs typeface="Calibri" panose="020F0502020204030204" pitchFamily="34" charset="0"/>
              </a:rPr>
              <a:t>cells,</a:t>
            </a:r>
          </a:p>
          <a:p>
            <a:pPr algn="just">
              <a:buFont typeface="Wingdings" panose="05000000000000000000" pitchFamily="2" charset="2"/>
              <a:buChar char="q"/>
            </a:pPr>
            <a:r>
              <a:rPr lang="en-ZA" altLang="en-US" sz="2400" b="0" dirty="0" smtClean="0">
                <a:latin typeface="Calibri" panose="020F0502020204030204" pitchFamily="34" charset="0"/>
                <a:cs typeface="Calibri" panose="020F0502020204030204" pitchFamily="34" charset="0"/>
              </a:rPr>
              <a:t>Fuel </a:t>
            </a:r>
            <a:r>
              <a:rPr lang="en-ZA" altLang="en-US" sz="2400" b="0" dirty="0">
                <a:latin typeface="Calibri" panose="020F0502020204030204" pitchFamily="34" charset="0"/>
                <a:cs typeface="Calibri" panose="020F0502020204030204" pitchFamily="34" charset="0"/>
              </a:rPr>
              <a:t>Cells are a key area for collaboration between the mining industry, manufacturing and </a:t>
            </a:r>
            <a:r>
              <a:rPr lang="en-ZA" altLang="en-US" sz="2400" b="0" dirty="0" smtClean="0">
                <a:latin typeface="Calibri" panose="020F0502020204030204" pitchFamily="34" charset="0"/>
                <a:cs typeface="Calibri" panose="020F0502020204030204" pitchFamily="34" charset="0"/>
              </a:rPr>
              <a:t>government and the Key projects include:</a:t>
            </a:r>
          </a:p>
          <a:p>
            <a:pPr marL="628650" indent="-250825">
              <a:spcBef>
                <a:spcPts val="600"/>
              </a:spcBef>
              <a:buFont typeface="Arial" panose="020B0604020202020204" pitchFamily="34" charset="0"/>
              <a:buChar char="•"/>
            </a:pPr>
            <a:r>
              <a:rPr lang="en-ZA" altLang="en-US" sz="2400" b="0" dirty="0" smtClean="0">
                <a:latin typeface="Calibri" panose="020F0502020204030204" pitchFamily="34" charset="0"/>
                <a:cs typeface="Calibri" panose="020F0502020204030204" pitchFamily="34" charset="0"/>
              </a:rPr>
              <a:t>CSIR/</a:t>
            </a:r>
            <a:r>
              <a:rPr lang="en-ZA" altLang="en-US" sz="2400" b="0" dirty="0" err="1" smtClean="0">
                <a:latin typeface="Calibri" panose="020F0502020204030204" pitchFamily="34" charset="0"/>
                <a:cs typeface="Calibri" panose="020F0502020204030204" pitchFamily="34" charset="0"/>
              </a:rPr>
              <a:t>Busmark</a:t>
            </a:r>
            <a:r>
              <a:rPr lang="en-ZA" altLang="en-US" sz="2400" b="0" dirty="0" smtClean="0">
                <a:latin typeface="Calibri" panose="020F0502020204030204" pitchFamily="34" charset="0"/>
                <a:cs typeface="Calibri" panose="020F0502020204030204" pitchFamily="34" charset="0"/>
              </a:rPr>
              <a:t> </a:t>
            </a:r>
            <a:r>
              <a:rPr lang="en-ZA" altLang="en-US" sz="2400" b="0" dirty="0">
                <a:latin typeface="Calibri" panose="020F0502020204030204" pitchFamily="34" charset="0"/>
                <a:cs typeface="Calibri" panose="020F0502020204030204" pitchFamily="34" charset="0"/>
              </a:rPr>
              <a:t>(local OEM)/</a:t>
            </a:r>
            <a:r>
              <a:rPr lang="en-ZA" altLang="en-US" sz="2400" b="0" dirty="0" err="1">
                <a:latin typeface="Calibri" panose="020F0502020204030204" pitchFamily="34" charset="0"/>
                <a:cs typeface="Calibri" panose="020F0502020204030204" pitchFamily="34" charset="0"/>
              </a:rPr>
              <a:t>HySA</a:t>
            </a:r>
            <a:r>
              <a:rPr lang="en-ZA" altLang="en-US" sz="2400" b="0" dirty="0">
                <a:latin typeface="Calibri" panose="020F0502020204030204" pitchFamily="34" charset="0"/>
                <a:cs typeface="Calibri" panose="020F0502020204030204" pitchFamily="34" charset="0"/>
              </a:rPr>
              <a:t> for a bus </a:t>
            </a:r>
            <a:r>
              <a:rPr lang="en-ZA" altLang="en-US" sz="2400" b="0" dirty="0" smtClean="0">
                <a:latin typeface="Calibri" panose="020F0502020204030204" pitchFamily="34" charset="0"/>
                <a:cs typeface="Calibri" panose="020F0502020204030204" pitchFamily="34" charset="0"/>
              </a:rPr>
              <a:t>prototype</a:t>
            </a:r>
          </a:p>
          <a:p>
            <a:pPr marL="628650" indent="-250825">
              <a:spcBef>
                <a:spcPts val="600"/>
              </a:spcBef>
              <a:buFont typeface="Arial" panose="020B0604020202020204" pitchFamily="34" charset="0"/>
              <a:buChar char="•"/>
            </a:pPr>
            <a:r>
              <a:rPr lang="en-ZA" altLang="en-US" sz="2400" b="0" dirty="0" smtClean="0">
                <a:latin typeface="Calibri" panose="020F0502020204030204" pitchFamily="34" charset="0"/>
                <a:cs typeface="Calibri" panose="020F0502020204030204" pitchFamily="34" charset="0"/>
              </a:rPr>
              <a:t>Anglo </a:t>
            </a:r>
            <a:r>
              <a:rPr lang="en-ZA" altLang="en-US" sz="2400" b="0" dirty="0">
                <a:latin typeface="Calibri" panose="020F0502020204030204" pitchFamily="34" charset="0"/>
                <a:cs typeface="Calibri" panose="020F0502020204030204" pitchFamily="34" charset="0"/>
              </a:rPr>
              <a:t>Platinum collaborating with </a:t>
            </a:r>
            <a:r>
              <a:rPr lang="en-ZA" altLang="en-US" sz="2400" b="0" dirty="0" err="1">
                <a:latin typeface="Calibri" panose="020F0502020204030204" pitchFamily="34" charset="0"/>
                <a:cs typeface="Calibri" panose="020F0502020204030204" pitchFamily="34" charset="0"/>
              </a:rPr>
              <a:t>HySA</a:t>
            </a:r>
            <a:r>
              <a:rPr lang="en-ZA" altLang="en-US" sz="2400" b="0" dirty="0">
                <a:latin typeface="Calibri" panose="020F0502020204030204" pitchFamily="34" charset="0"/>
                <a:cs typeface="Calibri" panose="020F0502020204030204" pitchFamily="34" charset="0"/>
              </a:rPr>
              <a:t> Infrastructure</a:t>
            </a:r>
            <a:r>
              <a:rPr lang="pt-PT" altLang="en-US" sz="2400" b="0" dirty="0">
                <a:latin typeface="Calibri" panose="020F0502020204030204" pitchFamily="34" charset="0"/>
                <a:cs typeface="Calibri" panose="020F0502020204030204" pitchFamily="34" charset="0"/>
              </a:rPr>
              <a:t> o</a:t>
            </a:r>
            <a:r>
              <a:rPr lang="en-ZA" altLang="en-US" sz="2400" b="0" dirty="0">
                <a:latin typeface="Calibri" panose="020F0502020204030204" pitchFamily="34" charset="0"/>
                <a:cs typeface="Calibri" panose="020F0502020204030204" pitchFamily="34" charset="0"/>
              </a:rPr>
              <a:t>n developing fuel cell powered mining </a:t>
            </a:r>
            <a:r>
              <a:rPr lang="en-ZA" altLang="en-US" sz="2400" b="0" dirty="0" smtClean="0">
                <a:latin typeface="Calibri" panose="020F0502020204030204" pitchFamily="34" charset="0"/>
                <a:cs typeface="Calibri" panose="020F0502020204030204" pitchFamily="34" charset="0"/>
              </a:rPr>
              <a:t>equipment</a:t>
            </a:r>
          </a:p>
          <a:p>
            <a:pPr marL="628650" indent="-250825">
              <a:spcBef>
                <a:spcPts val="600"/>
              </a:spcBef>
              <a:buFont typeface="Arial" panose="020B0604020202020204" pitchFamily="34" charset="0"/>
              <a:buChar char="•"/>
            </a:pPr>
            <a:r>
              <a:rPr lang="en-ZA" altLang="en-US" sz="2400" b="0" dirty="0" err="1" smtClean="0">
                <a:latin typeface="Calibri" panose="020F0502020204030204" pitchFamily="34" charset="0"/>
                <a:cs typeface="Calibri" panose="020F0502020204030204" pitchFamily="34" charset="0"/>
              </a:rPr>
              <a:t>Implats</a:t>
            </a:r>
            <a:r>
              <a:rPr lang="en-ZA" altLang="en-US" sz="2400" b="0" dirty="0" smtClean="0">
                <a:latin typeface="Calibri" panose="020F0502020204030204" pitchFamily="34" charset="0"/>
                <a:cs typeface="Calibri" panose="020F0502020204030204" pitchFamily="34" charset="0"/>
              </a:rPr>
              <a:t> </a:t>
            </a:r>
            <a:r>
              <a:rPr lang="en-ZA" altLang="en-US" sz="2400" b="0" dirty="0">
                <a:latin typeface="Calibri" panose="020F0502020204030204" pitchFamily="34" charset="0"/>
                <a:cs typeface="Calibri" panose="020F0502020204030204" pitchFamily="34" charset="0"/>
              </a:rPr>
              <a:t>and its partners deployed a fuelling station using the locally developed system - metal hydride </a:t>
            </a:r>
            <a:r>
              <a:rPr lang="en-ZA" altLang="en-US" sz="2400" b="0" dirty="0" smtClean="0">
                <a:latin typeface="Calibri" panose="020F0502020204030204" pitchFamily="34" charset="0"/>
                <a:cs typeface="Calibri" panose="020F0502020204030204" pitchFamily="34" charset="0"/>
              </a:rPr>
              <a:t>compressor</a:t>
            </a:r>
          </a:p>
          <a:p>
            <a:pPr marL="628650" indent="-250825">
              <a:spcBef>
                <a:spcPts val="600"/>
              </a:spcBef>
              <a:buFont typeface="Arial" panose="020B0604020202020204" pitchFamily="34" charset="0"/>
              <a:buChar char="•"/>
            </a:pPr>
            <a:r>
              <a:rPr lang="en-ZA" altLang="en-US" sz="2400" b="0" dirty="0" smtClean="0">
                <a:latin typeface="Calibri" panose="020F0502020204030204" pitchFamily="34" charset="0"/>
                <a:cs typeface="Calibri" panose="020F0502020204030204" pitchFamily="34" charset="0"/>
              </a:rPr>
              <a:t>Impala/Doosan </a:t>
            </a:r>
            <a:r>
              <a:rPr lang="en-ZA" altLang="en-US" sz="2400" b="0" dirty="0">
                <a:latin typeface="Calibri" panose="020F0502020204030204" pitchFamily="34" charset="0"/>
                <a:cs typeface="Calibri" panose="020F0502020204030204" pitchFamily="34" charset="0"/>
              </a:rPr>
              <a:t>project - Feasibility studies for potential deployment of 85MW Doosan systems under</a:t>
            </a:r>
            <a:r>
              <a:rPr lang="pt-PT" altLang="en-US" sz="2400" b="0" dirty="0">
                <a:latin typeface="Calibri" panose="020F0502020204030204" pitchFamily="34" charset="0"/>
                <a:cs typeface="Calibri" panose="020F0502020204030204" pitchFamily="34" charset="0"/>
              </a:rPr>
              <a:t> way;</a:t>
            </a:r>
            <a:r>
              <a:rPr lang="en-ZA" altLang="en-US" sz="2400" b="0" dirty="0">
                <a:latin typeface="Calibri" panose="020F0502020204030204" pitchFamily="34" charset="0"/>
                <a:cs typeface="Calibri" panose="020F0502020204030204" pitchFamily="34" charset="0"/>
              </a:rPr>
              <a:t> to be serviced by proposed SA manufacturing </a:t>
            </a:r>
            <a:r>
              <a:rPr lang="en-ZA" altLang="en-US" sz="2400" b="0" dirty="0" smtClean="0">
                <a:latin typeface="Calibri" panose="020F0502020204030204" pitchFamily="34" charset="0"/>
                <a:cs typeface="Calibri" panose="020F0502020204030204" pitchFamily="34" charset="0"/>
              </a:rPr>
              <a:t>facility</a:t>
            </a:r>
            <a:endParaRPr lang="en-US" sz="2400" b="0" dirty="0" smtClean="0">
              <a:solidFill>
                <a:srgbClr val="002060"/>
              </a:solidFill>
              <a:latin typeface="Calibri" panose="020F0502020204030204" pitchFamily="34" charset="0"/>
              <a:cs typeface="Calibri" panose="020F0502020204030204" pitchFamily="34" charset="0"/>
            </a:endParaRPr>
          </a:p>
          <a:p>
            <a:pPr marL="0" indent="0" algn="just">
              <a:buNone/>
            </a:pPr>
            <a:endParaRPr lang="en-US" sz="2400" b="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22</a:t>
            </a:fld>
            <a:endParaRPr lang="en-ZA"/>
          </a:p>
        </p:txBody>
      </p:sp>
    </p:spTree>
    <p:extLst>
      <p:ext uri="{BB962C8B-B14F-4D97-AF65-F5344CB8AC3E}">
        <p14:creationId xmlns:p14="http://schemas.microsoft.com/office/powerpoint/2010/main" val="2145102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Beneficiation </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692696"/>
            <a:ext cx="4427984" cy="5112568"/>
          </a:xfrm>
        </p:spPr>
        <p:txBody>
          <a:bodyPr>
            <a:normAutofit fontScale="92500" lnSpcReduction="20000"/>
          </a:bodyPr>
          <a:lstStyle/>
          <a:p>
            <a:pPr algn="just">
              <a:buFont typeface="Arial"/>
              <a:buChar char="•"/>
            </a:pPr>
            <a:r>
              <a:rPr lang="en-US" altLang="en-US" sz="2600" b="0" dirty="0" err="1" smtClean="0">
                <a:latin typeface="Calibri"/>
                <a:cs typeface="Calibri"/>
              </a:rPr>
              <a:t>Isondo</a:t>
            </a:r>
            <a:r>
              <a:rPr lang="en-US" altLang="en-US" sz="2600" b="0" dirty="0" smtClean="0">
                <a:latin typeface="Calibri"/>
                <a:cs typeface="Calibri"/>
              </a:rPr>
              <a:t> </a:t>
            </a:r>
            <a:r>
              <a:rPr lang="en-US" altLang="en-US" sz="2600" b="0" dirty="0">
                <a:latin typeface="Calibri"/>
                <a:cs typeface="Calibri"/>
              </a:rPr>
              <a:t>Fuel Cell plant launched in Cape </a:t>
            </a:r>
            <a:r>
              <a:rPr lang="en-US" altLang="en-US" sz="2600" b="0" dirty="0" smtClean="0">
                <a:latin typeface="Calibri"/>
                <a:cs typeface="Calibri"/>
              </a:rPr>
              <a:t>Town</a:t>
            </a:r>
          </a:p>
          <a:p>
            <a:pPr algn="just">
              <a:spcBef>
                <a:spcPts val="600"/>
              </a:spcBef>
              <a:spcAft>
                <a:spcPts val="600"/>
              </a:spcAft>
              <a:buFont typeface="Arial"/>
              <a:buChar char="•"/>
            </a:pPr>
            <a:r>
              <a:rPr lang="en-ZA" sz="2600" b="0" dirty="0">
                <a:latin typeface="Calibri"/>
                <a:ea typeface="Segoe UI" panose="020B0502040204020203" pitchFamily="34" charset="0"/>
                <a:cs typeface="Calibri"/>
              </a:rPr>
              <a:t>MEC for Transport in Gauteng has reached an agreement with Gautrain to run a fuel cell powered Gautrain bus to highlight efficiencies. </a:t>
            </a:r>
          </a:p>
          <a:p>
            <a:pPr algn="just">
              <a:spcBef>
                <a:spcPts val="600"/>
              </a:spcBef>
              <a:spcAft>
                <a:spcPts val="600"/>
              </a:spcAft>
              <a:buFont typeface="Arial"/>
              <a:buChar char="•"/>
            </a:pPr>
            <a:r>
              <a:rPr lang="en-ZA" sz="2600" b="0" dirty="0">
                <a:latin typeface="Calibri"/>
                <a:ea typeface="Segoe UI" panose="020B0502040204020203" pitchFamily="34" charset="0"/>
                <a:cs typeface="Calibri"/>
              </a:rPr>
              <a:t>The Gauteng Industrial Development Zone (IDZ) is currently conducting a feasibility study to assess the viability of establishing a fuel cells industrial park in Springs in partnership with Impala Platinum. </a:t>
            </a:r>
          </a:p>
          <a:p>
            <a:pPr algn="just">
              <a:buFont typeface="Arial"/>
              <a:buChar char="•"/>
            </a:pPr>
            <a:endParaRPr lang="en-ZA" altLang="en-US" sz="2400" b="0" dirty="0">
              <a:latin typeface="Calibri" panose="020F0502020204030204" pitchFamily="34" charset="0"/>
              <a:cs typeface="Calibri" panose="020F0502020204030204" pitchFamily="34" charset="0"/>
            </a:endParaRPr>
          </a:p>
          <a:p>
            <a:pPr algn="just"/>
            <a:endParaRPr lang="en-US" sz="2400" b="0" dirty="0" smtClean="0">
              <a:solidFill>
                <a:srgbClr val="002060"/>
              </a:solidFill>
              <a:latin typeface="Calibri" panose="020F0502020204030204" pitchFamily="34" charset="0"/>
              <a:cs typeface="Calibri" panose="020F0502020204030204" pitchFamily="34" charset="0"/>
            </a:endParaRPr>
          </a:p>
          <a:p>
            <a:pPr marL="0" indent="0" algn="just">
              <a:buNone/>
            </a:pPr>
            <a:endParaRPr lang="en-US" sz="2400" b="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23</a:t>
            </a:fld>
            <a:endParaRPr lang="en-ZA"/>
          </a:p>
        </p:txBody>
      </p:sp>
      <p:pic>
        <p:nvPicPr>
          <p:cNvPr id="5" name="Picture 4"/>
          <p:cNvPicPr>
            <a:picLocks noChangeAspect="1"/>
          </p:cNvPicPr>
          <p:nvPr/>
        </p:nvPicPr>
        <p:blipFill>
          <a:blip r:embed="rId3"/>
          <a:stretch>
            <a:fillRect/>
          </a:stretch>
        </p:blipFill>
        <p:spPr>
          <a:xfrm>
            <a:off x="4572000" y="764704"/>
            <a:ext cx="4555852" cy="3111500"/>
          </a:xfrm>
          <a:prstGeom prst="rect">
            <a:avLst/>
          </a:prstGeom>
        </p:spPr>
      </p:pic>
    </p:spTree>
    <p:extLst>
      <p:ext uri="{BB962C8B-B14F-4D97-AF65-F5344CB8AC3E}">
        <p14:creationId xmlns:p14="http://schemas.microsoft.com/office/powerpoint/2010/main" val="359221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Promoting Investment</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Invest SA will be formally launched on 17 March 2017.</a:t>
            </a:r>
          </a:p>
          <a:p>
            <a:pPr marL="0" indent="0" algn="just"/>
            <a:endParaRPr lang="en-US" sz="2400" b="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400" b="0" dirty="0">
                <a:latin typeface="Calibri" panose="020F0502020204030204" pitchFamily="34" charset="0"/>
              </a:rPr>
              <a:t>Will be involved in active promotion and improved facilitation of investments</a:t>
            </a:r>
            <a:r>
              <a:rPr lang="en-US" sz="2400" b="0" dirty="0" smtClean="0">
                <a:latin typeface="Calibri" panose="020F0502020204030204" pitchFamily="34" charset="0"/>
                <a:cs typeface="Calibri" panose="020F0502020204030204" pitchFamily="34" charset="0"/>
              </a:rPr>
              <a:t>.</a:t>
            </a:r>
          </a:p>
          <a:p>
            <a:pPr marL="0" indent="0" algn="just"/>
            <a:endParaRPr lang="en-US" sz="2400" b="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Cabinet identified pipeline of approximately 40 projects that are capable of being brought to fruition before the end of this term of government.</a:t>
            </a:r>
            <a:endParaRPr lang="en-ZA" sz="2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24</a:t>
            </a:fld>
            <a:endParaRPr lang="en-ZA"/>
          </a:p>
        </p:txBody>
      </p:sp>
    </p:spTree>
    <p:extLst>
      <p:ext uri="{BB962C8B-B14F-4D97-AF65-F5344CB8AC3E}">
        <p14:creationId xmlns:p14="http://schemas.microsoft.com/office/powerpoint/2010/main" val="1823922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600" b="1" dirty="0" smtClean="0">
                <a:latin typeface="Calibri" panose="020F0502020204030204" pitchFamily="34" charset="0"/>
                <a:cs typeface="Calibri" panose="020F0502020204030204" pitchFamily="34" charset="0"/>
              </a:rPr>
              <a:t>Trade issues - SADC</a:t>
            </a:r>
            <a:endParaRPr lang="en-ZA"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lvl="1" algn="just">
              <a:spcBef>
                <a:spcPts val="0"/>
              </a:spcBef>
              <a:buClrTx/>
              <a:buFont typeface="Wingdings" panose="05000000000000000000" pitchFamily="2" charset="2"/>
              <a:buChar char="q"/>
            </a:pPr>
            <a:r>
              <a:rPr lang="en-ZA" altLang="en-US" sz="2400" dirty="0">
                <a:latin typeface="Calibri" panose="020F0502020204030204" pitchFamily="34" charset="0"/>
                <a:cs typeface="Calibri" panose="020F0502020204030204" pitchFamily="34" charset="0"/>
              </a:rPr>
              <a:t>SA’s objectives is to promote </a:t>
            </a:r>
            <a:r>
              <a:rPr lang="en-ZA" altLang="en-US" sz="2400" dirty="0" smtClean="0">
                <a:latin typeface="Calibri" panose="020F0502020204030204" pitchFamily="34" charset="0"/>
                <a:cs typeface="Calibri" panose="020F0502020204030204" pitchFamily="34" charset="0"/>
              </a:rPr>
              <a:t>investment-led growth </a:t>
            </a:r>
            <a:r>
              <a:rPr lang="en-ZA" altLang="en-US" sz="2400" dirty="0">
                <a:latin typeface="Calibri" panose="020F0502020204030204" pitchFamily="34" charset="0"/>
                <a:cs typeface="Calibri" panose="020F0502020204030204" pitchFamily="34" charset="0"/>
              </a:rPr>
              <a:t>and pursue </a:t>
            </a:r>
            <a:r>
              <a:rPr lang="en-ZA" altLang="en-US" sz="2400" dirty="0" smtClean="0">
                <a:latin typeface="Calibri" panose="020F0502020204030204" pitchFamily="34" charset="0"/>
                <a:cs typeface="Calibri" panose="020F0502020204030204" pitchFamily="34" charset="0"/>
              </a:rPr>
              <a:t>the </a:t>
            </a:r>
            <a:r>
              <a:rPr lang="en-ZA" altLang="en-US" sz="2400" dirty="0">
                <a:latin typeface="Calibri" panose="020F0502020204030204" pitchFamily="34" charset="0"/>
                <a:cs typeface="Calibri" panose="020F0502020204030204" pitchFamily="34" charset="0"/>
              </a:rPr>
              <a:t>development integration model that combines market integration, industrial and infrastructure </a:t>
            </a:r>
            <a:r>
              <a:rPr lang="en-ZA" altLang="en-US" sz="2400" dirty="0" smtClean="0">
                <a:latin typeface="Calibri" panose="020F0502020204030204" pitchFamily="34" charset="0"/>
                <a:cs typeface="Calibri" panose="020F0502020204030204" pitchFamily="34" charset="0"/>
              </a:rPr>
              <a:t>development.</a:t>
            </a:r>
          </a:p>
          <a:p>
            <a:pPr marL="0" lvl="1" indent="0" algn="just">
              <a:spcBef>
                <a:spcPts val="0"/>
              </a:spcBef>
              <a:buClrTx/>
              <a:buNone/>
            </a:pPr>
            <a:endParaRPr lang="en-ZA" altLang="en-US" sz="2400" dirty="0" smtClean="0">
              <a:latin typeface="Calibri" panose="020F0502020204030204" pitchFamily="34" charset="0"/>
              <a:cs typeface="Calibri" panose="020F0502020204030204" pitchFamily="34" charset="0"/>
            </a:endParaRPr>
          </a:p>
          <a:p>
            <a:pPr lvl="1" algn="just">
              <a:spcBef>
                <a:spcPts val="0"/>
              </a:spcBef>
              <a:buClrTx/>
              <a:buFont typeface="Wingdings" panose="05000000000000000000" pitchFamily="2" charset="2"/>
              <a:buChar char="q"/>
            </a:pPr>
            <a:r>
              <a:rPr lang="en-ZA" sz="2400" dirty="0" smtClean="0">
                <a:latin typeface="Calibri" panose="020F0502020204030204" pitchFamily="34" charset="0"/>
                <a:cs typeface="Calibri" panose="020F0502020204030204" pitchFamily="34" charset="0"/>
              </a:rPr>
              <a:t>The </a:t>
            </a:r>
            <a:r>
              <a:rPr lang="en-ZA" sz="2400" dirty="0">
                <a:latin typeface="Calibri" panose="020F0502020204030204" pitchFamily="34" charset="0"/>
                <a:cs typeface="Calibri" panose="020F0502020204030204" pitchFamily="34" charset="0"/>
              </a:rPr>
              <a:t>aim of this is to promote more intra African </a:t>
            </a:r>
            <a:r>
              <a:rPr lang="en-ZA" sz="2400" dirty="0" smtClean="0">
                <a:latin typeface="Calibri" panose="020F0502020204030204" pitchFamily="34" charset="0"/>
                <a:cs typeface="Calibri" panose="020F0502020204030204" pitchFamily="34" charset="0"/>
              </a:rPr>
              <a:t>trade, support </a:t>
            </a:r>
            <a:r>
              <a:rPr lang="en-ZA" sz="2400" dirty="0">
                <a:latin typeface="Calibri" panose="020F0502020204030204" pitchFamily="34" charset="0"/>
                <a:cs typeface="Calibri" panose="020F0502020204030204" pitchFamily="34" charset="0"/>
              </a:rPr>
              <a:t>industrialization through </a:t>
            </a:r>
            <a:r>
              <a:rPr lang="en-ZA" sz="2400" dirty="0" smtClean="0">
                <a:latin typeface="Calibri" panose="020F0502020204030204" pitchFamily="34" charset="0"/>
                <a:cs typeface="Calibri" panose="020F0502020204030204" pitchFamily="34" charset="0"/>
              </a:rPr>
              <a:t>creation </a:t>
            </a:r>
            <a:r>
              <a:rPr lang="en-ZA" sz="2400" dirty="0">
                <a:latin typeface="Calibri" panose="020F0502020204030204" pitchFamily="34" charset="0"/>
                <a:cs typeface="Calibri" panose="020F0502020204030204" pitchFamily="34" charset="0"/>
              </a:rPr>
              <a:t>of large regional markets that s</a:t>
            </a:r>
            <a:r>
              <a:rPr lang="en-ZA" sz="2400" dirty="0" smtClean="0">
                <a:latin typeface="Calibri" panose="020F0502020204030204" pitchFamily="34" charset="0"/>
                <a:cs typeface="Calibri" panose="020F0502020204030204" pitchFamily="34" charset="0"/>
              </a:rPr>
              <a:t>upport </a:t>
            </a:r>
            <a:r>
              <a:rPr lang="en-ZA" sz="2400" dirty="0">
                <a:latin typeface="Calibri" panose="020F0502020204030204" pitchFamily="34" charset="0"/>
                <a:cs typeface="Calibri" panose="020F0502020204030204" pitchFamily="34" charset="0"/>
              </a:rPr>
              <a:t>the development of regional value </a:t>
            </a:r>
            <a:r>
              <a:rPr lang="en-ZA" sz="2400" dirty="0" smtClean="0">
                <a:latin typeface="Calibri" panose="020F0502020204030204" pitchFamily="34" charset="0"/>
                <a:cs typeface="Calibri" panose="020F0502020204030204" pitchFamily="34" charset="0"/>
              </a:rPr>
              <a:t>chains.</a:t>
            </a:r>
          </a:p>
          <a:p>
            <a:pPr marL="0" lvl="1" indent="0" algn="just">
              <a:spcBef>
                <a:spcPts val="0"/>
              </a:spcBef>
              <a:buClrTx/>
              <a:buNone/>
            </a:pPr>
            <a:endParaRPr lang="en-ZA" sz="2400" dirty="0" smtClean="0">
              <a:latin typeface="Calibri" panose="020F0502020204030204" pitchFamily="34" charset="0"/>
              <a:cs typeface="Calibri" panose="020F0502020204030204" pitchFamily="34" charset="0"/>
            </a:endParaRPr>
          </a:p>
          <a:p>
            <a:pPr lvl="1" algn="just">
              <a:spcBef>
                <a:spcPts val="0"/>
              </a:spcBef>
              <a:buClrTx/>
              <a:buFont typeface="Wingdings" panose="05000000000000000000" pitchFamily="2" charset="2"/>
              <a:buChar char="q"/>
            </a:pPr>
            <a:r>
              <a:rPr lang="en-ZA" altLang="en-US" sz="2400" dirty="0" smtClean="0">
                <a:latin typeface="Calibri" panose="020F0502020204030204" pitchFamily="34" charset="0"/>
                <a:cs typeface="Calibri" panose="020F0502020204030204" pitchFamily="34" charset="0"/>
              </a:rPr>
              <a:t>Extra-ordinary Summit on 18 March 2017 to consider Action Plan on Industrial development.</a:t>
            </a:r>
          </a:p>
          <a:p>
            <a:pPr marL="0" lvl="1" indent="0" algn="just">
              <a:spcBef>
                <a:spcPts val="0"/>
              </a:spcBef>
              <a:buClrTx/>
              <a:buNone/>
            </a:pPr>
            <a:endParaRPr lang="en-ZA" altLang="en-US" sz="2400" dirty="0" smtClean="0">
              <a:latin typeface="Calibri" panose="020F0502020204030204" pitchFamily="34" charset="0"/>
              <a:cs typeface="Calibri" panose="020F0502020204030204" pitchFamily="34" charset="0"/>
            </a:endParaRPr>
          </a:p>
          <a:p>
            <a:pPr lvl="1" algn="just">
              <a:spcBef>
                <a:spcPts val="0"/>
              </a:spcBef>
              <a:buClrTx/>
              <a:buFont typeface="Wingdings" panose="05000000000000000000" pitchFamily="2" charset="2"/>
              <a:buChar char="q"/>
            </a:pPr>
            <a:r>
              <a:rPr lang="en-GB" sz="2400" dirty="0" smtClean="0">
                <a:latin typeface="Calibri" panose="020F0502020204030204" pitchFamily="34" charset="0"/>
                <a:cs typeface="Calibri" panose="020F0502020204030204" pitchFamily="34" charset="0"/>
              </a:rPr>
              <a:t>Recognises </a:t>
            </a:r>
            <a:r>
              <a:rPr lang="en-GB" sz="2400" dirty="0">
                <a:latin typeface="Calibri" panose="020F0502020204030204" pitchFamily="34" charset="0"/>
                <a:cs typeface="Calibri" panose="020F0502020204030204" pitchFamily="34" charset="0"/>
              </a:rPr>
              <a:t>that Government action through appropriate policy instruments and interventions remains a legitimate instrument for development </a:t>
            </a:r>
            <a:r>
              <a:rPr lang="en-GB" sz="2400" dirty="0" smtClean="0">
                <a:latin typeface="Calibri" panose="020F0502020204030204" pitchFamily="34" charset="0"/>
                <a:cs typeface="Calibri" panose="020F0502020204030204" pitchFamily="34" charset="0"/>
              </a:rPr>
              <a:t>to support dynamic </a:t>
            </a:r>
            <a:r>
              <a:rPr lang="en-GB" sz="2400" dirty="0">
                <a:latin typeface="Calibri" panose="020F0502020204030204" pitchFamily="34" charset="0"/>
                <a:cs typeface="Calibri" panose="020F0502020204030204" pitchFamily="34" charset="0"/>
              </a:rPr>
              <a:t>manufacturing </a:t>
            </a:r>
            <a:r>
              <a:rPr lang="en-GB" sz="2400" dirty="0" smtClean="0">
                <a:latin typeface="Calibri" panose="020F0502020204030204" pitchFamily="34" charset="0"/>
                <a:cs typeface="Calibri" panose="020F0502020204030204" pitchFamily="34" charset="0"/>
              </a:rPr>
              <a:t>growth.</a:t>
            </a:r>
          </a:p>
          <a:p>
            <a:pPr marL="0" indent="0" algn="just">
              <a:spcBef>
                <a:spcPts val="0"/>
              </a:spcBef>
              <a:buNone/>
            </a:pPr>
            <a:endParaRPr lang="en-GB" sz="2400" dirty="0" smtClean="0">
              <a:latin typeface="Calibri" panose="020F0502020204030204" pitchFamily="34" charset="0"/>
              <a:cs typeface="Calibri" panose="020F0502020204030204" pitchFamily="34" charset="0"/>
            </a:endParaRPr>
          </a:p>
          <a:p>
            <a:pPr algn="just">
              <a:spcBef>
                <a:spcPts val="0"/>
              </a:spcBef>
            </a:pPr>
            <a:endParaRPr lang="en-ZA" altLang="en-US" sz="24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uFillTx/>
              </a:defRPr>
            </a:pPr>
            <a:fld id="{7EBEE5DE-754D-4309-B59E-BDB11852C935}" type="slidenum">
              <a:rPr lang="en-US" smtClean="0"/>
              <a:pPr>
                <a:defRPr>
                  <a:uFillTx/>
                </a:defRPr>
              </a:pPr>
              <a:t>25</a:t>
            </a:fld>
            <a:endParaRPr lang="en-US" dirty="0"/>
          </a:p>
        </p:txBody>
      </p:sp>
    </p:spTree>
    <p:extLst>
      <p:ext uri="{BB962C8B-B14F-4D97-AF65-F5344CB8AC3E}">
        <p14:creationId xmlns:p14="http://schemas.microsoft.com/office/powerpoint/2010/main" val="3411902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600" b="1" dirty="0">
                <a:latin typeface="Calibri" panose="020F0502020204030204" pitchFamily="34" charset="0"/>
                <a:cs typeface="Calibri" panose="020F0502020204030204" pitchFamily="34" charset="0"/>
              </a:rPr>
              <a:t>Trade </a:t>
            </a:r>
            <a:r>
              <a:rPr lang="en-ZA" sz="3600" b="1" dirty="0" smtClean="0">
                <a:latin typeface="Calibri" panose="020F0502020204030204" pitchFamily="34" charset="0"/>
                <a:cs typeface="Calibri" panose="020F0502020204030204" pitchFamily="34" charset="0"/>
              </a:rPr>
              <a:t>issues - SADC Cont’ </a:t>
            </a:r>
            <a:endParaRPr lang="en-ZA"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gn="just">
              <a:spcBef>
                <a:spcPts val="0"/>
              </a:spcBef>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Aims to create a</a:t>
            </a:r>
            <a:r>
              <a:rPr lang="en-ZA" sz="2400" b="0" dirty="0" smtClean="0">
                <a:latin typeface="Calibri" panose="020F0502020204030204" pitchFamily="34" charset="0"/>
                <a:cs typeface="Calibri" panose="020F0502020204030204" pitchFamily="34" charset="0"/>
              </a:rPr>
              <a:t>n </a:t>
            </a:r>
            <a:r>
              <a:rPr lang="en-ZA" sz="2400" b="0" dirty="0">
                <a:latin typeface="Calibri" panose="020F0502020204030204" pitchFamily="34" charset="0"/>
                <a:cs typeface="Calibri" panose="020F0502020204030204" pitchFamily="34" charset="0"/>
              </a:rPr>
              <a:t>integrated regional economy with a diversified, innovative and globally competitive industrial base, which contributes to sustainable growth and employment </a:t>
            </a:r>
            <a:r>
              <a:rPr lang="en-ZA" sz="2400" b="0" dirty="0" smtClean="0">
                <a:latin typeface="Calibri" panose="020F0502020204030204" pitchFamily="34" charset="0"/>
                <a:cs typeface="Calibri" panose="020F0502020204030204" pitchFamily="34" charset="0"/>
              </a:rPr>
              <a:t>creation.</a:t>
            </a:r>
          </a:p>
          <a:p>
            <a:pPr lvl="0">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Key priorities:</a:t>
            </a:r>
          </a:p>
          <a:p>
            <a:pPr lvl="2">
              <a:buClrTx/>
            </a:pPr>
            <a:r>
              <a:rPr lang="en-GB" sz="2400" b="1" dirty="0" smtClean="0">
                <a:latin typeface="Calibri" panose="020F0502020204030204" pitchFamily="34" charset="0"/>
                <a:cs typeface="Calibri" panose="020F0502020204030204" pitchFamily="34" charset="0"/>
              </a:rPr>
              <a:t>Agriculture-led </a:t>
            </a:r>
            <a:r>
              <a:rPr lang="en-GB" sz="2400" b="1" dirty="0">
                <a:latin typeface="Calibri" panose="020F0502020204030204" pitchFamily="34" charset="0"/>
                <a:cs typeface="Calibri" panose="020F0502020204030204" pitchFamily="34" charset="0"/>
              </a:rPr>
              <a:t>growth </a:t>
            </a:r>
            <a:r>
              <a:rPr lang="en-GB" sz="2400" dirty="0">
                <a:latin typeface="Calibri" panose="020F0502020204030204" pitchFamily="34" charset="0"/>
                <a:cs typeface="Calibri" panose="020F0502020204030204" pitchFamily="34" charset="0"/>
              </a:rPr>
              <a:t>including agricultural value </a:t>
            </a:r>
            <a:r>
              <a:rPr lang="en-GB" sz="2400" dirty="0" smtClean="0">
                <a:latin typeface="Calibri" panose="020F0502020204030204" pitchFamily="34" charset="0"/>
                <a:cs typeface="Calibri" panose="020F0502020204030204" pitchFamily="34" charset="0"/>
              </a:rPr>
              <a:t>chains;</a:t>
            </a:r>
            <a:endParaRPr lang="en-ZA" sz="2400" dirty="0" smtClean="0">
              <a:latin typeface="Calibri" panose="020F0502020204030204" pitchFamily="34" charset="0"/>
              <a:cs typeface="Calibri" panose="020F0502020204030204" pitchFamily="34" charset="0"/>
            </a:endParaRPr>
          </a:p>
          <a:p>
            <a:pPr lvl="2">
              <a:buClrTx/>
            </a:pPr>
            <a:r>
              <a:rPr lang="en-GB" sz="2400" b="1" dirty="0" smtClean="0">
                <a:latin typeface="Calibri" panose="020F0502020204030204" pitchFamily="34" charset="0"/>
                <a:cs typeface="Calibri" panose="020F0502020204030204" pitchFamily="34" charset="0"/>
              </a:rPr>
              <a:t>Natural </a:t>
            </a:r>
            <a:r>
              <a:rPr lang="en-GB" sz="2400" b="1" dirty="0">
                <a:latin typeface="Calibri" panose="020F0502020204030204" pitchFamily="34" charset="0"/>
                <a:cs typeface="Calibri" panose="020F0502020204030204" pitchFamily="34" charset="0"/>
              </a:rPr>
              <a:t>resource-led growth </a:t>
            </a:r>
            <a:r>
              <a:rPr lang="en-GB" sz="2400" dirty="0">
                <a:latin typeface="Calibri" panose="020F0502020204030204" pitchFamily="34" charset="0"/>
                <a:cs typeface="Calibri" panose="020F0502020204030204" pitchFamily="34" charset="0"/>
              </a:rPr>
              <a:t>including minerals beneficiation </a:t>
            </a:r>
            <a:endParaRPr lang="en-GB" sz="2400" dirty="0" smtClean="0">
              <a:latin typeface="Calibri" panose="020F0502020204030204" pitchFamily="34" charset="0"/>
              <a:cs typeface="Calibri" panose="020F0502020204030204" pitchFamily="34" charset="0"/>
            </a:endParaRPr>
          </a:p>
          <a:p>
            <a:pPr lvl="2">
              <a:buClrTx/>
            </a:pPr>
            <a:r>
              <a:rPr lang="en-GB" sz="2400" b="1" dirty="0" smtClean="0">
                <a:latin typeface="Calibri" panose="020F0502020204030204" pitchFamily="34" charset="0"/>
                <a:cs typeface="Calibri" panose="020F0502020204030204" pitchFamily="34" charset="0"/>
              </a:rPr>
              <a:t>Pharmaceuticals</a:t>
            </a:r>
            <a:r>
              <a:rPr lang="en-GB" sz="2400" dirty="0" smtClean="0">
                <a:latin typeface="Calibri" panose="020F0502020204030204" pitchFamily="34" charset="0"/>
                <a:cs typeface="Calibri" panose="020F0502020204030204" pitchFamily="34" charset="0"/>
              </a:rPr>
              <a:t>- </a:t>
            </a:r>
            <a:r>
              <a:rPr lang="en-ZA" sz="2400" dirty="0" smtClean="0">
                <a:latin typeface="Calibri" panose="020F0502020204030204" pitchFamily="34" charset="0"/>
                <a:cs typeface="Calibri" panose="020F0502020204030204" pitchFamily="34" charset="0"/>
              </a:rPr>
              <a:t>Increase </a:t>
            </a:r>
            <a:r>
              <a:rPr lang="en-ZA" sz="2400" dirty="0">
                <a:latin typeface="Calibri" panose="020F0502020204030204" pitchFamily="34" charset="0"/>
                <a:cs typeface="Calibri" panose="020F0502020204030204" pitchFamily="34" charset="0"/>
              </a:rPr>
              <a:t>regional manufacturing of </a:t>
            </a:r>
            <a:r>
              <a:rPr lang="en-ZA" sz="2400" dirty="0" smtClean="0">
                <a:latin typeface="Calibri" panose="020F0502020204030204" pitchFamily="34" charset="0"/>
                <a:cs typeface="Calibri" panose="020F0502020204030204" pitchFamily="34" charset="0"/>
              </a:rPr>
              <a:t>pharmaceuticals</a:t>
            </a:r>
          </a:p>
          <a:p>
            <a:pPr lvl="2">
              <a:buClrTx/>
            </a:pPr>
            <a:r>
              <a:rPr lang="en-GB" sz="2400" dirty="0" smtClean="0">
                <a:latin typeface="Calibri" panose="020F0502020204030204" pitchFamily="34" charset="0"/>
                <a:cs typeface="Calibri" panose="020F0502020204030204" pitchFamily="34" charset="0"/>
              </a:rPr>
              <a:t>Enhanced </a:t>
            </a:r>
            <a:r>
              <a:rPr lang="en-GB" sz="2400" dirty="0">
                <a:latin typeface="Calibri" panose="020F0502020204030204" pitchFamily="34" charset="0"/>
                <a:cs typeface="Calibri" panose="020F0502020204030204" pitchFamily="34" charset="0"/>
              </a:rPr>
              <a:t>participation in </a:t>
            </a:r>
            <a:r>
              <a:rPr lang="en-GB" sz="2400" b="1" dirty="0">
                <a:latin typeface="Calibri" panose="020F0502020204030204" pitchFamily="34" charset="0"/>
                <a:cs typeface="Calibri" panose="020F0502020204030204" pitchFamily="34" charset="0"/>
              </a:rPr>
              <a:t>domestic, regional and global value chains</a:t>
            </a:r>
            <a:r>
              <a:rPr lang="en-GB" sz="2400" dirty="0">
                <a:latin typeface="Calibri" panose="020F0502020204030204" pitchFamily="34" charset="0"/>
                <a:cs typeface="Calibri" panose="020F0502020204030204" pitchFamily="34" charset="0"/>
              </a:rPr>
              <a:t>.</a:t>
            </a:r>
            <a:endParaRPr lang="en-ZA" sz="2400" dirty="0">
              <a:latin typeface="Calibri" panose="020F0502020204030204" pitchFamily="34" charset="0"/>
              <a:cs typeface="Calibri" panose="020F0502020204030204" pitchFamily="34" charset="0"/>
            </a:endParaRPr>
          </a:p>
          <a:p>
            <a:pPr algn="just">
              <a:spcBef>
                <a:spcPts val="0"/>
              </a:spcBef>
            </a:pPr>
            <a:endParaRPr lang="en-GB" sz="2400" dirty="0" smtClean="0">
              <a:latin typeface="Calibri" panose="020F0502020204030204" pitchFamily="34" charset="0"/>
              <a:cs typeface="Calibri" panose="020F0502020204030204" pitchFamily="34" charset="0"/>
            </a:endParaRPr>
          </a:p>
          <a:p>
            <a:pPr algn="just">
              <a:spcBef>
                <a:spcPts val="0"/>
              </a:spcBef>
            </a:pPr>
            <a:endParaRPr lang="en-ZA" altLang="en-US" sz="24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uFillTx/>
              </a:defRPr>
            </a:pPr>
            <a:fld id="{7EBEE5DE-754D-4309-B59E-BDB11852C935}" type="slidenum">
              <a:rPr lang="en-US" smtClean="0"/>
              <a:pPr>
                <a:defRPr>
                  <a:uFillTx/>
                </a:defRPr>
              </a:pPr>
              <a:t>26</a:t>
            </a:fld>
            <a:endParaRPr lang="en-US" dirty="0"/>
          </a:p>
        </p:txBody>
      </p:sp>
    </p:spTree>
    <p:extLst>
      <p:ext uri="{BB962C8B-B14F-4D97-AF65-F5344CB8AC3E}">
        <p14:creationId xmlns:p14="http://schemas.microsoft.com/office/powerpoint/2010/main" val="1681681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600" b="1" dirty="0" err="1" smtClean="0">
                <a:solidFill>
                  <a:schemeClr val="bg1"/>
                </a:solidFill>
                <a:latin typeface="Calibri" panose="020F0502020204030204" pitchFamily="34" charset="0"/>
                <a:cs typeface="Calibri" panose="020F0502020204030204" pitchFamily="34" charset="0"/>
              </a:rPr>
              <a:t>TFTA</a:t>
            </a:r>
            <a:r>
              <a:rPr lang="en-ZA" sz="3600" b="1" dirty="0" smtClean="0">
                <a:solidFill>
                  <a:schemeClr val="bg1"/>
                </a:solidFill>
                <a:latin typeface="Calibri" panose="020F0502020204030204" pitchFamily="34" charset="0"/>
                <a:cs typeface="Calibri" panose="020F0502020204030204" pitchFamily="34" charset="0"/>
              </a:rPr>
              <a:t> </a:t>
            </a:r>
            <a:r>
              <a:rPr lang="en-ZA" sz="3600" b="1" dirty="0">
                <a:solidFill>
                  <a:schemeClr val="bg1"/>
                </a:solidFill>
                <a:latin typeface="Calibri" panose="020F0502020204030204" pitchFamily="34" charset="0"/>
                <a:cs typeface="Calibri" panose="020F0502020204030204" pitchFamily="34" charset="0"/>
              </a:rPr>
              <a:t>n</a:t>
            </a:r>
            <a:r>
              <a:rPr lang="en-ZA" sz="3600" b="1" dirty="0" smtClean="0">
                <a:solidFill>
                  <a:schemeClr val="bg1"/>
                </a:solidFill>
                <a:latin typeface="Calibri" panose="020F0502020204030204" pitchFamily="34" charset="0"/>
                <a:cs typeface="Calibri" panose="020F0502020204030204" pitchFamily="34" charset="0"/>
              </a:rPr>
              <a:t>egotiations</a:t>
            </a:r>
            <a:endParaRPr lang="en-ZA" sz="3600"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algn="just">
              <a:spcBef>
                <a:spcPts val="0"/>
              </a:spcBef>
            </a:pPr>
            <a:r>
              <a:rPr lang="en-US" sz="2400" dirty="0">
                <a:latin typeface="Calibri" panose="020F0502020204030204" pitchFamily="34" charset="0"/>
                <a:cs typeface="Calibri" panose="020F0502020204030204" pitchFamily="34" charset="0"/>
              </a:rPr>
              <a:t>TFTA </a:t>
            </a:r>
            <a:r>
              <a:rPr lang="en-US" sz="2400" dirty="0" smtClean="0">
                <a:latin typeface="Calibri" panose="020F0502020204030204" pitchFamily="34" charset="0"/>
                <a:cs typeface="Calibri" panose="020F0502020204030204" pitchFamily="34" charset="0"/>
              </a:rPr>
              <a:t>offers regional </a:t>
            </a:r>
            <a:r>
              <a:rPr lang="en-US" sz="2400" dirty="0">
                <a:latin typeface="Calibri" panose="020F0502020204030204" pitchFamily="34" charset="0"/>
                <a:cs typeface="Calibri" panose="020F0502020204030204" pitchFamily="34" charset="0"/>
              </a:rPr>
              <a:t>market of </a:t>
            </a:r>
            <a:r>
              <a:rPr lang="en-GB" sz="2400" dirty="0">
                <a:latin typeface="Calibri" panose="020F0502020204030204" pitchFamily="34" charset="0"/>
                <a:cs typeface="Calibri" panose="020F0502020204030204" pitchFamily="34" charset="0"/>
              </a:rPr>
              <a:t>26 countries with a population of </a:t>
            </a:r>
            <a:r>
              <a:rPr lang="en-US" sz="2400" dirty="0">
                <a:latin typeface="Calibri" panose="020F0502020204030204" pitchFamily="34" charset="0"/>
                <a:cs typeface="Calibri" panose="020F0502020204030204" pitchFamily="34" charset="0"/>
              </a:rPr>
              <a:t>625m </a:t>
            </a:r>
            <a:r>
              <a:rPr lang="en-US" sz="2400" dirty="0" smtClean="0">
                <a:latin typeface="Calibri" panose="020F0502020204030204" pitchFamily="34" charset="0"/>
                <a:cs typeface="Calibri" panose="020F0502020204030204" pitchFamily="34" charset="0"/>
              </a:rPr>
              <a:t>and a </a:t>
            </a:r>
            <a:r>
              <a:rPr lang="en-GB" sz="2400" dirty="0" smtClean="0">
                <a:latin typeface="Calibri" panose="020F0502020204030204" pitchFamily="34" charset="0"/>
                <a:cs typeface="Calibri" panose="020F0502020204030204" pitchFamily="34" charset="0"/>
              </a:rPr>
              <a:t>combined </a:t>
            </a:r>
            <a:r>
              <a:rPr lang="en-GB" sz="2400" dirty="0">
                <a:latin typeface="Calibri" panose="020F0502020204030204" pitchFamily="34" charset="0"/>
                <a:cs typeface="Calibri" panose="020F0502020204030204" pitchFamily="34" charset="0"/>
              </a:rPr>
              <a:t>GDP of US$1.6 </a:t>
            </a:r>
            <a:r>
              <a:rPr lang="en-GB" sz="2400" dirty="0" smtClean="0">
                <a:latin typeface="Calibri" panose="020F0502020204030204" pitchFamily="34" charset="0"/>
                <a:cs typeface="Calibri" panose="020F0502020204030204" pitchFamily="34" charset="0"/>
              </a:rPr>
              <a:t>trillion.</a:t>
            </a:r>
          </a:p>
          <a:p>
            <a:pPr algn="just">
              <a:spcBef>
                <a:spcPts val="0"/>
              </a:spcBef>
            </a:pPr>
            <a:endParaRPr lang="en-GB" sz="2400" dirty="0" smtClean="0">
              <a:latin typeface="Calibri" panose="020F0502020204030204" pitchFamily="34" charset="0"/>
              <a:cs typeface="Calibri" panose="020F0502020204030204" pitchFamily="34" charset="0"/>
            </a:endParaRPr>
          </a:p>
          <a:p>
            <a:pPr lvl="1" algn="just">
              <a:spcBef>
                <a:spcPts val="0"/>
              </a:spcBef>
              <a:buClrTx/>
            </a:pPr>
            <a:r>
              <a:rPr lang="en-ZA" sz="2400" dirty="0">
                <a:latin typeface="Calibri" panose="020F0502020204030204" pitchFamily="34" charset="0"/>
                <a:cs typeface="Calibri" panose="020F0502020204030204" pitchFamily="34" charset="0"/>
              </a:rPr>
              <a:t>The African market is very important for </a:t>
            </a:r>
            <a:r>
              <a:rPr lang="en-ZA" sz="2400" dirty="0" smtClean="0">
                <a:latin typeface="Calibri" panose="020F0502020204030204" pitchFamily="34" charset="0"/>
                <a:cs typeface="Calibri" panose="020F0502020204030204" pitchFamily="34" charset="0"/>
              </a:rPr>
              <a:t>SA, </a:t>
            </a:r>
            <a:r>
              <a:rPr lang="en-ZA" sz="2400" dirty="0">
                <a:latin typeface="Calibri" panose="020F0502020204030204" pitchFamily="34" charset="0"/>
                <a:cs typeface="Calibri" panose="020F0502020204030204" pitchFamily="34" charset="0"/>
              </a:rPr>
              <a:t>particularly for </a:t>
            </a:r>
            <a:r>
              <a:rPr lang="en-ZA" sz="2400" dirty="0" smtClean="0">
                <a:latin typeface="Calibri" panose="020F0502020204030204" pitchFamily="34" charset="0"/>
                <a:cs typeface="Calibri" panose="020F0502020204030204" pitchFamily="34" charset="0"/>
              </a:rPr>
              <a:t>value </a:t>
            </a:r>
            <a:r>
              <a:rPr lang="en-ZA" sz="2400" dirty="0">
                <a:latin typeface="Calibri" panose="020F0502020204030204" pitchFamily="34" charset="0"/>
                <a:cs typeface="Calibri" panose="020F0502020204030204" pitchFamily="34" charset="0"/>
              </a:rPr>
              <a:t>added products. </a:t>
            </a:r>
            <a:r>
              <a:rPr lang="en-ZA" sz="2400" dirty="0" smtClean="0">
                <a:latin typeface="Calibri" panose="020F0502020204030204" pitchFamily="34" charset="0"/>
                <a:cs typeface="Calibri" panose="020F0502020204030204" pitchFamily="34" charset="0"/>
              </a:rPr>
              <a:t>29</a:t>
            </a:r>
            <a:r>
              <a:rPr lang="en-ZA" sz="2400" dirty="0">
                <a:latin typeface="Calibri" panose="020F0502020204030204" pitchFamily="34" charset="0"/>
                <a:cs typeface="Calibri" panose="020F0502020204030204" pitchFamily="34" charset="0"/>
              </a:rPr>
              <a:t>% of </a:t>
            </a:r>
            <a:r>
              <a:rPr lang="en-ZA" sz="2400" dirty="0" smtClean="0">
                <a:latin typeface="Calibri" panose="020F0502020204030204" pitchFamily="34" charset="0"/>
                <a:cs typeface="Calibri" panose="020F0502020204030204" pitchFamily="34" charset="0"/>
              </a:rPr>
              <a:t>SA’s merchandise </a:t>
            </a:r>
            <a:r>
              <a:rPr lang="en-ZA" sz="2400" dirty="0">
                <a:latin typeface="Calibri" panose="020F0502020204030204" pitchFamily="34" charset="0"/>
                <a:cs typeface="Calibri" panose="020F0502020204030204" pitchFamily="34" charset="0"/>
              </a:rPr>
              <a:t>exports in 2015 were sold in other African countries. </a:t>
            </a:r>
            <a:endParaRPr lang="en-ZA" sz="2400" dirty="0" smtClean="0">
              <a:latin typeface="Calibri" panose="020F0502020204030204" pitchFamily="34" charset="0"/>
              <a:cs typeface="Calibri" panose="020F0502020204030204" pitchFamily="34" charset="0"/>
            </a:endParaRPr>
          </a:p>
          <a:p>
            <a:pPr lvl="1" algn="just">
              <a:spcBef>
                <a:spcPts val="0"/>
              </a:spcBef>
              <a:buClrTx/>
            </a:pPr>
            <a:r>
              <a:rPr lang="en-ZA" sz="2400" dirty="0" smtClean="0">
                <a:latin typeface="Calibri" panose="020F0502020204030204" pitchFamily="34" charset="0"/>
                <a:cs typeface="Calibri" panose="020F0502020204030204" pitchFamily="34" charset="0"/>
              </a:rPr>
              <a:t>SA is involved in the Continent as an investor </a:t>
            </a:r>
            <a:r>
              <a:rPr lang="en-ZA" sz="2400" dirty="0">
                <a:latin typeface="Calibri" panose="020F0502020204030204" pitchFamily="34" charset="0"/>
                <a:cs typeface="Calibri" panose="020F0502020204030204" pitchFamily="34" charset="0"/>
              </a:rPr>
              <a:t>and </a:t>
            </a:r>
            <a:r>
              <a:rPr lang="en-ZA" sz="2400" dirty="0" smtClean="0">
                <a:latin typeface="Calibri" panose="020F0502020204030204" pitchFamily="34" charset="0"/>
                <a:cs typeface="Calibri" panose="020F0502020204030204" pitchFamily="34" charset="0"/>
              </a:rPr>
              <a:t>provider </a:t>
            </a:r>
            <a:r>
              <a:rPr lang="en-ZA" sz="2400" dirty="0">
                <a:latin typeface="Calibri" panose="020F0502020204030204" pitchFamily="34" charset="0"/>
                <a:cs typeface="Calibri" panose="020F0502020204030204" pitchFamily="34" charset="0"/>
              </a:rPr>
              <a:t>of services</a:t>
            </a:r>
            <a:r>
              <a:rPr lang="en-ZA" sz="2400" dirty="0" smtClean="0">
                <a:latin typeface="Calibri" panose="020F0502020204030204" pitchFamily="34" charset="0"/>
                <a:cs typeface="Calibri" panose="020F0502020204030204" pitchFamily="34" charset="0"/>
              </a:rPr>
              <a:t>.</a:t>
            </a:r>
          </a:p>
          <a:p>
            <a:pPr marL="0" lvl="1" indent="0" algn="just">
              <a:spcBef>
                <a:spcPts val="0"/>
              </a:spcBef>
              <a:buClrTx/>
              <a:buNone/>
            </a:pPr>
            <a:endParaRPr lang="en-ZA" altLang="en-US" sz="2400" dirty="0" smtClean="0">
              <a:latin typeface="Calibri" panose="020F0502020204030204" pitchFamily="34" charset="0"/>
              <a:cs typeface="Calibri" panose="020F0502020204030204" pitchFamily="34" charset="0"/>
            </a:endParaRPr>
          </a:p>
          <a:p>
            <a:pPr algn="just">
              <a:spcBef>
                <a:spcPts val="0"/>
              </a:spcBef>
            </a:pPr>
            <a:r>
              <a:rPr lang="en-ZA" altLang="en-US" sz="2400" dirty="0" smtClean="0">
                <a:latin typeface="Calibri" panose="020F0502020204030204" pitchFamily="34" charset="0"/>
                <a:cs typeface="Calibri" panose="020F0502020204030204" pitchFamily="34" charset="0"/>
              </a:rPr>
              <a:t>Progress:	</a:t>
            </a:r>
          </a:p>
          <a:p>
            <a:pPr lvl="1" algn="just">
              <a:spcBef>
                <a:spcPts val="0"/>
              </a:spcBef>
              <a:buClrTx/>
            </a:pPr>
            <a:r>
              <a:rPr lang="en-ZA" altLang="en-US" sz="2400" dirty="0" smtClean="0">
                <a:latin typeface="Calibri" panose="020F0502020204030204" pitchFamily="34" charset="0"/>
                <a:cs typeface="Calibri" panose="020F0502020204030204" pitchFamily="34" charset="0"/>
              </a:rPr>
              <a:t>Framework agreement negotiated and finalised, including all the Annexes and </a:t>
            </a:r>
            <a:r>
              <a:rPr lang="en-ZA" sz="2400" dirty="0" smtClean="0">
                <a:latin typeface="Calibri" panose="020F0502020204030204" pitchFamily="34" charset="0"/>
                <a:cs typeface="Calibri" panose="020F0502020204030204" pitchFamily="34" charset="0"/>
              </a:rPr>
              <a:t>will </a:t>
            </a:r>
            <a:r>
              <a:rPr lang="en-ZA" sz="2400" dirty="0">
                <a:latin typeface="Calibri" panose="020F0502020204030204" pitchFamily="34" charset="0"/>
                <a:cs typeface="Calibri" panose="020F0502020204030204" pitchFamily="34" charset="0"/>
              </a:rPr>
              <a:t>be presented to Parliament in the second half of </a:t>
            </a:r>
            <a:r>
              <a:rPr lang="en-ZA" sz="2400" dirty="0" smtClean="0">
                <a:latin typeface="Calibri" panose="020F0502020204030204" pitchFamily="34" charset="0"/>
                <a:cs typeface="Calibri" panose="020F0502020204030204" pitchFamily="34" charset="0"/>
              </a:rPr>
              <a:t>2017. </a:t>
            </a:r>
            <a:endParaRPr lang="en-ZA" altLang="en-US" sz="2400" dirty="0" smtClean="0">
              <a:latin typeface="Calibri" panose="020F0502020204030204" pitchFamily="34" charset="0"/>
              <a:cs typeface="Calibri" panose="020F0502020204030204" pitchFamily="34" charset="0"/>
            </a:endParaRPr>
          </a:p>
          <a:p>
            <a:pPr lvl="1" algn="just">
              <a:spcBef>
                <a:spcPts val="0"/>
              </a:spcBef>
              <a:buClrTx/>
            </a:pPr>
            <a:r>
              <a:rPr lang="en-ZA" altLang="en-US" sz="2400" dirty="0" smtClean="0">
                <a:latin typeface="Calibri" panose="020F0502020204030204" pitchFamily="34" charset="0"/>
                <a:cs typeface="Calibri" panose="020F0502020204030204" pitchFamily="34" charset="0"/>
              </a:rPr>
              <a:t>Tariff negotiations with the EAC and Egypt advanced with the plan to conclude well before the end of 2017.</a:t>
            </a:r>
          </a:p>
          <a:p>
            <a:pPr marL="0" indent="0" algn="just">
              <a:spcBef>
                <a:spcPts val="0"/>
              </a:spcBef>
              <a:buNone/>
            </a:pPr>
            <a:endParaRPr lang="en-ZA" alt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uFillTx/>
              </a:defRPr>
            </a:pPr>
            <a:fld id="{7EBEE5DE-754D-4309-B59E-BDB11852C935}" type="slidenum">
              <a:rPr lang="en-US" smtClean="0"/>
              <a:pPr>
                <a:defRPr>
                  <a:uFillTx/>
                </a:defRPr>
              </a:pPr>
              <a:t>27</a:t>
            </a:fld>
            <a:endParaRPr lang="en-US" dirty="0"/>
          </a:p>
        </p:txBody>
      </p:sp>
    </p:spTree>
    <p:extLst>
      <p:ext uri="{BB962C8B-B14F-4D97-AF65-F5344CB8AC3E}">
        <p14:creationId xmlns:p14="http://schemas.microsoft.com/office/powerpoint/2010/main" val="2222275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600" b="1" dirty="0" err="1" smtClean="0">
                <a:latin typeface="Calibri" panose="020F0502020204030204" pitchFamily="34" charset="0"/>
                <a:cs typeface="Calibri" panose="020F0502020204030204" pitchFamily="34" charset="0"/>
              </a:rPr>
              <a:t>TFTA</a:t>
            </a:r>
            <a:r>
              <a:rPr lang="en-ZA" sz="3600" b="1" dirty="0" smtClean="0">
                <a:latin typeface="Calibri" panose="020F0502020204030204" pitchFamily="34" charset="0"/>
                <a:cs typeface="Calibri" panose="020F0502020204030204" pitchFamily="34" charset="0"/>
              </a:rPr>
              <a:t> negotiations </a:t>
            </a:r>
            <a:r>
              <a:rPr lang="en-ZA" sz="3600" b="1" dirty="0" err="1" smtClean="0">
                <a:latin typeface="Calibri" panose="020F0502020204030204" pitchFamily="34" charset="0"/>
                <a:cs typeface="Calibri" panose="020F0502020204030204" pitchFamily="34" charset="0"/>
              </a:rPr>
              <a:t>Cont</a:t>
            </a:r>
            <a:r>
              <a:rPr lang="en-ZA" sz="3600" b="1" dirty="0" smtClean="0">
                <a:latin typeface="Calibri" panose="020F0502020204030204" pitchFamily="34" charset="0"/>
                <a:cs typeface="Calibri" panose="020F0502020204030204" pitchFamily="34" charset="0"/>
              </a:rPr>
              <a:t>’</a:t>
            </a:r>
            <a:endParaRPr lang="en-ZA"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gn="just">
              <a:spcBef>
                <a:spcPts val="0"/>
              </a:spcBef>
              <a:buFont typeface="Wingdings" panose="05000000000000000000" pitchFamily="2" charset="2"/>
              <a:buChar char="q"/>
            </a:pPr>
            <a:r>
              <a:rPr lang="en-ZA" sz="2400" b="0" dirty="0" smtClean="0">
                <a:latin typeface="Calibri" panose="020F0502020204030204" pitchFamily="34" charset="0"/>
                <a:cs typeface="Calibri" panose="020F0502020204030204" pitchFamily="34" charset="0"/>
              </a:rPr>
              <a:t>The </a:t>
            </a:r>
            <a:r>
              <a:rPr lang="en-ZA" sz="2400" b="0" dirty="0">
                <a:latin typeface="Calibri" panose="020F0502020204030204" pitchFamily="34" charset="0"/>
                <a:cs typeface="Calibri" panose="020F0502020204030204" pitchFamily="34" charset="0"/>
              </a:rPr>
              <a:t>TFTA is a building block for the Continental FTA, it is envisaged that the key deliverable of the CFTA this year will be the legal framework. </a:t>
            </a:r>
            <a:endParaRPr lang="en-ZA" sz="2400" b="0" dirty="0" smtClean="0">
              <a:latin typeface="Calibri" panose="020F0502020204030204" pitchFamily="34" charset="0"/>
              <a:cs typeface="Calibri" panose="020F0502020204030204" pitchFamily="34" charset="0"/>
            </a:endParaRPr>
          </a:p>
          <a:p>
            <a:pPr marL="0" indent="0" algn="just">
              <a:spcBef>
                <a:spcPts val="0"/>
              </a:spcBef>
            </a:pPr>
            <a:endParaRPr lang="en-ZA" sz="2400" b="0" dirty="0" smtClean="0">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q"/>
            </a:pPr>
            <a:r>
              <a:rPr lang="en-ZA" altLang="en-US" sz="2400" b="0" dirty="0" err="1" smtClean="0">
                <a:latin typeface="Calibri" panose="020F0502020204030204" pitchFamily="34" charset="0"/>
                <a:cs typeface="Calibri" panose="020F0502020204030204" pitchFamily="34" charset="0"/>
              </a:rPr>
              <a:t>KENSA</a:t>
            </a:r>
            <a:r>
              <a:rPr lang="en-ZA" altLang="en-US" sz="2400" b="0" dirty="0" smtClean="0">
                <a:latin typeface="Calibri" panose="020F0502020204030204" pitchFamily="34" charset="0"/>
                <a:cs typeface="Calibri" panose="020F0502020204030204" pitchFamily="34" charset="0"/>
              </a:rPr>
              <a:t> – strategic alliance established to promote practical implementation of the development integration agenda and to coordinate positions to advance the TFTA and CFTA</a:t>
            </a:r>
          </a:p>
          <a:p>
            <a:pPr algn="just">
              <a:spcBef>
                <a:spcPts val="0"/>
              </a:spcBef>
            </a:pPr>
            <a:endParaRPr lang="en-ZA" altLang="en-US" sz="2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uFillTx/>
              </a:defRPr>
            </a:pPr>
            <a:fld id="{7EBEE5DE-754D-4309-B59E-BDB11852C935}" type="slidenum">
              <a:rPr lang="en-US" smtClean="0"/>
              <a:pPr>
                <a:defRPr>
                  <a:uFillTx/>
                </a:defRPr>
              </a:pPr>
              <a:t>28</a:t>
            </a:fld>
            <a:endParaRPr lang="en-US" dirty="0"/>
          </a:p>
        </p:txBody>
      </p:sp>
    </p:spTree>
    <p:extLst>
      <p:ext uri="{BB962C8B-B14F-4D97-AF65-F5344CB8AC3E}">
        <p14:creationId xmlns:p14="http://schemas.microsoft.com/office/powerpoint/2010/main" val="1441246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250" y="0"/>
            <a:ext cx="9132749" cy="836712"/>
          </a:xfrm>
        </p:spPr>
        <p:txBody>
          <a:bodyPr/>
          <a:lstStyle/>
          <a:p>
            <a:pPr algn="ctr"/>
            <a:r>
              <a:rPr lang="en-ZA" altLang="en-US" sz="3600" b="1" dirty="0" smtClean="0">
                <a:solidFill>
                  <a:schemeClr val="bg1"/>
                </a:solidFill>
                <a:latin typeface="Calibri" panose="020F0502020204030204" pitchFamily="34" charset="0"/>
                <a:cs typeface="Calibri" panose="020F0502020204030204" pitchFamily="34" charset="0"/>
              </a:rPr>
              <a:t>South Africa’s trade with the United Kingdom (UK) </a:t>
            </a:r>
            <a:endParaRPr lang="en-ZA" altLang="en-US" sz="3600" dirty="0" smtClean="0">
              <a:solidFill>
                <a:schemeClr val="bg1"/>
              </a:solidFill>
              <a:latin typeface="Calibri" panose="020F0502020204030204" pitchFamily="34" charset="0"/>
              <a:cs typeface="Calibri" panose="020F0502020204030204" pitchFamily="34" charset="0"/>
            </a:endParaRPr>
          </a:p>
        </p:txBody>
      </p:sp>
      <p:sp>
        <p:nvSpPr>
          <p:cNvPr id="9219" name="Content Placeholder 2"/>
          <p:cNvSpPr>
            <a:spLocks noGrp="1"/>
          </p:cNvSpPr>
          <p:nvPr>
            <p:ph idx="1"/>
          </p:nvPr>
        </p:nvSpPr>
        <p:spPr>
          <a:xfrm>
            <a:off x="0" y="1124744"/>
            <a:ext cx="9144000" cy="5112568"/>
          </a:xfrm>
        </p:spPr>
        <p:txBody>
          <a:bodyPr/>
          <a:lstStyle/>
          <a:p>
            <a:pPr algn="just">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United </a:t>
            </a:r>
            <a:r>
              <a:rPr lang="en-GB" sz="2400" b="0" dirty="0">
                <a:latin typeface="Calibri" panose="020F0502020204030204" pitchFamily="34" charset="0"/>
                <a:cs typeface="Calibri" panose="020F0502020204030204" pitchFamily="34" charset="0"/>
              </a:rPr>
              <a:t>Kingdom (UK) was 8</a:t>
            </a:r>
            <a:r>
              <a:rPr lang="en-GB" sz="2400" b="0" baseline="30000" dirty="0">
                <a:latin typeface="Calibri" panose="020F0502020204030204" pitchFamily="34" charset="0"/>
                <a:cs typeface="Calibri" panose="020F0502020204030204" pitchFamily="34" charset="0"/>
              </a:rPr>
              <a:t>th </a:t>
            </a:r>
            <a:r>
              <a:rPr lang="en-GB" sz="2400" b="0" dirty="0">
                <a:latin typeface="Calibri" panose="020F0502020204030204" pitchFamily="34" charset="0"/>
                <a:cs typeface="Calibri" panose="020F0502020204030204" pitchFamily="34" charset="0"/>
              </a:rPr>
              <a:t>largest trading partner of SA in 2015. </a:t>
            </a:r>
            <a:r>
              <a:rPr lang="en-GB" sz="2400" b="0" dirty="0" smtClean="0">
                <a:latin typeface="Calibri" panose="020F0502020204030204" pitchFamily="34" charset="0"/>
                <a:cs typeface="Calibri" panose="020F0502020204030204" pitchFamily="34" charset="0"/>
              </a:rPr>
              <a:t>South </a:t>
            </a:r>
            <a:r>
              <a:rPr lang="en-GB" sz="2400" b="0" dirty="0">
                <a:latin typeface="Calibri" panose="020F0502020204030204" pitchFamily="34" charset="0"/>
                <a:cs typeface="Calibri" panose="020F0502020204030204" pitchFamily="34" charset="0"/>
              </a:rPr>
              <a:t>Africa’s export </a:t>
            </a:r>
            <a:r>
              <a:rPr lang="en-GB" sz="2400" b="0" dirty="0" smtClean="0">
                <a:latin typeface="Calibri" panose="020F0502020204030204" pitchFamily="34" charset="0"/>
                <a:cs typeface="Calibri" panose="020F0502020204030204" pitchFamily="34" charset="0"/>
              </a:rPr>
              <a:t>of goods to </a:t>
            </a:r>
            <a:r>
              <a:rPr lang="en-GB" sz="2400" b="0" dirty="0">
                <a:latin typeface="Calibri" panose="020F0502020204030204" pitchFamily="34" charset="0"/>
                <a:cs typeface="Calibri" panose="020F0502020204030204" pitchFamily="34" charset="0"/>
              </a:rPr>
              <a:t>the UK was </a:t>
            </a:r>
            <a:r>
              <a:rPr lang="en-ZA" sz="2400" b="0" dirty="0">
                <a:latin typeface="Calibri" panose="020F0502020204030204" pitchFamily="34" charset="0"/>
                <a:cs typeface="Calibri" panose="020F0502020204030204" pitchFamily="34" charset="0"/>
              </a:rPr>
              <a:t>R42.8 </a:t>
            </a:r>
            <a:r>
              <a:rPr lang="en-ZA" sz="2400" b="0" dirty="0" smtClean="0">
                <a:latin typeface="Calibri" panose="020F0502020204030204" pitchFamily="34" charset="0"/>
                <a:cs typeface="Calibri" panose="020F0502020204030204" pitchFamily="34" charset="0"/>
              </a:rPr>
              <a:t>b</a:t>
            </a:r>
            <a:r>
              <a:rPr lang="en-GB" sz="2400" b="0" dirty="0" err="1" smtClean="0">
                <a:latin typeface="Calibri" panose="020F0502020204030204" pitchFamily="34" charset="0"/>
                <a:cs typeface="Calibri" panose="020F0502020204030204" pitchFamily="34" charset="0"/>
              </a:rPr>
              <a:t>illion</a:t>
            </a:r>
            <a:r>
              <a:rPr lang="en-GB" sz="2400" b="0" dirty="0" smtClean="0">
                <a:latin typeface="Calibri" panose="020F0502020204030204" pitchFamily="34" charset="0"/>
                <a:cs typeface="Calibri" panose="020F0502020204030204" pitchFamily="34" charset="0"/>
              </a:rPr>
              <a:t> </a:t>
            </a:r>
            <a:r>
              <a:rPr lang="en-GB" sz="2400" b="0" dirty="0">
                <a:latin typeface="Calibri" panose="020F0502020204030204" pitchFamily="34" charset="0"/>
                <a:cs typeface="Calibri" panose="020F0502020204030204" pitchFamily="34" charset="0"/>
              </a:rPr>
              <a:t>and imports </a:t>
            </a:r>
            <a:r>
              <a:rPr lang="en-GB" sz="2400" b="0" dirty="0" smtClean="0">
                <a:latin typeface="Calibri" panose="020F0502020204030204" pitchFamily="34" charset="0"/>
                <a:cs typeface="Calibri" panose="020F0502020204030204" pitchFamily="34" charset="0"/>
              </a:rPr>
              <a:t>were R29.6 billion in January-November 2016. </a:t>
            </a:r>
          </a:p>
          <a:p>
            <a:pPr algn="just">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South Africa’s top exports to the UK are platinum products that accounts for about 40% of our exports, motor vehicles (12%), machinery (4%), grapes (4%), wine (4%), citrus (4%), apples (3%), apricots (1,2%) and flat rolled steel products (1,2%).</a:t>
            </a:r>
            <a:endParaRPr lang="en-GB" sz="2400" b="0" dirty="0">
              <a:latin typeface="Calibri" panose="020F0502020204030204" pitchFamily="34" charset="0"/>
              <a:cs typeface="Calibri" panose="020F0502020204030204" pitchFamily="34" charset="0"/>
            </a:endParaRPr>
          </a:p>
          <a:p>
            <a:pPr algn="just"/>
            <a:endParaRPr lang="en-GB" sz="2400" b="0" dirty="0">
              <a:latin typeface="Calibri" panose="020F0502020204030204" pitchFamily="34" charset="0"/>
              <a:cs typeface="Calibri" panose="020F0502020204030204" pitchFamily="34" charset="0"/>
            </a:endParaRPr>
          </a:p>
          <a:p>
            <a:pPr algn="just"/>
            <a:endParaRPr lang="en-GB" sz="2400" b="0" dirty="0">
              <a:latin typeface="Calibri" panose="020F0502020204030204" pitchFamily="34" charset="0"/>
              <a:cs typeface="Calibri" panose="020F0502020204030204" pitchFamily="34" charset="0"/>
            </a:endParaRPr>
          </a:p>
          <a:p>
            <a:endParaRPr lang="en-ZA" altLang="en-US" sz="2400" b="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29</a:t>
            </a:fld>
            <a:endParaRPr lang="en-ZA"/>
          </a:p>
        </p:txBody>
      </p:sp>
    </p:spTree>
    <p:extLst>
      <p:ext uri="{BB962C8B-B14F-4D97-AF65-F5344CB8AC3E}">
        <p14:creationId xmlns:p14="http://schemas.microsoft.com/office/powerpoint/2010/main" val="20045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692696"/>
            <a:ext cx="8712968" cy="5184576"/>
          </a:xfrm>
        </p:spPr>
        <p:txBody>
          <a:bodyPr>
            <a:normAutofit/>
          </a:bodyPr>
          <a:lstStyle/>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Industrialisation vital “to fundamental change in structure…of economy…”.</a:t>
            </a: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Essential to move away from dependence on production and export of primary commodities.</a:t>
            </a: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Also need to see more visible and deep </a:t>
            </a:r>
            <a:r>
              <a:rPr lang="en-US" sz="2400" b="0" dirty="0">
                <a:latin typeface="Calibri" panose="020F0502020204030204" pitchFamily="34" charset="0"/>
                <a:cs typeface="Calibri" panose="020F0502020204030204" pitchFamily="34" charset="0"/>
              </a:rPr>
              <a:t>seated “ fundamental </a:t>
            </a:r>
            <a:r>
              <a:rPr lang="en-US" sz="2400" b="0" dirty="0" smtClean="0">
                <a:latin typeface="Calibri" panose="020F0502020204030204" pitchFamily="34" charset="0"/>
                <a:cs typeface="Calibri" panose="020F0502020204030204" pitchFamily="34" charset="0"/>
              </a:rPr>
              <a:t>change in ..patterns of ownership, management and control” in sector.</a:t>
            </a:r>
          </a:p>
          <a:p>
            <a:pPr marL="0" indent="0" algn="just"/>
            <a:endParaRPr lang="en-US" sz="2400" b="0" dirty="0" smtClean="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Two interrelated, and need to be simultaneously pursued.</a:t>
            </a:r>
          </a:p>
          <a:p>
            <a:pPr marL="0" lvl="1" indent="0" algn="just">
              <a:buNone/>
            </a:pPr>
            <a:endParaRPr lang="en-US" sz="2000" b="0" dirty="0" smtClean="0">
              <a:latin typeface="Calibri" panose="020F0502020204030204" pitchFamily="34" charset="0"/>
              <a:cs typeface="Calibri" panose="020F0502020204030204" pitchFamily="34" charset="0"/>
            </a:endParaRPr>
          </a:p>
          <a:p>
            <a:pPr lvl="3" algn="just">
              <a:buClrTx/>
            </a:pPr>
            <a:r>
              <a:rPr lang="en-US" sz="2400" b="0" dirty="0" smtClean="0">
                <a:latin typeface="Calibri" panose="020F0502020204030204" pitchFamily="34" charset="0"/>
                <a:cs typeface="Calibri" panose="020F0502020204030204" pitchFamily="34" charset="0"/>
              </a:rPr>
              <a:t>Performance of sector to date erratic. </a:t>
            </a:r>
          </a:p>
          <a:p>
            <a:pPr lvl="3" algn="just">
              <a:buClrTx/>
            </a:pPr>
            <a:r>
              <a:rPr lang="en-US" sz="2400" b="0" dirty="0" smtClean="0">
                <a:latin typeface="Calibri" panose="020F0502020204030204" pitchFamily="34" charset="0"/>
                <a:cs typeface="Calibri" panose="020F0502020204030204" pitchFamily="34" charset="0"/>
              </a:rPr>
              <a:t>Employment has grown much less than output</a:t>
            </a:r>
            <a:r>
              <a:rPr lang="en-US" sz="1400" b="0" dirty="0" smtClean="0">
                <a:latin typeface="Calibri" panose="020F0502020204030204" pitchFamily="34" charset="0"/>
                <a:cs typeface="Calibri" panose="020F0502020204030204" pitchFamily="34" charset="0"/>
              </a:rPr>
              <a:t>. </a:t>
            </a:r>
            <a:endParaRPr lang="en-US" sz="1400"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3</a:t>
            </a:fld>
            <a:endParaRPr lang="en-ZA"/>
          </a:p>
        </p:txBody>
      </p:sp>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Higher Impact IPAP</a:t>
            </a:r>
            <a:endParaRPr lang="en-ZA"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057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250" y="0"/>
            <a:ext cx="9132749" cy="908720"/>
          </a:xfrm>
        </p:spPr>
        <p:txBody>
          <a:bodyPr/>
          <a:lstStyle/>
          <a:p>
            <a:pPr algn="ctr"/>
            <a:r>
              <a:rPr lang="en-ZA" altLang="en-US" sz="3600" b="1" dirty="0" smtClean="0">
                <a:solidFill>
                  <a:schemeClr val="bg1"/>
                </a:solidFill>
                <a:latin typeface="Calibri" panose="020F0502020204030204" pitchFamily="34" charset="0"/>
                <a:cs typeface="Calibri" panose="020F0502020204030204" pitchFamily="34" charset="0"/>
              </a:rPr>
              <a:t>South Africa’s trade with the United Kingdom (UK)  </a:t>
            </a:r>
            <a:r>
              <a:rPr lang="en-ZA" altLang="en-US" sz="3600" b="1" dirty="0" err="1" smtClean="0">
                <a:solidFill>
                  <a:schemeClr val="bg1"/>
                </a:solidFill>
                <a:latin typeface="Calibri" panose="020F0502020204030204" pitchFamily="34" charset="0"/>
                <a:cs typeface="Calibri" panose="020F0502020204030204" pitchFamily="34" charset="0"/>
              </a:rPr>
              <a:t>Cont</a:t>
            </a:r>
            <a:r>
              <a:rPr lang="en-ZA" altLang="en-US" sz="3600" b="1" dirty="0" smtClean="0">
                <a:solidFill>
                  <a:schemeClr val="bg1"/>
                </a:solidFill>
                <a:latin typeface="Calibri" panose="020F0502020204030204" pitchFamily="34" charset="0"/>
                <a:cs typeface="Calibri" panose="020F0502020204030204" pitchFamily="34" charset="0"/>
              </a:rPr>
              <a:t>’</a:t>
            </a:r>
            <a:endParaRPr lang="en-ZA" altLang="en-US" sz="3600" dirty="0" smtClean="0">
              <a:solidFill>
                <a:schemeClr val="bg1"/>
              </a:solidFill>
              <a:latin typeface="Calibri" panose="020F0502020204030204" pitchFamily="34" charset="0"/>
              <a:cs typeface="Calibri" panose="020F0502020204030204" pitchFamily="34" charset="0"/>
            </a:endParaRPr>
          </a:p>
        </p:txBody>
      </p:sp>
      <p:sp>
        <p:nvSpPr>
          <p:cNvPr id="9219" name="Content Placeholder 2"/>
          <p:cNvSpPr>
            <a:spLocks noGrp="1"/>
          </p:cNvSpPr>
          <p:nvPr>
            <p:ph idx="1"/>
          </p:nvPr>
        </p:nvSpPr>
        <p:spPr>
          <a:xfrm>
            <a:off x="0" y="1052736"/>
            <a:ext cx="9144000" cy="4824536"/>
          </a:xfrm>
        </p:spPr>
        <p:txBody>
          <a:bodyPr/>
          <a:lstStyle/>
          <a:p>
            <a:pPr algn="just">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South Africa’s top imports from the UK are motor vehicles (15%), petroleum (11%), spirits (7%), original equipment components (4,5%), medicaments (4%); books (2%) and bulldozers (1,7%)</a:t>
            </a:r>
          </a:p>
          <a:p>
            <a:pPr algn="just">
              <a:buFont typeface="Wingdings" panose="05000000000000000000" pitchFamily="2" charset="2"/>
              <a:buChar char="q"/>
            </a:pPr>
            <a:r>
              <a:rPr lang="en-GB" sz="2400" b="0" dirty="0">
                <a:latin typeface="Calibri" panose="020F0502020204030204" pitchFamily="34" charset="0"/>
                <a:cs typeface="Calibri" panose="020F0502020204030204" pitchFamily="34" charset="0"/>
              </a:rPr>
              <a:t>UK Government aims to give notification as is required by Article 50 of the Lisbon Treaty by March 2017. This notification will start negotiations for the UK exit from the EU. </a:t>
            </a:r>
          </a:p>
          <a:p>
            <a:pPr algn="just">
              <a:buFont typeface="Wingdings" panose="05000000000000000000" pitchFamily="2" charset="2"/>
              <a:buChar char="q"/>
            </a:pPr>
            <a:r>
              <a:rPr lang="en-GB" sz="2400" b="0" dirty="0">
                <a:latin typeface="Calibri" panose="020F0502020204030204" pitchFamily="34" charset="0"/>
                <a:cs typeface="Calibri" panose="020F0502020204030204" pitchFamily="34" charset="0"/>
              </a:rPr>
              <a:t>The UK has two years from the date of the Article 50 notification to finalise the negotiations for their exit from the EU but this period can be extended if all the other EU member states agree.</a:t>
            </a:r>
          </a:p>
          <a:p>
            <a:pPr algn="just"/>
            <a:endParaRPr lang="en-GB" sz="2400" dirty="0">
              <a:latin typeface="Calibri" panose="020F0502020204030204" pitchFamily="34" charset="0"/>
              <a:cs typeface="Calibri" panose="020F0502020204030204" pitchFamily="34" charset="0"/>
            </a:endParaRPr>
          </a:p>
          <a:p>
            <a:pPr algn="just"/>
            <a:endParaRPr lang="en-GB" sz="2400" dirty="0">
              <a:latin typeface="Calibri" panose="020F0502020204030204" pitchFamily="34" charset="0"/>
              <a:cs typeface="Calibri" panose="020F0502020204030204" pitchFamily="34" charset="0"/>
            </a:endParaRPr>
          </a:p>
          <a:p>
            <a:endParaRPr lang="en-ZA" altLang="en-US" sz="24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30</a:t>
            </a:fld>
            <a:endParaRPr lang="en-ZA"/>
          </a:p>
        </p:txBody>
      </p:sp>
    </p:spTree>
    <p:extLst>
      <p:ext uri="{BB962C8B-B14F-4D97-AF65-F5344CB8AC3E}">
        <p14:creationId xmlns:p14="http://schemas.microsoft.com/office/powerpoint/2010/main" val="2490748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ZA" altLang="en-US" sz="3600" b="1" dirty="0" smtClean="0">
                <a:solidFill>
                  <a:schemeClr val="bg1"/>
                </a:solidFill>
                <a:latin typeface="Calibri" panose="020F0502020204030204" pitchFamily="34" charset="0"/>
                <a:cs typeface="Calibri" panose="020F0502020204030204" pitchFamily="34" charset="0"/>
              </a:rPr>
              <a:t>Effect of BREXIT on EPA </a:t>
            </a:r>
            <a:endParaRPr lang="en-ZA" altLang="en-US" sz="3600" dirty="0" smtClean="0">
              <a:solidFill>
                <a:schemeClr val="bg1"/>
              </a:solidFill>
              <a:latin typeface="Calibri" panose="020F0502020204030204" pitchFamily="34" charset="0"/>
              <a:cs typeface="Calibri" panose="020F0502020204030204" pitchFamily="34" charset="0"/>
            </a:endParaRPr>
          </a:p>
        </p:txBody>
      </p:sp>
      <p:sp>
        <p:nvSpPr>
          <p:cNvPr id="9219" name="Content Placeholder 2"/>
          <p:cNvSpPr>
            <a:spLocks noGrp="1"/>
          </p:cNvSpPr>
          <p:nvPr>
            <p:ph idx="1"/>
          </p:nvPr>
        </p:nvSpPr>
        <p:spPr/>
        <p:txBody>
          <a:bodyPr/>
          <a:lstStyle/>
          <a:p>
            <a:pPr algn="just">
              <a:buFont typeface="Wingdings" panose="05000000000000000000" pitchFamily="2" charset="2"/>
              <a:buChar char="q"/>
            </a:pPr>
            <a:r>
              <a:rPr lang="en-GB" sz="2400" b="0" dirty="0">
                <a:latin typeface="Calibri" panose="020F0502020204030204" pitchFamily="34" charset="0"/>
                <a:cs typeface="Calibri" panose="020F0502020204030204" pitchFamily="34" charset="0"/>
              </a:rPr>
              <a:t>SA’s trade relations with the European Union (EU) have been governed by the trade chapter of the Trade, Development and Cooperation Agreement (TDCA) since 1 January 2000.</a:t>
            </a:r>
          </a:p>
          <a:p>
            <a:pPr algn="just">
              <a:buFont typeface="Wingdings" panose="05000000000000000000" pitchFamily="2" charset="2"/>
              <a:buChar char="q"/>
            </a:pPr>
            <a:r>
              <a:rPr lang="en-GB" sz="2400" b="0" dirty="0">
                <a:latin typeface="Calibri" panose="020F0502020204030204" pitchFamily="34" charset="0"/>
                <a:cs typeface="Calibri" panose="020F0502020204030204" pitchFamily="34" charset="0"/>
              </a:rPr>
              <a:t>The EPA provisionally entered into force on 10 October 2016 and replaced the trade chapter in the TDCA.  </a:t>
            </a:r>
          </a:p>
          <a:p>
            <a:pPr algn="just">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SA’s objectives is to ensure that there will not be an interruption in the trade between SA and the UK once the UK exits the EU.</a:t>
            </a:r>
          </a:p>
          <a:p>
            <a:pPr algn="just">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BREXIT presents an opportunity for SA to increase market access into the UK, especially agricultural products.</a:t>
            </a:r>
          </a:p>
          <a:p>
            <a:pPr algn="just">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SA’s objective is to ensure </a:t>
            </a:r>
            <a:r>
              <a:rPr lang="en-GB" sz="2400" b="0" dirty="0">
                <a:latin typeface="Calibri" panose="020F0502020204030204" pitchFamily="34" charset="0"/>
                <a:cs typeface="Calibri" panose="020F0502020204030204" pitchFamily="34" charset="0"/>
              </a:rPr>
              <a:t>a smooth transition and no interruption in the trade between the UK and SA </a:t>
            </a:r>
            <a:r>
              <a:rPr lang="en-GB" sz="2400" b="0" dirty="0" smtClean="0">
                <a:latin typeface="Calibri" panose="020F0502020204030204" pitchFamily="34" charset="0"/>
                <a:cs typeface="Calibri" panose="020F0502020204030204" pitchFamily="34" charset="0"/>
              </a:rPr>
              <a:t>based </a:t>
            </a:r>
            <a:r>
              <a:rPr lang="en-GB" sz="2400" b="0" dirty="0">
                <a:latin typeface="Calibri" panose="020F0502020204030204" pitchFamily="34" charset="0"/>
                <a:cs typeface="Calibri" panose="020F0502020204030204" pitchFamily="34" charset="0"/>
              </a:rPr>
              <a:t>on the EPA.</a:t>
            </a:r>
          </a:p>
          <a:p>
            <a:pPr algn="just">
              <a:buFont typeface="Wingdings" panose="05000000000000000000" pitchFamily="2" charset="2"/>
              <a:buChar char="q"/>
            </a:pPr>
            <a:endParaRPr lang="en-GB" sz="2400" b="0" dirty="0">
              <a:latin typeface="Calibri" panose="020F0502020204030204" pitchFamily="34" charset="0"/>
              <a:cs typeface="Calibri" panose="020F0502020204030204" pitchFamily="34" charset="0"/>
            </a:endParaRPr>
          </a:p>
          <a:p>
            <a:pPr algn="just">
              <a:buFont typeface="Wingdings" panose="05000000000000000000" pitchFamily="2" charset="2"/>
              <a:buChar char="q"/>
            </a:pPr>
            <a:endParaRPr lang="en-GB" sz="2400" b="0" dirty="0">
              <a:latin typeface="Calibri" panose="020F0502020204030204" pitchFamily="34" charset="0"/>
              <a:cs typeface="Calibri" panose="020F0502020204030204" pitchFamily="34" charset="0"/>
            </a:endParaRPr>
          </a:p>
          <a:p>
            <a:pPr>
              <a:buFont typeface="Wingdings" panose="05000000000000000000" pitchFamily="2" charset="2"/>
              <a:buChar char="q"/>
            </a:pPr>
            <a:endParaRPr lang="en-ZA" altLang="en-US" sz="2400" b="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31</a:t>
            </a:fld>
            <a:endParaRPr lang="en-ZA"/>
          </a:p>
        </p:txBody>
      </p:sp>
    </p:spTree>
    <p:extLst>
      <p:ext uri="{BB962C8B-B14F-4D97-AF65-F5344CB8AC3E}">
        <p14:creationId xmlns:p14="http://schemas.microsoft.com/office/powerpoint/2010/main" val="2288934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ZA" altLang="en-US" sz="3600" b="1" dirty="0" smtClean="0">
                <a:solidFill>
                  <a:schemeClr val="bg1"/>
                </a:solidFill>
                <a:latin typeface="Calibri" panose="020F0502020204030204" pitchFamily="34" charset="0"/>
                <a:cs typeface="Calibri" panose="020F0502020204030204" pitchFamily="34" charset="0"/>
              </a:rPr>
              <a:t>Effect of BREXIT on EPA </a:t>
            </a:r>
            <a:r>
              <a:rPr lang="en-ZA" altLang="en-US" sz="3600" b="1" dirty="0" err="1" smtClean="0">
                <a:solidFill>
                  <a:schemeClr val="bg1"/>
                </a:solidFill>
                <a:latin typeface="Calibri" panose="020F0502020204030204" pitchFamily="34" charset="0"/>
                <a:cs typeface="Calibri" panose="020F0502020204030204" pitchFamily="34" charset="0"/>
              </a:rPr>
              <a:t>cont</a:t>
            </a:r>
            <a:r>
              <a:rPr lang="en-ZA" altLang="en-US" sz="3600" b="1" dirty="0" smtClean="0">
                <a:solidFill>
                  <a:schemeClr val="bg1"/>
                </a:solidFill>
                <a:latin typeface="Calibri" panose="020F0502020204030204" pitchFamily="34" charset="0"/>
                <a:cs typeface="Calibri" panose="020F0502020204030204" pitchFamily="34" charset="0"/>
              </a:rPr>
              <a:t>’</a:t>
            </a:r>
            <a:endParaRPr lang="en-ZA" altLang="en-US" sz="3600" dirty="0" smtClean="0">
              <a:solidFill>
                <a:schemeClr val="bg1"/>
              </a:solidFill>
              <a:latin typeface="Calibri" panose="020F0502020204030204" pitchFamily="34" charset="0"/>
              <a:cs typeface="Calibri" panose="020F0502020204030204" pitchFamily="34" charset="0"/>
            </a:endParaRPr>
          </a:p>
        </p:txBody>
      </p:sp>
      <p:sp>
        <p:nvSpPr>
          <p:cNvPr id="9219" name="Content Placeholder 2"/>
          <p:cNvSpPr>
            <a:spLocks noGrp="1"/>
          </p:cNvSpPr>
          <p:nvPr>
            <p:ph idx="1"/>
          </p:nvPr>
        </p:nvSpPr>
        <p:spPr/>
        <p:txBody>
          <a:bodyPr/>
          <a:lstStyle/>
          <a:p>
            <a:pPr algn="just">
              <a:buFont typeface="Wingdings" panose="05000000000000000000" pitchFamily="2" charset="2"/>
              <a:buChar char="q"/>
            </a:pPr>
            <a:r>
              <a:rPr lang="en-GB" sz="2400" b="0" dirty="0" smtClean="0">
                <a:latin typeface="Calibri" panose="020F0502020204030204" pitchFamily="34" charset="0"/>
                <a:cs typeface="Calibri" panose="020F0502020204030204" pitchFamily="34" charset="0"/>
              </a:rPr>
              <a:t>There </a:t>
            </a:r>
            <a:r>
              <a:rPr lang="en-GB" sz="2400" b="0" dirty="0">
                <a:latin typeface="Calibri" panose="020F0502020204030204" pitchFamily="34" charset="0"/>
                <a:cs typeface="Calibri" panose="020F0502020204030204" pitchFamily="34" charset="0"/>
              </a:rPr>
              <a:t>are a number of Tariff Rate Quotas (TRQs) in the EPA and SA will have to negotiate the volume of the TRQs with the UK.</a:t>
            </a:r>
          </a:p>
          <a:p>
            <a:pPr algn="just">
              <a:buFont typeface="Wingdings" panose="05000000000000000000" pitchFamily="2" charset="2"/>
              <a:buChar char="q"/>
            </a:pPr>
            <a:r>
              <a:rPr lang="en-GB" sz="2400" b="0" dirty="0">
                <a:latin typeface="Calibri" panose="020F0502020204030204" pitchFamily="34" charset="0"/>
                <a:cs typeface="Calibri" panose="020F0502020204030204" pitchFamily="34" charset="0"/>
              </a:rPr>
              <a:t>Since the TRQs in place with the EU were never increased as more countries became part of the EU, like Croatia in 2014, it is SA’s position that TRQs in the EPA should not be reduced. </a:t>
            </a:r>
          </a:p>
          <a:p>
            <a:pPr algn="just">
              <a:buFont typeface="Wingdings" panose="05000000000000000000" pitchFamily="2" charset="2"/>
              <a:buChar char="q"/>
            </a:pPr>
            <a:endParaRPr lang="en-GB" sz="2400" b="0" dirty="0">
              <a:latin typeface="Calibri" panose="020F0502020204030204" pitchFamily="34" charset="0"/>
              <a:cs typeface="Calibri" panose="020F0502020204030204" pitchFamily="34" charset="0"/>
            </a:endParaRPr>
          </a:p>
          <a:p>
            <a:pPr algn="just">
              <a:buFont typeface="Wingdings" panose="05000000000000000000" pitchFamily="2" charset="2"/>
              <a:buChar char="q"/>
            </a:pPr>
            <a:endParaRPr lang="en-GB" sz="2400" b="0" dirty="0">
              <a:latin typeface="Calibri" panose="020F0502020204030204" pitchFamily="34" charset="0"/>
              <a:cs typeface="Calibri" panose="020F0502020204030204" pitchFamily="34" charset="0"/>
            </a:endParaRPr>
          </a:p>
          <a:p>
            <a:pPr>
              <a:buFont typeface="Wingdings" panose="05000000000000000000" pitchFamily="2" charset="2"/>
              <a:buChar char="q"/>
            </a:pPr>
            <a:endParaRPr lang="en-ZA" altLang="en-US" sz="2400" b="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32</a:t>
            </a:fld>
            <a:endParaRPr lang="en-ZA"/>
          </a:p>
        </p:txBody>
      </p:sp>
    </p:spTree>
    <p:extLst>
      <p:ext uri="{BB962C8B-B14F-4D97-AF65-F5344CB8AC3E}">
        <p14:creationId xmlns:p14="http://schemas.microsoft.com/office/powerpoint/2010/main" val="1124966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latin typeface="Calibri" panose="020F0502020204030204" pitchFamily="34" charset="0"/>
                <a:cs typeface="Calibri" panose="020F0502020204030204" pitchFamily="34" charset="0"/>
              </a:rPr>
              <a:t>World Trade Organisation</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lvl="0" algn="just">
              <a:buFont typeface="Wingdings" panose="05000000000000000000" pitchFamily="2" charset="2"/>
              <a:buChar char="q"/>
            </a:pPr>
            <a:r>
              <a:rPr lang="en-ZA" sz="2400" b="0" dirty="0" smtClean="0">
                <a:latin typeface="Calibri" panose="020F0502020204030204" pitchFamily="34" charset="0"/>
                <a:cs typeface="Calibri" panose="020F0502020204030204" pitchFamily="34" charset="0"/>
              </a:rPr>
              <a:t>The 11</a:t>
            </a:r>
            <a:r>
              <a:rPr lang="en-ZA" sz="2400" b="0" baseline="30000" dirty="0" smtClean="0">
                <a:latin typeface="Calibri" panose="020F0502020204030204" pitchFamily="34" charset="0"/>
                <a:cs typeface="Calibri" panose="020F0502020204030204" pitchFamily="34" charset="0"/>
              </a:rPr>
              <a:t>th</a:t>
            </a:r>
            <a:r>
              <a:rPr lang="en-ZA" sz="2400" b="0" dirty="0" smtClean="0">
                <a:latin typeface="Calibri" panose="020F0502020204030204" pitchFamily="34" charset="0"/>
                <a:cs typeface="Calibri" panose="020F0502020204030204" pitchFamily="34" charset="0"/>
              </a:rPr>
              <a:t> Ministerial Conference (MC11) to be held in December 2017 in Argentina.</a:t>
            </a:r>
            <a:endParaRPr lang="en-ZA" sz="2400" b="0" dirty="0">
              <a:latin typeface="Calibri" panose="020F0502020204030204" pitchFamily="34" charset="0"/>
              <a:cs typeface="Calibri" panose="020F0502020204030204" pitchFamily="34" charset="0"/>
            </a:endParaRPr>
          </a:p>
          <a:p>
            <a:pPr lvl="0"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Period </a:t>
            </a:r>
            <a:r>
              <a:rPr lang="en-US" sz="2400" b="0" dirty="0">
                <a:latin typeface="Calibri" panose="020F0502020204030204" pitchFamily="34" charset="0"/>
                <a:cs typeface="Calibri" panose="020F0502020204030204" pitchFamily="34" charset="0"/>
              </a:rPr>
              <a:t>of considerable uncertainty in trade policy, including a widening backlash against trade </a:t>
            </a:r>
            <a:r>
              <a:rPr lang="en-US" sz="2400" b="0" dirty="0" smtClean="0">
                <a:latin typeface="Calibri" panose="020F0502020204030204" pitchFamily="34" charset="0"/>
                <a:cs typeface="Calibri" panose="020F0502020204030204" pitchFamily="34" charset="0"/>
              </a:rPr>
              <a:t>agreements and </a:t>
            </a:r>
            <a:r>
              <a:rPr lang="en-US" sz="2400" b="0" dirty="0">
                <a:latin typeface="Calibri" panose="020F0502020204030204" pitchFamily="34" charset="0"/>
                <a:cs typeface="Calibri" panose="020F0502020204030204" pitchFamily="34" charset="0"/>
              </a:rPr>
              <a:t>globalization. </a:t>
            </a:r>
            <a:endParaRPr lang="en-ZA" sz="2400" b="0" dirty="0">
              <a:latin typeface="Calibri" panose="020F0502020204030204" pitchFamily="34" charset="0"/>
              <a:cs typeface="Calibri" panose="020F0502020204030204" pitchFamily="34" charset="0"/>
            </a:endParaRP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Divergences </a:t>
            </a:r>
            <a:r>
              <a:rPr lang="en-US" sz="2400" b="0" dirty="0">
                <a:latin typeface="Calibri" panose="020F0502020204030204" pitchFamily="34" charset="0"/>
                <a:cs typeface="Calibri" panose="020F0502020204030204" pitchFamily="34" charset="0"/>
              </a:rPr>
              <a:t>on the mandate </a:t>
            </a:r>
            <a:r>
              <a:rPr lang="en-US" sz="2400" b="0" dirty="0" smtClean="0">
                <a:latin typeface="Calibri" panose="020F0502020204030204" pitchFamily="34" charset="0"/>
                <a:cs typeface="Calibri" panose="020F0502020204030204" pitchFamily="34" charset="0"/>
              </a:rPr>
              <a:t>of the </a:t>
            </a:r>
            <a:r>
              <a:rPr lang="en-US" sz="2400" b="0" dirty="0">
                <a:latin typeface="Calibri" panose="020F0502020204030204" pitchFamily="34" charset="0"/>
                <a:cs typeface="Calibri" panose="020F0502020204030204" pitchFamily="34" charset="0"/>
              </a:rPr>
              <a:t>development agenda in the </a:t>
            </a:r>
            <a:r>
              <a:rPr lang="en-US" sz="2400" b="0" dirty="0" smtClean="0">
                <a:latin typeface="Calibri" panose="020F0502020204030204" pitchFamily="34" charset="0"/>
                <a:cs typeface="Calibri" panose="020F0502020204030204" pitchFamily="34" charset="0"/>
              </a:rPr>
              <a:t>DDA.</a:t>
            </a:r>
          </a:p>
          <a:p>
            <a:pPr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Strong push for “cherry-picking” - e-commerce.</a:t>
            </a:r>
          </a:p>
          <a:p>
            <a:pPr marL="0" indent="0" algn="just"/>
            <a:endParaRPr lang="en-US" sz="2400" b="0" dirty="0" smtClean="0">
              <a:latin typeface="Calibri" panose="020F0502020204030204" pitchFamily="34" charset="0"/>
              <a:cs typeface="Calibri" panose="020F0502020204030204" pitchFamily="34" charset="0"/>
            </a:endParaRPr>
          </a:p>
          <a:p>
            <a:pPr lvl="0" algn="just">
              <a:buFont typeface="Wingdings" panose="05000000000000000000" pitchFamily="2" charset="2"/>
              <a:buChar char="q"/>
            </a:pPr>
            <a:r>
              <a:rPr lang="en-US" sz="2400" b="0" dirty="0" smtClean="0">
                <a:latin typeface="Calibri" panose="020F0502020204030204" pitchFamily="34" charset="0"/>
                <a:cs typeface="Calibri" panose="020F0502020204030204" pitchFamily="34" charset="0"/>
              </a:rPr>
              <a:t>SA Position:</a:t>
            </a:r>
          </a:p>
          <a:p>
            <a:pPr lvl="3" algn="just">
              <a:buClrTx/>
              <a:buFont typeface="Wingdings" panose="05000000000000000000" pitchFamily="2" charset="2"/>
              <a:buChar char="q"/>
            </a:pPr>
            <a:r>
              <a:rPr lang="en-US" sz="2400" dirty="0" smtClean="0">
                <a:latin typeface="Calibri" panose="020F0502020204030204" pitchFamily="34" charset="0"/>
                <a:cs typeface="Calibri" panose="020F0502020204030204" pitchFamily="34" charset="0"/>
              </a:rPr>
              <a:t>Preserve the multilateral trading system</a:t>
            </a:r>
          </a:p>
          <a:p>
            <a:pPr lvl="3" algn="just">
              <a:buClrTx/>
              <a:buFont typeface="Wingdings" panose="05000000000000000000" pitchFamily="2" charset="2"/>
              <a:buChar char="q"/>
            </a:pPr>
            <a:r>
              <a:rPr lang="en-US" sz="2400" dirty="0" smtClean="0">
                <a:latin typeface="Calibri" panose="020F0502020204030204" pitchFamily="34" charset="0"/>
                <a:cs typeface="Calibri" panose="020F0502020204030204" pitchFamily="34" charset="0"/>
              </a:rPr>
              <a:t>Continue to advocate for progress on the outstanding Doha issues.</a:t>
            </a:r>
          </a:p>
          <a:p>
            <a:pPr marL="914400" lvl="3" indent="0" algn="just">
              <a:buClrTx/>
              <a:buNone/>
            </a:pPr>
            <a:r>
              <a:rPr lang="en-US" sz="2400" dirty="0" smtClean="0">
                <a:latin typeface="Calibri" panose="020F0502020204030204" pitchFamily="34" charset="0"/>
                <a:cs typeface="Calibri" panose="020F0502020204030204" pitchFamily="34" charset="0"/>
              </a:rPr>
              <a:t>    </a:t>
            </a:r>
            <a:endParaRPr lang="en-ZA" sz="24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uFillTx/>
              </a:defRPr>
            </a:pPr>
            <a:fld id="{7EBEE5DE-754D-4309-B59E-BDB11852C935}" type="slidenum">
              <a:rPr lang="en-US" smtClean="0"/>
              <a:pPr>
                <a:defRPr>
                  <a:uFillTx/>
                </a:defRPr>
              </a:pPr>
              <a:t>33</a:t>
            </a:fld>
            <a:endParaRPr lang="en-US" dirty="0"/>
          </a:p>
        </p:txBody>
      </p:sp>
    </p:spTree>
    <p:extLst>
      <p:ext uri="{BB962C8B-B14F-4D97-AF65-F5344CB8AC3E}">
        <p14:creationId xmlns:p14="http://schemas.microsoft.com/office/powerpoint/2010/main" val="3039730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latin typeface="Calibri" panose="020F0502020204030204" pitchFamily="34" charset="0"/>
                <a:cs typeface="Calibri" panose="020F0502020204030204" pitchFamily="34" charset="0"/>
              </a:rPr>
              <a:t>World Trade Organisation</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lvl="1" algn="just">
              <a:buClrTx/>
            </a:pPr>
            <a:r>
              <a:rPr lang="en-US" sz="2400" dirty="0" smtClean="0">
                <a:latin typeface="Calibri" panose="020F0502020204030204" pitchFamily="34" charset="0"/>
                <a:cs typeface="Calibri" panose="020F0502020204030204" pitchFamily="34" charset="0"/>
              </a:rPr>
              <a:t>Any package agreed must </a:t>
            </a:r>
            <a:r>
              <a:rPr lang="en-US" sz="2400" dirty="0">
                <a:latin typeface="Calibri" panose="020F0502020204030204" pitchFamily="34" charset="0"/>
                <a:cs typeface="Calibri" panose="020F0502020204030204" pitchFamily="34" charset="0"/>
              </a:rPr>
              <a:t>have clear developmental character and </a:t>
            </a:r>
            <a:r>
              <a:rPr lang="en-US" sz="2400" dirty="0" smtClean="0">
                <a:latin typeface="Calibri" panose="020F0502020204030204" pitchFamily="34" charset="0"/>
                <a:cs typeface="Calibri" panose="020F0502020204030204" pitchFamily="34" charset="0"/>
              </a:rPr>
              <a:t>content and should </a:t>
            </a:r>
            <a:r>
              <a:rPr lang="en-US" sz="2400" dirty="0">
                <a:latin typeface="Calibri" panose="020F0502020204030204" pitchFamily="34" charset="0"/>
                <a:cs typeface="Calibri" panose="020F0502020204030204" pitchFamily="34" charset="0"/>
              </a:rPr>
              <a:t>ensure trade supports inclusive growth. </a:t>
            </a:r>
            <a:endParaRPr lang="en-US" sz="2400" dirty="0" smtClean="0">
              <a:latin typeface="Calibri" panose="020F0502020204030204" pitchFamily="34" charset="0"/>
              <a:cs typeface="Calibri" panose="020F0502020204030204" pitchFamily="34" charset="0"/>
            </a:endParaRPr>
          </a:p>
          <a:p>
            <a:pPr marL="0" lvl="1" indent="0" algn="just">
              <a:buClrTx/>
              <a:buNone/>
            </a:pPr>
            <a:endParaRPr lang="en-ZA" sz="2400" b="1" dirty="0">
              <a:latin typeface="Calibri" panose="020F0502020204030204" pitchFamily="34" charset="0"/>
              <a:cs typeface="Calibri" panose="020F0502020204030204" pitchFamily="34" charset="0"/>
            </a:endParaRPr>
          </a:p>
          <a:p>
            <a:pPr lvl="1" algn="just">
              <a:buClrTx/>
            </a:pPr>
            <a:r>
              <a:rPr lang="en-US" sz="2400" dirty="0" smtClean="0">
                <a:latin typeface="Calibri" panose="020F0502020204030204" pitchFamily="34" charset="0"/>
                <a:cs typeface="Calibri" panose="020F0502020204030204" pitchFamily="34" charset="0"/>
              </a:rPr>
              <a:t>we </a:t>
            </a:r>
            <a:r>
              <a:rPr lang="en-US" sz="2400" dirty="0">
                <a:latin typeface="Calibri" panose="020F0502020204030204" pitchFamily="34" charset="0"/>
                <a:cs typeface="Calibri" panose="020F0502020204030204" pitchFamily="34" charset="0"/>
              </a:rPr>
              <a:t>will need to calibrate expectations </a:t>
            </a:r>
            <a:r>
              <a:rPr lang="en-US" sz="2400" dirty="0" smtClean="0">
                <a:latin typeface="Calibri" panose="020F0502020204030204" pitchFamily="34" charset="0"/>
                <a:cs typeface="Calibri" panose="020F0502020204030204" pitchFamily="34" charset="0"/>
              </a:rPr>
              <a:t>realistically - possibility may be that </a:t>
            </a:r>
            <a:r>
              <a:rPr lang="en-US" sz="2400" dirty="0">
                <a:latin typeface="Calibri" panose="020F0502020204030204" pitchFamily="34" charset="0"/>
                <a:cs typeface="Calibri" panose="020F0502020204030204" pitchFamily="34" charset="0"/>
              </a:rPr>
              <a:t>the best outcome for MC11, in the current context, is simply to preserve the status quo in the WTO.    </a:t>
            </a:r>
            <a:endParaRPr lang="en-ZA" sz="24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uFillTx/>
              </a:defRPr>
            </a:pPr>
            <a:fld id="{7EBEE5DE-754D-4309-B59E-BDB11852C935}" type="slidenum">
              <a:rPr lang="en-US" smtClean="0"/>
              <a:pPr>
                <a:defRPr>
                  <a:uFillTx/>
                </a:defRPr>
              </a:pPr>
              <a:t>34</a:t>
            </a:fld>
            <a:endParaRPr lang="en-US" dirty="0"/>
          </a:p>
        </p:txBody>
      </p:sp>
    </p:spTree>
    <p:extLst>
      <p:ext uri="{BB962C8B-B14F-4D97-AF65-F5344CB8AC3E}">
        <p14:creationId xmlns:p14="http://schemas.microsoft.com/office/powerpoint/2010/main" val="951378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ALLOCATED – 2017-18 TO 2019/20</a:t>
            </a:r>
            <a:endParaRPr lang="en-US" dirty="0"/>
          </a:p>
        </p:txBody>
      </p:sp>
      <p:pic>
        <p:nvPicPr>
          <p:cNvPr id="4" name="Content Placeholder 3"/>
          <p:cNvPicPr>
            <a:picLocks noGrp="1" noChangeAspect="1"/>
          </p:cNvPicPr>
          <p:nvPr>
            <p:ph idx="1"/>
          </p:nvPr>
        </p:nvPicPr>
        <p:blipFill>
          <a:blip r:embed="rId2"/>
          <a:stretch>
            <a:fillRect/>
          </a:stretch>
        </p:blipFill>
        <p:spPr>
          <a:xfrm>
            <a:off x="94100" y="929090"/>
            <a:ext cx="8955800" cy="4639458"/>
          </a:xfrm>
          <a:prstGeom prst="rect">
            <a:avLst/>
          </a:prstGeom>
        </p:spPr>
      </p:pic>
      <p:sp>
        <p:nvSpPr>
          <p:cNvPr id="5" name="Slide Number Placeholder 3"/>
          <p:cNvSpPr>
            <a:spLocks noGrp="1"/>
          </p:cNvSpPr>
          <p:nvPr>
            <p:ph type="sldNum" sz="quarter" idx="12"/>
          </p:nvPr>
        </p:nvSpPr>
        <p:spPr>
          <a:xfrm>
            <a:off x="8401038" y="6166440"/>
            <a:ext cx="502920" cy="502920"/>
          </a:xfrm>
        </p:spPr>
        <p:txBody>
          <a:bodyPr/>
          <a:lstStyle/>
          <a:p>
            <a:fld id="{DFA3E436-ACB0-4C33-BE48-1F9AC9206181}" type="slidenum">
              <a:rPr lang="en-ZA" smtClean="0"/>
              <a:t>35</a:t>
            </a:fld>
            <a:endParaRPr lang="en-ZA"/>
          </a:p>
        </p:txBody>
      </p:sp>
    </p:spTree>
    <p:extLst>
      <p:ext uri="{BB962C8B-B14F-4D97-AF65-F5344CB8AC3E}">
        <p14:creationId xmlns:p14="http://schemas.microsoft.com/office/powerpoint/2010/main" val="1148073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BUDGET ALLOCATED TOWARDS Industrial INFRASTRUCTURE </a:t>
            </a:r>
            <a:endParaRPr lang="en-US" sz="2400" b="1" dirty="0"/>
          </a:p>
        </p:txBody>
      </p:sp>
      <p:sp>
        <p:nvSpPr>
          <p:cNvPr id="4" name="Rectangle 3"/>
          <p:cNvSpPr/>
          <p:nvPr/>
        </p:nvSpPr>
        <p:spPr>
          <a:xfrm>
            <a:off x="11250" y="620688"/>
            <a:ext cx="9144000" cy="646331"/>
          </a:xfrm>
          <a:prstGeom prst="rect">
            <a:avLst/>
          </a:prstGeom>
        </p:spPr>
        <p:txBody>
          <a:bodyPr wrap="square">
            <a:spAutoFit/>
          </a:bodyPr>
          <a:lstStyle/>
          <a:p>
            <a:pPr fontAlgn="base">
              <a:spcBef>
                <a:spcPct val="0"/>
              </a:spcBef>
              <a:spcAft>
                <a:spcPct val="0"/>
              </a:spcAft>
            </a:pPr>
            <a:r>
              <a:rPr lang="en-US" dirty="0" smtClean="0">
                <a:solidFill>
                  <a:srgbClr val="000000"/>
                </a:solidFill>
                <a:latin typeface="TimesNewRoman"/>
              </a:rPr>
              <a:t>Spending on incentives over </a:t>
            </a:r>
            <a:r>
              <a:rPr lang="en-US" dirty="0">
                <a:solidFill>
                  <a:srgbClr val="000000"/>
                </a:solidFill>
                <a:latin typeface="TimesNewRoman"/>
              </a:rPr>
              <a:t>the medium term is estimated at </a:t>
            </a:r>
            <a:r>
              <a:rPr lang="en-US" b="1" dirty="0" smtClean="0">
                <a:solidFill>
                  <a:srgbClr val="000000"/>
                </a:solidFill>
                <a:latin typeface="TimesNewRoman"/>
              </a:rPr>
              <a:t>R16.9 billion</a:t>
            </a:r>
            <a:r>
              <a:rPr lang="en-US" dirty="0" smtClean="0">
                <a:solidFill>
                  <a:srgbClr val="000000"/>
                </a:solidFill>
                <a:latin typeface="TimesNewRoman"/>
              </a:rPr>
              <a:t>, </a:t>
            </a:r>
            <a:r>
              <a:rPr lang="en-US" dirty="0">
                <a:solidFill>
                  <a:srgbClr val="000000"/>
                </a:solidFill>
                <a:latin typeface="TimesNewRoman"/>
              </a:rPr>
              <a:t>funded through </a:t>
            </a:r>
            <a:r>
              <a:rPr lang="en-US" dirty="0" smtClean="0">
                <a:solidFill>
                  <a:srgbClr val="000000"/>
                </a:solidFill>
                <a:latin typeface="TimesNewRoman"/>
              </a:rPr>
              <a:t>the </a:t>
            </a:r>
            <a:r>
              <a:rPr lang="en-US" i="1" dirty="0" smtClean="0">
                <a:solidFill>
                  <a:srgbClr val="000000"/>
                </a:solidFill>
                <a:latin typeface="TimesNewRoman,Italic"/>
              </a:rPr>
              <a:t>Incentive </a:t>
            </a:r>
            <a:r>
              <a:rPr lang="en-US" i="1" dirty="0">
                <a:solidFill>
                  <a:srgbClr val="000000"/>
                </a:solidFill>
                <a:latin typeface="TimesNewRoman,Italic"/>
              </a:rPr>
              <a:t>Development and Administration </a:t>
            </a:r>
            <a:r>
              <a:rPr lang="en-US" dirty="0" err="1">
                <a:solidFill>
                  <a:srgbClr val="000000"/>
                </a:solidFill>
                <a:latin typeface="TimesNewRoman"/>
              </a:rPr>
              <a:t>programme</a:t>
            </a:r>
            <a:r>
              <a:rPr lang="en-US" dirty="0" smtClean="0">
                <a:solidFill>
                  <a:srgbClr val="000000"/>
                </a:solidFill>
                <a:latin typeface="TimesNewRoman"/>
              </a:rPr>
              <a:t>.</a:t>
            </a:r>
          </a:p>
        </p:txBody>
      </p:sp>
      <p:graphicFrame>
        <p:nvGraphicFramePr>
          <p:cNvPr id="5" name="Table 4"/>
          <p:cNvGraphicFramePr>
            <a:graphicFrameLocks noGrp="1"/>
          </p:cNvGraphicFramePr>
          <p:nvPr>
            <p:extLst/>
          </p:nvPr>
        </p:nvGraphicFramePr>
        <p:xfrm>
          <a:off x="113128" y="1339377"/>
          <a:ext cx="8928992" cy="3848626"/>
        </p:xfrm>
        <a:graphic>
          <a:graphicData uri="http://schemas.openxmlformats.org/drawingml/2006/table">
            <a:tbl>
              <a:tblPr firstRow="1" bandRow="1"/>
              <a:tblGrid>
                <a:gridCol w="3720414">
                  <a:extLst>
                    <a:ext uri="{9D8B030D-6E8A-4147-A177-3AD203B41FA5}">
                      <a16:colId xmlns="" xmlns:a16="http://schemas.microsoft.com/office/drawing/2014/main" val="4281394831"/>
                    </a:ext>
                  </a:extLst>
                </a:gridCol>
                <a:gridCol w="1339348">
                  <a:extLst>
                    <a:ext uri="{9D8B030D-6E8A-4147-A177-3AD203B41FA5}">
                      <a16:colId xmlns="" xmlns:a16="http://schemas.microsoft.com/office/drawing/2014/main" val="3115157445"/>
                    </a:ext>
                  </a:extLst>
                </a:gridCol>
                <a:gridCol w="1413758">
                  <a:extLst>
                    <a:ext uri="{9D8B030D-6E8A-4147-A177-3AD203B41FA5}">
                      <a16:colId xmlns="" xmlns:a16="http://schemas.microsoft.com/office/drawing/2014/main" val="3276843976"/>
                    </a:ext>
                  </a:extLst>
                </a:gridCol>
                <a:gridCol w="1339348">
                  <a:extLst>
                    <a:ext uri="{9D8B030D-6E8A-4147-A177-3AD203B41FA5}">
                      <a16:colId xmlns="" xmlns:a16="http://schemas.microsoft.com/office/drawing/2014/main" val="729619148"/>
                    </a:ext>
                  </a:extLst>
                </a:gridCol>
                <a:gridCol w="1116124">
                  <a:extLst>
                    <a:ext uri="{9D8B030D-6E8A-4147-A177-3AD203B41FA5}">
                      <a16:colId xmlns="" xmlns:a16="http://schemas.microsoft.com/office/drawing/2014/main" val="829230220"/>
                    </a:ext>
                  </a:extLst>
                </a:gridCol>
              </a:tblGrid>
              <a:tr h="351203">
                <a:tc rowSpan="2">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r>
                        <a:rPr lang="en-US" sz="1400" dirty="0" smtClean="0">
                          <a:solidFill>
                            <a:schemeClr val="tx1"/>
                          </a:solidFill>
                          <a:latin typeface="Arial" panose="020B0604020202020204" pitchFamily="34" charset="0"/>
                          <a:cs typeface="Arial" panose="020B0604020202020204" pitchFamily="34" charset="0"/>
                        </a:rPr>
                        <a:t>Description</a:t>
                      </a:r>
                      <a:endParaRPr lang="en-US" sz="14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sz="1400" dirty="0" smtClean="0">
                          <a:solidFill>
                            <a:schemeClr val="tx1"/>
                          </a:solidFill>
                          <a:latin typeface="Arial" panose="020B0604020202020204" pitchFamily="34" charset="0"/>
                          <a:cs typeface="Arial" panose="020B0604020202020204" pitchFamily="34" charset="0"/>
                        </a:rPr>
                        <a:t>Y1- 2017/18</a:t>
                      </a:r>
                      <a:endParaRPr lang="en-US" sz="14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sz="1400" dirty="0" smtClean="0">
                          <a:solidFill>
                            <a:schemeClr val="tx1"/>
                          </a:solidFill>
                          <a:latin typeface="Arial" panose="020B0604020202020204" pitchFamily="34" charset="0"/>
                          <a:cs typeface="Arial" panose="020B0604020202020204" pitchFamily="34" charset="0"/>
                        </a:rPr>
                        <a:t>Y2- 2018/19</a:t>
                      </a:r>
                      <a:endParaRPr lang="en-US" sz="14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sz="1400" dirty="0" smtClean="0">
                          <a:solidFill>
                            <a:schemeClr val="tx1"/>
                          </a:solidFill>
                          <a:latin typeface="Arial" panose="020B0604020202020204" pitchFamily="34" charset="0"/>
                          <a:cs typeface="Arial" panose="020B0604020202020204" pitchFamily="34" charset="0"/>
                        </a:rPr>
                        <a:t>Y3- 2019/20</a:t>
                      </a:r>
                      <a:endParaRPr lang="en-US" sz="14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US" sz="1400" dirty="0" smtClean="0">
                          <a:solidFill>
                            <a:schemeClr val="tx1"/>
                          </a:solidFill>
                          <a:latin typeface="Arial" panose="020B0604020202020204" pitchFamily="34" charset="0"/>
                          <a:cs typeface="Arial" panose="020B0604020202020204" pitchFamily="34" charset="0"/>
                        </a:rPr>
                        <a:t>TOTAL</a:t>
                      </a:r>
                      <a:endParaRPr lang="en-US" sz="14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2386035534"/>
                  </a:ext>
                </a:extLst>
              </a:tr>
              <a:tr h="398202">
                <a:tc vMerge="1">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endParaRPr lang="en-US" sz="1400" b="1"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dirty="0" smtClean="0">
                          <a:solidFill>
                            <a:schemeClr val="tx1"/>
                          </a:solidFill>
                          <a:latin typeface="Arial" panose="020B0604020202020204" pitchFamily="34" charset="0"/>
                          <a:cs typeface="Arial" panose="020B0604020202020204" pitchFamily="34" charset="0"/>
                        </a:rPr>
                        <a:t>R’000</a:t>
                      </a:r>
                      <a:endParaRPr lang="en-US" sz="1400" b="1"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dirty="0" smtClean="0">
                          <a:solidFill>
                            <a:schemeClr val="tx1"/>
                          </a:solidFill>
                          <a:latin typeface="Arial" panose="020B0604020202020204" pitchFamily="34" charset="0"/>
                          <a:cs typeface="Arial" panose="020B0604020202020204" pitchFamily="34" charset="0"/>
                        </a:rPr>
                        <a:t>R’000</a:t>
                      </a:r>
                      <a:endParaRPr lang="en-US" sz="1400" b="1"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dirty="0" smtClean="0">
                          <a:solidFill>
                            <a:schemeClr val="tx1"/>
                          </a:solidFill>
                          <a:latin typeface="Arial" panose="020B0604020202020204" pitchFamily="34" charset="0"/>
                          <a:cs typeface="Arial" panose="020B0604020202020204" pitchFamily="34" charset="0"/>
                        </a:rPr>
                        <a:t>R’000</a:t>
                      </a:r>
                      <a:endParaRPr lang="en-US" sz="1400" b="1"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dirty="0" smtClean="0">
                          <a:solidFill>
                            <a:schemeClr val="tx1"/>
                          </a:solidFill>
                          <a:latin typeface="Arial" panose="020B0604020202020204" pitchFamily="34" charset="0"/>
                          <a:cs typeface="Arial" panose="020B0604020202020204" pitchFamily="34" charset="0"/>
                        </a:rPr>
                        <a:t>R’000</a:t>
                      </a:r>
                      <a:endParaRPr lang="en-US" sz="1400" b="1"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126259335"/>
                  </a:ext>
                </a:extLst>
              </a:tr>
              <a:tr h="398202">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sz="1400" dirty="0" smtClean="0">
                          <a:solidFill>
                            <a:schemeClr val="tx1"/>
                          </a:solidFill>
                          <a:latin typeface="Arial" panose="020B0604020202020204" pitchFamily="34" charset="0"/>
                          <a:cs typeface="Arial" panose="020B0604020202020204" pitchFamily="34" charset="0"/>
                        </a:rPr>
                        <a:t>Special economic zones</a:t>
                      </a:r>
                      <a:endParaRPr lang="en-US" sz="14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i="0" dirty="0" smtClean="0">
                          <a:solidFill>
                            <a:schemeClr val="tx1"/>
                          </a:solidFill>
                          <a:latin typeface="Arial" panose="020B0604020202020204" pitchFamily="34" charset="0"/>
                          <a:cs typeface="Arial" panose="020B0604020202020204" pitchFamily="34" charset="0"/>
                        </a:rPr>
                        <a:t>605 421</a:t>
                      </a:r>
                      <a:endParaRPr lang="en-US" sz="1400"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i="0" dirty="0" smtClean="0">
                          <a:solidFill>
                            <a:schemeClr val="tx1"/>
                          </a:solidFill>
                          <a:latin typeface="Arial" panose="020B0604020202020204" pitchFamily="34" charset="0"/>
                          <a:cs typeface="Arial" panose="020B0604020202020204" pitchFamily="34" charset="0"/>
                        </a:rPr>
                        <a:t>1 300 000</a:t>
                      </a:r>
                      <a:endParaRPr lang="en-US" sz="1400"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i="0" dirty="0" smtClean="0">
                          <a:solidFill>
                            <a:schemeClr val="tx1"/>
                          </a:solidFill>
                          <a:latin typeface="Arial" panose="020B0604020202020204" pitchFamily="34" charset="0"/>
                          <a:cs typeface="Arial" panose="020B0604020202020204" pitchFamily="34" charset="0"/>
                        </a:rPr>
                        <a:t>1 457 280</a:t>
                      </a:r>
                      <a:endParaRPr lang="en-US" sz="1400"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i="0" dirty="0" smtClean="0">
                          <a:solidFill>
                            <a:schemeClr val="tx1"/>
                          </a:solidFill>
                          <a:latin typeface="Arial" panose="020B0604020202020204" pitchFamily="34" charset="0"/>
                          <a:cs typeface="Arial" panose="020B0604020202020204" pitchFamily="34" charset="0"/>
                        </a:rPr>
                        <a:t>3 362 701</a:t>
                      </a:r>
                      <a:endParaRPr lang="en-US" sz="1400" b="1"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2246721583"/>
                  </a:ext>
                </a:extLst>
              </a:tr>
              <a:tr h="410046">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sz="1400" b="0" dirty="0" smtClean="0">
                          <a:solidFill>
                            <a:schemeClr val="tx1"/>
                          </a:solidFill>
                          <a:latin typeface="Arial" panose="020B0604020202020204" pitchFamily="34" charset="0"/>
                          <a:cs typeface="Arial" panose="020B0604020202020204" pitchFamily="34" charset="0"/>
                        </a:rPr>
                        <a:t>Critical infrastructure </a:t>
                      </a:r>
                      <a:r>
                        <a:rPr lang="en-US" sz="1400" b="0" dirty="0" err="1" smtClean="0">
                          <a:solidFill>
                            <a:schemeClr val="tx1"/>
                          </a:solidFill>
                          <a:latin typeface="Arial" panose="020B0604020202020204" pitchFamily="34" charset="0"/>
                          <a:cs typeface="Arial" panose="020B0604020202020204" pitchFamily="34" charset="0"/>
                        </a:rPr>
                        <a:t>programme</a:t>
                      </a:r>
                      <a:endParaRPr lang="en-US" sz="1400" b="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i="0" dirty="0" smtClean="0">
                          <a:solidFill>
                            <a:schemeClr val="tx1"/>
                          </a:solidFill>
                          <a:latin typeface="Arial" panose="020B0604020202020204" pitchFamily="34" charset="0"/>
                          <a:cs typeface="Arial" panose="020B0604020202020204" pitchFamily="34" charset="0"/>
                        </a:rPr>
                        <a:t>209</a:t>
                      </a:r>
                      <a:r>
                        <a:rPr lang="en-US" sz="1400" i="0" baseline="0" dirty="0" smtClean="0">
                          <a:solidFill>
                            <a:schemeClr val="tx1"/>
                          </a:solidFill>
                          <a:latin typeface="Arial" panose="020B0604020202020204" pitchFamily="34" charset="0"/>
                          <a:cs typeface="Arial" panose="020B0604020202020204" pitchFamily="34" charset="0"/>
                        </a:rPr>
                        <a:t> 500</a:t>
                      </a:r>
                      <a:endParaRPr lang="en-US" sz="1400"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i="0" dirty="0" smtClean="0">
                          <a:solidFill>
                            <a:schemeClr val="tx1"/>
                          </a:solidFill>
                          <a:latin typeface="Arial" panose="020B0604020202020204" pitchFamily="34" charset="0"/>
                          <a:cs typeface="Arial" panose="020B0604020202020204" pitchFamily="34" charset="0"/>
                        </a:rPr>
                        <a:t>211 071</a:t>
                      </a:r>
                      <a:endParaRPr lang="en-US" sz="1400"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i="0" dirty="0" smtClean="0">
                          <a:solidFill>
                            <a:schemeClr val="tx1"/>
                          </a:solidFill>
                          <a:latin typeface="Arial" panose="020B0604020202020204" pitchFamily="34" charset="0"/>
                          <a:cs typeface="Arial" panose="020B0604020202020204" pitchFamily="34" charset="0"/>
                        </a:rPr>
                        <a:t>222 891</a:t>
                      </a:r>
                      <a:endParaRPr lang="en-US" sz="1400"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i="0" dirty="0" smtClean="0">
                          <a:solidFill>
                            <a:schemeClr val="tx1"/>
                          </a:solidFill>
                          <a:latin typeface="Arial" panose="020B0604020202020204" pitchFamily="34" charset="0"/>
                          <a:cs typeface="Arial" panose="020B0604020202020204" pitchFamily="34" charset="0"/>
                        </a:rPr>
                        <a:t>643 462</a:t>
                      </a:r>
                      <a:endParaRPr lang="en-US" sz="1400" b="1" i="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2667496592"/>
                  </a:ext>
                </a:extLst>
              </a:tr>
              <a:tr h="387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Manufacturing development incentives</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3 564 850 </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3 617 002</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2 462</a:t>
                      </a:r>
                      <a:r>
                        <a:rPr lang="en-US" sz="1400" i="0" baseline="0" dirty="0" smtClean="0">
                          <a:solidFill>
                            <a:schemeClr val="tx1"/>
                          </a:solidFill>
                          <a:latin typeface="Arial" panose="020B0604020202020204" pitchFamily="34" charset="0"/>
                          <a:cs typeface="Arial" panose="020B0604020202020204" pitchFamily="34" charset="0"/>
                        </a:rPr>
                        <a:t> 594</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b="1" i="0" dirty="0" smtClean="0">
                          <a:solidFill>
                            <a:schemeClr val="tx1"/>
                          </a:solidFill>
                          <a:latin typeface="Arial" panose="020B0604020202020204" pitchFamily="34" charset="0"/>
                          <a:cs typeface="Arial" panose="020B0604020202020204" pitchFamily="34" charset="0"/>
                        </a:rPr>
                        <a:t>9</a:t>
                      </a:r>
                      <a:r>
                        <a:rPr lang="en-US" sz="1400" b="1" i="0" baseline="0" dirty="0" smtClean="0">
                          <a:solidFill>
                            <a:schemeClr val="tx1"/>
                          </a:solidFill>
                          <a:latin typeface="Arial" panose="020B0604020202020204" pitchFamily="34" charset="0"/>
                          <a:cs typeface="Arial" panose="020B0604020202020204" pitchFamily="34" charset="0"/>
                        </a:rPr>
                        <a:t> 644 446</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950427696"/>
                  </a:ext>
                </a:extLst>
              </a:tr>
              <a:tr h="387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Services sector development incentives</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692 500</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732 069</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704 425</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b="1" i="0" dirty="0" smtClean="0">
                          <a:solidFill>
                            <a:schemeClr val="tx1"/>
                          </a:solidFill>
                          <a:latin typeface="Arial" panose="020B0604020202020204" pitchFamily="34" charset="0"/>
                          <a:cs typeface="Arial" panose="020B0604020202020204" pitchFamily="34" charset="0"/>
                        </a:rPr>
                        <a:t>2 128 994</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1418046787"/>
                  </a:ext>
                </a:extLst>
              </a:tr>
              <a:tr h="387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Export market and investment assistance</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212 500</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227 725</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240 478</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b="1" i="0" dirty="0" smtClean="0">
                          <a:solidFill>
                            <a:schemeClr val="tx1"/>
                          </a:solidFill>
                          <a:latin typeface="Arial" panose="020B0604020202020204" pitchFamily="34" charset="0"/>
                          <a:cs typeface="Arial" panose="020B0604020202020204" pitchFamily="34" charset="0"/>
                        </a:rPr>
                        <a:t>680 703</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1891666927"/>
                  </a:ext>
                </a:extLst>
              </a:tr>
              <a:tr h="387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Support </a:t>
                      </a:r>
                      <a:r>
                        <a:rPr kumimoji="0" lang="en-US"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programme</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for industrial innovation</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63 937</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67 645</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71 433</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b="1" i="0" dirty="0" smtClean="0">
                          <a:solidFill>
                            <a:schemeClr val="tx1"/>
                          </a:solidFill>
                          <a:latin typeface="Arial" panose="020B0604020202020204" pitchFamily="34" charset="0"/>
                          <a:cs typeface="Arial" panose="020B0604020202020204" pitchFamily="34" charset="0"/>
                        </a:rPr>
                        <a:t>203 015</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870247147"/>
                  </a:ext>
                </a:extLst>
              </a:tr>
              <a:tr h="387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Industrial development zones: other</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140 000</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80 000</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i="0" dirty="0" smtClean="0">
                          <a:solidFill>
                            <a:schemeClr val="tx1"/>
                          </a:solidFill>
                          <a:latin typeface="Arial" panose="020B0604020202020204" pitchFamily="34" charset="0"/>
                          <a:cs typeface="Arial" panose="020B0604020202020204" pitchFamily="34" charset="0"/>
                        </a:rPr>
                        <a:t>-</a:t>
                      </a:r>
                      <a:endParaRPr lang="en-US" sz="1400"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p>
                      <a:pPr algn="r"/>
                      <a:r>
                        <a:rPr lang="en-US" sz="1400" b="1" i="0" dirty="0" smtClean="0">
                          <a:solidFill>
                            <a:schemeClr val="tx1"/>
                          </a:solidFill>
                          <a:latin typeface="Arial" panose="020B0604020202020204" pitchFamily="34" charset="0"/>
                          <a:cs typeface="Arial" panose="020B0604020202020204" pitchFamily="34" charset="0"/>
                        </a:rPr>
                        <a:t>220 000</a:t>
                      </a:r>
                      <a:endParaRPr lang="en-US" sz="1400" b="1" i="0"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extLst>
                  <a:ext uri="{0D108BD9-81ED-4DB2-BD59-A6C34878D82A}">
                    <a16:rowId xmlns="" xmlns:a16="http://schemas.microsoft.com/office/drawing/2014/main" val="2393223273"/>
                  </a:ext>
                </a:extLst>
              </a:tr>
              <a:tr h="351203">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sz="1400" b="1" dirty="0" smtClean="0">
                          <a:solidFill>
                            <a:schemeClr val="tx1"/>
                          </a:solidFill>
                          <a:latin typeface="Arial" panose="020B0604020202020204" pitchFamily="34" charset="0"/>
                          <a:cs typeface="Arial" panose="020B0604020202020204" pitchFamily="34" charset="0"/>
                        </a:rPr>
                        <a:t>TOTAL</a:t>
                      </a:r>
                      <a:endParaRPr lang="en-US" sz="1400" b="1"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dirty="0" smtClean="0">
                          <a:solidFill>
                            <a:schemeClr val="tx1"/>
                          </a:solidFill>
                          <a:latin typeface="Arial" panose="020B0604020202020204" pitchFamily="34" charset="0"/>
                          <a:cs typeface="Arial" panose="020B0604020202020204" pitchFamily="34" charset="0"/>
                        </a:rPr>
                        <a:t>5 488 708</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dirty="0" smtClean="0">
                          <a:solidFill>
                            <a:schemeClr val="tx1"/>
                          </a:solidFill>
                          <a:latin typeface="Arial" panose="020B0604020202020204" pitchFamily="34" charset="0"/>
                          <a:cs typeface="Arial" panose="020B0604020202020204" pitchFamily="34" charset="0"/>
                        </a:rPr>
                        <a:t>6 235 512</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US" sz="1400" b="1" dirty="0" smtClean="0">
                          <a:solidFill>
                            <a:schemeClr val="tx1"/>
                          </a:solidFill>
                          <a:latin typeface="Arial" panose="020B0604020202020204" pitchFamily="34" charset="0"/>
                          <a:cs typeface="Arial" panose="020B0604020202020204" pitchFamily="34" charset="0"/>
                        </a:rPr>
                        <a:t>5 159 101</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08080">
                        <a:lumMod val="20000"/>
                        <a:lumOff val="8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US" sz="1400" b="1" dirty="0" smtClean="0">
                          <a:solidFill>
                            <a:schemeClr val="tx1"/>
                          </a:solidFill>
                          <a:latin typeface="Arial" panose="020B0604020202020204" pitchFamily="34" charset="0"/>
                          <a:cs typeface="Arial" panose="020B0604020202020204" pitchFamily="34" charset="0"/>
                        </a:rPr>
                        <a:t>16 883 321</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850860097"/>
                  </a:ext>
                </a:extLst>
              </a:tr>
            </a:tbl>
          </a:graphicData>
        </a:graphic>
      </p:graphicFrame>
      <p:sp>
        <p:nvSpPr>
          <p:cNvPr id="6"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36</a:t>
            </a:fld>
            <a:endParaRPr lang="en-ZA"/>
          </a:p>
        </p:txBody>
      </p:sp>
    </p:spTree>
    <p:extLst>
      <p:ext uri="{BB962C8B-B14F-4D97-AF65-F5344CB8AC3E}">
        <p14:creationId xmlns:p14="http://schemas.microsoft.com/office/powerpoint/2010/main" val="528630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15068" y="1953934"/>
            <a:ext cx="5820724" cy="1174726"/>
          </a:xfrm>
        </p:spPr>
        <p:txBody>
          <a:bodyPr/>
          <a:lstStyle/>
          <a:p>
            <a:r>
              <a:rPr lang="en-ZA" b="1" kern="0" dirty="0">
                <a:latin typeface="Calibri" panose="020F0502020204030204" pitchFamily="34" charset="0"/>
                <a:cs typeface="Calibri" panose="020F0502020204030204" pitchFamily="34" charset="0"/>
              </a:rPr>
              <a:t/>
            </a:r>
            <a:br>
              <a:rPr lang="en-ZA" b="1" kern="0" dirty="0">
                <a:latin typeface="Calibri" panose="020F0502020204030204" pitchFamily="34" charset="0"/>
                <a:cs typeface="Calibri" panose="020F0502020204030204" pitchFamily="34" charset="0"/>
              </a:rPr>
            </a:br>
            <a:endParaRPr lang="en-ZA" dirty="0"/>
          </a:p>
        </p:txBody>
      </p:sp>
      <p:sp>
        <p:nvSpPr>
          <p:cNvPr id="3" name="TextBox 2"/>
          <p:cNvSpPr txBox="1"/>
          <p:nvPr/>
        </p:nvSpPr>
        <p:spPr>
          <a:xfrm rot="19293136">
            <a:off x="2339752" y="1484784"/>
            <a:ext cx="2736304" cy="646331"/>
          </a:xfrm>
          <a:prstGeom prst="rect">
            <a:avLst/>
          </a:prstGeom>
          <a:noFill/>
        </p:spPr>
        <p:txBody>
          <a:bodyPr wrap="square" rtlCol="0">
            <a:spAutoFit/>
          </a:bodyPr>
          <a:lstStyle/>
          <a:p>
            <a:pPr algn="ctr"/>
            <a:r>
              <a:rPr lang="en-ZA" sz="3600" dirty="0" smtClean="0">
                <a:latin typeface="Calibri" pitchFamily="34" charset="0"/>
              </a:rPr>
              <a:t>THANK YOU!</a:t>
            </a:r>
            <a:endParaRPr lang="en-ZA" sz="3600" dirty="0">
              <a:latin typeface="Calibri" pitchFamily="34" charset="0"/>
            </a:endParaRPr>
          </a:p>
        </p:txBody>
      </p:sp>
    </p:spTree>
    <p:extLst>
      <p:ext uri="{BB962C8B-B14F-4D97-AF65-F5344CB8AC3E}">
        <p14:creationId xmlns:p14="http://schemas.microsoft.com/office/powerpoint/2010/main" val="3965737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97575"/>
            <a:ext cx="914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1"/>
          <p:cNvSpPr>
            <a:spLocks noChangeArrowheads="1"/>
          </p:cNvSpPr>
          <p:nvPr/>
        </p:nvSpPr>
        <p:spPr bwMode="auto">
          <a:xfrm>
            <a:off x="539552" y="5608703"/>
            <a:ext cx="1213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pic>
        <p:nvPicPr>
          <p:cNvPr id="52231" name="Picture 9"/>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150498"/>
            <a:ext cx="8208912" cy="4425950"/>
          </a:xfrm>
          <a:prstGeom prst="rect">
            <a:avLst/>
          </a:prstGeom>
          <a:solidFill>
            <a:schemeClr val="bg2"/>
          </a:solidFill>
          <a:ln>
            <a:noFill/>
          </a:ln>
        </p:spPr>
      </p:pic>
      <p:sp>
        <p:nvSpPr>
          <p:cNvPr id="12" name="Rectangle: Top Corners One Rounded and One Snipped 1"/>
          <p:cNvSpPr/>
          <p:nvPr/>
        </p:nvSpPr>
        <p:spPr>
          <a:xfrm>
            <a:off x="395536" y="260350"/>
            <a:ext cx="8352928" cy="501635"/>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rgbClr val="800000"/>
                </a:solidFill>
              </a:rPr>
              <a:t>Value-added in manufacturing and the rest of the economy</a:t>
            </a:r>
          </a:p>
        </p:txBody>
      </p:sp>
      <p:sp>
        <p:nvSpPr>
          <p:cNvPr id="8"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4</a:t>
            </a:fld>
            <a:endParaRPr lang="en-ZA"/>
          </a:p>
        </p:txBody>
      </p:sp>
    </p:spTree>
    <p:extLst>
      <p:ext uri="{BB962C8B-B14F-4D97-AF65-F5344CB8AC3E}">
        <p14:creationId xmlns:p14="http://schemas.microsoft.com/office/powerpoint/2010/main" val="322877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97575"/>
            <a:ext cx="914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1"/>
          <p:cNvSpPr>
            <a:spLocks noChangeArrowheads="1"/>
          </p:cNvSpPr>
          <p:nvPr/>
        </p:nvSpPr>
        <p:spPr bwMode="auto">
          <a:xfrm>
            <a:off x="324649" y="5140159"/>
            <a:ext cx="1213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pic>
        <p:nvPicPr>
          <p:cNvPr id="5837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124744"/>
            <a:ext cx="8064500" cy="398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Top Corners One Rounded and One Snipped 1"/>
          <p:cNvSpPr/>
          <p:nvPr/>
        </p:nvSpPr>
        <p:spPr>
          <a:xfrm>
            <a:off x="296863" y="274711"/>
            <a:ext cx="8352928" cy="501635"/>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sz="2000" b="1" dirty="0">
                <a:solidFill>
                  <a:srgbClr val="800000"/>
                </a:solidFill>
              </a:rPr>
              <a:t>Employment in manufacturing and rest of the economy</a:t>
            </a:r>
          </a:p>
        </p:txBody>
      </p:sp>
      <p:sp>
        <p:nvSpPr>
          <p:cNvPr id="8"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5</a:t>
            </a:fld>
            <a:endParaRPr lang="en-ZA"/>
          </a:p>
        </p:txBody>
      </p:sp>
    </p:spTree>
    <p:extLst>
      <p:ext uri="{BB962C8B-B14F-4D97-AF65-F5344CB8AC3E}">
        <p14:creationId xmlns:p14="http://schemas.microsoft.com/office/powerpoint/2010/main" val="3251823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97575"/>
            <a:ext cx="914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1"/>
          <p:cNvSpPr>
            <a:spLocks noChangeArrowheads="1"/>
          </p:cNvSpPr>
          <p:nvPr/>
        </p:nvSpPr>
        <p:spPr bwMode="auto">
          <a:xfrm>
            <a:off x="280266" y="5287400"/>
            <a:ext cx="10484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SARB </a:t>
            </a:r>
            <a:endParaRPr lang="en-US" altLang="en-US" sz="1200" dirty="0">
              <a:latin typeface="+mn-lt"/>
            </a:endParaRPr>
          </a:p>
        </p:txBody>
      </p:sp>
      <p:pic>
        <p:nvPicPr>
          <p:cNvPr id="56327" name="Picture 3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20" y="1032988"/>
            <a:ext cx="8303571" cy="42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Top Corners One Rounded and One Snipped 1"/>
          <p:cNvSpPr/>
          <p:nvPr/>
        </p:nvSpPr>
        <p:spPr>
          <a:xfrm>
            <a:off x="296863" y="299849"/>
            <a:ext cx="8352928" cy="501635"/>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sz="2000" b="1" dirty="0">
                <a:solidFill>
                  <a:srgbClr val="800000"/>
                </a:solidFill>
              </a:rPr>
              <a:t>Investment in manufacturing compared to private and public investment</a:t>
            </a:r>
          </a:p>
        </p:txBody>
      </p:sp>
      <p:sp>
        <p:nvSpPr>
          <p:cNvPr id="8" name="Slide Number Placeholder 3"/>
          <p:cNvSpPr>
            <a:spLocks noGrp="1"/>
          </p:cNvSpPr>
          <p:nvPr>
            <p:ph type="sldNum" sz="quarter" idx="12"/>
          </p:nvPr>
        </p:nvSpPr>
        <p:spPr>
          <a:xfrm>
            <a:off x="8401038" y="6170822"/>
            <a:ext cx="502920" cy="502920"/>
          </a:xfrm>
        </p:spPr>
        <p:txBody>
          <a:bodyPr/>
          <a:lstStyle/>
          <a:p>
            <a:fld id="{DFA3E436-ACB0-4C33-BE48-1F9AC9206181}" type="slidenum">
              <a:rPr lang="en-ZA" smtClean="0"/>
              <a:t>6</a:t>
            </a:fld>
            <a:endParaRPr lang="en-ZA"/>
          </a:p>
        </p:txBody>
      </p:sp>
    </p:spTree>
    <p:extLst>
      <p:ext uri="{BB962C8B-B14F-4D97-AF65-F5344CB8AC3E}">
        <p14:creationId xmlns:p14="http://schemas.microsoft.com/office/powerpoint/2010/main" val="642759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Higher Impact </a:t>
            </a:r>
            <a:r>
              <a:rPr lang="en-US" sz="3600" b="1" dirty="0" err="1" smtClean="0">
                <a:latin typeface="Calibri" panose="020F0502020204030204" pitchFamily="34" charset="0"/>
                <a:cs typeface="Calibri" panose="020F0502020204030204" pitchFamily="34" charset="0"/>
              </a:rPr>
              <a:t>IPAP</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cont</a:t>
            </a:r>
            <a:r>
              <a:rPr lang="en-US" sz="3600" b="1" dirty="0" smtClean="0">
                <a:latin typeface="Calibri" panose="020F0502020204030204" pitchFamily="34" charset="0"/>
                <a:cs typeface="Calibri" panose="020F0502020204030204" pitchFamily="34" charset="0"/>
              </a:rPr>
              <a:t>’</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q"/>
            </a:pPr>
            <a:r>
              <a:rPr lang="en-US" sz="2000" b="0" dirty="0" smtClean="0">
                <a:latin typeface="Calibri" panose="020F0502020204030204" pitchFamily="34" charset="0"/>
              </a:rPr>
              <a:t>Performance </a:t>
            </a:r>
            <a:r>
              <a:rPr lang="en-US" sz="2000" b="0" dirty="0">
                <a:latin typeface="Calibri" panose="020F0502020204030204" pitchFamily="34" charset="0"/>
              </a:rPr>
              <a:t>of sector partly influenced by global factors (e.g. glut of steel, weaker demand in key African export </a:t>
            </a:r>
            <a:r>
              <a:rPr lang="en-US" sz="2000" b="0" dirty="0" smtClean="0">
                <a:latin typeface="Calibri" panose="020F0502020204030204" pitchFamily="34" charset="0"/>
              </a:rPr>
              <a:t>markets). And </a:t>
            </a:r>
            <a:r>
              <a:rPr lang="en-US" sz="2000" b="0" dirty="0">
                <a:latin typeface="Calibri" panose="020F0502020204030204" pitchFamily="34" charset="0"/>
              </a:rPr>
              <a:t>by domestic challenges:</a:t>
            </a:r>
            <a:endParaRPr lang="en-ZA" sz="2000" b="0" dirty="0">
              <a:latin typeface="Calibri" panose="020F0502020204030204" pitchFamily="34" charset="0"/>
            </a:endParaRPr>
          </a:p>
          <a:p>
            <a:pPr lvl="0">
              <a:buFont typeface="Arial" panose="020B0604020202020204" pitchFamily="34" charset="0"/>
              <a:buChar char="•"/>
            </a:pPr>
            <a:r>
              <a:rPr lang="en-US" sz="2000" b="0" dirty="0">
                <a:latin typeface="Calibri" panose="020F0502020204030204" pitchFamily="34" charset="0"/>
              </a:rPr>
              <a:t>Weak growth in domestic demand; </a:t>
            </a:r>
            <a:endParaRPr lang="en-ZA" sz="2000" b="0" dirty="0">
              <a:latin typeface="Calibri" panose="020F0502020204030204" pitchFamily="34" charset="0"/>
            </a:endParaRPr>
          </a:p>
          <a:p>
            <a:pPr lvl="0">
              <a:buFont typeface="Arial" panose="020B0604020202020204" pitchFamily="34" charset="0"/>
              <a:buChar char="•"/>
            </a:pPr>
            <a:r>
              <a:rPr lang="en-US" sz="2000" b="0" dirty="0">
                <a:latin typeface="Calibri" panose="020F0502020204030204" pitchFamily="34" charset="0"/>
              </a:rPr>
              <a:t>High levels of concentration in key sub-sectors (sub-optimal competition and higher barriers to entry);</a:t>
            </a:r>
            <a:endParaRPr lang="en-ZA" sz="2000" b="0" dirty="0">
              <a:latin typeface="Calibri" panose="020F0502020204030204" pitchFamily="34" charset="0"/>
            </a:endParaRPr>
          </a:p>
          <a:p>
            <a:pPr lvl="0">
              <a:buFont typeface="Arial" panose="020B0604020202020204" pitchFamily="34" charset="0"/>
              <a:buChar char="•"/>
            </a:pPr>
            <a:r>
              <a:rPr lang="en-US" sz="2000" b="0" dirty="0">
                <a:latin typeface="Calibri" panose="020F0502020204030204" pitchFamily="34" charset="0"/>
              </a:rPr>
              <a:t>High administered prices</a:t>
            </a:r>
            <a:endParaRPr lang="en-ZA" sz="2000" b="0" dirty="0">
              <a:latin typeface="Calibri" panose="020F0502020204030204" pitchFamily="34" charset="0"/>
            </a:endParaRPr>
          </a:p>
          <a:p>
            <a:pPr lvl="0">
              <a:buFont typeface="Arial" panose="020B0604020202020204" pitchFamily="34" charset="0"/>
              <a:buChar char="•"/>
            </a:pPr>
            <a:r>
              <a:rPr lang="en-US" sz="2000" b="0" dirty="0">
                <a:latin typeface="Calibri" panose="020F0502020204030204" pitchFamily="34" charset="0"/>
              </a:rPr>
              <a:t>Inconsistent application of key </a:t>
            </a:r>
            <a:r>
              <a:rPr lang="en-US" sz="2000" b="0" dirty="0" err="1">
                <a:latin typeface="Calibri" panose="020F0502020204030204" pitchFamily="34" charset="0"/>
              </a:rPr>
              <a:t>programmes</a:t>
            </a:r>
            <a:r>
              <a:rPr lang="en-US" sz="2000" b="0" dirty="0">
                <a:latin typeface="Calibri" panose="020F0502020204030204" pitchFamily="34" charset="0"/>
              </a:rPr>
              <a:t>, (e.g. </a:t>
            </a:r>
            <a:r>
              <a:rPr lang="en-US" sz="2000" b="0" dirty="0" err="1">
                <a:latin typeface="Calibri" panose="020F0502020204030204" pitchFamily="34" charset="0"/>
              </a:rPr>
              <a:t>localisation</a:t>
            </a:r>
            <a:r>
              <a:rPr lang="en-US" sz="2000" b="0" dirty="0" smtClean="0">
                <a:latin typeface="Calibri" panose="020F0502020204030204" pitchFamily="34" charset="0"/>
              </a:rPr>
              <a:t>)</a:t>
            </a:r>
            <a:endParaRPr lang="en-ZA" sz="2000" b="0" dirty="0">
              <a:latin typeface="Calibri" panose="020F0502020204030204" pitchFamily="34" charset="0"/>
            </a:endParaRPr>
          </a:p>
          <a:p>
            <a:pPr algn="just">
              <a:buFont typeface="Wingdings" panose="05000000000000000000" pitchFamily="2" charset="2"/>
              <a:buChar char="q"/>
            </a:pPr>
            <a:r>
              <a:rPr lang="en-US" sz="2000" b="0" dirty="0">
                <a:latin typeface="Calibri" panose="020F0502020204030204" pitchFamily="34" charset="0"/>
                <a:cs typeface="Calibri" panose="020F0502020204030204" pitchFamily="34" charset="0"/>
              </a:rPr>
              <a:t>But our </a:t>
            </a:r>
            <a:r>
              <a:rPr lang="en-US" sz="2000" b="0" dirty="0" err="1">
                <a:latin typeface="Calibri" panose="020F0502020204030204" pitchFamily="34" charset="0"/>
                <a:cs typeface="Calibri" panose="020F0502020204030204" pitchFamily="34" charset="0"/>
              </a:rPr>
              <a:t>programmes</a:t>
            </a:r>
            <a:r>
              <a:rPr lang="en-US" sz="2000" b="0" dirty="0">
                <a:latin typeface="Calibri" panose="020F0502020204030204" pitchFamily="34" charset="0"/>
                <a:cs typeface="Calibri" panose="020F0502020204030204" pitchFamily="34" charset="0"/>
              </a:rPr>
              <a:t> have had a positive impact; with respect to tax incentives alone, World Bank concluded that </a:t>
            </a:r>
            <a:r>
              <a:rPr lang="en-US" sz="2000" b="0" dirty="0">
                <a:latin typeface="Calibri" panose="020F0502020204030204" pitchFamily="34" charset="0"/>
              </a:rPr>
              <a:t>investment tax incentives:</a:t>
            </a:r>
          </a:p>
          <a:p>
            <a:pPr algn="just">
              <a:buFont typeface="Arial"/>
              <a:buChar char="•"/>
            </a:pPr>
            <a:r>
              <a:rPr lang="en-US" sz="2000" b="0" dirty="0">
                <a:latin typeface="Calibri" panose="020F0502020204030204" pitchFamily="34" charset="0"/>
              </a:rPr>
              <a:t>“have…contained job destruction in industrial sectors…”</a:t>
            </a:r>
          </a:p>
          <a:p>
            <a:pPr algn="just">
              <a:buFont typeface="Arial"/>
              <a:buChar char="•"/>
            </a:pPr>
            <a:r>
              <a:rPr lang="en-US" sz="2000" b="0" dirty="0">
                <a:latin typeface="Calibri" panose="020F0502020204030204" pitchFamily="34" charset="0"/>
              </a:rPr>
              <a:t>“have encouraged additional investment in agriculture, construction, manufacturing, trade, and other services.”</a:t>
            </a:r>
          </a:p>
          <a:p>
            <a:pPr algn="just">
              <a:buFont typeface="Arial"/>
              <a:buChar char="•"/>
            </a:pPr>
            <a:r>
              <a:rPr lang="en-US" sz="2000" b="0" dirty="0">
                <a:latin typeface="Calibri" panose="020F0502020204030204" pitchFamily="34" charset="0"/>
              </a:rPr>
              <a:t>“the additional investment generated by tax incentives exceeds the government’s foregone revenue from distributing the tax incentives.”</a:t>
            </a:r>
          </a:p>
          <a:p>
            <a:pPr marL="361950" indent="-361950">
              <a:buNone/>
            </a:pPr>
            <a:endParaRPr lang="en-US" sz="2000" dirty="0" smtClean="0">
              <a:latin typeface="Calibri" panose="020F0502020204030204" pitchFamily="34" charset="0"/>
              <a:cs typeface="Calibri" panose="020F0502020204030204" pitchFamily="34" charset="0"/>
            </a:endParaRPr>
          </a:p>
          <a:p>
            <a:pPr marL="0" indent="0">
              <a:buNone/>
            </a:pPr>
            <a:endParaRPr lang="en-US" sz="2000" dirty="0" smtClean="0">
              <a:latin typeface="Calibri" panose="020F0502020204030204" pitchFamily="34" charset="0"/>
              <a:cs typeface="Calibri" panose="020F0502020204030204" pitchFamily="34" charset="0"/>
            </a:endParaRPr>
          </a:p>
          <a:p>
            <a:endParaRPr lang="en-ZA"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7</a:t>
            </a:fld>
            <a:endParaRPr lang="en-ZA"/>
          </a:p>
        </p:txBody>
      </p:sp>
    </p:spTree>
    <p:extLst>
      <p:ext uri="{BB962C8B-B14F-4D97-AF65-F5344CB8AC3E}">
        <p14:creationId xmlns:p14="http://schemas.microsoft.com/office/powerpoint/2010/main" val="3505206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Higher Impact </a:t>
            </a:r>
            <a:r>
              <a:rPr lang="en-US" sz="3600" b="1" dirty="0" err="1" smtClean="0">
                <a:latin typeface="Calibri" panose="020F0502020204030204" pitchFamily="34" charset="0"/>
                <a:cs typeface="Calibri" panose="020F0502020204030204" pitchFamily="34" charset="0"/>
              </a:rPr>
              <a:t>IPAP</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cont</a:t>
            </a:r>
            <a:r>
              <a:rPr lang="en-US" sz="3600" b="1" dirty="0" smtClean="0">
                <a:latin typeface="Calibri" panose="020F0502020204030204" pitchFamily="34" charset="0"/>
                <a:cs typeface="Calibri" panose="020F0502020204030204" pitchFamily="34" charset="0"/>
              </a:rPr>
              <a:t>’</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692696"/>
            <a:ext cx="4572000" cy="5112568"/>
          </a:xfrm>
        </p:spPr>
        <p:txBody>
          <a:bodyPr>
            <a:noAutofit/>
          </a:bodyPr>
          <a:lstStyle/>
          <a:p>
            <a:pPr algn="just">
              <a:buFont typeface="Arial"/>
              <a:buChar char="•"/>
            </a:pPr>
            <a:r>
              <a:rPr lang="en-US" sz="2000" b="0" dirty="0" smtClean="0">
                <a:latin typeface="Calibri" panose="020F0502020204030204" pitchFamily="34" charset="0"/>
              </a:rPr>
              <a:t>Is justified by “the existence of large employment multipliers (which) brings the fiscal cost of job creation to a fraction of total labor costs, especially in the manufacturing sector.”</a:t>
            </a:r>
          </a:p>
          <a:p>
            <a:pPr algn="just">
              <a:buFont typeface="Arial"/>
              <a:buChar char="•"/>
            </a:pPr>
            <a:r>
              <a:rPr lang="en-US" sz="2000" b="0" dirty="0" smtClean="0">
                <a:latin typeface="Calibri" panose="020F0502020204030204" pitchFamily="34" charset="0"/>
              </a:rPr>
              <a:t>And “Moving forward, </a:t>
            </a:r>
            <a:r>
              <a:rPr lang="en-US" sz="2000" b="0" dirty="0" err="1" smtClean="0">
                <a:latin typeface="Calibri" panose="020F0502020204030204" pitchFamily="34" charset="0"/>
              </a:rPr>
              <a:t>reorientating</a:t>
            </a:r>
            <a:r>
              <a:rPr lang="en-US" sz="2000" b="0" dirty="0" smtClean="0">
                <a:latin typeface="Calibri" panose="020F0502020204030204" pitchFamily="34" charset="0"/>
              </a:rPr>
              <a:t> incentives…towards industrial sectors would create additional jobs at no additional fiscal cost, the more so as industrial sectors would benefit in the medium term from the depreciation of the rand, declining commodity prices, and the coming online of additional power generation.”</a:t>
            </a:r>
            <a:r>
              <a:rPr lang="en-US" b="0" dirty="0" smtClean="0"/>
              <a:t> </a:t>
            </a:r>
          </a:p>
          <a:p>
            <a:pPr marL="0" indent="0" algn="just"/>
            <a:r>
              <a:rPr lang="en-US" b="0" dirty="0" smtClean="0"/>
              <a:t>World Bank, 2017, </a:t>
            </a:r>
            <a:r>
              <a:rPr lang="en-US" b="0" u="sng" dirty="0" smtClean="0"/>
              <a:t>Private Investment for Jobs; South African Economic Update. </a:t>
            </a:r>
            <a:endParaRPr lang="en-US" sz="2000" b="0" dirty="0" smtClean="0">
              <a:latin typeface="Calibri" panose="020F0502020204030204" pitchFamily="34" charset="0"/>
            </a:endParaRPr>
          </a:p>
          <a:p>
            <a:pPr algn="just">
              <a:buFont typeface="Wingdings" panose="05000000000000000000" pitchFamily="2" charset="2"/>
              <a:buChar char="q"/>
            </a:pPr>
            <a:endParaRPr lang="en-ZA" sz="2000" b="0" dirty="0">
              <a:latin typeface="Calibri" panose="020F0502020204030204" pitchFamily="34" charset="0"/>
            </a:endParaRPr>
          </a:p>
          <a:p>
            <a:pPr marL="361950" indent="-361950">
              <a:buNone/>
            </a:pPr>
            <a:endParaRPr lang="en-US" sz="2000" dirty="0" smtClean="0">
              <a:latin typeface="Calibri" panose="020F0502020204030204" pitchFamily="34" charset="0"/>
              <a:cs typeface="Calibri" panose="020F0502020204030204" pitchFamily="34" charset="0"/>
            </a:endParaRPr>
          </a:p>
          <a:p>
            <a:pPr marL="0" indent="0">
              <a:buNone/>
            </a:pPr>
            <a:endParaRPr lang="en-US" sz="2000" dirty="0" smtClean="0">
              <a:latin typeface="Calibri" panose="020F0502020204030204" pitchFamily="34" charset="0"/>
              <a:cs typeface="Calibri" panose="020F0502020204030204" pitchFamily="34" charset="0"/>
            </a:endParaRPr>
          </a:p>
          <a:p>
            <a:endParaRPr lang="en-ZA"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8</a:t>
            </a:fld>
            <a:endParaRPr lang="en-ZA"/>
          </a:p>
        </p:txBody>
      </p:sp>
      <p:pic>
        <p:nvPicPr>
          <p:cNvPr id="6" name="Picture 5" descr="Snapsho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877" y="1268760"/>
            <a:ext cx="4332612" cy="3312368"/>
          </a:xfrm>
          <a:prstGeom prst="rect">
            <a:avLst/>
          </a:prstGeom>
        </p:spPr>
      </p:pic>
      <p:pic>
        <p:nvPicPr>
          <p:cNvPr id="7" name="Picture 6" descr="Snapsho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836712"/>
            <a:ext cx="4248472" cy="395363"/>
          </a:xfrm>
          <a:prstGeom prst="rect">
            <a:avLst/>
          </a:prstGeom>
        </p:spPr>
      </p:pic>
    </p:spTree>
    <p:extLst>
      <p:ext uri="{BB962C8B-B14F-4D97-AF65-F5344CB8AC3E}">
        <p14:creationId xmlns:p14="http://schemas.microsoft.com/office/powerpoint/2010/main" val="344904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Calibri" panose="020F0502020204030204" pitchFamily="34" charset="0"/>
                <a:cs typeface="Calibri" panose="020F0502020204030204" pitchFamily="34" charset="0"/>
              </a:rPr>
              <a:t>Higher Impact </a:t>
            </a:r>
            <a:r>
              <a:rPr lang="en-US" sz="3600" b="1" dirty="0" err="1" smtClean="0">
                <a:latin typeface="Calibri" panose="020F0502020204030204" pitchFamily="34" charset="0"/>
                <a:cs typeface="Calibri" panose="020F0502020204030204" pitchFamily="34" charset="0"/>
              </a:rPr>
              <a:t>IPAP</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cont</a:t>
            </a:r>
            <a:r>
              <a:rPr lang="en-US" sz="3600" b="1" dirty="0" smtClean="0">
                <a:latin typeface="Calibri" panose="020F0502020204030204" pitchFamily="34" charset="0"/>
                <a:cs typeface="Calibri" panose="020F0502020204030204" pitchFamily="34" charset="0"/>
              </a:rPr>
              <a:t>’</a:t>
            </a:r>
            <a:endParaRPr lang="en-ZA"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pPr lvl="0">
              <a:buFont typeface="Wingdings" panose="05000000000000000000" pitchFamily="2" charset="2"/>
              <a:buChar char="q"/>
            </a:pPr>
            <a:r>
              <a:rPr lang="en-US" sz="2400" dirty="0" smtClean="0">
                <a:latin typeface="Calibri" panose="020F0502020204030204" pitchFamily="34" charset="0"/>
              </a:rPr>
              <a:t>Notable </a:t>
            </a:r>
            <a:r>
              <a:rPr lang="en-US" sz="2400" dirty="0">
                <a:latin typeface="Calibri" panose="020F0502020204030204" pitchFamily="34" charset="0"/>
              </a:rPr>
              <a:t>successes in :</a:t>
            </a:r>
            <a:endParaRPr lang="en-ZA" sz="2400" dirty="0">
              <a:latin typeface="Calibri" panose="020F0502020204030204" pitchFamily="34" charset="0"/>
            </a:endParaRPr>
          </a:p>
          <a:p>
            <a:pPr lvl="0">
              <a:buFont typeface="Arial" panose="020B0604020202020204" pitchFamily="34" charset="0"/>
              <a:buChar char="•"/>
            </a:pPr>
            <a:r>
              <a:rPr lang="en-US" sz="2400" b="0" dirty="0" err="1">
                <a:latin typeface="Calibri" panose="020F0502020204030204" pitchFamily="34" charset="0"/>
              </a:rPr>
              <a:t>Automotives</a:t>
            </a:r>
            <a:endParaRPr lang="en-ZA" sz="2400" b="0" dirty="0">
              <a:latin typeface="Calibri" panose="020F0502020204030204" pitchFamily="34" charset="0"/>
            </a:endParaRPr>
          </a:p>
          <a:p>
            <a:r>
              <a:rPr lang="en-US" sz="2400" b="0" dirty="0" smtClean="0">
                <a:latin typeface="Calibri" panose="020F0502020204030204" pitchFamily="34" charset="0"/>
              </a:rPr>
              <a:t>	(</a:t>
            </a:r>
            <a:r>
              <a:rPr lang="en-US" sz="2400" b="0" dirty="0">
                <a:latin typeface="Calibri" panose="020F0502020204030204" pitchFamily="34" charset="0"/>
              </a:rPr>
              <a:t>Capital investment R6,6 </a:t>
            </a:r>
            <a:r>
              <a:rPr lang="en-US" sz="2400" b="0" dirty="0" err="1" smtClean="0">
                <a:latin typeface="Calibri" panose="020F0502020204030204" pitchFamily="34" charset="0"/>
              </a:rPr>
              <a:t>bn</a:t>
            </a:r>
            <a:r>
              <a:rPr lang="en-US" sz="2400" b="0" dirty="0" smtClean="0">
                <a:latin typeface="Calibri" panose="020F0502020204030204" pitchFamily="34" charset="0"/>
              </a:rPr>
              <a:t>, </a:t>
            </a:r>
            <a:r>
              <a:rPr lang="en-US" sz="2400" b="0" dirty="0">
                <a:latin typeface="Calibri" panose="020F0502020204030204" pitchFamily="34" charset="0"/>
              </a:rPr>
              <a:t>2015 </a:t>
            </a:r>
            <a:r>
              <a:rPr lang="en-US" sz="2400" b="0" dirty="0" smtClean="0">
                <a:latin typeface="Calibri" panose="020F0502020204030204" pitchFamily="34" charset="0"/>
              </a:rPr>
              <a:t>(2012: </a:t>
            </a:r>
            <a:r>
              <a:rPr lang="en-US" sz="2400" b="0" dirty="0" err="1" smtClean="0">
                <a:latin typeface="Calibri" panose="020F0502020204030204" pitchFamily="34" charset="0"/>
              </a:rPr>
              <a:t>R4,7bn</a:t>
            </a:r>
            <a:r>
              <a:rPr lang="en-US" sz="2400" b="0" dirty="0" smtClean="0">
                <a:latin typeface="Calibri" panose="020F0502020204030204" pitchFamily="34" charset="0"/>
              </a:rPr>
              <a:t>)</a:t>
            </a:r>
            <a:endParaRPr lang="en-ZA" sz="2400" b="0" dirty="0">
              <a:latin typeface="Calibri" panose="020F0502020204030204" pitchFamily="34" charset="0"/>
            </a:endParaRPr>
          </a:p>
          <a:p>
            <a:r>
              <a:rPr lang="en-US" sz="2400" b="0" dirty="0" smtClean="0">
                <a:latin typeface="Calibri" panose="020F0502020204030204" pitchFamily="34" charset="0"/>
              </a:rPr>
              <a:t>	Export units 333,000: </a:t>
            </a:r>
            <a:r>
              <a:rPr lang="en-US" sz="2400" b="0" dirty="0">
                <a:latin typeface="Calibri" panose="020F0502020204030204" pitchFamily="34" charset="0"/>
              </a:rPr>
              <a:t>2015 </a:t>
            </a:r>
            <a:r>
              <a:rPr lang="en-US" sz="2400" b="0" dirty="0" smtClean="0">
                <a:latin typeface="Calibri" panose="020F0502020204030204" pitchFamily="34" charset="0"/>
              </a:rPr>
              <a:t>(2012: 278,00)</a:t>
            </a:r>
            <a:endParaRPr lang="en-ZA" sz="2400" b="0" dirty="0">
              <a:latin typeface="Calibri" panose="020F0502020204030204" pitchFamily="34" charset="0"/>
            </a:endParaRPr>
          </a:p>
          <a:p>
            <a:pPr lvl="0">
              <a:buFont typeface="Arial" panose="020B0604020202020204" pitchFamily="34" charset="0"/>
              <a:buChar char="•"/>
            </a:pPr>
            <a:r>
              <a:rPr lang="en-US" sz="2400" b="0" dirty="0">
                <a:latin typeface="Calibri" panose="020F0502020204030204" pitchFamily="34" charset="0"/>
              </a:rPr>
              <a:t>CTFL</a:t>
            </a:r>
            <a:endParaRPr lang="en-ZA" sz="2400" b="0" dirty="0">
              <a:latin typeface="Calibri" panose="020F0502020204030204" pitchFamily="34" charset="0"/>
            </a:endParaRPr>
          </a:p>
          <a:p>
            <a:r>
              <a:rPr lang="en-US" sz="2400" b="0" dirty="0" smtClean="0">
                <a:latin typeface="Calibri" panose="020F0502020204030204" pitchFamily="34" charset="0"/>
              </a:rPr>
              <a:t>	(</a:t>
            </a:r>
            <a:r>
              <a:rPr lang="en-US" sz="2400" b="0" dirty="0">
                <a:latin typeface="Calibri" panose="020F0502020204030204" pitchFamily="34" charset="0"/>
              </a:rPr>
              <a:t>Output  </a:t>
            </a:r>
            <a:r>
              <a:rPr lang="en-US" sz="2400" b="0" dirty="0" err="1" smtClean="0">
                <a:latin typeface="Calibri" panose="020F0502020204030204" pitchFamily="34" charset="0"/>
              </a:rPr>
              <a:t>R41bn</a:t>
            </a:r>
            <a:r>
              <a:rPr lang="en-US" sz="2400" b="0" dirty="0" smtClean="0">
                <a:latin typeface="Calibri" panose="020F0502020204030204" pitchFamily="34" charset="0"/>
              </a:rPr>
              <a:t>: </a:t>
            </a:r>
            <a:r>
              <a:rPr lang="en-US" sz="2400" b="0" dirty="0">
                <a:latin typeface="Calibri" panose="020F0502020204030204" pitchFamily="34" charset="0"/>
              </a:rPr>
              <a:t>2015   </a:t>
            </a:r>
            <a:r>
              <a:rPr lang="en-US" sz="2400" b="0" dirty="0" smtClean="0">
                <a:latin typeface="Calibri" panose="020F0502020204030204" pitchFamily="34" charset="0"/>
              </a:rPr>
              <a:t>(2012: </a:t>
            </a:r>
            <a:r>
              <a:rPr lang="en-US" sz="2400" b="0" dirty="0" err="1" smtClean="0">
                <a:latin typeface="Calibri" panose="020F0502020204030204" pitchFamily="34" charset="0"/>
              </a:rPr>
              <a:t>R28bn</a:t>
            </a:r>
            <a:r>
              <a:rPr lang="en-US" sz="2400" b="0" dirty="0" smtClean="0">
                <a:latin typeface="Calibri" panose="020F0502020204030204" pitchFamily="34" charset="0"/>
              </a:rPr>
              <a:t>)</a:t>
            </a:r>
            <a:endParaRPr lang="en-ZA" sz="2400" b="0" dirty="0">
              <a:latin typeface="Calibri" panose="020F0502020204030204" pitchFamily="34" charset="0"/>
            </a:endParaRPr>
          </a:p>
          <a:p>
            <a:r>
              <a:rPr lang="en-US" sz="2400" b="0" dirty="0" smtClean="0">
                <a:latin typeface="Calibri" panose="020F0502020204030204" pitchFamily="34" charset="0"/>
              </a:rPr>
              <a:t>	Employment 144,000: </a:t>
            </a:r>
            <a:r>
              <a:rPr lang="en-US" sz="2400" b="0" dirty="0">
                <a:latin typeface="Calibri" panose="020F0502020204030204" pitchFamily="34" charset="0"/>
              </a:rPr>
              <a:t>2015  </a:t>
            </a:r>
            <a:r>
              <a:rPr lang="en-US" sz="2400" b="0" dirty="0" smtClean="0">
                <a:latin typeface="Calibri" panose="020F0502020204030204" pitchFamily="34" charset="0"/>
              </a:rPr>
              <a:t>(2014: 138,000)</a:t>
            </a:r>
            <a:endParaRPr lang="en-ZA" sz="2400" b="0" dirty="0">
              <a:latin typeface="Calibri" panose="020F0502020204030204" pitchFamily="34" charset="0"/>
            </a:endParaRPr>
          </a:p>
          <a:p>
            <a:pPr lvl="0">
              <a:buFont typeface="Arial" panose="020B0604020202020204" pitchFamily="34" charset="0"/>
              <a:buChar char="•"/>
            </a:pPr>
            <a:r>
              <a:rPr lang="en-US" sz="2400" b="0" dirty="0">
                <a:latin typeface="Calibri" panose="020F0502020204030204" pitchFamily="34" charset="0"/>
              </a:rPr>
              <a:t>BPS</a:t>
            </a:r>
            <a:endParaRPr lang="en-ZA" sz="2400" b="0" dirty="0">
              <a:latin typeface="Calibri" panose="020F0502020204030204" pitchFamily="34" charset="0"/>
            </a:endParaRPr>
          </a:p>
          <a:p>
            <a:r>
              <a:rPr lang="en-US" sz="2400" b="0" dirty="0" smtClean="0">
                <a:latin typeface="Calibri" panose="020F0502020204030204" pitchFamily="34" charset="0"/>
              </a:rPr>
              <a:t>	Investments </a:t>
            </a:r>
            <a:r>
              <a:rPr lang="en-US" sz="2400" b="0" dirty="0">
                <a:latin typeface="Calibri" panose="020F0502020204030204" pitchFamily="34" charset="0"/>
              </a:rPr>
              <a:t>R34 </a:t>
            </a:r>
            <a:r>
              <a:rPr lang="en-US" sz="2400" b="0" dirty="0" err="1">
                <a:latin typeface="Calibri" panose="020F0502020204030204" pitchFamily="34" charset="0"/>
              </a:rPr>
              <a:t>bn</a:t>
            </a:r>
            <a:r>
              <a:rPr lang="en-US" sz="2400" b="0" dirty="0">
                <a:latin typeface="Calibri" panose="020F0502020204030204" pitchFamily="34" charset="0"/>
              </a:rPr>
              <a:t> supporting </a:t>
            </a:r>
            <a:r>
              <a:rPr lang="en-US" sz="2400" b="0" dirty="0" smtClean="0">
                <a:latin typeface="Calibri" panose="020F0502020204030204" pitchFamily="34" charset="0"/>
              </a:rPr>
              <a:t>30,000 </a:t>
            </a:r>
            <a:r>
              <a:rPr lang="en-US" sz="2400" b="0" dirty="0">
                <a:latin typeface="Calibri" panose="020F0502020204030204" pitchFamily="34" charset="0"/>
              </a:rPr>
              <a:t>jobs 2016</a:t>
            </a:r>
            <a:endParaRPr lang="en-ZA" sz="2400" b="0" dirty="0">
              <a:latin typeface="Calibri" panose="020F0502020204030204" pitchFamily="34" charset="0"/>
            </a:endParaRPr>
          </a:p>
          <a:p>
            <a:pPr lvl="0">
              <a:buFont typeface="Arial" panose="020B0604020202020204" pitchFamily="34" charset="0"/>
              <a:buChar char="•"/>
            </a:pPr>
            <a:r>
              <a:rPr lang="en-US" sz="2400" b="0" dirty="0">
                <a:latin typeface="Calibri" panose="020F0502020204030204" pitchFamily="34" charset="0"/>
              </a:rPr>
              <a:t>Ship/boat building</a:t>
            </a:r>
            <a:endParaRPr lang="en-ZA" sz="2400" b="0" dirty="0">
              <a:latin typeface="Calibri" panose="020F0502020204030204" pitchFamily="34" charset="0"/>
            </a:endParaRPr>
          </a:p>
          <a:p>
            <a:r>
              <a:rPr lang="en-US" sz="2400" b="0" dirty="0" smtClean="0">
                <a:latin typeface="Calibri" panose="020F0502020204030204" pitchFamily="34" charset="0"/>
              </a:rPr>
              <a:t>	Exports </a:t>
            </a:r>
            <a:r>
              <a:rPr lang="en-US" sz="2400" b="0" dirty="0" err="1" smtClean="0">
                <a:latin typeface="Calibri" panose="020F0502020204030204" pitchFamily="34" charset="0"/>
              </a:rPr>
              <a:t>R2,39bn</a:t>
            </a:r>
            <a:r>
              <a:rPr lang="en-US" sz="2400" b="0" dirty="0" smtClean="0">
                <a:latin typeface="Calibri" panose="020F0502020204030204" pitchFamily="34" charset="0"/>
              </a:rPr>
              <a:t>: 2015 (2014: </a:t>
            </a:r>
            <a:r>
              <a:rPr lang="en-US" sz="2400" b="0" dirty="0" err="1" smtClean="0">
                <a:latin typeface="Calibri" panose="020F0502020204030204" pitchFamily="34" charset="0"/>
              </a:rPr>
              <a:t>R1,49bn</a:t>
            </a:r>
            <a:r>
              <a:rPr lang="en-US" sz="2400" b="0" dirty="0" smtClean="0">
                <a:latin typeface="Calibri" panose="020F0502020204030204" pitchFamily="34" charset="0"/>
              </a:rPr>
              <a:t>) </a:t>
            </a:r>
            <a:endParaRPr lang="en-US" sz="2400" b="0" dirty="0" smtClean="0">
              <a:latin typeface="Calibri" panose="020F0502020204030204" pitchFamily="34" charset="0"/>
              <a:cs typeface="Calibri" panose="020F0502020204030204" pitchFamily="34" charset="0"/>
            </a:endParaRPr>
          </a:p>
          <a:p>
            <a:pPr marL="893763" indent="-531813" algn="just">
              <a:buNone/>
            </a:pPr>
            <a:endParaRPr lang="en-US" sz="2400" b="0" dirty="0" smtClean="0">
              <a:latin typeface="Calibri" panose="020F0502020204030204" pitchFamily="34" charset="0"/>
              <a:cs typeface="Calibri" panose="020F0502020204030204" pitchFamily="34" charset="0"/>
            </a:endParaRPr>
          </a:p>
          <a:p>
            <a:pPr marL="361950" indent="-361950">
              <a:buNone/>
            </a:pPr>
            <a:endParaRPr lang="en-US" sz="2000" dirty="0" smtClean="0">
              <a:latin typeface="Calibri" panose="020F0502020204030204" pitchFamily="34" charset="0"/>
              <a:cs typeface="Calibri" panose="020F0502020204030204" pitchFamily="34" charset="0"/>
            </a:endParaRPr>
          </a:p>
          <a:p>
            <a:pPr marL="0" indent="0">
              <a:buNone/>
            </a:pPr>
            <a:endParaRPr lang="en-US" sz="2000" dirty="0" smtClean="0">
              <a:latin typeface="Calibri" panose="020F0502020204030204" pitchFamily="34" charset="0"/>
              <a:cs typeface="Calibri" panose="020F0502020204030204" pitchFamily="34" charset="0"/>
            </a:endParaRPr>
          </a:p>
          <a:p>
            <a:endParaRPr lang="en-ZA"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FA3E436-ACB0-4C33-BE48-1F9AC9206181}" type="slidenum">
              <a:rPr lang="en-ZA" smtClean="0"/>
              <a:t>9</a:t>
            </a:fld>
            <a:endParaRPr lang="en-ZA"/>
          </a:p>
        </p:txBody>
      </p:sp>
    </p:spTree>
    <p:extLst>
      <p:ext uri="{BB962C8B-B14F-4D97-AF65-F5344CB8AC3E}">
        <p14:creationId xmlns:p14="http://schemas.microsoft.com/office/powerpoint/2010/main" val="2533371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2264</Words>
  <Application>Microsoft Office PowerPoint</Application>
  <PresentationFormat>On-screen Show (4:3)</PresentationFormat>
  <Paragraphs>295</Paragraphs>
  <Slides>37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Angles</vt:lpstr>
      <vt:lpstr>Document</vt:lpstr>
      <vt:lpstr>Significance of SONA for dti Mandate </vt:lpstr>
      <vt:lpstr> Key Themes of SONA</vt:lpstr>
      <vt:lpstr>Higher Impact IPAP</vt:lpstr>
      <vt:lpstr>PowerPoint Presentation</vt:lpstr>
      <vt:lpstr>PowerPoint Presentation</vt:lpstr>
      <vt:lpstr>PowerPoint Presentation</vt:lpstr>
      <vt:lpstr>Higher Impact IPAP cont’</vt:lpstr>
      <vt:lpstr>Higher Impact IPAP cont’</vt:lpstr>
      <vt:lpstr>Higher Impact IPAP cont’</vt:lpstr>
      <vt:lpstr>Higher Impact IPAP cont’</vt:lpstr>
      <vt:lpstr>Higher Impact IPAP cont’</vt:lpstr>
      <vt:lpstr>Higher Impact IPAP cont’</vt:lpstr>
      <vt:lpstr>Black Industrialists</vt:lpstr>
      <vt:lpstr>Black Industrialists cont’</vt:lpstr>
      <vt:lpstr>Black Industrialists cont’</vt:lpstr>
      <vt:lpstr>SEZ’S and Industrial Parks</vt:lpstr>
      <vt:lpstr>SEZ’S and Industrial Parks</vt:lpstr>
      <vt:lpstr>SEZ’S and Industrial Parks</vt:lpstr>
      <vt:lpstr>The looming Challenge of the 4th Industrial Revolution</vt:lpstr>
      <vt:lpstr>The looming Challenge of the 4th Industrial Revolution</vt:lpstr>
      <vt:lpstr>Beneficiation </vt:lpstr>
      <vt:lpstr>Beneficiation </vt:lpstr>
      <vt:lpstr>Beneficiation </vt:lpstr>
      <vt:lpstr>Promoting Investment</vt:lpstr>
      <vt:lpstr>Trade issues - SADC</vt:lpstr>
      <vt:lpstr>Trade issues - SADC Cont’ </vt:lpstr>
      <vt:lpstr>TFTA negotiations</vt:lpstr>
      <vt:lpstr>TFTA negotiations Cont’</vt:lpstr>
      <vt:lpstr>South Africa’s trade with the United Kingdom (UK) </vt:lpstr>
      <vt:lpstr>South Africa’s trade with the United Kingdom (UK)  Cont’</vt:lpstr>
      <vt:lpstr>Effect of BREXIT on EPA </vt:lpstr>
      <vt:lpstr>Effect of BREXIT on EPA cont’</vt:lpstr>
      <vt:lpstr>World Trade Organisation</vt:lpstr>
      <vt:lpstr>World Trade Organisation</vt:lpstr>
      <vt:lpstr>BUDGET ALLOCATED – 2017-18 TO 2019/20</vt:lpstr>
      <vt:lpstr>BUDGET ALLOCATED TOWARDS Industrial INFRASTRUCTURE </vt:lpstr>
      <vt:lpstr> </vt:lpstr>
    </vt:vector>
  </TitlesOfParts>
  <Company>Department of Trade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Saroj</cp:lastModifiedBy>
  <cp:revision>93</cp:revision>
  <dcterms:created xsi:type="dcterms:W3CDTF">2017-02-25T23:59:11Z</dcterms:created>
  <dcterms:modified xsi:type="dcterms:W3CDTF">2017-02-27T15:58:05Z</dcterms:modified>
</cp:coreProperties>
</file>