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2754" y="-9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F41437-F2BA-984B-AE1B-7E1B178AA294}"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217163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41437-F2BA-984B-AE1B-7E1B178AA294}"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76052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41437-F2BA-984B-AE1B-7E1B178AA294}"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169842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41437-F2BA-984B-AE1B-7E1B178AA294}"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157788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41437-F2BA-984B-AE1B-7E1B178AA294}" type="datetimeFigureOut">
              <a:rPr lang="en-US" smtClean="0"/>
              <a:pPr/>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368273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F41437-F2BA-984B-AE1B-7E1B178AA294}"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217369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F41437-F2BA-984B-AE1B-7E1B178AA294}" type="datetimeFigureOut">
              <a:rPr lang="en-US" smtClean="0"/>
              <a:pPr/>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3067131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F41437-F2BA-984B-AE1B-7E1B178AA294}" type="datetimeFigureOut">
              <a:rPr lang="en-US" smtClean="0"/>
              <a:pPr/>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2796172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41437-F2BA-984B-AE1B-7E1B178AA294}" type="datetimeFigureOut">
              <a:rPr lang="en-US" smtClean="0"/>
              <a:pPr/>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1031218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41437-F2BA-984B-AE1B-7E1B178AA294}"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4086486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41437-F2BA-984B-AE1B-7E1B178AA294}" type="datetimeFigureOut">
              <a:rPr lang="en-US" smtClean="0"/>
              <a:pPr/>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1990005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41437-F2BA-984B-AE1B-7E1B178AA294}" type="datetimeFigureOut">
              <a:rPr lang="en-US" smtClean="0"/>
              <a:pPr/>
              <a:t>2/28/2017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AC218-FFD2-D948-93E0-5AE4940B04CF}" type="slidenum">
              <a:rPr lang="en-US" smtClean="0"/>
              <a:pPr/>
              <a:t>‹#›</a:t>
            </a:fld>
            <a:endParaRPr lang="en-US"/>
          </a:p>
        </p:txBody>
      </p:sp>
    </p:spTree>
    <p:extLst>
      <p:ext uri="{BB962C8B-B14F-4D97-AF65-F5344CB8AC3E}">
        <p14:creationId xmlns:p14="http://schemas.microsoft.com/office/powerpoint/2010/main" xmlns="" val="3853030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068418" y="229979"/>
            <a:ext cx="4961216" cy="1969770"/>
          </a:xfrm>
          <a:prstGeom prst="rect">
            <a:avLst/>
          </a:prstGeom>
          <a:noFill/>
        </p:spPr>
        <p:txBody>
          <a:bodyPr wrap="square" rtlCol="0">
            <a:spAutoFit/>
          </a:bodyPr>
          <a:lstStyle/>
          <a:p>
            <a:pPr algn="ctr"/>
            <a:r>
              <a:rPr lang="en-US" sz="3200" b="1" dirty="0" smtClean="0">
                <a:solidFill>
                  <a:schemeClr val="accent3">
                    <a:lumMod val="75000"/>
                  </a:schemeClr>
                </a:solidFill>
              </a:rPr>
              <a:t>SABC </a:t>
            </a:r>
          </a:p>
          <a:p>
            <a:pPr algn="ctr"/>
            <a:r>
              <a:rPr lang="en-US" sz="3200" b="1" dirty="0" smtClean="0">
                <a:solidFill>
                  <a:schemeClr val="accent3">
                    <a:lumMod val="75000"/>
                  </a:schemeClr>
                </a:solidFill>
              </a:rPr>
              <a:t>FY2016/17 </a:t>
            </a:r>
          </a:p>
          <a:p>
            <a:pPr algn="ctr"/>
            <a:r>
              <a:rPr lang="en-US" sz="3200" b="1" dirty="0" smtClean="0">
                <a:solidFill>
                  <a:schemeClr val="accent3">
                    <a:lumMod val="75000"/>
                  </a:schemeClr>
                </a:solidFill>
              </a:rPr>
              <a:t>SECOND QUARTER REPORT</a:t>
            </a:r>
          </a:p>
          <a:p>
            <a:pPr algn="ctr"/>
            <a:r>
              <a:rPr lang="en-US" sz="2600" b="1" dirty="0" smtClean="0">
                <a:solidFill>
                  <a:schemeClr val="accent3">
                    <a:lumMod val="75000"/>
                  </a:schemeClr>
                </a:solidFill>
              </a:rPr>
              <a:t>(1 July to 30 September 2016)</a:t>
            </a:r>
            <a:endParaRPr lang="en-US" sz="2600" dirty="0">
              <a:solidFill>
                <a:schemeClr val="accent3">
                  <a:lumMod val="75000"/>
                </a:schemeClr>
              </a:solidFill>
            </a:endParaRPr>
          </a:p>
        </p:txBody>
      </p:sp>
    </p:spTree>
    <p:extLst>
      <p:ext uri="{BB962C8B-B14F-4D97-AF65-F5344CB8AC3E}">
        <p14:creationId xmlns:p14="http://schemas.microsoft.com/office/powerpoint/2010/main" xmlns="" val="926079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1" y="608417"/>
            <a:ext cx="7487479"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262" y="1570383"/>
            <a:ext cx="9005887" cy="290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60762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1" y="608417"/>
            <a:ext cx="7487479"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262" y="1521447"/>
            <a:ext cx="9005887" cy="4602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59398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1" y="608417"/>
            <a:ext cx="7487479"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263" y="1385888"/>
            <a:ext cx="9005887" cy="4052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10489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1" y="608417"/>
            <a:ext cx="7487479"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38112" y="1388134"/>
            <a:ext cx="9005887" cy="5286375"/>
          </a:xfrm>
          <a:prstGeom prst="rect">
            <a:avLst/>
          </a:prstGeom>
          <a:solidFill>
            <a:schemeClr val="bg1"/>
          </a:solidFill>
          <a:ln>
            <a:noFill/>
          </a:ln>
          <a:effectLst/>
        </p:spPr>
      </p:pic>
    </p:spTree>
    <p:extLst>
      <p:ext uri="{BB962C8B-B14F-4D97-AF65-F5344CB8AC3E}">
        <p14:creationId xmlns:p14="http://schemas.microsoft.com/office/powerpoint/2010/main" xmlns="" val="4172650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1" y="608417"/>
            <a:ext cx="7487479"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263" y="1800225"/>
            <a:ext cx="9005887" cy="3224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68680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1" y="608417"/>
            <a:ext cx="7487479"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38113" y="1278353"/>
            <a:ext cx="9005887" cy="5354637"/>
          </a:xfrm>
          <a:prstGeom prst="rect">
            <a:avLst/>
          </a:prstGeom>
          <a:solidFill>
            <a:schemeClr val="bg1"/>
          </a:solidFill>
          <a:ln>
            <a:noFill/>
          </a:ln>
          <a:effectLst/>
        </p:spPr>
      </p:pic>
    </p:spTree>
    <p:extLst>
      <p:ext uri="{BB962C8B-B14F-4D97-AF65-F5344CB8AC3E}">
        <p14:creationId xmlns:p14="http://schemas.microsoft.com/office/powerpoint/2010/main" xmlns="" val="775698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1" y="608417"/>
            <a:ext cx="7487479" cy="461665"/>
          </a:xfrm>
          <a:prstGeom prst="rect">
            <a:avLst/>
          </a:prstGeom>
          <a:noFill/>
        </p:spPr>
        <p:txBody>
          <a:bodyPr wrap="square" rtlCol="0">
            <a:spAutoFit/>
          </a:bodyPr>
          <a:lstStyle/>
          <a:p>
            <a:r>
              <a:rPr lang="en-US" sz="2300" b="1" dirty="0" smtClean="0">
                <a:solidFill>
                  <a:srgbClr val="FFFFFF"/>
                </a:solidFill>
              </a:rPr>
              <a:t>PERFORMANCE AGAINST PREDETERMINED OBJECTIVES</a:t>
            </a:r>
            <a:endParaRPr lang="en-US" sz="23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263" y="1003300"/>
            <a:ext cx="9005887" cy="5854700"/>
          </a:xfrm>
          <a:prstGeom prst="rect">
            <a:avLst/>
          </a:prstGeom>
          <a:solidFill>
            <a:schemeClr val="bg1"/>
          </a:solidFill>
          <a:ln>
            <a:noFill/>
          </a:ln>
          <a:effectLst/>
        </p:spPr>
      </p:pic>
    </p:spTree>
    <p:extLst>
      <p:ext uri="{BB962C8B-B14F-4D97-AF65-F5344CB8AC3E}">
        <p14:creationId xmlns:p14="http://schemas.microsoft.com/office/powerpoint/2010/main" xmlns="" val="39446478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Box 1"/>
          <p:cNvSpPr txBox="1"/>
          <p:nvPr/>
        </p:nvSpPr>
        <p:spPr>
          <a:xfrm>
            <a:off x="954156" y="2797863"/>
            <a:ext cx="7156173" cy="923330"/>
          </a:xfrm>
          <a:prstGeom prst="rect">
            <a:avLst/>
          </a:prstGeom>
          <a:noFill/>
        </p:spPr>
        <p:txBody>
          <a:bodyPr wrap="square" rtlCol="0">
            <a:spAutoFit/>
          </a:bodyPr>
          <a:lstStyle/>
          <a:p>
            <a:pPr algn="ctr"/>
            <a:r>
              <a:rPr lang="en-ZA" sz="5400" b="1" dirty="0" smtClean="0">
                <a:solidFill>
                  <a:srgbClr val="FFC000"/>
                </a:solidFill>
              </a:rPr>
              <a:t>THANK YOU</a:t>
            </a:r>
            <a:endParaRPr lang="en-ZA" sz="5400" b="1" dirty="0">
              <a:solidFill>
                <a:srgbClr val="FFC000"/>
              </a:solidFill>
            </a:endParaRPr>
          </a:p>
        </p:txBody>
      </p:sp>
    </p:spTree>
    <p:extLst>
      <p:ext uri="{BB962C8B-B14F-4D97-AF65-F5344CB8AC3E}">
        <p14:creationId xmlns:p14="http://schemas.microsoft.com/office/powerpoint/2010/main" xmlns="" val="2733411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TABLE OF CONTENTS</a:t>
            </a:r>
            <a:endParaRPr lang="en-US" sz="24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TextBox 5"/>
          <p:cNvSpPr txBox="1"/>
          <p:nvPr/>
        </p:nvSpPr>
        <p:spPr>
          <a:xfrm>
            <a:off x="318052" y="1510748"/>
            <a:ext cx="7885044" cy="1646605"/>
          </a:xfrm>
          <a:prstGeom prst="rect">
            <a:avLst/>
          </a:prstGeom>
          <a:noFill/>
        </p:spPr>
        <p:txBody>
          <a:bodyPr wrap="square" rtlCol="0">
            <a:spAutoFit/>
          </a:bodyPr>
          <a:lstStyle/>
          <a:p>
            <a:pPr marL="285750" indent="-285750" algn="just">
              <a:lnSpc>
                <a:spcPct val="150000"/>
              </a:lnSpc>
              <a:spcAft>
                <a:spcPts val="1200"/>
              </a:spcAft>
              <a:buFont typeface="Arial" pitchFamily="34" charset="0"/>
              <a:buChar char="•"/>
            </a:pPr>
            <a:r>
              <a:rPr lang="en-ZA" b="1" dirty="0" smtClean="0"/>
              <a:t>EXECUTIVE SUMMARY</a:t>
            </a:r>
          </a:p>
          <a:p>
            <a:pPr marL="285750" indent="-285750" algn="just">
              <a:lnSpc>
                <a:spcPct val="150000"/>
              </a:lnSpc>
              <a:spcAft>
                <a:spcPts val="1200"/>
              </a:spcAft>
              <a:buFont typeface="Arial" pitchFamily="34" charset="0"/>
              <a:buChar char="•"/>
            </a:pPr>
            <a:r>
              <a:rPr lang="en-ZA" b="1" dirty="0" smtClean="0"/>
              <a:t>SECOND QUARTER FINANCIAL PERFORMANCE</a:t>
            </a:r>
          </a:p>
          <a:p>
            <a:pPr marL="285750" indent="-285750" algn="just">
              <a:lnSpc>
                <a:spcPct val="150000"/>
              </a:lnSpc>
              <a:spcAft>
                <a:spcPts val="1200"/>
              </a:spcAft>
              <a:buFont typeface="Arial" pitchFamily="34" charset="0"/>
              <a:buChar char="•"/>
              <a:tabLst>
                <a:tab pos="2332038" algn="l"/>
              </a:tabLst>
            </a:pPr>
            <a:r>
              <a:rPr lang="en-ZA" b="1" dirty="0" smtClean="0"/>
              <a:t>PERFORMANCE AGAINST PREDETERMINED OBJECTIVES</a:t>
            </a:r>
            <a:endParaRPr lang="en-ZA" b="1" dirty="0"/>
          </a:p>
        </p:txBody>
      </p:sp>
    </p:spTree>
    <p:extLst>
      <p:ext uri="{BB962C8B-B14F-4D97-AF65-F5344CB8AC3E}">
        <p14:creationId xmlns:p14="http://schemas.microsoft.com/office/powerpoint/2010/main" xmlns="" val="2584536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a:t>
            </a:r>
            <a:endParaRPr lang="en-US" sz="24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2" name="TextBox 1"/>
          <p:cNvSpPr txBox="1"/>
          <p:nvPr/>
        </p:nvSpPr>
        <p:spPr>
          <a:xfrm>
            <a:off x="318052" y="1497496"/>
            <a:ext cx="8560905" cy="3970318"/>
          </a:xfrm>
          <a:prstGeom prst="rect">
            <a:avLst/>
          </a:prstGeom>
          <a:noFill/>
        </p:spPr>
        <p:txBody>
          <a:bodyPr wrap="square" rtlCol="0">
            <a:spAutoFit/>
          </a:bodyPr>
          <a:lstStyle/>
          <a:p>
            <a:pPr algn="just"/>
            <a:r>
              <a:rPr lang="en-ZA" dirty="0"/>
              <a:t>In spite of an onslaught of adverse media publicity, the SABC ended the 2</a:t>
            </a:r>
            <a:r>
              <a:rPr lang="en-ZA" baseline="30000" dirty="0"/>
              <a:t>nd</a:t>
            </a:r>
            <a:r>
              <a:rPr lang="en-ZA" dirty="0"/>
              <a:t> Quarter on a successful note with a number of key events being broadcast on its platforms.  The public broadcaster’s biggest achievement during the period under review was most definitely its unrivalled coverage of the 2016 Local Elections – the SABC received numerous accolades for its immaculate coverage.  </a:t>
            </a:r>
            <a:endParaRPr lang="en-ZA" dirty="0" smtClean="0"/>
          </a:p>
          <a:p>
            <a:pPr algn="just"/>
            <a:endParaRPr lang="en-ZA" dirty="0"/>
          </a:p>
          <a:p>
            <a:pPr algn="just"/>
            <a:r>
              <a:rPr lang="en-ZA" dirty="0"/>
              <a:t>Financial performance was satisfactory with the Corporation increasing its cash balance with more than R200m to R660.5m at the end of September 2016.  </a:t>
            </a:r>
            <a:endParaRPr lang="en-ZA" dirty="0" smtClean="0"/>
          </a:p>
          <a:p>
            <a:pPr algn="just"/>
            <a:endParaRPr lang="en-ZA" dirty="0"/>
          </a:p>
          <a:p>
            <a:pPr algn="just"/>
            <a:r>
              <a:rPr lang="en-ZA" dirty="0"/>
              <a:t>The </a:t>
            </a:r>
            <a:r>
              <a:rPr lang="en-ZA" dirty="0" err="1"/>
              <a:t>SABC’s</a:t>
            </a:r>
            <a:r>
              <a:rPr lang="en-ZA" dirty="0"/>
              <a:t> financial ratios indicate that the Corporation is in an acceptable financial position and can meet all of its obligations.  The net loss for the 2</a:t>
            </a:r>
            <a:r>
              <a:rPr lang="en-ZA" baseline="30000" dirty="0"/>
              <a:t>nd</a:t>
            </a:r>
            <a:r>
              <a:rPr lang="en-ZA" dirty="0"/>
              <a:t> Quarter was R256.4m mainly as a result of below budget revenue generation.  Adverse economic conditions and resultant client cut-backs contributed to the revenue underperformance.</a:t>
            </a:r>
          </a:p>
          <a:p>
            <a:pPr algn="just"/>
            <a:endParaRPr lang="en-ZA" dirty="0"/>
          </a:p>
        </p:txBody>
      </p:sp>
    </p:spTree>
    <p:extLst>
      <p:ext uri="{BB962C8B-B14F-4D97-AF65-F5344CB8AC3E}">
        <p14:creationId xmlns:p14="http://schemas.microsoft.com/office/powerpoint/2010/main" xmlns="" val="2160871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a:t>
            </a:r>
            <a:endParaRPr lang="en-US" sz="24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2" name="TextBox 1"/>
          <p:cNvSpPr txBox="1"/>
          <p:nvPr/>
        </p:nvSpPr>
        <p:spPr>
          <a:xfrm>
            <a:off x="318052" y="1497496"/>
            <a:ext cx="8560905" cy="4431983"/>
          </a:xfrm>
          <a:prstGeom prst="rect">
            <a:avLst/>
          </a:prstGeom>
          <a:noFill/>
        </p:spPr>
        <p:txBody>
          <a:bodyPr wrap="square" rtlCol="0">
            <a:spAutoFit/>
          </a:bodyPr>
          <a:lstStyle/>
          <a:p>
            <a:pPr algn="just">
              <a:spcAft>
                <a:spcPts val="1200"/>
              </a:spcAft>
            </a:pPr>
            <a:r>
              <a:rPr lang="en-ZA" dirty="0"/>
              <a:t>The following are summarised highlights for the Quarter under review:</a:t>
            </a:r>
          </a:p>
          <a:p>
            <a:pPr marL="285750" lvl="0" indent="-285750" algn="just">
              <a:spcAft>
                <a:spcPts val="1200"/>
              </a:spcAft>
              <a:buFont typeface="Arial" pitchFamily="34" charset="0"/>
              <a:buChar char="•"/>
            </a:pPr>
            <a:r>
              <a:rPr lang="en-ZA" dirty="0"/>
              <a:t>The SABC performed exceptionally well against its goal of contributing to nation building and social cohesion.  Programming on TV and Radio commemorated national days which included Women’s Day and National Heritage Day.  The latter focused on </a:t>
            </a:r>
            <a:r>
              <a:rPr lang="en-US" dirty="0"/>
              <a:t>content and programming regarding restoration of the dignity of all the citizens, promoting South African languages and national symbols, and promotion and preservation of the different cultures.  The month of July was themed Nelson Mandela Month and South Africans were encouraged to dedicate 67 minutes to the </a:t>
            </a:r>
            <a:r>
              <a:rPr lang="en-US" i="1" dirty="0" err="1"/>
              <a:t>Madiba</a:t>
            </a:r>
            <a:r>
              <a:rPr lang="en-US" i="1" dirty="0"/>
              <a:t> legacy</a:t>
            </a:r>
            <a:r>
              <a:rPr lang="en-US" dirty="0"/>
              <a:t>. </a:t>
            </a:r>
            <a:endParaRPr lang="en-US" dirty="0" smtClean="0"/>
          </a:p>
          <a:p>
            <a:pPr marL="285750" indent="-285750" algn="just">
              <a:spcAft>
                <a:spcPts val="1200"/>
              </a:spcAft>
              <a:buFont typeface="Arial" pitchFamily="34" charset="0"/>
              <a:buChar char="•"/>
            </a:pPr>
            <a:r>
              <a:rPr lang="en-ZA" dirty="0"/>
              <a:t>SABC 3 launched its new schedule on 1 July 2016.  The schedule, reflecting an 80/20 mix of local and international content is a key element in the repositioning of the SABC network to improve audience numbers, fulfil a broader mandate and to promote the development of the local content production industry.  </a:t>
            </a:r>
          </a:p>
          <a:p>
            <a:pPr algn="just">
              <a:spcAft>
                <a:spcPts val="1200"/>
              </a:spcAft>
            </a:pPr>
            <a:endParaRPr lang="en-ZA" dirty="0"/>
          </a:p>
        </p:txBody>
      </p:sp>
    </p:spTree>
    <p:extLst>
      <p:ext uri="{BB962C8B-B14F-4D97-AF65-F5344CB8AC3E}">
        <p14:creationId xmlns:p14="http://schemas.microsoft.com/office/powerpoint/2010/main" xmlns="" val="955792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a:t>
            </a:r>
            <a:endParaRPr lang="en-US" sz="24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2" name="TextBox 1"/>
          <p:cNvSpPr txBox="1"/>
          <p:nvPr/>
        </p:nvSpPr>
        <p:spPr>
          <a:xfrm>
            <a:off x="318052" y="1497496"/>
            <a:ext cx="8560905" cy="3170099"/>
          </a:xfrm>
          <a:prstGeom prst="rect">
            <a:avLst/>
          </a:prstGeom>
          <a:noFill/>
        </p:spPr>
        <p:txBody>
          <a:bodyPr wrap="square" rtlCol="0">
            <a:spAutoFit/>
          </a:bodyPr>
          <a:lstStyle/>
          <a:p>
            <a:pPr marL="285750" lvl="0" indent="-285750" algn="just">
              <a:spcAft>
                <a:spcPts val="1200"/>
              </a:spcAft>
              <a:buFont typeface="Arial" pitchFamily="34" charset="0"/>
              <a:buChar char="•"/>
            </a:pPr>
            <a:r>
              <a:rPr lang="en-ZA" dirty="0"/>
              <a:t>SABC Radio still dominates the market by commanding</a:t>
            </a:r>
            <a:r>
              <a:rPr lang="en-US" dirty="0"/>
              <a:t> an exceptional share of 71.8%.  PBS Radio contributes 64.9% towards the overall SABC share performance while PCS Radio has an all adult share of 6.9%.  Radio reaches 28.1m all adult South Africans (15+).  </a:t>
            </a:r>
            <a:endParaRPr lang="en-ZA" dirty="0"/>
          </a:p>
          <a:p>
            <a:pPr marL="285750" lvl="0" indent="-285750" algn="just">
              <a:spcAft>
                <a:spcPts val="1200"/>
              </a:spcAft>
              <a:buFont typeface="Arial" pitchFamily="34" charset="0"/>
              <a:buChar char="•"/>
            </a:pPr>
            <a:r>
              <a:rPr lang="en-ZA" dirty="0"/>
              <a:t>A series of spectacular sporting events, were broadcast on the </a:t>
            </a:r>
            <a:r>
              <a:rPr lang="en-ZA" dirty="0" err="1"/>
              <a:t>SABC’s</a:t>
            </a:r>
            <a:r>
              <a:rPr lang="en-ZA" dirty="0"/>
              <a:t> platforms during the 2</a:t>
            </a:r>
            <a:r>
              <a:rPr lang="en-ZA" baseline="30000" dirty="0"/>
              <a:t>nd</a:t>
            </a:r>
            <a:r>
              <a:rPr lang="en-ZA" dirty="0"/>
              <a:t> Quarter.  Of note was the </a:t>
            </a:r>
            <a:r>
              <a:rPr lang="en-US" dirty="0"/>
              <a:t>extremely successful broadcast of the 2016 Rio Olympics and Paralympics.  </a:t>
            </a:r>
            <a:endParaRPr lang="en-ZA" dirty="0"/>
          </a:p>
          <a:p>
            <a:pPr marL="285750" lvl="0" indent="-285750" algn="just">
              <a:spcAft>
                <a:spcPts val="1200"/>
              </a:spcAft>
              <a:buFont typeface="Arial" pitchFamily="34" charset="0"/>
              <a:buChar char="•"/>
            </a:pPr>
            <a:r>
              <a:rPr lang="en-ZA" dirty="0"/>
              <a:t>The popularity of SABC content via internet and social media channels is continuing to show healthy growth.  </a:t>
            </a:r>
            <a:r>
              <a:rPr lang="en-ZA" dirty="0" err="1"/>
              <a:t>FaceBook</a:t>
            </a:r>
            <a:r>
              <a:rPr lang="en-ZA" dirty="0"/>
              <a:t> and Twitter remain the two most important social media platforms across the </a:t>
            </a:r>
            <a:r>
              <a:rPr lang="en-ZA" dirty="0" err="1"/>
              <a:t>SABC’s</a:t>
            </a:r>
            <a:r>
              <a:rPr lang="en-ZA" dirty="0"/>
              <a:t> network.  </a:t>
            </a:r>
          </a:p>
        </p:txBody>
      </p:sp>
    </p:spTree>
    <p:extLst>
      <p:ext uri="{BB962C8B-B14F-4D97-AF65-F5344CB8AC3E}">
        <p14:creationId xmlns:p14="http://schemas.microsoft.com/office/powerpoint/2010/main" xmlns="" val="2562770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EXECUTIVE SUMMARY</a:t>
            </a:r>
            <a:endParaRPr lang="en-US" sz="24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2" name="TextBox 1"/>
          <p:cNvSpPr txBox="1"/>
          <p:nvPr/>
        </p:nvSpPr>
        <p:spPr>
          <a:xfrm>
            <a:off x="318052" y="1497496"/>
            <a:ext cx="8560905" cy="2185214"/>
          </a:xfrm>
          <a:prstGeom prst="rect">
            <a:avLst/>
          </a:prstGeom>
          <a:noFill/>
        </p:spPr>
        <p:txBody>
          <a:bodyPr wrap="square" rtlCol="0">
            <a:spAutoFit/>
          </a:bodyPr>
          <a:lstStyle/>
          <a:p>
            <a:pPr marL="285750" lvl="0" indent="-285750" algn="just">
              <a:spcAft>
                <a:spcPts val="1200"/>
              </a:spcAft>
              <a:buFont typeface="Arial" pitchFamily="34" charset="0"/>
              <a:buChar char="•"/>
            </a:pPr>
            <a:r>
              <a:rPr lang="en-US" dirty="0"/>
              <a:t>In its commitment to deliver quality top-class programming, the SABC won a number of television and radio awards during the Quarter under review.  The SABC was also able to reap the prestigious Mail and Guardian award for Top Companies Reputation Index in the </a:t>
            </a:r>
            <a:r>
              <a:rPr lang="en-US" dirty="0" err="1"/>
              <a:t>Parastatal</a:t>
            </a:r>
            <a:r>
              <a:rPr lang="en-US" dirty="0"/>
              <a:t> category.</a:t>
            </a:r>
            <a:endParaRPr lang="en-ZA" dirty="0"/>
          </a:p>
          <a:p>
            <a:pPr marL="285750" lvl="0" indent="-285750" algn="just">
              <a:spcAft>
                <a:spcPts val="1200"/>
              </a:spcAft>
              <a:buFont typeface="Arial" pitchFamily="34" charset="0"/>
              <a:buChar char="•"/>
            </a:pPr>
            <a:r>
              <a:rPr lang="en-US" dirty="0"/>
              <a:t>During the period under review, the SABC released its 2015/16 Annual Report and Financial statements which was tabled in Parliament by the Shareholder.  Subsequently, a media conference was held to convey and contextualize the results.</a:t>
            </a:r>
            <a:endParaRPr lang="en-ZA" dirty="0"/>
          </a:p>
        </p:txBody>
      </p:sp>
    </p:spTree>
    <p:extLst>
      <p:ext uri="{BB962C8B-B14F-4D97-AF65-F5344CB8AC3E}">
        <p14:creationId xmlns:p14="http://schemas.microsoft.com/office/powerpoint/2010/main" xmlns="" val="3035108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FINANCIAL PERFORMANCE</a:t>
            </a:r>
            <a:endParaRPr lang="en-US" sz="24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4095945492"/>
              </p:ext>
            </p:extLst>
          </p:nvPr>
        </p:nvGraphicFramePr>
        <p:xfrm>
          <a:off x="132518" y="1161072"/>
          <a:ext cx="8878958" cy="5685677"/>
        </p:xfrm>
        <a:graphic>
          <a:graphicData uri="http://schemas.openxmlformats.org/drawingml/2006/table">
            <a:tbl>
              <a:tblPr firstRow="1" firstCol="1" bandRow="1">
                <a:tableStyleId>{5C22544A-7EE6-4342-B048-85BDC9FD1C3A}</a:tableStyleId>
              </a:tblPr>
              <a:tblGrid>
                <a:gridCol w="1221362"/>
                <a:gridCol w="686442"/>
                <a:gridCol w="686442"/>
                <a:gridCol w="595652"/>
                <a:gridCol w="583996"/>
                <a:gridCol w="686442"/>
                <a:gridCol w="686442"/>
                <a:gridCol w="595652"/>
                <a:gridCol w="583996"/>
                <a:gridCol w="686442"/>
                <a:gridCol w="686442"/>
                <a:gridCol w="595652"/>
                <a:gridCol w="583996"/>
              </a:tblGrid>
              <a:tr h="188976">
                <a:tc>
                  <a:txBody>
                    <a:bodyPr/>
                    <a:lstStyle/>
                    <a:p>
                      <a:pPr algn="l">
                        <a:lnSpc>
                          <a:spcPct val="115000"/>
                        </a:lnSpc>
                        <a:spcAft>
                          <a:spcPts val="0"/>
                        </a:spcAft>
                      </a:pPr>
                      <a:r>
                        <a:rPr lang="en-US" sz="1000" dirty="0">
                          <a:effectLst/>
                        </a:rPr>
                        <a:t> </a:t>
                      </a:r>
                      <a:endParaRPr lang="en-ZA" sz="1000" dirty="0">
                        <a:effectLst/>
                        <a:latin typeface="Calibri"/>
                        <a:ea typeface="Calibri"/>
                        <a:cs typeface="Times New Roman"/>
                      </a:endParaRPr>
                    </a:p>
                  </a:txBody>
                  <a:tcPr marL="59209" marR="59209" marT="0" marB="0" anchor="b"/>
                </a:tc>
                <a:tc gridSpan="4">
                  <a:txBody>
                    <a:bodyPr/>
                    <a:lstStyle/>
                    <a:p>
                      <a:pPr algn="ctr">
                        <a:lnSpc>
                          <a:spcPct val="115000"/>
                        </a:lnSpc>
                        <a:spcAft>
                          <a:spcPts val="0"/>
                        </a:spcAft>
                      </a:pPr>
                      <a:r>
                        <a:rPr lang="en-US" sz="1400" dirty="0">
                          <a:effectLst/>
                        </a:rPr>
                        <a:t>Quarter 2 2016/17</a:t>
                      </a:r>
                      <a:endParaRPr lang="en-ZA" sz="1400" dirty="0">
                        <a:effectLst/>
                        <a:latin typeface="Calibri"/>
                        <a:ea typeface="Calibri"/>
                        <a:cs typeface="Times New Roman"/>
                      </a:endParaRPr>
                    </a:p>
                  </a:txBody>
                  <a:tcPr marL="59209" marR="59209" marT="0" marB="0" anchor="b"/>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US" sz="1400" dirty="0">
                          <a:effectLst/>
                        </a:rPr>
                        <a:t>Year to Date</a:t>
                      </a:r>
                      <a:endParaRPr lang="en-ZA" sz="1400" dirty="0">
                        <a:effectLst/>
                        <a:latin typeface="Calibri"/>
                        <a:ea typeface="Calibri"/>
                        <a:cs typeface="Times New Roman"/>
                      </a:endParaRPr>
                    </a:p>
                  </a:txBody>
                  <a:tcPr marL="59209" marR="59209" marT="0" marB="0" anchor="b"/>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US" sz="1400" dirty="0">
                          <a:effectLst/>
                        </a:rPr>
                        <a:t>Year on Year</a:t>
                      </a:r>
                      <a:endParaRPr lang="en-ZA" sz="1400" dirty="0">
                        <a:effectLst/>
                        <a:latin typeface="Calibri"/>
                        <a:ea typeface="Calibri"/>
                        <a:cs typeface="Times New Roman"/>
                      </a:endParaRPr>
                    </a:p>
                  </a:txBody>
                  <a:tcPr marL="59209" marR="59209" marT="0" marB="0" anchor="b"/>
                </a:tc>
                <a:tc hMerge="1">
                  <a:txBody>
                    <a:bodyPr/>
                    <a:lstStyle/>
                    <a:p>
                      <a:endParaRPr lang="en-ZA"/>
                    </a:p>
                  </a:txBody>
                  <a:tcPr/>
                </a:tc>
                <a:tc hMerge="1">
                  <a:txBody>
                    <a:bodyPr/>
                    <a:lstStyle/>
                    <a:p>
                      <a:endParaRPr lang="en-ZA"/>
                    </a:p>
                  </a:txBody>
                  <a:tcPr/>
                </a:tc>
                <a:tc hMerge="1">
                  <a:txBody>
                    <a:bodyPr/>
                    <a:lstStyle/>
                    <a:p>
                      <a:endParaRPr lang="en-ZA"/>
                    </a:p>
                  </a:txBody>
                  <a:tcPr/>
                </a:tc>
              </a:tr>
              <a:tr h="487285">
                <a:tc>
                  <a:txBody>
                    <a:bodyPr/>
                    <a:lstStyle/>
                    <a:p>
                      <a:pPr algn="l">
                        <a:lnSpc>
                          <a:spcPct val="115000"/>
                        </a:lnSpc>
                        <a:spcAft>
                          <a:spcPts val="0"/>
                        </a:spcAft>
                      </a:pPr>
                      <a:r>
                        <a:rPr lang="en-US" sz="1000" dirty="0">
                          <a:effectLst/>
                        </a:rPr>
                        <a:t> </a:t>
                      </a:r>
                      <a:endParaRPr lang="en-ZA" sz="1000" dirty="0">
                        <a:effectLst/>
                        <a:latin typeface="Calibri"/>
                        <a:ea typeface="Calibri"/>
                        <a:cs typeface="Times New Roman"/>
                      </a:endParaRPr>
                    </a:p>
                  </a:txBody>
                  <a:tcPr marL="59209" marR="59209" marT="0" marB="0" anchor="b"/>
                </a:tc>
                <a:tc>
                  <a:txBody>
                    <a:bodyPr/>
                    <a:lstStyle/>
                    <a:p>
                      <a:pPr algn="ctr">
                        <a:lnSpc>
                          <a:spcPct val="115000"/>
                        </a:lnSpc>
                        <a:spcAft>
                          <a:spcPts val="0"/>
                        </a:spcAft>
                      </a:pPr>
                      <a:r>
                        <a:rPr lang="en-US" sz="1000">
                          <a:effectLst/>
                        </a:rPr>
                        <a:t>Actual R'000</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Budget R'000</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Variance R'000</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Variance %</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Actual R'000</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Budget R'000</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Variance R'000</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Variance %</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Actual 2017 R'000</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Actual 2016 R'000</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Variance R'000</a:t>
                      </a:r>
                      <a:endParaRPr lang="en-ZA" sz="1000">
                        <a:effectLst/>
                        <a:latin typeface="Calibri"/>
                        <a:ea typeface="Calibri"/>
                        <a:cs typeface="Times New Roman"/>
                      </a:endParaRPr>
                    </a:p>
                  </a:txBody>
                  <a:tcPr marL="59209" marR="59209" marT="0" marB="0" anchor="ctr"/>
                </a:tc>
                <a:tc>
                  <a:txBody>
                    <a:bodyPr/>
                    <a:lstStyle/>
                    <a:p>
                      <a:pPr algn="ctr">
                        <a:lnSpc>
                          <a:spcPct val="115000"/>
                        </a:lnSpc>
                        <a:spcAft>
                          <a:spcPts val="0"/>
                        </a:spcAft>
                      </a:pPr>
                      <a:r>
                        <a:rPr lang="en-US" sz="1000">
                          <a:effectLst/>
                        </a:rPr>
                        <a:t>Variance %</a:t>
                      </a:r>
                      <a:endParaRPr lang="en-ZA" sz="1000">
                        <a:effectLst/>
                        <a:latin typeface="Calibri"/>
                        <a:ea typeface="Calibri"/>
                        <a:cs typeface="Times New Roman"/>
                      </a:endParaRPr>
                    </a:p>
                  </a:txBody>
                  <a:tcPr marL="59209" marR="59209" marT="0" marB="0" anchor="ctr"/>
                </a:tc>
              </a:tr>
              <a:tr h="324855">
                <a:tc>
                  <a:txBody>
                    <a:bodyPr/>
                    <a:lstStyle/>
                    <a:p>
                      <a:pPr algn="l">
                        <a:lnSpc>
                          <a:spcPct val="115000"/>
                        </a:lnSpc>
                        <a:spcAft>
                          <a:spcPts val="0"/>
                        </a:spcAft>
                      </a:pPr>
                      <a:r>
                        <a:rPr lang="en-US" sz="1000">
                          <a:effectLst/>
                        </a:rPr>
                        <a:t> Revenue &amp; Other Income</a:t>
                      </a:r>
                      <a:endParaRPr lang="en-ZA" sz="1000">
                        <a:effectLst/>
                        <a:latin typeface="Calibri"/>
                        <a:ea typeface="Calibri"/>
                        <a:cs typeface="Times New Roman"/>
                      </a:endParaRPr>
                    </a:p>
                  </a:txBody>
                  <a:tcPr marL="59209" marR="59209" marT="0" marB="0" anchor="b"/>
                </a:tc>
                <a:tc>
                  <a:txBody>
                    <a:bodyPr/>
                    <a:lstStyle/>
                    <a:p>
                      <a:pPr algn="r">
                        <a:lnSpc>
                          <a:spcPct val="115000"/>
                        </a:lnSpc>
                        <a:spcAft>
                          <a:spcPts val="0"/>
                        </a:spcAft>
                      </a:pPr>
                      <a:r>
                        <a:rPr lang="en-US" sz="950" dirty="0">
                          <a:effectLst/>
                        </a:rPr>
                        <a:t>(1,998,811)</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(2,344,839)</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(346,028)</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(15%)</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(3,815,406)</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(4,544,471)</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(729,066)</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(16)</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(3,815,406)</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(4,107,814)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(292,408)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(7)</a:t>
                      </a:r>
                      <a:endParaRPr lang="en-ZA" sz="950">
                        <a:effectLst/>
                        <a:latin typeface="Calibri"/>
                        <a:ea typeface="Calibri"/>
                        <a:cs typeface="Times New Roman"/>
                      </a:endParaRPr>
                    </a:p>
                  </a:txBody>
                  <a:tcPr marL="59209" marR="59209" marT="0" marB="0" anchor="ctr"/>
                </a:tc>
              </a:tr>
              <a:tr h="324855">
                <a:tc>
                  <a:txBody>
                    <a:bodyPr/>
                    <a:lstStyle/>
                    <a:p>
                      <a:pPr algn="l">
                        <a:lnSpc>
                          <a:spcPct val="115000"/>
                        </a:lnSpc>
                        <a:spcAft>
                          <a:spcPts val="0"/>
                        </a:spcAft>
                      </a:pPr>
                      <a:r>
                        <a:rPr lang="en-US" sz="1000">
                          <a:effectLst/>
                        </a:rPr>
                        <a:t>Expenses</a:t>
                      </a:r>
                      <a:endParaRPr lang="en-ZA" sz="1000">
                        <a:effectLst/>
                        <a:latin typeface="Calibri"/>
                        <a:ea typeface="Calibri"/>
                        <a:cs typeface="Times New Roman"/>
                      </a:endParaRPr>
                    </a:p>
                  </a:txBody>
                  <a:tcPr marL="59209" marR="59209" marT="0" marB="0" anchor="b"/>
                </a:tc>
                <a:tc>
                  <a:txBody>
                    <a:bodyPr/>
                    <a:lstStyle/>
                    <a:p>
                      <a:pPr algn="r">
                        <a:lnSpc>
                          <a:spcPct val="115000"/>
                        </a:lnSpc>
                        <a:spcAft>
                          <a:spcPts val="0"/>
                        </a:spcAft>
                      </a:pPr>
                      <a:r>
                        <a:rPr lang="en-US" sz="950">
                          <a:effectLst/>
                        </a:rPr>
                        <a:t>1,642,748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1,776,681</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133,934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3,173,692</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3,508,418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334,725</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3,173,692</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3,072,697</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(100,996)</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(3)</a:t>
                      </a:r>
                      <a:endParaRPr lang="en-ZA" sz="950">
                        <a:effectLst/>
                        <a:latin typeface="Calibri"/>
                        <a:ea typeface="Calibri"/>
                        <a:cs typeface="Times New Roman"/>
                      </a:endParaRPr>
                    </a:p>
                  </a:txBody>
                  <a:tcPr marL="59209" marR="59209" marT="0" marB="0" anchor="ctr"/>
                </a:tc>
              </a:tr>
              <a:tr h="812141">
                <a:tc>
                  <a:txBody>
                    <a:bodyPr/>
                    <a:lstStyle/>
                    <a:p>
                      <a:pPr algn="l">
                        <a:lnSpc>
                          <a:spcPct val="115000"/>
                        </a:lnSpc>
                        <a:spcAft>
                          <a:spcPts val="0"/>
                        </a:spcAft>
                      </a:pPr>
                      <a:r>
                        <a:rPr lang="en-US" sz="1000">
                          <a:effectLst/>
                        </a:rPr>
                        <a:t>Earning before Amortisation, Depreciation, Interest and Tax (EBITDA)</a:t>
                      </a:r>
                      <a:endParaRPr lang="en-ZA" sz="1000">
                        <a:effectLst/>
                        <a:latin typeface="Calibri"/>
                        <a:ea typeface="Calibri"/>
                        <a:cs typeface="Times New Roman"/>
                      </a:endParaRPr>
                    </a:p>
                  </a:txBody>
                  <a:tcPr marL="59209" marR="59209" marT="0" marB="0" anchor="b"/>
                </a:tc>
                <a:tc>
                  <a:txBody>
                    <a:bodyPr/>
                    <a:lstStyle/>
                    <a:p>
                      <a:pPr algn="r">
                        <a:lnSpc>
                          <a:spcPct val="115000"/>
                        </a:lnSpc>
                        <a:spcAft>
                          <a:spcPts val="0"/>
                        </a:spcAft>
                      </a:pPr>
                      <a:r>
                        <a:rPr lang="en-US" sz="950">
                          <a:effectLst/>
                        </a:rPr>
                        <a:t>(356,063)</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(568,157)</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(212,094)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60%</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(641,713)</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(1,036,054)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(394,341)</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38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(641,713)</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(1,035,117)</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(393,404)</a:t>
                      </a:r>
                      <a:endParaRPr lang="en-ZA" sz="950" dirty="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38</a:t>
                      </a:r>
                      <a:endParaRPr lang="en-ZA" sz="950" dirty="0">
                        <a:effectLst/>
                        <a:latin typeface="Calibri"/>
                        <a:ea typeface="Calibri"/>
                        <a:cs typeface="Times New Roman"/>
                      </a:endParaRPr>
                    </a:p>
                  </a:txBody>
                  <a:tcPr marL="59209" marR="59209" marT="0" marB="0" anchor="ctr"/>
                </a:tc>
              </a:tr>
              <a:tr h="198523">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r">
                        <a:lnSpc>
                          <a:spcPct val="115000"/>
                        </a:lnSpc>
                        <a:spcAft>
                          <a:spcPts val="0"/>
                        </a:spcAft>
                      </a:pPr>
                      <a:r>
                        <a:rPr lang="en-US" sz="950" dirty="0">
                          <a:effectLst/>
                        </a:rPr>
                        <a:t> </a:t>
                      </a:r>
                      <a:endParaRPr lang="en-ZA" sz="950" dirty="0">
                        <a:effectLst/>
                        <a:latin typeface="Calibri"/>
                        <a:ea typeface="Calibri"/>
                        <a:cs typeface="Times New Roman"/>
                      </a:endParaRPr>
                    </a:p>
                  </a:txBody>
                  <a:tcPr marL="59209" marR="59209" marT="0" marB="0" anchor="ctr"/>
                </a:tc>
              </a:tr>
              <a:tr h="487285">
                <a:tc>
                  <a:txBody>
                    <a:bodyPr/>
                    <a:lstStyle/>
                    <a:p>
                      <a:pPr algn="l">
                        <a:lnSpc>
                          <a:spcPct val="115000"/>
                        </a:lnSpc>
                        <a:spcAft>
                          <a:spcPts val="0"/>
                        </a:spcAft>
                      </a:pPr>
                      <a:r>
                        <a:rPr lang="en-US" sz="1000">
                          <a:effectLst/>
                        </a:rPr>
                        <a:t>Amort. &amp; Imp. Prog, Film &amp; Sports Rights</a:t>
                      </a:r>
                      <a:endParaRPr lang="en-ZA" sz="1000">
                        <a:effectLst/>
                        <a:latin typeface="Calibri"/>
                        <a:ea typeface="Calibri"/>
                        <a:cs typeface="Times New Roman"/>
                      </a:endParaRPr>
                    </a:p>
                  </a:txBody>
                  <a:tcPr marL="59209" marR="59209" marT="0" marB="0" anchor="b"/>
                </a:tc>
                <a:tc>
                  <a:txBody>
                    <a:bodyPr/>
                    <a:lstStyle/>
                    <a:p>
                      <a:pPr algn="r">
                        <a:lnSpc>
                          <a:spcPct val="115000"/>
                        </a:lnSpc>
                        <a:spcAft>
                          <a:spcPts val="0"/>
                        </a:spcAft>
                      </a:pPr>
                      <a:r>
                        <a:rPr lang="en-US" sz="950">
                          <a:effectLst/>
                        </a:rPr>
                        <a:t>558,905</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583,860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24,955</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968,845</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1,021,516</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52,671</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5</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968,845</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819,223</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(149,622)</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(18)</a:t>
                      </a:r>
                      <a:endParaRPr lang="en-ZA" sz="950" dirty="0">
                        <a:effectLst/>
                        <a:latin typeface="Calibri"/>
                        <a:ea typeface="Calibri"/>
                        <a:cs typeface="Times New Roman"/>
                      </a:endParaRPr>
                    </a:p>
                  </a:txBody>
                  <a:tcPr marL="59209" marR="59209" marT="0" marB="0" anchor="ctr"/>
                </a:tc>
              </a:tr>
              <a:tr h="324855">
                <a:tc>
                  <a:txBody>
                    <a:bodyPr/>
                    <a:lstStyle/>
                    <a:p>
                      <a:pPr algn="l">
                        <a:lnSpc>
                          <a:spcPct val="115000"/>
                        </a:lnSpc>
                        <a:spcAft>
                          <a:spcPts val="0"/>
                        </a:spcAft>
                      </a:pPr>
                      <a:r>
                        <a:rPr lang="en-US" sz="1000">
                          <a:effectLst/>
                        </a:rPr>
                        <a:t>Amortisation of Computer Software</a:t>
                      </a:r>
                      <a:endParaRPr lang="en-ZA" sz="1000">
                        <a:effectLst/>
                        <a:latin typeface="Calibri"/>
                        <a:ea typeface="Calibri"/>
                        <a:cs typeface="Times New Roman"/>
                      </a:endParaRPr>
                    </a:p>
                  </a:txBody>
                  <a:tcPr marL="59209" marR="59209" marT="0" marB="0" anchor="b"/>
                </a:tc>
                <a:tc>
                  <a:txBody>
                    <a:bodyPr/>
                    <a:lstStyle/>
                    <a:p>
                      <a:pPr algn="r">
                        <a:lnSpc>
                          <a:spcPct val="115000"/>
                        </a:lnSpc>
                        <a:spcAft>
                          <a:spcPts val="0"/>
                        </a:spcAft>
                      </a:pPr>
                      <a:r>
                        <a:rPr lang="en-US" sz="950">
                          <a:effectLst/>
                        </a:rPr>
                        <a:t>11,521</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13,141</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1,620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22,596</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26,282</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3,686</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22,596</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22,917</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321</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1</a:t>
                      </a:r>
                      <a:endParaRPr lang="en-ZA" sz="950" dirty="0">
                        <a:effectLst/>
                        <a:latin typeface="Calibri"/>
                        <a:ea typeface="Calibri"/>
                        <a:cs typeface="Times New Roman"/>
                      </a:endParaRPr>
                    </a:p>
                  </a:txBody>
                  <a:tcPr marL="59209" marR="59209" marT="0" marB="0" anchor="ctr"/>
                </a:tc>
              </a:tr>
              <a:tr h="228211">
                <a:tc>
                  <a:txBody>
                    <a:bodyPr/>
                    <a:lstStyle/>
                    <a:p>
                      <a:pPr algn="l">
                        <a:lnSpc>
                          <a:spcPct val="115000"/>
                        </a:lnSpc>
                        <a:spcAft>
                          <a:spcPts val="0"/>
                        </a:spcAft>
                      </a:pPr>
                      <a:r>
                        <a:rPr lang="en-US" sz="1000">
                          <a:effectLst/>
                        </a:rPr>
                        <a:t>Depreciation</a:t>
                      </a:r>
                      <a:endParaRPr lang="en-ZA" sz="1000">
                        <a:effectLst/>
                        <a:latin typeface="Calibri"/>
                        <a:ea typeface="Calibri"/>
                        <a:cs typeface="Times New Roman"/>
                      </a:endParaRPr>
                    </a:p>
                  </a:txBody>
                  <a:tcPr marL="59209" marR="59209" marT="0" marB="0" anchor="b"/>
                </a:tc>
                <a:tc>
                  <a:txBody>
                    <a:bodyPr/>
                    <a:lstStyle/>
                    <a:p>
                      <a:pPr algn="r">
                        <a:lnSpc>
                          <a:spcPct val="115000"/>
                        </a:lnSpc>
                        <a:spcAft>
                          <a:spcPts val="0"/>
                        </a:spcAft>
                      </a:pPr>
                      <a:r>
                        <a:rPr lang="en-US" sz="950">
                          <a:effectLst/>
                        </a:rPr>
                        <a:t>53,679</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59,365</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5,686</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11%</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106,472</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118,744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12,272</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106,472</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110,765</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4,294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4</a:t>
                      </a:r>
                      <a:endParaRPr lang="en-ZA" sz="950" dirty="0">
                        <a:effectLst/>
                        <a:latin typeface="Calibri"/>
                        <a:ea typeface="Calibri"/>
                        <a:cs typeface="Times New Roman"/>
                      </a:endParaRPr>
                    </a:p>
                  </a:txBody>
                  <a:tcPr marL="59209" marR="59209" marT="0" marB="0" anchor="ctr"/>
                </a:tc>
              </a:tr>
              <a:tr h="198523">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r">
                        <a:lnSpc>
                          <a:spcPct val="115000"/>
                        </a:lnSpc>
                        <a:spcAft>
                          <a:spcPts val="0"/>
                        </a:spcAft>
                      </a:pPr>
                      <a:r>
                        <a:rPr lang="en-US" sz="950" dirty="0">
                          <a:effectLst/>
                        </a:rPr>
                        <a:t> </a:t>
                      </a:r>
                      <a:endParaRPr lang="en-ZA" sz="950" dirty="0">
                        <a:effectLst/>
                        <a:latin typeface="Calibri"/>
                        <a:ea typeface="Calibri"/>
                        <a:cs typeface="Times New Roman"/>
                      </a:endParaRPr>
                    </a:p>
                  </a:txBody>
                  <a:tcPr marL="59209" marR="59209" marT="0" marB="0" anchor="ctr"/>
                </a:tc>
              </a:tr>
              <a:tr h="649713">
                <a:tc>
                  <a:txBody>
                    <a:bodyPr/>
                    <a:lstStyle/>
                    <a:p>
                      <a:pPr algn="l">
                        <a:lnSpc>
                          <a:spcPct val="115000"/>
                        </a:lnSpc>
                        <a:spcAft>
                          <a:spcPts val="0"/>
                        </a:spcAft>
                      </a:pPr>
                      <a:r>
                        <a:rPr lang="en-US" sz="1000">
                          <a:effectLst/>
                        </a:rPr>
                        <a:t>Operating (Profit)/Loss Before Interest &amp; Tax</a:t>
                      </a:r>
                      <a:endParaRPr lang="en-ZA" sz="1000">
                        <a:effectLst/>
                        <a:latin typeface="Calibri"/>
                        <a:ea typeface="Calibri"/>
                        <a:cs typeface="Times New Roman"/>
                      </a:endParaRPr>
                    </a:p>
                  </a:txBody>
                  <a:tcPr marL="59209" marR="59209" marT="0" marB="0" anchor="b"/>
                </a:tc>
                <a:tc>
                  <a:txBody>
                    <a:bodyPr/>
                    <a:lstStyle/>
                    <a:p>
                      <a:pPr algn="r">
                        <a:lnSpc>
                          <a:spcPct val="115000"/>
                        </a:lnSpc>
                        <a:spcAft>
                          <a:spcPts val="0"/>
                        </a:spcAft>
                      </a:pPr>
                      <a:r>
                        <a:rPr lang="en-US" sz="950">
                          <a:effectLst/>
                        </a:rPr>
                        <a:t>268,042</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88,208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(179,833)</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(67%)</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456,200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130,489</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(325,711)</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(250)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456,200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(82,211)</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(538,411)</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(655)</a:t>
                      </a:r>
                      <a:endParaRPr lang="en-ZA" sz="950" dirty="0">
                        <a:effectLst/>
                        <a:latin typeface="Calibri"/>
                        <a:ea typeface="Calibri"/>
                        <a:cs typeface="Times New Roman"/>
                      </a:endParaRPr>
                    </a:p>
                  </a:txBody>
                  <a:tcPr marL="59209" marR="59209" marT="0" marB="0" anchor="ctr"/>
                </a:tc>
              </a:tr>
              <a:tr h="324855">
                <a:tc>
                  <a:txBody>
                    <a:bodyPr/>
                    <a:lstStyle/>
                    <a:p>
                      <a:pPr algn="l">
                        <a:lnSpc>
                          <a:spcPct val="115000"/>
                        </a:lnSpc>
                        <a:spcAft>
                          <a:spcPts val="0"/>
                        </a:spcAft>
                      </a:pPr>
                      <a:r>
                        <a:rPr lang="en-US" sz="1000">
                          <a:effectLst/>
                        </a:rPr>
                        <a:t>Net Financing (Income)/Loss</a:t>
                      </a:r>
                      <a:endParaRPr lang="en-ZA" sz="1000">
                        <a:effectLst/>
                        <a:latin typeface="Calibri"/>
                        <a:ea typeface="Calibri"/>
                        <a:cs typeface="Times New Roman"/>
                      </a:endParaRPr>
                    </a:p>
                  </a:txBody>
                  <a:tcPr marL="59209" marR="59209" marT="0" marB="0" anchor="b"/>
                </a:tc>
                <a:tc>
                  <a:txBody>
                    <a:bodyPr/>
                    <a:lstStyle/>
                    <a:p>
                      <a:pPr algn="r">
                        <a:lnSpc>
                          <a:spcPct val="115000"/>
                        </a:lnSpc>
                        <a:spcAft>
                          <a:spcPts val="0"/>
                        </a:spcAft>
                      </a:pPr>
                      <a:r>
                        <a:rPr lang="en-US" sz="950">
                          <a:effectLst/>
                        </a:rPr>
                        <a:t>(11,604)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(10,100)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1,504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(13%)</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(21,728)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(20,194)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1,534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(21,728)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(1,660)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20,068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1,209</a:t>
                      </a:r>
                      <a:endParaRPr lang="en-ZA" sz="950" dirty="0">
                        <a:effectLst/>
                        <a:latin typeface="Calibri"/>
                        <a:ea typeface="Calibri"/>
                        <a:cs typeface="Times New Roman"/>
                      </a:endParaRPr>
                    </a:p>
                  </a:txBody>
                  <a:tcPr marL="59209" marR="59209" marT="0" marB="0" anchor="ctr"/>
                </a:tc>
              </a:tr>
              <a:tr h="198523">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l">
                        <a:lnSpc>
                          <a:spcPct val="115000"/>
                        </a:lnSpc>
                      </a:pPr>
                      <a:endParaRPr lang="en-ZA" sz="950">
                        <a:effectLst/>
                        <a:latin typeface="Calibri"/>
                      </a:endParaRPr>
                    </a:p>
                  </a:txBody>
                  <a:tcPr marL="59209" marR="59209" marT="0" marB="0" anchor="ctr"/>
                </a:tc>
                <a:tc>
                  <a:txBody>
                    <a:bodyPr/>
                    <a:lstStyle/>
                    <a:p>
                      <a:pPr algn="r">
                        <a:lnSpc>
                          <a:spcPct val="115000"/>
                        </a:lnSpc>
                        <a:spcAft>
                          <a:spcPts val="0"/>
                        </a:spcAft>
                      </a:pPr>
                      <a:r>
                        <a:rPr lang="en-US" sz="950" dirty="0">
                          <a:effectLst/>
                        </a:rPr>
                        <a:t> </a:t>
                      </a:r>
                      <a:endParaRPr lang="en-ZA" sz="950" dirty="0">
                        <a:effectLst/>
                        <a:latin typeface="Calibri"/>
                        <a:ea typeface="Calibri"/>
                        <a:cs typeface="Times New Roman"/>
                      </a:endParaRPr>
                    </a:p>
                  </a:txBody>
                  <a:tcPr marL="59209" marR="59209" marT="0" marB="0" anchor="ctr"/>
                </a:tc>
              </a:tr>
              <a:tr h="487285">
                <a:tc>
                  <a:txBody>
                    <a:bodyPr/>
                    <a:lstStyle/>
                    <a:p>
                      <a:pPr algn="l">
                        <a:lnSpc>
                          <a:spcPct val="115000"/>
                        </a:lnSpc>
                        <a:spcAft>
                          <a:spcPts val="0"/>
                        </a:spcAft>
                      </a:pPr>
                      <a:r>
                        <a:rPr lang="en-US" sz="1000">
                          <a:effectLst/>
                        </a:rPr>
                        <a:t>Operating (Profit)/Loss Before Tax</a:t>
                      </a:r>
                      <a:endParaRPr lang="en-ZA" sz="1000">
                        <a:effectLst/>
                        <a:latin typeface="Calibri"/>
                        <a:ea typeface="Calibri"/>
                        <a:cs typeface="Times New Roman"/>
                      </a:endParaRPr>
                    </a:p>
                  </a:txBody>
                  <a:tcPr marL="59209" marR="59209" marT="0" marB="0" anchor="b"/>
                </a:tc>
                <a:tc>
                  <a:txBody>
                    <a:bodyPr/>
                    <a:lstStyle/>
                    <a:p>
                      <a:pPr algn="r">
                        <a:lnSpc>
                          <a:spcPct val="115000"/>
                        </a:lnSpc>
                        <a:spcAft>
                          <a:spcPts val="0"/>
                        </a:spcAft>
                      </a:pPr>
                      <a:r>
                        <a:rPr lang="en-US" sz="950">
                          <a:effectLst/>
                        </a:rPr>
                        <a:t>256,438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78,108</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(178,330)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(70%)</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434,472</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110,295</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(324,177)</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(294)</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434,472</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(83,872)</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a:effectLst/>
                        </a:rPr>
                        <a:t>(518,343)</a:t>
                      </a:r>
                      <a:endParaRPr lang="en-ZA" sz="950">
                        <a:effectLst/>
                        <a:latin typeface="Calibri"/>
                        <a:ea typeface="Calibri"/>
                        <a:cs typeface="Times New Roman"/>
                      </a:endParaRPr>
                    </a:p>
                  </a:txBody>
                  <a:tcPr marL="59209" marR="59209" marT="0" marB="0" anchor="ctr"/>
                </a:tc>
                <a:tc>
                  <a:txBody>
                    <a:bodyPr/>
                    <a:lstStyle/>
                    <a:p>
                      <a:pPr algn="r">
                        <a:lnSpc>
                          <a:spcPct val="115000"/>
                        </a:lnSpc>
                        <a:spcAft>
                          <a:spcPts val="0"/>
                        </a:spcAft>
                      </a:pPr>
                      <a:r>
                        <a:rPr lang="en-US" sz="950" dirty="0">
                          <a:effectLst/>
                        </a:rPr>
                        <a:t>(618)</a:t>
                      </a:r>
                      <a:endParaRPr lang="en-ZA" sz="950" dirty="0">
                        <a:effectLst/>
                        <a:latin typeface="Calibri"/>
                        <a:ea typeface="Calibri"/>
                        <a:cs typeface="Times New Roman"/>
                      </a:endParaRPr>
                    </a:p>
                  </a:txBody>
                  <a:tcPr marL="59209" marR="59209" marT="0" marB="0" anchor="ctr"/>
                </a:tc>
              </a:tr>
              <a:tr h="162428">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dirty="0">
                          <a:effectLst/>
                        </a:rPr>
                        <a:t> </a:t>
                      </a:r>
                      <a:endParaRPr lang="en-ZA" sz="1000" dirty="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a:effectLst/>
                        </a:rPr>
                        <a:t> </a:t>
                      </a:r>
                      <a:endParaRPr lang="en-ZA" sz="1000">
                        <a:effectLst/>
                        <a:latin typeface="Calibri"/>
                        <a:ea typeface="Calibri"/>
                        <a:cs typeface="Times New Roman"/>
                      </a:endParaRPr>
                    </a:p>
                  </a:txBody>
                  <a:tcPr marL="59209" marR="59209" marT="0" marB="0" anchor="b"/>
                </a:tc>
                <a:tc>
                  <a:txBody>
                    <a:bodyPr/>
                    <a:lstStyle/>
                    <a:p>
                      <a:pPr algn="l">
                        <a:lnSpc>
                          <a:spcPct val="115000"/>
                        </a:lnSpc>
                        <a:spcAft>
                          <a:spcPts val="0"/>
                        </a:spcAft>
                      </a:pPr>
                      <a:r>
                        <a:rPr lang="en-US" sz="1000" dirty="0">
                          <a:effectLst/>
                        </a:rPr>
                        <a:t> </a:t>
                      </a:r>
                      <a:endParaRPr lang="en-ZA" sz="1000" dirty="0">
                        <a:effectLst/>
                        <a:latin typeface="Calibri"/>
                        <a:ea typeface="Calibri"/>
                        <a:cs typeface="Times New Roman"/>
                      </a:endParaRPr>
                    </a:p>
                  </a:txBody>
                  <a:tcPr marL="59209" marR="59209" marT="0" marB="0" anchor="b"/>
                </a:tc>
              </a:tr>
            </a:tbl>
          </a:graphicData>
        </a:graphic>
      </p:graphicFrame>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4266376" y="466027"/>
            <a:ext cx="4506563" cy="923330"/>
          </a:xfrm>
          <a:prstGeom prst="rect">
            <a:avLst/>
          </a:prstGeom>
          <a:noFill/>
        </p:spPr>
        <p:txBody>
          <a:bodyPr wrap="square" rtlCol="0">
            <a:spAutoFit/>
          </a:bodyPr>
          <a:lstStyle/>
          <a:p>
            <a:r>
              <a:rPr lang="en-ZA" b="1" i="1" dirty="0"/>
              <a:t>ABRIDGED INCOME STATEMENT for the period ended 30 September 2016</a:t>
            </a:r>
            <a:endParaRPr lang="en-ZA" b="1" dirty="0"/>
          </a:p>
          <a:p>
            <a:endParaRPr lang="en-ZA" dirty="0"/>
          </a:p>
        </p:txBody>
      </p:sp>
    </p:spTree>
    <p:extLst>
      <p:ext uri="{BB962C8B-B14F-4D97-AF65-F5344CB8AC3E}">
        <p14:creationId xmlns:p14="http://schemas.microsoft.com/office/powerpoint/2010/main" xmlns="" val="2699804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FINANCIAL PERFORMANCE</a:t>
            </a:r>
            <a:endParaRPr lang="en-US" sz="24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Box 1"/>
          <p:cNvSpPr txBox="1"/>
          <p:nvPr/>
        </p:nvSpPr>
        <p:spPr>
          <a:xfrm>
            <a:off x="198782" y="1546225"/>
            <a:ext cx="8653669" cy="4247317"/>
          </a:xfrm>
          <a:prstGeom prst="rect">
            <a:avLst/>
          </a:prstGeom>
          <a:noFill/>
        </p:spPr>
        <p:txBody>
          <a:bodyPr wrap="square" rtlCol="0">
            <a:spAutoFit/>
          </a:bodyPr>
          <a:lstStyle/>
          <a:p>
            <a:pPr algn="just"/>
            <a:r>
              <a:rPr lang="en-US" dirty="0"/>
              <a:t>The </a:t>
            </a:r>
            <a:r>
              <a:rPr lang="en-US" dirty="0" err="1"/>
              <a:t>SABC’s</a:t>
            </a:r>
            <a:r>
              <a:rPr lang="en-US" dirty="0"/>
              <a:t> 2</a:t>
            </a:r>
            <a:r>
              <a:rPr lang="en-US" baseline="30000" dirty="0"/>
              <a:t>nd</a:t>
            </a:r>
            <a:r>
              <a:rPr lang="en-US" dirty="0"/>
              <a:t> Quarter closed at a </a:t>
            </a:r>
            <a:r>
              <a:rPr lang="en-ZA" dirty="0"/>
              <a:t>net loss</a:t>
            </a:r>
            <a:r>
              <a:rPr lang="en-US" dirty="0"/>
              <a:t> of </a:t>
            </a:r>
            <a:r>
              <a:rPr lang="en-ZA" dirty="0"/>
              <a:t>R434.4</a:t>
            </a:r>
            <a:r>
              <a:rPr lang="en-US" dirty="0"/>
              <a:t>m for</a:t>
            </a:r>
            <a:r>
              <a:rPr lang="en-ZA" dirty="0"/>
              <a:t> the financial year to date</a:t>
            </a:r>
            <a:r>
              <a:rPr lang="en-US" dirty="0"/>
              <a:t> which is, </a:t>
            </a:r>
            <a:r>
              <a:rPr lang="en-ZA" dirty="0"/>
              <a:t>R324.2m unfavourable to budget of R110.3m. </a:t>
            </a:r>
            <a:r>
              <a:rPr lang="en-US" dirty="0"/>
              <a:t> The entity’s</a:t>
            </a:r>
            <a:r>
              <a:rPr lang="en-ZA" dirty="0"/>
              <a:t> financial performance </a:t>
            </a:r>
            <a:r>
              <a:rPr lang="en-US" dirty="0"/>
              <a:t>tightened</a:t>
            </a:r>
            <a:r>
              <a:rPr lang="en-ZA" dirty="0"/>
              <a:t> by R518m in comparison to prior year profits of R83.9m</a:t>
            </a:r>
            <a:r>
              <a:rPr lang="en-US" dirty="0"/>
              <a:t>, </a:t>
            </a:r>
            <a:r>
              <a:rPr lang="en-ZA" dirty="0"/>
              <a:t>attributable mainly to </a:t>
            </a:r>
            <a:r>
              <a:rPr lang="en-US" dirty="0"/>
              <a:t>the decline in </a:t>
            </a:r>
            <a:r>
              <a:rPr lang="en-ZA" dirty="0"/>
              <a:t>revenue and other income by </a:t>
            </a:r>
            <a:r>
              <a:rPr lang="en-US" dirty="0"/>
              <a:t>7% </a:t>
            </a:r>
            <a:r>
              <a:rPr lang="en-ZA" dirty="0"/>
              <a:t>while overall expenditure </a:t>
            </a:r>
            <a:r>
              <a:rPr lang="en-US" dirty="0"/>
              <a:t>escalated</a:t>
            </a:r>
            <a:r>
              <a:rPr lang="en-ZA" dirty="0"/>
              <a:t> by 6%. </a:t>
            </a:r>
          </a:p>
          <a:p>
            <a:pPr algn="just"/>
            <a:r>
              <a:rPr lang="en-ZA" dirty="0"/>
              <a:t> </a:t>
            </a:r>
          </a:p>
          <a:p>
            <a:pPr algn="just"/>
            <a:r>
              <a:rPr lang="en-ZA" dirty="0"/>
              <a:t>The </a:t>
            </a:r>
            <a:r>
              <a:rPr lang="en-US" dirty="0"/>
              <a:t>Corporation </a:t>
            </a:r>
            <a:r>
              <a:rPr lang="en-ZA" dirty="0"/>
              <a:t>achieved year-to-date revenue and other income of R3.8bn (2015/16: R4.1bn), which is 16% below budget of R4.5bn and 7% lower than prior year earnings.  The</a:t>
            </a:r>
            <a:r>
              <a:rPr lang="en-US" dirty="0"/>
              <a:t> main revenue streams lagging behind are ad</a:t>
            </a:r>
            <a:r>
              <a:rPr lang="en-ZA" dirty="0" err="1"/>
              <a:t>vertising</a:t>
            </a:r>
            <a:r>
              <a:rPr lang="en-ZA" dirty="0"/>
              <a:t> revenue, licence fees as well as sponsorship revenue; these streams contribute 90% of total income.</a:t>
            </a:r>
          </a:p>
          <a:p>
            <a:pPr algn="just"/>
            <a:r>
              <a:rPr lang="en-US" dirty="0"/>
              <a:t> </a:t>
            </a:r>
            <a:endParaRPr lang="en-ZA" dirty="0"/>
          </a:p>
          <a:p>
            <a:pPr algn="just"/>
            <a:r>
              <a:rPr lang="en-ZA" dirty="0"/>
              <a:t>Operational costs </a:t>
            </a:r>
            <a:r>
              <a:rPr lang="en-US" dirty="0"/>
              <a:t>incurred </a:t>
            </a:r>
            <a:r>
              <a:rPr lang="en-ZA" dirty="0"/>
              <a:t>to date are R4.3bn thus favourable to budget of R4.7bn by R403.4m</a:t>
            </a:r>
            <a:r>
              <a:rPr lang="en-US" dirty="0"/>
              <a:t>; however this is</a:t>
            </a:r>
            <a:r>
              <a:rPr lang="en-ZA" dirty="0"/>
              <a:t> 6% higher than prior year expenses of R4.0bn.  The significant favourable line items to budget were amortisation of programme, film and sports rights, broadcast costs, as well as direct revenue collection costs.</a:t>
            </a:r>
          </a:p>
          <a:p>
            <a:pPr algn="just"/>
            <a:r>
              <a:rPr lang="en-US" dirty="0"/>
              <a:t> </a:t>
            </a:r>
            <a:endParaRPr lang="en-ZA" dirty="0"/>
          </a:p>
        </p:txBody>
      </p:sp>
    </p:spTree>
    <p:extLst>
      <p:ext uri="{BB962C8B-B14F-4D97-AF65-F5344CB8AC3E}">
        <p14:creationId xmlns:p14="http://schemas.microsoft.com/office/powerpoint/2010/main" xmlns="" val="2982404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18052" y="608417"/>
            <a:ext cx="3948324" cy="461665"/>
          </a:xfrm>
          <a:prstGeom prst="rect">
            <a:avLst/>
          </a:prstGeom>
          <a:noFill/>
        </p:spPr>
        <p:txBody>
          <a:bodyPr wrap="square" rtlCol="0">
            <a:spAutoFit/>
          </a:bodyPr>
          <a:lstStyle/>
          <a:p>
            <a:r>
              <a:rPr lang="en-US" sz="2400" b="1" dirty="0" smtClean="0">
                <a:solidFill>
                  <a:srgbClr val="FFFFFF"/>
                </a:solidFill>
              </a:rPr>
              <a:t>FINANCIAL PERFORMANCE</a:t>
            </a:r>
            <a:endParaRPr lang="en-US" sz="2400" b="1" dirty="0">
              <a:solidFill>
                <a:srgbClr val="FFFFFF"/>
              </a:solidFill>
            </a:endParaRPr>
          </a:p>
        </p:txBody>
      </p:sp>
      <p:sp>
        <p:nvSpPr>
          <p:cNvPr id="5" name="TextBox 4"/>
          <p:cNvSpPr txBox="1"/>
          <p:nvPr/>
        </p:nvSpPr>
        <p:spPr>
          <a:xfrm>
            <a:off x="318052" y="0"/>
            <a:ext cx="3948324" cy="461665"/>
          </a:xfrm>
          <a:prstGeom prst="rect">
            <a:avLst/>
          </a:prstGeom>
          <a:noFill/>
        </p:spPr>
        <p:txBody>
          <a:bodyPr wrap="square" rtlCol="0">
            <a:spAutoFit/>
          </a:bodyPr>
          <a:lstStyle/>
          <a:p>
            <a:r>
              <a:rPr lang="en-US" sz="2400" b="1" dirty="0" smtClean="0">
                <a:solidFill>
                  <a:srgbClr val="FFFFFF"/>
                </a:solidFill>
              </a:rPr>
              <a:t>SABC 2</a:t>
            </a:r>
            <a:r>
              <a:rPr lang="en-US" sz="2400" b="1" baseline="30000" dirty="0" smtClean="0">
                <a:solidFill>
                  <a:srgbClr val="FFFFFF"/>
                </a:solidFill>
              </a:rPr>
              <a:t>nd</a:t>
            </a:r>
            <a:r>
              <a:rPr lang="en-US" sz="2400" b="1" dirty="0" smtClean="0">
                <a:solidFill>
                  <a:srgbClr val="FFFFFF"/>
                </a:solidFill>
              </a:rPr>
              <a:t> QUARTER REPORT</a:t>
            </a:r>
            <a:endParaRPr lang="en-US" sz="2400" b="1" dirty="0">
              <a:solidFill>
                <a:srgbClr val="FFFFFF"/>
              </a:solidFill>
            </a:endParaRPr>
          </a:p>
        </p:txBody>
      </p:sp>
      <p:sp>
        <p:nvSpPr>
          <p:cNvPr id="6" name="Rectangle 1"/>
          <p:cNvSpPr>
            <a:spLocks noChangeArrowheads="1"/>
          </p:cNvSpPr>
          <p:nvPr/>
        </p:nvSpPr>
        <p:spPr bwMode="auto">
          <a:xfrm>
            <a:off x="460375" y="15462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Box 1"/>
          <p:cNvSpPr txBox="1"/>
          <p:nvPr/>
        </p:nvSpPr>
        <p:spPr>
          <a:xfrm>
            <a:off x="198782" y="1746597"/>
            <a:ext cx="8653669" cy="1754326"/>
          </a:xfrm>
          <a:prstGeom prst="rect">
            <a:avLst/>
          </a:prstGeom>
          <a:noFill/>
        </p:spPr>
        <p:txBody>
          <a:bodyPr wrap="square" rtlCol="0">
            <a:spAutoFit/>
          </a:bodyPr>
          <a:lstStyle/>
          <a:p>
            <a:pPr algn="just"/>
            <a:r>
              <a:rPr lang="en-ZA" dirty="0"/>
              <a:t>The SABC </a:t>
            </a:r>
            <a:r>
              <a:rPr lang="en-US" dirty="0"/>
              <a:t>maintained a </a:t>
            </a:r>
            <a:r>
              <a:rPr lang="en-ZA" dirty="0"/>
              <a:t>positive cash balance of R660.5m a</a:t>
            </a:r>
            <a:r>
              <a:rPr lang="en-US" dirty="0"/>
              <a:t>s it concludes the 2</a:t>
            </a:r>
            <a:r>
              <a:rPr lang="en-US" baseline="30000" dirty="0"/>
              <a:t>nd</a:t>
            </a:r>
            <a:r>
              <a:rPr lang="en-US" dirty="0"/>
              <a:t> quarter </a:t>
            </a:r>
            <a:r>
              <a:rPr lang="en-ZA" dirty="0"/>
              <a:t>with a net cash outflow of R220.6m</a:t>
            </a:r>
            <a:r>
              <a:rPr lang="en-US" dirty="0"/>
              <a:t> mainly to operating activities and investment in capital expenditure.  The Corporation is financially stable notwithstanding the </a:t>
            </a:r>
            <a:r>
              <a:rPr lang="en-ZA" dirty="0"/>
              <a:t>constant increase in </a:t>
            </a:r>
            <a:r>
              <a:rPr lang="en-US" dirty="0"/>
              <a:t>sports </a:t>
            </a:r>
            <a:r>
              <a:rPr lang="en-ZA" dirty="0"/>
              <a:t>rights fees</a:t>
            </a:r>
            <a:r>
              <a:rPr lang="en-US" dirty="0"/>
              <a:t>.  It should also be noted that for</a:t>
            </a:r>
            <a:r>
              <a:rPr lang="en-ZA" dirty="0"/>
              <a:t> the past two years operational cash</a:t>
            </a:r>
            <a:r>
              <a:rPr lang="en-US" dirty="0"/>
              <a:t> was </a:t>
            </a:r>
            <a:r>
              <a:rPr lang="en-US" dirty="0" err="1"/>
              <a:t>utilised</a:t>
            </a:r>
            <a:r>
              <a:rPr lang="en-US" dirty="0"/>
              <a:t> </a:t>
            </a:r>
            <a:r>
              <a:rPr lang="en-ZA" dirty="0"/>
              <a:t>to fund capital expenditure projects.  </a:t>
            </a:r>
          </a:p>
          <a:p>
            <a:pPr algn="just"/>
            <a:r>
              <a:rPr lang="en-US" dirty="0"/>
              <a:t> </a:t>
            </a:r>
            <a:endParaRPr lang="en-ZA" dirty="0"/>
          </a:p>
        </p:txBody>
      </p:sp>
    </p:spTree>
    <p:extLst>
      <p:ext uri="{BB962C8B-B14F-4D97-AF65-F5344CB8AC3E}">
        <p14:creationId xmlns:p14="http://schemas.microsoft.com/office/powerpoint/2010/main" xmlns="" val="596050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TotalTime>
  <Words>1071</Words>
  <Application>Microsoft Office PowerPoint</Application>
  <PresentationFormat>On-screen Show (4:3)</PresentationFormat>
  <Paragraphs>214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sabc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Alicia Coutinho</dc:creator>
  <cp:lastModifiedBy>PUMZA</cp:lastModifiedBy>
  <cp:revision>8</cp:revision>
  <dcterms:created xsi:type="dcterms:W3CDTF">2016-10-18T07:19:55Z</dcterms:created>
  <dcterms:modified xsi:type="dcterms:W3CDTF">2017-02-28T14:10:48Z</dcterms:modified>
</cp:coreProperties>
</file>