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59"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86FFBF-8F39-4E54-B3EE-43E574A95174}" type="datetimeFigureOut">
              <a:rPr lang="en-ZA" smtClean="0"/>
              <a:pPr/>
              <a:t>2017/02/28</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1A4224-6DE4-4EF1-B3DB-35F0966F1004}" type="slidenum">
              <a:rPr lang="en-ZA" smtClean="0"/>
              <a:pPr/>
              <a:t>‹#›</a:t>
            </a:fld>
            <a:endParaRPr lang="en-ZA"/>
          </a:p>
        </p:txBody>
      </p:sp>
    </p:spTree>
    <p:extLst>
      <p:ext uri="{BB962C8B-B14F-4D97-AF65-F5344CB8AC3E}">
        <p14:creationId xmlns:p14="http://schemas.microsoft.com/office/powerpoint/2010/main" xmlns="" val="1953504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451A4224-6DE4-4EF1-B3DB-35F0966F1004}" type="slidenum">
              <a:rPr lang="en-ZA" smtClean="0"/>
              <a:pPr/>
              <a:t>1</a:t>
            </a:fld>
            <a:endParaRPr lang="en-ZA"/>
          </a:p>
        </p:txBody>
      </p:sp>
    </p:spTree>
    <p:extLst>
      <p:ext uri="{BB962C8B-B14F-4D97-AF65-F5344CB8AC3E}">
        <p14:creationId xmlns:p14="http://schemas.microsoft.com/office/powerpoint/2010/main" xmlns="" val="1984813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451A4224-6DE4-4EF1-B3DB-35F0966F1004}" type="slidenum">
              <a:rPr lang="en-ZA" smtClean="0"/>
              <a:pPr/>
              <a:t>3</a:t>
            </a:fld>
            <a:endParaRPr lang="en-ZA"/>
          </a:p>
        </p:txBody>
      </p:sp>
    </p:spTree>
    <p:extLst>
      <p:ext uri="{BB962C8B-B14F-4D97-AF65-F5344CB8AC3E}">
        <p14:creationId xmlns:p14="http://schemas.microsoft.com/office/powerpoint/2010/main" xmlns="" val="1730102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5E0643-5297-4A1E-A13E-8599CCD69290}" type="datetime1">
              <a:rPr lang="en-US" smtClean="0"/>
              <a:pPr/>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AC218-FFD2-D948-93E0-5AE4940B04CF}" type="slidenum">
              <a:rPr lang="en-US" smtClean="0"/>
              <a:pPr/>
              <a:t>‹#›</a:t>
            </a:fld>
            <a:endParaRPr lang="en-US"/>
          </a:p>
        </p:txBody>
      </p:sp>
    </p:spTree>
    <p:extLst>
      <p:ext uri="{BB962C8B-B14F-4D97-AF65-F5344CB8AC3E}">
        <p14:creationId xmlns:p14="http://schemas.microsoft.com/office/powerpoint/2010/main" xmlns="" val="2171634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0382DD-4C98-4CF4-B4E0-2949A2E32B28}" type="datetime1">
              <a:rPr lang="en-US" smtClean="0"/>
              <a:pPr/>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AC218-FFD2-D948-93E0-5AE4940B04CF}" type="slidenum">
              <a:rPr lang="en-US" smtClean="0"/>
              <a:pPr/>
              <a:t>‹#›</a:t>
            </a:fld>
            <a:endParaRPr lang="en-US"/>
          </a:p>
        </p:txBody>
      </p:sp>
    </p:spTree>
    <p:extLst>
      <p:ext uri="{BB962C8B-B14F-4D97-AF65-F5344CB8AC3E}">
        <p14:creationId xmlns:p14="http://schemas.microsoft.com/office/powerpoint/2010/main" xmlns="" val="760528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1CB195-0ED1-4E7A-9DFE-754B88BECEB7}" type="datetime1">
              <a:rPr lang="en-US" smtClean="0"/>
              <a:pPr/>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AC218-FFD2-D948-93E0-5AE4940B04CF}" type="slidenum">
              <a:rPr lang="en-US" smtClean="0"/>
              <a:pPr/>
              <a:t>‹#›</a:t>
            </a:fld>
            <a:endParaRPr lang="en-US"/>
          </a:p>
        </p:txBody>
      </p:sp>
    </p:spTree>
    <p:extLst>
      <p:ext uri="{BB962C8B-B14F-4D97-AF65-F5344CB8AC3E}">
        <p14:creationId xmlns:p14="http://schemas.microsoft.com/office/powerpoint/2010/main" xmlns="" val="1698423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FC4A1D-B35F-44BE-A6DE-DA68A26493A8}" type="datetime1">
              <a:rPr lang="en-US" smtClean="0"/>
              <a:pPr/>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AC218-FFD2-D948-93E0-5AE4940B04CF}" type="slidenum">
              <a:rPr lang="en-US" smtClean="0"/>
              <a:pPr/>
              <a:t>‹#›</a:t>
            </a:fld>
            <a:endParaRPr lang="en-US"/>
          </a:p>
        </p:txBody>
      </p:sp>
    </p:spTree>
    <p:extLst>
      <p:ext uri="{BB962C8B-B14F-4D97-AF65-F5344CB8AC3E}">
        <p14:creationId xmlns:p14="http://schemas.microsoft.com/office/powerpoint/2010/main" xmlns="" val="1577883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2F6E3E-739A-4E6F-8EE8-8DD4B38E274F}" type="datetime1">
              <a:rPr lang="en-US" smtClean="0"/>
              <a:pPr/>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AC218-FFD2-D948-93E0-5AE4940B04CF}" type="slidenum">
              <a:rPr lang="en-US" smtClean="0"/>
              <a:pPr/>
              <a:t>‹#›</a:t>
            </a:fld>
            <a:endParaRPr lang="en-US"/>
          </a:p>
        </p:txBody>
      </p:sp>
    </p:spTree>
    <p:extLst>
      <p:ext uri="{BB962C8B-B14F-4D97-AF65-F5344CB8AC3E}">
        <p14:creationId xmlns:p14="http://schemas.microsoft.com/office/powerpoint/2010/main" xmlns="" val="3682730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CE1D5B-C46E-49E4-9083-992CCF67E67D}" type="datetime1">
              <a:rPr lang="en-US" smtClean="0"/>
              <a:pPr/>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AC218-FFD2-D948-93E0-5AE4940B04CF}" type="slidenum">
              <a:rPr lang="en-US" smtClean="0"/>
              <a:pPr/>
              <a:t>‹#›</a:t>
            </a:fld>
            <a:endParaRPr lang="en-US"/>
          </a:p>
        </p:txBody>
      </p:sp>
    </p:spTree>
    <p:extLst>
      <p:ext uri="{BB962C8B-B14F-4D97-AF65-F5344CB8AC3E}">
        <p14:creationId xmlns:p14="http://schemas.microsoft.com/office/powerpoint/2010/main" xmlns="" val="217369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C190F5-ED0E-4275-BA3D-48F56ABCD478}" type="datetime1">
              <a:rPr lang="en-US" smtClean="0"/>
              <a:pPr/>
              <a:t>2/28/2017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AC218-FFD2-D948-93E0-5AE4940B04CF}" type="slidenum">
              <a:rPr lang="en-US" smtClean="0"/>
              <a:pPr/>
              <a:t>‹#›</a:t>
            </a:fld>
            <a:endParaRPr lang="en-US"/>
          </a:p>
        </p:txBody>
      </p:sp>
    </p:spTree>
    <p:extLst>
      <p:ext uri="{BB962C8B-B14F-4D97-AF65-F5344CB8AC3E}">
        <p14:creationId xmlns:p14="http://schemas.microsoft.com/office/powerpoint/2010/main" xmlns="" val="3067131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004021-B081-47CE-A798-D0DF9234029F}" type="datetime1">
              <a:rPr lang="en-US" smtClean="0"/>
              <a:pPr/>
              <a:t>2/28/2017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AC218-FFD2-D948-93E0-5AE4940B04CF}" type="slidenum">
              <a:rPr lang="en-US" smtClean="0"/>
              <a:pPr/>
              <a:t>‹#›</a:t>
            </a:fld>
            <a:endParaRPr lang="en-US"/>
          </a:p>
        </p:txBody>
      </p:sp>
    </p:spTree>
    <p:extLst>
      <p:ext uri="{BB962C8B-B14F-4D97-AF65-F5344CB8AC3E}">
        <p14:creationId xmlns:p14="http://schemas.microsoft.com/office/powerpoint/2010/main" xmlns="" val="2796172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761B68-D3DA-443C-95ED-F9439926846B}" type="datetime1">
              <a:rPr lang="en-US" smtClean="0"/>
              <a:pPr/>
              <a:t>2/28/2017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AC218-FFD2-D948-93E0-5AE4940B04CF}" type="slidenum">
              <a:rPr lang="en-US" smtClean="0"/>
              <a:pPr/>
              <a:t>‹#›</a:t>
            </a:fld>
            <a:endParaRPr lang="en-US"/>
          </a:p>
        </p:txBody>
      </p:sp>
    </p:spTree>
    <p:extLst>
      <p:ext uri="{BB962C8B-B14F-4D97-AF65-F5344CB8AC3E}">
        <p14:creationId xmlns:p14="http://schemas.microsoft.com/office/powerpoint/2010/main" xmlns="" val="1031218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D98B6-CB50-46E9-96AF-F099F802A6A9}" type="datetime1">
              <a:rPr lang="en-US" smtClean="0"/>
              <a:pPr/>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AC218-FFD2-D948-93E0-5AE4940B04CF}" type="slidenum">
              <a:rPr lang="en-US" smtClean="0"/>
              <a:pPr/>
              <a:t>‹#›</a:t>
            </a:fld>
            <a:endParaRPr lang="en-US"/>
          </a:p>
        </p:txBody>
      </p:sp>
    </p:spTree>
    <p:extLst>
      <p:ext uri="{BB962C8B-B14F-4D97-AF65-F5344CB8AC3E}">
        <p14:creationId xmlns:p14="http://schemas.microsoft.com/office/powerpoint/2010/main" xmlns="" val="4086486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A2B85A-DB4E-479D-B359-A79730398B4A}" type="datetime1">
              <a:rPr lang="en-US" smtClean="0"/>
              <a:pPr/>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AC218-FFD2-D948-93E0-5AE4940B04CF}" type="slidenum">
              <a:rPr lang="en-US" smtClean="0"/>
              <a:pPr/>
              <a:t>‹#›</a:t>
            </a:fld>
            <a:endParaRPr lang="en-US"/>
          </a:p>
        </p:txBody>
      </p:sp>
    </p:spTree>
    <p:extLst>
      <p:ext uri="{BB962C8B-B14F-4D97-AF65-F5344CB8AC3E}">
        <p14:creationId xmlns:p14="http://schemas.microsoft.com/office/powerpoint/2010/main" xmlns="" val="1990005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83371A-22A5-4B23-A979-4BF84D28E6F0}" type="datetime1">
              <a:rPr lang="en-US" smtClean="0"/>
              <a:pPr/>
              <a:t>2/28/2017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AC218-FFD2-D948-93E0-5AE4940B04CF}" type="slidenum">
              <a:rPr lang="en-US" smtClean="0"/>
              <a:pPr/>
              <a:t>‹#›</a:t>
            </a:fld>
            <a:endParaRPr lang="en-US"/>
          </a:p>
        </p:txBody>
      </p:sp>
    </p:spTree>
    <p:extLst>
      <p:ext uri="{BB962C8B-B14F-4D97-AF65-F5344CB8AC3E}">
        <p14:creationId xmlns:p14="http://schemas.microsoft.com/office/powerpoint/2010/main" xmlns="" val="3853030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068418" y="229979"/>
            <a:ext cx="4961216" cy="2062103"/>
          </a:xfrm>
          <a:prstGeom prst="rect">
            <a:avLst/>
          </a:prstGeom>
          <a:noFill/>
        </p:spPr>
        <p:txBody>
          <a:bodyPr wrap="square" rtlCol="0">
            <a:spAutoFit/>
          </a:bodyPr>
          <a:lstStyle/>
          <a:p>
            <a:pPr algn="ctr"/>
            <a:r>
              <a:rPr lang="en-US" sz="3200" b="1" dirty="0" smtClean="0">
                <a:solidFill>
                  <a:schemeClr val="accent2">
                    <a:lumMod val="75000"/>
                  </a:schemeClr>
                </a:solidFill>
              </a:rPr>
              <a:t>SABC </a:t>
            </a:r>
          </a:p>
          <a:p>
            <a:pPr algn="ctr"/>
            <a:r>
              <a:rPr lang="en-US" sz="3200" b="1" dirty="0" smtClean="0">
                <a:solidFill>
                  <a:schemeClr val="accent2">
                    <a:lumMod val="75000"/>
                  </a:schemeClr>
                </a:solidFill>
              </a:rPr>
              <a:t>FY2016/17 </a:t>
            </a:r>
          </a:p>
          <a:p>
            <a:pPr algn="ctr"/>
            <a:r>
              <a:rPr lang="en-US" sz="3200" b="1" dirty="0" smtClean="0">
                <a:solidFill>
                  <a:schemeClr val="accent2">
                    <a:lumMod val="75000"/>
                  </a:schemeClr>
                </a:solidFill>
              </a:rPr>
              <a:t>FIRST QUARTER REPORT</a:t>
            </a:r>
          </a:p>
          <a:p>
            <a:pPr algn="ctr"/>
            <a:r>
              <a:rPr lang="en-US" sz="2800" b="1" dirty="0" smtClean="0">
                <a:solidFill>
                  <a:schemeClr val="accent2">
                    <a:lumMod val="75000"/>
                  </a:schemeClr>
                </a:solidFill>
              </a:rPr>
              <a:t>(1 April to 30 June 2016)</a:t>
            </a:r>
            <a:endParaRPr lang="en-US" sz="2800" dirty="0">
              <a:solidFill>
                <a:schemeClr val="accent2">
                  <a:lumMod val="75000"/>
                </a:schemeClr>
              </a:solidFill>
            </a:endParaRPr>
          </a:p>
        </p:txBody>
      </p:sp>
      <p:sp>
        <p:nvSpPr>
          <p:cNvPr id="3" name="Slide Number Placeholder 2"/>
          <p:cNvSpPr>
            <a:spLocks noGrp="1"/>
          </p:cNvSpPr>
          <p:nvPr>
            <p:ph type="sldNum" sz="quarter" idx="12"/>
          </p:nvPr>
        </p:nvSpPr>
        <p:spPr/>
        <p:txBody>
          <a:bodyPr/>
          <a:lstStyle/>
          <a:p>
            <a:fld id="{5A8AC218-FFD2-D948-93E0-5AE4940B04CF}" type="slidenum">
              <a:rPr lang="en-US" sz="1400" b="1" smtClean="0">
                <a:solidFill>
                  <a:schemeClr val="bg1"/>
                </a:solidFill>
              </a:rPr>
              <a:pPr/>
              <a:t>1</a:t>
            </a:fld>
            <a:endParaRPr lang="en-US" sz="1400" b="1">
              <a:solidFill>
                <a:schemeClr val="bg1"/>
              </a:solidFill>
            </a:endParaRPr>
          </a:p>
        </p:txBody>
      </p:sp>
    </p:spTree>
    <p:extLst>
      <p:ext uri="{BB962C8B-B14F-4D97-AF65-F5344CB8AC3E}">
        <p14:creationId xmlns:p14="http://schemas.microsoft.com/office/powerpoint/2010/main" xmlns="" val="926079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318052" y="608417"/>
            <a:ext cx="3948324" cy="461665"/>
          </a:xfrm>
          <a:prstGeom prst="rect">
            <a:avLst/>
          </a:prstGeom>
          <a:noFill/>
        </p:spPr>
        <p:txBody>
          <a:bodyPr wrap="square" rtlCol="0">
            <a:spAutoFit/>
          </a:bodyPr>
          <a:lstStyle/>
          <a:p>
            <a:r>
              <a:rPr lang="en-US" sz="2400" b="1" dirty="0" smtClean="0">
                <a:solidFill>
                  <a:srgbClr val="FFFFFF"/>
                </a:solidFill>
              </a:rPr>
              <a:t>FINANCIAL PERFORMANCE</a:t>
            </a:r>
            <a:endParaRPr lang="en-US" sz="2400" b="1" dirty="0">
              <a:solidFill>
                <a:srgbClr val="FFFFFF"/>
              </a:solidFill>
            </a:endParaRPr>
          </a:p>
        </p:txBody>
      </p:sp>
      <p:sp>
        <p:nvSpPr>
          <p:cNvPr id="4" name="TextBox 3"/>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1</a:t>
            </a:r>
            <a:r>
              <a:rPr lang="en-US" sz="2400" b="1" baseline="30000" dirty="0" smtClean="0">
                <a:solidFill>
                  <a:srgbClr val="FFFFFF"/>
                </a:solidFill>
              </a:rPr>
              <a:t>ST</a:t>
            </a:r>
            <a:r>
              <a:rPr lang="en-US" sz="2400" b="1" dirty="0" smtClean="0">
                <a:solidFill>
                  <a:srgbClr val="FFFFFF"/>
                </a:solidFill>
              </a:rPr>
              <a:t> QUARTER REPORT</a:t>
            </a:r>
            <a:endParaRPr lang="en-US" sz="2400" b="1" dirty="0">
              <a:solidFill>
                <a:srgbClr val="FFFFFF"/>
              </a:solidFill>
            </a:endParaRPr>
          </a:p>
        </p:txBody>
      </p:sp>
      <p:graphicFrame>
        <p:nvGraphicFramePr>
          <p:cNvPr id="6" name="Table 5"/>
          <p:cNvGraphicFramePr>
            <a:graphicFrameLocks noGrp="1"/>
          </p:cNvGraphicFramePr>
          <p:nvPr>
            <p:extLst>
              <p:ext uri="{D42A27DB-BD31-4B8C-83A1-F6EECF244321}">
                <p14:modId xmlns:p14="http://schemas.microsoft.com/office/powerpoint/2010/main" xmlns="" val="3320098701"/>
              </p:ext>
            </p:extLst>
          </p:nvPr>
        </p:nvGraphicFramePr>
        <p:xfrm>
          <a:off x="92766" y="1561808"/>
          <a:ext cx="8945216" cy="4799236"/>
        </p:xfrm>
        <a:graphic>
          <a:graphicData uri="http://schemas.openxmlformats.org/drawingml/2006/table">
            <a:tbl>
              <a:tblPr firstRow="1" firstCol="1" bandRow="1">
                <a:tableStyleId>{7DF18680-E054-41AD-8BC1-D1AEF772440D}</a:tableStyleId>
              </a:tblPr>
              <a:tblGrid>
                <a:gridCol w="1552510"/>
                <a:gridCol w="746644"/>
                <a:gridCol w="746644"/>
                <a:gridCol w="650265"/>
                <a:gridCol w="426737"/>
                <a:gridCol w="746644"/>
                <a:gridCol w="650265"/>
                <a:gridCol w="509182"/>
                <a:gridCol w="861603"/>
                <a:gridCol w="746644"/>
                <a:gridCol w="721098"/>
                <a:gridCol w="586980"/>
              </a:tblGrid>
              <a:tr h="263251">
                <a:tc>
                  <a:txBody>
                    <a:bodyPr/>
                    <a:lstStyle/>
                    <a:p>
                      <a:pPr>
                        <a:lnSpc>
                          <a:spcPct val="115000"/>
                        </a:lnSpc>
                        <a:spcAft>
                          <a:spcPts val="0"/>
                        </a:spcAft>
                      </a:pPr>
                      <a:r>
                        <a:rPr lang="en-GB" sz="1050" dirty="0">
                          <a:effectLst/>
                        </a:rPr>
                        <a:t> </a:t>
                      </a:r>
                      <a:endParaRPr lang="en-ZA" sz="1050" dirty="0">
                        <a:effectLst/>
                        <a:latin typeface="Calibri"/>
                        <a:ea typeface="Calibri"/>
                        <a:cs typeface="Times New Roman"/>
                      </a:endParaRPr>
                    </a:p>
                  </a:txBody>
                  <a:tcPr marL="57688" marR="57688" marT="0" marB="0" anchor="b"/>
                </a:tc>
                <a:tc gridSpan="4">
                  <a:txBody>
                    <a:bodyPr/>
                    <a:lstStyle/>
                    <a:p>
                      <a:pPr algn="ctr">
                        <a:lnSpc>
                          <a:spcPct val="115000"/>
                        </a:lnSpc>
                        <a:spcAft>
                          <a:spcPts val="0"/>
                        </a:spcAft>
                      </a:pPr>
                      <a:r>
                        <a:rPr lang="en-GB" sz="1200" dirty="0">
                          <a:effectLst/>
                        </a:rPr>
                        <a:t>1</a:t>
                      </a:r>
                      <a:r>
                        <a:rPr lang="en-GB" sz="1200" baseline="30000" dirty="0">
                          <a:effectLst/>
                        </a:rPr>
                        <a:t>ST</a:t>
                      </a:r>
                      <a:r>
                        <a:rPr lang="en-GB" sz="1200" dirty="0">
                          <a:effectLst/>
                        </a:rPr>
                        <a:t> QUARTER FY2016/17</a:t>
                      </a:r>
                      <a:endParaRPr lang="en-ZA" sz="1200" dirty="0">
                        <a:effectLst/>
                        <a:latin typeface="Calibri"/>
                        <a:ea typeface="Calibri"/>
                        <a:cs typeface="Times New Roman"/>
                      </a:endParaRPr>
                    </a:p>
                  </a:txBody>
                  <a:tcPr marL="57688" marR="57688" marT="0" marB="0" anchor="ctr"/>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lgn="ctr">
                        <a:lnSpc>
                          <a:spcPct val="115000"/>
                        </a:lnSpc>
                        <a:spcAft>
                          <a:spcPts val="0"/>
                        </a:spcAft>
                      </a:pPr>
                      <a:r>
                        <a:rPr lang="en-GB" sz="1200" dirty="0">
                          <a:effectLst/>
                        </a:rPr>
                        <a:t>1</a:t>
                      </a:r>
                      <a:r>
                        <a:rPr lang="en-GB" sz="1200" baseline="30000" dirty="0">
                          <a:effectLst/>
                        </a:rPr>
                        <a:t>ST</a:t>
                      </a:r>
                      <a:r>
                        <a:rPr lang="en-GB" sz="1200" dirty="0">
                          <a:effectLst/>
                        </a:rPr>
                        <a:t> QUARTER FY2015/16 </a:t>
                      </a:r>
                      <a:endParaRPr lang="en-ZA" sz="1200" dirty="0">
                        <a:effectLst/>
                        <a:latin typeface="Calibri"/>
                        <a:ea typeface="Calibri"/>
                        <a:cs typeface="Times New Roman"/>
                      </a:endParaRPr>
                    </a:p>
                  </a:txBody>
                  <a:tcPr marL="57688" marR="57688" marT="0" marB="0" anchor="ctr"/>
                </a:tc>
                <a:tc hMerge="1">
                  <a:txBody>
                    <a:bodyPr/>
                    <a:lstStyle/>
                    <a:p>
                      <a:endParaRPr lang="en-ZA"/>
                    </a:p>
                  </a:txBody>
                  <a:tcPr/>
                </a:tc>
                <a:tc hMerge="1">
                  <a:txBody>
                    <a:bodyPr/>
                    <a:lstStyle/>
                    <a:p>
                      <a:endParaRPr lang="en-ZA"/>
                    </a:p>
                  </a:txBody>
                  <a:tcPr/>
                </a:tc>
                <a:tc gridSpan="4">
                  <a:txBody>
                    <a:bodyPr/>
                    <a:lstStyle/>
                    <a:p>
                      <a:pPr algn="ctr">
                        <a:lnSpc>
                          <a:spcPct val="115000"/>
                        </a:lnSpc>
                        <a:spcAft>
                          <a:spcPts val="0"/>
                        </a:spcAft>
                      </a:pPr>
                      <a:r>
                        <a:rPr lang="en-GB" sz="1200" dirty="0">
                          <a:effectLst/>
                        </a:rPr>
                        <a:t>YEAR-END PROJECTIONS</a:t>
                      </a:r>
                      <a:endParaRPr lang="en-ZA" sz="1200" dirty="0">
                        <a:effectLst/>
                        <a:latin typeface="Calibri"/>
                        <a:ea typeface="Calibri"/>
                        <a:cs typeface="Times New Roman"/>
                      </a:endParaRPr>
                    </a:p>
                  </a:txBody>
                  <a:tcPr marL="57688" marR="57688" marT="0" marB="0" anchor="ctr"/>
                </a:tc>
                <a:tc hMerge="1">
                  <a:txBody>
                    <a:bodyPr/>
                    <a:lstStyle/>
                    <a:p>
                      <a:endParaRPr lang="en-ZA"/>
                    </a:p>
                  </a:txBody>
                  <a:tcPr/>
                </a:tc>
                <a:tc hMerge="1">
                  <a:txBody>
                    <a:bodyPr/>
                    <a:lstStyle/>
                    <a:p>
                      <a:endParaRPr lang="en-ZA"/>
                    </a:p>
                  </a:txBody>
                  <a:tcPr/>
                </a:tc>
                <a:tc hMerge="1">
                  <a:txBody>
                    <a:bodyPr/>
                    <a:lstStyle/>
                    <a:p>
                      <a:endParaRPr lang="en-ZA"/>
                    </a:p>
                  </a:txBody>
                  <a:tcPr/>
                </a:tc>
              </a:tr>
              <a:tr h="393421">
                <a:tc>
                  <a:txBody>
                    <a:bodyPr/>
                    <a:lstStyle/>
                    <a:p>
                      <a:pPr>
                        <a:lnSpc>
                          <a:spcPct val="115000"/>
                        </a:lnSpc>
                        <a:spcAft>
                          <a:spcPts val="0"/>
                        </a:spcAft>
                      </a:pPr>
                      <a:r>
                        <a:rPr lang="en-GB" sz="1050">
                          <a:effectLst/>
                        </a:rPr>
                        <a:t> </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YTD Actual</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YTD Budget</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YTD</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YTD Var %</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YTD LY Actual</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LY Actual Variance</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LY Actual</a:t>
                      </a:r>
                      <a:endParaRPr lang="en-ZA" sz="1050">
                        <a:effectLst/>
                        <a:latin typeface="Calibri"/>
                        <a:ea typeface="Calibri"/>
                        <a:cs typeface="Times New Roman"/>
                      </a:endParaRPr>
                    </a:p>
                  </a:txBody>
                  <a:tcPr marL="57688" marR="57688" marT="0" marB="0" anchor="ctr"/>
                </a:tc>
                <a:tc rowSpan="2">
                  <a:txBody>
                    <a:bodyPr/>
                    <a:lstStyle/>
                    <a:p>
                      <a:pPr algn="ctr">
                        <a:lnSpc>
                          <a:spcPct val="115000"/>
                        </a:lnSpc>
                        <a:spcAft>
                          <a:spcPts val="0"/>
                        </a:spcAft>
                      </a:pPr>
                      <a:r>
                        <a:rPr lang="en-GB" sz="1050">
                          <a:effectLst/>
                        </a:rPr>
                        <a:t>Management Projection</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Budget FY 2017</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Projection Variance</a:t>
                      </a:r>
                      <a:endParaRPr lang="en-ZA" sz="1050">
                        <a:effectLst/>
                        <a:latin typeface="Calibri"/>
                        <a:ea typeface="Calibri"/>
                        <a:cs typeface="Times New Roman"/>
                      </a:endParaRPr>
                    </a:p>
                  </a:txBody>
                  <a:tcPr marL="57688" marR="57688" marT="0" marB="0" anchor="ctr"/>
                </a:tc>
                <a:tc>
                  <a:txBody>
                    <a:bodyPr/>
                    <a:lstStyle/>
                    <a:p>
                      <a:pPr>
                        <a:lnSpc>
                          <a:spcPct val="115000"/>
                        </a:lnSpc>
                        <a:spcAft>
                          <a:spcPts val="0"/>
                        </a:spcAft>
                      </a:pPr>
                      <a:r>
                        <a:rPr lang="en-GB" sz="1050">
                          <a:effectLst/>
                        </a:rPr>
                        <a:t>Var %</a:t>
                      </a:r>
                      <a:endParaRPr lang="en-ZA" sz="1050">
                        <a:effectLst/>
                        <a:latin typeface="Calibri"/>
                        <a:ea typeface="Calibri"/>
                        <a:cs typeface="Times New Roman"/>
                      </a:endParaRPr>
                    </a:p>
                  </a:txBody>
                  <a:tcPr marL="57688" marR="57688" marT="0" marB="0" anchor="ctr"/>
                </a:tc>
              </a:tr>
              <a:tr h="263251">
                <a:tc>
                  <a:txBody>
                    <a:bodyPr/>
                    <a:lstStyle/>
                    <a:p>
                      <a:pPr>
                        <a:lnSpc>
                          <a:spcPct val="115000"/>
                        </a:lnSpc>
                        <a:spcAft>
                          <a:spcPts val="0"/>
                        </a:spcAft>
                      </a:pPr>
                      <a:r>
                        <a:rPr lang="en-GB" sz="1050">
                          <a:effectLst/>
                        </a:rPr>
                        <a:t> </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June 2016</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June 2016</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Variance</a:t>
                      </a:r>
                      <a:endParaRPr lang="en-ZA" sz="1050">
                        <a:effectLst/>
                        <a:latin typeface="Calibri"/>
                        <a:ea typeface="Calibri"/>
                        <a:cs typeface="Times New Roman"/>
                      </a:endParaRPr>
                    </a:p>
                  </a:txBody>
                  <a:tcPr marL="57688" marR="57688" marT="0" marB="0" anchor="ctr"/>
                </a:tc>
                <a:tc>
                  <a:txBody>
                    <a:bodyPr/>
                    <a:lstStyle/>
                    <a:p>
                      <a:pPr>
                        <a:lnSpc>
                          <a:spcPct val="115000"/>
                        </a:lnSpc>
                      </a:pPr>
                      <a:endParaRPr lang="en-ZA" sz="1050">
                        <a:effectLst/>
                        <a:latin typeface="Calibri"/>
                      </a:endParaRPr>
                    </a:p>
                  </a:txBody>
                  <a:tcPr marL="57688" marR="57688" marT="0" marB="0" anchor="ctr"/>
                </a:tc>
                <a:tc>
                  <a:txBody>
                    <a:bodyPr/>
                    <a:lstStyle/>
                    <a:p>
                      <a:pPr algn="ctr">
                        <a:lnSpc>
                          <a:spcPct val="115000"/>
                        </a:lnSpc>
                        <a:spcAft>
                          <a:spcPts val="0"/>
                        </a:spcAft>
                      </a:pPr>
                      <a:r>
                        <a:rPr lang="en-GB" sz="1050">
                          <a:effectLst/>
                        </a:rPr>
                        <a:t>June 2015</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Variance</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Var%</a:t>
                      </a:r>
                      <a:endParaRPr lang="en-ZA" sz="1050">
                        <a:effectLst/>
                        <a:latin typeface="Calibri"/>
                        <a:ea typeface="Calibri"/>
                        <a:cs typeface="Times New Roman"/>
                      </a:endParaRPr>
                    </a:p>
                  </a:txBody>
                  <a:tcPr marL="57688" marR="57688" marT="0" marB="0" anchor="ctr"/>
                </a:tc>
                <a:tc vMerge="1">
                  <a:txBody>
                    <a:bodyPr/>
                    <a:lstStyle/>
                    <a:p>
                      <a:endParaRPr lang="en-ZA"/>
                    </a:p>
                  </a:txBody>
                  <a:tcPr/>
                </a:tc>
                <a:tc>
                  <a:txBody>
                    <a:bodyPr/>
                    <a:lstStyle/>
                    <a:p>
                      <a:pPr>
                        <a:lnSpc>
                          <a:spcPct val="115000"/>
                        </a:lnSpc>
                      </a:pPr>
                      <a:endParaRPr lang="en-ZA" sz="1050">
                        <a:effectLst/>
                        <a:latin typeface="Calibri"/>
                      </a:endParaRPr>
                    </a:p>
                  </a:txBody>
                  <a:tcPr marL="57688" marR="57688" marT="0" marB="0" anchor="ctr"/>
                </a:tc>
                <a:tc>
                  <a:txBody>
                    <a:bodyPr/>
                    <a:lstStyle/>
                    <a:p>
                      <a:pPr>
                        <a:lnSpc>
                          <a:spcPct val="115000"/>
                        </a:lnSpc>
                      </a:pPr>
                      <a:endParaRPr lang="en-ZA" sz="1050">
                        <a:effectLst/>
                        <a:latin typeface="Calibri"/>
                      </a:endParaRPr>
                    </a:p>
                  </a:txBody>
                  <a:tcPr marL="57688" marR="57688" marT="0" marB="0" anchor="ctr"/>
                </a:tc>
                <a:tc>
                  <a:txBody>
                    <a:bodyPr/>
                    <a:lstStyle/>
                    <a:p>
                      <a:pPr>
                        <a:lnSpc>
                          <a:spcPct val="115000"/>
                        </a:lnSpc>
                        <a:spcAft>
                          <a:spcPts val="0"/>
                        </a:spcAft>
                      </a:pPr>
                      <a:r>
                        <a:rPr lang="en-GB" sz="1050">
                          <a:effectLst/>
                        </a:rPr>
                        <a:t> </a:t>
                      </a:r>
                      <a:endParaRPr lang="en-ZA" sz="1050">
                        <a:effectLst/>
                        <a:latin typeface="Calibri"/>
                        <a:ea typeface="Calibri"/>
                        <a:cs typeface="Times New Roman"/>
                      </a:endParaRPr>
                    </a:p>
                  </a:txBody>
                  <a:tcPr marL="57688" marR="57688" marT="0" marB="0" anchor="ctr"/>
                </a:tc>
              </a:tr>
              <a:tr h="263251">
                <a:tc>
                  <a:txBody>
                    <a:bodyPr/>
                    <a:lstStyle/>
                    <a:p>
                      <a:pPr>
                        <a:lnSpc>
                          <a:spcPct val="115000"/>
                        </a:lnSpc>
                        <a:spcAft>
                          <a:spcPts val="0"/>
                        </a:spcAft>
                      </a:pPr>
                      <a:r>
                        <a:rPr lang="en-GB" sz="1050">
                          <a:effectLst/>
                        </a:rPr>
                        <a:t> </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 1,000</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 1,000</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 1,000</a:t>
                      </a:r>
                      <a:endParaRPr lang="en-ZA" sz="1050">
                        <a:effectLst/>
                        <a:latin typeface="Calibri"/>
                        <a:ea typeface="Calibri"/>
                        <a:cs typeface="Times New Roman"/>
                      </a:endParaRPr>
                    </a:p>
                  </a:txBody>
                  <a:tcPr marL="57688" marR="57688" marT="0" marB="0" anchor="ctr"/>
                </a:tc>
                <a:tc>
                  <a:txBody>
                    <a:bodyPr/>
                    <a:lstStyle/>
                    <a:p>
                      <a:pPr>
                        <a:lnSpc>
                          <a:spcPct val="115000"/>
                        </a:lnSpc>
                      </a:pPr>
                      <a:endParaRPr lang="en-ZA" sz="1050">
                        <a:effectLst/>
                        <a:latin typeface="Calibri"/>
                      </a:endParaRPr>
                    </a:p>
                  </a:txBody>
                  <a:tcPr marL="57688" marR="57688" marT="0" marB="0" anchor="ctr"/>
                </a:tc>
                <a:tc>
                  <a:txBody>
                    <a:bodyPr/>
                    <a:lstStyle/>
                    <a:p>
                      <a:pPr algn="ctr">
                        <a:lnSpc>
                          <a:spcPct val="115000"/>
                        </a:lnSpc>
                        <a:spcAft>
                          <a:spcPts val="0"/>
                        </a:spcAft>
                      </a:pPr>
                      <a:r>
                        <a:rPr lang="en-GB" sz="1050">
                          <a:effectLst/>
                        </a:rPr>
                        <a:t>* 1,000</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 1,000</a:t>
                      </a:r>
                      <a:endParaRPr lang="en-ZA" sz="1050">
                        <a:effectLst/>
                        <a:latin typeface="Calibri"/>
                        <a:ea typeface="Calibri"/>
                        <a:cs typeface="Times New Roman"/>
                      </a:endParaRPr>
                    </a:p>
                  </a:txBody>
                  <a:tcPr marL="57688" marR="57688" marT="0" marB="0" anchor="ctr"/>
                </a:tc>
                <a:tc>
                  <a:txBody>
                    <a:bodyPr/>
                    <a:lstStyle/>
                    <a:p>
                      <a:pPr>
                        <a:lnSpc>
                          <a:spcPct val="115000"/>
                        </a:lnSpc>
                      </a:pPr>
                      <a:endParaRPr lang="en-ZA" sz="1050">
                        <a:effectLst/>
                        <a:latin typeface="Calibri"/>
                      </a:endParaRPr>
                    </a:p>
                  </a:txBody>
                  <a:tcPr marL="57688" marR="57688" marT="0" marB="0" anchor="ctr"/>
                </a:tc>
                <a:tc>
                  <a:txBody>
                    <a:bodyPr/>
                    <a:lstStyle/>
                    <a:p>
                      <a:pPr algn="ctr">
                        <a:lnSpc>
                          <a:spcPct val="115000"/>
                        </a:lnSpc>
                        <a:spcAft>
                          <a:spcPts val="0"/>
                        </a:spcAft>
                      </a:pPr>
                      <a:r>
                        <a:rPr lang="en-GB" sz="1050">
                          <a:effectLst/>
                        </a:rPr>
                        <a:t>* 1,000</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 1,000</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 1,000</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 </a:t>
                      </a:r>
                      <a:endParaRPr lang="en-ZA" sz="1050">
                        <a:effectLst/>
                        <a:latin typeface="Calibri"/>
                        <a:ea typeface="Calibri"/>
                        <a:cs typeface="Times New Roman"/>
                      </a:endParaRPr>
                    </a:p>
                  </a:txBody>
                  <a:tcPr marL="57688" marR="57688" marT="0" marB="0" anchor="ctr"/>
                </a:tc>
              </a:tr>
              <a:tr h="263251">
                <a:tc>
                  <a:txBody>
                    <a:bodyPr/>
                    <a:lstStyle/>
                    <a:p>
                      <a:pPr>
                        <a:lnSpc>
                          <a:spcPct val="115000"/>
                        </a:lnSpc>
                        <a:spcAft>
                          <a:spcPts val="0"/>
                        </a:spcAft>
                      </a:pPr>
                      <a:r>
                        <a:rPr lang="en-GB" sz="1050">
                          <a:effectLst/>
                        </a:rPr>
                        <a:t>Advertising Revenue</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(1,383,528)</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(1,609,369)</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(225,841)</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(14)</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(1,479,799)</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(96,271)</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(7)</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(6,462,085)</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(6,660,199)</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(198,114)</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(3)</a:t>
                      </a:r>
                      <a:endParaRPr lang="en-ZA" sz="1050">
                        <a:effectLst/>
                        <a:latin typeface="Calibri"/>
                        <a:ea typeface="Calibri"/>
                        <a:cs typeface="Times New Roman"/>
                      </a:endParaRPr>
                    </a:p>
                  </a:txBody>
                  <a:tcPr marL="57688" marR="57688" marT="0" marB="0" anchor="ctr"/>
                </a:tc>
              </a:tr>
              <a:tr h="263251">
                <a:tc>
                  <a:txBody>
                    <a:bodyPr/>
                    <a:lstStyle/>
                    <a:p>
                      <a:pPr>
                        <a:lnSpc>
                          <a:spcPct val="115000"/>
                        </a:lnSpc>
                        <a:spcAft>
                          <a:spcPts val="0"/>
                        </a:spcAft>
                      </a:pPr>
                      <a:r>
                        <a:rPr lang="en-GB" sz="1050">
                          <a:effectLst/>
                        </a:rPr>
                        <a:t>Sponsorship Revenue</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(98,256)</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(124,741)</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(26,485)</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(21)</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(104,321)</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(6,065)</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(6)</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dirty="0">
                          <a:effectLst/>
                        </a:rPr>
                        <a:t>(554,546)</a:t>
                      </a:r>
                      <a:endParaRPr lang="en-ZA" sz="1050" dirty="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(596,318)</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(41,772)</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(7)</a:t>
                      </a:r>
                      <a:endParaRPr lang="en-ZA" sz="1050">
                        <a:effectLst/>
                        <a:latin typeface="Calibri"/>
                        <a:ea typeface="Calibri"/>
                        <a:cs typeface="Times New Roman"/>
                      </a:endParaRPr>
                    </a:p>
                  </a:txBody>
                  <a:tcPr marL="57688" marR="57688" marT="0" marB="0" anchor="ctr"/>
                </a:tc>
              </a:tr>
              <a:tr h="263251">
                <a:tc>
                  <a:txBody>
                    <a:bodyPr/>
                    <a:lstStyle/>
                    <a:p>
                      <a:pPr>
                        <a:lnSpc>
                          <a:spcPct val="115000"/>
                        </a:lnSpc>
                        <a:spcAft>
                          <a:spcPts val="0"/>
                        </a:spcAft>
                      </a:pPr>
                      <a:r>
                        <a:rPr lang="en-GB" sz="1050">
                          <a:effectLst/>
                        </a:rPr>
                        <a:t>Trade Exchanges</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(27,649)</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(51,121)</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(23,472)</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(46)</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(44,933)</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(17,284)</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(38)</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(204,485)</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(204,485)</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0</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0</a:t>
                      </a:r>
                      <a:endParaRPr lang="en-ZA" sz="1050">
                        <a:effectLst/>
                        <a:latin typeface="Calibri"/>
                        <a:ea typeface="Calibri"/>
                        <a:cs typeface="Times New Roman"/>
                      </a:endParaRPr>
                    </a:p>
                  </a:txBody>
                  <a:tcPr marL="57688" marR="57688" marT="0" marB="0" anchor="ctr"/>
                </a:tc>
              </a:tr>
              <a:tr h="263251">
                <a:tc>
                  <a:txBody>
                    <a:bodyPr/>
                    <a:lstStyle/>
                    <a:p>
                      <a:pPr>
                        <a:lnSpc>
                          <a:spcPct val="115000"/>
                        </a:lnSpc>
                        <a:spcAft>
                          <a:spcPts val="0"/>
                        </a:spcAft>
                      </a:pPr>
                      <a:r>
                        <a:rPr lang="en-GB" sz="1050">
                          <a:effectLst/>
                        </a:rPr>
                        <a:t>Licence Fees</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(186,154)</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(246,371)</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(60,217)</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(24)</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(204,856)</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(18,702)</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(9)</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(1,147,000)</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(1,147,000)</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0</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0</a:t>
                      </a:r>
                      <a:endParaRPr lang="en-ZA" sz="1050">
                        <a:effectLst/>
                        <a:latin typeface="Calibri"/>
                        <a:ea typeface="Calibri"/>
                        <a:cs typeface="Times New Roman"/>
                      </a:endParaRPr>
                    </a:p>
                  </a:txBody>
                  <a:tcPr marL="57688" marR="57688" marT="0" marB="0" anchor="ctr"/>
                </a:tc>
              </a:tr>
              <a:tr h="263251">
                <a:tc>
                  <a:txBody>
                    <a:bodyPr/>
                    <a:lstStyle/>
                    <a:p>
                      <a:pPr>
                        <a:lnSpc>
                          <a:spcPct val="115000"/>
                        </a:lnSpc>
                        <a:spcAft>
                          <a:spcPts val="0"/>
                        </a:spcAft>
                      </a:pPr>
                      <a:r>
                        <a:rPr lang="en-GB" sz="1050">
                          <a:effectLst/>
                        </a:rPr>
                        <a:t>Government Grants</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(64,122)</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(66,085)</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(1,963)</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(3)</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(43,301)</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20,821</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48</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(233,045)</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(233,045)</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0</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0</a:t>
                      </a:r>
                      <a:endParaRPr lang="en-ZA" sz="1050">
                        <a:effectLst/>
                        <a:latin typeface="Calibri"/>
                        <a:ea typeface="Calibri"/>
                        <a:cs typeface="Times New Roman"/>
                      </a:endParaRPr>
                    </a:p>
                  </a:txBody>
                  <a:tcPr marL="57688" marR="57688" marT="0" marB="0" anchor="ctr"/>
                </a:tc>
              </a:tr>
              <a:tr h="393421">
                <a:tc>
                  <a:txBody>
                    <a:bodyPr/>
                    <a:lstStyle/>
                    <a:p>
                      <a:pPr>
                        <a:lnSpc>
                          <a:spcPct val="115000"/>
                        </a:lnSpc>
                        <a:spcAft>
                          <a:spcPts val="0"/>
                        </a:spcAft>
                      </a:pPr>
                      <a:r>
                        <a:rPr lang="en-GB" sz="1050">
                          <a:effectLst/>
                        </a:rPr>
                        <a:t>Revenue: Content &amp; Commercial Exploitation</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(10,081)</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(26,677)</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(16,596)</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(62)</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(83,209)</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(73,128)</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(88)</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(111,502)</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(121,654)</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(10,152)</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(8)</a:t>
                      </a:r>
                      <a:endParaRPr lang="en-ZA" sz="1050">
                        <a:effectLst/>
                        <a:latin typeface="Calibri"/>
                        <a:ea typeface="Calibri"/>
                        <a:cs typeface="Times New Roman"/>
                      </a:endParaRPr>
                    </a:p>
                  </a:txBody>
                  <a:tcPr marL="57688" marR="57688" marT="0" marB="0" anchor="ctr"/>
                </a:tc>
              </a:tr>
              <a:tr h="263251">
                <a:tc>
                  <a:txBody>
                    <a:bodyPr/>
                    <a:lstStyle/>
                    <a:p>
                      <a:pPr>
                        <a:lnSpc>
                          <a:spcPct val="115000"/>
                        </a:lnSpc>
                        <a:spcAft>
                          <a:spcPts val="0"/>
                        </a:spcAft>
                      </a:pPr>
                      <a:r>
                        <a:rPr lang="en-GB" sz="1050">
                          <a:effectLst/>
                        </a:rPr>
                        <a:t>Revenue Websites</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(1,878)</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(3,230)</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(1,352)</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(42)</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(1,561)</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317</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20</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(57,656)</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(53,068)</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4,588</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9</a:t>
                      </a:r>
                      <a:endParaRPr lang="en-ZA" sz="1050">
                        <a:effectLst/>
                        <a:latin typeface="Calibri"/>
                        <a:ea typeface="Calibri"/>
                        <a:cs typeface="Times New Roman"/>
                      </a:endParaRPr>
                    </a:p>
                  </a:txBody>
                  <a:tcPr marL="57688" marR="57688" marT="0" marB="0" anchor="ctr"/>
                </a:tc>
              </a:tr>
              <a:tr h="263251">
                <a:tc>
                  <a:txBody>
                    <a:bodyPr/>
                    <a:lstStyle/>
                    <a:p>
                      <a:pPr>
                        <a:lnSpc>
                          <a:spcPct val="115000"/>
                        </a:lnSpc>
                        <a:spcAft>
                          <a:spcPts val="0"/>
                        </a:spcAft>
                      </a:pPr>
                      <a:r>
                        <a:rPr lang="en-GB" sz="1050">
                          <a:effectLst/>
                        </a:rPr>
                        <a:t>Other Revenue</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(39,464)</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(62,957)</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(23,493)</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(37)</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(36,038)</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3,426</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10</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(170,614)</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(171,147)</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(533)</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(0)</a:t>
                      </a:r>
                      <a:endParaRPr lang="en-ZA" sz="1050">
                        <a:effectLst/>
                        <a:latin typeface="Calibri"/>
                        <a:ea typeface="Calibri"/>
                        <a:cs typeface="Times New Roman"/>
                      </a:endParaRPr>
                    </a:p>
                  </a:txBody>
                  <a:tcPr marL="57688" marR="57688" marT="0" marB="0" anchor="ctr"/>
                </a:tc>
              </a:tr>
              <a:tr h="263251">
                <a:tc>
                  <a:txBody>
                    <a:bodyPr/>
                    <a:lstStyle/>
                    <a:p>
                      <a:pPr>
                        <a:lnSpc>
                          <a:spcPct val="115000"/>
                        </a:lnSpc>
                        <a:spcAft>
                          <a:spcPts val="0"/>
                        </a:spcAft>
                      </a:pPr>
                      <a:r>
                        <a:rPr lang="en-GB" sz="1050">
                          <a:effectLst/>
                        </a:rPr>
                        <a:t>Revenue</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(1,811,132)</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(2,190,551)</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(379,419)</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(17)</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(1,998,018)</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(186,886)</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(9)</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(8,940,933)</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(9,186,916)</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(245,983)</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(3)</a:t>
                      </a:r>
                      <a:endParaRPr lang="en-ZA" sz="1050">
                        <a:effectLst/>
                        <a:latin typeface="Calibri"/>
                        <a:ea typeface="Calibri"/>
                        <a:cs typeface="Times New Roman"/>
                      </a:endParaRPr>
                    </a:p>
                  </a:txBody>
                  <a:tcPr marL="57688" marR="57688" marT="0" marB="0" anchor="ctr"/>
                </a:tc>
              </a:tr>
              <a:tr h="263251">
                <a:tc>
                  <a:txBody>
                    <a:bodyPr/>
                    <a:lstStyle/>
                    <a:p>
                      <a:pPr>
                        <a:lnSpc>
                          <a:spcPct val="115000"/>
                        </a:lnSpc>
                        <a:spcAft>
                          <a:spcPts val="0"/>
                        </a:spcAft>
                      </a:pPr>
                      <a:r>
                        <a:rPr lang="en-GB" sz="1050">
                          <a:effectLst/>
                        </a:rPr>
                        <a:t>Other Income</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(5,462)</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(9,081)</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(3,619)</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(40)</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(14,307)</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(8,845)</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(62)</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(39,285)</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(36,325)</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2,960</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8</a:t>
                      </a:r>
                      <a:endParaRPr lang="en-ZA" sz="1050">
                        <a:effectLst/>
                        <a:latin typeface="Calibri"/>
                        <a:ea typeface="Calibri"/>
                        <a:cs typeface="Times New Roman"/>
                      </a:endParaRPr>
                    </a:p>
                  </a:txBody>
                  <a:tcPr marL="57688" marR="57688" marT="0" marB="0" anchor="ctr"/>
                </a:tc>
              </a:tr>
              <a:tr h="263251">
                <a:tc>
                  <a:txBody>
                    <a:bodyPr/>
                    <a:lstStyle/>
                    <a:p>
                      <a:pPr>
                        <a:lnSpc>
                          <a:spcPct val="115000"/>
                        </a:lnSpc>
                        <a:spcAft>
                          <a:spcPts val="0"/>
                        </a:spcAft>
                      </a:pPr>
                      <a:r>
                        <a:rPr lang="en-GB" sz="1050">
                          <a:effectLst/>
                        </a:rPr>
                        <a:t>Revenue &amp; Other Income</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(1,816,594)</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(2,199,632)</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(383,038)</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(17)</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(2,012,325)</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(195,731)</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(10)</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(8,980,218)</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(9,223,241)</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(243,023)</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(3)</a:t>
                      </a:r>
                      <a:endParaRPr lang="en-ZA" sz="1050">
                        <a:effectLst/>
                        <a:latin typeface="Calibri"/>
                        <a:ea typeface="Calibri"/>
                        <a:cs typeface="Times New Roman"/>
                      </a:endParaRPr>
                    </a:p>
                  </a:txBody>
                  <a:tcPr marL="57688" marR="57688" marT="0" marB="0" anchor="ctr"/>
                </a:tc>
              </a:tr>
              <a:tr h="590131">
                <a:tc>
                  <a:txBody>
                    <a:bodyPr/>
                    <a:lstStyle/>
                    <a:p>
                      <a:pPr>
                        <a:lnSpc>
                          <a:spcPct val="115000"/>
                        </a:lnSpc>
                        <a:spcAft>
                          <a:spcPts val="0"/>
                        </a:spcAft>
                      </a:pPr>
                      <a:r>
                        <a:rPr lang="en-GB" sz="1050">
                          <a:effectLst/>
                        </a:rPr>
                        <a:t>Amortisation of Programme and Film Rights</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328,997</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366,941</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dirty="0">
                          <a:effectLst/>
                        </a:rPr>
                        <a:t>37,944</a:t>
                      </a:r>
                      <a:endParaRPr lang="en-ZA" sz="1050" dirty="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10</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dirty="0">
                          <a:effectLst/>
                        </a:rPr>
                        <a:t>291,895</a:t>
                      </a:r>
                      <a:endParaRPr lang="en-ZA" sz="1050" dirty="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(37,102)</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(13)</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1,422,575</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1,422,574</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dirty="0">
                          <a:effectLst/>
                        </a:rPr>
                        <a:t>(0)</a:t>
                      </a:r>
                      <a:endParaRPr lang="en-ZA" sz="1050" dirty="0">
                        <a:effectLst/>
                        <a:latin typeface="Calibri"/>
                        <a:ea typeface="Calibri"/>
                        <a:cs typeface="Times New Roman"/>
                      </a:endParaRPr>
                    </a:p>
                  </a:txBody>
                  <a:tcPr marL="57688" marR="57688" marT="0" marB="0" anchor="ctr"/>
                </a:tc>
              </a:tr>
            </a:tbl>
          </a:graphicData>
        </a:graphic>
      </p:graphicFrame>
      <p:sp>
        <p:nvSpPr>
          <p:cNvPr id="7" name="TextBox 6"/>
          <p:cNvSpPr txBox="1"/>
          <p:nvPr/>
        </p:nvSpPr>
        <p:spPr>
          <a:xfrm>
            <a:off x="4492486" y="1140551"/>
            <a:ext cx="4545496" cy="369332"/>
          </a:xfrm>
          <a:prstGeom prst="rect">
            <a:avLst/>
          </a:prstGeom>
          <a:noFill/>
        </p:spPr>
        <p:txBody>
          <a:bodyPr wrap="square" rtlCol="0">
            <a:spAutoFit/>
          </a:bodyPr>
          <a:lstStyle/>
          <a:p>
            <a:r>
              <a:rPr lang="en-ZA" b="1" i="1" dirty="0"/>
              <a:t>INCOME STATEMENT – 1 April to 30 June </a:t>
            </a:r>
            <a:r>
              <a:rPr lang="en-ZA" b="1" i="1" dirty="0" smtClean="0"/>
              <a:t>2016</a:t>
            </a:r>
            <a:endParaRPr lang="en-ZA" i="1" dirty="0"/>
          </a:p>
        </p:txBody>
      </p:sp>
      <p:sp>
        <p:nvSpPr>
          <p:cNvPr id="9" name="Slide Number Placeholder 8"/>
          <p:cNvSpPr>
            <a:spLocks noGrp="1"/>
          </p:cNvSpPr>
          <p:nvPr>
            <p:ph type="sldNum" sz="quarter" idx="12"/>
          </p:nvPr>
        </p:nvSpPr>
        <p:spPr>
          <a:xfrm>
            <a:off x="6904382" y="6455741"/>
            <a:ext cx="2133600" cy="365125"/>
          </a:xfrm>
        </p:spPr>
        <p:txBody>
          <a:bodyPr/>
          <a:lstStyle/>
          <a:p>
            <a:fld id="{5A8AC218-FFD2-D948-93E0-5AE4940B04CF}" type="slidenum">
              <a:rPr lang="en-US" sz="1400" b="1" smtClean="0">
                <a:solidFill>
                  <a:schemeClr val="bg1"/>
                </a:solidFill>
              </a:rPr>
              <a:pPr/>
              <a:t>10</a:t>
            </a:fld>
            <a:endParaRPr lang="en-US" sz="1400" b="1">
              <a:solidFill>
                <a:schemeClr val="bg1"/>
              </a:solidFill>
            </a:endParaRPr>
          </a:p>
        </p:txBody>
      </p:sp>
    </p:spTree>
    <p:extLst>
      <p:ext uri="{BB962C8B-B14F-4D97-AF65-F5344CB8AC3E}">
        <p14:creationId xmlns:p14="http://schemas.microsoft.com/office/powerpoint/2010/main" xmlns="" val="2375446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318052" y="608417"/>
            <a:ext cx="5353878" cy="461665"/>
          </a:xfrm>
          <a:prstGeom prst="rect">
            <a:avLst/>
          </a:prstGeom>
          <a:noFill/>
        </p:spPr>
        <p:txBody>
          <a:bodyPr wrap="square" rtlCol="0">
            <a:spAutoFit/>
          </a:bodyPr>
          <a:lstStyle/>
          <a:p>
            <a:r>
              <a:rPr lang="en-US" sz="2400" b="1" dirty="0" smtClean="0">
                <a:solidFill>
                  <a:srgbClr val="FFFFFF"/>
                </a:solidFill>
              </a:rPr>
              <a:t>FINANCIAL PERFORMANCE (</a:t>
            </a:r>
            <a:r>
              <a:rPr lang="en-US" sz="2400" b="1" dirty="0" err="1" smtClean="0">
                <a:solidFill>
                  <a:srgbClr val="FFFFFF"/>
                </a:solidFill>
              </a:rPr>
              <a:t>cont</a:t>
            </a:r>
            <a:r>
              <a:rPr lang="en-US" sz="2400" b="1" dirty="0" smtClean="0">
                <a:solidFill>
                  <a:srgbClr val="FFFFFF"/>
                </a:solidFill>
              </a:rPr>
              <a:t>)</a:t>
            </a:r>
            <a:endParaRPr lang="en-US" sz="2400" b="1" dirty="0">
              <a:solidFill>
                <a:srgbClr val="FFFFFF"/>
              </a:solidFill>
            </a:endParaRPr>
          </a:p>
        </p:txBody>
      </p:sp>
      <p:sp>
        <p:nvSpPr>
          <p:cNvPr id="4" name="TextBox 3"/>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1</a:t>
            </a:r>
            <a:r>
              <a:rPr lang="en-US" sz="2400" b="1" baseline="30000" dirty="0" smtClean="0">
                <a:solidFill>
                  <a:srgbClr val="FFFFFF"/>
                </a:solidFill>
              </a:rPr>
              <a:t>ST</a:t>
            </a:r>
            <a:r>
              <a:rPr lang="en-US" sz="2400" b="1" dirty="0" smtClean="0">
                <a:solidFill>
                  <a:srgbClr val="FFFFFF"/>
                </a:solidFill>
              </a:rPr>
              <a:t> QUARTER REPORT</a:t>
            </a:r>
            <a:endParaRPr lang="en-US" sz="2400" b="1" dirty="0">
              <a:solidFill>
                <a:srgbClr val="FFFFFF"/>
              </a:solidFill>
            </a:endParaRPr>
          </a:p>
        </p:txBody>
      </p:sp>
      <p:graphicFrame>
        <p:nvGraphicFramePr>
          <p:cNvPr id="6" name="Table 5"/>
          <p:cNvGraphicFramePr>
            <a:graphicFrameLocks noGrp="1"/>
          </p:cNvGraphicFramePr>
          <p:nvPr>
            <p:extLst>
              <p:ext uri="{D42A27DB-BD31-4B8C-83A1-F6EECF244321}">
                <p14:modId xmlns:p14="http://schemas.microsoft.com/office/powerpoint/2010/main" xmlns="" val="3635597877"/>
              </p:ext>
            </p:extLst>
          </p:nvPr>
        </p:nvGraphicFramePr>
        <p:xfrm>
          <a:off x="92766" y="1561808"/>
          <a:ext cx="8945216" cy="4799236"/>
        </p:xfrm>
        <a:graphic>
          <a:graphicData uri="http://schemas.openxmlformats.org/drawingml/2006/table">
            <a:tbl>
              <a:tblPr firstRow="1" firstCol="1" bandRow="1">
                <a:tableStyleId>{7DF18680-E054-41AD-8BC1-D1AEF772440D}</a:tableStyleId>
              </a:tblPr>
              <a:tblGrid>
                <a:gridCol w="1552510"/>
                <a:gridCol w="746644"/>
                <a:gridCol w="746644"/>
                <a:gridCol w="650265"/>
                <a:gridCol w="426737"/>
                <a:gridCol w="746644"/>
                <a:gridCol w="650265"/>
                <a:gridCol w="509182"/>
                <a:gridCol w="861603"/>
                <a:gridCol w="746644"/>
                <a:gridCol w="721098"/>
                <a:gridCol w="586980"/>
              </a:tblGrid>
              <a:tr h="263251">
                <a:tc>
                  <a:txBody>
                    <a:bodyPr/>
                    <a:lstStyle/>
                    <a:p>
                      <a:pPr>
                        <a:lnSpc>
                          <a:spcPct val="115000"/>
                        </a:lnSpc>
                        <a:spcAft>
                          <a:spcPts val="0"/>
                        </a:spcAft>
                      </a:pPr>
                      <a:r>
                        <a:rPr lang="en-GB" sz="1050" dirty="0">
                          <a:effectLst/>
                        </a:rPr>
                        <a:t> </a:t>
                      </a:r>
                      <a:endParaRPr lang="en-ZA" sz="1050" dirty="0">
                        <a:effectLst/>
                        <a:latin typeface="Calibri"/>
                        <a:ea typeface="Calibri"/>
                        <a:cs typeface="Times New Roman"/>
                      </a:endParaRPr>
                    </a:p>
                  </a:txBody>
                  <a:tcPr marL="57688" marR="57688" marT="0" marB="0" anchor="b"/>
                </a:tc>
                <a:tc gridSpan="4">
                  <a:txBody>
                    <a:bodyPr/>
                    <a:lstStyle/>
                    <a:p>
                      <a:pPr algn="ctr">
                        <a:lnSpc>
                          <a:spcPct val="115000"/>
                        </a:lnSpc>
                        <a:spcAft>
                          <a:spcPts val="0"/>
                        </a:spcAft>
                      </a:pPr>
                      <a:r>
                        <a:rPr lang="en-GB" sz="1200" dirty="0">
                          <a:effectLst/>
                        </a:rPr>
                        <a:t>1</a:t>
                      </a:r>
                      <a:r>
                        <a:rPr lang="en-GB" sz="1200" baseline="30000" dirty="0">
                          <a:effectLst/>
                        </a:rPr>
                        <a:t>ST</a:t>
                      </a:r>
                      <a:r>
                        <a:rPr lang="en-GB" sz="1200" dirty="0">
                          <a:effectLst/>
                        </a:rPr>
                        <a:t> QUARTER FY2016/17</a:t>
                      </a:r>
                      <a:endParaRPr lang="en-ZA" sz="1200" dirty="0">
                        <a:effectLst/>
                        <a:latin typeface="Calibri"/>
                        <a:ea typeface="Calibri"/>
                        <a:cs typeface="Times New Roman"/>
                      </a:endParaRPr>
                    </a:p>
                  </a:txBody>
                  <a:tcPr marL="57688" marR="57688" marT="0" marB="0" anchor="ctr"/>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lgn="ctr">
                        <a:lnSpc>
                          <a:spcPct val="115000"/>
                        </a:lnSpc>
                        <a:spcAft>
                          <a:spcPts val="0"/>
                        </a:spcAft>
                      </a:pPr>
                      <a:r>
                        <a:rPr lang="en-GB" sz="1200" dirty="0">
                          <a:effectLst/>
                        </a:rPr>
                        <a:t>1</a:t>
                      </a:r>
                      <a:r>
                        <a:rPr lang="en-GB" sz="1200" baseline="30000" dirty="0">
                          <a:effectLst/>
                        </a:rPr>
                        <a:t>ST</a:t>
                      </a:r>
                      <a:r>
                        <a:rPr lang="en-GB" sz="1200" dirty="0">
                          <a:effectLst/>
                        </a:rPr>
                        <a:t> QUARTER FY2015/16 </a:t>
                      </a:r>
                      <a:endParaRPr lang="en-ZA" sz="1200" dirty="0">
                        <a:effectLst/>
                        <a:latin typeface="Calibri"/>
                        <a:ea typeface="Calibri"/>
                        <a:cs typeface="Times New Roman"/>
                      </a:endParaRPr>
                    </a:p>
                  </a:txBody>
                  <a:tcPr marL="57688" marR="57688" marT="0" marB="0" anchor="ctr"/>
                </a:tc>
                <a:tc hMerge="1">
                  <a:txBody>
                    <a:bodyPr/>
                    <a:lstStyle/>
                    <a:p>
                      <a:endParaRPr lang="en-ZA"/>
                    </a:p>
                  </a:txBody>
                  <a:tcPr/>
                </a:tc>
                <a:tc hMerge="1">
                  <a:txBody>
                    <a:bodyPr/>
                    <a:lstStyle/>
                    <a:p>
                      <a:endParaRPr lang="en-ZA"/>
                    </a:p>
                  </a:txBody>
                  <a:tcPr/>
                </a:tc>
                <a:tc gridSpan="4">
                  <a:txBody>
                    <a:bodyPr/>
                    <a:lstStyle/>
                    <a:p>
                      <a:pPr algn="ctr">
                        <a:lnSpc>
                          <a:spcPct val="115000"/>
                        </a:lnSpc>
                        <a:spcAft>
                          <a:spcPts val="0"/>
                        </a:spcAft>
                      </a:pPr>
                      <a:r>
                        <a:rPr lang="en-GB" sz="1200" dirty="0">
                          <a:effectLst/>
                        </a:rPr>
                        <a:t>YEAR-END PROJECTIONS</a:t>
                      </a:r>
                      <a:endParaRPr lang="en-ZA" sz="1200" dirty="0">
                        <a:effectLst/>
                        <a:latin typeface="Calibri"/>
                        <a:ea typeface="Calibri"/>
                        <a:cs typeface="Times New Roman"/>
                      </a:endParaRPr>
                    </a:p>
                  </a:txBody>
                  <a:tcPr marL="57688" marR="57688" marT="0" marB="0" anchor="ctr"/>
                </a:tc>
                <a:tc hMerge="1">
                  <a:txBody>
                    <a:bodyPr/>
                    <a:lstStyle/>
                    <a:p>
                      <a:endParaRPr lang="en-ZA"/>
                    </a:p>
                  </a:txBody>
                  <a:tcPr/>
                </a:tc>
                <a:tc hMerge="1">
                  <a:txBody>
                    <a:bodyPr/>
                    <a:lstStyle/>
                    <a:p>
                      <a:endParaRPr lang="en-ZA"/>
                    </a:p>
                  </a:txBody>
                  <a:tcPr/>
                </a:tc>
                <a:tc hMerge="1">
                  <a:txBody>
                    <a:bodyPr/>
                    <a:lstStyle/>
                    <a:p>
                      <a:endParaRPr lang="en-ZA"/>
                    </a:p>
                  </a:txBody>
                  <a:tcPr/>
                </a:tc>
              </a:tr>
              <a:tr h="393421">
                <a:tc>
                  <a:txBody>
                    <a:bodyPr/>
                    <a:lstStyle/>
                    <a:p>
                      <a:pPr>
                        <a:lnSpc>
                          <a:spcPct val="115000"/>
                        </a:lnSpc>
                        <a:spcAft>
                          <a:spcPts val="0"/>
                        </a:spcAft>
                      </a:pPr>
                      <a:r>
                        <a:rPr lang="en-GB" sz="1050">
                          <a:effectLst/>
                        </a:rPr>
                        <a:t> </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YTD Actual</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YTD Budget</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YTD</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YTD Var %</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YTD LY Actual</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LY Actual Variance</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LY Actual</a:t>
                      </a:r>
                      <a:endParaRPr lang="en-ZA" sz="1050">
                        <a:effectLst/>
                        <a:latin typeface="Calibri"/>
                        <a:ea typeface="Calibri"/>
                        <a:cs typeface="Times New Roman"/>
                      </a:endParaRPr>
                    </a:p>
                  </a:txBody>
                  <a:tcPr marL="57688" marR="57688" marT="0" marB="0" anchor="ctr"/>
                </a:tc>
                <a:tc rowSpan="2">
                  <a:txBody>
                    <a:bodyPr/>
                    <a:lstStyle/>
                    <a:p>
                      <a:pPr algn="ctr">
                        <a:lnSpc>
                          <a:spcPct val="115000"/>
                        </a:lnSpc>
                        <a:spcAft>
                          <a:spcPts val="0"/>
                        </a:spcAft>
                      </a:pPr>
                      <a:r>
                        <a:rPr lang="en-GB" sz="1050">
                          <a:effectLst/>
                        </a:rPr>
                        <a:t>Management Projection</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Budget FY 2017</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Projection Variance</a:t>
                      </a:r>
                      <a:endParaRPr lang="en-ZA" sz="1050">
                        <a:effectLst/>
                        <a:latin typeface="Calibri"/>
                        <a:ea typeface="Calibri"/>
                        <a:cs typeface="Times New Roman"/>
                      </a:endParaRPr>
                    </a:p>
                  </a:txBody>
                  <a:tcPr marL="57688" marR="57688" marT="0" marB="0" anchor="ctr"/>
                </a:tc>
                <a:tc>
                  <a:txBody>
                    <a:bodyPr/>
                    <a:lstStyle/>
                    <a:p>
                      <a:pPr>
                        <a:lnSpc>
                          <a:spcPct val="115000"/>
                        </a:lnSpc>
                        <a:spcAft>
                          <a:spcPts val="0"/>
                        </a:spcAft>
                      </a:pPr>
                      <a:r>
                        <a:rPr lang="en-GB" sz="1050">
                          <a:effectLst/>
                        </a:rPr>
                        <a:t>Var %</a:t>
                      </a:r>
                      <a:endParaRPr lang="en-ZA" sz="1050">
                        <a:effectLst/>
                        <a:latin typeface="Calibri"/>
                        <a:ea typeface="Calibri"/>
                        <a:cs typeface="Times New Roman"/>
                      </a:endParaRPr>
                    </a:p>
                  </a:txBody>
                  <a:tcPr marL="57688" marR="57688" marT="0" marB="0" anchor="ctr"/>
                </a:tc>
              </a:tr>
              <a:tr h="263251">
                <a:tc>
                  <a:txBody>
                    <a:bodyPr/>
                    <a:lstStyle/>
                    <a:p>
                      <a:pPr>
                        <a:lnSpc>
                          <a:spcPct val="115000"/>
                        </a:lnSpc>
                        <a:spcAft>
                          <a:spcPts val="0"/>
                        </a:spcAft>
                      </a:pPr>
                      <a:r>
                        <a:rPr lang="en-GB" sz="1050">
                          <a:effectLst/>
                        </a:rPr>
                        <a:t> </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June 2016</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June 2016</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Variance</a:t>
                      </a:r>
                      <a:endParaRPr lang="en-ZA" sz="1050">
                        <a:effectLst/>
                        <a:latin typeface="Calibri"/>
                        <a:ea typeface="Calibri"/>
                        <a:cs typeface="Times New Roman"/>
                      </a:endParaRPr>
                    </a:p>
                  </a:txBody>
                  <a:tcPr marL="57688" marR="57688" marT="0" marB="0" anchor="ctr"/>
                </a:tc>
                <a:tc>
                  <a:txBody>
                    <a:bodyPr/>
                    <a:lstStyle/>
                    <a:p>
                      <a:pPr>
                        <a:lnSpc>
                          <a:spcPct val="115000"/>
                        </a:lnSpc>
                      </a:pPr>
                      <a:endParaRPr lang="en-ZA" sz="1050">
                        <a:effectLst/>
                        <a:latin typeface="Calibri"/>
                      </a:endParaRPr>
                    </a:p>
                  </a:txBody>
                  <a:tcPr marL="57688" marR="57688" marT="0" marB="0" anchor="ctr"/>
                </a:tc>
                <a:tc>
                  <a:txBody>
                    <a:bodyPr/>
                    <a:lstStyle/>
                    <a:p>
                      <a:pPr algn="ctr">
                        <a:lnSpc>
                          <a:spcPct val="115000"/>
                        </a:lnSpc>
                        <a:spcAft>
                          <a:spcPts val="0"/>
                        </a:spcAft>
                      </a:pPr>
                      <a:r>
                        <a:rPr lang="en-GB" sz="1050">
                          <a:effectLst/>
                        </a:rPr>
                        <a:t>June 2015</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Variance</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Var%</a:t>
                      </a:r>
                      <a:endParaRPr lang="en-ZA" sz="1050">
                        <a:effectLst/>
                        <a:latin typeface="Calibri"/>
                        <a:ea typeface="Calibri"/>
                        <a:cs typeface="Times New Roman"/>
                      </a:endParaRPr>
                    </a:p>
                  </a:txBody>
                  <a:tcPr marL="57688" marR="57688" marT="0" marB="0" anchor="ctr"/>
                </a:tc>
                <a:tc vMerge="1">
                  <a:txBody>
                    <a:bodyPr/>
                    <a:lstStyle/>
                    <a:p>
                      <a:endParaRPr lang="en-ZA"/>
                    </a:p>
                  </a:txBody>
                  <a:tcPr/>
                </a:tc>
                <a:tc>
                  <a:txBody>
                    <a:bodyPr/>
                    <a:lstStyle/>
                    <a:p>
                      <a:pPr>
                        <a:lnSpc>
                          <a:spcPct val="115000"/>
                        </a:lnSpc>
                      </a:pPr>
                      <a:endParaRPr lang="en-ZA" sz="1050">
                        <a:effectLst/>
                        <a:latin typeface="Calibri"/>
                      </a:endParaRPr>
                    </a:p>
                  </a:txBody>
                  <a:tcPr marL="57688" marR="57688" marT="0" marB="0" anchor="ctr"/>
                </a:tc>
                <a:tc>
                  <a:txBody>
                    <a:bodyPr/>
                    <a:lstStyle/>
                    <a:p>
                      <a:pPr>
                        <a:lnSpc>
                          <a:spcPct val="115000"/>
                        </a:lnSpc>
                      </a:pPr>
                      <a:endParaRPr lang="en-ZA" sz="1050">
                        <a:effectLst/>
                        <a:latin typeface="Calibri"/>
                      </a:endParaRPr>
                    </a:p>
                  </a:txBody>
                  <a:tcPr marL="57688" marR="57688" marT="0" marB="0" anchor="ctr"/>
                </a:tc>
                <a:tc>
                  <a:txBody>
                    <a:bodyPr/>
                    <a:lstStyle/>
                    <a:p>
                      <a:pPr>
                        <a:lnSpc>
                          <a:spcPct val="115000"/>
                        </a:lnSpc>
                        <a:spcAft>
                          <a:spcPts val="0"/>
                        </a:spcAft>
                      </a:pPr>
                      <a:r>
                        <a:rPr lang="en-GB" sz="1050">
                          <a:effectLst/>
                        </a:rPr>
                        <a:t> </a:t>
                      </a:r>
                      <a:endParaRPr lang="en-ZA" sz="1050">
                        <a:effectLst/>
                        <a:latin typeface="Calibri"/>
                        <a:ea typeface="Calibri"/>
                        <a:cs typeface="Times New Roman"/>
                      </a:endParaRPr>
                    </a:p>
                  </a:txBody>
                  <a:tcPr marL="57688" marR="57688" marT="0" marB="0" anchor="ctr"/>
                </a:tc>
              </a:tr>
              <a:tr h="263251">
                <a:tc>
                  <a:txBody>
                    <a:bodyPr/>
                    <a:lstStyle/>
                    <a:p>
                      <a:pPr>
                        <a:lnSpc>
                          <a:spcPct val="115000"/>
                        </a:lnSpc>
                        <a:spcAft>
                          <a:spcPts val="0"/>
                        </a:spcAft>
                      </a:pPr>
                      <a:r>
                        <a:rPr lang="en-GB" sz="1050">
                          <a:effectLst/>
                        </a:rPr>
                        <a:t> </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 1,000</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 1,000</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 1,000</a:t>
                      </a:r>
                      <a:endParaRPr lang="en-ZA" sz="1050">
                        <a:effectLst/>
                        <a:latin typeface="Calibri"/>
                        <a:ea typeface="Calibri"/>
                        <a:cs typeface="Times New Roman"/>
                      </a:endParaRPr>
                    </a:p>
                  </a:txBody>
                  <a:tcPr marL="57688" marR="57688" marT="0" marB="0" anchor="ctr"/>
                </a:tc>
                <a:tc>
                  <a:txBody>
                    <a:bodyPr/>
                    <a:lstStyle/>
                    <a:p>
                      <a:pPr>
                        <a:lnSpc>
                          <a:spcPct val="115000"/>
                        </a:lnSpc>
                      </a:pPr>
                      <a:endParaRPr lang="en-ZA" sz="1050">
                        <a:effectLst/>
                        <a:latin typeface="Calibri"/>
                      </a:endParaRPr>
                    </a:p>
                  </a:txBody>
                  <a:tcPr marL="57688" marR="57688" marT="0" marB="0" anchor="ctr"/>
                </a:tc>
                <a:tc>
                  <a:txBody>
                    <a:bodyPr/>
                    <a:lstStyle/>
                    <a:p>
                      <a:pPr algn="ctr">
                        <a:lnSpc>
                          <a:spcPct val="115000"/>
                        </a:lnSpc>
                        <a:spcAft>
                          <a:spcPts val="0"/>
                        </a:spcAft>
                      </a:pPr>
                      <a:r>
                        <a:rPr lang="en-GB" sz="1050">
                          <a:effectLst/>
                        </a:rPr>
                        <a:t>* 1,000</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 1,000</a:t>
                      </a:r>
                      <a:endParaRPr lang="en-ZA" sz="1050">
                        <a:effectLst/>
                        <a:latin typeface="Calibri"/>
                        <a:ea typeface="Calibri"/>
                        <a:cs typeface="Times New Roman"/>
                      </a:endParaRPr>
                    </a:p>
                  </a:txBody>
                  <a:tcPr marL="57688" marR="57688" marT="0" marB="0" anchor="ctr"/>
                </a:tc>
                <a:tc>
                  <a:txBody>
                    <a:bodyPr/>
                    <a:lstStyle/>
                    <a:p>
                      <a:pPr>
                        <a:lnSpc>
                          <a:spcPct val="115000"/>
                        </a:lnSpc>
                      </a:pPr>
                      <a:endParaRPr lang="en-ZA" sz="1050">
                        <a:effectLst/>
                        <a:latin typeface="Calibri"/>
                      </a:endParaRPr>
                    </a:p>
                  </a:txBody>
                  <a:tcPr marL="57688" marR="57688" marT="0" marB="0" anchor="ctr"/>
                </a:tc>
                <a:tc>
                  <a:txBody>
                    <a:bodyPr/>
                    <a:lstStyle/>
                    <a:p>
                      <a:pPr algn="ctr">
                        <a:lnSpc>
                          <a:spcPct val="115000"/>
                        </a:lnSpc>
                        <a:spcAft>
                          <a:spcPts val="0"/>
                        </a:spcAft>
                      </a:pPr>
                      <a:r>
                        <a:rPr lang="en-GB" sz="1050">
                          <a:effectLst/>
                        </a:rPr>
                        <a:t>* 1,000</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 1,000</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 1,000</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 </a:t>
                      </a:r>
                      <a:endParaRPr lang="en-ZA" sz="1050">
                        <a:effectLst/>
                        <a:latin typeface="Calibri"/>
                        <a:ea typeface="Calibri"/>
                        <a:cs typeface="Times New Roman"/>
                      </a:endParaRPr>
                    </a:p>
                  </a:txBody>
                  <a:tcPr marL="57688" marR="57688" marT="0" marB="0" anchor="ctr"/>
                </a:tc>
              </a:tr>
              <a:tr h="263251">
                <a:tc>
                  <a:txBody>
                    <a:bodyPr/>
                    <a:lstStyle/>
                    <a:p>
                      <a:pPr>
                        <a:lnSpc>
                          <a:spcPct val="115000"/>
                        </a:lnSpc>
                        <a:spcAft>
                          <a:spcPts val="0"/>
                        </a:spcAft>
                      </a:pPr>
                      <a:r>
                        <a:rPr lang="en-GB" sz="1050">
                          <a:effectLst/>
                        </a:rPr>
                        <a:t>Advertising Revenue</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(1,383,528)</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(1,609,369)</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(225,841)</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(14)</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(1,479,799)</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(96,271)</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(7)</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(6,462,085)</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(6,660,199)</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(198,114)</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(3)</a:t>
                      </a:r>
                      <a:endParaRPr lang="en-ZA" sz="1050">
                        <a:effectLst/>
                        <a:latin typeface="Calibri"/>
                        <a:ea typeface="Calibri"/>
                        <a:cs typeface="Times New Roman"/>
                      </a:endParaRPr>
                    </a:p>
                  </a:txBody>
                  <a:tcPr marL="57688" marR="57688" marT="0" marB="0" anchor="ctr"/>
                </a:tc>
              </a:tr>
              <a:tr h="263251">
                <a:tc>
                  <a:txBody>
                    <a:bodyPr/>
                    <a:lstStyle/>
                    <a:p>
                      <a:pPr>
                        <a:lnSpc>
                          <a:spcPct val="115000"/>
                        </a:lnSpc>
                        <a:spcAft>
                          <a:spcPts val="0"/>
                        </a:spcAft>
                      </a:pPr>
                      <a:r>
                        <a:rPr lang="en-GB" sz="1050">
                          <a:effectLst/>
                        </a:rPr>
                        <a:t>Sponsorship Revenue</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(98,256)</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(124,741)</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(26,485)</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(21)</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(104,321)</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(6,065)</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(6)</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dirty="0">
                          <a:effectLst/>
                        </a:rPr>
                        <a:t>(554,546)</a:t>
                      </a:r>
                      <a:endParaRPr lang="en-ZA" sz="1050" dirty="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(596,318)</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(41,772)</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(7)</a:t>
                      </a:r>
                      <a:endParaRPr lang="en-ZA" sz="1050">
                        <a:effectLst/>
                        <a:latin typeface="Calibri"/>
                        <a:ea typeface="Calibri"/>
                        <a:cs typeface="Times New Roman"/>
                      </a:endParaRPr>
                    </a:p>
                  </a:txBody>
                  <a:tcPr marL="57688" marR="57688" marT="0" marB="0" anchor="ctr"/>
                </a:tc>
              </a:tr>
              <a:tr h="263251">
                <a:tc>
                  <a:txBody>
                    <a:bodyPr/>
                    <a:lstStyle/>
                    <a:p>
                      <a:pPr>
                        <a:lnSpc>
                          <a:spcPct val="115000"/>
                        </a:lnSpc>
                        <a:spcAft>
                          <a:spcPts val="0"/>
                        </a:spcAft>
                      </a:pPr>
                      <a:r>
                        <a:rPr lang="en-GB" sz="1050">
                          <a:effectLst/>
                        </a:rPr>
                        <a:t>Trade Exchanges</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(27,649)</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(51,121)</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(23,472)</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(46)</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(44,933)</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(17,284)</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(38)</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(204,485)</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(204,485)</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0</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0</a:t>
                      </a:r>
                      <a:endParaRPr lang="en-ZA" sz="1050">
                        <a:effectLst/>
                        <a:latin typeface="Calibri"/>
                        <a:ea typeface="Calibri"/>
                        <a:cs typeface="Times New Roman"/>
                      </a:endParaRPr>
                    </a:p>
                  </a:txBody>
                  <a:tcPr marL="57688" marR="57688" marT="0" marB="0" anchor="ctr"/>
                </a:tc>
              </a:tr>
              <a:tr h="263251">
                <a:tc>
                  <a:txBody>
                    <a:bodyPr/>
                    <a:lstStyle/>
                    <a:p>
                      <a:pPr>
                        <a:lnSpc>
                          <a:spcPct val="115000"/>
                        </a:lnSpc>
                        <a:spcAft>
                          <a:spcPts val="0"/>
                        </a:spcAft>
                      </a:pPr>
                      <a:r>
                        <a:rPr lang="en-GB" sz="1050">
                          <a:effectLst/>
                        </a:rPr>
                        <a:t>Licence Fees</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(186,154)</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(246,371)</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(60,217)</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(24)</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(204,856)</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(18,702)</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(9)</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(1,147,000)</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(1,147,000)</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0</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0</a:t>
                      </a:r>
                      <a:endParaRPr lang="en-ZA" sz="1050">
                        <a:effectLst/>
                        <a:latin typeface="Calibri"/>
                        <a:ea typeface="Calibri"/>
                        <a:cs typeface="Times New Roman"/>
                      </a:endParaRPr>
                    </a:p>
                  </a:txBody>
                  <a:tcPr marL="57688" marR="57688" marT="0" marB="0" anchor="ctr"/>
                </a:tc>
              </a:tr>
              <a:tr h="263251">
                <a:tc>
                  <a:txBody>
                    <a:bodyPr/>
                    <a:lstStyle/>
                    <a:p>
                      <a:pPr>
                        <a:lnSpc>
                          <a:spcPct val="115000"/>
                        </a:lnSpc>
                        <a:spcAft>
                          <a:spcPts val="0"/>
                        </a:spcAft>
                      </a:pPr>
                      <a:r>
                        <a:rPr lang="en-GB" sz="1050">
                          <a:effectLst/>
                        </a:rPr>
                        <a:t>Government Grants</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(64,122)</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(66,085)</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(1,963)</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(3)</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(43,301)</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20,821</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48</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(233,045)</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(233,045)</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0</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0</a:t>
                      </a:r>
                      <a:endParaRPr lang="en-ZA" sz="1050">
                        <a:effectLst/>
                        <a:latin typeface="Calibri"/>
                        <a:ea typeface="Calibri"/>
                        <a:cs typeface="Times New Roman"/>
                      </a:endParaRPr>
                    </a:p>
                  </a:txBody>
                  <a:tcPr marL="57688" marR="57688" marT="0" marB="0" anchor="ctr"/>
                </a:tc>
              </a:tr>
              <a:tr h="393421">
                <a:tc>
                  <a:txBody>
                    <a:bodyPr/>
                    <a:lstStyle/>
                    <a:p>
                      <a:pPr>
                        <a:lnSpc>
                          <a:spcPct val="115000"/>
                        </a:lnSpc>
                        <a:spcAft>
                          <a:spcPts val="0"/>
                        </a:spcAft>
                      </a:pPr>
                      <a:r>
                        <a:rPr lang="en-GB" sz="1050">
                          <a:effectLst/>
                        </a:rPr>
                        <a:t>Revenue: Content &amp; Commercial Exploitation</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(10,081)</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(26,677)</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(16,596)</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(62)</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(83,209)</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(73,128)</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(88)</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(111,502)</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(121,654)</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(10,152)</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(8)</a:t>
                      </a:r>
                      <a:endParaRPr lang="en-ZA" sz="1050">
                        <a:effectLst/>
                        <a:latin typeface="Calibri"/>
                        <a:ea typeface="Calibri"/>
                        <a:cs typeface="Times New Roman"/>
                      </a:endParaRPr>
                    </a:p>
                  </a:txBody>
                  <a:tcPr marL="57688" marR="57688" marT="0" marB="0" anchor="ctr"/>
                </a:tc>
              </a:tr>
              <a:tr h="263251">
                <a:tc>
                  <a:txBody>
                    <a:bodyPr/>
                    <a:lstStyle/>
                    <a:p>
                      <a:pPr>
                        <a:lnSpc>
                          <a:spcPct val="115000"/>
                        </a:lnSpc>
                        <a:spcAft>
                          <a:spcPts val="0"/>
                        </a:spcAft>
                      </a:pPr>
                      <a:r>
                        <a:rPr lang="en-GB" sz="1050">
                          <a:effectLst/>
                        </a:rPr>
                        <a:t>Revenue Websites</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(1,878)</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(3,230)</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(1,352)</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(42)</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(1,561)</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317</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20</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(57,656)</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(53,068)</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4,588</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9</a:t>
                      </a:r>
                      <a:endParaRPr lang="en-ZA" sz="1050">
                        <a:effectLst/>
                        <a:latin typeface="Calibri"/>
                        <a:ea typeface="Calibri"/>
                        <a:cs typeface="Times New Roman"/>
                      </a:endParaRPr>
                    </a:p>
                  </a:txBody>
                  <a:tcPr marL="57688" marR="57688" marT="0" marB="0" anchor="ctr"/>
                </a:tc>
              </a:tr>
              <a:tr h="263251">
                <a:tc>
                  <a:txBody>
                    <a:bodyPr/>
                    <a:lstStyle/>
                    <a:p>
                      <a:pPr>
                        <a:lnSpc>
                          <a:spcPct val="115000"/>
                        </a:lnSpc>
                        <a:spcAft>
                          <a:spcPts val="0"/>
                        </a:spcAft>
                      </a:pPr>
                      <a:r>
                        <a:rPr lang="en-GB" sz="1050">
                          <a:effectLst/>
                        </a:rPr>
                        <a:t>Other Revenue</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(39,464)</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(62,957)</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(23,493)</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(37)</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(36,038)</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3,426</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10</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(170,614)</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(171,147)</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(533)</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(0)</a:t>
                      </a:r>
                      <a:endParaRPr lang="en-ZA" sz="1050">
                        <a:effectLst/>
                        <a:latin typeface="Calibri"/>
                        <a:ea typeface="Calibri"/>
                        <a:cs typeface="Times New Roman"/>
                      </a:endParaRPr>
                    </a:p>
                  </a:txBody>
                  <a:tcPr marL="57688" marR="57688" marT="0" marB="0" anchor="ctr"/>
                </a:tc>
              </a:tr>
              <a:tr h="263251">
                <a:tc>
                  <a:txBody>
                    <a:bodyPr/>
                    <a:lstStyle/>
                    <a:p>
                      <a:pPr>
                        <a:lnSpc>
                          <a:spcPct val="115000"/>
                        </a:lnSpc>
                        <a:spcAft>
                          <a:spcPts val="0"/>
                        </a:spcAft>
                      </a:pPr>
                      <a:r>
                        <a:rPr lang="en-GB" sz="1050">
                          <a:effectLst/>
                        </a:rPr>
                        <a:t>Revenue</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(1,811,132)</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(2,190,551)</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(379,419)</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(17)</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(1,998,018)</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(186,886)</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(9)</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(8,940,933)</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(9,186,916)</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(245,983)</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(3)</a:t>
                      </a:r>
                      <a:endParaRPr lang="en-ZA" sz="1050">
                        <a:effectLst/>
                        <a:latin typeface="Calibri"/>
                        <a:ea typeface="Calibri"/>
                        <a:cs typeface="Times New Roman"/>
                      </a:endParaRPr>
                    </a:p>
                  </a:txBody>
                  <a:tcPr marL="57688" marR="57688" marT="0" marB="0" anchor="ctr"/>
                </a:tc>
              </a:tr>
              <a:tr h="263251">
                <a:tc>
                  <a:txBody>
                    <a:bodyPr/>
                    <a:lstStyle/>
                    <a:p>
                      <a:pPr>
                        <a:lnSpc>
                          <a:spcPct val="115000"/>
                        </a:lnSpc>
                        <a:spcAft>
                          <a:spcPts val="0"/>
                        </a:spcAft>
                      </a:pPr>
                      <a:r>
                        <a:rPr lang="en-GB" sz="1050">
                          <a:effectLst/>
                        </a:rPr>
                        <a:t>Other Income</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(5,462)</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(9,081)</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(3,619)</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(40)</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(14,307)</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(8,845)</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(62)</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(39,285)</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(36,325)</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2,960</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8</a:t>
                      </a:r>
                      <a:endParaRPr lang="en-ZA" sz="1050">
                        <a:effectLst/>
                        <a:latin typeface="Calibri"/>
                        <a:ea typeface="Calibri"/>
                        <a:cs typeface="Times New Roman"/>
                      </a:endParaRPr>
                    </a:p>
                  </a:txBody>
                  <a:tcPr marL="57688" marR="57688" marT="0" marB="0" anchor="ctr"/>
                </a:tc>
              </a:tr>
              <a:tr h="263251">
                <a:tc>
                  <a:txBody>
                    <a:bodyPr/>
                    <a:lstStyle/>
                    <a:p>
                      <a:pPr>
                        <a:lnSpc>
                          <a:spcPct val="115000"/>
                        </a:lnSpc>
                        <a:spcAft>
                          <a:spcPts val="0"/>
                        </a:spcAft>
                      </a:pPr>
                      <a:r>
                        <a:rPr lang="en-GB" sz="1050">
                          <a:effectLst/>
                        </a:rPr>
                        <a:t>Revenue &amp; Other Income</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(1,816,594)</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(2,199,632)</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(383,038)</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(17)</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(2,012,325)</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(195,731)</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(10)</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(8,980,218)</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(9,223,241)</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(243,023)</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(3)</a:t>
                      </a:r>
                      <a:endParaRPr lang="en-ZA" sz="1050">
                        <a:effectLst/>
                        <a:latin typeface="Calibri"/>
                        <a:ea typeface="Calibri"/>
                        <a:cs typeface="Times New Roman"/>
                      </a:endParaRPr>
                    </a:p>
                  </a:txBody>
                  <a:tcPr marL="57688" marR="57688" marT="0" marB="0" anchor="ctr"/>
                </a:tc>
              </a:tr>
              <a:tr h="590131">
                <a:tc>
                  <a:txBody>
                    <a:bodyPr/>
                    <a:lstStyle/>
                    <a:p>
                      <a:pPr>
                        <a:lnSpc>
                          <a:spcPct val="115000"/>
                        </a:lnSpc>
                        <a:spcAft>
                          <a:spcPts val="0"/>
                        </a:spcAft>
                      </a:pPr>
                      <a:r>
                        <a:rPr lang="en-GB" sz="1050">
                          <a:effectLst/>
                        </a:rPr>
                        <a:t>Amortisation of Programme and Film Rights</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328,997</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366,941</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dirty="0">
                          <a:effectLst/>
                        </a:rPr>
                        <a:t>37,944</a:t>
                      </a:r>
                      <a:endParaRPr lang="en-ZA" sz="1050" dirty="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10</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dirty="0">
                          <a:effectLst/>
                        </a:rPr>
                        <a:t>291,895</a:t>
                      </a:r>
                      <a:endParaRPr lang="en-ZA" sz="1050" dirty="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(37,102)</a:t>
                      </a:r>
                      <a:endParaRPr lang="en-ZA" sz="105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a:effectLst/>
                        </a:rPr>
                        <a:t>(13)</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1,422,575</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a:effectLst/>
                        </a:rPr>
                        <a:t>1,422,574</a:t>
                      </a:r>
                      <a:endParaRPr lang="en-ZA" sz="1050">
                        <a:effectLst/>
                        <a:latin typeface="Calibri"/>
                        <a:ea typeface="Calibri"/>
                        <a:cs typeface="Times New Roman"/>
                      </a:endParaRPr>
                    </a:p>
                  </a:txBody>
                  <a:tcPr marL="57688" marR="57688" marT="0" marB="0" anchor="ctr"/>
                </a:tc>
                <a:tc>
                  <a:txBody>
                    <a:bodyPr/>
                    <a:lstStyle/>
                    <a:p>
                      <a:pPr algn="r">
                        <a:lnSpc>
                          <a:spcPct val="115000"/>
                        </a:lnSpc>
                        <a:spcAft>
                          <a:spcPts val="0"/>
                        </a:spcAft>
                      </a:pPr>
                      <a:r>
                        <a:rPr lang="en-GB" sz="1050" dirty="0">
                          <a:effectLst/>
                        </a:rPr>
                        <a:t>(1)</a:t>
                      </a:r>
                      <a:endParaRPr lang="en-ZA" sz="1050" dirty="0">
                        <a:effectLst/>
                        <a:latin typeface="Calibri"/>
                        <a:ea typeface="Calibri"/>
                        <a:cs typeface="Times New Roman"/>
                      </a:endParaRPr>
                    </a:p>
                  </a:txBody>
                  <a:tcPr marL="57688" marR="57688" marT="0" marB="0" anchor="ctr"/>
                </a:tc>
                <a:tc>
                  <a:txBody>
                    <a:bodyPr/>
                    <a:lstStyle/>
                    <a:p>
                      <a:pPr algn="ctr">
                        <a:lnSpc>
                          <a:spcPct val="115000"/>
                        </a:lnSpc>
                        <a:spcAft>
                          <a:spcPts val="0"/>
                        </a:spcAft>
                      </a:pPr>
                      <a:r>
                        <a:rPr lang="en-GB" sz="1050" dirty="0">
                          <a:effectLst/>
                        </a:rPr>
                        <a:t>(0)</a:t>
                      </a:r>
                      <a:endParaRPr lang="en-ZA" sz="1050" dirty="0">
                        <a:effectLst/>
                        <a:latin typeface="Calibri"/>
                        <a:ea typeface="Calibri"/>
                        <a:cs typeface="Times New Roman"/>
                      </a:endParaRPr>
                    </a:p>
                  </a:txBody>
                  <a:tcPr marL="57688" marR="57688" marT="0" marB="0" anchor="ctr"/>
                </a:tc>
              </a:tr>
            </a:tbl>
          </a:graphicData>
        </a:graphic>
      </p:graphicFrame>
      <p:sp>
        <p:nvSpPr>
          <p:cNvPr id="7" name="TextBox 6"/>
          <p:cNvSpPr txBox="1"/>
          <p:nvPr/>
        </p:nvSpPr>
        <p:spPr>
          <a:xfrm>
            <a:off x="4492486" y="1140551"/>
            <a:ext cx="4545496" cy="369332"/>
          </a:xfrm>
          <a:prstGeom prst="rect">
            <a:avLst/>
          </a:prstGeom>
          <a:noFill/>
        </p:spPr>
        <p:txBody>
          <a:bodyPr wrap="square" rtlCol="0">
            <a:spAutoFit/>
          </a:bodyPr>
          <a:lstStyle/>
          <a:p>
            <a:r>
              <a:rPr lang="en-ZA" b="1" i="1" dirty="0"/>
              <a:t>INCOME STATEMENT – 1 April to 30 June </a:t>
            </a:r>
            <a:r>
              <a:rPr lang="en-ZA" b="1" i="1" dirty="0" smtClean="0"/>
              <a:t>2016</a:t>
            </a:r>
            <a:endParaRPr lang="en-ZA" i="1" dirty="0"/>
          </a:p>
        </p:txBody>
      </p:sp>
      <p:sp>
        <p:nvSpPr>
          <p:cNvPr id="3" name="Slide Number Placeholder 2"/>
          <p:cNvSpPr>
            <a:spLocks noGrp="1"/>
          </p:cNvSpPr>
          <p:nvPr>
            <p:ph type="sldNum" sz="quarter" idx="12"/>
          </p:nvPr>
        </p:nvSpPr>
        <p:spPr>
          <a:xfrm>
            <a:off x="6904382" y="6376919"/>
            <a:ext cx="2133600" cy="365125"/>
          </a:xfrm>
        </p:spPr>
        <p:txBody>
          <a:bodyPr/>
          <a:lstStyle/>
          <a:p>
            <a:fld id="{5A8AC218-FFD2-D948-93E0-5AE4940B04CF}" type="slidenum">
              <a:rPr lang="en-US" sz="1400" b="1" smtClean="0">
                <a:solidFill>
                  <a:schemeClr val="bg1"/>
                </a:solidFill>
              </a:rPr>
              <a:pPr/>
              <a:t>11</a:t>
            </a:fld>
            <a:endParaRPr lang="en-US" sz="1400" b="1">
              <a:solidFill>
                <a:schemeClr val="bg1"/>
              </a:solidFill>
            </a:endParaRPr>
          </a:p>
        </p:txBody>
      </p:sp>
    </p:spTree>
    <p:extLst>
      <p:ext uri="{BB962C8B-B14F-4D97-AF65-F5344CB8AC3E}">
        <p14:creationId xmlns:p14="http://schemas.microsoft.com/office/powerpoint/2010/main" xmlns="" val="4005231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318052" y="608417"/>
            <a:ext cx="5353878" cy="461665"/>
          </a:xfrm>
          <a:prstGeom prst="rect">
            <a:avLst/>
          </a:prstGeom>
          <a:noFill/>
        </p:spPr>
        <p:txBody>
          <a:bodyPr wrap="square" rtlCol="0">
            <a:spAutoFit/>
          </a:bodyPr>
          <a:lstStyle/>
          <a:p>
            <a:r>
              <a:rPr lang="en-US" sz="2400" b="1" dirty="0" smtClean="0">
                <a:solidFill>
                  <a:srgbClr val="FFFFFF"/>
                </a:solidFill>
              </a:rPr>
              <a:t>FINANCIAL PERFORMANCE (</a:t>
            </a:r>
            <a:r>
              <a:rPr lang="en-US" sz="2400" b="1" dirty="0" err="1" smtClean="0">
                <a:solidFill>
                  <a:srgbClr val="FFFFFF"/>
                </a:solidFill>
              </a:rPr>
              <a:t>cont</a:t>
            </a:r>
            <a:r>
              <a:rPr lang="en-US" sz="2400" b="1" dirty="0" smtClean="0">
                <a:solidFill>
                  <a:srgbClr val="FFFFFF"/>
                </a:solidFill>
              </a:rPr>
              <a:t>)</a:t>
            </a:r>
            <a:endParaRPr lang="en-US" sz="2400" b="1" dirty="0">
              <a:solidFill>
                <a:srgbClr val="FFFFFF"/>
              </a:solidFill>
            </a:endParaRPr>
          </a:p>
        </p:txBody>
      </p:sp>
      <p:sp>
        <p:nvSpPr>
          <p:cNvPr id="4" name="TextBox 3"/>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1</a:t>
            </a:r>
            <a:r>
              <a:rPr lang="en-US" sz="2400" b="1" baseline="30000" dirty="0" smtClean="0">
                <a:solidFill>
                  <a:srgbClr val="FFFFFF"/>
                </a:solidFill>
              </a:rPr>
              <a:t>ST</a:t>
            </a:r>
            <a:r>
              <a:rPr lang="en-US" sz="2400" b="1" dirty="0" smtClean="0">
                <a:solidFill>
                  <a:srgbClr val="FFFFFF"/>
                </a:solidFill>
              </a:rPr>
              <a:t> QUARTER REPORT</a:t>
            </a:r>
            <a:endParaRPr lang="en-US" sz="2400" b="1" dirty="0">
              <a:solidFill>
                <a:srgbClr val="FFFFFF"/>
              </a:solidFill>
            </a:endParaRPr>
          </a:p>
        </p:txBody>
      </p:sp>
      <p:sp>
        <p:nvSpPr>
          <p:cNvPr id="3" name="Slide Number Placeholder 2"/>
          <p:cNvSpPr>
            <a:spLocks noGrp="1"/>
          </p:cNvSpPr>
          <p:nvPr>
            <p:ph type="sldNum" sz="quarter" idx="12"/>
          </p:nvPr>
        </p:nvSpPr>
        <p:spPr>
          <a:xfrm>
            <a:off x="6904382" y="6376919"/>
            <a:ext cx="2133600" cy="365125"/>
          </a:xfrm>
        </p:spPr>
        <p:txBody>
          <a:bodyPr/>
          <a:lstStyle/>
          <a:p>
            <a:fld id="{5A8AC218-FFD2-D948-93E0-5AE4940B04CF}" type="slidenum">
              <a:rPr lang="en-US" sz="1400" b="1" smtClean="0">
                <a:solidFill>
                  <a:schemeClr val="bg1"/>
                </a:solidFill>
              </a:rPr>
              <a:pPr/>
              <a:t>12</a:t>
            </a:fld>
            <a:endParaRPr lang="en-US" sz="1400" b="1">
              <a:solidFill>
                <a:schemeClr val="bg1"/>
              </a:solidFill>
            </a:endParaRPr>
          </a:p>
        </p:txBody>
      </p:sp>
      <p:sp>
        <p:nvSpPr>
          <p:cNvPr id="2" name="TextBox 1"/>
          <p:cNvSpPr txBox="1"/>
          <p:nvPr/>
        </p:nvSpPr>
        <p:spPr>
          <a:xfrm>
            <a:off x="318052" y="1510748"/>
            <a:ext cx="8468139" cy="3924151"/>
          </a:xfrm>
          <a:prstGeom prst="rect">
            <a:avLst/>
          </a:prstGeom>
          <a:noFill/>
        </p:spPr>
        <p:txBody>
          <a:bodyPr wrap="square" rtlCol="0">
            <a:spAutoFit/>
          </a:bodyPr>
          <a:lstStyle/>
          <a:p>
            <a:pPr algn="just">
              <a:spcAft>
                <a:spcPts val="600"/>
              </a:spcAft>
            </a:pPr>
            <a:r>
              <a:rPr lang="en-ZA" dirty="0"/>
              <a:t>The SABC ended the 1</a:t>
            </a:r>
            <a:r>
              <a:rPr lang="en-ZA" baseline="30000" dirty="0"/>
              <a:t>st</a:t>
            </a:r>
            <a:r>
              <a:rPr lang="en-ZA" dirty="0"/>
              <a:t> Quarter of FY2016/17 on an operating (EBITDA) loss of R124.27m, which is R154.51m (511%) below the budgeted profit of R30.24m.  The net loss was R178.04m, which is R145.85m (453%) below the budgeted loss of R32.19m.  </a:t>
            </a:r>
          </a:p>
          <a:p>
            <a:pPr algn="just">
              <a:spcAft>
                <a:spcPts val="600"/>
              </a:spcAft>
            </a:pPr>
            <a:r>
              <a:rPr lang="en-ZA" dirty="0"/>
              <a:t> </a:t>
            </a:r>
          </a:p>
          <a:p>
            <a:pPr algn="just">
              <a:spcAft>
                <a:spcPts val="600"/>
              </a:spcAft>
            </a:pPr>
            <a:r>
              <a:rPr lang="en-ZA" b="1" dirty="0"/>
              <a:t>Revenue</a:t>
            </a:r>
            <a:endParaRPr lang="en-ZA" dirty="0"/>
          </a:p>
          <a:p>
            <a:pPr algn="just">
              <a:spcAft>
                <a:spcPts val="600"/>
              </a:spcAft>
            </a:pPr>
            <a:r>
              <a:rPr lang="en-ZA" dirty="0"/>
              <a:t>Total revenue and other income amounted to R1.82 billion (2015: R2.01 billion); which was R383.04m lower than the budget of R2.19 billion and R195.73m lower than the prior period’s revenue.  The key underperformers were advertising revenue, licence fee revenue, trade exchange revenue, other revenue and sponsorship revenue.  Advertising and TV licence revenue will improve during the next Quarters as a result of a newly implemented advertising radio booking system, and the TV Licence database clean-up project, a revised collection method and payment incentives coupled with an aggressive marketing campaign.  </a:t>
            </a:r>
          </a:p>
        </p:txBody>
      </p:sp>
    </p:spTree>
    <p:extLst>
      <p:ext uri="{BB962C8B-B14F-4D97-AF65-F5344CB8AC3E}">
        <p14:creationId xmlns:p14="http://schemas.microsoft.com/office/powerpoint/2010/main" xmlns="" val="4070394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318052" y="608417"/>
            <a:ext cx="5353878" cy="461665"/>
          </a:xfrm>
          <a:prstGeom prst="rect">
            <a:avLst/>
          </a:prstGeom>
          <a:noFill/>
        </p:spPr>
        <p:txBody>
          <a:bodyPr wrap="square" rtlCol="0">
            <a:spAutoFit/>
          </a:bodyPr>
          <a:lstStyle/>
          <a:p>
            <a:r>
              <a:rPr lang="en-US" sz="2400" b="1" dirty="0" smtClean="0">
                <a:solidFill>
                  <a:srgbClr val="FFFFFF"/>
                </a:solidFill>
              </a:rPr>
              <a:t>FINANCIAL PERFORMANCE (</a:t>
            </a:r>
            <a:r>
              <a:rPr lang="en-US" sz="2400" b="1" dirty="0" err="1" smtClean="0">
                <a:solidFill>
                  <a:srgbClr val="FFFFFF"/>
                </a:solidFill>
              </a:rPr>
              <a:t>cont</a:t>
            </a:r>
            <a:r>
              <a:rPr lang="en-US" sz="2400" b="1" dirty="0" smtClean="0">
                <a:solidFill>
                  <a:srgbClr val="FFFFFF"/>
                </a:solidFill>
              </a:rPr>
              <a:t>)</a:t>
            </a:r>
            <a:endParaRPr lang="en-US" sz="2400" b="1" dirty="0">
              <a:solidFill>
                <a:srgbClr val="FFFFFF"/>
              </a:solidFill>
            </a:endParaRPr>
          </a:p>
        </p:txBody>
      </p:sp>
      <p:sp>
        <p:nvSpPr>
          <p:cNvPr id="4" name="TextBox 3"/>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1</a:t>
            </a:r>
            <a:r>
              <a:rPr lang="en-US" sz="2400" b="1" baseline="30000" dirty="0" smtClean="0">
                <a:solidFill>
                  <a:srgbClr val="FFFFFF"/>
                </a:solidFill>
              </a:rPr>
              <a:t>ST</a:t>
            </a:r>
            <a:r>
              <a:rPr lang="en-US" sz="2400" b="1" dirty="0" smtClean="0">
                <a:solidFill>
                  <a:srgbClr val="FFFFFF"/>
                </a:solidFill>
              </a:rPr>
              <a:t> QUARTER REPORT</a:t>
            </a:r>
            <a:endParaRPr lang="en-US" sz="2400" b="1" dirty="0">
              <a:solidFill>
                <a:srgbClr val="FFFFFF"/>
              </a:solidFill>
            </a:endParaRPr>
          </a:p>
        </p:txBody>
      </p:sp>
      <p:sp>
        <p:nvSpPr>
          <p:cNvPr id="3" name="Slide Number Placeholder 2"/>
          <p:cNvSpPr>
            <a:spLocks noGrp="1"/>
          </p:cNvSpPr>
          <p:nvPr>
            <p:ph type="sldNum" sz="quarter" idx="12"/>
          </p:nvPr>
        </p:nvSpPr>
        <p:spPr>
          <a:xfrm>
            <a:off x="6904382" y="6376919"/>
            <a:ext cx="2133600" cy="365125"/>
          </a:xfrm>
        </p:spPr>
        <p:txBody>
          <a:bodyPr/>
          <a:lstStyle/>
          <a:p>
            <a:fld id="{5A8AC218-FFD2-D948-93E0-5AE4940B04CF}" type="slidenum">
              <a:rPr lang="en-US" sz="1400" b="1" smtClean="0">
                <a:solidFill>
                  <a:schemeClr val="bg1"/>
                </a:solidFill>
              </a:rPr>
              <a:pPr/>
              <a:t>13</a:t>
            </a:fld>
            <a:endParaRPr lang="en-US" sz="1400" b="1">
              <a:solidFill>
                <a:schemeClr val="bg1"/>
              </a:solidFill>
            </a:endParaRPr>
          </a:p>
        </p:txBody>
      </p:sp>
      <p:sp>
        <p:nvSpPr>
          <p:cNvPr id="2" name="TextBox 1"/>
          <p:cNvSpPr txBox="1"/>
          <p:nvPr/>
        </p:nvSpPr>
        <p:spPr>
          <a:xfrm>
            <a:off x="318051" y="1311858"/>
            <a:ext cx="8468139" cy="4001095"/>
          </a:xfrm>
          <a:prstGeom prst="rect">
            <a:avLst/>
          </a:prstGeom>
          <a:noFill/>
        </p:spPr>
        <p:txBody>
          <a:bodyPr wrap="square" rtlCol="0">
            <a:spAutoFit/>
          </a:bodyPr>
          <a:lstStyle/>
          <a:p>
            <a:pPr algn="just">
              <a:spcAft>
                <a:spcPts val="600"/>
              </a:spcAft>
            </a:pPr>
            <a:r>
              <a:rPr lang="en-ZA" b="1" dirty="0"/>
              <a:t>Expenditure</a:t>
            </a:r>
            <a:endParaRPr lang="en-ZA" dirty="0"/>
          </a:p>
          <a:p>
            <a:pPr algn="just">
              <a:spcAft>
                <a:spcPts val="600"/>
              </a:spcAft>
            </a:pPr>
            <a:r>
              <a:rPr lang="en-ZA" dirty="0"/>
              <a:t>Total expenditure for the Quarter under review was R2 billion (2015: R1.93 billion); which was an underspend of R237.16m (11%) against the budgeted amount of R2.24 billion but R77.35m (4%) above the prior period’s 1</a:t>
            </a:r>
            <a:r>
              <a:rPr lang="en-ZA" baseline="30000" dirty="0"/>
              <a:t>st</a:t>
            </a:r>
            <a:r>
              <a:rPr lang="en-ZA" dirty="0"/>
              <a:t> Quarter expenditure.  The major under spending against budget were amortisation of Programme and Film Rights, broadcast costs, direct revenue collection costs, marketing costs and other expenses.</a:t>
            </a:r>
          </a:p>
          <a:p>
            <a:pPr algn="just">
              <a:spcAft>
                <a:spcPts val="600"/>
              </a:spcAft>
            </a:pPr>
            <a:r>
              <a:rPr lang="en-ZA" dirty="0"/>
              <a:t> </a:t>
            </a:r>
          </a:p>
          <a:p>
            <a:pPr algn="just">
              <a:spcAft>
                <a:spcPts val="600"/>
              </a:spcAft>
            </a:pPr>
            <a:r>
              <a:rPr lang="en-ZA" b="1" dirty="0"/>
              <a:t>Cash Position</a:t>
            </a:r>
            <a:endParaRPr lang="en-ZA" dirty="0"/>
          </a:p>
          <a:p>
            <a:pPr algn="just">
              <a:spcAft>
                <a:spcPts val="600"/>
              </a:spcAft>
            </a:pPr>
            <a:r>
              <a:rPr lang="en-ZA" dirty="0"/>
              <a:t>The SABC had a positive cash balance of R462.04m at the end of June 2016 with a net cash outflow of R419.07m.  The cash balance excludes an amount of R120m raised through funding initiatives in the 1</a:t>
            </a:r>
            <a:r>
              <a:rPr lang="en-ZA" baseline="30000" dirty="0"/>
              <a:t>st</a:t>
            </a:r>
            <a:r>
              <a:rPr lang="en-ZA" dirty="0"/>
              <a:t> Quarter but only received in July, as well as an amount of R78m in debt due and payable in the Quarter under review but paid in July 2016.  </a:t>
            </a:r>
          </a:p>
        </p:txBody>
      </p:sp>
    </p:spTree>
    <p:extLst>
      <p:ext uri="{BB962C8B-B14F-4D97-AF65-F5344CB8AC3E}">
        <p14:creationId xmlns:p14="http://schemas.microsoft.com/office/powerpoint/2010/main" xmlns="" val="1267559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318052" y="608417"/>
            <a:ext cx="5353878" cy="461665"/>
          </a:xfrm>
          <a:prstGeom prst="rect">
            <a:avLst/>
          </a:prstGeom>
          <a:noFill/>
        </p:spPr>
        <p:txBody>
          <a:bodyPr wrap="square" rtlCol="0">
            <a:spAutoFit/>
          </a:bodyPr>
          <a:lstStyle/>
          <a:p>
            <a:r>
              <a:rPr lang="en-US" sz="2400" b="1" dirty="0" smtClean="0">
                <a:solidFill>
                  <a:srgbClr val="FFFFFF"/>
                </a:solidFill>
              </a:rPr>
              <a:t>FINANCIAL PERFORMANCE (</a:t>
            </a:r>
            <a:r>
              <a:rPr lang="en-US" sz="2400" b="1" dirty="0" err="1" smtClean="0">
                <a:solidFill>
                  <a:srgbClr val="FFFFFF"/>
                </a:solidFill>
              </a:rPr>
              <a:t>cont</a:t>
            </a:r>
            <a:r>
              <a:rPr lang="en-US" sz="2400" b="1" dirty="0" smtClean="0">
                <a:solidFill>
                  <a:srgbClr val="FFFFFF"/>
                </a:solidFill>
              </a:rPr>
              <a:t>)</a:t>
            </a:r>
            <a:endParaRPr lang="en-US" sz="2400" b="1" dirty="0">
              <a:solidFill>
                <a:srgbClr val="FFFFFF"/>
              </a:solidFill>
            </a:endParaRPr>
          </a:p>
        </p:txBody>
      </p:sp>
      <p:sp>
        <p:nvSpPr>
          <p:cNvPr id="4" name="TextBox 3"/>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1</a:t>
            </a:r>
            <a:r>
              <a:rPr lang="en-US" sz="2400" b="1" baseline="30000" dirty="0" smtClean="0">
                <a:solidFill>
                  <a:srgbClr val="FFFFFF"/>
                </a:solidFill>
              </a:rPr>
              <a:t>ST</a:t>
            </a:r>
            <a:r>
              <a:rPr lang="en-US" sz="2400" b="1" dirty="0" smtClean="0">
                <a:solidFill>
                  <a:srgbClr val="FFFFFF"/>
                </a:solidFill>
              </a:rPr>
              <a:t> QUARTER REPORT</a:t>
            </a:r>
            <a:endParaRPr lang="en-US" sz="2400" b="1" dirty="0">
              <a:solidFill>
                <a:srgbClr val="FFFFFF"/>
              </a:solidFill>
            </a:endParaRPr>
          </a:p>
        </p:txBody>
      </p:sp>
      <p:sp>
        <p:nvSpPr>
          <p:cNvPr id="3" name="Slide Number Placeholder 2"/>
          <p:cNvSpPr>
            <a:spLocks noGrp="1"/>
          </p:cNvSpPr>
          <p:nvPr>
            <p:ph type="sldNum" sz="quarter" idx="12"/>
          </p:nvPr>
        </p:nvSpPr>
        <p:spPr>
          <a:xfrm>
            <a:off x="6904382" y="6376919"/>
            <a:ext cx="2133600" cy="365125"/>
          </a:xfrm>
        </p:spPr>
        <p:txBody>
          <a:bodyPr/>
          <a:lstStyle/>
          <a:p>
            <a:fld id="{5A8AC218-FFD2-D948-93E0-5AE4940B04CF}" type="slidenum">
              <a:rPr lang="en-US" sz="1400" b="1" smtClean="0">
                <a:solidFill>
                  <a:schemeClr val="bg1"/>
                </a:solidFill>
              </a:rPr>
              <a:pPr/>
              <a:t>14</a:t>
            </a:fld>
            <a:endParaRPr lang="en-US" sz="1400" b="1">
              <a:solidFill>
                <a:schemeClr val="bg1"/>
              </a:solidFill>
            </a:endParaRPr>
          </a:p>
        </p:txBody>
      </p:sp>
      <p:sp>
        <p:nvSpPr>
          <p:cNvPr id="2" name="TextBox 1"/>
          <p:cNvSpPr txBox="1"/>
          <p:nvPr/>
        </p:nvSpPr>
        <p:spPr>
          <a:xfrm>
            <a:off x="318051" y="1311858"/>
            <a:ext cx="8468139" cy="3647152"/>
          </a:xfrm>
          <a:prstGeom prst="rect">
            <a:avLst/>
          </a:prstGeom>
          <a:noFill/>
        </p:spPr>
        <p:txBody>
          <a:bodyPr wrap="square" rtlCol="0">
            <a:spAutoFit/>
          </a:bodyPr>
          <a:lstStyle/>
          <a:p>
            <a:pPr algn="just">
              <a:spcAft>
                <a:spcPts val="600"/>
              </a:spcAft>
            </a:pPr>
            <a:r>
              <a:rPr lang="en-ZA" dirty="0"/>
              <a:t>The SABC continued to meet its mandate obligations during the 1</a:t>
            </a:r>
            <a:r>
              <a:rPr lang="en-ZA" baseline="30000" dirty="0"/>
              <a:t>st</a:t>
            </a:r>
            <a:r>
              <a:rPr lang="en-ZA" dirty="0"/>
              <a:t> Quarter, despite ever-increasing Rights fees, particularly in Sports.  Another contributing factor to the cash balance is the fact that during the past two years operational cash was used to fund capital expenditure projects.  The Corporation is pursuing various alternative financing, funding and reprioritising possibilities to finance </a:t>
            </a:r>
            <a:r>
              <a:rPr lang="en-ZA" dirty="0" err="1"/>
              <a:t>Capex</a:t>
            </a:r>
            <a:r>
              <a:rPr lang="en-ZA" dirty="0"/>
              <a:t> and Sports Rights in order to effectively bolster cash reserves</a:t>
            </a:r>
            <a:r>
              <a:rPr lang="en-ZA" dirty="0" smtClean="0"/>
              <a:t>.</a:t>
            </a:r>
          </a:p>
          <a:p>
            <a:pPr algn="just">
              <a:spcAft>
                <a:spcPts val="600"/>
              </a:spcAft>
            </a:pPr>
            <a:endParaRPr lang="en-ZA" dirty="0"/>
          </a:p>
          <a:p>
            <a:pPr algn="just">
              <a:spcAft>
                <a:spcPts val="600"/>
              </a:spcAft>
            </a:pPr>
            <a:r>
              <a:rPr lang="en-ZA" b="1" dirty="0"/>
              <a:t>Debtor’s management </a:t>
            </a:r>
            <a:endParaRPr lang="en-ZA" dirty="0"/>
          </a:p>
          <a:p>
            <a:pPr algn="just">
              <a:spcAft>
                <a:spcPts val="600"/>
              </a:spcAft>
            </a:pPr>
            <a:r>
              <a:rPr lang="en-ZA" dirty="0"/>
              <a:t>As at 30 June 2016 overdue debts made up 16% (31 March 2016: 17%) of the total debts.  Debts greater than 1 year amounted to R4.62m (0.34%).  Debts greater than 2 years amounted to R7.79m (0.57%) and debts greater than 3 years was R32.50m (2.37%).  Debt older than 3 years is handed over to Legal for debt collection purposes</a:t>
            </a:r>
            <a:r>
              <a:rPr lang="en-ZA" dirty="0" smtClean="0"/>
              <a:t>.</a:t>
            </a:r>
            <a:endParaRPr lang="en-ZA" dirty="0"/>
          </a:p>
        </p:txBody>
      </p:sp>
    </p:spTree>
    <p:extLst>
      <p:ext uri="{BB962C8B-B14F-4D97-AF65-F5344CB8AC3E}">
        <p14:creationId xmlns:p14="http://schemas.microsoft.com/office/powerpoint/2010/main" xmlns="" val="855883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318051" y="608417"/>
            <a:ext cx="7712766" cy="461665"/>
          </a:xfrm>
          <a:prstGeom prst="rect">
            <a:avLst/>
          </a:prstGeom>
          <a:noFill/>
        </p:spPr>
        <p:txBody>
          <a:bodyPr wrap="square" rtlCol="0">
            <a:spAutoFit/>
          </a:bodyPr>
          <a:lstStyle/>
          <a:p>
            <a:r>
              <a:rPr lang="en-US" sz="2300" b="1" dirty="0" smtClean="0">
                <a:solidFill>
                  <a:srgbClr val="FFFFFF"/>
                </a:solidFill>
              </a:rPr>
              <a:t>PERFORMANCE AGAINST PREDETERMINED OBJECTIVES</a:t>
            </a:r>
            <a:endParaRPr lang="en-US" sz="2300" b="1" dirty="0">
              <a:solidFill>
                <a:srgbClr val="FFFFFF"/>
              </a:solidFill>
            </a:endParaRPr>
          </a:p>
        </p:txBody>
      </p:sp>
      <p:sp>
        <p:nvSpPr>
          <p:cNvPr id="4" name="TextBox 3"/>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1</a:t>
            </a:r>
            <a:r>
              <a:rPr lang="en-US" sz="2400" b="1" baseline="30000" dirty="0" smtClean="0">
                <a:solidFill>
                  <a:srgbClr val="FFFFFF"/>
                </a:solidFill>
              </a:rPr>
              <a:t>ST</a:t>
            </a:r>
            <a:r>
              <a:rPr lang="en-US" sz="2400" b="1" dirty="0" smtClean="0">
                <a:solidFill>
                  <a:srgbClr val="FFFFFF"/>
                </a:solidFill>
              </a:rPr>
              <a:t> QUARTER REPORT</a:t>
            </a:r>
            <a:endParaRPr lang="en-US" sz="2400" b="1" dirty="0">
              <a:solidFill>
                <a:srgbClr val="FFFFFF"/>
              </a:solidFill>
            </a:endParaRPr>
          </a:p>
        </p:txBody>
      </p:sp>
      <p:sp>
        <p:nvSpPr>
          <p:cNvPr id="3" name="Slide Number Placeholder 2"/>
          <p:cNvSpPr>
            <a:spLocks noGrp="1"/>
          </p:cNvSpPr>
          <p:nvPr>
            <p:ph type="sldNum" sz="quarter" idx="12"/>
          </p:nvPr>
        </p:nvSpPr>
        <p:spPr>
          <a:xfrm>
            <a:off x="6904382" y="6376919"/>
            <a:ext cx="2133600" cy="365125"/>
          </a:xfrm>
        </p:spPr>
        <p:txBody>
          <a:bodyPr/>
          <a:lstStyle/>
          <a:p>
            <a:fld id="{5A8AC218-FFD2-D948-93E0-5AE4940B04CF}" type="slidenum">
              <a:rPr lang="en-US" sz="1400" b="1" smtClean="0">
                <a:solidFill>
                  <a:schemeClr val="bg1"/>
                </a:solidFill>
              </a:rPr>
              <a:pPr/>
              <a:t>15</a:t>
            </a:fld>
            <a:endParaRPr lang="en-US" sz="1400" b="1">
              <a:solidFill>
                <a:schemeClr val="bg1"/>
              </a:solidFill>
            </a:endParaRPr>
          </a:p>
        </p:txBody>
      </p:sp>
      <p:pic>
        <p:nvPicPr>
          <p:cNvPr id="6" name="Picture 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13016" y="1858509"/>
            <a:ext cx="9159999" cy="36569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29230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318051" y="608417"/>
            <a:ext cx="7712766" cy="461665"/>
          </a:xfrm>
          <a:prstGeom prst="rect">
            <a:avLst/>
          </a:prstGeom>
          <a:noFill/>
        </p:spPr>
        <p:txBody>
          <a:bodyPr wrap="square" rtlCol="0">
            <a:spAutoFit/>
          </a:bodyPr>
          <a:lstStyle/>
          <a:p>
            <a:r>
              <a:rPr lang="en-US" sz="2300" b="1" dirty="0" smtClean="0">
                <a:solidFill>
                  <a:srgbClr val="FFFFFF"/>
                </a:solidFill>
              </a:rPr>
              <a:t>PERFORMANCE AGAINST PREDETERMINED OBJECTIVES</a:t>
            </a:r>
            <a:endParaRPr lang="en-US" sz="2300" b="1" dirty="0">
              <a:solidFill>
                <a:srgbClr val="FFFFFF"/>
              </a:solidFill>
            </a:endParaRPr>
          </a:p>
        </p:txBody>
      </p:sp>
      <p:sp>
        <p:nvSpPr>
          <p:cNvPr id="4" name="TextBox 3"/>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1</a:t>
            </a:r>
            <a:r>
              <a:rPr lang="en-US" sz="2400" b="1" baseline="30000" dirty="0" smtClean="0">
                <a:solidFill>
                  <a:srgbClr val="FFFFFF"/>
                </a:solidFill>
              </a:rPr>
              <a:t>ST</a:t>
            </a:r>
            <a:r>
              <a:rPr lang="en-US" sz="2400" b="1" dirty="0" smtClean="0">
                <a:solidFill>
                  <a:srgbClr val="FFFFFF"/>
                </a:solidFill>
              </a:rPr>
              <a:t> QUARTER REPORT</a:t>
            </a:r>
            <a:endParaRPr lang="en-US" sz="2400" b="1" dirty="0">
              <a:solidFill>
                <a:srgbClr val="FFFFFF"/>
              </a:solidFill>
            </a:endParaRPr>
          </a:p>
        </p:txBody>
      </p:sp>
      <p:sp>
        <p:nvSpPr>
          <p:cNvPr id="3" name="Slide Number Placeholder 2"/>
          <p:cNvSpPr>
            <a:spLocks noGrp="1"/>
          </p:cNvSpPr>
          <p:nvPr>
            <p:ph type="sldNum" sz="quarter" idx="12"/>
          </p:nvPr>
        </p:nvSpPr>
        <p:spPr>
          <a:xfrm>
            <a:off x="6904382" y="6376919"/>
            <a:ext cx="2133600" cy="365125"/>
          </a:xfrm>
        </p:spPr>
        <p:txBody>
          <a:bodyPr/>
          <a:lstStyle/>
          <a:p>
            <a:fld id="{5A8AC218-FFD2-D948-93E0-5AE4940B04CF}" type="slidenum">
              <a:rPr lang="en-US" sz="1400" b="1" smtClean="0">
                <a:solidFill>
                  <a:schemeClr val="bg1"/>
                </a:solidFill>
              </a:rPr>
              <a:pPr/>
              <a:t>16</a:t>
            </a:fld>
            <a:endParaRPr lang="en-US" sz="1400" b="1">
              <a:solidFill>
                <a:schemeClr val="bg1"/>
              </a:solidFill>
            </a:endParaRPr>
          </a:p>
        </p:txBody>
      </p:sp>
      <p:pic>
        <p:nvPicPr>
          <p:cNvPr id="7" name="Picture 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2095" y="1436006"/>
            <a:ext cx="9005887" cy="47756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879108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318051" y="608417"/>
            <a:ext cx="7712766" cy="461665"/>
          </a:xfrm>
          <a:prstGeom prst="rect">
            <a:avLst/>
          </a:prstGeom>
          <a:noFill/>
        </p:spPr>
        <p:txBody>
          <a:bodyPr wrap="square" rtlCol="0">
            <a:spAutoFit/>
          </a:bodyPr>
          <a:lstStyle/>
          <a:p>
            <a:r>
              <a:rPr lang="en-US" sz="2300" b="1" dirty="0" smtClean="0">
                <a:solidFill>
                  <a:srgbClr val="FFFFFF"/>
                </a:solidFill>
              </a:rPr>
              <a:t>PERFORMANCE AGAINST PREDETERMINED OBJECTIVES</a:t>
            </a:r>
            <a:endParaRPr lang="en-US" sz="2300" b="1" dirty="0">
              <a:solidFill>
                <a:srgbClr val="FFFFFF"/>
              </a:solidFill>
            </a:endParaRPr>
          </a:p>
        </p:txBody>
      </p:sp>
      <p:sp>
        <p:nvSpPr>
          <p:cNvPr id="4" name="TextBox 3"/>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1</a:t>
            </a:r>
            <a:r>
              <a:rPr lang="en-US" sz="2400" b="1" baseline="30000" dirty="0" smtClean="0">
                <a:solidFill>
                  <a:srgbClr val="FFFFFF"/>
                </a:solidFill>
              </a:rPr>
              <a:t>ST</a:t>
            </a:r>
            <a:r>
              <a:rPr lang="en-US" sz="2400" b="1" dirty="0" smtClean="0">
                <a:solidFill>
                  <a:srgbClr val="FFFFFF"/>
                </a:solidFill>
              </a:rPr>
              <a:t> QUARTER REPORT</a:t>
            </a:r>
            <a:endParaRPr lang="en-US" sz="2400" b="1" dirty="0">
              <a:solidFill>
                <a:srgbClr val="FFFFFF"/>
              </a:solidFill>
            </a:endParaRPr>
          </a:p>
        </p:txBody>
      </p:sp>
      <p:sp>
        <p:nvSpPr>
          <p:cNvPr id="3" name="Slide Number Placeholder 2"/>
          <p:cNvSpPr>
            <a:spLocks noGrp="1"/>
          </p:cNvSpPr>
          <p:nvPr>
            <p:ph type="sldNum" sz="quarter" idx="12"/>
          </p:nvPr>
        </p:nvSpPr>
        <p:spPr>
          <a:xfrm>
            <a:off x="6904382" y="6376919"/>
            <a:ext cx="2133600" cy="365125"/>
          </a:xfrm>
        </p:spPr>
        <p:txBody>
          <a:bodyPr/>
          <a:lstStyle/>
          <a:p>
            <a:fld id="{5A8AC218-FFD2-D948-93E0-5AE4940B04CF}" type="slidenum">
              <a:rPr lang="en-US" sz="1400" b="1" smtClean="0">
                <a:solidFill>
                  <a:schemeClr val="bg1"/>
                </a:solidFill>
              </a:rPr>
              <a:pPr/>
              <a:t>17</a:t>
            </a:fld>
            <a:endParaRPr lang="en-US" sz="1400" b="1">
              <a:solidFill>
                <a:schemeClr val="bg1"/>
              </a:solidFill>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72307" y="1070082"/>
            <a:ext cx="8641157" cy="5705936"/>
          </a:xfrm>
          <a:prstGeom prst="rect">
            <a:avLst/>
          </a:prstGeom>
          <a:solidFill>
            <a:schemeClr val="bg1"/>
          </a:solidFill>
          <a:ln>
            <a:noFill/>
          </a:ln>
          <a:effectLst/>
          <a:extLst/>
        </p:spPr>
      </p:pic>
    </p:spTree>
    <p:extLst>
      <p:ext uri="{BB962C8B-B14F-4D97-AF65-F5344CB8AC3E}">
        <p14:creationId xmlns:p14="http://schemas.microsoft.com/office/powerpoint/2010/main" xmlns="" val="2879221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318051" y="608417"/>
            <a:ext cx="7712766" cy="461665"/>
          </a:xfrm>
          <a:prstGeom prst="rect">
            <a:avLst/>
          </a:prstGeom>
          <a:noFill/>
        </p:spPr>
        <p:txBody>
          <a:bodyPr wrap="square" rtlCol="0">
            <a:spAutoFit/>
          </a:bodyPr>
          <a:lstStyle/>
          <a:p>
            <a:r>
              <a:rPr lang="en-US" sz="2300" b="1" dirty="0" smtClean="0">
                <a:solidFill>
                  <a:srgbClr val="FFFFFF"/>
                </a:solidFill>
              </a:rPr>
              <a:t>PERFORMANCE AGAINST PREDETERMINED OBJECTIVES</a:t>
            </a:r>
            <a:endParaRPr lang="en-US" sz="2300" b="1" dirty="0">
              <a:solidFill>
                <a:srgbClr val="FFFFFF"/>
              </a:solidFill>
            </a:endParaRPr>
          </a:p>
        </p:txBody>
      </p:sp>
      <p:sp>
        <p:nvSpPr>
          <p:cNvPr id="4" name="TextBox 3"/>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1</a:t>
            </a:r>
            <a:r>
              <a:rPr lang="en-US" sz="2400" b="1" baseline="30000" dirty="0" smtClean="0">
                <a:solidFill>
                  <a:srgbClr val="FFFFFF"/>
                </a:solidFill>
              </a:rPr>
              <a:t>ST</a:t>
            </a:r>
            <a:r>
              <a:rPr lang="en-US" sz="2400" b="1" dirty="0" smtClean="0">
                <a:solidFill>
                  <a:srgbClr val="FFFFFF"/>
                </a:solidFill>
              </a:rPr>
              <a:t> QUARTER REPORT</a:t>
            </a:r>
            <a:endParaRPr lang="en-US" sz="2400" b="1" dirty="0">
              <a:solidFill>
                <a:srgbClr val="FFFFFF"/>
              </a:solidFill>
            </a:endParaRPr>
          </a:p>
        </p:txBody>
      </p:sp>
      <p:sp>
        <p:nvSpPr>
          <p:cNvPr id="3" name="Slide Number Placeholder 2"/>
          <p:cNvSpPr>
            <a:spLocks noGrp="1"/>
          </p:cNvSpPr>
          <p:nvPr>
            <p:ph type="sldNum" sz="quarter" idx="12"/>
          </p:nvPr>
        </p:nvSpPr>
        <p:spPr>
          <a:xfrm>
            <a:off x="6904382" y="6376919"/>
            <a:ext cx="2133600" cy="365125"/>
          </a:xfrm>
        </p:spPr>
        <p:txBody>
          <a:bodyPr/>
          <a:lstStyle/>
          <a:p>
            <a:fld id="{5A8AC218-FFD2-D948-93E0-5AE4940B04CF}" type="slidenum">
              <a:rPr lang="en-US" sz="1400" b="1" smtClean="0">
                <a:solidFill>
                  <a:schemeClr val="bg1"/>
                </a:solidFill>
              </a:rPr>
              <a:pPr/>
              <a:t>18</a:t>
            </a:fld>
            <a:endParaRPr lang="en-US" sz="1400" b="1">
              <a:solidFill>
                <a:schemeClr val="bg1"/>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38113" y="1609725"/>
            <a:ext cx="9005887" cy="3020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04962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318051" y="608417"/>
            <a:ext cx="7712766" cy="461665"/>
          </a:xfrm>
          <a:prstGeom prst="rect">
            <a:avLst/>
          </a:prstGeom>
          <a:noFill/>
        </p:spPr>
        <p:txBody>
          <a:bodyPr wrap="square" rtlCol="0">
            <a:spAutoFit/>
          </a:bodyPr>
          <a:lstStyle/>
          <a:p>
            <a:r>
              <a:rPr lang="en-US" sz="2300" b="1" dirty="0" smtClean="0">
                <a:solidFill>
                  <a:srgbClr val="FFFFFF"/>
                </a:solidFill>
              </a:rPr>
              <a:t>PERFORMANCE AGAINST PREDETERMINED OBJECTIVES</a:t>
            </a:r>
            <a:endParaRPr lang="en-US" sz="2300" b="1" dirty="0">
              <a:solidFill>
                <a:srgbClr val="FFFFFF"/>
              </a:solidFill>
            </a:endParaRPr>
          </a:p>
        </p:txBody>
      </p:sp>
      <p:sp>
        <p:nvSpPr>
          <p:cNvPr id="4" name="TextBox 3"/>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1</a:t>
            </a:r>
            <a:r>
              <a:rPr lang="en-US" sz="2400" b="1" baseline="30000" dirty="0" smtClean="0">
                <a:solidFill>
                  <a:srgbClr val="FFFFFF"/>
                </a:solidFill>
              </a:rPr>
              <a:t>ST</a:t>
            </a:r>
            <a:r>
              <a:rPr lang="en-US" sz="2400" b="1" dirty="0" smtClean="0">
                <a:solidFill>
                  <a:srgbClr val="FFFFFF"/>
                </a:solidFill>
              </a:rPr>
              <a:t> QUARTER REPORT</a:t>
            </a:r>
            <a:endParaRPr lang="en-US" sz="2400" b="1" dirty="0">
              <a:solidFill>
                <a:srgbClr val="FFFFFF"/>
              </a:solidFill>
            </a:endParaRPr>
          </a:p>
        </p:txBody>
      </p:sp>
      <p:sp>
        <p:nvSpPr>
          <p:cNvPr id="3" name="Slide Number Placeholder 2"/>
          <p:cNvSpPr>
            <a:spLocks noGrp="1"/>
          </p:cNvSpPr>
          <p:nvPr>
            <p:ph type="sldNum" sz="quarter" idx="12"/>
          </p:nvPr>
        </p:nvSpPr>
        <p:spPr>
          <a:xfrm>
            <a:off x="6904382" y="6376919"/>
            <a:ext cx="2133600" cy="365125"/>
          </a:xfrm>
        </p:spPr>
        <p:txBody>
          <a:bodyPr/>
          <a:lstStyle/>
          <a:p>
            <a:fld id="{5A8AC218-FFD2-D948-93E0-5AE4940B04CF}" type="slidenum">
              <a:rPr lang="en-US" sz="1400" b="1" smtClean="0">
                <a:solidFill>
                  <a:schemeClr val="bg1"/>
                </a:solidFill>
              </a:rPr>
              <a:pPr/>
              <a:t>19</a:t>
            </a:fld>
            <a:endParaRPr lang="en-US" sz="1400" b="1">
              <a:solidFill>
                <a:schemeClr val="bg1"/>
              </a:solidFill>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2095" y="1260406"/>
            <a:ext cx="9005887" cy="5481638"/>
          </a:xfrm>
          <a:prstGeom prst="rect">
            <a:avLst/>
          </a:prstGeom>
          <a:solidFill>
            <a:schemeClr val="bg1"/>
          </a:solidFill>
          <a:ln>
            <a:noFill/>
          </a:ln>
          <a:effectLst/>
          <a:extLst/>
        </p:spPr>
      </p:pic>
    </p:spTree>
    <p:extLst>
      <p:ext uri="{BB962C8B-B14F-4D97-AF65-F5344CB8AC3E}">
        <p14:creationId xmlns:p14="http://schemas.microsoft.com/office/powerpoint/2010/main" xmlns="" val="4185223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159703" y="608417"/>
            <a:ext cx="4106673" cy="461665"/>
          </a:xfrm>
          <a:prstGeom prst="rect">
            <a:avLst/>
          </a:prstGeom>
          <a:noFill/>
        </p:spPr>
        <p:txBody>
          <a:bodyPr wrap="square" rtlCol="0">
            <a:spAutoFit/>
          </a:bodyPr>
          <a:lstStyle/>
          <a:p>
            <a:r>
              <a:rPr lang="en-US" sz="2400" b="1" dirty="0" smtClean="0">
                <a:solidFill>
                  <a:srgbClr val="FFFFFF"/>
                </a:solidFill>
              </a:rPr>
              <a:t>TABLE OF CONTENTS</a:t>
            </a:r>
            <a:endParaRPr lang="en-US" sz="2400" b="1" dirty="0">
              <a:solidFill>
                <a:srgbClr val="FFFFFF"/>
              </a:solidFill>
            </a:endParaRPr>
          </a:p>
        </p:txBody>
      </p:sp>
      <p:sp>
        <p:nvSpPr>
          <p:cNvPr id="2" name="TextBox 1"/>
          <p:cNvSpPr txBox="1"/>
          <p:nvPr/>
        </p:nvSpPr>
        <p:spPr>
          <a:xfrm>
            <a:off x="318052" y="1510748"/>
            <a:ext cx="7885044" cy="1603644"/>
          </a:xfrm>
          <a:prstGeom prst="rect">
            <a:avLst/>
          </a:prstGeom>
          <a:noFill/>
        </p:spPr>
        <p:txBody>
          <a:bodyPr wrap="square" rtlCol="0">
            <a:spAutoFit/>
          </a:bodyPr>
          <a:lstStyle/>
          <a:p>
            <a:pPr marL="285750" indent="-285750" algn="just">
              <a:lnSpc>
                <a:spcPct val="150000"/>
              </a:lnSpc>
              <a:spcAft>
                <a:spcPts val="1200"/>
              </a:spcAft>
              <a:buFont typeface="Arial" pitchFamily="34" charset="0"/>
              <a:buChar char="•"/>
            </a:pPr>
            <a:r>
              <a:rPr lang="en-ZA" b="1" dirty="0" smtClean="0"/>
              <a:t>EXECUTIVE SUMMARY</a:t>
            </a:r>
          </a:p>
          <a:p>
            <a:pPr marL="285750" indent="-285750" algn="just">
              <a:lnSpc>
                <a:spcPct val="150000"/>
              </a:lnSpc>
              <a:spcAft>
                <a:spcPts val="1200"/>
              </a:spcAft>
              <a:buFont typeface="Arial" pitchFamily="34" charset="0"/>
              <a:buChar char="•"/>
            </a:pPr>
            <a:r>
              <a:rPr lang="en-ZA" b="1" dirty="0" smtClean="0"/>
              <a:t>FIRST QUARTER FINANCIAL PERFORMANCE</a:t>
            </a:r>
          </a:p>
          <a:p>
            <a:pPr marL="285750" indent="-285750" algn="just">
              <a:lnSpc>
                <a:spcPct val="150000"/>
              </a:lnSpc>
              <a:spcAft>
                <a:spcPts val="1200"/>
              </a:spcAft>
              <a:buFont typeface="Arial" pitchFamily="34" charset="0"/>
              <a:buChar char="•"/>
              <a:tabLst>
                <a:tab pos="2332038" algn="l"/>
              </a:tabLst>
            </a:pPr>
            <a:r>
              <a:rPr lang="en-ZA" b="1" dirty="0" smtClean="0"/>
              <a:t>PERFORMANCE AGAINST PREDETERMINED OBJECTIVES</a:t>
            </a:r>
            <a:endParaRPr lang="en-ZA" b="1" dirty="0"/>
          </a:p>
        </p:txBody>
      </p:sp>
      <p:sp>
        <p:nvSpPr>
          <p:cNvPr id="4" name="Slide Number Placeholder 3"/>
          <p:cNvSpPr>
            <a:spLocks noGrp="1"/>
          </p:cNvSpPr>
          <p:nvPr>
            <p:ph type="sldNum" sz="quarter" idx="12"/>
          </p:nvPr>
        </p:nvSpPr>
        <p:spPr>
          <a:xfrm>
            <a:off x="6911009" y="6372225"/>
            <a:ext cx="2133600" cy="365125"/>
          </a:xfrm>
        </p:spPr>
        <p:txBody>
          <a:bodyPr/>
          <a:lstStyle/>
          <a:p>
            <a:fld id="{5A8AC218-FFD2-D948-93E0-5AE4940B04CF}" type="slidenum">
              <a:rPr lang="en-US" sz="1400" b="1" smtClean="0">
                <a:solidFill>
                  <a:schemeClr val="bg1"/>
                </a:solidFill>
              </a:rPr>
              <a:pPr/>
              <a:t>2</a:t>
            </a:fld>
            <a:endParaRPr lang="en-US" sz="1400" b="1" dirty="0">
              <a:solidFill>
                <a:schemeClr val="bg1"/>
              </a:solidFill>
            </a:endParaRPr>
          </a:p>
        </p:txBody>
      </p:sp>
    </p:spTree>
    <p:extLst>
      <p:ext uri="{BB962C8B-B14F-4D97-AF65-F5344CB8AC3E}">
        <p14:creationId xmlns:p14="http://schemas.microsoft.com/office/powerpoint/2010/main" xmlns="" val="3278135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318051" y="608417"/>
            <a:ext cx="7712766" cy="461665"/>
          </a:xfrm>
          <a:prstGeom prst="rect">
            <a:avLst/>
          </a:prstGeom>
          <a:noFill/>
        </p:spPr>
        <p:txBody>
          <a:bodyPr wrap="square" rtlCol="0">
            <a:spAutoFit/>
          </a:bodyPr>
          <a:lstStyle/>
          <a:p>
            <a:r>
              <a:rPr lang="en-US" sz="2300" b="1" dirty="0" smtClean="0">
                <a:solidFill>
                  <a:srgbClr val="FFFFFF"/>
                </a:solidFill>
              </a:rPr>
              <a:t>PERFORMANCE AGAINST PREDETERMINED OBJECTIVES</a:t>
            </a:r>
            <a:endParaRPr lang="en-US" sz="2300" b="1" dirty="0">
              <a:solidFill>
                <a:srgbClr val="FFFFFF"/>
              </a:solidFill>
            </a:endParaRPr>
          </a:p>
        </p:txBody>
      </p:sp>
      <p:sp>
        <p:nvSpPr>
          <p:cNvPr id="4" name="TextBox 3"/>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1</a:t>
            </a:r>
            <a:r>
              <a:rPr lang="en-US" sz="2400" b="1" baseline="30000" dirty="0" smtClean="0">
                <a:solidFill>
                  <a:srgbClr val="FFFFFF"/>
                </a:solidFill>
              </a:rPr>
              <a:t>ST</a:t>
            </a:r>
            <a:r>
              <a:rPr lang="en-US" sz="2400" b="1" dirty="0" smtClean="0">
                <a:solidFill>
                  <a:srgbClr val="FFFFFF"/>
                </a:solidFill>
              </a:rPr>
              <a:t> QUARTER REPORT</a:t>
            </a:r>
            <a:endParaRPr lang="en-US" sz="2400" b="1" dirty="0">
              <a:solidFill>
                <a:srgbClr val="FFFFFF"/>
              </a:solidFill>
            </a:endParaRPr>
          </a:p>
        </p:txBody>
      </p:sp>
      <p:sp>
        <p:nvSpPr>
          <p:cNvPr id="3" name="Slide Number Placeholder 2"/>
          <p:cNvSpPr>
            <a:spLocks noGrp="1"/>
          </p:cNvSpPr>
          <p:nvPr>
            <p:ph type="sldNum" sz="quarter" idx="12"/>
          </p:nvPr>
        </p:nvSpPr>
        <p:spPr>
          <a:xfrm>
            <a:off x="6904382" y="6376919"/>
            <a:ext cx="2133600" cy="365125"/>
          </a:xfrm>
        </p:spPr>
        <p:txBody>
          <a:bodyPr/>
          <a:lstStyle/>
          <a:p>
            <a:fld id="{5A8AC218-FFD2-D948-93E0-5AE4940B04CF}" type="slidenum">
              <a:rPr lang="en-US" sz="1400" b="1" smtClean="0">
                <a:solidFill>
                  <a:schemeClr val="bg1"/>
                </a:solidFill>
              </a:rPr>
              <a:pPr/>
              <a:t>20</a:t>
            </a:fld>
            <a:endParaRPr lang="en-US" sz="1400" b="1">
              <a:solidFill>
                <a:schemeClr val="bg1"/>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8263" y="1758950"/>
            <a:ext cx="9005887" cy="3625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5185223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318051" y="608417"/>
            <a:ext cx="7712766" cy="461665"/>
          </a:xfrm>
          <a:prstGeom prst="rect">
            <a:avLst/>
          </a:prstGeom>
          <a:noFill/>
        </p:spPr>
        <p:txBody>
          <a:bodyPr wrap="square" rtlCol="0">
            <a:spAutoFit/>
          </a:bodyPr>
          <a:lstStyle/>
          <a:p>
            <a:r>
              <a:rPr lang="en-US" sz="2300" b="1" dirty="0" smtClean="0">
                <a:solidFill>
                  <a:srgbClr val="FFFFFF"/>
                </a:solidFill>
              </a:rPr>
              <a:t>PERFORMANCE AGAINST PREDETERMINED OBJECTIVES</a:t>
            </a:r>
            <a:endParaRPr lang="en-US" sz="2300" b="1" dirty="0">
              <a:solidFill>
                <a:srgbClr val="FFFFFF"/>
              </a:solidFill>
            </a:endParaRPr>
          </a:p>
        </p:txBody>
      </p:sp>
      <p:sp>
        <p:nvSpPr>
          <p:cNvPr id="4" name="TextBox 3"/>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1</a:t>
            </a:r>
            <a:r>
              <a:rPr lang="en-US" sz="2400" b="1" baseline="30000" dirty="0" smtClean="0">
                <a:solidFill>
                  <a:srgbClr val="FFFFFF"/>
                </a:solidFill>
              </a:rPr>
              <a:t>ST</a:t>
            </a:r>
            <a:r>
              <a:rPr lang="en-US" sz="2400" b="1" dirty="0" smtClean="0">
                <a:solidFill>
                  <a:srgbClr val="FFFFFF"/>
                </a:solidFill>
              </a:rPr>
              <a:t> QUARTER REPORT</a:t>
            </a:r>
            <a:endParaRPr lang="en-US" sz="2400" b="1" dirty="0">
              <a:solidFill>
                <a:srgbClr val="FFFFFF"/>
              </a:solidFill>
            </a:endParaRPr>
          </a:p>
        </p:txBody>
      </p:sp>
      <p:sp>
        <p:nvSpPr>
          <p:cNvPr id="3" name="Slide Number Placeholder 2"/>
          <p:cNvSpPr>
            <a:spLocks noGrp="1"/>
          </p:cNvSpPr>
          <p:nvPr>
            <p:ph type="sldNum" sz="quarter" idx="12"/>
          </p:nvPr>
        </p:nvSpPr>
        <p:spPr>
          <a:xfrm>
            <a:off x="6904382" y="6376919"/>
            <a:ext cx="2133600" cy="365125"/>
          </a:xfrm>
        </p:spPr>
        <p:txBody>
          <a:bodyPr/>
          <a:lstStyle/>
          <a:p>
            <a:fld id="{5A8AC218-FFD2-D948-93E0-5AE4940B04CF}" type="slidenum">
              <a:rPr lang="en-US" sz="1400" b="1" smtClean="0">
                <a:solidFill>
                  <a:schemeClr val="bg1"/>
                </a:solidFill>
              </a:rPr>
              <a:pPr/>
              <a:t>21</a:t>
            </a:fld>
            <a:endParaRPr lang="en-US" sz="1400" b="1">
              <a:solidFill>
                <a:schemeClr val="bg1"/>
              </a:solidFill>
            </a:endParaRPr>
          </a:p>
        </p:txBody>
      </p:sp>
      <p:sp>
        <p:nvSpPr>
          <p:cNvPr id="2" name="TextBox 1"/>
          <p:cNvSpPr txBox="1"/>
          <p:nvPr/>
        </p:nvSpPr>
        <p:spPr>
          <a:xfrm>
            <a:off x="1060174" y="2822713"/>
            <a:ext cx="6824869" cy="923330"/>
          </a:xfrm>
          <a:prstGeom prst="rect">
            <a:avLst/>
          </a:prstGeom>
          <a:noFill/>
        </p:spPr>
        <p:txBody>
          <a:bodyPr wrap="square" rtlCol="0">
            <a:spAutoFit/>
          </a:bodyPr>
          <a:lstStyle/>
          <a:p>
            <a:pPr algn="ctr"/>
            <a:r>
              <a:rPr lang="en-ZA" sz="5400" b="1" dirty="0" smtClean="0">
                <a:solidFill>
                  <a:schemeClr val="accent1">
                    <a:lumMod val="75000"/>
                  </a:schemeClr>
                </a:solidFill>
              </a:rPr>
              <a:t>THANK YOU</a:t>
            </a:r>
            <a:endParaRPr lang="en-ZA" sz="5400" b="1" dirty="0">
              <a:solidFill>
                <a:schemeClr val="accent1">
                  <a:lumMod val="75000"/>
                </a:schemeClr>
              </a:solidFill>
            </a:endParaRPr>
          </a:p>
        </p:txBody>
      </p:sp>
    </p:spTree>
    <p:extLst>
      <p:ext uri="{BB962C8B-B14F-4D97-AF65-F5344CB8AC3E}">
        <p14:creationId xmlns:p14="http://schemas.microsoft.com/office/powerpoint/2010/main" xmlns="" val="496833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318052" y="608417"/>
            <a:ext cx="3948324" cy="461665"/>
          </a:xfrm>
          <a:prstGeom prst="rect">
            <a:avLst/>
          </a:prstGeom>
          <a:noFill/>
        </p:spPr>
        <p:txBody>
          <a:bodyPr wrap="square" rtlCol="0">
            <a:spAutoFit/>
          </a:bodyPr>
          <a:lstStyle/>
          <a:p>
            <a:r>
              <a:rPr lang="en-US" sz="2400" b="1" dirty="0" smtClean="0">
                <a:solidFill>
                  <a:srgbClr val="FFFFFF"/>
                </a:solidFill>
              </a:rPr>
              <a:t>EXECUTIVE SUMMARY</a:t>
            </a:r>
            <a:endParaRPr lang="en-US" sz="2400" b="1" dirty="0">
              <a:solidFill>
                <a:srgbClr val="FFFFFF"/>
              </a:solidFill>
            </a:endParaRPr>
          </a:p>
        </p:txBody>
      </p:sp>
      <p:sp>
        <p:nvSpPr>
          <p:cNvPr id="2" name="TextBox 1"/>
          <p:cNvSpPr txBox="1"/>
          <p:nvPr/>
        </p:nvSpPr>
        <p:spPr>
          <a:xfrm>
            <a:off x="318052" y="1510748"/>
            <a:ext cx="8229600" cy="2862322"/>
          </a:xfrm>
          <a:prstGeom prst="rect">
            <a:avLst/>
          </a:prstGeom>
          <a:noFill/>
        </p:spPr>
        <p:txBody>
          <a:bodyPr wrap="square" rtlCol="0">
            <a:spAutoFit/>
          </a:bodyPr>
          <a:lstStyle/>
          <a:p>
            <a:pPr algn="just"/>
            <a:r>
              <a:rPr lang="en-ZA" dirty="0"/>
              <a:t>The </a:t>
            </a:r>
            <a:r>
              <a:rPr lang="en-ZA" dirty="0" err="1"/>
              <a:t>SABC’s</a:t>
            </a:r>
            <a:r>
              <a:rPr lang="en-ZA" dirty="0"/>
              <a:t> FY2016/17 to 2018/19 strategy is about modernising the way in which the public broadcaster operates and bringing it closer to South African audiences.  The goal is to be more relevant, to engage South Africans on a daily basis on various platforms, whilst ensuring long-term financial sustainability.  </a:t>
            </a:r>
            <a:endParaRPr lang="en-ZA" dirty="0" smtClean="0"/>
          </a:p>
          <a:p>
            <a:pPr algn="just"/>
            <a:endParaRPr lang="en-ZA" dirty="0"/>
          </a:p>
          <a:p>
            <a:pPr algn="just"/>
            <a:r>
              <a:rPr lang="en-ZA" dirty="0" smtClean="0"/>
              <a:t>In </a:t>
            </a:r>
            <a:r>
              <a:rPr lang="en-ZA" dirty="0"/>
              <a:t>order to fulfil and successfully deliver on this strategy, the SABC is placing emphasis on the following key focus areas:  Financial Sustainability, Content and Platforms, Human Resources and Governance.  Strategic goals have been developed for each of these key focus areas and the 1</a:t>
            </a:r>
            <a:r>
              <a:rPr lang="en-ZA" baseline="30000" dirty="0"/>
              <a:t>st</a:t>
            </a:r>
            <a:r>
              <a:rPr lang="en-ZA" dirty="0"/>
              <a:t> Quarter Report seeks to provide feedback on the progress made.</a:t>
            </a:r>
          </a:p>
        </p:txBody>
      </p:sp>
      <p:sp>
        <p:nvSpPr>
          <p:cNvPr id="4" name="TextBox 3"/>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1</a:t>
            </a:r>
            <a:r>
              <a:rPr lang="en-US" sz="2400" b="1" baseline="30000" dirty="0" smtClean="0">
                <a:solidFill>
                  <a:srgbClr val="FFFFFF"/>
                </a:solidFill>
              </a:rPr>
              <a:t>ST</a:t>
            </a:r>
            <a:r>
              <a:rPr lang="en-US" sz="2400" b="1" dirty="0" smtClean="0">
                <a:solidFill>
                  <a:srgbClr val="FFFFFF"/>
                </a:solidFill>
              </a:rPr>
              <a:t> QUARTER REPORT</a:t>
            </a:r>
            <a:endParaRPr lang="en-US" sz="2400" b="1" dirty="0">
              <a:solidFill>
                <a:srgbClr val="FFFFFF"/>
              </a:solidFill>
            </a:endParaRPr>
          </a:p>
        </p:txBody>
      </p:sp>
      <p:sp>
        <p:nvSpPr>
          <p:cNvPr id="6" name="Slide Number Placeholder 5"/>
          <p:cNvSpPr>
            <a:spLocks noGrp="1"/>
          </p:cNvSpPr>
          <p:nvPr>
            <p:ph type="sldNum" sz="quarter" idx="12"/>
          </p:nvPr>
        </p:nvSpPr>
        <p:spPr>
          <a:xfrm>
            <a:off x="6911009" y="6492875"/>
            <a:ext cx="2133600" cy="365125"/>
          </a:xfrm>
        </p:spPr>
        <p:txBody>
          <a:bodyPr/>
          <a:lstStyle/>
          <a:p>
            <a:fld id="{5A8AC218-FFD2-D948-93E0-5AE4940B04CF}" type="slidenum">
              <a:rPr lang="en-US" sz="1400" b="1" smtClean="0">
                <a:solidFill>
                  <a:schemeClr val="bg1"/>
                </a:solidFill>
              </a:rPr>
              <a:pPr/>
              <a:t>3</a:t>
            </a:fld>
            <a:endParaRPr lang="en-US" sz="1400" b="1">
              <a:solidFill>
                <a:schemeClr val="bg1"/>
              </a:solidFill>
            </a:endParaRPr>
          </a:p>
        </p:txBody>
      </p:sp>
    </p:spTree>
    <p:extLst>
      <p:ext uri="{BB962C8B-B14F-4D97-AF65-F5344CB8AC3E}">
        <p14:creationId xmlns:p14="http://schemas.microsoft.com/office/powerpoint/2010/main" xmlns="" val="212223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318052" y="608417"/>
            <a:ext cx="3948324" cy="461665"/>
          </a:xfrm>
          <a:prstGeom prst="rect">
            <a:avLst/>
          </a:prstGeom>
          <a:noFill/>
        </p:spPr>
        <p:txBody>
          <a:bodyPr wrap="square" rtlCol="0">
            <a:spAutoFit/>
          </a:bodyPr>
          <a:lstStyle/>
          <a:p>
            <a:r>
              <a:rPr lang="en-US" sz="2400" b="1" dirty="0" smtClean="0">
                <a:solidFill>
                  <a:srgbClr val="FFFFFF"/>
                </a:solidFill>
              </a:rPr>
              <a:t>EXECUTIVE SUMMARY (</a:t>
            </a:r>
            <a:r>
              <a:rPr lang="en-US" sz="2400" b="1" dirty="0" err="1" smtClean="0">
                <a:solidFill>
                  <a:srgbClr val="FFFFFF"/>
                </a:solidFill>
              </a:rPr>
              <a:t>cont</a:t>
            </a:r>
            <a:r>
              <a:rPr lang="en-US" sz="2400" b="1" dirty="0" smtClean="0">
                <a:solidFill>
                  <a:srgbClr val="FFFFFF"/>
                </a:solidFill>
              </a:rPr>
              <a:t>)</a:t>
            </a:r>
            <a:endParaRPr lang="en-US" sz="2400" b="1" dirty="0">
              <a:solidFill>
                <a:srgbClr val="FFFFFF"/>
              </a:solidFill>
            </a:endParaRPr>
          </a:p>
        </p:txBody>
      </p:sp>
      <p:sp>
        <p:nvSpPr>
          <p:cNvPr id="2" name="TextBox 1"/>
          <p:cNvSpPr txBox="1"/>
          <p:nvPr/>
        </p:nvSpPr>
        <p:spPr>
          <a:xfrm>
            <a:off x="318050" y="1325217"/>
            <a:ext cx="8441635" cy="5078313"/>
          </a:xfrm>
          <a:prstGeom prst="rect">
            <a:avLst/>
          </a:prstGeom>
          <a:noFill/>
        </p:spPr>
        <p:txBody>
          <a:bodyPr wrap="square" rtlCol="0">
            <a:spAutoFit/>
          </a:bodyPr>
          <a:lstStyle/>
          <a:p>
            <a:pPr algn="just"/>
            <a:r>
              <a:rPr lang="en-ZA" dirty="0"/>
              <a:t>During the 1</a:t>
            </a:r>
            <a:r>
              <a:rPr lang="en-ZA" baseline="30000" dirty="0"/>
              <a:t>st</a:t>
            </a:r>
            <a:r>
              <a:rPr lang="en-ZA" dirty="0"/>
              <a:t> Quarter of FY2016/17 the SABC made a number of exciting and ground-breaking changes relating to local content on its Radio and Television platforms.  Local music quotas were increased to 90% on all of the Public Broadcaster’s Radio stations – a change that received overwhelming support from many South Africans.  Not only were the quotas raised but royalty payments to local musicians were increased by 1%, thereby reconfirming the </a:t>
            </a:r>
            <a:r>
              <a:rPr lang="en-ZA" dirty="0" err="1"/>
              <a:t>SABC’s</a:t>
            </a:r>
            <a:r>
              <a:rPr lang="en-ZA" dirty="0"/>
              <a:t> support to the local music industry</a:t>
            </a:r>
            <a:r>
              <a:rPr lang="en-ZA" dirty="0" smtClean="0"/>
              <a:t>.</a:t>
            </a:r>
          </a:p>
          <a:p>
            <a:pPr algn="just"/>
            <a:endParaRPr lang="en-ZA" dirty="0"/>
          </a:p>
          <a:p>
            <a:pPr algn="just"/>
            <a:r>
              <a:rPr lang="en-ZA" dirty="0"/>
              <a:t>On the heels of implementing the above strategy followed the announcement of the </a:t>
            </a:r>
            <a:r>
              <a:rPr lang="en-ZA" dirty="0" err="1"/>
              <a:t>SABC’s</a:t>
            </a:r>
            <a:r>
              <a:rPr lang="en-ZA" dirty="0"/>
              <a:t> commitment to broadcast more South African programmes, produced by South Africans, on all of its Television channels</a:t>
            </a:r>
            <a:r>
              <a:rPr lang="en-ZA" dirty="0" smtClean="0"/>
              <a:t>.</a:t>
            </a:r>
          </a:p>
          <a:p>
            <a:pPr algn="just"/>
            <a:endParaRPr lang="en-ZA" dirty="0"/>
          </a:p>
          <a:p>
            <a:pPr algn="just"/>
            <a:r>
              <a:rPr lang="en-ZA" dirty="0"/>
              <a:t>The SABC secured exciting new talent on its platforms and contracted a number of local production companies, including emerging companies, to produce top quality programmes which will reflect the South African story.  The bold move by the SABC to ensure that 80% – 90% of its television programming is local content attracted national and international accolades.  </a:t>
            </a:r>
          </a:p>
          <a:p>
            <a:pPr algn="just"/>
            <a:endParaRPr lang="en-ZA" dirty="0"/>
          </a:p>
          <a:p>
            <a:pPr algn="just"/>
            <a:endParaRPr lang="en-ZA" dirty="0"/>
          </a:p>
        </p:txBody>
      </p:sp>
      <p:sp>
        <p:nvSpPr>
          <p:cNvPr id="4" name="TextBox 3"/>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1</a:t>
            </a:r>
            <a:r>
              <a:rPr lang="en-US" sz="2400" b="1" baseline="30000" dirty="0" smtClean="0">
                <a:solidFill>
                  <a:srgbClr val="FFFFFF"/>
                </a:solidFill>
              </a:rPr>
              <a:t>ST</a:t>
            </a:r>
            <a:r>
              <a:rPr lang="en-US" sz="2400" b="1" dirty="0" smtClean="0">
                <a:solidFill>
                  <a:srgbClr val="FFFFFF"/>
                </a:solidFill>
              </a:rPr>
              <a:t> QUARTER REPORT</a:t>
            </a:r>
            <a:endParaRPr lang="en-US" sz="2400" b="1" dirty="0">
              <a:solidFill>
                <a:srgbClr val="FFFFFF"/>
              </a:solidFill>
            </a:endParaRPr>
          </a:p>
        </p:txBody>
      </p:sp>
      <p:sp>
        <p:nvSpPr>
          <p:cNvPr id="6" name="Slide Number Placeholder 5"/>
          <p:cNvSpPr>
            <a:spLocks noGrp="1"/>
          </p:cNvSpPr>
          <p:nvPr>
            <p:ph type="sldNum" sz="quarter" idx="12"/>
          </p:nvPr>
        </p:nvSpPr>
        <p:spPr>
          <a:xfrm>
            <a:off x="6897756" y="6419405"/>
            <a:ext cx="2133600" cy="365125"/>
          </a:xfrm>
        </p:spPr>
        <p:txBody>
          <a:bodyPr/>
          <a:lstStyle/>
          <a:p>
            <a:fld id="{5A8AC218-FFD2-D948-93E0-5AE4940B04CF}" type="slidenum">
              <a:rPr lang="en-US" sz="1400" b="1" smtClean="0">
                <a:solidFill>
                  <a:schemeClr val="bg1"/>
                </a:solidFill>
              </a:rPr>
              <a:pPr/>
              <a:t>4</a:t>
            </a:fld>
            <a:endParaRPr lang="en-US" sz="1400" b="1">
              <a:solidFill>
                <a:schemeClr val="bg1"/>
              </a:solidFill>
            </a:endParaRPr>
          </a:p>
        </p:txBody>
      </p:sp>
    </p:spTree>
    <p:extLst>
      <p:ext uri="{BB962C8B-B14F-4D97-AF65-F5344CB8AC3E}">
        <p14:creationId xmlns:p14="http://schemas.microsoft.com/office/powerpoint/2010/main" xmlns="" val="3851741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318052" y="608417"/>
            <a:ext cx="3948324" cy="461665"/>
          </a:xfrm>
          <a:prstGeom prst="rect">
            <a:avLst/>
          </a:prstGeom>
          <a:noFill/>
        </p:spPr>
        <p:txBody>
          <a:bodyPr wrap="square" rtlCol="0">
            <a:spAutoFit/>
          </a:bodyPr>
          <a:lstStyle/>
          <a:p>
            <a:r>
              <a:rPr lang="en-US" sz="2400" b="1" dirty="0" smtClean="0">
                <a:solidFill>
                  <a:srgbClr val="FFFFFF"/>
                </a:solidFill>
              </a:rPr>
              <a:t>EXECUTIVE SUMMARY (</a:t>
            </a:r>
            <a:r>
              <a:rPr lang="en-US" sz="2400" b="1" dirty="0" err="1" smtClean="0">
                <a:solidFill>
                  <a:srgbClr val="FFFFFF"/>
                </a:solidFill>
              </a:rPr>
              <a:t>cont</a:t>
            </a:r>
            <a:r>
              <a:rPr lang="en-US" sz="2400" b="1" dirty="0" smtClean="0">
                <a:solidFill>
                  <a:srgbClr val="FFFFFF"/>
                </a:solidFill>
              </a:rPr>
              <a:t>)</a:t>
            </a:r>
            <a:endParaRPr lang="en-US" sz="2400" b="1" dirty="0">
              <a:solidFill>
                <a:srgbClr val="FFFFFF"/>
              </a:solidFill>
            </a:endParaRPr>
          </a:p>
        </p:txBody>
      </p:sp>
      <p:sp>
        <p:nvSpPr>
          <p:cNvPr id="2" name="TextBox 1"/>
          <p:cNvSpPr txBox="1"/>
          <p:nvPr/>
        </p:nvSpPr>
        <p:spPr>
          <a:xfrm>
            <a:off x="318052" y="1510748"/>
            <a:ext cx="8229600" cy="3693319"/>
          </a:xfrm>
          <a:prstGeom prst="rect">
            <a:avLst/>
          </a:prstGeom>
          <a:noFill/>
        </p:spPr>
        <p:txBody>
          <a:bodyPr wrap="square" rtlCol="0">
            <a:spAutoFit/>
          </a:bodyPr>
          <a:lstStyle/>
          <a:p>
            <a:pPr algn="just"/>
            <a:r>
              <a:rPr lang="en-ZA" dirty="0"/>
              <a:t>1</a:t>
            </a:r>
            <a:r>
              <a:rPr lang="en-ZA" baseline="30000" dirty="0"/>
              <a:t>st</a:t>
            </a:r>
            <a:r>
              <a:rPr lang="en-ZA" dirty="0"/>
              <a:t> Quarter financial performance was adequate taking into account the increased investment in local content as well as technology infrastructure to ensure readiness for </a:t>
            </a:r>
            <a:r>
              <a:rPr lang="en-ZA" dirty="0" err="1"/>
              <a:t>DTT</a:t>
            </a:r>
            <a:r>
              <a:rPr lang="en-ZA" dirty="0"/>
              <a:t> migration.  The Corporation had a positive cash balance of R462m at the end of June 2016.  It should be noted that the cash balance excludes an amount of R120m raised through funding initiatives in the 1</a:t>
            </a:r>
            <a:r>
              <a:rPr lang="en-ZA" baseline="30000" dirty="0"/>
              <a:t>st</a:t>
            </a:r>
            <a:r>
              <a:rPr lang="en-ZA" dirty="0"/>
              <a:t> Quarter but only received in July, as well as an amount of R78m in debt due and payable in the Quarter under review but paid in July 2016</a:t>
            </a:r>
            <a:r>
              <a:rPr lang="en-ZA" dirty="0" smtClean="0"/>
              <a:t>.</a:t>
            </a:r>
          </a:p>
          <a:p>
            <a:pPr algn="just"/>
            <a:endParaRPr lang="en-ZA" dirty="0"/>
          </a:p>
          <a:p>
            <a:pPr algn="just"/>
            <a:r>
              <a:rPr lang="en-ZA" dirty="0"/>
              <a:t>The </a:t>
            </a:r>
            <a:r>
              <a:rPr lang="en-ZA" dirty="0" err="1"/>
              <a:t>SABC’s</a:t>
            </a:r>
            <a:r>
              <a:rPr lang="en-ZA" dirty="0"/>
              <a:t> financial ratios indicate that the Corporation is in a satisfactory financial position and can meet all of its obligations.  The net loss for the Quarter ended 30 June 2016 was R178.04m, which is R145.85m (453%) below the budgeted loss of R32.19m.  </a:t>
            </a:r>
          </a:p>
          <a:p>
            <a:pPr algn="just"/>
            <a:endParaRPr lang="en-ZA" dirty="0"/>
          </a:p>
        </p:txBody>
      </p:sp>
      <p:sp>
        <p:nvSpPr>
          <p:cNvPr id="4" name="TextBox 3"/>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1</a:t>
            </a:r>
            <a:r>
              <a:rPr lang="en-US" sz="2400" b="1" baseline="30000" dirty="0" smtClean="0">
                <a:solidFill>
                  <a:srgbClr val="FFFFFF"/>
                </a:solidFill>
              </a:rPr>
              <a:t>ST</a:t>
            </a:r>
            <a:r>
              <a:rPr lang="en-US" sz="2400" b="1" dirty="0" smtClean="0">
                <a:solidFill>
                  <a:srgbClr val="FFFFFF"/>
                </a:solidFill>
              </a:rPr>
              <a:t> QUARTER REPORT</a:t>
            </a:r>
            <a:endParaRPr lang="en-US" sz="2400" b="1" dirty="0">
              <a:solidFill>
                <a:srgbClr val="FFFFFF"/>
              </a:solidFill>
            </a:endParaRPr>
          </a:p>
        </p:txBody>
      </p:sp>
      <p:sp>
        <p:nvSpPr>
          <p:cNvPr id="6" name="Slide Number Placeholder 5"/>
          <p:cNvSpPr>
            <a:spLocks noGrp="1"/>
          </p:cNvSpPr>
          <p:nvPr>
            <p:ph type="sldNum" sz="quarter" idx="12"/>
          </p:nvPr>
        </p:nvSpPr>
        <p:spPr>
          <a:xfrm>
            <a:off x="6911009" y="6372225"/>
            <a:ext cx="2133600" cy="365125"/>
          </a:xfrm>
        </p:spPr>
        <p:txBody>
          <a:bodyPr/>
          <a:lstStyle/>
          <a:p>
            <a:fld id="{5A8AC218-FFD2-D948-93E0-5AE4940B04CF}" type="slidenum">
              <a:rPr lang="en-US" sz="1400" b="1" smtClean="0">
                <a:solidFill>
                  <a:schemeClr val="bg1"/>
                </a:solidFill>
              </a:rPr>
              <a:pPr/>
              <a:t>5</a:t>
            </a:fld>
            <a:endParaRPr lang="en-US" sz="1400" b="1">
              <a:solidFill>
                <a:schemeClr val="bg1"/>
              </a:solidFill>
            </a:endParaRPr>
          </a:p>
        </p:txBody>
      </p:sp>
    </p:spTree>
    <p:extLst>
      <p:ext uri="{BB962C8B-B14F-4D97-AF65-F5344CB8AC3E}">
        <p14:creationId xmlns:p14="http://schemas.microsoft.com/office/powerpoint/2010/main" xmlns="" val="3914807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318052" y="608417"/>
            <a:ext cx="3948324" cy="461665"/>
          </a:xfrm>
          <a:prstGeom prst="rect">
            <a:avLst/>
          </a:prstGeom>
          <a:noFill/>
        </p:spPr>
        <p:txBody>
          <a:bodyPr wrap="square" rtlCol="0">
            <a:spAutoFit/>
          </a:bodyPr>
          <a:lstStyle/>
          <a:p>
            <a:r>
              <a:rPr lang="en-US" sz="2400" b="1" dirty="0" smtClean="0">
                <a:solidFill>
                  <a:srgbClr val="FFFFFF"/>
                </a:solidFill>
              </a:rPr>
              <a:t>EXECUTIVE SUMMARY (</a:t>
            </a:r>
            <a:r>
              <a:rPr lang="en-US" sz="2400" b="1" dirty="0" err="1" smtClean="0">
                <a:solidFill>
                  <a:srgbClr val="FFFFFF"/>
                </a:solidFill>
              </a:rPr>
              <a:t>cont</a:t>
            </a:r>
            <a:r>
              <a:rPr lang="en-US" sz="2400" b="1" dirty="0" smtClean="0">
                <a:solidFill>
                  <a:srgbClr val="FFFFFF"/>
                </a:solidFill>
              </a:rPr>
              <a:t>)</a:t>
            </a:r>
            <a:endParaRPr lang="en-US" sz="2400" b="1" dirty="0">
              <a:solidFill>
                <a:srgbClr val="FFFFFF"/>
              </a:solidFill>
            </a:endParaRPr>
          </a:p>
        </p:txBody>
      </p:sp>
      <p:sp>
        <p:nvSpPr>
          <p:cNvPr id="2" name="TextBox 1"/>
          <p:cNvSpPr txBox="1"/>
          <p:nvPr/>
        </p:nvSpPr>
        <p:spPr>
          <a:xfrm>
            <a:off x="318052" y="1510748"/>
            <a:ext cx="8229600" cy="4308872"/>
          </a:xfrm>
          <a:prstGeom prst="rect">
            <a:avLst/>
          </a:prstGeom>
          <a:noFill/>
        </p:spPr>
        <p:txBody>
          <a:bodyPr wrap="square" rtlCol="0">
            <a:spAutoFit/>
          </a:bodyPr>
          <a:lstStyle/>
          <a:p>
            <a:pPr algn="just">
              <a:spcAft>
                <a:spcPts val="1200"/>
              </a:spcAft>
            </a:pPr>
            <a:r>
              <a:rPr lang="en-ZA" dirty="0"/>
              <a:t>The following are summarised highlights for the Quarter under review:</a:t>
            </a:r>
          </a:p>
          <a:p>
            <a:pPr marL="285750" lvl="0" indent="-285750" algn="just">
              <a:spcAft>
                <a:spcPts val="1200"/>
              </a:spcAft>
              <a:buFont typeface="Arial" pitchFamily="34" charset="0"/>
              <a:buChar char="•"/>
            </a:pPr>
            <a:r>
              <a:rPr lang="en-ZA" dirty="0"/>
              <a:t>The SABC received approval for the roll-out of another 19 low-power transmitters.  This will ensure that more South African will have access to the Public Broadcaster’s services</a:t>
            </a:r>
            <a:r>
              <a:rPr lang="en-ZA" dirty="0" smtClean="0"/>
              <a:t>.</a:t>
            </a:r>
          </a:p>
          <a:p>
            <a:pPr marL="285750" lvl="0" indent="-285750" algn="just">
              <a:spcAft>
                <a:spcPts val="1200"/>
              </a:spcAft>
              <a:buFont typeface="Arial" pitchFamily="34" charset="0"/>
              <a:buChar char="•"/>
            </a:pPr>
            <a:r>
              <a:rPr lang="en-ZA" dirty="0"/>
              <a:t>SABC Radio currently reaches 28.8 million listeners and SABC Television has between 21 million and 28 million viewers per week.  </a:t>
            </a:r>
          </a:p>
          <a:p>
            <a:pPr marL="285750" lvl="0" indent="-285750" algn="just">
              <a:spcAft>
                <a:spcPts val="1200"/>
              </a:spcAft>
              <a:buFont typeface="Arial" pitchFamily="34" charset="0"/>
              <a:buChar char="•"/>
            </a:pPr>
            <a:r>
              <a:rPr lang="en-ZA" dirty="0"/>
              <a:t>The popularity of SABC content via internet and social media channels is growing in leaps and bounds.  Quarterly performance data indicates that </a:t>
            </a:r>
            <a:r>
              <a:rPr lang="en-ZA" i="1" dirty="0"/>
              <a:t>Twitter</a:t>
            </a:r>
            <a:r>
              <a:rPr lang="en-ZA" dirty="0"/>
              <a:t> is the preferred social media platform for Television audiences while </a:t>
            </a:r>
            <a:r>
              <a:rPr lang="en-ZA" i="1" dirty="0" err="1"/>
              <a:t>FaceBook</a:t>
            </a:r>
            <a:r>
              <a:rPr lang="en-ZA" dirty="0"/>
              <a:t> allows Radio stations to create a visual link between the Radio brand and its audiences.</a:t>
            </a:r>
          </a:p>
          <a:p>
            <a:pPr marL="285750" lvl="0" indent="-285750" algn="just">
              <a:spcAft>
                <a:spcPts val="1200"/>
              </a:spcAft>
              <a:buFont typeface="Arial" pitchFamily="34" charset="0"/>
              <a:buChar char="•"/>
            </a:pPr>
            <a:r>
              <a:rPr lang="en-ZA" dirty="0"/>
              <a:t>Pre-election programming commenced which saw an increase in the amount of live broadcasts on both Television and Radio.  Programming in the pre-election phase includes party manifesto coverage, election debates and election shows.  </a:t>
            </a:r>
          </a:p>
        </p:txBody>
      </p:sp>
      <p:sp>
        <p:nvSpPr>
          <p:cNvPr id="4" name="TextBox 3"/>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1</a:t>
            </a:r>
            <a:r>
              <a:rPr lang="en-US" sz="2400" b="1" baseline="30000" dirty="0" smtClean="0">
                <a:solidFill>
                  <a:srgbClr val="FFFFFF"/>
                </a:solidFill>
              </a:rPr>
              <a:t>ST</a:t>
            </a:r>
            <a:r>
              <a:rPr lang="en-US" sz="2400" b="1" dirty="0" smtClean="0">
                <a:solidFill>
                  <a:srgbClr val="FFFFFF"/>
                </a:solidFill>
              </a:rPr>
              <a:t> QUARTER REPORT</a:t>
            </a:r>
            <a:endParaRPr lang="en-US" sz="2400" b="1" dirty="0">
              <a:solidFill>
                <a:srgbClr val="FFFFFF"/>
              </a:solidFill>
            </a:endParaRPr>
          </a:p>
        </p:txBody>
      </p:sp>
      <p:sp>
        <p:nvSpPr>
          <p:cNvPr id="6" name="Slide Number Placeholder 5"/>
          <p:cNvSpPr>
            <a:spLocks noGrp="1"/>
          </p:cNvSpPr>
          <p:nvPr>
            <p:ph type="sldNum" sz="quarter" idx="12"/>
          </p:nvPr>
        </p:nvSpPr>
        <p:spPr>
          <a:xfrm>
            <a:off x="6884505" y="6356350"/>
            <a:ext cx="2133600" cy="365125"/>
          </a:xfrm>
        </p:spPr>
        <p:txBody>
          <a:bodyPr/>
          <a:lstStyle/>
          <a:p>
            <a:fld id="{5A8AC218-FFD2-D948-93E0-5AE4940B04CF}" type="slidenum">
              <a:rPr lang="en-US" sz="1400" b="1" smtClean="0">
                <a:solidFill>
                  <a:schemeClr val="bg1"/>
                </a:solidFill>
              </a:rPr>
              <a:pPr/>
              <a:t>6</a:t>
            </a:fld>
            <a:endParaRPr lang="en-US" sz="1400" b="1">
              <a:solidFill>
                <a:schemeClr val="bg1"/>
              </a:solidFill>
            </a:endParaRPr>
          </a:p>
        </p:txBody>
      </p:sp>
    </p:spTree>
    <p:extLst>
      <p:ext uri="{BB962C8B-B14F-4D97-AF65-F5344CB8AC3E}">
        <p14:creationId xmlns:p14="http://schemas.microsoft.com/office/powerpoint/2010/main" xmlns="" val="2502665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318052" y="608417"/>
            <a:ext cx="3948324" cy="461665"/>
          </a:xfrm>
          <a:prstGeom prst="rect">
            <a:avLst/>
          </a:prstGeom>
          <a:noFill/>
        </p:spPr>
        <p:txBody>
          <a:bodyPr wrap="square" rtlCol="0">
            <a:spAutoFit/>
          </a:bodyPr>
          <a:lstStyle/>
          <a:p>
            <a:r>
              <a:rPr lang="en-US" sz="2400" b="1" dirty="0" smtClean="0">
                <a:solidFill>
                  <a:srgbClr val="FFFFFF"/>
                </a:solidFill>
              </a:rPr>
              <a:t>EXECUTIVE SUMMARY (</a:t>
            </a:r>
            <a:r>
              <a:rPr lang="en-US" sz="2400" b="1" dirty="0" err="1" smtClean="0">
                <a:solidFill>
                  <a:srgbClr val="FFFFFF"/>
                </a:solidFill>
              </a:rPr>
              <a:t>cont</a:t>
            </a:r>
            <a:r>
              <a:rPr lang="en-US" sz="2400" b="1" dirty="0" smtClean="0">
                <a:solidFill>
                  <a:srgbClr val="FFFFFF"/>
                </a:solidFill>
              </a:rPr>
              <a:t>)</a:t>
            </a:r>
            <a:endParaRPr lang="en-US" sz="2400" b="1" dirty="0">
              <a:solidFill>
                <a:srgbClr val="FFFFFF"/>
              </a:solidFill>
            </a:endParaRPr>
          </a:p>
        </p:txBody>
      </p:sp>
      <p:sp>
        <p:nvSpPr>
          <p:cNvPr id="2" name="TextBox 1"/>
          <p:cNvSpPr txBox="1"/>
          <p:nvPr/>
        </p:nvSpPr>
        <p:spPr>
          <a:xfrm>
            <a:off x="318052" y="1391479"/>
            <a:ext cx="8229600" cy="3447098"/>
          </a:xfrm>
          <a:prstGeom prst="rect">
            <a:avLst/>
          </a:prstGeom>
          <a:noFill/>
        </p:spPr>
        <p:txBody>
          <a:bodyPr wrap="square" rtlCol="0">
            <a:spAutoFit/>
          </a:bodyPr>
          <a:lstStyle/>
          <a:p>
            <a:pPr marL="285750" lvl="0" indent="-285750" algn="just">
              <a:spcAft>
                <a:spcPts val="1200"/>
              </a:spcAft>
              <a:buFont typeface="Arial" pitchFamily="34" charset="0"/>
              <a:buChar char="•"/>
            </a:pPr>
            <a:r>
              <a:rPr lang="en-ZA" dirty="0"/>
              <a:t>A series of spectacular sporting events, were broadcast on the </a:t>
            </a:r>
            <a:r>
              <a:rPr lang="en-ZA" dirty="0" err="1"/>
              <a:t>SABC’s</a:t>
            </a:r>
            <a:r>
              <a:rPr lang="en-ZA" dirty="0"/>
              <a:t> platforms during the 1</a:t>
            </a:r>
            <a:r>
              <a:rPr lang="en-ZA" baseline="30000" dirty="0"/>
              <a:t>st</a:t>
            </a:r>
            <a:r>
              <a:rPr lang="en-ZA" dirty="0"/>
              <a:t> Quarter.  Events included, amongst others, Cricket, </a:t>
            </a:r>
            <a:r>
              <a:rPr lang="en-ZA" dirty="0" err="1"/>
              <a:t>PSL</a:t>
            </a:r>
            <a:r>
              <a:rPr lang="en-ZA" dirty="0"/>
              <a:t> league matches, </a:t>
            </a:r>
            <a:r>
              <a:rPr lang="en-ZA" dirty="0" err="1"/>
              <a:t>SAFA</a:t>
            </a:r>
            <a:r>
              <a:rPr lang="en-ZA" dirty="0"/>
              <a:t> and </a:t>
            </a:r>
            <a:r>
              <a:rPr lang="en-ZA" dirty="0" err="1"/>
              <a:t>NFD</a:t>
            </a:r>
            <a:r>
              <a:rPr lang="en-ZA" dirty="0"/>
              <a:t> matches, build-up content for the 2016 Rio Olympic Games, Boxing and two marathons.  </a:t>
            </a:r>
          </a:p>
          <a:p>
            <a:pPr marL="285750" lvl="0" indent="-285750" algn="just">
              <a:spcAft>
                <a:spcPts val="1200"/>
              </a:spcAft>
              <a:buFont typeface="Arial" pitchFamily="34" charset="0"/>
              <a:buChar char="•"/>
            </a:pPr>
            <a:r>
              <a:rPr lang="en-ZA" dirty="0" err="1"/>
              <a:t>Lesedi</a:t>
            </a:r>
            <a:r>
              <a:rPr lang="en-ZA" dirty="0"/>
              <a:t> FM and </a:t>
            </a:r>
            <a:r>
              <a:rPr lang="en-ZA" dirty="0" err="1"/>
              <a:t>Phalaphala</a:t>
            </a:r>
            <a:r>
              <a:rPr lang="en-ZA" dirty="0"/>
              <a:t> FM launched their new corporate identities during the Quarter under review.  This included the unveiling of new logos and payoff lines for both stations.  The SABC also completed the refurbishing of the </a:t>
            </a:r>
            <a:r>
              <a:rPr lang="en-ZA" dirty="0" err="1"/>
              <a:t>Phalaphala</a:t>
            </a:r>
            <a:r>
              <a:rPr lang="en-ZA" dirty="0"/>
              <a:t> FM studios to prepare for the move of the station to Thohoyandou</a:t>
            </a:r>
            <a:r>
              <a:rPr lang="en-ZA" dirty="0" smtClean="0"/>
              <a:t>.</a:t>
            </a:r>
          </a:p>
          <a:p>
            <a:pPr marL="285750" lvl="0" indent="-285750" algn="just">
              <a:spcAft>
                <a:spcPts val="1200"/>
              </a:spcAft>
              <a:buFont typeface="Arial" pitchFamily="34" charset="0"/>
              <a:buChar char="•"/>
            </a:pPr>
            <a:r>
              <a:rPr lang="en-ZA" dirty="0"/>
              <a:t>A state-of-the-art radio advertising booking system was implemented which will improve operational efficiencies, management of commercial inventory and provide for a more robust control framework</a:t>
            </a:r>
            <a:r>
              <a:rPr lang="en-ZA" dirty="0" smtClean="0"/>
              <a:t>.</a:t>
            </a:r>
            <a:endParaRPr lang="en-ZA" dirty="0"/>
          </a:p>
        </p:txBody>
      </p:sp>
      <p:sp>
        <p:nvSpPr>
          <p:cNvPr id="4" name="TextBox 3"/>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1</a:t>
            </a:r>
            <a:r>
              <a:rPr lang="en-US" sz="2400" b="1" baseline="30000" dirty="0" smtClean="0">
                <a:solidFill>
                  <a:srgbClr val="FFFFFF"/>
                </a:solidFill>
              </a:rPr>
              <a:t>ST</a:t>
            </a:r>
            <a:r>
              <a:rPr lang="en-US" sz="2400" b="1" dirty="0" smtClean="0">
                <a:solidFill>
                  <a:srgbClr val="FFFFFF"/>
                </a:solidFill>
              </a:rPr>
              <a:t> QUARTER REPORT</a:t>
            </a:r>
            <a:endParaRPr lang="en-US" sz="2400" b="1" dirty="0">
              <a:solidFill>
                <a:srgbClr val="FFFFFF"/>
              </a:solidFill>
            </a:endParaRPr>
          </a:p>
        </p:txBody>
      </p:sp>
      <p:sp>
        <p:nvSpPr>
          <p:cNvPr id="6" name="Slide Number Placeholder 5"/>
          <p:cNvSpPr>
            <a:spLocks noGrp="1"/>
          </p:cNvSpPr>
          <p:nvPr>
            <p:ph type="sldNum" sz="quarter" idx="12"/>
          </p:nvPr>
        </p:nvSpPr>
        <p:spPr>
          <a:xfrm>
            <a:off x="6911009" y="6356350"/>
            <a:ext cx="2133600" cy="365125"/>
          </a:xfrm>
        </p:spPr>
        <p:txBody>
          <a:bodyPr/>
          <a:lstStyle/>
          <a:p>
            <a:fld id="{5A8AC218-FFD2-D948-93E0-5AE4940B04CF}" type="slidenum">
              <a:rPr lang="en-US" sz="1400" b="1" smtClean="0">
                <a:solidFill>
                  <a:schemeClr val="bg1"/>
                </a:solidFill>
              </a:rPr>
              <a:pPr/>
              <a:t>7</a:t>
            </a:fld>
            <a:endParaRPr lang="en-US" sz="1400" b="1">
              <a:solidFill>
                <a:schemeClr val="bg1"/>
              </a:solidFill>
            </a:endParaRPr>
          </a:p>
        </p:txBody>
      </p:sp>
    </p:spTree>
    <p:extLst>
      <p:ext uri="{BB962C8B-B14F-4D97-AF65-F5344CB8AC3E}">
        <p14:creationId xmlns:p14="http://schemas.microsoft.com/office/powerpoint/2010/main" xmlns="" val="4179202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318052" y="608417"/>
            <a:ext cx="3948324" cy="461665"/>
          </a:xfrm>
          <a:prstGeom prst="rect">
            <a:avLst/>
          </a:prstGeom>
          <a:noFill/>
        </p:spPr>
        <p:txBody>
          <a:bodyPr wrap="square" rtlCol="0">
            <a:spAutoFit/>
          </a:bodyPr>
          <a:lstStyle/>
          <a:p>
            <a:r>
              <a:rPr lang="en-US" sz="2400" b="1" dirty="0" smtClean="0">
                <a:solidFill>
                  <a:srgbClr val="FFFFFF"/>
                </a:solidFill>
              </a:rPr>
              <a:t>EXECUTIVE SUMMARY (</a:t>
            </a:r>
            <a:r>
              <a:rPr lang="en-US" sz="2400" b="1" dirty="0" err="1" smtClean="0">
                <a:solidFill>
                  <a:srgbClr val="FFFFFF"/>
                </a:solidFill>
              </a:rPr>
              <a:t>cont</a:t>
            </a:r>
            <a:r>
              <a:rPr lang="en-US" sz="2400" b="1" dirty="0" smtClean="0">
                <a:solidFill>
                  <a:srgbClr val="FFFFFF"/>
                </a:solidFill>
              </a:rPr>
              <a:t>)</a:t>
            </a:r>
            <a:endParaRPr lang="en-US" sz="2400" b="1" dirty="0">
              <a:solidFill>
                <a:srgbClr val="FFFFFF"/>
              </a:solidFill>
            </a:endParaRPr>
          </a:p>
        </p:txBody>
      </p:sp>
      <p:sp>
        <p:nvSpPr>
          <p:cNvPr id="2" name="TextBox 1"/>
          <p:cNvSpPr txBox="1"/>
          <p:nvPr/>
        </p:nvSpPr>
        <p:spPr>
          <a:xfrm>
            <a:off x="318052" y="1391479"/>
            <a:ext cx="8229600" cy="4154984"/>
          </a:xfrm>
          <a:prstGeom prst="rect">
            <a:avLst/>
          </a:prstGeom>
          <a:noFill/>
        </p:spPr>
        <p:txBody>
          <a:bodyPr wrap="square" rtlCol="0">
            <a:spAutoFit/>
          </a:bodyPr>
          <a:lstStyle/>
          <a:p>
            <a:pPr marL="285750" lvl="0" indent="-285750" algn="just">
              <a:spcAft>
                <a:spcPts val="1200"/>
              </a:spcAft>
              <a:buFont typeface="Arial" pitchFamily="34" charset="0"/>
              <a:buChar char="•"/>
            </a:pPr>
            <a:r>
              <a:rPr lang="en-ZA" dirty="0" smtClean="0"/>
              <a:t>Considerable </a:t>
            </a:r>
            <a:r>
              <a:rPr lang="en-ZA" dirty="0"/>
              <a:t>effort went into cleaning-up of the TV licence database in terms of address and account information.  A significant number of invalid and prescribed accounts have been expunged.  A new collection model has also been implemented by the SABC, supported by an aggressive marketing campaign which will commence in the 2</a:t>
            </a:r>
            <a:r>
              <a:rPr lang="en-ZA" baseline="30000" dirty="0"/>
              <a:t>nd</a:t>
            </a:r>
            <a:r>
              <a:rPr lang="en-ZA" dirty="0"/>
              <a:t> Quarter</a:t>
            </a:r>
            <a:r>
              <a:rPr lang="en-ZA" dirty="0" smtClean="0"/>
              <a:t>.</a:t>
            </a:r>
          </a:p>
          <a:p>
            <a:pPr marL="285750" lvl="0" indent="-285750" algn="just">
              <a:spcAft>
                <a:spcPts val="1200"/>
              </a:spcAft>
              <a:buFont typeface="Arial" pitchFamily="34" charset="0"/>
              <a:buChar char="•"/>
            </a:pPr>
            <a:r>
              <a:rPr lang="en-US" dirty="0"/>
              <a:t>Wage negotiations were successfully concluded within the approved budget and final agreements were reached with </a:t>
            </a:r>
            <a:r>
              <a:rPr lang="en-US" dirty="0" err="1"/>
              <a:t>Organised</a:t>
            </a:r>
            <a:r>
              <a:rPr lang="en-US" dirty="0"/>
              <a:t> </a:t>
            </a:r>
            <a:r>
              <a:rPr lang="en-US" dirty="0" err="1"/>
              <a:t>Labour</a:t>
            </a:r>
            <a:r>
              <a:rPr lang="en-US" dirty="0"/>
              <a:t>.</a:t>
            </a:r>
            <a:endParaRPr lang="en-ZA" dirty="0"/>
          </a:p>
          <a:p>
            <a:pPr marL="285750" lvl="0" indent="-285750" algn="just">
              <a:spcAft>
                <a:spcPts val="1200"/>
              </a:spcAft>
              <a:buFont typeface="Arial" pitchFamily="34" charset="0"/>
              <a:buChar char="•"/>
            </a:pPr>
            <a:r>
              <a:rPr lang="en-US" dirty="0"/>
              <a:t>During the 1</a:t>
            </a:r>
            <a:r>
              <a:rPr lang="en-US" baseline="30000" dirty="0"/>
              <a:t>st</a:t>
            </a:r>
            <a:r>
              <a:rPr lang="en-US" dirty="0"/>
              <a:t> Quarter, the SABC successfully negotiated with the Department of Communications to settle the perpetual debt instrument of R27,4m (dating from 1972) over a two-year period.  </a:t>
            </a:r>
            <a:endParaRPr lang="en-ZA" dirty="0"/>
          </a:p>
          <a:p>
            <a:pPr marL="285750" lvl="0" indent="-285750" algn="just">
              <a:spcAft>
                <a:spcPts val="1200"/>
              </a:spcAft>
              <a:buFont typeface="Arial" pitchFamily="34" charset="0"/>
              <a:buChar char="•"/>
            </a:pPr>
            <a:r>
              <a:rPr lang="en-ZA" dirty="0"/>
              <a:t>The South African Revenue Service (SARS) was successfully engaged in clearing irregular expenditure disclosures arising from invalid or non-existent tax clearance certificates.   </a:t>
            </a:r>
          </a:p>
        </p:txBody>
      </p:sp>
      <p:sp>
        <p:nvSpPr>
          <p:cNvPr id="4" name="TextBox 3"/>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1</a:t>
            </a:r>
            <a:r>
              <a:rPr lang="en-US" sz="2400" b="1" baseline="30000" dirty="0" smtClean="0">
                <a:solidFill>
                  <a:srgbClr val="FFFFFF"/>
                </a:solidFill>
              </a:rPr>
              <a:t>ST</a:t>
            </a:r>
            <a:r>
              <a:rPr lang="en-US" sz="2400" b="1" dirty="0" smtClean="0">
                <a:solidFill>
                  <a:srgbClr val="FFFFFF"/>
                </a:solidFill>
              </a:rPr>
              <a:t> QUARTER REPORT</a:t>
            </a:r>
            <a:endParaRPr lang="en-US" sz="2400" b="1" dirty="0">
              <a:solidFill>
                <a:srgbClr val="FFFFFF"/>
              </a:solidFill>
            </a:endParaRPr>
          </a:p>
        </p:txBody>
      </p:sp>
      <p:sp>
        <p:nvSpPr>
          <p:cNvPr id="6" name="Slide Number Placeholder 5"/>
          <p:cNvSpPr>
            <a:spLocks noGrp="1"/>
          </p:cNvSpPr>
          <p:nvPr>
            <p:ph type="sldNum" sz="quarter" idx="12"/>
          </p:nvPr>
        </p:nvSpPr>
        <p:spPr>
          <a:xfrm>
            <a:off x="6884504" y="6372225"/>
            <a:ext cx="2133600" cy="365125"/>
          </a:xfrm>
        </p:spPr>
        <p:txBody>
          <a:bodyPr/>
          <a:lstStyle/>
          <a:p>
            <a:fld id="{5A8AC218-FFD2-D948-93E0-5AE4940B04CF}" type="slidenum">
              <a:rPr lang="en-US" sz="1400" b="1" smtClean="0">
                <a:solidFill>
                  <a:schemeClr val="bg1"/>
                </a:solidFill>
              </a:rPr>
              <a:pPr/>
              <a:t>8</a:t>
            </a:fld>
            <a:endParaRPr lang="en-US" sz="1400" b="1">
              <a:solidFill>
                <a:schemeClr val="bg1"/>
              </a:solidFill>
            </a:endParaRPr>
          </a:p>
        </p:txBody>
      </p:sp>
    </p:spTree>
    <p:extLst>
      <p:ext uri="{BB962C8B-B14F-4D97-AF65-F5344CB8AC3E}">
        <p14:creationId xmlns:p14="http://schemas.microsoft.com/office/powerpoint/2010/main" xmlns="" val="2046439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318052" y="608417"/>
            <a:ext cx="3948324" cy="461665"/>
          </a:xfrm>
          <a:prstGeom prst="rect">
            <a:avLst/>
          </a:prstGeom>
          <a:noFill/>
        </p:spPr>
        <p:txBody>
          <a:bodyPr wrap="square" rtlCol="0">
            <a:spAutoFit/>
          </a:bodyPr>
          <a:lstStyle/>
          <a:p>
            <a:r>
              <a:rPr lang="en-US" sz="2400" b="1" dirty="0" smtClean="0">
                <a:solidFill>
                  <a:srgbClr val="FFFFFF"/>
                </a:solidFill>
              </a:rPr>
              <a:t>EXECUTIVE SUMMARY (</a:t>
            </a:r>
            <a:r>
              <a:rPr lang="en-US" sz="2400" b="1" dirty="0" err="1" smtClean="0">
                <a:solidFill>
                  <a:srgbClr val="FFFFFF"/>
                </a:solidFill>
              </a:rPr>
              <a:t>cont</a:t>
            </a:r>
            <a:r>
              <a:rPr lang="en-US" sz="2400" b="1" dirty="0" smtClean="0">
                <a:solidFill>
                  <a:srgbClr val="FFFFFF"/>
                </a:solidFill>
              </a:rPr>
              <a:t>)</a:t>
            </a:r>
            <a:endParaRPr lang="en-US" sz="2400" b="1" dirty="0">
              <a:solidFill>
                <a:srgbClr val="FFFFFF"/>
              </a:solidFill>
            </a:endParaRPr>
          </a:p>
        </p:txBody>
      </p:sp>
      <p:sp>
        <p:nvSpPr>
          <p:cNvPr id="2" name="TextBox 1"/>
          <p:cNvSpPr txBox="1"/>
          <p:nvPr/>
        </p:nvSpPr>
        <p:spPr>
          <a:xfrm>
            <a:off x="318052" y="1391479"/>
            <a:ext cx="8229600" cy="4031873"/>
          </a:xfrm>
          <a:prstGeom prst="rect">
            <a:avLst/>
          </a:prstGeom>
          <a:noFill/>
        </p:spPr>
        <p:txBody>
          <a:bodyPr wrap="square" rtlCol="0">
            <a:spAutoFit/>
          </a:bodyPr>
          <a:lstStyle/>
          <a:p>
            <a:pPr marL="285750" lvl="0" indent="-285750" algn="just">
              <a:spcAft>
                <a:spcPts val="1200"/>
              </a:spcAft>
              <a:buFont typeface="Arial" pitchFamily="34" charset="0"/>
              <a:buChar char="•"/>
            </a:pPr>
            <a:r>
              <a:rPr lang="en-ZA" dirty="0"/>
              <a:t>Following a comprehensive review of the </a:t>
            </a:r>
            <a:r>
              <a:rPr lang="en-ZA" dirty="0" err="1"/>
              <a:t>SABC’s</a:t>
            </a:r>
            <a:r>
              <a:rPr lang="en-ZA" dirty="0"/>
              <a:t> tax position, amended tax returns for the past four years were filed during the 1</a:t>
            </a:r>
            <a:r>
              <a:rPr lang="en-ZA" baseline="30000" dirty="0"/>
              <a:t>st</a:t>
            </a:r>
            <a:r>
              <a:rPr lang="en-ZA" dirty="0"/>
              <a:t> Quarter.</a:t>
            </a:r>
          </a:p>
          <a:p>
            <a:pPr marL="285750" indent="-285750" algn="just">
              <a:spcAft>
                <a:spcPts val="1200"/>
              </a:spcAft>
              <a:buFont typeface="Arial" pitchFamily="34" charset="0"/>
              <a:buChar char="•"/>
            </a:pPr>
            <a:r>
              <a:rPr lang="en-ZA" dirty="0"/>
              <a:t>The SABC performed exceptionally well against its goal of contributing to nation building and social cohesion.  Programming on TV and Radio commemorated national days in the 1</a:t>
            </a:r>
            <a:r>
              <a:rPr lang="en-ZA" baseline="30000" dirty="0"/>
              <a:t>st</a:t>
            </a:r>
            <a:r>
              <a:rPr lang="en-ZA" dirty="0"/>
              <a:t> Quarter which included Freedom Day, Workers Day and Youth Day.  Content was related to the key themes of freedom, democracy and liberation as well as the role of youth in the liberation struggle.  </a:t>
            </a:r>
          </a:p>
          <a:p>
            <a:pPr marL="285750" indent="-285750" algn="just">
              <a:spcAft>
                <a:spcPts val="1200"/>
              </a:spcAft>
              <a:buFont typeface="Arial" pitchFamily="34" charset="0"/>
              <a:buChar char="•"/>
            </a:pPr>
            <a:r>
              <a:rPr lang="en-ZA" dirty="0"/>
              <a:t>May was Africa Month and the SABC focussed on a range of issues including identity, history, cuisine and lifestyle.</a:t>
            </a:r>
          </a:p>
          <a:p>
            <a:pPr marL="285750" lvl="0" indent="-285750" algn="just">
              <a:spcAft>
                <a:spcPts val="1200"/>
              </a:spcAft>
              <a:buFont typeface="Arial" pitchFamily="34" charset="0"/>
              <a:buChar char="•"/>
            </a:pPr>
            <a:r>
              <a:rPr lang="en-US" dirty="0"/>
              <a:t>In its commitment to deliver quality top-class programming, the SABC won a number of television and radio awards during the Quarter under review.  </a:t>
            </a:r>
            <a:endParaRPr lang="en-ZA" dirty="0"/>
          </a:p>
          <a:p>
            <a:pPr marL="285750" indent="-285750" algn="just">
              <a:spcAft>
                <a:spcPts val="1200"/>
              </a:spcAft>
              <a:buFont typeface="Arial" pitchFamily="34" charset="0"/>
              <a:buChar char="•"/>
            </a:pPr>
            <a:endParaRPr lang="en-ZA" dirty="0"/>
          </a:p>
        </p:txBody>
      </p:sp>
      <p:sp>
        <p:nvSpPr>
          <p:cNvPr id="4" name="TextBox 3"/>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1</a:t>
            </a:r>
            <a:r>
              <a:rPr lang="en-US" sz="2400" b="1" baseline="30000" dirty="0" smtClean="0">
                <a:solidFill>
                  <a:srgbClr val="FFFFFF"/>
                </a:solidFill>
              </a:rPr>
              <a:t>ST</a:t>
            </a:r>
            <a:r>
              <a:rPr lang="en-US" sz="2400" b="1" dirty="0" smtClean="0">
                <a:solidFill>
                  <a:srgbClr val="FFFFFF"/>
                </a:solidFill>
              </a:rPr>
              <a:t> QUARTER REPORT</a:t>
            </a:r>
            <a:endParaRPr lang="en-US" sz="2400" b="1" dirty="0">
              <a:solidFill>
                <a:srgbClr val="FFFFFF"/>
              </a:solidFill>
            </a:endParaRPr>
          </a:p>
        </p:txBody>
      </p:sp>
      <p:sp>
        <p:nvSpPr>
          <p:cNvPr id="6" name="Slide Number Placeholder 5"/>
          <p:cNvSpPr>
            <a:spLocks noGrp="1"/>
          </p:cNvSpPr>
          <p:nvPr>
            <p:ph type="sldNum" sz="quarter" idx="12"/>
          </p:nvPr>
        </p:nvSpPr>
        <p:spPr>
          <a:xfrm>
            <a:off x="6858000" y="6356350"/>
            <a:ext cx="2133600" cy="365125"/>
          </a:xfrm>
        </p:spPr>
        <p:txBody>
          <a:bodyPr/>
          <a:lstStyle/>
          <a:p>
            <a:fld id="{5A8AC218-FFD2-D948-93E0-5AE4940B04CF}" type="slidenum">
              <a:rPr lang="en-US" sz="1400" b="1" smtClean="0">
                <a:solidFill>
                  <a:schemeClr val="bg1"/>
                </a:solidFill>
              </a:rPr>
              <a:pPr/>
              <a:t>9</a:t>
            </a:fld>
            <a:endParaRPr lang="en-US" sz="1400" b="1">
              <a:solidFill>
                <a:schemeClr val="bg1"/>
              </a:solidFill>
            </a:endParaRPr>
          </a:p>
        </p:txBody>
      </p:sp>
    </p:spTree>
    <p:extLst>
      <p:ext uri="{BB962C8B-B14F-4D97-AF65-F5344CB8AC3E}">
        <p14:creationId xmlns:p14="http://schemas.microsoft.com/office/powerpoint/2010/main" xmlns="" val="37774594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2358</Words>
  <Application>Microsoft Office PowerPoint</Application>
  <PresentationFormat>On-screen Show (4:3)</PresentationFormat>
  <Paragraphs>468</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sabc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Alicia Coutinho</dc:creator>
  <cp:lastModifiedBy>PUMZA</cp:lastModifiedBy>
  <cp:revision>12</cp:revision>
  <dcterms:created xsi:type="dcterms:W3CDTF">2016-10-18T07:19:55Z</dcterms:created>
  <dcterms:modified xsi:type="dcterms:W3CDTF">2017-02-28T14:10:10Z</dcterms:modified>
</cp:coreProperties>
</file>